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41"/>
  </p:notesMasterIdLst>
  <p:handoutMasterIdLst>
    <p:handoutMasterId r:id="rId42"/>
  </p:handoutMasterIdLst>
  <p:sldIdLst>
    <p:sldId id="278" r:id="rId8"/>
    <p:sldId id="263" r:id="rId9"/>
    <p:sldId id="293" r:id="rId10"/>
    <p:sldId id="315" r:id="rId11"/>
    <p:sldId id="309" r:id="rId12"/>
    <p:sldId id="314" r:id="rId13"/>
    <p:sldId id="316" r:id="rId14"/>
    <p:sldId id="317" r:id="rId15"/>
    <p:sldId id="318" r:id="rId16"/>
    <p:sldId id="264" r:id="rId17"/>
    <p:sldId id="306" r:id="rId18"/>
    <p:sldId id="312" r:id="rId19"/>
    <p:sldId id="310" r:id="rId20"/>
    <p:sldId id="313" r:id="rId21"/>
    <p:sldId id="319" r:id="rId22"/>
    <p:sldId id="320" r:id="rId23"/>
    <p:sldId id="311" r:id="rId24"/>
    <p:sldId id="322" r:id="rId25"/>
    <p:sldId id="321" r:id="rId26"/>
    <p:sldId id="307" r:id="rId27"/>
    <p:sldId id="326" r:id="rId28"/>
    <p:sldId id="308" r:id="rId29"/>
    <p:sldId id="323" r:id="rId30"/>
    <p:sldId id="324" r:id="rId31"/>
    <p:sldId id="325" r:id="rId32"/>
    <p:sldId id="327" r:id="rId33"/>
    <p:sldId id="328" r:id="rId34"/>
    <p:sldId id="329" r:id="rId35"/>
    <p:sldId id="330" r:id="rId36"/>
    <p:sldId id="331" r:id="rId37"/>
    <p:sldId id="332" r:id="rId38"/>
    <p:sldId id="333" r:id="rId39"/>
    <p:sldId id="285" r:id="rId40"/>
  </p:sldIdLst>
  <p:sldSz cx="12188825"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34" autoAdjust="0"/>
    <p:restoredTop sz="89894" autoAdjust="0"/>
  </p:normalViewPr>
  <p:slideViewPr>
    <p:cSldViewPr snapToGrid="0">
      <p:cViewPr varScale="1">
        <p:scale>
          <a:sx n="102" d="100"/>
          <a:sy n="102" d="100"/>
        </p:scale>
        <p:origin x="864" y="150"/>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5/4/2021</a:t>
            </a:fld>
            <a:endParaRPr lang="en-US" alt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42950" indent="-285750">
              <a:spcBef>
                <a:spcPct val="30000"/>
              </a:spcBef>
              <a:defRPr sz="1200">
                <a:solidFill>
                  <a:schemeClr val="tx1"/>
                </a:solidFill>
                <a:latin typeface="Calibri" pitchFamily="34" charset="0"/>
                <a:ea typeface="ヒラギノ角ゴ Pro W3" charset="-128"/>
              </a:defRPr>
            </a:lvl2pPr>
            <a:lvl3pPr marL="1143000" indent="-228600">
              <a:spcBef>
                <a:spcPct val="30000"/>
              </a:spcBef>
              <a:defRPr sz="1200">
                <a:solidFill>
                  <a:schemeClr val="tx1"/>
                </a:solidFill>
                <a:latin typeface="Calibri" pitchFamily="34" charset="0"/>
                <a:ea typeface="ヒラギノ角ゴ Pro W3" charset="-128"/>
              </a:defRPr>
            </a:lvl3pPr>
            <a:lvl4pPr marL="1600200" indent="-228600">
              <a:spcBef>
                <a:spcPct val="30000"/>
              </a:spcBef>
              <a:defRPr sz="1200">
                <a:solidFill>
                  <a:schemeClr val="tx1"/>
                </a:solidFill>
                <a:latin typeface="Calibri" pitchFamily="34" charset="0"/>
                <a:ea typeface="ヒラギノ角ゴ Pro W3" charset="-128"/>
              </a:defRPr>
            </a:lvl4pPr>
            <a:lvl5pPr marL="2057400" indent="-228600">
              <a:spcBef>
                <a:spcPct val="30000"/>
              </a:spcBef>
              <a:defRPr sz="1200">
                <a:solidFill>
                  <a:schemeClr val="tx1"/>
                </a:solidFill>
                <a:latin typeface="Calibri"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Tablespace</a:t>
            </a:r>
          </a:p>
          <a:p>
            <a:r>
              <a:rPr lang="en-US" dirty="0"/>
              <a:t>https://www.postgresql.org/docs/current/sql-createtablespace.html</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4</a:t>
            </a:fld>
            <a:endParaRPr lang="en-US" altLang="en-US"/>
          </a:p>
        </p:txBody>
      </p:sp>
    </p:spTree>
    <p:extLst>
      <p:ext uri="{BB962C8B-B14F-4D97-AF65-F5344CB8AC3E}">
        <p14:creationId xmlns:p14="http://schemas.microsoft.com/office/powerpoint/2010/main" val="38521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3</a:t>
            </a:r>
            <a:r>
              <a:rPr lang="en-US" baseline="30000" dirty="0"/>
              <a:t>rd</a:t>
            </a:r>
            <a:r>
              <a:rPr lang="en-US" dirty="0"/>
              <a:t> party backup software. I have not tested or endorse any of these for handling tablespaces properly or for general useability.</a:t>
            </a:r>
          </a:p>
          <a:p>
            <a:endParaRPr lang="en-US" dirty="0"/>
          </a:p>
          <a:p>
            <a:r>
              <a:rPr lang="en-US" dirty="0" err="1"/>
              <a:t>pgbarman</a:t>
            </a:r>
            <a:endParaRPr lang="en-US" dirty="0"/>
          </a:p>
          <a:p>
            <a:r>
              <a:rPr lang="en-US" dirty="0"/>
              <a:t>https://www.pgbarman.org/ - Free</a:t>
            </a:r>
          </a:p>
          <a:p>
            <a:r>
              <a:rPr lang="en-US" dirty="0"/>
              <a:t>http://docs.pgbarman.org/release/2.12/ - Talks about tablespaces</a:t>
            </a:r>
          </a:p>
          <a:p>
            <a:endParaRPr lang="en-US" dirty="0"/>
          </a:p>
          <a:p>
            <a:r>
              <a:rPr lang="en-US" dirty="0" err="1"/>
              <a:t>pgbackrest</a:t>
            </a:r>
            <a:endParaRPr lang="en-US" dirty="0"/>
          </a:p>
          <a:p>
            <a:r>
              <a:rPr lang="en-US" dirty="0"/>
              <a:t>https://pgbackrest.org/ - Free</a:t>
            </a:r>
          </a:p>
          <a:p>
            <a:r>
              <a:rPr lang="en-US" dirty="0"/>
              <a:t>https://pgbackrest.org/configuration.html - 7.6 &amp; 7.7 deal with tablespaces</a:t>
            </a:r>
          </a:p>
          <a:p>
            <a:endParaRPr lang="en-US" dirty="0"/>
          </a:p>
          <a:p>
            <a:r>
              <a:rPr lang="en-US" dirty="0" err="1"/>
              <a:t>pg_probackup</a:t>
            </a:r>
            <a:endParaRPr lang="en-US" dirty="0"/>
          </a:p>
          <a:p>
            <a:r>
              <a:rPr lang="en-US" dirty="0"/>
              <a:t>https://github.com/postgrespro/pg_probackup - Free</a:t>
            </a:r>
          </a:p>
          <a:p>
            <a:endParaRPr lang="en-US" dirty="0"/>
          </a:p>
          <a:p>
            <a:r>
              <a:rPr lang="en-US" dirty="0"/>
              <a:t>BART</a:t>
            </a:r>
          </a:p>
          <a:p>
            <a:r>
              <a:rPr lang="en-US" dirty="0"/>
              <a:t>https://www.enterprisedb.com/docs/bart/2.6.1/ - Commercial Product</a:t>
            </a:r>
          </a:p>
          <a:p>
            <a:r>
              <a:rPr lang="en-US" dirty="0"/>
              <a:t>https://www.enterprisedb.com/docs/bart/2.6.1/bart_user/04_using_tablespaces/ - Tablespaces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5</a:t>
            </a:fld>
            <a:endParaRPr lang="en-US" altLang="en-US"/>
          </a:p>
        </p:txBody>
      </p:sp>
    </p:spTree>
    <p:extLst>
      <p:ext uri="{BB962C8B-B14F-4D97-AF65-F5344CB8AC3E}">
        <p14:creationId xmlns:p14="http://schemas.microsoft.com/office/powerpoint/2010/main" val="3168273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Database</a:t>
            </a:r>
          </a:p>
          <a:p>
            <a:r>
              <a:rPr lang="en-US" dirty="0"/>
              <a:t>https://www.postgresql.org/docs/current/sql-createdatabase.html</a:t>
            </a:r>
          </a:p>
          <a:p>
            <a:endParaRPr lang="en-US" dirty="0"/>
          </a:p>
          <a:p>
            <a:r>
              <a:rPr lang="en-US" dirty="0"/>
              <a:t>Alter Database</a:t>
            </a:r>
          </a:p>
          <a:p>
            <a:r>
              <a:rPr lang="en-US" dirty="0"/>
              <a:t>https://www.postgresql.org/docs/current/sql-alterdatabase.html</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6</a:t>
            </a:fld>
            <a:endParaRPr lang="en-US" altLang="en-US"/>
          </a:p>
        </p:txBody>
      </p:sp>
    </p:spTree>
    <p:extLst>
      <p:ext uri="{BB962C8B-B14F-4D97-AF65-F5344CB8AC3E}">
        <p14:creationId xmlns:p14="http://schemas.microsoft.com/office/powerpoint/2010/main" val="615845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Table</a:t>
            </a:r>
          </a:p>
          <a:p>
            <a:r>
              <a:rPr lang="en-US" dirty="0"/>
              <a:t>https://www.postgresql.org/docs/current/sql-createtable.html</a:t>
            </a:r>
          </a:p>
          <a:p>
            <a:endParaRPr lang="en-US" dirty="0"/>
          </a:p>
          <a:p>
            <a:r>
              <a:rPr lang="en-US" dirty="0"/>
              <a:t>Alter Table</a:t>
            </a:r>
          </a:p>
          <a:p>
            <a:r>
              <a:rPr lang="en-US" dirty="0"/>
              <a:t>https://www.postgresql.org/docs/current/sql-altertable.html</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7</a:t>
            </a:fld>
            <a:endParaRPr lang="en-US" altLang="en-US"/>
          </a:p>
        </p:txBody>
      </p:sp>
    </p:spTree>
    <p:extLst>
      <p:ext uri="{BB962C8B-B14F-4D97-AF65-F5344CB8AC3E}">
        <p14:creationId xmlns:p14="http://schemas.microsoft.com/office/powerpoint/2010/main" val="1674315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Index</a:t>
            </a:r>
          </a:p>
          <a:p>
            <a:r>
              <a:rPr lang="en-US" dirty="0"/>
              <a:t>https://www.postgresql.org/docs/current/sql-createindex.html</a:t>
            </a:r>
          </a:p>
          <a:p>
            <a:endParaRPr lang="en-US" dirty="0"/>
          </a:p>
          <a:p>
            <a:r>
              <a:rPr lang="en-US" dirty="0"/>
              <a:t>Alter Index</a:t>
            </a:r>
          </a:p>
          <a:p>
            <a:r>
              <a:rPr lang="en-US" dirty="0"/>
              <a:t>https://www.postgresql.org/docs/current/sql-alterindex.html</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1765834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Tablespace</a:t>
            </a:r>
          </a:p>
          <a:p>
            <a:r>
              <a:rPr lang="en-US" dirty="0"/>
              <a:t>https://www.postgresql.org/docs/current/sql-createtablespace.html</a:t>
            </a:r>
          </a:p>
          <a:p>
            <a:endParaRPr lang="en-US" dirty="0"/>
          </a:p>
          <a:p>
            <a:r>
              <a:rPr lang="en-US" dirty="0"/>
              <a:t>Alter Tablespace</a:t>
            </a:r>
          </a:p>
          <a:p>
            <a:r>
              <a:rPr lang="en-US" dirty="0"/>
              <a:t>https://www.postgresql.org/docs/current/sql-altertablespace.html</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10</a:t>
            </a:fld>
            <a:endParaRPr lang="en-US" altLang="en-US"/>
          </a:p>
        </p:txBody>
      </p:sp>
    </p:spTree>
    <p:extLst>
      <p:ext uri="{BB962C8B-B14F-4D97-AF65-F5344CB8AC3E}">
        <p14:creationId xmlns:p14="http://schemas.microsoft.com/office/powerpoint/2010/main" val="1589078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err="1">
                <a:ea typeface="ヒラギノ角ゴ Pro W3" charset="-128"/>
              </a:rPr>
              <a:t>tablespace.c</a:t>
            </a:r>
            <a:endParaRPr lang="en-US" altLang="en-US" dirty="0">
              <a:ea typeface="ヒラギノ角ゴ Pro W3"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ヒラギノ角ゴ Pro W3" charset="-128"/>
              </a:rPr>
              <a:t>https://github.com/postgres/postgres/blob/master/src/backend/commands/tablespace.c</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kern="0" dirty="0">
              <a:ea typeface="ヒラギノ角ゴ Pro W3" charset="-128"/>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kern="0" dirty="0">
                <a:ea typeface="ヒラギノ角ゴ Pro W3" charset="-128"/>
              </a:rPr>
              <a:t>CATVER</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kern="0" dirty="0">
                <a:ea typeface="ヒラギノ角ゴ Pro W3" charset="-128"/>
              </a:rPr>
              <a:t>https://github.com/postgres/postgres/blob/master/src/include/catalog/catversion.h</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11</a:t>
            </a:fld>
            <a:endParaRPr lang="en-US" altLang="en-US"/>
          </a:p>
        </p:txBody>
      </p:sp>
    </p:spTree>
    <p:extLst>
      <p:ext uri="{BB962C8B-B14F-4D97-AF65-F5344CB8AC3E}">
        <p14:creationId xmlns:p14="http://schemas.microsoft.com/office/powerpoint/2010/main" val="2464270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Table</a:t>
            </a:r>
          </a:p>
          <a:p>
            <a:r>
              <a:rPr lang="en-US" dirty="0"/>
              <a:t>https://www.postgresql.org/docs/current/sql-createtable.html</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906306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pg_database</a:t>
            </a:r>
            <a:endParaRPr lang="en-US" dirty="0"/>
          </a:p>
          <a:p>
            <a:r>
              <a:rPr lang="en-US" dirty="0"/>
              <a:t>https://www.postgresql.org/docs/current/catalog-pg-database.html</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13</a:t>
            </a:fld>
            <a:endParaRPr lang="en-US" altLang="en-US"/>
          </a:p>
        </p:txBody>
      </p:sp>
    </p:spTree>
    <p:extLst>
      <p:ext uri="{BB962C8B-B14F-4D97-AF65-F5344CB8AC3E}">
        <p14:creationId xmlns:p14="http://schemas.microsoft.com/office/powerpoint/2010/main" val="432473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pg_class</a:t>
            </a:r>
            <a:endParaRPr lang="en-US" dirty="0"/>
          </a:p>
          <a:p>
            <a:r>
              <a:rPr lang="en-US" dirty="0"/>
              <a:t>https://www.postgresql.org/docs/current/catalog-pg-class.html</a:t>
            </a:r>
          </a:p>
          <a:p>
            <a:endParaRPr lang="en-US" dirty="0"/>
          </a:p>
          <a:p>
            <a:r>
              <a:rPr lang="en-US" dirty="0" err="1"/>
              <a:t>pg_namespace</a:t>
            </a:r>
            <a:endParaRPr lang="en-US" dirty="0"/>
          </a:p>
          <a:p>
            <a:r>
              <a:rPr lang="en-US" dirty="0"/>
              <a:t>https://www.postgresql.org/docs/current/catalog-pg-namespace.html</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14</a:t>
            </a:fld>
            <a:endParaRPr lang="en-US" altLang="en-US"/>
          </a:p>
        </p:txBody>
      </p:sp>
    </p:spTree>
    <p:extLst>
      <p:ext uri="{BB962C8B-B14F-4D97-AF65-F5344CB8AC3E}">
        <p14:creationId xmlns:p14="http://schemas.microsoft.com/office/powerpoint/2010/main" val="1143555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pg_class</a:t>
            </a:r>
            <a:endParaRPr lang="en-US" dirty="0"/>
          </a:p>
          <a:p>
            <a:r>
              <a:rPr lang="en-US" dirty="0"/>
              <a:t>https://www.postgresql.org/docs/current/catalog-pg-class.html</a:t>
            </a:r>
          </a:p>
          <a:p>
            <a:endParaRPr lang="en-US" dirty="0"/>
          </a:p>
          <a:p>
            <a:r>
              <a:rPr lang="en-US" dirty="0" err="1"/>
              <a:t>pg_namespace</a:t>
            </a:r>
            <a:endParaRPr lang="en-US" dirty="0"/>
          </a:p>
          <a:p>
            <a:r>
              <a:rPr lang="en-US" dirty="0"/>
              <a:t>https://www.postgresql.org/docs/current/catalog-pg-namespace.html</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15</a:t>
            </a:fld>
            <a:endParaRPr lang="en-US" altLang="en-US"/>
          </a:p>
        </p:txBody>
      </p:sp>
    </p:spTree>
    <p:extLst>
      <p:ext uri="{BB962C8B-B14F-4D97-AF65-F5344CB8AC3E}">
        <p14:creationId xmlns:p14="http://schemas.microsoft.com/office/powerpoint/2010/main" val="2142138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 Index</a:t>
            </a:r>
          </a:p>
          <a:p>
            <a:r>
              <a:rPr lang="en-US" dirty="0"/>
              <a:t>https://www.postgresql.org/docs/current/sql-alterindex.html</a:t>
            </a:r>
          </a:p>
          <a:p>
            <a:endParaRPr lang="en-US" dirty="0"/>
          </a:p>
          <a:p>
            <a:r>
              <a:rPr lang="en-US" dirty="0" err="1"/>
              <a:t>pg_class</a:t>
            </a:r>
            <a:endParaRPr lang="en-US" dirty="0"/>
          </a:p>
          <a:p>
            <a:r>
              <a:rPr lang="en-US" dirty="0"/>
              <a:t>https://www.postgresql.org/docs/current/catalog-pg-class.html</a:t>
            </a:r>
          </a:p>
          <a:p>
            <a:endParaRPr lang="en-US" dirty="0"/>
          </a:p>
          <a:p>
            <a:r>
              <a:rPr lang="en-US" dirty="0" err="1"/>
              <a:t>pg_namespace</a:t>
            </a:r>
            <a:endParaRPr lang="en-US" dirty="0"/>
          </a:p>
          <a:p>
            <a:r>
              <a:rPr lang="en-US" dirty="0"/>
              <a:t>https://www.postgresql.org/docs/current/catalog-pg-namespace.html</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16</a:t>
            </a:fld>
            <a:endParaRPr lang="en-US" altLang="en-US"/>
          </a:p>
        </p:txBody>
      </p:sp>
    </p:spTree>
    <p:extLst>
      <p:ext uri="{BB962C8B-B14F-4D97-AF65-F5344CB8AC3E}">
        <p14:creationId xmlns:p14="http://schemas.microsoft.com/office/powerpoint/2010/main" val="1416258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Table</a:t>
            </a:r>
          </a:p>
          <a:p>
            <a:r>
              <a:rPr lang="en-US" dirty="0"/>
              <a:t>https://www.postgresql.org/docs/current/sql-createtable.html</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17</a:t>
            </a:fld>
            <a:endParaRPr lang="en-US" altLang="en-US"/>
          </a:p>
        </p:txBody>
      </p:sp>
    </p:spTree>
    <p:extLst>
      <p:ext uri="{BB962C8B-B14F-4D97-AF65-F5344CB8AC3E}">
        <p14:creationId xmlns:p14="http://schemas.microsoft.com/office/powerpoint/2010/main" val="3846779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Table</a:t>
            </a:r>
          </a:p>
          <a:p>
            <a:r>
              <a:rPr lang="en-US" dirty="0"/>
              <a:t>https://www.postgresql.org/docs/current/sql-createtable.html</a:t>
            </a:r>
          </a:p>
          <a:p>
            <a:endParaRPr lang="en-US" dirty="0"/>
          </a:p>
          <a:p>
            <a:r>
              <a:rPr lang="en-US" dirty="0"/>
              <a:t>Alter Table</a:t>
            </a:r>
          </a:p>
          <a:p>
            <a:r>
              <a:rPr lang="en-US" dirty="0"/>
              <a:t>https://www.postgresql.org/docs/current/sql-altertable.html</a:t>
            </a:r>
          </a:p>
          <a:p>
            <a:endParaRPr lang="en-US" dirty="0"/>
          </a:p>
          <a:p>
            <a:r>
              <a:rPr lang="en-US" dirty="0"/>
              <a:t>Alter Index</a:t>
            </a:r>
          </a:p>
          <a:p>
            <a:r>
              <a:rPr lang="en-US" dirty="0"/>
              <a:t>https://www.postgresql.org/docs/current/sql-alterindex.html</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18</a:t>
            </a:fld>
            <a:endParaRPr lang="en-US" altLang="en-US"/>
          </a:p>
        </p:txBody>
      </p:sp>
    </p:spTree>
    <p:extLst>
      <p:ext uri="{BB962C8B-B14F-4D97-AF65-F5344CB8AC3E}">
        <p14:creationId xmlns:p14="http://schemas.microsoft.com/office/powerpoint/2010/main" val="17230243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20</a:t>
            </a:fld>
            <a:endParaRPr lang="en-US" altLang="en-US"/>
          </a:p>
        </p:txBody>
      </p:sp>
    </p:spTree>
    <p:extLst>
      <p:ext uri="{BB962C8B-B14F-4D97-AF65-F5344CB8AC3E}">
        <p14:creationId xmlns:p14="http://schemas.microsoft.com/office/powerpoint/2010/main" val="2716852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Transparent Data Encryption</a:t>
            </a:r>
          </a:p>
          <a:p>
            <a:r>
              <a:rPr lang="en-US" dirty="0"/>
              <a:t>https://wiki.postgresql.org/wiki/Transparent_Data_Encryption</a:t>
            </a:r>
          </a:p>
          <a:p>
            <a:endParaRPr lang="en-US" dirty="0"/>
          </a:p>
          <a:p>
            <a:r>
              <a:rPr lang="en-US" dirty="0"/>
              <a:t>File System Level Encryption</a:t>
            </a:r>
          </a:p>
          <a:p>
            <a:r>
              <a:rPr lang="en-US" dirty="0"/>
              <a:t>https://www.kernel.org/doc/html/latest/filesystems/fscrypt.html</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22</a:t>
            </a:fld>
            <a:endParaRPr lang="en-US" altLang="en-US"/>
          </a:p>
        </p:txBody>
      </p:sp>
    </p:spTree>
    <p:extLst>
      <p:ext uri="{BB962C8B-B14F-4D97-AF65-F5344CB8AC3E}">
        <p14:creationId xmlns:p14="http://schemas.microsoft.com/office/powerpoint/2010/main" val="1467340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Tablespace</a:t>
            </a:r>
          </a:p>
          <a:p>
            <a:r>
              <a:rPr lang="en-US" dirty="0"/>
              <a:t>https://www.postgresql.org/docs/current/sql-createtablespace.html</a:t>
            </a:r>
          </a:p>
          <a:p>
            <a:endParaRPr lang="en-US" dirty="0"/>
          </a:p>
          <a:p>
            <a:r>
              <a:rPr lang="en-US" dirty="0"/>
              <a:t>Alter Tablespace</a:t>
            </a:r>
          </a:p>
          <a:p>
            <a:r>
              <a:rPr lang="en-US" dirty="0"/>
              <a:t>https://www.postgresql.org/docs/current/sql-altertablespace.html</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35163781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Table</a:t>
            </a:r>
          </a:p>
          <a:p>
            <a:r>
              <a:rPr lang="en-US" dirty="0"/>
              <a:t>https://www.postgresql.org/docs/current/sql-createtable.html</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2757612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pgbench</a:t>
            </a:r>
            <a:endParaRPr lang="en-US" dirty="0"/>
          </a:p>
          <a:p>
            <a:r>
              <a:rPr lang="en-US" dirty="0"/>
              <a:t>https://www.postgresql.org/docs/current/pgbench.html</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26</a:t>
            </a:fld>
            <a:endParaRPr lang="en-US" altLang="en-US"/>
          </a:p>
        </p:txBody>
      </p:sp>
    </p:spTree>
    <p:extLst>
      <p:ext uri="{BB962C8B-B14F-4D97-AF65-F5344CB8AC3E}">
        <p14:creationId xmlns:p14="http://schemas.microsoft.com/office/powerpoint/2010/main" val="2830704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27</a:t>
            </a:fld>
            <a:endParaRPr lang="en-US" altLang="en-US"/>
          </a:p>
        </p:txBody>
      </p:sp>
    </p:spTree>
    <p:extLst>
      <p:ext uri="{BB962C8B-B14F-4D97-AF65-F5344CB8AC3E}">
        <p14:creationId xmlns:p14="http://schemas.microsoft.com/office/powerpoint/2010/main" val="689506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Collectd</a:t>
            </a:r>
            <a:endParaRPr lang="en-US" dirty="0"/>
          </a:p>
          <a:p>
            <a:r>
              <a:rPr lang="en-US" dirty="0"/>
              <a:t>https://collectd.org/</a:t>
            </a:r>
          </a:p>
          <a:p>
            <a:endParaRPr lang="en-US" dirty="0"/>
          </a:p>
          <a:p>
            <a:r>
              <a:rPr lang="en-US" dirty="0"/>
              <a:t>Graphite </a:t>
            </a:r>
          </a:p>
          <a:p>
            <a:r>
              <a:rPr lang="en-US" dirty="0"/>
              <a:t>https://github.com/graphite-project/graphite-web</a:t>
            </a:r>
          </a:p>
          <a:p>
            <a:r>
              <a:rPr lang="en-US" dirty="0"/>
              <a:t>https://github.com/graphite-project/carbon</a:t>
            </a:r>
          </a:p>
          <a:p>
            <a:r>
              <a:rPr lang="en-US" dirty="0"/>
              <a:t>https://github.com/graphite-project/whisper</a:t>
            </a:r>
          </a:p>
          <a:p>
            <a:endParaRPr lang="en-US" dirty="0"/>
          </a:p>
          <a:p>
            <a:r>
              <a:rPr lang="en-US" dirty="0"/>
              <a:t>Graphite Docs</a:t>
            </a:r>
          </a:p>
          <a:p>
            <a:r>
              <a:rPr lang="en-US" dirty="0"/>
              <a:t>https://graphite.readthedocs.io/en/stable/</a:t>
            </a:r>
          </a:p>
          <a:p>
            <a:endParaRPr lang="en-US" dirty="0"/>
          </a:p>
          <a:p>
            <a:r>
              <a:rPr lang="en-US" dirty="0"/>
              <a:t>Grafana</a:t>
            </a:r>
          </a:p>
          <a:p>
            <a:r>
              <a:rPr lang="en-US" dirty="0"/>
              <a:t>https://grafana.com/</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28</a:t>
            </a:fld>
            <a:endParaRPr lang="en-US" altLang="en-US"/>
          </a:p>
        </p:txBody>
      </p:sp>
    </p:spTree>
    <p:extLst>
      <p:ext uri="{BB962C8B-B14F-4D97-AF65-F5344CB8AC3E}">
        <p14:creationId xmlns:p14="http://schemas.microsoft.com/office/powerpoint/2010/main" val="37093933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Collectd</a:t>
            </a:r>
            <a:endParaRPr lang="en-US" dirty="0"/>
          </a:p>
          <a:p>
            <a:r>
              <a:rPr lang="en-US" dirty="0"/>
              <a:t>https://collectd.org/</a:t>
            </a:r>
          </a:p>
          <a:p>
            <a:endParaRPr lang="en-US" dirty="0"/>
          </a:p>
          <a:p>
            <a:r>
              <a:rPr lang="en-US" dirty="0"/>
              <a:t>Graphite </a:t>
            </a:r>
          </a:p>
          <a:p>
            <a:r>
              <a:rPr lang="en-US" dirty="0"/>
              <a:t>https://github.com/graphite-project/graphite-web</a:t>
            </a:r>
          </a:p>
          <a:p>
            <a:r>
              <a:rPr lang="en-US" dirty="0"/>
              <a:t>https://github.com/graphite-project/carbon</a:t>
            </a:r>
          </a:p>
          <a:p>
            <a:r>
              <a:rPr lang="en-US" dirty="0"/>
              <a:t>https://github.com/graphite-project/whisper</a:t>
            </a:r>
          </a:p>
          <a:p>
            <a:endParaRPr lang="en-US" dirty="0"/>
          </a:p>
          <a:p>
            <a:r>
              <a:rPr lang="en-US" dirty="0"/>
              <a:t>Graphite Docs</a:t>
            </a:r>
          </a:p>
          <a:p>
            <a:r>
              <a:rPr lang="en-US" dirty="0"/>
              <a:t>https://graphite.readthedocs.io/en/stable/</a:t>
            </a:r>
          </a:p>
          <a:p>
            <a:endParaRPr lang="en-US" dirty="0"/>
          </a:p>
          <a:p>
            <a:r>
              <a:rPr lang="en-US" dirty="0"/>
              <a:t>Grafana</a:t>
            </a:r>
          </a:p>
          <a:p>
            <a:r>
              <a:rPr lang="en-US" dirty="0"/>
              <a:t>https://grafana.com/</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29</a:t>
            </a:fld>
            <a:endParaRPr lang="en-US" altLang="en-US"/>
          </a:p>
        </p:txBody>
      </p:sp>
    </p:spTree>
    <p:extLst>
      <p:ext uri="{BB962C8B-B14F-4D97-AF65-F5344CB8AC3E}">
        <p14:creationId xmlns:p14="http://schemas.microsoft.com/office/powerpoint/2010/main" val="6236136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Collectd</a:t>
            </a:r>
            <a:endParaRPr lang="en-US" dirty="0"/>
          </a:p>
          <a:p>
            <a:r>
              <a:rPr lang="en-US" dirty="0"/>
              <a:t>https://collectd.org/</a:t>
            </a:r>
          </a:p>
          <a:p>
            <a:endParaRPr lang="en-US" dirty="0"/>
          </a:p>
          <a:p>
            <a:r>
              <a:rPr lang="en-US" dirty="0"/>
              <a:t>Graphite </a:t>
            </a:r>
          </a:p>
          <a:p>
            <a:r>
              <a:rPr lang="en-US" dirty="0"/>
              <a:t>https://github.com/graphite-project/graphite-web</a:t>
            </a:r>
          </a:p>
          <a:p>
            <a:r>
              <a:rPr lang="en-US" dirty="0"/>
              <a:t>https://github.com/graphite-project/carbon</a:t>
            </a:r>
          </a:p>
          <a:p>
            <a:r>
              <a:rPr lang="en-US" dirty="0"/>
              <a:t>https://github.com/graphite-project/whisper</a:t>
            </a:r>
          </a:p>
          <a:p>
            <a:endParaRPr lang="en-US" dirty="0"/>
          </a:p>
          <a:p>
            <a:r>
              <a:rPr lang="en-US" dirty="0"/>
              <a:t>Graphite Docs</a:t>
            </a:r>
          </a:p>
          <a:p>
            <a:r>
              <a:rPr lang="en-US" dirty="0"/>
              <a:t>https://graphite.readthedocs.io/en/stable/</a:t>
            </a:r>
          </a:p>
          <a:p>
            <a:endParaRPr lang="en-US" dirty="0"/>
          </a:p>
          <a:p>
            <a:r>
              <a:rPr lang="en-US" dirty="0"/>
              <a:t>Grafana</a:t>
            </a:r>
          </a:p>
          <a:p>
            <a:r>
              <a:rPr lang="en-US" dirty="0"/>
              <a:t>https://grafana.com/</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30</a:t>
            </a:fld>
            <a:endParaRPr lang="en-US" altLang="en-US"/>
          </a:p>
        </p:txBody>
      </p:sp>
    </p:spTree>
    <p:extLst>
      <p:ext uri="{BB962C8B-B14F-4D97-AF65-F5344CB8AC3E}">
        <p14:creationId xmlns:p14="http://schemas.microsoft.com/office/powerpoint/2010/main" val="972696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Collectd</a:t>
            </a:r>
            <a:endParaRPr lang="en-US" dirty="0"/>
          </a:p>
          <a:p>
            <a:r>
              <a:rPr lang="en-US" dirty="0"/>
              <a:t>https://collectd.org/</a:t>
            </a:r>
          </a:p>
          <a:p>
            <a:endParaRPr lang="en-US" dirty="0"/>
          </a:p>
          <a:p>
            <a:r>
              <a:rPr lang="en-US" dirty="0"/>
              <a:t>Graphite </a:t>
            </a:r>
          </a:p>
          <a:p>
            <a:r>
              <a:rPr lang="en-US" dirty="0"/>
              <a:t>https://github.com/graphite-project/graphite-web</a:t>
            </a:r>
          </a:p>
          <a:p>
            <a:r>
              <a:rPr lang="en-US" dirty="0"/>
              <a:t>https://github.com/graphite-project/carbon</a:t>
            </a:r>
          </a:p>
          <a:p>
            <a:r>
              <a:rPr lang="en-US" dirty="0"/>
              <a:t>https://github.com/graphite-project/whisper</a:t>
            </a:r>
          </a:p>
          <a:p>
            <a:endParaRPr lang="en-US" dirty="0"/>
          </a:p>
          <a:p>
            <a:r>
              <a:rPr lang="en-US" dirty="0"/>
              <a:t>Graphite Docs</a:t>
            </a:r>
          </a:p>
          <a:p>
            <a:r>
              <a:rPr lang="en-US" dirty="0"/>
              <a:t>https://graphite.readthedocs.io/en/stable/</a:t>
            </a:r>
          </a:p>
          <a:p>
            <a:endParaRPr lang="en-US" dirty="0"/>
          </a:p>
          <a:p>
            <a:r>
              <a:rPr lang="en-US" dirty="0"/>
              <a:t>Grafana</a:t>
            </a:r>
          </a:p>
          <a:p>
            <a:r>
              <a:rPr lang="en-US" dirty="0"/>
              <a:t>https://grafana.com/</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31</a:t>
            </a:fld>
            <a:endParaRPr lang="en-US" altLang="en-US"/>
          </a:p>
        </p:txBody>
      </p:sp>
    </p:spTree>
    <p:extLst>
      <p:ext uri="{BB962C8B-B14F-4D97-AF65-F5344CB8AC3E}">
        <p14:creationId xmlns:p14="http://schemas.microsoft.com/office/powerpoint/2010/main" val="40153846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1563394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4.png"/><Relationship Id="rId4" Type="http://schemas.openxmlformats.org/officeDocument/2006/relationships/slideLayout" Target="../slideLayouts/slideLayout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 id="2147484446" r:id="rId8"/>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13.pn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9.xml"/><Relationship Id="rId5" Type="http://schemas.openxmlformats.org/officeDocument/2006/relationships/image" Target="../media/image15.png"/><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6B1D450-0B23-4DDB-9B3F-DFE7DE5B3C0E}"/>
              </a:ext>
            </a:extLst>
          </p:cNvPr>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a:ea typeface="ヒラギノ角ゴ Pro W3" charset="-128"/>
              </a:rPr>
              <a:t>Splitting your data across devices</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Reasons for splitting your data</a:t>
            </a:r>
          </a:p>
        </p:txBody>
      </p:sp>
      <p:sp>
        <p:nvSpPr>
          <p:cNvPr id="22531" name="Text Placeholder 6"/>
          <p:cNvSpPr>
            <a:spLocks noGrp="1"/>
          </p:cNvSpPr>
          <p:nvPr>
            <p:ph type="body" sz="quarter" idx="12"/>
          </p:nvPr>
        </p:nvSpPr>
        <p:spPr>
          <a:xfrm>
            <a:off x="611557" y="1262064"/>
            <a:ext cx="10963593" cy="4846637"/>
          </a:xfrm>
        </p:spPr>
        <p:txBody>
          <a:bodyPr/>
          <a:lstStyle/>
          <a:p>
            <a:pPr>
              <a:lnSpc>
                <a:spcPct val="100000"/>
              </a:lnSpc>
            </a:pPr>
            <a:r>
              <a:rPr lang="en-US" altLang="en-US" sz="1800" dirty="0">
                <a:ea typeface="ヒラギノ角ゴ Pro W3" charset="-128"/>
              </a:rPr>
              <a:t>There may be several reasons to split your data across multiple devices, such as:</a:t>
            </a:r>
          </a:p>
          <a:p>
            <a:pPr marL="285750" indent="-285750">
              <a:lnSpc>
                <a:spcPct val="100000"/>
              </a:lnSpc>
              <a:buFont typeface="Arial" panose="020B0604020202020204" pitchFamily="34" charset="0"/>
              <a:buChar char="•"/>
            </a:pPr>
            <a:r>
              <a:rPr lang="en-US" altLang="en-US" sz="1800" dirty="0">
                <a:ea typeface="ヒラギノ角ゴ Pro W3" charset="-128"/>
              </a:rPr>
              <a:t>PII data needs encryption at rest</a:t>
            </a:r>
          </a:p>
          <a:p>
            <a:pPr marL="285750" indent="-285750">
              <a:lnSpc>
                <a:spcPct val="100000"/>
              </a:lnSpc>
              <a:buFont typeface="Arial" panose="020B0604020202020204" pitchFamily="34" charset="0"/>
              <a:buChar char="•"/>
            </a:pPr>
            <a:r>
              <a:rPr lang="en-US" altLang="en-US" sz="1800" dirty="0">
                <a:ea typeface="ヒラギノ角ゴ Pro W3" charset="-128"/>
              </a:rPr>
              <a:t>Performance, splitting your writes across multiple devices</a:t>
            </a:r>
          </a:p>
          <a:p>
            <a:pPr marL="285750" indent="-285750">
              <a:lnSpc>
                <a:spcPct val="100000"/>
              </a:lnSpc>
              <a:buFont typeface="Arial" panose="020B0604020202020204" pitchFamily="34" charset="0"/>
              <a:buChar char="•"/>
            </a:pPr>
            <a:r>
              <a:rPr lang="en-US" altLang="en-US" sz="1800" dirty="0">
                <a:ea typeface="ヒラギノ角ゴ Pro W3" charset="-128"/>
              </a:rPr>
              <a:t>Additional storage space</a:t>
            </a:r>
          </a:p>
          <a:p>
            <a:pPr>
              <a:lnSpc>
                <a:spcPct val="100000"/>
              </a:lnSpc>
            </a:pPr>
            <a:endParaRPr lang="en-US" altLang="en-US" sz="1800" dirty="0">
              <a:ea typeface="ヒラギノ角ゴ Pro W3" charset="-128"/>
            </a:endParaRPr>
          </a:p>
          <a:p>
            <a:pPr>
              <a:lnSpc>
                <a:spcPct val="100000"/>
              </a:lnSpc>
            </a:pPr>
            <a:r>
              <a:rPr lang="en-US" altLang="en-US" sz="1800" dirty="0">
                <a:ea typeface="ヒラギノ角ゴ Pro W3" charset="-128"/>
              </a:rPr>
              <a:t>Partitions can make this even more powerful.</a:t>
            </a:r>
          </a:p>
          <a:p>
            <a:pPr marL="285750" indent="-285750">
              <a:lnSpc>
                <a:spcPct val="100000"/>
              </a:lnSpc>
              <a:buFont typeface="Arial" panose="020B0604020202020204" pitchFamily="34" charset="0"/>
              <a:buChar char="•"/>
            </a:pPr>
            <a:r>
              <a:rPr lang="en-US" altLang="en-US" sz="1800" dirty="0">
                <a:ea typeface="ヒラギノ角ゴ Pro W3" charset="-128"/>
              </a:rPr>
              <a:t>Storage and performance – Partitioning by device type and speed</a:t>
            </a:r>
          </a:p>
          <a:p>
            <a:pPr marL="865188" lvl="1" indent="-285750">
              <a:spcAft>
                <a:spcPts val="0"/>
              </a:spcAft>
              <a:buFont typeface="Arial" panose="020B0604020202020204" pitchFamily="34" charset="0"/>
              <a:buChar char="•"/>
            </a:pPr>
            <a:r>
              <a:rPr lang="en-US" altLang="en-US" sz="1200" dirty="0">
                <a:ea typeface="ヒラギノ角ゴ Pro W3" charset="-128"/>
              </a:rPr>
              <a:t>Local SSD</a:t>
            </a:r>
          </a:p>
          <a:p>
            <a:pPr marL="865188" lvl="1" indent="-285750">
              <a:spcAft>
                <a:spcPts val="0"/>
              </a:spcAft>
              <a:buFont typeface="Arial" panose="020B0604020202020204" pitchFamily="34" charset="0"/>
              <a:buChar char="•"/>
            </a:pPr>
            <a:r>
              <a:rPr lang="en-US" altLang="en-US" sz="1200" dirty="0">
                <a:ea typeface="ヒラギノ角ゴ Pro W3" charset="-128"/>
              </a:rPr>
              <a:t>Local Disk</a:t>
            </a:r>
          </a:p>
          <a:p>
            <a:pPr marL="865188" lvl="1" indent="-285750">
              <a:spcAft>
                <a:spcPts val="0"/>
              </a:spcAft>
              <a:buFont typeface="Arial" panose="020B0604020202020204" pitchFamily="34" charset="0"/>
              <a:buChar char="•"/>
            </a:pPr>
            <a:r>
              <a:rPr lang="en-US" altLang="en-US" sz="1200" dirty="0">
                <a:ea typeface="ヒラギノ角ゴ Pro W3" charset="-128"/>
              </a:rPr>
              <a:t>Network Attached Storage (Fast)</a:t>
            </a:r>
          </a:p>
          <a:p>
            <a:pPr marL="865188" lvl="1" indent="-285750">
              <a:spcAft>
                <a:spcPts val="0"/>
              </a:spcAft>
              <a:buFont typeface="Arial" panose="020B0604020202020204" pitchFamily="34" charset="0"/>
              <a:buChar char="•"/>
            </a:pPr>
            <a:r>
              <a:rPr lang="en-US" altLang="en-US" sz="1200" dirty="0">
                <a:ea typeface="ヒラギノ角ゴ Pro W3" charset="-128"/>
              </a:rPr>
              <a:t>Network Attached Storage (Slow)</a:t>
            </a:r>
          </a:p>
          <a:p>
            <a:pPr>
              <a:lnSpc>
                <a:spcPct val="100000"/>
              </a:lnSpc>
            </a:pPr>
            <a:endParaRPr lang="en-US" altLang="en-US" sz="1800" dirty="0">
              <a:ea typeface="ヒラギノ角ゴ Pro W3" charset="-128"/>
            </a:endParaRPr>
          </a:p>
          <a:p>
            <a:pPr>
              <a:lnSpc>
                <a:spcPct val="100000"/>
              </a:lnSpc>
            </a:pPr>
            <a:r>
              <a:rPr lang="en-US" altLang="en-US" sz="1800" dirty="0">
                <a:ea typeface="ヒラギノ角ゴ Pro W3" charset="-128"/>
              </a:rPr>
              <a:t>What about using Foreign Data Wrappers to additional Postgres servers? </a:t>
            </a:r>
          </a:p>
          <a:p>
            <a:pPr>
              <a:lnSpc>
                <a:spcPct val="100000"/>
              </a:lnSpc>
            </a:pPr>
            <a:r>
              <a:rPr lang="en-US" altLang="en-US" sz="1800" dirty="0">
                <a:ea typeface="ヒラギノ角ゴ Pro W3" charset="-128"/>
              </a:rPr>
              <a:t>Most of these things can also be done with FDW’s except for writing Data, WAL and Logs to separate devices, but we can combine the methods to make an even more powerful system.</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grpSp>
        <p:nvGrpSpPr>
          <p:cNvPr id="6" name="Group 5">
            <a:extLst>
              <a:ext uri="{FF2B5EF4-FFF2-40B4-BE49-F238E27FC236}">
                <a16:creationId xmlns:a16="http://schemas.microsoft.com/office/drawing/2014/main" id="{AA3B07B9-757A-4A7A-9198-05768E71DD23}"/>
              </a:ext>
            </a:extLst>
          </p:cNvPr>
          <p:cNvGrpSpPr/>
          <p:nvPr/>
        </p:nvGrpSpPr>
        <p:grpSpPr>
          <a:xfrm>
            <a:off x="9593951" y="1333548"/>
            <a:ext cx="1981199" cy="1154185"/>
            <a:chOff x="4876800" y="1569964"/>
            <a:chExt cx="1981199" cy="1154185"/>
          </a:xfrm>
        </p:grpSpPr>
        <p:sp>
          <p:nvSpPr>
            <p:cNvPr id="7" name="Rounded Rectangle 26">
              <a:extLst>
                <a:ext uri="{FF2B5EF4-FFF2-40B4-BE49-F238E27FC236}">
                  <a16:creationId xmlns:a16="http://schemas.microsoft.com/office/drawing/2014/main" id="{F69C50E0-7BF5-4F6F-908E-F86DD340F655}"/>
                </a:ext>
              </a:extLst>
            </p:cNvPr>
            <p:cNvSpPr/>
            <p:nvPr/>
          </p:nvSpPr>
          <p:spPr>
            <a:xfrm>
              <a:off x="4876800" y="1569964"/>
              <a:ext cx="1981199" cy="115418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r>
                <a:rPr lang="en-US" sz="1800" dirty="0"/>
                <a:t>Multiple Disks</a:t>
              </a:r>
            </a:p>
          </p:txBody>
        </p:sp>
        <p:sp>
          <p:nvSpPr>
            <p:cNvPr id="8" name="Flowchart: Magnetic Disk 7">
              <a:extLst>
                <a:ext uri="{FF2B5EF4-FFF2-40B4-BE49-F238E27FC236}">
                  <a16:creationId xmlns:a16="http://schemas.microsoft.com/office/drawing/2014/main" id="{27AE89B6-244E-4998-A2AE-A838E493BAA0}"/>
                </a:ext>
              </a:extLst>
            </p:cNvPr>
            <p:cNvSpPr/>
            <p:nvPr/>
          </p:nvSpPr>
          <p:spPr>
            <a:xfrm>
              <a:off x="5002161" y="2033557"/>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A</a:t>
              </a:r>
            </a:p>
          </p:txBody>
        </p:sp>
        <p:sp>
          <p:nvSpPr>
            <p:cNvPr id="9" name="Flowchart: Magnetic Disk 8">
              <a:extLst>
                <a:ext uri="{FF2B5EF4-FFF2-40B4-BE49-F238E27FC236}">
                  <a16:creationId xmlns:a16="http://schemas.microsoft.com/office/drawing/2014/main" id="{55FA049F-DB48-4977-800F-53BCD2C68501}"/>
                </a:ext>
              </a:extLst>
            </p:cNvPr>
            <p:cNvSpPr/>
            <p:nvPr/>
          </p:nvSpPr>
          <p:spPr>
            <a:xfrm>
              <a:off x="5625281" y="2033557"/>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B</a:t>
              </a:r>
            </a:p>
          </p:txBody>
        </p:sp>
        <p:sp>
          <p:nvSpPr>
            <p:cNvPr id="10" name="Flowchart: Magnetic Disk 9">
              <a:extLst>
                <a:ext uri="{FF2B5EF4-FFF2-40B4-BE49-F238E27FC236}">
                  <a16:creationId xmlns:a16="http://schemas.microsoft.com/office/drawing/2014/main" id="{0796E977-E0BE-4B0E-AE56-8B4C39953219}"/>
                </a:ext>
              </a:extLst>
            </p:cNvPr>
            <p:cNvSpPr/>
            <p:nvPr/>
          </p:nvSpPr>
          <p:spPr>
            <a:xfrm>
              <a:off x="6248400" y="2033557"/>
              <a:ext cx="457200" cy="6096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C</a:t>
              </a:r>
            </a:p>
          </p:txBody>
        </p:sp>
      </p:grpSp>
      <p:grpSp>
        <p:nvGrpSpPr>
          <p:cNvPr id="11" name="Group 10">
            <a:extLst>
              <a:ext uri="{FF2B5EF4-FFF2-40B4-BE49-F238E27FC236}">
                <a16:creationId xmlns:a16="http://schemas.microsoft.com/office/drawing/2014/main" id="{7E7646B5-FF9A-403B-95A5-3407D76B5D21}"/>
              </a:ext>
            </a:extLst>
          </p:cNvPr>
          <p:cNvGrpSpPr/>
          <p:nvPr/>
        </p:nvGrpSpPr>
        <p:grpSpPr>
          <a:xfrm>
            <a:off x="9593951" y="3325813"/>
            <a:ext cx="1981200" cy="1670623"/>
            <a:chOff x="5410200" y="2952750"/>
            <a:chExt cx="1981200" cy="1670623"/>
          </a:xfrm>
        </p:grpSpPr>
        <p:sp>
          <p:nvSpPr>
            <p:cNvPr id="12" name="Rounded Rectangle 21">
              <a:extLst>
                <a:ext uri="{FF2B5EF4-FFF2-40B4-BE49-F238E27FC236}">
                  <a16:creationId xmlns:a16="http://schemas.microsoft.com/office/drawing/2014/main" id="{4E021555-7D3C-4DF5-88E8-92E878B6F150}"/>
                </a:ext>
              </a:extLst>
            </p:cNvPr>
            <p:cNvSpPr/>
            <p:nvPr/>
          </p:nvSpPr>
          <p:spPr>
            <a:xfrm>
              <a:off x="5410200" y="2952750"/>
              <a:ext cx="1981200" cy="167062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r>
                <a:rPr lang="en-US" sz="1800" dirty="0"/>
                <a:t>Multiple Disks &amp; Directories</a:t>
              </a:r>
            </a:p>
          </p:txBody>
        </p:sp>
        <p:sp>
          <p:nvSpPr>
            <p:cNvPr id="13" name="Flowchart: Magnetic Disk 12">
              <a:extLst>
                <a:ext uri="{FF2B5EF4-FFF2-40B4-BE49-F238E27FC236}">
                  <a16:creationId xmlns:a16="http://schemas.microsoft.com/office/drawing/2014/main" id="{D088309B-FE34-4EC0-AFF2-D8840EE494CB}"/>
                </a:ext>
              </a:extLst>
            </p:cNvPr>
            <p:cNvSpPr/>
            <p:nvPr/>
          </p:nvSpPr>
          <p:spPr>
            <a:xfrm>
              <a:off x="6781800" y="3688079"/>
              <a:ext cx="457200" cy="864871"/>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E</a:t>
              </a:r>
            </a:p>
          </p:txBody>
        </p:sp>
        <p:sp>
          <p:nvSpPr>
            <p:cNvPr id="14" name="Flowchart: Magnetic Disk 13">
              <a:extLst>
                <a:ext uri="{FF2B5EF4-FFF2-40B4-BE49-F238E27FC236}">
                  <a16:creationId xmlns:a16="http://schemas.microsoft.com/office/drawing/2014/main" id="{31A3EC81-8D92-4CEA-8BAB-815926183042}"/>
                </a:ext>
              </a:extLst>
            </p:cNvPr>
            <p:cNvSpPr/>
            <p:nvPr/>
          </p:nvSpPr>
          <p:spPr>
            <a:xfrm>
              <a:off x="6172200" y="3688079"/>
              <a:ext cx="457200" cy="864871"/>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D</a:t>
              </a:r>
            </a:p>
          </p:txBody>
        </p:sp>
        <p:sp>
          <p:nvSpPr>
            <p:cNvPr id="15" name="Flowchart: Magnetic Disk 14">
              <a:extLst>
                <a:ext uri="{FF2B5EF4-FFF2-40B4-BE49-F238E27FC236}">
                  <a16:creationId xmlns:a16="http://schemas.microsoft.com/office/drawing/2014/main" id="{4F3D32C8-5DE7-42DC-AA7A-B7AEF672BC5E}"/>
                </a:ext>
              </a:extLst>
            </p:cNvPr>
            <p:cNvSpPr/>
            <p:nvPr/>
          </p:nvSpPr>
          <p:spPr>
            <a:xfrm>
              <a:off x="5562600" y="4171950"/>
              <a:ext cx="457200" cy="381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C</a:t>
              </a:r>
            </a:p>
          </p:txBody>
        </p:sp>
        <p:sp>
          <p:nvSpPr>
            <p:cNvPr id="16" name="Flowchart: Magnetic Disk 15">
              <a:extLst>
                <a:ext uri="{FF2B5EF4-FFF2-40B4-BE49-F238E27FC236}">
                  <a16:creationId xmlns:a16="http://schemas.microsoft.com/office/drawing/2014/main" id="{6F1D5C9B-F530-48D5-A3C2-A0C4F5DFD099}"/>
                </a:ext>
              </a:extLst>
            </p:cNvPr>
            <p:cNvSpPr/>
            <p:nvPr/>
          </p:nvSpPr>
          <p:spPr>
            <a:xfrm>
              <a:off x="5562600" y="3937574"/>
              <a:ext cx="457200" cy="381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B</a:t>
              </a:r>
            </a:p>
          </p:txBody>
        </p:sp>
        <p:sp>
          <p:nvSpPr>
            <p:cNvPr id="17" name="Flowchart: Magnetic Disk 16">
              <a:extLst>
                <a:ext uri="{FF2B5EF4-FFF2-40B4-BE49-F238E27FC236}">
                  <a16:creationId xmlns:a16="http://schemas.microsoft.com/office/drawing/2014/main" id="{20BA2DF2-AF85-4A70-B507-6EBFFFC57FFF}"/>
                </a:ext>
              </a:extLst>
            </p:cNvPr>
            <p:cNvSpPr/>
            <p:nvPr/>
          </p:nvSpPr>
          <p:spPr>
            <a:xfrm>
              <a:off x="5562600" y="3688079"/>
              <a:ext cx="457200" cy="381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A</a:t>
              </a:r>
            </a:p>
          </p:txBody>
        </p:sp>
      </p:grpSp>
      <p:grpSp>
        <p:nvGrpSpPr>
          <p:cNvPr id="18" name="Group 17">
            <a:extLst>
              <a:ext uri="{FF2B5EF4-FFF2-40B4-BE49-F238E27FC236}">
                <a16:creationId xmlns:a16="http://schemas.microsoft.com/office/drawing/2014/main" id="{8AC91F92-72F2-4553-AB10-712D49BB6910}"/>
              </a:ext>
            </a:extLst>
          </p:cNvPr>
          <p:cNvGrpSpPr/>
          <p:nvPr/>
        </p:nvGrpSpPr>
        <p:grpSpPr>
          <a:xfrm>
            <a:off x="7860162" y="2399434"/>
            <a:ext cx="1447800" cy="1676400"/>
            <a:chOff x="7391400" y="1123950"/>
            <a:chExt cx="1447800" cy="1676400"/>
          </a:xfrm>
        </p:grpSpPr>
        <p:sp>
          <p:nvSpPr>
            <p:cNvPr id="19" name="Rounded Rectangle 27">
              <a:extLst>
                <a:ext uri="{FF2B5EF4-FFF2-40B4-BE49-F238E27FC236}">
                  <a16:creationId xmlns:a16="http://schemas.microsoft.com/office/drawing/2014/main" id="{936276D3-9272-4ED1-B1B6-7FB31C79B676}"/>
                </a:ext>
              </a:extLst>
            </p:cNvPr>
            <p:cNvSpPr/>
            <p:nvPr/>
          </p:nvSpPr>
          <p:spPr>
            <a:xfrm>
              <a:off x="7391400" y="1123950"/>
              <a:ext cx="1447800" cy="16764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r>
                <a:rPr lang="en-US" sz="1800" dirty="0"/>
                <a:t>Multiple Directories</a:t>
              </a:r>
            </a:p>
          </p:txBody>
        </p:sp>
        <p:sp>
          <p:nvSpPr>
            <p:cNvPr id="20" name="Flowchart: Magnetic Disk 19">
              <a:extLst>
                <a:ext uri="{FF2B5EF4-FFF2-40B4-BE49-F238E27FC236}">
                  <a16:creationId xmlns:a16="http://schemas.microsoft.com/office/drawing/2014/main" id="{275AB3E0-DA0A-42F9-8B1C-C16E70B7516E}"/>
                </a:ext>
              </a:extLst>
            </p:cNvPr>
            <p:cNvSpPr/>
            <p:nvPr/>
          </p:nvSpPr>
          <p:spPr>
            <a:xfrm>
              <a:off x="7874409" y="2328156"/>
              <a:ext cx="457200" cy="381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C</a:t>
              </a:r>
            </a:p>
          </p:txBody>
        </p:sp>
        <p:sp>
          <p:nvSpPr>
            <p:cNvPr id="21" name="Flowchart: Magnetic Disk 20">
              <a:extLst>
                <a:ext uri="{FF2B5EF4-FFF2-40B4-BE49-F238E27FC236}">
                  <a16:creationId xmlns:a16="http://schemas.microsoft.com/office/drawing/2014/main" id="{35514542-A498-4C7E-BD07-787E4C7423CF}"/>
                </a:ext>
              </a:extLst>
            </p:cNvPr>
            <p:cNvSpPr/>
            <p:nvPr/>
          </p:nvSpPr>
          <p:spPr>
            <a:xfrm>
              <a:off x="7874409" y="2093780"/>
              <a:ext cx="457200" cy="381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B</a:t>
              </a:r>
            </a:p>
          </p:txBody>
        </p:sp>
        <p:sp>
          <p:nvSpPr>
            <p:cNvPr id="22" name="Flowchart: Magnetic Disk 21">
              <a:extLst>
                <a:ext uri="{FF2B5EF4-FFF2-40B4-BE49-F238E27FC236}">
                  <a16:creationId xmlns:a16="http://schemas.microsoft.com/office/drawing/2014/main" id="{8B5A26C8-DD44-4604-AB85-2FC996BA89B7}"/>
                </a:ext>
              </a:extLst>
            </p:cNvPr>
            <p:cNvSpPr/>
            <p:nvPr/>
          </p:nvSpPr>
          <p:spPr>
            <a:xfrm>
              <a:off x="7874409" y="1844285"/>
              <a:ext cx="457200" cy="381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A</a:t>
              </a:r>
            </a:p>
          </p:txBody>
        </p:sp>
      </p:grpSp>
    </p:spTree>
    <p:extLst>
      <p:ext uri="{BB962C8B-B14F-4D97-AF65-F5344CB8AC3E}">
        <p14:creationId xmlns:p14="http://schemas.microsoft.com/office/powerpoint/2010/main" val="1731871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Tablespace’s</a:t>
            </a:r>
          </a:p>
        </p:txBody>
      </p:sp>
      <p:sp>
        <p:nvSpPr>
          <p:cNvPr id="22531" name="Text Placeholder 6"/>
          <p:cNvSpPr>
            <a:spLocks noGrp="1"/>
          </p:cNvSpPr>
          <p:nvPr>
            <p:ph type="body" sz="quarter" idx="12"/>
          </p:nvPr>
        </p:nvSpPr>
        <p:spPr>
          <a:xfrm>
            <a:off x="611557" y="1262064"/>
            <a:ext cx="10963593" cy="4846637"/>
          </a:xfrm>
        </p:spPr>
        <p:txBody>
          <a:bodyPr/>
          <a:lstStyle/>
          <a:p>
            <a:pPr marL="285750" indent="-285750">
              <a:lnSpc>
                <a:spcPct val="100000"/>
              </a:lnSpc>
              <a:buFont typeface="Arial" panose="020B0604020202020204" pitchFamily="34" charset="0"/>
              <a:buChar char="•"/>
            </a:pPr>
            <a:r>
              <a:rPr lang="en-US" altLang="en-US" sz="1800" dirty="0">
                <a:ea typeface="ヒラギノ角ゴ Pro W3" charset="-128"/>
              </a:rPr>
              <a:t>Tablespaces are physical disk locations that Postgres may use to store information.</a:t>
            </a:r>
          </a:p>
          <a:p>
            <a:pPr marL="285750" indent="-285750">
              <a:lnSpc>
                <a:spcPct val="100000"/>
              </a:lnSpc>
              <a:buFont typeface="Arial" panose="020B0604020202020204" pitchFamily="34" charset="0"/>
              <a:buChar char="•"/>
            </a:pPr>
            <a:r>
              <a:rPr lang="en-US" altLang="en-US" sz="1800" dirty="0">
                <a:ea typeface="ヒラギノ角ゴ Pro W3" charset="-128"/>
              </a:rPr>
              <a:t>Tablespaces are cluster wide; this means that definition for the tablespace is at the cluster level and are not backed up by </a:t>
            </a:r>
            <a:r>
              <a:rPr lang="en-US" altLang="en-US" sz="1800" dirty="0" err="1">
                <a:ea typeface="ヒラギノ角ゴ Pro W3" charset="-128"/>
              </a:rPr>
              <a:t>pg_dump</a:t>
            </a:r>
            <a:r>
              <a:rPr lang="en-US" altLang="en-US" sz="1800" dirty="0">
                <a:ea typeface="ヒラギノ角ゴ Pro W3" charset="-128"/>
              </a:rPr>
              <a:t>.</a:t>
            </a:r>
          </a:p>
          <a:p>
            <a:pPr marL="285750" indent="-285750">
              <a:lnSpc>
                <a:spcPct val="100000"/>
              </a:lnSpc>
              <a:buFont typeface="Arial" panose="020B0604020202020204" pitchFamily="34" charset="0"/>
              <a:buChar char="•"/>
            </a:pPr>
            <a:r>
              <a:rPr lang="en-US" altLang="en-US" sz="1800" dirty="0">
                <a:ea typeface="ヒラギノ角ゴ Pro W3" charset="-128"/>
              </a:rPr>
              <a:t>Multiple databases can use the same or different tablespaces.</a:t>
            </a:r>
          </a:p>
          <a:p>
            <a:pPr marL="285750" indent="-285750">
              <a:lnSpc>
                <a:spcPct val="100000"/>
              </a:lnSpc>
              <a:buFont typeface="Arial" panose="020B0604020202020204" pitchFamily="34" charset="0"/>
              <a:buChar char="•"/>
            </a:pPr>
            <a:r>
              <a:rPr lang="en-US" altLang="en-US" sz="1800" dirty="0">
                <a:ea typeface="ヒラギノ角ゴ Pro W3" charset="-128"/>
              </a:rPr>
              <a:t>You may even select different tablespaces per database, table, index/constraint.</a:t>
            </a:r>
          </a:p>
          <a:p>
            <a:pPr marL="285750" indent="-285750">
              <a:lnSpc>
                <a:spcPct val="100000"/>
              </a:lnSpc>
              <a:buFont typeface="Arial" panose="020B0604020202020204" pitchFamily="34" charset="0"/>
              <a:buChar char="•"/>
            </a:pPr>
            <a:r>
              <a:rPr lang="en-US" altLang="en-US" sz="1800" dirty="0">
                <a:ea typeface="ヒラギノ角ゴ Pro W3" charset="-128"/>
              </a:rPr>
              <a:t>Tablespaces can only be created by superusers but may be owned by a specified user.</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3688605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Tablespace</a:t>
            </a:r>
          </a:p>
        </p:txBody>
      </p:sp>
      <p:sp>
        <p:nvSpPr>
          <p:cNvPr id="7" name="Text Placeholder 6"/>
          <p:cNvSpPr>
            <a:spLocks noGrp="1"/>
          </p:cNvSpPr>
          <p:nvPr>
            <p:ph type="body" sz="quarter" idx="12"/>
          </p:nvPr>
        </p:nvSpPr>
        <p:spPr/>
        <p:txBody>
          <a:bodyPr/>
          <a:lstStyle/>
          <a:p>
            <a:pPr>
              <a:lnSpc>
                <a:spcPct val="100000"/>
              </a:lnSpc>
            </a:pPr>
            <a:r>
              <a:rPr lang="en-US" sz="1000" dirty="0">
                <a:solidFill>
                  <a:srgbClr val="93C763"/>
                </a:solidFill>
                <a:latin typeface="Courier New" panose="02070309020205020404" pitchFamily="49" charset="0"/>
              </a:rPr>
              <a:t>BEGIN</a:t>
            </a:r>
            <a:r>
              <a:rPr lang="en-US" sz="1000" dirty="0">
                <a:solidFill>
                  <a:srgbClr val="E0E2E4"/>
                </a:solidFill>
                <a:latin typeface="Courier New" panose="02070309020205020404" pitchFamily="49" charset="0"/>
              </a:rPr>
              <a:t> [ WORK | TRANSACTION ] [ </a:t>
            </a:r>
            <a:r>
              <a:rPr lang="en-US" sz="1000" dirty="0" err="1">
                <a:solidFill>
                  <a:srgbClr val="E0E2E4"/>
                </a:solidFill>
                <a:latin typeface="Courier New" panose="02070309020205020404" pitchFamily="49" charset="0"/>
              </a:rPr>
              <a:t>transaction_mode</a:t>
            </a:r>
            <a:r>
              <a:rPr lang="en-US" sz="1000" dirty="0">
                <a:solidFill>
                  <a:srgbClr val="E0E2E4"/>
                </a:solidFill>
                <a:latin typeface="Courier New" panose="02070309020205020404" pitchFamily="49" charset="0"/>
              </a:rPr>
              <a:t> [, ...] ]</a:t>
            </a:r>
          </a:p>
          <a:p>
            <a:pPr>
              <a:lnSpc>
                <a:spcPct val="100000"/>
              </a:lnSpc>
            </a:pPr>
            <a:r>
              <a:rPr lang="en-US" sz="1000" dirty="0">
                <a:solidFill>
                  <a:srgbClr val="93C763"/>
                </a:solidFill>
                <a:latin typeface="Courier New" panose="02070309020205020404" pitchFamily="49" charset="0"/>
              </a:rPr>
              <a:t>SET</a:t>
            </a:r>
            <a:r>
              <a:rPr lang="en-US" sz="1000" dirty="0">
                <a:solidFill>
                  <a:srgbClr val="E0E2E4"/>
                </a:solidFill>
                <a:latin typeface="Courier New" panose="02070309020205020404" pitchFamily="49" charset="0"/>
              </a:rPr>
              <a:t> TRANSACTION </a:t>
            </a:r>
            <a:r>
              <a:rPr lang="en-US" sz="1000" dirty="0" err="1">
                <a:solidFill>
                  <a:srgbClr val="E0E2E4"/>
                </a:solidFill>
                <a:latin typeface="Courier New" panose="02070309020205020404" pitchFamily="49" charset="0"/>
              </a:rPr>
              <a:t>transaction_mode</a:t>
            </a:r>
            <a:r>
              <a:rPr lang="en-US" sz="1000" dirty="0">
                <a:solidFill>
                  <a:srgbClr val="E0E2E4"/>
                </a:solidFill>
                <a:latin typeface="Courier New" panose="02070309020205020404" pitchFamily="49" charset="0"/>
              </a:rPr>
              <a:t> [, ...]</a:t>
            </a:r>
          </a:p>
          <a:p>
            <a:pPr>
              <a:lnSpc>
                <a:spcPct val="100000"/>
              </a:lnSpc>
            </a:pPr>
            <a:r>
              <a:rPr lang="en-US" sz="1000" dirty="0">
                <a:solidFill>
                  <a:srgbClr val="93C763"/>
                </a:solidFill>
                <a:latin typeface="Courier New" panose="02070309020205020404" pitchFamily="49" charset="0"/>
              </a:rPr>
              <a:t>SET</a:t>
            </a:r>
            <a:r>
              <a:rPr lang="en-US" sz="1000" dirty="0">
                <a:solidFill>
                  <a:srgbClr val="E0E2E4"/>
                </a:solidFill>
                <a:latin typeface="Courier New" panose="02070309020205020404" pitchFamily="49" charset="0"/>
              </a:rPr>
              <a:t> TRANSACTION SNAPSHOT </a:t>
            </a:r>
            <a:r>
              <a:rPr lang="en-US" sz="1000" dirty="0" err="1">
                <a:solidFill>
                  <a:srgbClr val="E0E2E4"/>
                </a:solidFill>
                <a:latin typeface="Courier New" panose="02070309020205020404" pitchFamily="49" charset="0"/>
              </a:rPr>
              <a:t>snapshot_id</a:t>
            </a:r>
            <a:endParaRPr lang="en-US" sz="1000" dirty="0">
              <a:solidFill>
                <a:srgbClr val="E0E2E4"/>
              </a:solidFill>
              <a:latin typeface="Courier New" panose="02070309020205020404" pitchFamily="49" charset="0"/>
            </a:endParaRPr>
          </a:p>
          <a:p>
            <a:pPr>
              <a:lnSpc>
                <a:spcPct val="100000"/>
              </a:lnSpc>
            </a:pPr>
            <a:r>
              <a:rPr lang="en-US" sz="1000" dirty="0">
                <a:solidFill>
                  <a:srgbClr val="93C763"/>
                </a:solidFill>
                <a:latin typeface="Courier New" panose="02070309020205020404" pitchFamily="49" charset="0"/>
              </a:rPr>
              <a:t>SET</a:t>
            </a:r>
            <a:r>
              <a:rPr lang="en-US" sz="1000" dirty="0">
                <a:solidFill>
                  <a:srgbClr val="E0E2E4"/>
                </a:solidFill>
                <a:latin typeface="Courier New" panose="02070309020205020404" pitchFamily="49" charset="0"/>
              </a:rPr>
              <a:t> SESSION CHARACTERISTICS </a:t>
            </a:r>
            <a:r>
              <a:rPr lang="en-US" sz="1000" dirty="0">
                <a:solidFill>
                  <a:srgbClr val="93C763"/>
                </a:solidFill>
                <a:latin typeface="Courier New" panose="02070309020205020404" pitchFamily="49" charset="0"/>
              </a:rPr>
              <a:t>AS</a:t>
            </a:r>
            <a:r>
              <a:rPr lang="en-US" sz="1000" dirty="0">
                <a:solidFill>
                  <a:srgbClr val="E0E2E4"/>
                </a:solidFill>
                <a:latin typeface="Courier New" panose="02070309020205020404" pitchFamily="49" charset="0"/>
              </a:rPr>
              <a:t> TRANSACTION </a:t>
            </a:r>
            <a:r>
              <a:rPr lang="en-US" sz="1000" dirty="0" err="1">
                <a:solidFill>
                  <a:srgbClr val="E0E2E4"/>
                </a:solidFill>
                <a:latin typeface="Courier New" panose="02070309020205020404" pitchFamily="49" charset="0"/>
              </a:rPr>
              <a:t>transaction_mode</a:t>
            </a:r>
            <a:r>
              <a:rPr lang="en-US" sz="1000" dirty="0">
                <a:solidFill>
                  <a:srgbClr val="E0E2E4"/>
                </a:solidFill>
                <a:latin typeface="Courier New" panose="02070309020205020404" pitchFamily="49" charset="0"/>
              </a:rPr>
              <a:t> [, ...]</a:t>
            </a:r>
          </a:p>
          <a:p>
            <a:pPr>
              <a:lnSpc>
                <a:spcPct val="100000"/>
              </a:lnSpc>
            </a:pPr>
            <a:endParaRPr lang="en-US" sz="1000" dirty="0">
              <a:latin typeface="Courier New" panose="02070309020205020404" pitchFamily="49" charset="0"/>
            </a:endParaRPr>
          </a:p>
          <a:p>
            <a:pPr>
              <a:lnSpc>
                <a:spcPct val="100000"/>
              </a:lnSpc>
            </a:pPr>
            <a:r>
              <a:rPr lang="en-US" sz="1000" dirty="0">
                <a:solidFill>
                  <a:srgbClr val="93C763"/>
                </a:solidFill>
                <a:latin typeface="Courier New" panose="02070309020205020404" pitchFamily="49" charset="0"/>
              </a:rPr>
              <a:t>where</a:t>
            </a:r>
            <a:r>
              <a:rPr lang="en-US" sz="1000" dirty="0">
                <a:solidFill>
                  <a:srgbClr val="E0E2E4"/>
                </a:solidFill>
                <a:latin typeface="Courier New" panose="02070309020205020404" pitchFamily="49" charset="0"/>
              </a:rPr>
              <a:t> </a:t>
            </a:r>
            <a:r>
              <a:rPr lang="en-US" sz="1000" dirty="0" err="1">
                <a:solidFill>
                  <a:srgbClr val="E0E2E4"/>
                </a:solidFill>
                <a:latin typeface="Courier New" panose="02070309020205020404" pitchFamily="49" charset="0"/>
              </a:rPr>
              <a:t>transaction_mode</a:t>
            </a:r>
            <a:r>
              <a:rPr lang="en-US" sz="1000" dirty="0">
                <a:solidFill>
                  <a:srgbClr val="E0E2E4"/>
                </a:solidFill>
                <a:latin typeface="Courier New" panose="02070309020205020404" pitchFamily="49" charset="0"/>
              </a:rPr>
              <a:t> </a:t>
            </a:r>
            <a:r>
              <a:rPr lang="en-US" sz="1000" dirty="0">
                <a:solidFill>
                  <a:srgbClr val="93C763"/>
                </a:solidFill>
                <a:latin typeface="Courier New" panose="02070309020205020404" pitchFamily="49" charset="0"/>
              </a:rPr>
              <a:t>is</a:t>
            </a:r>
            <a:r>
              <a:rPr lang="en-US" sz="1000" dirty="0">
                <a:solidFill>
                  <a:srgbClr val="E0E2E4"/>
                </a:solidFill>
                <a:latin typeface="Courier New" panose="02070309020205020404" pitchFamily="49" charset="0"/>
              </a:rPr>
              <a:t> one of:</a:t>
            </a:r>
          </a:p>
          <a:p>
            <a:pPr>
              <a:lnSpc>
                <a:spcPct val="100000"/>
              </a:lnSpc>
            </a:pPr>
            <a:endParaRPr lang="en-US" sz="1000" dirty="0">
              <a:latin typeface="Courier New" panose="02070309020205020404" pitchFamily="49" charset="0"/>
            </a:endParaRPr>
          </a:p>
          <a:p>
            <a:pPr>
              <a:lnSpc>
                <a:spcPct val="100000"/>
              </a:lnSpc>
            </a:pPr>
            <a:r>
              <a:rPr lang="en-US" sz="1000" dirty="0">
                <a:solidFill>
                  <a:srgbClr val="E0E2E4"/>
                </a:solidFill>
                <a:latin typeface="Courier New" panose="02070309020205020404" pitchFamily="49" charset="0"/>
              </a:rPr>
              <a:t>    ISOLATION LEVEL { SERIALIZABLE | REPEATABLE READ | READ COMMITTED | READ UNCOMMITTED }</a:t>
            </a:r>
          </a:p>
          <a:p>
            <a:pPr>
              <a:lnSpc>
                <a:spcPct val="100000"/>
              </a:lnSpc>
            </a:pPr>
            <a:r>
              <a:rPr lang="en-US" sz="1000" dirty="0">
                <a:solidFill>
                  <a:srgbClr val="E0E2E4"/>
                </a:solidFill>
                <a:latin typeface="Courier New" panose="02070309020205020404" pitchFamily="49" charset="0"/>
              </a:rPr>
              <a:t>    READ WRITE | READ ONLY</a:t>
            </a:r>
          </a:p>
          <a:p>
            <a:pPr>
              <a:lnSpc>
                <a:spcPct val="100000"/>
              </a:lnSpc>
            </a:pPr>
            <a:r>
              <a:rPr lang="en-US" sz="1000" dirty="0">
                <a:solidFill>
                  <a:srgbClr val="E0E2E4"/>
                </a:solidFill>
                <a:latin typeface="Courier New" panose="02070309020205020404" pitchFamily="49" charset="0"/>
              </a:rPr>
              <a:t>    [ </a:t>
            </a:r>
            <a:r>
              <a:rPr lang="en-US" sz="1000" dirty="0">
                <a:solidFill>
                  <a:srgbClr val="93C763"/>
                </a:solidFill>
                <a:latin typeface="Courier New" panose="02070309020205020404" pitchFamily="49" charset="0"/>
              </a:rPr>
              <a:t>NOT</a:t>
            </a:r>
            <a:r>
              <a:rPr lang="en-US" sz="1000" dirty="0">
                <a:solidFill>
                  <a:srgbClr val="E0E2E4"/>
                </a:solidFill>
                <a:latin typeface="Courier New" panose="02070309020205020404" pitchFamily="49" charset="0"/>
              </a:rPr>
              <a:t> ] </a:t>
            </a:r>
            <a:r>
              <a:rPr lang="en-US" sz="1000" dirty="0">
                <a:solidFill>
                  <a:srgbClr val="93C763"/>
                </a:solidFill>
                <a:latin typeface="Courier New" panose="02070309020205020404" pitchFamily="49" charset="0"/>
              </a:rPr>
              <a:t>DEFERRABLE</a:t>
            </a:r>
            <a:endParaRPr lang="en-US" sz="1000" dirty="0">
              <a:solidFill>
                <a:srgbClr val="F08047"/>
              </a:solidFill>
              <a:latin typeface="Courier New"/>
            </a:endParaRPr>
          </a:p>
          <a:p>
            <a:pPr>
              <a:lnSpc>
                <a:spcPct val="100000"/>
              </a:lnSpc>
            </a:pPr>
            <a:endParaRPr lang="en-US" sz="1000" dirty="0">
              <a:solidFill>
                <a:srgbClr val="93C763"/>
              </a:solidFill>
              <a:latin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a:t>
            </a:fld>
            <a:endParaRPr lang="en-US" altLang="en-US"/>
          </a:p>
        </p:txBody>
      </p:sp>
      <p:sp>
        <p:nvSpPr>
          <p:cNvPr id="8" name="Text Placeholder 7"/>
          <p:cNvSpPr>
            <a:spLocks noGrp="1"/>
          </p:cNvSpPr>
          <p:nvPr>
            <p:ph type="body" sz="quarter" idx="16"/>
          </p:nvPr>
        </p:nvSpPr>
        <p:spPr/>
        <p:txBody>
          <a:bodyPr/>
          <a:lstStyle/>
          <a:p>
            <a:pPr>
              <a:spcBef>
                <a:spcPts val="600"/>
              </a:spcBef>
            </a:pPr>
            <a:r>
              <a:rPr lang="en-US" altLang="en-US" dirty="0">
                <a:ea typeface="ヒラギノ角ゴ Pro W3" charset="-128"/>
              </a:rPr>
              <a:t>We can use TABLESPACE to write a database, table, index, or constraint to a separate device.</a:t>
            </a:r>
          </a:p>
          <a:p>
            <a:pPr>
              <a:spcBef>
                <a:spcPts val="600"/>
              </a:spcBef>
            </a:pPr>
            <a:endParaRPr lang="en-US" altLang="en-US" dirty="0">
              <a:ea typeface="ヒラギノ角ゴ Pro W3" charset="-128"/>
            </a:endParaRPr>
          </a:p>
          <a:p>
            <a:pPr>
              <a:spcBef>
                <a:spcPts val="600"/>
              </a:spcBef>
            </a:pPr>
            <a:r>
              <a:rPr lang="en-US" altLang="en-US" dirty="0">
                <a:ea typeface="ヒラギノ角ゴ Pro W3" charset="-128"/>
              </a:rPr>
              <a:t>Creating TABLESPACES:</a:t>
            </a:r>
          </a:p>
          <a:p>
            <a:pPr indent="-285750">
              <a:spcBef>
                <a:spcPts val="600"/>
              </a:spcBef>
              <a:buFont typeface="Arial" panose="020B0604020202020204" pitchFamily="34" charset="0"/>
              <a:buChar char="•"/>
            </a:pPr>
            <a:r>
              <a:rPr lang="en-US" altLang="en-US" dirty="0">
                <a:ea typeface="ヒラギノ角ゴ Pro W3" charset="-128"/>
              </a:rPr>
              <a:t>Must be superuser</a:t>
            </a:r>
          </a:p>
          <a:p>
            <a:pPr indent="-285750">
              <a:spcBef>
                <a:spcPts val="600"/>
              </a:spcBef>
              <a:buFont typeface="Arial" panose="020B0604020202020204" pitchFamily="34" charset="0"/>
              <a:buChar char="•"/>
            </a:pPr>
            <a:r>
              <a:rPr lang="en-US" altLang="en-US" dirty="0">
                <a:ea typeface="ヒラギノ角ゴ Pro W3" charset="-128"/>
              </a:rPr>
              <a:t>Must be an absolute path. </a:t>
            </a:r>
          </a:p>
          <a:p>
            <a:endParaRPr lang="en-US" altLang="en-US" dirty="0">
              <a:ea typeface="ヒラギノ角ゴ Pro W3" charset="-128"/>
            </a:endParaRPr>
          </a:p>
        </p:txBody>
      </p:sp>
      <p:pic>
        <p:nvPicPr>
          <p:cNvPr id="9" name="Picture 8">
            <a:extLst>
              <a:ext uri="{FF2B5EF4-FFF2-40B4-BE49-F238E27FC236}">
                <a16:creationId xmlns:a16="http://schemas.microsoft.com/office/drawing/2014/main" id="{B572B6F0-77BA-4852-95B1-569042CD8D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33728" y="282400"/>
            <a:ext cx="541424" cy="544688"/>
          </a:xfrm>
          <a:prstGeom prst="rect">
            <a:avLst/>
          </a:prstGeom>
        </p:spPr>
      </p:pic>
    </p:spTree>
    <p:extLst>
      <p:ext uri="{BB962C8B-B14F-4D97-AF65-F5344CB8AC3E}">
        <p14:creationId xmlns:p14="http://schemas.microsoft.com/office/powerpoint/2010/main" val="1494398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Caveats</a:t>
            </a:r>
          </a:p>
        </p:txBody>
      </p:sp>
      <p:sp>
        <p:nvSpPr>
          <p:cNvPr id="22531" name="Text Placeholder 6"/>
          <p:cNvSpPr>
            <a:spLocks noGrp="1"/>
          </p:cNvSpPr>
          <p:nvPr>
            <p:ph type="body" sz="quarter" idx="12"/>
          </p:nvPr>
        </p:nvSpPr>
        <p:spPr>
          <a:xfrm>
            <a:off x="611557" y="1262064"/>
            <a:ext cx="10963593" cy="4846637"/>
          </a:xfrm>
        </p:spPr>
        <p:txBody>
          <a:bodyPr/>
          <a:lstStyle/>
          <a:p>
            <a:pPr marL="283464" indent="-285750">
              <a:lnSpc>
                <a:spcPct val="100000"/>
              </a:lnSpc>
              <a:spcAft>
                <a:spcPts val="1200"/>
              </a:spcAft>
              <a:buFont typeface="Arial" panose="020B0604020202020204" pitchFamily="34" charset="0"/>
              <a:buChar char="•"/>
            </a:pPr>
            <a:r>
              <a:rPr lang="en-US" altLang="en-US" sz="1800" dirty="0">
                <a:ea typeface="ヒラギノ角ゴ Pro W3" charset="-128"/>
              </a:rPr>
              <a:t>Because tablespaces are cluster wide, the creation of the tablespaces are not dumped by </a:t>
            </a:r>
            <a:r>
              <a:rPr lang="en-US" altLang="en-US" sz="1800" dirty="0" err="1">
                <a:ea typeface="ヒラギノ角ゴ Pro W3" charset="-128"/>
              </a:rPr>
              <a:t>pg_dump</a:t>
            </a:r>
            <a:r>
              <a:rPr lang="en-US" altLang="en-US" sz="1800" dirty="0">
                <a:ea typeface="ヒラギノ角ゴ Pro W3" charset="-128"/>
              </a:rPr>
              <a:t>. You must use </a:t>
            </a:r>
            <a:r>
              <a:rPr lang="en-US" altLang="en-US" sz="1800" dirty="0" err="1">
                <a:ea typeface="ヒラギノ角ゴ Pro W3" charset="-128"/>
              </a:rPr>
              <a:t>pg_dump_all</a:t>
            </a:r>
            <a:r>
              <a:rPr lang="en-US" altLang="en-US" sz="1800" dirty="0">
                <a:ea typeface="ヒラギノ角ゴ Pro W3" charset="-128"/>
              </a:rPr>
              <a:t> for this which you will not want to use. It is best to maintain a separate </a:t>
            </a:r>
            <a:r>
              <a:rPr lang="en-US" altLang="en-US" sz="1800" dirty="0" err="1">
                <a:ea typeface="ヒラギノ角ゴ Pro W3" charset="-128"/>
              </a:rPr>
              <a:t>sql</a:t>
            </a:r>
            <a:r>
              <a:rPr lang="en-US" altLang="en-US" sz="1800" dirty="0">
                <a:ea typeface="ヒラギノ角ゴ Pro W3" charset="-128"/>
              </a:rPr>
              <a:t> script that will create your tablespaces before you restore your databases. There are 3</a:t>
            </a:r>
            <a:r>
              <a:rPr lang="en-US" altLang="en-US" sz="1800" baseline="30000" dirty="0">
                <a:ea typeface="ヒラギノ角ゴ Pro W3" charset="-128"/>
              </a:rPr>
              <a:t>rd</a:t>
            </a:r>
            <a:r>
              <a:rPr lang="en-US" altLang="en-US" sz="1800" dirty="0">
                <a:ea typeface="ヒラギノ角ゴ Pro W3" charset="-128"/>
              </a:rPr>
              <a:t> party backup utilities that will backup these settings.</a:t>
            </a:r>
          </a:p>
          <a:p>
            <a:pPr marL="283464" indent="-285750">
              <a:lnSpc>
                <a:spcPct val="100000"/>
              </a:lnSpc>
              <a:spcAft>
                <a:spcPts val="1200"/>
              </a:spcAft>
              <a:buFont typeface="Arial" panose="020B0604020202020204" pitchFamily="34" charset="0"/>
              <a:buChar char="•"/>
            </a:pPr>
            <a:r>
              <a:rPr lang="en-US" altLang="en-US" sz="1800" dirty="0">
                <a:ea typeface="ヒラギノ角ゴ Pro W3" charset="-128"/>
              </a:rPr>
              <a:t>Can’t be created inside a transaction.</a:t>
            </a:r>
          </a:p>
          <a:p>
            <a:pPr marL="283464" indent="-285750">
              <a:lnSpc>
                <a:spcPct val="100000"/>
              </a:lnSpc>
              <a:spcAft>
                <a:spcPts val="1200"/>
              </a:spcAft>
              <a:buFont typeface="Arial" panose="020B0604020202020204" pitchFamily="34" charset="0"/>
              <a:buChar char="•"/>
            </a:pPr>
            <a:r>
              <a:rPr lang="en-US" altLang="en-US" sz="1800" dirty="0">
                <a:ea typeface="ヒラギノ角ゴ Pro W3" charset="-128"/>
              </a:rPr>
              <a:t>Only supported on systems that support symbolic links.</a:t>
            </a:r>
          </a:p>
          <a:p>
            <a:pPr marL="283464" indent="-285750">
              <a:lnSpc>
                <a:spcPct val="100000"/>
              </a:lnSpc>
              <a:spcAft>
                <a:spcPts val="1200"/>
              </a:spcAft>
              <a:buFont typeface="Arial" panose="020B0604020202020204" pitchFamily="34" charset="0"/>
              <a:buChar char="•"/>
            </a:pPr>
            <a:r>
              <a:rPr lang="en-US" altLang="en-US" sz="1800" dirty="0">
                <a:ea typeface="ヒラギノ角ゴ Pro W3" charset="-128"/>
              </a:rPr>
              <a:t>Can’t include single quotes.</a:t>
            </a:r>
          </a:p>
          <a:p>
            <a:pPr marL="283464" indent="-285750">
              <a:lnSpc>
                <a:spcPct val="100000"/>
              </a:lnSpc>
              <a:spcAft>
                <a:spcPts val="1200"/>
              </a:spcAft>
              <a:buFont typeface="Arial" panose="020B0604020202020204" pitchFamily="34" charset="0"/>
              <a:buChar char="•"/>
            </a:pPr>
            <a:r>
              <a:rPr lang="en-US" altLang="en-US" sz="1800" dirty="0">
                <a:ea typeface="ヒラギノ角ゴ Pro W3" charset="-128"/>
              </a:rPr>
              <a:t>Can’t be inside the current data directory.</a:t>
            </a:r>
          </a:p>
          <a:p>
            <a:pPr marL="283464" indent="-285750">
              <a:lnSpc>
                <a:spcPct val="100000"/>
              </a:lnSpc>
              <a:spcAft>
                <a:spcPts val="1200"/>
              </a:spcAft>
              <a:buFont typeface="Arial" panose="020B0604020202020204" pitchFamily="34" charset="0"/>
              <a:buChar char="•"/>
            </a:pPr>
            <a:r>
              <a:rPr lang="en-US" altLang="en-US" sz="1800" dirty="0">
                <a:ea typeface="ヒラギノ角ゴ Pro W3" charset="-128"/>
              </a:rPr>
              <a:t>Can’t begin with </a:t>
            </a:r>
            <a:r>
              <a:rPr lang="en-US" altLang="en-US" sz="1800" dirty="0" err="1">
                <a:ea typeface="ヒラギノ角ゴ Pro W3" charset="-128"/>
              </a:rPr>
              <a:t>pg</a:t>
            </a:r>
            <a:r>
              <a:rPr lang="en-US" altLang="en-US" sz="1800" dirty="0">
                <a:ea typeface="ヒラギノ角ゴ Pro W3" charset="-128"/>
              </a:rPr>
              <a:t>_</a:t>
            </a:r>
          </a:p>
          <a:p>
            <a:pPr marL="283464" indent="-285750">
              <a:lnSpc>
                <a:spcPct val="100000"/>
              </a:lnSpc>
              <a:spcAft>
                <a:spcPts val="1200"/>
              </a:spcAft>
              <a:buFont typeface="Arial" panose="020B0604020202020204" pitchFamily="34" charset="0"/>
              <a:buChar char="•"/>
            </a:pPr>
            <a:r>
              <a:rPr lang="en-US" altLang="en-US" sz="1800" dirty="0">
                <a:ea typeface="ヒラギノ角ゴ Pro W3" charset="-128"/>
              </a:rPr>
              <a:t>Use different mount points for the devices when doing streaming replication, so that they don’t overwrite each others' data set.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dirty="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a:extLst>
              <a:ext uri="{FF2B5EF4-FFF2-40B4-BE49-F238E27FC236}">
                <a16:creationId xmlns:a16="http://schemas.microsoft.com/office/drawing/2014/main" id="{0E2EFC1E-7B6C-47C0-821D-47AA4A7FEC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33728" y="282400"/>
            <a:ext cx="541424" cy="544688"/>
          </a:xfrm>
          <a:prstGeom prst="rect">
            <a:avLst/>
          </a:prstGeom>
        </p:spPr>
      </p:pic>
    </p:spTree>
    <p:extLst>
      <p:ext uri="{BB962C8B-B14F-4D97-AF65-F5344CB8AC3E}">
        <p14:creationId xmlns:p14="http://schemas.microsoft.com/office/powerpoint/2010/main" val="2735004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Create/Alter Database</a:t>
            </a:r>
          </a:p>
        </p:txBody>
      </p:sp>
      <p:sp>
        <p:nvSpPr>
          <p:cNvPr id="7" name="Text Placeholder 6"/>
          <p:cNvSpPr>
            <a:spLocks noGrp="1"/>
          </p:cNvSpPr>
          <p:nvPr>
            <p:ph type="body" sz="quarter" idx="12"/>
          </p:nvPr>
        </p:nvSpPr>
        <p:spPr/>
        <p:txBody>
          <a:bodyPr/>
          <a:lstStyle/>
          <a:p>
            <a:pPr>
              <a:lnSpc>
                <a:spcPct val="100000"/>
              </a:lnSpc>
            </a:pPr>
            <a:r>
              <a:rPr lang="en-US" sz="1000" dirty="0">
                <a:solidFill>
                  <a:srgbClr val="93C763"/>
                </a:solidFill>
                <a:latin typeface="Courier New" panose="02070309020205020404" pitchFamily="49" charset="0"/>
              </a:rPr>
              <a:t>BEGIN</a:t>
            </a:r>
            <a:r>
              <a:rPr lang="en-US" sz="1000" dirty="0">
                <a:solidFill>
                  <a:srgbClr val="E0E2E4"/>
                </a:solidFill>
                <a:latin typeface="Courier New" panose="02070309020205020404" pitchFamily="49" charset="0"/>
              </a:rPr>
              <a:t> [ WORK | TRANSACTION ] [ </a:t>
            </a:r>
            <a:r>
              <a:rPr lang="en-US" sz="1000" dirty="0" err="1">
                <a:solidFill>
                  <a:srgbClr val="E0E2E4"/>
                </a:solidFill>
                <a:latin typeface="Courier New" panose="02070309020205020404" pitchFamily="49" charset="0"/>
              </a:rPr>
              <a:t>transaction_mode</a:t>
            </a:r>
            <a:r>
              <a:rPr lang="en-US" sz="1000" dirty="0">
                <a:solidFill>
                  <a:srgbClr val="E0E2E4"/>
                </a:solidFill>
                <a:latin typeface="Courier New" panose="02070309020205020404" pitchFamily="49" charset="0"/>
              </a:rPr>
              <a:t> [, ...] ]</a:t>
            </a:r>
          </a:p>
          <a:p>
            <a:pPr>
              <a:lnSpc>
                <a:spcPct val="100000"/>
              </a:lnSpc>
            </a:pPr>
            <a:r>
              <a:rPr lang="en-US" sz="1000" dirty="0">
                <a:solidFill>
                  <a:srgbClr val="93C763"/>
                </a:solidFill>
                <a:latin typeface="Courier New" panose="02070309020205020404" pitchFamily="49" charset="0"/>
              </a:rPr>
              <a:t>SET</a:t>
            </a:r>
            <a:r>
              <a:rPr lang="en-US" sz="1000" dirty="0">
                <a:solidFill>
                  <a:srgbClr val="E0E2E4"/>
                </a:solidFill>
                <a:latin typeface="Courier New" panose="02070309020205020404" pitchFamily="49" charset="0"/>
              </a:rPr>
              <a:t> TRANSACTION </a:t>
            </a:r>
            <a:r>
              <a:rPr lang="en-US" sz="1000" dirty="0" err="1">
                <a:solidFill>
                  <a:srgbClr val="E0E2E4"/>
                </a:solidFill>
                <a:latin typeface="Courier New" panose="02070309020205020404" pitchFamily="49" charset="0"/>
              </a:rPr>
              <a:t>transaction_mode</a:t>
            </a:r>
            <a:r>
              <a:rPr lang="en-US" sz="1000" dirty="0">
                <a:solidFill>
                  <a:srgbClr val="E0E2E4"/>
                </a:solidFill>
                <a:latin typeface="Courier New" panose="02070309020205020404" pitchFamily="49" charset="0"/>
              </a:rPr>
              <a:t> [, ...]</a:t>
            </a:r>
          </a:p>
          <a:p>
            <a:pPr>
              <a:lnSpc>
                <a:spcPct val="100000"/>
              </a:lnSpc>
            </a:pPr>
            <a:r>
              <a:rPr lang="en-US" sz="1000" dirty="0">
                <a:solidFill>
                  <a:srgbClr val="93C763"/>
                </a:solidFill>
                <a:latin typeface="Courier New" panose="02070309020205020404" pitchFamily="49" charset="0"/>
              </a:rPr>
              <a:t>SET</a:t>
            </a:r>
            <a:r>
              <a:rPr lang="en-US" sz="1000" dirty="0">
                <a:solidFill>
                  <a:srgbClr val="E0E2E4"/>
                </a:solidFill>
                <a:latin typeface="Courier New" panose="02070309020205020404" pitchFamily="49" charset="0"/>
              </a:rPr>
              <a:t> TRANSACTION SNAPSHOT </a:t>
            </a:r>
            <a:r>
              <a:rPr lang="en-US" sz="1000" dirty="0" err="1">
                <a:solidFill>
                  <a:srgbClr val="E0E2E4"/>
                </a:solidFill>
                <a:latin typeface="Courier New" panose="02070309020205020404" pitchFamily="49" charset="0"/>
              </a:rPr>
              <a:t>snapshot_id</a:t>
            </a:r>
            <a:endParaRPr lang="en-US" sz="1000" dirty="0">
              <a:solidFill>
                <a:srgbClr val="E0E2E4"/>
              </a:solidFill>
              <a:latin typeface="Courier New" panose="02070309020205020404" pitchFamily="49" charset="0"/>
            </a:endParaRPr>
          </a:p>
          <a:p>
            <a:pPr>
              <a:lnSpc>
                <a:spcPct val="100000"/>
              </a:lnSpc>
            </a:pPr>
            <a:r>
              <a:rPr lang="en-US" sz="1000" dirty="0">
                <a:solidFill>
                  <a:srgbClr val="93C763"/>
                </a:solidFill>
                <a:latin typeface="Courier New" panose="02070309020205020404" pitchFamily="49" charset="0"/>
              </a:rPr>
              <a:t>SET</a:t>
            </a:r>
            <a:r>
              <a:rPr lang="en-US" sz="1000" dirty="0">
                <a:solidFill>
                  <a:srgbClr val="E0E2E4"/>
                </a:solidFill>
                <a:latin typeface="Courier New" panose="02070309020205020404" pitchFamily="49" charset="0"/>
              </a:rPr>
              <a:t> SESSION CHARACTERISTICS </a:t>
            </a:r>
            <a:r>
              <a:rPr lang="en-US" sz="1000" dirty="0">
                <a:solidFill>
                  <a:srgbClr val="93C763"/>
                </a:solidFill>
                <a:latin typeface="Courier New" panose="02070309020205020404" pitchFamily="49" charset="0"/>
              </a:rPr>
              <a:t>AS</a:t>
            </a:r>
            <a:r>
              <a:rPr lang="en-US" sz="1000" dirty="0">
                <a:solidFill>
                  <a:srgbClr val="E0E2E4"/>
                </a:solidFill>
                <a:latin typeface="Courier New" panose="02070309020205020404" pitchFamily="49" charset="0"/>
              </a:rPr>
              <a:t> TRANSACTION </a:t>
            </a:r>
            <a:r>
              <a:rPr lang="en-US" sz="1000" dirty="0" err="1">
                <a:solidFill>
                  <a:srgbClr val="E0E2E4"/>
                </a:solidFill>
                <a:latin typeface="Courier New" panose="02070309020205020404" pitchFamily="49" charset="0"/>
              </a:rPr>
              <a:t>transaction_mode</a:t>
            </a:r>
            <a:r>
              <a:rPr lang="en-US" sz="1000" dirty="0">
                <a:solidFill>
                  <a:srgbClr val="E0E2E4"/>
                </a:solidFill>
                <a:latin typeface="Courier New" panose="02070309020205020404" pitchFamily="49" charset="0"/>
              </a:rPr>
              <a:t> [, ...]</a:t>
            </a:r>
          </a:p>
          <a:p>
            <a:pPr>
              <a:lnSpc>
                <a:spcPct val="100000"/>
              </a:lnSpc>
            </a:pPr>
            <a:endParaRPr lang="en-US" sz="1000" dirty="0">
              <a:latin typeface="Courier New" panose="02070309020205020404" pitchFamily="49" charset="0"/>
            </a:endParaRPr>
          </a:p>
          <a:p>
            <a:pPr>
              <a:lnSpc>
                <a:spcPct val="100000"/>
              </a:lnSpc>
            </a:pPr>
            <a:r>
              <a:rPr lang="en-US" sz="1000" dirty="0">
                <a:solidFill>
                  <a:srgbClr val="93C763"/>
                </a:solidFill>
                <a:latin typeface="Courier New" panose="02070309020205020404" pitchFamily="49" charset="0"/>
              </a:rPr>
              <a:t>where</a:t>
            </a:r>
            <a:r>
              <a:rPr lang="en-US" sz="1000" dirty="0">
                <a:solidFill>
                  <a:srgbClr val="E0E2E4"/>
                </a:solidFill>
                <a:latin typeface="Courier New" panose="02070309020205020404" pitchFamily="49" charset="0"/>
              </a:rPr>
              <a:t> </a:t>
            </a:r>
            <a:r>
              <a:rPr lang="en-US" sz="1000" dirty="0" err="1">
                <a:solidFill>
                  <a:srgbClr val="E0E2E4"/>
                </a:solidFill>
                <a:latin typeface="Courier New" panose="02070309020205020404" pitchFamily="49" charset="0"/>
              </a:rPr>
              <a:t>transaction_mode</a:t>
            </a:r>
            <a:r>
              <a:rPr lang="en-US" sz="1000" dirty="0">
                <a:solidFill>
                  <a:srgbClr val="E0E2E4"/>
                </a:solidFill>
                <a:latin typeface="Courier New" panose="02070309020205020404" pitchFamily="49" charset="0"/>
              </a:rPr>
              <a:t> </a:t>
            </a:r>
            <a:r>
              <a:rPr lang="en-US" sz="1000" dirty="0">
                <a:solidFill>
                  <a:srgbClr val="93C763"/>
                </a:solidFill>
                <a:latin typeface="Courier New" panose="02070309020205020404" pitchFamily="49" charset="0"/>
              </a:rPr>
              <a:t>is</a:t>
            </a:r>
            <a:r>
              <a:rPr lang="en-US" sz="1000" dirty="0">
                <a:solidFill>
                  <a:srgbClr val="E0E2E4"/>
                </a:solidFill>
                <a:latin typeface="Courier New" panose="02070309020205020404" pitchFamily="49" charset="0"/>
              </a:rPr>
              <a:t> one of:</a:t>
            </a:r>
          </a:p>
          <a:p>
            <a:pPr>
              <a:lnSpc>
                <a:spcPct val="100000"/>
              </a:lnSpc>
            </a:pPr>
            <a:endParaRPr lang="en-US" sz="1000" dirty="0">
              <a:latin typeface="Courier New" panose="02070309020205020404" pitchFamily="49" charset="0"/>
            </a:endParaRPr>
          </a:p>
          <a:p>
            <a:pPr>
              <a:lnSpc>
                <a:spcPct val="100000"/>
              </a:lnSpc>
            </a:pPr>
            <a:r>
              <a:rPr lang="en-US" sz="1000" dirty="0">
                <a:solidFill>
                  <a:srgbClr val="E0E2E4"/>
                </a:solidFill>
                <a:latin typeface="Courier New" panose="02070309020205020404" pitchFamily="49" charset="0"/>
              </a:rPr>
              <a:t>    ISOLATION LEVEL { SERIALIZABLE | REPEATABLE READ | READ COMMITTED | READ UNCOMMITTED }</a:t>
            </a:r>
          </a:p>
          <a:p>
            <a:pPr>
              <a:lnSpc>
                <a:spcPct val="100000"/>
              </a:lnSpc>
            </a:pPr>
            <a:r>
              <a:rPr lang="en-US" sz="1000" dirty="0">
                <a:solidFill>
                  <a:srgbClr val="E0E2E4"/>
                </a:solidFill>
                <a:latin typeface="Courier New" panose="02070309020205020404" pitchFamily="49" charset="0"/>
              </a:rPr>
              <a:t>    READ WRITE | READ ONLY</a:t>
            </a:r>
          </a:p>
          <a:p>
            <a:pPr>
              <a:lnSpc>
                <a:spcPct val="100000"/>
              </a:lnSpc>
            </a:pPr>
            <a:r>
              <a:rPr lang="en-US" sz="1000" dirty="0">
                <a:solidFill>
                  <a:srgbClr val="E0E2E4"/>
                </a:solidFill>
                <a:latin typeface="Courier New" panose="02070309020205020404" pitchFamily="49" charset="0"/>
              </a:rPr>
              <a:t>    [ </a:t>
            </a:r>
            <a:r>
              <a:rPr lang="en-US" sz="1000" dirty="0">
                <a:solidFill>
                  <a:srgbClr val="93C763"/>
                </a:solidFill>
                <a:latin typeface="Courier New" panose="02070309020205020404" pitchFamily="49" charset="0"/>
              </a:rPr>
              <a:t>NOT</a:t>
            </a:r>
            <a:r>
              <a:rPr lang="en-US" sz="1000" dirty="0">
                <a:solidFill>
                  <a:srgbClr val="E0E2E4"/>
                </a:solidFill>
                <a:latin typeface="Courier New" panose="02070309020205020404" pitchFamily="49" charset="0"/>
              </a:rPr>
              <a:t> ] </a:t>
            </a:r>
            <a:r>
              <a:rPr lang="en-US" sz="1000" dirty="0">
                <a:solidFill>
                  <a:srgbClr val="93C763"/>
                </a:solidFill>
                <a:latin typeface="Courier New" panose="02070309020205020404" pitchFamily="49" charset="0"/>
              </a:rPr>
              <a:t>DEFERRABLE</a:t>
            </a:r>
            <a:endParaRPr lang="en-US" sz="1000" dirty="0">
              <a:solidFill>
                <a:srgbClr val="F08047"/>
              </a:solidFill>
              <a:latin typeface="Courier New"/>
            </a:endParaRPr>
          </a:p>
          <a:p>
            <a:pPr>
              <a:lnSpc>
                <a:spcPct val="100000"/>
              </a:lnSpc>
            </a:pPr>
            <a:endParaRPr lang="en-US" sz="1000" dirty="0">
              <a:solidFill>
                <a:srgbClr val="93C763"/>
              </a:solidFill>
              <a:latin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a:t>
            </a:fld>
            <a:endParaRPr lang="en-US" altLang="en-US"/>
          </a:p>
        </p:txBody>
      </p:sp>
      <p:sp>
        <p:nvSpPr>
          <p:cNvPr id="8" name="Text Placeholder 7"/>
          <p:cNvSpPr>
            <a:spLocks noGrp="1"/>
          </p:cNvSpPr>
          <p:nvPr>
            <p:ph type="body" sz="quarter" idx="16"/>
          </p:nvPr>
        </p:nvSpPr>
        <p:spPr/>
        <p:txBody>
          <a:bodyPr/>
          <a:lstStyle/>
          <a:p>
            <a:pPr>
              <a:spcBef>
                <a:spcPts val="600"/>
              </a:spcBef>
            </a:pPr>
            <a:r>
              <a:rPr lang="en-US" altLang="en-US" dirty="0">
                <a:ea typeface="ヒラギノ角ゴ Pro W3" charset="-128"/>
              </a:rPr>
              <a:t>When creating a database, you can set the tablespace. When altering a database, you can set/change the tablespace.</a:t>
            </a:r>
          </a:p>
          <a:p>
            <a:endParaRPr lang="en-US" altLang="en-US" dirty="0">
              <a:ea typeface="ヒラギノ角ゴ Pro W3" charset="-128"/>
            </a:endParaRPr>
          </a:p>
        </p:txBody>
      </p:sp>
      <p:pic>
        <p:nvPicPr>
          <p:cNvPr id="9" name="Picture 8">
            <a:extLst>
              <a:ext uri="{FF2B5EF4-FFF2-40B4-BE49-F238E27FC236}">
                <a16:creationId xmlns:a16="http://schemas.microsoft.com/office/drawing/2014/main" id="{B572B6F0-77BA-4852-95B1-569042CD8D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33728" y="282400"/>
            <a:ext cx="541424" cy="544688"/>
          </a:xfrm>
          <a:prstGeom prst="rect">
            <a:avLst/>
          </a:prstGeom>
        </p:spPr>
      </p:pic>
    </p:spTree>
    <p:extLst>
      <p:ext uri="{BB962C8B-B14F-4D97-AF65-F5344CB8AC3E}">
        <p14:creationId xmlns:p14="http://schemas.microsoft.com/office/powerpoint/2010/main" val="984295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Create/Alter Table</a:t>
            </a:r>
          </a:p>
        </p:txBody>
      </p:sp>
      <p:sp>
        <p:nvSpPr>
          <p:cNvPr id="7" name="Text Placeholder 6"/>
          <p:cNvSpPr>
            <a:spLocks noGrp="1"/>
          </p:cNvSpPr>
          <p:nvPr>
            <p:ph type="body" sz="quarter" idx="12"/>
          </p:nvPr>
        </p:nvSpPr>
        <p:spPr/>
        <p:txBody>
          <a:bodyPr/>
          <a:lstStyle/>
          <a:p>
            <a:pPr>
              <a:lnSpc>
                <a:spcPct val="100000"/>
              </a:lnSpc>
            </a:pPr>
            <a:r>
              <a:rPr lang="en-US" sz="1000" dirty="0">
                <a:solidFill>
                  <a:srgbClr val="93C763"/>
                </a:solidFill>
                <a:latin typeface="Courier New" panose="02070309020205020404" pitchFamily="49" charset="0"/>
              </a:rPr>
              <a:t>BEGIN</a:t>
            </a:r>
            <a:r>
              <a:rPr lang="en-US" sz="1000" dirty="0">
                <a:solidFill>
                  <a:srgbClr val="E0E2E4"/>
                </a:solidFill>
                <a:latin typeface="Courier New" panose="02070309020205020404" pitchFamily="49" charset="0"/>
              </a:rPr>
              <a:t> [ WORK | TRANSACTION ] [ </a:t>
            </a:r>
            <a:r>
              <a:rPr lang="en-US" sz="1000" dirty="0" err="1">
                <a:solidFill>
                  <a:srgbClr val="E0E2E4"/>
                </a:solidFill>
                <a:latin typeface="Courier New" panose="02070309020205020404" pitchFamily="49" charset="0"/>
              </a:rPr>
              <a:t>transaction_mode</a:t>
            </a:r>
            <a:r>
              <a:rPr lang="en-US" sz="1000" dirty="0">
                <a:solidFill>
                  <a:srgbClr val="E0E2E4"/>
                </a:solidFill>
                <a:latin typeface="Courier New" panose="02070309020205020404" pitchFamily="49" charset="0"/>
              </a:rPr>
              <a:t> [, ...] ]</a:t>
            </a:r>
          </a:p>
          <a:p>
            <a:pPr>
              <a:lnSpc>
                <a:spcPct val="100000"/>
              </a:lnSpc>
            </a:pPr>
            <a:r>
              <a:rPr lang="en-US" sz="1000" dirty="0">
                <a:solidFill>
                  <a:srgbClr val="93C763"/>
                </a:solidFill>
                <a:latin typeface="Courier New" panose="02070309020205020404" pitchFamily="49" charset="0"/>
              </a:rPr>
              <a:t>SET</a:t>
            </a:r>
            <a:r>
              <a:rPr lang="en-US" sz="1000" dirty="0">
                <a:solidFill>
                  <a:srgbClr val="E0E2E4"/>
                </a:solidFill>
                <a:latin typeface="Courier New" panose="02070309020205020404" pitchFamily="49" charset="0"/>
              </a:rPr>
              <a:t> TRANSACTION </a:t>
            </a:r>
            <a:r>
              <a:rPr lang="en-US" sz="1000" dirty="0" err="1">
                <a:solidFill>
                  <a:srgbClr val="E0E2E4"/>
                </a:solidFill>
                <a:latin typeface="Courier New" panose="02070309020205020404" pitchFamily="49" charset="0"/>
              </a:rPr>
              <a:t>transaction_mode</a:t>
            </a:r>
            <a:r>
              <a:rPr lang="en-US" sz="1000" dirty="0">
                <a:solidFill>
                  <a:srgbClr val="E0E2E4"/>
                </a:solidFill>
                <a:latin typeface="Courier New" panose="02070309020205020404" pitchFamily="49" charset="0"/>
              </a:rPr>
              <a:t> [, ...]</a:t>
            </a:r>
          </a:p>
          <a:p>
            <a:pPr>
              <a:lnSpc>
                <a:spcPct val="100000"/>
              </a:lnSpc>
            </a:pPr>
            <a:r>
              <a:rPr lang="en-US" sz="1000" dirty="0">
                <a:solidFill>
                  <a:srgbClr val="93C763"/>
                </a:solidFill>
                <a:latin typeface="Courier New" panose="02070309020205020404" pitchFamily="49" charset="0"/>
              </a:rPr>
              <a:t>SET</a:t>
            </a:r>
            <a:r>
              <a:rPr lang="en-US" sz="1000" dirty="0">
                <a:solidFill>
                  <a:srgbClr val="E0E2E4"/>
                </a:solidFill>
                <a:latin typeface="Courier New" panose="02070309020205020404" pitchFamily="49" charset="0"/>
              </a:rPr>
              <a:t> TRANSACTION SNAPSHOT </a:t>
            </a:r>
            <a:r>
              <a:rPr lang="en-US" sz="1000" dirty="0" err="1">
                <a:solidFill>
                  <a:srgbClr val="E0E2E4"/>
                </a:solidFill>
                <a:latin typeface="Courier New" panose="02070309020205020404" pitchFamily="49" charset="0"/>
              </a:rPr>
              <a:t>snapshot_id</a:t>
            </a:r>
            <a:endParaRPr lang="en-US" sz="1000" dirty="0">
              <a:solidFill>
                <a:srgbClr val="E0E2E4"/>
              </a:solidFill>
              <a:latin typeface="Courier New" panose="02070309020205020404" pitchFamily="49" charset="0"/>
            </a:endParaRPr>
          </a:p>
          <a:p>
            <a:pPr>
              <a:lnSpc>
                <a:spcPct val="100000"/>
              </a:lnSpc>
            </a:pPr>
            <a:r>
              <a:rPr lang="en-US" sz="1000" dirty="0">
                <a:solidFill>
                  <a:srgbClr val="93C763"/>
                </a:solidFill>
                <a:latin typeface="Courier New" panose="02070309020205020404" pitchFamily="49" charset="0"/>
              </a:rPr>
              <a:t>SET</a:t>
            </a:r>
            <a:r>
              <a:rPr lang="en-US" sz="1000" dirty="0">
                <a:solidFill>
                  <a:srgbClr val="E0E2E4"/>
                </a:solidFill>
                <a:latin typeface="Courier New" panose="02070309020205020404" pitchFamily="49" charset="0"/>
              </a:rPr>
              <a:t> SESSION CHARACTERISTICS </a:t>
            </a:r>
            <a:r>
              <a:rPr lang="en-US" sz="1000" dirty="0">
                <a:solidFill>
                  <a:srgbClr val="93C763"/>
                </a:solidFill>
                <a:latin typeface="Courier New" panose="02070309020205020404" pitchFamily="49" charset="0"/>
              </a:rPr>
              <a:t>AS</a:t>
            </a:r>
            <a:r>
              <a:rPr lang="en-US" sz="1000" dirty="0">
                <a:solidFill>
                  <a:srgbClr val="E0E2E4"/>
                </a:solidFill>
                <a:latin typeface="Courier New" panose="02070309020205020404" pitchFamily="49" charset="0"/>
              </a:rPr>
              <a:t> TRANSACTION </a:t>
            </a:r>
            <a:r>
              <a:rPr lang="en-US" sz="1000" dirty="0" err="1">
                <a:solidFill>
                  <a:srgbClr val="E0E2E4"/>
                </a:solidFill>
                <a:latin typeface="Courier New" panose="02070309020205020404" pitchFamily="49" charset="0"/>
              </a:rPr>
              <a:t>transaction_mode</a:t>
            </a:r>
            <a:r>
              <a:rPr lang="en-US" sz="1000" dirty="0">
                <a:solidFill>
                  <a:srgbClr val="E0E2E4"/>
                </a:solidFill>
                <a:latin typeface="Courier New" panose="02070309020205020404" pitchFamily="49" charset="0"/>
              </a:rPr>
              <a:t> [, ...]</a:t>
            </a:r>
          </a:p>
          <a:p>
            <a:pPr>
              <a:lnSpc>
                <a:spcPct val="100000"/>
              </a:lnSpc>
            </a:pPr>
            <a:endParaRPr lang="en-US" sz="1000" dirty="0">
              <a:latin typeface="Courier New" panose="02070309020205020404" pitchFamily="49" charset="0"/>
            </a:endParaRPr>
          </a:p>
          <a:p>
            <a:pPr>
              <a:lnSpc>
                <a:spcPct val="100000"/>
              </a:lnSpc>
            </a:pPr>
            <a:r>
              <a:rPr lang="en-US" sz="1000" dirty="0">
                <a:solidFill>
                  <a:srgbClr val="93C763"/>
                </a:solidFill>
                <a:latin typeface="Courier New" panose="02070309020205020404" pitchFamily="49" charset="0"/>
              </a:rPr>
              <a:t>where</a:t>
            </a:r>
            <a:r>
              <a:rPr lang="en-US" sz="1000" dirty="0">
                <a:solidFill>
                  <a:srgbClr val="E0E2E4"/>
                </a:solidFill>
                <a:latin typeface="Courier New" panose="02070309020205020404" pitchFamily="49" charset="0"/>
              </a:rPr>
              <a:t> </a:t>
            </a:r>
            <a:r>
              <a:rPr lang="en-US" sz="1000" dirty="0" err="1">
                <a:solidFill>
                  <a:srgbClr val="E0E2E4"/>
                </a:solidFill>
                <a:latin typeface="Courier New" panose="02070309020205020404" pitchFamily="49" charset="0"/>
              </a:rPr>
              <a:t>transaction_mode</a:t>
            </a:r>
            <a:r>
              <a:rPr lang="en-US" sz="1000" dirty="0">
                <a:solidFill>
                  <a:srgbClr val="E0E2E4"/>
                </a:solidFill>
                <a:latin typeface="Courier New" panose="02070309020205020404" pitchFamily="49" charset="0"/>
              </a:rPr>
              <a:t> </a:t>
            </a:r>
            <a:r>
              <a:rPr lang="en-US" sz="1000" dirty="0">
                <a:solidFill>
                  <a:srgbClr val="93C763"/>
                </a:solidFill>
                <a:latin typeface="Courier New" panose="02070309020205020404" pitchFamily="49" charset="0"/>
              </a:rPr>
              <a:t>is</a:t>
            </a:r>
            <a:r>
              <a:rPr lang="en-US" sz="1000" dirty="0">
                <a:solidFill>
                  <a:srgbClr val="E0E2E4"/>
                </a:solidFill>
                <a:latin typeface="Courier New" panose="02070309020205020404" pitchFamily="49" charset="0"/>
              </a:rPr>
              <a:t> one of:</a:t>
            </a:r>
          </a:p>
          <a:p>
            <a:pPr>
              <a:lnSpc>
                <a:spcPct val="100000"/>
              </a:lnSpc>
            </a:pPr>
            <a:endParaRPr lang="en-US" sz="1000" dirty="0">
              <a:latin typeface="Courier New" panose="02070309020205020404" pitchFamily="49" charset="0"/>
            </a:endParaRPr>
          </a:p>
          <a:p>
            <a:pPr>
              <a:lnSpc>
                <a:spcPct val="100000"/>
              </a:lnSpc>
            </a:pPr>
            <a:r>
              <a:rPr lang="en-US" sz="1000" dirty="0">
                <a:solidFill>
                  <a:srgbClr val="E0E2E4"/>
                </a:solidFill>
                <a:latin typeface="Courier New" panose="02070309020205020404" pitchFamily="49" charset="0"/>
              </a:rPr>
              <a:t>    ISOLATION LEVEL { SERIALIZABLE | REPEATABLE READ | READ COMMITTED | READ UNCOMMITTED }</a:t>
            </a:r>
          </a:p>
          <a:p>
            <a:pPr>
              <a:lnSpc>
                <a:spcPct val="100000"/>
              </a:lnSpc>
            </a:pPr>
            <a:r>
              <a:rPr lang="en-US" sz="1000" dirty="0">
                <a:solidFill>
                  <a:srgbClr val="E0E2E4"/>
                </a:solidFill>
                <a:latin typeface="Courier New" panose="02070309020205020404" pitchFamily="49" charset="0"/>
              </a:rPr>
              <a:t>    READ WRITE | READ ONLY</a:t>
            </a:r>
          </a:p>
          <a:p>
            <a:pPr>
              <a:lnSpc>
                <a:spcPct val="100000"/>
              </a:lnSpc>
            </a:pPr>
            <a:r>
              <a:rPr lang="en-US" sz="1000" dirty="0">
                <a:solidFill>
                  <a:srgbClr val="E0E2E4"/>
                </a:solidFill>
                <a:latin typeface="Courier New" panose="02070309020205020404" pitchFamily="49" charset="0"/>
              </a:rPr>
              <a:t>    [ </a:t>
            </a:r>
            <a:r>
              <a:rPr lang="en-US" sz="1000" dirty="0">
                <a:solidFill>
                  <a:srgbClr val="93C763"/>
                </a:solidFill>
                <a:latin typeface="Courier New" panose="02070309020205020404" pitchFamily="49" charset="0"/>
              </a:rPr>
              <a:t>NOT</a:t>
            </a:r>
            <a:r>
              <a:rPr lang="en-US" sz="1000" dirty="0">
                <a:solidFill>
                  <a:srgbClr val="E0E2E4"/>
                </a:solidFill>
                <a:latin typeface="Courier New" panose="02070309020205020404" pitchFamily="49" charset="0"/>
              </a:rPr>
              <a:t> ] </a:t>
            </a:r>
            <a:r>
              <a:rPr lang="en-US" sz="1000" dirty="0">
                <a:solidFill>
                  <a:srgbClr val="93C763"/>
                </a:solidFill>
                <a:latin typeface="Courier New" panose="02070309020205020404" pitchFamily="49" charset="0"/>
              </a:rPr>
              <a:t>DEFERRABLE</a:t>
            </a:r>
            <a:endParaRPr lang="en-US" sz="1000" dirty="0">
              <a:solidFill>
                <a:srgbClr val="F08047"/>
              </a:solidFill>
              <a:latin typeface="Courier New"/>
            </a:endParaRPr>
          </a:p>
          <a:p>
            <a:pPr>
              <a:lnSpc>
                <a:spcPct val="100000"/>
              </a:lnSpc>
            </a:pPr>
            <a:endParaRPr lang="en-US" sz="1000" dirty="0">
              <a:solidFill>
                <a:srgbClr val="93C763"/>
              </a:solidFill>
              <a:latin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7</a:t>
            </a:fld>
            <a:endParaRPr lang="en-US" altLang="en-US"/>
          </a:p>
        </p:txBody>
      </p:sp>
      <p:sp>
        <p:nvSpPr>
          <p:cNvPr id="8" name="Text Placeholder 7"/>
          <p:cNvSpPr>
            <a:spLocks noGrp="1"/>
          </p:cNvSpPr>
          <p:nvPr>
            <p:ph type="body" sz="quarter" idx="16"/>
          </p:nvPr>
        </p:nvSpPr>
        <p:spPr/>
        <p:txBody>
          <a:bodyPr/>
          <a:lstStyle/>
          <a:p>
            <a:pPr>
              <a:spcBef>
                <a:spcPts val="600"/>
              </a:spcBef>
            </a:pPr>
            <a:r>
              <a:rPr lang="en-US" altLang="en-US" dirty="0">
                <a:ea typeface="ヒラギノ角ゴ Pro W3" charset="-128"/>
              </a:rPr>
              <a:t>When creating a database, you can set the tablespace. When altering a database, you can set/change the tablespace.</a:t>
            </a:r>
          </a:p>
          <a:p>
            <a:endParaRPr lang="en-US" altLang="en-US" dirty="0">
              <a:ea typeface="ヒラギノ角ゴ Pro W3" charset="-128"/>
            </a:endParaRPr>
          </a:p>
        </p:txBody>
      </p:sp>
      <p:pic>
        <p:nvPicPr>
          <p:cNvPr id="9" name="Picture 8">
            <a:extLst>
              <a:ext uri="{FF2B5EF4-FFF2-40B4-BE49-F238E27FC236}">
                <a16:creationId xmlns:a16="http://schemas.microsoft.com/office/drawing/2014/main" id="{B572B6F0-77BA-4852-95B1-569042CD8D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33728" y="282400"/>
            <a:ext cx="541424" cy="544688"/>
          </a:xfrm>
          <a:prstGeom prst="rect">
            <a:avLst/>
          </a:prstGeom>
        </p:spPr>
      </p:pic>
    </p:spTree>
    <p:extLst>
      <p:ext uri="{BB962C8B-B14F-4D97-AF65-F5344CB8AC3E}">
        <p14:creationId xmlns:p14="http://schemas.microsoft.com/office/powerpoint/2010/main" val="1908410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Create/Alter Index</a:t>
            </a:r>
          </a:p>
        </p:txBody>
      </p:sp>
      <p:sp>
        <p:nvSpPr>
          <p:cNvPr id="7" name="Text Placeholder 6"/>
          <p:cNvSpPr>
            <a:spLocks noGrp="1"/>
          </p:cNvSpPr>
          <p:nvPr>
            <p:ph type="body" sz="quarter" idx="12"/>
          </p:nvPr>
        </p:nvSpPr>
        <p:spPr/>
        <p:txBody>
          <a:bodyPr/>
          <a:lstStyle/>
          <a:p>
            <a:pPr>
              <a:lnSpc>
                <a:spcPct val="100000"/>
              </a:lnSpc>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UNIQUE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CONCURRENTLY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IF</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NOT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EXISTS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name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ONLY</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table_name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method </a:t>
            </a:r>
            <a:r>
              <a:rPr lang="en-US" sz="1000" dirty="0">
                <a:solidFill>
                  <a:srgbClr val="F08047"/>
                </a:solidFill>
                <a:latin typeface="Courier New" panose="02070309020205020404" pitchFamily="49" charset="0"/>
              </a:rPr>
              <a:t>]</a:t>
            </a:r>
          </a:p>
          <a:p>
            <a:pPr>
              <a:lnSpc>
                <a:spcPct val="100000"/>
              </a:lnSpc>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column_name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expression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COLLATE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collation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opclass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opclass_parameter</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ASC</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DESC</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NULLS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FIRST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LAST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INCLUDE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column_name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WITH</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storage_parameter</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TABLESPACE </a:t>
            </a:r>
            <a:r>
              <a:rPr lang="en-US" sz="1000" dirty="0" err="1">
                <a:solidFill>
                  <a:srgbClr val="FFFFFF"/>
                </a:solidFill>
                <a:latin typeface="Courier New" panose="02070309020205020404" pitchFamily="49" charset="0"/>
              </a:rPr>
              <a:t>tablespace_name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pP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predicate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endParaRPr lang="en-US" sz="1000" dirty="0">
              <a:solidFill>
                <a:srgbClr val="FFFFFF"/>
              </a:solidFill>
              <a:latin typeface="Courier New" panose="02070309020205020404" pitchFamily="49" charset="0"/>
            </a:endParaRPr>
          </a:p>
          <a:p>
            <a:pPr>
              <a:lnSpc>
                <a:spcPct val="100000"/>
              </a:lnSpc>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IF</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EXISTS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name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TABLESPACE </a:t>
            </a:r>
            <a:r>
              <a:rPr lang="en-US" sz="1000" dirty="0" err="1">
                <a:solidFill>
                  <a:srgbClr val="FFFFFF"/>
                </a:solidFill>
                <a:latin typeface="Courier New" panose="02070309020205020404" pitchFamily="49" charset="0"/>
              </a:rPr>
              <a:t>tablespace_name</a:t>
            </a:r>
            <a:r>
              <a:rPr lang="en-US" sz="1000" dirty="0">
                <a:solidFill>
                  <a:srgbClr val="FFFFFF"/>
                </a:solidFill>
                <a:latin typeface="Courier New" panose="02070309020205020404" pitchFamily="49" charset="0"/>
              </a:rPr>
              <a:t> </a:t>
            </a:r>
          </a:p>
          <a:p>
            <a:pPr>
              <a:lnSpc>
                <a:spcPct val="100000"/>
              </a:lnSpc>
            </a:pPr>
            <a:endParaRPr lang="en-US" sz="1000" dirty="0">
              <a:solidFill>
                <a:srgbClr val="FFFFFF"/>
              </a:solidFill>
              <a:latin typeface="Courier New" panose="02070309020205020404" pitchFamily="49" charset="0"/>
            </a:endParaRPr>
          </a:p>
          <a:p>
            <a:pPr>
              <a:lnSpc>
                <a:spcPct val="100000"/>
              </a:lnSpc>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ALL</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a:t>
            </a:r>
            <a:r>
              <a:rPr lang="en-US" sz="1000" dirty="0">
                <a:solidFill>
                  <a:srgbClr val="FFFFFF"/>
                </a:solidFill>
                <a:latin typeface="Courier New" panose="02070309020205020404" pitchFamily="49" charset="0"/>
              </a:rPr>
              <a:t> TABLESPACE name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OWNED </a:t>
            </a:r>
            <a:r>
              <a:rPr lang="en-US" sz="1000" dirty="0">
                <a:solidFill>
                  <a:srgbClr val="7BC22F"/>
                </a:solidFill>
                <a:latin typeface="Courier New" panose="02070309020205020404" pitchFamily="49" charset="0"/>
              </a:rPr>
              <a:t>BY</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role_name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p>
          <a:p>
            <a:pPr>
              <a:lnSpc>
                <a:spcPct val="100000"/>
              </a:lnSpc>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TABLESPACE </a:t>
            </a:r>
            <a:r>
              <a:rPr lang="en-US" sz="1000" dirty="0" err="1">
                <a:solidFill>
                  <a:srgbClr val="FFFFFF"/>
                </a:solidFill>
                <a:latin typeface="Courier New" panose="02070309020205020404" pitchFamily="49" charset="0"/>
              </a:rPr>
              <a:t>new_tablespace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NOWAIT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endParaRPr lang="en-US" sz="1000" dirty="0"/>
          </a:p>
          <a:p>
            <a:pPr>
              <a:lnSpc>
                <a:spcPct val="100000"/>
              </a:lnSpc>
            </a:pPr>
            <a:endParaRPr lang="en-US" sz="1000" dirty="0">
              <a:solidFill>
                <a:srgbClr val="93C763"/>
              </a:solidFill>
              <a:latin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8</a:t>
            </a:fld>
            <a:endParaRPr lang="en-US" altLang="en-US"/>
          </a:p>
        </p:txBody>
      </p:sp>
      <p:sp>
        <p:nvSpPr>
          <p:cNvPr id="8" name="Text Placeholder 7"/>
          <p:cNvSpPr>
            <a:spLocks noGrp="1"/>
          </p:cNvSpPr>
          <p:nvPr>
            <p:ph type="body" sz="quarter" idx="16"/>
          </p:nvPr>
        </p:nvSpPr>
        <p:spPr/>
        <p:txBody>
          <a:bodyPr/>
          <a:lstStyle/>
          <a:p>
            <a:pPr>
              <a:spcBef>
                <a:spcPts val="600"/>
              </a:spcBef>
            </a:pPr>
            <a:r>
              <a:rPr lang="en-US" altLang="en-US" dirty="0">
                <a:ea typeface="ヒラギノ角ゴ Pro W3" charset="-128"/>
              </a:rPr>
              <a:t>When creating a database, you can set the tablespace. When altering a database, you can set/change the tablespace.</a:t>
            </a:r>
          </a:p>
          <a:p>
            <a:endParaRPr lang="en-US" altLang="en-US" dirty="0">
              <a:ea typeface="ヒラギノ角ゴ Pro W3" charset="-128"/>
            </a:endParaRPr>
          </a:p>
        </p:txBody>
      </p:sp>
      <p:pic>
        <p:nvPicPr>
          <p:cNvPr id="9" name="Picture 8">
            <a:extLst>
              <a:ext uri="{FF2B5EF4-FFF2-40B4-BE49-F238E27FC236}">
                <a16:creationId xmlns:a16="http://schemas.microsoft.com/office/drawing/2014/main" id="{B572B6F0-77BA-4852-95B1-569042CD8D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33728" y="282400"/>
            <a:ext cx="541424" cy="544688"/>
          </a:xfrm>
          <a:prstGeom prst="rect">
            <a:avLst/>
          </a:prstGeom>
        </p:spPr>
      </p:pic>
    </p:spTree>
    <p:extLst>
      <p:ext uri="{BB962C8B-B14F-4D97-AF65-F5344CB8AC3E}">
        <p14:creationId xmlns:p14="http://schemas.microsoft.com/office/powerpoint/2010/main" val="729768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p:txBody>
          <a:bodyPr/>
          <a:lstStyle/>
          <a:p>
            <a:r>
              <a:rPr lang="en-US" altLang="en-US" dirty="0">
                <a:ea typeface="ヒラギノ角ゴ Pro W3" charset="-128"/>
              </a:rPr>
              <a:t>Example 1</a:t>
            </a:r>
          </a:p>
          <a:p>
            <a:pPr marL="90488" lvl="1">
              <a:spcBef>
                <a:spcPct val="0"/>
              </a:spcBef>
            </a:pPr>
            <a:r>
              <a:rPr lang="en-US" altLang="en-US" dirty="0">
                <a:ea typeface="ヒラギノ角ゴ Pro W3" charset="-128"/>
              </a:rPr>
              <a:t>Adding more space using a network device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Setting up the Tablespace</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r>
              <a:rPr lang="en-US" sz="1000" dirty="0">
                <a:solidFill>
                  <a:srgbClr val="3A8BDA"/>
                </a:solidFill>
                <a:latin typeface="Courier New" panose="02070309020205020404" pitchFamily="49" charset="0"/>
                <a:cs typeface="Courier New" panose="02070309020205020404" pitchFamily="49" charset="0"/>
              </a:rPr>
              <a:t>-- Spinning Disks </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CREATE</a:t>
            </a:r>
            <a:r>
              <a:rPr lang="en-US" sz="1000" dirty="0">
                <a:solidFill>
                  <a:srgbClr val="FFFFFF"/>
                </a:solidFill>
                <a:latin typeface="Courier New" panose="02070309020205020404" pitchFamily="49" charset="0"/>
                <a:cs typeface="Courier New" panose="02070309020205020404" pitchFamily="49" charset="0"/>
              </a:rPr>
              <a:t> TABLESPACE archive LOCATION </a:t>
            </a:r>
            <a:r>
              <a:rPr lang="en-US" sz="1000" dirty="0">
                <a:solidFill>
                  <a:srgbClr val="8DB0D3"/>
                </a:solidFill>
                <a:latin typeface="Courier New" panose="02070309020205020404" pitchFamily="49" charset="0"/>
                <a:cs typeface="Courier New" panose="02070309020205020404" pitchFamily="49" charset="0"/>
              </a:rPr>
              <a:t>'/home/</a:t>
            </a:r>
            <a:r>
              <a:rPr lang="en-US" sz="1000" dirty="0" err="1">
                <a:solidFill>
                  <a:srgbClr val="8DB0D3"/>
                </a:solidFill>
                <a:latin typeface="Courier New" panose="02070309020205020404" pitchFamily="49" charset="0"/>
                <a:cs typeface="Courier New" panose="02070309020205020404" pitchFamily="49" charset="0"/>
              </a:rPr>
              <a:t>postgres</a:t>
            </a:r>
            <a:r>
              <a:rPr lang="en-US" sz="1000" dirty="0">
                <a:solidFill>
                  <a:srgbClr val="8DB0D3"/>
                </a:solidFill>
                <a:latin typeface="Courier New" panose="02070309020205020404" pitchFamily="49" charset="0"/>
                <a:cs typeface="Courier New" panose="02070309020205020404" pitchFamily="49" charset="0"/>
              </a:rPr>
              <a:t>/10_archive'</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ALTER</a:t>
            </a:r>
            <a:r>
              <a:rPr lang="en-US" sz="1000" dirty="0">
                <a:solidFill>
                  <a:srgbClr val="FFFFFF"/>
                </a:solidFill>
                <a:latin typeface="Courier New" panose="02070309020205020404" pitchFamily="49" charset="0"/>
                <a:cs typeface="Courier New" panose="02070309020205020404" pitchFamily="49" charset="0"/>
              </a:rPr>
              <a:t> TABLESPACE archive </a:t>
            </a:r>
            <a:r>
              <a:rPr lang="en-US" sz="1000" dirty="0">
                <a:solidFill>
                  <a:srgbClr val="7BC22F"/>
                </a:solidFill>
                <a:latin typeface="Courier New" panose="02070309020205020404" pitchFamily="49" charset="0"/>
                <a:cs typeface="Courier New" panose="02070309020205020404" pitchFamily="49" charset="0"/>
              </a:rPr>
              <a:t>SET</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br>
              <a:rPr lang="en-US" sz="1000" dirty="0">
                <a:solidFill>
                  <a:srgbClr val="F08047"/>
                </a:solidFill>
                <a:latin typeface="Courier New" panose="02070309020205020404" pitchFamily="49" charset="0"/>
                <a:cs typeface="Courier New" panose="02070309020205020404" pitchFamily="49" charset="0"/>
              </a:rPr>
            </a:br>
            <a:r>
              <a:rPr lang="en-US" sz="1000" dirty="0">
                <a:solidFill>
                  <a:srgbClr val="F08047"/>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seq_page_cost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4DD0B"/>
                </a:solidFill>
                <a:latin typeface="Courier New" panose="02070309020205020404" pitchFamily="49" charset="0"/>
                <a:cs typeface="Courier New" panose="02070309020205020404" pitchFamily="49" charset="0"/>
              </a:rPr>
              <a:t>1.0</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random_page_cost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4DD0B"/>
                </a:solidFill>
                <a:latin typeface="Courier New" panose="02070309020205020404" pitchFamily="49" charset="0"/>
                <a:cs typeface="Courier New" panose="02070309020205020404" pitchFamily="49" charset="0"/>
              </a:rPr>
              <a:t>4.0</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effective_io_concurrency</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4DD0B"/>
                </a:solidFill>
                <a:latin typeface="Courier New" panose="02070309020205020404" pitchFamily="49" charset="0"/>
                <a:cs typeface="Courier New" panose="02070309020205020404" pitchFamily="49" charset="0"/>
              </a:rPr>
              <a:t>1</a:t>
            </a:r>
            <a:br>
              <a:rPr lang="en-US" sz="1000" dirty="0">
                <a:solidFill>
                  <a:srgbClr val="F4DD0B"/>
                </a:solidFill>
                <a:latin typeface="Courier New" panose="02070309020205020404" pitchFamily="49" charset="0"/>
                <a:cs typeface="Courier New" panose="02070309020205020404" pitchFamily="49" charset="0"/>
              </a:rPr>
            </a:b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p>
          <a:p>
            <a:pPr>
              <a:lnSpc>
                <a:spcPct val="100000"/>
              </a:lnSpc>
            </a:pP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3A8BDA"/>
                </a:solidFill>
                <a:latin typeface="Courier New" panose="02070309020205020404" pitchFamily="49" charset="0"/>
                <a:cs typeface="Courier New" panose="02070309020205020404" pitchFamily="49" charset="0"/>
              </a:rPr>
              <a:t>-- SSD's Disks </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CREATE</a:t>
            </a:r>
            <a:r>
              <a:rPr lang="en-US" sz="1000" dirty="0">
                <a:solidFill>
                  <a:srgbClr val="FFFFFF"/>
                </a:solidFill>
                <a:latin typeface="Courier New" panose="02070309020205020404" pitchFamily="49" charset="0"/>
                <a:cs typeface="Courier New" panose="02070309020205020404" pitchFamily="49" charset="0"/>
              </a:rPr>
              <a:t> TABLESPACE archive LOCATION </a:t>
            </a:r>
            <a:r>
              <a:rPr lang="en-US" sz="1000" dirty="0">
                <a:solidFill>
                  <a:srgbClr val="8DB0D3"/>
                </a:solidFill>
                <a:latin typeface="Courier New" panose="02070309020205020404" pitchFamily="49" charset="0"/>
                <a:cs typeface="Courier New" panose="02070309020205020404" pitchFamily="49" charset="0"/>
              </a:rPr>
              <a:t>'/home/</a:t>
            </a:r>
            <a:r>
              <a:rPr lang="en-US" sz="1000" dirty="0" err="1">
                <a:solidFill>
                  <a:srgbClr val="8DB0D3"/>
                </a:solidFill>
                <a:latin typeface="Courier New" panose="02070309020205020404" pitchFamily="49" charset="0"/>
                <a:cs typeface="Courier New" panose="02070309020205020404" pitchFamily="49" charset="0"/>
              </a:rPr>
              <a:t>postgres</a:t>
            </a:r>
            <a:r>
              <a:rPr lang="en-US" sz="1000" dirty="0">
                <a:solidFill>
                  <a:srgbClr val="8DB0D3"/>
                </a:solidFill>
                <a:latin typeface="Courier New" panose="02070309020205020404" pitchFamily="49" charset="0"/>
                <a:cs typeface="Courier New" panose="02070309020205020404" pitchFamily="49" charset="0"/>
              </a:rPr>
              <a:t>/10_archive'</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WITH</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br>
              <a:rPr lang="en-US" sz="1000" dirty="0">
                <a:solidFill>
                  <a:srgbClr val="F08047"/>
                </a:solidFill>
                <a:latin typeface="Courier New" panose="02070309020205020404" pitchFamily="49" charset="0"/>
                <a:cs typeface="Courier New" panose="02070309020205020404" pitchFamily="49" charset="0"/>
              </a:rPr>
            </a:br>
            <a:r>
              <a:rPr lang="en-US" sz="1000" dirty="0">
                <a:solidFill>
                  <a:srgbClr val="F08047"/>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seq_page_cost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4DD0B"/>
                </a:solidFill>
                <a:latin typeface="Courier New" panose="02070309020205020404" pitchFamily="49" charset="0"/>
                <a:cs typeface="Courier New" panose="02070309020205020404" pitchFamily="49" charset="0"/>
              </a:rPr>
              <a:t>1.0</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random_page_cost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4DD0B"/>
                </a:solidFill>
                <a:latin typeface="Courier New" panose="02070309020205020404" pitchFamily="49" charset="0"/>
                <a:cs typeface="Courier New" panose="02070309020205020404" pitchFamily="49" charset="0"/>
              </a:rPr>
              <a:t>1.1</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effective_io_concurrency</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4DD0B"/>
                </a:solidFill>
                <a:latin typeface="Courier New" panose="02070309020205020404" pitchFamily="49" charset="0"/>
                <a:cs typeface="Courier New" panose="02070309020205020404" pitchFamily="49" charset="0"/>
              </a:rPr>
              <a:t>256</a:t>
            </a:r>
            <a:br>
              <a:rPr lang="en-US" sz="1000" dirty="0">
                <a:solidFill>
                  <a:srgbClr val="F4DD0B"/>
                </a:solidFill>
                <a:latin typeface="Courier New" panose="02070309020205020404" pitchFamily="49" charset="0"/>
                <a:cs typeface="Courier New" panose="02070309020205020404" pitchFamily="49" charset="0"/>
              </a:rPr>
            </a:b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endParaRPr lang="en-US" sz="1000" dirty="0">
              <a:solidFill>
                <a:srgbClr val="93C763"/>
              </a:solidFill>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10</a:t>
            </a:fld>
            <a:endParaRPr lang="en-US" altLang="en-US"/>
          </a:p>
        </p:txBody>
      </p:sp>
      <p:sp>
        <p:nvSpPr>
          <p:cNvPr id="8" name="Text Placeholder 7"/>
          <p:cNvSpPr>
            <a:spLocks noGrp="1"/>
          </p:cNvSpPr>
          <p:nvPr>
            <p:ph type="body" sz="quarter" idx="16"/>
          </p:nvPr>
        </p:nvSpPr>
        <p:spPr/>
        <p:txBody>
          <a:bodyPr/>
          <a:lstStyle/>
          <a:p>
            <a:r>
              <a:rPr lang="en-US" altLang="en-US" dirty="0">
                <a:ea typeface="ヒラギノ角ゴ Pro W3" charset="-128"/>
              </a:rPr>
              <a:t>The path that you wish to use, must already be created and usable.</a:t>
            </a:r>
          </a:p>
          <a:p>
            <a:r>
              <a:rPr lang="en-US" altLang="en-US" dirty="0">
                <a:ea typeface="ヒラギノ角ゴ Pro W3" charset="-128"/>
              </a:rPr>
              <a:t>Then you will need the superuser to create the TABLESPACE.</a:t>
            </a:r>
          </a:p>
          <a:p>
            <a:r>
              <a:rPr lang="en-US" altLang="en-US" dirty="0">
                <a:ea typeface="ヒラギノ角ゴ Pro W3" charset="-128"/>
              </a:rPr>
              <a:t>There are three options that are optional and will override the defaults from your </a:t>
            </a:r>
            <a:r>
              <a:rPr lang="en-US" altLang="en-US" dirty="0" err="1">
                <a:ea typeface="ヒラギノ角ゴ Pro W3" charset="-128"/>
              </a:rPr>
              <a:t>postgresql.conf</a:t>
            </a:r>
            <a:r>
              <a:rPr lang="en-US" altLang="en-US" dirty="0">
                <a:ea typeface="ヒラギノ角ゴ Pro W3" charset="-128"/>
              </a:rPr>
              <a:t> or </a:t>
            </a:r>
            <a:r>
              <a:rPr lang="en-US" altLang="en-US" dirty="0" err="1">
                <a:ea typeface="ヒラギノ角ゴ Pro W3" charset="-128"/>
              </a:rPr>
              <a:t>postgresql.auto.conf</a:t>
            </a:r>
            <a:r>
              <a:rPr lang="en-US" altLang="en-US" dirty="0">
                <a:ea typeface="ヒラギノ角ゴ Pro W3" charset="-128"/>
              </a:rPr>
              <a:t> files. This may be important if your local drives are SSD’s and your remote/network drives are the older spinning disks. In this case you will want to have different </a:t>
            </a:r>
            <a:r>
              <a:rPr lang="en-US" altLang="en-US" dirty="0" err="1">
                <a:ea typeface="ヒラギノ角ゴ Pro W3" charset="-128"/>
              </a:rPr>
              <a:t>random_page_costs</a:t>
            </a:r>
            <a:r>
              <a:rPr lang="en-US" altLang="en-US" dirty="0">
                <a:ea typeface="ヒラギノ角ゴ Pro W3" charset="-128"/>
              </a:rPr>
              <a:t> and </a:t>
            </a:r>
            <a:r>
              <a:rPr lang="en-US" altLang="en-US" dirty="0" err="1">
                <a:ea typeface="ヒラギノ角ゴ Pro W3" charset="-128"/>
              </a:rPr>
              <a:t>effective_io_concurrency</a:t>
            </a:r>
            <a:r>
              <a:rPr lang="en-US" altLang="en-US" dirty="0">
                <a:ea typeface="ヒラギノ角ゴ Pro W3" charset="-128"/>
              </a:rPr>
              <a:t>. You may also want to adjust these based on network latency, etc.</a:t>
            </a:r>
          </a:p>
        </p:txBody>
      </p:sp>
      <p:pic>
        <p:nvPicPr>
          <p:cNvPr id="9" name="Picture 8">
            <a:extLst>
              <a:ext uri="{FF2B5EF4-FFF2-40B4-BE49-F238E27FC236}">
                <a16:creationId xmlns:a16="http://schemas.microsoft.com/office/drawing/2014/main" id="{913CC3D1-B83E-4F25-A13C-B388BACF06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205120"/>
            <a:ext cx="541424" cy="544688"/>
          </a:xfrm>
          <a:prstGeom prst="rect">
            <a:avLst/>
          </a:prstGeom>
        </p:spPr>
      </p:pic>
    </p:spTree>
    <p:extLst>
      <p:ext uri="{BB962C8B-B14F-4D97-AF65-F5344CB8AC3E}">
        <p14:creationId xmlns:p14="http://schemas.microsoft.com/office/powerpoint/2010/main" val="2663486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Looking at the filesystem</a:t>
            </a:r>
          </a:p>
        </p:txBody>
      </p:sp>
      <p:sp>
        <p:nvSpPr>
          <p:cNvPr id="7" name="Text Placeholder 6"/>
          <p:cNvSpPr>
            <a:spLocks noGrp="1"/>
          </p:cNvSpPr>
          <p:nvPr>
            <p:ph type="body" sz="quarter" idx="12"/>
          </p:nvPr>
        </p:nvSpPr>
        <p:spPr>
          <a:xfrm>
            <a:off x="6094412" y="1261872"/>
            <a:ext cx="5482857" cy="1259386"/>
          </a:xfrm>
        </p:spPr>
        <p:txBody>
          <a:bodyPr/>
          <a:lstStyle/>
          <a:p>
            <a:pPr>
              <a:lnSpc>
                <a:spcPct val="100000"/>
              </a:lnSpc>
            </a:pP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ls -l /home/</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/10_archive/</a:t>
            </a:r>
          </a:p>
          <a:p>
            <a:pPr>
              <a:lnSpc>
                <a:spcPct val="100000"/>
              </a:lnSpc>
            </a:pPr>
            <a:r>
              <a:rPr lang="en-US" sz="1000" dirty="0">
                <a:latin typeface="Courier New" panose="02070309020205020404" pitchFamily="49" charset="0"/>
                <a:cs typeface="Courier New" panose="02070309020205020404" pitchFamily="49" charset="0"/>
              </a:rPr>
              <a:t>total 4</a:t>
            </a:r>
          </a:p>
          <a:p>
            <a:pPr>
              <a:lnSpc>
                <a:spcPct val="100000"/>
              </a:lnSpc>
            </a:pPr>
            <a:r>
              <a:rPr lang="en-US" sz="1000" dirty="0" err="1">
                <a:latin typeface="Courier New" panose="02070309020205020404" pitchFamily="49" charset="0"/>
                <a:cs typeface="Courier New" panose="02070309020205020404" pitchFamily="49" charset="0"/>
              </a:rPr>
              <a:t>drwx</a:t>
            </a:r>
            <a:r>
              <a:rPr lang="en-US" sz="1000" dirty="0">
                <a:latin typeface="Courier New" panose="02070309020205020404" pitchFamily="49" charset="0"/>
                <a:cs typeface="Courier New" panose="02070309020205020404" pitchFamily="49" charset="0"/>
              </a:rPr>
              <a:t>------ 2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4096 Apr 22 13:46 PG_10_201707211</a:t>
            </a: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ls -l /home/</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/10_archive/PG_10_201707211/</a:t>
            </a:r>
          </a:p>
          <a:p>
            <a:pPr>
              <a:lnSpc>
                <a:spcPct val="100000"/>
              </a:lnSpc>
            </a:pPr>
            <a:r>
              <a:rPr lang="en-US" sz="1000" dirty="0">
                <a:latin typeface="Courier New" panose="02070309020205020404" pitchFamily="49" charset="0"/>
                <a:cs typeface="Courier New" panose="02070309020205020404" pitchFamily="49" charset="0"/>
              </a:rPr>
              <a:t>total 0</a:t>
            </a: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11</a:t>
            </a:fld>
            <a:endParaRPr lang="en-US" altLang="en-US"/>
          </a:p>
        </p:txBody>
      </p:sp>
      <p:sp>
        <p:nvSpPr>
          <p:cNvPr id="8" name="Text Placeholder 7"/>
          <p:cNvSpPr>
            <a:spLocks noGrp="1"/>
          </p:cNvSpPr>
          <p:nvPr>
            <p:ph type="body" sz="quarter" idx="16"/>
          </p:nvPr>
        </p:nvSpPr>
        <p:spPr/>
        <p:txBody>
          <a:bodyPr/>
          <a:lstStyle/>
          <a:p>
            <a:r>
              <a:rPr lang="en-US" altLang="en-US" dirty="0">
                <a:ea typeface="ヒラギノ角ゴ Pro W3" charset="-128"/>
              </a:rPr>
              <a:t>After you create the TABLESPACE, there will be a new directory for your instance on your remote device’s filesystem.</a:t>
            </a:r>
          </a:p>
          <a:p>
            <a:endParaRPr lang="en-US" altLang="en-US" dirty="0">
              <a:ea typeface="ヒラギノ角ゴ Pro W3" charset="-128"/>
            </a:endParaRPr>
          </a:p>
          <a:p>
            <a:r>
              <a:rPr lang="en-US" altLang="en-US" dirty="0">
                <a:ea typeface="ヒラギノ角ゴ Pro W3" charset="-128"/>
              </a:rPr>
              <a:t>By reading the </a:t>
            </a:r>
            <a:r>
              <a:rPr lang="en-US" altLang="en-US" dirty="0" err="1">
                <a:ea typeface="ヒラギノ角ゴ Pro W3" charset="-128"/>
              </a:rPr>
              <a:t>tablespace.c</a:t>
            </a:r>
            <a:r>
              <a:rPr lang="en-US" altLang="en-US" dirty="0">
                <a:ea typeface="ヒラギノ角ゴ Pro W3" charset="-128"/>
              </a:rPr>
              <a:t> file, we can find out what the directory name means.</a:t>
            </a:r>
          </a:p>
          <a:p>
            <a:pPr lvl="1"/>
            <a:r>
              <a:rPr lang="en-US" altLang="en-US" dirty="0">
                <a:ea typeface="ヒラギノ角ゴ Pro W3" charset="-128"/>
              </a:rPr>
              <a:t>PG_MAJORVER_CATVER</a:t>
            </a:r>
          </a:p>
          <a:p>
            <a:pPr marL="0" lvl="1" indent="0">
              <a:buNone/>
            </a:pPr>
            <a:endParaRPr lang="en-US" altLang="en-US" dirty="0">
              <a:ea typeface="ヒラギノ角ゴ Pro W3" charset="-128"/>
            </a:endParaRPr>
          </a:p>
        </p:txBody>
      </p:sp>
      <p:sp>
        <p:nvSpPr>
          <p:cNvPr id="11" name="Text Placeholder 7">
            <a:extLst>
              <a:ext uri="{FF2B5EF4-FFF2-40B4-BE49-F238E27FC236}">
                <a16:creationId xmlns:a16="http://schemas.microsoft.com/office/drawing/2014/main" id="{A5AEE7EE-1EE1-4EC6-B177-07B4E5E5BE79}"/>
              </a:ext>
            </a:extLst>
          </p:cNvPr>
          <p:cNvSpPr txBox="1">
            <a:spLocks/>
          </p:cNvSpPr>
          <p:nvPr/>
        </p:nvSpPr>
        <p:spPr bwMode="auto">
          <a:xfrm>
            <a:off x="6098342" y="2716566"/>
            <a:ext cx="5167857" cy="339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spcCol="0" anchor="t" anchorCtr="0" compatLnSpc="1">
            <a:prstTxWarp prst="textNoShape">
              <a:avLst/>
            </a:prstTxWarp>
          </a:bodyPr>
          <a:lstStyle>
            <a:lvl1pPr marL="0" indent="0" algn="l" rtl="0" eaLnBrk="0" fontAlgn="base" hangingPunct="0">
              <a:lnSpc>
                <a:spcPct val="100000"/>
              </a:lnSpc>
              <a:spcBef>
                <a:spcPts val="900"/>
              </a:spcBef>
              <a:spcAft>
                <a:spcPct val="0"/>
              </a:spcAft>
              <a:buClr>
                <a:schemeClr val="bg1"/>
              </a:buClr>
              <a:defRPr sz="1800" baseline="0">
                <a:solidFill>
                  <a:schemeClr val="accent6"/>
                </a:solidFill>
                <a:latin typeface="+mn-lt"/>
                <a:ea typeface="ヒラギノ角ゴ Pro W3" charset="0"/>
                <a:cs typeface="ヒラギノ角ゴ Pro W3" charset="0"/>
              </a:defRPr>
            </a:lvl1pPr>
            <a:lvl2pPr marL="115888" indent="-118872" algn="l" rtl="0" eaLnBrk="0" fontAlgn="base" hangingPunct="0">
              <a:lnSpc>
                <a:spcPct val="100000"/>
              </a:lnSpc>
              <a:spcBef>
                <a:spcPts val="900"/>
              </a:spcBef>
              <a:spcAft>
                <a:spcPct val="0"/>
              </a:spcAft>
              <a:buClr>
                <a:schemeClr val="bg1"/>
              </a:buClr>
              <a:buSzPct val="100000"/>
              <a:buFont typeface="Lucida Grande"/>
              <a:buChar char="-"/>
              <a:defRPr sz="1400">
                <a:solidFill>
                  <a:schemeClr val="accent6"/>
                </a:solidFill>
                <a:latin typeface="+mn-lt"/>
                <a:ea typeface="ヒラギノ角ゴ Pro W3" charset="0"/>
                <a:cs typeface="ヒラギノ角ゴ Pro W3" charset="0"/>
              </a:defRPr>
            </a:lvl2pPr>
            <a:lvl3pPr marL="222250" indent="-222250" algn="l" rtl="0" eaLnBrk="0" fontAlgn="base" hangingPunct="0">
              <a:spcBef>
                <a:spcPct val="20000"/>
              </a:spcBef>
              <a:spcAft>
                <a:spcPct val="0"/>
              </a:spcAft>
              <a:buClr>
                <a:schemeClr val="bg1"/>
              </a:buClr>
              <a:buSzPct val="90000"/>
              <a:buFont typeface="Lucida Grande"/>
              <a:buChar char="-"/>
              <a:defRPr sz="1400" baseline="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r>
              <a:rPr lang="en-US" altLang="en-US" kern="0" dirty="0">
                <a:ea typeface="ヒラギノ角ゴ Pro W3" charset="-128"/>
              </a:rPr>
              <a:t>The CATVER is the Catalog Version number.</a:t>
            </a:r>
          </a:p>
          <a:p>
            <a:pPr lvl="1"/>
            <a:r>
              <a:rPr lang="en-US" altLang="en-US" kern="0" dirty="0">
                <a:ea typeface="ヒラギノ角ゴ Pro W3" charset="-128"/>
              </a:rPr>
              <a:t>The catalog version number is used to flag incompatible changes in the PostgreSQL system catalogs.  Whenever anyone changes the format of a system catalog relation, or adds, deletes, or modifies standard catalog entries in such a way that an updated backend wouldn't work with an old database (or vice versa), the catalog version number should be changed.  The version number stored in </a:t>
            </a:r>
            <a:r>
              <a:rPr lang="en-US" altLang="en-US" kern="0" dirty="0" err="1">
                <a:ea typeface="ヒラギノ角ゴ Pro W3" charset="-128"/>
              </a:rPr>
              <a:t>pg_control</a:t>
            </a:r>
            <a:r>
              <a:rPr lang="en-US" altLang="en-US" kern="0" dirty="0">
                <a:ea typeface="ヒラギノ角ゴ Pro W3" charset="-128"/>
              </a:rPr>
              <a:t> by </a:t>
            </a:r>
            <a:r>
              <a:rPr lang="en-US" altLang="en-US" kern="0" dirty="0" err="1">
                <a:ea typeface="ヒラギノ角ゴ Pro W3" charset="-128"/>
              </a:rPr>
              <a:t>initdb</a:t>
            </a:r>
            <a:r>
              <a:rPr lang="en-US" altLang="en-US" kern="0" dirty="0">
                <a:ea typeface="ヒラギノ角ゴ Pro W3" charset="-128"/>
              </a:rPr>
              <a:t> is checked against the version number compiled into the backend at startup time, so that a backend can refuse to run in an incompatible database.</a:t>
            </a:r>
          </a:p>
          <a:p>
            <a:endParaRPr lang="en-US" altLang="en-US" kern="0" dirty="0">
              <a:ea typeface="ヒラギノ角ゴ Pro W3" charset="-128"/>
            </a:endParaRPr>
          </a:p>
          <a:p>
            <a:endParaRPr lang="en-US" altLang="en-US" kern="0" dirty="0">
              <a:ea typeface="ヒラギノ角ゴ Pro W3" charset="-128"/>
            </a:endParaRPr>
          </a:p>
        </p:txBody>
      </p:sp>
      <p:pic>
        <p:nvPicPr>
          <p:cNvPr id="9" name="Picture 8">
            <a:extLst>
              <a:ext uri="{FF2B5EF4-FFF2-40B4-BE49-F238E27FC236}">
                <a16:creationId xmlns:a16="http://schemas.microsoft.com/office/drawing/2014/main" id="{450148F3-79EF-42F2-AAD5-0C6E952FED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205120"/>
            <a:ext cx="541424" cy="544688"/>
          </a:xfrm>
          <a:prstGeom prst="rect">
            <a:avLst/>
          </a:prstGeom>
        </p:spPr>
      </p:pic>
    </p:spTree>
    <p:extLst>
      <p:ext uri="{BB962C8B-B14F-4D97-AF65-F5344CB8AC3E}">
        <p14:creationId xmlns:p14="http://schemas.microsoft.com/office/powerpoint/2010/main" val="2122306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Setting up the Tables</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r>
              <a:rPr lang="en-US" sz="1000" dirty="0">
                <a:solidFill>
                  <a:srgbClr val="3A8BDA"/>
                </a:solidFill>
                <a:latin typeface="Courier New" panose="02070309020205020404" pitchFamily="49" charset="0"/>
                <a:cs typeface="Courier New" panose="02070309020205020404" pitchFamily="49" charset="0"/>
              </a:rPr>
              <a:t>-- Create Local Table </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CREATE</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TABLE</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7BC22F"/>
                </a:solidFill>
                <a:latin typeface="Courier New" panose="02070309020205020404" pitchFamily="49" charset="0"/>
                <a:cs typeface="Courier New" panose="02070309020205020404" pitchFamily="49" charset="0"/>
              </a:rPr>
              <a:t>public</a:t>
            </a:r>
            <a:r>
              <a:rPr lang="en-US" sz="1000" dirty="0" err="1">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local_table</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id SERIAL</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message TEXT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CONSTRAINT</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local_table_pkey</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PRIMARY</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KEY</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id</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WITH</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oids</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false</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p>
          <a:p>
            <a:pPr>
              <a:lnSpc>
                <a:spcPct val="100000"/>
              </a:lnSpc>
            </a:pP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3A8BDA"/>
                </a:solidFill>
                <a:latin typeface="Courier New" panose="02070309020205020404" pitchFamily="49" charset="0"/>
                <a:cs typeface="Courier New" panose="02070309020205020404" pitchFamily="49" charset="0"/>
              </a:rPr>
              <a:t>-- Create Local Table – Forcing to the default</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CREATE</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TABLE</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7BC22F"/>
                </a:solidFill>
                <a:latin typeface="Courier New" panose="02070309020205020404" pitchFamily="49" charset="0"/>
                <a:cs typeface="Courier New" panose="02070309020205020404" pitchFamily="49" charset="0"/>
              </a:rPr>
              <a:t>public</a:t>
            </a:r>
            <a:r>
              <a:rPr lang="en-US" sz="1000" dirty="0" err="1">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local_table</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id SERIAL</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message TEXT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CONSTRAINT</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local_table_pkey</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PRIMARY</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KEY</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id</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WITH</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oids</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false</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TABLESPACE </a:t>
            </a:r>
            <a:r>
              <a:rPr lang="en-US" sz="1000" dirty="0" err="1">
                <a:solidFill>
                  <a:srgbClr val="FFFFFF"/>
                </a:solidFill>
                <a:latin typeface="Courier New" panose="02070309020205020404" pitchFamily="49" charset="0"/>
                <a:cs typeface="Courier New" panose="02070309020205020404" pitchFamily="49" charset="0"/>
              </a:rPr>
              <a:t>pg_default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p>
          <a:p>
            <a:pPr>
              <a:lnSpc>
                <a:spcPct val="100000"/>
              </a:lnSpc>
            </a:pP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3A8BDA"/>
                </a:solidFill>
                <a:latin typeface="Courier New" panose="02070309020205020404" pitchFamily="49" charset="0"/>
                <a:cs typeface="Courier New" panose="02070309020205020404" pitchFamily="49" charset="0"/>
              </a:rPr>
              <a:t>-- Create Remote Table </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CREATE</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TABLE</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7BC22F"/>
                </a:solidFill>
                <a:latin typeface="Courier New" panose="02070309020205020404" pitchFamily="49" charset="0"/>
                <a:cs typeface="Courier New" panose="02070309020205020404" pitchFamily="49" charset="0"/>
              </a:rPr>
              <a:t>public</a:t>
            </a:r>
            <a:r>
              <a:rPr lang="en-US" sz="1000" dirty="0" err="1">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archive_table</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id SERIAL</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message TEXT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CONSTRAINT</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archive_table_pkey</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PRIMARY</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KEY</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id</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WITH</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oids</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false</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TABLESPACE archive</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endParaRPr lang="en-US" sz="1000" dirty="0">
              <a:solidFill>
                <a:srgbClr val="93C763"/>
              </a:solidFill>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12</a:t>
            </a:fld>
            <a:endParaRPr lang="en-US" altLang="en-US"/>
          </a:p>
        </p:txBody>
      </p:sp>
      <p:sp>
        <p:nvSpPr>
          <p:cNvPr id="8" name="Text Placeholder 7"/>
          <p:cNvSpPr>
            <a:spLocks noGrp="1"/>
          </p:cNvSpPr>
          <p:nvPr>
            <p:ph type="body" sz="quarter" idx="16"/>
          </p:nvPr>
        </p:nvSpPr>
        <p:spPr/>
        <p:txBody>
          <a:bodyPr/>
          <a:lstStyle/>
          <a:p>
            <a:r>
              <a:rPr lang="en-US" altLang="en-US" dirty="0">
                <a:ea typeface="ヒラギノ角ゴ Pro W3" charset="-128"/>
              </a:rPr>
              <a:t>When creating the table, you can specify the TABLESPACE.</a:t>
            </a:r>
          </a:p>
          <a:p>
            <a:r>
              <a:rPr lang="en-US" altLang="en-US" dirty="0">
                <a:ea typeface="ヒラギノ角ゴ Pro W3" charset="-128"/>
              </a:rPr>
              <a:t>The table will be created on the TABLESPACE device that  you specified at the time of its creation.</a:t>
            </a:r>
          </a:p>
          <a:p>
            <a:r>
              <a:rPr lang="en-US" altLang="en-US" dirty="0">
                <a:solidFill>
                  <a:srgbClr val="FFFF00"/>
                </a:solidFill>
                <a:ea typeface="ヒラギノ角ゴ Pro W3" charset="-128"/>
              </a:rPr>
              <a:t>NOTE: This is most likely not the way you intended to create the archive table’s index. See the next several slide for an understanding of what happened on the file system.</a:t>
            </a:r>
          </a:p>
        </p:txBody>
      </p:sp>
      <p:pic>
        <p:nvPicPr>
          <p:cNvPr id="9" name="Picture 8">
            <a:extLst>
              <a:ext uri="{FF2B5EF4-FFF2-40B4-BE49-F238E27FC236}">
                <a16:creationId xmlns:a16="http://schemas.microsoft.com/office/drawing/2014/main" id="{4C2E0F02-1819-41DB-BE29-E0DF0C8F5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205120"/>
            <a:ext cx="541424" cy="544688"/>
          </a:xfrm>
          <a:prstGeom prst="rect">
            <a:avLst/>
          </a:prstGeom>
        </p:spPr>
      </p:pic>
    </p:spTree>
    <p:extLst>
      <p:ext uri="{BB962C8B-B14F-4D97-AF65-F5344CB8AC3E}">
        <p14:creationId xmlns:p14="http://schemas.microsoft.com/office/powerpoint/2010/main" val="3220676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Looking at the filesystem</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ls -l /home/</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/10_archive/PG_10_201707211/</a:t>
            </a:r>
          </a:p>
          <a:p>
            <a:pPr>
              <a:lnSpc>
                <a:spcPct val="100000"/>
              </a:lnSpc>
            </a:pPr>
            <a:r>
              <a:rPr lang="en-US" sz="1000" dirty="0">
                <a:latin typeface="Courier New" panose="02070309020205020404" pitchFamily="49" charset="0"/>
                <a:cs typeface="Courier New" panose="02070309020205020404" pitchFamily="49" charset="0"/>
              </a:rPr>
              <a:t>total 4</a:t>
            </a:r>
          </a:p>
          <a:p>
            <a:pPr>
              <a:lnSpc>
                <a:spcPct val="100000"/>
              </a:lnSpc>
            </a:pPr>
            <a:r>
              <a:rPr lang="en-US" sz="1000" dirty="0" err="1">
                <a:latin typeface="Courier New" panose="02070309020205020404" pitchFamily="49" charset="0"/>
                <a:cs typeface="Courier New" panose="02070309020205020404" pitchFamily="49" charset="0"/>
              </a:rPr>
              <a:t>drwx</a:t>
            </a:r>
            <a:r>
              <a:rPr lang="en-US" sz="1000" dirty="0">
                <a:latin typeface="Courier New" panose="02070309020205020404" pitchFamily="49" charset="0"/>
                <a:cs typeface="Courier New" panose="02070309020205020404" pitchFamily="49" charset="0"/>
              </a:rPr>
              <a:t>------ 2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4096 May  1 07:08 16384</a:t>
            </a:r>
          </a:p>
          <a:p>
            <a:pPr>
              <a:lnSpc>
                <a:spcPct val="100000"/>
              </a:lnSpc>
            </a:pPr>
            <a:endParaRPr lang="en-US" sz="1000" dirty="0">
              <a:latin typeface="Courier New" panose="02070309020205020404" pitchFamily="49" charset="0"/>
              <a:cs typeface="Courier New" panose="02070309020205020404" pitchFamily="49" charset="0"/>
            </a:endParaRPr>
          </a:p>
          <a:p>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datname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pg_database</a:t>
            </a:r>
            <a:r>
              <a:rPr lang="en-US" sz="1000" dirty="0">
                <a:solidFill>
                  <a:srgbClr val="F08047"/>
                </a:solidFill>
                <a:latin typeface="Courier New" panose="02070309020205020404" pitchFamily="49" charset="0"/>
              </a:rPr>
              <a:t>;</a:t>
            </a:r>
            <a:endParaRPr lang="en-US" sz="1000" dirty="0"/>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13</a:t>
            </a:fld>
            <a:endParaRPr lang="en-US" altLang="en-US"/>
          </a:p>
        </p:txBody>
      </p:sp>
      <p:sp>
        <p:nvSpPr>
          <p:cNvPr id="8" name="Text Placeholder 7"/>
          <p:cNvSpPr>
            <a:spLocks noGrp="1"/>
          </p:cNvSpPr>
          <p:nvPr>
            <p:ph type="body" sz="quarter" idx="16"/>
          </p:nvPr>
        </p:nvSpPr>
        <p:spPr/>
        <p:txBody>
          <a:bodyPr/>
          <a:lstStyle/>
          <a:p>
            <a:r>
              <a:rPr lang="en-US" altLang="en-US" dirty="0">
                <a:ea typeface="ヒラギノ角ゴ Pro W3" charset="-128"/>
              </a:rPr>
              <a:t>After you create your tables, this is what will appear on your remote device’s filesystem.</a:t>
            </a:r>
          </a:p>
          <a:p>
            <a:endParaRPr lang="en-US" altLang="en-US" dirty="0">
              <a:ea typeface="ヒラギノ角ゴ Pro W3" charset="-128"/>
            </a:endParaRPr>
          </a:p>
          <a:p>
            <a:r>
              <a:rPr lang="en-US" altLang="en-US" dirty="0">
                <a:ea typeface="ヒラギノ角ゴ Pro W3" charset="-128"/>
              </a:rPr>
              <a:t>There will be directories for each of your databases. The directory name is your database </a:t>
            </a:r>
            <a:r>
              <a:rPr lang="en-US" altLang="en-US" dirty="0" err="1">
                <a:ea typeface="ヒラギノ角ゴ Pro W3" charset="-128"/>
              </a:rPr>
              <a:t>oid</a:t>
            </a:r>
            <a:r>
              <a:rPr lang="en-US" altLang="en-US" dirty="0">
                <a:ea typeface="ヒラギノ角ゴ Pro W3" charset="-128"/>
              </a:rPr>
              <a:t>.</a:t>
            </a:r>
          </a:p>
          <a:p>
            <a:endParaRPr lang="en-US" altLang="en-US" dirty="0">
              <a:ea typeface="ヒラギノ角ゴ Pro W3" charset="-128"/>
            </a:endParaRPr>
          </a:p>
        </p:txBody>
      </p:sp>
      <p:graphicFrame>
        <p:nvGraphicFramePr>
          <p:cNvPr id="2" name="Table 2">
            <a:extLst>
              <a:ext uri="{FF2B5EF4-FFF2-40B4-BE49-F238E27FC236}">
                <a16:creationId xmlns:a16="http://schemas.microsoft.com/office/drawing/2014/main" id="{EA076015-239A-4947-847A-CF723B347E0A}"/>
              </a:ext>
            </a:extLst>
          </p:cNvPr>
          <p:cNvGraphicFramePr>
            <a:graphicFrameLocks noGrp="1"/>
          </p:cNvGraphicFramePr>
          <p:nvPr>
            <p:extLst>
              <p:ext uri="{D42A27DB-BD31-4B8C-83A1-F6EECF244321}">
                <p14:modId xmlns:p14="http://schemas.microsoft.com/office/powerpoint/2010/main" val="2498312391"/>
              </p:ext>
            </p:extLst>
          </p:nvPr>
        </p:nvGraphicFramePr>
        <p:xfrm>
          <a:off x="6093355" y="2344918"/>
          <a:ext cx="2131060" cy="1854200"/>
        </p:xfrm>
        <a:graphic>
          <a:graphicData uri="http://schemas.openxmlformats.org/drawingml/2006/table">
            <a:tbl>
              <a:tblPr firstRow="1" bandRow="1">
                <a:tableStyleId>{073A0DAA-6AF3-43AB-8588-CEC1D06C72B9}</a:tableStyleId>
              </a:tblPr>
              <a:tblGrid>
                <a:gridCol w="881380">
                  <a:extLst>
                    <a:ext uri="{9D8B030D-6E8A-4147-A177-3AD203B41FA5}">
                      <a16:colId xmlns:a16="http://schemas.microsoft.com/office/drawing/2014/main" val="447170531"/>
                    </a:ext>
                  </a:extLst>
                </a:gridCol>
                <a:gridCol w="1249680">
                  <a:extLst>
                    <a:ext uri="{9D8B030D-6E8A-4147-A177-3AD203B41FA5}">
                      <a16:colId xmlns:a16="http://schemas.microsoft.com/office/drawing/2014/main" val="3108869443"/>
                    </a:ext>
                  </a:extLst>
                </a:gridCol>
              </a:tblGrid>
              <a:tr h="370840">
                <a:tc>
                  <a:txBody>
                    <a:bodyPr/>
                    <a:lstStyle/>
                    <a:p>
                      <a:r>
                        <a:rPr lang="en-US" dirty="0" err="1"/>
                        <a:t>oid</a:t>
                      </a:r>
                      <a:endParaRPr lang="en-US" dirty="0"/>
                    </a:p>
                  </a:txBody>
                  <a:tcPr/>
                </a:tc>
                <a:tc>
                  <a:txBody>
                    <a:bodyPr/>
                    <a:lstStyle/>
                    <a:p>
                      <a:r>
                        <a:rPr lang="en-US" dirty="0" err="1"/>
                        <a:t>datname</a:t>
                      </a:r>
                      <a:endParaRPr lang="en-US" dirty="0"/>
                    </a:p>
                  </a:txBody>
                  <a:tcPr/>
                </a:tc>
                <a:extLst>
                  <a:ext uri="{0D108BD9-81ED-4DB2-BD59-A6C34878D82A}">
                    <a16:rowId xmlns:a16="http://schemas.microsoft.com/office/drawing/2014/main" val="2739261496"/>
                  </a:ext>
                </a:extLst>
              </a:tr>
              <a:tr h="370840">
                <a:tc>
                  <a:txBody>
                    <a:bodyPr/>
                    <a:lstStyle/>
                    <a:p>
                      <a:r>
                        <a:rPr lang="en-US" dirty="0"/>
                        <a:t>12295</a:t>
                      </a:r>
                    </a:p>
                  </a:txBody>
                  <a:tcPr/>
                </a:tc>
                <a:tc>
                  <a:txBody>
                    <a:bodyPr/>
                    <a:lstStyle/>
                    <a:p>
                      <a:r>
                        <a:rPr lang="en-US" dirty="0" err="1"/>
                        <a:t>postgres</a:t>
                      </a:r>
                      <a:endParaRPr lang="en-US" dirty="0"/>
                    </a:p>
                  </a:txBody>
                  <a:tcPr/>
                </a:tc>
                <a:extLst>
                  <a:ext uri="{0D108BD9-81ED-4DB2-BD59-A6C34878D82A}">
                    <a16:rowId xmlns:a16="http://schemas.microsoft.com/office/drawing/2014/main" val="3013436152"/>
                  </a:ext>
                </a:extLst>
              </a:tr>
              <a:tr h="370840">
                <a:tc>
                  <a:txBody>
                    <a:bodyPr/>
                    <a:lstStyle/>
                    <a:p>
                      <a:r>
                        <a:rPr lang="en-US" dirty="0"/>
                        <a:t>16384</a:t>
                      </a:r>
                    </a:p>
                  </a:txBody>
                  <a:tcPr/>
                </a:tc>
                <a:tc>
                  <a:txBody>
                    <a:bodyPr/>
                    <a:lstStyle/>
                    <a:p>
                      <a:r>
                        <a:rPr lang="en-US" dirty="0"/>
                        <a:t>example</a:t>
                      </a:r>
                    </a:p>
                  </a:txBody>
                  <a:tcPr/>
                </a:tc>
                <a:extLst>
                  <a:ext uri="{0D108BD9-81ED-4DB2-BD59-A6C34878D82A}">
                    <a16:rowId xmlns:a16="http://schemas.microsoft.com/office/drawing/2014/main" val="4202110906"/>
                  </a:ext>
                </a:extLst>
              </a:tr>
              <a:tr h="370840">
                <a:tc>
                  <a:txBody>
                    <a:bodyPr/>
                    <a:lstStyle/>
                    <a:p>
                      <a:r>
                        <a:rPr lang="en-US" dirty="0"/>
                        <a:t>1</a:t>
                      </a:r>
                    </a:p>
                  </a:txBody>
                  <a:tcPr/>
                </a:tc>
                <a:tc>
                  <a:txBody>
                    <a:bodyPr/>
                    <a:lstStyle/>
                    <a:p>
                      <a:r>
                        <a:rPr lang="en-US" dirty="0"/>
                        <a:t>template1</a:t>
                      </a:r>
                    </a:p>
                  </a:txBody>
                  <a:tcPr/>
                </a:tc>
                <a:extLst>
                  <a:ext uri="{0D108BD9-81ED-4DB2-BD59-A6C34878D82A}">
                    <a16:rowId xmlns:a16="http://schemas.microsoft.com/office/drawing/2014/main" val="1108719792"/>
                  </a:ext>
                </a:extLst>
              </a:tr>
              <a:tr h="370840">
                <a:tc>
                  <a:txBody>
                    <a:bodyPr/>
                    <a:lstStyle/>
                    <a:p>
                      <a:r>
                        <a:rPr lang="en-US" dirty="0"/>
                        <a:t>12294</a:t>
                      </a:r>
                    </a:p>
                  </a:txBody>
                  <a:tcPr/>
                </a:tc>
                <a:tc>
                  <a:txBody>
                    <a:bodyPr/>
                    <a:lstStyle/>
                    <a:p>
                      <a:r>
                        <a:rPr lang="en-US" dirty="0"/>
                        <a:t>template0</a:t>
                      </a:r>
                    </a:p>
                  </a:txBody>
                  <a:tcPr/>
                </a:tc>
                <a:extLst>
                  <a:ext uri="{0D108BD9-81ED-4DB2-BD59-A6C34878D82A}">
                    <a16:rowId xmlns:a16="http://schemas.microsoft.com/office/drawing/2014/main" val="2749792765"/>
                  </a:ext>
                </a:extLst>
              </a:tr>
            </a:tbl>
          </a:graphicData>
        </a:graphic>
      </p:graphicFrame>
      <p:pic>
        <p:nvPicPr>
          <p:cNvPr id="9" name="Picture 8">
            <a:extLst>
              <a:ext uri="{FF2B5EF4-FFF2-40B4-BE49-F238E27FC236}">
                <a16:creationId xmlns:a16="http://schemas.microsoft.com/office/drawing/2014/main" id="{7B477B14-4C27-4CD2-9440-ADECD332A7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205120"/>
            <a:ext cx="541424" cy="544688"/>
          </a:xfrm>
          <a:prstGeom prst="rect">
            <a:avLst/>
          </a:prstGeom>
        </p:spPr>
      </p:pic>
    </p:spTree>
    <p:extLst>
      <p:ext uri="{BB962C8B-B14F-4D97-AF65-F5344CB8AC3E}">
        <p14:creationId xmlns:p14="http://schemas.microsoft.com/office/powerpoint/2010/main" val="143472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Looking at the filesystem</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ls -l /home/</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/10_archive/PG_10_201707211/16384/</a:t>
            </a:r>
          </a:p>
          <a:p>
            <a:pPr>
              <a:lnSpc>
                <a:spcPct val="100000"/>
              </a:lnSpc>
            </a:pPr>
            <a:r>
              <a:rPr lang="en-US" sz="1000" dirty="0">
                <a:latin typeface="Courier New" panose="02070309020205020404" pitchFamily="49" charset="0"/>
                <a:cs typeface="Courier New" panose="02070309020205020404" pitchFamily="49" charset="0"/>
              </a:rPr>
              <a:t>total 8</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0 May  4 15:24 16399</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0 May  4 15:24 16403</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8192 May  4 15:24 16405</a:t>
            </a: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FFFFF"/>
                </a:solidFill>
                <a:latin typeface="Courier New" panose="02070309020205020404" pitchFamily="49" charset="0"/>
              </a:rPr>
              <a:t> </a:t>
            </a:r>
            <a:br>
              <a:rPr lang="en-US" sz="1000" dirty="0">
                <a:solidFill>
                  <a:srgbClr val="FFFFFF"/>
                </a:solidFill>
                <a:latin typeface="Courier New" panose="02070309020205020404" pitchFamily="49" charset="0"/>
              </a:rPr>
            </a:b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c </a:t>
            </a:r>
            <a:br>
              <a:rPr lang="en-US" sz="1000" dirty="0">
                <a:solidFill>
                  <a:srgbClr val="FFFFFF"/>
                </a:solidFill>
                <a:latin typeface="Courier New" panose="02070309020205020404" pitchFamily="49" charset="0"/>
              </a:rPr>
            </a:b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pg_namespace</a:t>
            </a:r>
            <a:r>
              <a:rPr lang="en-US" sz="1000" dirty="0">
                <a:solidFill>
                  <a:srgbClr val="FFFFFF"/>
                </a:solidFill>
                <a:latin typeface="Courier New" panose="02070309020205020404" pitchFamily="49" charset="0"/>
              </a:rPr>
              <a:t> n </a:t>
            </a:r>
            <a:br>
              <a:rPr lang="en-US" sz="1000" dirty="0">
                <a:solidFill>
                  <a:srgbClr val="FFFFFF"/>
                </a:solidFill>
                <a:latin typeface="Courier New" panose="02070309020205020404" pitchFamily="49" charset="0"/>
              </a:rPr>
            </a:b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relnamespace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br>
              <a:rPr lang="en-US" sz="1000" dirty="0">
                <a:solidFill>
                  <a:srgbClr val="FFFFFF"/>
                </a:solidFill>
                <a:latin typeface="Courier New" panose="02070309020205020404" pitchFamily="49" charset="0"/>
              </a:rPr>
            </a:b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16399</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16403</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16405</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endParaRPr lang="en-US" sz="1000" dirty="0">
              <a:solidFill>
                <a:srgbClr val="FFFFFF"/>
              </a:solidFill>
              <a:latin typeface="Courier New" panose="02070309020205020404" pitchFamily="49" charset="0"/>
            </a:endParaRPr>
          </a:p>
          <a:p>
            <a:pPr>
              <a:lnSpc>
                <a:spcPct val="100000"/>
              </a:lnSpc>
            </a:pPr>
            <a:endParaRPr lang="en-US" sz="1000" dirty="0">
              <a:solidFill>
                <a:srgbClr val="FFFFFF"/>
              </a:solidFill>
              <a:latin typeface="Courier New" panose="02070309020205020404" pitchFamily="49" charset="0"/>
            </a:endParaRPr>
          </a:p>
          <a:p>
            <a:pPr>
              <a:lnSpc>
                <a:spcPct val="100000"/>
              </a:lnSpc>
            </a:pPr>
            <a:endParaRPr lang="en-US" sz="1000" dirty="0">
              <a:solidFill>
                <a:srgbClr val="FFFFFF"/>
              </a:solidFill>
              <a:latin typeface="Courier New" panose="02070309020205020404" pitchFamily="49" charset="0"/>
            </a:endParaRPr>
          </a:p>
          <a:p>
            <a:pPr>
              <a:lnSpc>
                <a:spcPct val="100000"/>
              </a:lnSpc>
            </a:pPr>
            <a:endParaRPr lang="en-US" sz="1000" dirty="0"/>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latin typeface="Courier New" panose="02070309020205020404" pitchFamily="49" charset="0"/>
                <a:cs typeface="Courier New" panose="02070309020205020404" pitchFamily="49" charset="0"/>
              </a:rPr>
              <a:t>More Examples:</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2539520 May  1 07:20 16410</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24576 May  1 07:20 16410_fsm</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8192 May  1 07:20 16410_vm</a:t>
            </a: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1073741824 May  1 07:21 16426</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491683840 May  1 07:22 16426.1</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401408 May  1 07:22 16426_fsm</a:t>
            </a: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14</a:t>
            </a:fld>
            <a:endParaRPr lang="en-US" altLang="en-US"/>
          </a:p>
        </p:txBody>
      </p:sp>
      <p:sp>
        <p:nvSpPr>
          <p:cNvPr id="8" name="Text Placeholder 7"/>
          <p:cNvSpPr>
            <a:spLocks noGrp="1"/>
          </p:cNvSpPr>
          <p:nvPr>
            <p:ph type="body" sz="quarter" idx="16"/>
          </p:nvPr>
        </p:nvSpPr>
        <p:spPr/>
        <p:txBody>
          <a:bodyPr/>
          <a:lstStyle/>
          <a:p>
            <a:r>
              <a:rPr lang="en-US" altLang="en-US" dirty="0">
                <a:ea typeface="ヒラギノ角ゴ Pro W3" charset="-128"/>
              </a:rPr>
              <a:t>After you create your tables, this is what will appear on your remote device’s filesystem.</a:t>
            </a:r>
          </a:p>
          <a:p>
            <a:endParaRPr lang="en-US" altLang="en-US" dirty="0">
              <a:ea typeface="ヒラギノ角ゴ Pro W3" charset="-128"/>
            </a:endParaRPr>
          </a:p>
          <a:p>
            <a:r>
              <a:rPr lang="en-US" altLang="en-US" dirty="0">
                <a:ea typeface="ヒラギノ角ゴ Pro W3" charset="-128"/>
              </a:rPr>
              <a:t>Inside each database directory will be the files for each table names using the </a:t>
            </a:r>
            <a:r>
              <a:rPr lang="en-US" altLang="en-US" dirty="0" err="1">
                <a:ea typeface="ヒラギノ角ゴ Pro W3" charset="-128"/>
              </a:rPr>
              <a:t>tableoid</a:t>
            </a:r>
            <a:r>
              <a:rPr lang="en-US" altLang="en-US" dirty="0">
                <a:ea typeface="ヒラギノ角ゴ Pro W3" charset="-128"/>
              </a:rPr>
              <a:t> as the filename. There is a 1GB limit for this file, so each additional table files will have a .x (.1, .2, .3, </a:t>
            </a:r>
            <a:r>
              <a:rPr lang="en-US" altLang="en-US" dirty="0" err="1">
                <a:ea typeface="ヒラギノ角ゴ Pro W3" charset="-128"/>
              </a:rPr>
              <a:t>etc</a:t>
            </a:r>
            <a:r>
              <a:rPr lang="en-US" altLang="en-US" dirty="0">
                <a:ea typeface="ヒラギノ角ゴ Pro W3" charset="-128"/>
              </a:rPr>
              <a:t>).</a:t>
            </a:r>
          </a:p>
          <a:p>
            <a:endParaRPr lang="en-US" altLang="en-US" dirty="0">
              <a:ea typeface="ヒラギノ角ゴ Pro W3" charset="-128"/>
            </a:endParaRPr>
          </a:p>
          <a:p>
            <a:r>
              <a:rPr lang="en-US" altLang="en-US" dirty="0">
                <a:ea typeface="ヒラギノ角ゴ Pro W3" charset="-128"/>
              </a:rPr>
              <a:t>There will also be _</a:t>
            </a:r>
            <a:r>
              <a:rPr lang="en-US" altLang="en-US" dirty="0" err="1">
                <a:ea typeface="ヒラギノ角ゴ Pro W3" charset="-128"/>
              </a:rPr>
              <a:t>fsm</a:t>
            </a:r>
            <a:r>
              <a:rPr lang="en-US" altLang="en-US" dirty="0">
                <a:ea typeface="ヒラギノ角ゴ Pro W3" charset="-128"/>
              </a:rPr>
              <a:t> (Free Space Map) and _</a:t>
            </a:r>
            <a:r>
              <a:rPr lang="en-US" altLang="en-US" dirty="0" err="1">
                <a:ea typeface="ヒラギノ角ゴ Pro W3" charset="-128"/>
              </a:rPr>
              <a:t>vm</a:t>
            </a:r>
            <a:r>
              <a:rPr lang="en-US" altLang="en-US" dirty="0">
                <a:ea typeface="ヒラギノ角ゴ Pro W3" charset="-128"/>
              </a:rPr>
              <a:t> (Visibility Map) files in this location but they do not contain any user data.</a:t>
            </a:r>
          </a:p>
          <a:p>
            <a:endParaRPr lang="en-US" altLang="en-US" dirty="0">
              <a:ea typeface="ヒラギノ角ゴ Pro W3" charset="-128"/>
            </a:endParaRPr>
          </a:p>
        </p:txBody>
      </p:sp>
      <p:graphicFrame>
        <p:nvGraphicFramePr>
          <p:cNvPr id="2" name="Table 2">
            <a:extLst>
              <a:ext uri="{FF2B5EF4-FFF2-40B4-BE49-F238E27FC236}">
                <a16:creationId xmlns:a16="http://schemas.microsoft.com/office/drawing/2014/main" id="{B4B6868D-5DA7-4DF9-A748-1D893CC23F82}"/>
              </a:ext>
            </a:extLst>
          </p:cNvPr>
          <p:cNvGraphicFramePr>
            <a:graphicFrameLocks noGrp="1"/>
          </p:cNvGraphicFramePr>
          <p:nvPr>
            <p:extLst>
              <p:ext uri="{D42A27DB-BD31-4B8C-83A1-F6EECF244321}">
                <p14:modId xmlns:p14="http://schemas.microsoft.com/office/powerpoint/2010/main" val="4116096025"/>
              </p:ext>
            </p:extLst>
          </p:nvPr>
        </p:nvGraphicFramePr>
        <p:xfrm>
          <a:off x="6093355" y="3227901"/>
          <a:ext cx="4839688" cy="1483360"/>
        </p:xfrm>
        <a:graphic>
          <a:graphicData uri="http://schemas.openxmlformats.org/drawingml/2006/table">
            <a:tbl>
              <a:tblPr firstRow="1" bandRow="1">
                <a:tableStyleId>{073A0DAA-6AF3-43AB-8588-CEC1D06C72B9}</a:tableStyleId>
              </a:tblPr>
              <a:tblGrid>
                <a:gridCol w="881380">
                  <a:extLst>
                    <a:ext uri="{9D8B030D-6E8A-4147-A177-3AD203B41FA5}">
                      <a16:colId xmlns:a16="http://schemas.microsoft.com/office/drawing/2014/main" val="2930280990"/>
                    </a:ext>
                  </a:extLst>
                </a:gridCol>
                <a:gridCol w="1249680">
                  <a:extLst>
                    <a:ext uri="{9D8B030D-6E8A-4147-A177-3AD203B41FA5}">
                      <a16:colId xmlns:a16="http://schemas.microsoft.com/office/drawing/2014/main" val="1076913269"/>
                    </a:ext>
                  </a:extLst>
                </a:gridCol>
                <a:gridCol w="2708628">
                  <a:extLst>
                    <a:ext uri="{9D8B030D-6E8A-4147-A177-3AD203B41FA5}">
                      <a16:colId xmlns:a16="http://schemas.microsoft.com/office/drawing/2014/main" val="4182744954"/>
                    </a:ext>
                  </a:extLst>
                </a:gridCol>
              </a:tblGrid>
              <a:tr h="370840">
                <a:tc>
                  <a:txBody>
                    <a:bodyPr/>
                    <a:lstStyle/>
                    <a:p>
                      <a:r>
                        <a:rPr lang="en-US" dirty="0" err="1"/>
                        <a:t>oid</a:t>
                      </a:r>
                      <a:endParaRPr lang="en-US" dirty="0"/>
                    </a:p>
                  </a:txBody>
                  <a:tcPr/>
                </a:tc>
                <a:tc>
                  <a:txBody>
                    <a:bodyPr/>
                    <a:lstStyle/>
                    <a:p>
                      <a:r>
                        <a:rPr lang="en-US" dirty="0" err="1"/>
                        <a:t>nspname</a:t>
                      </a:r>
                      <a:endParaRPr lang="en-US" dirty="0"/>
                    </a:p>
                  </a:txBody>
                  <a:tcPr/>
                </a:tc>
                <a:tc>
                  <a:txBody>
                    <a:bodyPr/>
                    <a:lstStyle/>
                    <a:p>
                      <a:r>
                        <a:rPr lang="en-US" dirty="0" err="1"/>
                        <a:t>relname</a:t>
                      </a:r>
                      <a:endParaRPr lang="en-US" dirty="0"/>
                    </a:p>
                  </a:txBody>
                  <a:tcPr/>
                </a:tc>
                <a:extLst>
                  <a:ext uri="{0D108BD9-81ED-4DB2-BD59-A6C34878D82A}">
                    <a16:rowId xmlns:a16="http://schemas.microsoft.com/office/drawing/2014/main" val="3601788162"/>
                  </a:ext>
                </a:extLst>
              </a:tr>
              <a:tr h="370840">
                <a:tc>
                  <a:txBody>
                    <a:bodyPr/>
                    <a:lstStyle/>
                    <a:p>
                      <a:r>
                        <a:rPr lang="en-US" dirty="0"/>
                        <a:t>16403</a:t>
                      </a:r>
                    </a:p>
                  </a:txBody>
                  <a:tcPr/>
                </a:tc>
                <a:tc>
                  <a:txBody>
                    <a:bodyPr/>
                    <a:lstStyle/>
                    <a:p>
                      <a:r>
                        <a:rPr lang="en-US" dirty="0" err="1"/>
                        <a:t>pg_toast</a:t>
                      </a:r>
                      <a:endParaRPr lang="en-US" dirty="0"/>
                    </a:p>
                  </a:txBody>
                  <a:tcPr/>
                </a:tc>
                <a:tc>
                  <a:txBody>
                    <a:bodyPr/>
                    <a:lstStyle/>
                    <a:p>
                      <a:r>
                        <a:rPr lang="en-US" dirty="0"/>
                        <a:t>pg_toast_16399</a:t>
                      </a:r>
                    </a:p>
                  </a:txBody>
                  <a:tcPr/>
                </a:tc>
                <a:extLst>
                  <a:ext uri="{0D108BD9-81ED-4DB2-BD59-A6C34878D82A}">
                    <a16:rowId xmlns:a16="http://schemas.microsoft.com/office/drawing/2014/main" val="2332634677"/>
                  </a:ext>
                </a:extLst>
              </a:tr>
              <a:tr h="370840">
                <a:tc>
                  <a:txBody>
                    <a:bodyPr/>
                    <a:lstStyle/>
                    <a:p>
                      <a:r>
                        <a:rPr lang="en-US" dirty="0"/>
                        <a:t>16405</a:t>
                      </a:r>
                    </a:p>
                  </a:txBody>
                  <a:tcPr/>
                </a:tc>
                <a:tc>
                  <a:txBody>
                    <a:bodyPr/>
                    <a:lstStyle/>
                    <a:p>
                      <a:r>
                        <a:rPr lang="en-US" dirty="0" err="1"/>
                        <a:t>pg_toast</a:t>
                      </a:r>
                      <a:endParaRPr lang="en-US" dirty="0"/>
                    </a:p>
                  </a:txBody>
                  <a:tcPr/>
                </a:tc>
                <a:tc>
                  <a:txBody>
                    <a:bodyPr/>
                    <a:lstStyle/>
                    <a:p>
                      <a:r>
                        <a:rPr lang="en-US" dirty="0"/>
                        <a:t>pg_toast_16399_index</a:t>
                      </a:r>
                    </a:p>
                  </a:txBody>
                  <a:tcPr/>
                </a:tc>
                <a:extLst>
                  <a:ext uri="{0D108BD9-81ED-4DB2-BD59-A6C34878D82A}">
                    <a16:rowId xmlns:a16="http://schemas.microsoft.com/office/drawing/2014/main" val="3338540974"/>
                  </a:ext>
                </a:extLst>
              </a:tr>
              <a:tr h="370840">
                <a:tc>
                  <a:txBody>
                    <a:bodyPr/>
                    <a:lstStyle/>
                    <a:p>
                      <a:r>
                        <a:rPr lang="en-US" dirty="0"/>
                        <a:t>16399</a:t>
                      </a:r>
                    </a:p>
                  </a:txBody>
                  <a:tcPr/>
                </a:tc>
                <a:tc>
                  <a:txBody>
                    <a:bodyPr/>
                    <a:lstStyle/>
                    <a:p>
                      <a:r>
                        <a:rPr lang="en-US" dirty="0"/>
                        <a:t>public</a:t>
                      </a:r>
                    </a:p>
                  </a:txBody>
                  <a:tcPr/>
                </a:tc>
                <a:tc>
                  <a:txBody>
                    <a:bodyPr/>
                    <a:lstStyle/>
                    <a:p>
                      <a:r>
                        <a:rPr lang="en-US" dirty="0" err="1"/>
                        <a:t>archive_table</a:t>
                      </a:r>
                      <a:endParaRPr lang="en-US" dirty="0"/>
                    </a:p>
                  </a:txBody>
                  <a:tcPr/>
                </a:tc>
                <a:extLst>
                  <a:ext uri="{0D108BD9-81ED-4DB2-BD59-A6C34878D82A}">
                    <a16:rowId xmlns:a16="http://schemas.microsoft.com/office/drawing/2014/main" val="3703312978"/>
                  </a:ext>
                </a:extLst>
              </a:tr>
            </a:tbl>
          </a:graphicData>
        </a:graphic>
      </p:graphicFrame>
      <p:pic>
        <p:nvPicPr>
          <p:cNvPr id="9" name="Picture 8">
            <a:extLst>
              <a:ext uri="{FF2B5EF4-FFF2-40B4-BE49-F238E27FC236}">
                <a16:creationId xmlns:a16="http://schemas.microsoft.com/office/drawing/2014/main" id="{10A9F60F-E89C-4F41-9B75-66B82C4D71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205120"/>
            <a:ext cx="541424" cy="544688"/>
          </a:xfrm>
          <a:prstGeom prst="rect">
            <a:avLst/>
          </a:prstGeom>
        </p:spPr>
      </p:pic>
    </p:spTree>
    <p:extLst>
      <p:ext uri="{BB962C8B-B14F-4D97-AF65-F5344CB8AC3E}">
        <p14:creationId xmlns:p14="http://schemas.microsoft.com/office/powerpoint/2010/main" val="1288512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Looking at the filesystem</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ls -l /unencrypted/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/10_archive/base/16384/16406*</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8192 May  4 15:24 /unencrypted/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/10_archive/base/16384/16406</a:t>
            </a: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c.relfilenode</a:t>
            </a:r>
            <a:r>
              <a:rPr lang="en-US" sz="1000" dirty="0">
                <a:solidFill>
                  <a:srgbClr val="FFFFFF"/>
                </a:solidFill>
                <a:latin typeface="Courier New" panose="02070309020205020404" pitchFamily="49" charset="0"/>
              </a:rPr>
              <a:t> </a:t>
            </a:r>
            <a:br>
              <a:rPr lang="en-US" sz="1000" dirty="0">
                <a:solidFill>
                  <a:srgbClr val="FFFFFF"/>
                </a:solidFill>
                <a:latin typeface="Courier New" panose="02070309020205020404" pitchFamily="49" charset="0"/>
              </a:rPr>
            </a:b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c </a:t>
            </a:r>
            <a:br>
              <a:rPr lang="en-US" sz="1000" dirty="0">
                <a:solidFill>
                  <a:srgbClr val="FFFFFF"/>
                </a:solidFill>
                <a:latin typeface="Courier New" panose="02070309020205020404" pitchFamily="49" charset="0"/>
              </a:rPr>
            </a:b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pg_namespace</a:t>
            </a:r>
            <a:r>
              <a:rPr lang="en-US" sz="1000" dirty="0">
                <a:solidFill>
                  <a:srgbClr val="FFFFFF"/>
                </a:solidFill>
                <a:latin typeface="Courier New" panose="02070309020205020404" pitchFamily="49" charset="0"/>
              </a:rPr>
              <a:t> n </a:t>
            </a:r>
            <a:br>
              <a:rPr lang="en-US" sz="1000" dirty="0">
                <a:solidFill>
                  <a:srgbClr val="FFFFFF"/>
                </a:solidFill>
                <a:latin typeface="Courier New" panose="02070309020205020404" pitchFamily="49" charset="0"/>
              </a:rPr>
            </a:b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relnamespace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br>
              <a:rPr lang="en-US" sz="1000" dirty="0">
                <a:solidFill>
                  <a:srgbClr val="FFFFFF"/>
                </a:solidFill>
                <a:latin typeface="Courier New" panose="02070309020205020404" pitchFamily="49" charset="0"/>
              </a:rPr>
            </a:b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16406</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endParaRPr lang="en-US" sz="1000" dirty="0">
              <a:solidFill>
                <a:srgbClr val="FFFFFF"/>
              </a:solidFill>
              <a:latin typeface="Courier New" panose="02070309020205020404" pitchFamily="49" charset="0"/>
            </a:endParaRPr>
          </a:p>
          <a:p>
            <a:pPr>
              <a:lnSpc>
                <a:spcPct val="100000"/>
              </a:lnSpc>
            </a:pPr>
            <a:endParaRPr lang="en-US" sz="1000" dirty="0">
              <a:solidFill>
                <a:srgbClr val="FFFFFF"/>
              </a:solidFill>
              <a:latin typeface="Courier New" panose="02070309020205020404" pitchFamily="49" charset="0"/>
            </a:endParaRPr>
          </a:p>
          <a:p>
            <a:pPr>
              <a:lnSpc>
                <a:spcPct val="100000"/>
              </a:lnSpc>
            </a:pPr>
            <a:endParaRPr lang="en-US" sz="1000" dirty="0">
              <a:solidFill>
                <a:srgbClr val="FFFFFF"/>
              </a:solidFill>
              <a:latin typeface="Courier New" panose="02070309020205020404" pitchFamily="49" charset="0"/>
            </a:endParaRPr>
          </a:p>
          <a:p>
            <a:pPr>
              <a:lnSpc>
                <a:spcPct val="100000"/>
              </a:lnSpc>
            </a:pPr>
            <a:endParaRPr lang="en-US" sz="1000" dirty="0">
              <a:solidFill>
                <a:srgbClr val="FFFFFF"/>
              </a:solidFill>
              <a:latin typeface="Courier New" panose="02070309020205020404" pitchFamily="49" charset="0"/>
            </a:endParaRPr>
          </a:p>
          <a:p>
            <a:pPr>
              <a:lnSpc>
                <a:spcPct val="100000"/>
              </a:lnSpc>
            </a:pPr>
            <a:endParaRPr lang="en-US" sz="1000" dirty="0">
              <a:solidFill>
                <a:srgbClr val="FFFFFF"/>
              </a:solidFill>
              <a:latin typeface="Courier New" panose="02070309020205020404" pitchFamily="49" charset="0"/>
            </a:endParaRPr>
          </a:p>
          <a:p>
            <a:pPr>
              <a:lnSpc>
                <a:spcPct val="100000"/>
              </a:lnSpc>
            </a:pPr>
            <a:endParaRPr lang="en-US" sz="1000" dirty="0">
              <a:solidFill>
                <a:srgbClr val="FFFFFF"/>
              </a:solidFill>
              <a:latin typeface="Courier New" panose="02070309020205020404" pitchFamily="49" charset="0"/>
            </a:endParaRPr>
          </a:p>
          <a:p>
            <a:pPr>
              <a:lnSpc>
                <a:spcPct val="100000"/>
              </a:lnSpc>
            </a:pPr>
            <a:endParaRPr lang="en-US" sz="1000" dirty="0">
              <a:solidFill>
                <a:srgbClr val="FFFFFF"/>
              </a:solidFill>
              <a:latin typeface="Courier New" panose="02070309020205020404" pitchFamily="49" charset="0"/>
            </a:endParaRPr>
          </a:p>
          <a:p>
            <a:pPr>
              <a:lnSpc>
                <a:spcPct val="100000"/>
              </a:lnSpc>
            </a:pPr>
            <a:r>
              <a:rPr lang="en-US" sz="1000" dirty="0">
                <a:solidFill>
                  <a:srgbClr val="FFFFFF"/>
                </a:solidFill>
                <a:latin typeface="Courier New" panose="02070309020205020404" pitchFamily="49" charset="0"/>
              </a:rPr>
              <a:t>After inserting 8 rows of data:</a:t>
            </a:r>
          </a:p>
          <a:p>
            <a:pPr>
              <a:lnSpc>
                <a:spcPct val="100000"/>
              </a:lnSpc>
            </a:pPr>
            <a:r>
              <a:rPr lang="en-US" sz="1000" dirty="0" err="1">
                <a:solidFill>
                  <a:srgbClr val="FFFFFF"/>
                </a:solidFill>
                <a:latin typeface="Courier New" panose="02070309020205020404" pitchFamily="49" charset="0"/>
              </a:rPr>
              <a:t>postgres</a:t>
            </a:r>
            <a:r>
              <a:rPr lang="en-US" sz="1000" dirty="0">
                <a:solidFill>
                  <a:srgbClr val="FFFFFF"/>
                </a:solidFill>
                <a:latin typeface="Courier New" panose="02070309020205020404" pitchFamily="49" charset="0"/>
              </a:rPr>
              <a:t>% ls -l /unencrypted/</a:t>
            </a:r>
            <a:r>
              <a:rPr lang="en-US" sz="1000" dirty="0" err="1">
                <a:solidFill>
                  <a:srgbClr val="FFFFFF"/>
                </a:solidFill>
                <a:latin typeface="Courier New" panose="02070309020205020404" pitchFamily="49" charset="0"/>
              </a:rPr>
              <a:t>pgdata</a:t>
            </a:r>
            <a:r>
              <a:rPr lang="en-US" sz="1000" dirty="0">
                <a:solidFill>
                  <a:srgbClr val="FFFFFF"/>
                </a:solidFill>
                <a:latin typeface="Courier New" panose="02070309020205020404" pitchFamily="49" charset="0"/>
              </a:rPr>
              <a:t>/10_archive/base/16384/16406*</a:t>
            </a:r>
          </a:p>
          <a:p>
            <a:pPr>
              <a:lnSpc>
                <a:spcPct val="100000"/>
              </a:lnSpc>
            </a:pPr>
            <a:r>
              <a:rPr lang="en-US" sz="1000" dirty="0">
                <a:solidFill>
                  <a:srgbClr val="FFFFFF"/>
                </a:solidFill>
                <a:latin typeface="Courier New" panose="02070309020205020404" pitchFamily="49" charset="0"/>
              </a:rPr>
              <a:t>-</a:t>
            </a:r>
            <a:r>
              <a:rPr lang="en-US" sz="1000" dirty="0" err="1">
                <a:solidFill>
                  <a:srgbClr val="FFFFFF"/>
                </a:solidFill>
                <a:latin typeface="Courier New" panose="02070309020205020404" pitchFamily="49" charset="0"/>
              </a:rPr>
              <a:t>rw</a:t>
            </a:r>
            <a:r>
              <a:rPr lang="en-US" sz="1000" dirty="0">
                <a:solidFill>
                  <a:srgbClr val="FFFFFF"/>
                </a:solidFill>
                <a:latin typeface="Courier New" panose="02070309020205020404" pitchFamily="49" charset="0"/>
              </a:rPr>
              <a:t>------- 1 </a:t>
            </a:r>
            <a:r>
              <a:rPr lang="en-US" sz="1000" dirty="0" err="1">
                <a:solidFill>
                  <a:srgbClr val="FFFFFF"/>
                </a:solidFill>
                <a:latin typeface="Courier New" panose="02070309020205020404" pitchFamily="49" charset="0"/>
              </a:rPr>
              <a:t>postgres</a:t>
            </a:r>
            <a:r>
              <a:rPr lang="en-US" sz="1000" dirty="0">
                <a:solidFill>
                  <a:srgbClr val="FFFFFF"/>
                </a:solidFill>
                <a:latin typeface="Courier New" panose="02070309020205020404" pitchFamily="49" charset="0"/>
              </a:rPr>
              <a:t> staff 16384 May  4 15:53 /unencrypted/</a:t>
            </a:r>
            <a:r>
              <a:rPr lang="en-US" sz="1000" dirty="0" err="1">
                <a:solidFill>
                  <a:srgbClr val="FFFFFF"/>
                </a:solidFill>
                <a:latin typeface="Courier New" panose="02070309020205020404" pitchFamily="49" charset="0"/>
              </a:rPr>
              <a:t>pgdata</a:t>
            </a:r>
            <a:r>
              <a:rPr lang="en-US" sz="1000" dirty="0">
                <a:solidFill>
                  <a:srgbClr val="FFFFFF"/>
                </a:solidFill>
                <a:latin typeface="Courier New" panose="02070309020205020404" pitchFamily="49" charset="0"/>
              </a:rPr>
              <a:t>/10_archive/base/16384/16406</a:t>
            </a:r>
          </a:p>
          <a:p>
            <a:pPr>
              <a:lnSpc>
                <a:spcPct val="100000"/>
              </a:lnSpc>
            </a:pPr>
            <a:endParaRPr lang="en-US" sz="1000" dirty="0">
              <a:solidFill>
                <a:srgbClr val="FFFFFF"/>
              </a:solidFill>
              <a:latin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15</a:t>
            </a:fld>
            <a:endParaRPr lang="en-US" altLang="en-US"/>
          </a:p>
        </p:txBody>
      </p:sp>
      <p:sp>
        <p:nvSpPr>
          <p:cNvPr id="8" name="Text Placeholder 7"/>
          <p:cNvSpPr>
            <a:spLocks noGrp="1"/>
          </p:cNvSpPr>
          <p:nvPr>
            <p:ph type="body" sz="quarter" idx="16"/>
          </p:nvPr>
        </p:nvSpPr>
        <p:spPr/>
        <p:txBody>
          <a:bodyPr/>
          <a:lstStyle/>
          <a:p>
            <a:r>
              <a:rPr lang="en-US" altLang="en-US" dirty="0">
                <a:ea typeface="ヒラギノ角ゴ Pro W3" charset="-128"/>
              </a:rPr>
              <a:t>After you create your tables, this is what will appear on your remote device’s filesystem.</a:t>
            </a:r>
          </a:p>
          <a:p>
            <a:r>
              <a:rPr lang="en-US" altLang="en-US" dirty="0">
                <a:ea typeface="ヒラギノ角ゴ Pro W3" charset="-128"/>
              </a:rPr>
              <a:t>In the normal file location, we will find the index, even though the table was created in the archive tablespace.</a:t>
            </a:r>
          </a:p>
          <a:p>
            <a:r>
              <a:rPr lang="en-US" altLang="en-US" dirty="0">
                <a:ea typeface="ヒラギノ角ゴ Pro W3" charset="-128"/>
              </a:rPr>
              <a:t>Depending on your needs, the index can also be showed over to the archive tablespace.</a:t>
            </a:r>
          </a:p>
          <a:p>
            <a:r>
              <a:rPr lang="en-US" altLang="en-US" dirty="0">
                <a:ea typeface="ヒラギノ角ゴ Pro W3" charset="-128"/>
              </a:rPr>
              <a:t>Examples:</a:t>
            </a:r>
          </a:p>
          <a:p>
            <a:pPr lvl="1"/>
            <a:r>
              <a:rPr lang="en-US" altLang="en-US" dirty="0">
                <a:ea typeface="ヒラギノ角ゴ Pro W3" charset="-128"/>
              </a:rPr>
              <a:t>Keeping it in local for highspeed SSD’s.</a:t>
            </a:r>
          </a:p>
          <a:p>
            <a:pPr lvl="1"/>
            <a:r>
              <a:rPr lang="en-US" altLang="en-US" dirty="0">
                <a:ea typeface="ヒラギノ角ゴ Pro W3" charset="-128"/>
              </a:rPr>
              <a:t>Keeping it in archive because it is not used very often, and speed is not important.</a:t>
            </a:r>
          </a:p>
          <a:p>
            <a:endParaRPr lang="en-US" altLang="en-US" dirty="0">
              <a:ea typeface="ヒラギノ角ゴ Pro W3" charset="-128"/>
            </a:endParaRPr>
          </a:p>
        </p:txBody>
      </p:sp>
      <p:graphicFrame>
        <p:nvGraphicFramePr>
          <p:cNvPr id="2" name="Table 2">
            <a:extLst>
              <a:ext uri="{FF2B5EF4-FFF2-40B4-BE49-F238E27FC236}">
                <a16:creationId xmlns:a16="http://schemas.microsoft.com/office/drawing/2014/main" id="{B4B6868D-5DA7-4DF9-A748-1D893CC23F82}"/>
              </a:ext>
            </a:extLst>
          </p:cNvPr>
          <p:cNvGraphicFramePr>
            <a:graphicFrameLocks noGrp="1"/>
          </p:cNvGraphicFramePr>
          <p:nvPr>
            <p:extLst>
              <p:ext uri="{D42A27DB-BD31-4B8C-83A1-F6EECF244321}">
                <p14:modId xmlns:p14="http://schemas.microsoft.com/office/powerpoint/2010/main" val="122076215"/>
              </p:ext>
            </p:extLst>
          </p:nvPr>
        </p:nvGraphicFramePr>
        <p:xfrm>
          <a:off x="6093356" y="2943352"/>
          <a:ext cx="5911067" cy="741680"/>
        </p:xfrm>
        <a:graphic>
          <a:graphicData uri="http://schemas.openxmlformats.org/drawingml/2006/table">
            <a:tbl>
              <a:tblPr firstRow="1" bandRow="1">
                <a:tableStyleId>{073A0DAA-6AF3-43AB-8588-CEC1D06C72B9}</a:tableStyleId>
              </a:tblPr>
              <a:tblGrid>
                <a:gridCol w="881380">
                  <a:extLst>
                    <a:ext uri="{9D8B030D-6E8A-4147-A177-3AD203B41FA5}">
                      <a16:colId xmlns:a16="http://schemas.microsoft.com/office/drawing/2014/main" val="2930280990"/>
                    </a:ext>
                  </a:extLst>
                </a:gridCol>
                <a:gridCol w="1249680">
                  <a:extLst>
                    <a:ext uri="{9D8B030D-6E8A-4147-A177-3AD203B41FA5}">
                      <a16:colId xmlns:a16="http://schemas.microsoft.com/office/drawing/2014/main" val="1076913269"/>
                    </a:ext>
                  </a:extLst>
                </a:gridCol>
                <a:gridCol w="2214880">
                  <a:extLst>
                    <a:ext uri="{9D8B030D-6E8A-4147-A177-3AD203B41FA5}">
                      <a16:colId xmlns:a16="http://schemas.microsoft.com/office/drawing/2014/main" val="4182744954"/>
                    </a:ext>
                  </a:extLst>
                </a:gridCol>
                <a:gridCol w="1565127">
                  <a:extLst>
                    <a:ext uri="{9D8B030D-6E8A-4147-A177-3AD203B41FA5}">
                      <a16:colId xmlns:a16="http://schemas.microsoft.com/office/drawing/2014/main" val="1264128866"/>
                    </a:ext>
                  </a:extLst>
                </a:gridCol>
              </a:tblGrid>
              <a:tr h="370840">
                <a:tc>
                  <a:txBody>
                    <a:bodyPr/>
                    <a:lstStyle/>
                    <a:p>
                      <a:r>
                        <a:rPr lang="en-US" dirty="0" err="1"/>
                        <a:t>oid</a:t>
                      </a:r>
                      <a:endParaRPr lang="en-US" dirty="0"/>
                    </a:p>
                  </a:txBody>
                  <a:tcPr/>
                </a:tc>
                <a:tc>
                  <a:txBody>
                    <a:bodyPr/>
                    <a:lstStyle/>
                    <a:p>
                      <a:r>
                        <a:rPr lang="en-US" dirty="0" err="1"/>
                        <a:t>nspname</a:t>
                      </a:r>
                      <a:endParaRPr lang="en-US" dirty="0"/>
                    </a:p>
                  </a:txBody>
                  <a:tcPr/>
                </a:tc>
                <a:tc>
                  <a:txBody>
                    <a:bodyPr/>
                    <a:lstStyle/>
                    <a:p>
                      <a:r>
                        <a:rPr lang="en-US" dirty="0" err="1"/>
                        <a:t>relname</a:t>
                      </a:r>
                      <a:endParaRPr lang="en-US" dirty="0"/>
                    </a:p>
                  </a:txBody>
                  <a:tcPr/>
                </a:tc>
                <a:tc>
                  <a:txBody>
                    <a:bodyPr/>
                    <a:lstStyle/>
                    <a:p>
                      <a:r>
                        <a:rPr lang="en-US" dirty="0" err="1"/>
                        <a:t>relfilenode</a:t>
                      </a:r>
                      <a:endParaRPr lang="en-US" dirty="0"/>
                    </a:p>
                  </a:txBody>
                  <a:tcPr/>
                </a:tc>
                <a:extLst>
                  <a:ext uri="{0D108BD9-81ED-4DB2-BD59-A6C34878D82A}">
                    <a16:rowId xmlns:a16="http://schemas.microsoft.com/office/drawing/2014/main" val="3601788162"/>
                  </a:ext>
                </a:extLst>
              </a:tr>
              <a:tr h="370840">
                <a:tc>
                  <a:txBody>
                    <a:bodyPr/>
                    <a:lstStyle/>
                    <a:p>
                      <a:r>
                        <a:rPr lang="en-US" dirty="0"/>
                        <a:t>16406</a:t>
                      </a:r>
                    </a:p>
                  </a:txBody>
                  <a:tcPr/>
                </a:tc>
                <a:tc>
                  <a:txBody>
                    <a:bodyPr/>
                    <a:lstStyle/>
                    <a:p>
                      <a:r>
                        <a:rPr lang="en-US" dirty="0"/>
                        <a:t>public</a:t>
                      </a:r>
                    </a:p>
                  </a:txBody>
                  <a:tcPr/>
                </a:tc>
                <a:tc>
                  <a:txBody>
                    <a:bodyPr/>
                    <a:lstStyle/>
                    <a:p>
                      <a:r>
                        <a:rPr lang="en-US" dirty="0"/>
                        <a:t>archive_table_pkey</a:t>
                      </a:r>
                    </a:p>
                  </a:txBody>
                  <a:tcPr/>
                </a:tc>
                <a:tc>
                  <a:txBody>
                    <a:bodyPr/>
                    <a:lstStyle/>
                    <a:p>
                      <a:r>
                        <a:rPr lang="en-US" dirty="0"/>
                        <a:t>16406</a:t>
                      </a:r>
                    </a:p>
                  </a:txBody>
                  <a:tcPr/>
                </a:tc>
                <a:extLst>
                  <a:ext uri="{0D108BD9-81ED-4DB2-BD59-A6C34878D82A}">
                    <a16:rowId xmlns:a16="http://schemas.microsoft.com/office/drawing/2014/main" val="3703312978"/>
                  </a:ext>
                </a:extLst>
              </a:tr>
            </a:tbl>
          </a:graphicData>
        </a:graphic>
      </p:graphicFrame>
      <p:pic>
        <p:nvPicPr>
          <p:cNvPr id="9" name="Picture 8">
            <a:extLst>
              <a:ext uri="{FF2B5EF4-FFF2-40B4-BE49-F238E27FC236}">
                <a16:creationId xmlns:a16="http://schemas.microsoft.com/office/drawing/2014/main" id="{34D4E6A3-741C-4B64-9F68-E8AE74267D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205120"/>
            <a:ext cx="541424" cy="544688"/>
          </a:xfrm>
          <a:prstGeom prst="rect">
            <a:avLst/>
          </a:prstGeom>
        </p:spPr>
      </p:pic>
    </p:spTree>
    <p:extLst>
      <p:ext uri="{BB962C8B-B14F-4D97-AF65-F5344CB8AC3E}">
        <p14:creationId xmlns:p14="http://schemas.microsoft.com/office/powerpoint/2010/main" val="3392323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Moving the Index</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r>
              <a:rPr lang="en-US" sz="1000" dirty="0">
                <a:solidFill>
                  <a:srgbClr val="3A8BDA"/>
                </a:solidFill>
                <a:latin typeface="Courier New" panose="02070309020205020404" pitchFamily="49" charset="0"/>
                <a:cs typeface="Courier New" panose="02070309020205020404" pitchFamily="49" charset="0"/>
              </a:rPr>
              <a:t>-- Move index from Local Device to Remote Device </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ALTER</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INDEX</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7BC22F"/>
                </a:solidFill>
                <a:latin typeface="Courier New" panose="02070309020205020404" pitchFamily="49" charset="0"/>
                <a:cs typeface="Courier New" panose="02070309020205020404" pitchFamily="49" charset="0"/>
              </a:rPr>
              <a:t>public</a:t>
            </a:r>
            <a:r>
              <a:rPr lang="en-US" sz="1000" dirty="0" err="1">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archive_table_pkey</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SET</a:t>
            </a:r>
            <a:r>
              <a:rPr lang="en-US" sz="1000" dirty="0">
                <a:solidFill>
                  <a:srgbClr val="FFFFFF"/>
                </a:solidFill>
                <a:latin typeface="Courier New" panose="02070309020205020404" pitchFamily="49" charset="0"/>
                <a:cs typeface="Courier New" panose="02070309020205020404" pitchFamily="49" charset="0"/>
              </a:rPr>
              <a:t> TABLESPACE archive</a:t>
            </a:r>
            <a:r>
              <a:rPr lang="en-US" sz="1000" dirty="0">
                <a:solidFill>
                  <a:srgbClr val="F08047"/>
                </a:solidFill>
                <a:latin typeface="Courier New" panose="02070309020205020404" pitchFamily="49" charset="0"/>
                <a:cs typeface="Courier New" panose="02070309020205020404" pitchFamily="49" charset="0"/>
              </a:rPr>
              <a:t>;</a:t>
            </a:r>
          </a:p>
          <a:p>
            <a:pPr>
              <a:lnSpc>
                <a:spcPct val="100000"/>
              </a:lnSpc>
            </a:pPr>
            <a:endParaRPr lang="en-US" sz="1000" dirty="0">
              <a:solidFill>
                <a:srgbClr val="F08047"/>
              </a:solidFill>
              <a:latin typeface="Courier New" panose="02070309020205020404" pitchFamily="49" charset="0"/>
              <a:cs typeface="Courier New" panose="02070309020205020404" pitchFamily="49" charset="0"/>
            </a:endParaRPr>
          </a:p>
          <a:p>
            <a:pPr>
              <a:lnSpc>
                <a:spcPct val="100000"/>
              </a:lnSpc>
            </a:pP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ls -l /unencrypted/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/10_archive/base/16384/16406*</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0 May  4 15:59 /unencrypted/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/10_archive/base/16384/16406</a:t>
            </a: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ls -l /home/</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/10_archive/PG_10_201707211/16384/</a:t>
            </a:r>
          </a:p>
          <a:p>
            <a:pPr>
              <a:lnSpc>
                <a:spcPct val="100000"/>
              </a:lnSpc>
            </a:pPr>
            <a:r>
              <a:rPr lang="en-US" sz="1000" dirty="0">
                <a:latin typeface="Courier New" panose="02070309020205020404" pitchFamily="49" charset="0"/>
                <a:cs typeface="Courier New" panose="02070309020205020404" pitchFamily="49" charset="0"/>
              </a:rPr>
              <a:t>total 32</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8192 May  4 15:56 16399</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0 May  4 15:24 16403</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8192 May  4 15:24 16405</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16384 May  4 15:59 16408</a:t>
            </a: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nspname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c.relfilenode</a:t>
            </a:r>
            <a:r>
              <a:rPr lang="en-US" sz="1000" dirty="0">
                <a:solidFill>
                  <a:srgbClr val="FFFFFF"/>
                </a:solidFill>
                <a:latin typeface="Courier New" panose="02070309020205020404" pitchFamily="49" charset="0"/>
              </a:rPr>
              <a:t> </a:t>
            </a:r>
            <a:br>
              <a:rPr lang="en-US" sz="1000" dirty="0">
                <a:solidFill>
                  <a:srgbClr val="FFFFFF"/>
                </a:solidFill>
                <a:latin typeface="Courier New" panose="02070309020205020404" pitchFamily="49" charset="0"/>
              </a:rPr>
            </a:b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pg_class</a:t>
            </a:r>
            <a:r>
              <a:rPr lang="en-US" sz="1000" dirty="0">
                <a:solidFill>
                  <a:srgbClr val="FFFFFF"/>
                </a:solidFill>
                <a:latin typeface="Courier New" panose="02070309020205020404" pitchFamily="49" charset="0"/>
              </a:rPr>
              <a:t> c </a:t>
            </a:r>
            <a:br>
              <a:rPr lang="en-US" sz="1000" dirty="0">
                <a:solidFill>
                  <a:srgbClr val="FFFFFF"/>
                </a:solidFill>
                <a:latin typeface="Courier New" panose="02070309020205020404" pitchFamily="49" charset="0"/>
              </a:rPr>
            </a:b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pg_namespace</a:t>
            </a:r>
            <a:r>
              <a:rPr lang="en-US" sz="1000" dirty="0">
                <a:solidFill>
                  <a:srgbClr val="FFFFFF"/>
                </a:solidFill>
                <a:latin typeface="Courier New" panose="02070309020205020404" pitchFamily="49" charset="0"/>
              </a:rPr>
              <a:t> n </a:t>
            </a:r>
            <a:br>
              <a:rPr lang="en-US" sz="1000" dirty="0">
                <a:solidFill>
                  <a:srgbClr val="FFFFFF"/>
                </a:solidFill>
                <a:latin typeface="Courier New" panose="02070309020205020404" pitchFamily="49" charset="0"/>
              </a:rPr>
            </a:b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relnamespace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n</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br>
              <a:rPr lang="en-US" sz="1000" dirty="0">
                <a:solidFill>
                  <a:srgbClr val="FFFFFF"/>
                </a:solidFill>
                <a:latin typeface="Courier New" panose="02070309020205020404" pitchFamily="49" charset="0"/>
              </a:rPr>
            </a:b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16406</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endParaRPr lang="en-US" sz="1000" dirty="0">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16</a:t>
            </a:fld>
            <a:endParaRPr lang="en-US" altLang="en-US"/>
          </a:p>
        </p:txBody>
      </p:sp>
      <p:sp>
        <p:nvSpPr>
          <p:cNvPr id="8" name="Text Placeholder 7"/>
          <p:cNvSpPr>
            <a:spLocks noGrp="1"/>
          </p:cNvSpPr>
          <p:nvPr>
            <p:ph type="body" sz="quarter" idx="16"/>
          </p:nvPr>
        </p:nvSpPr>
        <p:spPr/>
        <p:txBody>
          <a:bodyPr/>
          <a:lstStyle/>
          <a:p>
            <a:r>
              <a:rPr lang="en-US" altLang="en-US" dirty="0">
                <a:ea typeface="ヒラギノ角ゴ Pro W3" charset="-128"/>
              </a:rPr>
              <a:t>You can move the indexes between the devices by changing their TABLESPACE using the ALTER INDEX command.</a:t>
            </a:r>
          </a:p>
          <a:p>
            <a:r>
              <a:rPr lang="en-US" altLang="en-US" dirty="0">
                <a:solidFill>
                  <a:srgbClr val="FFFF00"/>
                </a:solidFill>
                <a:ea typeface="ヒラギノ角ゴ Pro W3" charset="-128"/>
              </a:rPr>
              <a:t>NOTE: Once you alter your index, you then need to use the </a:t>
            </a:r>
            <a:r>
              <a:rPr lang="en-US" altLang="en-US" dirty="0" err="1">
                <a:solidFill>
                  <a:srgbClr val="FFFF00"/>
                </a:solidFill>
                <a:ea typeface="ヒラギノ角ゴ Pro W3" charset="-128"/>
              </a:rPr>
              <a:t>relfilenode</a:t>
            </a:r>
            <a:r>
              <a:rPr lang="en-US" altLang="en-US" dirty="0">
                <a:solidFill>
                  <a:srgbClr val="FFFF00"/>
                </a:solidFill>
                <a:ea typeface="ヒラギノ角ゴ Pro W3" charset="-128"/>
              </a:rPr>
              <a:t> as the index file will no longer be the </a:t>
            </a:r>
            <a:r>
              <a:rPr lang="en-US" altLang="en-US" dirty="0" err="1">
                <a:solidFill>
                  <a:srgbClr val="FFFF00"/>
                </a:solidFill>
                <a:ea typeface="ヒラギノ角ゴ Pro W3" charset="-128"/>
              </a:rPr>
              <a:t>oid</a:t>
            </a:r>
            <a:r>
              <a:rPr lang="en-US" altLang="en-US" dirty="0">
                <a:solidFill>
                  <a:srgbClr val="FFFF00"/>
                </a:solidFill>
                <a:ea typeface="ヒラギノ角ゴ Pro W3" charset="-128"/>
              </a:rPr>
              <a:t> of the index.</a:t>
            </a:r>
          </a:p>
        </p:txBody>
      </p:sp>
      <p:graphicFrame>
        <p:nvGraphicFramePr>
          <p:cNvPr id="9" name="Table 2">
            <a:extLst>
              <a:ext uri="{FF2B5EF4-FFF2-40B4-BE49-F238E27FC236}">
                <a16:creationId xmlns:a16="http://schemas.microsoft.com/office/drawing/2014/main" id="{6B0059DE-281A-4D80-BC42-E59EDF2D472F}"/>
              </a:ext>
            </a:extLst>
          </p:cNvPr>
          <p:cNvGraphicFramePr>
            <a:graphicFrameLocks noGrp="1"/>
          </p:cNvGraphicFramePr>
          <p:nvPr>
            <p:extLst>
              <p:ext uri="{D42A27DB-BD31-4B8C-83A1-F6EECF244321}">
                <p14:modId xmlns:p14="http://schemas.microsoft.com/office/powerpoint/2010/main" val="3673470301"/>
              </p:ext>
            </p:extLst>
          </p:nvPr>
        </p:nvGraphicFramePr>
        <p:xfrm>
          <a:off x="6093355" y="4854448"/>
          <a:ext cx="5748020" cy="741680"/>
        </p:xfrm>
        <a:graphic>
          <a:graphicData uri="http://schemas.openxmlformats.org/drawingml/2006/table">
            <a:tbl>
              <a:tblPr firstRow="1" bandRow="1">
                <a:tableStyleId>{073A0DAA-6AF3-43AB-8588-CEC1D06C72B9}</a:tableStyleId>
              </a:tblPr>
              <a:tblGrid>
                <a:gridCol w="881380">
                  <a:extLst>
                    <a:ext uri="{9D8B030D-6E8A-4147-A177-3AD203B41FA5}">
                      <a16:colId xmlns:a16="http://schemas.microsoft.com/office/drawing/2014/main" val="2930280990"/>
                    </a:ext>
                  </a:extLst>
                </a:gridCol>
                <a:gridCol w="1249680">
                  <a:extLst>
                    <a:ext uri="{9D8B030D-6E8A-4147-A177-3AD203B41FA5}">
                      <a16:colId xmlns:a16="http://schemas.microsoft.com/office/drawing/2014/main" val="1076913269"/>
                    </a:ext>
                  </a:extLst>
                </a:gridCol>
                <a:gridCol w="2214880">
                  <a:extLst>
                    <a:ext uri="{9D8B030D-6E8A-4147-A177-3AD203B41FA5}">
                      <a16:colId xmlns:a16="http://schemas.microsoft.com/office/drawing/2014/main" val="4182744954"/>
                    </a:ext>
                  </a:extLst>
                </a:gridCol>
                <a:gridCol w="1402080">
                  <a:extLst>
                    <a:ext uri="{9D8B030D-6E8A-4147-A177-3AD203B41FA5}">
                      <a16:colId xmlns:a16="http://schemas.microsoft.com/office/drawing/2014/main" val="1137499743"/>
                    </a:ext>
                  </a:extLst>
                </a:gridCol>
              </a:tblGrid>
              <a:tr h="370840">
                <a:tc>
                  <a:txBody>
                    <a:bodyPr/>
                    <a:lstStyle/>
                    <a:p>
                      <a:r>
                        <a:rPr lang="en-US" dirty="0" err="1"/>
                        <a:t>oid</a:t>
                      </a:r>
                      <a:endParaRPr lang="en-US" dirty="0"/>
                    </a:p>
                  </a:txBody>
                  <a:tcPr/>
                </a:tc>
                <a:tc>
                  <a:txBody>
                    <a:bodyPr/>
                    <a:lstStyle/>
                    <a:p>
                      <a:r>
                        <a:rPr lang="en-US" dirty="0" err="1"/>
                        <a:t>nspname</a:t>
                      </a:r>
                      <a:endParaRPr lang="en-US" dirty="0"/>
                    </a:p>
                  </a:txBody>
                  <a:tcPr/>
                </a:tc>
                <a:tc>
                  <a:txBody>
                    <a:bodyPr/>
                    <a:lstStyle/>
                    <a:p>
                      <a:r>
                        <a:rPr lang="en-US" dirty="0" err="1"/>
                        <a:t>relname</a:t>
                      </a:r>
                      <a:endParaRPr lang="en-US" dirty="0"/>
                    </a:p>
                  </a:txBody>
                  <a:tcPr/>
                </a:tc>
                <a:tc>
                  <a:txBody>
                    <a:bodyPr/>
                    <a:lstStyle/>
                    <a:p>
                      <a:r>
                        <a:rPr lang="en-US" dirty="0" err="1"/>
                        <a:t>relfilenode</a:t>
                      </a:r>
                      <a:endParaRPr lang="en-US" dirty="0"/>
                    </a:p>
                  </a:txBody>
                  <a:tcPr/>
                </a:tc>
                <a:extLst>
                  <a:ext uri="{0D108BD9-81ED-4DB2-BD59-A6C34878D82A}">
                    <a16:rowId xmlns:a16="http://schemas.microsoft.com/office/drawing/2014/main" val="3601788162"/>
                  </a:ext>
                </a:extLst>
              </a:tr>
              <a:tr h="370840">
                <a:tc>
                  <a:txBody>
                    <a:bodyPr/>
                    <a:lstStyle/>
                    <a:p>
                      <a:r>
                        <a:rPr lang="en-US" dirty="0"/>
                        <a:t>16406</a:t>
                      </a:r>
                    </a:p>
                  </a:txBody>
                  <a:tcPr/>
                </a:tc>
                <a:tc>
                  <a:txBody>
                    <a:bodyPr/>
                    <a:lstStyle/>
                    <a:p>
                      <a:r>
                        <a:rPr lang="en-US" dirty="0"/>
                        <a:t>public</a:t>
                      </a:r>
                    </a:p>
                  </a:txBody>
                  <a:tcPr/>
                </a:tc>
                <a:tc>
                  <a:txBody>
                    <a:bodyPr/>
                    <a:lstStyle/>
                    <a:p>
                      <a:r>
                        <a:rPr lang="en-US" dirty="0"/>
                        <a:t>archive_table_pkey</a:t>
                      </a:r>
                    </a:p>
                  </a:txBody>
                  <a:tcPr/>
                </a:tc>
                <a:tc>
                  <a:txBody>
                    <a:bodyPr/>
                    <a:lstStyle/>
                    <a:p>
                      <a:r>
                        <a:rPr lang="en-US" dirty="0"/>
                        <a:t>16408</a:t>
                      </a:r>
                    </a:p>
                  </a:txBody>
                  <a:tcPr/>
                </a:tc>
                <a:extLst>
                  <a:ext uri="{0D108BD9-81ED-4DB2-BD59-A6C34878D82A}">
                    <a16:rowId xmlns:a16="http://schemas.microsoft.com/office/drawing/2014/main" val="3703312978"/>
                  </a:ext>
                </a:extLst>
              </a:tr>
            </a:tbl>
          </a:graphicData>
        </a:graphic>
      </p:graphicFrame>
      <p:pic>
        <p:nvPicPr>
          <p:cNvPr id="10" name="Picture 9">
            <a:extLst>
              <a:ext uri="{FF2B5EF4-FFF2-40B4-BE49-F238E27FC236}">
                <a16:creationId xmlns:a16="http://schemas.microsoft.com/office/drawing/2014/main" id="{5528D5D7-8EB9-4A43-89BC-63DE27B1EE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205120"/>
            <a:ext cx="541424" cy="544688"/>
          </a:xfrm>
          <a:prstGeom prst="rect">
            <a:avLst/>
          </a:prstGeom>
        </p:spPr>
      </p:pic>
    </p:spTree>
    <p:extLst>
      <p:ext uri="{BB962C8B-B14F-4D97-AF65-F5344CB8AC3E}">
        <p14:creationId xmlns:p14="http://schemas.microsoft.com/office/powerpoint/2010/main" val="3261277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Creating the Table and Index using the Tablespace</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public</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archive_table2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r>
              <a:rPr lang="en-US" sz="1000" dirty="0">
                <a:solidFill>
                  <a:srgbClr val="FFFFFF"/>
                </a:solidFill>
                <a:latin typeface="Courier New" panose="02070309020205020404" pitchFamily="49" charset="0"/>
              </a:rPr>
              <a:t>   id SERIAL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r>
              <a:rPr lang="en-US" sz="1000" dirty="0">
                <a:solidFill>
                  <a:srgbClr val="FFFFFF"/>
                </a:solidFill>
                <a:latin typeface="Courier New" panose="02070309020205020404" pitchFamily="49" charset="0"/>
              </a:rPr>
              <a:t>   message 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r>
              <a:rPr lang="en-US" sz="1000" dirty="0">
                <a:solidFill>
                  <a:srgbClr val="7BC22F"/>
                </a:solidFill>
                <a:latin typeface="Courier New" panose="02070309020205020404" pitchFamily="49" charset="0"/>
              </a:rPr>
              <a:t>   CONSTRAINT</a:t>
            </a:r>
            <a:r>
              <a:rPr lang="en-US" sz="1000" dirty="0">
                <a:solidFill>
                  <a:srgbClr val="FFFFFF"/>
                </a:solidFill>
                <a:latin typeface="Courier New" panose="02070309020205020404" pitchFamily="49" charset="0"/>
              </a:rPr>
              <a:t> archive_table2_pkey </a:t>
            </a:r>
            <a:r>
              <a:rPr lang="en-US" sz="1000" dirty="0">
                <a:solidFill>
                  <a:srgbClr val="7BC22F"/>
                </a:solidFill>
                <a:latin typeface="Courier New" panose="02070309020205020404" pitchFamily="49" charset="0"/>
              </a:rPr>
              <a:t>PRIMARY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KEY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TABLESPACE archive </a:t>
            </a:r>
          </a:p>
          <a:p>
            <a:pPr>
              <a:lnSpc>
                <a:spcPct val="100000"/>
              </a:lnSpc>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WITH</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false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r>
              <a:rPr lang="en-US" sz="1000" dirty="0">
                <a:solidFill>
                  <a:srgbClr val="FFFFFF"/>
                </a:solidFill>
                <a:latin typeface="Courier New" panose="02070309020205020404" pitchFamily="49" charset="0"/>
              </a:rPr>
              <a:t>TABLESPACE archive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ls -l /home/</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/10_archive/PG_10_201707211/16384/</a:t>
            </a:r>
          </a:p>
          <a:p>
            <a:pPr>
              <a:lnSpc>
                <a:spcPct val="100000"/>
              </a:lnSpc>
            </a:pPr>
            <a:r>
              <a:rPr lang="en-US" sz="1000" dirty="0">
                <a:latin typeface="Courier New" panose="02070309020205020404" pitchFamily="49" charset="0"/>
                <a:cs typeface="Courier New" panose="02070309020205020404" pitchFamily="49" charset="0"/>
              </a:rPr>
              <a:t>total 48</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8192 May  4 15:56 16399</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0 May  4 15:24 16403</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8192 May  4 15:24 16405</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16384 May  4 15:59 16408</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0 May  4 16:32 16411</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0 May  4 16:32 16415</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8192 May  4 16:32 16417</a:t>
            </a:r>
          </a:p>
          <a:p>
            <a:pPr>
              <a:lnSpc>
                <a:spcPct val="100000"/>
              </a:lnSpc>
            </a:pP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rw</a:t>
            </a:r>
            <a:r>
              <a:rPr lang="en-US" sz="1000" dirty="0">
                <a:latin typeface="Courier New" panose="02070309020205020404" pitchFamily="49" charset="0"/>
                <a:cs typeface="Courier New" panose="02070309020205020404" pitchFamily="49" charset="0"/>
              </a:rPr>
              <a:t>------- 1 </a:t>
            </a:r>
            <a:r>
              <a:rPr lang="en-US" sz="1000" dirty="0" err="1">
                <a:latin typeface="Courier New" panose="02070309020205020404" pitchFamily="49" charset="0"/>
                <a:cs typeface="Courier New" panose="02070309020205020404" pitchFamily="49" charset="0"/>
              </a:rPr>
              <a:t>postgres</a:t>
            </a:r>
            <a:r>
              <a:rPr lang="en-US" sz="1000" dirty="0">
                <a:latin typeface="Courier New" panose="02070309020205020404" pitchFamily="49" charset="0"/>
                <a:cs typeface="Courier New" panose="02070309020205020404" pitchFamily="49" charset="0"/>
              </a:rPr>
              <a:t> staff  8192 May  4 16:32 16418</a:t>
            </a:r>
          </a:p>
          <a:p>
            <a:pPr>
              <a:lnSpc>
                <a:spcPct val="100000"/>
              </a:lnSpc>
            </a:pPr>
            <a:endParaRPr lang="en-US" sz="1000" dirty="0">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17</a:t>
            </a:fld>
            <a:endParaRPr lang="en-US" altLang="en-US"/>
          </a:p>
        </p:txBody>
      </p:sp>
      <p:sp>
        <p:nvSpPr>
          <p:cNvPr id="8" name="Text Placeholder 7"/>
          <p:cNvSpPr>
            <a:spLocks noGrp="1"/>
          </p:cNvSpPr>
          <p:nvPr>
            <p:ph type="body" sz="quarter" idx="16"/>
          </p:nvPr>
        </p:nvSpPr>
        <p:spPr/>
        <p:txBody>
          <a:bodyPr/>
          <a:lstStyle/>
          <a:p>
            <a:r>
              <a:rPr lang="en-US" altLang="en-US" dirty="0">
                <a:ea typeface="ヒラギノ角ゴ Pro W3" charset="-128"/>
              </a:rPr>
              <a:t>Note that there are two references for tablespace, one for the table and one for the constraint.</a:t>
            </a:r>
          </a:p>
          <a:p>
            <a:r>
              <a:rPr lang="en-US" altLang="en-US" dirty="0">
                <a:ea typeface="ヒラギノ角ゴ Pro W3" charset="-128"/>
              </a:rPr>
              <a:t>This time when we look in the archive directory, we can see that the index is there.</a:t>
            </a:r>
          </a:p>
        </p:txBody>
      </p:sp>
      <p:graphicFrame>
        <p:nvGraphicFramePr>
          <p:cNvPr id="9" name="Table 2">
            <a:extLst>
              <a:ext uri="{FF2B5EF4-FFF2-40B4-BE49-F238E27FC236}">
                <a16:creationId xmlns:a16="http://schemas.microsoft.com/office/drawing/2014/main" id="{6B0059DE-281A-4D80-BC42-E59EDF2D472F}"/>
              </a:ext>
            </a:extLst>
          </p:cNvPr>
          <p:cNvGraphicFramePr>
            <a:graphicFrameLocks noGrp="1"/>
          </p:cNvGraphicFramePr>
          <p:nvPr>
            <p:extLst>
              <p:ext uri="{D42A27DB-BD31-4B8C-83A1-F6EECF244321}">
                <p14:modId xmlns:p14="http://schemas.microsoft.com/office/powerpoint/2010/main" val="2566947028"/>
              </p:ext>
            </p:extLst>
          </p:nvPr>
        </p:nvGraphicFramePr>
        <p:xfrm>
          <a:off x="6003116" y="4638675"/>
          <a:ext cx="6073966" cy="1854200"/>
        </p:xfrm>
        <a:graphic>
          <a:graphicData uri="http://schemas.openxmlformats.org/drawingml/2006/table">
            <a:tbl>
              <a:tblPr firstRow="1" bandRow="1">
                <a:tableStyleId>{073A0DAA-6AF3-43AB-8588-CEC1D06C72B9}</a:tableStyleId>
              </a:tblPr>
              <a:tblGrid>
                <a:gridCol w="881380">
                  <a:extLst>
                    <a:ext uri="{9D8B030D-6E8A-4147-A177-3AD203B41FA5}">
                      <a16:colId xmlns:a16="http://schemas.microsoft.com/office/drawing/2014/main" val="2930280990"/>
                    </a:ext>
                  </a:extLst>
                </a:gridCol>
                <a:gridCol w="1249680">
                  <a:extLst>
                    <a:ext uri="{9D8B030D-6E8A-4147-A177-3AD203B41FA5}">
                      <a16:colId xmlns:a16="http://schemas.microsoft.com/office/drawing/2014/main" val="1076913269"/>
                    </a:ext>
                  </a:extLst>
                </a:gridCol>
                <a:gridCol w="2540826">
                  <a:extLst>
                    <a:ext uri="{9D8B030D-6E8A-4147-A177-3AD203B41FA5}">
                      <a16:colId xmlns:a16="http://schemas.microsoft.com/office/drawing/2014/main" val="4182744954"/>
                    </a:ext>
                  </a:extLst>
                </a:gridCol>
                <a:gridCol w="1402080">
                  <a:extLst>
                    <a:ext uri="{9D8B030D-6E8A-4147-A177-3AD203B41FA5}">
                      <a16:colId xmlns:a16="http://schemas.microsoft.com/office/drawing/2014/main" val="1137499743"/>
                    </a:ext>
                  </a:extLst>
                </a:gridCol>
              </a:tblGrid>
              <a:tr h="370840">
                <a:tc>
                  <a:txBody>
                    <a:bodyPr/>
                    <a:lstStyle/>
                    <a:p>
                      <a:r>
                        <a:rPr lang="en-US" dirty="0" err="1"/>
                        <a:t>oid</a:t>
                      </a:r>
                      <a:endParaRPr lang="en-US" dirty="0"/>
                    </a:p>
                  </a:txBody>
                  <a:tcPr/>
                </a:tc>
                <a:tc>
                  <a:txBody>
                    <a:bodyPr/>
                    <a:lstStyle/>
                    <a:p>
                      <a:r>
                        <a:rPr lang="en-US" dirty="0" err="1"/>
                        <a:t>nspname</a:t>
                      </a:r>
                      <a:endParaRPr lang="en-US" dirty="0"/>
                    </a:p>
                  </a:txBody>
                  <a:tcPr/>
                </a:tc>
                <a:tc>
                  <a:txBody>
                    <a:bodyPr/>
                    <a:lstStyle/>
                    <a:p>
                      <a:r>
                        <a:rPr lang="en-US" dirty="0" err="1"/>
                        <a:t>relname</a:t>
                      </a:r>
                      <a:endParaRPr lang="en-US" dirty="0"/>
                    </a:p>
                  </a:txBody>
                  <a:tcPr/>
                </a:tc>
                <a:tc>
                  <a:txBody>
                    <a:bodyPr/>
                    <a:lstStyle/>
                    <a:p>
                      <a:r>
                        <a:rPr lang="en-US" dirty="0" err="1"/>
                        <a:t>relfilenode</a:t>
                      </a:r>
                      <a:endParaRPr lang="en-US" dirty="0"/>
                    </a:p>
                  </a:txBody>
                  <a:tcPr/>
                </a:tc>
                <a:extLst>
                  <a:ext uri="{0D108BD9-81ED-4DB2-BD59-A6C34878D82A}">
                    <a16:rowId xmlns:a16="http://schemas.microsoft.com/office/drawing/2014/main" val="3601788162"/>
                  </a:ext>
                </a:extLst>
              </a:tr>
              <a:tr h="370840">
                <a:tc>
                  <a:txBody>
                    <a:bodyPr/>
                    <a:lstStyle/>
                    <a:p>
                      <a:r>
                        <a:rPr lang="en-US" dirty="0"/>
                        <a:t>16411</a:t>
                      </a:r>
                    </a:p>
                  </a:txBody>
                  <a:tcPr/>
                </a:tc>
                <a:tc>
                  <a:txBody>
                    <a:bodyPr/>
                    <a:lstStyle/>
                    <a:p>
                      <a:r>
                        <a:rPr lang="en-US" dirty="0"/>
                        <a:t>public</a:t>
                      </a:r>
                    </a:p>
                  </a:txBody>
                  <a:tcPr/>
                </a:tc>
                <a:tc>
                  <a:txBody>
                    <a:bodyPr/>
                    <a:lstStyle/>
                    <a:p>
                      <a:r>
                        <a:rPr lang="en-US" dirty="0"/>
                        <a:t>archive_table2</a:t>
                      </a:r>
                    </a:p>
                  </a:txBody>
                  <a:tcPr/>
                </a:tc>
                <a:tc>
                  <a:txBody>
                    <a:bodyPr/>
                    <a:lstStyle/>
                    <a:p>
                      <a:r>
                        <a:rPr lang="en-US" dirty="0"/>
                        <a:t>16411</a:t>
                      </a:r>
                    </a:p>
                  </a:txBody>
                  <a:tcPr/>
                </a:tc>
                <a:extLst>
                  <a:ext uri="{0D108BD9-81ED-4DB2-BD59-A6C34878D82A}">
                    <a16:rowId xmlns:a16="http://schemas.microsoft.com/office/drawing/2014/main" val="3703312978"/>
                  </a:ext>
                </a:extLst>
              </a:tr>
              <a:tr h="370840">
                <a:tc>
                  <a:txBody>
                    <a:bodyPr/>
                    <a:lstStyle/>
                    <a:p>
                      <a:r>
                        <a:rPr lang="en-US" dirty="0"/>
                        <a:t>16415</a:t>
                      </a:r>
                    </a:p>
                  </a:txBody>
                  <a:tcPr/>
                </a:tc>
                <a:tc>
                  <a:txBody>
                    <a:bodyPr/>
                    <a:lstStyle/>
                    <a:p>
                      <a:r>
                        <a:rPr lang="en-US" dirty="0" err="1"/>
                        <a:t>pg_toast</a:t>
                      </a:r>
                      <a:endParaRPr lang="en-US" dirty="0"/>
                    </a:p>
                  </a:txBody>
                  <a:tcPr/>
                </a:tc>
                <a:tc>
                  <a:txBody>
                    <a:bodyPr/>
                    <a:lstStyle/>
                    <a:p>
                      <a:r>
                        <a:rPr lang="en-US" dirty="0"/>
                        <a:t>pg_toast_16411</a:t>
                      </a:r>
                    </a:p>
                  </a:txBody>
                  <a:tcPr/>
                </a:tc>
                <a:tc>
                  <a:txBody>
                    <a:bodyPr/>
                    <a:lstStyle/>
                    <a:p>
                      <a:r>
                        <a:rPr lang="en-US" dirty="0"/>
                        <a:t>16415</a:t>
                      </a:r>
                    </a:p>
                  </a:txBody>
                  <a:tcPr/>
                </a:tc>
                <a:extLst>
                  <a:ext uri="{0D108BD9-81ED-4DB2-BD59-A6C34878D82A}">
                    <a16:rowId xmlns:a16="http://schemas.microsoft.com/office/drawing/2014/main" val="665867642"/>
                  </a:ext>
                </a:extLst>
              </a:tr>
              <a:tr h="370840">
                <a:tc>
                  <a:txBody>
                    <a:bodyPr/>
                    <a:lstStyle/>
                    <a:p>
                      <a:r>
                        <a:rPr lang="en-US" dirty="0"/>
                        <a:t>16417</a:t>
                      </a:r>
                    </a:p>
                  </a:txBody>
                  <a:tcPr/>
                </a:tc>
                <a:tc>
                  <a:txBody>
                    <a:bodyPr/>
                    <a:lstStyle/>
                    <a:p>
                      <a:r>
                        <a:rPr lang="en-US" dirty="0" err="1"/>
                        <a:t>pg_toast</a:t>
                      </a:r>
                      <a:endParaRPr lang="en-US" dirty="0"/>
                    </a:p>
                  </a:txBody>
                  <a:tcPr/>
                </a:tc>
                <a:tc>
                  <a:txBody>
                    <a:bodyPr/>
                    <a:lstStyle/>
                    <a:p>
                      <a:r>
                        <a:rPr lang="en-US" dirty="0"/>
                        <a:t>pg_toast_16411_index</a:t>
                      </a:r>
                    </a:p>
                  </a:txBody>
                  <a:tcPr/>
                </a:tc>
                <a:tc>
                  <a:txBody>
                    <a:bodyPr/>
                    <a:lstStyle/>
                    <a:p>
                      <a:r>
                        <a:rPr lang="en-US" dirty="0"/>
                        <a:t>16417</a:t>
                      </a:r>
                    </a:p>
                  </a:txBody>
                  <a:tcPr/>
                </a:tc>
                <a:extLst>
                  <a:ext uri="{0D108BD9-81ED-4DB2-BD59-A6C34878D82A}">
                    <a16:rowId xmlns:a16="http://schemas.microsoft.com/office/drawing/2014/main" val="3561998921"/>
                  </a:ext>
                </a:extLst>
              </a:tr>
              <a:tr h="370840">
                <a:tc>
                  <a:txBody>
                    <a:bodyPr/>
                    <a:lstStyle/>
                    <a:p>
                      <a:r>
                        <a:rPr lang="en-US" dirty="0"/>
                        <a:t>16418</a:t>
                      </a:r>
                    </a:p>
                  </a:txBody>
                  <a:tcPr/>
                </a:tc>
                <a:tc>
                  <a:txBody>
                    <a:bodyPr/>
                    <a:lstStyle/>
                    <a:p>
                      <a:r>
                        <a:rPr lang="en-US" dirty="0"/>
                        <a:t>public</a:t>
                      </a:r>
                    </a:p>
                  </a:txBody>
                  <a:tcPr/>
                </a:tc>
                <a:tc>
                  <a:txBody>
                    <a:bodyPr/>
                    <a:lstStyle/>
                    <a:p>
                      <a:r>
                        <a:rPr lang="en-US" dirty="0"/>
                        <a:t>archive_table2_pkey</a:t>
                      </a:r>
                    </a:p>
                  </a:txBody>
                  <a:tcPr/>
                </a:tc>
                <a:tc>
                  <a:txBody>
                    <a:bodyPr/>
                    <a:lstStyle/>
                    <a:p>
                      <a:r>
                        <a:rPr lang="en-US" dirty="0"/>
                        <a:t>16418</a:t>
                      </a:r>
                    </a:p>
                  </a:txBody>
                  <a:tcPr/>
                </a:tc>
                <a:extLst>
                  <a:ext uri="{0D108BD9-81ED-4DB2-BD59-A6C34878D82A}">
                    <a16:rowId xmlns:a16="http://schemas.microsoft.com/office/drawing/2014/main" val="680721976"/>
                  </a:ext>
                </a:extLst>
              </a:tr>
            </a:tbl>
          </a:graphicData>
        </a:graphic>
      </p:graphicFrame>
      <p:pic>
        <p:nvPicPr>
          <p:cNvPr id="10" name="Picture 9">
            <a:extLst>
              <a:ext uri="{FF2B5EF4-FFF2-40B4-BE49-F238E27FC236}">
                <a16:creationId xmlns:a16="http://schemas.microsoft.com/office/drawing/2014/main" id="{037C7904-270A-4540-BC66-B0DE5783DC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33728" y="282400"/>
            <a:ext cx="541424" cy="544688"/>
          </a:xfrm>
          <a:prstGeom prst="rect">
            <a:avLst/>
          </a:prstGeom>
        </p:spPr>
      </p:pic>
    </p:spTree>
    <p:extLst>
      <p:ext uri="{BB962C8B-B14F-4D97-AF65-F5344CB8AC3E}">
        <p14:creationId xmlns:p14="http://schemas.microsoft.com/office/powerpoint/2010/main" val="2164784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Moving existing Tables</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r>
              <a:rPr lang="en-US" sz="1000" dirty="0">
                <a:solidFill>
                  <a:srgbClr val="3A8BDA"/>
                </a:solidFill>
                <a:latin typeface="Courier New" panose="02070309020205020404" pitchFamily="49" charset="0"/>
                <a:cs typeface="Courier New" panose="02070309020205020404" pitchFamily="49" charset="0"/>
              </a:rPr>
              <a:t>-- Create table to be moved</a:t>
            </a:r>
          </a:p>
          <a:p>
            <a:pPr>
              <a:lnSpc>
                <a:spcPct val="100000"/>
              </a:lnSpc>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local_table_moved_to_archive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r>
              <a:rPr lang="en-US" sz="1000" dirty="0">
                <a:solidFill>
                  <a:srgbClr val="FFFFFF"/>
                </a:solidFill>
                <a:latin typeface="Courier New" panose="02070309020205020404" pitchFamily="49" charset="0"/>
              </a:rPr>
              <a:t>    id SERIAL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r>
              <a:rPr lang="en-US" sz="1000" dirty="0">
                <a:solidFill>
                  <a:srgbClr val="FFFFFF"/>
                </a:solidFill>
                <a:latin typeface="Courier New" panose="02070309020205020404" pitchFamily="49" charset="0"/>
              </a:rPr>
              <a:t>    message 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PRIMARY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KEY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r>
              <a:rPr lang="en-US" sz="1000" dirty="0">
                <a:solidFill>
                  <a:srgbClr val="7BC22F"/>
                </a:solidFill>
                <a:latin typeface="Courier New" panose="02070309020205020404" pitchFamily="49" charset="0"/>
              </a:rPr>
              <a:t>WITH</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oids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false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pPr>
            <a:endParaRPr lang="en-US" sz="1000" dirty="0">
              <a:solidFill>
                <a:srgbClr val="3A8BDA"/>
              </a:solidFill>
              <a:latin typeface="Courier New" panose="02070309020205020404" pitchFamily="49" charset="0"/>
              <a:cs typeface="Courier New" panose="02070309020205020404" pitchFamily="49" charset="0"/>
            </a:endParaRPr>
          </a:p>
          <a:p>
            <a:pPr>
              <a:lnSpc>
                <a:spcPct val="100000"/>
              </a:lnSpc>
            </a:pPr>
            <a:endParaRPr lang="en-US" sz="1000" dirty="0">
              <a:solidFill>
                <a:srgbClr val="3A8BDA"/>
              </a:solidFill>
              <a:latin typeface="Courier New" panose="02070309020205020404" pitchFamily="49" charset="0"/>
              <a:cs typeface="Courier New" panose="02070309020205020404" pitchFamily="49" charset="0"/>
            </a:endParaRPr>
          </a:p>
          <a:p>
            <a:pPr>
              <a:lnSpc>
                <a:spcPct val="100000"/>
              </a:lnSpc>
            </a:pPr>
            <a:endParaRPr lang="en-US" sz="1000" dirty="0">
              <a:solidFill>
                <a:srgbClr val="3A8BDA"/>
              </a:solidFill>
              <a:latin typeface="Courier New" panose="02070309020205020404" pitchFamily="49" charset="0"/>
              <a:cs typeface="Courier New" panose="02070309020205020404" pitchFamily="49" charset="0"/>
            </a:endParaRPr>
          </a:p>
          <a:p>
            <a:pPr>
              <a:lnSpc>
                <a:spcPct val="100000"/>
              </a:lnSpc>
            </a:pPr>
            <a:r>
              <a:rPr lang="en-US" sz="1000" dirty="0">
                <a:solidFill>
                  <a:srgbClr val="3A8BDA"/>
                </a:solidFill>
                <a:latin typeface="Courier New" panose="02070309020205020404" pitchFamily="49" charset="0"/>
                <a:cs typeface="Courier New" panose="02070309020205020404" pitchFamily="49" charset="0"/>
              </a:rPr>
              <a:t>-- Move table from Local Device to Remote Device </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ALTER</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TABLE</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7BC22F"/>
                </a:solidFill>
                <a:latin typeface="Courier New" panose="02070309020205020404" pitchFamily="49" charset="0"/>
                <a:cs typeface="Courier New" panose="02070309020205020404" pitchFamily="49" charset="0"/>
              </a:rPr>
              <a:t>public</a:t>
            </a:r>
            <a:r>
              <a:rPr lang="en-US" sz="1000" dirty="0" err="1">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local_table_moved_to_archive</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SET</a:t>
            </a:r>
            <a:r>
              <a:rPr lang="en-US" sz="1000" dirty="0">
                <a:solidFill>
                  <a:srgbClr val="FFFFFF"/>
                </a:solidFill>
                <a:latin typeface="Courier New" panose="02070309020205020404" pitchFamily="49" charset="0"/>
                <a:cs typeface="Courier New" panose="02070309020205020404" pitchFamily="49" charset="0"/>
              </a:rPr>
              <a:t> TABLESPACE archive</a:t>
            </a:r>
            <a:r>
              <a:rPr lang="en-US" sz="1000" dirty="0">
                <a:solidFill>
                  <a:srgbClr val="F08047"/>
                </a:solidFill>
                <a:latin typeface="Courier New" panose="02070309020205020404" pitchFamily="49" charset="0"/>
                <a:cs typeface="Courier New" panose="02070309020205020404" pitchFamily="49" charset="0"/>
              </a:rPr>
              <a:t>;</a:t>
            </a:r>
          </a:p>
          <a:p>
            <a:pPr>
              <a:lnSpc>
                <a:spcPct val="100000"/>
              </a:lnSpc>
            </a:pPr>
            <a:endParaRPr lang="en-US" sz="1000" dirty="0">
              <a:solidFill>
                <a:srgbClr val="93C763"/>
              </a:solidFill>
              <a:latin typeface="Courier New" panose="02070309020205020404" pitchFamily="49" charset="0"/>
              <a:cs typeface="Courier New" panose="02070309020205020404" pitchFamily="49" charset="0"/>
            </a:endParaRPr>
          </a:p>
          <a:p>
            <a:pPr>
              <a:lnSpc>
                <a:spcPct val="100000"/>
              </a:lnSpc>
            </a:pPr>
            <a:r>
              <a:rPr lang="en-US" sz="1000" dirty="0">
                <a:solidFill>
                  <a:srgbClr val="3A8BDA"/>
                </a:solidFill>
                <a:latin typeface="Courier New" panose="02070309020205020404" pitchFamily="49" charset="0"/>
                <a:cs typeface="Courier New" panose="02070309020205020404" pitchFamily="49" charset="0"/>
              </a:rPr>
              <a:t>-- Move index from Local Device to Remote Device </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ALTER</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INDEX</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7BC22F"/>
                </a:solidFill>
                <a:latin typeface="Courier New" panose="02070309020205020404" pitchFamily="49" charset="0"/>
                <a:cs typeface="Courier New" panose="02070309020205020404" pitchFamily="49" charset="0"/>
              </a:rPr>
              <a:t>public</a:t>
            </a:r>
            <a:r>
              <a:rPr lang="en-US" sz="1000" dirty="0" err="1">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local_table_moved_to_archive_pkey</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SET</a:t>
            </a:r>
            <a:r>
              <a:rPr lang="en-US" sz="1000" dirty="0">
                <a:solidFill>
                  <a:srgbClr val="FFFFFF"/>
                </a:solidFill>
                <a:latin typeface="Courier New" panose="02070309020205020404" pitchFamily="49" charset="0"/>
                <a:cs typeface="Courier New" panose="02070309020205020404" pitchFamily="49" charset="0"/>
              </a:rPr>
              <a:t> TABLESPACE archive</a:t>
            </a:r>
            <a:r>
              <a:rPr lang="en-US" sz="1000" dirty="0">
                <a:solidFill>
                  <a:srgbClr val="F08047"/>
                </a:solidFill>
                <a:latin typeface="Courier New" panose="02070309020205020404" pitchFamily="49" charset="0"/>
                <a:cs typeface="Courier New" panose="02070309020205020404" pitchFamily="49" charset="0"/>
              </a:rPr>
              <a:t>;</a:t>
            </a:r>
          </a:p>
          <a:p>
            <a:pPr>
              <a:lnSpc>
                <a:spcPct val="100000"/>
              </a:lnSpc>
            </a:pPr>
            <a:endParaRPr lang="en-US" sz="1000" dirty="0">
              <a:solidFill>
                <a:srgbClr val="FFFFFF"/>
              </a:solidFill>
              <a:latin typeface="Courier New" panose="02070309020205020404" pitchFamily="49" charset="0"/>
              <a:cs typeface="Courier New" panose="02070309020205020404" pitchFamily="49" charset="0"/>
            </a:endParaRPr>
          </a:p>
          <a:p>
            <a:pPr>
              <a:lnSpc>
                <a:spcPct val="100000"/>
              </a:lnSpc>
            </a:pPr>
            <a:endParaRPr lang="en-US" sz="1000" dirty="0">
              <a:solidFill>
                <a:srgbClr val="FFFFFF"/>
              </a:solidFill>
              <a:latin typeface="Courier New" panose="02070309020205020404" pitchFamily="49" charset="0"/>
              <a:cs typeface="Courier New" panose="02070309020205020404" pitchFamily="49" charset="0"/>
            </a:endParaRPr>
          </a:p>
          <a:p>
            <a:pPr>
              <a:lnSpc>
                <a:spcPct val="100000"/>
              </a:lnSpc>
            </a:pP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3A8BDA"/>
                </a:solidFill>
                <a:latin typeface="Courier New" panose="02070309020205020404" pitchFamily="49" charset="0"/>
                <a:cs typeface="Courier New" panose="02070309020205020404" pitchFamily="49" charset="0"/>
              </a:rPr>
              <a:t>-- Move index from Remote Device to Local Device</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ALTER</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TABLE</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7BC22F"/>
                </a:solidFill>
                <a:latin typeface="Courier New" panose="02070309020205020404" pitchFamily="49" charset="0"/>
                <a:cs typeface="Courier New" panose="02070309020205020404" pitchFamily="49" charset="0"/>
              </a:rPr>
              <a:t>public</a:t>
            </a:r>
            <a:r>
              <a:rPr lang="en-US" sz="1000" dirty="0" err="1">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local_table_moved_to_archive</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SET</a:t>
            </a:r>
            <a:r>
              <a:rPr lang="en-US" sz="1000" dirty="0">
                <a:solidFill>
                  <a:srgbClr val="FFFFFF"/>
                </a:solidFill>
                <a:latin typeface="Courier New" panose="02070309020205020404" pitchFamily="49" charset="0"/>
                <a:cs typeface="Courier New" panose="02070309020205020404" pitchFamily="49" charset="0"/>
              </a:rPr>
              <a:t> TABLESPACE </a:t>
            </a:r>
            <a:r>
              <a:rPr lang="en-US" sz="1000" dirty="0" err="1">
                <a:solidFill>
                  <a:srgbClr val="FFFFFF"/>
                </a:solidFill>
                <a:latin typeface="Courier New" panose="02070309020205020404" pitchFamily="49" charset="0"/>
                <a:cs typeface="Courier New" panose="02070309020205020404" pitchFamily="49" charset="0"/>
              </a:rPr>
              <a:t>pg_default</a:t>
            </a:r>
            <a:r>
              <a:rPr lang="en-US" sz="1000" dirty="0">
                <a:solidFill>
                  <a:srgbClr val="F08047"/>
                </a:solidFill>
                <a:latin typeface="Courier New" panose="02070309020205020404" pitchFamily="49" charset="0"/>
                <a:cs typeface="Courier New" panose="02070309020205020404" pitchFamily="49" charset="0"/>
              </a:rPr>
              <a:t>;</a:t>
            </a:r>
            <a:endParaRPr lang="en-US" sz="1000" dirty="0">
              <a:latin typeface="Courier New" panose="02070309020205020404" pitchFamily="49" charset="0"/>
              <a:cs typeface="Courier New" panose="02070309020205020404" pitchFamily="49" charset="0"/>
            </a:endParaRPr>
          </a:p>
          <a:p>
            <a:pPr>
              <a:lnSpc>
                <a:spcPct val="100000"/>
              </a:lnSpc>
            </a:pPr>
            <a:endParaRPr lang="en-US" sz="1000" dirty="0">
              <a:solidFill>
                <a:srgbClr val="93C763"/>
              </a:solidFill>
              <a:latin typeface="Courier New" panose="02070309020205020404" pitchFamily="49" charset="0"/>
              <a:cs typeface="Courier New" panose="02070309020205020404" pitchFamily="49" charset="0"/>
            </a:endParaRPr>
          </a:p>
          <a:p>
            <a:pPr>
              <a:lnSpc>
                <a:spcPct val="100000"/>
              </a:lnSpc>
            </a:pPr>
            <a:r>
              <a:rPr lang="en-US" sz="1000" dirty="0">
                <a:solidFill>
                  <a:srgbClr val="3A8BDA"/>
                </a:solidFill>
                <a:latin typeface="Courier New" panose="02070309020205020404" pitchFamily="49" charset="0"/>
                <a:cs typeface="Courier New" panose="02070309020205020404" pitchFamily="49" charset="0"/>
              </a:rPr>
              <a:t>-- Move index from Remote Device to Local Device</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ALTER</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INDEX</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7BC22F"/>
                </a:solidFill>
                <a:latin typeface="Courier New" panose="02070309020205020404" pitchFamily="49" charset="0"/>
                <a:cs typeface="Courier New" panose="02070309020205020404" pitchFamily="49" charset="0"/>
              </a:rPr>
              <a:t>public</a:t>
            </a:r>
            <a:r>
              <a:rPr lang="en-US" sz="1000" dirty="0" err="1">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local_table_moved_to_archive_pkey</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SET</a:t>
            </a:r>
            <a:r>
              <a:rPr lang="en-US" sz="1000" dirty="0">
                <a:solidFill>
                  <a:srgbClr val="FFFFFF"/>
                </a:solidFill>
                <a:latin typeface="Courier New" panose="02070309020205020404" pitchFamily="49" charset="0"/>
                <a:cs typeface="Courier New" panose="02070309020205020404" pitchFamily="49" charset="0"/>
              </a:rPr>
              <a:t> TABLESPACE </a:t>
            </a:r>
            <a:r>
              <a:rPr lang="en-US" sz="1000" dirty="0" err="1">
                <a:solidFill>
                  <a:srgbClr val="FFFFFF"/>
                </a:solidFill>
                <a:latin typeface="Courier New" panose="02070309020205020404" pitchFamily="49" charset="0"/>
                <a:cs typeface="Courier New" panose="02070309020205020404" pitchFamily="49" charset="0"/>
              </a:rPr>
              <a:t>pg_default</a:t>
            </a:r>
            <a:r>
              <a:rPr lang="en-US" sz="1000" dirty="0">
                <a:solidFill>
                  <a:srgbClr val="F08047"/>
                </a:solidFill>
                <a:latin typeface="Courier New" panose="02070309020205020404" pitchFamily="49" charset="0"/>
                <a:cs typeface="Courier New" panose="02070309020205020404" pitchFamily="49" charset="0"/>
              </a:rPr>
              <a:t>;</a:t>
            </a:r>
          </a:p>
          <a:p>
            <a:pPr>
              <a:lnSpc>
                <a:spcPct val="100000"/>
              </a:lnSpc>
            </a:pPr>
            <a:endParaRPr lang="en-US" sz="1000" dirty="0">
              <a:solidFill>
                <a:srgbClr val="93C763"/>
              </a:solidFill>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18</a:t>
            </a:fld>
            <a:endParaRPr lang="en-US" altLang="en-US"/>
          </a:p>
        </p:txBody>
      </p:sp>
      <p:sp>
        <p:nvSpPr>
          <p:cNvPr id="8" name="Text Placeholder 7"/>
          <p:cNvSpPr>
            <a:spLocks noGrp="1"/>
          </p:cNvSpPr>
          <p:nvPr>
            <p:ph type="body" sz="quarter" idx="16"/>
          </p:nvPr>
        </p:nvSpPr>
        <p:spPr/>
        <p:txBody>
          <a:bodyPr/>
          <a:lstStyle/>
          <a:p>
            <a:r>
              <a:rPr lang="en-US" altLang="en-US" dirty="0">
                <a:ea typeface="ヒラギノ角ゴ Pro W3" charset="-128"/>
              </a:rPr>
              <a:t>You can move the tables and indexes between the devices by using SET TABLESPACE via the ALTER TABLE and ALTER INDEX commands.</a:t>
            </a:r>
          </a:p>
          <a:p>
            <a:endParaRPr lang="en-US" altLang="en-US" dirty="0">
              <a:ea typeface="ヒラギノ角ゴ Pro W3" charset="-128"/>
            </a:endParaRPr>
          </a:p>
          <a:p>
            <a:r>
              <a:rPr lang="en-US" altLang="en-US" dirty="0">
                <a:ea typeface="ヒラギノ角ゴ Pro W3" charset="-128"/>
              </a:rPr>
              <a:t>NOTE: The index and table are not required to be on the same device. For example, you might want to have your index on the local fast SSD’s and your data on slower less expensive disks.</a:t>
            </a:r>
          </a:p>
        </p:txBody>
      </p:sp>
      <p:pic>
        <p:nvPicPr>
          <p:cNvPr id="9" name="Picture 8">
            <a:extLst>
              <a:ext uri="{FF2B5EF4-FFF2-40B4-BE49-F238E27FC236}">
                <a16:creationId xmlns:a16="http://schemas.microsoft.com/office/drawing/2014/main" id="{9395649F-09A8-4AE0-854B-67E11DF55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33728" y="282400"/>
            <a:ext cx="541424" cy="544688"/>
          </a:xfrm>
          <a:prstGeom prst="rect">
            <a:avLst/>
          </a:prstGeom>
        </p:spPr>
      </p:pic>
    </p:spTree>
    <p:extLst>
      <p:ext uri="{BB962C8B-B14F-4D97-AF65-F5344CB8AC3E}">
        <p14:creationId xmlns:p14="http://schemas.microsoft.com/office/powerpoint/2010/main" val="2702573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p:txBody>
          <a:bodyPr/>
          <a:lstStyle/>
          <a:p>
            <a:r>
              <a:rPr lang="en-US" altLang="en-US" dirty="0">
                <a:ea typeface="ヒラギノ角ゴ Pro W3" charset="-128"/>
              </a:rPr>
              <a:t>Example 2</a:t>
            </a:r>
          </a:p>
          <a:p>
            <a:pPr marL="90488" lvl="1">
              <a:spcBef>
                <a:spcPct val="0"/>
              </a:spcBef>
            </a:pPr>
            <a:r>
              <a:rPr lang="en-US" altLang="en-US" dirty="0">
                <a:ea typeface="ヒラギノ角ゴ Pro W3" charset="-128"/>
              </a:rPr>
              <a:t>Splitting the Data, WAL, and Log files between devices</a:t>
            </a:r>
          </a:p>
        </p:txBody>
      </p:sp>
    </p:spTree>
    <p:extLst>
      <p:ext uri="{BB962C8B-B14F-4D97-AF65-F5344CB8AC3E}">
        <p14:creationId xmlns:p14="http://schemas.microsoft.com/office/powerpoint/2010/main" val="3630006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Setting up the Cluster</a:t>
            </a:r>
          </a:p>
        </p:txBody>
      </p:sp>
      <p:sp>
        <p:nvSpPr>
          <p:cNvPr id="7" name="Text Placeholder 6"/>
          <p:cNvSpPr>
            <a:spLocks noGrp="1"/>
          </p:cNvSpPr>
          <p:nvPr>
            <p:ph type="body" sz="quarter" idx="12"/>
          </p:nvPr>
        </p:nvSpPr>
        <p:spPr>
          <a:xfrm>
            <a:off x="5033913" y="1261872"/>
            <a:ext cx="6543356" cy="4846320"/>
          </a:xfrm>
        </p:spPr>
        <p:txBody>
          <a:bodyPr/>
          <a:lstStyle/>
          <a:p>
            <a:pPr>
              <a:lnSpc>
                <a:spcPct val="100000"/>
              </a:lnSpc>
            </a:pPr>
            <a:r>
              <a:rPr lang="en-US" sz="1000" dirty="0" err="1">
                <a:latin typeface="Courier New" panose="02070309020205020404" pitchFamily="49" charset="0"/>
                <a:cs typeface="Courier New" panose="02070309020205020404" pitchFamily="49" charset="0"/>
              </a:rPr>
              <a:t>initdb</a:t>
            </a:r>
            <a:r>
              <a:rPr lang="en-US" sz="1000" dirty="0">
                <a:latin typeface="Courier New" panose="02070309020205020404" pitchFamily="49" charset="0"/>
                <a:cs typeface="Courier New" panose="02070309020205020404" pitchFamily="49" charset="0"/>
              </a:rPr>
              <a:t> -D /</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 -E UTF8 --data-checksums --no-locale</a:t>
            </a: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err="1">
                <a:latin typeface="Courier New" panose="02070309020205020404" pitchFamily="49" charset="0"/>
                <a:cs typeface="Courier New" panose="02070309020205020404" pitchFamily="49" charset="0"/>
              </a:rPr>
              <a:t>mkdir</a:t>
            </a:r>
            <a:r>
              <a:rPr lang="en-US" sz="1000" dirty="0">
                <a:latin typeface="Courier New" panose="02070309020205020404" pitchFamily="49" charset="0"/>
                <a:cs typeface="Courier New" panose="02070309020205020404" pitchFamily="49" charset="0"/>
              </a:rPr>
              <a:t> /dev2/</a:t>
            </a:r>
            <a:r>
              <a:rPr lang="en-US" sz="1000" dirty="0" err="1">
                <a:latin typeface="Courier New" panose="02070309020205020404" pitchFamily="49" charset="0"/>
                <a:cs typeface="Courier New" panose="02070309020205020404" pitchFamily="49" charset="0"/>
              </a:rPr>
              <a:t>pgdata_wal</a:t>
            </a:r>
            <a:endParaRPr lang="en-US" sz="1000" dirty="0">
              <a:latin typeface="Courier New" panose="02070309020205020404" pitchFamily="49" charset="0"/>
              <a:cs typeface="Courier New" panose="02070309020205020404" pitchFamily="49" charset="0"/>
            </a:endParaRPr>
          </a:p>
          <a:p>
            <a:pPr>
              <a:lnSpc>
                <a:spcPct val="100000"/>
              </a:lnSpc>
            </a:pPr>
            <a:r>
              <a:rPr lang="en-US" sz="1000" dirty="0" err="1">
                <a:latin typeface="Courier New" panose="02070309020205020404" pitchFamily="49" charset="0"/>
                <a:cs typeface="Courier New" panose="02070309020205020404" pitchFamily="49" charset="0"/>
              </a:rPr>
              <a:t>chmod</a:t>
            </a:r>
            <a:r>
              <a:rPr lang="en-US" sz="1000" dirty="0">
                <a:latin typeface="Courier New" panose="02070309020205020404" pitchFamily="49" charset="0"/>
                <a:cs typeface="Courier New" panose="02070309020205020404" pitchFamily="49" charset="0"/>
              </a:rPr>
              <a:t> 700 /dev2/</a:t>
            </a:r>
            <a:r>
              <a:rPr lang="en-US" sz="1000" dirty="0" err="1">
                <a:latin typeface="Courier New" panose="02070309020205020404" pitchFamily="49" charset="0"/>
                <a:cs typeface="Courier New" panose="02070309020205020404" pitchFamily="49" charset="0"/>
              </a:rPr>
              <a:t>pgdata_wal</a:t>
            </a: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latin typeface="Courier New" panose="02070309020205020404" pitchFamily="49" charset="0"/>
                <a:cs typeface="Courier New" panose="02070309020205020404" pitchFamily="49" charset="0"/>
              </a:rPr>
              <a:t>mv /</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pg_wal</a:t>
            </a:r>
            <a:r>
              <a:rPr lang="en-US" sz="1000" dirty="0">
                <a:latin typeface="Courier New" panose="02070309020205020404" pitchFamily="49" charset="0"/>
                <a:cs typeface="Courier New" panose="02070309020205020404" pitchFamily="49" charset="0"/>
              </a:rPr>
              <a:t> /dev2/</a:t>
            </a:r>
            <a:r>
              <a:rPr lang="en-US" sz="1000" dirty="0" err="1">
                <a:latin typeface="Courier New" panose="02070309020205020404" pitchFamily="49" charset="0"/>
                <a:cs typeface="Courier New" panose="02070309020205020404" pitchFamily="49" charset="0"/>
              </a:rPr>
              <a:t>pgdata_wal</a:t>
            </a: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pg_wal</a:t>
            </a: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latin typeface="Courier New" panose="02070309020205020404" pitchFamily="49" charset="0"/>
                <a:cs typeface="Courier New" panose="02070309020205020404" pitchFamily="49" charset="0"/>
              </a:rPr>
              <a:t>ln -s /dev2/</a:t>
            </a:r>
            <a:r>
              <a:rPr lang="en-US" sz="1000" dirty="0" err="1">
                <a:latin typeface="Courier New" panose="02070309020205020404" pitchFamily="49" charset="0"/>
                <a:cs typeface="Courier New" panose="02070309020205020404" pitchFamily="49" charset="0"/>
              </a:rPr>
              <a:t>pgdata_wal</a:t>
            </a: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pg_wal</a:t>
            </a:r>
            <a:r>
              <a:rPr lang="en-US" sz="1000" dirty="0">
                <a:latin typeface="Courier New" panose="02070309020205020404" pitchFamily="49" charset="0"/>
                <a:cs typeface="Courier New" panose="02070309020205020404" pitchFamily="49" charset="0"/>
              </a:rPr>
              <a:t> /</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a:t>
            </a:r>
            <a:r>
              <a:rPr lang="en-US" sz="1000" dirty="0" err="1">
                <a:latin typeface="Courier New" panose="02070309020205020404" pitchFamily="49" charset="0"/>
                <a:cs typeface="Courier New" panose="02070309020205020404" pitchFamily="49" charset="0"/>
              </a:rPr>
              <a:t>pg_wal</a:t>
            </a:r>
            <a:endParaRPr lang="en-US" sz="1000" dirty="0">
              <a:latin typeface="Courier New" panose="02070309020205020404" pitchFamily="49" charset="0"/>
              <a:cs typeface="Courier New" panose="02070309020205020404" pitchFamily="49" charset="0"/>
            </a:endParaRP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err="1">
                <a:latin typeface="Courier New" panose="02070309020205020404" pitchFamily="49" charset="0"/>
                <a:cs typeface="Courier New" panose="02070309020205020404" pitchFamily="49" charset="0"/>
              </a:rPr>
              <a:t>mkdir</a:t>
            </a:r>
            <a:r>
              <a:rPr lang="en-US" sz="1000" dirty="0">
                <a:latin typeface="Courier New" panose="02070309020205020404" pitchFamily="49" charset="0"/>
                <a:cs typeface="Courier New" panose="02070309020205020404" pitchFamily="49" charset="0"/>
              </a:rPr>
              <a:t> /dev3/</a:t>
            </a:r>
            <a:r>
              <a:rPr lang="en-US" sz="1000" dirty="0" err="1">
                <a:latin typeface="Courier New" panose="02070309020205020404" pitchFamily="49" charset="0"/>
                <a:cs typeface="Courier New" panose="02070309020205020404" pitchFamily="49" charset="0"/>
              </a:rPr>
              <a:t>pgdata_logs</a:t>
            </a:r>
            <a:endParaRPr lang="en-US" sz="1000" dirty="0">
              <a:latin typeface="Courier New" panose="02070309020205020404" pitchFamily="49" charset="0"/>
              <a:cs typeface="Courier New" panose="02070309020205020404" pitchFamily="49" charset="0"/>
            </a:endParaRPr>
          </a:p>
          <a:p>
            <a:pPr>
              <a:lnSpc>
                <a:spcPct val="100000"/>
              </a:lnSpc>
            </a:pPr>
            <a:r>
              <a:rPr lang="en-US" sz="1000" dirty="0" err="1">
                <a:latin typeface="Courier New" panose="02070309020205020404" pitchFamily="49" charset="0"/>
                <a:cs typeface="Courier New" panose="02070309020205020404" pitchFamily="49" charset="0"/>
              </a:rPr>
              <a:t>chmod</a:t>
            </a:r>
            <a:r>
              <a:rPr lang="en-US" sz="1000" dirty="0">
                <a:latin typeface="Courier New" panose="02070309020205020404" pitchFamily="49" charset="0"/>
                <a:cs typeface="Courier New" panose="02070309020205020404" pitchFamily="49" charset="0"/>
              </a:rPr>
              <a:t> 700 /dev3/</a:t>
            </a:r>
            <a:r>
              <a:rPr lang="en-US" sz="1000" dirty="0" err="1">
                <a:latin typeface="Courier New" panose="02070309020205020404" pitchFamily="49" charset="0"/>
                <a:cs typeface="Courier New" panose="02070309020205020404" pitchFamily="49" charset="0"/>
              </a:rPr>
              <a:t>pgdata_logs</a:t>
            </a: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latin typeface="Courier New" panose="02070309020205020404" pitchFamily="49" charset="0"/>
                <a:cs typeface="Courier New" panose="02070309020205020404" pitchFamily="49" charset="0"/>
              </a:rPr>
              <a:t># Note: You also need to move the log files to the secure area, and this can be done by either editing the </a:t>
            </a:r>
            <a:r>
              <a:rPr lang="en-US" sz="1000" dirty="0" err="1">
                <a:latin typeface="Courier New" panose="02070309020205020404" pitchFamily="49" charset="0"/>
                <a:cs typeface="Courier New" panose="02070309020205020404" pitchFamily="49" charset="0"/>
              </a:rPr>
              <a:t>postgresql.conf</a:t>
            </a:r>
            <a:r>
              <a:rPr lang="en-US" sz="1000" dirty="0">
                <a:latin typeface="Courier New" panose="02070309020205020404" pitchFamily="49" charset="0"/>
                <a:cs typeface="Courier New" panose="02070309020205020404" pitchFamily="49" charset="0"/>
              </a:rPr>
              <a:t> or </a:t>
            </a:r>
            <a:r>
              <a:rPr lang="en-US" sz="1000" dirty="0" err="1">
                <a:latin typeface="Courier New" panose="02070309020205020404" pitchFamily="49" charset="0"/>
                <a:cs typeface="Courier New" panose="02070309020205020404" pitchFamily="49" charset="0"/>
              </a:rPr>
              <a:t>postgresql.auto.conf</a:t>
            </a:r>
            <a:r>
              <a:rPr lang="en-US" sz="1000" dirty="0">
                <a:latin typeface="Courier New" panose="02070309020205020404" pitchFamily="49" charset="0"/>
                <a:cs typeface="Courier New" panose="02070309020205020404" pitchFamily="49" charset="0"/>
              </a:rPr>
              <a:t> files or my the MV and LN command like done with the </a:t>
            </a:r>
            <a:r>
              <a:rPr lang="en-US" sz="1000" dirty="0" err="1">
                <a:latin typeface="Courier New" panose="02070309020205020404" pitchFamily="49" charset="0"/>
                <a:cs typeface="Courier New" panose="02070309020205020404" pitchFamily="49" charset="0"/>
              </a:rPr>
              <a:t>pg_wal</a:t>
            </a:r>
            <a:r>
              <a:rPr lang="en-US" sz="1000" dirty="0">
                <a:latin typeface="Courier New" panose="02070309020205020404" pitchFamily="49" charset="0"/>
                <a:cs typeface="Courier New" panose="02070309020205020404" pitchFamily="49" charset="0"/>
              </a:rPr>
              <a:t>.</a:t>
            </a: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err="1">
                <a:latin typeface="Courier New" panose="02070309020205020404" pitchFamily="49" charset="0"/>
                <a:cs typeface="Courier New" panose="02070309020205020404" pitchFamily="49" charset="0"/>
              </a:rPr>
              <a:t>pg_ctl</a:t>
            </a:r>
            <a:r>
              <a:rPr lang="en-US" sz="1000" dirty="0">
                <a:latin typeface="Courier New" panose="02070309020205020404" pitchFamily="49" charset="0"/>
                <a:cs typeface="Courier New" panose="02070309020205020404" pitchFamily="49" charset="0"/>
              </a:rPr>
              <a:t> start -D /</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a:t>
            </a: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20</a:t>
            </a:fld>
            <a:endParaRPr lang="en-US" altLang="en-US"/>
          </a:p>
        </p:txBody>
      </p:sp>
      <p:sp>
        <p:nvSpPr>
          <p:cNvPr id="8" name="Text Placeholder 7"/>
          <p:cNvSpPr>
            <a:spLocks noGrp="1"/>
          </p:cNvSpPr>
          <p:nvPr>
            <p:ph type="body" sz="quarter" idx="16"/>
          </p:nvPr>
        </p:nvSpPr>
        <p:spPr>
          <a:xfrm>
            <a:off x="607327" y="1261872"/>
            <a:ext cx="4322892" cy="4846320"/>
          </a:xfrm>
        </p:spPr>
        <p:txBody>
          <a:bodyPr/>
          <a:lstStyle/>
          <a:p>
            <a:r>
              <a:rPr lang="en-US" altLang="en-US" dirty="0">
                <a:ea typeface="ヒラギノ角ゴ Pro W3" charset="-128"/>
              </a:rPr>
              <a:t>This configuration will put the WAL, LOG, and the rest of the data on three different devices. This allows you to have a higher write speed aka IO throughput to your devices if they have separate hardware controllers.</a:t>
            </a:r>
          </a:p>
        </p:txBody>
      </p:sp>
    </p:spTree>
    <p:extLst>
      <p:ext uri="{BB962C8B-B14F-4D97-AF65-F5344CB8AC3E}">
        <p14:creationId xmlns:p14="http://schemas.microsoft.com/office/powerpoint/2010/main" val="80568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p:txBody>
          <a:bodyPr/>
          <a:lstStyle/>
          <a:p>
            <a:r>
              <a:rPr lang="en-US" altLang="en-US" dirty="0">
                <a:ea typeface="ヒラギノ角ゴ Pro W3" charset="-128"/>
              </a:rPr>
              <a:t>Example 3</a:t>
            </a:r>
          </a:p>
          <a:p>
            <a:pPr marL="90488" lvl="1">
              <a:spcBef>
                <a:spcPct val="0"/>
              </a:spcBef>
            </a:pPr>
            <a:r>
              <a:rPr lang="en-US" altLang="en-US" dirty="0">
                <a:ea typeface="ヒラギノ角ゴ Pro W3" charset="-128"/>
              </a:rPr>
              <a:t>Splitting your database between and unencrypted and an encrypted device</a:t>
            </a:r>
          </a:p>
        </p:txBody>
      </p:sp>
    </p:spTree>
    <p:extLst>
      <p:ext uri="{BB962C8B-B14F-4D97-AF65-F5344CB8AC3E}">
        <p14:creationId xmlns:p14="http://schemas.microsoft.com/office/powerpoint/2010/main" val="2828284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Setting up the Tablespace</a:t>
            </a:r>
          </a:p>
        </p:txBody>
      </p:sp>
      <p:sp>
        <p:nvSpPr>
          <p:cNvPr id="7" name="Text Placeholder 6"/>
          <p:cNvSpPr>
            <a:spLocks noGrp="1"/>
          </p:cNvSpPr>
          <p:nvPr>
            <p:ph type="body" sz="quarter" idx="12"/>
          </p:nvPr>
        </p:nvSpPr>
        <p:spPr>
          <a:xfrm>
            <a:off x="5033913" y="1261872"/>
            <a:ext cx="6543356" cy="4846320"/>
          </a:xfrm>
        </p:spPr>
        <p:txBody>
          <a:bodyPr/>
          <a:lstStyle/>
          <a:p>
            <a:pPr>
              <a:lnSpc>
                <a:spcPct val="100000"/>
              </a:lnSpc>
            </a:pPr>
            <a:r>
              <a:rPr lang="en-US" sz="1000" dirty="0" err="1">
                <a:latin typeface="Courier New" panose="02070309020205020404" pitchFamily="49" charset="0"/>
                <a:cs typeface="Courier New" panose="02070309020205020404" pitchFamily="49" charset="0"/>
              </a:rPr>
              <a:t>initdb</a:t>
            </a:r>
            <a:r>
              <a:rPr lang="en-US" sz="1000" dirty="0">
                <a:latin typeface="Courier New" panose="02070309020205020404" pitchFamily="49" charset="0"/>
                <a:cs typeface="Courier New" panose="02070309020205020404" pitchFamily="49" charset="0"/>
              </a:rPr>
              <a:t> -D /unencrypted/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 -E UTF8 --data-checksums --no-locale</a:t>
            </a: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err="1">
                <a:latin typeface="Courier New" panose="02070309020205020404" pitchFamily="49" charset="0"/>
                <a:cs typeface="Courier New" panose="02070309020205020404" pitchFamily="49" charset="0"/>
              </a:rPr>
              <a:t>mkdir</a:t>
            </a:r>
            <a:r>
              <a:rPr lang="en-US" sz="1000" dirty="0">
                <a:latin typeface="Courier New" panose="02070309020205020404" pitchFamily="49" charset="0"/>
                <a:cs typeface="Courier New" panose="02070309020205020404" pitchFamily="49" charset="0"/>
              </a:rPr>
              <a:t> /encrypted/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p>
          <a:p>
            <a:pPr>
              <a:lnSpc>
                <a:spcPct val="100000"/>
              </a:lnSpc>
            </a:pPr>
            <a:r>
              <a:rPr lang="en-US" sz="1000" dirty="0" err="1">
                <a:latin typeface="Courier New" panose="02070309020205020404" pitchFamily="49" charset="0"/>
                <a:cs typeface="Courier New" panose="02070309020205020404" pitchFamily="49" charset="0"/>
              </a:rPr>
              <a:t>chmod</a:t>
            </a:r>
            <a:r>
              <a:rPr lang="en-US" sz="1000" dirty="0">
                <a:latin typeface="Courier New" panose="02070309020205020404" pitchFamily="49" charset="0"/>
                <a:cs typeface="Courier New" panose="02070309020205020404" pitchFamily="49" charset="0"/>
              </a:rPr>
              <a:t> 700 /encrypted/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p>
          <a:p>
            <a:pPr>
              <a:lnSpc>
                <a:spcPct val="100000"/>
              </a:lnSpc>
            </a:pPr>
            <a:r>
              <a:rPr lang="en-US" sz="1000" dirty="0">
                <a:latin typeface="Courier New" panose="02070309020205020404" pitchFamily="49" charset="0"/>
                <a:cs typeface="Courier New" panose="02070309020205020404" pitchFamily="49" charset="0"/>
              </a:rPr>
              <a:t>mv /unencrypted/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r>
              <a:rPr lang="en-US" sz="1000" dirty="0" err="1">
                <a:latin typeface="Courier New" panose="02070309020205020404" pitchFamily="49" charset="0"/>
                <a:cs typeface="Courier New" panose="02070309020205020404" pitchFamily="49" charset="0"/>
              </a:rPr>
              <a:t>pg_wal</a:t>
            </a:r>
            <a:r>
              <a:rPr lang="en-US" sz="1000" dirty="0">
                <a:latin typeface="Courier New" panose="02070309020205020404" pitchFamily="49" charset="0"/>
                <a:cs typeface="Courier New" panose="02070309020205020404" pitchFamily="49" charset="0"/>
              </a:rPr>
              <a:t> /encrypted/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r>
              <a:rPr lang="en-US" sz="1000" dirty="0" err="1">
                <a:latin typeface="Courier New" panose="02070309020205020404" pitchFamily="49" charset="0"/>
                <a:cs typeface="Courier New" panose="02070309020205020404" pitchFamily="49" charset="0"/>
              </a:rPr>
              <a:t>pg_wal</a:t>
            </a: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latin typeface="Courier New" panose="02070309020205020404" pitchFamily="49" charset="0"/>
                <a:cs typeface="Courier New" panose="02070309020205020404" pitchFamily="49" charset="0"/>
              </a:rPr>
              <a:t>mv /unencrypted/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r>
              <a:rPr lang="en-US" sz="1000" dirty="0" err="1">
                <a:latin typeface="Courier New" panose="02070309020205020404" pitchFamily="49" charset="0"/>
                <a:cs typeface="Courier New" panose="02070309020205020404" pitchFamily="49" charset="0"/>
              </a:rPr>
              <a:t>pg_stat</a:t>
            </a:r>
            <a:r>
              <a:rPr lang="en-US" sz="1000" dirty="0">
                <a:latin typeface="Courier New" panose="02070309020205020404" pitchFamily="49" charset="0"/>
                <a:cs typeface="Courier New" panose="02070309020205020404" pitchFamily="49" charset="0"/>
              </a:rPr>
              <a:t> /encrypted/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r>
              <a:rPr lang="en-US" sz="1000" dirty="0" err="1">
                <a:latin typeface="Courier New" panose="02070309020205020404" pitchFamily="49" charset="0"/>
                <a:cs typeface="Courier New" panose="02070309020205020404" pitchFamily="49" charset="0"/>
              </a:rPr>
              <a:t>pg_stat</a:t>
            </a: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latin typeface="Courier New" panose="02070309020205020404" pitchFamily="49" charset="0"/>
                <a:cs typeface="Courier New" panose="02070309020205020404" pitchFamily="49" charset="0"/>
              </a:rPr>
              <a:t>mv /unencrypted/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r>
              <a:rPr lang="en-US" sz="1000" dirty="0" err="1">
                <a:latin typeface="Courier New" panose="02070309020205020404" pitchFamily="49" charset="0"/>
                <a:cs typeface="Courier New" panose="02070309020205020404" pitchFamily="49" charset="0"/>
              </a:rPr>
              <a:t>pg_stat_tmp</a:t>
            </a:r>
            <a:r>
              <a:rPr lang="en-US" sz="1000" dirty="0">
                <a:latin typeface="Courier New" panose="02070309020205020404" pitchFamily="49" charset="0"/>
                <a:cs typeface="Courier New" panose="02070309020205020404" pitchFamily="49" charset="0"/>
              </a:rPr>
              <a:t> /encrypted/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r>
              <a:rPr lang="en-US" sz="1000" dirty="0" err="1">
                <a:latin typeface="Courier New" panose="02070309020205020404" pitchFamily="49" charset="0"/>
                <a:cs typeface="Courier New" panose="02070309020205020404" pitchFamily="49" charset="0"/>
              </a:rPr>
              <a:t>pg_stat_tmp</a:t>
            </a: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latin typeface="Courier New" panose="02070309020205020404" pitchFamily="49" charset="0"/>
                <a:cs typeface="Courier New" panose="02070309020205020404" pitchFamily="49" charset="0"/>
              </a:rPr>
              <a:t>ln -s /encrypted/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r>
              <a:rPr lang="en-US" sz="1000" dirty="0" err="1">
                <a:latin typeface="Courier New" panose="02070309020205020404" pitchFamily="49" charset="0"/>
                <a:cs typeface="Courier New" panose="02070309020205020404" pitchFamily="49" charset="0"/>
              </a:rPr>
              <a:t>pg_wal</a:t>
            </a:r>
            <a:r>
              <a:rPr lang="en-US" sz="1000" dirty="0">
                <a:latin typeface="Courier New" panose="02070309020205020404" pitchFamily="49" charset="0"/>
                <a:cs typeface="Courier New" panose="02070309020205020404" pitchFamily="49" charset="0"/>
              </a:rPr>
              <a:t> /unencrypted/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r>
              <a:rPr lang="en-US" sz="1000" dirty="0" err="1">
                <a:latin typeface="Courier New" panose="02070309020205020404" pitchFamily="49" charset="0"/>
                <a:cs typeface="Courier New" panose="02070309020205020404" pitchFamily="49" charset="0"/>
              </a:rPr>
              <a:t>pg_wal</a:t>
            </a: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latin typeface="Courier New" panose="02070309020205020404" pitchFamily="49" charset="0"/>
                <a:cs typeface="Courier New" panose="02070309020205020404" pitchFamily="49" charset="0"/>
              </a:rPr>
              <a:t>ln -s /encrypted/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r>
              <a:rPr lang="en-US" sz="1000" dirty="0" err="1">
                <a:latin typeface="Courier New" panose="02070309020205020404" pitchFamily="49" charset="0"/>
                <a:cs typeface="Courier New" panose="02070309020205020404" pitchFamily="49" charset="0"/>
              </a:rPr>
              <a:t>pg_stat</a:t>
            </a:r>
            <a:r>
              <a:rPr lang="en-US" sz="1000" dirty="0">
                <a:latin typeface="Courier New" panose="02070309020205020404" pitchFamily="49" charset="0"/>
                <a:cs typeface="Courier New" panose="02070309020205020404" pitchFamily="49" charset="0"/>
              </a:rPr>
              <a:t> /unencrypted/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r>
              <a:rPr lang="en-US" sz="1000" dirty="0" err="1">
                <a:latin typeface="Courier New" panose="02070309020205020404" pitchFamily="49" charset="0"/>
                <a:cs typeface="Courier New" panose="02070309020205020404" pitchFamily="49" charset="0"/>
              </a:rPr>
              <a:t>pg_stat</a:t>
            </a: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latin typeface="Courier New" panose="02070309020205020404" pitchFamily="49" charset="0"/>
                <a:cs typeface="Courier New" panose="02070309020205020404" pitchFamily="49" charset="0"/>
              </a:rPr>
              <a:t>ln -s /encrypted/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r>
              <a:rPr lang="en-US" sz="1000" dirty="0" err="1">
                <a:latin typeface="Courier New" panose="02070309020205020404" pitchFamily="49" charset="0"/>
                <a:cs typeface="Courier New" panose="02070309020205020404" pitchFamily="49" charset="0"/>
              </a:rPr>
              <a:t>pg_stat_tmp</a:t>
            </a:r>
            <a:r>
              <a:rPr lang="en-US" sz="1000" dirty="0">
                <a:latin typeface="Courier New" panose="02070309020205020404" pitchFamily="49" charset="0"/>
                <a:cs typeface="Courier New" panose="02070309020205020404" pitchFamily="49" charset="0"/>
              </a:rPr>
              <a:t> /unencrypted/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r>
              <a:rPr lang="en-US" sz="1000" dirty="0" err="1">
                <a:latin typeface="Courier New" panose="02070309020205020404" pitchFamily="49" charset="0"/>
                <a:cs typeface="Courier New" panose="02070309020205020404" pitchFamily="49" charset="0"/>
              </a:rPr>
              <a:t>pg_stat_tmp</a:t>
            </a:r>
            <a:endParaRPr lang="en-US" sz="1000" dirty="0">
              <a:latin typeface="Courier New" panose="02070309020205020404" pitchFamily="49" charset="0"/>
              <a:cs typeface="Courier New" panose="02070309020205020404" pitchFamily="49" charset="0"/>
            </a:endParaRP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a:latin typeface="Courier New" panose="02070309020205020404" pitchFamily="49" charset="0"/>
                <a:cs typeface="Courier New" panose="02070309020205020404" pitchFamily="49" charset="0"/>
              </a:rPr>
              <a:t># Note: You also need to move the log files to the secure area, and this can be done by editing the </a:t>
            </a:r>
            <a:r>
              <a:rPr lang="en-US" sz="1000" dirty="0" err="1">
                <a:latin typeface="Courier New" panose="02070309020205020404" pitchFamily="49" charset="0"/>
                <a:cs typeface="Courier New" panose="02070309020205020404" pitchFamily="49" charset="0"/>
              </a:rPr>
              <a:t>postgresql.conf</a:t>
            </a:r>
            <a:r>
              <a:rPr lang="en-US" sz="1000" dirty="0">
                <a:latin typeface="Courier New" panose="02070309020205020404" pitchFamily="49" charset="0"/>
                <a:cs typeface="Courier New" panose="02070309020205020404" pitchFamily="49" charset="0"/>
              </a:rPr>
              <a:t> or </a:t>
            </a:r>
            <a:r>
              <a:rPr lang="en-US" sz="1000" dirty="0" err="1">
                <a:latin typeface="Courier New" panose="02070309020205020404" pitchFamily="49" charset="0"/>
                <a:cs typeface="Courier New" panose="02070309020205020404" pitchFamily="49" charset="0"/>
              </a:rPr>
              <a:t>postgresql.auto.conf</a:t>
            </a:r>
            <a:r>
              <a:rPr lang="en-US" sz="1000" dirty="0">
                <a:latin typeface="Courier New" panose="02070309020205020404" pitchFamily="49" charset="0"/>
                <a:cs typeface="Courier New" panose="02070309020205020404" pitchFamily="49" charset="0"/>
              </a:rPr>
              <a:t> files.</a:t>
            </a:r>
          </a:p>
          <a:p>
            <a:pPr>
              <a:lnSpc>
                <a:spcPct val="100000"/>
              </a:lnSpc>
            </a:pPr>
            <a:endParaRPr lang="en-US" sz="1000" dirty="0">
              <a:latin typeface="Courier New" panose="02070309020205020404" pitchFamily="49" charset="0"/>
              <a:cs typeface="Courier New" panose="02070309020205020404" pitchFamily="49" charset="0"/>
            </a:endParaRPr>
          </a:p>
          <a:p>
            <a:pPr>
              <a:lnSpc>
                <a:spcPct val="100000"/>
              </a:lnSpc>
            </a:pPr>
            <a:r>
              <a:rPr lang="en-US" sz="1000" dirty="0" err="1">
                <a:latin typeface="Courier New" panose="02070309020205020404" pitchFamily="49" charset="0"/>
                <a:cs typeface="Courier New" panose="02070309020205020404" pitchFamily="49" charset="0"/>
              </a:rPr>
              <a:t>pg_ctl</a:t>
            </a:r>
            <a:r>
              <a:rPr lang="en-US" sz="1000" dirty="0">
                <a:latin typeface="Courier New" panose="02070309020205020404" pitchFamily="49" charset="0"/>
                <a:cs typeface="Courier New" panose="02070309020205020404" pitchFamily="49" charset="0"/>
              </a:rPr>
              <a:t> start -D /unencrypted/</a:t>
            </a:r>
            <a:r>
              <a:rPr lang="en-US" sz="1000" dirty="0" err="1">
                <a:latin typeface="Courier New" panose="02070309020205020404" pitchFamily="49" charset="0"/>
                <a:cs typeface="Courier New" panose="02070309020205020404" pitchFamily="49" charset="0"/>
              </a:rPr>
              <a:t>pgdata</a:t>
            </a:r>
            <a:r>
              <a:rPr lang="en-US" sz="1000" dirty="0">
                <a:latin typeface="Courier New" panose="02070309020205020404" pitchFamily="49" charset="0"/>
                <a:cs typeface="Courier New" panose="02070309020205020404" pitchFamily="49" charset="0"/>
              </a:rPr>
              <a:t>/10_split/</a:t>
            </a: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22</a:t>
            </a:fld>
            <a:endParaRPr lang="en-US" altLang="en-US"/>
          </a:p>
        </p:txBody>
      </p:sp>
      <p:sp>
        <p:nvSpPr>
          <p:cNvPr id="8" name="Text Placeholder 7"/>
          <p:cNvSpPr>
            <a:spLocks noGrp="1"/>
          </p:cNvSpPr>
          <p:nvPr>
            <p:ph type="body" sz="quarter" idx="16"/>
          </p:nvPr>
        </p:nvSpPr>
        <p:spPr>
          <a:xfrm>
            <a:off x="607327" y="1261872"/>
            <a:ext cx="4322892" cy="4846320"/>
          </a:xfrm>
        </p:spPr>
        <p:txBody>
          <a:bodyPr/>
          <a:lstStyle/>
          <a:p>
            <a:r>
              <a:rPr lang="en-US" altLang="en-US" dirty="0">
                <a:ea typeface="ヒラギノ角ゴ Pro W3" charset="-128"/>
              </a:rPr>
              <a:t>There is a Postgres wiki page that talks about which files contain user data.</a:t>
            </a:r>
          </a:p>
          <a:p>
            <a:endParaRPr lang="en-US" altLang="en-US" dirty="0">
              <a:ea typeface="ヒラギノ角ゴ Pro W3" charset="-128"/>
            </a:endParaRPr>
          </a:p>
          <a:p>
            <a:r>
              <a:rPr lang="en-US" altLang="en-US" dirty="0">
                <a:ea typeface="ヒラギノ角ゴ Pro W3" charset="-128"/>
              </a:rPr>
              <a:t>Note: Additional ones that need to be delt with:</a:t>
            </a:r>
          </a:p>
          <a:p>
            <a:pPr lvl="1"/>
            <a:r>
              <a:rPr lang="en-US" altLang="en-US" dirty="0">
                <a:ea typeface="ヒラギノ角ゴ Pro W3" charset="-128"/>
              </a:rPr>
              <a:t>base/</a:t>
            </a:r>
            <a:r>
              <a:rPr lang="en-US" altLang="en-US" dirty="0" err="1">
                <a:ea typeface="ヒラギノ角ゴ Pro W3" charset="-128"/>
              </a:rPr>
              <a:t>pgsql_tmp</a:t>
            </a:r>
            <a:r>
              <a:rPr lang="en-US" altLang="en-US" dirty="0">
                <a:ea typeface="ヒラギノ角ゴ Pro W3" charset="-128"/>
              </a:rPr>
              <a:t> – Temp files</a:t>
            </a:r>
          </a:p>
          <a:p>
            <a:pPr lvl="1"/>
            <a:r>
              <a:rPr lang="en-US" altLang="en-US" dirty="0" err="1">
                <a:ea typeface="ヒラギノ角ゴ Pro W3" charset="-128"/>
              </a:rPr>
              <a:t>pg_replslot</a:t>
            </a:r>
            <a:r>
              <a:rPr lang="en-US" altLang="en-US" dirty="0">
                <a:ea typeface="ヒラギノ角ゴ Pro W3" charset="-128"/>
              </a:rPr>
              <a:t> – Replication Slots</a:t>
            </a:r>
          </a:p>
          <a:p>
            <a:pPr lvl="1"/>
            <a:r>
              <a:rPr lang="en-US" altLang="en-US" dirty="0" err="1">
                <a:ea typeface="ヒラギノ角ゴ Pro W3" charset="-128"/>
              </a:rPr>
              <a:t>pg_tblspc</a:t>
            </a:r>
            <a:r>
              <a:rPr lang="en-US" altLang="en-US" dirty="0">
                <a:ea typeface="ヒラギノ角ゴ Pro W3" charset="-128"/>
              </a:rPr>
              <a:t> – Tablespace Metadata</a:t>
            </a:r>
          </a:p>
          <a:p>
            <a:endParaRPr lang="en-US" altLang="en-US" dirty="0">
              <a:ea typeface="ヒラギノ角ゴ Pro W3" charset="-128"/>
            </a:endParaRPr>
          </a:p>
          <a:p>
            <a:r>
              <a:rPr lang="en-US" altLang="en-US" dirty="0">
                <a:ea typeface="ヒラギノ角ゴ Pro W3" charset="-128"/>
              </a:rPr>
              <a:t>Note: Filesystem Level Encryption</a:t>
            </a:r>
          </a:p>
          <a:p>
            <a:pPr lvl="1"/>
            <a:r>
              <a:rPr lang="en-US" altLang="en-US" dirty="0" err="1">
                <a:ea typeface="ヒラギノ角ゴ Pro W3" charset="-128"/>
              </a:rPr>
              <a:t>Fscrypt</a:t>
            </a:r>
            <a:endParaRPr lang="en-US" altLang="en-US" dirty="0">
              <a:ea typeface="ヒラギノ角ゴ Pro W3" charset="-128"/>
            </a:endParaRPr>
          </a:p>
          <a:p>
            <a:endParaRPr lang="en-US" altLang="en-US" dirty="0">
              <a:ea typeface="ヒラギノ角ゴ Pro W3" charset="-128"/>
            </a:endParaRPr>
          </a:p>
          <a:p>
            <a:r>
              <a:rPr lang="en-US" altLang="en-US" dirty="0">
                <a:ea typeface="ヒラギノ角ゴ Pro W3" charset="-128"/>
              </a:rPr>
              <a:t>Note: You could also put everything on the encrypted device and then create a tablespace for unencrypted data.</a:t>
            </a:r>
          </a:p>
        </p:txBody>
      </p:sp>
      <p:pic>
        <p:nvPicPr>
          <p:cNvPr id="10" name="Picture 9">
            <a:extLst>
              <a:ext uri="{FF2B5EF4-FFF2-40B4-BE49-F238E27FC236}">
                <a16:creationId xmlns:a16="http://schemas.microsoft.com/office/drawing/2014/main" id="{C10699A9-D2D0-4585-B8EA-C37BC55AE7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205120"/>
            <a:ext cx="541424" cy="544688"/>
          </a:xfrm>
          <a:prstGeom prst="rect">
            <a:avLst/>
          </a:prstGeom>
        </p:spPr>
      </p:pic>
    </p:spTree>
    <p:extLst>
      <p:ext uri="{BB962C8B-B14F-4D97-AF65-F5344CB8AC3E}">
        <p14:creationId xmlns:p14="http://schemas.microsoft.com/office/powerpoint/2010/main" val="471491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Setting up the Tablespace</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r>
              <a:rPr lang="en-US" sz="1000" dirty="0">
                <a:solidFill>
                  <a:srgbClr val="3A8BDA"/>
                </a:solidFill>
                <a:latin typeface="Courier New" panose="02070309020205020404" pitchFamily="49" charset="0"/>
                <a:cs typeface="Courier New" panose="02070309020205020404" pitchFamily="49" charset="0"/>
              </a:rPr>
              <a:t>-- Spinning Disks </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CREATE</a:t>
            </a:r>
            <a:r>
              <a:rPr lang="en-US" sz="1000" dirty="0">
                <a:solidFill>
                  <a:srgbClr val="FFFFFF"/>
                </a:solidFill>
                <a:latin typeface="Courier New" panose="02070309020205020404" pitchFamily="49" charset="0"/>
                <a:cs typeface="Courier New" panose="02070309020205020404" pitchFamily="49" charset="0"/>
              </a:rPr>
              <a:t> TABLESPACE secure LOCATION </a:t>
            </a:r>
            <a:r>
              <a:rPr lang="en-US" sz="1000" dirty="0">
                <a:solidFill>
                  <a:srgbClr val="8DB0D3"/>
                </a:solidFill>
                <a:latin typeface="Courier New" panose="02070309020205020404" pitchFamily="49" charset="0"/>
                <a:cs typeface="Courier New" panose="02070309020205020404" pitchFamily="49" charset="0"/>
              </a:rPr>
              <a:t>'/encrypted/</a:t>
            </a:r>
            <a:r>
              <a:rPr lang="en-US" sz="1000" dirty="0" err="1">
                <a:solidFill>
                  <a:srgbClr val="8DB0D3"/>
                </a:solidFill>
                <a:latin typeface="Courier New" panose="02070309020205020404" pitchFamily="49" charset="0"/>
                <a:cs typeface="Courier New" panose="02070309020205020404" pitchFamily="49" charset="0"/>
              </a:rPr>
              <a:t>pgdata</a:t>
            </a:r>
            <a:r>
              <a:rPr lang="en-US" sz="1000" dirty="0">
                <a:solidFill>
                  <a:srgbClr val="8DB0D3"/>
                </a:solidFill>
                <a:latin typeface="Courier New" panose="02070309020205020404" pitchFamily="49" charset="0"/>
                <a:cs typeface="Courier New" panose="02070309020205020404" pitchFamily="49" charset="0"/>
              </a:rPr>
              <a:t>/10_split'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ALTER</a:t>
            </a:r>
            <a:r>
              <a:rPr lang="en-US" sz="1000" dirty="0">
                <a:solidFill>
                  <a:srgbClr val="FFFFFF"/>
                </a:solidFill>
                <a:latin typeface="Courier New" panose="02070309020205020404" pitchFamily="49" charset="0"/>
                <a:cs typeface="Courier New" panose="02070309020205020404" pitchFamily="49" charset="0"/>
              </a:rPr>
              <a:t> TABLESPACE secure </a:t>
            </a:r>
            <a:r>
              <a:rPr lang="en-US" sz="1000" dirty="0">
                <a:solidFill>
                  <a:srgbClr val="7BC22F"/>
                </a:solidFill>
                <a:latin typeface="Courier New" panose="02070309020205020404" pitchFamily="49" charset="0"/>
                <a:cs typeface="Courier New" panose="02070309020205020404" pitchFamily="49" charset="0"/>
              </a:rPr>
              <a:t>SET</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br>
              <a:rPr lang="en-US" sz="1000" dirty="0">
                <a:solidFill>
                  <a:srgbClr val="F08047"/>
                </a:solidFill>
                <a:latin typeface="Courier New" panose="02070309020205020404" pitchFamily="49" charset="0"/>
                <a:cs typeface="Courier New" panose="02070309020205020404" pitchFamily="49" charset="0"/>
              </a:rPr>
            </a:br>
            <a:r>
              <a:rPr lang="en-US" sz="1000" dirty="0">
                <a:solidFill>
                  <a:srgbClr val="F08047"/>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seq_page_cost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4DD0B"/>
                </a:solidFill>
                <a:latin typeface="Courier New" panose="02070309020205020404" pitchFamily="49" charset="0"/>
                <a:cs typeface="Courier New" panose="02070309020205020404" pitchFamily="49" charset="0"/>
              </a:rPr>
              <a:t>1.0</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random_page_cost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4DD0B"/>
                </a:solidFill>
                <a:latin typeface="Courier New" panose="02070309020205020404" pitchFamily="49" charset="0"/>
                <a:cs typeface="Courier New" panose="02070309020205020404" pitchFamily="49" charset="0"/>
              </a:rPr>
              <a:t>4.0</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effective_io_concurrency</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4DD0B"/>
                </a:solidFill>
                <a:latin typeface="Courier New" panose="02070309020205020404" pitchFamily="49" charset="0"/>
                <a:cs typeface="Courier New" panose="02070309020205020404" pitchFamily="49" charset="0"/>
              </a:rPr>
              <a:t>1</a:t>
            </a:r>
            <a:br>
              <a:rPr lang="en-US" sz="1000" dirty="0">
                <a:solidFill>
                  <a:srgbClr val="F4DD0B"/>
                </a:solidFill>
                <a:latin typeface="Courier New" panose="02070309020205020404" pitchFamily="49" charset="0"/>
                <a:cs typeface="Courier New" panose="02070309020205020404" pitchFamily="49" charset="0"/>
              </a:rPr>
            </a:b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p>
          <a:p>
            <a:pPr>
              <a:lnSpc>
                <a:spcPct val="100000"/>
              </a:lnSpc>
            </a:pP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3A8BDA"/>
                </a:solidFill>
                <a:latin typeface="Courier New" panose="02070309020205020404" pitchFamily="49" charset="0"/>
                <a:cs typeface="Courier New" panose="02070309020205020404" pitchFamily="49" charset="0"/>
              </a:rPr>
              <a:t>-- SSD's Disks </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CREATE</a:t>
            </a:r>
            <a:r>
              <a:rPr lang="en-US" sz="1000" dirty="0">
                <a:solidFill>
                  <a:srgbClr val="FFFFFF"/>
                </a:solidFill>
                <a:latin typeface="Courier New" panose="02070309020205020404" pitchFamily="49" charset="0"/>
                <a:cs typeface="Courier New" panose="02070309020205020404" pitchFamily="49" charset="0"/>
              </a:rPr>
              <a:t> TABLESPACE secure LOCATION </a:t>
            </a:r>
            <a:r>
              <a:rPr lang="en-US" sz="1000" dirty="0">
                <a:solidFill>
                  <a:srgbClr val="8DB0D3"/>
                </a:solidFill>
                <a:latin typeface="Courier New" panose="02070309020205020404" pitchFamily="49" charset="0"/>
                <a:cs typeface="Courier New" panose="02070309020205020404" pitchFamily="49" charset="0"/>
              </a:rPr>
              <a:t>'/encrypted/</a:t>
            </a:r>
            <a:r>
              <a:rPr lang="en-US" sz="1000" dirty="0" err="1">
                <a:solidFill>
                  <a:srgbClr val="8DB0D3"/>
                </a:solidFill>
                <a:latin typeface="Courier New" panose="02070309020205020404" pitchFamily="49" charset="0"/>
                <a:cs typeface="Courier New" panose="02070309020205020404" pitchFamily="49" charset="0"/>
              </a:rPr>
              <a:t>pgdata</a:t>
            </a:r>
            <a:r>
              <a:rPr lang="en-US" sz="1000" dirty="0">
                <a:solidFill>
                  <a:srgbClr val="8DB0D3"/>
                </a:solidFill>
                <a:latin typeface="Courier New" panose="02070309020205020404" pitchFamily="49" charset="0"/>
                <a:cs typeface="Courier New" panose="02070309020205020404" pitchFamily="49" charset="0"/>
              </a:rPr>
              <a:t>/10_split'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WITH</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br>
              <a:rPr lang="en-US" sz="1000" dirty="0">
                <a:solidFill>
                  <a:srgbClr val="F08047"/>
                </a:solidFill>
                <a:latin typeface="Courier New" panose="02070309020205020404" pitchFamily="49" charset="0"/>
                <a:cs typeface="Courier New" panose="02070309020205020404" pitchFamily="49" charset="0"/>
              </a:rPr>
            </a:br>
            <a:r>
              <a:rPr lang="en-US" sz="1000" dirty="0">
                <a:solidFill>
                  <a:srgbClr val="F08047"/>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seq_page_cost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4DD0B"/>
                </a:solidFill>
                <a:latin typeface="Courier New" panose="02070309020205020404" pitchFamily="49" charset="0"/>
                <a:cs typeface="Courier New" panose="02070309020205020404" pitchFamily="49" charset="0"/>
              </a:rPr>
              <a:t>1.0</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random_page_cost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4DD0B"/>
                </a:solidFill>
                <a:latin typeface="Courier New" panose="02070309020205020404" pitchFamily="49" charset="0"/>
                <a:cs typeface="Courier New" panose="02070309020205020404" pitchFamily="49" charset="0"/>
              </a:rPr>
              <a:t>1.1</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effective_io_concurrency</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4DD0B"/>
                </a:solidFill>
                <a:latin typeface="Courier New" panose="02070309020205020404" pitchFamily="49" charset="0"/>
                <a:cs typeface="Courier New" panose="02070309020205020404" pitchFamily="49" charset="0"/>
              </a:rPr>
              <a:t>256</a:t>
            </a:r>
            <a:br>
              <a:rPr lang="en-US" sz="1000" dirty="0">
                <a:solidFill>
                  <a:srgbClr val="F4DD0B"/>
                </a:solidFill>
                <a:latin typeface="Courier New" panose="02070309020205020404" pitchFamily="49" charset="0"/>
                <a:cs typeface="Courier New" panose="02070309020205020404" pitchFamily="49" charset="0"/>
              </a:rPr>
            </a:b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endParaRPr lang="en-US" sz="1000" dirty="0">
              <a:solidFill>
                <a:srgbClr val="93C763"/>
              </a:solidFill>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23</a:t>
            </a:fld>
            <a:endParaRPr lang="en-US" altLang="en-US"/>
          </a:p>
        </p:txBody>
      </p:sp>
      <p:sp>
        <p:nvSpPr>
          <p:cNvPr id="8" name="Text Placeholder 7"/>
          <p:cNvSpPr>
            <a:spLocks noGrp="1"/>
          </p:cNvSpPr>
          <p:nvPr>
            <p:ph type="body" sz="quarter" idx="16"/>
          </p:nvPr>
        </p:nvSpPr>
        <p:spPr/>
        <p:txBody>
          <a:bodyPr/>
          <a:lstStyle/>
          <a:p>
            <a:r>
              <a:rPr lang="en-US" altLang="en-US" dirty="0">
                <a:ea typeface="ヒラギノ角ゴ Pro W3" charset="-128"/>
              </a:rPr>
              <a:t>You might be adding additional RAID drives and configuring them for hardware of software encryption to deal with encryption at rest for PII data.</a:t>
            </a:r>
          </a:p>
        </p:txBody>
      </p:sp>
      <p:pic>
        <p:nvPicPr>
          <p:cNvPr id="9" name="Picture 8">
            <a:extLst>
              <a:ext uri="{FF2B5EF4-FFF2-40B4-BE49-F238E27FC236}">
                <a16:creationId xmlns:a16="http://schemas.microsoft.com/office/drawing/2014/main" id="{913CC3D1-B83E-4F25-A13C-B388BACF06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205120"/>
            <a:ext cx="541424" cy="544688"/>
          </a:xfrm>
          <a:prstGeom prst="rect">
            <a:avLst/>
          </a:prstGeom>
        </p:spPr>
      </p:pic>
    </p:spTree>
    <p:extLst>
      <p:ext uri="{BB962C8B-B14F-4D97-AF65-F5344CB8AC3E}">
        <p14:creationId xmlns:p14="http://schemas.microsoft.com/office/powerpoint/2010/main" val="3508735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Setting up the Tables</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r>
              <a:rPr lang="en-US" sz="1000" dirty="0">
                <a:solidFill>
                  <a:srgbClr val="3A8BDA"/>
                </a:solidFill>
                <a:latin typeface="Courier New" panose="02070309020205020404" pitchFamily="49" charset="0"/>
                <a:cs typeface="Courier New" panose="02070309020205020404" pitchFamily="49" charset="0"/>
              </a:rPr>
              <a:t>-- Create Unencrypted Table </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CREATE</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TABLE</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7BC22F"/>
                </a:solidFill>
                <a:latin typeface="Courier New" panose="02070309020205020404" pitchFamily="49" charset="0"/>
                <a:cs typeface="Courier New" panose="02070309020205020404" pitchFamily="49" charset="0"/>
              </a:rPr>
              <a:t>public</a:t>
            </a:r>
            <a:r>
              <a:rPr lang="en-US" sz="1000" dirty="0" err="1">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unsecure_table</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id SERIAL</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message TEXT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CONSTRAINT</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unsecure_table_pkey</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PRIMARY</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KEY</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id</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p>
          <a:p>
            <a:pPr>
              <a:lnSpc>
                <a:spcPct val="100000"/>
              </a:lnSpc>
            </a:pPr>
            <a:r>
              <a:rPr lang="en-US" sz="1000" dirty="0">
                <a:solidFill>
                  <a:srgbClr val="7BC22F"/>
                </a:solidFill>
                <a:latin typeface="Courier New" panose="02070309020205020404" pitchFamily="49" charset="0"/>
                <a:cs typeface="Courier New" panose="02070309020205020404" pitchFamily="49" charset="0"/>
              </a:rPr>
              <a:t>WITH</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oids</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false</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p>
          <a:p>
            <a:pPr>
              <a:lnSpc>
                <a:spcPct val="100000"/>
              </a:lnSpc>
            </a:pP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3A8BDA"/>
                </a:solidFill>
                <a:latin typeface="Courier New" panose="02070309020205020404" pitchFamily="49" charset="0"/>
                <a:cs typeface="Courier New" panose="02070309020205020404" pitchFamily="49" charset="0"/>
              </a:rPr>
              <a:t>-- Create </a:t>
            </a:r>
            <a:r>
              <a:rPr lang="en-US" sz="1000" dirty="0" err="1">
                <a:solidFill>
                  <a:srgbClr val="3A8BDA"/>
                </a:solidFill>
                <a:latin typeface="Courier New" panose="02070309020205020404" pitchFamily="49" charset="0"/>
                <a:cs typeface="Courier New" panose="02070309020205020404" pitchFamily="49" charset="0"/>
              </a:rPr>
              <a:t>Encryoted</a:t>
            </a:r>
            <a:r>
              <a:rPr lang="en-US" sz="1000" dirty="0">
                <a:solidFill>
                  <a:srgbClr val="3A8BDA"/>
                </a:solidFill>
                <a:latin typeface="Courier New" panose="02070309020205020404" pitchFamily="49" charset="0"/>
                <a:cs typeface="Courier New" panose="02070309020205020404" pitchFamily="49" charset="0"/>
              </a:rPr>
              <a:t> Table </a:t>
            </a:r>
            <a:br>
              <a:rPr lang="en-US" sz="1000" dirty="0">
                <a:solidFill>
                  <a:srgbClr val="3A8BDA"/>
                </a:solidFill>
                <a:latin typeface="Courier New" panose="02070309020205020404" pitchFamily="49" charset="0"/>
                <a:cs typeface="Courier New" panose="02070309020205020404" pitchFamily="49" charset="0"/>
              </a:rPr>
            </a:br>
            <a:r>
              <a:rPr lang="en-US" sz="1000" dirty="0">
                <a:solidFill>
                  <a:srgbClr val="7BC22F"/>
                </a:solidFill>
                <a:latin typeface="Courier New" panose="02070309020205020404" pitchFamily="49" charset="0"/>
                <a:cs typeface="Courier New" panose="02070309020205020404" pitchFamily="49" charset="0"/>
              </a:rPr>
              <a:t>CREATE</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TABLE</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7BC22F"/>
                </a:solidFill>
                <a:latin typeface="Courier New" panose="02070309020205020404" pitchFamily="49" charset="0"/>
                <a:cs typeface="Courier New" panose="02070309020205020404" pitchFamily="49" charset="0"/>
              </a:rPr>
              <a:t>public</a:t>
            </a:r>
            <a:r>
              <a:rPr lang="en-US" sz="1000" dirty="0" err="1">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secure_table</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id SERIAL</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message TEXT</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CONSTRAINT</a:t>
            </a:r>
            <a:r>
              <a:rPr lang="en-US" sz="1000" dirty="0">
                <a:solidFill>
                  <a:srgbClr val="FFFFFF"/>
                </a:solidFill>
                <a:latin typeface="Courier New" panose="02070309020205020404" pitchFamily="49" charset="0"/>
                <a:cs typeface="Courier New" panose="02070309020205020404" pitchFamily="49" charset="0"/>
              </a:rPr>
              <a:t> </a:t>
            </a:r>
            <a:r>
              <a:rPr lang="en-US" sz="1000" dirty="0" err="1">
                <a:solidFill>
                  <a:srgbClr val="FFFFFF"/>
                </a:solidFill>
                <a:latin typeface="Courier New" panose="02070309020205020404" pitchFamily="49" charset="0"/>
                <a:cs typeface="Courier New" panose="02070309020205020404" pitchFamily="49" charset="0"/>
              </a:rPr>
              <a:t>secure_table_pkey</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PRIMARY</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KEY</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id</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TABLESPACE secure </a:t>
            </a:r>
          </a:p>
          <a:p>
            <a:pPr>
              <a:lnSpc>
                <a:spcPct val="100000"/>
              </a:lnSpc>
            </a:pP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p>
          <a:p>
            <a:pPr>
              <a:lnSpc>
                <a:spcPct val="100000"/>
              </a:lnSpc>
            </a:pPr>
            <a:r>
              <a:rPr lang="en-US" sz="1000" dirty="0">
                <a:solidFill>
                  <a:srgbClr val="7BC22F"/>
                </a:solidFill>
                <a:latin typeface="Courier New" panose="02070309020205020404" pitchFamily="49" charset="0"/>
                <a:cs typeface="Courier New" panose="02070309020205020404" pitchFamily="49" charset="0"/>
              </a:rPr>
              <a:t>WITH</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err="1">
                <a:solidFill>
                  <a:srgbClr val="FFFFFF"/>
                </a:solidFill>
                <a:latin typeface="Courier New" panose="02070309020205020404" pitchFamily="49" charset="0"/>
                <a:cs typeface="Courier New" panose="02070309020205020404" pitchFamily="49" charset="0"/>
              </a:rPr>
              <a:t>oids</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r>
              <a:rPr lang="en-US" sz="1000" dirty="0">
                <a:solidFill>
                  <a:srgbClr val="7BC22F"/>
                </a:solidFill>
                <a:latin typeface="Courier New" panose="02070309020205020404" pitchFamily="49" charset="0"/>
                <a:cs typeface="Courier New" panose="02070309020205020404" pitchFamily="49" charset="0"/>
              </a:rPr>
              <a:t>false</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p>
          <a:p>
            <a:pPr>
              <a:lnSpc>
                <a:spcPct val="100000"/>
              </a:lnSpc>
            </a:pPr>
            <a:r>
              <a:rPr lang="en-US" sz="1000" dirty="0">
                <a:solidFill>
                  <a:srgbClr val="FFFFFF"/>
                </a:solidFill>
                <a:latin typeface="Courier New" panose="02070309020205020404" pitchFamily="49" charset="0"/>
                <a:cs typeface="Courier New" panose="02070309020205020404" pitchFamily="49" charset="0"/>
              </a:rPr>
              <a:t>TABLESPACE secure</a:t>
            </a:r>
            <a:r>
              <a:rPr lang="en-US" sz="1000" dirty="0">
                <a:solidFill>
                  <a:srgbClr val="F08047"/>
                </a:solidFill>
                <a:latin typeface="Courier New" panose="02070309020205020404" pitchFamily="49" charset="0"/>
                <a:cs typeface="Courier New" panose="02070309020205020404" pitchFamily="49" charset="0"/>
              </a:rPr>
              <a:t>;</a:t>
            </a:r>
            <a:r>
              <a:rPr lang="en-US" sz="1000" dirty="0">
                <a:solidFill>
                  <a:srgbClr val="FFFFFF"/>
                </a:solidFill>
                <a:latin typeface="Courier New" panose="02070309020205020404" pitchFamily="49" charset="0"/>
                <a:cs typeface="Courier New" panose="02070309020205020404" pitchFamily="49" charset="0"/>
              </a:rPr>
              <a:t> </a:t>
            </a:r>
            <a:br>
              <a:rPr lang="en-US" sz="1000" dirty="0">
                <a:solidFill>
                  <a:srgbClr val="FFFFFF"/>
                </a:solidFill>
                <a:latin typeface="Courier New" panose="02070309020205020404" pitchFamily="49" charset="0"/>
                <a:cs typeface="Courier New" panose="02070309020205020404" pitchFamily="49" charset="0"/>
              </a:rPr>
            </a:br>
            <a:endParaRPr lang="en-US" sz="1000" dirty="0">
              <a:solidFill>
                <a:srgbClr val="93C763"/>
              </a:solidFill>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24</a:t>
            </a:fld>
            <a:endParaRPr lang="en-US" altLang="en-US"/>
          </a:p>
        </p:txBody>
      </p:sp>
      <p:sp>
        <p:nvSpPr>
          <p:cNvPr id="8" name="Text Placeholder 7"/>
          <p:cNvSpPr>
            <a:spLocks noGrp="1"/>
          </p:cNvSpPr>
          <p:nvPr>
            <p:ph type="body" sz="quarter" idx="16"/>
          </p:nvPr>
        </p:nvSpPr>
        <p:spPr/>
        <p:txBody>
          <a:bodyPr/>
          <a:lstStyle/>
          <a:p>
            <a:r>
              <a:rPr lang="en-US" altLang="en-US" dirty="0">
                <a:ea typeface="ヒラギノ角ゴ Pro W3" charset="-128"/>
              </a:rPr>
              <a:t>When creating the table, you can specify both the table and index TABLESPACEs.</a:t>
            </a:r>
          </a:p>
          <a:p>
            <a:r>
              <a:rPr lang="en-US" altLang="en-US" dirty="0">
                <a:ea typeface="ヒラギノ角ゴ Pro W3" charset="-128"/>
              </a:rPr>
              <a:t>The table will then be created on the TABLESPACE device that you specified at the time of its creation.</a:t>
            </a:r>
          </a:p>
          <a:p>
            <a:endParaRPr lang="en-US" altLang="en-US" dirty="0">
              <a:ea typeface="ヒラギノ角ゴ Pro W3" charset="-128"/>
            </a:endParaRPr>
          </a:p>
          <a:p>
            <a:r>
              <a:rPr lang="en-US" altLang="en-US" dirty="0">
                <a:ea typeface="ヒラギノ角ゴ Pro W3" charset="-128"/>
              </a:rPr>
              <a:t>Serial ids are mostly like not PII data. Composite keys are most likely PII data and need to be stored securely. There will be exceptions to the rules.</a:t>
            </a:r>
          </a:p>
        </p:txBody>
      </p:sp>
      <p:pic>
        <p:nvPicPr>
          <p:cNvPr id="9" name="Picture 8">
            <a:extLst>
              <a:ext uri="{FF2B5EF4-FFF2-40B4-BE49-F238E27FC236}">
                <a16:creationId xmlns:a16="http://schemas.microsoft.com/office/drawing/2014/main" id="{4C2E0F02-1819-41DB-BE29-E0DF0C8F5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205120"/>
            <a:ext cx="541424" cy="544688"/>
          </a:xfrm>
          <a:prstGeom prst="rect">
            <a:avLst/>
          </a:prstGeom>
        </p:spPr>
      </p:pic>
    </p:spTree>
    <p:extLst>
      <p:ext uri="{BB962C8B-B14F-4D97-AF65-F5344CB8AC3E}">
        <p14:creationId xmlns:p14="http://schemas.microsoft.com/office/powerpoint/2010/main" val="2949072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p:txBody>
          <a:bodyPr/>
          <a:lstStyle/>
          <a:p>
            <a:r>
              <a:rPr lang="en-US" altLang="en-US" dirty="0">
                <a:ea typeface="ヒラギノ角ゴ Pro W3" charset="-128"/>
              </a:rPr>
              <a:t>Performance Testing</a:t>
            </a:r>
          </a:p>
          <a:p>
            <a:pPr marL="90488" lvl="1">
              <a:spcBef>
                <a:spcPct val="0"/>
              </a:spcBef>
            </a:pPr>
            <a:r>
              <a:rPr lang="en-US" altLang="en-US" dirty="0">
                <a:ea typeface="ヒラギノ角ゴ Pro W3" charset="-128"/>
              </a:rPr>
              <a:t>Testing with </a:t>
            </a:r>
            <a:r>
              <a:rPr lang="en-US" altLang="en-US" dirty="0" err="1">
                <a:ea typeface="ヒラギノ角ゴ Pro W3" charset="-128"/>
              </a:rPr>
              <a:t>pgbench</a:t>
            </a:r>
            <a:endParaRPr lang="en-US" altLang="en-US" dirty="0">
              <a:ea typeface="ヒラギノ角ゴ Pro W3" charset="-128"/>
            </a:endParaRPr>
          </a:p>
        </p:txBody>
      </p:sp>
    </p:spTree>
    <p:extLst>
      <p:ext uri="{BB962C8B-B14F-4D97-AF65-F5344CB8AC3E}">
        <p14:creationId xmlns:p14="http://schemas.microsoft.com/office/powerpoint/2010/main" val="3781180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Setting up a split test</a:t>
            </a:r>
          </a:p>
        </p:txBody>
      </p:sp>
      <p:sp>
        <p:nvSpPr>
          <p:cNvPr id="7" name="Text Placeholder 6"/>
          <p:cNvSpPr>
            <a:spLocks noGrp="1"/>
          </p:cNvSpPr>
          <p:nvPr>
            <p:ph type="body" sz="quarter" idx="12"/>
          </p:nvPr>
        </p:nvSpPr>
        <p:spPr>
          <a:xfrm>
            <a:off x="5175316" y="1261872"/>
            <a:ext cx="6401954" cy="4846320"/>
          </a:xfrm>
        </p:spPr>
        <p:txBody>
          <a:bodyPr/>
          <a:lstStyle/>
          <a:p>
            <a:pPr>
              <a:lnSpc>
                <a:spcPct val="100000"/>
              </a:lnSpc>
            </a:pPr>
            <a:r>
              <a:rPr lang="en-US" sz="1000" dirty="0" err="1">
                <a:solidFill>
                  <a:srgbClr val="FFFFFF"/>
                </a:solidFill>
                <a:latin typeface="Courier New" panose="02070309020205020404" pitchFamily="49" charset="0"/>
                <a:cs typeface="Courier New" panose="02070309020205020404" pitchFamily="49" charset="0"/>
              </a:rPr>
              <a:t>initdb</a:t>
            </a:r>
            <a:r>
              <a:rPr lang="en-US" sz="1000" dirty="0">
                <a:solidFill>
                  <a:srgbClr val="FFFFFF"/>
                </a:solidFill>
                <a:latin typeface="Courier New" panose="02070309020205020404" pitchFamily="49" charset="0"/>
                <a:cs typeface="Courier New" panose="02070309020205020404" pitchFamily="49" charset="0"/>
              </a:rPr>
              <a:t> -D /unencrypted/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 -E UTF8 --data-checksums --no-locale</a:t>
            </a:r>
          </a:p>
          <a:p>
            <a:pPr>
              <a:lnSpc>
                <a:spcPct val="100000"/>
              </a:lnSpc>
            </a:pPr>
            <a:r>
              <a:rPr lang="en-US" sz="1000" dirty="0" err="1">
                <a:solidFill>
                  <a:srgbClr val="FFFFFF"/>
                </a:solidFill>
                <a:latin typeface="Courier New" panose="02070309020205020404" pitchFamily="49" charset="0"/>
                <a:cs typeface="Courier New" panose="02070309020205020404" pitchFamily="49" charset="0"/>
              </a:rPr>
              <a:t>mkdir</a:t>
            </a:r>
            <a:r>
              <a:rPr lang="en-US" sz="1000" dirty="0">
                <a:solidFill>
                  <a:srgbClr val="FFFFFF"/>
                </a:solidFill>
                <a:latin typeface="Courier New" panose="02070309020205020404" pitchFamily="49" charset="0"/>
                <a:cs typeface="Courier New" panose="02070309020205020404" pitchFamily="49" charset="0"/>
              </a:rPr>
              <a:t> /encrypted/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p>
          <a:p>
            <a:pPr>
              <a:lnSpc>
                <a:spcPct val="100000"/>
              </a:lnSpc>
            </a:pPr>
            <a:r>
              <a:rPr lang="en-US" sz="1000" dirty="0" err="1">
                <a:solidFill>
                  <a:srgbClr val="FFFFFF"/>
                </a:solidFill>
                <a:latin typeface="Courier New" panose="02070309020205020404" pitchFamily="49" charset="0"/>
                <a:cs typeface="Courier New" panose="02070309020205020404" pitchFamily="49" charset="0"/>
              </a:rPr>
              <a:t>chmod</a:t>
            </a:r>
            <a:r>
              <a:rPr lang="en-US" sz="1000" dirty="0">
                <a:solidFill>
                  <a:srgbClr val="FFFFFF"/>
                </a:solidFill>
                <a:latin typeface="Courier New" panose="02070309020205020404" pitchFamily="49" charset="0"/>
                <a:cs typeface="Courier New" panose="02070309020205020404" pitchFamily="49" charset="0"/>
              </a:rPr>
              <a:t> 700 /encrypted/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p>
          <a:p>
            <a:pPr>
              <a:lnSpc>
                <a:spcPct val="100000"/>
              </a:lnSpc>
            </a:pPr>
            <a:r>
              <a:rPr lang="en-US" sz="1000" dirty="0" err="1">
                <a:solidFill>
                  <a:srgbClr val="FFFFFF"/>
                </a:solidFill>
                <a:latin typeface="Courier New" panose="02070309020205020404" pitchFamily="49" charset="0"/>
                <a:cs typeface="Courier New" panose="02070309020205020404" pitchFamily="49" charset="0"/>
              </a:rPr>
              <a:t>mkdir</a:t>
            </a:r>
            <a:r>
              <a:rPr lang="en-US" sz="1000" dirty="0">
                <a:solidFill>
                  <a:srgbClr val="FFFFFF"/>
                </a:solidFill>
                <a:latin typeface="Courier New" panose="02070309020205020404" pitchFamily="49" charset="0"/>
                <a:cs typeface="Courier New" panose="02070309020205020404" pitchFamily="49" charset="0"/>
              </a:rPr>
              <a:t> /encrypted/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/10_split/data</a:t>
            </a:r>
          </a:p>
          <a:p>
            <a:pPr>
              <a:lnSpc>
                <a:spcPct val="100000"/>
              </a:lnSpc>
            </a:pPr>
            <a:r>
              <a:rPr lang="en-US" sz="1000" dirty="0" err="1">
                <a:solidFill>
                  <a:srgbClr val="FFFFFF"/>
                </a:solidFill>
                <a:latin typeface="Courier New" panose="02070309020205020404" pitchFamily="49" charset="0"/>
                <a:cs typeface="Courier New" panose="02070309020205020404" pitchFamily="49" charset="0"/>
              </a:rPr>
              <a:t>chmod</a:t>
            </a:r>
            <a:r>
              <a:rPr lang="en-US" sz="1000" dirty="0">
                <a:solidFill>
                  <a:srgbClr val="FFFFFF"/>
                </a:solidFill>
                <a:latin typeface="Courier New" panose="02070309020205020404" pitchFamily="49" charset="0"/>
                <a:cs typeface="Courier New" panose="02070309020205020404" pitchFamily="49" charset="0"/>
              </a:rPr>
              <a:t> 700 /encrypted/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/10_split/data</a:t>
            </a:r>
          </a:p>
          <a:p>
            <a:pPr>
              <a:lnSpc>
                <a:spcPct val="100000"/>
              </a:lnSpc>
            </a:pPr>
            <a:r>
              <a:rPr lang="en-US" sz="1000" dirty="0">
                <a:solidFill>
                  <a:srgbClr val="FFFFFF"/>
                </a:solidFill>
                <a:latin typeface="Courier New" panose="02070309020205020404" pitchFamily="49" charset="0"/>
                <a:cs typeface="Courier New" panose="02070309020205020404" pitchFamily="49" charset="0"/>
              </a:rPr>
              <a:t>mv /unencrypted/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r>
              <a:rPr lang="en-US" sz="1000" dirty="0" err="1">
                <a:solidFill>
                  <a:srgbClr val="FFFFFF"/>
                </a:solidFill>
                <a:latin typeface="Courier New" panose="02070309020205020404" pitchFamily="49" charset="0"/>
                <a:cs typeface="Courier New" panose="02070309020205020404" pitchFamily="49" charset="0"/>
              </a:rPr>
              <a:t>pg_wal</a:t>
            </a:r>
            <a:r>
              <a:rPr lang="en-US" sz="1000" dirty="0">
                <a:solidFill>
                  <a:srgbClr val="FFFFFF"/>
                </a:solidFill>
                <a:latin typeface="Courier New" panose="02070309020205020404" pitchFamily="49" charset="0"/>
                <a:cs typeface="Courier New" panose="02070309020205020404" pitchFamily="49" charset="0"/>
              </a:rPr>
              <a:t> /encrypted/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r>
              <a:rPr lang="en-US" sz="1000" dirty="0" err="1">
                <a:solidFill>
                  <a:srgbClr val="FFFFFF"/>
                </a:solidFill>
                <a:latin typeface="Courier New" panose="02070309020205020404" pitchFamily="49" charset="0"/>
                <a:cs typeface="Courier New" panose="02070309020205020404" pitchFamily="49" charset="0"/>
              </a:rPr>
              <a:t>pg_wal</a:t>
            </a:r>
            <a:endParaRPr lang="en-US" sz="1000" dirty="0">
              <a:solidFill>
                <a:srgbClr val="FFFFFF"/>
              </a:solidFill>
              <a:latin typeface="Courier New" panose="02070309020205020404" pitchFamily="49" charset="0"/>
              <a:cs typeface="Courier New" panose="02070309020205020404" pitchFamily="49" charset="0"/>
            </a:endParaRPr>
          </a:p>
          <a:p>
            <a:pPr>
              <a:lnSpc>
                <a:spcPct val="100000"/>
              </a:lnSpc>
            </a:pPr>
            <a:r>
              <a:rPr lang="en-US" sz="1000" dirty="0">
                <a:solidFill>
                  <a:srgbClr val="FFFFFF"/>
                </a:solidFill>
                <a:latin typeface="Courier New" panose="02070309020205020404" pitchFamily="49" charset="0"/>
                <a:cs typeface="Courier New" panose="02070309020205020404" pitchFamily="49" charset="0"/>
              </a:rPr>
              <a:t>mv /unencrypted/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r>
              <a:rPr lang="en-US" sz="1000" dirty="0" err="1">
                <a:solidFill>
                  <a:srgbClr val="FFFFFF"/>
                </a:solidFill>
                <a:latin typeface="Courier New" panose="02070309020205020404" pitchFamily="49" charset="0"/>
                <a:cs typeface="Courier New" panose="02070309020205020404" pitchFamily="49" charset="0"/>
              </a:rPr>
              <a:t>pg_stat</a:t>
            </a:r>
            <a:r>
              <a:rPr lang="en-US" sz="1000" dirty="0">
                <a:solidFill>
                  <a:srgbClr val="FFFFFF"/>
                </a:solidFill>
                <a:latin typeface="Courier New" panose="02070309020205020404" pitchFamily="49" charset="0"/>
                <a:cs typeface="Courier New" panose="02070309020205020404" pitchFamily="49" charset="0"/>
              </a:rPr>
              <a:t> /encrypted/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r>
              <a:rPr lang="en-US" sz="1000" dirty="0" err="1">
                <a:solidFill>
                  <a:srgbClr val="FFFFFF"/>
                </a:solidFill>
                <a:latin typeface="Courier New" panose="02070309020205020404" pitchFamily="49" charset="0"/>
                <a:cs typeface="Courier New" panose="02070309020205020404" pitchFamily="49" charset="0"/>
              </a:rPr>
              <a:t>pg_stat</a:t>
            </a:r>
            <a:endParaRPr lang="en-US" sz="1000" dirty="0">
              <a:solidFill>
                <a:srgbClr val="FFFFFF"/>
              </a:solidFill>
              <a:latin typeface="Courier New" panose="02070309020205020404" pitchFamily="49" charset="0"/>
              <a:cs typeface="Courier New" panose="02070309020205020404" pitchFamily="49" charset="0"/>
            </a:endParaRPr>
          </a:p>
          <a:p>
            <a:pPr>
              <a:lnSpc>
                <a:spcPct val="100000"/>
              </a:lnSpc>
            </a:pPr>
            <a:r>
              <a:rPr lang="en-US" sz="1000" dirty="0">
                <a:solidFill>
                  <a:srgbClr val="FFFFFF"/>
                </a:solidFill>
                <a:latin typeface="Courier New" panose="02070309020205020404" pitchFamily="49" charset="0"/>
                <a:cs typeface="Courier New" panose="02070309020205020404" pitchFamily="49" charset="0"/>
              </a:rPr>
              <a:t>mv /unencrypted/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r>
              <a:rPr lang="en-US" sz="1000" dirty="0" err="1">
                <a:solidFill>
                  <a:srgbClr val="FFFFFF"/>
                </a:solidFill>
                <a:latin typeface="Courier New" panose="02070309020205020404" pitchFamily="49" charset="0"/>
                <a:cs typeface="Courier New" panose="02070309020205020404" pitchFamily="49" charset="0"/>
              </a:rPr>
              <a:t>pg_stat_tmp</a:t>
            </a:r>
            <a:r>
              <a:rPr lang="en-US" sz="1000" dirty="0">
                <a:solidFill>
                  <a:srgbClr val="FFFFFF"/>
                </a:solidFill>
                <a:latin typeface="Courier New" panose="02070309020205020404" pitchFamily="49" charset="0"/>
                <a:cs typeface="Courier New" panose="02070309020205020404" pitchFamily="49" charset="0"/>
              </a:rPr>
              <a:t> /encrypted/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r>
              <a:rPr lang="en-US" sz="1000" dirty="0" err="1">
                <a:solidFill>
                  <a:srgbClr val="FFFFFF"/>
                </a:solidFill>
                <a:latin typeface="Courier New" panose="02070309020205020404" pitchFamily="49" charset="0"/>
                <a:cs typeface="Courier New" panose="02070309020205020404" pitchFamily="49" charset="0"/>
              </a:rPr>
              <a:t>pg_stat_tmp</a:t>
            </a:r>
            <a:endParaRPr lang="en-US" sz="1000" dirty="0">
              <a:solidFill>
                <a:srgbClr val="FFFFFF"/>
              </a:solidFill>
              <a:latin typeface="Courier New" panose="02070309020205020404" pitchFamily="49" charset="0"/>
              <a:cs typeface="Courier New" panose="02070309020205020404" pitchFamily="49" charset="0"/>
            </a:endParaRPr>
          </a:p>
          <a:p>
            <a:pPr>
              <a:lnSpc>
                <a:spcPct val="100000"/>
              </a:lnSpc>
            </a:pPr>
            <a:r>
              <a:rPr lang="en-US" sz="1000" dirty="0">
                <a:solidFill>
                  <a:srgbClr val="FFFFFF"/>
                </a:solidFill>
                <a:latin typeface="Courier New" panose="02070309020205020404" pitchFamily="49" charset="0"/>
                <a:cs typeface="Courier New" panose="02070309020205020404" pitchFamily="49" charset="0"/>
              </a:rPr>
              <a:t>ln -s /encrypted/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r>
              <a:rPr lang="en-US" sz="1000" dirty="0" err="1">
                <a:solidFill>
                  <a:srgbClr val="FFFFFF"/>
                </a:solidFill>
                <a:latin typeface="Courier New" panose="02070309020205020404" pitchFamily="49" charset="0"/>
                <a:cs typeface="Courier New" panose="02070309020205020404" pitchFamily="49" charset="0"/>
              </a:rPr>
              <a:t>pg_wal</a:t>
            </a:r>
            <a:r>
              <a:rPr lang="en-US" sz="1000" dirty="0">
                <a:solidFill>
                  <a:srgbClr val="FFFFFF"/>
                </a:solidFill>
                <a:latin typeface="Courier New" panose="02070309020205020404" pitchFamily="49" charset="0"/>
                <a:cs typeface="Courier New" panose="02070309020205020404" pitchFamily="49" charset="0"/>
              </a:rPr>
              <a:t> /unencrypted/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r>
              <a:rPr lang="en-US" sz="1000" dirty="0" err="1">
                <a:solidFill>
                  <a:srgbClr val="FFFFFF"/>
                </a:solidFill>
                <a:latin typeface="Courier New" panose="02070309020205020404" pitchFamily="49" charset="0"/>
                <a:cs typeface="Courier New" panose="02070309020205020404" pitchFamily="49" charset="0"/>
              </a:rPr>
              <a:t>pg_wal</a:t>
            </a:r>
            <a:endParaRPr lang="en-US" sz="1000" dirty="0">
              <a:solidFill>
                <a:srgbClr val="FFFFFF"/>
              </a:solidFill>
              <a:latin typeface="Courier New" panose="02070309020205020404" pitchFamily="49" charset="0"/>
              <a:cs typeface="Courier New" panose="02070309020205020404" pitchFamily="49" charset="0"/>
            </a:endParaRPr>
          </a:p>
          <a:p>
            <a:pPr>
              <a:lnSpc>
                <a:spcPct val="100000"/>
              </a:lnSpc>
            </a:pPr>
            <a:r>
              <a:rPr lang="en-US" sz="1000" dirty="0">
                <a:solidFill>
                  <a:srgbClr val="FFFFFF"/>
                </a:solidFill>
                <a:latin typeface="Courier New" panose="02070309020205020404" pitchFamily="49" charset="0"/>
                <a:cs typeface="Courier New" panose="02070309020205020404" pitchFamily="49" charset="0"/>
              </a:rPr>
              <a:t>ln -s /encrypted/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r>
              <a:rPr lang="en-US" sz="1000" dirty="0" err="1">
                <a:solidFill>
                  <a:srgbClr val="FFFFFF"/>
                </a:solidFill>
                <a:latin typeface="Courier New" panose="02070309020205020404" pitchFamily="49" charset="0"/>
                <a:cs typeface="Courier New" panose="02070309020205020404" pitchFamily="49" charset="0"/>
              </a:rPr>
              <a:t>pg_stat</a:t>
            </a:r>
            <a:r>
              <a:rPr lang="en-US" sz="1000" dirty="0">
                <a:solidFill>
                  <a:srgbClr val="FFFFFF"/>
                </a:solidFill>
                <a:latin typeface="Courier New" panose="02070309020205020404" pitchFamily="49" charset="0"/>
                <a:cs typeface="Courier New" panose="02070309020205020404" pitchFamily="49" charset="0"/>
              </a:rPr>
              <a:t> /unencrypted/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r>
              <a:rPr lang="en-US" sz="1000" dirty="0" err="1">
                <a:solidFill>
                  <a:srgbClr val="FFFFFF"/>
                </a:solidFill>
                <a:latin typeface="Courier New" panose="02070309020205020404" pitchFamily="49" charset="0"/>
                <a:cs typeface="Courier New" panose="02070309020205020404" pitchFamily="49" charset="0"/>
              </a:rPr>
              <a:t>pg_stat</a:t>
            </a:r>
            <a:endParaRPr lang="en-US" sz="1000" dirty="0">
              <a:solidFill>
                <a:srgbClr val="FFFFFF"/>
              </a:solidFill>
              <a:latin typeface="Courier New" panose="02070309020205020404" pitchFamily="49" charset="0"/>
              <a:cs typeface="Courier New" panose="02070309020205020404" pitchFamily="49" charset="0"/>
            </a:endParaRPr>
          </a:p>
          <a:p>
            <a:pPr>
              <a:lnSpc>
                <a:spcPct val="100000"/>
              </a:lnSpc>
            </a:pPr>
            <a:r>
              <a:rPr lang="en-US" sz="1000" dirty="0">
                <a:solidFill>
                  <a:srgbClr val="FFFFFF"/>
                </a:solidFill>
                <a:latin typeface="Courier New" panose="02070309020205020404" pitchFamily="49" charset="0"/>
                <a:cs typeface="Courier New" panose="02070309020205020404" pitchFamily="49" charset="0"/>
              </a:rPr>
              <a:t>ln -s /encrypted/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r>
              <a:rPr lang="en-US" sz="1000" dirty="0" err="1">
                <a:solidFill>
                  <a:srgbClr val="FFFFFF"/>
                </a:solidFill>
                <a:latin typeface="Courier New" panose="02070309020205020404" pitchFamily="49" charset="0"/>
                <a:cs typeface="Courier New" panose="02070309020205020404" pitchFamily="49" charset="0"/>
              </a:rPr>
              <a:t>pg_stat_tmp</a:t>
            </a:r>
            <a:r>
              <a:rPr lang="en-US" sz="1000" dirty="0">
                <a:solidFill>
                  <a:srgbClr val="FFFFFF"/>
                </a:solidFill>
                <a:latin typeface="Courier New" panose="02070309020205020404" pitchFamily="49" charset="0"/>
                <a:cs typeface="Courier New" panose="02070309020205020404" pitchFamily="49" charset="0"/>
              </a:rPr>
              <a:t> /unencrypted/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r>
              <a:rPr lang="en-US" sz="1000" dirty="0" err="1">
                <a:solidFill>
                  <a:srgbClr val="FFFFFF"/>
                </a:solidFill>
                <a:latin typeface="Courier New" panose="02070309020205020404" pitchFamily="49" charset="0"/>
                <a:cs typeface="Courier New" panose="02070309020205020404" pitchFamily="49" charset="0"/>
              </a:rPr>
              <a:t>pg_stat_tmp</a:t>
            </a:r>
            <a:endParaRPr lang="en-US" sz="1000" dirty="0">
              <a:solidFill>
                <a:srgbClr val="FFFFFF"/>
              </a:solidFill>
              <a:latin typeface="Courier New" panose="02070309020205020404" pitchFamily="49" charset="0"/>
              <a:cs typeface="Courier New" panose="02070309020205020404" pitchFamily="49" charset="0"/>
            </a:endParaRPr>
          </a:p>
          <a:p>
            <a:pPr>
              <a:lnSpc>
                <a:spcPct val="100000"/>
              </a:lnSpc>
            </a:pPr>
            <a:r>
              <a:rPr lang="en-US" sz="1000" dirty="0">
                <a:solidFill>
                  <a:srgbClr val="FFFFFF"/>
                </a:solidFill>
                <a:latin typeface="Courier New" panose="02070309020205020404" pitchFamily="49" charset="0"/>
                <a:cs typeface="Courier New" panose="02070309020205020404" pitchFamily="49" charset="0"/>
              </a:rPr>
              <a:t># Change the </a:t>
            </a:r>
            <a:r>
              <a:rPr lang="en-US" sz="1000" dirty="0" err="1">
                <a:solidFill>
                  <a:srgbClr val="FFFFFF"/>
                </a:solidFill>
                <a:latin typeface="Courier New" panose="02070309020205020404" pitchFamily="49" charset="0"/>
                <a:cs typeface="Courier New" panose="02070309020205020404" pitchFamily="49" charset="0"/>
              </a:rPr>
              <a:t>pg_log</a:t>
            </a:r>
            <a:r>
              <a:rPr lang="en-US" sz="1000" dirty="0">
                <a:solidFill>
                  <a:srgbClr val="FFFFFF"/>
                </a:solidFill>
                <a:latin typeface="Courier New" panose="02070309020205020404" pitchFamily="49" charset="0"/>
                <a:cs typeface="Courier New" panose="02070309020205020404" pitchFamily="49" charset="0"/>
              </a:rPr>
              <a:t> location in either the </a:t>
            </a:r>
            <a:r>
              <a:rPr lang="en-US" sz="1000" dirty="0" err="1">
                <a:solidFill>
                  <a:srgbClr val="FFFFFF"/>
                </a:solidFill>
                <a:latin typeface="Courier New" panose="02070309020205020404" pitchFamily="49" charset="0"/>
                <a:cs typeface="Courier New" panose="02070309020205020404" pitchFamily="49" charset="0"/>
              </a:rPr>
              <a:t>postgresql.conf</a:t>
            </a:r>
            <a:r>
              <a:rPr lang="en-US" sz="1000" dirty="0">
                <a:solidFill>
                  <a:srgbClr val="FFFFFF"/>
                </a:solidFill>
                <a:latin typeface="Courier New" panose="02070309020205020404" pitchFamily="49" charset="0"/>
                <a:cs typeface="Courier New" panose="02070309020205020404" pitchFamily="49" charset="0"/>
              </a:rPr>
              <a:t> or </a:t>
            </a:r>
            <a:r>
              <a:rPr lang="en-US" sz="1000" dirty="0" err="1">
                <a:solidFill>
                  <a:srgbClr val="FFFFFF"/>
                </a:solidFill>
                <a:latin typeface="Courier New" panose="02070309020205020404" pitchFamily="49" charset="0"/>
                <a:cs typeface="Courier New" panose="02070309020205020404" pitchFamily="49" charset="0"/>
              </a:rPr>
              <a:t>postgresql.auto.conf</a:t>
            </a:r>
            <a:r>
              <a:rPr lang="en-US" sz="1000" dirty="0">
                <a:solidFill>
                  <a:srgbClr val="FFFFFF"/>
                </a:solidFill>
                <a:latin typeface="Courier New" panose="02070309020205020404" pitchFamily="49" charset="0"/>
                <a:cs typeface="Courier New" panose="02070309020205020404" pitchFamily="49" charset="0"/>
              </a:rPr>
              <a:t> files.</a:t>
            </a:r>
          </a:p>
          <a:p>
            <a:pPr>
              <a:lnSpc>
                <a:spcPct val="100000"/>
              </a:lnSpc>
            </a:pPr>
            <a:r>
              <a:rPr lang="en-US" sz="1000" dirty="0" err="1">
                <a:solidFill>
                  <a:srgbClr val="FFFFFF"/>
                </a:solidFill>
                <a:latin typeface="Courier New" panose="02070309020205020404" pitchFamily="49" charset="0"/>
                <a:cs typeface="Courier New" panose="02070309020205020404" pitchFamily="49" charset="0"/>
              </a:rPr>
              <a:t>pg_ctl</a:t>
            </a:r>
            <a:r>
              <a:rPr lang="en-US" sz="1000" dirty="0">
                <a:solidFill>
                  <a:srgbClr val="FFFFFF"/>
                </a:solidFill>
                <a:latin typeface="Courier New" panose="02070309020205020404" pitchFamily="49" charset="0"/>
                <a:cs typeface="Courier New" panose="02070309020205020404" pitchFamily="49" charset="0"/>
              </a:rPr>
              <a:t> start -D /unencrypted/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a:t>
            </a:r>
          </a:p>
          <a:p>
            <a:pPr>
              <a:lnSpc>
                <a:spcPct val="100000"/>
              </a:lnSpc>
            </a:pPr>
            <a:endParaRPr lang="en-US" sz="1000" dirty="0">
              <a:solidFill>
                <a:srgbClr val="FFFFFF"/>
              </a:solidFill>
              <a:latin typeface="Courier New" panose="02070309020205020404" pitchFamily="49" charset="0"/>
              <a:cs typeface="Courier New" panose="02070309020205020404" pitchFamily="49" charset="0"/>
            </a:endParaRPr>
          </a:p>
          <a:p>
            <a:pPr>
              <a:lnSpc>
                <a:spcPct val="100000"/>
              </a:lnSpc>
            </a:pPr>
            <a:endParaRPr lang="en-US" sz="1000" dirty="0">
              <a:solidFill>
                <a:srgbClr val="FFFFFF"/>
              </a:solidFill>
              <a:latin typeface="Courier New" panose="02070309020205020404" pitchFamily="49" charset="0"/>
              <a:cs typeface="Courier New" panose="02070309020205020404" pitchFamily="49" charset="0"/>
            </a:endParaRPr>
          </a:p>
          <a:p>
            <a:pPr>
              <a:lnSpc>
                <a:spcPct val="100000"/>
              </a:lnSpc>
            </a:pPr>
            <a:r>
              <a:rPr lang="en-US" sz="1000" dirty="0" err="1">
                <a:solidFill>
                  <a:srgbClr val="FFFFFF"/>
                </a:solidFill>
                <a:latin typeface="Courier New" panose="02070309020205020404" pitchFamily="49" charset="0"/>
                <a:cs typeface="Courier New" panose="02070309020205020404" pitchFamily="49" charset="0"/>
              </a:rPr>
              <a:t>psql</a:t>
            </a:r>
            <a:r>
              <a:rPr lang="en-US" sz="1000" dirty="0">
                <a:solidFill>
                  <a:srgbClr val="FFFFFF"/>
                </a:solidFill>
                <a:latin typeface="Courier New" panose="02070309020205020404" pitchFamily="49" charset="0"/>
                <a:cs typeface="Courier New" panose="02070309020205020404" pitchFamily="49" charset="0"/>
              </a:rPr>
              <a:t> -h localhost -d </a:t>
            </a:r>
            <a:r>
              <a:rPr lang="en-US" sz="1000" dirty="0" err="1">
                <a:solidFill>
                  <a:srgbClr val="FFFFFF"/>
                </a:solidFill>
                <a:latin typeface="Courier New" panose="02070309020205020404" pitchFamily="49" charset="0"/>
                <a:cs typeface="Courier New" panose="02070309020205020404" pitchFamily="49" charset="0"/>
              </a:rPr>
              <a:t>postgres</a:t>
            </a:r>
            <a:r>
              <a:rPr lang="en-US" sz="1000" dirty="0">
                <a:solidFill>
                  <a:srgbClr val="FFFFFF"/>
                </a:solidFill>
                <a:latin typeface="Courier New" panose="02070309020205020404" pitchFamily="49" charset="0"/>
                <a:cs typeface="Courier New" panose="02070309020205020404" pitchFamily="49" charset="0"/>
              </a:rPr>
              <a:t> -c 'CREATE DATABASE </a:t>
            </a:r>
            <a:r>
              <a:rPr lang="en-US" sz="1000" dirty="0" err="1">
                <a:solidFill>
                  <a:srgbClr val="FFFFFF"/>
                </a:solidFill>
                <a:latin typeface="Courier New" panose="02070309020205020404" pitchFamily="49" charset="0"/>
                <a:cs typeface="Courier New" panose="02070309020205020404" pitchFamily="49" charset="0"/>
              </a:rPr>
              <a:t>example_secure</a:t>
            </a:r>
            <a:r>
              <a:rPr lang="en-US" sz="1000" dirty="0">
                <a:solidFill>
                  <a:srgbClr val="FFFFFF"/>
                </a:solidFill>
                <a:latin typeface="Courier New" panose="02070309020205020404" pitchFamily="49" charset="0"/>
                <a:cs typeface="Courier New" panose="02070309020205020404" pitchFamily="49" charset="0"/>
              </a:rPr>
              <a:t>;'</a:t>
            </a:r>
          </a:p>
          <a:p>
            <a:pPr>
              <a:lnSpc>
                <a:spcPct val="100000"/>
              </a:lnSpc>
            </a:pPr>
            <a:r>
              <a:rPr lang="en-US" sz="1000" dirty="0" err="1">
                <a:solidFill>
                  <a:srgbClr val="FFFFFF"/>
                </a:solidFill>
                <a:latin typeface="Courier New" panose="02070309020205020404" pitchFamily="49" charset="0"/>
                <a:cs typeface="Courier New" panose="02070309020205020404" pitchFamily="49" charset="0"/>
              </a:rPr>
              <a:t>psql</a:t>
            </a:r>
            <a:r>
              <a:rPr lang="en-US" sz="1000" dirty="0">
                <a:solidFill>
                  <a:srgbClr val="FFFFFF"/>
                </a:solidFill>
                <a:latin typeface="Courier New" panose="02070309020205020404" pitchFamily="49" charset="0"/>
                <a:cs typeface="Courier New" panose="02070309020205020404" pitchFamily="49" charset="0"/>
              </a:rPr>
              <a:t> -h localhost -d </a:t>
            </a:r>
            <a:r>
              <a:rPr lang="en-US" sz="1000" dirty="0" err="1">
                <a:solidFill>
                  <a:srgbClr val="FFFFFF"/>
                </a:solidFill>
                <a:latin typeface="Courier New" panose="02070309020205020404" pitchFamily="49" charset="0"/>
                <a:cs typeface="Courier New" panose="02070309020205020404" pitchFamily="49" charset="0"/>
              </a:rPr>
              <a:t>example_secure</a:t>
            </a:r>
            <a:r>
              <a:rPr lang="en-US" sz="1000" dirty="0">
                <a:solidFill>
                  <a:srgbClr val="FFFFFF"/>
                </a:solidFill>
                <a:latin typeface="Courier New" panose="02070309020205020404" pitchFamily="49" charset="0"/>
                <a:cs typeface="Courier New" panose="02070309020205020404" pitchFamily="49" charset="0"/>
              </a:rPr>
              <a:t> -c "CREATE TABLESPACE secure LOCATION '/encrypted/</a:t>
            </a:r>
            <a:r>
              <a:rPr lang="en-US" sz="1000" dirty="0" err="1">
                <a:solidFill>
                  <a:srgbClr val="FFFFFF"/>
                </a:solidFill>
                <a:latin typeface="Courier New" panose="02070309020205020404" pitchFamily="49" charset="0"/>
                <a:cs typeface="Courier New" panose="02070309020205020404" pitchFamily="49" charset="0"/>
              </a:rPr>
              <a:t>pgdata</a:t>
            </a:r>
            <a:r>
              <a:rPr lang="en-US" sz="1000" dirty="0">
                <a:solidFill>
                  <a:srgbClr val="FFFFFF"/>
                </a:solidFill>
                <a:latin typeface="Courier New" panose="02070309020205020404" pitchFamily="49" charset="0"/>
                <a:cs typeface="Courier New" panose="02070309020205020404" pitchFamily="49" charset="0"/>
              </a:rPr>
              <a:t>/10_split/data';"</a:t>
            </a:r>
          </a:p>
          <a:p>
            <a:pPr>
              <a:lnSpc>
                <a:spcPct val="100000"/>
              </a:lnSpc>
            </a:pPr>
            <a:r>
              <a:rPr lang="en-US" sz="1000" dirty="0" err="1">
                <a:solidFill>
                  <a:srgbClr val="FFFFFF"/>
                </a:solidFill>
                <a:latin typeface="Courier New" panose="02070309020205020404" pitchFamily="49" charset="0"/>
                <a:cs typeface="Courier New" panose="02070309020205020404" pitchFamily="49" charset="0"/>
              </a:rPr>
              <a:t>psql</a:t>
            </a:r>
            <a:r>
              <a:rPr lang="en-US" sz="1000" dirty="0">
                <a:solidFill>
                  <a:srgbClr val="FFFFFF"/>
                </a:solidFill>
                <a:latin typeface="Courier New" panose="02070309020205020404" pitchFamily="49" charset="0"/>
                <a:cs typeface="Courier New" panose="02070309020205020404" pitchFamily="49" charset="0"/>
              </a:rPr>
              <a:t> -h localhost -d </a:t>
            </a:r>
            <a:r>
              <a:rPr lang="en-US" sz="1000" dirty="0" err="1">
                <a:solidFill>
                  <a:srgbClr val="FFFFFF"/>
                </a:solidFill>
                <a:latin typeface="Courier New" panose="02070309020205020404" pitchFamily="49" charset="0"/>
                <a:cs typeface="Courier New" panose="02070309020205020404" pitchFamily="49" charset="0"/>
              </a:rPr>
              <a:t>example_secure</a:t>
            </a:r>
            <a:r>
              <a:rPr lang="en-US" sz="1000" dirty="0">
                <a:solidFill>
                  <a:srgbClr val="FFFFFF"/>
                </a:solidFill>
                <a:latin typeface="Courier New" panose="02070309020205020404" pitchFamily="49" charset="0"/>
                <a:cs typeface="Courier New" panose="02070309020205020404" pitchFamily="49" charset="0"/>
              </a:rPr>
              <a:t> -c "SET </a:t>
            </a:r>
            <a:r>
              <a:rPr lang="en-US" sz="1000" dirty="0" err="1">
                <a:solidFill>
                  <a:srgbClr val="FFFFFF"/>
                </a:solidFill>
                <a:latin typeface="Courier New" panose="02070309020205020404" pitchFamily="49" charset="0"/>
                <a:cs typeface="Courier New" panose="02070309020205020404" pitchFamily="49" charset="0"/>
              </a:rPr>
              <a:t>default_tablespace</a:t>
            </a:r>
            <a:r>
              <a:rPr lang="en-US" sz="1000" dirty="0">
                <a:solidFill>
                  <a:srgbClr val="FFFFFF"/>
                </a:solidFill>
                <a:latin typeface="Courier New" panose="02070309020205020404" pitchFamily="49" charset="0"/>
                <a:cs typeface="Courier New" panose="02070309020205020404" pitchFamily="49" charset="0"/>
              </a:rPr>
              <a:t> = secure;"</a:t>
            </a:r>
          </a:p>
          <a:p>
            <a:pPr>
              <a:lnSpc>
                <a:spcPct val="100000"/>
              </a:lnSpc>
            </a:pPr>
            <a:r>
              <a:rPr lang="en-US" sz="1000" dirty="0" err="1">
                <a:solidFill>
                  <a:srgbClr val="FFFFFF"/>
                </a:solidFill>
                <a:latin typeface="Courier New" panose="02070309020205020404" pitchFamily="49" charset="0"/>
                <a:cs typeface="Courier New" panose="02070309020205020404" pitchFamily="49" charset="0"/>
              </a:rPr>
              <a:t>pgbench</a:t>
            </a:r>
            <a:r>
              <a:rPr lang="en-US" sz="1000" dirty="0">
                <a:solidFill>
                  <a:srgbClr val="FFFFFF"/>
                </a:solidFill>
                <a:latin typeface="Courier New" panose="02070309020205020404" pitchFamily="49" charset="0"/>
                <a:cs typeface="Courier New" panose="02070309020205020404" pitchFamily="49" charset="0"/>
              </a:rPr>
              <a:t> -s 40 -i --tablespace=secure --index-tablespace=secure </a:t>
            </a:r>
            <a:r>
              <a:rPr lang="en-US" sz="1000" dirty="0" err="1">
                <a:solidFill>
                  <a:srgbClr val="FFFFFF"/>
                </a:solidFill>
                <a:latin typeface="Courier New" panose="02070309020205020404" pitchFamily="49" charset="0"/>
                <a:cs typeface="Courier New" panose="02070309020205020404" pitchFamily="49" charset="0"/>
              </a:rPr>
              <a:t>example_secure</a:t>
            </a:r>
            <a:endParaRPr lang="en-US" sz="1000" dirty="0">
              <a:solidFill>
                <a:srgbClr val="FFFFFF"/>
              </a:solidFill>
              <a:latin typeface="Courier New" panose="02070309020205020404" pitchFamily="49" charset="0"/>
              <a:cs typeface="Courier New" panose="02070309020205020404" pitchFamily="49" charset="0"/>
            </a:endParaRPr>
          </a:p>
          <a:p>
            <a:pPr>
              <a:lnSpc>
                <a:spcPct val="100000"/>
              </a:lnSpc>
            </a:pPr>
            <a:r>
              <a:rPr lang="en-US" sz="1000" dirty="0">
                <a:solidFill>
                  <a:srgbClr val="FFFFFF"/>
                </a:solidFill>
                <a:latin typeface="Courier New" panose="02070309020205020404" pitchFamily="49" charset="0"/>
                <a:cs typeface="Courier New" panose="02070309020205020404" pitchFamily="49" charset="0"/>
              </a:rPr>
              <a:t>sleep 3m</a:t>
            </a:r>
          </a:p>
          <a:p>
            <a:pPr>
              <a:lnSpc>
                <a:spcPct val="100000"/>
              </a:lnSpc>
            </a:pPr>
            <a:r>
              <a:rPr lang="en-US" sz="1000" dirty="0">
                <a:solidFill>
                  <a:srgbClr val="FFFFFF"/>
                </a:solidFill>
                <a:latin typeface="Courier New" panose="02070309020205020404" pitchFamily="49" charset="0"/>
                <a:cs typeface="Courier New" panose="02070309020205020404" pitchFamily="49" charset="0"/>
              </a:rPr>
              <a:t>time /</a:t>
            </a:r>
            <a:r>
              <a:rPr lang="en-US" sz="1000" dirty="0" err="1">
                <a:solidFill>
                  <a:srgbClr val="FFFFFF"/>
                </a:solidFill>
                <a:latin typeface="Courier New" panose="02070309020205020404" pitchFamily="49" charset="0"/>
                <a:cs typeface="Courier New" panose="02070309020205020404" pitchFamily="49" charset="0"/>
              </a:rPr>
              <a:t>usr</a:t>
            </a:r>
            <a:r>
              <a:rPr lang="en-US" sz="1000" dirty="0">
                <a:solidFill>
                  <a:srgbClr val="FFFFFF"/>
                </a:solidFill>
                <a:latin typeface="Courier New" panose="02070309020205020404" pitchFamily="49" charset="0"/>
                <a:cs typeface="Courier New" panose="02070309020205020404" pitchFamily="49" charset="0"/>
              </a:rPr>
              <a:t>/local/</a:t>
            </a:r>
            <a:r>
              <a:rPr lang="en-US" sz="1000" dirty="0" err="1">
                <a:solidFill>
                  <a:srgbClr val="FFFFFF"/>
                </a:solidFill>
                <a:latin typeface="Courier New" panose="02070309020205020404" pitchFamily="49" charset="0"/>
                <a:cs typeface="Courier New" panose="02070309020205020404" pitchFamily="49" charset="0"/>
              </a:rPr>
              <a:t>postgres</a:t>
            </a:r>
            <a:r>
              <a:rPr lang="en-US" sz="1000" dirty="0">
                <a:solidFill>
                  <a:srgbClr val="FFFFFF"/>
                </a:solidFill>
                <a:latin typeface="Courier New" panose="02070309020205020404" pitchFamily="49" charset="0"/>
                <a:cs typeface="Courier New" panose="02070309020205020404" pitchFamily="49" charset="0"/>
              </a:rPr>
              <a:t>-current/bin/</a:t>
            </a:r>
            <a:r>
              <a:rPr lang="en-US" sz="1000" dirty="0" err="1">
                <a:solidFill>
                  <a:srgbClr val="FFFFFF"/>
                </a:solidFill>
                <a:latin typeface="Courier New" panose="02070309020205020404" pitchFamily="49" charset="0"/>
                <a:cs typeface="Courier New" panose="02070309020205020404" pitchFamily="49" charset="0"/>
              </a:rPr>
              <a:t>pgbench</a:t>
            </a:r>
            <a:r>
              <a:rPr lang="en-US" sz="1000" dirty="0">
                <a:solidFill>
                  <a:srgbClr val="FFFFFF"/>
                </a:solidFill>
                <a:latin typeface="Courier New" panose="02070309020205020404" pitchFamily="49" charset="0"/>
                <a:cs typeface="Courier New" panose="02070309020205020404" pitchFamily="49" charset="0"/>
              </a:rPr>
              <a:t> -c 30 -j 30 -t 1000000 </a:t>
            </a:r>
            <a:r>
              <a:rPr lang="en-US" sz="1000" dirty="0" err="1">
                <a:solidFill>
                  <a:srgbClr val="FFFFFF"/>
                </a:solidFill>
                <a:latin typeface="Courier New" panose="02070309020205020404" pitchFamily="49" charset="0"/>
                <a:cs typeface="Courier New" panose="02070309020205020404" pitchFamily="49" charset="0"/>
              </a:rPr>
              <a:t>example_secure</a:t>
            </a:r>
            <a:endParaRPr lang="en-US" sz="1000" dirty="0">
              <a:solidFill>
                <a:srgbClr val="FFFFFF"/>
              </a:solidFill>
              <a:latin typeface="Courier New" panose="02070309020205020404" pitchFamily="49" charset="0"/>
              <a:cs typeface="Courier New" panose="02070309020205020404" pitchFamily="49" charset="0"/>
            </a:endParaRPr>
          </a:p>
          <a:p>
            <a:pPr>
              <a:lnSpc>
                <a:spcPct val="100000"/>
              </a:lnSpc>
            </a:pPr>
            <a:r>
              <a:rPr lang="en-US" sz="1000" dirty="0">
                <a:solidFill>
                  <a:srgbClr val="FFFFFF"/>
                </a:solidFill>
                <a:latin typeface="Courier New" panose="02070309020205020404" pitchFamily="49" charset="0"/>
                <a:cs typeface="Courier New" panose="02070309020205020404" pitchFamily="49" charset="0"/>
              </a:rPr>
              <a:t>sleep 3m</a:t>
            </a:r>
          </a:p>
          <a:p>
            <a:pPr>
              <a:lnSpc>
                <a:spcPct val="100000"/>
              </a:lnSpc>
            </a:pPr>
            <a:br>
              <a:rPr lang="en-US" sz="1000" dirty="0">
                <a:solidFill>
                  <a:srgbClr val="FFFFFF"/>
                </a:solidFill>
                <a:latin typeface="Courier New" panose="02070309020205020404" pitchFamily="49" charset="0"/>
                <a:cs typeface="Courier New" panose="02070309020205020404" pitchFamily="49" charset="0"/>
              </a:rPr>
            </a:br>
            <a:endParaRPr lang="en-US" sz="1000" dirty="0">
              <a:solidFill>
                <a:srgbClr val="93C763"/>
              </a:solidFill>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26</a:t>
            </a:fld>
            <a:endParaRPr lang="en-US" altLang="en-US"/>
          </a:p>
        </p:txBody>
      </p:sp>
      <p:sp>
        <p:nvSpPr>
          <p:cNvPr id="8" name="Text Placeholder 7"/>
          <p:cNvSpPr>
            <a:spLocks noGrp="1"/>
          </p:cNvSpPr>
          <p:nvPr>
            <p:ph type="body" sz="quarter" idx="16"/>
          </p:nvPr>
        </p:nvSpPr>
        <p:spPr>
          <a:xfrm>
            <a:off x="607327" y="1261872"/>
            <a:ext cx="4407734" cy="4846320"/>
          </a:xfrm>
        </p:spPr>
        <p:txBody>
          <a:bodyPr/>
          <a:lstStyle/>
          <a:p>
            <a:r>
              <a:rPr lang="en-US" altLang="en-US" dirty="0">
                <a:ea typeface="ヒラギノ角ゴ Pro W3" charset="-128"/>
              </a:rPr>
              <a:t>In this example I am using an old 16 core server with both internal spinning disks and external </a:t>
            </a:r>
            <a:r>
              <a:rPr lang="en-US" altLang="en-US" dirty="0" err="1">
                <a:ea typeface="ヒラギノ角ゴ Pro W3" charset="-128"/>
              </a:rPr>
              <a:t>iscsi</a:t>
            </a:r>
            <a:r>
              <a:rPr lang="en-US" altLang="en-US" dirty="0">
                <a:ea typeface="ヒラギノ角ゴ Pro W3" charset="-128"/>
              </a:rPr>
              <a:t> spinning disks. It has been created into three sets of devices. The boot device, an unencrypted device, and an encrypted device using software encryption. The unencrypted and encrypted devices are </a:t>
            </a:r>
            <a:r>
              <a:rPr lang="en-US" altLang="en-US" dirty="0" err="1">
                <a:ea typeface="ヒラギノ角ゴ Pro W3" charset="-128"/>
              </a:rPr>
              <a:t>RAIDed</a:t>
            </a:r>
            <a:r>
              <a:rPr lang="en-US" altLang="en-US" dirty="0">
                <a:ea typeface="ヒラギノ角ゴ Pro W3" charset="-128"/>
              </a:rPr>
              <a:t> across the internal and external disks so that they would have the same performance. The network card is a 1GB card. The backbone is a 10GB network.</a:t>
            </a:r>
          </a:p>
        </p:txBody>
      </p:sp>
      <p:pic>
        <p:nvPicPr>
          <p:cNvPr id="9" name="Picture 8">
            <a:extLst>
              <a:ext uri="{FF2B5EF4-FFF2-40B4-BE49-F238E27FC236}">
                <a16:creationId xmlns:a16="http://schemas.microsoft.com/office/drawing/2014/main" id="{4C2E0F02-1819-41DB-BE29-E0DF0C8F5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136525"/>
            <a:ext cx="541424" cy="544688"/>
          </a:xfrm>
          <a:prstGeom prst="rect">
            <a:avLst/>
          </a:prstGeom>
        </p:spPr>
      </p:pic>
    </p:spTree>
    <p:extLst>
      <p:ext uri="{BB962C8B-B14F-4D97-AF65-F5344CB8AC3E}">
        <p14:creationId xmlns:p14="http://schemas.microsoft.com/office/powerpoint/2010/main" val="3625511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Setting up the Tables</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endParaRPr lang="en-US" sz="1000" dirty="0">
              <a:solidFill>
                <a:srgbClr val="93C763"/>
              </a:solidFill>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27</a:t>
            </a:fld>
            <a:endParaRPr lang="en-US" altLang="en-US"/>
          </a:p>
        </p:txBody>
      </p:sp>
      <p:sp>
        <p:nvSpPr>
          <p:cNvPr id="8" name="Text Placeholder 7"/>
          <p:cNvSpPr>
            <a:spLocks noGrp="1"/>
          </p:cNvSpPr>
          <p:nvPr>
            <p:ph type="body" sz="quarter" idx="16"/>
          </p:nvPr>
        </p:nvSpPr>
        <p:spPr/>
        <p:txBody>
          <a:bodyPr/>
          <a:lstStyle/>
          <a:p>
            <a:r>
              <a:rPr lang="en-US" altLang="en-US" dirty="0">
                <a:ea typeface="ヒラギノ角ゴ Pro W3" charset="-128"/>
              </a:rPr>
              <a:t>By collecting the outputs from time and </a:t>
            </a:r>
            <a:r>
              <a:rPr lang="en-US" altLang="en-US" dirty="0" err="1">
                <a:ea typeface="ヒラギノ角ゴ Pro W3" charset="-128"/>
              </a:rPr>
              <a:t>pgbench</a:t>
            </a:r>
            <a:r>
              <a:rPr lang="en-US" altLang="en-US" dirty="0">
                <a:ea typeface="ヒラギノ角ゴ Pro W3" charset="-128"/>
              </a:rPr>
              <a:t> we can look at the data in different ways.</a:t>
            </a:r>
          </a:p>
        </p:txBody>
      </p:sp>
      <p:graphicFrame>
        <p:nvGraphicFramePr>
          <p:cNvPr id="3" name="Table 2">
            <a:extLst>
              <a:ext uri="{FF2B5EF4-FFF2-40B4-BE49-F238E27FC236}">
                <a16:creationId xmlns:a16="http://schemas.microsoft.com/office/drawing/2014/main" id="{A2972AE4-C5E3-45B9-8F97-3783DF9D7AC0}"/>
              </a:ext>
            </a:extLst>
          </p:cNvPr>
          <p:cNvGraphicFramePr>
            <a:graphicFrameLocks noGrp="1"/>
          </p:cNvGraphicFramePr>
          <p:nvPr>
            <p:extLst>
              <p:ext uri="{D42A27DB-BD31-4B8C-83A1-F6EECF244321}">
                <p14:modId xmlns:p14="http://schemas.microsoft.com/office/powerpoint/2010/main" val="3679926370"/>
              </p:ext>
            </p:extLst>
          </p:nvPr>
        </p:nvGraphicFramePr>
        <p:xfrm>
          <a:off x="605528" y="3429000"/>
          <a:ext cx="9207500" cy="1333500"/>
        </p:xfrm>
        <a:graphic>
          <a:graphicData uri="http://schemas.openxmlformats.org/drawingml/2006/table">
            <a:tbl>
              <a:tblPr firstRow="1">
                <a:tableStyleId>{073A0DAA-6AF3-43AB-8588-CEC1D06C72B9}</a:tableStyleId>
              </a:tblPr>
              <a:tblGrid>
                <a:gridCol w="1714500">
                  <a:extLst>
                    <a:ext uri="{9D8B030D-6E8A-4147-A177-3AD203B41FA5}">
                      <a16:colId xmlns:a16="http://schemas.microsoft.com/office/drawing/2014/main" val="1617962126"/>
                    </a:ext>
                  </a:extLst>
                </a:gridCol>
                <a:gridCol w="1181100">
                  <a:extLst>
                    <a:ext uri="{9D8B030D-6E8A-4147-A177-3AD203B41FA5}">
                      <a16:colId xmlns:a16="http://schemas.microsoft.com/office/drawing/2014/main" val="1364138545"/>
                    </a:ext>
                  </a:extLst>
                </a:gridCol>
                <a:gridCol w="1181100">
                  <a:extLst>
                    <a:ext uri="{9D8B030D-6E8A-4147-A177-3AD203B41FA5}">
                      <a16:colId xmlns:a16="http://schemas.microsoft.com/office/drawing/2014/main" val="3759395404"/>
                    </a:ext>
                  </a:extLst>
                </a:gridCol>
                <a:gridCol w="1714500">
                  <a:extLst>
                    <a:ext uri="{9D8B030D-6E8A-4147-A177-3AD203B41FA5}">
                      <a16:colId xmlns:a16="http://schemas.microsoft.com/office/drawing/2014/main" val="3637272859"/>
                    </a:ext>
                  </a:extLst>
                </a:gridCol>
                <a:gridCol w="1714500">
                  <a:extLst>
                    <a:ext uri="{9D8B030D-6E8A-4147-A177-3AD203B41FA5}">
                      <a16:colId xmlns:a16="http://schemas.microsoft.com/office/drawing/2014/main" val="2806815535"/>
                    </a:ext>
                  </a:extLst>
                </a:gridCol>
                <a:gridCol w="850900">
                  <a:extLst>
                    <a:ext uri="{9D8B030D-6E8A-4147-A177-3AD203B41FA5}">
                      <a16:colId xmlns:a16="http://schemas.microsoft.com/office/drawing/2014/main" val="4116564469"/>
                    </a:ext>
                  </a:extLst>
                </a:gridCol>
                <a:gridCol w="850900">
                  <a:extLst>
                    <a:ext uri="{9D8B030D-6E8A-4147-A177-3AD203B41FA5}">
                      <a16:colId xmlns:a16="http://schemas.microsoft.com/office/drawing/2014/main" val="1862071933"/>
                    </a:ext>
                  </a:extLst>
                </a:gridCol>
              </a:tblGrid>
              <a:tr h="190500">
                <a:tc>
                  <a:txBody>
                    <a:bodyPr/>
                    <a:lstStyle/>
                    <a:p>
                      <a:pPr algn="l" fontAlgn="b"/>
                      <a:r>
                        <a:rPr lang="en-US" sz="1100" u="none" strike="noStrike" dirty="0">
                          <a:effectLst/>
                        </a:rPr>
                        <a:t>description</a:t>
                      </a:r>
                      <a:endParaRPr lang="en-US"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test</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tps</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latency</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user</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system</a:t>
                      </a:r>
                      <a:endParaRPr lang="en-US"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real</a:t>
                      </a:r>
                      <a:endParaRPr lang="en-US"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75954031"/>
                  </a:ext>
                </a:extLst>
              </a:tr>
              <a:tr h="190500">
                <a:tc>
                  <a:txBody>
                    <a:bodyPr/>
                    <a:lstStyle/>
                    <a:p>
                      <a:pPr algn="l" fontAlgn="b"/>
                      <a:r>
                        <a:rPr lang="en-US" sz="1100" u="none" strike="noStrike">
                          <a:effectLst/>
                        </a:rPr>
                        <a:t>Split Encrypted</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Test 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14501.324773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2.069</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36m31.603s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45m20.642s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34m28.836s</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61424680"/>
                  </a:ext>
                </a:extLst>
              </a:tr>
              <a:tr h="190500">
                <a:tc>
                  <a:txBody>
                    <a:bodyPr/>
                    <a:lstStyle/>
                    <a:p>
                      <a:pPr algn="l" fontAlgn="b"/>
                      <a:r>
                        <a:rPr lang="en-US" sz="1100" u="none" strike="noStrike" dirty="0">
                          <a:effectLst/>
                        </a:rPr>
                        <a:t>Split Unencrypted</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Test 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14450.673532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2.076</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36m21.649s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45m21.522s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34m36.088s</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44987186"/>
                  </a:ext>
                </a:extLst>
              </a:tr>
              <a:tr h="190500">
                <a:tc>
                  <a:txBody>
                    <a:bodyPr/>
                    <a:lstStyle/>
                    <a:p>
                      <a:pPr algn="l" fontAlgn="b"/>
                      <a:r>
                        <a:rPr lang="en-US" sz="1100" u="none" strike="noStrike">
                          <a:effectLst/>
                        </a:rPr>
                        <a:t>100% Unencrypted</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Test 3</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14335.567848</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2.093</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36m32.186s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45m50.772s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34m52.769s</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35290877"/>
                  </a:ext>
                </a:extLst>
              </a:tr>
              <a:tr h="190500">
                <a:tc>
                  <a:txBody>
                    <a:bodyPr/>
                    <a:lstStyle/>
                    <a:p>
                      <a:pPr algn="l" fontAlgn="b"/>
                      <a:r>
                        <a:rPr lang="en-US" sz="1100" u="none" strike="noStrike">
                          <a:effectLst/>
                        </a:rPr>
                        <a:t>Archive Local</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Test 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14330.098959</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2.093</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36m40.231s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45m42.395s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34m53.563s</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33036367"/>
                  </a:ext>
                </a:extLst>
              </a:tr>
              <a:tr h="190500">
                <a:tc>
                  <a:txBody>
                    <a:bodyPr/>
                    <a:lstStyle/>
                    <a:p>
                      <a:pPr algn="l" fontAlgn="b"/>
                      <a:r>
                        <a:rPr lang="en-US" sz="1100" u="none" strike="noStrike">
                          <a:effectLst/>
                        </a:rPr>
                        <a:t>Archive Remote</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Test 6</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14103.334139</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2.127</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36m22.012s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45m43.455s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35m27.240s</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6711119"/>
                  </a:ext>
                </a:extLst>
              </a:tr>
              <a:tr h="190500">
                <a:tc>
                  <a:txBody>
                    <a:bodyPr/>
                    <a:lstStyle/>
                    <a:p>
                      <a:pPr algn="l" fontAlgn="b"/>
                      <a:r>
                        <a:rPr lang="en-US" sz="1100" u="none" strike="noStrike">
                          <a:effectLst/>
                        </a:rPr>
                        <a:t>100% Encrypted</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Test 4</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14076.556112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2.131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36m50.546s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45m50.389s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35m31.313s</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74218244"/>
                  </a:ext>
                </a:extLst>
              </a:tr>
            </a:tbl>
          </a:graphicData>
        </a:graphic>
      </p:graphicFrame>
      <p:graphicFrame>
        <p:nvGraphicFramePr>
          <p:cNvPr id="11" name="Table 10">
            <a:extLst>
              <a:ext uri="{FF2B5EF4-FFF2-40B4-BE49-F238E27FC236}">
                <a16:creationId xmlns:a16="http://schemas.microsoft.com/office/drawing/2014/main" id="{ED595DBA-5E18-4493-9995-B4CBA351CE12}"/>
              </a:ext>
            </a:extLst>
          </p:cNvPr>
          <p:cNvGraphicFramePr>
            <a:graphicFrameLocks noGrp="1"/>
          </p:cNvGraphicFramePr>
          <p:nvPr>
            <p:extLst>
              <p:ext uri="{D42A27DB-BD31-4B8C-83A1-F6EECF244321}">
                <p14:modId xmlns:p14="http://schemas.microsoft.com/office/powerpoint/2010/main" val="635817310"/>
              </p:ext>
            </p:extLst>
          </p:nvPr>
        </p:nvGraphicFramePr>
        <p:xfrm>
          <a:off x="605528" y="1987303"/>
          <a:ext cx="10969624" cy="1229255"/>
        </p:xfrm>
        <a:graphic>
          <a:graphicData uri="http://schemas.openxmlformats.org/drawingml/2006/table">
            <a:tbl>
              <a:tblPr/>
              <a:tblGrid>
                <a:gridCol w="2470214">
                  <a:extLst>
                    <a:ext uri="{9D8B030D-6E8A-4147-A177-3AD203B41FA5}">
                      <a16:colId xmlns:a16="http://schemas.microsoft.com/office/drawing/2014/main" val="3645556773"/>
                    </a:ext>
                  </a:extLst>
                </a:gridCol>
                <a:gridCol w="1580469">
                  <a:extLst>
                    <a:ext uri="{9D8B030D-6E8A-4147-A177-3AD203B41FA5}">
                      <a16:colId xmlns:a16="http://schemas.microsoft.com/office/drawing/2014/main" val="3110392161"/>
                    </a:ext>
                  </a:extLst>
                </a:gridCol>
                <a:gridCol w="1580469">
                  <a:extLst>
                    <a:ext uri="{9D8B030D-6E8A-4147-A177-3AD203B41FA5}">
                      <a16:colId xmlns:a16="http://schemas.microsoft.com/office/drawing/2014/main" val="4096905553"/>
                    </a:ext>
                  </a:extLst>
                </a:gridCol>
                <a:gridCol w="1088767">
                  <a:extLst>
                    <a:ext uri="{9D8B030D-6E8A-4147-A177-3AD203B41FA5}">
                      <a16:colId xmlns:a16="http://schemas.microsoft.com/office/drawing/2014/main" val="1532555642"/>
                    </a:ext>
                  </a:extLst>
                </a:gridCol>
                <a:gridCol w="1088767">
                  <a:extLst>
                    <a:ext uri="{9D8B030D-6E8A-4147-A177-3AD203B41FA5}">
                      <a16:colId xmlns:a16="http://schemas.microsoft.com/office/drawing/2014/main" val="3075633848"/>
                    </a:ext>
                  </a:extLst>
                </a:gridCol>
                <a:gridCol w="1580469">
                  <a:extLst>
                    <a:ext uri="{9D8B030D-6E8A-4147-A177-3AD203B41FA5}">
                      <a16:colId xmlns:a16="http://schemas.microsoft.com/office/drawing/2014/main" val="3386697496"/>
                    </a:ext>
                  </a:extLst>
                </a:gridCol>
                <a:gridCol w="1580469">
                  <a:extLst>
                    <a:ext uri="{9D8B030D-6E8A-4147-A177-3AD203B41FA5}">
                      <a16:colId xmlns:a16="http://schemas.microsoft.com/office/drawing/2014/main" val="1411760582"/>
                    </a:ext>
                  </a:extLst>
                </a:gridCol>
              </a:tblGrid>
              <a:tr h="175608">
                <a:tc>
                  <a:txBody>
                    <a:bodyPr/>
                    <a:lstStyle/>
                    <a:p>
                      <a:pPr algn="l" fontAlgn="b"/>
                      <a:endParaRPr lang="en-US" sz="1000" b="0" i="0" u="none" strike="noStrike" dirty="0">
                        <a:solidFill>
                          <a:srgbClr val="000000"/>
                        </a:solidFill>
                        <a:effectLst/>
                        <a:latin typeface="Calibri" panose="020F0502020204030204" pitchFamily="34" charset="0"/>
                      </a:endParaRP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gridSpan="2">
                  <a:txBody>
                    <a:bodyPr/>
                    <a:lstStyle/>
                    <a:p>
                      <a:pPr algn="ctr" fontAlgn="b"/>
                      <a:r>
                        <a:rPr lang="en-US" sz="1000" b="1" i="0" u="none" strike="noStrike">
                          <a:solidFill>
                            <a:srgbClr val="000000"/>
                          </a:solidFill>
                          <a:effectLst/>
                          <a:latin typeface="Calibri" panose="020F0502020204030204" pitchFamily="34" charset="0"/>
                        </a:rPr>
                        <a:t>Split Encryption</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B4C6E7"/>
                    </a:solidFill>
                  </a:tcPr>
                </a:tc>
                <a:tc hMerge="1">
                  <a:txBody>
                    <a:bodyPr/>
                    <a:lstStyle/>
                    <a:p>
                      <a:endParaRPr lang="en-US"/>
                    </a:p>
                  </a:txBody>
                  <a:tcPr/>
                </a:tc>
                <a:tc rowSpan="2">
                  <a:txBody>
                    <a:bodyPr/>
                    <a:lstStyle/>
                    <a:p>
                      <a:pPr algn="ctr" fontAlgn="t"/>
                      <a:r>
                        <a:rPr lang="en-US" sz="1000" b="1" i="0" u="none" strike="noStrike" dirty="0">
                          <a:solidFill>
                            <a:srgbClr val="000000"/>
                          </a:solidFill>
                          <a:effectLst/>
                          <a:latin typeface="Calibri" panose="020F0502020204030204" pitchFamily="34" charset="0"/>
                        </a:rPr>
                        <a:t>100% Unencrypted</a:t>
                      </a:r>
                    </a:p>
                  </a:txBody>
                  <a:tcPr marL="8780" marR="8780" marT="8780" marB="0">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8CBAD"/>
                    </a:solidFill>
                  </a:tcPr>
                </a:tc>
                <a:tc rowSpan="2">
                  <a:txBody>
                    <a:bodyPr/>
                    <a:lstStyle/>
                    <a:p>
                      <a:pPr algn="ctr" fontAlgn="t"/>
                      <a:r>
                        <a:rPr lang="en-US" sz="1000" b="1" i="0" u="none" strike="noStrike">
                          <a:solidFill>
                            <a:srgbClr val="000000"/>
                          </a:solidFill>
                          <a:effectLst/>
                          <a:latin typeface="Calibri" panose="020F0502020204030204" pitchFamily="34" charset="0"/>
                        </a:rPr>
                        <a:t>100% Encrypted</a:t>
                      </a:r>
                    </a:p>
                  </a:txBody>
                  <a:tcPr marL="8780" marR="8780" marT="8780" marB="0">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FE699"/>
                    </a:solidFill>
                  </a:tcPr>
                </a:tc>
                <a:tc gridSpan="2">
                  <a:txBody>
                    <a:bodyPr/>
                    <a:lstStyle/>
                    <a:p>
                      <a:pPr algn="ctr" fontAlgn="b"/>
                      <a:r>
                        <a:rPr lang="en-US" sz="1000" b="1" i="0" u="none" strike="noStrike" dirty="0">
                          <a:solidFill>
                            <a:srgbClr val="000000"/>
                          </a:solidFill>
                          <a:effectLst/>
                          <a:latin typeface="Calibri" panose="020F0502020204030204" pitchFamily="34" charset="0"/>
                        </a:rPr>
                        <a:t>Split Archive</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C6E0B4"/>
                    </a:solidFill>
                  </a:tcPr>
                </a:tc>
                <a:tc hMerge="1">
                  <a:txBody>
                    <a:bodyPr/>
                    <a:lstStyle/>
                    <a:p>
                      <a:endParaRPr lang="en-US"/>
                    </a:p>
                  </a:txBody>
                  <a:tcPr/>
                </a:tc>
                <a:extLst>
                  <a:ext uri="{0D108BD9-81ED-4DB2-BD59-A6C34878D82A}">
                    <a16:rowId xmlns:a16="http://schemas.microsoft.com/office/drawing/2014/main" val="2787131885"/>
                  </a:ext>
                </a:extLst>
              </a:tr>
              <a:tr h="351215">
                <a:tc>
                  <a:txBody>
                    <a:bodyPr/>
                    <a:lstStyle/>
                    <a:p>
                      <a:pPr algn="l" fontAlgn="b"/>
                      <a:endParaRPr lang="en-US" sz="1000" b="0" i="0" u="none" strike="noStrike" dirty="0">
                        <a:solidFill>
                          <a:srgbClr val="000000"/>
                        </a:solidFill>
                        <a:effectLst/>
                        <a:latin typeface="Calibri" panose="020F0502020204030204" pitchFamily="34" charset="0"/>
                      </a:endParaRP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fontAlgn="b"/>
                      <a:r>
                        <a:rPr lang="en-US" sz="1000" b="0" i="0" u="none" strike="noStrike">
                          <a:solidFill>
                            <a:srgbClr val="000000"/>
                          </a:solidFill>
                          <a:effectLst/>
                          <a:latin typeface="Calibri" panose="020F0502020204030204" pitchFamily="34" charset="0"/>
                        </a:rPr>
                        <a:t>UNENCRYPTED data</a:t>
                      </a:r>
                      <a:br>
                        <a:rPr lang="en-US" sz="1000" b="0" i="0" u="none" strike="noStrike">
                          <a:solidFill>
                            <a:srgbClr val="000000"/>
                          </a:solidFill>
                          <a:effectLst/>
                          <a:latin typeface="Calibri" panose="020F0502020204030204" pitchFamily="34" charset="0"/>
                        </a:rPr>
                      </a:br>
                      <a:r>
                        <a:rPr lang="en-US" sz="1000" b="0" i="0" u="none" strike="noStrike">
                          <a:solidFill>
                            <a:srgbClr val="000000"/>
                          </a:solidFill>
                          <a:effectLst/>
                          <a:latin typeface="Calibri" panose="020F0502020204030204" pitchFamily="34" charset="0"/>
                        </a:rPr>
                        <a:t>ENCRYPTED wal, stats, logs</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B4C6E7"/>
                    </a:solidFill>
                  </a:tcPr>
                </a:tc>
                <a:tc>
                  <a:txBody>
                    <a:bodyPr/>
                    <a:lstStyle/>
                    <a:p>
                      <a:pPr algn="l" fontAlgn="b"/>
                      <a:r>
                        <a:rPr lang="en-US" sz="1000" b="0" i="0" u="none" strike="noStrike">
                          <a:solidFill>
                            <a:srgbClr val="000000"/>
                          </a:solidFill>
                          <a:effectLst/>
                          <a:latin typeface="Calibri" panose="020F0502020204030204" pitchFamily="34" charset="0"/>
                        </a:rPr>
                        <a:t>ENCRYPTED data</a:t>
                      </a:r>
                      <a:br>
                        <a:rPr lang="en-US" sz="1000" b="0" i="0" u="none" strike="noStrike">
                          <a:solidFill>
                            <a:srgbClr val="000000"/>
                          </a:solidFill>
                          <a:effectLst/>
                          <a:latin typeface="Calibri" panose="020F0502020204030204" pitchFamily="34" charset="0"/>
                        </a:rPr>
                      </a:br>
                      <a:r>
                        <a:rPr lang="en-US" sz="1000" b="0" i="0" u="none" strike="noStrike">
                          <a:solidFill>
                            <a:srgbClr val="000000"/>
                          </a:solidFill>
                          <a:effectLst/>
                          <a:latin typeface="Calibri" panose="020F0502020204030204" pitchFamily="34" charset="0"/>
                        </a:rPr>
                        <a:t>ENCRYPTED wal, stats, logs</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B4C6E7"/>
                    </a:solidFill>
                  </a:tcPr>
                </a:tc>
                <a:tc vMerge="1">
                  <a:txBody>
                    <a:bodyPr/>
                    <a:lstStyle/>
                    <a:p>
                      <a:endParaRPr lang="en-US"/>
                    </a:p>
                  </a:txBody>
                  <a:tcPr/>
                </a:tc>
                <a:tc vMerge="1">
                  <a:txBody>
                    <a:bodyPr/>
                    <a:lstStyle/>
                    <a:p>
                      <a:endParaRPr lang="en-US"/>
                    </a:p>
                  </a:txBody>
                  <a:tcPr/>
                </a:tc>
                <a:tc>
                  <a:txBody>
                    <a:bodyPr/>
                    <a:lstStyle/>
                    <a:p>
                      <a:pPr algn="l" fontAlgn="b"/>
                      <a:r>
                        <a:rPr lang="en-US" sz="1000" b="0" i="0" u="none" strike="noStrike">
                          <a:solidFill>
                            <a:srgbClr val="000000"/>
                          </a:solidFill>
                          <a:effectLst/>
                          <a:latin typeface="Calibri" panose="020F0502020204030204" pitchFamily="34" charset="0"/>
                        </a:rPr>
                        <a:t>LOCAL data</a:t>
                      </a:r>
                      <a:br>
                        <a:rPr lang="en-US" sz="1000" b="0" i="0" u="none" strike="noStrike">
                          <a:solidFill>
                            <a:srgbClr val="000000"/>
                          </a:solidFill>
                          <a:effectLst/>
                          <a:latin typeface="Calibri" panose="020F0502020204030204" pitchFamily="34" charset="0"/>
                        </a:rPr>
                      </a:br>
                      <a:r>
                        <a:rPr lang="en-US" sz="1000" b="0" i="0" u="none" strike="noStrike">
                          <a:solidFill>
                            <a:srgbClr val="000000"/>
                          </a:solidFill>
                          <a:effectLst/>
                          <a:latin typeface="Calibri" panose="020F0502020204030204" pitchFamily="34" charset="0"/>
                        </a:rPr>
                        <a:t>LOCAL wal, stats, logs</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C6E0B4"/>
                    </a:solidFill>
                  </a:tcPr>
                </a:tc>
                <a:tc>
                  <a:txBody>
                    <a:bodyPr/>
                    <a:lstStyle/>
                    <a:p>
                      <a:pPr algn="l" fontAlgn="b"/>
                      <a:r>
                        <a:rPr lang="en-US" sz="1000" b="0" i="0" u="none" strike="noStrike">
                          <a:solidFill>
                            <a:srgbClr val="000000"/>
                          </a:solidFill>
                          <a:effectLst/>
                          <a:latin typeface="Calibri" panose="020F0502020204030204" pitchFamily="34" charset="0"/>
                        </a:rPr>
                        <a:t>REMOTE data</a:t>
                      </a:r>
                      <a:br>
                        <a:rPr lang="en-US" sz="1000" b="0" i="0" u="none" strike="noStrike">
                          <a:solidFill>
                            <a:srgbClr val="000000"/>
                          </a:solidFill>
                          <a:effectLst/>
                          <a:latin typeface="Calibri" panose="020F0502020204030204" pitchFamily="34" charset="0"/>
                        </a:rPr>
                      </a:br>
                      <a:r>
                        <a:rPr lang="en-US" sz="1000" b="0" i="0" u="none" strike="noStrike">
                          <a:solidFill>
                            <a:srgbClr val="000000"/>
                          </a:solidFill>
                          <a:effectLst/>
                          <a:latin typeface="Calibri" panose="020F0502020204030204" pitchFamily="34" charset="0"/>
                        </a:rPr>
                        <a:t>LOCAL wal, stats, logs</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C6E0B4"/>
                    </a:solidFill>
                  </a:tcPr>
                </a:tc>
                <a:extLst>
                  <a:ext uri="{0D108BD9-81ED-4DB2-BD59-A6C34878D82A}">
                    <a16:rowId xmlns:a16="http://schemas.microsoft.com/office/drawing/2014/main" val="2298814888"/>
                  </a:ext>
                </a:extLst>
              </a:tr>
              <a:tr h="175608">
                <a:tc>
                  <a:txBody>
                    <a:bodyPr/>
                    <a:lstStyle/>
                    <a:p>
                      <a:pPr algn="l" fontAlgn="b"/>
                      <a:endParaRPr lang="en-US" sz="1000" b="0" i="0" u="none" strike="noStrike" dirty="0">
                        <a:solidFill>
                          <a:srgbClr val="000000"/>
                        </a:solidFill>
                        <a:effectLst/>
                        <a:latin typeface="Calibri" panose="020F0502020204030204" pitchFamily="34" charset="0"/>
                      </a:endParaRP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fontAlgn="b"/>
                      <a:r>
                        <a:rPr lang="en-US" sz="1000" b="0" i="0" u="none" strike="noStrike" dirty="0">
                          <a:solidFill>
                            <a:srgbClr val="000000"/>
                          </a:solidFill>
                          <a:effectLst/>
                          <a:latin typeface="Calibri" panose="020F0502020204030204" pitchFamily="34" charset="0"/>
                        </a:rPr>
                        <a:t>Test 1</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fontAlgn="b"/>
                      <a:r>
                        <a:rPr lang="en-US" sz="1000" b="0" i="0" u="none" strike="noStrike">
                          <a:solidFill>
                            <a:srgbClr val="000000"/>
                          </a:solidFill>
                          <a:effectLst/>
                          <a:latin typeface="Calibri" panose="020F0502020204030204" pitchFamily="34" charset="0"/>
                        </a:rPr>
                        <a:t>Test 2</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fontAlgn="b"/>
                      <a:r>
                        <a:rPr lang="en-US" sz="1000" b="0" i="0" u="none" strike="noStrike">
                          <a:solidFill>
                            <a:srgbClr val="000000"/>
                          </a:solidFill>
                          <a:effectLst/>
                          <a:latin typeface="Calibri" panose="020F0502020204030204" pitchFamily="34" charset="0"/>
                        </a:rPr>
                        <a:t>Test 3</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fontAlgn="b"/>
                      <a:r>
                        <a:rPr lang="en-US" sz="1000" b="0" i="0" u="none" strike="noStrike">
                          <a:solidFill>
                            <a:srgbClr val="000000"/>
                          </a:solidFill>
                          <a:effectLst/>
                          <a:latin typeface="Calibri" panose="020F0502020204030204" pitchFamily="34" charset="0"/>
                        </a:rPr>
                        <a:t>Test 4</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fontAlgn="b"/>
                      <a:r>
                        <a:rPr lang="en-US" sz="1000" b="0" i="0" u="none" strike="noStrike">
                          <a:solidFill>
                            <a:srgbClr val="000000"/>
                          </a:solidFill>
                          <a:effectLst/>
                          <a:latin typeface="Calibri" panose="020F0502020204030204" pitchFamily="34" charset="0"/>
                        </a:rPr>
                        <a:t>Test 5</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fontAlgn="b"/>
                      <a:r>
                        <a:rPr lang="en-US" sz="1000" b="0" i="0" u="none" strike="noStrike">
                          <a:solidFill>
                            <a:srgbClr val="000000"/>
                          </a:solidFill>
                          <a:effectLst/>
                          <a:latin typeface="Calibri" panose="020F0502020204030204" pitchFamily="34" charset="0"/>
                        </a:rPr>
                        <a:t>Test 6</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extLst>
                  <a:ext uri="{0D108BD9-81ED-4DB2-BD59-A6C34878D82A}">
                    <a16:rowId xmlns:a16="http://schemas.microsoft.com/office/drawing/2014/main" val="4083751024"/>
                  </a:ext>
                </a:extLst>
              </a:tr>
              <a:tr h="175608">
                <a:tc>
                  <a:txBody>
                    <a:bodyPr/>
                    <a:lstStyle/>
                    <a:p>
                      <a:pPr algn="l" fontAlgn="b"/>
                      <a:r>
                        <a:rPr lang="en-US" sz="1000" b="0" i="0" u="none" strike="noStrike" dirty="0">
                          <a:solidFill>
                            <a:srgbClr val="000000"/>
                          </a:solidFill>
                          <a:effectLst/>
                          <a:latin typeface="Calibri" panose="020F0502020204030204" pitchFamily="34" charset="0"/>
                        </a:rPr>
                        <a:t>latency average (</a:t>
                      </a:r>
                      <a:r>
                        <a:rPr lang="en-US" sz="1000" b="0" i="0" u="none" strike="noStrike" dirty="0" err="1">
                          <a:solidFill>
                            <a:srgbClr val="000000"/>
                          </a:solidFill>
                          <a:effectLst/>
                          <a:latin typeface="Calibri" panose="020F0502020204030204" pitchFamily="34" charset="0"/>
                        </a:rPr>
                        <a:t>ms</a:t>
                      </a:r>
                      <a:r>
                        <a:rPr lang="en-US" sz="1000" b="0" i="0" u="none" strike="noStrike" dirty="0">
                          <a:solidFill>
                            <a:srgbClr val="000000"/>
                          </a:solidFill>
                          <a:effectLst/>
                          <a:latin typeface="Calibri" panose="020F0502020204030204" pitchFamily="34" charset="0"/>
                        </a:rPr>
                        <a:t>)</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2.076</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2.069</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2.093</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2.131</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2.093</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2.127</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extLst>
                  <a:ext uri="{0D108BD9-81ED-4DB2-BD59-A6C34878D82A}">
                    <a16:rowId xmlns:a16="http://schemas.microsoft.com/office/drawing/2014/main" val="1494982136"/>
                  </a:ext>
                </a:extLst>
              </a:tr>
              <a:tr h="175608">
                <a:tc>
                  <a:txBody>
                    <a:bodyPr/>
                    <a:lstStyle/>
                    <a:p>
                      <a:pPr algn="l" fontAlgn="b"/>
                      <a:r>
                        <a:rPr lang="en-US" sz="1000" b="0" i="0" u="none" strike="noStrike" dirty="0" err="1">
                          <a:solidFill>
                            <a:srgbClr val="000000"/>
                          </a:solidFill>
                          <a:effectLst/>
                          <a:latin typeface="Calibri" panose="020F0502020204030204" pitchFamily="34" charset="0"/>
                        </a:rPr>
                        <a:t>tps</a:t>
                      </a:r>
                      <a:r>
                        <a:rPr lang="en-US" sz="1000" b="0" i="0" u="none" strike="noStrike" dirty="0">
                          <a:solidFill>
                            <a:srgbClr val="000000"/>
                          </a:solidFill>
                          <a:effectLst/>
                          <a:latin typeface="Calibri" panose="020F0502020204030204" pitchFamily="34" charset="0"/>
                        </a:rPr>
                        <a:t> (including connections establishing)</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14450.673532</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14501.324773</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14335.567848</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14076.556112</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14330.098959</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14103.334139</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extLst>
                  <a:ext uri="{0D108BD9-81ED-4DB2-BD59-A6C34878D82A}">
                    <a16:rowId xmlns:a16="http://schemas.microsoft.com/office/drawing/2014/main" val="2066249507"/>
                  </a:ext>
                </a:extLst>
              </a:tr>
              <a:tr h="175608">
                <a:tc>
                  <a:txBody>
                    <a:bodyPr/>
                    <a:lstStyle/>
                    <a:p>
                      <a:pPr algn="l" fontAlgn="b"/>
                      <a:r>
                        <a:rPr lang="en-US" sz="1000" b="0" i="0" u="none" strike="noStrike" dirty="0" err="1">
                          <a:solidFill>
                            <a:srgbClr val="000000"/>
                          </a:solidFill>
                          <a:effectLst/>
                          <a:latin typeface="Calibri" panose="020F0502020204030204" pitchFamily="34" charset="0"/>
                        </a:rPr>
                        <a:t>tps</a:t>
                      </a:r>
                      <a:r>
                        <a:rPr lang="en-US" sz="1000" b="0" i="0" u="none" strike="noStrike" dirty="0">
                          <a:solidFill>
                            <a:srgbClr val="000000"/>
                          </a:solidFill>
                          <a:effectLst/>
                          <a:latin typeface="Calibri" panose="020F0502020204030204" pitchFamily="34" charset="0"/>
                        </a:rPr>
                        <a:t> (excluding connections establishing)</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14450.930607</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14501.570275</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14335.877881</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14076.798788</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a:solidFill>
                            <a:srgbClr val="000000"/>
                          </a:solidFill>
                          <a:effectLst/>
                          <a:latin typeface="Calibri" panose="020F0502020204030204" pitchFamily="34" charset="0"/>
                        </a:rPr>
                        <a:t>14330.340931</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r" fontAlgn="b"/>
                      <a:r>
                        <a:rPr lang="en-US" sz="1000" b="0" i="0" u="none" strike="noStrike" dirty="0">
                          <a:solidFill>
                            <a:srgbClr val="000000"/>
                          </a:solidFill>
                          <a:effectLst/>
                          <a:latin typeface="Calibri" panose="020F0502020204030204" pitchFamily="34" charset="0"/>
                        </a:rPr>
                        <a:t>14103.643172</a:t>
                      </a:r>
                    </a:p>
                  </a:txBody>
                  <a:tcPr marL="8780" marR="8780" marT="8780" marB="0" anchor="b">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extLst>
                  <a:ext uri="{0D108BD9-81ED-4DB2-BD59-A6C34878D82A}">
                    <a16:rowId xmlns:a16="http://schemas.microsoft.com/office/drawing/2014/main" val="962997712"/>
                  </a:ext>
                </a:extLst>
              </a:tr>
            </a:tbl>
          </a:graphicData>
        </a:graphic>
      </p:graphicFrame>
    </p:spTree>
    <p:extLst>
      <p:ext uri="{BB962C8B-B14F-4D97-AF65-F5344CB8AC3E}">
        <p14:creationId xmlns:p14="http://schemas.microsoft.com/office/powerpoint/2010/main" val="3283686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Disk IO / Disk Write</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endParaRPr lang="en-US" sz="1000" dirty="0">
              <a:solidFill>
                <a:srgbClr val="93C763"/>
              </a:solidFill>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28</a:t>
            </a:fld>
            <a:endParaRPr lang="en-US" altLang="en-US"/>
          </a:p>
        </p:txBody>
      </p:sp>
      <p:sp>
        <p:nvSpPr>
          <p:cNvPr id="8" name="Text Placeholder 7"/>
          <p:cNvSpPr>
            <a:spLocks noGrp="1"/>
          </p:cNvSpPr>
          <p:nvPr>
            <p:ph type="body" sz="quarter" idx="16"/>
          </p:nvPr>
        </p:nvSpPr>
        <p:spPr/>
        <p:txBody>
          <a:bodyPr/>
          <a:lstStyle/>
          <a:p>
            <a:endParaRPr lang="en-US" altLang="en-US" dirty="0">
              <a:ea typeface="ヒラギノ角ゴ Pro W3" charset="-128"/>
            </a:endParaRPr>
          </a:p>
        </p:txBody>
      </p:sp>
      <p:pic>
        <p:nvPicPr>
          <p:cNvPr id="10" name="Picture 9">
            <a:extLst>
              <a:ext uri="{FF2B5EF4-FFF2-40B4-BE49-F238E27FC236}">
                <a16:creationId xmlns:a16="http://schemas.microsoft.com/office/drawing/2014/main" id="{D42DE99C-2AEA-4F4A-A698-75F4405BB0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136525"/>
            <a:ext cx="541424" cy="544688"/>
          </a:xfrm>
          <a:prstGeom prst="rect">
            <a:avLst/>
          </a:prstGeom>
        </p:spPr>
      </p:pic>
      <p:pic>
        <p:nvPicPr>
          <p:cNvPr id="2" name="Picture 1">
            <a:extLst>
              <a:ext uri="{FF2B5EF4-FFF2-40B4-BE49-F238E27FC236}">
                <a16:creationId xmlns:a16="http://schemas.microsoft.com/office/drawing/2014/main" id="{D54C00C1-6E62-4352-B214-31152340667D}"/>
              </a:ext>
            </a:extLst>
          </p:cNvPr>
          <p:cNvPicPr>
            <a:picLocks noChangeAspect="1"/>
          </p:cNvPicPr>
          <p:nvPr/>
        </p:nvPicPr>
        <p:blipFill>
          <a:blip r:embed="rId4"/>
          <a:stretch>
            <a:fillRect/>
          </a:stretch>
        </p:blipFill>
        <p:spPr>
          <a:xfrm>
            <a:off x="1702330" y="1211771"/>
            <a:ext cx="8782050" cy="2590800"/>
          </a:xfrm>
          <a:prstGeom prst="rect">
            <a:avLst/>
          </a:prstGeom>
        </p:spPr>
      </p:pic>
      <p:pic>
        <p:nvPicPr>
          <p:cNvPr id="3" name="Picture 2">
            <a:extLst>
              <a:ext uri="{FF2B5EF4-FFF2-40B4-BE49-F238E27FC236}">
                <a16:creationId xmlns:a16="http://schemas.microsoft.com/office/drawing/2014/main" id="{648608F7-D966-4810-8019-1A8C03EDCE6B}"/>
              </a:ext>
            </a:extLst>
          </p:cNvPr>
          <p:cNvPicPr>
            <a:picLocks noChangeAspect="1"/>
          </p:cNvPicPr>
          <p:nvPr/>
        </p:nvPicPr>
        <p:blipFill>
          <a:blip r:embed="rId5"/>
          <a:stretch>
            <a:fillRect/>
          </a:stretch>
        </p:blipFill>
        <p:spPr>
          <a:xfrm>
            <a:off x="1711855" y="3802571"/>
            <a:ext cx="8772525" cy="2562225"/>
          </a:xfrm>
          <a:prstGeom prst="rect">
            <a:avLst/>
          </a:prstGeom>
        </p:spPr>
      </p:pic>
    </p:spTree>
    <p:extLst>
      <p:ext uri="{BB962C8B-B14F-4D97-AF65-F5344CB8AC3E}">
        <p14:creationId xmlns:p14="http://schemas.microsoft.com/office/powerpoint/2010/main" val="1474530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Network / Pending Writes</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endParaRPr lang="en-US" sz="1000" dirty="0">
              <a:solidFill>
                <a:srgbClr val="93C763"/>
              </a:solidFill>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29</a:t>
            </a:fld>
            <a:endParaRPr lang="en-US" altLang="en-US"/>
          </a:p>
        </p:txBody>
      </p:sp>
      <p:sp>
        <p:nvSpPr>
          <p:cNvPr id="8" name="Text Placeholder 7"/>
          <p:cNvSpPr>
            <a:spLocks noGrp="1"/>
          </p:cNvSpPr>
          <p:nvPr>
            <p:ph type="body" sz="quarter" idx="16"/>
          </p:nvPr>
        </p:nvSpPr>
        <p:spPr/>
        <p:txBody>
          <a:bodyPr/>
          <a:lstStyle/>
          <a:p>
            <a:endParaRPr lang="en-US" altLang="en-US" dirty="0">
              <a:ea typeface="ヒラギノ角ゴ Pro W3" charset="-128"/>
            </a:endParaRPr>
          </a:p>
        </p:txBody>
      </p:sp>
      <p:pic>
        <p:nvPicPr>
          <p:cNvPr id="10" name="Picture 9">
            <a:extLst>
              <a:ext uri="{FF2B5EF4-FFF2-40B4-BE49-F238E27FC236}">
                <a16:creationId xmlns:a16="http://schemas.microsoft.com/office/drawing/2014/main" id="{D42DE99C-2AEA-4F4A-A698-75F4405BB0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136525"/>
            <a:ext cx="541424" cy="544688"/>
          </a:xfrm>
          <a:prstGeom prst="rect">
            <a:avLst/>
          </a:prstGeom>
        </p:spPr>
      </p:pic>
      <p:pic>
        <p:nvPicPr>
          <p:cNvPr id="9" name="Picture 8">
            <a:extLst>
              <a:ext uri="{FF2B5EF4-FFF2-40B4-BE49-F238E27FC236}">
                <a16:creationId xmlns:a16="http://schemas.microsoft.com/office/drawing/2014/main" id="{2A703D67-5A03-4BF7-AE84-3C0917310423}"/>
              </a:ext>
            </a:extLst>
          </p:cNvPr>
          <p:cNvPicPr>
            <a:picLocks noChangeAspect="1"/>
          </p:cNvPicPr>
          <p:nvPr/>
        </p:nvPicPr>
        <p:blipFill>
          <a:blip r:embed="rId4"/>
          <a:stretch>
            <a:fillRect/>
          </a:stretch>
        </p:blipFill>
        <p:spPr>
          <a:xfrm>
            <a:off x="1711855" y="1249871"/>
            <a:ext cx="8715375" cy="2552700"/>
          </a:xfrm>
          <a:prstGeom prst="rect">
            <a:avLst/>
          </a:prstGeom>
        </p:spPr>
      </p:pic>
      <p:pic>
        <p:nvPicPr>
          <p:cNvPr id="11" name="Picture 10">
            <a:extLst>
              <a:ext uri="{FF2B5EF4-FFF2-40B4-BE49-F238E27FC236}">
                <a16:creationId xmlns:a16="http://schemas.microsoft.com/office/drawing/2014/main" id="{25130C04-F3AB-48F8-8F34-1DB2DCD61D88}"/>
              </a:ext>
            </a:extLst>
          </p:cNvPr>
          <p:cNvPicPr>
            <a:picLocks noChangeAspect="1"/>
          </p:cNvPicPr>
          <p:nvPr/>
        </p:nvPicPr>
        <p:blipFill>
          <a:blip r:embed="rId5"/>
          <a:stretch>
            <a:fillRect/>
          </a:stretch>
        </p:blipFill>
        <p:spPr>
          <a:xfrm>
            <a:off x="1716617" y="3802571"/>
            <a:ext cx="8753475" cy="2571750"/>
          </a:xfrm>
          <a:prstGeom prst="rect">
            <a:avLst/>
          </a:prstGeom>
        </p:spPr>
      </p:pic>
    </p:spTree>
    <p:extLst>
      <p:ext uri="{BB962C8B-B14F-4D97-AF65-F5344CB8AC3E}">
        <p14:creationId xmlns:p14="http://schemas.microsoft.com/office/powerpoint/2010/main" val="23707850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Blocked Processes / Load</a:t>
            </a:r>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endParaRPr lang="en-US" sz="1000" dirty="0">
              <a:solidFill>
                <a:srgbClr val="93C763"/>
              </a:solidFill>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30</a:t>
            </a:fld>
            <a:endParaRPr lang="en-US" altLang="en-US"/>
          </a:p>
        </p:txBody>
      </p:sp>
      <p:sp>
        <p:nvSpPr>
          <p:cNvPr id="8" name="Text Placeholder 7"/>
          <p:cNvSpPr>
            <a:spLocks noGrp="1"/>
          </p:cNvSpPr>
          <p:nvPr>
            <p:ph type="body" sz="quarter" idx="16"/>
          </p:nvPr>
        </p:nvSpPr>
        <p:spPr/>
        <p:txBody>
          <a:bodyPr/>
          <a:lstStyle/>
          <a:p>
            <a:endParaRPr lang="en-US" altLang="en-US" dirty="0">
              <a:ea typeface="ヒラギノ角ゴ Pro W3" charset="-128"/>
            </a:endParaRPr>
          </a:p>
        </p:txBody>
      </p:sp>
      <p:pic>
        <p:nvPicPr>
          <p:cNvPr id="10" name="Picture 9">
            <a:extLst>
              <a:ext uri="{FF2B5EF4-FFF2-40B4-BE49-F238E27FC236}">
                <a16:creationId xmlns:a16="http://schemas.microsoft.com/office/drawing/2014/main" id="{D42DE99C-2AEA-4F4A-A698-75F4405BB0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136525"/>
            <a:ext cx="541424" cy="544688"/>
          </a:xfrm>
          <a:prstGeom prst="rect">
            <a:avLst/>
          </a:prstGeom>
        </p:spPr>
      </p:pic>
      <p:pic>
        <p:nvPicPr>
          <p:cNvPr id="2" name="Picture 1">
            <a:extLst>
              <a:ext uri="{FF2B5EF4-FFF2-40B4-BE49-F238E27FC236}">
                <a16:creationId xmlns:a16="http://schemas.microsoft.com/office/drawing/2014/main" id="{516CAD6F-21AF-477D-8E6B-4BB87E0F2EB5}"/>
              </a:ext>
            </a:extLst>
          </p:cNvPr>
          <p:cNvPicPr>
            <a:picLocks noChangeAspect="1"/>
          </p:cNvPicPr>
          <p:nvPr/>
        </p:nvPicPr>
        <p:blipFill>
          <a:blip r:embed="rId4"/>
          <a:stretch>
            <a:fillRect/>
          </a:stretch>
        </p:blipFill>
        <p:spPr>
          <a:xfrm>
            <a:off x="1711855" y="3814572"/>
            <a:ext cx="8782050" cy="2571750"/>
          </a:xfrm>
          <a:prstGeom prst="rect">
            <a:avLst/>
          </a:prstGeom>
        </p:spPr>
      </p:pic>
      <p:pic>
        <p:nvPicPr>
          <p:cNvPr id="3" name="Picture 2">
            <a:extLst>
              <a:ext uri="{FF2B5EF4-FFF2-40B4-BE49-F238E27FC236}">
                <a16:creationId xmlns:a16="http://schemas.microsoft.com/office/drawing/2014/main" id="{EF7FF475-9DE3-4392-ACB3-6E6F9B55D90F}"/>
              </a:ext>
            </a:extLst>
          </p:cNvPr>
          <p:cNvPicPr>
            <a:picLocks noChangeAspect="1"/>
          </p:cNvPicPr>
          <p:nvPr/>
        </p:nvPicPr>
        <p:blipFill>
          <a:blip r:embed="rId5"/>
          <a:stretch>
            <a:fillRect/>
          </a:stretch>
        </p:blipFill>
        <p:spPr>
          <a:xfrm>
            <a:off x="1702330" y="1242822"/>
            <a:ext cx="8782050" cy="2571750"/>
          </a:xfrm>
          <a:prstGeom prst="rect">
            <a:avLst/>
          </a:prstGeom>
        </p:spPr>
      </p:pic>
    </p:spTree>
    <p:extLst>
      <p:ext uri="{BB962C8B-B14F-4D97-AF65-F5344CB8AC3E}">
        <p14:creationId xmlns:p14="http://schemas.microsoft.com/office/powerpoint/2010/main" val="1770018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CPU User / </a:t>
            </a:r>
            <a:r>
              <a:rPr lang="en-US"/>
              <a:t>CPU System</a:t>
            </a:r>
            <a:endParaRPr lang="en-US" dirty="0"/>
          </a:p>
        </p:txBody>
      </p:sp>
      <p:sp>
        <p:nvSpPr>
          <p:cNvPr id="7" name="Text Placeholder 6"/>
          <p:cNvSpPr>
            <a:spLocks noGrp="1"/>
          </p:cNvSpPr>
          <p:nvPr>
            <p:ph type="body" sz="quarter" idx="12"/>
          </p:nvPr>
        </p:nvSpPr>
        <p:spPr>
          <a:xfrm>
            <a:off x="6094412" y="1261872"/>
            <a:ext cx="5482857" cy="4846320"/>
          </a:xfrm>
        </p:spPr>
        <p:txBody>
          <a:bodyPr/>
          <a:lstStyle/>
          <a:p>
            <a:pPr>
              <a:lnSpc>
                <a:spcPct val="100000"/>
              </a:lnSpc>
            </a:pPr>
            <a:endParaRPr lang="en-US" sz="1000" dirty="0">
              <a:solidFill>
                <a:srgbClr val="93C763"/>
              </a:solidFill>
              <a:latin typeface="Courier New" panose="02070309020205020404" pitchFamily="49" charset="0"/>
              <a:cs typeface="Courier New" panose="02070309020205020404" pitchFamily="49" charset="0"/>
            </a:endParaRPr>
          </a:p>
        </p:txBody>
      </p:sp>
      <p:sp>
        <p:nvSpPr>
          <p:cNvPr id="4" name="Footer Placeholder 3"/>
          <p:cNvSpPr>
            <a:spLocks noGrp="1"/>
          </p:cNvSpPr>
          <p:nvPr>
            <p:ph type="ftr" sz="quarter" idx="14"/>
          </p:nvPr>
        </p:nvSpPr>
        <p:spPr/>
        <p:txBody>
          <a:bodyPr/>
          <a:lstStyle/>
          <a:p>
            <a:pPr>
              <a:defRPr/>
            </a:pPr>
            <a:r>
              <a:rPr lang="en-US" altLang="en-US" dirty="0"/>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31</a:t>
            </a:fld>
            <a:endParaRPr lang="en-US" altLang="en-US"/>
          </a:p>
        </p:txBody>
      </p:sp>
      <p:sp>
        <p:nvSpPr>
          <p:cNvPr id="8" name="Text Placeholder 7"/>
          <p:cNvSpPr>
            <a:spLocks noGrp="1"/>
          </p:cNvSpPr>
          <p:nvPr>
            <p:ph type="body" sz="quarter" idx="16"/>
          </p:nvPr>
        </p:nvSpPr>
        <p:spPr/>
        <p:txBody>
          <a:bodyPr/>
          <a:lstStyle/>
          <a:p>
            <a:endParaRPr lang="en-US" altLang="en-US" dirty="0">
              <a:ea typeface="ヒラギノ角ゴ Pro W3" charset="-128"/>
            </a:endParaRPr>
          </a:p>
        </p:txBody>
      </p:sp>
      <p:pic>
        <p:nvPicPr>
          <p:cNvPr id="10" name="Picture 9">
            <a:extLst>
              <a:ext uri="{FF2B5EF4-FFF2-40B4-BE49-F238E27FC236}">
                <a16:creationId xmlns:a16="http://schemas.microsoft.com/office/drawing/2014/main" id="{D42DE99C-2AEA-4F4A-A698-75F4405BB0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5487" y="136525"/>
            <a:ext cx="541424" cy="544688"/>
          </a:xfrm>
          <a:prstGeom prst="rect">
            <a:avLst/>
          </a:prstGeom>
        </p:spPr>
      </p:pic>
      <p:pic>
        <p:nvPicPr>
          <p:cNvPr id="9" name="Picture 8">
            <a:extLst>
              <a:ext uri="{FF2B5EF4-FFF2-40B4-BE49-F238E27FC236}">
                <a16:creationId xmlns:a16="http://schemas.microsoft.com/office/drawing/2014/main" id="{539DCA38-9642-477E-9560-E1F20661D003}"/>
              </a:ext>
            </a:extLst>
          </p:cNvPr>
          <p:cNvPicPr>
            <a:picLocks noChangeAspect="1"/>
          </p:cNvPicPr>
          <p:nvPr/>
        </p:nvPicPr>
        <p:blipFill>
          <a:blip r:embed="rId4"/>
          <a:stretch>
            <a:fillRect/>
          </a:stretch>
        </p:blipFill>
        <p:spPr>
          <a:xfrm>
            <a:off x="1697567" y="3833622"/>
            <a:ext cx="8791575" cy="2562225"/>
          </a:xfrm>
          <a:prstGeom prst="rect">
            <a:avLst/>
          </a:prstGeom>
        </p:spPr>
      </p:pic>
      <p:pic>
        <p:nvPicPr>
          <p:cNvPr id="11" name="Picture 10">
            <a:extLst>
              <a:ext uri="{FF2B5EF4-FFF2-40B4-BE49-F238E27FC236}">
                <a16:creationId xmlns:a16="http://schemas.microsoft.com/office/drawing/2014/main" id="{25DCC7FE-FB0B-4611-AAE8-12270E3823D9}"/>
              </a:ext>
            </a:extLst>
          </p:cNvPr>
          <p:cNvPicPr>
            <a:picLocks noChangeAspect="1"/>
          </p:cNvPicPr>
          <p:nvPr/>
        </p:nvPicPr>
        <p:blipFill>
          <a:blip r:embed="rId5"/>
          <a:stretch>
            <a:fillRect/>
          </a:stretch>
        </p:blipFill>
        <p:spPr>
          <a:xfrm>
            <a:off x="1697567" y="1276160"/>
            <a:ext cx="8743950" cy="2543175"/>
          </a:xfrm>
          <a:prstGeom prst="rect">
            <a:avLst/>
          </a:prstGeom>
        </p:spPr>
      </p:pic>
    </p:spTree>
    <p:extLst>
      <p:ext uri="{BB962C8B-B14F-4D97-AF65-F5344CB8AC3E}">
        <p14:creationId xmlns:p14="http://schemas.microsoft.com/office/powerpoint/2010/main" val="1614352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109560"/>
      </p:ext>
    </p:extLst>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3.xml><?xml version="1.0" encoding="utf-8"?>
<ds:datastoreItem xmlns:ds="http://schemas.openxmlformats.org/officeDocument/2006/customXml" ds:itemID="{89658E7D-2543-453C-AEBE-213801F22CAE}">
  <ds:schemaRefs>
    <ds:schemaRef ds:uri="http://purl.org/dc/terms/"/>
    <ds:schemaRef ds:uri="http://purl.org/dc/dcmitype/"/>
    <ds:schemaRef ds:uri="http://schemas.microsoft.com/office/infopath/2007/PartnerControls"/>
    <ds:schemaRef ds:uri="http://schemas.microsoft.com/office/2006/documentManagement/types"/>
    <ds:schemaRef ds:uri="http://purl.org/dc/elements/1.1/"/>
    <ds:schemaRef ds:uri="http://schemas.microsoft.com/sharepoint/v3"/>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6290</TotalTime>
  <Words>5427</Words>
  <Application>Microsoft Office PowerPoint</Application>
  <PresentationFormat>Custom</PresentationFormat>
  <Paragraphs>698</Paragraphs>
  <Slides>33</Slides>
  <Notes>25</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33</vt:i4>
      </vt:variant>
    </vt:vector>
  </HeadingPairs>
  <TitlesOfParts>
    <vt:vector size="43" baseType="lpstr">
      <vt:lpstr>Arial</vt:lpstr>
      <vt:lpstr>Calibri</vt:lpstr>
      <vt:lpstr>Consolas</vt:lpstr>
      <vt:lpstr>Courier New</vt:lpstr>
      <vt:lpstr>Lucida Grande</vt:lpstr>
      <vt:lpstr>Times New Roman</vt:lpstr>
      <vt:lpstr>Default Design</vt:lpstr>
      <vt:lpstr>1_Default Design</vt:lpstr>
      <vt:lpstr>2_Default Design</vt:lpstr>
      <vt:lpstr>3_Default Design</vt:lpstr>
      <vt:lpstr>PowerPoint Presentation</vt:lpstr>
      <vt:lpstr>PowerPoint Presentation</vt:lpstr>
      <vt:lpstr>Reasons for splitting your data</vt:lpstr>
      <vt:lpstr>Tablespace’s</vt:lpstr>
      <vt:lpstr>Tablespace</vt:lpstr>
      <vt:lpstr>Caveats</vt:lpstr>
      <vt:lpstr>Create/Alter Database</vt:lpstr>
      <vt:lpstr>Create/Alter Table</vt:lpstr>
      <vt:lpstr>Create/Alter Index</vt:lpstr>
      <vt:lpstr>PowerPoint Presentation</vt:lpstr>
      <vt:lpstr>Setting up the Tablespace</vt:lpstr>
      <vt:lpstr>Looking at the filesystem</vt:lpstr>
      <vt:lpstr>Setting up the Tables</vt:lpstr>
      <vt:lpstr>Looking at the filesystem</vt:lpstr>
      <vt:lpstr>Looking at the filesystem</vt:lpstr>
      <vt:lpstr>Looking at the filesystem</vt:lpstr>
      <vt:lpstr>Moving the Index</vt:lpstr>
      <vt:lpstr>Creating the Table and Index using the Tablespace</vt:lpstr>
      <vt:lpstr>Moving existing Tables</vt:lpstr>
      <vt:lpstr>PowerPoint Presentation</vt:lpstr>
      <vt:lpstr>Setting up the Cluster</vt:lpstr>
      <vt:lpstr>PowerPoint Presentation</vt:lpstr>
      <vt:lpstr>Setting up the Tablespace</vt:lpstr>
      <vt:lpstr>Setting up the Tablespace</vt:lpstr>
      <vt:lpstr>Setting up the Tables</vt:lpstr>
      <vt:lpstr>PowerPoint Presentation</vt:lpstr>
      <vt:lpstr>Setting up a split test</vt:lpstr>
      <vt:lpstr>Setting up the Tables</vt:lpstr>
      <vt:lpstr>Disk IO / Disk Write</vt:lpstr>
      <vt:lpstr>Network / Pending Writes</vt:lpstr>
      <vt:lpstr>Blocked Processes / Load</vt:lpstr>
      <vt:lpstr>CPU User / CPU System</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Lloyd Albin</cp:lastModifiedBy>
  <cp:revision>299</cp:revision>
  <cp:lastPrinted>2014-07-24T22:52:48Z</cp:lastPrinted>
  <dcterms:created xsi:type="dcterms:W3CDTF">1601-01-01T00:00:00Z</dcterms:created>
  <dcterms:modified xsi:type="dcterms:W3CDTF">2021-05-05T01:53:30Z</dcterms:modified>
</cp:coreProperties>
</file>