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60"/>
  </p:notesMasterIdLst>
  <p:handoutMasterIdLst>
    <p:handoutMasterId r:id="rId61"/>
  </p:handoutMasterIdLst>
  <p:sldIdLst>
    <p:sldId id="278" r:id="rId8"/>
    <p:sldId id="263" r:id="rId9"/>
    <p:sldId id="265" r:id="rId10"/>
    <p:sldId id="339" r:id="rId11"/>
    <p:sldId id="337" r:id="rId12"/>
    <p:sldId id="334" r:id="rId13"/>
    <p:sldId id="335" r:id="rId14"/>
    <p:sldId id="336" r:id="rId15"/>
    <p:sldId id="340" r:id="rId16"/>
    <p:sldId id="264" r:id="rId17"/>
    <p:sldId id="280" r:id="rId18"/>
    <p:sldId id="309" r:id="rId19"/>
    <p:sldId id="303" r:id="rId20"/>
    <p:sldId id="320" r:id="rId21"/>
    <p:sldId id="319" r:id="rId22"/>
    <p:sldId id="327" r:id="rId23"/>
    <p:sldId id="341" r:id="rId24"/>
    <p:sldId id="328" r:id="rId25"/>
    <p:sldId id="330" r:id="rId26"/>
    <p:sldId id="331" r:id="rId27"/>
    <p:sldId id="332" r:id="rId28"/>
    <p:sldId id="333" r:id="rId29"/>
    <p:sldId id="285" r:id="rId30"/>
    <p:sldId id="284" r:id="rId31"/>
    <p:sldId id="286" r:id="rId32"/>
    <p:sldId id="287" r:id="rId33"/>
    <p:sldId id="283" r:id="rId34"/>
    <p:sldId id="281" r:id="rId35"/>
    <p:sldId id="282" r:id="rId36"/>
    <p:sldId id="288" r:id="rId37"/>
    <p:sldId id="289" r:id="rId38"/>
    <p:sldId id="290" r:id="rId39"/>
    <p:sldId id="291" r:id="rId40"/>
    <p:sldId id="292" r:id="rId41"/>
    <p:sldId id="315" r:id="rId42"/>
    <p:sldId id="293" r:id="rId43"/>
    <p:sldId id="310" r:id="rId44"/>
    <p:sldId id="311" r:id="rId45"/>
    <p:sldId id="294" r:id="rId46"/>
    <p:sldId id="295" r:id="rId47"/>
    <p:sldId id="296" r:id="rId48"/>
    <p:sldId id="297" r:id="rId49"/>
    <p:sldId id="298" r:id="rId50"/>
    <p:sldId id="299" r:id="rId51"/>
    <p:sldId id="300" r:id="rId52"/>
    <p:sldId id="301" r:id="rId53"/>
    <p:sldId id="302" r:id="rId54"/>
    <p:sldId id="305" r:id="rId55"/>
    <p:sldId id="304" r:id="rId56"/>
    <p:sldId id="308" r:id="rId57"/>
    <p:sldId id="306" r:id="rId58"/>
    <p:sldId id="277" r:id="rId59"/>
  </p:sldIdLst>
  <p:sldSz cx="12188825"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521415D9-36F7-43E2-AB2F-B90AF26B5E84}">
      <p14:sectionLst xmlns:p14="http://schemas.microsoft.com/office/powerpoint/2010/main">
        <p14:section name="Default Section" id="{F3972302-C108-4754-BCB9-3EC0376FAC3B}">
          <p14:sldIdLst>
            <p14:sldId id="278"/>
            <p14:sldId id="263"/>
            <p14:sldId id="265"/>
            <p14:sldId id="339"/>
          </p14:sldIdLst>
        </p14:section>
        <p14:section name="Cause and Effect" id="{B8E3A566-F3BE-4460-A400-2608BC502ADF}">
          <p14:sldIdLst>
            <p14:sldId id="337"/>
            <p14:sldId id="334"/>
            <p14:sldId id="335"/>
            <p14:sldId id="336"/>
            <p14:sldId id="340"/>
          </p14:sldIdLst>
        </p14:section>
        <p14:section name="What to Monitor" id="{BA52E3B3-32F1-4DD8-8CE6-044124DDB793}">
          <p14:sldIdLst>
            <p14:sldId id="264"/>
            <p14:sldId id="280"/>
          </p14:sldIdLst>
        </p14:section>
        <p14:section name="AutoVacuum Settings" id="{5D4EA3DE-3698-4C14-AD06-618B15BC16C1}">
          <p14:sldIdLst>
            <p14:sldId id="309"/>
            <p14:sldId id="303"/>
          </p14:sldIdLst>
        </p14:section>
        <p14:section name="AutoVacuum Logs" id="{2DA16214-2E5F-4061-BCB0-D9D6B8868584}">
          <p14:sldIdLst>
            <p14:sldId id="320"/>
            <p14:sldId id="319"/>
            <p14:sldId id="327"/>
            <p14:sldId id="341"/>
            <p14:sldId id="328"/>
            <p14:sldId id="330"/>
            <p14:sldId id="331"/>
            <p14:sldId id="332"/>
            <p14:sldId id="333"/>
          </p14:sldIdLst>
        </p14:section>
        <p14:section name="Current Running AutoVacuum(s)" id="{EF0F2947-638D-4F36-AB7F-86BF287259FA}">
          <p14:sldIdLst>
            <p14:sldId id="285"/>
            <p14:sldId id="284"/>
            <p14:sldId id="286"/>
            <p14:sldId id="287"/>
          </p14:sldIdLst>
        </p14:section>
        <p14:section name="AutoVacuum Thresholds" id="{6D170196-EDA1-4D51-A6BC-CD8B5963ECAD}">
          <p14:sldIdLst>
            <p14:sldId id="283"/>
            <p14:sldId id="281"/>
            <p14:sldId id="282"/>
          </p14:sldIdLst>
        </p14:section>
        <p14:section name="Active and Idle in Transaction" id="{E8CAB2C8-554C-4F73-B5F2-6DE791724E13}">
          <p14:sldIdLst>
            <p14:sldId id="288"/>
            <p14:sldId id="289"/>
            <p14:sldId id="290"/>
          </p14:sldIdLst>
        </p14:section>
        <p14:section name="Current Drive Performance" id="{48B35131-578E-4D1D-81FD-481CD457614A}">
          <p14:sldIdLst>
            <p14:sldId id="291"/>
            <p14:sldId id="292"/>
            <p14:sldId id="315"/>
            <p14:sldId id="293"/>
            <p14:sldId id="310"/>
            <p14:sldId id="311"/>
          </p14:sldIdLst>
        </p14:section>
        <p14:section name="Performance History" id="{2B5A80D7-87BE-4A40-B018-259F89D4E513}">
          <p14:sldIdLst>
            <p14:sldId id="294"/>
            <p14:sldId id="295"/>
            <p14:sldId id="296"/>
            <p14:sldId id="297"/>
            <p14:sldId id="298"/>
            <p14:sldId id="299"/>
            <p14:sldId id="300"/>
            <p14:sldId id="301"/>
          </p14:sldIdLst>
        </p14:section>
        <p14:section name="Granted Locks" id="{286F34B9-1359-41D1-9FF0-FF720BBD4C4D}">
          <p14:sldIdLst>
            <p14:sldId id="302"/>
          </p14:sldIdLst>
        </p14:section>
        <p14:section name="Custom Table Settings" id="{FF38520E-E059-4537-A96E-9463FEB25515}">
          <p14:sldIdLst>
            <p14:sldId id="305"/>
            <p14:sldId id="304"/>
            <p14:sldId id="308"/>
            <p14:sldId id="306"/>
          </p14:sldIdLst>
        </p14:section>
        <p14:section name="Thank You" id="{6FD7BD23-0C3F-48D3-93CD-AEB38D8D0D9C}">
          <p14:sldIdLst>
            <p14:sldId id="277"/>
          </p14:sldIdLst>
        </p14:section>
      </p14:sectionLst>
    </p:ext>
    <p:ext uri="{EFAFB233-063F-42B5-8137-9DF3F51BA10A}">
      <p15:sldGuideLst xmlns:p15="http://schemas.microsoft.com/office/powerpoint/2012/main">
        <p15:guide id="1" orient="horz" pos="1036">
          <p15:clr>
            <a:srgbClr val="A4A3A4"/>
          </p15:clr>
        </p15:guide>
        <p15:guide id="2" orient="horz" pos="3910">
          <p15:clr>
            <a:srgbClr val="A4A3A4"/>
          </p15:clr>
        </p15:guide>
        <p15:guide id="3" orient="horz" pos="840">
          <p15:clr>
            <a:srgbClr val="A4A3A4"/>
          </p15:clr>
        </p15:guide>
        <p15:guide id="4" orient="horz" pos="4168">
          <p15:clr>
            <a:srgbClr val="A4A3A4"/>
          </p15:clr>
        </p15:guide>
        <p15:guide id="5" pos="7098">
          <p15:clr>
            <a:srgbClr val="A4A3A4"/>
          </p15:clr>
        </p15:guide>
        <p15:guide id="6" pos="2089">
          <p15:clr>
            <a:srgbClr val="A4A3A4"/>
          </p15:clr>
        </p15:guide>
        <p15:guide id="7" pos="1198">
          <p15:clr>
            <a:srgbClr val="A4A3A4"/>
          </p15:clr>
        </p15:guide>
        <p15:guide id="8" pos="3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3026" autoAdjust="0"/>
  </p:normalViewPr>
  <p:slideViewPr>
    <p:cSldViewPr snapToGrid="0">
      <p:cViewPr varScale="1">
        <p:scale>
          <a:sx n="106" d="100"/>
          <a:sy n="106" d="100"/>
        </p:scale>
        <p:origin x="792" y="114"/>
      </p:cViewPr>
      <p:guideLst>
        <p:guide orient="horz" pos="1036"/>
        <p:guide orient="horz" pos="3910"/>
        <p:guide orient="horz" pos="840"/>
        <p:guide orient="horz" pos="4168"/>
        <p:guide pos="7098"/>
        <p:guide pos="2089"/>
        <p:guide pos="1198"/>
        <p:guide pos="388"/>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16B8C7-3951-4CB7-AF53-8035C597B957}"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en-US"/>
        </a:p>
      </dgm:t>
    </dgm:pt>
    <dgm:pt modelId="{9616AFEA-7920-485B-87A0-4089BDD778FC}">
      <dgm:prSet phldrT="[Text]"/>
      <dgm:spPr/>
      <dgm:t>
        <a:bodyPr/>
        <a:lstStyle/>
        <a:p>
          <a:r>
            <a:rPr lang="en-US" b="0" cap="none" spc="0" dirty="0">
              <a:ln w="0"/>
              <a:solidFill>
                <a:schemeClr val="tx1"/>
              </a:solidFill>
              <a:effectLst>
                <a:outerShdw blurRad="38100" dist="19050" dir="2700000" algn="tl" rotWithShape="0">
                  <a:schemeClr val="dk1">
                    <a:alpha val="40000"/>
                  </a:schemeClr>
                </a:outerShdw>
              </a:effectLst>
            </a:rPr>
            <a:t>Database Responsiveness</a:t>
          </a:r>
          <a:br>
            <a:rPr lang="en-US" b="0" cap="none" spc="0" dirty="0">
              <a:ln w="0"/>
              <a:solidFill>
                <a:schemeClr val="tx1"/>
              </a:solidFill>
              <a:effectLst>
                <a:outerShdw blurRad="38100" dist="19050" dir="2700000" algn="tl" rotWithShape="0">
                  <a:schemeClr val="dk1">
                    <a:alpha val="40000"/>
                  </a:schemeClr>
                </a:outerShdw>
              </a:effectLst>
            </a:rPr>
          </a:br>
          <a:r>
            <a:rPr lang="en-US" b="0" cap="none" spc="0" dirty="0">
              <a:ln w="0"/>
              <a:solidFill>
                <a:schemeClr val="tx1"/>
              </a:solidFill>
              <a:effectLst>
                <a:outerShdw blurRad="38100" dist="19050" dir="2700000" algn="tl" rotWithShape="0">
                  <a:schemeClr val="dk1">
                    <a:alpha val="40000"/>
                  </a:schemeClr>
                </a:outerShdw>
              </a:effectLst>
            </a:rPr>
            <a:t>More Table Bloat</a:t>
          </a:r>
          <a:br>
            <a:rPr lang="en-US" b="0" cap="none" spc="0" dirty="0">
              <a:ln w="0"/>
              <a:solidFill>
                <a:schemeClr val="tx1"/>
              </a:solidFill>
              <a:effectLst>
                <a:outerShdw blurRad="38100" dist="19050" dir="2700000" algn="tl" rotWithShape="0">
                  <a:schemeClr val="dk1">
                    <a:alpha val="40000"/>
                  </a:schemeClr>
                </a:outerShdw>
              </a:effectLst>
            </a:rPr>
          </a:br>
          <a:r>
            <a:rPr lang="en-US" b="0" cap="none" spc="0" dirty="0">
              <a:ln w="0"/>
              <a:solidFill>
                <a:schemeClr val="tx1"/>
              </a:solidFill>
              <a:effectLst>
                <a:outerShdw blurRad="38100" dist="19050" dir="2700000" algn="tl" rotWithShape="0">
                  <a:schemeClr val="dk1">
                    <a:alpha val="40000"/>
                  </a:schemeClr>
                </a:outerShdw>
              </a:effectLst>
            </a:rPr>
            <a:t>Lower I/O Usage</a:t>
          </a:r>
        </a:p>
      </dgm:t>
    </dgm:pt>
    <dgm:pt modelId="{7FAA4B8A-0574-4BD0-9939-6813955CD885}" type="parTrans" cxnId="{D4C5E9F1-72F8-4F2D-8270-2A4DCEE494D8}">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96B62B9-0C49-4D19-8BB6-FBC6D4A7C1E1}" type="sibTrans" cxnId="{D4C5E9F1-72F8-4F2D-8270-2A4DCEE494D8}">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9D0B5360-1150-4F93-AD0B-A24CF7668B43}">
      <dgm:prSet phldrT="[Text]"/>
      <dgm:spPr/>
      <dgm:t>
        <a:bodyPr/>
        <a:lstStyle/>
        <a:p>
          <a:r>
            <a:rPr lang="en-US" b="0" cap="none" spc="0" dirty="0">
              <a:ln w="0"/>
              <a:solidFill>
                <a:schemeClr val="tx1"/>
              </a:solidFill>
              <a:effectLst>
                <a:outerShdw blurRad="38100" dist="19050" dir="2700000" algn="tl" rotWithShape="0">
                  <a:schemeClr val="dk1">
                    <a:alpha val="40000"/>
                  </a:schemeClr>
                </a:outerShdw>
              </a:effectLst>
            </a:rPr>
            <a:t>Less Table Bloat</a:t>
          </a:r>
          <a:br>
            <a:rPr lang="en-US" b="0" cap="none" spc="0" dirty="0">
              <a:ln w="0"/>
              <a:solidFill>
                <a:schemeClr val="tx1"/>
              </a:solidFill>
              <a:effectLst>
                <a:outerShdw blurRad="38100" dist="19050" dir="2700000" algn="tl" rotWithShape="0">
                  <a:schemeClr val="dk1">
                    <a:alpha val="40000"/>
                  </a:schemeClr>
                </a:outerShdw>
              </a:effectLst>
            </a:rPr>
          </a:br>
          <a:r>
            <a:rPr lang="en-US" b="0" cap="none" spc="0" dirty="0">
              <a:ln w="0"/>
              <a:solidFill>
                <a:schemeClr val="tx1"/>
              </a:solidFill>
              <a:effectLst>
                <a:outerShdw blurRad="38100" dist="19050" dir="2700000" algn="tl" rotWithShape="0">
                  <a:schemeClr val="dk1">
                    <a:alpha val="40000"/>
                  </a:schemeClr>
                </a:outerShdw>
              </a:effectLst>
            </a:rPr>
            <a:t>Higher I/O Usage</a:t>
          </a:r>
        </a:p>
      </dgm:t>
    </dgm:pt>
    <dgm:pt modelId="{286D7467-BAE1-4705-B226-69578E6045BB}" type="parTrans" cxnId="{0C4794F9-37E6-4550-8DFC-DED5BA6BC393}">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2BE620C-902F-4507-A0F7-45A2BCA5BD14}" type="sibTrans" cxnId="{0C4794F9-37E6-4550-8DFC-DED5BA6BC393}">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2EBCF187-015A-4B61-A79E-176F3475A496}" type="pres">
      <dgm:prSet presAssocID="{8616B8C7-3951-4CB7-AF53-8035C597B957}" presName="compositeShape" presStyleCnt="0">
        <dgm:presLayoutVars>
          <dgm:chMax val="2"/>
          <dgm:dir/>
          <dgm:resizeHandles val="exact"/>
        </dgm:presLayoutVars>
      </dgm:prSet>
      <dgm:spPr/>
    </dgm:pt>
    <dgm:pt modelId="{BB1A97B9-9280-43F4-A71D-63C67FA5927D}" type="pres">
      <dgm:prSet presAssocID="{8616B8C7-3951-4CB7-AF53-8035C597B957}" presName="ribbon" presStyleLbl="node1" presStyleIdx="0" presStyleCnt="1" custScaleX="158678" custLinFactNeighborX="343" custLinFactNeighborY="-1284"/>
      <dgm:spPr/>
    </dgm:pt>
    <dgm:pt modelId="{6B62C20C-1B06-4BA5-95E7-E7D4052D9870}" type="pres">
      <dgm:prSet presAssocID="{8616B8C7-3951-4CB7-AF53-8035C597B957}" presName="leftArrowText" presStyleLbl="node1" presStyleIdx="0" presStyleCnt="1" custScaleX="153756" custLinFactNeighborX="-32877">
        <dgm:presLayoutVars>
          <dgm:chMax val="0"/>
          <dgm:bulletEnabled val="1"/>
        </dgm:presLayoutVars>
      </dgm:prSet>
      <dgm:spPr/>
    </dgm:pt>
    <dgm:pt modelId="{8EB431FD-3DE8-4B61-8D42-6F05EDF94F8C}" type="pres">
      <dgm:prSet presAssocID="{8616B8C7-3951-4CB7-AF53-8035C597B957}" presName="rightArrowText" presStyleLbl="node1" presStyleIdx="0" presStyleCnt="1" custScaleX="144265" custLinFactNeighborX="24584" custLinFactNeighborY="1747">
        <dgm:presLayoutVars>
          <dgm:chMax val="0"/>
          <dgm:bulletEnabled val="1"/>
        </dgm:presLayoutVars>
      </dgm:prSet>
      <dgm:spPr/>
    </dgm:pt>
  </dgm:ptLst>
  <dgm:cxnLst>
    <dgm:cxn modelId="{95855A00-0E87-4FC5-94DB-4473041A3E30}" type="presOf" srcId="{8616B8C7-3951-4CB7-AF53-8035C597B957}" destId="{2EBCF187-015A-4B61-A79E-176F3475A496}" srcOrd="0" destOrd="0" presId="urn:microsoft.com/office/officeart/2005/8/layout/arrow6"/>
    <dgm:cxn modelId="{0C1C9066-22C7-41F7-B6B9-EBD4CF88D5BA}" type="presOf" srcId="{9D0B5360-1150-4F93-AD0B-A24CF7668B43}" destId="{8EB431FD-3DE8-4B61-8D42-6F05EDF94F8C}" srcOrd="0" destOrd="0" presId="urn:microsoft.com/office/officeart/2005/8/layout/arrow6"/>
    <dgm:cxn modelId="{84BED171-3E23-49A7-8540-C993FDFF05CF}" type="presOf" srcId="{9616AFEA-7920-485B-87A0-4089BDD778FC}" destId="{6B62C20C-1B06-4BA5-95E7-E7D4052D9870}" srcOrd="0" destOrd="0" presId="urn:microsoft.com/office/officeart/2005/8/layout/arrow6"/>
    <dgm:cxn modelId="{D4C5E9F1-72F8-4F2D-8270-2A4DCEE494D8}" srcId="{8616B8C7-3951-4CB7-AF53-8035C597B957}" destId="{9616AFEA-7920-485B-87A0-4089BDD778FC}" srcOrd="0" destOrd="0" parTransId="{7FAA4B8A-0574-4BD0-9939-6813955CD885}" sibTransId="{896B62B9-0C49-4D19-8BB6-FBC6D4A7C1E1}"/>
    <dgm:cxn modelId="{0C4794F9-37E6-4550-8DFC-DED5BA6BC393}" srcId="{8616B8C7-3951-4CB7-AF53-8035C597B957}" destId="{9D0B5360-1150-4F93-AD0B-A24CF7668B43}" srcOrd="1" destOrd="0" parTransId="{286D7467-BAE1-4705-B226-69578E6045BB}" sibTransId="{82BE620C-902F-4507-A0F7-45A2BCA5BD14}"/>
    <dgm:cxn modelId="{76D50AF1-A489-4A35-B6EC-475D09278AF5}" type="presParOf" srcId="{2EBCF187-015A-4B61-A79E-176F3475A496}" destId="{BB1A97B9-9280-43F4-A71D-63C67FA5927D}" srcOrd="0" destOrd="0" presId="urn:microsoft.com/office/officeart/2005/8/layout/arrow6"/>
    <dgm:cxn modelId="{2B8D734A-2E4B-4136-8B29-18B9BAB02F26}" type="presParOf" srcId="{2EBCF187-015A-4B61-A79E-176F3475A496}" destId="{6B62C20C-1B06-4BA5-95E7-E7D4052D9870}" srcOrd="1" destOrd="0" presId="urn:microsoft.com/office/officeart/2005/8/layout/arrow6"/>
    <dgm:cxn modelId="{99892AD6-5FEB-4C0C-8C4E-FEBD6AAFB3E7}" type="presParOf" srcId="{2EBCF187-015A-4B61-A79E-176F3475A496}" destId="{8EB431FD-3DE8-4B61-8D42-6F05EDF94F8C}" srcOrd="2" destOrd="0" presId="urn:microsoft.com/office/officeart/2005/8/layout/arrow6"/>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1A97B9-9280-43F4-A71D-63C67FA5927D}">
      <dsp:nvSpPr>
        <dsp:cNvPr id="0" name=""/>
        <dsp:cNvSpPr/>
      </dsp:nvSpPr>
      <dsp:spPr>
        <a:xfrm>
          <a:off x="838935" y="0"/>
          <a:ext cx="7774864" cy="1959910"/>
        </a:xfrm>
        <a:prstGeom prst="leftRightRibb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62C20C-1B06-4BA5-95E7-E7D4052D9870}">
      <dsp:nvSpPr>
        <dsp:cNvPr id="0" name=""/>
        <dsp:cNvSpPr/>
      </dsp:nvSpPr>
      <dsp:spPr>
        <a:xfrm>
          <a:off x="1881453" y="342984"/>
          <a:ext cx="2486120" cy="96035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6896" rIns="0" bIns="60960" numCol="1" spcCol="1270" anchor="ctr" anchorCtr="0">
          <a:noAutofit/>
        </a:bodyPr>
        <a:lstStyle/>
        <a:p>
          <a:pPr marL="0" lvl="0" indent="0" algn="ctr" defTabSz="711200">
            <a:lnSpc>
              <a:spcPct val="90000"/>
            </a:lnSpc>
            <a:spcBef>
              <a:spcPct val="0"/>
            </a:spcBef>
            <a:spcAft>
              <a:spcPct val="35000"/>
            </a:spcAft>
            <a:buNone/>
          </a:pPr>
          <a:r>
            <a:rPr lang="en-US" sz="1600" b="0" kern="1200" cap="none" spc="0" dirty="0">
              <a:ln w="0"/>
              <a:solidFill>
                <a:schemeClr val="tx1"/>
              </a:solidFill>
              <a:effectLst>
                <a:outerShdw blurRad="38100" dist="19050" dir="2700000" algn="tl" rotWithShape="0">
                  <a:schemeClr val="dk1">
                    <a:alpha val="40000"/>
                  </a:schemeClr>
                </a:outerShdw>
              </a:effectLst>
            </a:rPr>
            <a:t>Database Responsiveness</a:t>
          </a:r>
          <a:br>
            <a:rPr lang="en-US" sz="1600" b="0" kern="1200" cap="none" spc="0" dirty="0">
              <a:ln w="0"/>
              <a:solidFill>
                <a:schemeClr val="tx1"/>
              </a:solidFill>
              <a:effectLst>
                <a:outerShdw blurRad="38100" dist="19050" dir="2700000" algn="tl" rotWithShape="0">
                  <a:schemeClr val="dk1">
                    <a:alpha val="40000"/>
                  </a:schemeClr>
                </a:outerShdw>
              </a:effectLst>
            </a:rPr>
          </a:br>
          <a:r>
            <a:rPr lang="en-US" sz="1600" b="0" kern="1200" cap="none" spc="0" dirty="0">
              <a:ln w="0"/>
              <a:solidFill>
                <a:schemeClr val="tx1"/>
              </a:solidFill>
              <a:effectLst>
                <a:outerShdw blurRad="38100" dist="19050" dir="2700000" algn="tl" rotWithShape="0">
                  <a:schemeClr val="dk1">
                    <a:alpha val="40000"/>
                  </a:schemeClr>
                </a:outerShdw>
              </a:effectLst>
            </a:rPr>
            <a:t>More Table Bloat</a:t>
          </a:r>
          <a:br>
            <a:rPr lang="en-US" sz="1600" b="0" kern="1200" cap="none" spc="0" dirty="0">
              <a:ln w="0"/>
              <a:solidFill>
                <a:schemeClr val="tx1"/>
              </a:solidFill>
              <a:effectLst>
                <a:outerShdw blurRad="38100" dist="19050" dir="2700000" algn="tl" rotWithShape="0">
                  <a:schemeClr val="dk1">
                    <a:alpha val="40000"/>
                  </a:schemeClr>
                </a:outerShdw>
              </a:effectLst>
            </a:rPr>
          </a:br>
          <a:r>
            <a:rPr lang="en-US" sz="1600" b="0" kern="1200" cap="none" spc="0" dirty="0">
              <a:ln w="0"/>
              <a:solidFill>
                <a:schemeClr val="tx1"/>
              </a:solidFill>
              <a:effectLst>
                <a:outerShdw blurRad="38100" dist="19050" dir="2700000" algn="tl" rotWithShape="0">
                  <a:schemeClr val="dk1">
                    <a:alpha val="40000"/>
                  </a:schemeClr>
                </a:outerShdw>
              </a:effectLst>
            </a:rPr>
            <a:t>Lower I/O Usage</a:t>
          </a:r>
        </a:p>
      </dsp:txBody>
      <dsp:txXfrm>
        <a:off x="1881453" y="342984"/>
        <a:ext cx="2486120" cy="960355"/>
      </dsp:txXfrm>
    </dsp:sp>
    <dsp:sp modelId="{8EB431FD-3DE8-4B61-8D42-6F05EDF94F8C}">
      <dsp:nvSpPr>
        <dsp:cNvPr id="0" name=""/>
        <dsp:cNvSpPr/>
      </dsp:nvSpPr>
      <dsp:spPr>
        <a:xfrm>
          <a:off x="4756407" y="673347"/>
          <a:ext cx="2756777" cy="960355"/>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6896" rIns="0" bIns="60960" numCol="1" spcCol="1270" anchor="ctr" anchorCtr="0">
          <a:noAutofit/>
        </a:bodyPr>
        <a:lstStyle/>
        <a:p>
          <a:pPr marL="0" lvl="0" indent="0" algn="ctr" defTabSz="711200">
            <a:lnSpc>
              <a:spcPct val="90000"/>
            </a:lnSpc>
            <a:spcBef>
              <a:spcPct val="0"/>
            </a:spcBef>
            <a:spcAft>
              <a:spcPct val="35000"/>
            </a:spcAft>
            <a:buNone/>
          </a:pPr>
          <a:r>
            <a:rPr lang="en-US" sz="1600" b="0" kern="1200" cap="none" spc="0" dirty="0">
              <a:ln w="0"/>
              <a:solidFill>
                <a:schemeClr val="tx1"/>
              </a:solidFill>
              <a:effectLst>
                <a:outerShdw blurRad="38100" dist="19050" dir="2700000" algn="tl" rotWithShape="0">
                  <a:schemeClr val="dk1">
                    <a:alpha val="40000"/>
                  </a:schemeClr>
                </a:outerShdw>
              </a:effectLst>
            </a:rPr>
            <a:t>Less Table Bloat</a:t>
          </a:r>
          <a:br>
            <a:rPr lang="en-US" sz="1600" b="0" kern="1200" cap="none" spc="0" dirty="0">
              <a:ln w="0"/>
              <a:solidFill>
                <a:schemeClr val="tx1"/>
              </a:solidFill>
              <a:effectLst>
                <a:outerShdw blurRad="38100" dist="19050" dir="2700000" algn="tl" rotWithShape="0">
                  <a:schemeClr val="dk1">
                    <a:alpha val="40000"/>
                  </a:schemeClr>
                </a:outerShdw>
              </a:effectLst>
            </a:rPr>
          </a:br>
          <a:r>
            <a:rPr lang="en-US" sz="1600" b="0" kern="1200" cap="none" spc="0" dirty="0">
              <a:ln w="0"/>
              <a:solidFill>
                <a:schemeClr val="tx1"/>
              </a:solidFill>
              <a:effectLst>
                <a:outerShdw blurRad="38100" dist="19050" dir="2700000" algn="tl" rotWithShape="0">
                  <a:schemeClr val="dk1">
                    <a:alpha val="40000"/>
                  </a:schemeClr>
                </a:outerShdw>
              </a:effectLst>
            </a:rPr>
            <a:t>Higher I/O Usage</a:t>
          </a:r>
        </a:p>
      </dsp:txBody>
      <dsp:txXfrm>
        <a:off x="4756407" y="673347"/>
        <a:ext cx="2756777" cy="960355"/>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9/19/2019</a:t>
            </a:fld>
            <a:endParaRPr lang="en-US" alt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382588" y="685800"/>
            <a:ext cx="6092825"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42950" indent="-285750">
              <a:spcBef>
                <a:spcPct val="30000"/>
              </a:spcBef>
              <a:defRPr sz="1200">
                <a:solidFill>
                  <a:schemeClr val="tx1"/>
                </a:solidFill>
                <a:latin typeface="Calibri" pitchFamily="34" charset="0"/>
                <a:ea typeface="ヒラギノ角ゴ Pro W3" charset="-128"/>
              </a:defRPr>
            </a:lvl2pPr>
            <a:lvl3pPr marL="1143000" indent="-228600">
              <a:spcBef>
                <a:spcPct val="30000"/>
              </a:spcBef>
              <a:defRPr sz="1200">
                <a:solidFill>
                  <a:schemeClr val="tx1"/>
                </a:solidFill>
                <a:latin typeface="Calibri" pitchFamily="34" charset="0"/>
                <a:ea typeface="ヒラギノ角ゴ Pro W3" charset="-128"/>
              </a:defRPr>
            </a:lvl3pPr>
            <a:lvl4pPr marL="1600200" indent="-228600">
              <a:spcBef>
                <a:spcPct val="30000"/>
              </a:spcBef>
              <a:defRPr sz="1200">
                <a:solidFill>
                  <a:schemeClr val="tx1"/>
                </a:solidFill>
                <a:latin typeface="Calibri" pitchFamily="34" charset="0"/>
                <a:ea typeface="ヒラギノ角ゴ Pro W3" charset="-128"/>
              </a:defRPr>
            </a:lvl4pPr>
            <a:lvl5pPr marL="2057400" indent="-228600">
              <a:spcBef>
                <a:spcPct val="30000"/>
              </a:spcBef>
              <a:defRPr sz="1200">
                <a:solidFill>
                  <a:schemeClr val="tx1"/>
                </a:solidFill>
                <a:latin typeface="Calibri"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1</a:t>
            </a:fld>
            <a:endParaRPr lang="en-US" alt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http://lloyd.thealbins.com/IndexBloat</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7</a:t>
            </a:fld>
            <a:endParaRPr lang="en-US" altLang="en-US"/>
          </a:p>
        </p:txBody>
      </p:sp>
    </p:spTree>
    <p:extLst>
      <p:ext uri="{BB962C8B-B14F-4D97-AF65-F5344CB8AC3E}">
        <p14:creationId xmlns:p14="http://schemas.microsoft.com/office/powerpoint/2010/main" val="786284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https://www.postgresql.org/docs/12/release-12.html#id-1.11.6.5.5.3.8</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12</a:t>
            </a:fld>
            <a:endParaRPr lang="en-US" altLang="en-US"/>
          </a:p>
        </p:txBody>
      </p:sp>
    </p:spTree>
    <p:extLst>
      <p:ext uri="{BB962C8B-B14F-4D97-AF65-F5344CB8AC3E}">
        <p14:creationId xmlns:p14="http://schemas.microsoft.com/office/powerpoint/2010/main" val="2289748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a:p>
            <a:r>
              <a:rPr lang="en-US" b="1" dirty="0" err="1"/>
              <a:t>pg_stat_activity</a:t>
            </a:r>
            <a:endParaRPr lang="en-US" b="1" dirty="0"/>
          </a:p>
          <a:p>
            <a:r>
              <a:rPr lang="en-US" dirty="0"/>
              <a:t>https://www.postgresql.org/docs/current/monitoring-stats.html#PG-STAT-ACTIVITY-VIEW</a:t>
            </a:r>
          </a:p>
          <a:p>
            <a:endParaRPr lang="en-US" dirty="0"/>
          </a:p>
          <a:p>
            <a:r>
              <a:rPr lang="en-US" b="1" dirty="0"/>
              <a:t>Vacuum Phases</a:t>
            </a:r>
          </a:p>
          <a:p>
            <a:r>
              <a:rPr lang="en-US" dirty="0"/>
              <a:t>https://www.postgresql.org/docs/current/progress-reporting.html#VACUUM-PROGRESS-REPORTING</a:t>
            </a:r>
          </a:p>
          <a:p>
            <a:endParaRPr lang="en-US" dirty="0"/>
          </a:p>
          <a:p>
            <a:r>
              <a:rPr lang="en-US" dirty="0"/>
              <a:t>Blocks and Pages interchangeable words.</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23</a:t>
            </a:fld>
            <a:endParaRPr lang="en-US" altLang="en-US"/>
          </a:p>
        </p:txBody>
      </p:sp>
    </p:spTree>
    <p:extLst>
      <p:ext uri="{BB962C8B-B14F-4D97-AF65-F5344CB8AC3E}">
        <p14:creationId xmlns:p14="http://schemas.microsoft.com/office/powerpoint/2010/main" val="4179561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24</a:t>
            </a:fld>
            <a:endParaRPr lang="en-US" altLang="en-US"/>
          </a:p>
        </p:txBody>
      </p:sp>
    </p:spTree>
    <p:extLst>
      <p:ext uri="{BB962C8B-B14F-4D97-AF65-F5344CB8AC3E}">
        <p14:creationId xmlns:p14="http://schemas.microsoft.com/office/powerpoint/2010/main" val="113983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pg_stat_progress_vacuum</a:t>
            </a:r>
            <a:endParaRPr lang="en-US" b="1" dirty="0"/>
          </a:p>
          <a:p>
            <a:r>
              <a:rPr lang="en-US" dirty="0"/>
              <a:t>https://www.postgresql.org/docs/current/progress-reporting.html#VACUUM-PROGRESS-REPORTING</a:t>
            </a:r>
          </a:p>
          <a:p>
            <a:r>
              <a:rPr lang="en-US" b="1" dirty="0" err="1"/>
              <a:t>pg_stat_activity</a:t>
            </a:r>
            <a:endParaRPr lang="en-US" b="1" dirty="0"/>
          </a:p>
          <a:p>
            <a:r>
              <a:rPr lang="en-US" dirty="0"/>
              <a:t>https://www.postgresql.org/docs/current/monitoring-stats.html#PG-STAT-ACTIVITY-VIEW</a:t>
            </a:r>
          </a:p>
          <a:p>
            <a:r>
              <a:rPr lang="en-US" b="1" dirty="0"/>
              <a:t>Wait Event Type</a:t>
            </a:r>
          </a:p>
          <a:p>
            <a:r>
              <a:rPr lang="en-US" dirty="0"/>
              <a:t>https://www.postgresql.org/docs/current/monitoring-stats.html#WAIT-EVENT-TABLE</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25</a:t>
            </a:fld>
            <a:endParaRPr lang="en-US" altLang="en-US"/>
          </a:p>
        </p:txBody>
      </p:sp>
    </p:spTree>
    <p:extLst>
      <p:ext uri="{BB962C8B-B14F-4D97-AF65-F5344CB8AC3E}">
        <p14:creationId xmlns:p14="http://schemas.microsoft.com/office/powerpoint/2010/main" val="732360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Color coding for I/O Write is set for Random Write, where for high efficiency writes would be &gt; 46 GB Orange, &gt;73 GB Red, 92 GB Max</a:t>
            </a:r>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33</a:t>
            </a:fld>
            <a:endParaRPr lang="en-US" altLang="en-US"/>
          </a:p>
        </p:txBody>
      </p:sp>
    </p:spTree>
    <p:extLst>
      <p:ext uri="{BB962C8B-B14F-4D97-AF65-F5344CB8AC3E}">
        <p14:creationId xmlns:p14="http://schemas.microsoft.com/office/powerpoint/2010/main" val="2892670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I/O Read / I/O Write</a:t>
            </a:r>
          </a:p>
          <a:p>
            <a:r>
              <a:rPr lang="en-US" dirty="0"/>
              <a:t>The value you will want to use for your color threshold will be based on your write efficiency.</a:t>
            </a:r>
          </a:p>
          <a:p>
            <a:r>
              <a:rPr lang="en-US" dirty="0"/>
              <a:t>https://wintelguy.com/raidperf.pl</a:t>
            </a:r>
          </a:p>
          <a:p>
            <a:r>
              <a:rPr lang="en-US" dirty="0"/>
              <a:t>SSD Calculator</a:t>
            </a:r>
          </a:p>
          <a:p>
            <a:r>
              <a:rPr lang="en-US" dirty="0"/>
              <a:t>https://wintelguy.com/raidperf.pl/?formid=2</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Color coding for I/O Write is set for Random Write, where for high efficiency writes would be &gt; 46 GB Orange, &gt;73 GB Red, 92 GB Max</a:t>
            </a:r>
          </a:p>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36</a:t>
            </a:fld>
            <a:endParaRPr lang="en-US" altLang="en-US"/>
          </a:p>
        </p:txBody>
      </p:sp>
    </p:spTree>
    <p:extLst>
      <p:ext uri="{BB962C8B-B14F-4D97-AF65-F5344CB8AC3E}">
        <p14:creationId xmlns:p14="http://schemas.microsoft.com/office/powerpoint/2010/main" val="3211043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E8A71DF-93BD-4DDA-AE28-35CE3A2D7C9A}" type="slidenum">
              <a:rPr lang="en-US" altLang="en-US" smtClean="0"/>
              <a:pPr/>
              <a:t>37</a:t>
            </a:fld>
            <a:endParaRPr lang="en-US" altLang="en-US"/>
          </a:p>
        </p:txBody>
      </p:sp>
    </p:spTree>
    <p:extLst>
      <p:ext uri="{BB962C8B-B14F-4D97-AF65-F5344CB8AC3E}">
        <p14:creationId xmlns:p14="http://schemas.microsoft.com/office/powerpoint/2010/main" val="37200114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7787" y="3041650"/>
            <a:ext cx="6077484"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a:t>Click to edit Master title style</a:t>
            </a:r>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a:t>Click to edit Master text styles</a:t>
            </a:r>
          </a:p>
          <a:p>
            <a:pPr lvl="1"/>
            <a:r>
              <a:rPr lang="en-US" dirty="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dirty="0"/>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dirty="0"/>
          </a:p>
        </p:txBody>
      </p:sp>
    </p:spTree>
    <p:extLst>
      <p:ext uri="{BB962C8B-B14F-4D97-AF65-F5344CB8AC3E}">
        <p14:creationId xmlns:p14="http://schemas.microsoft.com/office/powerpoint/2010/main" val="267839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a:t>Drag picture to placeholder or click icon to add</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2051"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611559" y="3084513"/>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Edit Section Break</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8748" y="6007100"/>
            <a:ext cx="1691722" cy="67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hyperlink" Target="http://creativecommons.org/licenses/by-nc/2.5/"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s://www.postgresql.org/docs/current/monitoring-stats.html#WAIT-EVENT-TABLE"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postgresql.org/docs/current/monitoring-stats.html#WAIT-EVENT-TABLE" TargetMode="Externa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6B1D450-0B23-4DDB-9B3F-DFE7DE5B3C0E}"/>
              </a:ext>
            </a:extLst>
          </p:cNvPr>
          <p:cNvSpPr txBox="1"/>
          <p:nvPr/>
        </p:nvSpPr>
        <p:spPr>
          <a:xfrm>
            <a:off x="-1" y="6143625"/>
            <a:ext cx="12188825" cy="461665"/>
          </a:xfrm>
          <a:prstGeom prst="rect">
            <a:avLst/>
          </a:prstGeom>
          <a:noFill/>
        </p:spPr>
        <p:txBody>
          <a:bodyPr wrap="square" rtlCol="0">
            <a:spAutoFit/>
          </a:bodyPr>
          <a:lstStyle/>
          <a:p>
            <a:pPr algn="ctr"/>
            <a:r>
              <a:rPr lang="en-US" dirty="0">
                <a:solidFill>
                  <a:srgbClr val="FFFF00"/>
                </a:solidFill>
              </a:rPr>
              <a:t>http://Lloyd.TheAlbins.com/AutoVacuum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609442" y="577850"/>
            <a:ext cx="10967827" cy="1938338"/>
          </a:xfrm>
        </p:spPr>
        <p:txBody>
          <a:bodyPr/>
          <a:lstStyle/>
          <a:p>
            <a:r>
              <a:rPr lang="en-US" altLang="en-US" sz="4400" dirty="0" err="1">
                <a:ea typeface="ヒラギノ角ゴ Pro W3" charset="-128"/>
              </a:rPr>
              <a:t>AutoVacuum</a:t>
            </a:r>
            <a:endParaRPr lang="en-US" altLang="en-US" sz="3600" dirty="0">
              <a:ea typeface="ヒラギノ角ゴ Pro W3" charset="-128"/>
            </a:endParaRPr>
          </a:p>
          <a:p>
            <a:pPr marL="90488" lvl="1">
              <a:spcBef>
                <a:spcPct val="0"/>
              </a:spcBef>
            </a:pPr>
            <a:r>
              <a:rPr lang="en-US" altLang="en-US" dirty="0">
                <a:ea typeface="ヒラギノ角ゴ Pro W3" charset="-128"/>
              </a:rPr>
              <a:t>By Lloyd Albin</a:t>
            </a:r>
          </a:p>
        </p:txBody>
      </p:sp>
      <p:pic>
        <p:nvPicPr>
          <p:cNvPr id="2" name="Picture 1">
            <a:extLst>
              <a:ext uri="{FF2B5EF4-FFF2-40B4-BE49-F238E27FC236}">
                <a16:creationId xmlns:a16="http://schemas.microsoft.com/office/drawing/2014/main" id="{8B43D2EE-1FC2-437E-9886-55D8F4447D32}"/>
              </a:ext>
            </a:extLst>
          </p:cNvPr>
          <p:cNvPicPr>
            <a:picLocks noChangeAspect="1"/>
          </p:cNvPicPr>
          <p:nvPr/>
        </p:nvPicPr>
        <p:blipFill>
          <a:blip r:embed="rId3"/>
          <a:stretch>
            <a:fillRect/>
          </a:stretch>
        </p:blipFill>
        <p:spPr>
          <a:xfrm>
            <a:off x="4938458" y="3725418"/>
            <a:ext cx="7048500" cy="2647950"/>
          </a:xfrm>
          <a:prstGeom prst="rect">
            <a:avLst/>
          </a:prstGeom>
        </p:spPr>
      </p:pic>
      <p:sp>
        <p:nvSpPr>
          <p:cNvPr id="3" name="TextBox 2">
            <a:extLst>
              <a:ext uri="{FF2B5EF4-FFF2-40B4-BE49-F238E27FC236}">
                <a16:creationId xmlns:a16="http://schemas.microsoft.com/office/drawing/2014/main" id="{E4751026-D8B1-4163-AA25-3A5D7F9862C6}"/>
              </a:ext>
            </a:extLst>
          </p:cNvPr>
          <p:cNvSpPr txBox="1"/>
          <p:nvPr/>
        </p:nvSpPr>
        <p:spPr>
          <a:xfrm>
            <a:off x="6647561" y="6373368"/>
            <a:ext cx="5541264" cy="246221"/>
          </a:xfrm>
          <a:prstGeom prst="rect">
            <a:avLst/>
          </a:prstGeom>
          <a:noFill/>
        </p:spPr>
        <p:txBody>
          <a:bodyPr wrap="square" rtlCol="0">
            <a:spAutoFit/>
          </a:bodyPr>
          <a:lstStyle/>
          <a:p>
            <a:r>
              <a:rPr lang="en-US" sz="1000" dirty="0">
                <a:solidFill>
                  <a:schemeClr val="accent6">
                    <a:lumMod val="95000"/>
                  </a:schemeClr>
                </a:solidFill>
              </a:rPr>
              <a:t>© </a:t>
            </a:r>
            <a:r>
              <a:rPr lang="en-US" sz="1000" dirty="0" err="1">
                <a:solidFill>
                  <a:schemeClr val="accent6">
                    <a:lumMod val="95000"/>
                  </a:schemeClr>
                </a:solidFill>
              </a:rPr>
              <a:t>xkcd.xom</a:t>
            </a:r>
            <a:r>
              <a:rPr lang="en-US" sz="1000" dirty="0">
                <a:solidFill>
                  <a:schemeClr val="accent6">
                    <a:lumMod val="95000"/>
                  </a:schemeClr>
                </a:solidFill>
              </a:rPr>
              <a:t> (Randall Munroe) under the </a:t>
            </a:r>
            <a:r>
              <a:rPr lang="en-US" sz="1000" dirty="0">
                <a:solidFill>
                  <a:schemeClr val="accent6">
                    <a:lumMod val="95000"/>
                  </a:schemeClr>
                </a:solidFill>
                <a:hlinkClick r:id="rId4">
                  <a:extLst>
                    <a:ext uri="{A12FA001-AC4F-418D-AE19-62706E023703}">
                      <ahyp:hlinkClr xmlns:ahyp="http://schemas.microsoft.com/office/drawing/2018/hyperlinkcolor" val="tx"/>
                    </a:ext>
                  </a:extLst>
                </a:hlinkClick>
              </a:rPr>
              <a:t>Creative Commons Attribution-</a:t>
            </a:r>
            <a:r>
              <a:rPr lang="en-US" sz="1000" dirty="0" err="1">
                <a:solidFill>
                  <a:schemeClr val="accent6">
                    <a:lumMod val="95000"/>
                  </a:schemeClr>
                </a:solidFill>
                <a:hlinkClick r:id="rId4">
                  <a:extLst>
                    <a:ext uri="{A12FA001-AC4F-418D-AE19-62706E023703}">
                      <ahyp:hlinkClr xmlns:ahyp="http://schemas.microsoft.com/office/drawing/2018/hyperlinkcolor" val="tx"/>
                    </a:ext>
                  </a:extLst>
                </a:hlinkClick>
              </a:rPr>
              <a:t>NonCommercial</a:t>
            </a:r>
            <a:r>
              <a:rPr lang="en-US" sz="1000" dirty="0">
                <a:solidFill>
                  <a:schemeClr val="accent6">
                    <a:lumMod val="95000"/>
                  </a:schemeClr>
                </a:solidFill>
                <a:hlinkClick r:id="rId4">
                  <a:extLst>
                    <a:ext uri="{A12FA001-AC4F-418D-AE19-62706E023703}">
                      <ahyp:hlinkClr xmlns:ahyp="http://schemas.microsoft.com/office/drawing/2018/hyperlinkcolor" val="tx"/>
                    </a:ext>
                  </a:extLst>
                </a:hlinkClick>
              </a:rPr>
              <a:t> 2.5 License</a:t>
            </a:r>
            <a:endParaRPr lang="en-US" sz="1000" dirty="0">
              <a:solidFill>
                <a:schemeClr val="accent6">
                  <a:lumMod val="95000"/>
                </a:schemeClr>
              </a:solidFill>
            </a:endParaRPr>
          </a:p>
        </p:txBody>
      </p:sp>
      <p:sp>
        <p:nvSpPr>
          <p:cNvPr id="5" name="Rectangle 4">
            <a:extLst>
              <a:ext uri="{FF2B5EF4-FFF2-40B4-BE49-F238E27FC236}">
                <a16:creationId xmlns:a16="http://schemas.microsoft.com/office/drawing/2014/main" id="{2291BE50-01BE-457F-B161-F2C8A65E1308}"/>
              </a:ext>
            </a:extLst>
          </p:cNvPr>
          <p:cNvSpPr/>
          <p:nvPr/>
        </p:nvSpPr>
        <p:spPr bwMode="auto">
          <a:xfrm>
            <a:off x="8410466" y="331629"/>
            <a:ext cx="3486150" cy="19812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Times New Roman" pitchFamily="18" charset="0"/>
              </a:rPr>
              <a:t>Additional notes</a:t>
            </a:r>
            <a:r>
              <a:rPr kumimoji="0" lang="en-US" sz="2400" b="0" i="0" u="none" strike="noStrike" cap="none" normalizeH="0" dirty="0">
                <a:ln>
                  <a:noFill/>
                </a:ln>
                <a:solidFill>
                  <a:srgbClr val="FFFF00"/>
                </a:solidFill>
                <a:effectLst/>
                <a:latin typeface="Times New Roman" pitchFamily="18" charset="0"/>
              </a:rPr>
              <a:t> in the note section of the slide when you see this icon </a:t>
            </a:r>
            <a:br>
              <a:rPr kumimoji="0" lang="en-US" sz="2400" b="0" i="0" u="none" strike="noStrike" cap="none" normalizeH="0" dirty="0">
                <a:ln>
                  <a:noFill/>
                </a:ln>
                <a:solidFill>
                  <a:srgbClr val="FFFF00"/>
                </a:solidFill>
                <a:effectLst/>
                <a:latin typeface="Times New Roman" pitchFamily="18" charset="0"/>
              </a:rPr>
            </a:br>
            <a:r>
              <a:rPr kumimoji="0" lang="en-US" sz="2400" b="0" i="0" u="none" strike="noStrike" cap="none" normalizeH="0" dirty="0">
                <a:ln>
                  <a:noFill/>
                </a:ln>
                <a:solidFill>
                  <a:srgbClr val="FFFF00"/>
                </a:solidFill>
                <a:effectLst/>
                <a:latin typeface="Times New Roman" pitchFamily="18" charset="0"/>
              </a:rPr>
              <a:t>(    ) in the upper right corner of the slide.</a:t>
            </a:r>
            <a:endParaRPr kumimoji="0" lang="en-US" sz="2400" b="0" i="0" u="none" strike="noStrike" cap="none" normalizeH="0" baseline="0" dirty="0">
              <a:ln>
                <a:noFill/>
              </a:ln>
              <a:solidFill>
                <a:srgbClr val="FFFF00"/>
              </a:solidFill>
              <a:effectLst/>
              <a:latin typeface="Times New Roman" pitchFamily="18" charset="0"/>
            </a:endParaRPr>
          </a:p>
        </p:txBody>
      </p:sp>
      <p:pic>
        <p:nvPicPr>
          <p:cNvPr id="6" name="Picture 5">
            <a:extLst>
              <a:ext uri="{FF2B5EF4-FFF2-40B4-BE49-F238E27FC236}">
                <a16:creationId xmlns:a16="http://schemas.microsoft.com/office/drawing/2014/main" id="{D0BCBBF5-013F-4585-9F3D-33F4315E28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8656" y="1546065"/>
            <a:ext cx="270712" cy="27234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Is this presentation for me?</a:t>
            </a:r>
          </a:p>
        </p:txBody>
      </p:sp>
      <p:sp>
        <p:nvSpPr>
          <p:cNvPr id="21507" name="Text Placeholder 4"/>
          <p:cNvSpPr>
            <a:spLocks noGrp="1"/>
          </p:cNvSpPr>
          <p:nvPr>
            <p:ph type="body" sz="quarter" idx="12"/>
          </p:nvPr>
        </p:nvSpPr>
        <p:spPr>
          <a:xfrm>
            <a:off x="611557" y="1261872"/>
            <a:ext cx="10963593" cy="4846320"/>
          </a:xfrm>
        </p:spPr>
        <p:txBody>
          <a:bodyPr numCol="1">
            <a:noAutofit/>
          </a:bodyPr>
          <a:lstStyle/>
          <a:p>
            <a:pPr marL="457200" indent="-457200">
              <a:buFont typeface="Arial" panose="020B0604020202020204" pitchFamily="34" charset="0"/>
              <a:buChar char="•"/>
            </a:pPr>
            <a:r>
              <a:rPr lang="en-US" altLang="en-US" sz="2700" dirty="0">
                <a:solidFill>
                  <a:srgbClr val="FFFFFF"/>
                </a:solidFill>
                <a:ea typeface="ヒラギノ角ゴ Pro W3" charset="-128"/>
              </a:rPr>
              <a:t>Who should pay attention to this presentation?</a:t>
            </a:r>
          </a:p>
          <a:p>
            <a:pPr marL="574675" lvl="1" indent="-457200">
              <a:buFont typeface="Arial" panose="020B0604020202020204" pitchFamily="34" charset="0"/>
              <a:buChar char="•"/>
            </a:pPr>
            <a:r>
              <a:rPr lang="en-US" altLang="en-US" dirty="0">
                <a:solidFill>
                  <a:srgbClr val="FFFFFF"/>
                </a:solidFill>
                <a:ea typeface="ヒラギノ角ゴ Pro W3" charset="-128"/>
              </a:rPr>
              <a:t>Anyone who is running a lot of transactions, especially lots of deletes, updates, or rollbacked inserts. All of these commands cause deleted tuples (records) in the tables which needs to be vacuumed.</a:t>
            </a:r>
          </a:p>
          <a:p>
            <a:pPr marL="457200" indent="-457200">
              <a:buFont typeface="Arial" panose="020B0604020202020204" pitchFamily="34" charset="0"/>
              <a:buChar char="•"/>
            </a:pPr>
            <a:r>
              <a:rPr lang="en-US" altLang="en-US" sz="2700" dirty="0">
                <a:solidFill>
                  <a:srgbClr val="FFFFFF"/>
                </a:solidFill>
                <a:ea typeface="ヒラギノ角ゴ Pro W3" charset="-128"/>
              </a:rPr>
              <a:t>Why should I adjust these values?</a:t>
            </a:r>
          </a:p>
          <a:p>
            <a:pPr marL="574675" lvl="1" indent="-457200">
              <a:buFont typeface="Arial" panose="020B0604020202020204" pitchFamily="34" charset="0"/>
              <a:buChar char="•"/>
            </a:pPr>
            <a:r>
              <a:rPr lang="en-US" altLang="en-US" dirty="0">
                <a:solidFill>
                  <a:srgbClr val="FFFFFF"/>
                </a:solidFill>
                <a:ea typeface="ヒラギノ角ゴ Pro W3" charset="-128"/>
              </a:rPr>
              <a:t>For most people PostgreSQL needs to be re-tuned because PostgreSQL is configured to run optimally on old hardware. </a:t>
            </a:r>
          </a:p>
          <a:p>
            <a:pPr marL="574675" lvl="1" indent="-457200">
              <a:buFont typeface="Arial" panose="020B0604020202020204" pitchFamily="34" charset="0"/>
              <a:buChar char="•"/>
            </a:pPr>
            <a:r>
              <a:rPr lang="en-US" altLang="en-US" dirty="0">
                <a:solidFill>
                  <a:srgbClr val="FFFFFF"/>
                </a:solidFill>
                <a:ea typeface="ヒラギノ角ゴ Pro W3" charset="-128"/>
              </a:rPr>
              <a:t>PostgreSQL has acknowledged this with Postgres 12 by changing </a:t>
            </a:r>
            <a:r>
              <a:rPr lang="en-US" altLang="en-US" u="sng" dirty="0">
                <a:solidFill>
                  <a:srgbClr val="FFFFFF"/>
                </a:solidFill>
                <a:ea typeface="ヒラギノ角ゴ Pro W3" charset="-128"/>
              </a:rPr>
              <a:t>ONE</a:t>
            </a:r>
            <a:r>
              <a:rPr lang="en-US" altLang="en-US" dirty="0">
                <a:solidFill>
                  <a:srgbClr val="FFFFFF"/>
                </a:solidFill>
                <a:ea typeface="ヒラギノ角ゴ Pro W3" charset="-128"/>
              </a:rPr>
              <a:t> of the seven default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values. </a:t>
            </a:r>
          </a:p>
          <a:p>
            <a:pPr indent="-461963">
              <a:buFont typeface="Arial" panose="020B0604020202020204" pitchFamily="34" charset="0"/>
              <a:buChar char="•"/>
            </a:pPr>
            <a:r>
              <a:rPr lang="en-US" altLang="en-US" sz="2700" dirty="0">
                <a:solidFill>
                  <a:srgbClr val="FFFFFF"/>
                </a:solidFill>
                <a:ea typeface="ヒラギノ角ゴ Pro W3" charset="-128"/>
              </a:rPr>
              <a:t>What happens if I don’t adjust the </a:t>
            </a:r>
            <a:r>
              <a:rPr lang="en-US" altLang="en-US" sz="2700" dirty="0" err="1">
                <a:solidFill>
                  <a:srgbClr val="FFFFFF"/>
                </a:solidFill>
                <a:ea typeface="ヒラギノ角ゴ Pro W3" charset="-128"/>
              </a:rPr>
              <a:t>AutoVacuum</a:t>
            </a:r>
            <a:r>
              <a:rPr lang="en-US" altLang="en-US" sz="2700" dirty="0">
                <a:solidFill>
                  <a:srgbClr val="FFFFFF"/>
                </a:solidFill>
                <a:ea typeface="ヒラギノ角ゴ Pro W3" charset="-128"/>
              </a:rPr>
              <a:t>?</a:t>
            </a:r>
          </a:p>
          <a:p>
            <a:pPr lvl="1" indent="-461963">
              <a:buFont typeface="Arial" panose="020B0604020202020204" pitchFamily="34" charset="0"/>
              <a:buChar char="•"/>
            </a:pPr>
            <a:r>
              <a:rPr lang="en-US" altLang="en-US" dirty="0">
                <a:solidFill>
                  <a:srgbClr val="FFFFFF"/>
                </a:solidFill>
                <a:ea typeface="ヒラギノ角ゴ Pro W3" charset="-128"/>
              </a:rPr>
              <a:t>Table bloat can happen, especially on heavily used PostgreSQL Clusters (Servers). Enough bloat can happen on very heavily used systems to run them out of disk space which then crashes the PostgreSQL Cluster.</a:t>
            </a:r>
          </a:p>
        </p:txBody>
      </p:sp>
      <p:sp>
        <p:nvSpPr>
          <p:cNvPr id="15364" name="Footer Placeholder 5"/>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a:t>
            </a:fld>
            <a:endParaRPr lang="en-US" altLang="en-US" sz="6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Is this presentation for me?</a:t>
            </a:r>
          </a:p>
        </p:txBody>
      </p:sp>
      <p:sp>
        <p:nvSpPr>
          <p:cNvPr id="21507" name="Text Placeholder 4"/>
          <p:cNvSpPr>
            <a:spLocks noGrp="1"/>
          </p:cNvSpPr>
          <p:nvPr>
            <p:ph type="body" sz="quarter" idx="12"/>
          </p:nvPr>
        </p:nvSpPr>
        <p:spPr>
          <a:xfrm>
            <a:off x="611557" y="1261872"/>
            <a:ext cx="10963593" cy="4846320"/>
          </a:xfrm>
        </p:spPr>
        <p:txBody>
          <a:bodyPr numCol="1">
            <a:noAutofit/>
          </a:bodyPr>
          <a:lstStyle/>
          <a:p>
            <a:pPr indent="-461963">
              <a:buFont typeface="Arial" panose="020B0604020202020204" pitchFamily="34" charset="0"/>
              <a:buChar char="•"/>
            </a:pPr>
            <a:r>
              <a:rPr lang="en-US" altLang="en-US" sz="2700" dirty="0">
                <a:solidFill>
                  <a:srgbClr val="FFFFFF"/>
                </a:solidFill>
                <a:ea typeface="ヒラギノ角ゴ Pro W3" charset="-128"/>
              </a:rPr>
              <a:t>Where can I find out how to adjust the </a:t>
            </a:r>
            <a:r>
              <a:rPr lang="en-US" altLang="en-US" sz="2700" dirty="0" err="1">
                <a:solidFill>
                  <a:srgbClr val="FFFFFF"/>
                </a:solidFill>
                <a:ea typeface="ヒラギノ角ゴ Pro W3" charset="-128"/>
              </a:rPr>
              <a:t>AutoVacuum</a:t>
            </a:r>
            <a:r>
              <a:rPr lang="en-US" altLang="en-US" sz="2700" dirty="0">
                <a:solidFill>
                  <a:srgbClr val="FFFFFF"/>
                </a:solidFill>
                <a:ea typeface="ヒラギノ角ゴ Pro W3" charset="-128"/>
              </a:rPr>
              <a:t>?</a:t>
            </a:r>
          </a:p>
          <a:p>
            <a:pPr lvl="1" indent="-461963">
              <a:buFont typeface="Arial" panose="020B0604020202020204" pitchFamily="34" charset="0"/>
              <a:buChar char="•"/>
            </a:pPr>
            <a:r>
              <a:rPr lang="en-US" altLang="en-US" dirty="0">
                <a:solidFill>
                  <a:srgbClr val="FFFFFF"/>
                </a:solidFill>
                <a:ea typeface="ヒラギノ角ゴ Pro W3" charset="-128"/>
              </a:rPr>
              <a:t>This presentation gives you all the knowledge you need to be able to re-tune your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along with links to relevant documentation.</a:t>
            </a:r>
            <a:endParaRPr lang="en-US" altLang="en-US" sz="2700" dirty="0">
              <a:solidFill>
                <a:srgbClr val="FFFFFF"/>
              </a:solidFill>
              <a:ea typeface="ヒラギノ角ゴ Pro W3" charset="-128"/>
            </a:endParaRPr>
          </a:p>
          <a:p>
            <a:pPr indent="-461963">
              <a:buFont typeface="Arial" panose="020B0604020202020204" pitchFamily="34" charset="0"/>
              <a:buChar char="•"/>
            </a:pPr>
            <a:r>
              <a:rPr lang="en-US" altLang="en-US" sz="2700" dirty="0">
                <a:solidFill>
                  <a:srgbClr val="FFFFFF"/>
                </a:solidFill>
                <a:ea typeface="ヒラギノ角ゴ Pro W3" charset="-128"/>
              </a:rPr>
              <a:t>When can I tell if the adjustments work?</a:t>
            </a:r>
          </a:p>
          <a:p>
            <a:pPr lvl="1" indent="-461963">
              <a:buFont typeface="Arial" panose="020B0604020202020204" pitchFamily="34" charset="0"/>
              <a:buChar char="•"/>
            </a:pPr>
            <a:r>
              <a:rPr lang="en-US" altLang="en-US" dirty="0">
                <a:solidFill>
                  <a:srgbClr val="FFFFFF"/>
                </a:solidFill>
                <a:ea typeface="ヒラギノ角ゴ Pro W3" charset="-128"/>
              </a:rPr>
              <a:t>After you manually vacuum one of the bloated table, you should be able to see that the bloat does not come back after churning the tuples (records) within the table.</a:t>
            </a:r>
          </a:p>
        </p:txBody>
      </p:sp>
      <p:sp>
        <p:nvSpPr>
          <p:cNvPr id="15364" name="Footer Placeholder 5"/>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4"/>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3</a:t>
            </a:fld>
            <a:endParaRPr lang="en-US" altLang="en-US" sz="600"/>
          </a:p>
        </p:txBody>
      </p:sp>
    </p:spTree>
    <p:extLst>
      <p:ext uri="{BB962C8B-B14F-4D97-AF65-F5344CB8AC3E}">
        <p14:creationId xmlns:p14="http://schemas.microsoft.com/office/powerpoint/2010/main" val="266877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Causes and Effects</a:t>
            </a:r>
          </a:p>
        </p:txBody>
      </p:sp>
    </p:spTree>
    <p:extLst>
      <p:ext uri="{BB962C8B-B14F-4D97-AF65-F5344CB8AC3E}">
        <p14:creationId xmlns:p14="http://schemas.microsoft.com/office/powerpoint/2010/main" val="531445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Heavy churn on small table</a:t>
            </a: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A Small table that gets thousands of rows added and deleted. This table is then joined to a large table to view a set of results.</a:t>
            </a:r>
          </a:p>
          <a:p>
            <a:pPr marL="698501" lvl="1" indent="-119063">
              <a:spcBef>
                <a:spcPts val="900"/>
              </a:spcBef>
              <a:spcAft>
                <a:spcPts val="0"/>
              </a:spcAft>
              <a:buFont typeface="Arial" panose="020B0604020202020204" pitchFamily="34" charset="0"/>
              <a:buChar char="•"/>
            </a:pPr>
            <a:r>
              <a:rPr lang="en-US" sz="1200" dirty="0"/>
              <a:t>Effect: Your queries get slower and slower until a query that was 10 </a:t>
            </a:r>
            <a:r>
              <a:rPr lang="en-US" sz="1200" dirty="0" err="1"/>
              <a:t>ms</a:t>
            </a:r>
            <a:r>
              <a:rPr lang="en-US" sz="1200" dirty="0"/>
              <a:t> now takes 5 seconds or more, but if you start and stop your application, then the problem self fixes itself.</a:t>
            </a:r>
          </a:p>
          <a:p>
            <a:pPr marL="698501" lvl="1" indent="-119063">
              <a:spcBef>
                <a:spcPts val="900"/>
              </a:spcBef>
              <a:spcAft>
                <a:spcPts val="0"/>
              </a:spcAft>
              <a:buFont typeface="Arial" panose="020B0604020202020204" pitchFamily="34" charset="0"/>
              <a:buChar char="•"/>
            </a:pPr>
            <a:r>
              <a:rPr lang="en-US" sz="1200" dirty="0"/>
              <a:t>Caused by the </a:t>
            </a:r>
            <a:r>
              <a:rPr lang="en-US" sz="1200" dirty="0" err="1"/>
              <a:t>AutoAnalyze</a:t>
            </a:r>
            <a:r>
              <a:rPr lang="en-US" sz="1200" dirty="0"/>
              <a:t> not updating the table stats. This causes the query planner to run slowly and to pick the wrong query plan which then causes the query to perform in minutes </a:t>
            </a:r>
            <a:r>
              <a:rPr lang="en-US" sz="1200" dirty="0" err="1"/>
              <a:t>vers</a:t>
            </a:r>
            <a:r>
              <a:rPr lang="en-US" sz="1200" dirty="0"/>
              <a:t> milliseconds. A manual Analyze will fix this issue. This issue can be verified by checking the row count </a:t>
            </a:r>
            <a:r>
              <a:rPr lang="en-US" sz="1200" dirty="0" err="1"/>
              <a:t>vers</a:t>
            </a:r>
            <a:r>
              <a:rPr lang="en-US" sz="1200" dirty="0"/>
              <a:t> the estimated table rows in the stats and/or by monitoring the query planning time. When you stop and restart your application, this gives </a:t>
            </a:r>
            <a:r>
              <a:rPr lang="en-US" sz="1200" dirty="0" err="1"/>
              <a:t>AutoVacuum</a:t>
            </a:r>
            <a:r>
              <a:rPr lang="en-US" sz="1200" dirty="0"/>
              <a:t> and </a:t>
            </a:r>
            <a:r>
              <a:rPr lang="en-US" sz="1200" dirty="0" err="1"/>
              <a:t>AutoAnalyze</a:t>
            </a:r>
            <a:r>
              <a:rPr lang="en-US" sz="1200" dirty="0"/>
              <a:t> time to catch up and update the table stats.</a:t>
            </a:r>
          </a:p>
          <a:p>
            <a:pPr marL="698501" lvl="1" indent="-119063">
              <a:spcBef>
                <a:spcPts val="900"/>
              </a:spcBef>
              <a:spcAft>
                <a:spcPts val="0"/>
              </a:spcAft>
              <a:buFont typeface="Arial" panose="020B0604020202020204" pitchFamily="34" charset="0"/>
              <a:buChar char="•"/>
            </a:pPr>
            <a:r>
              <a:rPr lang="en-US" sz="1200" dirty="0"/>
              <a:t>Solution: Make your </a:t>
            </a:r>
            <a:r>
              <a:rPr lang="en-US" sz="1200" dirty="0" err="1"/>
              <a:t>AutoVacuum</a:t>
            </a:r>
            <a:r>
              <a:rPr lang="en-US" sz="1200" dirty="0"/>
              <a:t>/</a:t>
            </a:r>
            <a:r>
              <a:rPr lang="en-US" sz="1200" dirty="0" err="1"/>
              <a:t>AutoAnalyze</a:t>
            </a:r>
            <a:r>
              <a:rPr lang="en-US" sz="1200" dirty="0"/>
              <a:t> more aggressive if you have the spare Disk I/O. If you have high Disk I/O then you need to figure out the right trade off between database responsiveness and acceptable table bloat.</a:t>
            </a:r>
          </a:p>
          <a:p>
            <a:pPr marL="698501" lvl="1" indent="-119063">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5</a:t>
            </a:fld>
            <a:endParaRPr lang="en-US" dirty="0">
              <a:solidFill>
                <a:schemeClr val="accent6"/>
              </a:solidFill>
              <a:latin typeface="+mn-lt"/>
              <a:ea typeface="ヒラギノ角ゴ Pro W3" charset="0"/>
            </a:endParaRPr>
          </a:p>
        </p:txBody>
      </p:sp>
    </p:spTree>
    <p:extLst>
      <p:ext uri="{BB962C8B-B14F-4D97-AF65-F5344CB8AC3E}">
        <p14:creationId xmlns:p14="http://schemas.microsoft.com/office/powerpoint/2010/main" val="3091750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Heavy churn on large tables</a:t>
            </a: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Large table with tens of millions of rows where you are deleting and adding millions of rows per hour.</a:t>
            </a:r>
          </a:p>
          <a:p>
            <a:pPr marL="698501" lvl="1" indent="-119063">
              <a:spcBef>
                <a:spcPts val="900"/>
              </a:spcBef>
              <a:spcAft>
                <a:spcPts val="0"/>
              </a:spcAft>
              <a:buFont typeface="Arial" panose="020B0604020202020204" pitchFamily="34" charset="0"/>
              <a:buChar char="•"/>
            </a:pPr>
            <a:r>
              <a:rPr lang="en-US" sz="1200" dirty="0"/>
              <a:t>Effect: You find that your queries are slowing down and when you look at your </a:t>
            </a:r>
            <a:r>
              <a:rPr lang="en-US" sz="1200" dirty="0" err="1"/>
              <a:t>AutoVacuum</a:t>
            </a:r>
            <a:r>
              <a:rPr lang="en-US" sz="1200" dirty="0"/>
              <a:t>, the </a:t>
            </a:r>
            <a:r>
              <a:rPr lang="en-US" sz="1200" dirty="0" err="1"/>
              <a:t>AutoVacuum</a:t>
            </a:r>
            <a:r>
              <a:rPr lang="en-US" sz="1200" dirty="0"/>
              <a:t> seems to be </a:t>
            </a:r>
            <a:r>
              <a:rPr lang="en-US" sz="1200" dirty="0" err="1"/>
              <a:t>AutoVacuumig</a:t>
            </a:r>
            <a:r>
              <a:rPr lang="en-US" sz="1200" dirty="0"/>
              <a:t> this table 24 hours per day, but if you stop your application for a few days or dump and restore your database it fixes itself.</a:t>
            </a:r>
          </a:p>
          <a:p>
            <a:pPr marL="808038" lvl="1" indent="-228600">
              <a:spcBef>
                <a:spcPts val="900"/>
              </a:spcBef>
              <a:spcAft>
                <a:spcPts val="0"/>
              </a:spcAft>
              <a:buFont typeface="+mj-lt"/>
              <a:buAutoNum type="arabicPeriod"/>
            </a:pPr>
            <a:r>
              <a:rPr lang="en-US" sz="1200" dirty="0"/>
              <a:t>Caused by not enough time for the </a:t>
            </a:r>
            <a:r>
              <a:rPr lang="en-US" sz="1200" dirty="0" err="1"/>
              <a:t>AutoVacuum</a:t>
            </a:r>
            <a:r>
              <a:rPr lang="en-US" sz="1200" dirty="0"/>
              <a:t> to complete before the next churn cycle. This make the </a:t>
            </a:r>
            <a:r>
              <a:rPr lang="en-US" sz="1200" dirty="0" err="1"/>
              <a:t>AutoVacuum</a:t>
            </a:r>
            <a:r>
              <a:rPr lang="en-US" sz="1200" dirty="0"/>
              <a:t> take longer and longer to complete with the table bloat getting worse and worse until the </a:t>
            </a:r>
            <a:r>
              <a:rPr lang="en-US" sz="1200" dirty="0" err="1"/>
              <a:t>AutoVacuum</a:t>
            </a:r>
            <a:r>
              <a:rPr lang="en-US" sz="1200" dirty="0"/>
              <a:t> takes over 24 hours to complete. Stopping the Application lets the </a:t>
            </a:r>
            <a:r>
              <a:rPr lang="en-US" sz="1200" dirty="0" err="1"/>
              <a:t>AutoVacuum</a:t>
            </a:r>
            <a:r>
              <a:rPr lang="en-US" sz="1200" dirty="0"/>
              <a:t> catch up and then the queries run fast again. This can be fixed by either stopping the churn and doing a manual vacuum/analyze or by increasing your </a:t>
            </a:r>
            <a:r>
              <a:rPr lang="en-US" sz="1200" dirty="0" err="1"/>
              <a:t>AutoVacuum's</a:t>
            </a:r>
            <a:r>
              <a:rPr lang="en-US" sz="1200" dirty="0"/>
              <a:t> I/O rate by increasing the </a:t>
            </a:r>
            <a:r>
              <a:rPr lang="en-US" sz="1200" dirty="0" err="1"/>
              <a:t>AutoVacuum</a:t>
            </a:r>
            <a:r>
              <a:rPr lang="en-US" sz="1200" dirty="0"/>
              <a:t> Cost Limit. This can be verified by watching the currently running </a:t>
            </a:r>
            <a:r>
              <a:rPr lang="en-US" sz="1200" dirty="0" err="1"/>
              <a:t>AutoVacuum's</a:t>
            </a:r>
            <a:r>
              <a:rPr lang="en-US" sz="1200" dirty="0"/>
              <a:t> and the estimated dirty rows in the table stats.</a:t>
            </a:r>
          </a:p>
          <a:p>
            <a:pPr marL="808038" lvl="1" indent="-228600">
              <a:spcBef>
                <a:spcPts val="900"/>
              </a:spcBef>
              <a:spcAft>
                <a:spcPts val="0"/>
              </a:spcAft>
              <a:buFont typeface="+mj-lt"/>
              <a:buAutoNum type="arabicPeriod"/>
            </a:pPr>
            <a:r>
              <a:rPr lang="en-US" sz="1200" dirty="0"/>
              <a:t>Caused by a long running transaction on the same server or a long running transaction on the secondary server, via streaming replication, that prevents the </a:t>
            </a:r>
            <a:r>
              <a:rPr lang="en-US" sz="1200" dirty="0" err="1"/>
              <a:t>autovacuum</a:t>
            </a:r>
            <a:r>
              <a:rPr lang="en-US" sz="1200" dirty="0"/>
              <a:t> event horizon from moving forward.</a:t>
            </a:r>
            <a:endParaRPr lang="en-US" sz="2400" dirty="0"/>
          </a:p>
          <a:p>
            <a:pPr marL="804863" indent="-342900">
              <a:spcBef>
                <a:spcPts val="900"/>
              </a:spcBef>
              <a:spcAft>
                <a:spcPts val="0"/>
              </a:spcAft>
              <a:buFont typeface="Arial" panose="020B0604020202020204" pitchFamily="34" charset="0"/>
              <a:buChar char="•"/>
            </a:pPr>
            <a:endParaRPr lang="en-US" sz="2400" dirty="0"/>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6</a:t>
            </a:fld>
            <a:endParaRPr lang="en-US" dirty="0">
              <a:solidFill>
                <a:schemeClr val="accent6"/>
              </a:solidFill>
              <a:latin typeface="+mn-lt"/>
              <a:ea typeface="ヒラギノ角ゴ Pro W3" charset="0"/>
            </a:endParaRPr>
          </a:p>
        </p:txBody>
      </p:sp>
    </p:spTree>
    <p:extLst>
      <p:ext uri="{BB962C8B-B14F-4D97-AF65-F5344CB8AC3E}">
        <p14:creationId xmlns:p14="http://schemas.microsoft.com/office/powerpoint/2010/main" val="1583422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Heavy churn on large table </a:t>
            </a:r>
            <a:r>
              <a:rPr lang="en-US" altLang="en-US" dirty="0" err="1">
                <a:ea typeface="ヒラギノ角ゴ Pro W3" charset="-128"/>
              </a:rPr>
              <a:t>indexs</a:t>
            </a:r>
            <a:endParaRPr lang="en-US" altLang="en-US" dirty="0">
              <a:ea typeface="ヒラギノ角ゴ Pro W3" charset="-128"/>
            </a:endParaRP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Large table with tens of millions of rows where you are deleting and then adding millions of rows per hour with the same index values inside of a transaction.</a:t>
            </a:r>
          </a:p>
          <a:p>
            <a:pPr marL="698501" lvl="1" indent="-119063">
              <a:spcBef>
                <a:spcPts val="900"/>
              </a:spcBef>
              <a:spcAft>
                <a:spcPts val="0"/>
              </a:spcAft>
              <a:buFont typeface="Arial" panose="020B0604020202020204" pitchFamily="34" charset="0"/>
              <a:buChar char="•"/>
            </a:pPr>
            <a:r>
              <a:rPr lang="en-US" sz="1200" dirty="0"/>
              <a:t>Effect: Your queries get slower and slower, but if you dump and restore your database, everything is fast again.</a:t>
            </a:r>
          </a:p>
          <a:p>
            <a:pPr marL="698501" lvl="1" indent="-119063">
              <a:spcBef>
                <a:spcPts val="900"/>
              </a:spcBef>
              <a:spcAft>
                <a:spcPts val="0"/>
              </a:spcAft>
              <a:buFont typeface="Arial" panose="020B0604020202020204" pitchFamily="34" charset="0"/>
              <a:buChar char="•"/>
            </a:pPr>
            <a:r>
              <a:rPr lang="en-US" sz="1200" dirty="0"/>
              <a:t>Caused by the deleted records needing to be in the index at the same time as the new records. This means that all the index pages need to be split causing the index to double in size (or more) to allow the new entries to be inserted. The space is not recovered by the </a:t>
            </a:r>
            <a:r>
              <a:rPr lang="en-US" sz="1200" dirty="0" err="1"/>
              <a:t>AutoVacuum</a:t>
            </a:r>
            <a:r>
              <a:rPr lang="en-US" sz="1200" dirty="0"/>
              <a:t> system because it does not do a true vacuum of the index. The </a:t>
            </a:r>
            <a:r>
              <a:rPr lang="en-US" sz="1200" dirty="0" err="1"/>
              <a:t>AutoVacuum</a:t>
            </a:r>
            <a:r>
              <a:rPr lang="en-US" sz="1200" dirty="0"/>
              <a:t> will only vacuum/delete an index page which is 100% empty. The </a:t>
            </a:r>
            <a:r>
              <a:rPr lang="en-US" sz="1200" dirty="0" err="1"/>
              <a:t>AutoVacuum</a:t>
            </a:r>
            <a:r>
              <a:rPr lang="en-US" sz="1200" dirty="0"/>
              <a:t> does not do anything with partially filled pages except to remove deleted index entries. This can be verified by either looking for index bloat or by replacing the index and the query runs fast again.</a:t>
            </a:r>
          </a:p>
          <a:p>
            <a:pPr marL="698501" lvl="1" indent="-119063">
              <a:spcBef>
                <a:spcPts val="900"/>
              </a:spcBef>
              <a:spcAft>
                <a:spcPts val="0"/>
              </a:spcAft>
              <a:buFont typeface="Arial" panose="020B0604020202020204" pitchFamily="34" charset="0"/>
              <a:buChar char="•"/>
            </a:pPr>
            <a:r>
              <a:rPr lang="en-US" sz="1200" dirty="0"/>
              <a:t>Solution: Make your </a:t>
            </a:r>
            <a:r>
              <a:rPr lang="en-US" sz="1200" dirty="0" err="1"/>
              <a:t>AutoVacuum</a:t>
            </a:r>
            <a:r>
              <a:rPr lang="en-US" sz="1200" dirty="0"/>
              <a:t> more aggressive if you have the spare Disk I/O. If you have high Disk I/O then you need to figure out the right trade off between database responsiveness and the </a:t>
            </a:r>
            <a:r>
              <a:rPr lang="en-US" sz="1200" dirty="0" err="1"/>
              <a:t>AutoVacuum</a:t>
            </a:r>
            <a:r>
              <a:rPr lang="en-US" sz="1200" dirty="0"/>
              <a:t> </a:t>
            </a:r>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7</a:t>
            </a:fld>
            <a:endParaRPr lang="en-US" dirty="0">
              <a:solidFill>
                <a:schemeClr val="accent6"/>
              </a:solidFill>
              <a:latin typeface="+mn-lt"/>
              <a:ea typeface="ヒラギノ角ゴ Pro W3" charset="0"/>
            </a:endParaRPr>
          </a:p>
        </p:txBody>
      </p:sp>
      <p:pic>
        <p:nvPicPr>
          <p:cNvPr id="6" name="Picture 5">
            <a:extLst>
              <a:ext uri="{FF2B5EF4-FFF2-40B4-BE49-F238E27FC236}">
                <a16:creationId xmlns:a16="http://schemas.microsoft.com/office/drawing/2014/main" id="{B572B6F0-77BA-4852-95B1-569042CD8D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595798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Drop database is slow</a:t>
            </a:r>
          </a:p>
        </p:txBody>
      </p:sp>
      <p:sp>
        <p:nvSpPr>
          <p:cNvPr id="22531" name="Text Placeholder 6"/>
          <p:cNvSpPr>
            <a:spLocks noGrp="1"/>
          </p:cNvSpPr>
          <p:nvPr>
            <p:ph type="body" sz="quarter" idx="13"/>
          </p:nvPr>
        </p:nvSpPr>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When you try dropping a database and it takes 5 minutes.</a:t>
            </a:r>
          </a:p>
          <a:p>
            <a:pPr marL="698501" lvl="1" indent="-119063">
              <a:spcBef>
                <a:spcPts val="900"/>
              </a:spcBef>
              <a:spcAft>
                <a:spcPts val="0"/>
              </a:spcAft>
              <a:buFont typeface="Arial" panose="020B0604020202020204" pitchFamily="34" charset="0"/>
              <a:buChar char="•"/>
            </a:pPr>
            <a:r>
              <a:rPr lang="en-US" sz="1200" dirty="0"/>
              <a:t>Effect: When you try dropping a database it takes a long time, such as 5 minutes.</a:t>
            </a:r>
          </a:p>
          <a:p>
            <a:pPr marL="698501" lvl="1" indent="-119063">
              <a:spcBef>
                <a:spcPts val="900"/>
              </a:spcBef>
              <a:spcAft>
                <a:spcPts val="0"/>
              </a:spcAft>
              <a:buFont typeface="Arial" panose="020B0604020202020204" pitchFamily="34" charset="0"/>
              <a:buChar char="•"/>
            </a:pPr>
            <a:r>
              <a:rPr lang="en-US" sz="1200" dirty="0"/>
              <a:t>Caused by the </a:t>
            </a:r>
            <a:r>
              <a:rPr lang="en-US" sz="1200" dirty="0" err="1"/>
              <a:t>AutoVacuum</a:t>
            </a:r>
            <a:r>
              <a:rPr lang="en-US" sz="1200" dirty="0"/>
              <a:t> being very aggressive </a:t>
            </a:r>
            <a:r>
              <a:rPr lang="en-US" sz="1200" u="sng" dirty="0"/>
              <a:t>and</a:t>
            </a:r>
            <a:r>
              <a:rPr lang="en-US" sz="1200" dirty="0"/>
              <a:t> the server having high Disk I/O with lots of Pending Writes.</a:t>
            </a:r>
          </a:p>
          <a:p>
            <a:pPr marL="698501" lvl="1" indent="-119063">
              <a:spcBef>
                <a:spcPts val="900"/>
              </a:spcBef>
              <a:spcAft>
                <a:spcPts val="0"/>
              </a:spcAft>
              <a:buFont typeface="Arial" panose="020B0604020202020204" pitchFamily="34" charset="0"/>
              <a:buChar char="•"/>
            </a:pPr>
            <a:r>
              <a:rPr lang="en-US" sz="1200" dirty="0"/>
              <a:t>Solution: This one is not so easy because you have to make tough choice between database responsiveness and table/index bloat. This is a process of trial and error finding the right balance between </a:t>
            </a:r>
            <a:r>
              <a:rPr lang="en-US" sz="1200" dirty="0" err="1"/>
              <a:t>AutoVacuum’s</a:t>
            </a:r>
            <a:r>
              <a:rPr lang="en-US" sz="1200" dirty="0"/>
              <a:t> aggressiveness and Disk I/O and Pending Writes.</a:t>
            </a:r>
            <a:endParaRPr lang="en-US" sz="1200" u="sng" dirty="0"/>
          </a:p>
        </p:txBody>
      </p:sp>
      <p:sp>
        <p:nvSpPr>
          <p:cNvPr id="16388" name="Footer Placeholder 2"/>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5"/>
          </p:nvPr>
        </p:nvSpPr>
        <p:spPr/>
        <p:txBody>
          <a:bodyPr/>
          <a:lstStyle/>
          <a:p>
            <a:pPr>
              <a:defRPr/>
            </a:pPr>
            <a:fld id="{C99F375B-329E-459C-8CC0-EF46448245D0}" type="slidenum">
              <a:rPr lang="en-US" altLang="en-US"/>
              <a:pPr>
                <a:defRPr/>
              </a:pPr>
              <a:t>8</a:t>
            </a:fld>
            <a:endParaRPr lang="en-US" dirty="0">
              <a:solidFill>
                <a:schemeClr val="accent6"/>
              </a:solidFill>
              <a:latin typeface="+mn-lt"/>
              <a:ea typeface="ヒラギノ角ゴ Pro W3" charset="0"/>
            </a:endParaRPr>
          </a:p>
        </p:txBody>
      </p:sp>
      <p:graphicFrame>
        <p:nvGraphicFramePr>
          <p:cNvPr id="6" name="Diagram 5">
            <a:extLst>
              <a:ext uri="{FF2B5EF4-FFF2-40B4-BE49-F238E27FC236}">
                <a16:creationId xmlns:a16="http://schemas.microsoft.com/office/drawing/2014/main" id="{A8199A3F-F671-4AD1-8FAA-B084000A2450}"/>
              </a:ext>
            </a:extLst>
          </p:cNvPr>
          <p:cNvGraphicFramePr/>
          <p:nvPr>
            <p:extLst>
              <p:ext uri="{D42A27DB-BD31-4B8C-83A1-F6EECF244321}">
                <p14:modId xmlns:p14="http://schemas.microsoft.com/office/powerpoint/2010/main" val="1034301380"/>
              </p:ext>
            </p:extLst>
          </p:nvPr>
        </p:nvGraphicFramePr>
        <p:xfrm>
          <a:off x="813732" y="4093414"/>
          <a:ext cx="9419123" cy="1959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0516F087-F173-490B-8CE5-14053F01D03D}"/>
              </a:ext>
            </a:extLst>
          </p:cNvPr>
          <p:cNvSpPr/>
          <p:nvPr/>
        </p:nvSpPr>
        <p:spPr>
          <a:xfrm>
            <a:off x="1585520" y="3429000"/>
            <a:ext cx="7902430" cy="584775"/>
          </a:xfrm>
          <a:prstGeom prst="rect">
            <a:avLst/>
          </a:prstGeom>
          <a:noFill/>
        </p:spPr>
        <p:txBody>
          <a:bodyPr wrap="square" lIns="91440" tIns="45720" rIns="91440" bIns="45720">
            <a:spAutoFit/>
          </a:bodyPr>
          <a:lstStyle/>
          <a:p>
            <a:pPr algn="ctr"/>
            <a:r>
              <a:rPr lang="en-US" sz="3200" b="0" cap="none" spc="0" dirty="0">
                <a:ln w="0"/>
                <a:solidFill>
                  <a:schemeClr val="accent1"/>
                </a:solidFill>
                <a:effectLst>
                  <a:outerShdw blurRad="38100" dist="25400" dir="5400000" algn="ctr" rotWithShape="0">
                    <a:srgbClr val="6E747A">
                      <a:alpha val="43000"/>
                    </a:srgbClr>
                  </a:outerShdw>
                </a:effectLst>
              </a:rPr>
              <a:t>High Disk I/O </a:t>
            </a:r>
            <a:r>
              <a:rPr lang="en-US" sz="3200" b="0" cap="none" spc="0" dirty="0" err="1">
                <a:ln w="0"/>
                <a:solidFill>
                  <a:schemeClr val="accent1"/>
                </a:solidFill>
                <a:effectLst>
                  <a:outerShdw blurRad="38100" dist="25400" dir="5400000" algn="ctr" rotWithShape="0">
                    <a:srgbClr val="6E747A">
                      <a:alpha val="43000"/>
                    </a:srgbClr>
                  </a:outerShdw>
                </a:effectLst>
              </a:rPr>
              <a:t>AutoVacuum</a:t>
            </a:r>
            <a:r>
              <a:rPr lang="en-US" sz="3200" b="0" cap="none" spc="0" dirty="0">
                <a:ln w="0"/>
                <a:solidFill>
                  <a:schemeClr val="accent1"/>
                </a:solidFill>
                <a:effectLst>
                  <a:outerShdw blurRad="38100" dist="25400" dir="5400000" algn="ctr" rotWithShape="0">
                    <a:srgbClr val="6E747A">
                      <a:alpha val="43000"/>
                    </a:srgbClr>
                  </a:outerShdw>
                </a:effectLst>
              </a:rPr>
              <a:t> </a:t>
            </a:r>
            <a:r>
              <a:rPr lang="en-US" sz="3200" b="0" cap="none" spc="0" dirty="0" err="1">
                <a:ln w="0"/>
                <a:solidFill>
                  <a:schemeClr val="accent1"/>
                </a:solidFill>
                <a:effectLst>
                  <a:outerShdw blurRad="38100" dist="25400" dir="5400000" algn="ctr" rotWithShape="0">
                    <a:srgbClr val="6E747A">
                      <a:alpha val="43000"/>
                    </a:srgbClr>
                  </a:outerShdw>
                </a:effectLst>
              </a:rPr>
              <a:t>Tunning</a:t>
            </a:r>
            <a:r>
              <a:rPr lang="en-US" sz="3200" b="0" cap="none" spc="0" dirty="0">
                <a:ln w="0"/>
                <a:solidFill>
                  <a:schemeClr val="accent1"/>
                </a:solidFill>
                <a:effectLst>
                  <a:outerShdw blurRad="38100" dist="25400" dir="5400000" algn="ctr" rotWithShape="0">
                    <a:srgbClr val="6E747A">
                      <a:alpha val="43000"/>
                    </a:srgbClr>
                  </a:outerShdw>
                </a:effectLst>
              </a:rPr>
              <a:t> Choices</a:t>
            </a:r>
          </a:p>
        </p:txBody>
      </p:sp>
    </p:spTree>
    <p:extLst>
      <p:ext uri="{BB962C8B-B14F-4D97-AF65-F5344CB8AC3E}">
        <p14:creationId xmlns:p14="http://schemas.microsoft.com/office/powerpoint/2010/main" val="1393910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endParaRPr lang="en-US" altLang="en-US" dirty="0">
              <a:ea typeface="ヒラギノ角ゴ Pro W3" charset="-128"/>
            </a:endParaRPr>
          </a:p>
          <a:p>
            <a:pPr marL="90488" lvl="1">
              <a:spcBef>
                <a:spcPct val="0"/>
              </a:spcBef>
            </a:pPr>
            <a:r>
              <a:rPr lang="en-US" altLang="en-US" dirty="0">
                <a:ea typeface="ヒラギノ角ゴ Pro W3" charset="-128"/>
              </a:rPr>
              <a:t>What to monitor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to Monitor</a:t>
            </a:r>
          </a:p>
        </p:txBody>
      </p:sp>
      <p:sp>
        <p:nvSpPr>
          <p:cNvPr id="21507" name="Text Placeholder 4"/>
          <p:cNvSpPr>
            <a:spLocks noGrp="1"/>
          </p:cNvSpPr>
          <p:nvPr>
            <p:ph type="body" sz="quarter" idx="13"/>
          </p:nvPr>
        </p:nvSpPr>
        <p:spPr>
          <a:xfrm>
            <a:off x="609441" y="1262063"/>
            <a:ext cx="10972959" cy="4698722"/>
          </a:xfrm>
        </p:spPr>
        <p:txBody>
          <a:bodyPr numCol="2">
            <a:noAutofit/>
          </a:bodyPr>
          <a:lstStyle/>
          <a:p>
            <a:pPr marL="457200" indent="-457200">
              <a:buFont typeface="Arial" panose="020B0604020202020204" pitchFamily="34" charset="0"/>
              <a:buChar char="•"/>
            </a:pPr>
            <a:r>
              <a:rPr lang="en-US" altLang="en-US" sz="2400" dirty="0">
                <a:solidFill>
                  <a:srgbClr val="FFFFFF"/>
                </a:solidFill>
                <a:ea typeface="ヒラギノ角ゴ Pro W3" charset="-128"/>
              </a:rPr>
              <a:t>Currently running </a:t>
            </a: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Process’s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Thresholds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Active and Idle in Transaction Connections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Threads in Use</a:t>
            </a:r>
          </a:p>
          <a:p>
            <a:pPr marL="457200" indent="-457200">
              <a:buFont typeface="Arial" panose="020B0604020202020204" pitchFamily="34" charset="0"/>
              <a:buChar char="•"/>
            </a:pPr>
            <a:r>
              <a:rPr lang="en-US" altLang="en-US" sz="2400" dirty="0">
                <a:solidFill>
                  <a:srgbClr val="FFFFFF"/>
                </a:solidFill>
                <a:ea typeface="ヒラギノ角ゴ Pro W3" charset="-128"/>
              </a:rPr>
              <a:t>Max </a:t>
            </a:r>
            <a:r>
              <a:rPr lang="en-US" altLang="en-US" sz="2400" dirty="0" err="1">
                <a:solidFill>
                  <a:srgbClr val="FFFFFF"/>
                </a:solidFill>
                <a:ea typeface="ヒラギノ角ゴ Pro W3" charset="-128"/>
              </a:rPr>
              <a:t>AutoVacuum’s</a:t>
            </a:r>
            <a:endParaRPr lang="en-US" altLang="en-US" sz="2400" dirty="0">
              <a:solidFill>
                <a:srgbClr val="FFFFFF"/>
              </a:solidFill>
              <a:ea typeface="ヒラギノ角ゴ Pro W3" charset="-128"/>
            </a:endParaRPr>
          </a:p>
          <a:p>
            <a:pPr marL="457200" indent="-457200">
              <a:buFont typeface="Arial" panose="020B0604020202020204" pitchFamily="34" charset="0"/>
              <a:buChar char="•"/>
            </a:pPr>
            <a:r>
              <a:rPr lang="en-US" altLang="en-US" sz="2400" dirty="0">
                <a:solidFill>
                  <a:srgbClr val="FFFFFF"/>
                </a:solidFill>
                <a:ea typeface="ヒラギノ角ゴ Pro W3" charset="-128"/>
              </a:rPr>
              <a:t>CPU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Read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Write Usage</a:t>
            </a:r>
          </a:p>
          <a:p>
            <a:pPr marL="457200" indent="-457200">
              <a:buFont typeface="Arial" panose="020B0604020202020204" pitchFamily="34" charset="0"/>
              <a:buChar char="•"/>
            </a:pPr>
            <a:r>
              <a:rPr lang="en-US" altLang="en-US" sz="2400" dirty="0">
                <a:solidFill>
                  <a:srgbClr val="FFFFFF"/>
                </a:solidFill>
                <a:ea typeface="ヒラギノ角ゴ Pro W3" charset="-128"/>
              </a:rPr>
              <a:t>Disc Pending Write</a:t>
            </a:r>
          </a:p>
          <a:p>
            <a:pPr marL="457200" indent="-457200">
              <a:buFont typeface="Arial" panose="020B0604020202020204" pitchFamily="34" charset="0"/>
              <a:buChar char="•"/>
            </a:pPr>
            <a:r>
              <a:rPr lang="en-US" altLang="en-US" sz="2400" dirty="0">
                <a:solidFill>
                  <a:srgbClr val="FFFFFF"/>
                </a:solidFill>
                <a:ea typeface="ヒラギノ角ゴ Pro W3" charset="-128"/>
              </a:rPr>
              <a:t>Write Efficiency</a:t>
            </a:r>
          </a:p>
          <a:p>
            <a:pPr marL="457200" indent="-457200">
              <a:buFont typeface="Arial" panose="020B0604020202020204" pitchFamily="34" charset="0"/>
              <a:buChar char="•"/>
            </a:pPr>
            <a:r>
              <a:rPr lang="en-US" altLang="en-US" sz="2400" dirty="0">
                <a:solidFill>
                  <a:srgbClr val="FFFFFF"/>
                </a:solidFill>
                <a:ea typeface="ヒラギノ角ゴ Pro W3" charset="-128"/>
              </a:rPr>
              <a:t>Disc I/O Time</a:t>
            </a:r>
          </a:p>
          <a:p>
            <a:pPr marL="457200" indent="-457200">
              <a:buFont typeface="Arial" panose="020B0604020202020204" pitchFamily="34" charset="0"/>
              <a:buChar char="•"/>
            </a:pPr>
            <a:r>
              <a:rPr lang="en-US" altLang="en-US" sz="2400" dirty="0">
                <a:solidFill>
                  <a:srgbClr val="FFFFFF"/>
                </a:solidFill>
                <a:ea typeface="ヒラギノ角ゴ Pro W3" charset="-128"/>
              </a:rPr>
              <a:t>Last </a:t>
            </a: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Disc Free Space</a:t>
            </a:r>
          </a:p>
          <a:p>
            <a:pPr marL="457200" indent="-457200">
              <a:buFont typeface="Arial" panose="020B0604020202020204" pitchFamily="34" charset="0"/>
              <a:buChar char="•"/>
            </a:pPr>
            <a:r>
              <a:rPr lang="en-US" altLang="en-US" sz="2400" dirty="0">
                <a:solidFill>
                  <a:srgbClr val="FFFFFF"/>
                </a:solidFill>
                <a:ea typeface="ヒラギノ角ゴ Pro W3" charset="-128"/>
              </a:rPr>
              <a:t>Custom Table Settings Per Table</a:t>
            </a:r>
          </a:p>
          <a:p>
            <a:pPr marL="457200" indent="-457200">
              <a:buFont typeface="Arial" panose="020B0604020202020204" pitchFamily="34" charset="0"/>
              <a:buChar char="•"/>
            </a:pPr>
            <a:r>
              <a:rPr lang="en-US" altLang="en-US" sz="2400" dirty="0">
                <a:solidFill>
                  <a:srgbClr val="FFFFFF"/>
                </a:solidFill>
                <a:ea typeface="ヒラギノ角ゴ Pro W3" charset="-128"/>
              </a:rPr>
              <a:t>Granted Locks</a:t>
            </a:r>
          </a:p>
          <a:p>
            <a:pPr marL="457200" indent="-457200">
              <a:buFont typeface="Arial" panose="020B0604020202020204" pitchFamily="34" charset="0"/>
              <a:buChar char="•"/>
            </a:pPr>
            <a:r>
              <a:rPr lang="en-US" altLang="en-US" sz="2400" dirty="0" err="1">
                <a:solidFill>
                  <a:srgbClr val="FFFFFF"/>
                </a:solidFill>
                <a:ea typeface="ヒラギノ角ゴ Pro W3" charset="-128"/>
              </a:rPr>
              <a:t>AutoVacuum</a:t>
            </a:r>
            <a:r>
              <a:rPr lang="en-US" altLang="en-US" sz="2400" dirty="0">
                <a:solidFill>
                  <a:srgbClr val="FFFFFF"/>
                </a:solidFill>
                <a:ea typeface="ヒラギノ角ゴ Pro W3" charset="-128"/>
              </a:rPr>
              <a:t> Settings</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10</a:t>
            </a:fld>
            <a:endParaRPr lang="en-US" altLang="en-US" sz="600"/>
          </a:p>
        </p:txBody>
      </p:sp>
    </p:spTree>
    <p:extLst>
      <p:ext uri="{BB962C8B-B14F-4D97-AF65-F5344CB8AC3E}">
        <p14:creationId xmlns:p14="http://schemas.microsoft.com/office/powerpoint/2010/main" val="320999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r>
              <a:rPr lang="en-US" altLang="en-US" dirty="0">
                <a:ea typeface="ヒラギノ角ゴ Pro W3" charset="-128"/>
              </a:rPr>
              <a:t> Settings</a:t>
            </a:r>
          </a:p>
          <a:p>
            <a:pPr marL="90488" lvl="1">
              <a:spcBef>
                <a:spcPct val="0"/>
              </a:spcBef>
            </a:pPr>
            <a:r>
              <a:rPr lang="en-US" altLang="en-US" dirty="0">
                <a:ea typeface="ヒラギノ角ゴ Pro W3" charset="-128"/>
              </a:rPr>
              <a:t>Viewing the server settings</a:t>
            </a:r>
          </a:p>
        </p:txBody>
      </p:sp>
    </p:spTree>
    <p:extLst>
      <p:ext uri="{BB962C8B-B14F-4D97-AF65-F5344CB8AC3E}">
        <p14:creationId xmlns:p14="http://schemas.microsoft.com/office/powerpoint/2010/main" val="3713403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Settings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is more informational than anything, but the line will highlight when a restart is required for the change to take effect and Pending Restart will be True.</a:t>
            </a:r>
          </a:p>
          <a:p>
            <a:pPr marL="119063" indent="-119063">
              <a:lnSpc>
                <a:spcPct val="100000"/>
              </a:lnSpc>
              <a:spcBef>
                <a:spcPts val="900"/>
              </a:spcBef>
              <a:spcAft>
                <a:spcPts val="0"/>
              </a:spcAft>
              <a:buFont typeface="Arial" panose="020B0604020202020204" pitchFamily="34" charset="0"/>
              <a:buChar char="•"/>
            </a:pPr>
            <a:r>
              <a:rPr lang="en-US" sz="1800" dirty="0">
                <a:solidFill>
                  <a:srgbClr val="FFFF00"/>
                </a:solidFill>
              </a:rPr>
              <a:t>Postgres 12+ </a:t>
            </a:r>
            <a:r>
              <a:rPr lang="en-US" sz="1800" dirty="0" err="1"/>
              <a:t>vacuum_cost_delay’s</a:t>
            </a:r>
            <a:r>
              <a:rPr lang="en-US" sz="1800" dirty="0"/>
              <a:t> default changed from 20ms to 2ms</a:t>
            </a:r>
          </a:p>
          <a:p>
            <a:pPr marL="698501" lvl="1" indent="-119063">
              <a:spcBef>
                <a:spcPts val="900"/>
              </a:spcBef>
              <a:spcAft>
                <a:spcPts val="0"/>
              </a:spcAft>
              <a:buFont typeface="Arial" panose="020B0604020202020204" pitchFamily="34" charset="0"/>
              <a:buChar char="•"/>
            </a:pPr>
            <a:r>
              <a:rPr lang="en-US" sz="800" dirty="0"/>
              <a:t>BUT if you upgrade your database to v12, you will still have your original databases defaults. You need to manually update this value.</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12</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022556AD-CD8E-4627-85D0-E372599B53D4}"/>
              </a:ext>
            </a:extLst>
          </p:cNvPr>
          <p:cNvPicPr>
            <a:picLocks noChangeAspect="1"/>
          </p:cNvPicPr>
          <p:nvPr/>
        </p:nvPicPr>
        <p:blipFill>
          <a:blip r:embed="rId3"/>
          <a:stretch>
            <a:fillRect/>
          </a:stretch>
        </p:blipFill>
        <p:spPr>
          <a:xfrm>
            <a:off x="0" y="3115190"/>
            <a:ext cx="12188825" cy="2993511"/>
          </a:xfrm>
          <a:prstGeom prst="rect">
            <a:avLst/>
          </a:prstGeom>
        </p:spPr>
      </p:pic>
      <p:pic>
        <p:nvPicPr>
          <p:cNvPr id="7" name="Picture 6">
            <a:extLst>
              <a:ext uri="{FF2B5EF4-FFF2-40B4-BE49-F238E27FC236}">
                <a16:creationId xmlns:a16="http://schemas.microsoft.com/office/drawing/2014/main" id="{266B3739-93CB-4BB4-AEC6-155196C826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820062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r>
              <a:rPr lang="en-US" altLang="en-US" dirty="0">
                <a:ea typeface="ヒラギノ角ゴ Pro W3" charset="-128"/>
              </a:rPr>
              <a:t> Logs</a:t>
            </a:r>
          </a:p>
          <a:p>
            <a:pPr marL="90488" lvl="1">
              <a:spcBef>
                <a:spcPct val="0"/>
              </a:spcBef>
            </a:pPr>
            <a:r>
              <a:rPr lang="en-US" altLang="en-US" dirty="0">
                <a:ea typeface="ヒラギノ角ゴ Pro W3" charset="-128"/>
              </a:rPr>
              <a:t>Viewing the log files</a:t>
            </a:r>
          </a:p>
        </p:txBody>
      </p:sp>
    </p:spTree>
    <p:extLst>
      <p:ext uri="{BB962C8B-B14F-4D97-AF65-F5344CB8AC3E}">
        <p14:creationId xmlns:p14="http://schemas.microsoft.com/office/powerpoint/2010/main" val="2641240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Pages Removed / Removed Size – The </a:t>
            </a:r>
            <a:r>
              <a:rPr lang="en-US" sz="1800" dirty="0" err="1"/>
              <a:t>AutoVacuum</a:t>
            </a:r>
            <a:r>
              <a:rPr lang="en-US" sz="1800" dirty="0"/>
              <a:t> was able to reduce the table size.</a:t>
            </a:r>
          </a:p>
          <a:p>
            <a:pPr marL="119063" indent="-119063">
              <a:lnSpc>
                <a:spcPct val="100000"/>
              </a:lnSpc>
              <a:spcBef>
                <a:spcPts val="900"/>
              </a:spcBef>
              <a:spcAft>
                <a:spcPts val="0"/>
              </a:spcAft>
              <a:buFont typeface="Arial" panose="020B0604020202020204" pitchFamily="34" charset="0"/>
              <a:buChar char="•"/>
            </a:pPr>
            <a:r>
              <a:rPr lang="en-US" sz="1800" dirty="0"/>
              <a:t>Tuples Removed – The </a:t>
            </a:r>
            <a:r>
              <a:rPr lang="en-US" sz="1800" dirty="0" err="1"/>
              <a:t>AutoVaccum</a:t>
            </a:r>
            <a:r>
              <a:rPr lang="en-US" sz="1800" dirty="0"/>
              <a:t> was able to remove records.</a:t>
            </a:r>
          </a:p>
          <a:p>
            <a:pPr marL="119063" indent="-119063">
              <a:lnSpc>
                <a:spcPct val="100000"/>
              </a:lnSpc>
              <a:spcBef>
                <a:spcPts val="900"/>
              </a:spcBef>
              <a:spcAft>
                <a:spcPts val="0"/>
              </a:spcAft>
              <a:buFont typeface="Arial" panose="020B0604020202020204" pitchFamily="34" charset="0"/>
              <a:buChar char="•"/>
            </a:pPr>
            <a:r>
              <a:rPr lang="en-US" sz="1800" dirty="0" err="1"/>
              <a:t>Tupled</a:t>
            </a:r>
            <a:r>
              <a:rPr lang="en-US" sz="1800" dirty="0"/>
              <a:t> Dead – The </a:t>
            </a:r>
            <a:r>
              <a:rPr lang="en-US" sz="1800" dirty="0" err="1"/>
              <a:t>AutoVacuum</a:t>
            </a:r>
            <a:r>
              <a:rPr lang="en-US" sz="1800" dirty="0"/>
              <a:t> was not able to remove these records due to they were created after the Oldest XMIN aka Oldest Transaction ID.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14</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E9E44959-A858-4826-BE41-9410CDF5AB2C}"/>
              </a:ext>
            </a:extLst>
          </p:cNvPr>
          <p:cNvPicPr>
            <a:picLocks noChangeAspect="1"/>
          </p:cNvPicPr>
          <p:nvPr/>
        </p:nvPicPr>
        <p:blipFill>
          <a:blip r:embed="rId2"/>
          <a:stretch>
            <a:fillRect/>
          </a:stretch>
        </p:blipFill>
        <p:spPr>
          <a:xfrm>
            <a:off x="0" y="2677996"/>
            <a:ext cx="12188825" cy="3430705"/>
          </a:xfrm>
          <a:prstGeom prst="rect">
            <a:avLst/>
          </a:prstGeom>
        </p:spPr>
      </p:pic>
    </p:spTree>
    <p:extLst>
      <p:ext uri="{BB962C8B-B14F-4D97-AF65-F5344CB8AC3E}">
        <p14:creationId xmlns:p14="http://schemas.microsoft.com/office/powerpoint/2010/main" val="483888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((Buffer Hits * </a:t>
            </a:r>
            <a:r>
              <a:rPr lang="en-US" sz="1200" dirty="0" err="1"/>
              <a:t>vacuum_cost_page_hit</a:t>
            </a:r>
            <a:r>
              <a:rPr lang="en-US" sz="1200" dirty="0"/>
              <a:t>) + (Buffer Misses * </a:t>
            </a:r>
            <a:r>
              <a:rPr lang="en-US" sz="1200" dirty="0" err="1"/>
              <a:t>vacuum_cost_page_miss</a:t>
            </a:r>
            <a:r>
              <a:rPr lang="en-US" sz="1200" dirty="0"/>
              <a:t>) + (Buffer Dirtied * </a:t>
            </a:r>
            <a:r>
              <a:rPr lang="en-US" sz="1200" dirty="0" err="1"/>
              <a:t>vacuum_cost_page_dirty</a:t>
            </a:r>
            <a:r>
              <a:rPr lang="en-US" sz="1200" dirty="0"/>
              <a:t>)) = Total Cost</a:t>
            </a:r>
          </a:p>
          <a:p>
            <a:pPr marL="119063" indent="-119063">
              <a:lnSpc>
                <a:spcPct val="100000"/>
              </a:lnSpc>
              <a:spcBef>
                <a:spcPts val="900"/>
              </a:spcBef>
              <a:spcAft>
                <a:spcPts val="0"/>
              </a:spcAft>
              <a:buFont typeface="Arial" panose="020B0604020202020204" pitchFamily="34" charset="0"/>
              <a:buChar char="•"/>
            </a:pPr>
            <a:r>
              <a:rPr lang="en-US" sz="1200" dirty="0"/>
              <a:t>(((Buffer Hits * </a:t>
            </a:r>
            <a:r>
              <a:rPr lang="en-US" sz="1200" dirty="0" err="1"/>
              <a:t>vacuum_cost_page_hit</a:t>
            </a:r>
            <a:r>
              <a:rPr lang="en-US" sz="1200" dirty="0"/>
              <a:t>) + (Buffer Misses * </a:t>
            </a:r>
            <a:r>
              <a:rPr lang="en-US" sz="1200" dirty="0" err="1"/>
              <a:t>vacuum_cost_page_miss</a:t>
            </a:r>
            <a:r>
              <a:rPr lang="en-US" sz="1200" dirty="0"/>
              <a:t>) + (Buffer Dirtied * </a:t>
            </a:r>
            <a:r>
              <a:rPr lang="en-US" sz="1200" dirty="0" err="1"/>
              <a:t>vacuum_cost_page_dirty</a:t>
            </a:r>
            <a:r>
              <a:rPr lang="en-US" sz="1200" dirty="0"/>
              <a:t>)) / </a:t>
            </a:r>
            <a:r>
              <a:rPr lang="en-US" sz="1200" dirty="0" err="1"/>
              <a:t>autovacuum</a:t>
            </a:r>
            <a:r>
              <a:rPr lang="en-US" sz="1200" dirty="0"/>
              <a:t>/ </a:t>
            </a:r>
            <a:r>
              <a:rPr lang="en-US" sz="1200" dirty="0" err="1"/>
              <a:t>vacuum_cost_limit</a:t>
            </a:r>
            <a:r>
              <a:rPr lang="en-US" sz="1200" dirty="0"/>
              <a:t>) = Number of Delay Cycles</a:t>
            </a:r>
          </a:p>
          <a:p>
            <a:pPr marL="119063" indent="-119063">
              <a:lnSpc>
                <a:spcPct val="100000"/>
              </a:lnSpc>
              <a:spcBef>
                <a:spcPts val="900"/>
              </a:spcBef>
              <a:spcAft>
                <a:spcPts val="0"/>
              </a:spcAft>
              <a:buFont typeface="Arial" panose="020B0604020202020204" pitchFamily="34" charset="0"/>
              <a:buChar char="•"/>
            </a:pPr>
            <a:r>
              <a:rPr lang="en-US" sz="1200" dirty="0"/>
              <a:t>(((Buffer Hits * </a:t>
            </a:r>
            <a:r>
              <a:rPr lang="en-US" sz="1200" dirty="0" err="1"/>
              <a:t>vacuum_cost_page_hit</a:t>
            </a:r>
            <a:r>
              <a:rPr lang="en-US" sz="1200" dirty="0"/>
              <a:t>) + (Buffer Misses * </a:t>
            </a:r>
            <a:r>
              <a:rPr lang="en-US" sz="1200" dirty="0" err="1"/>
              <a:t>vacuum_cost_page_miss</a:t>
            </a:r>
            <a:r>
              <a:rPr lang="en-US" sz="1200" dirty="0"/>
              <a:t>) + (Buffer Dirtied * </a:t>
            </a:r>
            <a:r>
              <a:rPr lang="en-US" sz="1200" dirty="0" err="1"/>
              <a:t>vacuum_cost_page_dirty</a:t>
            </a:r>
            <a:r>
              <a:rPr lang="en-US" sz="1200" dirty="0"/>
              <a:t>)) / </a:t>
            </a:r>
            <a:r>
              <a:rPr lang="en-US" sz="1200" dirty="0" err="1"/>
              <a:t>autovacuum</a:t>
            </a:r>
            <a:r>
              <a:rPr lang="en-US" sz="1200" dirty="0"/>
              <a:t>/</a:t>
            </a:r>
            <a:r>
              <a:rPr lang="en-US" sz="1200" dirty="0" err="1"/>
              <a:t>vacuum_cost_limit</a:t>
            </a:r>
            <a:r>
              <a:rPr lang="en-US" sz="1200" dirty="0"/>
              <a:t>) * </a:t>
            </a:r>
            <a:r>
              <a:rPr lang="en-US" sz="1200" dirty="0" err="1"/>
              <a:t>autovacuum</a:t>
            </a:r>
            <a:r>
              <a:rPr lang="en-US" sz="1200" dirty="0"/>
              <a:t>/</a:t>
            </a:r>
            <a:r>
              <a:rPr lang="en-US" sz="1200" dirty="0" err="1"/>
              <a:t>vacuum_cost_delay</a:t>
            </a:r>
            <a:r>
              <a:rPr lang="en-US" sz="1200" dirty="0"/>
              <a:t> = Total Delay’s for Disk IO to Catch up.</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15</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E9E44959-A858-4826-BE41-9410CDF5AB2C}"/>
              </a:ext>
            </a:extLst>
          </p:cNvPr>
          <p:cNvPicPr>
            <a:picLocks noChangeAspect="1"/>
          </p:cNvPicPr>
          <p:nvPr/>
        </p:nvPicPr>
        <p:blipFill>
          <a:blip r:embed="rId2"/>
          <a:stretch>
            <a:fillRect/>
          </a:stretch>
        </p:blipFill>
        <p:spPr>
          <a:xfrm>
            <a:off x="-4364625" y="2508218"/>
            <a:ext cx="16553450" cy="4659186"/>
          </a:xfrm>
          <a:prstGeom prst="rect">
            <a:avLst/>
          </a:prstGeom>
        </p:spPr>
      </p:pic>
    </p:spTree>
    <p:extLst>
      <p:ext uri="{BB962C8B-B14F-4D97-AF65-F5344CB8AC3E}">
        <p14:creationId xmlns:p14="http://schemas.microsoft.com/office/powerpoint/2010/main" val="257964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Here is how these formulas affect how long the </a:t>
            </a:r>
            <a:r>
              <a:rPr lang="en-US" sz="1200" dirty="0" err="1"/>
              <a:t>AutoVacuum</a:t>
            </a:r>
            <a:r>
              <a:rPr lang="en-US" sz="1200" dirty="0"/>
              <a:t> waits idle to let the Disk IO catch up for other processes.</a:t>
            </a:r>
          </a:p>
          <a:p>
            <a:pPr marL="119063" indent="-119063">
              <a:lnSpc>
                <a:spcPct val="100000"/>
              </a:lnSpc>
              <a:spcBef>
                <a:spcPts val="900"/>
              </a:spcBef>
              <a:spcAft>
                <a:spcPts val="0"/>
              </a:spcAft>
              <a:buFont typeface="Arial" panose="020B0604020202020204" pitchFamily="34" charset="0"/>
              <a:buChar char="•"/>
            </a:pPr>
            <a:r>
              <a:rPr lang="en-US" sz="1200" dirty="0"/>
              <a:t>Table Size 15.85 GB, 3.10 GB Remove from the end of the table by </a:t>
            </a:r>
            <a:r>
              <a:rPr lang="en-US" sz="1200" dirty="0" err="1"/>
              <a:t>AutoVacuum</a:t>
            </a:r>
            <a:r>
              <a:rPr lang="en-US" sz="1200" dirty="0"/>
              <a:t> with 12.75 GB remaining. Removing 10,277,479 Tuples / Records / Rows.</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r>
              <a:rPr lang="en-US" sz="1200" dirty="0"/>
              <a:t>This </a:t>
            </a:r>
            <a:r>
              <a:rPr lang="en-US" sz="1200" dirty="0" err="1"/>
              <a:t>AutoVacuum</a:t>
            </a:r>
            <a:r>
              <a:rPr lang="en-US" sz="1200" dirty="0"/>
              <a:t> took 3.30 minutes with the </a:t>
            </a:r>
            <a:r>
              <a:rPr lang="en-US" sz="1200" dirty="0" err="1"/>
              <a:t>autovacuum_cost_limit</a:t>
            </a:r>
            <a:r>
              <a:rPr lang="en-US" sz="1200" dirty="0"/>
              <a:t> of 10,000 of which 1.63 minutes was the </a:t>
            </a:r>
            <a:r>
              <a:rPr lang="en-US" sz="1200" dirty="0" err="1"/>
              <a:t>AutoVacuum</a:t>
            </a:r>
            <a:r>
              <a:rPr lang="en-US" sz="1200" dirty="0"/>
              <a:t> sitting idle. This means that the </a:t>
            </a:r>
            <a:r>
              <a:rPr lang="en-US" sz="1200" dirty="0" err="1"/>
              <a:t>AutoVacuum</a:t>
            </a:r>
            <a:r>
              <a:rPr lang="en-US" sz="1200" dirty="0"/>
              <a:t> really only takes 1.67 minutes. This means that the default setting on PostgreSQL 11- would be 82.67 minutes and on PostgreSQL 12+ 9.67 minutes. Using out current tuning, it takes 4.67 minutes.</a:t>
            </a:r>
          </a:p>
          <a:p>
            <a:pPr marL="119063" indent="-119063">
              <a:lnSpc>
                <a:spcPct val="100000"/>
              </a:lnSpc>
              <a:spcBef>
                <a:spcPts val="900"/>
              </a:spcBef>
              <a:spcAft>
                <a:spcPts val="0"/>
              </a:spcAft>
              <a:buFont typeface="Arial" panose="020B0604020202020204" pitchFamily="34" charset="0"/>
              <a:buChar char="•"/>
            </a:pPr>
            <a:r>
              <a:rPr lang="en-US" sz="1200" dirty="0"/>
              <a:t>If your Tuple is over 2K LZ compressed, the extra amount will be stored in the Toast Table.</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16</a:t>
            </a:fld>
            <a:endParaRPr lang="en-US" dirty="0">
              <a:solidFill>
                <a:schemeClr val="accent6"/>
              </a:solidFill>
              <a:latin typeface="+mn-lt"/>
              <a:ea typeface="ヒラギノ角ゴ Pro W3" charset="0"/>
            </a:endParaRPr>
          </a:p>
        </p:txBody>
      </p:sp>
      <p:graphicFrame>
        <p:nvGraphicFramePr>
          <p:cNvPr id="2" name="Table 2">
            <a:extLst>
              <a:ext uri="{FF2B5EF4-FFF2-40B4-BE49-F238E27FC236}">
                <a16:creationId xmlns:a16="http://schemas.microsoft.com/office/drawing/2014/main" id="{11DF0AA6-4704-440B-B262-EB3D2FEFD17F}"/>
              </a:ext>
            </a:extLst>
          </p:cNvPr>
          <p:cNvGraphicFramePr>
            <a:graphicFrameLocks noGrp="1"/>
          </p:cNvGraphicFramePr>
          <p:nvPr>
            <p:extLst>
              <p:ext uri="{D42A27DB-BD31-4B8C-83A1-F6EECF244321}">
                <p14:modId xmlns:p14="http://schemas.microsoft.com/office/powerpoint/2010/main" val="1060283733"/>
              </p:ext>
            </p:extLst>
          </p:nvPr>
        </p:nvGraphicFramePr>
        <p:xfrm>
          <a:off x="611559" y="1802217"/>
          <a:ext cx="10963589" cy="548640"/>
        </p:xfrm>
        <a:graphic>
          <a:graphicData uri="http://schemas.openxmlformats.org/drawingml/2006/table">
            <a:tbl>
              <a:tblPr firstRow="1" bandRow="1">
                <a:tableStyleId>{073A0DAA-6AF3-43AB-8588-CEC1D06C72B9}</a:tableStyleId>
              </a:tblPr>
              <a:tblGrid>
                <a:gridCol w="999959">
                  <a:extLst>
                    <a:ext uri="{9D8B030D-6E8A-4147-A177-3AD203B41FA5}">
                      <a16:colId xmlns:a16="http://schemas.microsoft.com/office/drawing/2014/main" val="2177796901"/>
                    </a:ext>
                  </a:extLst>
                </a:gridCol>
                <a:gridCol w="1946495">
                  <a:extLst>
                    <a:ext uri="{9D8B030D-6E8A-4147-A177-3AD203B41FA5}">
                      <a16:colId xmlns:a16="http://schemas.microsoft.com/office/drawing/2014/main" val="2420437205"/>
                    </a:ext>
                  </a:extLst>
                </a:gridCol>
                <a:gridCol w="1213164">
                  <a:extLst>
                    <a:ext uri="{9D8B030D-6E8A-4147-A177-3AD203B41FA5}">
                      <a16:colId xmlns:a16="http://schemas.microsoft.com/office/drawing/2014/main" val="4192623786"/>
                    </a:ext>
                  </a:extLst>
                </a:gridCol>
                <a:gridCol w="2027976">
                  <a:extLst>
                    <a:ext uri="{9D8B030D-6E8A-4147-A177-3AD203B41FA5}">
                      <a16:colId xmlns:a16="http://schemas.microsoft.com/office/drawing/2014/main" val="637629314"/>
                    </a:ext>
                  </a:extLst>
                </a:gridCol>
                <a:gridCol w="1421395">
                  <a:extLst>
                    <a:ext uri="{9D8B030D-6E8A-4147-A177-3AD203B41FA5}">
                      <a16:colId xmlns:a16="http://schemas.microsoft.com/office/drawing/2014/main" val="2206196532"/>
                    </a:ext>
                  </a:extLst>
                </a:gridCol>
                <a:gridCol w="2154724">
                  <a:extLst>
                    <a:ext uri="{9D8B030D-6E8A-4147-A177-3AD203B41FA5}">
                      <a16:colId xmlns:a16="http://schemas.microsoft.com/office/drawing/2014/main" val="1425845755"/>
                    </a:ext>
                  </a:extLst>
                </a:gridCol>
                <a:gridCol w="1199876">
                  <a:extLst>
                    <a:ext uri="{9D8B030D-6E8A-4147-A177-3AD203B41FA5}">
                      <a16:colId xmlns:a16="http://schemas.microsoft.com/office/drawing/2014/main" val="1084598010"/>
                    </a:ext>
                  </a:extLst>
                </a:gridCol>
              </a:tblGrid>
              <a:tr h="0">
                <a:tc>
                  <a:txBody>
                    <a:bodyPr/>
                    <a:lstStyle/>
                    <a:p>
                      <a:r>
                        <a:rPr lang="en-US" sz="1200" dirty="0"/>
                        <a:t>Buffer Hits</a:t>
                      </a:r>
                    </a:p>
                  </a:txBody>
                  <a:tcPr/>
                </a:tc>
                <a:tc>
                  <a:txBody>
                    <a:bodyPr/>
                    <a:lstStyle/>
                    <a:p>
                      <a:r>
                        <a:rPr lang="en-US" sz="1200" dirty="0" err="1"/>
                        <a:t>vacuum_cost_page_hit</a:t>
                      </a:r>
                      <a:endParaRPr lang="en-US" sz="1200" dirty="0"/>
                    </a:p>
                  </a:txBody>
                  <a:tcPr/>
                </a:tc>
                <a:tc>
                  <a:txBody>
                    <a:bodyPr/>
                    <a:lstStyle/>
                    <a:p>
                      <a:r>
                        <a:rPr lang="en-US" sz="1200" dirty="0"/>
                        <a:t>Buffer Misses</a:t>
                      </a:r>
                    </a:p>
                  </a:txBody>
                  <a:tcPr/>
                </a:tc>
                <a:tc>
                  <a:txBody>
                    <a:bodyPr/>
                    <a:lstStyle/>
                    <a:p>
                      <a:r>
                        <a:rPr lang="en-US" sz="1200" dirty="0" err="1"/>
                        <a:t>vacuum_cost_page_miss</a:t>
                      </a:r>
                      <a:endParaRPr lang="en-US" sz="1200" dirty="0"/>
                    </a:p>
                  </a:txBody>
                  <a:tcPr/>
                </a:tc>
                <a:tc>
                  <a:txBody>
                    <a:bodyPr/>
                    <a:lstStyle/>
                    <a:p>
                      <a:r>
                        <a:rPr lang="en-US" sz="1200" dirty="0"/>
                        <a:t>Buffers Dirtied</a:t>
                      </a:r>
                    </a:p>
                  </a:txBody>
                  <a:tcPr/>
                </a:tc>
                <a:tc>
                  <a:txBody>
                    <a:bodyPr/>
                    <a:lstStyle/>
                    <a:p>
                      <a:r>
                        <a:rPr lang="en-US" sz="1200" dirty="0" err="1"/>
                        <a:t>vacuum_cost_page_dirty</a:t>
                      </a:r>
                      <a:endParaRPr lang="en-US" sz="1200" dirty="0"/>
                    </a:p>
                  </a:txBody>
                  <a:tcPr/>
                </a:tc>
                <a:tc>
                  <a:txBody>
                    <a:bodyPr/>
                    <a:lstStyle/>
                    <a:p>
                      <a:r>
                        <a:rPr lang="en-US" sz="1200" dirty="0"/>
                        <a:t>Total Cost</a:t>
                      </a:r>
                    </a:p>
                  </a:txBody>
                  <a:tcPr/>
                </a:tc>
                <a:extLst>
                  <a:ext uri="{0D108BD9-81ED-4DB2-BD59-A6C34878D82A}">
                    <a16:rowId xmlns:a16="http://schemas.microsoft.com/office/drawing/2014/main" val="2059385495"/>
                  </a:ext>
                </a:extLst>
              </a:tr>
              <a:tr h="170106">
                <a:tc>
                  <a:txBody>
                    <a:bodyPr/>
                    <a:lstStyle/>
                    <a:p>
                      <a:pPr algn="r"/>
                      <a:r>
                        <a:rPr lang="en-US" sz="1200" dirty="0"/>
                        <a:t>3,468,938</a:t>
                      </a:r>
                    </a:p>
                  </a:txBody>
                  <a:tcPr/>
                </a:tc>
                <a:tc>
                  <a:txBody>
                    <a:bodyPr/>
                    <a:lstStyle/>
                    <a:p>
                      <a:pPr algn="r"/>
                      <a:r>
                        <a:rPr lang="en-US" sz="1200" dirty="0"/>
                        <a:t>1</a:t>
                      </a:r>
                    </a:p>
                  </a:txBody>
                  <a:tcPr/>
                </a:tc>
                <a:tc>
                  <a:txBody>
                    <a:bodyPr/>
                    <a:lstStyle/>
                    <a:p>
                      <a:pPr algn="r"/>
                      <a:r>
                        <a:rPr lang="en-US" sz="1200" dirty="0"/>
                        <a:t>1,821,682</a:t>
                      </a:r>
                    </a:p>
                  </a:txBody>
                  <a:tcPr/>
                </a:tc>
                <a:tc>
                  <a:txBody>
                    <a:bodyPr/>
                    <a:lstStyle/>
                    <a:p>
                      <a:pPr algn="r"/>
                      <a:r>
                        <a:rPr lang="en-US" sz="1200" dirty="0"/>
                        <a:t>10</a:t>
                      </a:r>
                    </a:p>
                  </a:txBody>
                  <a:tcPr/>
                </a:tc>
                <a:tc>
                  <a:txBody>
                    <a:bodyPr/>
                    <a:lstStyle/>
                    <a:p>
                      <a:pPr algn="r"/>
                      <a:r>
                        <a:rPr lang="en-US" sz="1200" dirty="0"/>
                        <a:t>1,346,682</a:t>
                      </a:r>
                    </a:p>
                  </a:txBody>
                  <a:tcPr/>
                </a:tc>
                <a:tc>
                  <a:txBody>
                    <a:bodyPr/>
                    <a:lstStyle/>
                    <a:p>
                      <a:pPr algn="r"/>
                      <a:r>
                        <a:rPr lang="en-US" sz="1200" dirty="0"/>
                        <a:t>20</a:t>
                      </a:r>
                    </a:p>
                  </a:txBody>
                  <a:tcPr/>
                </a:tc>
                <a:tc>
                  <a:txBody>
                    <a:bodyPr/>
                    <a:lstStyle/>
                    <a:p>
                      <a:pPr algn="r"/>
                      <a:r>
                        <a:rPr lang="en-US" sz="1200" dirty="0"/>
                        <a:t>48,619,398</a:t>
                      </a:r>
                    </a:p>
                  </a:txBody>
                  <a:tcPr/>
                </a:tc>
                <a:extLst>
                  <a:ext uri="{0D108BD9-81ED-4DB2-BD59-A6C34878D82A}">
                    <a16:rowId xmlns:a16="http://schemas.microsoft.com/office/drawing/2014/main" val="1889524979"/>
                  </a:ext>
                </a:extLst>
              </a:tr>
            </a:tbl>
          </a:graphicData>
        </a:graphic>
      </p:graphicFrame>
      <p:graphicFrame>
        <p:nvGraphicFramePr>
          <p:cNvPr id="9" name="Table 2">
            <a:extLst>
              <a:ext uri="{FF2B5EF4-FFF2-40B4-BE49-F238E27FC236}">
                <a16:creationId xmlns:a16="http://schemas.microsoft.com/office/drawing/2014/main" id="{81EC93AB-65A6-476D-8B55-D02D1F9545E4}"/>
              </a:ext>
            </a:extLst>
          </p:cNvPr>
          <p:cNvGraphicFramePr>
            <a:graphicFrameLocks noGrp="1"/>
          </p:cNvGraphicFramePr>
          <p:nvPr>
            <p:extLst>
              <p:ext uri="{D42A27DB-BD31-4B8C-83A1-F6EECF244321}">
                <p14:modId xmlns:p14="http://schemas.microsoft.com/office/powerpoint/2010/main" val="983575040"/>
              </p:ext>
            </p:extLst>
          </p:nvPr>
        </p:nvGraphicFramePr>
        <p:xfrm>
          <a:off x="611557" y="2735031"/>
          <a:ext cx="10963590" cy="1920240"/>
        </p:xfrm>
        <a:graphic>
          <a:graphicData uri="http://schemas.openxmlformats.org/drawingml/2006/table">
            <a:tbl>
              <a:tblPr firstRow="1" bandRow="1">
                <a:tableStyleId>{073A0DAA-6AF3-43AB-8588-CEC1D06C72B9}</a:tableStyleId>
              </a:tblPr>
              <a:tblGrid>
                <a:gridCol w="2192718">
                  <a:extLst>
                    <a:ext uri="{9D8B030D-6E8A-4147-A177-3AD203B41FA5}">
                      <a16:colId xmlns:a16="http://schemas.microsoft.com/office/drawing/2014/main" val="1084598010"/>
                    </a:ext>
                  </a:extLst>
                </a:gridCol>
                <a:gridCol w="2192718">
                  <a:extLst>
                    <a:ext uri="{9D8B030D-6E8A-4147-A177-3AD203B41FA5}">
                      <a16:colId xmlns:a16="http://schemas.microsoft.com/office/drawing/2014/main" val="2948381624"/>
                    </a:ext>
                  </a:extLst>
                </a:gridCol>
                <a:gridCol w="2192718">
                  <a:extLst>
                    <a:ext uri="{9D8B030D-6E8A-4147-A177-3AD203B41FA5}">
                      <a16:colId xmlns:a16="http://schemas.microsoft.com/office/drawing/2014/main" val="2696013894"/>
                    </a:ext>
                  </a:extLst>
                </a:gridCol>
                <a:gridCol w="2192718">
                  <a:extLst>
                    <a:ext uri="{9D8B030D-6E8A-4147-A177-3AD203B41FA5}">
                      <a16:colId xmlns:a16="http://schemas.microsoft.com/office/drawing/2014/main" val="326415041"/>
                    </a:ext>
                  </a:extLst>
                </a:gridCol>
                <a:gridCol w="2192718">
                  <a:extLst>
                    <a:ext uri="{9D8B030D-6E8A-4147-A177-3AD203B41FA5}">
                      <a16:colId xmlns:a16="http://schemas.microsoft.com/office/drawing/2014/main" val="3474967434"/>
                    </a:ext>
                  </a:extLst>
                </a:gridCol>
              </a:tblGrid>
              <a:tr h="202621">
                <a:tc>
                  <a:txBody>
                    <a:bodyPr/>
                    <a:lstStyle/>
                    <a:p>
                      <a:r>
                        <a:rPr lang="en-US" sz="1200" dirty="0"/>
                        <a:t>Total Cost</a:t>
                      </a:r>
                    </a:p>
                  </a:txBody>
                  <a:tcPr/>
                </a:tc>
                <a:tc>
                  <a:txBody>
                    <a:bodyPr/>
                    <a:lstStyle/>
                    <a:p>
                      <a:r>
                        <a:rPr lang="en-US" sz="1200" dirty="0" err="1"/>
                        <a:t>autovacuum_cost_limit</a:t>
                      </a:r>
                      <a:endParaRPr lang="en-US" sz="1200" dirty="0"/>
                    </a:p>
                  </a:txBody>
                  <a:tcPr/>
                </a:tc>
                <a:tc>
                  <a:txBody>
                    <a:bodyPr/>
                    <a:lstStyle/>
                    <a:p>
                      <a:r>
                        <a:rPr lang="en-US" sz="1200" dirty="0" err="1"/>
                        <a:t>Numer</a:t>
                      </a:r>
                      <a:r>
                        <a:rPr lang="en-US" sz="1200" dirty="0"/>
                        <a:t> of Delay Cycles</a:t>
                      </a:r>
                    </a:p>
                  </a:txBody>
                  <a:tcPr/>
                </a:tc>
                <a:tc>
                  <a:txBody>
                    <a:bodyPr/>
                    <a:lstStyle/>
                    <a:p>
                      <a:r>
                        <a:rPr lang="en-US" sz="1200" dirty="0" err="1"/>
                        <a:t>autovacuum_cost_delay</a:t>
                      </a:r>
                      <a:endParaRPr lang="en-US" sz="1200" dirty="0"/>
                    </a:p>
                  </a:txBody>
                  <a:tcPr/>
                </a:tc>
                <a:tc>
                  <a:txBody>
                    <a:bodyPr/>
                    <a:lstStyle/>
                    <a:p>
                      <a:r>
                        <a:rPr lang="en-US" sz="1200" dirty="0"/>
                        <a:t>Total Delay's for Disk IO </a:t>
                      </a:r>
                    </a:p>
                  </a:txBody>
                  <a:tcPr/>
                </a:tc>
                <a:extLst>
                  <a:ext uri="{0D108BD9-81ED-4DB2-BD59-A6C34878D82A}">
                    <a16:rowId xmlns:a16="http://schemas.microsoft.com/office/drawing/2014/main" val="2059385495"/>
                  </a:ext>
                </a:extLst>
              </a:tr>
              <a:tr h="202621">
                <a:tc>
                  <a:txBody>
                    <a:bodyPr/>
                    <a:lstStyle/>
                    <a:p>
                      <a:pPr algn="r"/>
                      <a:r>
                        <a:rPr lang="en-US" sz="1200" dirty="0"/>
                        <a:t>48,619,398</a:t>
                      </a:r>
                    </a:p>
                  </a:txBody>
                  <a:tcPr/>
                </a:tc>
                <a:tc>
                  <a:txBody>
                    <a:bodyPr/>
                    <a:lstStyle/>
                    <a:p>
                      <a:pPr algn="r"/>
                      <a:r>
                        <a:rPr lang="en-US" sz="1200" dirty="0"/>
                        <a:t>200</a:t>
                      </a:r>
                    </a:p>
                  </a:txBody>
                  <a:tcPr/>
                </a:tc>
                <a:tc>
                  <a:txBody>
                    <a:bodyPr/>
                    <a:lstStyle/>
                    <a:p>
                      <a:pPr algn="r"/>
                      <a:r>
                        <a:rPr lang="en-US" sz="1200" dirty="0"/>
                        <a:t>243,096</a:t>
                      </a:r>
                    </a:p>
                  </a:txBody>
                  <a:tcPr/>
                </a:tc>
                <a:tc>
                  <a:txBody>
                    <a:bodyPr/>
                    <a:lstStyle/>
                    <a:p>
                      <a:pPr algn="r"/>
                      <a:r>
                        <a:rPr lang="en-US" sz="1200" dirty="0"/>
                        <a:t>20 </a:t>
                      </a:r>
                      <a:r>
                        <a:rPr lang="en-US" sz="1200" dirty="0" err="1"/>
                        <a:t>ms</a:t>
                      </a:r>
                      <a:endParaRPr lang="en-US" sz="1200" dirty="0"/>
                    </a:p>
                  </a:txBody>
                  <a:tcPr/>
                </a:tc>
                <a:tc>
                  <a:txBody>
                    <a:bodyPr/>
                    <a:lstStyle/>
                    <a:p>
                      <a:pPr algn="r"/>
                      <a:r>
                        <a:rPr lang="en-US" sz="1200" dirty="0"/>
                        <a:t>4,861,940 </a:t>
                      </a:r>
                      <a:r>
                        <a:rPr lang="en-US" sz="1200" dirty="0" err="1"/>
                        <a:t>ms</a:t>
                      </a:r>
                      <a:r>
                        <a:rPr lang="en-US" sz="1200" dirty="0"/>
                        <a:t> or 81 m</a:t>
                      </a:r>
                    </a:p>
                  </a:txBody>
                  <a:tcPr/>
                </a:tc>
                <a:extLst>
                  <a:ext uri="{0D108BD9-81ED-4DB2-BD59-A6C34878D82A}">
                    <a16:rowId xmlns:a16="http://schemas.microsoft.com/office/drawing/2014/main" val="1889524979"/>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200</a:t>
                      </a:r>
                    </a:p>
                  </a:txBody>
                  <a:tcPr/>
                </a:tc>
                <a:tc>
                  <a:txBody>
                    <a:bodyPr/>
                    <a:lstStyle/>
                    <a:p>
                      <a:pPr algn="r"/>
                      <a:r>
                        <a:rPr lang="en-US" sz="1200" dirty="0"/>
                        <a:t>243,096</a:t>
                      </a:r>
                    </a:p>
                  </a:txBody>
                  <a:tcPr/>
                </a:tc>
                <a:tc>
                  <a:txBody>
                    <a:bodyPr/>
                    <a:lstStyle/>
                    <a:p>
                      <a:pPr algn="r"/>
                      <a:r>
                        <a:rPr lang="en-US" sz="1200" dirty="0"/>
                        <a:t>2 </a:t>
                      </a:r>
                      <a:r>
                        <a:rPr lang="en-US" sz="1200" dirty="0" err="1"/>
                        <a:t>ms</a:t>
                      </a:r>
                      <a:endParaRPr lang="en-US" sz="1200" dirty="0"/>
                    </a:p>
                  </a:txBody>
                  <a:tcPr/>
                </a:tc>
                <a:tc>
                  <a:txBody>
                    <a:bodyPr/>
                    <a:lstStyle/>
                    <a:p>
                      <a:pPr algn="r"/>
                      <a:r>
                        <a:rPr lang="en-US" sz="1200" dirty="0"/>
                        <a:t>486,194 </a:t>
                      </a:r>
                      <a:r>
                        <a:rPr lang="en-US" sz="1200" dirty="0" err="1"/>
                        <a:t>ms</a:t>
                      </a:r>
                      <a:r>
                        <a:rPr lang="en-US" sz="1200" dirty="0"/>
                        <a:t> or 8 m</a:t>
                      </a:r>
                    </a:p>
                  </a:txBody>
                  <a:tcPr/>
                </a:tc>
                <a:extLst>
                  <a:ext uri="{0D108BD9-81ED-4DB2-BD59-A6C34878D82A}">
                    <a16:rowId xmlns:a16="http://schemas.microsoft.com/office/drawing/2014/main" val="1225154226"/>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10,000</a:t>
                      </a:r>
                    </a:p>
                  </a:txBody>
                  <a:tcPr/>
                </a:tc>
                <a:tc>
                  <a:txBody>
                    <a:bodyPr/>
                    <a:lstStyle/>
                    <a:p>
                      <a:pPr algn="r"/>
                      <a:r>
                        <a:rPr lang="en-US" sz="1200" dirty="0"/>
                        <a:t>4,861</a:t>
                      </a:r>
                    </a:p>
                  </a:txBody>
                  <a:tcPr/>
                </a:tc>
                <a:tc>
                  <a:txBody>
                    <a:bodyPr/>
                    <a:lstStyle/>
                    <a:p>
                      <a:pPr algn="r"/>
                      <a:r>
                        <a:rPr lang="en-US" sz="1200" dirty="0"/>
                        <a:t>20 </a:t>
                      </a:r>
                      <a:r>
                        <a:rPr lang="en-US" sz="1200" dirty="0" err="1"/>
                        <a:t>ms</a:t>
                      </a:r>
                      <a:endParaRPr lang="en-US" sz="1200"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97,239  </a:t>
                      </a:r>
                      <a:r>
                        <a:rPr lang="en-US" sz="1200" dirty="0" err="1"/>
                        <a:t>ms</a:t>
                      </a:r>
                      <a:r>
                        <a:rPr lang="en-US" sz="1200" dirty="0"/>
                        <a:t> or 1 m</a:t>
                      </a:r>
                    </a:p>
                  </a:txBody>
                  <a:tcPr/>
                </a:tc>
                <a:extLst>
                  <a:ext uri="{0D108BD9-81ED-4DB2-BD59-A6C34878D82A}">
                    <a16:rowId xmlns:a16="http://schemas.microsoft.com/office/drawing/2014/main" val="2697599006"/>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8,000</a:t>
                      </a:r>
                    </a:p>
                  </a:txBody>
                  <a:tcPr/>
                </a:tc>
                <a:tc>
                  <a:txBody>
                    <a:bodyPr/>
                    <a:lstStyle/>
                    <a:p>
                      <a:pPr algn="r"/>
                      <a:r>
                        <a:rPr lang="en-US" sz="1200" dirty="0"/>
                        <a:t>6,077</a:t>
                      </a:r>
                    </a:p>
                  </a:txBody>
                  <a:tcPr/>
                </a:tc>
                <a:tc>
                  <a:txBody>
                    <a:bodyPr/>
                    <a:lstStyle/>
                    <a:p>
                      <a:pPr algn="r"/>
                      <a:r>
                        <a:rPr lang="en-US" sz="1200" dirty="0"/>
                        <a:t>20 </a:t>
                      </a:r>
                      <a:r>
                        <a:rPr lang="en-US" sz="1200" dirty="0" err="1"/>
                        <a:t>ms</a:t>
                      </a:r>
                      <a:endParaRPr lang="en-US" sz="1200" dirty="0"/>
                    </a:p>
                  </a:txBody>
                  <a:tcPr/>
                </a:tc>
                <a:tc>
                  <a:txBody>
                    <a:bodyPr/>
                    <a:lstStyle/>
                    <a:p>
                      <a:pPr algn="r"/>
                      <a:r>
                        <a:rPr lang="en-US" sz="1200" dirty="0"/>
                        <a:t>121,548 </a:t>
                      </a:r>
                      <a:r>
                        <a:rPr lang="en-US" sz="1200" dirty="0" err="1"/>
                        <a:t>ms</a:t>
                      </a:r>
                      <a:r>
                        <a:rPr lang="en-US" sz="1200" dirty="0"/>
                        <a:t> or 2 m</a:t>
                      </a:r>
                    </a:p>
                  </a:txBody>
                  <a:tcPr/>
                </a:tc>
                <a:extLst>
                  <a:ext uri="{0D108BD9-81ED-4DB2-BD59-A6C34878D82A}">
                    <a16:rowId xmlns:a16="http://schemas.microsoft.com/office/drawing/2014/main" val="2657055685"/>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5,000</a:t>
                      </a:r>
                    </a:p>
                  </a:txBody>
                  <a:tcPr/>
                </a:tc>
                <a:tc>
                  <a:txBody>
                    <a:bodyPr/>
                    <a:lstStyle/>
                    <a:p>
                      <a:pPr algn="r"/>
                      <a:r>
                        <a:rPr lang="en-US" sz="1200" dirty="0"/>
                        <a:t>9,723</a:t>
                      </a:r>
                    </a:p>
                  </a:txBody>
                  <a:tcPr/>
                </a:tc>
                <a:tc>
                  <a:txBody>
                    <a:bodyPr/>
                    <a:lstStyle/>
                    <a:p>
                      <a:pPr algn="r"/>
                      <a:r>
                        <a:rPr lang="en-US" sz="1200" dirty="0"/>
                        <a:t>20 </a:t>
                      </a:r>
                      <a:r>
                        <a:rPr lang="en-US" sz="1200" dirty="0" err="1"/>
                        <a:t>ms</a:t>
                      </a:r>
                      <a:endParaRPr lang="en-US" sz="1200" dirty="0"/>
                    </a:p>
                  </a:txBody>
                  <a:tcPr/>
                </a:tc>
                <a:tc>
                  <a:txBody>
                    <a:bodyPr/>
                    <a:lstStyle/>
                    <a:p>
                      <a:pPr algn="r"/>
                      <a:r>
                        <a:rPr lang="en-US" sz="1200" dirty="0"/>
                        <a:t>194,478 </a:t>
                      </a:r>
                      <a:r>
                        <a:rPr lang="en-US" sz="1200" dirty="0" err="1"/>
                        <a:t>ms</a:t>
                      </a:r>
                      <a:r>
                        <a:rPr lang="en-US" sz="1200" dirty="0"/>
                        <a:t> or 3 m</a:t>
                      </a:r>
                    </a:p>
                  </a:txBody>
                  <a:tcPr/>
                </a:tc>
                <a:extLst>
                  <a:ext uri="{0D108BD9-81ED-4DB2-BD59-A6C34878D82A}">
                    <a16:rowId xmlns:a16="http://schemas.microsoft.com/office/drawing/2014/main" val="1819666453"/>
                  </a:ext>
                </a:extLst>
              </a:tr>
              <a:tr h="202621">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48,619,398</a:t>
                      </a:r>
                    </a:p>
                  </a:txBody>
                  <a:tcPr/>
                </a:tc>
                <a:tc>
                  <a:txBody>
                    <a:bodyPr/>
                    <a:lstStyle/>
                    <a:p>
                      <a:pPr algn="r"/>
                      <a:r>
                        <a:rPr lang="en-US" sz="1200" dirty="0"/>
                        <a:t>500</a:t>
                      </a:r>
                    </a:p>
                  </a:txBody>
                  <a:tcPr/>
                </a:tc>
                <a:tc>
                  <a:txBody>
                    <a:bodyPr/>
                    <a:lstStyle/>
                    <a:p>
                      <a:pPr algn="r"/>
                      <a:r>
                        <a:rPr lang="en-US" sz="1200" dirty="0"/>
                        <a:t>97,238</a:t>
                      </a:r>
                    </a:p>
                  </a:txBody>
                  <a:tcPr/>
                </a:tc>
                <a:tc>
                  <a:txBody>
                    <a:bodyPr/>
                    <a:lstStyle/>
                    <a:p>
                      <a:pPr algn="r"/>
                      <a:r>
                        <a:rPr lang="en-US" sz="1200" dirty="0"/>
                        <a:t>2 </a:t>
                      </a:r>
                      <a:r>
                        <a:rPr lang="en-US" sz="1200" dirty="0" err="1"/>
                        <a:t>ms</a:t>
                      </a:r>
                      <a:endParaRPr lang="en-US" sz="1200" dirty="0"/>
                    </a:p>
                  </a:txBody>
                  <a:tcPr/>
                </a:tc>
                <a:tc>
                  <a:txBody>
                    <a:bodyPr/>
                    <a:lstStyle/>
                    <a:p>
                      <a:pPr algn="r"/>
                      <a:r>
                        <a:rPr lang="en-US" sz="1200" dirty="0"/>
                        <a:t>194,478 </a:t>
                      </a:r>
                      <a:r>
                        <a:rPr lang="en-US" sz="1200" dirty="0" err="1"/>
                        <a:t>ms</a:t>
                      </a:r>
                      <a:r>
                        <a:rPr lang="en-US" sz="1200" dirty="0"/>
                        <a:t> or 3 m</a:t>
                      </a:r>
                    </a:p>
                  </a:txBody>
                  <a:tcPr/>
                </a:tc>
                <a:extLst>
                  <a:ext uri="{0D108BD9-81ED-4DB2-BD59-A6C34878D82A}">
                    <a16:rowId xmlns:a16="http://schemas.microsoft.com/office/drawing/2014/main" val="4054324369"/>
                  </a:ext>
                </a:extLst>
              </a:tr>
            </a:tbl>
          </a:graphicData>
        </a:graphic>
      </p:graphicFrame>
    </p:spTree>
    <p:extLst>
      <p:ext uri="{BB962C8B-B14F-4D97-AF65-F5344CB8AC3E}">
        <p14:creationId xmlns:p14="http://schemas.microsoft.com/office/powerpoint/2010/main" val="2375820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pg_stat_activity</a:t>
            </a:r>
            <a:endParaRPr lang="en-US" altLang="en-US" dirty="0">
              <a:ea typeface="ヒラギノ角ゴ Pro W3" charset="-128"/>
            </a:endParaRP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Looking at </a:t>
            </a:r>
            <a:r>
              <a:rPr lang="en-US" sz="1200" dirty="0" err="1"/>
              <a:t>pg_stat_activity</a:t>
            </a:r>
            <a:r>
              <a:rPr lang="en-US" sz="1200" dirty="0"/>
              <a:t>, we can see that the long running transaction in a different database is creating the </a:t>
            </a:r>
            <a:r>
              <a:rPr lang="en-US" sz="1200" dirty="0" err="1"/>
              <a:t>xmin</a:t>
            </a:r>
            <a:r>
              <a:rPr lang="en-US" sz="1200" dirty="0"/>
              <a:t> event horizon that the </a:t>
            </a:r>
            <a:r>
              <a:rPr lang="en-US" sz="1200" dirty="0" err="1"/>
              <a:t>autovacuum</a:t>
            </a:r>
            <a:r>
              <a:rPr lang="en-US" sz="1200" dirty="0"/>
              <a:t> is using. Only items older than the </a:t>
            </a:r>
            <a:r>
              <a:rPr lang="en-US" sz="1200" dirty="0" err="1"/>
              <a:t>xmin</a:t>
            </a:r>
            <a:r>
              <a:rPr lang="en-US" sz="1200" dirty="0"/>
              <a:t> event horizon will be </a:t>
            </a:r>
            <a:r>
              <a:rPr lang="en-US" sz="1200" dirty="0" err="1"/>
              <a:t>autovacuumed</a:t>
            </a:r>
            <a:r>
              <a:rPr lang="en-US" sz="1200" dirty="0"/>
              <a:t>.</a:t>
            </a:r>
          </a:p>
          <a:p>
            <a:pPr marL="119063" indent="-119063">
              <a:lnSpc>
                <a:spcPct val="100000"/>
              </a:lnSpc>
              <a:spcBef>
                <a:spcPts val="900"/>
              </a:spcBef>
              <a:spcAft>
                <a:spcPts val="0"/>
              </a:spcAft>
              <a:buFont typeface="Arial" panose="020B0604020202020204" pitchFamily="34" charset="0"/>
              <a:buChar char="•"/>
            </a:pPr>
            <a:r>
              <a:rPr lang="en-US" sz="1200" dirty="0" err="1"/>
              <a:t>backend_xid</a:t>
            </a:r>
            <a:r>
              <a:rPr lang="en-US" sz="1200" dirty="0"/>
              <a:t> = Top-level transaction identifier of this backend, if any.</a:t>
            </a:r>
          </a:p>
          <a:p>
            <a:pPr marL="119063" indent="-119063">
              <a:lnSpc>
                <a:spcPct val="100000"/>
              </a:lnSpc>
              <a:spcBef>
                <a:spcPts val="900"/>
              </a:spcBef>
              <a:spcAft>
                <a:spcPts val="0"/>
              </a:spcAft>
              <a:buFont typeface="Arial" panose="020B0604020202020204" pitchFamily="34" charset="0"/>
              <a:buChar char="•"/>
            </a:pPr>
            <a:r>
              <a:rPr lang="en-US" sz="1200" dirty="0" err="1"/>
              <a:t>backend_xmin</a:t>
            </a:r>
            <a:r>
              <a:rPr lang="en-US" sz="1200" dirty="0"/>
              <a:t> = The current </a:t>
            </a:r>
            <a:r>
              <a:rPr lang="en-US" sz="1200" dirty="0" err="1"/>
              <a:t>backend's</a:t>
            </a:r>
            <a:r>
              <a:rPr lang="en-US" sz="1200" dirty="0"/>
              <a:t> </a:t>
            </a:r>
            <a:r>
              <a:rPr lang="en-US" sz="1200" dirty="0" err="1"/>
              <a:t>xmin</a:t>
            </a:r>
            <a:r>
              <a:rPr lang="en-US" sz="1200" dirty="0"/>
              <a:t> horizon.</a:t>
            </a:r>
          </a:p>
          <a:p>
            <a:pPr marL="119063" indent="-119063">
              <a:lnSpc>
                <a:spcPct val="100000"/>
              </a:lnSpc>
              <a:spcBef>
                <a:spcPts val="900"/>
              </a:spcBef>
              <a:spcAft>
                <a:spcPts val="0"/>
              </a:spcAft>
              <a:buFont typeface="Arial" panose="020B0604020202020204" pitchFamily="34" charset="0"/>
              <a:buChar char="•"/>
            </a:pPr>
            <a:r>
              <a:rPr lang="en-US" sz="1200" dirty="0"/>
              <a:t>The </a:t>
            </a:r>
            <a:r>
              <a:rPr lang="en-US" sz="1200" dirty="0" err="1"/>
              <a:t>xmin</a:t>
            </a:r>
            <a:r>
              <a:rPr lang="en-US" sz="1200" dirty="0"/>
              <a:t> event horizon can also come from a long running transaction on the secondary server due to </a:t>
            </a:r>
            <a:r>
              <a:rPr lang="en-US" sz="1200" dirty="0" err="1"/>
              <a:t>hot_standby_feedback</a:t>
            </a:r>
            <a:r>
              <a:rPr lang="en-US" sz="1200" dirty="0"/>
              <a:t> turn on for streaming replication.</a:t>
            </a:r>
          </a:p>
          <a:p>
            <a:pPr marL="698501" lvl="1" indent="-119063">
              <a:spcBef>
                <a:spcPts val="900"/>
              </a:spcBef>
              <a:spcAft>
                <a:spcPts val="0"/>
              </a:spcAft>
              <a:buFont typeface="Arial" panose="020B0604020202020204" pitchFamily="34" charset="0"/>
              <a:buChar char="•"/>
            </a:pPr>
            <a:r>
              <a:rPr lang="en-US" sz="1000" dirty="0"/>
              <a:t>However, the cleanup situation will be no worse than if the standby queries were running directly on the primary server, and you are still getting the benefit of off-loading execution onto the standby.</a:t>
            </a:r>
          </a:p>
          <a:p>
            <a:pPr marL="119063" indent="-119063">
              <a:lnSpc>
                <a:spcPct val="100000"/>
              </a:lnSpc>
              <a:spcBef>
                <a:spcPts val="900"/>
              </a:spcBef>
              <a:spcAft>
                <a:spcPts val="0"/>
              </a:spcAft>
              <a:buFont typeface="Arial" panose="020B0604020202020204" pitchFamily="34" charset="0"/>
              <a:buChar char="•"/>
            </a:pPr>
            <a:endParaRPr lang="en-US" sz="1200" dirty="0"/>
          </a:p>
          <a:p>
            <a:pPr marL="119063" indent="-119063">
              <a:lnSpc>
                <a:spcPct val="100000"/>
              </a:lnSpc>
              <a:spcBef>
                <a:spcPts val="900"/>
              </a:spcBef>
              <a:spcAft>
                <a:spcPts val="0"/>
              </a:spcAft>
              <a:buFont typeface="Arial" panose="020B0604020202020204" pitchFamily="34" charset="0"/>
              <a:buChar char="•"/>
            </a:pPr>
            <a:endParaRPr lang="en-US" sz="12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17</a:t>
            </a:fld>
            <a:endParaRPr lang="en-US" dirty="0">
              <a:solidFill>
                <a:schemeClr val="accent6"/>
              </a:solidFill>
              <a:latin typeface="+mn-lt"/>
              <a:ea typeface="ヒラギノ角ゴ Pro W3" charset="0"/>
            </a:endParaRPr>
          </a:p>
        </p:txBody>
      </p:sp>
      <p:graphicFrame>
        <p:nvGraphicFramePr>
          <p:cNvPr id="3" name="Table 2">
            <a:extLst>
              <a:ext uri="{FF2B5EF4-FFF2-40B4-BE49-F238E27FC236}">
                <a16:creationId xmlns:a16="http://schemas.microsoft.com/office/drawing/2014/main" id="{BB33D24A-FFB5-4641-9F48-AC939B47A8E5}"/>
              </a:ext>
            </a:extLst>
          </p:cNvPr>
          <p:cNvGraphicFramePr>
            <a:graphicFrameLocks noGrp="1"/>
          </p:cNvGraphicFramePr>
          <p:nvPr>
            <p:extLst>
              <p:ext uri="{D42A27DB-BD31-4B8C-83A1-F6EECF244321}">
                <p14:modId xmlns:p14="http://schemas.microsoft.com/office/powerpoint/2010/main" val="1535370924"/>
              </p:ext>
            </p:extLst>
          </p:nvPr>
        </p:nvGraphicFramePr>
        <p:xfrm>
          <a:off x="611558" y="2990088"/>
          <a:ext cx="10963591" cy="3417570"/>
        </p:xfrm>
        <a:graphic>
          <a:graphicData uri="http://schemas.openxmlformats.org/drawingml/2006/table">
            <a:tbl>
              <a:tblPr firstRow="1" bandRow="1">
                <a:tableStyleId>{5C22544A-7EE6-4342-B048-85BDC9FD1C3A}</a:tableStyleId>
              </a:tblPr>
              <a:tblGrid>
                <a:gridCol w="1842275">
                  <a:extLst>
                    <a:ext uri="{9D8B030D-6E8A-4147-A177-3AD203B41FA5}">
                      <a16:colId xmlns:a16="http://schemas.microsoft.com/office/drawing/2014/main" val="3073339445"/>
                    </a:ext>
                  </a:extLst>
                </a:gridCol>
                <a:gridCol w="301906">
                  <a:extLst>
                    <a:ext uri="{9D8B030D-6E8A-4147-A177-3AD203B41FA5}">
                      <a16:colId xmlns:a16="http://schemas.microsoft.com/office/drawing/2014/main" val="4174367080"/>
                    </a:ext>
                  </a:extLst>
                </a:gridCol>
                <a:gridCol w="430135">
                  <a:extLst>
                    <a:ext uri="{9D8B030D-6E8A-4147-A177-3AD203B41FA5}">
                      <a16:colId xmlns:a16="http://schemas.microsoft.com/office/drawing/2014/main" val="288394258"/>
                    </a:ext>
                  </a:extLst>
                </a:gridCol>
                <a:gridCol w="1989981">
                  <a:extLst>
                    <a:ext uri="{9D8B030D-6E8A-4147-A177-3AD203B41FA5}">
                      <a16:colId xmlns:a16="http://schemas.microsoft.com/office/drawing/2014/main" val="1020915342"/>
                    </a:ext>
                  </a:extLst>
                </a:gridCol>
                <a:gridCol w="813198">
                  <a:extLst>
                    <a:ext uri="{9D8B030D-6E8A-4147-A177-3AD203B41FA5}">
                      <a16:colId xmlns:a16="http://schemas.microsoft.com/office/drawing/2014/main" val="3209297396"/>
                    </a:ext>
                  </a:extLst>
                </a:gridCol>
                <a:gridCol w="813198">
                  <a:extLst>
                    <a:ext uri="{9D8B030D-6E8A-4147-A177-3AD203B41FA5}">
                      <a16:colId xmlns:a16="http://schemas.microsoft.com/office/drawing/2014/main" val="1992119461"/>
                    </a:ext>
                  </a:extLst>
                </a:gridCol>
                <a:gridCol w="758010">
                  <a:extLst>
                    <a:ext uri="{9D8B030D-6E8A-4147-A177-3AD203B41FA5}">
                      <a16:colId xmlns:a16="http://schemas.microsoft.com/office/drawing/2014/main" val="2997813234"/>
                    </a:ext>
                  </a:extLst>
                </a:gridCol>
                <a:gridCol w="1040439">
                  <a:extLst>
                    <a:ext uri="{9D8B030D-6E8A-4147-A177-3AD203B41FA5}">
                      <a16:colId xmlns:a16="http://schemas.microsoft.com/office/drawing/2014/main" val="233989418"/>
                    </a:ext>
                  </a:extLst>
                </a:gridCol>
                <a:gridCol w="801836">
                  <a:extLst>
                    <a:ext uri="{9D8B030D-6E8A-4147-A177-3AD203B41FA5}">
                      <a16:colId xmlns:a16="http://schemas.microsoft.com/office/drawing/2014/main" val="2081480914"/>
                    </a:ext>
                  </a:extLst>
                </a:gridCol>
                <a:gridCol w="577841">
                  <a:extLst>
                    <a:ext uri="{9D8B030D-6E8A-4147-A177-3AD203B41FA5}">
                      <a16:colId xmlns:a16="http://schemas.microsoft.com/office/drawing/2014/main" val="3860274542"/>
                    </a:ext>
                  </a:extLst>
                </a:gridCol>
                <a:gridCol w="660622">
                  <a:extLst>
                    <a:ext uri="{9D8B030D-6E8A-4147-A177-3AD203B41FA5}">
                      <a16:colId xmlns:a16="http://schemas.microsoft.com/office/drawing/2014/main" val="377845043"/>
                    </a:ext>
                  </a:extLst>
                </a:gridCol>
                <a:gridCol w="934150">
                  <a:extLst>
                    <a:ext uri="{9D8B030D-6E8A-4147-A177-3AD203B41FA5}">
                      <a16:colId xmlns:a16="http://schemas.microsoft.com/office/drawing/2014/main" val="2544450757"/>
                    </a:ext>
                  </a:extLst>
                </a:gridCol>
              </a:tblGrid>
              <a:tr h="94479">
                <a:tc>
                  <a:txBody>
                    <a:bodyPr/>
                    <a:lstStyle/>
                    <a:p>
                      <a:pPr algn="l" fontAlgn="b"/>
                      <a:r>
                        <a:rPr lang="en-US" sz="800" b="0" i="0" u="none" strike="noStrike" dirty="0" err="1">
                          <a:solidFill>
                            <a:srgbClr val="000000"/>
                          </a:solidFill>
                          <a:effectLst/>
                          <a:latin typeface="Calibri" panose="020F0502020204030204" pitchFamily="34" charset="0"/>
                        </a:rPr>
                        <a:t>datname</a:t>
                      </a:r>
                      <a:endParaRPr lang="en-US" sz="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pid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usename</a:t>
                      </a:r>
                    </a:p>
                  </a:txBody>
                  <a:tcPr marL="9525" marR="9525" marT="9525" marB="0" anchor="b"/>
                </a:tc>
                <a:tc>
                  <a:txBody>
                    <a:bodyPr/>
                    <a:lstStyle/>
                    <a:p>
                      <a:pPr algn="l" fontAlgn="b"/>
                      <a:r>
                        <a:rPr lang="en-US" sz="800" b="0" i="0" u="none" strike="noStrike" dirty="0" err="1">
                          <a:solidFill>
                            <a:srgbClr val="000000"/>
                          </a:solidFill>
                          <a:effectLst/>
                          <a:latin typeface="Calibri" panose="020F0502020204030204" pitchFamily="34" charset="0"/>
                        </a:rPr>
                        <a:t>application_name</a:t>
                      </a:r>
                      <a:endParaRPr lang="en-US" sz="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backend_start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xact_start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wait_event_type</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wait_event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state</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backend_xid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backend_xmin</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backend_type</a:t>
                      </a:r>
                    </a:p>
                  </a:txBody>
                  <a:tcPr marL="9525" marR="9525" marT="9525" marB="0" anchor="b"/>
                </a:tc>
                <a:extLst>
                  <a:ext uri="{0D108BD9-81ED-4DB2-BD59-A6C34878D82A}">
                    <a16:rowId xmlns:a16="http://schemas.microsoft.com/office/drawing/2014/main" val="1400104619"/>
                  </a:ext>
                </a:extLst>
              </a:tr>
              <a:tr h="94479">
                <a:tc>
                  <a:txBody>
                    <a:bodyPr/>
                    <a:lstStyle/>
                    <a:p>
                      <a:pPr algn="l" fontAlgn="b"/>
                      <a:r>
                        <a:rPr lang="en-US" sz="800" b="0" i="0" u="none" strike="noStrike">
                          <a:solidFill>
                            <a:srgbClr val="000000"/>
                          </a:solidFill>
                          <a:effectLst/>
                          <a:latin typeface="Calibri" panose="020F0502020204030204" pitchFamily="34" charset="0"/>
                        </a:rPr>
                        <a:t>datamart02_dcostanz_1</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18504</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solidFill>
                      <a:srgbClr val="FFFF00"/>
                    </a:solidFill>
                  </a:tcPr>
                </a:tc>
                <a:tc>
                  <a:txBody>
                    <a:bodyPr/>
                    <a:lstStyle/>
                    <a:p>
                      <a:pPr algn="r" fontAlgn="b"/>
                      <a:r>
                        <a:rPr lang="en-US" sz="800" b="0" i="0" u="none" strike="noStrike" dirty="0">
                          <a:solidFill>
                            <a:srgbClr val="000000"/>
                          </a:solidFill>
                          <a:effectLst/>
                          <a:latin typeface="Calibri" panose="020F0502020204030204" pitchFamily="34" charset="0"/>
                        </a:rPr>
                        <a:t>4/22/19 11:00 PM</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r>
                        <a:rPr lang="en-US" sz="800" b="0" i="0" u="none" strike="noStrike" dirty="0">
                          <a:solidFill>
                            <a:srgbClr val="000000"/>
                          </a:solidFill>
                          <a:effectLst/>
                          <a:latin typeface="Calibri" panose="020F0502020204030204" pitchFamily="34" charset="0"/>
                        </a:rPr>
                        <a:t>client backend</a:t>
                      </a:r>
                    </a:p>
                  </a:txBody>
                  <a:tcPr marL="9525" marR="9525" marT="9525" marB="0" anchor="b">
                    <a:solidFill>
                      <a:srgbClr val="FFFF00"/>
                    </a:solidFill>
                  </a:tcPr>
                </a:tc>
                <a:extLst>
                  <a:ext uri="{0D108BD9-81ED-4DB2-BD59-A6C34878D82A}">
                    <a16:rowId xmlns:a16="http://schemas.microsoft.com/office/drawing/2014/main" val="41983273"/>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18493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11:00 PM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312352070</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175178813"/>
                  </a:ext>
                </a:extLst>
              </a:tr>
              <a:tr h="94479">
                <a:tc>
                  <a:txBody>
                    <a:bodyPr/>
                    <a:lstStyle/>
                    <a:p>
                      <a:pPr algn="l" fontAlgn="b"/>
                      <a:r>
                        <a:rPr lang="en-US" sz="800" b="0" i="0" u="none" strike="noStrike">
                          <a:solidFill>
                            <a:srgbClr val="000000"/>
                          </a:solidFill>
                          <a:effectLst/>
                          <a:latin typeface="Calibri" panose="020F0502020204030204" pitchFamily="34" charset="0"/>
                        </a:rPr>
                        <a:t>developer_datamart_dcostanz_1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16478</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312382224</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396333624"/>
                  </a:ext>
                </a:extLst>
              </a:tr>
              <a:tr h="94479">
                <a:tc>
                  <a:txBody>
                    <a:bodyPr/>
                    <a:lstStyle/>
                    <a:p>
                      <a:pPr algn="l" fontAlgn="b"/>
                      <a:r>
                        <a:rPr lang="en-US" sz="800" b="0" i="0" u="none" strike="noStrike">
                          <a:solidFill>
                            <a:srgbClr val="000000"/>
                          </a:solidFill>
                          <a:effectLst/>
                          <a:latin typeface="Calibri" panose="020F0502020204030204" pitchFamily="34" charset="0"/>
                        </a:rPr>
                        <a:t>datamart02_realtime_dcostanz_1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16462</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312382225</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672913242"/>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16454</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312382226</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743915504"/>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16453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312382227</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146648087"/>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2772</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delphi-continuous-integrator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10:39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312399443</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823725435"/>
                  </a:ext>
                </a:extLst>
              </a:tr>
              <a:tr h="94479">
                <a:tc>
                  <a:txBody>
                    <a:bodyPr/>
                    <a:lstStyle/>
                    <a:p>
                      <a:pPr algn="l" fontAlgn="b"/>
                      <a:r>
                        <a:rPr lang="it-IT" sz="800" b="0" i="0" u="none" strike="noStrike">
                          <a:solidFill>
                            <a:srgbClr val="000000"/>
                          </a:solidFill>
                          <a:effectLst/>
                          <a:latin typeface="Calibri" panose="020F0502020204030204" pitchFamily="34" charset="0"/>
                        </a:rPr>
                        <a:t>delphi_importer_venice_odm_dcostanz_1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3925</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delphi-importer-venice-odm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12:35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11:00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312402170</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4065870"/>
                  </a:ext>
                </a:extLst>
              </a:tr>
              <a:tr h="94479">
                <a:tc>
                  <a:txBody>
                    <a:bodyPr/>
                    <a:lstStyle/>
                    <a:p>
                      <a:pPr algn="l" fontAlgn="b"/>
                      <a:r>
                        <a:rPr lang="en-US" sz="800" b="0" i="0" u="none" strike="noStrike">
                          <a:solidFill>
                            <a:srgbClr val="000000"/>
                          </a:solidFill>
                          <a:effectLst/>
                          <a:latin typeface="Calibri" panose="020F0502020204030204" pitchFamily="34" charset="0"/>
                        </a:rPr>
                        <a:t>datamart02_realtime_testing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2796</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312402304</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140880877"/>
                  </a:ext>
                </a:extLst>
              </a:tr>
              <a:tr h="94479">
                <a:tc>
                  <a:txBody>
                    <a:bodyPr/>
                    <a:lstStyle/>
                    <a:p>
                      <a:pPr algn="l" fontAlgn="b"/>
                      <a:r>
                        <a:rPr lang="en-US" sz="800" b="0" i="0" u="none" strike="noStrike">
                          <a:solidFill>
                            <a:srgbClr val="000000"/>
                          </a:solidFill>
                          <a:effectLst/>
                          <a:latin typeface="Calibri" panose="020F0502020204030204" pitchFamily="34" charset="0"/>
                        </a:rPr>
                        <a:t>developer_datamart_testing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2889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IO</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DataFileImmediateSync</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312402305</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042399798"/>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2783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312402306</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883866745"/>
                  </a:ext>
                </a:extLst>
              </a:tr>
              <a:tr h="94479">
                <a:tc>
                  <a:txBody>
                    <a:bodyPr/>
                    <a:lstStyle/>
                    <a:p>
                      <a:pPr algn="l" fontAlgn="b"/>
                      <a:r>
                        <a:rPr lang="en-US" sz="800" b="0" i="0" u="none" strike="noStrike">
                          <a:solidFill>
                            <a:srgbClr val="000000"/>
                          </a:solidFill>
                          <a:effectLst/>
                          <a:latin typeface="Calibri" panose="020F0502020204030204" pitchFamily="34" charset="0"/>
                        </a:rPr>
                        <a:t>delphi_datamart_renderer_testing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2785</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312402307</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4258839825"/>
                  </a:ext>
                </a:extLst>
              </a:tr>
              <a:tr h="94479">
                <a:tc>
                  <a:txBody>
                    <a:bodyPr/>
                    <a:lstStyle/>
                    <a:p>
                      <a:pPr algn="l" fontAlgn="b"/>
                      <a:r>
                        <a:rPr lang="en-US" sz="800" b="0" i="0" u="none" strike="noStrike">
                          <a:solidFill>
                            <a:srgbClr val="000000"/>
                          </a:solidFill>
                          <a:effectLst/>
                          <a:latin typeface="Calibri" panose="020F0502020204030204" pitchFamily="34" charset="0"/>
                        </a:rPr>
                        <a:t>df_repository_demo</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3670</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df-repository demo</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12:34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11:09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312402334</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173590966"/>
                  </a:ext>
                </a:extLst>
              </a:tr>
              <a:tr h="0">
                <a:tc>
                  <a:txBody>
                    <a:bodyPr/>
                    <a:lstStyle/>
                    <a:p>
                      <a:pPr algn="l" fontAlgn="b"/>
                      <a:r>
                        <a:rPr lang="en-US" sz="800" b="0" i="0" u="none" strike="noStrike">
                          <a:solidFill>
                            <a:srgbClr val="000000"/>
                          </a:solidFill>
                          <a:effectLst/>
                          <a:latin typeface="Calibri" panose="020F0502020204030204" pitchFamily="34" charset="0"/>
                        </a:rPr>
                        <a:t>df_repository_staging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3040</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dirty="0" err="1">
                          <a:solidFill>
                            <a:srgbClr val="000000"/>
                          </a:solidFill>
                          <a:effectLst/>
                          <a:latin typeface="Calibri" panose="020F0502020204030204" pitchFamily="34" charset="0"/>
                        </a:rPr>
                        <a:t>fw</a:t>
                      </a:r>
                      <a:r>
                        <a:rPr lang="en-US" sz="800" b="0" i="0" u="none" strike="noStrike" dirty="0">
                          <a:solidFill>
                            <a:srgbClr val="000000"/>
                          </a:solidFill>
                          <a:effectLst/>
                          <a:latin typeface="Calibri" panose="020F0502020204030204" pitchFamily="34" charset="0"/>
                        </a:rPr>
                        <a:t> df-repository staging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11:09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312402335</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dirty="0">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447749865"/>
                  </a:ext>
                </a:extLst>
              </a:tr>
              <a:tr h="94479">
                <a:tc>
                  <a:txBody>
                    <a:bodyPr/>
                    <a:lstStyle/>
                    <a:p>
                      <a:pPr algn="l" fontAlgn="b"/>
                      <a:r>
                        <a:rPr lang="it-IT" sz="800" b="0" i="0" u="none" strike="noStrike" dirty="0">
                          <a:solidFill>
                            <a:srgbClr val="000000"/>
                          </a:solidFill>
                          <a:effectLst/>
                          <a:latin typeface="Calibri" panose="020F0502020204030204" pitchFamily="34" charset="0"/>
                        </a:rPr>
                        <a:t>delphi_importer_venice_odm_dcostanz_1</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23442</a:t>
                      </a: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endParaRPr lang="en-US" sz="800" b="0" i="0" u="none" strike="noStrike" dirty="0">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r" fontAlgn="b"/>
                      <a:r>
                        <a:rPr lang="en-US" sz="800" b="0" i="0" u="none" strike="noStrike" dirty="0">
                          <a:solidFill>
                            <a:srgbClr val="000000"/>
                          </a:solidFill>
                          <a:effectLst/>
                          <a:latin typeface="Calibri" panose="020F0502020204030204" pitchFamily="34" charset="0"/>
                        </a:rPr>
                        <a:t>4/23/19 11:03 AM</a:t>
                      </a: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4/23/19 11:03 AM</a:t>
                      </a: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solidFill>
                      <a:srgbClr val="FFFF00"/>
                    </a:solidFill>
                  </a:tcPr>
                </a:tc>
                <a:tc>
                  <a:txBody>
                    <a:bodyPr/>
                    <a:lstStyle/>
                    <a:p>
                      <a:pPr algn="l" fontAlgn="b"/>
                      <a:endParaRPr lang="en-US" sz="800" b="0" i="0" u="none" strike="noStrike" dirty="0">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solidFill>
                      <a:srgbClr val="FFFF00"/>
                    </a:solidFill>
                  </a:tcPr>
                </a:tc>
                <a:tc>
                  <a:txBody>
                    <a:bodyPr/>
                    <a:lstStyle/>
                    <a:p>
                      <a:pPr algn="l" fontAlgn="b"/>
                      <a:r>
                        <a:rPr lang="en-US" sz="800" b="0" i="0" u="none" strike="noStrike" dirty="0" err="1">
                          <a:solidFill>
                            <a:srgbClr val="000000"/>
                          </a:solidFill>
                          <a:effectLst/>
                          <a:latin typeface="Calibri" panose="020F0502020204030204" pitchFamily="34" charset="0"/>
                        </a:rPr>
                        <a:t>autovacuum</a:t>
                      </a:r>
                      <a:r>
                        <a:rPr lang="en-US" sz="800" b="0" i="0" u="none" strike="noStrike" dirty="0">
                          <a:solidFill>
                            <a:srgbClr val="000000"/>
                          </a:solidFill>
                          <a:effectLst/>
                          <a:latin typeface="Calibri" panose="020F0502020204030204" pitchFamily="34" charset="0"/>
                        </a:rPr>
                        <a:t> worker</a:t>
                      </a:r>
                    </a:p>
                  </a:txBody>
                  <a:tcPr marL="9525" marR="9525" marT="9525" marB="0" anchor="b">
                    <a:solidFill>
                      <a:srgbClr val="FFFF00"/>
                    </a:solidFill>
                  </a:tcPr>
                </a:tc>
                <a:extLst>
                  <a:ext uri="{0D108BD9-81ED-4DB2-BD59-A6C34878D82A}">
                    <a16:rowId xmlns:a16="http://schemas.microsoft.com/office/drawing/2014/main" val="61545968"/>
                  </a:ext>
                </a:extLst>
              </a:tr>
              <a:tr h="94479">
                <a:tc>
                  <a:txBody>
                    <a:bodyPr/>
                    <a:lstStyle/>
                    <a:p>
                      <a:pPr algn="l" fontAlgn="b"/>
                      <a:r>
                        <a:rPr lang="en-US" sz="800" b="0" i="0" u="none" strike="noStrike" dirty="0">
                          <a:solidFill>
                            <a:srgbClr val="000000"/>
                          </a:solidFill>
                          <a:effectLst/>
                          <a:latin typeface="Calibri" panose="020F0502020204030204" pitchFamily="34" charset="0"/>
                        </a:rPr>
                        <a:t>venice_odm_dcostanz_2</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24849</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11:09 AM</a:t>
                      </a:r>
                    </a:p>
                  </a:txBody>
                  <a:tcPr marL="9525" marR="9525" marT="9525" marB="0" anchor="b"/>
                </a:tc>
                <a:tc>
                  <a:txBody>
                    <a:bodyPr/>
                    <a:lstStyle/>
                    <a:p>
                      <a:pPr algn="r" fontAlgn="b"/>
                      <a:r>
                        <a:rPr lang="en-US" sz="800" b="0" i="0" u="none" strike="noStrike" dirty="0">
                          <a:solidFill>
                            <a:srgbClr val="000000"/>
                          </a:solidFill>
                          <a:effectLst/>
                          <a:latin typeface="Calibri" panose="020F0502020204030204" pitchFamily="34" charset="0"/>
                        </a:rPr>
                        <a:t>4/23/19 11:09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3930186645"/>
                  </a:ext>
                </a:extLst>
              </a:tr>
              <a:tr h="94479">
                <a:tc>
                  <a:txBody>
                    <a:bodyPr/>
                    <a:lstStyle/>
                    <a:p>
                      <a:pPr algn="l" fontAlgn="b"/>
                      <a:r>
                        <a:rPr lang="en-US" sz="800" b="0" i="0" u="none" strike="noStrike">
                          <a:solidFill>
                            <a:srgbClr val="000000"/>
                          </a:solidFill>
                          <a:effectLst/>
                          <a:latin typeface="Calibri" panose="020F0502020204030204" pitchFamily="34" charset="0"/>
                        </a:rPr>
                        <a:t>delphi_importer_venice_odm_testing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23243</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11:03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11:03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2306997031"/>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21980</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10:58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10:58 AM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1166964943"/>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18488</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441471216"/>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18490</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1:21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11:00 PM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312347264</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3425622035"/>
                  </a:ext>
                </a:extLst>
              </a:tr>
              <a:tr h="94479">
                <a:tc>
                  <a:txBody>
                    <a:bodyPr/>
                    <a:lstStyle/>
                    <a:p>
                      <a:pPr algn="l" fontAlgn="b"/>
                      <a:r>
                        <a:rPr lang="it-IT" sz="800" b="0" i="0" u="none" strike="noStrike">
                          <a:solidFill>
                            <a:srgbClr val="000000"/>
                          </a:solidFill>
                          <a:effectLst/>
                          <a:latin typeface="Calibri" panose="020F0502020204030204" pitchFamily="34" charset="0"/>
                        </a:rPr>
                        <a:t>delphi_continuous_integrator_dcostanz_1</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16463</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dcostanz</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development</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5:50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8:00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4096361668"/>
                  </a:ext>
                </a:extLst>
              </a:tr>
              <a:tr h="94479">
                <a:tc>
                  <a:txBody>
                    <a:bodyPr/>
                    <a:lstStyle/>
                    <a:p>
                      <a:pPr algn="l" fontAlgn="b"/>
                      <a:r>
                        <a:rPr lang="en-US" sz="800" b="0" i="0" u="none" strike="noStrike">
                          <a:solidFill>
                            <a:srgbClr val="000000"/>
                          </a:solidFill>
                          <a:effectLst/>
                          <a:latin typeface="Calibri" panose="020F0502020204030204" pitchFamily="34" charset="0"/>
                        </a:rPr>
                        <a:t>delphi_continuous_integrator_testing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23489</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11:04 AM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11:04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IO</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DataFileRead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autovacuum worker</a:t>
                      </a:r>
                    </a:p>
                  </a:txBody>
                  <a:tcPr marL="9525" marR="9525" marT="9525" marB="0" anchor="b"/>
                </a:tc>
                <a:extLst>
                  <a:ext uri="{0D108BD9-81ED-4DB2-BD59-A6C34878D82A}">
                    <a16:rowId xmlns:a16="http://schemas.microsoft.com/office/drawing/2014/main" val="4155348800"/>
                  </a:ext>
                </a:extLst>
              </a:tr>
              <a:tr h="94479">
                <a:tc>
                  <a:txBody>
                    <a:bodyPr/>
                    <a:lstStyle/>
                    <a:p>
                      <a:pPr algn="l" fontAlgn="b"/>
                      <a:r>
                        <a:rPr lang="en-US" sz="800" b="0" i="0" u="none" strike="noStrike">
                          <a:solidFill>
                            <a:srgbClr val="000000"/>
                          </a:solidFill>
                          <a:effectLst/>
                          <a:latin typeface="Calibri" panose="020F0502020204030204" pitchFamily="34" charset="0"/>
                        </a:rPr>
                        <a:t>delphi_continuous_integrator_testing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2874</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2341207451"/>
                  </a:ext>
                </a:extLst>
              </a:tr>
              <a:tr h="94479">
                <a:tc>
                  <a:txBody>
                    <a:bodyPr/>
                    <a:lstStyle/>
                    <a:p>
                      <a:pPr algn="l" fontAlgn="b"/>
                      <a:r>
                        <a:rPr lang="en-US" sz="800" b="0" i="0" u="none" strike="noStrike">
                          <a:solidFill>
                            <a:srgbClr val="000000"/>
                          </a:solidFill>
                          <a:effectLst/>
                          <a:latin typeface="Calibri" panose="020F0502020204030204" pitchFamily="34" charset="0"/>
                        </a:rPr>
                        <a:t>delphi_continuous_integrator_testing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2888</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xapps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fw delphi-datamart-renderer testing</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12:30 PM</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4/23/19 11:07 AM</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ClientRead</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idle in transaction</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client backend</a:t>
                      </a:r>
                    </a:p>
                  </a:txBody>
                  <a:tcPr marL="9525" marR="9525" marT="9525" marB="0" anchor="b"/>
                </a:tc>
                <a:extLst>
                  <a:ext uri="{0D108BD9-81ED-4DB2-BD59-A6C34878D82A}">
                    <a16:rowId xmlns:a16="http://schemas.microsoft.com/office/drawing/2014/main" val="77751138"/>
                  </a:ext>
                </a:extLst>
              </a:tr>
              <a:tr h="94479">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4767</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postgres</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sqltest_a</a:t>
                      </a: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4/22/19 8:21 PM</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Activity</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WalSenderMain</a:t>
                      </a:r>
                    </a:p>
                  </a:txBody>
                  <a:tcPr marL="9525" marR="9525" marT="9525" marB="0" anchor="b"/>
                </a:tc>
                <a:tc>
                  <a:txBody>
                    <a:bodyPr/>
                    <a:lstStyle/>
                    <a:p>
                      <a:pPr algn="l" fontAlgn="b"/>
                      <a:r>
                        <a:rPr lang="en-US" sz="800" b="0" i="0" u="none" strike="noStrike">
                          <a:solidFill>
                            <a:srgbClr val="000000"/>
                          </a:solidFill>
                          <a:effectLst/>
                          <a:latin typeface="Calibri" panose="020F0502020204030204" pitchFamily="34" charset="0"/>
                        </a:rPr>
                        <a:t>active</a:t>
                      </a:r>
                    </a:p>
                  </a:txBody>
                  <a:tcPr marL="9525" marR="9525" marT="9525"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800" b="0" i="0" u="none" strike="noStrike">
                          <a:solidFill>
                            <a:srgbClr val="000000"/>
                          </a:solidFill>
                          <a:effectLst/>
                          <a:latin typeface="Calibri" panose="020F0502020204030204" pitchFamily="34" charset="0"/>
                        </a:rPr>
                        <a:t>312352069</a:t>
                      </a:r>
                    </a:p>
                  </a:txBody>
                  <a:tcPr marL="9525" marR="9525" marT="9525" marB="0" anchor="b"/>
                </a:tc>
                <a:tc>
                  <a:txBody>
                    <a:bodyPr/>
                    <a:lstStyle/>
                    <a:p>
                      <a:pPr algn="l" fontAlgn="b"/>
                      <a:r>
                        <a:rPr lang="en-US" sz="800" b="0" i="0" u="none" strike="noStrike" dirty="0" err="1">
                          <a:solidFill>
                            <a:srgbClr val="000000"/>
                          </a:solidFill>
                          <a:effectLst/>
                          <a:latin typeface="Calibri" panose="020F0502020204030204" pitchFamily="34" charset="0"/>
                        </a:rPr>
                        <a:t>walsender</a:t>
                      </a:r>
                      <a:endParaRPr lang="en-US" sz="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36642929"/>
                  </a:ext>
                </a:extLst>
              </a:tr>
            </a:tbl>
          </a:graphicData>
        </a:graphic>
      </p:graphicFrame>
    </p:spTree>
    <p:extLst>
      <p:ext uri="{BB962C8B-B14F-4D97-AF65-F5344CB8AC3E}">
        <p14:creationId xmlns:p14="http://schemas.microsoft.com/office/powerpoint/2010/main" val="2082150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ea typeface="ヒラギノ角ゴ Pro W3" charset="-128"/>
              </a:rPr>
              <a:t>AutoVacuum</a:t>
            </a:r>
            <a:r>
              <a:rPr lang="en-US" altLang="en-US" dirty="0">
                <a:ea typeface="ヒラギノ角ゴ Pro W3" charset="-128"/>
              </a:rPr>
              <a:t> Logs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200" dirty="0"/>
              <a:t>You will notice that once the blocking transactions completed that the table went from 228,199,485 records to 36,323,774 records but did not decrease in size.</a:t>
            </a:r>
          </a:p>
          <a:p>
            <a:pPr marL="119063" indent="-119063">
              <a:lnSpc>
                <a:spcPct val="100000"/>
              </a:lnSpc>
              <a:spcBef>
                <a:spcPts val="900"/>
              </a:spcBef>
              <a:spcAft>
                <a:spcPts val="0"/>
              </a:spcAft>
              <a:buFont typeface="Arial" panose="020B0604020202020204" pitchFamily="34" charset="0"/>
              <a:buChar char="•"/>
            </a:pPr>
            <a:r>
              <a:rPr lang="en-US" sz="1200" dirty="0" err="1"/>
              <a:t>AutoVacuum</a:t>
            </a:r>
            <a:r>
              <a:rPr lang="en-US" sz="1200" dirty="0"/>
              <a:t>:</a:t>
            </a:r>
          </a:p>
          <a:p>
            <a:pPr marL="698501" lvl="1" indent="-119063">
              <a:spcBef>
                <a:spcPts val="900"/>
              </a:spcBef>
              <a:spcAft>
                <a:spcPts val="0"/>
              </a:spcAft>
              <a:buFont typeface="Arial" panose="020B0604020202020204" pitchFamily="34" charset="0"/>
              <a:buChar char="•"/>
            </a:pPr>
            <a:r>
              <a:rPr lang="en-US" sz="1000" dirty="0"/>
              <a:t>Removes empty pages at the end of the table.</a:t>
            </a:r>
          </a:p>
          <a:p>
            <a:pPr marL="698501" lvl="1" indent="-119063">
              <a:spcBef>
                <a:spcPts val="900"/>
              </a:spcBef>
              <a:spcAft>
                <a:spcPts val="0"/>
              </a:spcAft>
              <a:buFont typeface="Arial" panose="020B0604020202020204" pitchFamily="34" charset="0"/>
              <a:buChar char="•"/>
            </a:pPr>
            <a:r>
              <a:rPr lang="en-US" sz="1000" dirty="0"/>
              <a:t>Mark’s old records as reusable space.</a:t>
            </a:r>
          </a:p>
          <a:p>
            <a:pPr marL="698501" lvl="1" indent="-119063">
              <a:spcBef>
                <a:spcPts val="900"/>
              </a:spcBef>
              <a:spcAft>
                <a:spcPts val="0"/>
              </a:spcAft>
              <a:buFont typeface="Arial" panose="020B0604020202020204" pitchFamily="34" charset="0"/>
              <a:buChar char="•"/>
            </a:pPr>
            <a:r>
              <a:rPr lang="en-US" sz="1000" dirty="0"/>
              <a:t>DOES NOT condense pages</a:t>
            </a:r>
          </a:p>
          <a:p>
            <a:pPr marL="698501" lvl="1" indent="-119063">
              <a:spcBef>
                <a:spcPts val="900"/>
              </a:spcBef>
              <a:spcAft>
                <a:spcPts val="0"/>
              </a:spcAft>
              <a:buFont typeface="Arial" panose="020B0604020202020204" pitchFamily="34" charset="0"/>
              <a:buChar char="•"/>
            </a:pPr>
            <a:r>
              <a:rPr lang="en-US" sz="1000" dirty="0"/>
              <a:t>DOES NOT remove empty pages in the middle of the table</a:t>
            </a:r>
          </a:p>
          <a:p>
            <a:pPr marL="119063" indent="-119063">
              <a:lnSpc>
                <a:spcPct val="100000"/>
              </a:lnSpc>
              <a:spcBef>
                <a:spcPts val="900"/>
              </a:spcBef>
              <a:spcAft>
                <a:spcPts val="0"/>
              </a:spcAft>
              <a:buFont typeface="Arial" panose="020B0604020202020204" pitchFamily="34" charset="0"/>
              <a:buChar char="•"/>
            </a:pPr>
            <a:r>
              <a:rPr lang="en-US" sz="1200" dirty="0"/>
              <a:t>This means that once your table is bloated like this, there are only several solutions.</a:t>
            </a:r>
          </a:p>
          <a:p>
            <a:pPr marL="698501" lvl="1" indent="-119063">
              <a:spcBef>
                <a:spcPts val="900"/>
              </a:spcBef>
              <a:spcAft>
                <a:spcPts val="0"/>
              </a:spcAft>
              <a:buFont typeface="Arial" panose="020B0604020202020204" pitchFamily="34" charset="0"/>
              <a:buChar char="•"/>
            </a:pPr>
            <a:r>
              <a:rPr lang="en-US" sz="1000" dirty="0"/>
              <a:t>Vacuum Full</a:t>
            </a:r>
          </a:p>
          <a:p>
            <a:pPr marL="698501" lvl="1" indent="-119063">
              <a:spcBef>
                <a:spcPts val="900"/>
              </a:spcBef>
              <a:spcAft>
                <a:spcPts val="0"/>
              </a:spcAft>
              <a:buFont typeface="Arial" panose="020B0604020202020204" pitchFamily="34" charset="0"/>
              <a:buChar char="•"/>
            </a:pPr>
            <a:r>
              <a:rPr lang="en-US" sz="1000" dirty="0"/>
              <a:t>Cluster</a:t>
            </a:r>
          </a:p>
          <a:p>
            <a:pPr marL="698501" lvl="1" indent="-119063">
              <a:spcBef>
                <a:spcPts val="900"/>
              </a:spcBef>
              <a:spcAft>
                <a:spcPts val="0"/>
              </a:spcAft>
              <a:buFont typeface="Arial" panose="020B0604020202020204" pitchFamily="34" charset="0"/>
              <a:buChar char="•"/>
            </a:pPr>
            <a:r>
              <a:rPr lang="en-US" sz="1000" dirty="0"/>
              <a:t>Truncate and re-insert the data – Truncate cleans up the pages immediately.</a:t>
            </a:r>
          </a:p>
          <a:p>
            <a:pPr marL="119063" indent="-119063">
              <a:spcBef>
                <a:spcPts val="900"/>
              </a:spcBef>
              <a:spcAft>
                <a:spcPts val="0"/>
              </a:spcAft>
              <a:buFont typeface="Arial" panose="020B0604020202020204" pitchFamily="34" charset="0"/>
              <a:buChar char="•"/>
            </a:pPr>
            <a:r>
              <a:rPr lang="en-US" sz="1200" dirty="0"/>
              <a:t>This type of bloat will cause sequential table scans to run slowly, because they have to read every page, even the empty ones.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18</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20BBF030-BB1D-4C63-8C4A-7F1457AF92B4}"/>
              </a:ext>
            </a:extLst>
          </p:cNvPr>
          <p:cNvPicPr>
            <a:picLocks noChangeAspect="1"/>
          </p:cNvPicPr>
          <p:nvPr/>
        </p:nvPicPr>
        <p:blipFill>
          <a:blip r:embed="rId2"/>
          <a:stretch>
            <a:fillRect/>
          </a:stretch>
        </p:blipFill>
        <p:spPr>
          <a:xfrm>
            <a:off x="-6810390" y="4493064"/>
            <a:ext cx="18999215" cy="1999811"/>
          </a:xfrm>
          <a:prstGeom prst="rect">
            <a:avLst/>
          </a:prstGeom>
        </p:spPr>
      </p:pic>
    </p:spTree>
    <p:extLst>
      <p:ext uri="{BB962C8B-B14F-4D97-AF65-F5344CB8AC3E}">
        <p14:creationId xmlns:p14="http://schemas.microsoft.com/office/powerpoint/2010/main" val="4247261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Finding tuple usage on each page within the table</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We can find out the used verse unused tuples on each page by running this query.</a:t>
            </a:r>
          </a:p>
          <a:p>
            <a:pPr marL="119063" indent="-119063">
              <a:lnSpc>
                <a:spcPct val="100000"/>
              </a:lnSpc>
              <a:spcBef>
                <a:spcPts val="900"/>
              </a:spcBef>
              <a:spcAft>
                <a:spcPts val="0"/>
              </a:spcAft>
              <a:buFont typeface="Arial" panose="020B0604020202020204" pitchFamily="34" charset="0"/>
              <a:buChar char="•"/>
            </a:pPr>
            <a:r>
              <a:rPr lang="en-US" sz="1800" dirty="0"/>
              <a:t>To be able to run this query you need to load my toolset from https://github.com/LloydAlbin/SCHARP-PG-DBA-Debugging-Tools which uses the </a:t>
            </a:r>
            <a:r>
              <a:rPr lang="en-US" sz="1800" dirty="0" err="1"/>
              <a:t>pageinspect</a:t>
            </a:r>
            <a:r>
              <a:rPr lang="en-US" sz="1800" dirty="0"/>
              <a:t> extension.</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19</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5972175" y="1211262"/>
            <a:ext cx="56050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sum</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unused_tuples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unused_tuples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sum</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sum</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deleted_tuples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deleted_tuples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CASE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t_xmin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t_xmax</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1</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0</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unused_tuples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CASE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t_xmin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t_xmax</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0</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1</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used_tuples</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CASE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heap_xmax_committed</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1</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0</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deleted_tuples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tools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heap_page_item_attrs_details</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continuous_integrator_ready_area.dataset</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GROUP</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p</a:t>
            </a:r>
          </a:p>
          <a:p>
            <a:pPr>
              <a:lnSpc>
                <a:spcPct val="100000"/>
              </a:lnSpc>
              <a:spcBef>
                <a:spcPts val="0"/>
              </a:spcBef>
            </a:pP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p</a:t>
            </a:r>
            <a:r>
              <a:rPr lang="en-US" sz="1200" dirty="0">
                <a:solidFill>
                  <a:srgbClr val="F08047"/>
                </a:solidFill>
                <a:latin typeface="Courier New" panose="02070309020205020404" pitchFamily="49" charset="0"/>
              </a:rPr>
              <a:t>;</a:t>
            </a:r>
            <a:endParaRPr lang="en-US" sz="1200" dirty="0"/>
          </a:p>
        </p:txBody>
      </p:sp>
    </p:spTree>
    <p:extLst>
      <p:ext uri="{BB962C8B-B14F-4D97-AF65-F5344CB8AC3E}">
        <p14:creationId xmlns:p14="http://schemas.microsoft.com/office/powerpoint/2010/main" val="4287567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Finding 100% empty pages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If create a view from the previous query and then write it’s output to a table, we can run various queries against the results.</a:t>
            </a:r>
          </a:p>
          <a:p>
            <a:pPr marL="119063" indent="-119063">
              <a:lnSpc>
                <a:spcPct val="100000"/>
              </a:lnSpc>
              <a:spcBef>
                <a:spcPts val="900"/>
              </a:spcBef>
              <a:spcAft>
                <a:spcPts val="0"/>
              </a:spcAft>
              <a:buFont typeface="Arial" panose="020B0604020202020204" pitchFamily="34" charset="0"/>
              <a:buChar char="•"/>
            </a:pPr>
            <a:r>
              <a:rPr lang="en-US" sz="1800" dirty="0"/>
              <a:t>One such query is how many pages are totally blank, this are only recoverable with a VACUUM FULL.</a:t>
            </a:r>
          </a:p>
          <a:p>
            <a:pPr marL="119063" indent="-119063">
              <a:lnSpc>
                <a:spcPct val="100000"/>
              </a:lnSpc>
              <a:spcBef>
                <a:spcPts val="900"/>
              </a:spcBef>
              <a:spcAft>
                <a:spcPts val="0"/>
              </a:spcAft>
              <a:buFont typeface="Arial" panose="020B0604020202020204" pitchFamily="34" charset="0"/>
              <a:buChar char="•"/>
            </a:pPr>
            <a:r>
              <a:rPr lang="en-US" sz="1800" dirty="0"/>
              <a:t>Default block size is 8K. You can, but should not, override this when compiling PostgreSQL.</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20</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5972175" y="1211262"/>
            <a:ext cx="56050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CREATE</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TABLE</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tools</a:t>
            </a:r>
            <a:r>
              <a:rPr lang="en-US" sz="1100" dirty="0" err="1">
                <a:solidFill>
                  <a:srgbClr val="F08047"/>
                </a:solidFill>
                <a:latin typeface="Courier New" panose="02070309020205020404" pitchFamily="49" charset="0"/>
                <a:cs typeface="Courier New" panose="02070309020205020404" pitchFamily="49" charset="0"/>
              </a:rPr>
              <a:t>.</a:t>
            </a:r>
            <a:r>
              <a:rPr lang="en-US" sz="1100" dirty="0" err="1">
                <a:solidFill>
                  <a:srgbClr val="FFFFFF"/>
                </a:solidFill>
                <a:latin typeface="Courier New" panose="02070309020205020404" pitchFamily="49" charset="0"/>
                <a:cs typeface="Courier New" panose="02070309020205020404" pitchFamily="49" charset="0"/>
              </a:rPr>
              <a:t>dataset_pages</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AS</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SELECT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FROM</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previous_pages_view</a:t>
            </a:r>
            <a:r>
              <a:rPr lang="en-US" sz="1100" dirty="0">
                <a:solidFill>
                  <a:srgbClr val="F08047"/>
                </a:solidFill>
                <a:latin typeface="Courier New" panose="02070309020205020404" pitchFamily="49" charset="0"/>
                <a:cs typeface="Courier New" panose="02070309020205020404" pitchFamily="49" charset="0"/>
              </a:rPr>
              <a:t>;</a:t>
            </a:r>
            <a:endParaRPr lang="en-US" sz="1100" dirty="0">
              <a:solidFill>
                <a:srgbClr val="FFFFFF"/>
              </a:solidFill>
              <a:latin typeface="Courier New" panose="02070309020205020404" pitchFamily="49" charset="0"/>
              <a:cs typeface="Courier New" panose="02070309020205020404" pitchFamily="49" charset="0"/>
            </a:endParaRPr>
          </a:p>
          <a:p>
            <a:pPr>
              <a:lnSpc>
                <a:spcPct val="100000"/>
              </a:lnSpc>
              <a:spcBef>
                <a:spcPts val="0"/>
              </a:spcBef>
            </a:pPr>
            <a:endParaRPr lang="en-US" sz="1100" dirty="0">
              <a:solidFill>
                <a:srgbClr val="FFFFFF"/>
              </a:solidFill>
              <a:latin typeface="Courier New" panose="02070309020205020404" pitchFamily="49" charset="0"/>
              <a:cs typeface="Courier New" panose="02070309020205020404" pitchFamily="49" charset="0"/>
            </a:endParaRP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SELECT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count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AS</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empty_pages</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count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current_setting</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8DB0D3"/>
                </a:solidFill>
                <a:latin typeface="Courier New" panose="02070309020205020404" pitchFamily="49" charset="0"/>
                <a:cs typeface="Courier New" panose="02070309020205020404" pitchFamily="49" charset="0"/>
              </a:rPr>
              <a:t>'</a:t>
            </a:r>
            <a:r>
              <a:rPr lang="en-US" sz="1100" dirty="0" err="1">
                <a:solidFill>
                  <a:srgbClr val="8DB0D3"/>
                </a:solidFill>
                <a:latin typeface="Courier New" panose="02070309020205020404" pitchFamily="49" charset="0"/>
                <a:cs typeface="Courier New" panose="02070309020205020404" pitchFamily="49" charset="0"/>
              </a:rPr>
              <a:t>block_size</a:t>
            </a:r>
            <a:r>
              <a:rPr lang="en-US" sz="1100" dirty="0">
                <a:solidFill>
                  <a:srgbClr val="8DB0D3"/>
                </a:solidFill>
                <a:latin typeface="Courier New" panose="02070309020205020404" pitchFamily="49" charset="0"/>
                <a:cs typeface="Courier New" panose="02070309020205020404" pitchFamily="49" charset="0"/>
              </a:rPr>
              <a:t>'</a:t>
            </a:r>
            <a:r>
              <a:rPr lang="en-US" sz="1100" dirty="0">
                <a:solidFill>
                  <a:srgbClr val="F08047"/>
                </a:solidFill>
                <a:latin typeface="Courier New" panose="02070309020205020404" pitchFamily="49" charset="0"/>
                <a:cs typeface="Courier New" panose="02070309020205020404" pitchFamily="49" charset="0"/>
              </a:rPr>
              <a:t>)::</a:t>
            </a:r>
            <a:r>
              <a:rPr lang="en-US" sz="1100" dirty="0" err="1">
                <a:solidFill>
                  <a:srgbClr val="7BC22F"/>
                </a:solidFill>
                <a:latin typeface="Courier New" panose="02070309020205020404" pitchFamily="49" charset="0"/>
                <a:cs typeface="Courier New" panose="02070309020205020404" pitchFamily="49" charset="0"/>
              </a:rPr>
              <a:t>bigint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7BC22F"/>
                </a:solidFill>
                <a:latin typeface="Courier New" panose="02070309020205020404" pitchFamily="49" charset="0"/>
                <a:cs typeface="Courier New" panose="02070309020205020404" pitchFamily="49" charset="0"/>
              </a:rPr>
              <a:t>AS</a:t>
            </a:r>
            <a:r>
              <a:rPr lang="en-US" sz="1100" dirty="0">
                <a:solidFill>
                  <a:srgbClr val="FFFFFF"/>
                </a:solidFill>
                <a:latin typeface="Courier New" panose="02070309020205020404" pitchFamily="49" charset="0"/>
                <a:cs typeface="Courier New" panose="02070309020205020404" pitchFamily="49" charset="0"/>
              </a:rPr>
              <a:t> bytes</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pg_size_pretty</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7BC22F"/>
                </a:solidFill>
                <a:latin typeface="Courier New" panose="02070309020205020404" pitchFamily="49" charset="0"/>
                <a:cs typeface="Courier New" panose="02070309020205020404" pitchFamily="49" charset="0"/>
              </a:rPr>
              <a:t>count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current_setting</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8DB0D3"/>
                </a:solidFill>
                <a:latin typeface="Courier New" panose="02070309020205020404" pitchFamily="49" charset="0"/>
                <a:cs typeface="Courier New" panose="02070309020205020404" pitchFamily="49" charset="0"/>
              </a:rPr>
              <a:t>'</a:t>
            </a:r>
            <a:r>
              <a:rPr lang="en-US" sz="1100" dirty="0" err="1">
                <a:solidFill>
                  <a:srgbClr val="8DB0D3"/>
                </a:solidFill>
                <a:latin typeface="Courier New" panose="02070309020205020404" pitchFamily="49" charset="0"/>
                <a:cs typeface="Courier New" panose="02070309020205020404" pitchFamily="49" charset="0"/>
              </a:rPr>
              <a:t>block_size</a:t>
            </a:r>
            <a:r>
              <a:rPr lang="en-US" sz="1100" dirty="0">
                <a:solidFill>
                  <a:srgbClr val="8DB0D3"/>
                </a:solidFill>
                <a:latin typeface="Courier New" panose="02070309020205020404" pitchFamily="49" charset="0"/>
                <a:cs typeface="Courier New" panose="02070309020205020404" pitchFamily="49" charset="0"/>
              </a:rPr>
              <a:t>'</a:t>
            </a:r>
            <a:r>
              <a:rPr lang="en-US" sz="1100" dirty="0">
                <a:solidFill>
                  <a:srgbClr val="F08047"/>
                </a:solidFill>
                <a:latin typeface="Courier New" panose="02070309020205020404" pitchFamily="49" charset="0"/>
                <a:cs typeface="Courier New" panose="02070309020205020404" pitchFamily="49" charset="0"/>
              </a:rPr>
              <a:t>)::</a:t>
            </a:r>
            <a:r>
              <a:rPr lang="en-US" sz="1100" dirty="0" err="1">
                <a:solidFill>
                  <a:srgbClr val="7BC22F"/>
                </a:solidFill>
                <a:latin typeface="Courier New" panose="02070309020205020404" pitchFamily="49" charset="0"/>
                <a:cs typeface="Courier New" panose="02070309020205020404" pitchFamily="49" charset="0"/>
              </a:rPr>
              <a:t>bigint</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    AS</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empty_page_size</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FROM</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tools</a:t>
            </a:r>
            <a:r>
              <a:rPr lang="en-US" sz="1100" dirty="0" err="1">
                <a:solidFill>
                  <a:srgbClr val="F08047"/>
                </a:solidFill>
                <a:latin typeface="Courier New" panose="02070309020205020404" pitchFamily="49" charset="0"/>
                <a:cs typeface="Courier New" panose="02070309020205020404" pitchFamily="49" charset="0"/>
              </a:rPr>
              <a:t>.</a:t>
            </a:r>
            <a:r>
              <a:rPr lang="en-US" sz="1100" dirty="0" err="1">
                <a:solidFill>
                  <a:srgbClr val="FFFFFF"/>
                </a:solidFill>
                <a:latin typeface="Courier New" panose="02070309020205020404" pitchFamily="49" charset="0"/>
                <a:cs typeface="Courier New" panose="02070309020205020404" pitchFamily="49" charset="0"/>
              </a:rPr>
              <a:t>dataset_pages</a:t>
            </a:r>
            <a:r>
              <a:rPr lang="en-US" sz="11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100" dirty="0">
                <a:solidFill>
                  <a:srgbClr val="7BC22F"/>
                </a:solidFill>
                <a:latin typeface="Courier New" panose="02070309020205020404" pitchFamily="49" charset="0"/>
                <a:cs typeface="Courier New" panose="02070309020205020404" pitchFamily="49" charset="0"/>
              </a:rPr>
              <a:t>WHERE</a:t>
            </a:r>
            <a:r>
              <a:rPr lang="en-US" sz="1100" dirty="0">
                <a:solidFill>
                  <a:srgbClr val="FFFFFF"/>
                </a:solidFill>
                <a:latin typeface="Courier New" panose="02070309020205020404" pitchFamily="49" charset="0"/>
                <a:cs typeface="Courier New" panose="02070309020205020404" pitchFamily="49" charset="0"/>
              </a:rPr>
              <a:t> </a:t>
            </a:r>
            <a:r>
              <a:rPr lang="en-US" sz="1100" dirty="0" err="1">
                <a:solidFill>
                  <a:srgbClr val="FFFFFF"/>
                </a:solidFill>
                <a:latin typeface="Courier New" panose="02070309020205020404" pitchFamily="49" charset="0"/>
                <a:cs typeface="Courier New" panose="02070309020205020404" pitchFamily="49" charset="0"/>
              </a:rPr>
              <a:t>used_tuples</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r>
              <a:rPr lang="en-US" sz="1100" dirty="0">
                <a:solidFill>
                  <a:srgbClr val="F4DD0B"/>
                </a:solidFill>
                <a:latin typeface="Courier New" panose="02070309020205020404" pitchFamily="49" charset="0"/>
                <a:cs typeface="Courier New" panose="02070309020205020404" pitchFamily="49" charset="0"/>
              </a:rPr>
              <a:t>0</a:t>
            </a:r>
            <a:r>
              <a:rPr lang="en-US" sz="1100" dirty="0">
                <a:solidFill>
                  <a:srgbClr val="F08047"/>
                </a:solidFill>
                <a:latin typeface="Courier New" panose="02070309020205020404" pitchFamily="49" charset="0"/>
                <a:cs typeface="Courier New" panose="02070309020205020404" pitchFamily="49" charset="0"/>
              </a:rPr>
              <a:t>;</a:t>
            </a:r>
            <a:r>
              <a:rPr lang="en-US" sz="1100" dirty="0">
                <a:solidFill>
                  <a:srgbClr val="FFFFFF"/>
                </a:solidFill>
                <a:latin typeface="Courier New" panose="02070309020205020404" pitchFamily="49" charset="0"/>
                <a:cs typeface="Courier New" panose="02070309020205020404" pitchFamily="49" charset="0"/>
              </a:rPr>
              <a:t> </a:t>
            </a:r>
            <a:endParaRPr lang="en-US" sz="1100" dirty="0">
              <a:latin typeface="Courier New" panose="02070309020205020404" pitchFamily="49" charset="0"/>
              <a:cs typeface="Courier New" panose="02070309020205020404" pitchFamily="49" charset="0"/>
            </a:endParaRPr>
          </a:p>
          <a:p>
            <a:pPr>
              <a:lnSpc>
                <a:spcPct val="100000"/>
              </a:lnSpc>
              <a:spcBef>
                <a:spcPts val="0"/>
              </a:spcBef>
            </a:pPr>
            <a:endParaRPr lang="en-US" sz="1200" dirty="0">
              <a:latin typeface="Courier New" panose="02070309020205020404" pitchFamily="49" charset="0"/>
              <a:cs typeface="Courier New" panose="02070309020205020404" pitchFamily="49" charset="0"/>
            </a:endParaRPr>
          </a:p>
        </p:txBody>
      </p:sp>
      <p:graphicFrame>
        <p:nvGraphicFramePr>
          <p:cNvPr id="2" name="Table 1">
            <a:extLst>
              <a:ext uri="{FF2B5EF4-FFF2-40B4-BE49-F238E27FC236}">
                <a16:creationId xmlns:a16="http://schemas.microsoft.com/office/drawing/2014/main" id="{0C73EA4A-A983-4043-A4B1-943449145BFA}"/>
              </a:ext>
            </a:extLst>
          </p:cNvPr>
          <p:cNvGraphicFramePr>
            <a:graphicFrameLocks noGrp="1"/>
          </p:cNvGraphicFramePr>
          <p:nvPr>
            <p:extLst>
              <p:ext uri="{D42A27DB-BD31-4B8C-83A1-F6EECF244321}">
                <p14:modId xmlns:p14="http://schemas.microsoft.com/office/powerpoint/2010/main" val="1426493573"/>
              </p:ext>
            </p:extLst>
          </p:nvPr>
        </p:nvGraphicFramePr>
        <p:xfrm>
          <a:off x="5267295" y="4131084"/>
          <a:ext cx="6307857" cy="741680"/>
        </p:xfrm>
        <a:graphic>
          <a:graphicData uri="http://schemas.openxmlformats.org/drawingml/2006/table">
            <a:tbl>
              <a:tblPr firstRow="1" bandRow="1">
                <a:tableStyleId>{5C22544A-7EE6-4342-B048-85BDC9FD1C3A}</a:tableStyleId>
              </a:tblPr>
              <a:tblGrid>
                <a:gridCol w="2102619">
                  <a:extLst>
                    <a:ext uri="{9D8B030D-6E8A-4147-A177-3AD203B41FA5}">
                      <a16:colId xmlns:a16="http://schemas.microsoft.com/office/drawing/2014/main" val="2202909763"/>
                    </a:ext>
                  </a:extLst>
                </a:gridCol>
                <a:gridCol w="2102619">
                  <a:extLst>
                    <a:ext uri="{9D8B030D-6E8A-4147-A177-3AD203B41FA5}">
                      <a16:colId xmlns:a16="http://schemas.microsoft.com/office/drawing/2014/main" val="3148313134"/>
                    </a:ext>
                  </a:extLst>
                </a:gridCol>
                <a:gridCol w="2102619">
                  <a:extLst>
                    <a:ext uri="{9D8B030D-6E8A-4147-A177-3AD203B41FA5}">
                      <a16:colId xmlns:a16="http://schemas.microsoft.com/office/drawing/2014/main" val="480268767"/>
                    </a:ext>
                  </a:extLst>
                </a:gridCol>
              </a:tblGrid>
              <a:tr h="370840">
                <a:tc>
                  <a:txBody>
                    <a:bodyPr/>
                    <a:lstStyle/>
                    <a:p>
                      <a:r>
                        <a:rPr lang="en-US" dirty="0" err="1">
                          <a:solidFill>
                            <a:schemeClr val="tx1"/>
                          </a:solidFill>
                        </a:rPr>
                        <a:t>empty_pages</a:t>
                      </a:r>
                      <a:endParaRPr lang="en-US" dirty="0">
                        <a:solidFill>
                          <a:schemeClr val="tx1"/>
                        </a:solidFill>
                      </a:endParaRPr>
                    </a:p>
                  </a:txBody>
                  <a:tcPr/>
                </a:tc>
                <a:tc>
                  <a:txBody>
                    <a:bodyPr/>
                    <a:lstStyle/>
                    <a:p>
                      <a:r>
                        <a:rPr lang="en-US" dirty="0">
                          <a:solidFill>
                            <a:schemeClr val="tx1"/>
                          </a:solidFill>
                        </a:rPr>
                        <a:t>bytes</a:t>
                      </a:r>
                    </a:p>
                  </a:txBody>
                  <a:tcPr/>
                </a:tc>
                <a:tc>
                  <a:txBody>
                    <a:bodyPr/>
                    <a:lstStyle/>
                    <a:p>
                      <a:r>
                        <a:rPr lang="en-US" dirty="0" err="1">
                          <a:solidFill>
                            <a:schemeClr val="tx1"/>
                          </a:solidFill>
                        </a:rPr>
                        <a:t>empty_page_size</a:t>
                      </a:r>
                      <a:endParaRPr lang="en-US" dirty="0">
                        <a:solidFill>
                          <a:schemeClr val="tx1"/>
                        </a:solidFill>
                      </a:endParaRPr>
                    </a:p>
                  </a:txBody>
                  <a:tcPr/>
                </a:tc>
                <a:extLst>
                  <a:ext uri="{0D108BD9-81ED-4DB2-BD59-A6C34878D82A}">
                    <a16:rowId xmlns:a16="http://schemas.microsoft.com/office/drawing/2014/main" val="3953716462"/>
                  </a:ext>
                </a:extLst>
              </a:tr>
              <a:tr h="370840">
                <a:tc>
                  <a:txBody>
                    <a:bodyPr/>
                    <a:lstStyle/>
                    <a:p>
                      <a:r>
                        <a:rPr lang="en-US" dirty="0"/>
                        <a:t>7,568,398</a:t>
                      </a:r>
                    </a:p>
                  </a:txBody>
                  <a:tcPr/>
                </a:tc>
                <a:tc>
                  <a:txBody>
                    <a:bodyPr/>
                    <a:lstStyle/>
                    <a:p>
                      <a:r>
                        <a:rPr lang="en-US" dirty="0"/>
                        <a:t>62,000,316,416</a:t>
                      </a:r>
                    </a:p>
                  </a:txBody>
                  <a:tcPr/>
                </a:tc>
                <a:tc>
                  <a:txBody>
                    <a:bodyPr/>
                    <a:lstStyle/>
                    <a:p>
                      <a:r>
                        <a:rPr lang="en-US" dirty="0"/>
                        <a:t>58GB</a:t>
                      </a:r>
                    </a:p>
                  </a:txBody>
                  <a:tcPr/>
                </a:tc>
                <a:extLst>
                  <a:ext uri="{0D108BD9-81ED-4DB2-BD59-A6C34878D82A}">
                    <a16:rowId xmlns:a16="http://schemas.microsoft.com/office/drawing/2014/main" val="3438043473"/>
                  </a:ext>
                </a:extLst>
              </a:tr>
            </a:tbl>
          </a:graphicData>
        </a:graphic>
      </p:graphicFrame>
    </p:spTree>
    <p:extLst>
      <p:ext uri="{BB962C8B-B14F-4D97-AF65-F5344CB8AC3E}">
        <p14:creationId xmlns:p14="http://schemas.microsoft.com/office/powerpoint/2010/main" val="11136537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Seeing the total bloat in tuples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In the first result, I am using the WHERE clause to ignoring the 100% empty pages.</a:t>
            </a:r>
          </a:p>
          <a:p>
            <a:pPr marL="119063" indent="-119063">
              <a:lnSpc>
                <a:spcPct val="100000"/>
              </a:lnSpc>
              <a:spcBef>
                <a:spcPts val="900"/>
              </a:spcBef>
              <a:spcAft>
                <a:spcPts val="0"/>
              </a:spcAft>
              <a:buFont typeface="Arial" panose="020B0604020202020204" pitchFamily="34" charset="0"/>
              <a:buChar char="•"/>
            </a:pPr>
            <a:r>
              <a:rPr lang="en-US" sz="1800" dirty="0"/>
              <a:t>In the second result, I am including the 100% empty pages.</a:t>
            </a: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21</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5972175" y="1211262"/>
            <a:ext cx="5605093"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SELECT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FROM</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tools</a:t>
            </a:r>
            <a:r>
              <a:rPr lang="en-US" sz="1200" dirty="0" err="1">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dataset_pages</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WHERE</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F08047"/>
                </a:solidFill>
                <a:latin typeface="Courier New" panose="02070309020205020404" pitchFamily="49" charset="0"/>
                <a:cs typeface="Courier New" panose="02070309020205020404" pitchFamily="49" charset="0"/>
              </a:rPr>
              <a:t>&gt;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F4DD0B"/>
                </a:solidFill>
                <a:latin typeface="Courier New" panose="02070309020205020404" pitchFamily="49" charset="0"/>
                <a:cs typeface="Courier New" panose="02070309020205020404" pitchFamily="49" charset="0"/>
              </a:rPr>
              <a:t>0</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cs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SELECT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unused_tuples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sum</a:t>
            </a:r>
            <a:r>
              <a:rPr lang="en-US" sz="1200" dirty="0">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r>
              <a:rPr lang="en-US" sz="1200" dirty="0">
                <a:solidFill>
                  <a:srgbClr val="7BC22F"/>
                </a:solidFill>
                <a:latin typeface="Courier New" panose="02070309020205020404" pitchFamily="49" charset="0"/>
                <a:cs typeface="Courier New" panose="02070309020205020404" pitchFamily="49" charset="0"/>
              </a:rPr>
              <a:t>AS</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deleted_tuples</a:t>
            </a:r>
            <a:r>
              <a:rPr lang="en-US" sz="1200" dirty="0">
                <a:solidFill>
                  <a:srgbClr val="FFFFFF"/>
                </a:solidFill>
                <a:latin typeface="Courier New" panose="02070309020205020404" pitchFamily="49" charset="0"/>
                <a:cs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cs typeface="Courier New" panose="02070309020205020404" pitchFamily="49" charset="0"/>
              </a:rPr>
              <a:t>FROM</a:t>
            </a:r>
            <a:r>
              <a:rPr lang="en-US" sz="1200" dirty="0">
                <a:solidFill>
                  <a:srgbClr val="FFFFFF"/>
                </a:solidFill>
                <a:latin typeface="Courier New" panose="02070309020205020404" pitchFamily="49" charset="0"/>
                <a:cs typeface="Courier New" panose="02070309020205020404" pitchFamily="49" charset="0"/>
              </a:rPr>
              <a:t> </a:t>
            </a:r>
            <a:r>
              <a:rPr lang="en-US" sz="1200" dirty="0" err="1">
                <a:solidFill>
                  <a:srgbClr val="FFFFFF"/>
                </a:solidFill>
                <a:latin typeface="Courier New" panose="02070309020205020404" pitchFamily="49" charset="0"/>
                <a:cs typeface="Courier New" panose="02070309020205020404" pitchFamily="49" charset="0"/>
              </a:rPr>
              <a:t>tools</a:t>
            </a:r>
            <a:r>
              <a:rPr lang="en-US" sz="1200" dirty="0" err="1">
                <a:solidFill>
                  <a:srgbClr val="F08047"/>
                </a:solidFill>
                <a:latin typeface="Courier New" panose="02070309020205020404" pitchFamily="49" charset="0"/>
                <a:cs typeface="Courier New" panose="02070309020205020404" pitchFamily="49" charset="0"/>
              </a:rPr>
              <a:t>.</a:t>
            </a:r>
            <a:r>
              <a:rPr lang="en-US" sz="1200" dirty="0" err="1">
                <a:solidFill>
                  <a:srgbClr val="FFFFFF"/>
                </a:solidFill>
                <a:latin typeface="Courier New" panose="02070309020205020404" pitchFamily="49" charset="0"/>
                <a:cs typeface="Courier New" panose="02070309020205020404" pitchFamily="49" charset="0"/>
              </a:rPr>
              <a:t>dataset_pages</a:t>
            </a:r>
            <a:r>
              <a:rPr lang="en-US" sz="1200" dirty="0">
                <a:solidFill>
                  <a:srgbClr val="F08047"/>
                </a:solidFill>
                <a:latin typeface="Courier New" panose="02070309020205020404" pitchFamily="49" charset="0"/>
                <a:cs typeface="Courier New" panose="02070309020205020404" pitchFamily="49" charset="0"/>
              </a:rPr>
              <a:t>;</a:t>
            </a:r>
            <a:r>
              <a:rPr lang="en-US" sz="1200" dirty="0">
                <a:solidFill>
                  <a:srgbClr val="FFFFFF"/>
                </a:solidFill>
                <a:latin typeface="Courier New" panose="02070309020205020404" pitchFamily="49" charset="0"/>
                <a:cs typeface="Courier New" panose="02070309020205020404" pitchFamily="49" charset="0"/>
              </a:rPr>
              <a:t> </a:t>
            </a:r>
            <a:endParaRPr lang="en-US" sz="1200" dirty="0">
              <a:latin typeface="Courier New" panose="02070309020205020404" pitchFamily="49" charset="0"/>
              <a:cs typeface="Courier New" panose="02070309020205020404" pitchFamily="49" charset="0"/>
            </a:endParaRPr>
          </a:p>
          <a:p>
            <a:pPr>
              <a:lnSpc>
                <a:spcPct val="100000"/>
              </a:lnSpc>
              <a:spcBef>
                <a:spcPts val="0"/>
              </a:spcBef>
            </a:pPr>
            <a:endParaRPr lang="en-US" sz="1200" dirty="0">
              <a:latin typeface="Courier New" panose="02070309020205020404" pitchFamily="49" charset="0"/>
              <a:cs typeface="Courier New" panose="02070309020205020404" pitchFamily="49" charset="0"/>
            </a:endParaRPr>
          </a:p>
          <a:p>
            <a:pPr>
              <a:lnSpc>
                <a:spcPct val="100000"/>
              </a:lnSpc>
              <a:spcBef>
                <a:spcPts val="0"/>
              </a:spcBef>
            </a:pPr>
            <a:endParaRPr lang="en-US" sz="1200" dirty="0">
              <a:latin typeface="Courier New" panose="02070309020205020404" pitchFamily="49" charset="0"/>
              <a:cs typeface="Courier New" panose="02070309020205020404" pitchFamily="49" charset="0"/>
            </a:endParaRPr>
          </a:p>
        </p:txBody>
      </p:sp>
      <p:graphicFrame>
        <p:nvGraphicFramePr>
          <p:cNvPr id="2" name="Table 1">
            <a:extLst>
              <a:ext uri="{FF2B5EF4-FFF2-40B4-BE49-F238E27FC236}">
                <a16:creationId xmlns:a16="http://schemas.microsoft.com/office/drawing/2014/main" id="{0C73EA4A-A983-4043-A4B1-943449145BFA}"/>
              </a:ext>
            </a:extLst>
          </p:cNvPr>
          <p:cNvGraphicFramePr>
            <a:graphicFrameLocks noGrp="1"/>
          </p:cNvGraphicFramePr>
          <p:nvPr>
            <p:extLst>
              <p:ext uri="{D42A27DB-BD31-4B8C-83A1-F6EECF244321}">
                <p14:modId xmlns:p14="http://schemas.microsoft.com/office/powerpoint/2010/main" val="961993814"/>
              </p:ext>
            </p:extLst>
          </p:nvPr>
        </p:nvGraphicFramePr>
        <p:xfrm>
          <a:off x="5267295" y="4131084"/>
          <a:ext cx="6307857" cy="1112520"/>
        </p:xfrm>
        <a:graphic>
          <a:graphicData uri="http://schemas.openxmlformats.org/drawingml/2006/table">
            <a:tbl>
              <a:tblPr firstRow="1" bandRow="1">
                <a:tableStyleId>{5C22544A-7EE6-4342-B048-85BDC9FD1C3A}</a:tableStyleId>
              </a:tblPr>
              <a:tblGrid>
                <a:gridCol w="2102619">
                  <a:extLst>
                    <a:ext uri="{9D8B030D-6E8A-4147-A177-3AD203B41FA5}">
                      <a16:colId xmlns:a16="http://schemas.microsoft.com/office/drawing/2014/main" val="2202909763"/>
                    </a:ext>
                  </a:extLst>
                </a:gridCol>
                <a:gridCol w="2102619">
                  <a:extLst>
                    <a:ext uri="{9D8B030D-6E8A-4147-A177-3AD203B41FA5}">
                      <a16:colId xmlns:a16="http://schemas.microsoft.com/office/drawing/2014/main" val="3148313134"/>
                    </a:ext>
                  </a:extLst>
                </a:gridCol>
                <a:gridCol w="2102619">
                  <a:extLst>
                    <a:ext uri="{9D8B030D-6E8A-4147-A177-3AD203B41FA5}">
                      <a16:colId xmlns:a16="http://schemas.microsoft.com/office/drawing/2014/main" val="480268767"/>
                    </a:ext>
                  </a:extLst>
                </a:gridCol>
              </a:tblGrid>
              <a:tr h="370840">
                <a:tc>
                  <a:txBody>
                    <a:bodyPr/>
                    <a:lstStyle/>
                    <a:p>
                      <a:r>
                        <a:rPr lang="en-US" dirty="0" err="1">
                          <a:solidFill>
                            <a:schemeClr val="tx1"/>
                          </a:solidFill>
                        </a:rPr>
                        <a:t>used_tuples</a:t>
                      </a:r>
                      <a:endParaRPr lang="en-US" dirty="0">
                        <a:solidFill>
                          <a:schemeClr val="tx1"/>
                        </a:solidFill>
                      </a:endParaRPr>
                    </a:p>
                  </a:txBody>
                  <a:tcPr/>
                </a:tc>
                <a:tc>
                  <a:txBody>
                    <a:bodyPr/>
                    <a:lstStyle/>
                    <a:p>
                      <a:r>
                        <a:rPr lang="en-US" dirty="0" err="1">
                          <a:solidFill>
                            <a:schemeClr val="tx1"/>
                          </a:solidFill>
                        </a:rPr>
                        <a:t>unused_tuples</a:t>
                      </a:r>
                      <a:endParaRPr lang="en-US" dirty="0">
                        <a:solidFill>
                          <a:schemeClr val="tx1"/>
                        </a:solidFill>
                      </a:endParaRPr>
                    </a:p>
                  </a:txBody>
                  <a:tcPr/>
                </a:tc>
                <a:tc>
                  <a:txBody>
                    <a:bodyPr/>
                    <a:lstStyle/>
                    <a:p>
                      <a:r>
                        <a:rPr lang="en-US" dirty="0" err="1">
                          <a:solidFill>
                            <a:schemeClr val="tx1"/>
                          </a:solidFill>
                        </a:rPr>
                        <a:t>deleted_tuples</a:t>
                      </a:r>
                      <a:endParaRPr lang="en-US" dirty="0">
                        <a:solidFill>
                          <a:schemeClr val="tx1"/>
                        </a:solidFill>
                      </a:endParaRPr>
                    </a:p>
                  </a:txBody>
                  <a:tcPr/>
                </a:tc>
                <a:extLst>
                  <a:ext uri="{0D108BD9-81ED-4DB2-BD59-A6C34878D82A}">
                    <a16:rowId xmlns:a16="http://schemas.microsoft.com/office/drawing/2014/main" val="3953716462"/>
                  </a:ext>
                </a:extLst>
              </a:tr>
              <a:tr h="370840">
                <a:tc>
                  <a:txBody>
                    <a:bodyPr/>
                    <a:lstStyle/>
                    <a:p>
                      <a:r>
                        <a:rPr lang="en-US" dirty="0"/>
                        <a:t>66,813,680</a:t>
                      </a:r>
                    </a:p>
                  </a:txBody>
                  <a:tcPr/>
                </a:tc>
                <a:tc>
                  <a:txBody>
                    <a:bodyPr/>
                    <a:lstStyle/>
                    <a:p>
                      <a:r>
                        <a:rPr lang="en-US" dirty="0"/>
                        <a:t>6,280,558</a:t>
                      </a:r>
                    </a:p>
                  </a:txBody>
                  <a:tcPr/>
                </a:tc>
                <a:tc>
                  <a:txBody>
                    <a:bodyPr/>
                    <a:lstStyle/>
                    <a:p>
                      <a:r>
                        <a:rPr lang="en-US" dirty="0"/>
                        <a:t>39,466,746</a:t>
                      </a:r>
                    </a:p>
                  </a:txBody>
                  <a:tcPr/>
                </a:tc>
                <a:extLst>
                  <a:ext uri="{0D108BD9-81ED-4DB2-BD59-A6C34878D82A}">
                    <a16:rowId xmlns:a16="http://schemas.microsoft.com/office/drawing/2014/main" val="34380434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66,813,680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203,492,055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39,466,746</a:t>
                      </a:r>
                    </a:p>
                  </a:txBody>
                  <a:tcPr/>
                </a:tc>
                <a:extLst>
                  <a:ext uri="{0D108BD9-81ED-4DB2-BD59-A6C34878D82A}">
                    <a16:rowId xmlns:a16="http://schemas.microsoft.com/office/drawing/2014/main" val="470298323"/>
                  </a:ext>
                </a:extLst>
              </a:tr>
            </a:tbl>
          </a:graphicData>
        </a:graphic>
      </p:graphicFrame>
    </p:spTree>
    <p:extLst>
      <p:ext uri="{BB962C8B-B14F-4D97-AF65-F5344CB8AC3E}">
        <p14:creationId xmlns:p14="http://schemas.microsoft.com/office/powerpoint/2010/main" val="167367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Currently Running </a:t>
            </a:r>
            <a:r>
              <a:rPr lang="en-US" altLang="en-US" dirty="0" err="1">
                <a:ea typeface="ヒラギノ角ゴ Pro W3" charset="-128"/>
              </a:rPr>
              <a:t>AutoVacuum</a:t>
            </a:r>
            <a:r>
              <a:rPr lang="en-US" altLang="en-US" dirty="0">
                <a:ea typeface="ヒラギノ角ゴ Pro W3" charset="-128"/>
              </a:rPr>
              <a:t>(s)</a:t>
            </a:r>
          </a:p>
          <a:p>
            <a:pPr marL="90488" lvl="1">
              <a:spcBef>
                <a:spcPct val="0"/>
              </a:spcBef>
            </a:pPr>
            <a:r>
              <a:rPr lang="en-US" altLang="en-US" dirty="0">
                <a:ea typeface="ヒラギノ角ゴ Pro W3" charset="-128"/>
              </a:rPr>
              <a:t>Knowing what is a happening and the speed at which it is happening.</a:t>
            </a:r>
          </a:p>
          <a:p>
            <a:pPr marL="90488" lvl="1">
              <a:spcBef>
                <a:spcPct val="0"/>
              </a:spcBef>
            </a:pPr>
            <a:r>
              <a:rPr lang="en-US" altLang="en-US" dirty="0">
                <a:solidFill>
                  <a:srgbClr val="FFFF00"/>
                </a:solidFill>
                <a:ea typeface="ヒラギノ角ゴ Pro W3" charset="-128"/>
              </a:rPr>
              <a:t>Requires PostgreSQL 9.6+</a:t>
            </a:r>
          </a:p>
        </p:txBody>
      </p:sp>
    </p:spTree>
    <p:extLst>
      <p:ext uri="{BB962C8B-B14F-4D97-AF65-F5344CB8AC3E}">
        <p14:creationId xmlns:p14="http://schemas.microsoft.com/office/powerpoint/2010/main" val="3658859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Table Name</a:t>
            </a:r>
          </a:p>
          <a:p>
            <a:pPr marL="698501" lvl="1" indent="-119063">
              <a:spcBef>
                <a:spcPts val="900"/>
              </a:spcBef>
              <a:spcAft>
                <a:spcPts val="0"/>
              </a:spcAft>
              <a:buFont typeface="Arial" panose="020B0604020202020204" pitchFamily="34" charset="0"/>
              <a:buChar char="•"/>
            </a:pPr>
            <a:r>
              <a:rPr lang="en-US" sz="800" dirty="0"/>
              <a:t>This will be displayed in one of the following formats: </a:t>
            </a:r>
            <a:r>
              <a:rPr lang="en-US" sz="800" dirty="0" err="1"/>
              <a:t>Cluster.Database.Schema.Table</a:t>
            </a:r>
            <a:r>
              <a:rPr lang="en-US" sz="800" dirty="0"/>
              <a:t> or </a:t>
            </a:r>
            <a:r>
              <a:rPr lang="en-US" sz="800" dirty="0" err="1"/>
              <a:t>Database.Schema.Table</a:t>
            </a:r>
            <a:r>
              <a:rPr lang="en-US" sz="800" dirty="0"/>
              <a:t> or </a:t>
            </a:r>
            <a:r>
              <a:rPr lang="en-US" sz="800" dirty="0" err="1"/>
              <a:t>Schema.Table</a:t>
            </a:r>
            <a:r>
              <a:rPr lang="en-US" sz="800" dirty="0"/>
              <a:t> depending on your template settings.</a:t>
            </a:r>
          </a:p>
          <a:p>
            <a:pPr marL="119063" indent="-119063">
              <a:lnSpc>
                <a:spcPct val="100000"/>
              </a:lnSpc>
              <a:spcBef>
                <a:spcPts val="900"/>
              </a:spcBef>
              <a:spcAft>
                <a:spcPts val="0"/>
              </a:spcAft>
              <a:buFont typeface="Arial" panose="020B0604020202020204" pitchFamily="34" charset="0"/>
              <a:buChar char="•"/>
            </a:pPr>
            <a:r>
              <a:rPr lang="en-US" sz="1800" dirty="0"/>
              <a:t>Vacuum / Analyze</a:t>
            </a:r>
          </a:p>
          <a:p>
            <a:pPr marL="698501" lvl="1" indent="-119063">
              <a:spcBef>
                <a:spcPts val="900"/>
              </a:spcBef>
              <a:spcAft>
                <a:spcPts val="0"/>
              </a:spcAft>
              <a:buFont typeface="Arial" panose="020B0604020202020204" pitchFamily="34" charset="0"/>
              <a:buChar char="•"/>
            </a:pPr>
            <a:r>
              <a:rPr lang="en-US" sz="800" dirty="0"/>
              <a:t>This shows you if vacuum and/or Analyze are going to be happening</a:t>
            </a:r>
          </a:p>
          <a:p>
            <a:pPr marL="119063" indent="-119063">
              <a:lnSpc>
                <a:spcPct val="100000"/>
              </a:lnSpc>
              <a:spcBef>
                <a:spcPts val="900"/>
              </a:spcBef>
              <a:spcAft>
                <a:spcPts val="0"/>
              </a:spcAft>
              <a:buFont typeface="Arial" panose="020B0604020202020204" pitchFamily="34" charset="0"/>
              <a:buChar char="•"/>
            </a:pPr>
            <a:r>
              <a:rPr lang="en-US" sz="1800" dirty="0"/>
              <a:t>Running Time</a:t>
            </a:r>
          </a:p>
          <a:p>
            <a:pPr marL="698501" lvl="1" indent="-119063">
              <a:spcBef>
                <a:spcPts val="900"/>
              </a:spcBef>
              <a:spcAft>
                <a:spcPts val="0"/>
              </a:spcAft>
              <a:buFont typeface="Arial" panose="020B0604020202020204" pitchFamily="34" charset="0"/>
              <a:buChar char="•"/>
            </a:pPr>
            <a:r>
              <a:rPr lang="en-US" sz="800" dirty="0"/>
              <a:t>How long the </a:t>
            </a:r>
            <a:r>
              <a:rPr lang="en-US" sz="800" dirty="0" err="1"/>
              <a:t>AutoVacuum</a:t>
            </a:r>
            <a:r>
              <a:rPr lang="en-US" sz="800" dirty="0"/>
              <a:t> has been running on this specific </a:t>
            </a:r>
            <a:r>
              <a:rPr lang="en-US" sz="800" dirty="0" err="1"/>
              <a:t>talbe</a:t>
            </a:r>
            <a:r>
              <a:rPr lang="en-US" sz="800" dirty="0"/>
              <a:t>.</a:t>
            </a:r>
          </a:p>
          <a:p>
            <a:pPr marL="119063" indent="-119063">
              <a:lnSpc>
                <a:spcPct val="100000"/>
              </a:lnSpc>
              <a:spcBef>
                <a:spcPts val="900"/>
              </a:spcBef>
              <a:spcAft>
                <a:spcPts val="0"/>
              </a:spcAft>
              <a:buFont typeface="Arial" panose="020B0604020202020204" pitchFamily="34" charset="0"/>
              <a:buChar char="•"/>
            </a:pPr>
            <a:r>
              <a:rPr lang="en-US" sz="1800" dirty="0"/>
              <a:t>Phase</a:t>
            </a:r>
          </a:p>
          <a:p>
            <a:pPr marL="698501" lvl="1" indent="-119063">
              <a:spcBef>
                <a:spcPts val="900"/>
              </a:spcBef>
              <a:spcAft>
                <a:spcPts val="0"/>
              </a:spcAft>
              <a:buFont typeface="Arial" panose="020B0604020202020204" pitchFamily="34" charset="0"/>
              <a:buChar char="•"/>
            </a:pPr>
            <a:r>
              <a:rPr lang="en-US" sz="800" dirty="0"/>
              <a:t>Initializing, scanning heap, vacuuming indexes, vacuuming heap, cleaning up indexes, truncating heap, performing final cleanup</a:t>
            </a:r>
          </a:p>
          <a:p>
            <a:pPr marL="119063" indent="-119063">
              <a:lnSpc>
                <a:spcPct val="100000"/>
              </a:lnSpc>
              <a:spcBef>
                <a:spcPts val="900"/>
              </a:spcBef>
              <a:spcAft>
                <a:spcPts val="0"/>
              </a:spcAft>
              <a:buFont typeface="Arial" panose="020B0604020202020204" pitchFamily="34" charset="0"/>
              <a:buChar char="•"/>
            </a:pPr>
            <a:r>
              <a:rPr lang="en-US" sz="1800" dirty="0"/>
              <a:t>Total Pages</a:t>
            </a:r>
          </a:p>
          <a:p>
            <a:pPr marL="698501" lvl="1" indent="-119063">
              <a:spcBef>
                <a:spcPts val="900"/>
              </a:spcBef>
              <a:spcAft>
                <a:spcPts val="0"/>
              </a:spcAft>
              <a:buFont typeface="Arial" panose="020B0604020202020204" pitchFamily="34" charset="0"/>
              <a:buChar char="•"/>
            </a:pPr>
            <a:r>
              <a:rPr lang="en-US" sz="800" dirty="0"/>
              <a:t>This is the number of pages that needs to be processed. Pages by default are 8K.</a:t>
            </a:r>
          </a:p>
          <a:p>
            <a:pPr marL="119063" indent="-119063">
              <a:lnSpc>
                <a:spcPct val="100000"/>
              </a:lnSpc>
              <a:spcBef>
                <a:spcPts val="900"/>
              </a:spcBef>
              <a:spcAft>
                <a:spcPts val="0"/>
              </a:spcAft>
              <a:buFont typeface="Arial" panose="020B0604020202020204" pitchFamily="34" charset="0"/>
              <a:buChar char="•"/>
            </a:pPr>
            <a:r>
              <a:rPr lang="en-US" sz="1800" dirty="0"/>
              <a:t>Table Size</a:t>
            </a:r>
          </a:p>
          <a:p>
            <a:pPr marL="698501" lvl="1" indent="-119063">
              <a:spcBef>
                <a:spcPts val="900"/>
              </a:spcBef>
              <a:spcAft>
                <a:spcPts val="0"/>
              </a:spcAft>
              <a:buFont typeface="Arial" panose="020B0604020202020204" pitchFamily="34" charset="0"/>
              <a:buChar char="•"/>
            </a:pPr>
            <a:r>
              <a:rPr lang="en-US" sz="800" dirty="0"/>
              <a:t>This is the </a:t>
            </a:r>
            <a:r>
              <a:rPr lang="en-US" sz="800" dirty="0" err="1"/>
              <a:t>heap_blks_read</a:t>
            </a:r>
            <a:r>
              <a:rPr lang="en-US" sz="800" dirty="0"/>
              <a:t> * Yours block/page size giving you the size of your table on disc.</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23</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BD9BFF35-6113-443E-8426-9A9EC3687EE0}"/>
              </a:ext>
            </a:extLst>
          </p:cNvPr>
          <p:cNvPicPr>
            <a:picLocks noChangeAspect="1"/>
          </p:cNvPicPr>
          <p:nvPr/>
        </p:nvPicPr>
        <p:blipFill>
          <a:blip r:embed="rId3"/>
          <a:stretch>
            <a:fillRect/>
          </a:stretch>
        </p:blipFill>
        <p:spPr>
          <a:xfrm>
            <a:off x="0" y="5341679"/>
            <a:ext cx="12188825" cy="692853"/>
          </a:xfrm>
          <a:prstGeom prst="rect">
            <a:avLst/>
          </a:prstGeom>
        </p:spPr>
      </p:pic>
    </p:spTree>
    <p:extLst>
      <p:ext uri="{BB962C8B-B14F-4D97-AF65-F5344CB8AC3E}">
        <p14:creationId xmlns:p14="http://schemas.microsoft.com/office/powerpoint/2010/main" val="1876908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Pages Scanned</a:t>
            </a:r>
          </a:p>
          <a:p>
            <a:pPr marL="698501" lvl="1" indent="-119063">
              <a:spcBef>
                <a:spcPts val="900"/>
              </a:spcBef>
              <a:spcAft>
                <a:spcPts val="0"/>
              </a:spcAft>
              <a:buFont typeface="Arial" panose="020B0604020202020204" pitchFamily="34" charset="0"/>
              <a:buChar char="•"/>
            </a:pPr>
            <a:r>
              <a:rPr lang="en-US" sz="800" dirty="0"/>
              <a:t>This is the number of blocks/pages that have been scanned.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Scanned %</a:t>
            </a:r>
          </a:p>
          <a:p>
            <a:pPr marL="698501" lvl="1" indent="-119063">
              <a:spcBef>
                <a:spcPts val="900"/>
              </a:spcBef>
              <a:spcAft>
                <a:spcPts val="0"/>
              </a:spcAft>
              <a:buFont typeface="Arial" panose="020B0604020202020204" pitchFamily="34" charset="0"/>
              <a:buChar char="•"/>
            </a:pPr>
            <a:r>
              <a:rPr lang="en-US" sz="800" dirty="0"/>
              <a:t>This is the percent of blocks/pages that have been scanned.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Vacuumed</a:t>
            </a:r>
          </a:p>
          <a:p>
            <a:pPr marL="698501" lvl="1" indent="-119063">
              <a:spcBef>
                <a:spcPts val="900"/>
              </a:spcBef>
              <a:spcAft>
                <a:spcPts val="0"/>
              </a:spcAft>
              <a:buFont typeface="Arial" panose="020B0604020202020204" pitchFamily="34" charset="0"/>
              <a:buChar char="•"/>
            </a:pPr>
            <a:r>
              <a:rPr lang="en-US" sz="800" dirty="0"/>
              <a:t>This is the number of blocks/pages that have been vacuumed.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Pages Vacuumed %</a:t>
            </a:r>
          </a:p>
          <a:p>
            <a:pPr marL="698501" lvl="1" indent="-119063">
              <a:spcBef>
                <a:spcPts val="900"/>
              </a:spcBef>
              <a:spcAft>
                <a:spcPts val="0"/>
              </a:spcAft>
              <a:buFont typeface="Arial" panose="020B0604020202020204" pitchFamily="34" charset="0"/>
              <a:buChar char="•"/>
            </a:pPr>
            <a:r>
              <a:rPr lang="en-US" sz="800" dirty="0"/>
              <a:t>This is the percent of blocks/pages that have been vacuumed. By watching this, you can tell how fast this part of the process it taking.</a:t>
            </a:r>
          </a:p>
          <a:p>
            <a:pPr marL="119063" indent="-119063">
              <a:lnSpc>
                <a:spcPct val="100000"/>
              </a:lnSpc>
              <a:spcBef>
                <a:spcPts val="900"/>
              </a:spcBef>
              <a:spcAft>
                <a:spcPts val="0"/>
              </a:spcAft>
              <a:buFont typeface="Arial" panose="020B0604020202020204" pitchFamily="34" charset="0"/>
              <a:buChar char="•"/>
            </a:pPr>
            <a:r>
              <a:rPr lang="en-US" sz="1800" dirty="0"/>
              <a:t>Index Vacuum Count</a:t>
            </a:r>
          </a:p>
          <a:p>
            <a:pPr marL="698501" lvl="1" indent="-119063">
              <a:spcBef>
                <a:spcPts val="900"/>
              </a:spcBef>
              <a:spcAft>
                <a:spcPts val="0"/>
              </a:spcAft>
              <a:buFont typeface="Arial" panose="020B0604020202020204" pitchFamily="34" charset="0"/>
              <a:buChar char="•"/>
            </a:pPr>
            <a:r>
              <a:rPr lang="en-US" sz="800" dirty="0"/>
              <a:t>After the “vacuuming indexes” stage has been processed, it will show you the number of indexes.</a:t>
            </a:r>
          </a:p>
          <a:p>
            <a:pPr marL="119063" indent="-119063">
              <a:lnSpc>
                <a:spcPct val="100000"/>
              </a:lnSpc>
              <a:spcBef>
                <a:spcPts val="900"/>
              </a:spcBef>
              <a:spcAft>
                <a:spcPts val="0"/>
              </a:spcAft>
              <a:buFont typeface="Arial" panose="020B0604020202020204" pitchFamily="34" charset="0"/>
              <a:buChar char="•"/>
            </a:pPr>
            <a:r>
              <a:rPr lang="en-US" sz="1800" dirty="0"/>
              <a:t>Max Dead Records</a:t>
            </a:r>
          </a:p>
          <a:p>
            <a:pPr marL="698501" lvl="1" indent="-119063">
              <a:spcBef>
                <a:spcPts val="900"/>
              </a:spcBef>
              <a:spcAft>
                <a:spcPts val="0"/>
              </a:spcAft>
              <a:buFont typeface="Arial" panose="020B0604020202020204" pitchFamily="34" charset="0"/>
              <a:buChar char="•"/>
            </a:pPr>
            <a:r>
              <a:rPr lang="en-US" sz="800" dirty="0"/>
              <a:t>This is the max number of records that can be processed before an index vacuum is required.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24</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1EC0786E-F3A9-4ACF-B6FD-F149CBC5FDD3}"/>
              </a:ext>
            </a:extLst>
          </p:cNvPr>
          <p:cNvPicPr>
            <a:picLocks noChangeAspect="1"/>
          </p:cNvPicPr>
          <p:nvPr/>
        </p:nvPicPr>
        <p:blipFill>
          <a:blip r:embed="rId3"/>
          <a:stretch>
            <a:fillRect/>
          </a:stretch>
        </p:blipFill>
        <p:spPr>
          <a:xfrm>
            <a:off x="0" y="5341679"/>
            <a:ext cx="12188825" cy="692853"/>
          </a:xfrm>
          <a:prstGeom prst="rect">
            <a:avLst/>
          </a:prstGeom>
        </p:spPr>
      </p:pic>
    </p:spTree>
    <p:extLst>
      <p:ext uri="{BB962C8B-B14F-4D97-AF65-F5344CB8AC3E}">
        <p14:creationId xmlns:p14="http://schemas.microsoft.com/office/powerpoint/2010/main" val="1424460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Current Running </a:t>
            </a:r>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Dead Records</a:t>
            </a:r>
          </a:p>
          <a:p>
            <a:pPr marL="698501" lvl="1" indent="-119063">
              <a:spcBef>
                <a:spcPts val="900"/>
              </a:spcBef>
              <a:spcAft>
                <a:spcPts val="0"/>
              </a:spcAft>
              <a:buFont typeface="Arial" panose="020B0604020202020204" pitchFamily="34" charset="0"/>
              <a:buChar char="•"/>
            </a:pPr>
            <a:r>
              <a:rPr lang="en-US" sz="800" dirty="0"/>
              <a:t>Estimated number of dead tuples.</a:t>
            </a:r>
          </a:p>
          <a:p>
            <a:pPr marL="119063" indent="-119063">
              <a:lnSpc>
                <a:spcPct val="100000"/>
              </a:lnSpc>
              <a:spcBef>
                <a:spcPts val="900"/>
              </a:spcBef>
              <a:spcAft>
                <a:spcPts val="0"/>
              </a:spcAft>
              <a:buFont typeface="Arial" panose="020B0604020202020204" pitchFamily="34" charset="0"/>
              <a:buChar char="•"/>
            </a:pPr>
            <a:r>
              <a:rPr lang="en-US" sz="1800" dirty="0"/>
              <a:t>Start Time</a:t>
            </a:r>
          </a:p>
          <a:p>
            <a:pPr marL="698501" lvl="1" indent="-119063">
              <a:spcBef>
                <a:spcPts val="900"/>
              </a:spcBef>
              <a:spcAft>
                <a:spcPts val="0"/>
              </a:spcAft>
              <a:buFont typeface="Arial" panose="020B0604020202020204" pitchFamily="34" charset="0"/>
              <a:buChar char="•"/>
            </a:pPr>
            <a:r>
              <a:rPr lang="en-US" sz="800" dirty="0"/>
              <a:t>This is when the </a:t>
            </a:r>
            <a:r>
              <a:rPr lang="en-US" sz="800" dirty="0" err="1"/>
              <a:t>AutoVacuum</a:t>
            </a:r>
            <a:r>
              <a:rPr lang="en-US" sz="800" dirty="0"/>
              <a:t> started working on this table.</a:t>
            </a:r>
          </a:p>
          <a:p>
            <a:pPr marL="119063" indent="-119063">
              <a:lnSpc>
                <a:spcPct val="100000"/>
              </a:lnSpc>
              <a:spcBef>
                <a:spcPts val="900"/>
              </a:spcBef>
              <a:spcAft>
                <a:spcPts val="0"/>
              </a:spcAft>
              <a:buFont typeface="Arial" panose="020B0604020202020204" pitchFamily="34" charset="0"/>
              <a:buChar char="•"/>
            </a:pPr>
            <a:r>
              <a:rPr lang="en-US" sz="1800" dirty="0"/>
              <a:t>Wait Event Type</a:t>
            </a:r>
          </a:p>
          <a:p>
            <a:pPr marL="698501" lvl="1" indent="-119063">
              <a:spcBef>
                <a:spcPts val="900"/>
              </a:spcBef>
              <a:spcAft>
                <a:spcPts val="0"/>
              </a:spcAft>
              <a:buFont typeface="Arial" panose="020B0604020202020204" pitchFamily="34" charset="0"/>
              <a:buChar char="•"/>
            </a:pPr>
            <a:r>
              <a:rPr lang="en-US" sz="800" dirty="0" err="1"/>
              <a:t>LWLock</a:t>
            </a:r>
            <a:r>
              <a:rPr lang="en-US" sz="800" dirty="0"/>
              <a:t>, Lock, </a:t>
            </a:r>
            <a:r>
              <a:rPr lang="en-US" sz="800" dirty="0" err="1"/>
              <a:t>BufferPin</a:t>
            </a:r>
            <a:r>
              <a:rPr lang="en-US" sz="800" dirty="0"/>
              <a:t>, Activity, Extension, Client, IPC, Timeout, IO</a:t>
            </a:r>
          </a:p>
          <a:p>
            <a:pPr marL="119063" indent="-119063">
              <a:lnSpc>
                <a:spcPct val="100000"/>
              </a:lnSpc>
              <a:spcBef>
                <a:spcPts val="900"/>
              </a:spcBef>
              <a:spcAft>
                <a:spcPts val="0"/>
              </a:spcAft>
              <a:buFont typeface="Arial" panose="020B0604020202020204" pitchFamily="34" charset="0"/>
              <a:buChar char="•"/>
            </a:pPr>
            <a:r>
              <a:rPr lang="en-US" sz="1800" dirty="0"/>
              <a:t>Wait Event</a:t>
            </a:r>
          </a:p>
          <a:p>
            <a:pPr marL="698501" lvl="1" indent="-119063">
              <a:spcBef>
                <a:spcPts val="900"/>
              </a:spcBef>
              <a:spcAft>
                <a:spcPts val="0"/>
              </a:spcAft>
              <a:buFont typeface="Arial" panose="020B0604020202020204" pitchFamily="34" charset="0"/>
              <a:buChar char="•"/>
            </a:pPr>
            <a:r>
              <a:rPr lang="en-US" sz="800" dirty="0"/>
              <a:t>To many to cover here, see </a:t>
            </a:r>
            <a:r>
              <a:rPr lang="en-US" sz="800" dirty="0">
                <a:hlinkClick r:id="rId3"/>
              </a:rPr>
              <a:t>https://www.postgresql.org/docs/current/monitoring-stats.html#WAIT-EVENT-TABLE</a:t>
            </a:r>
            <a:r>
              <a:rPr lang="en-US" sz="800" dirty="0"/>
              <a:t> </a:t>
            </a:r>
          </a:p>
          <a:p>
            <a:pPr marL="119063" indent="-119063">
              <a:lnSpc>
                <a:spcPct val="100000"/>
              </a:lnSpc>
              <a:spcBef>
                <a:spcPts val="900"/>
              </a:spcBef>
              <a:spcAft>
                <a:spcPts val="0"/>
              </a:spcAft>
              <a:buFont typeface="Arial" panose="020B0604020202020204" pitchFamily="34" charset="0"/>
              <a:buChar char="•"/>
            </a:pPr>
            <a:r>
              <a:rPr lang="en-US" sz="1800" dirty="0"/>
              <a:t>State</a:t>
            </a:r>
          </a:p>
          <a:p>
            <a:pPr marL="698501" lvl="1" indent="-119063">
              <a:spcBef>
                <a:spcPts val="900"/>
              </a:spcBef>
              <a:spcAft>
                <a:spcPts val="0"/>
              </a:spcAft>
              <a:buFont typeface="Arial" panose="020B0604020202020204" pitchFamily="34" charset="0"/>
              <a:buChar char="•"/>
            </a:pPr>
            <a:r>
              <a:rPr lang="en-US" sz="800" dirty="0"/>
              <a:t>This should normally read “Active”.</a:t>
            </a:r>
          </a:p>
          <a:p>
            <a:pPr marL="119063" indent="-119063">
              <a:lnSpc>
                <a:spcPct val="100000"/>
              </a:lnSpc>
              <a:spcBef>
                <a:spcPts val="900"/>
              </a:spcBef>
              <a:spcAft>
                <a:spcPts val="0"/>
              </a:spcAft>
              <a:buFont typeface="Arial" panose="020B0604020202020204" pitchFamily="34" charset="0"/>
              <a:buChar char="•"/>
            </a:pPr>
            <a:r>
              <a:rPr lang="en-US" sz="1800" dirty="0"/>
              <a:t>Transaction ID Min</a:t>
            </a:r>
          </a:p>
          <a:p>
            <a:pPr marL="698501" lvl="1" indent="-119063">
              <a:spcBef>
                <a:spcPts val="900"/>
              </a:spcBef>
              <a:spcAft>
                <a:spcPts val="0"/>
              </a:spcAft>
              <a:buFont typeface="Arial" panose="020B0604020202020204" pitchFamily="34" charset="0"/>
              <a:buChar char="•"/>
            </a:pPr>
            <a:r>
              <a:rPr lang="en-US" sz="800" dirty="0"/>
              <a:t>This is the oldest Transaction ID that could read the table.</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25</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0BBCFFC8-B367-4018-A14C-623944453FBC}"/>
              </a:ext>
            </a:extLst>
          </p:cNvPr>
          <p:cNvPicPr>
            <a:picLocks noChangeAspect="1"/>
          </p:cNvPicPr>
          <p:nvPr/>
        </p:nvPicPr>
        <p:blipFill>
          <a:blip r:embed="rId4"/>
          <a:stretch>
            <a:fillRect/>
          </a:stretch>
        </p:blipFill>
        <p:spPr>
          <a:xfrm>
            <a:off x="0" y="5341679"/>
            <a:ext cx="12188825" cy="692853"/>
          </a:xfrm>
          <a:prstGeom prst="rect">
            <a:avLst/>
          </a:prstGeom>
        </p:spPr>
      </p:pic>
      <p:pic>
        <p:nvPicPr>
          <p:cNvPr id="8" name="Picture 7">
            <a:extLst>
              <a:ext uri="{FF2B5EF4-FFF2-40B4-BE49-F238E27FC236}">
                <a16:creationId xmlns:a16="http://schemas.microsoft.com/office/drawing/2014/main" id="{8B61CE55-D9AB-4936-9E87-D69E516C3B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7760999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AutoVacuum</a:t>
            </a:r>
            <a:r>
              <a:rPr lang="en-US" altLang="en-US" dirty="0">
                <a:ea typeface="ヒラギノ角ゴ Pro W3" charset="-128"/>
              </a:rPr>
              <a:t> Thresholds</a:t>
            </a:r>
          </a:p>
          <a:p>
            <a:pPr marL="90488" lvl="1">
              <a:spcBef>
                <a:spcPct val="0"/>
              </a:spcBef>
            </a:pPr>
            <a:r>
              <a:rPr lang="en-US" altLang="en-US" dirty="0">
                <a:ea typeface="ヒラギノ角ゴ Pro W3" charset="-128"/>
              </a:rPr>
              <a:t>Knowing when a table will be </a:t>
            </a:r>
            <a:r>
              <a:rPr lang="en-US" altLang="en-US" dirty="0" err="1">
                <a:ea typeface="ヒラギノ角ゴ Pro W3" charset="-128"/>
              </a:rPr>
              <a:t>AutoVacuum’ed</a:t>
            </a:r>
            <a:endParaRPr lang="en-US" altLang="en-US" dirty="0">
              <a:ea typeface="ヒラギノ角ゴ Pro W3" charset="-128"/>
            </a:endParaRPr>
          </a:p>
        </p:txBody>
      </p:sp>
    </p:spTree>
    <p:extLst>
      <p:ext uri="{BB962C8B-B14F-4D97-AF65-F5344CB8AC3E}">
        <p14:creationId xmlns:p14="http://schemas.microsoft.com/office/powerpoint/2010/main" val="1848014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Thresholds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Table Name</a:t>
            </a:r>
          </a:p>
          <a:p>
            <a:pPr marL="698501" lvl="1" indent="-119063">
              <a:spcBef>
                <a:spcPts val="900"/>
              </a:spcBef>
              <a:spcAft>
                <a:spcPts val="0"/>
              </a:spcAft>
              <a:buFont typeface="Arial" panose="020B0604020202020204" pitchFamily="34" charset="0"/>
              <a:buChar char="•"/>
            </a:pPr>
            <a:r>
              <a:rPr lang="en-US" sz="800" dirty="0"/>
              <a:t>This will be displayed in one of the following formats: </a:t>
            </a:r>
            <a:r>
              <a:rPr lang="en-US" sz="800" dirty="0" err="1"/>
              <a:t>Cluster.Database.Schema.Table</a:t>
            </a:r>
            <a:r>
              <a:rPr lang="en-US" sz="800" dirty="0"/>
              <a:t> or </a:t>
            </a:r>
            <a:r>
              <a:rPr lang="en-US" sz="800" dirty="0" err="1"/>
              <a:t>Database.Schema.Table</a:t>
            </a:r>
            <a:r>
              <a:rPr lang="en-US" sz="800" dirty="0"/>
              <a:t> or </a:t>
            </a:r>
            <a:r>
              <a:rPr lang="en-US" sz="800" dirty="0" err="1"/>
              <a:t>Schema.Table</a:t>
            </a:r>
            <a:r>
              <a:rPr lang="en-US" sz="800" dirty="0"/>
              <a:t> depending on your template settings.</a:t>
            </a:r>
          </a:p>
          <a:p>
            <a:pPr marL="119063" indent="-119063">
              <a:lnSpc>
                <a:spcPct val="100000"/>
              </a:lnSpc>
              <a:spcBef>
                <a:spcPts val="900"/>
              </a:spcBef>
              <a:spcAft>
                <a:spcPts val="0"/>
              </a:spcAft>
              <a:buFont typeface="Arial" panose="020B0604020202020204" pitchFamily="34" charset="0"/>
              <a:buChar char="•"/>
            </a:pPr>
            <a:r>
              <a:rPr lang="en-US" sz="1800" dirty="0"/>
              <a:t>Records Inserted, Records Updated, Records Deleted</a:t>
            </a:r>
          </a:p>
          <a:p>
            <a:pPr marL="698501" lvl="1" indent="-119063">
              <a:spcBef>
                <a:spcPts val="900"/>
              </a:spcBef>
              <a:spcAft>
                <a:spcPts val="0"/>
              </a:spcAft>
              <a:buFont typeface="Arial" panose="020B0604020202020204" pitchFamily="34" charset="0"/>
              <a:buChar char="•"/>
            </a:pPr>
            <a:r>
              <a:rPr lang="en-US" sz="800" dirty="0"/>
              <a:t>This is the total number of records inserted, updated and deleted. These numbers will only ever go up.</a:t>
            </a:r>
          </a:p>
          <a:p>
            <a:pPr marL="119063" indent="-119063">
              <a:lnSpc>
                <a:spcPct val="100000"/>
              </a:lnSpc>
              <a:spcBef>
                <a:spcPts val="900"/>
              </a:spcBef>
              <a:spcAft>
                <a:spcPts val="0"/>
              </a:spcAft>
              <a:buFont typeface="Arial" panose="020B0604020202020204" pitchFamily="34" charset="0"/>
              <a:buChar char="•"/>
            </a:pPr>
            <a:r>
              <a:rPr lang="en-US" sz="1800" dirty="0"/>
              <a:t>Live Records, Deleted Records, Record (</a:t>
            </a:r>
            <a:r>
              <a:rPr lang="en-US" sz="1800" dirty="0" err="1"/>
              <a:t>est</a:t>
            </a:r>
            <a:r>
              <a:rPr lang="en-US" sz="1800" dirty="0"/>
              <a:t>)</a:t>
            </a:r>
          </a:p>
          <a:p>
            <a:pPr marL="698501" lvl="1" indent="-119063">
              <a:spcBef>
                <a:spcPts val="900"/>
              </a:spcBef>
              <a:spcAft>
                <a:spcPts val="0"/>
              </a:spcAft>
              <a:buFont typeface="Arial" panose="020B0604020202020204" pitchFamily="34" charset="0"/>
              <a:buChar char="•"/>
            </a:pPr>
            <a:r>
              <a:rPr lang="en-US" sz="800" dirty="0"/>
              <a:t>This is the estimated number of readable records, deleted records and total records.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27</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8AC2E279-CDFF-46D5-B491-EC500B0CAD20}"/>
              </a:ext>
            </a:extLst>
          </p:cNvPr>
          <p:cNvPicPr>
            <a:picLocks noChangeAspect="1"/>
          </p:cNvPicPr>
          <p:nvPr/>
        </p:nvPicPr>
        <p:blipFill>
          <a:blip r:embed="rId2"/>
          <a:stretch>
            <a:fillRect/>
          </a:stretch>
        </p:blipFill>
        <p:spPr>
          <a:xfrm>
            <a:off x="0" y="3685382"/>
            <a:ext cx="12188825" cy="2425703"/>
          </a:xfrm>
          <a:prstGeom prst="rect">
            <a:avLst/>
          </a:prstGeom>
        </p:spPr>
      </p:pic>
    </p:spTree>
    <p:extLst>
      <p:ext uri="{BB962C8B-B14F-4D97-AF65-F5344CB8AC3E}">
        <p14:creationId xmlns:p14="http://schemas.microsoft.com/office/powerpoint/2010/main" val="1298649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err="1">
                <a:solidFill>
                  <a:srgbClr val="FFFFFF"/>
                </a:solidFill>
                <a:ea typeface="ヒラギノ角ゴ Pro W3" charset="-128"/>
              </a:rPr>
              <a:t>AutoVacuum</a:t>
            </a:r>
            <a:r>
              <a:rPr lang="en-US" altLang="en-US" dirty="0">
                <a:solidFill>
                  <a:srgbClr val="FFFFFF"/>
                </a:solidFill>
                <a:ea typeface="ヒラギノ角ゴ Pro W3" charset="-128"/>
              </a:rPr>
              <a:t> Thresholds</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AV Threshold</a:t>
            </a:r>
          </a:p>
          <a:p>
            <a:pPr marL="698501" lvl="1" indent="-119063">
              <a:spcBef>
                <a:spcPts val="900"/>
              </a:spcBef>
              <a:spcAft>
                <a:spcPts val="0"/>
              </a:spcAft>
              <a:buFont typeface="Arial" panose="020B0604020202020204" pitchFamily="34" charset="0"/>
              <a:buChar char="•"/>
            </a:pPr>
            <a:r>
              <a:rPr lang="en-US" sz="800" dirty="0"/>
              <a:t>This is the number of deleted records needed to kick off the </a:t>
            </a:r>
            <a:r>
              <a:rPr lang="en-US" sz="800" dirty="0" err="1"/>
              <a:t>AutoVacuum</a:t>
            </a:r>
            <a:r>
              <a:rPr lang="en-US" sz="800" dirty="0"/>
              <a:t> process for this table.</a:t>
            </a:r>
          </a:p>
          <a:p>
            <a:pPr marL="119063" indent="-119063">
              <a:lnSpc>
                <a:spcPct val="100000"/>
              </a:lnSpc>
              <a:spcBef>
                <a:spcPts val="900"/>
              </a:spcBef>
              <a:spcAft>
                <a:spcPts val="0"/>
              </a:spcAft>
              <a:buFont typeface="Arial" panose="020B0604020202020204" pitchFamily="34" charset="0"/>
              <a:buChar char="•"/>
            </a:pPr>
            <a:r>
              <a:rPr lang="en-US" sz="1800" dirty="0"/>
              <a:t>Last Vacuum, Last Analyze</a:t>
            </a:r>
          </a:p>
          <a:p>
            <a:pPr marL="698501" lvl="1" indent="-119063">
              <a:spcBef>
                <a:spcPts val="900"/>
              </a:spcBef>
              <a:spcAft>
                <a:spcPts val="0"/>
              </a:spcAft>
              <a:buFont typeface="Arial" panose="020B0604020202020204" pitchFamily="34" charset="0"/>
              <a:buChar char="•"/>
            </a:pPr>
            <a:r>
              <a:rPr lang="en-US" sz="800" dirty="0"/>
              <a:t>These are the Last Vacuum / </a:t>
            </a:r>
            <a:r>
              <a:rPr lang="en-US" sz="800" dirty="0" err="1"/>
              <a:t>AutoVacuum</a:t>
            </a:r>
            <a:r>
              <a:rPr lang="en-US" sz="800" dirty="0"/>
              <a:t> and Last Vacuum Analyze or Last </a:t>
            </a:r>
            <a:r>
              <a:rPr lang="en-US" sz="800" dirty="0" err="1"/>
              <a:t>AutoVacuum</a:t>
            </a:r>
            <a:r>
              <a:rPr lang="en-US" sz="800" dirty="0"/>
              <a:t> Analyze</a:t>
            </a:r>
          </a:p>
          <a:p>
            <a:pPr marL="119063" indent="-119063">
              <a:lnSpc>
                <a:spcPct val="100000"/>
              </a:lnSpc>
              <a:spcBef>
                <a:spcPts val="900"/>
              </a:spcBef>
              <a:spcAft>
                <a:spcPts val="0"/>
              </a:spcAft>
              <a:buFont typeface="Arial" panose="020B0604020202020204" pitchFamily="34" charset="0"/>
              <a:buChar char="•"/>
            </a:pPr>
            <a:r>
              <a:rPr lang="en-US" sz="1800" dirty="0"/>
              <a:t>AV Needed</a:t>
            </a:r>
          </a:p>
          <a:p>
            <a:pPr marL="698501" lvl="1" indent="-119063">
              <a:spcBef>
                <a:spcPts val="900"/>
              </a:spcBef>
              <a:spcAft>
                <a:spcPts val="0"/>
              </a:spcAft>
              <a:buFont typeface="Arial" panose="020B0604020202020204" pitchFamily="34" charset="0"/>
              <a:buChar char="•"/>
            </a:pPr>
            <a:r>
              <a:rPr lang="en-US" sz="800" dirty="0"/>
              <a:t>This will show “Yes” if the Deleted Records is more than the AV Threshold</a:t>
            </a:r>
          </a:p>
          <a:p>
            <a:pPr marL="119063" indent="-119063">
              <a:lnSpc>
                <a:spcPct val="100000"/>
              </a:lnSpc>
              <a:spcBef>
                <a:spcPts val="900"/>
              </a:spcBef>
              <a:spcAft>
                <a:spcPts val="0"/>
              </a:spcAft>
              <a:buFont typeface="Arial" panose="020B0604020202020204" pitchFamily="34" charset="0"/>
              <a:buChar char="•"/>
            </a:pPr>
            <a:r>
              <a:rPr lang="en-US" sz="1800" dirty="0"/>
              <a:t>% Deleted</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28</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F2AE91E5-FC6C-489B-BD1E-1D427662424D}"/>
              </a:ext>
            </a:extLst>
          </p:cNvPr>
          <p:cNvPicPr>
            <a:picLocks noChangeAspect="1"/>
          </p:cNvPicPr>
          <p:nvPr/>
        </p:nvPicPr>
        <p:blipFill>
          <a:blip r:embed="rId2"/>
          <a:stretch>
            <a:fillRect/>
          </a:stretch>
        </p:blipFill>
        <p:spPr>
          <a:xfrm>
            <a:off x="0" y="3685382"/>
            <a:ext cx="12188825" cy="2425703"/>
          </a:xfrm>
          <a:prstGeom prst="rect">
            <a:avLst/>
          </a:prstGeom>
        </p:spPr>
      </p:pic>
    </p:spTree>
    <p:extLst>
      <p:ext uri="{BB962C8B-B14F-4D97-AF65-F5344CB8AC3E}">
        <p14:creationId xmlns:p14="http://schemas.microsoft.com/office/powerpoint/2010/main" val="1526216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Active and Idle in Transaction</a:t>
            </a:r>
          </a:p>
          <a:p>
            <a:pPr marL="90488" lvl="1">
              <a:spcBef>
                <a:spcPct val="0"/>
              </a:spcBef>
            </a:pPr>
            <a:r>
              <a:rPr lang="en-US" altLang="en-US" dirty="0">
                <a:ea typeface="ヒラギノ角ゴ Pro W3" charset="-128"/>
              </a:rPr>
              <a:t>Knowing what might be holding locks to prevent </a:t>
            </a:r>
            <a:r>
              <a:rPr lang="en-US" altLang="en-US" dirty="0" err="1">
                <a:ea typeface="ヒラギノ角ゴ Pro W3" charset="-128"/>
              </a:rPr>
              <a:t>AutoVacuum</a:t>
            </a:r>
            <a:endParaRPr lang="en-US" altLang="en-US" dirty="0">
              <a:ea typeface="ヒラギノ角ゴ Pro W3" charset="-128"/>
            </a:endParaRPr>
          </a:p>
        </p:txBody>
      </p:sp>
    </p:spTree>
    <p:extLst>
      <p:ext uri="{BB962C8B-B14F-4D97-AF65-F5344CB8AC3E}">
        <p14:creationId xmlns:p14="http://schemas.microsoft.com/office/powerpoint/2010/main" val="23716671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Active and Idle in Transaction</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Process ID</a:t>
            </a:r>
          </a:p>
          <a:p>
            <a:pPr marL="698501" lvl="1" indent="-119063">
              <a:spcBef>
                <a:spcPts val="900"/>
              </a:spcBef>
              <a:spcAft>
                <a:spcPts val="0"/>
              </a:spcAft>
              <a:buFont typeface="Arial" panose="020B0604020202020204" pitchFamily="34" charset="0"/>
              <a:buChar char="•"/>
            </a:pPr>
            <a:r>
              <a:rPr lang="en-US" sz="800" dirty="0"/>
              <a:t>This is the number of deleted records needed to kick off the </a:t>
            </a:r>
            <a:r>
              <a:rPr lang="en-US" sz="800" dirty="0" err="1"/>
              <a:t>AutoVacuum</a:t>
            </a:r>
            <a:r>
              <a:rPr lang="en-US" sz="800" dirty="0"/>
              <a:t> process for this table.</a:t>
            </a:r>
          </a:p>
          <a:p>
            <a:pPr marL="119063" indent="-119063">
              <a:lnSpc>
                <a:spcPct val="100000"/>
              </a:lnSpc>
              <a:spcBef>
                <a:spcPts val="900"/>
              </a:spcBef>
              <a:spcAft>
                <a:spcPts val="0"/>
              </a:spcAft>
              <a:buFont typeface="Arial" panose="020B0604020202020204" pitchFamily="34" charset="0"/>
              <a:buChar char="•"/>
            </a:pPr>
            <a:r>
              <a:rPr lang="en-US" sz="1800" dirty="0"/>
              <a:t>Database Name</a:t>
            </a:r>
          </a:p>
          <a:p>
            <a:pPr marL="698501" lvl="1" indent="-119063">
              <a:spcBef>
                <a:spcPts val="900"/>
              </a:spcBef>
              <a:spcAft>
                <a:spcPts val="0"/>
              </a:spcAft>
              <a:buFont typeface="Arial" panose="020B0604020202020204" pitchFamily="34" charset="0"/>
              <a:buChar char="•"/>
            </a:pPr>
            <a:r>
              <a:rPr lang="en-US" sz="800" dirty="0"/>
              <a:t>These are the Last Vacuum / </a:t>
            </a:r>
            <a:r>
              <a:rPr lang="en-US" sz="800" dirty="0" err="1"/>
              <a:t>AutoVacuum</a:t>
            </a:r>
            <a:r>
              <a:rPr lang="en-US" sz="800" dirty="0"/>
              <a:t> and Last Vacuum Analyze or Last </a:t>
            </a:r>
            <a:r>
              <a:rPr lang="en-US" sz="800" dirty="0" err="1"/>
              <a:t>AutoVacuum</a:t>
            </a:r>
            <a:r>
              <a:rPr lang="en-US" sz="800" dirty="0"/>
              <a:t> Analyze</a:t>
            </a:r>
          </a:p>
          <a:p>
            <a:pPr marL="119063" indent="-119063">
              <a:lnSpc>
                <a:spcPct val="100000"/>
              </a:lnSpc>
              <a:spcBef>
                <a:spcPts val="900"/>
              </a:spcBef>
              <a:spcAft>
                <a:spcPts val="0"/>
              </a:spcAft>
              <a:buFont typeface="Arial" panose="020B0604020202020204" pitchFamily="34" charset="0"/>
              <a:buChar char="•"/>
            </a:pPr>
            <a:r>
              <a:rPr lang="en-US" sz="1800" dirty="0"/>
              <a:t>State</a:t>
            </a:r>
          </a:p>
          <a:p>
            <a:pPr marL="698501" lvl="1" indent="-119063">
              <a:spcBef>
                <a:spcPts val="900"/>
              </a:spcBef>
              <a:spcAft>
                <a:spcPts val="0"/>
              </a:spcAft>
              <a:buFont typeface="Arial" panose="020B0604020202020204" pitchFamily="34" charset="0"/>
              <a:buChar char="•"/>
            </a:pPr>
            <a:r>
              <a:rPr lang="en-US" sz="800" dirty="0"/>
              <a:t>This will show “Yes” if the Deleted Records is more than the AV Threshold</a:t>
            </a:r>
          </a:p>
          <a:p>
            <a:pPr marL="119063" indent="-119063">
              <a:lnSpc>
                <a:spcPct val="100000"/>
              </a:lnSpc>
              <a:spcBef>
                <a:spcPts val="900"/>
              </a:spcBef>
              <a:spcAft>
                <a:spcPts val="0"/>
              </a:spcAft>
              <a:buFont typeface="Arial" panose="020B0604020202020204" pitchFamily="34" charset="0"/>
              <a:buChar char="•"/>
            </a:pPr>
            <a:r>
              <a:rPr lang="en-US" sz="1800" dirty="0"/>
              <a:t>Application Name</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119063" indent="-119063">
              <a:lnSpc>
                <a:spcPct val="100000"/>
              </a:lnSpc>
              <a:spcBef>
                <a:spcPts val="900"/>
              </a:spcBef>
              <a:spcAft>
                <a:spcPts val="0"/>
              </a:spcAft>
              <a:buFont typeface="Arial" panose="020B0604020202020204" pitchFamily="34" charset="0"/>
              <a:buChar char="•"/>
            </a:pPr>
            <a:r>
              <a:rPr lang="en-US" sz="1800" dirty="0"/>
              <a:t>Backend Type</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698501" lvl="1" indent="-119063">
              <a:spcBef>
                <a:spcPts val="900"/>
              </a:spcBef>
              <a:spcAft>
                <a:spcPts val="0"/>
              </a:spcAft>
              <a:buFont typeface="Arial" panose="020B0604020202020204" pitchFamily="34" charset="0"/>
              <a:buChar char="•"/>
            </a:pP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30</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782995B6-BA98-4EBA-BBDD-C11C3688EFFC}"/>
              </a:ext>
            </a:extLst>
          </p:cNvPr>
          <p:cNvPicPr>
            <a:picLocks noChangeAspect="1"/>
          </p:cNvPicPr>
          <p:nvPr/>
        </p:nvPicPr>
        <p:blipFill>
          <a:blip r:embed="rId2"/>
          <a:stretch>
            <a:fillRect/>
          </a:stretch>
        </p:blipFill>
        <p:spPr>
          <a:xfrm>
            <a:off x="-1058" y="4713960"/>
            <a:ext cx="12188825" cy="1394741"/>
          </a:xfrm>
          <a:prstGeom prst="rect">
            <a:avLst/>
          </a:prstGeom>
        </p:spPr>
      </p:pic>
    </p:spTree>
    <p:extLst>
      <p:ext uri="{BB962C8B-B14F-4D97-AF65-F5344CB8AC3E}">
        <p14:creationId xmlns:p14="http://schemas.microsoft.com/office/powerpoint/2010/main" val="4712768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Active and Idle in Transaction</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Wait Event Type</a:t>
            </a:r>
          </a:p>
          <a:p>
            <a:pPr marL="698501" lvl="1" indent="-119063">
              <a:spcBef>
                <a:spcPts val="900"/>
              </a:spcBef>
              <a:spcAft>
                <a:spcPts val="0"/>
              </a:spcAft>
              <a:buFont typeface="Arial" panose="020B0604020202020204" pitchFamily="34" charset="0"/>
              <a:buChar char="•"/>
            </a:pPr>
            <a:r>
              <a:rPr lang="en-US" sz="800" dirty="0" err="1"/>
              <a:t>LWLock</a:t>
            </a:r>
            <a:r>
              <a:rPr lang="en-US" sz="800" dirty="0"/>
              <a:t>, Lock, </a:t>
            </a:r>
            <a:r>
              <a:rPr lang="en-US" sz="800" dirty="0" err="1"/>
              <a:t>BufferPin</a:t>
            </a:r>
            <a:r>
              <a:rPr lang="en-US" sz="800" dirty="0"/>
              <a:t>, Activity, Extension, Client, IPC, Timeout, IO</a:t>
            </a:r>
          </a:p>
          <a:p>
            <a:pPr marL="119063" indent="-119063">
              <a:lnSpc>
                <a:spcPct val="100000"/>
              </a:lnSpc>
              <a:spcBef>
                <a:spcPts val="900"/>
              </a:spcBef>
              <a:spcAft>
                <a:spcPts val="0"/>
              </a:spcAft>
              <a:buFont typeface="Arial" panose="020B0604020202020204" pitchFamily="34" charset="0"/>
              <a:buChar char="•"/>
            </a:pPr>
            <a:r>
              <a:rPr lang="en-US" sz="1800" dirty="0"/>
              <a:t>Wait Event</a:t>
            </a:r>
          </a:p>
          <a:p>
            <a:pPr marL="698501" lvl="1" indent="-119063">
              <a:spcBef>
                <a:spcPts val="900"/>
              </a:spcBef>
              <a:spcAft>
                <a:spcPts val="0"/>
              </a:spcAft>
              <a:buFont typeface="Arial" panose="020B0604020202020204" pitchFamily="34" charset="0"/>
              <a:buChar char="•"/>
            </a:pPr>
            <a:r>
              <a:rPr lang="en-US" sz="800" dirty="0"/>
              <a:t>To many to cover here, see </a:t>
            </a:r>
            <a:r>
              <a:rPr lang="en-US" sz="800" dirty="0">
                <a:hlinkClick r:id="rId2"/>
              </a:rPr>
              <a:t>https://www.postgresql.org/docs/current/monitoring-stats.html#WAIT-EVENT-TABLE</a:t>
            </a:r>
            <a:r>
              <a:rPr lang="en-US" sz="800" dirty="0"/>
              <a:t> </a:t>
            </a:r>
          </a:p>
          <a:p>
            <a:pPr marL="119063" indent="-119063">
              <a:lnSpc>
                <a:spcPct val="100000"/>
              </a:lnSpc>
              <a:spcBef>
                <a:spcPts val="900"/>
              </a:spcBef>
              <a:spcAft>
                <a:spcPts val="0"/>
              </a:spcAft>
              <a:buFont typeface="Arial" panose="020B0604020202020204" pitchFamily="34" charset="0"/>
              <a:buChar char="•"/>
            </a:pPr>
            <a:r>
              <a:rPr lang="en-US" sz="1800" dirty="0"/>
              <a:t>Backend Start / Transaction Start / Query Start / State Change</a:t>
            </a:r>
          </a:p>
          <a:p>
            <a:pPr marL="698501" lvl="1" indent="-119063">
              <a:spcBef>
                <a:spcPts val="900"/>
              </a:spcBef>
              <a:spcAft>
                <a:spcPts val="0"/>
              </a:spcAft>
              <a:buFont typeface="Arial" panose="020B0604020202020204" pitchFamily="34" charset="0"/>
              <a:buChar char="•"/>
            </a:pPr>
            <a:r>
              <a:rPr lang="en-US" sz="800" dirty="0"/>
              <a:t>The Backend Start, is when the connection to the server was established.</a:t>
            </a:r>
          </a:p>
          <a:p>
            <a:pPr marL="698501" lvl="1" indent="-119063">
              <a:spcBef>
                <a:spcPts val="900"/>
              </a:spcBef>
              <a:spcAft>
                <a:spcPts val="0"/>
              </a:spcAft>
              <a:buFont typeface="Arial" panose="020B0604020202020204" pitchFamily="34" charset="0"/>
              <a:buChar char="•"/>
            </a:pPr>
            <a:r>
              <a:rPr lang="en-US" sz="800" dirty="0"/>
              <a:t>The Transaction Start is when you did a BEGIN transaction or started a single item transaction.</a:t>
            </a:r>
          </a:p>
          <a:p>
            <a:pPr marL="698501" lvl="1" indent="-119063">
              <a:spcBef>
                <a:spcPts val="900"/>
              </a:spcBef>
              <a:spcAft>
                <a:spcPts val="0"/>
              </a:spcAft>
              <a:buFont typeface="Arial" panose="020B0604020202020204" pitchFamily="34" charset="0"/>
              <a:buChar char="•"/>
            </a:pPr>
            <a:r>
              <a:rPr lang="en-US" sz="800" dirty="0"/>
              <a:t>The Query Start is the start of your Query inside of the transaction and will be the same as Transaction Start if running a single item transaction.</a:t>
            </a:r>
          </a:p>
          <a:p>
            <a:pPr marL="698501" lvl="1" indent="-119063">
              <a:spcBef>
                <a:spcPts val="900"/>
              </a:spcBef>
              <a:spcAft>
                <a:spcPts val="0"/>
              </a:spcAft>
              <a:buFont typeface="Arial" panose="020B0604020202020204" pitchFamily="34" charset="0"/>
              <a:buChar char="•"/>
            </a:pPr>
            <a:r>
              <a:rPr lang="en-US" sz="800" dirty="0"/>
              <a:t>The State Change is the change in state, such as switching from active to “idle” or “idle in transaction”, allowing you to know how long the transaction or connection has been sitting idle.</a:t>
            </a:r>
          </a:p>
          <a:p>
            <a:pPr marL="119063" indent="-119063">
              <a:lnSpc>
                <a:spcPct val="100000"/>
              </a:lnSpc>
              <a:spcBef>
                <a:spcPts val="900"/>
              </a:spcBef>
              <a:spcAft>
                <a:spcPts val="0"/>
              </a:spcAft>
              <a:buFont typeface="Arial" panose="020B0604020202020204" pitchFamily="34" charset="0"/>
              <a:buChar char="•"/>
            </a:pPr>
            <a:r>
              <a:rPr lang="en-US" sz="1800" dirty="0"/>
              <a:t>Transaction ID</a:t>
            </a:r>
          </a:p>
          <a:p>
            <a:pPr marL="698501" lvl="1" indent="-119063">
              <a:spcBef>
                <a:spcPts val="900"/>
              </a:spcBef>
              <a:spcAft>
                <a:spcPts val="0"/>
              </a:spcAft>
              <a:buFont typeface="Arial" panose="020B0604020202020204" pitchFamily="34" charset="0"/>
              <a:buChar char="•"/>
            </a:pPr>
            <a:r>
              <a:rPr lang="en-US" sz="800" dirty="0"/>
              <a:t>This shows you the percentage of the table that is deleted.</a:t>
            </a:r>
          </a:p>
          <a:p>
            <a:pPr marL="698501" lvl="1" indent="-119063">
              <a:spcBef>
                <a:spcPts val="900"/>
              </a:spcBef>
              <a:spcAft>
                <a:spcPts val="0"/>
              </a:spcAft>
              <a:buFont typeface="Arial" panose="020B0604020202020204" pitchFamily="34" charset="0"/>
              <a:buChar char="•"/>
            </a:pPr>
            <a:endParaRPr lang="en-US" sz="800" dirty="0"/>
          </a:p>
          <a:p>
            <a:pPr marL="698501" lvl="1" indent="-119063">
              <a:spcBef>
                <a:spcPts val="900"/>
              </a:spcBef>
              <a:spcAft>
                <a:spcPts val="0"/>
              </a:spcAft>
              <a:buFont typeface="Arial" panose="020B0604020202020204" pitchFamily="34" charset="0"/>
              <a:buChar char="•"/>
            </a:pPr>
            <a:endParaRPr lang="en-US" sz="800" dirty="0"/>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31</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782995B6-BA98-4EBA-BBDD-C11C3688EFFC}"/>
              </a:ext>
            </a:extLst>
          </p:cNvPr>
          <p:cNvPicPr>
            <a:picLocks noChangeAspect="1"/>
          </p:cNvPicPr>
          <p:nvPr/>
        </p:nvPicPr>
        <p:blipFill>
          <a:blip r:embed="rId3"/>
          <a:stretch>
            <a:fillRect/>
          </a:stretch>
        </p:blipFill>
        <p:spPr>
          <a:xfrm>
            <a:off x="-1058" y="4713960"/>
            <a:ext cx="12188825" cy="1394741"/>
          </a:xfrm>
          <a:prstGeom prst="rect">
            <a:avLst/>
          </a:prstGeom>
        </p:spPr>
      </p:pic>
    </p:spTree>
    <p:extLst>
      <p:ext uri="{BB962C8B-B14F-4D97-AF65-F5344CB8AC3E}">
        <p14:creationId xmlns:p14="http://schemas.microsoft.com/office/powerpoint/2010/main" val="13254212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Current Drive Performance</a:t>
            </a:r>
          </a:p>
          <a:p>
            <a:pPr marL="90488" lvl="1">
              <a:spcBef>
                <a:spcPct val="0"/>
              </a:spcBef>
            </a:pPr>
            <a:r>
              <a:rPr lang="en-US" altLang="en-US" dirty="0">
                <a:ea typeface="ヒラギノ角ゴ Pro W3" charset="-128"/>
              </a:rPr>
              <a:t>Monitoring current drive performance</a:t>
            </a:r>
          </a:p>
        </p:txBody>
      </p:sp>
    </p:spTree>
    <p:extLst>
      <p:ext uri="{BB962C8B-B14F-4D97-AF65-F5344CB8AC3E}">
        <p14:creationId xmlns:p14="http://schemas.microsoft.com/office/powerpoint/2010/main" val="33673841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err="1"/>
              <a:t>AutoVacuum</a:t>
            </a:r>
            <a:r>
              <a:rPr lang="en-US" sz="1800" dirty="0"/>
              <a:t> Threads in Use</a:t>
            </a:r>
          </a:p>
          <a:p>
            <a:pPr marL="698501" lvl="1" indent="-119063">
              <a:spcBef>
                <a:spcPts val="900"/>
              </a:spcBef>
              <a:spcAft>
                <a:spcPts val="0"/>
              </a:spcAft>
              <a:buFont typeface="Arial" panose="020B0604020202020204" pitchFamily="34" charset="0"/>
              <a:buChar char="•"/>
            </a:pPr>
            <a:r>
              <a:rPr lang="en-US" sz="800" dirty="0"/>
              <a:t>This is the number of </a:t>
            </a:r>
            <a:r>
              <a:rPr lang="en-US" sz="800" dirty="0" err="1"/>
              <a:t>AutoVacuum’s</a:t>
            </a:r>
            <a:r>
              <a:rPr lang="en-US" sz="800" dirty="0"/>
              <a:t> threads currently running.</a:t>
            </a:r>
          </a:p>
          <a:p>
            <a:pPr marL="119063" indent="-119063">
              <a:lnSpc>
                <a:spcPct val="100000"/>
              </a:lnSpc>
              <a:spcBef>
                <a:spcPts val="900"/>
              </a:spcBef>
              <a:spcAft>
                <a:spcPts val="0"/>
              </a:spcAft>
              <a:buFont typeface="Arial" panose="020B0604020202020204" pitchFamily="34" charset="0"/>
              <a:buChar char="•"/>
            </a:pPr>
            <a:r>
              <a:rPr lang="en-US" sz="1800" dirty="0"/>
              <a:t>Max </a:t>
            </a:r>
            <a:r>
              <a:rPr lang="en-US" sz="1800" dirty="0" err="1"/>
              <a:t>AutoVacuum</a:t>
            </a:r>
            <a:endParaRPr lang="en-US" sz="1800" dirty="0"/>
          </a:p>
          <a:p>
            <a:pPr marL="698501" lvl="1" indent="-119063">
              <a:spcBef>
                <a:spcPts val="900"/>
              </a:spcBef>
              <a:spcAft>
                <a:spcPts val="0"/>
              </a:spcAft>
              <a:buFont typeface="Arial" panose="020B0604020202020204" pitchFamily="34" charset="0"/>
              <a:buChar char="•"/>
            </a:pPr>
            <a:r>
              <a:rPr lang="en-US" sz="800" dirty="0"/>
              <a:t>This is the longest running </a:t>
            </a:r>
            <a:r>
              <a:rPr lang="en-US" sz="800" dirty="0" err="1"/>
              <a:t>AutoVacuum</a:t>
            </a:r>
            <a:endParaRPr lang="en-US" sz="800" dirty="0"/>
          </a:p>
          <a:p>
            <a:pPr marL="119063" indent="-119063">
              <a:lnSpc>
                <a:spcPct val="100000"/>
              </a:lnSpc>
              <a:spcBef>
                <a:spcPts val="900"/>
              </a:spcBef>
              <a:spcAft>
                <a:spcPts val="0"/>
              </a:spcAft>
              <a:buFont typeface="Arial" panose="020B0604020202020204" pitchFamily="34" charset="0"/>
              <a:buChar char="•"/>
            </a:pPr>
            <a:r>
              <a:rPr lang="en-US" sz="1800" dirty="0"/>
              <a:t>Server-a / Server-b</a:t>
            </a:r>
          </a:p>
          <a:p>
            <a:pPr marL="698501" lvl="1" indent="-119063">
              <a:spcBef>
                <a:spcPts val="900"/>
              </a:spcBef>
              <a:spcAft>
                <a:spcPts val="0"/>
              </a:spcAft>
              <a:buFont typeface="Arial" panose="020B0604020202020204" pitchFamily="34" charset="0"/>
              <a:buChar char="•"/>
            </a:pPr>
            <a:r>
              <a:rPr lang="en-US" sz="800" dirty="0"/>
              <a:t>Let’s us know which server is primary </a:t>
            </a:r>
            <a:r>
              <a:rPr lang="en-US" sz="800" dirty="0" err="1"/>
              <a:t>vers</a:t>
            </a:r>
            <a:r>
              <a:rPr lang="en-US" sz="800" dirty="0"/>
              <a:t> </a:t>
            </a:r>
            <a:r>
              <a:rPr lang="en-US" sz="800" dirty="0" err="1"/>
              <a:t>seconday</a:t>
            </a:r>
            <a:r>
              <a:rPr lang="en-US" sz="800" dirty="0"/>
              <a:t>.</a:t>
            </a:r>
          </a:p>
          <a:p>
            <a:pPr marL="119063" indent="-119063">
              <a:lnSpc>
                <a:spcPct val="100000"/>
              </a:lnSpc>
              <a:spcBef>
                <a:spcPts val="900"/>
              </a:spcBef>
              <a:spcAft>
                <a:spcPts val="0"/>
              </a:spcAft>
              <a:buFont typeface="Arial" panose="020B0604020202020204" pitchFamily="34" charset="0"/>
              <a:buChar char="•"/>
            </a:pPr>
            <a:r>
              <a:rPr lang="en-US" sz="1800" dirty="0"/>
              <a:t>CPU-User</a:t>
            </a:r>
          </a:p>
          <a:p>
            <a:pPr marL="698501" lvl="1" indent="-119063">
              <a:spcBef>
                <a:spcPts val="900"/>
              </a:spcBef>
              <a:spcAft>
                <a:spcPts val="0"/>
              </a:spcAft>
              <a:buFont typeface="Arial" panose="020B0604020202020204" pitchFamily="34" charset="0"/>
              <a:buChar char="•"/>
            </a:pPr>
            <a:r>
              <a:rPr lang="en-US" sz="800" dirty="0"/>
              <a:t>How much </a:t>
            </a:r>
            <a:r>
              <a:rPr lang="en-US" sz="800" dirty="0" err="1"/>
              <a:t>cpu</a:t>
            </a:r>
            <a:r>
              <a:rPr lang="en-US" sz="800" dirty="0"/>
              <a:t> the user, such as user </a:t>
            </a:r>
            <a:r>
              <a:rPr lang="en-US" sz="800" dirty="0" err="1"/>
              <a:t>postgres</a:t>
            </a:r>
            <a:r>
              <a:rPr lang="en-US" sz="800" dirty="0"/>
              <a:t>, is currently using.</a:t>
            </a:r>
          </a:p>
          <a:p>
            <a:pPr marL="698501" lvl="1" indent="-119063">
              <a:spcBef>
                <a:spcPts val="900"/>
              </a:spcBef>
              <a:spcAft>
                <a:spcPts val="0"/>
              </a:spcAft>
              <a:buFont typeface="Arial" panose="020B0604020202020204" pitchFamily="34" charset="0"/>
              <a:buChar char="•"/>
            </a:pPr>
            <a:r>
              <a:rPr lang="en-US" sz="800" dirty="0"/>
              <a:t>servers.virtual.$</a:t>
            </a:r>
            <a:r>
              <a:rPr lang="en-US" sz="800" dirty="0" err="1"/>
              <a:t>ServerName</a:t>
            </a:r>
            <a:r>
              <a:rPr lang="en-US" sz="800" dirty="0"/>
              <a:t>-</a:t>
            </a:r>
            <a:r>
              <a:rPr lang="en-US" sz="800" dirty="0" err="1"/>
              <a:t>a.aggregation</a:t>
            </a:r>
            <a:r>
              <a:rPr lang="en-US" sz="800" dirty="0"/>
              <a:t>-</a:t>
            </a:r>
            <a:r>
              <a:rPr lang="en-US" sz="800" dirty="0" err="1"/>
              <a:t>cpu</a:t>
            </a:r>
            <a:r>
              <a:rPr lang="en-US" sz="800" dirty="0"/>
              <a:t>-</a:t>
            </a:r>
            <a:r>
              <a:rPr lang="en-US" sz="800" dirty="0" err="1"/>
              <a:t>average.cpu</a:t>
            </a:r>
            <a:r>
              <a:rPr lang="en-US" sz="800" dirty="0"/>
              <a:t>-user</a:t>
            </a:r>
          </a:p>
          <a:p>
            <a:pPr marL="698501" lvl="1" indent="-119063">
              <a:spcBef>
                <a:spcPts val="900"/>
              </a:spcBef>
              <a:spcAft>
                <a:spcPts val="0"/>
              </a:spcAft>
              <a:buFont typeface="Arial" panose="020B0604020202020204" pitchFamily="34" charset="0"/>
              <a:buChar char="•"/>
            </a:pPr>
            <a:r>
              <a:rPr lang="en-US" sz="800" dirty="0"/>
              <a:t>servers.virtual.$</a:t>
            </a:r>
            <a:r>
              <a:rPr lang="en-US" sz="800" dirty="0" err="1"/>
              <a:t>ServerName</a:t>
            </a:r>
            <a:r>
              <a:rPr lang="en-US" sz="800" dirty="0"/>
              <a:t>-</a:t>
            </a:r>
            <a:r>
              <a:rPr lang="en-US" sz="800" dirty="0" err="1"/>
              <a:t>b.aggregation</a:t>
            </a:r>
            <a:r>
              <a:rPr lang="en-US" sz="800" dirty="0"/>
              <a:t>-</a:t>
            </a:r>
            <a:r>
              <a:rPr lang="en-US" sz="800" dirty="0" err="1"/>
              <a:t>cpu</a:t>
            </a:r>
            <a:r>
              <a:rPr lang="en-US" sz="800" dirty="0"/>
              <a:t>-</a:t>
            </a:r>
            <a:r>
              <a:rPr lang="en-US" sz="800" dirty="0" err="1"/>
              <a:t>average.cpu</a:t>
            </a:r>
            <a:r>
              <a:rPr lang="en-US" sz="800" dirty="0"/>
              <a:t>-user</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33</a:t>
            </a:fld>
            <a:endParaRPr lang="en-US" dirty="0">
              <a:solidFill>
                <a:schemeClr val="accent6"/>
              </a:solidFill>
              <a:latin typeface="+mn-lt"/>
              <a:ea typeface="ヒラギノ角ゴ Pro W3" charset="0"/>
            </a:endParaRPr>
          </a:p>
        </p:txBody>
      </p:sp>
      <p:pic>
        <p:nvPicPr>
          <p:cNvPr id="5" name="Picture 4">
            <a:extLst>
              <a:ext uri="{FF2B5EF4-FFF2-40B4-BE49-F238E27FC236}">
                <a16:creationId xmlns:a16="http://schemas.microsoft.com/office/drawing/2014/main" id="{2054343A-6BD5-463E-A2F5-719A14D1A76C}"/>
              </a:ext>
            </a:extLst>
          </p:cNvPr>
          <p:cNvPicPr>
            <a:picLocks noChangeAspect="1"/>
          </p:cNvPicPr>
          <p:nvPr/>
        </p:nvPicPr>
        <p:blipFill>
          <a:blip r:embed="rId3"/>
          <a:stretch>
            <a:fillRect/>
          </a:stretch>
        </p:blipFill>
        <p:spPr>
          <a:xfrm>
            <a:off x="1040342" y="4422776"/>
            <a:ext cx="10106025" cy="1685925"/>
          </a:xfrm>
          <a:prstGeom prst="rect">
            <a:avLst/>
          </a:prstGeom>
        </p:spPr>
      </p:pic>
      <p:pic>
        <p:nvPicPr>
          <p:cNvPr id="9" name="Picture 8">
            <a:extLst>
              <a:ext uri="{FF2B5EF4-FFF2-40B4-BE49-F238E27FC236}">
                <a16:creationId xmlns:a16="http://schemas.microsoft.com/office/drawing/2014/main" id="{FDFF760E-E5D6-442C-9E43-6225AED536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7792558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a:t>
            </a:r>
          </a:p>
          <a:p>
            <a:pPr marL="698501" lvl="1" indent="-119063">
              <a:spcBef>
                <a:spcPts val="900"/>
              </a:spcBef>
              <a:spcAft>
                <a:spcPts val="0"/>
              </a:spcAft>
              <a:buFont typeface="Arial" panose="020B0604020202020204" pitchFamily="34" charset="0"/>
              <a:buChar char="•"/>
            </a:pPr>
            <a:r>
              <a:rPr lang="en-US" sz="800" dirty="0"/>
              <a:t>Read and Writing in Bytes / KB / MB / GB</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}.$ServerName-a.disk-xvdb1.disk_octets.read</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}.$ServerName-b.disk-xvdb1.disk_octets.read</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}.$ServerName-a.disk-xvdb1.disk_octets.write</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}.$ServerName-b.disk-xvdb1.disk_octets.write</a:t>
            </a:r>
          </a:p>
          <a:p>
            <a:pPr marL="119063" indent="-119063">
              <a:lnSpc>
                <a:spcPct val="100000"/>
              </a:lnSpc>
              <a:spcBef>
                <a:spcPts val="900"/>
              </a:spcBef>
              <a:spcAft>
                <a:spcPts val="0"/>
              </a:spcAft>
              <a:buFont typeface="Arial" panose="020B0604020202020204" pitchFamily="34" charset="0"/>
              <a:buChar char="•"/>
            </a:pPr>
            <a:r>
              <a:rPr lang="en-US" sz="1800" dirty="0"/>
              <a:t>Pending Writes</a:t>
            </a:r>
          </a:p>
          <a:p>
            <a:pPr marL="698501" lvl="1" indent="-119063">
              <a:spcBef>
                <a:spcPts val="900"/>
              </a:spcBef>
              <a:spcAft>
                <a:spcPts val="0"/>
              </a:spcAft>
              <a:buFont typeface="Arial" panose="020B0604020202020204" pitchFamily="34" charset="0"/>
              <a:buChar char="•"/>
            </a:pPr>
            <a:r>
              <a:rPr lang="en-US" sz="800" dirty="0"/>
              <a:t>Number of writes that were delayed due to I/O saturation.</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}.$ServerName-a.disk-xvdb1.pending_operations</a:t>
            </a:r>
          </a:p>
          <a:p>
            <a:pPr marL="698501" lvl="1" indent="-119063">
              <a:spcBef>
                <a:spcPts val="900"/>
              </a:spcBef>
              <a:spcAft>
                <a:spcPts val="0"/>
              </a:spcAft>
              <a:buFont typeface="Arial" panose="020B0604020202020204" pitchFamily="34" charset="0"/>
              <a:buChar char="•"/>
            </a:pPr>
            <a:r>
              <a:rPr lang="en-US" sz="800" dirty="0"/>
              <a:t>servers.{</a:t>
            </a:r>
            <a:r>
              <a:rPr lang="en-US" sz="800" dirty="0" err="1"/>
              <a:t>virtual,physical</a:t>
            </a:r>
            <a:r>
              <a:rPr lang="en-US" sz="800" dirty="0"/>
              <a:t>}.$ServerName-b.disk-xvdb1.pending_operations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34</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369DCBC1-57FE-4E48-8D26-89604F560CBC}"/>
              </a:ext>
            </a:extLst>
          </p:cNvPr>
          <p:cNvPicPr>
            <a:picLocks noChangeAspect="1"/>
          </p:cNvPicPr>
          <p:nvPr/>
        </p:nvPicPr>
        <p:blipFill>
          <a:blip r:embed="rId2"/>
          <a:stretch>
            <a:fillRect/>
          </a:stretch>
        </p:blipFill>
        <p:spPr>
          <a:xfrm>
            <a:off x="1040342" y="4422776"/>
            <a:ext cx="10106025" cy="1685925"/>
          </a:xfrm>
          <a:prstGeom prst="rect">
            <a:avLst/>
          </a:prstGeom>
        </p:spPr>
      </p:pic>
    </p:spTree>
    <p:extLst>
      <p:ext uri="{BB962C8B-B14F-4D97-AF65-F5344CB8AC3E}">
        <p14:creationId xmlns:p14="http://schemas.microsoft.com/office/powerpoint/2010/main" val="23125799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Write Efficiency</a:t>
            </a:r>
          </a:p>
          <a:p>
            <a:pPr marL="698501" lvl="1" indent="-119063">
              <a:spcBef>
                <a:spcPts val="900"/>
              </a:spcBef>
              <a:spcAft>
                <a:spcPts val="0"/>
              </a:spcAft>
              <a:buFont typeface="Arial" panose="020B0604020202020204" pitchFamily="34" charset="0"/>
              <a:buChar char="•"/>
            </a:pPr>
            <a:r>
              <a:rPr lang="en-US" sz="800" dirty="0"/>
              <a:t>Random write is low efficiency, sequential write is high efficiency. We want to see high efficiency.</a:t>
            </a:r>
          </a:p>
          <a:p>
            <a:pPr marL="698501" lvl="1" indent="-119063">
              <a:spcBef>
                <a:spcPts val="900"/>
              </a:spcBef>
              <a:spcAft>
                <a:spcPts val="0"/>
              </a:spcAft>
              <a:buFont typeface="Arial" panose="020B0604020202020204" pitchFamily="34" charset="0"/>
              <a:buChar char="•"/>
            </a:pPr>
            <a:r>
              <a:rPr lang="en-US" sz="800" dirty="0"/>
              <a:t>offset(scale(</a:t>
            </a:r>
            <a:r>
              <a:rPr lang="en-US" sz="800" dirty="0" err="1"/>
              <a:t>asPercent</a:t>
            </a:r>
            <a:r>
              <a:rPr lang="en-US" sz="800" dirty="0"/>
              <a:t>(servers.{</a:t>
            </a:r>
            <a:r>
              <a:rPr lang="en-US" sz="800" dirty="0" err="1"/>
              <a:t>virtual,physical</a:t>
            </a:r>
            <a:r>
              <a:rPr lang="en-US" sz="800" dirty="0"/>
              <a:t>}.$ServerName-a.disk-xvdb1.disk_ops.write,servers.{</a:t>
            </a:r>
            <a:r>
              <a:rPr lang="en-US" sz="800" dirty="0" err="1"/>
              <a:t>virtual,physical</a:t>
            </a:r>
            <a:r>
              <a:rPr lang="en-US" sz="800" dirty="0"/>
              <a:t>}.$ServerName-a.disk-xvdb1.disk_octets.write),-1),1)</a:t>
            </a:r>
          </a:p>
          <a:p>
            <a:pPr marL="698501" lvl="1" indent="-119063">
              <a:spcBef>
                <a:spcPts val="900"/>
              </a:spcBef>
              <a:spcAft>
                <a:spcPts val="0"/>
              </a:spcAft>
              <a:buFont typeface="Arial" panose="020B0604020202020204" pitchFamily="34" charset="0"/>
              <a:buChar char="•"/>
            </a:pPr>
            <a:r>
              <a:rPr lang="en-US" sz="800" dirty="0"/>
              <a:t>offset(scale(</a:t>
            </a:r>
            <a:r>
              <a:rPr lang="en-US" sz="800" dirty="0" err="1"/>
              <a:t>asPercent</a:t>
            </a:r>
            <a:r>
              <a:rPr lang="en-US" sz="800" dirty="0"/>
              <a:t>(servers.{</a:t>
            </a:r>
            <a:r>
              <a:rPr lang="en-US" sz="800" dirty="0" err="1"/>
              <a:t>virtual,physical</a:t>
            </a:r>
            <a:r>
              <a:rPr lang="en-US" sz="800" dirty="0"/>
              <a:t>}.$ServerName-b.disk-xvdb1.disk_ops.write,servers.{</a:t>
            </a:r>
            <a:r>
              <a:rPr lang="en-US" sz="800" dirty="0" err="1"/>
              <a:t>virtual,physical</a:t>
            </a:r>
            <a:r>
              <a:rPr lang="en-US" sz="800" dirty="0"/>
              <a:t>}.$ServerName-b.disk-xvdb1.disk_octets.write),-1),1)</a:t>
            </a:r>
          </a:p>
          <a:p>
            <a:pPr marL="119063" indent="-119063">
              <a:lnSpc>
                <a:spcPct val="100000"/>
              </a:lnSpc>
              <a:spcBef>
                <a:spcPts val="900"/>
              </a:spcBef>
              <a:spcAft>
                <a:spcPts val="0"/>
              </a:spcAft>
              <a:buFont typeface="Arial" panose="020B0604020202020204" pitchFamily="34" charset="0"/>
              <a:buChar char="•"/>
            </a:pPr>
            <a:r>
              <a:rPr lang="en-US" sz="1800" dirty="0"/>
              <a:t>Disc I/O</a:t>
            </a:r>
          </a:p>
          <a:p>
            <a:pPr marL="698501" lvl="1" indent="-119063">
              <a:spcBef>
                <a:spcPts val="900"/>
              </a:spcBef>
              <a:spcAft>
                <a:spcPts val="0"/>
              </a:spcAft>
              <a:buFont typeface="Arial" panose="020B0604020202020204" pitchFamily="34" charset="0"/>
              <a:buChar char="•"/>
            </a:pPr>
            <a:r>
              <a:rPr lang="en-US" sz="800" dirty="0"/>
              <a:t>Disc I/O usage.</a:t>
            </a:r>
          </a:p>
          <a:p>
            <a:pPr marL="698501" lvl="1" indent="-119063">
              <a:spcBef>
                <a:spcPts val="900"/>
              </a:spcBef>
              <a:spcAft>
                <a:spcPts val="0"/>
              </a:spcAft>
              <a:buFont typeface="Arial" panose="020B0604020202020204" pitchFamily="34" charset="0"/>
              <a:buChar char="•"/>
            </a:pPr>
            <a:r>
              <a:rPr lang="en-US" sz="800" dirty="0"/>
              <a:t>scale(servers.{</a:t>
            </a:r>
            <a:r>
              <a:rPr lang="en-US" sz="800" dirty="0" err="1"/>
              <a:t>virtual,physical</a:t>
            </a:r>
            <a:r>
              <a:rPr lang="en-US" sz="800" dirty="0"/>
              <a:t>}.$ServerName-a.disk-xvdb1.disk_io_time.io_time,0.1)</a:t>
            </a:r>
          </a:p>
          <a:p>
            <a:pPr marL="698501" lvl="1" indent="-119063">
              <a:spcBef>
                <a:spcPts val="900"/>
              </a:spcBef>
              <a:spcAft>
                <a:spcPts val="0"/>
              </a:spcAft>
              <a:buFont typeface="Arial" panose="020B0604020202020204" pitchFamily="34" charset="0"/>
              <a:buChar char="•"/>
            </a:pPr>
            <a:r>
              <a:rPr lang="en-US" sz="800" dirty="0"/>
              <a:t>scale(servers.{</a:t>
            </a:r>
            <a:r>
              <a:rPr lang="en-US" sz="800" dirty="0" err="1"/>
              <a:t>virtual,physical</a:t>
            </a:r>
            <a:r>
              <a:rPr lang="en-US" sz="800" dirty="0"/>
              <a:t>}.$ServerName-b.disk-xvdb1.disk_io_time.io_time,0.1)</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35</a:t>
            </a:fld>
            <a:endParaRPr lang="en-US" dirty="0">
              <a:solidFill>
                <a:schemeClr val="accent6"/>
              </a:solidFill>
              <a:latin typeface="+mn-lt"/>
              <a:ea typeface="ヒラギノ角ゴ Pro W3" charset="0"/>
            </a:endParaRPr>
          </a:p>
        </p:txBody>
      </p:sp>
      <p:pic>
        <p:nvPicPr>
          <p:cNvPr id="7" name="Picture 6">
            <a:extLst>
              <a:ext uri="{FF2B5EF4-FFF2-40B4-BE49-F238E27FC236}">
                <a16:creationId xmlns:a16="http://schemas.microsoft.com/office/drawing/2014/main" id="{369DCBC1-57FE-4E48-8D26-89604F560CBC}"/>
              </a:ext>
            </a:extLst>
          </p:cNvPr>
          <p:cNvPicPr>
            <a:picLocks noChangeAspect="1"/>
          </p:cNvPicPr>
          <p:nvPr/>
        </p:nvPicPr>
        <p:blipFill>
          <a:blip r:embed="rId2"/>
          <a:stretch>
            <a:fillRect/>
          </a:stretch>
        </p:blipFill>
        <p:spPr>
          <a:xfrm>
            <a:off x="1040342" y="4422776"/>
            <a:ext cx="10106025" cy="1685925"/>
          </a:xfrm>
          <a:prstGeom prst="rect">
            <a:avLst/>
          </a:prstGeom>
        </p:spPr>
      </p:pic>
    </p:spTree>
    <p:extLst>
      <p:ext uri="{BB962C8B-B14F-4D97-AF65-F5344CB8AC3E}">
        <p14:creationId xmlns:p14="http://schemas.microsoft.com/office/powerpoint/2010/main" val="41609902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 Settings</a:t>
            </a:r>
          </a:p>
          <a:p>
            <a:pPr marL="698501" lvl="1" indent="-119063">
              <a:spcBef>
                <a:spcPts val="900"/>
              </a:spcBef>
              <a:spcAft>
                <a:spcPts val="0"/>
              </a:spcAft>
              <a:buFont typeface="Arial" panose="020B0604020202020204" pitchFamily="34" charset="0"/>
              <a:buChar char="•"/>
            </a:pPr>
            <a:r>
              <a:rPr lang="en-US" sz="800" dirty="0"/>
              <a:t>RAID Type: RAID 6</a:t>
            </a:r>
          </a:p>
          <a:p>
            <a:pPr marL="698501" lvl="1" indent="-119063">
              <a:spcBef>
                <a:spcPts val="900"/>
              </a:spcBef>
              <a:spcAft>
                <a:spcPts val="0"/>
              </a:spcAft>
              <a:buFont typeface="Arial" panose="020B0604020202020204" pitchFamily="34" charset="0"/>
              <a:buChar char="•"/>
            </a:pPr>
            <a:r>
              <a:rPr lang="en-US" sz="800" dirty="0"/>
              <a:t>Drive Capacity: 146GB</a:t>
            </a:r>
          </a:p>
          <a:p>
            <a:pPr marL="698501" lvl="1" indent="-119063">
              <a:spcBef>
                <a:spcPts val="900"/>
              </a:spcBef>
              <a:spcAft>
                <a:spcPts val="0"/>
              </a:spcAft>
              <a:buFont typeface="Arial" panose="020B0604020202020204" pitchFamily="34" charset="0"/>
              <a:buChar char="•"/>
            </a:pPr>
            <a:r>
              <a:rPr lang="en-US" sz="800" dirty="0"/>
              <a:t>Single Drive Performance: 6,144 MB/s</a:t>
            </a:r>
          </a:p>
          <a:p>
            <a:pPr marL="698501" lvl="1" indent="-119063">
              <a:spcBef>
                <a:spcPts val="900"/>
              </a:spcBef>
              <a:spcAft>
                <a:spcPts val="0"/>
              </a:spcAft>
              <a:buFont typeface="Arial" panose="020B0604020202020204" pitchFamily="34" charset="0"/>
              <a:buChar char="•"/>
            </a:pPr>
            <a:r>
              <a:rPr lang="en-US" sz="800" dirty="0"/>
              <a:t>Single Drive Cost: 40</a:t>
            </a:r>
          </a:p>
          <a:p>
            <a:pPr marL="698501" lvl="1" indent="-119063">
              <a:spcBef>
                <a:spcPts val="900"/>
              </a:spcBef>
              <a:spcAft>
                <a:spcPts val="0"/>
              </a:spcAft>
              <a:buFont typeface="Arial" panose="020B0604020202020204" pitchFamily="34" charset="0"/>
              <a:buChar char="•"/>
            </a:pPr>
            <a:r>
              <a:rPr lang="en-US" sz="800" dirty="0"/>
              <a:t>Number of drives per RAID group: 16</a:t>
            </a:r>
          </a:p>
          <a:p>
            <a:pPr marL="698501" lvl="1" indent="-119063">
              <a:spcBef>
                <a:spcPts val="900"/>
              </a:spcBef>
              <a:spcAft>
                <a:spcPts val="0"/>
              </a:spcAft>
              <a:buFont typeface="Arial" panose="020B0604020202020204" pitchFamily="34" charset="0"/>
              <a:buChar char="•"/>
            </a:pPr>
            <a:r>
              <a:rPr lang="en-US" sz="800" dirty="0"/>
              <a:t>Number of RAID groups: 1</a:t>
            </a:r>
          </a:p>
          <a:p>
            <a:pPr marL="698501" lvl="1" indent="-119063">
              <a:spcBef>
                <a:spcPts val="900"/>
              </a:spcBef>
              <a:spcAft>
                <a:spcPts val="0"/>
              </a:spcAft>
              <a:buFont typeface="Arial" panose="020B0604020202020204" pitchFamily="34" charset="0"/>
              <a:buChar char="•"/>
            </a:pPr>
            <a:r>
              <a:rPr lang="en-US" sz="800" dirty="0"/>
              <a:t>Read operations (%): 0 (100% - Write Efficiency, In this case it would be between 0% and 1%)</a:t>
            </a:r>
          </a:p>
          <a:p>
            <a:pPr marL="119063" indent="-119063">
              <a:spcBef>
                <a:spcPts val="900"/>
              </a:spcBef>
              <a:spcAft>
                <a:spcPts val="0"/>
              </a:spcAft>
              <a:buFont typeface="Arial" panose="020B0604020202020204" pitchFamily="34" charset="0"/>
              <a:buChar char="•"/>
            </a:pPr>
            <a:r>
              <a:rPr lang="en-US" sz="1800" dirty="0"/>
              <a:t>Online RAID Calculator </a:t>
            </a:r>
            <a:r>
              <a:rPr lang="en-US" sz="1800" i="1" dirty="0"/>
              <a:t>(See Page Notes)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36</a:t>
            </a:fld>
            <a:endParaRPr lang="en-US" dirty="0">
              <a:solidFill>
                <a:schemeClr val="accent6"/>
              </a:solidFill>
              <a:latin typeface="+mn-lt"/>
              <a:ea typeface="ヒラギノ角ゴ Pro W3" charset="0"/>
            </a:endParaRPr>
          </a:p>
        </p:txBody>
      </p:sp>
      <p:graphicFrame>
        <p:nvGraphicFramePr>
          <p:cNvPr id="8" name="Table 7">
            <a:extLst>
              <a:ext uri="{FF2B5EF4-FFF2-40B4-BE49-F238E27FC236}">
                <a16:creationId xmlns:a16="http://schemas.microsoft.com/office/drawing/2014/main" id="{CFF0CE64-95F3-4AA8-A41B-89732F84889B}"/>
              </a:ext>
            </a:extLst>
          </p:cNvPr>
          <p:cNvGraphicFramePr>
            <a:graphicFrameLocks noGrp="1"/>
          </p:cNvGraphicFramePr>
          <p:nvPr>
            <p:extLst>
              <p:ext uri="{D42A27DB-BD31-4B8C-83A1-F6EECF244321}">
                <p14:modId xmlns:p14="http://schemas.microsoft.com/office/powerpoint/2010/main" val="3268780278"/>
              </p:ext>
            </p:extLst>
          </p:nvPr>
        </p:nvGraphicFramePr>
        <p:xfrm>
          <a:off x="2909358" y="4005581"/>
          <a:ext cx="8665793" cy="2103120"/>
        </p:xfrm>
        <a:graphic>
          <a:graphicData uri="http://schemas.openxmlformats.org/drawingml/2006/table">
            <a:tbl>
              <a:tblPr firstRow="1" bandRow="1">
                <a:tableStyleId>{073A0DAA-6AF3-43AB-8588-CEC1D06C72B9}</a:tableStyleId>
              </a:tblPr>
              <a:tblGrid>
                <a:gridCol w="1226767">
                  <a:extLst>
                    <a:ext uri="{9D8B030D-6E8A-4147-A177-3AD203B41FA5}">
                      <a16:colId xmlns:a16="http://schemas.microsoft.com/office/drawing/2014/main" val="1415260859"/>
                    </a:ext>
                  </a:extLst>
                </a:gridCol>
                <a:gridCol w="1095375">
                  <a:extLst>
                    <a:ext uri="{9D8B030D-6E8A-4147-A177-3AD203B41FA5}">
                      <a16:colId xmlns:a16="http://schemas.microsoft.com/office/drawing/2014/main" val="2824439424"/>
                    </a:ext>
                  </a:extLst>
                </a:gridCol>
                <a:gridCol w="1200150">
                  <a:extLst>
                    <a:ext uri="{9D8B030D-6E8A-4147-A177-3AD203B41FA5}">
                      <a16:colId xmlns:a16="http://schemas.microsoft.com/office/drawing/2014/main" val="1473673301"/>
                    </a:ext>
                  </a:extLst>
                </a:gridCol>
                <a:gridCol w="1209675">
                  <a:extLst>
                    <a:ext uri="{9D8B030D-6E8A-4147-A177-3AD203B41FA5}">
                      <a16:colId xmlns:a16="http://schemas.microsoft.com/office/drawing/2014/main" val="1078937191"/>
                    </a:ext>
                  </a:extLst>
                </a:gridCol>
                <a:gridCol w="1200150">
                  <a:extLst>
                    <a:ext uri="{9D8B030D-6E8A-4147-A177-3AD203B41FA5}">
                      <a16:colId xmlns:a16="http://schemas.microsoft.com/office/drawing/2014/main" val="284092058"/>
                    </a:ext>
                  </a:extLst>
                </a:gridCol>
                <a:gridCol w="1114425">
                  <a:extLst>
                    <a:ext uri="{9D8B030D-6E8A-4147-A177-3AD203B41FA5}">
                      <a16:colId xmlns:a16="http://schemas.microsoft.com/office/drawing/2014/main" val="2286211377"/>
                    </a:ext>
                  </a:extLst>
                </a:gridCol>
                <a:gridCol w="1619251">
                  <a:extLst>
                    <a:ext uri="{9D8B030D-6E8A-4147-A177-3AD203B41FA5}">
                      <a16:colId xmlns:a16="http://schemas.microsoft.com/office/drawing/2014/main" val="3432116271"/>
                    </a:ext>
                  </a:extLst>
                </a:gridCol>
              </a:tblGrid>
              <a:tr h="190811">
                <a:tc>
                  <a:txBody>
                    <a:bodyPr/>
                    <a:lstStyle/>
                    <a:p>
                      <a:r>
                        <a:rPr lang="en-US" sz="1000" dirty="0"/>
                        <a:t>Drive (Type / RPM)</a:t>
                      </a:r>
                    </a:p>
                  </a:txBody>
                  <a:tcPr/>
                </a:tc>
                <a:tc>
                  <a:txBody>
                    <a:bodyPr/>
                    <a:lstStyle/>
                    <a:p>
                      <a:r>
                        <a:rPr lang="en-US" sz="1000" dirty="0"/>
                        <a:t>IOPS (4KB block, random)</a:t>
                      </a:r>
                    </a:p>
                  </a:txBody>
                  <a:tcPr/>
                </a:tc>
                <a:tc>
                  <a:txBody>
                    <a:bodyPr/>
                    <a:lstStyle/>
                    <a:p>
                      <a:r>
                        <a:rPr lang="en-US" sz="1000" dirty="0"/>
                        <a:t>IOPS (64KB block, random)</a:t>
                      </a:r>
                    </a:p>
                  </a:txBody>
                  <a:tcPr/>
                </a:tc>
                <a:tc>
                  <a:txBody>
                    <a:bodyPr/>
                    <a:lstStyle/>
                    <a:p>
                      <a:r>
                        <a:rPr lang="en-US" sz="1000" dirty="0"/>
                        <a:t>MB/s (64KB block, random)</a:t>
                      </a:r>
                    </a:p>
                  </a:txBody>
                  <a:tcPr/>
                </a:tc>
                <a:tc>
                  <a:txBody>
                    <a:bodyPr/>
                    <a:lstStyle/>
                    <a:p>
                      <a:r>
                        <a:rPr lang="en-US" sz="1000" dirty="0"/>
                        <a:t>IOPS (512KB block, random)</a:t>
                      </a:r>
                    </a:p>
                  </a:txBody>
                  <a:tcPr/>
                </a:tc>
                <a:tc>
                  <a:txBody>
                    <a:bodyPr/>
                    <a:lstStyle/>
                    <a:p>
                      <a:r>
                        <a:rPr lang="en-US" sz="1000" dirty="0"/>
                        <a:t>MB/s (512KB block, random)</a:t>
                      </a:r>
                    </a:p>
                  </a:txBody>
                  <a:tcPr/>
                </a:tc>
                <a:tc>
                  <a:txBody>
                    <a:bodyPr/>
                    <a:lstStyle/>
                    <a:p>
                      <a:r>
                        <a:rPr lang="en-US" sz="1000" dirty="0"/>
                        <a:t>MB/s (large block, sequential)</a:t>
                      </a:r>
                    </a:p>
                  </a:txBody>
                  <a:tcPr/>
                </a:tc>
                <a:extLst>
                  <a:ext uri="{0D108BD9-81ED-4DB2-BD59-A6C34878D82A}">
                    <a16:rowId xmlns:a16="http://schemas.microsoft.com/office/drawing/2014/main" val="1597339977"/>
                  </a:ext>
                </a:extLst>
              </a:tr>
              <a:tr h="146056">
                <a:tc>
                  <a:txBody>
                    <a:bodyPr/>
                    <a:lstStyle/>
                    <a:p>
                      <a:r>
                        <a:rPr lang="en-US" sz="1000" dirty="0"/>
                        <a:t>FC / 15K</a:t>
                      </a:r>
                    </a:p>
                  </a:txBody>
                  <a:tcPr/>
                </a:tc>
                <a:tc>
                  <a:txBody>
                    <a:bodyPr/>
                    <a:lstStyle/>
                    <a:p>
                      <a:r>
                        <a:rPr lang="en-US" sz="1000" dirty="0"/>
                        <a:t>163-178</a:t>
                      </a:r>
                    </a:p>
                  </a:txBody>
                  <a:tcPr/>
                </a:tc>
                <a:tc>
                  <a:txBody>
                    <a:bodyPr/>
                    <a:lstStyle/>
                    <a:p>
                      <a:r>
                        <a:rPr lang="en-US" sz="1000" dirty="0"/>
                        <a:t>151-169</a:t>
                      </a:r>
                    </a:p>
                  </a:txBody>
                  <a:tcPr/>
                </a:tc>
                <a:tc>
                  <a:txBody>
                    <a:bodyPr/>
                    <a:lstStyle/>
                    <a:p>
                      <a:r>
                        <a:rPr lang="en-US" sz="1000" dirty="0"/>
                        <a:t>9.7-10.8</a:t>
                      </a:r>
                    </a:p>
                  </a:txBody>
                  <a:tcPr/>
                </a:tc>
                <a:tc>
                  <a:txBody>
                    <a:bodyPr/>
                    <a:lstStyle/>
                    <a:p>
                      <a:r>
                        <a:rPr lang="en-US" sz="1000" dirty="0"/>
                        <a:t>97-123</a:t>
                      </a:r>
                    </a:p>
                  </a:txBody>
                  <a:tcPr/>
                </a:tc>
                <a:tc>
                  <a:txBody>
                    <a:bodyPr/>
                    <a:lstStyle/>
                    <a:p>
                      <a:r>
                        <a:rPr lang="en-US" sz="1000" dirty="0"/>
                        <a:t>49.7-63.1</a:t>
                      </a:r>
                    </a:p>
                  </a:txBody>
                  <a:tcPr/>
                </a:tc>
                <a:tc>
                  <a:txBody>
                    <a:bodyPr/>
                    <a:lstStyle/>
                    <a:p>
                      <a:r>
                        <a:rPr lang="en-US" sz="1000" dirty="0"/>
                        <a:t>73.5-127.5</a:t>
                      </a:r>
                    </a:p>
                  </a:txBody>
                  <a:tcPr/>
                </a:tc>
                <a:extLst>
                  <a:ext uri="{0D108BD9-81ED-4DB2-BD59-A6C34878D82A}">
                    <a16:rowId xmlns:a16="http://schemas.microsoft.com/office/drawing/2014/main" val="59821659"/>
                  </a:ext>
                </a:extLst>
              </a:tr>
              <a:tr h="146056">
                <a:tc>
                  <a:txBody>
                    <a:bodyPr/>
                    <a:lstStyle/>
                    <a:p>
                      <a:r>
                        <a:rPr lang="en-US" sz="1000" dirty="0"/>
                        <a:t>SAS / 15K</a:t>
                      </a:r>
                    </a:p>
                  </a:txBody>
                  <a:tcPr>
                    <a:solidFill>
                      <a:srgbClr val="FFFF00"/>
                    </a:solidFill>
                  </a:tcPr>
                </a:tc>
                <a:tc>
                  <a:txBody>
                    <a:bodyPr/>
                    <a:lstStyle/>
                    <a:p>
                      <a:r>
                        <a:rPr lang="en-US" sz="1000" dirty="0"/>
                        <a:t>188-203</a:t>
                      </a:r>
                    </a:p>
                  </a:txBody>
                  <a:tcPr/>
                </a:tc>
                <a:tc>
                  <a:txBody>
                    <a:bodyPr/>
                    <a:lstStyle/>
                    <a:p>
                      <a:r>
                        <a:rPr lang="en-US" sz="1000" dirty="0"/>
                        <a:t>175-192</a:t>
                      </a:r>
                    </a:p>
                  </a:txBody>
                  <a:tcPr/>
                </a:tc>
                <a:tc>
                  <a:txBody>
                    <a:bodyPr/>
                    <a:lstStyle/>
                    <a:p>
                      <a:r>
                        <a:rPr lang="en-US" sz="1000" dirty="0"/>
                        <a:t>11.2-12.3</a:t>
                      </a:r>
                    </a:p>
                  </a:txBody>
                  <a:tcPr/>
                </a:tc>
                <a:tc>
                  <a:txBody>
                    <a:bodyPr/>
                    <a:lstStyle/>
                    <a:p>
                      <a:r>
                        <a:rPr lang="en-US" sz="1000" dirty="0"/>
                        <a:t>115-135</a:t>
                      </a:r>
                    </a:p>
                  </a:txBody>
                  <a:tcPr/>
                </a:tc>
                <a:tc>
                  <a:txBody>
                    <a:bodyPr/>
                    <a:lstStyle/>
                    <a:p>
                      <a:r>
                        <a:rPr lang="en-US" sz="1000" dirty="0"/>
                        <a:t>58.9-68.9</a:t>
                      </a:r>
                    </a:p>
                  </a:txBody>
                  <a:tcPr/>
                </a:tc>
                <a:tc>
                  <a:txBody>
                    <a:bodyPr/>
                    <a:lstStyle/>
                    <a:p>
                      <a:r>
                        <a:rPr lang="en-US" sz="1000" dirty="0"/>
                        <a:t>91.5-126.3</a:t>
                      </a:r>
                    </a:p>
                  </a:txBody>
                  <a:tcPr>
                    <a:solidFill>
                      <a:srgbClr val="FFFF00"/>
                    </a:solidFill>
                  </a:tcPr>
                </a:tc>
                <a:extLst>
                  <a:ext uri="{0D108BD9-81ED-4DB2-BD59-A6C34878D82A}">
                    <a16:rowId xmlns:a16="http://schemas.microsoft.com/office/drawing/2014/main" val="3652116250"/>
                  </a:ext>
                </a:extLst>
              </a:tr>
              <a:tr h="146056">
                <a:tc>
                  <a:txBody>
                    <a:bodyPr/>
                    <a:lstStyle/>
                    <a:p>
                      <a:r>
                        <a:rPr lang="en-US" sz="1000" dirty="0"/>
                        <a:t>FC / 10K</a:t>
                      </a:r>
                    </a:p>
                  </a:txBody>
                  <a:tcPr/>
                </a:tc>
                <a:tc>
                  <a:txBody>
                    <a:bodyPr/>
                    <a:lstStyle/>
                    <a:p>
                      <a:r>
                        <a:rPr lang="en-US" sz="1000" dirty="0"/>
                        <a:t>142-151</a:t>
                      </a:r>
                    </a:p>
                  </a:txBody>
                  <a:tcPr/>
                </a:tc>
                <a:tc>
                  <a:txBody>
                    <a:bodyPr/>
                    <a:lstStyle/>
                    <a:p>
                      <a:r>
                        <a:rPr lang="en-US" sz="1000" dirty="0"/>
                        <a:t>130-143</a:t>
                      </a:r>
                    </a:p>
                  </a:txBody>
                  <a:tcPr/>
                </a:tc>
                <a:tc>
                  <a:txBody>
                    <a:bodyPr/>
                    <a:lstStyle/>
                    <a:p>
                      <a:r>
                        <a:rPr lang="en-US" sz="1000" dirty="0"/>
                        <a:t>8.3-9.2</a:t>
                      </a:r>
                    </a:p>
                  </a:txBody>
                  <a:tcPr/>
                </a:tc>
                <a:tc>
                  <a:txBody>
                    <a:bodyPr/>
                    <a:lstStyle/>
                    <a:p>
                      <a:r>
                        <a:rPr lang="en-US" sz="1000" dirty="0"/>
                        <a:t>80-104</a:t>
                      </a:r>
                    </a:p>
                  </a:txBody>
                  <a:tcPr/>
                </a:tc>
                <a:tc>
                  <a:txBody>
                    <a:bodyPr/>
                    <a:lstStyle/>
                    <a:p>
                      <a:r>
                        <a:rPr lang="en-US" sz="1000" dirty="0"/>
                        <a:t>40.9-53.1</a:t>
                      </a:r>
                    </a:p>
                  </a:txBody>
                  <a:tcPr/>
                </a:tc>
                <a:tc>
                  <a:txBody>
                    <a:bodyPr/>
                    <a:lstStyle/>
                    <a:p>
                      <a:r>
                        <a:rPr lang="en-US" sz="1000" dirty="0"/>
                        <a:t>58.1-107.2</a:t>
                      </a:r>
                    </a:p>
                  </a:txBody>
                  <a:tcPr/>
                </a:tc>
                <a:extLst>
                  <a:ext uri="{0D108BD9-81ED-4DB2-BD59-A6C34878D82A}">
                    <a16:rowId xmlns:a16="http://schemas.microsoft.com/office/drawing/2014/main" val="2786477356"/>
                  </a:ext>
                </a:extLst>
              </a:tr>
              <a:tr h="146056">
                <a:tc>
                  <a:txBody>
                    <a:bodyPr/>
                    <a:lstStyle/>
                    <a:p>
                      <a:r>
                        <a:rPr lang="en-US" sz="1000" dirty="0"/>
                        <a:t>SAS / 10K</a:t>
                      </a:r>
                    </a:p>
                  </a:txBody>
                  <a:tcPr/>
                </a:tc>
                <a:tc>
                  <a:txBody>
                    <a:bodyPr/>
                    <a:lstStyle/>
                    <a:p>
                      <a:r>
                        <a:rPr lang="en-US" sz="1000" dirty="0"/>
                        <a:t>142-151</a:t>
                      </a:r>
                    </a:p>
                  </a:txBody>
                  <a:tcPr/>
                </a:tc>
                <a:tc>
                  <a:txBody>
                    <a:bodyPr/>
                    <a:lstStyle/>
                    <a:p>
                      <a:r>
                        <a:rPr lang="en-US" sz="1000" dirty="0"/>
                        <a:t>130-143</a:t>
                      </a:r>
                    </a:p>
                  </a:txBody>
                  <a:tcPr/>
                </a:tc>
                <a:tc>
                  <a:txBody>
                    <a:bodyPr/>
                    <a:lstStyle/>
                    <a:p>
                      <a:r>
                        <a:rPr lang="en-US" sz="1000" dirty="0"/>
                        <a:t>8.3-9.2</a:t>
                      </a:r>
                    </a:p>
                  </a:txBody>
                  <a:tcPr/>
                </a:tc>
                <a:tc>
                  <a:txBody>
                    <a:bodyPr/>
                    <a:lstStyle/>
                    <a:p>
                      <a:r>
                        <a:rPr lang="en-US" sz="1000" dirty="0"/>
                        <a:t>80-104</a:t>
                      </a:r>
                    </a:p>
                  </a:txBody>
                  <a:tcPr/>
                </a:tc>
                <a:tc>
                  <a:txBody>
                    <a:bodyPr/>
                    <a:lstStyle/>
                    <a:p>
                      <a:r>
                        <a:rPr lang="en-US" sz="1000" dirty="0"/>
                        <a:t>40.9-53.1</a:t>
                      </a:r>
                    </a:p>
                  </a:txBody>
                  <a:tcPr/>
                </a:tc>
                <a:tc>
                  <a:txBody>
                    <a:bodyPr/>
                    <a:lstStyle/>
                    <a:p>
                      <a:r>
                        <a:rPr lang="en-US" sz="1000" dirty="0"/>
                        <a:t>58.1-107.2</a:t>
                      </a:r>
                    </a:p>
                  </a:txBody>
                  <a:tcPr/>
                </a:tc>
                <a:extLst>
                  <a:ext uri="{0D108BD9-81ED-4DB2-BD59-A6C34878D82A}">
                    <a16:rowId xmlns:a16="http://schemas.microsoft.com/office/drawing/2014/main" val="1065925126"/>
                  </a:ext>
                </a:extLst>
              </a:tr>
              <a:tr h="146056">
                <a:tc>
                  <a:txBody>
                    <a:bodyPr/>
                    <a:lstStyle/>
                    <a:p>
                      <a:r>
                        <a:rPr lang="en-US" sz="1000" dirty="0"/>
                        <a:t>SAS/SATA / 7200</a:t>
                      </a:r>
                    </a:p>
                  </a:txBody>
                  <a:tcPr/>
                </a:tc>
                <a:tc>
                  <a:txBody>
                    <a:bodyPr/>
                    <a:lstStyle/>
                    <a:p>
                      <a:r>
                        <a:rPr lang="en-US" sz="1000" dirty="0"/>
                        <a:t>73-79</a:t>
                      </a:r>
                    </a:p>
                  </a:txBody>
                  <a:tcPr/>
                </a:tc>
                <a:tc>
                  <a:txBody>
                    <a:bodyPr/>
                    <a:lstStyle/>
                    <a:p>
                      <a:r>
                        <a:rPr lang="en-US" sz="1000" dirty="0"/>
                        <a:t>69-76</a:t>
                      </a:r>
                    </a:p>
                  </a:txBody>
                  <a:tcPr/>
                </a:tc>
                <a:tc>
                  <a:txBody>
                    <a:bodyPr/>
                    <a:lstStyle/>
                    <a:p>
                      <a:r>
                        <a:rPr lang="en-US" sz="1000" dirty="0"/>
                        <a:t>4.4-4.9</a:t>
                      </a:r>
                    </a:p>
                  </a:txBody>
                  <a:tcPr/>
                </a:tc>
                <a:tc>
                  <a:txBody>
                    <a:bodyPr/>
                    <a:lstStyle/>
                    <a:p>
                      <a:r>
                        <a:rPr lang="en-US" sz="1000" dirty="0"/>
                        <a:t>47-63</a:t>
                      </a:r>
                    </a:p>
                  </a:txBody>
                  <a:tcPr/>
                </a:tc>
                <a:tc>
                  <a:txBody>
                    <a:bodyPr/>
                    <a:lstStyle/>
                    <a:p>
                      <a:r>
                        <a:rPr lang="en-US" sz="1000" dirty="0"/>
                        <a:t>24.3-32.1</a:t>
                      </a:r>
                    </a:p>
                  </a:txBody>
                  <a:tcPr/>
                </a:tc>
                <a:tc>
                  <a:txBody>
                    <a:bodyPr/>
                    <a:lstStyle/>
                    <a:p>
                      <a:r>
                        <a:rPr lang="en-US" sz="1000" dirty="0"/>
                        <a:t>43.4-97.8</a:t>
                      </a:r>
                    </a:p>
                  </a:txBody>
                  <a:tcPr/>
                </a:tc>
                <a:extLst>
                  <a:ext uri="{0D108BD9-81ED-4DB2-BD59-A6C34878D82A}">
                    <a16:rowId xmlns:a16="http://schemas.microsoft.com/office/drawing/2014/main" val="2592868324"/>
                  </a:ext>
                </a:extLst>
              </a:tr>
              <a:tr h="146056">
                <a:tc>
                  <a:txBody>
                    <a:bodyPr/>
                    <a:lstStyle/>
                    <a:p>
                      <a:r>
                        <a:rPr lang="en-US" sz="1000" dirty="0"/>
                        <a:t>SATA / 5400</a:t>
                      </a:r>
                    </a:p>
                  </a:txBody>
                  <a:tcPr/>
                </a:tc>
                <a:tc>
                  <a:txBody>
                    <a:bodyPr/>
                    <a:lstStyle/>
                    <a:p>
                      <a:r>
                        <a:rPr lang="en-US" sz="1000" dirty="0"/>
                        <a:t>57</a:t>
                      </a:r>
                    </a:p>
                  </a:txBody>
                  <a:tcPr/>
                </a:tc>
                <a:tc>
                  <a:txBody>
                    <a:bodyPr/>
                    <a:lstStyle/>
                    <a:p>
                      <a:r>
                        <a:rPr lang="en-US" sz="1000" dirty="0"/>
                        <a:t>55</a:t>
                      </a:r>
                    </a:p>
                  </a:txBody>
                  <a:tcPr/>
                </a:tc>
                <a:tc>
                  <a:txBody>
                    <a:bodyPr/>
                    <a:lstStyle/>
                    <a:p>
                      <a:r>
                        <a:rPr lang="en-US" sz="1000" dirty="0"/>
                        <a:t>3.5</a:t>
                      </a:r>
                    </a:p>
                  </a:txBody>
                  <a:tcPr/>
                </a:tc>
                <a:tc>
                  <a:txBody>
                    <a:bodyPr/>
                    <a:lstStyle/>
                    <a:p>
                      <a:r>
                        <a:rPr lang="en-US" sz="1000" dirty="0"/>
                        <a:t>44</a:t>
                      </a:r>
                    </a:p>
                  </a:txBody>
                  <a:tcPr/>
                </a:tc>
                <a:tc>
                  <a:txBody>
                    <a:bodyPr/>
                    <a:lstStyle/>
                    <a:p>
                      <a:r>
                        <a:rPr lang="en-US" sz="1000" dirty="0"/>
                        <a:t>22.6</a:t>
                      </a:r>
                    </a:p>
                  </a:txBody>
                  <a:tcPr/>
                </a:tc>
                <a:tc>
                  <a:txBody>
                    <a:bodyPr/>
                    <a:lstStyle/>
                    <a:p>
                      <a:endParaRPr lang="en-US" sz="1000" dirty="0"/>
                    </a:p>
                  </a:txBody>
                  <a:tcPr/>
                </a:tc>
                <a:extLst>
                  <a:ext uri="{0D108BD9-81ED-4DB2-BD59-A6C34878D82A}">
                    <a16:rowId xmlns:a16="http://schemas.microsoft.com/office/drawing/2014/main" val="2715247819"/>
                  </a:ext>
                </a:extLst>
              </a:tr>
              <a:tr h="146056">
                <a:tc>
                  <a:txBody>
                    <a:bodyPr/>
                    <a:lstStyle/>
                    <a:p>
                      <a:r>
                        <a:rPr lang="en-US" sz="1000" dirty="0"/>
                        <a:t>SSD</a:t>
                      </a:r>
                    </a:p>
                  </a:txBody>
                  <a:tcPr/>
                </a:tc>
                <a:tc gridSpan="6">
                  <a:txBody>
                    <a:bodyPr/>
                    <a:lstStyle/>
                    <a:p>
                      <a:r>
                        <a:rPr lang="en-US" sz="1000" dirty="0"/>
                        <a:t>To evaluate SSD RAID performance use the SSD version of the calculator</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406810875"/>
                  </a:ext>
                </a:extLst>
              </a:tr>
            </a:tbl>
          </a:graphicData>
        </a:graphic>
      </p:graphicFrame>
      <p:pic>
        <p:nvPicPr>
          <p:cNvPr id="5" name="Picture 4">
            <a:extLst>
              <a:ext uri="{FF2B5EF4-FFF2-40B4-BE49-F238E27FC236}">
                <a16:creationId xmlns:a16="http://schemas.microsoft.com/office/drawing/2014/main" id="{893BD95A-4247-4053-99CD-B59EA6EDFC5E}"/>
              </a:ext>
            </a:extLst>
          </p:cNvPr>
          <p:cNvPicPr>
            <a:picLocks noChangeAspect="1"/>
          </p:cNvPicPr>
          <p:nvPr/>
        </p:nvPicPr>
        <p:blipFill>
          <a:blip r:embed="rId3"/>
          <a:stretch>
            <a:fillRect/>
          </a:stretch>
        </p:blipFill>
        <p:spPr>
          <a:xfrm>
            <a:off x="5814381" y="1606813"/>
            <a:ext cx="5760770" cy="1124800"/>
          </a:xfrm>
          <a:prstGeom prst="rect">
            <a:avLst/>
          </a:prstGeom>
        </p:spPr>
      </p:pic>
      <p:pic>
        <p:nvPicPr>
          <p:cNvPr id="11" name="Picture 10">
            <a:extLst>
              <a:ext uri="{FF2B5EF4-FFF2-40B4-BE49-F238E27FC236}">
                <a16:creationId xmlns:a16="http://schemas.microsoft.com/office/drawing/2014/main" id="{AF978E28-896A-4EA1-B19A-BD2BDD7764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12" name="Table 11">
            <a:extLst>
              <a:ext uri="{FF2B5EF4-FFF2-40B4-BE49-F238E27FC236}">
                <a16:creationId xmlns:a16="http://schemas.microsoft.com/office/drawing/2014/main" id="{0CC9FF3E-7C1F-4C08-8581-C72070844D82}"/>
              </a:ext>
            </a:extLst>
          </p:cNvPr>
          <p:cNvGraphicFramePr>
            <a:graphicFrameLocks noGrp="1"/>
          </p:cNvGraphicFramePr>
          <p:nvPr>
            <p:extLst>
              <p:ext uri="{D42A27DB-BD31-4B8C-83A1-F6EECF244321}">
                <p14:modId xmlns:p14="http://schemas.microsoft.com/office/powerpoint/2010/main" val="4226044659"/>
              </p:ext>
            </p:extLst>
          </p:nvPr>
        </p:nvGraphicFramePr>
        <p:xfrm>
          <a:off x="7512209" y="2923700"/>
          <a:ext cx="4062944" cy="975360"/>
        </p:xfrm>
        <a:graphic>
          <a:graphicData uri="http://schemas.openxmlformats.org/drawingml/2006/table">
            <a:tbl>
              <a:tblPr firstRow="1" bandRow="1">
                <a:tableStyleId>{073A0DAA-6AF3-43AB-8588-CEC1D06C72B9}</a:tableStyleId>
              </a:tblPr>
              <a:tblGrid>
                <a:gridCol w="1015736">
                  <a:extLst>
                    <a:ext uri="{9D8B030D-6E8A-4147-A177-3AD203B41FA5}">
                      <a16:colId xmlns:a16="http://schemas.microsoft.com/office/drawing/2014/main" val="3527210105"/>
                    </a:ext>
                  </a:extLst>
                </a:gridCol>
                <a:gridCol w="1015736">
                  <a:extLst>
                    <a:ext uri="{9D8B030D-6E8A-4147-A177-3AD203B41FA5}">
                      <a16:colId xmlns:a16="http://schemas.microsoft.com/office/drawing/2014/main" val="1415260859"/>
                    </a:ext>
                  </a:extLst>
                </a:gridCol>
                <a:gridCol w="1015736">
                  <a:extLst>
                    <a:ext uri="{9D8B030D-6E8A-4147-A177-3AD203B41FA5}">
                      <a16:colId xmlns:a16="http://schemas.microsoft.com/office/drawing/2014/main" val="2824439424"/>
                    </a:ext>
                  </a:extLst>
                </a:gridCol>
                <a:gridCol w="1015736">
                  <a:extLst>
                    <a:ext uri="{9D8B030D-6E8A-4147-A177-3AD203B41FA5}">
                      <a16:colId xmlns:a16="http://schemas.microsoft.com/office/drawing/2014/main" val="1473673301"/>
                    </a:ext>
                  </a:extLst>
                </a:gridCol>
              </a:tblGrid>
              <a:tr h="0">
                <a:tc>
                  <a:txBody>
                    <a:bodyPr/>
                    <a:lstStyle/>
                    <a:p>
                      <a:r>
                        <a:rPr lang="en-US" sz="1000" dirty="0"/>
                        <a:t>Percent</a:t>
                      </a:r>
                    </a:p>
                  </a:txBody>
                  <a:tcPr/>
                </a:tc>
                <a:tc>
                  <a:txBody>
                    <a:bodyPr/>
                    <a:lstStyle/>
                    <a:p>
                      <a:r>
                        <a:rPr lang="en-US" sz="1000" dirty="0"/>
                        <a:t>MB</a:t>
                      </a:r>
                    </a:p>
                  </a:txBody>
                  <a:tcPr/>
                </a:tc>
                <a:tc>
                  <a:txBody>
                    <a:bodyPr/>
                    <a:lstStyle/>
                    <a:p>
                      <a:r>
                        <a:rPr lang="en-US" sz="1000" dirty="0"/>
                        <a:t>KB</a:t>
                      </a:r>
                    </a:p>
                  </a:txBody>
                  <a:tcPr/>
                </a:tc>
                <a:tc>
                  <a:txBody>
                    <a:bodyPr/>
                    <a:lstStyle/>
                    <a:p>
                      <a:r>
                        <a:rPr lang="en-US" sz="1000" dirty="0"/>
                        <a:t>B</a:t>
                      </a:r>
                    </a:p>
                  </a:txBody>
                  <a:tcPr/>
                </a:tc>
                <a:extLst>
                  <a:ext uri="{0D108BD9-81ED-4DB2-BD59-A6C34878D82A}">
                    <a16:rowId xmlns:a16="http://schemas.microsoft.com/office/drawing/2014/main" val="1597339977"/>
                  </a:ext>
                </a:extLst>
              </a:tr>
              <a:tr h="0">
                <a:tc>
                  <a:txBody>
                    <a:bodyPr/>
                    <a:lstStyle/>
                    <a:p>
                      <a:r>
                        <a:rPr lang="en-US" sz="1000" dirty="0"/>
                        <a:t>100%</a:t>
                      </a:r>
                    </a:p>
                  </a:txBody>
                  <a:tcPr>
                    <a:solidFill>
                      <a:schemeClr val="accent5">
                        <a:lumMod val="85000"/>
                      </a:schemeClr>
                    </a:solidFill>
                  </a:tcPr>
                </a:tc>
                <a:tc>
                  <a:txBody>
                    <a:bodyPr/>
                    <a:lstStyle/>
                    <a:p>
                      <a:r>
                        <a:rPr lang="en-US" sz="1000" dirty="0"/>
                        <a:t>92</a:t>
                      </a:r>
                    </a:p>
                  </a:txBody>
                  <a:tcPr>
                    <a:solidFill>
                      <a:srgbClr val="FFFF00"/>
                    </a:solidFill>
                  </a:tcPr>
                </a:tc>
                <a:tc>
                  <a:txBody>
                    <a:bodyPr/>
                    <a:lstStyle/>
                    <a:p>
                      <a:r>
                        <a:rPr lang="en-US" sz="1000" dirty="0"/>
                        <a:t>93,696</a:t>
                      </a:r>
                    </a:p>
                  </a:txBody>
                  <a:tcPr/>
                </a:tc>
                <a:tc>
                  <a:txBody>
                    <a:bodyPr/>
                    <a:lstStyle/>
                    <a:p>
                      <a:r>
                        <a:rPr lang="en-US" sz="1000" dirty="0"/>
                        <a:t>95,944,704</a:t>
                      </a:r>
                    </a:p>
                  </a:txBody>
                  <a:tcPr/>
                </a:tc>
                <a:extLst>
                  <a:ext uri="{0D108BD9-81ED-4DB2-BD59-A6C34878D82A}">
                    <a16:rowId xmlns:a16="http://schemas.microsoft.com/office/drawing/2014/main" val="59821659"/>
                  </a:ext>
                </a:extLst>
              </a:tr>
              <a:tr h="0">
                <a:tc>
                  <a:txBody>
                    <a:bodyPr/>
                    <a:lstStyle/>
                    <a:p>
                      <a:r>
                        <a:rPr lang="en-US" sz="1000" dirty="0"/>
                        <a:t>80%</a:t>
                      </a:r>
                    </a:p>
                  </a:txBody>
                  <a:tcPr/>
                </a:tc>
                <a:tc>
                  <a:txBody>
                    <a:bodyPr/>
                    <a:lstStyle/>
                    <a:p>
                      <a:r>
                        <a:rPr lang="en-US" sz="1000" dirty="0"/>
                        <a:t>73</a:t>
                      </a:r>
                    </a:p>
                  </a:txBody>
                  <a:tcPr/>
                </a:tc>
                <a:tc>
                  <a:txBody>
                    <a:bodyPr/>
                    <a:lstStyle/>
                    <a:p>
                      <a:r>
                        <a:rPr lang="en-US" sz="1000" dirty="0"/>
                        <a:t>74,957</a:t>
                      </a:r>
                    </a:p>
                  </a:txBody>
                  <a:tcPr/>
                </a:tc>
                <a:tc>
                  <a:txBody>
                    <a:bodyPr/>
                    <a:lstStyle/>
                    <a:p>
                      <a:r>
                        <a:rPr lang="en-US" sz="1000" dirty="0"/>
                        <a:t>76,755,763</a:t>
                      </a:r>
                    </a:p>
                  </a:txBody>
                  <a:tcPr>
                    <a:solidFill>
                      <a:srgbClr val="FFFF00"/>
                    </a:solidFill>
                  </a:tcPr>
                </a:tc>
                <a:extLst>
                  <a:ext uri="{0D108BD9-81ED-4DB2-BD59-A6C34878D82A}">
                    <a16:rowId xmlns:a16="http://schemas.microsoft.com/office/drawing/2014/main" val="3652116250"/>
                  </a:ext>
                </a:extLst>
              </a:tr>
              <a:tr h="0">
                <a:tc>
                  <a:txBody>
                    <a:bodyPr/>
                    <a:lstStyle/>
                    <a:p>
                      <a:r>
                        <a:rPr lang="en-US" sz="1000" dirty="0"/>
                        <a:t>50%</a:t>
                      </a:r>
                    </a:p>
                  </a:txBody>
                  <a:tcPr/>
                </a:tc>
                <a:tc>
                  <a:txBody>
                    <a:bodyPr/>
                    <a:lstStyle/>
                    <a:p>
                      <a:r>
                        <a:rPr lang="en-US" sz="1000" dirty="0"/>
                        <a:t>46</a:t>
                      </a:r>
                    </a:p>
                  </a:txBody>
                  <a:tcPr/>
                </a:tc>
                <a:tc>
                  <a:txBody>
                    <a:bodyPr/>
                    <a:lstStyle/>
                    <a:p>
                      <a:r>
                        <a:rPr lang="en-US" sz="1000" dirty="0"/>
                        <a:t>46,848</a:t>
                      </a:r>
                    </a:p>
                  </a:txBody>
                  <a:tcPr/>
                </a:tc>
                <a:tc>
                  <a:txBody>
                    <a:bodyPr/>
                    <a:lstStyle/>
                    <a:p>
                      <a:r>
                        <a:rPr lang="en-US" sz="1000" dirty="0"/>
                        <a:t>47,972,352</a:t>
                      </a:r>
                    </a:p>
                  </a:txBody>
                  <a:tcPr>
                    <a:solidFill>
                      <a:srgbClr val="FFFF00"/>
                    </a:solidFill>
                  </a:tcPr>
                </a:tc>
                <a:extLst>
                  <a:ext uri="{0D108BD9-81ED-4DB2-BD59-A6C34878D82A}">
                    <a16:rowId xmlns:a16="http://schemas.microsoft.com/office/drawing/2014/main" val="2786477356"/>
                  </a:ext>
                </a:extLst>
              </a:tr>
            </a:tbl>
          </a:graphicData>
        </a:graphic>
      </p:graphicFrame>
    </p:spTree>
    <p:extLst>
      <p:ext uri="{BB962C8B-B14F-4D97-AF65-F5344CB8AC3E}">
        <p14:creationId xmlns:p14="http://schemas.microsoft.com/office/powerpoint/2010/main" val="2323055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Current Drive Performance</a:t>
            </a:r>
          </a:p>
        </p:txBody>
      </p:sp>
      <p:sp>
        <p:nvSpPr>
          <p:cNvPr id="22531" name="Text Placeholder 6"/>
          <p:cNvSpPr>
            <a:spLocks noGrp="1"/>
          </p:cNvSpPr>
          <p:nvPr>
            <p:ph type="body" sz="quarter" idx="12"/>
          </p:nvPr>
        </p:nvSpPr>
        <p:spPr>
          <a:xfrm>
            <a:off x="611558" y="1262064"/>
            <a:ext cx="9131038"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I/O Read / I/O Write Settings</a:t>
            </a:r>
          </a:p>
          <a:p>
            <a:pPr marL="698501" lvl="1" indent="-119063">
              <a:spcBef>
                <a:spcPts val="900"/>
              </a:spcBef>
              <a:spcAft>
                <a:spcPts val="0"/>
              </a:spcAft>
              <a:buFont typeface="Arial" panose="020B0604020202020204" pitchFamily="34" charset="0"/>
              <a:buChar char="•"/>
            </a:pPr>
            <a:r>
              <a:rPr lang="en-US" sz="800" dirty="0"/>
              <a:t>RAID Type: RAID 6</a:t>
            </a:r>
          </a:p>
          <a:p>
            <a:pPr marL="698501" lvl="1" indent="-119063">
              <a:spcBef>
                <a:spcPts val="900"/>
              </a:spcBef>
              <a:spcAft>
                <a:spcPts val="0"/>
              </a:spcAft>
              <a:buFont typeface="Arial" panose="020B0604020202020204" pitchFamily="34" charset="0"/>
              <a:buChar char="•"/>
            </a:pPr>
            <a:r>
              <a:rPr lang="en-US" sz="800" dirty="0"/>
              <a:t>Drive Capacity: 146GB</a:t>
            </a:r>
          </a:p>
          <a:p>
            <a:pPr marL="698501" lvl="1" indent="-119063">
              <a:spcBef>
                <a:spcPts val="900"/>
              </a:spcBef>
              <a:spcAft>
                <a:spcPts val="0"/>
              </a:spcAft>
              <a:buFont typeface="Arial" panose="020B0604020202020204" pitchFamily="34" charset="0"/>
              <a:buChar char="•"/>
            </a:pPr>
            <a:r>
              <a:rPr lang="en-US" sz="800" dirty="0"/>
              <a:t>Single Drive Performance: 6,144 MB/s</a:t>
            </a:r>
          </a:p>
          <a:p>
            <a:pPr marL="698501" lvl="1" indent="-119063">
              <a:spcBef>
                <a:spcPts val="900"/>
              </a:spcBef>
              <a:spcAft>
                <a:spcPts val="0"/>
              </a:spcAft>
              <a:buFont typeface="Arial" panose="020B0604020202020204" pitchFamily="34" charset="0"/>
              <a:buChar char="•"/>
            </a:pPr>
            <a:r>
              <a:rPr lang="en-US" sz="800" dirty="0"/>
              <a:t>Single Drive Cost: 40</a:t>
            </a:r>
          </a:p>
          <a:p>
            <a:pPr marL="698501" lvl="1" indent="-119063">
              <a:spcBef>
                <a:spcPts val="900"/>
              </a:spcBef>
              <a:spcAft>
                <a:spcPts val="0"/>
              </a:spcAft>
              <a:buFont typeface="Arial" panose="020B0604020202020204" pitchFamily="34" charset="0"/>
              <a:buChar char="•"/>
            </a:pPr>
            <a:r>
              <a:rPr lang="en-US" sz="800" dirty="0"/>
              <a:t>Number of drives per RAID group: 16</a:t>
            </a:r>
          </a:p>
          <a:p>
            <a:pPr marL="698501" lvl="1" indent="-119063">
              <a:spcBef>
                <a:spcPts val="900"/>
              </a:spcBef>
              <a:spcAft>
                <a:spcPts val="0"/>
              </a:spcAft>
              <a:buFont typeface="Arial" panose="020B0604020202020204" pitchFamily="34" charset="0"/>
              <a:buChar char="•"/>
            </a:pPr>
            <a:r>
              <a:rPr lang="en-US" sz="800" dirty="0"/>
              <a:t>Number of RAID groups: 1</a:t>
            </a:r>
          </a:p>
          <a:p>
            <a:pPr marL="698501" lvl="1" indent="-119063">
              <a:spcBef>
                <a:spcPts val="900"/>
              </a:spcBef>
              <a:spcAft>
                <a:spcPts val="0"/>
              </a:spcAft>
              <a:buFont typeface="Arial" panose="020B0604020202020204" pitchFamily="34" charset="0"/>
              <a:buChar char="•"/>
            </a:pPr>
            <a:r>
              <a:rPr lang="en-US" sz="800" dirty="0"/>
              <a:t>Read operations (%): 0 (100% - Write Efficiency, In this case it would be between 0% and 1%)</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37</a:t>
            </a:fld>
            <a:endParaRPr lang="en-US" dirty="0">
              <a:solidFill>
                <a:schemeClr val="accent6"/>
              </a:solidFill>
              <a:latin typeface="+mn-lt"/>
              <a:ea typeface="ヒラギノ角ゴ Pro W3" charset="0"/>
            </a:endParaRPr>
          </a:p>
        </p:txBody>
      </p:sp>
      <p:graphicFrame>
        <p:nvGraphicFramePr>
          <p:cNvPr id="2" name="Table 1">
            <a:extLst>
              <a:ext uri="{FF2B5EF4-FFF2-40B4-BE49-F238E27FC236}">
                <a16:creationId xmlns:a16="http://schemas.microsoft.com/office/drawing/2014/main" id="{BE2355DE-9D9E-4107-9537-CACA31746DA3}"/>
              </a:ext>
            </a:extLst>
          </p:cNvPr>
          <p:cNvGraphicFramePr>
            <a:graphicFrameLocks noGrp="1"/>
          </p:cNvGraphicFramePr>
          <p:nvPr>
            <p:extLst>
              <p:ext uri="{D42A27DB-BD31-4B8C-83A1-F6EECF244321}">
                <p14:modId xmlns:p14="http://schemas.microsoft.com/office/powerpoint/2010/main" val="711710835"/>
              </p:ext>
            </p:extLst>
          </p:nvPr>
        </p:nvGraphicFramePr>
        <p:xfrm>
          <a:off x="7512209" y="2923700"/>
          <a:ext cx="4062944" cy="975360"/>
        </p:xfrm>
        <a:graphic>
          <a:graphicData uri="http://schemas.openxmlformats.org/drawingml/2006/table">
            <a:tbl>
              <a:tblPr firstRow="1" bandRow="1">
                <a:tableStyleId>{073A0DAA-6AF3-43AB-8588-CEC1D06C72B9}</a:tableStyleId>
              </a:tblPr>
              <a:tblGrid>
                <a:gridCol w="1015736">
                  <a:extLst>
                    <a:ext uri="{9D8B030D-6E8A-4147-A177-3AD203B41FA5}">
                      <a16:colId xmlns:a16="http://schemas.microsoft.com/office/drawing/2014/main" val="3527210105"/>
                    </a:ext>
                  </a:extLst>
                </a:gridCol>
                <a:gridCol w="1015736">
                  <a:extLst>
                    <a:ext uri="{9D8B030D-6E8A-4147-A177-3AD203B41FA5}">
                      <a16:colId xmlns:a16="http://schemas.microsoft.com/office/drawing/2014/main" val="1415260859"/>
                    </a:ext>
                  </a:extLst>
                </a:gridCol>
                <a:gridCol w="1015736">
                  <a:extLst>
                    <a:ext uri="{9D8B030D-6E8A-4147-A177-3AD203B41FA5}">
                      <a16:colId xmlns:a16="http://schemas.microsoft.com/office/drawing/2014/main" val="2824439424"/>
                    </a:ext>
                  </a:extLst>
                </a:gridCol>
                <a:gridCol w="1015736">
                  <a:extLst>
                    <a:ext uri="{9D8B030D-6E8A-4147-A177-3AD203B41FA5}">
                      <a16:colId xmlns:a16="http://schemas.microsoft.com/office/drawing/2014/main" val="1473673301"/>
                    </a:ext>
                  </a:extLst>
                </a:gridCol>
              </a:tblGrid>
              <a:tr h="0">
                <a:tc>
                  <a:txBody>
                    <a:bodyPr/>
                    <a:lstStyle/>
                    <a:p>
                      <a:r>
                        <a:rPr lang="en-US" sz="1000" dirty="0"/>
                        <a:t>Percent</a:t>
                      </a:r>
                    </a:p>
                  </a:txBody>
                  <a:tcPr/>
                </a:tc>
                <a:tc>
                  <a:txBody>
                    <a:bodyPr/>
                    <a:lstStyle/>
                    <a:p>
                      <a:r>
                        <a:rPr lang="en-US" sz="1000" dirty="0"/>
                        <a:t>MB</a:t>
                      </a:r>
                    </a:p>
                  </a:txBody>
                  <a:tcPr/>
                </a:tc>
                <a:tc>
                  <a:txBody>
                    <a:bodyPr/>
                    <a:lstStyle/>
                    <a:p>
                      <a:r>
                        <a:rPr lang="en-US" sz="1000" dirty="0"/>
                        <a:t>KB</a:t>
                      </a:r>
                    </a:p>
                  </a:txBody>
                  <a:tcPr/>
                </a:tc>
                <a:tc>
                  <a:txBody>
                    <a:bodyPr/>
                    <a:lstStyle/>
                    <a:p>
                      <a:r>
                        <a:rPr lang="en-US" sz="1000" dirty="0"/>
                        <a:t>B</a:t>
                      </a:r>
                    </a:p>
                  </a:txBody>
                  <a:tcPr/>
                </a:tc>
                <a:extLst>
                  <a:ext uri="{0D108BD9-81ED-4DB2-BD59-A6C34878D82A}">
                    <a16:rowId xmlns:a16="http://schemas.microsoft.com/office/drawing/2014/main" val="1597339977"/>
                  </a:ext>
                </a:extLst>
              </a:tr>
              <a:tr h="0">
                <a:tc>
                  <a:txBody>
                    <a:bodyPr/>
                    <a:lstStyle/>
                    <a:p>
                      <a:r>
                        <a:rPr lang="en-US" sz="1000" dirty="0"/>
                        <a:t>100%</a:t>
                      </a:r>
                    </a:p>
                  </a:txBody>
                  <a:tcPr>
                    <a:solidFill>
                      <a:schemeClr val="accent5">
                        <a:lumMod val="85000"/>
                      </a:schemeClr>
                    </a:solidFill>
                  </a:tcPr>
                </a:tc>
                <a:tc>
                  <a:txBody>
                    <a:bodyPr/>
                    <a:lstStyle/>
                    <a:p>
                      <a:r>
                        <a:rPr lang="en-US" sz="1000" dirty="0"/>
                        <a:t>92</a:t>
                      </a:r>
                    </a:p>
                  </a:txBody>
                  <a:tcPr>
                    <a:solidFill>
                      <a:srgbClr val="FFFF00"/>
                    </a:solidFill>
                  </a:tcPr>
                </a:tc>
                <a:tc>
                  <a:txBody>
                    <a:bodyPr/>
                    <a:lstStyle/>
                    <a:p>
                      <a:r>
                        <a:rPr lang="en-US" sz="1000" dirty="0"/>
                        <a:t>93,696</a:t>
                      </a:r>
                    </a:p>
                  </a:txBody>
                  <a:tcPr/>
                </a:tc>
                <a:tc>
                  <a:txBody>
                    <a:bodyPr/>
                    <a:lstStyle/>
                    <a:p>
                      <a:r>
                        <a:rPr lang="en-US" sz="1000" dirty="0"/>
                        <a:t>95,944,704</a:t>
                      </a:r>
                    </a:p>
                  </a:txBody>
                  <a:tcPr/>
                </a:tc>
                <a:extLst>
                  <a:ext uri="{0D108BD9-81ED-4DB2-BD59-A6C34878D82A}">
                    <a16:rowId xmlns:a16="http://schemas.microsoft.com/office/drawing/2014/main" val="59821659"/>
                  </a:ext>
                </a:extLst>
              </a:tr>
              <a:tr h="0">
                <a:tc>
                  <a:txBody>
                    <a:bodyPr/>
                    <a:lstStyle/>
                    <a:p>
                      <a:r>
                        <a:rPr lang="en-US" sz="1000" dirty="0"/>
                        <a:t>80%</a:t>
                      </a:r>
                    </a:p>
                  </a:txBody>
                  <a:tcPr/>
                </a:tc>
                <a:tc>
                  <a:txBody>
                    <a:bodyPr/>
                    <a:lstStyle/>
                    <a:p>
                      <a:r>
                        <a:rPr lang="en-US" sz="1000" dirty="0"/>
                        <a:t>73</a:t>
                      </a:r>
                    </a:p>
                  </a:txBody>
                  <a:tcPr/>
                </a:tc>
                <a:tc>
                  <a:txBody>
                    <a:bodyPr/>
                    <a:lstStyle/>
                    <a:p>
                      <a:r>
                        <a:rPr lang="en-US" sz="1000" dirty="0"/>
                        <a:t>74,957</a:t>
                      </a:r>
                    </a:p>
                  </a:txBody>
                  <a:tcPr/>
                </a:tc>
                <a:tc>
                  <a:txBody>
                    <a:bodyPr/>
                    <a:lstStyle/>
                    <a:p>
                      <a:r>
                        <a:rPr lang="en-US" sz="1000" dirty="0"/>
                        <a:t>76,755,763</a:t>
                      </a:r>
                    </a:p>
                  </a:txBody>
                  <a:tcPr>
                    <a:solidFill>
                      <a:srgbClr val="FFFF00"/>
                    </a:solidFill>
                  </a:tcPr>
                </a:tc>
                <a:extLst>
                  <a:ext uri="{0D108BD9-81ED-4DB2-BD59-A6C34878D82A}">
                    <a16:rowId xmlns:a16="http://schemas.microsoft.com/office/drawing/2014/main" val="3652116250"/>
                  </a:ext>
                </a:extLst>
              </a:tr>
              <a:tr h="0">
                <a:tc>
                  <a:txBody>
                    <a:bodyPr/>
                    <a:lstStyle/>
                    <a:p>
                      <a:r>
                        <a:rPr lang="en-US" sz="1000" dirty="0"/>
                        <a:t>50%</a:t>
                      </a:r>
                    </a:p>
                  </a:txBody>
                  <a:tcPr/>
                </a:tc>
                <a:tc>
                  <a:txBody>
                    <a:bodyPr/>
                    <a:lstStyle/>
                    <a:p>
                      <a:r>
                        <a:rPr lang="en-US" sz="1000" dirty="0"/>
                        <a:t>46</a:t>
                      </a:r>
                    </a:p>
                  </a:txBody>
                  <a:tcPr/>
                </a:tc>
                <a:tc>
                  <a:txBody>
                    <a:bodyPr/>
                    <a:lstStyle/>
                    <a:p>
                      <a:r>
                        <a:rPr lang="en-US" sz="1000" dirty="0"/>
                        <a:t>46,848</a:t>
                      </a:r>
                    </a:p>
                  </a:txBody>
                  <a:tcPr/>
                </a:tc>
                <a:tc>
                  <a:txBody>
                    <a:bodyPr/>
                    <a:lstStyle/>
                    <a:p>
                      <a:r>
                        <a:rPr lang="en-US" sz="1000" dirty="0"/>
                        <a:t>47,972,352</a:t>
                      </a:r>
                    </a:p>
                  </a:txBody>
                  <a:tcPr>
                    <a:solidFill>
                      <a:srgbClr val="FFFF00"/>
                    </a:solidFill>
                  </a:tcPr>
                </a:tc>
                <a:extLst>
                  <a:ext uri="{0D108BD9-81ED-4DB2-BD59-A6C34878D82A}">
                    <a16:rowId xmlns:a16="http://schemas.microsoft.com/office/drawing/2014/main" val="2786477356"/>
                  </a:ext>
                </a:extLst>
              </a:tr>
            </a:tbl>
          </a:graphicData>
        </a:graphic>
      </p:graphicFrame>
      <p:pic>
        <p:nvPicPr>
          <p:cNvPr id="5" name="Picture 4">
            <a:extLst>
              <a:ext uri="{FF2B5EF4-FFF2-40B4-BE49-F238E27FC236}">
                <a16:creationId xmlns:a16="http://schemas.microsoft.com/office/drawing/2014/main" id="{893BD95A-4247-4053-99CD-B59EA6EDFC5E}"/>
              </a:ext>
            </a:extLst>
          </p:cNvPr>
          <p:cNvPicPr>
            <a:picLocks noChangeAspect="1"/>
          </p:cNvPicPr>
          <p:nvPr/>
        </p:nvPicPr>
        <p:blipFill>
          <a:blip r:embed="rId3"/>
          <a:stretch>
            <a:fillRect/>
          </a:stretch>
        </p:blipFill>
        <p:spPr>
          <a:xfrm>
            <a:off x="5814381" y="1606813"/>
            <a:ext cx="5760770" cy="1124800"/>
          </a:xfrm>
          <a:prstGeom prst="rect">
            <a:avLst/>
          </a:prstGeom>
        </p:spPr>
      </p:pic>
      <p:pic>
        <p:nvPicPr>
          <p:cNvPr id="3" name="Picture 2">
            <a:extLst>
              <a:ext uri="{FF2B5EF4-FFF2-40B4-BE49-F238E27FC236}">
                <a16:creationId xmlns:a16="http://schemas.microsoft.com/office/drawing/2014/main" id="{BB59E3EA-A237-4A76-A223-28FDD3A6CD78}"/>
              </a:ext>
            </a:extLst>
          </p:cNvPr>
          <p:cNvPicPr>
            <a:picLocks noChangeAspect="1"/>
          </p:cNvPicPr>
          <p:nvPr/>
        </p:nvPicPr>
        <p:blipFill>
          <a:blip r:embed="rId4"/>
          <a:stretch>
            <a:fillRect/>
          </a:stretch>
        </p:blipFill>
        <p:spPr>
          <a:xfrm>
            <a:off x="2198774" y="3975895"/>
            <a:ext cx="9372600" cy="2228850"/>
          </a:xfrm>
          <a:prstGeom prst="rect">
            <a:avLst/>
          </a:prstGeom>
        </p:spPr>
      </p:pic>
    </p:spTree>
    <p:extLst>
      <p:ext uri="{BB962C8B-B14F-4D97-AF65-F5344CB8AC3E}">
        <p14:creationId xmlns:p14="http://schemas.microsoft.com/office/powerpoint/2010/main" val="31806670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Performance History</a:t>
            </a:r>
          </a:p>
          <a:p>
            <a:pPr marL="90488" lvl="1">
              <a:spcBef>
                <a:spcPct val="0"/>
              </a:spcBef>
            </a:pPr>
            <a:r>
              <a:rPr lang="en-US" altLang="en-US" dirty="0">
                <a:ea typeface="ヒラギノ角ゴ Pro W3" charset="-128"/>
              </a:rPr>
              <a:t>Monitoring history as thing happen when we are not in front of the monitors.</a:t>
            </a:r>
          </a:p>
        </p:txBody>
      </p:sp>
    </p:spTree>
    <p:extLst>
      <p:ext uri="{BB962C8B-B14F-4D97-AF65-F5344CB8AC3E}">
        <p14:creationId xmlns:p14="http://schemas.microsoft.com/office/powerpoint/2010/main" val="8441869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CPU User</a:t>
            </a:r>
          </a:p>
        </p:txBody>
      </p:sp>
      <p:sp>
        <p:nvSpPr>
          <p:cNvPr id="22531" name="Text Placeholder 6"/>
          <p:cNvSpPr>
            <a:spLocks noGrp="1"/>
          </p:cNvSpPr>
          <p:nvPr>
            <p:ph type="body" sz="quarter" idx="12"/>
          </p:nvPr>
        </p:nvSpPr>
        <p:spPr>
          <a:xfrm>
            <a:off x="611557" y="1262064"/>
            <a:ext cx="10963593"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We want to make sure that we are not running at full CPU. I try to keep the server below 50% with a max spike of 80%.</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}.$ServerName-a.aggregation-cpu-average.cpu-user,2)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}.$ServerName-b.aggregation-cpu-average.cpu-user,2)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39</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F5C63B52-EC1F-4155-8CD1-1DB3E7BA7E6A}"/>
              </a:ext>
            </a:extLst>
          </p:cNvPr>
          <p:cNvPicPr>
            <a:picLocks noChangeAspect="1"/>
          </p:cNvPicPr>
          <p:nvPr/>
        </p:nvPicPr>
        <p:blipFill>
          <a:blip r:embed="rId2"/>
          <a:stretch>
            <a:fillRect/>
          </a:stretch>
        </p:blipFill>
        <p:spPr>
          <a:xfrm>
            <a:off x="1778530" y="3561006"/>
            <a:ext cx="8629650" cy="2562225"/>
          </a:xfrm>
          <a:prstGeom prst="rect">
            <a:avLst/>
          </a:prstGeom>
        </p:spPr>
      </p:pic>
    </p:spTree>
    <p:extLst>
      <p:ext uri="{BB962C8B-B14F-4D97-AF65-F5344CB8AC3E}">
        <p14:creationId xmlns:p14="http://schemas.microsoft.com/office/powerpoint/2010/main" val="23189567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Read</a:t>
            </a:r>
          </a:p>
        </p:txBody>
      </p:sp>
      <p:sp>
        <p:nvSpPr>
          <p:cNvPr id="22531" name="Text Placeholder 6"/>
          <p:cNvSpPr>
            <a:spLocks noGrp="1"/>
          </p:cNvSpPr>
          <p:nvPr>
            <p:ph type="body" sz="quarter" idx="12"/>
          </p:nvPr>
        </p:nvSpPr>
        <p:spPr>
          <a:xfrm>
            <a:off x="611557" y="1262064"/>
            <a:ext cx="10963593"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duration spikes are OK, as long as there is no real sustained disk reads.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}.sqltest-a.disk-xvdb1.disk_octets.read,2)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}.sqltest-b.disk-xvdb1.disk_octets.read,2)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40</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9BC72E80-772E-45D2-B134-2BA57B0239BA}"/>
              </a:ext>
            </a:extLst>
          </p:cNvPr>
          <p:cNvPicPr>
            <a:picLocks noChangeAspect="1"/>
          </p:cNvPicPr>
          <p:nvPr/>
        </p:nvPicPr>
        <p:blipFill>
          <a:blip r:embed="rId2"/>
          <a:stretch>
            <a:fillRect/>
          </a:stretch>
        </p:blipFill>
        <p:spPr>
          <a:xfrm>
            <a:off x="1783292" y="3429000"/>
            <a:ext cx="8620125" cy="2571750"/>
          </a:xfrm>
          <a:prstGeom prst="rect">
            <a:avLst/>
          </a:prstGeom>
        </p:spPr>
      </p:pic>
    </p:spTree>
    <p:extLst>
      <p:ext uri="{BB962C8B-B14F-4D97-AF65-F5344CB8AC3E}">
        <p14:creationId xmlns:p14="http://schemas.microsoft.com/office/powerpoint/2010/main" val="37537126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Write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duration spikes are OK, as long as there is no real sustained disk writes causing pending writes to build up.</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}.sqltest-a.disk-xvdb1.disk_octets.write,2)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}.sqltest-b.disk-xvdb1.disk_octets.write,2)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41</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9473D4A0-CAE2-4767-8365-567539C07B68}"/>
              </a:ext>
            </a:extLst>
          </p:cNvPr>
          <p:cNvPicPr>
            <a:picLocks noChangeAspect="1"/>
          </p:cNvPicPr>
          <p:nvPr/>
        </p:nvPicPr>
        <p:blipFill>
          <a:blip r:embed="rId2"/>
          <a:stretch>
            <a:fillRect/>
          </a:stretch>
        </p:blipFill>
        <p:spPr>
          <a:xfrm>
            <a:off x="1764242" y="3429000"/>
            <a:ext cx="8658225" cy="2571750"/>
          </a:xfrm>
          <a:prstGeom prst="rect">
            <a:avLst/>
          </a:prstGeom>
        </p:spPr>
      </p:pic>
    </p:spTree>
    <p:extLst>
      <p:ext uri="{BB962C8B-B14F-4D97-AF65-F5344CB8AC3E}">
        <p14:creationId xmlns:p14="http://schemas.microsoft.com/office/powerpoint/2010/main" val="13445693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I/O Time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The vacuum spike to 91% is OK, but I will be reducing it to 80% so that other long queries should not be affected as much by the </a:t>
            </a:r>
            <a:r>
              <a:rPr lang="en-US" sz="1800" dirty="0" err="1"/>
              <a:t>AutoVacuum</a:t>
            </a:r>
            <a:r>
              <a:rPr lang="en-US" sz="1800" dirty="0"/>
              <a:t>.</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(scale(servers.{</a:t>
            </a:r>
            <a:r>
              <a:rPr lang="en-US" sz="1800" dirty="0" err="1"/>
              <a:t>virtual,physical</a:t>
            </a:r>
            <a:r>
              <a:rPr lang="en-US" sz="1800" dirty="0"/>
              <a:t>}.$ServerName-a.disk-xvdb1.disk_io_time.io_time,0.1),2)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(scale(servers.{</a:t>
            </a:r>
            <a:r>
              <a:rPr lang="en-US" sz="1800" dirty="0" err="1"/>
              <a:t>virtual,physical</a:t>
            </a:r>
            <a:r>
              <a:rPr lang="en-US" sz="1800" dirty="0"/>
              <a:t>}.$ServerName-b.disk-xvdb1.disk_io_time.io_time,0.1),2)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42</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9D468823-CA0D-4403-A7AE-61CD6ED92268}"/>
              </a:ext>
            </a:extLst>
          </p:cNvPr>
          <p:cNvPicPr>
            <a:picLocks noChangeAspect="1"/>
          </p:cNvPicPr>
          <p:nvPr/>
        </p:nvPicPr>
        <p:blipFill>
          <a:blip r:embed="rId2"/>
          <a:stretch>
            <a:fillRect/>
          </a:stretch>
        </p:blipFill>
        <p:spPr>
          <a:xfrm>
            <a:off x="1775248" y="3429000"/>
            <a:ext cx="8636214" cy="2565334"/>
          </a:xfrm>
          <a:prstGeom prst="rect">
            <a:avLst/>
          </a:prstGeom>
        </p:spPr>
      </p:pic>
    </p:spTree>
    <p:extLst>
      <p:ext uri="{BB962C8B-B14F-4D97-AF65-F5344CB8AC3E}">
        <p14:creationId xmlns:p14="http://schemas.microsoft.com/office/powerpoint/2010/main" val="25795324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Disk Pending Write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Short pending writes are OK, we just don’t want to see long running pending items.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}.$ServerName-a.disk-xvdb1.pending_operations,2)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}.$ServerName-b.disk-xvdb1.pending_operations,2)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43</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8E522CC9-764F-4B99-8054-362EA8E39552}"/>
              </a:ext>
            </a:extLst>
          </p:cNvPr>
          <p:cNvPicPr>
            <a:picLocks noChangeAspect="1"/>
          </p:cNvPicPr>
          <p:nvPr/>
        </p:nvPicPr>
        <p:blipFill>
          <a:blip r:embed="rId2"/>
          <a:stretch>
            <a:fillRect/>
          </a:stretch>
        </p:blipFill>
        <p:spPr>
          <a:xfrm>
            <a:off x="1778529" y="3429000"/>
            <a:ext cx="8629650" cy="2552700"/>
          </a:xfrm>
          <a:prstGeom prst="rect">
            <a:avLst/>
          </a:prstGeom>
        </p:spPr>
      </p:pic>
    </p:spTree>
    <p:extLst>
      <p:ext uri="{BB962C8B-B14F-4D97-AF65-F5344CB8AC3E}">
        <p14:creationId xmlns:p14="http://schemas.microsoft.com/office/powerpoint/2010/main" val="13243558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Write Efficiency</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Random write is low efficiency, sequential write is high efficiency. We want to see high efficiency.</a:t>
            </a:r>
          </a:p>
          <a:p>
            <a:pPr marL="119063" indent="-119063">
              <a:lnSpc>
                <a:spcPct val="100000"/>
              </a:lnSpc>
              <a:spcBef>
                <a:spcPts val="900"/>
              </a:spcBef>
              <a:spcAft>
                <a:spcPts val="0"/>
              </a:spcAft>
              <a:buFont typeface="Arial" panose="020B0604020202020204" pitchFamily="34" charset="0"/>
              <a:buChar char="•"/>
            </a:pPr>
            <a:r>
              <a:rPr lang="en-US" sz="1800" dirty="0"/>
              <a:t>alias(offset(scale(</a:t>
            </a:r>
            <a:r>
              <a:rPr lang="en-US" sz="1800" dirty="0" err="1"/>
              <a:t>asPercent</a:t>
            </a:r>
            <a:r>
              <a:rPr lang="en-US" sz="1800" dirty="0"/>
              <a:t>(servers.{</a:t>
            </a:r>
            <a:r>
              <a:rPr lang="en-US" sz="1800" dirty="0" err="1"/>
              <a:t>virtual,physical</a:t>
            </a:r>
            <a:r>
              <a:rPr lang="en-US" sz="1800" dirty="0"/>
              <a:t>}.$ServerName-a.disk-xvdb1.disk_ops.write,servers.{</a:t>
            </a:r>
            <a:r>
              <a:rPr lang="en-US" sz="1800" dirty="0" err="1"/>
              <a:t>virtual,physical</a:t>
            </a:r>
            <a:r>
              <a:rPr lang="en-US" sz="1800" dirty="0"/>
              <a:t>}.$ServerName-a.disk-xvdb1.disk_octets.write),-1),1),"$</a:t>
            </a:r>
            <a:r>
              <a:rPr lang="en-US" sz="1800" dirty="0" err="1"/>
              <a:t>ServerName</a:t>
            </a:r>
            <a:r>
              <a:rPr lang="en-US" sz="1800" dirty="0"/>
              <a:t>-a")</a:t>
            </a:r>
          </a:p>
          <a:p>
            <a:pPr marL="119063" indent="-119063">
              <a:lnSpc>
                <a:spcPct val="100000"/>
              </a:lnSpc>
              <a:spcBef>
                <a:spcPts val="900"/>
              </a:spcBef>
              <a:spcAft>
                <a:spcPts val="0"/>
              </a:spcAft>
              <a:buFont typeface="Arial" panose="020B0604020202020204" pitchFamily="34" charset="0"/>
              <a:buChar char="•"/>
            </a:pPr>
            <a:r>
              <a:rPr lang="en-US" sz="1800" dirty="0"/>
              <a:t>alias(offset(scale(</a:t>
            </a:r>
            <a:r>
              <a:rPr lang="en-US" sz="1800" dirty="0" err="1"/>
              <a:t>asPercent</a:t>
            </a:r>
            <a:r>
              <a:rPr lang="en-US" sz="1800" dirty="0"/>
              <a:t>(servers.{</a:t>
            </a:r>
            <a:r>
              <a:rPr lang="en-US" sz="1800" dirty="0" err="1"/>
              <a:t>virtual,physical</a:t>
            </a:r>
            <a:r>
              <a:rPr lang="en-US" sz="1800" dirty="0"/>
              <a:t>}.$ServerName-b.disk-xvdb1.disk_ops.write,servers.{</a:t>
            </a:r>
            <a:r>
              <a:rPr lang="en-US" sz="1800" dirty="0" err="1"/>
              <a:t>virtual,physical</a:t>
            </a:r>
            <a:r>
              <a:rPr lang="en-US" sz="1800" dirty="0"/>
              <a:t>}.$ServerName-b.disk-xvdb1.disk_octets.write),-1),1),"$</a:t>
            </a:r>
            <a:r>
              <a:rPr lang="en-US" sz="1800" dirty="0" err="1"/>
              <a:t>ServerName</a:t>
            </a:r>
            <a:r>
              <a:rPr lang="en-US" sz="1800" dirty="0"/>
              <a:t>-b")</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44</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0CF39C4A-D315-4A7D-B5E9-7DCCDA81C6FA}"/>
              </a:ext>
            </a:extLst>
          </p:cNvPr>
          <p:cNvPicPr>
            <a:picLocks noChangeAspect="1"/>
          </p:cNvPicPr>
          <p:nvPr/>
        </p:nvPicPr>
        <p:blipFill>
          <a:blip r:embed="rId2"/>
          <a:stretch>
            <a:fillRect/>
          </a:stretch>
        </p:blipFill>
        <p:spPr>
          <a:xfrm>
            <a:off x="1755484" y="3429000"/>
            <a:ext cx="8675739" cy="2545600"/>
          </a:xfrm>
          <a:prstGeom prst="rect">
            <a:avLst/>
          </a:prstGeom>
        </p:spPr>
      </p:pic>
    </p:spTree>
    <p:extLst>
      <p:ext uri="{BB962C8B-B14F-4D97-AF65-F5344CB8AC3E}">
        <p14:creationId xmlns:p14="http://schemas.microsoft.com/office/powerpoint/2010/main" val="40691704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Free Disc Space</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We need to make sure that we don’t run the server out of space due to bloating of the tables.</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}.$ServerName-a.df-pgdata_local.df_complex-free,2)</a:t>
            </a:r>
          </a:p>
          <a:p>
            <a:pPr marL="119063" indent="-119063">
              <a:lnSpc>
                <a:spcPct val="100000"/>
              </a:lnSpc>
              <a:spcBef>
                <a:spcPts val="900"/>
              </a:spcBef>
              <a:spcAft>
                <a:spcPts val="0"/>
              </a:spcAft>
              <a:buFont typeface="Arial" panose="020B0604020202020204" pitchFamily="34" charset="0"/>
              <a:buChar char="•"/>
            </a:pPr>
            <a:r>
              <a:rPr lang="en-US" sz="1800" dirty="0" err="1"/>
              <a:t>aliasByNode</a:t>
            </a:r>
            <a:r>
              <a:rPr lang="en-US" sz="1800" dirty="0"/>
              <a:t>(servers.{</a:t>
            </a:r>
            <a:r>
              <a:rPr lang="en-US" sz="1800" dirty="0" err="1"/>
              <a:t>virtual,physical</a:t>
            </a:r>
            <a:r>
              <a:rPr lang="en-US" sz="1800" dirty="0"/>
              <a:t>}.$ServerName-b.df-pgdata_local.df_complex-free,2)</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45</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B7C92A54-92E9-40C9-A0F8-A627AF0D31E1}"/>
              </a:ext>
            </a:extLst>
          </p:cNvPr>
          <p:cNvPicPr>
            <a:picLocks noChangeAspect="1"/>
          </p:cNvPicPr>
          <p:nvPr/>
        </p:nvPicPr>
        <p:blipFill>
          <a:blip r:embed="rId2"/>
          <a:stretch>
            <a:fillRect/>
          </a:stretch>
        </p:blipFill>
        <p:spPr>
          <a:xfrm>
            <a:off x="1783291" y="3556001"/>
            <a:ext cx="8620125" cy="2552700"/>
          </a:xfrm>
          <a:prstGeom prst="rect">
            <a:avLst/>
          </a:prstGeom>
        </p:spPr>
      </p:pic>
    </p:spTree>
    <p:extLst>
      <p:ext uri="{BB962C8B-B14F-4D97-AF65-F5344CB8AC3E}">
        <p14:creationId xmlns:p14="http://schemas.microsoft.com/office/powerpoint/2010/main" val="6701893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Granted Locks</a:t>
            </a:r>
          </a:p>
        </p:txBody>
      </p:sp>
      <p:sp>
        <p:nvSpPr>
          <p:cNvPr id="22531" name="Text Placeholder 6"/>
          <p:cNvSpPr>
            <a:spLocks noGrp="1"/>
          </p:cNvSpPr>
          <p:nvPr>
            <p:ph type="body" sz="quarter" idx="12"/>
          </p:nvPr>
        </p:nvSpPr>
        <p:spPr>
          <a:xfrm>
            <a:off x="611558" y="1262064"/>
            <a:ext cx="10963592"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If a table should be </a:t>
            </a:r>
            <a:r>
              <a:rPr lang="en-US" sz="1800" dirty="0" err="1"/>
              <a:t>AutoVacuum’ed</a:t>
            </a:r>
            <a:r>
              <a:rPr lang="en-US" sz="1800" dirty="0"/>
              <a:t> but is not, it could be because our long running transactions are holding locks on that table. We want to see if there are any Exclusive locks on the tables that should be </a:t>
            </a:r>
            <a:r>
              <a:rPr lang="en-US" sz="1800" dirty="0" err="1"/>
              <a:t>AutoVacuum’ed</a:t>
            </a:r>
            <a:r>
              <a:rPr lang="en-US" sz="1800" dirty="0"/>
              <a: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46</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F21A5ACF-47BB-4469-913B-582F4CF52CAC}"/>
              </a:ext>
            </a:extLst>
          </p:cNvPr>
          <p:cNvPicPr>
            <a:picLocks noChangeAspect="1"/>
          </p:cNvPicPr>
          <p:nvPr/>
        </p:nvPicPr>
        <p:blipFill>
          <a:blip r:embed="rId2"/>
          <a:stretch>
            <a:fillRect/>
          </a:stretch>
        </p:blipFill>
        <p:spPr>
          <a:xfrm>
            <a:off x="0" y="2452053"/>
            <a:ext cx="12188825" cy="3656648"/>
          </a:xfrm>
          <a:prstGeom prst="rect">
            <a:avLst/>
          </a:prstGeom>
        </p:spPr>
      </p:pic>
    </p:spTree>
    <p:extLst>
      <p:ext uri="{BB962C8B-B14F-4D97-AF65-F5344CB8AC3E}">
        <p14:creationId xmlns:p14="http://schemas.microsoft.com/office/powerpoint/2010/main" val="25241712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Custom Table Settings</a:t>
            </a:r>
          </a:p>
          <a:p>
            <a:pPr marL="90488" lvl="1">
              <a:spcBef>
                <a:spcPct val="0"/>
              </a:spcBef>
            </a:pPr>
            <a:r>
              <a:rPr lang="en-US" altLang="en-US" dirty="0">
                <a:ea typeface="ヒラギノ角ゴ Pro W3" charset="-128"/>
              </a:rPr>
              <a:t>Adjusting the </a:t>
            </a:r>
            <a:r>
              <a:rPr lang="en-US" altLang="en-US" dirty="0" err="1">
                <a:ea typeface="ヒラギノ角ゴ Pro W3" charset="-128"/>
              </a:rPr>
              <a:t>AutoVacuum</a:t>
            </a:r>
            <a:r>
              <a:rPr lang="en-US" altLang="en-US" dirty="0">
                <a:ea typeface="ヒラギノ角ゴ Pro W3" charset="-128"/>
              </a:rPr>
              <a:t> per Table</a:t>
            </a:r>
          </a:p>
        </p:txBody>
      </p:sp>
    </p:spTree>
    <p:extLst>
      <p:ext uri="{BB962C8B-B14F-4D97-AF65-F5344CB8AC3E}">
        <p14:creationId xmlns:p14="http://schemas.microsoft.com/office/powerpoint/2010/main" val="28729610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This query allows us to retrieve all the custom table settings for all tables, excluding the tables located in </a:t>
            </a:r>
            <a:r>
              <a:rPr lang="en-US" sz="1800" dirty="0" err="1"/>
              <a:t>pg_catalog</a:t>
            </a:r>
            <a:r>
              <a:rPr lang="en-US" sz="1800" dirty="0"/>
              <a:t> and the </a:t>
            </a:r>
            <a:r>
              <a:rPr lang="en-US" sz="1800" dirty="0" err="1"/>
              <a:t>information_schema</a:t>
            </a:r>
            <a:r>
              <a:rPr lang="en-US" sz="1800" dirty="0"/>
              <a: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48</a:t>
            </a:fld>
            <a:endParaRPr lang="en-US" dirty="0">
              <a:solidFill>
                <a:schemeClr val="accent6"/>
              </a:solidFill>
              <a:latin typeface="+mn-lt"/>
              <a:ea typeface="ヒラギノ角ゴ Pro W3" charset="0"/>
            </a:endParaRPr>
          </a:p>
        </p:txBody>
      </p:sp>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current_setting</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cluster_name</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cluster_name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current_database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database_name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schema_name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 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unnest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reloptions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 Setting"</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a:solidFill>
                  <a:srgbClr val="FFFFFF"/>
                </a:solidFill>
                <a:latin typeface="Courier New" panose="02070309020205020404" pitchFamily="49" charset="0"/>
              </a:rPr>
              <a:t> pc </a:t>
            </a:r>
          </a:p>
          <a:p>
            <a:pPr>
              <a:lnSpc>
                <a:spcPct val="100000"/>
              </a:lnSpc>
              <a:spcBef>
                <a:spcPts val="0"/>
              </a:spcBef>
            </a:pP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relnamespace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reloptions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&lt;&gt;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ARRAY</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pg_catalog</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information_schema</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name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11212549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22531" name="Text Placeholder 6"/>
          <p:cNvSpPr>
            <a:spLocks noGrp="1"/>
          </p:cNvSpPr>
          <p:nvPr>
            <p:ph type="body" sz="quarter" idx="12"/>
          </p:nvPr>
        </p:nvSpPr>
        <p:spPr>
          <a:xfrm>
            <a:off x="611558" y="1262064"/>
            <a:ext cx="4870766" cy="4846637"/>
          </a:xfrm>
        </p:spPr>
        <p:txBody>
          <a:bodyPr/>
          <a:lstStyle/>
          <a:p>
            <a:pPr marL="119063" indent="-119063">
              <a:lnSpc>
                <a:spcPct val="100000"/>
              </a:lnSpc>
              <a:spcBef>
                <a:spcPts val="900"/>
              </a:spcBef>
              <a:spcAft>
                <a:spcPts val="0"/>
              </a:spcAft>
              <a:buFont typeface="Arial" panose="020B0604020202020204" pitchFamily="34" charset="0"/>
              <a:buChar char="•"/>
            </a:pPr>
            <a:r>
              <a:rPr lang="en-US" sz="1800" dirty="0"/>
              <a:t>The larger the table, the larger the threshold for </a:t>
            </a:r>
            <a:r>
              <a:rPr lang="en-US" sz="1800" dirty="0" err="1"/>
              <a:t>AutoVacuum</a:t>
            </a:r>
            <a:r>
              <a:rPr lang="en-US" sz="1800" dirty="0"/>
              <a:t>. For very large table we might want to lower this threshold. Instead of doing this for the entire server, we can do it for individual tables.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49</a:t>
            </a:fld>
            <a:endParaRPr lang="en-US" dirty="0">
              <a:solidFill>
                <a:schemeClr val="accent6"/>
              </a:solidFill>
              <a:latin typeface="+mn-lt"/>
              <a:ea typeface="ヒラギノ角ゴ Pro W3" charset="0"/>
            </a:endParaRPr>
          </a:p>
        </p:txBody>
      </p:sp>
      <p:pic>
        <p:nvPicPr>
          <p:cNvPr id="3" name="Picture 2">
            <a:extLst>
              <a:ext uri="{FF2B5EF4-FFF2-40B4-BE49-F238E27FC236}">
                <a16:creationId xmlns:a16="http://schemas.microsoft.com/office/drawing/2014/main" id="{2B643B5A-A9BD-459D-B7F2-F8E8422E2449}"/>
              </a:ext>
            </a:extLst>
          </p:cNvPr>
          <p:cNvPicPr>
            <a:picLocks noChangeAspect="1"/>
          </p:cNvPicPr>
          <p:nvPr/>
        </p:nvPicPr>
        <p:blipFill>
          <a:blip r:embed="rId2"/>
          <a:stretch>
            <a:fillRect/>
          </a:stretch>
        </p:blipFill>
        <p:spPr>
          <a:xfrm>
            <a:off x="1773766" y="3241676"/>
            <a:ext cx="8639175" cy="2867025"/>
          </a:xfrm>
          <a:prstGeom prst="rect">
            <a:avLst/>
          </a:prstGeom>
        </p:spPr>
      </p:pic>
      <p:sp>
        <p:nvSpPr>
          <p:cNvPr id="9" name="Text Placeholder 6">
            <a:extLst>
              <a:ext uri="{FF2B5EF4-FFF2-40B4-BE49-F238E27FC236}">
                <a16:creationId xmlns:a16="http://schemas.microsoft.com/office/drawing/2014/main" id="{7A758281-8453-49CD-ACFF-B45EB7EB5E03}"/>
              </a:ext>
            </a:extLst>
          </p:cNvPr>
          <p:cNvSpPr txBox="1">
            <a:spLocks/>
          </p:cNvSpPr>
          <p:nvPr/>
        </p:nvSpPr>
        <p:spPr bwMode="auto">
          <a:xfrm>
            <a:off x="6706502" y="1211262"/>
            <a:ext cx="4870766"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ts val="600"/>
              </a:spcBef>
              <a:spcAft>
                <a:spcPct val="0"/>
              </a:spcAft>
              <a:buClr>
                <a:schemeClr val="bg1"/>
              </a:buClr>
              <a:defRPr sz="2800">
                <a:solidFill>
                  <a:schemeClr val="accent6"/>
                </a:solidFill>
                <a:latin typeface="+mn-lt"/>
                <a:ea typeface="ヒラギノ角ゴ Pro W3" charset="0"/>
                <a:cs typeface="ヒラギノ角ゴ Pro W3" charset="0"/>
              </a:defRPr>
            </a:lvl1pPr>
            <a:lvl2pPr marL="579438" indent="-118872" algn="l" rtl="0" eaLnBrk="0" fontAlgn="base" hangingPunct="0">
              <a:spcBef>
                <a:spcPts val="600"/>
              </a:spcBef>
              <a:spcAft>
                <a:spcPts val="900"/>
              </a:spcAft>
              <a:buClr>
                <a:schemeClr val="bg1"/>
              </a:buClr>
              <a:buSzPct val="90000"/>
              <a:buFont typeface="Arial"/>
              <a:buChar char="•"/>
              <a:defRPr sz="1800" baseline="0">
                <a:solidFill>
                  <a:schemeClr val="accent6"/>
                </a:solidFill>
                <a:latin typeface="+mn-lt"/>
                <a:ea typeface="ヒラギノ角ゴ Pro W3" charset="0"/>
                <a:cs typeface="ヒラギノ角ゴ Pro W3" charset="0"/>
              </a:defRPr>
            </a:lvl2pPr>
            <a:lvl3pPr marL="685800" indent="-111125" algn="l" rtl="0" eaLnBrk="0" fontAlgn="base" hangingPunct="0">
              <a:spcBef>
                <a:spcPts val="300"/>
              </a:spcBef>
              <a:spcAft>
                <a:spcPct val="0"/>
              </a:spcAft>
              <a:buClr>
                <a:schemeClr val="bg1"/>
              </a:buClr>
              <a:buSzPct val="90000"/>
              <a:buFont typeface="Lucida Grande"/>
              <a:buChar char="-"/>
              <a:defRPr sz="1400">
                <a:solidFill>
                  <a:schemeClr val="accent6"/>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a:lnSpc>
                <a:spcPct val="100000"/>
              </a:lnSpc>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EXISTS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ONLY</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delphi_importer_venice_odm</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dataset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SET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autovacuum_vacuum_scale_factor</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0.01</a:t>
            </a:r>
            <a:r>
              <a:rPr lang="en-US" sz="1200" dirty="0">
                <a:solidFill>
                  <a:srgbClr val="F08047"/>
                </a:solidFill>
                <a:latin typeface="Courier New" panose="02070309020205020404" pitchFamily="49" charset="0"/>
              </a:rPr>
              <a:t>,</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toast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autovacuum_vacuum_scale_factor</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0.01</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p>
        </p:txBody>
      </p:sp>
    </p:spTree>
    <p:extLst>
      <p:ext uri="{BB962C8B-B14F-4D97-AF65-F5344CB8AC3E}">
        <p14:creationId xmlns:p14="http://schemas.microsoft.com/office/powerpoint/2010/main" val="8419173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ea typeface="ヒラギノ角ゴ Pro W3" charset="-128"/>
              </a:rPr>
              <a:t>Custom Table Settings</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fld id="{C99F375B-329E-459C-8CC0-EF46448245D0}" type="slidenum">
              <a:rPr lang="en-US" altLang="en-US"/>
              <a:pPr>
                <a:defRPr/>
              </a:pPr>
              <a:t>50</a:t>
            </a:fld>
            <a:endParaRPr lang="en-US" dirty="0">
              <a:solidFill>
                <a:schemeClr val="accent6"/>
              </a:solidFill>
              <a:latin typeface="+mn-lt"/>
              <a:ea typeface="ヒラギノ角ゴ Pro W3" charset="0"/>
            </a:endParaRPr>
          </a:p>
        </p:txBody>
      </p:sp>
      <p:pic>
        <p:nvPicPr>
          <p:cNvPr id="2" name="Picture 1">
            <a:extLst>
              <a:ext uri="{FF2B5EF4-FFF2-40B4-BE49-F238E27FC236}">
                <a16:creationId xmlns:a16="http://schemas.microsoft.com/office/drawing/2014/main" id="{24CF27EC-72EA-4A1E-9C59-90518661A1CE}"/>
              </a:ext>
            </a:extLst>
          </p:cNvPr>
          <p:cNvPicPr>
            <a:picLocks noChangeAspect="1"/>
          </p:cNvPicPr>
          <p:nvPr/>
        </p:nvPicPr>
        <p:blipFill>
          <a:blip r:embed="rId2"/>
          <a:stretch>
            <a:fillRect/>
          </a:stretch>
        </p:blipFill>
        <p:spPr>
          <a:xfrm>
            <a:off x="0" y="3675759"/>
            <a:ext cx="12188825" cy="2412372"/>
          </a:xfrm>
          <a:prstGeom prst="rect">
            <a:avLst/>
          </a:prstGeom>
        </p:spPr>
      </p:pic>
      <p:pic>
        <p:nvPicPr>
          <p:cNvPr id="5" name="Picture 4">
            <a:extLst>
              <a:ext uri="{FF2B5EF4-FFF2-40B4-BE49-F238E27FC236}">
                <a16:creationId xmlns:a16="http://schemas.microsoft.com/office/drawing/2014/main" id="{EE4121B0-A41F-4D8C-979E-CF89730D0FDF}"/>
              </a:ext>
            </a:extLst>
          </p:cNvPr>
          <p:cNvPicPr>
            <a:picLocks noChangeAspect="1"/>
          </p:cNvPicPr>
          <p:nvPr/>
        </p:nvPicPr>
        <p:blipFill>
          <a:blip r:embed="rId3"/>
          <a:stretch>
            <a:fillRect/>
          </a:stretch>
        </p:blipFill>
        <p:spPr>
          <a:xfrm>
            <a:off x="0" y="1082676"/>
            <a:ext cx="12188825" cy="2413695"/>
          </a:xfrm>
          <a:prstGeom prst="rect">
            <a:avLst/>
          </a:prstGeom>
        </p:spPr>
      </p:pic>
      <p:sp>
        <p:nvSpPr>
          <p:cNvPr id="12" name="Arrow: Left 11">
            <a:extLst>
              <a:ext uri="{FF2B5EF4-FFF2-40B4-BE49-F238E27FC236}">
                <a16:creationId xmlns:a16="http://schemas.microsoft.com/office/drawing/2014/main" id="{AEAF438F-A280-4693-94F5-450DF3427F0B}"/>
              </a:ext>
            </a:extLst>
          </p:cNvPr>
          <p:cNvSpPr/>
          <p:nvPr/>
        </p:nvSpPr>
        <p:spPr bwMode="auto">
          <a:xfrm>
            <a:off x="8583260" y="3901115"/>
            <a:ext cx="541690" cy="268314"/>
          </a:xfrm>
          <a:prstGeom prst="leftArrow">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3" name="Arrow: Left 12">
            <a:extLst>
              <a:ext uri="{FF2B5EF4-FFF2-40B4-BE49-F238E27FC236}">
                <a16:creationId xmlns:a16="http://schemas.microsoft.com/office/drawing/2014/main" id="{1C915895-17B1-4E96-8362-8006BDB9C17E}"/>
              </a:ext>
            </a:extLst>
          </p:cNvPr>
          <p:cNvSpPr/>
          <p:nvPr/>
        </p:nvSpPr>
        <p:spPr bwMode="auto">
          <a:xfrm>
            <a:off x="8583260" y="2920040"/>
            <a:ext cx="541690" cy="268314"/>
          </a:xfrm>
          <a:prstGeom prst="leftArrow">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4" name="Arrow: Left 13">
            <a:extLst>
              <a:ext uri="{FF2B5EF4-FFF2-40B4-BE49-F238E27FC236}">
                <a16:creationId xmlns:a16="http://schemas.microsoft.com/office/drawing/2014/main" id="{38EA9AC5-1DC9-4D06-B343-455C11FE37AF}"/>
              </a:ext>
            </a:extLst>
          </p:cNvPr>
          <p:cNvSpPr/>
          <p:nvPr/>
        </p:nvSpPr>
        <p:spPr bwMode="auto">
          <a:xfrm>
            <a:off x="11198483" y="3901115"/>
            <a:ext cx="541690" cy="268314"/>
          </a:xfrm>
          <a:prstGeom prst="leftArrow">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9" name="TextBox 8">
            <a:extLst>
              <a:ext uri="{FF2B5EF4-FFF2-40B4-BE49-F238E27FC236}">
                <a16:creationId xmlns:a16="http://schemas.microsoft.com/office/drawing/2014/main" id="{7E7736E3-2B40-4886-B6B4-6F054ED2D145}"/>
              </a:ext>
            </a:extLst>
          </p:cNvPr>
          <p:cNvSpPr txBox="1"/>
          <p:nvPr/>
        </p:nvSpPr>
        <p:spPr>
          <a:xfrm>
            <a:off x="9201150" y="2798238"/>
            <a:ext cx="1152525" cy="461665"/>
          </a:xfrm>
          <a:prstGeom prst="rect">
            <a:avLst/>
          </a:prstGeom>
          <a:noFill/>
        </p:spPr>
        <p:txBody>
          <a:bodyPr wrap="square" rtlCol="0">
            <a:spAutoFit/>
          </a:bodyPr>
          <a:lstStyle/>
          <a:p>
            <a:r>
              <a:rPr lang="en-US" dirty="0">
                <a:solidFill>
                  <a:srgbClr val="FFFF00"/>
                </a:solidFill>
              </a:rPr>
              <a:t>Default</a:t>
            </a:r>
          </a:p>
        </p:txBody>
      </p:sp>
      <p:sp>
        <p:nvSpPr>
          <p:cNvPr id="16" name="TextBox 15">
            <a:extLst>
              <a:ext uri="{FF2B5EF4-FFF2-40B4-BE49-F238E27FC236}">
                <a16:creationId xmlns:a16="http://schemas.microsoft.com/office/drawing/2014/main" id="{9A178FE3-0B2C-4267-AB67-6EC11BE7F968}"/>
              </a:ext>
            </a:extLst>
          </p:cNvPr>
          <p:cNvSpPr txBox="1"/>
          <p:nvPr/>
        </p:nvSpPr>
        <p:spPr>
          <a:xfrm>
            <a:off x="9201149" y="3804439"/>
            <a:ext cx="1152525" cy="461665"/>
          </a:xfrm>
          <a:prstGeom prst="rect">
            <a:avLst/>
          </a:prstGeom>
          <a:noFill/>
        </p:spPr>
        <p:txBody>
          <a:bodyPr wrap="square" rtlCol="0">
            <a:spAutoFit/>
          </a:bodyPr>
          <a:lstStyle/>
          <a:p>
            <a:r>
              <a:rPr lang="en-US" dirty="0">
                <a:solidFill>
                  <a:srgbClr val="FFFF00"/>
                </a:solidFill>
              </a:rPr>
              <a:t>Custom</a:t>
            </a:r>
          </a:p>
        </p:txBody>
      </p:sp>
      <p:sp>
        <p:nvSpPr>
          <p:cNvPr id="17" name="Arrow: Left 16">
            <a:extLst>
              <a:ext uri="{FF2B5EF4-FFF2-40B4-BE49-F238E27FC236}">
                <a16:creationId xmlns:a16="http://schemas.microsoft.com/office/drawing/2014/main" id="{9A451976-93BE-4816-AAF9-14B270DDDA4C}"/>
              </a:ext>
            </a:extLst>
          </p:cNvPr>
          <p:cNvSpPr/>
          <p:nvPr/>
        </p:nvSpPr>
        <p:spPr bwMode="auto">
          <a:xfrm>
            <a:off x="11187048" y="2920040"/>
            <a:ext cx="541690" cy="268314"/>
          </a:xfrm>
          <a:prstGeom prst="leftArrow">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2867922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3F479E-D7E6-436F-AFD7-733F3A4136BA}">
  <ds:schemaRefs>
    <ds:schemaRef ds:uri="http://schemas.microsoft.com/sharepoint/v3/contenttype/forms"/>
  </ds:schemaRefs>
</ds:datastoreItem>
</file>

<file path=customXml/itemProps3.xml><?xml version="1.0" encoding="utf-8"?>
<ds:datastoreItem xmlns:ds="http://schemas.openxmlformats.org/officeDocument/2006/customXml" ds:itemID="{89658E7D-2543-453C-AEBE-213801F22CAE}">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6338</TotalTime>
  <Words>6078</Words>
  <Application>Microsoft Office PowerPoint</Application>
  <PresentationFormat>Custom</PresentationFormat>
  <Paragraphs>897</Paragraphs>
  <Slides>52</Slides>
  <Notes>9</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52</vt:i4>
      </vt:variant>
    </vt:vector>
  </HeadingPairs>
  <TitlesOfParts>
    <vt:vector size="62" baseType="lpstr">
      <vt:lpstr>Arial</vt:lpstr>
      <vt:lpstr>Calibri</vt:lpstr>
      <vt:lpstr>Consolas</vt:lpstr>
      <vt:lpstr>Courier New</vt:lpstr>
      <vt:lpstr>Lucida Grande</vt:lpstr>
      <vt:lpstr>Times New Roman</vt:lpstr>
      <vt:lpstr>Default Design</vt:lpstr>
      <vt:lpstr>1_Default Design</vt:lpstr>
      <vt:lpstr>2_Default Design</vt:lpstr>
      <vt:lpstr>3_Default Design</vt:lpstr>
      <vt:lpstr>PowerPoint Presentation</vt:lpstr>
      <vt:lpstr>PowerPoint Presentation</vt:lpstr>
      <vt:lpstr>AutoVacuum: Is this presentation for me?</vt:lpstr>
      <vt:lpstr>AutoVacuum: Is this presentation for me?</vt:lpstr>
      <vt:lpstr>PowerPoint Presentation</vt:lpstr>
      <vt:lpstr>Heavy churn on small table</vt:lpstr>
      <vt:lpstr>Heavy churn on large tables</vt:lpstr>
      <vt:lpstr>Heavy churn on large table indexs</vt:lpstr>
      <vt:lpstr>Drop database is slow</vt:lpstr>
      <vt:lpstr>PowerPoint Presentation</vt:lpstr>
      <vt:lpstr>What to Monitor</vt:lpstr>
      <vt:lpstr>PowerPoint Presentation</vt:lpstr>
      <vt:lpstr>AutoVacuum Settings</vt:lpstr>
      <vt:lpstr>PowerPoint Presentation</vt:lpstr>
      <vt:lpstr>AutoVacuum Logs</vt:lpstr>
      <vt:lpstr>AutoVacuum Logs</vt:lpstr>
      <vt:lpstr>AutoVacuum Logs</vt:lpstr>
      <vt:lpstr>pg_stat_activity</vt:lpstr>
      <vt:lpstr>AutoVacuum Logs</vt:lpstr>
      <vt:lpstr>Finding tuple usage on each page within the table</vt:lpstr>
      <vt:lpstr>Finding 100% empty pages</vt:lpstr>
      <vt:lpstr>Seeing the total bloat in tuples</vt:lpstr>
      <vt:lpstr>PowerPoint Presentation</vt:lpstr>
      <vt:lpstr>Current Running AutoVacuum(s)</vt:lpstr>
      <vt:lpstr>Current Running AutoVacuum(s)</vt:lpstr>
      <vt:lpstr>Current Running AutoVacuum(s)</vt:lpstr>
      <vt:lpstr>PowerPoint Presentation</vt:lpstr>
      <vt:lpstr>AutoVacuum Thresholds</vt:lpstr>
      <vt:lpstr>AutoVacuum Thresholds</vt:lpstr>
      <vt:lpstr>PowerPoint Presentation</vt:lpstr>
      <vt:lpstr>Active and Idle in Transaction</vt:lpstr>
      <vt:lpstr>Active and Idle in Transaction</vt:lpstr>
      <vt:lpstr>PowerPoint Presentation</vt:lpstr>
      <vt:lpstr>Current Drive Performance</vt:lpstr>
      <vt:lpstr>Current Drive Performance</vt:lpstr>
      <vt:lpstr>Current Drive Performance</vt:lpstr>
      <vt:lpstr>Current Drive Performance</vt:lpstr>
      <vt:lpstr>Current Drive Performance</vt:lpstr>
      <vt:lpstr>PowerPoint Presentation</vt:lpstr>
      <vt:lpstr>CPU User</vt:lpstr>
      <vt:lpstr>Disk Read</vt:lpstr>
      <vt:lpstr>Disk Write</vt:lpstr>
      <vt:lpstr>Disk I/O Time</vt:lpstr>
      <vt:lpstr>Disk Pending Write</vt:lpstr>
      <vt:lpstr>Write Efficiency</vt:lpstr>
      <vt:lpstr>Free Disc Space</vt:lpstr>
      <vt:lpstr>Granted Locks</vt:lpstr>
      <vt:lpstr>PowerPoint Presentation</vt:lpstr>
      <vt:lpstr>Custom Table Settings</vt:lpstr>
      <vt:lpstr>Custom Table Settings</vt:lpstr>
      <vt:lpstr>Custom Table Settings</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Lloyd Albin</cp:lastModifiedBy>
  <cp:revision>365</cp:revision>
  <cp:lastPrinted>2014-07-24T22:52:48Z</cp:lastPrinted>
  <dcterms:created xsi:type="dcterms:W3CDTF">1601-01-01T00:00:00Z</dcterms:created>
  <dcterms:modified xsi:type="dcterms:W3CDTF">2019-09-20T07:13:57Z</dcterms:modified>
</cp:coreProperties>
</file>