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9"/>
  </p:notesMasterIdLst>
  <p:handoutMasterIdLst>
    <p:handoutMasterId r:id="rId70"/>
  </p:handoutMasterIdLst>
  <p:sldIdLst>
    <p:sldId id="278" r:id="rId8"/>
    <p:sldId id="263" r:id="rId9"/>
    <p:sldId id="265" r:id="rId10"/>
    <p:sldId id="264" r:id="rId11"/>
    <p:sldId id="280" r:id="rId12"/>
    <p:sldId id="285" r:id="rId13"/>
    <p:sldId id="314" r:id="rId14"/>
    <p:sldId id="317" r:id="rId15"/>
    <p:sldId id="284" r:id="rId16"/>
    <p:sldId id="286" r:id="rId17"/>
    <p:sldId id="287" r:id="rId18"/>
    <p:sldId id="283" r:id="rId19"/>
    <p:sldId id="318" r:id="rId20"/>
    <p:sldId id="281" r:id="rId21"/>
    <p:sldId id="282" r:id="rId22"/>
    <p:sldId id="288" r:id="rId23"/>
    <p:sldId id="289" r:id="rId24"/>
    <p:sldId id="290" r:id="rId25"/>
    <p:sldId id="291" r:id="rId26"/>
    <p:sldId id="316" r:id="rId27"/>
    <p:sldId id="292" r:id="rId28"/>
    <p:sldId id="315" r:id="rId29"/>
    <p:sldId id="293" r:id="rId30"/>
    <p:sldId id="310" r:id="rId31"/>
    <p:sldId id="311" r:id="rId32"/>
    <p:sldId id="294" r:id="rId33"/>
    <p:sldId id="295" r:id="rId34"/>
    <p:sldId id="296" r:id="rId35"/>
    <p:sldId id="297" r:id="rId36"/>
    <p:sldId id="298" r:id="rId37"/>
    <p:sldId id="299" r:id="rId38"/>
    <p:sldId id="300" r:id="rId39"/>
    <p:sldId id="301" r:id="rId40"/>
    <p:sldId id="313" r:id="rId41"/>
    <p:sldId id="302" r:id="rId42"/>
    <p:sldId id="305" r:id="rId43"/>
    <p:sldId id="304" r:id="rId44"/>
    <p:sldId id="308" r:id="rId45"/>
    <p:sldId id="306" r:id="rId46"/>
    <p:sldId id="309" r:id="rId47"/>
    <p:sldId id="312" r:id="rId48"/>
    <p:sldId id="303" r:id="rId49"/>
    <p:sldId id="320" r:id="rId50"/>
    <p:sldId id="322" r:id="rId51"/>
    <p:sldId id="325" r:id="rId52"/>
    <p:sldId id="326" r:id="rId53"/>
    <p:sldId id="323" r:id="rId54"/>
    <p:sldId id="324" r:id="rId55"/>
    <p:sldId id="321" r:id="rId56"/>
    <p:sldId id="319" r:id="rId57"/>
    <p:sldId id="327" r:id="rId58"/>
    <p:sldId id="328" r:id="rId59"/>
    <p:sldId id="330" r:id="rId60"/>
    <p:sldId id="331" r:id="rId61"/>
    <p:sldId id="332" r:id="rId62"/>
    <p:sldId id="333" r:id="rId63"/>
    <p:sldId id="337" r:id="rId64"/>
    <p:sldId id="334" r:id="rId65"/>
    <p:sldId id="335" r:id="rId66"/>
    <p:sldId id="336" r:id="rId67"/>
    <p:sldId id="277" r:id="rId68"/>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263"/>
            <p14:sldId id="265"/>
          </p14:sldIdLst>
        </p14:section>
        <p14:section name="What to Monitor" id="{BA52E3B3-32F1-4DD8-8CE6-044124DDB793}">
          <p14:sldIdLst>
            <p14:sldId id="264"/>
            <p14:sldId id="280"/>
          </p14:sldIdLst>
        </p14:section>
        <p14:section name="Current Running AutoVacuum(s)" id="{EF0F2947-638D-4F36-AB7F-86BF287259FA}">
          <p14:sldIdLst>
            <p14:sldId id="285"/>
            <p14:sldId id="314"/>
            <p14:sldId id="317"/>
            <p14:sldId id="284"/>
            <p14:sldId id="286"/>
            <p14:sldId id="287"/>
          </p14:sldIdLst>
        </p14:section>
        <p14:section name="AutoVacuum Thresholds" id="{6D170196-EDA1-4D51-A6BC-CD8B5963ECAD}">
          <p14:sldIdLst>
            <p14:sldId id="283"/>
            <p14:sldId id="318"/>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316"/>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13"/>
            <p14:sldId id="302"/>
          </p14:sldIdLst>
        </p14:section>
        <p14:section name="Custom Table Settings" id="{FF38520E-E059-4537-A96E-9463FEB25515}">
          <p14:sldIdLst>
            <p14:sldId id="305"/>
            <p14:sldId id="304"/>
            <p14:sldId id="308"/>
            <p14:sldId id="306"/>
          </p14:sldIdLst>
        </p14:section>
        <p14:section name="AutoVacuum Settings" id="{5D4EA3DE-3698-4C14-AD06-618B15BC16C1}">
          <p14:sldIdLst>
            <p14:sldId id="309"/>
            <p14:sldId id="312"/>
            <p14:sldId id="303"/>
          </p14:sldIdLst>
        </p14:section>
        <p14:section name="AutoVacuum Logs" id="{2DA16214-2E5F-4061-BCB0-D9D6B8868584}">
          <p14:sldIdLst>
            <p14:sldId id="320"/>
            <p14:sldId id="322"/>
            <p14:sldId id="325"/>
            <p14:sldId id="326"/>
            <p14:sldId id="323"/>
            <p14:sldId id="324"/>
            <p14:sldId id="321"/>
            <p14:sldId id="319"/>
            <p14:sldId id="327"/>
            <p14:sldId id="328"/>
            <p14:sldId id="330"/>
            <p14:sldId id="331"/>
            <p14:sldId id="332"/>
            <p14:sldId id="333"/>
          </p14:sldIdLst>
        </p14:section>
        <p14:section name="Cause and Effect" id="{B8E3A566-F3BE-4460-A400-2608BC502ADF}">
          <p14:sldIdLst>
            <p14:sldId id="337"/>
            <p14:sldId id="334"/>
            <p14:sldId id="335"/>
            <p14:sldId id="336"/>
          </p14:sldIdLst>
        </p14:section>
        <p14:section name="Thank You" id="{6FD7BD23-0C3F-48D3-93CD-AEB38D8D0D9C}">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3026" autoAdjust="0"/>
  </p:normalViewPr>
  <p:slideViewPr>
    <p:cSldViewPr snapToGrid="0">
      <p:cViewPr varScale="1">
        <p:scale>
          <a:sx n="103" d="100"/>
          <a:sy n="103" d="100"/>
        </p:scale>
        <p:origin x="1482" y="72"/>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 Type="http://schemas.openxmlformats.org/officeDocument/2006/relationships/slideMaster" Target="slideMasters/slideMaster4.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4/30/2019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r>
              <a:rPr lang="en-US" b="1" dirty="0"/>
              <a:t> &amp; Vacuum Phases</a:t>
            </a:r>
          </a:p>
          <a:p>
            <a:r>
              <a:rPr lang="en-US" dirty="0"/>
              <a:t>https://www.postgresql.org/docs/current/progress-reporting.html</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Wait Events</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1386781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http://lloyd.thealbins.com/IndexBloat</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7862848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dirty="0"/>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dirty="0"/>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creativecommons.org/licenses/by-nc/2.5/"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pic>
        <p:nvPicPr>
          <p:cNvPr id="2" name="Picture 1">
            <a:extLst>
              <a:ext uri="{FF2B5EF4-FFF2-40B4-BE49-F238E27FC236}">
                <a16:creationId xmlns:a16="http://schemas.microsoft.com/office/drawing/2014/main" id="{8B43D2EE-1FC2-437E-9886-55D8F4447D32}"/>
              </a:ext>
            </a:extLst>
          </p:cNvPr>
          <p:cNvPicPr>
            <a:picLocks noChangeAspect="1"/>
          </p:cNvPicPr>
          <p:nvPr/>
        </p:nvPicPr>
        <p:blipFill>
          <a:blip r:embed="rId3"/>
          <a:stretch>
            <a:fillRect/>
          </a:stretch>
        </p:blipFill>
        <p:spPr>
          <a:xfrm>
            <a:off x="4938458" y="3725418"/>
            <a:ext cx="7048500" cy="2647950"/>
          </a:xfrm>
          <a:prstGeom prst="rect">
            <a:avLst/>
          </a:prstGeom>
        </p:spPr>
      </p:pic>
      <p:sp>
        <p:nvSpPr>
          <p:cNvPr id="3" name="TextBox 2">
            <a:extLst>
              <a:ext uri="{FF2B5EF4-FFF2-40B4-BE49-F238E27FC236}">
                <a16:creationId xmlns:a16="http://schemas.microsoft.com/office/drawing/2014/main" id="{E4751026-D8B1-4163-AA25-3A5D7F9862C6}"/>
              </a:ext>
            </a:extLst>
          </p:cNvPr>
          <p:cNvSpPr txBox="1"/>
          <p:nvPr/>
        </p:nvSpPr>
        <p:spPr>
          <a:xfrm>
            <a:off x="6647561" y="6373368"/>
            <a:ext cx="5541264" cy="246221"/>
          </a:xfrm>
          <a:prstGeom prst="rect">
            <a:avLst/>
          </a:prstGeom>
          <a:noFill/>
        </p:spPr>
        <p:txBody>
          <a:bodyPr wrap="square" rtlCol="0">
            <a:spAutoFit/>
          </a:bodyPr>
          <a:lstStyle/>
          <a:p>
            <a:r>
              <a:rPr lang="en-US" sz="1000" dirty="0">
                <a:solidFill>
                  <a:schemeClr val="accent6">
                    <a:lumMod val="95000"/>
                  </a:schemeClr>
                </a:solidFill>
              </a:rPr>
              <a:t>© </a:t>
            </a:r>
            <a:r>
              <a:rPr lang="en-US" sz="1000" dirty="0" err="1">
                <a:solidFill>
                  <a:schemeClr val="accent6">
                    <a:lumMod val="95000"/>
                  </a:schemeClr>
                </a:solidFill>
              </a:rPr>
              <a:t>xkcd.xom</a:t>
            </a:r>
            <a:r>
              <a:rPr lang="en-US" sz="1000" dirty="0">
                <a:solidFill>
                  <a:schemeClr val="accent6">
                    <a:lumMod val="95000"/>
                  </a:schemeClr>
                </a:solidFill>
              </a:rPr>
              <a:t> (Randall Munroe) under the </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Creative Commons Attribution-</a:t>
            </a:r>
            <a:r>
              <a:rPr lang="en-US" sz="1000" dirty="0" err="1">
                <a:solidFill>
                  <a:schemeClr val="accent6">
                    <a:lumMod val="95000"/>
                  </a:schemeClr>
                </a:solidFill>
                <a:hlinkClick r:id="rId4">
                  <a:extLst>
                    <a:ext uri="{A12FA001-AC4F-418D-AE19-62706E023703}">
                      <ahyp:hlinkClr xmlns:ahyp="http://schemas.microsoft.com/office/drawing/2018/hyperlinkcolor" val="tx"/>
                    </a:ext>
                  </a:extLst>
                </a:hlinkClick>
              </a:rPr>
              <a:t>NonCommercial</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 2.5 License</a:t>
            </a:r>
            <a:endParaRPr lang="en-US" sz="1000" dirty="0">
              <a:solidFill>
                <a:schemeClr val="accent6">
                  <a:lumMod val="9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In this presentation we will cover: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dirty="0">
                <a:solidFill>
                  <a:srgbClr val="FFFFFF"/>
                </a:solidFill>
                <a:ea typeface="ヒラギノ角ゴ Pro W3" charset="-128"/>
              </a:rPr>
              <a:t>Grafana</a:t>
            </a:r>
          </a:p>
          <a:p>
            <a:pPr marL="574675" lvl="1" indent="-457200">
              <a:buFont typeface="Arial" panose="020B0604020202020204" pitchFamily="34" charset="0"/>
              <a:buChar char="•"/>
            </a:pPr>
            <a:r>
              <a:rPr lang="en-US" altLang="en-US" dirty="0">
                <a:solidFill>
                  <a:srgbClr val="FFFFFF"/>
                </a:solidFill>
                <a:ea typeface="ヒラギノ角ゴ Pro W3" charset="-128"/>
              </a:rPr>
              <a:t>Custom PostgreSQL Queries</a:t>
            </a:r>
          </a:p>
          <a:p>
            <a:pPr marL="574675" lvl="1" indent="-457200">
              <a:buFont typeface="Arial" panose="020B0604020202020204" pitchFamily="34" charset="0"/>
              <a:buChar char="•"/>
            </a:pPr>
            <a:r>
              <a:rPr lang="en-US" altLang="en-US" dirty="0">
                <a:solidFill>
                  <a:srgbClr val="FFFFFF"/>
                </a:solidFill>
                <a:ea typeface="ヒラギノ角ゴ Pro W3" charset="-128"/>
              </a:rPr>
              <a:t>Data from Graphite - </a:t>
            </a:r>
            <a:r>
              <a:rPr lang="en-US" altLang="en-US" dirty="0" err="1">
                <a:solidFill>
                  <a:srgbClr val="FFFFFF"/>
                </a:solidFill>
                <a:ea typeface="ヒラギノ角ゴ Pro W3" charset="-128"/>
              </a:rPr>
              <a:t>collectd</a:t>
            </a:r>
            <a:endParaRPr lang="en-US" altLang="en-US" dirty="0">
              <a:solidFill>
                <a:srgbClr val="FFFFFF"/>
              </a:solidFill>
              <a:ea typeface="ヒラギノ角ゴ Pro W3" charset="-128"/>
            </a:endParaRPr>
          </a:p>
          <a:p>
            <a:pPr marL="574675" lvl="1" indent="-457200">
              <a:buFont typeface="Arial" panose="020B0604020202020204" pitchFamily="34" charset="0"/>
              <a:buChar char="•"/>
            </a:pPr>
            <a:r>
              <a:rPr lang="en-US" altLang="en-US" dirty="0">
                <a:solidFill>
                  <a:srgbClr val="FFFFFF"/>
                </a:solidFill>
                <a:ea typeface="ヒラギノ角ゴ Pro W3" charset="-128"/>
              </a:rPr>
              <a:t>How to interpret the output of the queries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a:extLst>
              <a:ext uri="{FF2B5EF4-FFF2-40B4-BE49-F238E27FC236}">
                <a16:creationId xmlns:a16="http://schemas.microsoft.com/office/drawing/2014/main" id="{B26AC1BF-0D4D-4E28-BDBA-0AD0EBDA34B4}"/>
              </a:ext>
            </a:extLst>
          </p:cNvPr>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a:extLst>
              <a:ext uri="{FF2B5EF4-FFF2-40B4-BE49-F238E27FC236}">
                <a16:creationId xmlns:a16="http://schemas.microsoft.com/office/drawing/2014/main" id="{45F608AB-F968-44B3-8656-9AD2B43E4F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3658859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6</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schema_name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28</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VACUUM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substr</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ANALYZE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"analyze"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242268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7</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'hours'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'days'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24</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integer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running_time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phase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block_size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bigint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heap_blks_total_size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heap_blks_scanned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heap_blks_scanned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heap_blks_scanned_pct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heap_blks_vacuumed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heap_blks_vacuumed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heap_blks_total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heap_blks_vacuumed_pct</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index_vacuum_count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max_dead_tuples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num_dead_tuples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wait_event_type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wait_event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state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backend_xmin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pg_stat_progress_vacuum</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pg_catalog</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pg_stat_activity</a:t>
            </a: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pspv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pic>
        <p:nvPicPr>
          <p:cNvPr id="7" name="Picture 6">
            <a:extLst>
              <a:ext uri="{FF2B5EF4-FFF2-40B4-BE49-F238E27FC236}">
                <a16:creationId xmlns:a16="http://schemas.microsoft.com/office/drawing/2014/main" id="{55BBDFD4-F238-4697-8CA6-4270F80906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29052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8</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9</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10</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Thresholds Query</a:t>
            </a:r>
          </a:p>
        </p:txBody>
      </p:sp>
      <p:sp>
        <p:nvSpPr>
          <p:cNvPr id="22531" name="Text Placeholder 6"/>
          <p:cNvSpPr>
            <a:spLocks noGrp="1"/>
          </p:cNvSpPr>
          <p:nvPr>
            <p:ph type="body" sz="quarter" idx="12"/>
          </p:nvPr>
        </p:nvSpPr>
        <p:spPr>
          <a:xfrm>
            <a:off x="611558" y="1262064"/>
            <a:ext cx="2636467"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view the currently running </a:t>
            </a:r>
            <a:r>
              <a:rPr lang="en-US" sz="1800" dirty="0" err="1"/>
              <a:t>AutoVacuum’s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12</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324225" y="1211262"/>
            <a:ext cx="825304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schema_name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quote_ident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quote_ident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n_tup_ins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n_tup_upd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n_tup_del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n_live_tup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last_vacuum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last_analyze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av_threshold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av_neaded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numeric</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pct_dead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pg_stat_get_tuples_inserted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n_tup_ins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pg_stat_get_tuples_updated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n_tup_upd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pg_stat_get_tuples_deleted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n_tup_del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pg_stat_get_live_tuples</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n_live_tup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pg_stat_get_dead_tuples</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n_dead_tup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round</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COALESCE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autovacuum_vacuum_threshold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autovacuum_vacuum_threshold</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integer</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COALESCE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autovacuum_vacuum_scale_factor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autovacuum_vacuum_scale_factor</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numeric</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reltuples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av_threshold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GREATEST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pg_stat_get_last_vacuum_time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pg_stat_get_last_autovacuum_time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last_vacuum</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date_trunc</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'minute'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GREATEST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pg_stat_get_last_analyze_time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pg_stat_get_last_autoanalyze_time</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last_analyze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autovacuum_vacuum_scale_factor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autovacuum_vacuum_threshold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pc_1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unnest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reloptions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pc_2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a2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a2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autovacuum_vacuum_scale_factor</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unnest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pc_2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reloptions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pc_2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b2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split_part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b2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reloptions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autovacuum_vacuum_threshold</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pc_1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oid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cto</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cto</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relkind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ARRAY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'r'</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"char"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"char"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&lt;&gt;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ALL</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ARRAY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pg_catalog</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information_schema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pg_toast</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av </a:t>
            </a:r>
            <a:r>
              <a:rPr lang="en-US" sz="1000" dirty="0">
                <a:solidFill>
                  <a:srgbClr val="7BC22F"/>
                </a:solidFill>
                <a:latin typeface="Courier New" panose="02070309020205020404" pitchFamily="49" charset="0"/>
              </a:rPr>
              <a:t>ORDER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av</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n_dead_tup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DESC</a:t>
            </a:r>
            <a:r>
              <a:rPr lang="en-US" sz="1000" dirty="0">
                <a:solidFill>
                  <a:srgbClr val="F08047"/>
                </a:solidFill>
                <a:latin typeface="Courier New" panose="02070309020205020404" pitchFamily="49" charset="0"/>
              </a:rPr>
              <a:t>;</a:t>
            </a:r>
            <a:endParaRPr lang="en-US" sz="10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3370735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13</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14</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Primary / Secondary Query</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see if the server is a Primary or Secondary server or if the secondary server is Disconnected from the primary server.</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19</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application_name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'Grafana’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COALESCE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pg_is_in_recovery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'Primary’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ELSE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'Secondary'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'Disconnected’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hostname</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373369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21</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22</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a:p>
            <a:pPr marL="119063" indent="-119063">
              <a:spcBef>
                <a:spcPts val="900"/>
              </a:spcBef>
              <a:spcAft>
                <a:spcPts val="0"/>
              </a:spcAft>
              <a:buFont typeface="Arial" panose="020B0604020202020204" pitchFamily="34" charset="0"/>
              <a:buChar char="•"/>
            </a:pPr>
            <a:r>
              <a:rPr lang="en-US" sz="1800" dirty="0"/>
              <a:t>Online RAID Calculator </a:t>
            </a:r>
            <a:r>
              <a:rPr lang="en-US" sz="1800" i="1" dirty="0"/>
              <a:t>(See Page Notes)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23</a:t>
            </a:fld>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24</a:t>
            </a:fld>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27</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writes causing pending writes to build up.</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28</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29</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30</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31</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32</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296984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what locks are being held.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33</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3838575" y="1211262"/>
            <a:ext cx="77386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current_setting</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cluster_name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cluster_name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database_name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'seconds'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'minutes'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'hours'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date_part</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'days'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now</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60</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24</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double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precision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"Time"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"PG Process 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application_name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"Application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xact_start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"Transaction Start"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locks</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"Locks</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CASE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backend_type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 worker'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query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AutoVacuum</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pg_stat_activity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string_agg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"Object</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 -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"Mode</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p>
          <a:p>
            <a:pPr>
              <a:lnSpc>
                <a:spcPct val="100000"/>
              </a:lnSpc>
              <a:spcBef>
                <a:spcPts val="0"/>
              </a:spcBef>
            </a:pP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"Locks"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"Object"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string_agg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mode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"Mode"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pg_locks</a:t>
            </a:r>
            <a:r>
              <a:rPr lang="en-US" sz="1000" dirty="0">
                <a:solidFill>
                  <a:srgbClr val="FFFFFF"/>
                </a:solidFill>
                <a:latin typeface="Courier New" panose="02070309020205020404" pitchFamily="49" charset="0"/>
              </a:rPr>
              <a:t> pl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pg_stat_activity</a:t>
            </a:r>
            <a:r>
              <a:rPr lang="en-US" sz="1000" dirty="0">
                <a:solidFill>
                  <a:srgbClr val="FFFFFF"/>
                </a:solidFill>
                <a:latin typeface="Courier New" panose="02070309020205020404" pitchFamily="49" charset="0"/>
              </a:rPr>
              <a:t> psa_1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pc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granted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GROUP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psa_1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GROUP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locks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pid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psa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datname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current_database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AND</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locks</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"Locks</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637984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34</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36</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38</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see the settings that PostgreSQL is using and which file they are from.</a:t>
            </a:r>
          </a:p>
          <a:p>
            <a:pPr marL="698501" lvl="1" indent="-119063">
              <a:spcBef>
                <a:spcPts val="900"/>
              </a:spcBef>
              <a:spcAft>
                <a:spcPts val="0"/>
              </a:spcAft>
              <a:buFont typeface="Arial" panose="020B0604020202020204" pitchFamily="34" charset="0"/>
              <a:buChar char="•"/>
            </a:pPr>
            <a:r>
              <a:rPr lang="en-US" sz="800" dirty="0" err="1"/>
              <a:t>postgresql.conf</a:t>
            </a:r>
            <a:endParaRPr lang="en-US" sz="800" dirty="0"/>
          </a:p>
          <a:p>
            <a:pPr marL="698501" lvl="1" indent="-119063">
              <a:spcBef>
                <a:spcPts val="900"/>
              </a:spcBef>
              <a:spcAft>
                <a:spcPts val="0"/>
              </a:spcAft>
              <a:buFont typeface="Arial" panose="020B0604020202020204" pitchFamily="34" charset="0"/>
              <a:buChar char="•"/>
            </a:pPr>
            <a:r>
              <a:rPr lang="en-US" sz="800" dirty="0" err="1"/>
              <a:t>postgresql.auto.conf</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40</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setting</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unit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category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short_desc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extra_desc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context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vartype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source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min_val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max_val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enumvals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boot_val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reset_val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sourcefile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sourceline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pending_restart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pg_settings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743650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41</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2"/>
          <a:stretch>
            <a:fillRect/>
          </a:stretch>
        </p:blipFill>
        <p:spPr>
          <a:xfrm>
            <a:off x="0" y="3115190"/>
            <a:ext cx="12188825" cy="2993511"/>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Logs</a:t>
            </a:r>
          </a:p>
          <a:p>
            <a:pPr marL="90488" lvl="1">
              <a:spcBef>
                <a:spcPct val="0"/>
              </a:spcBef>
            </a:pPr>
            <a:r>
              <a:rPr lang="en-US" altLang="en-US" dirty="0">
                <a:ea typeface="ヒラギノ角ゴ Pro W3" charset="-128"/>
              </a:rPr>
              <a:t>Viewing the log files</a:t>
            </a:r>
          </a:p>
        </p:txBody>
      </p:sp>
    </p:spTree>
    <p:extLst>
      <p:ext uri="{BB962C8B-B14F-4D97-AF65-F5344CB8AC3E}">
        <p14:creationId xmlns:p14="http://schemas.microsoft.com/office/powerpoint/2010/main" val="2641240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Here we create the table that we will place our log files.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43</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reports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postgres_log</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FFFFF"/>
                </a:solidFill>
                <a:latin typeface="Courier New" panose="02070309020205020404" pitchFamily="49" charset="0"/>
              </a:rPr>
              <a:t> TEXT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log_time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TIMESTAMP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WITH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ZONE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user_name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process_id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INTEGER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connection_from</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session_id</a:t>
            </a:r>
            <a:r>
              <a:rPr lang="en-US" sz="1200" dirty="0">
                <a:solidFill>
                  <a:srgbClr val="FFFFFF"/>
                </a:solidFill>
                <a:latin typeface="Courier New" panose="02070309020205020404" pitchFamily="49" charset="0"/>
              </a:rPr>
              <a:t> TEXT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session_line_num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BIGINT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command_tag</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session_start_time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TIMESTAMP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WITH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ZONE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virtual_transaction_id</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transaction_id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BIGINT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error_severity</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sql_state_code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message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detail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hint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internal_query</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internal_query_pos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INTEGER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context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query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query_pos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INTEGER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location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application_name</a:t>
            </a:r>
            <a:r>
              <a:rPr lang="en-US" sz="1200" dirty="0">
                <a:solidFill>
                  <a:srgbClr val="FFFFFF"/>
                </a:solidFill>
                <a:latin typeface="Courier New" panose="02070309020205020404" pitchFamily="49" charset="0"/>
              </a:rPr>
              <a:t> TEXT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WITH</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3657985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 Table Indexes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How we create the indexes.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44</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INDEX</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postgres_logs_idx</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reports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postgres_log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btree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log_time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INDEX</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postgres_logs_log_time_idx</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reports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postgres_log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btree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log_time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INDEX</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postgres_logs_pkey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reports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postgres_log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btree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session_id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session_line_num</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reports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postgres_log</a:t>
            </a:r>
            <a:r>
              <a:rPr lang="en-US" sz="1200" dirty="0">
                <a:solidFill>
                  <a:srgbClr val="FFFFFF"/>
                </a:solidFill>
                <a:latin typeface="Courier New" panose="02070309020205020404" pitchFamily="49" charset="0"/>
              </a:rPr>
              <a:t> OWNER </a:t>
            </a:r>
            <a:r>
              <a:rPr lang="en-US" sz="1200" dirty="0">
                <a:solidFill>
                  <a:srgbClr val="7BC22F"/>
                </a:solidFill>
                <a:latin typeface="Courier New" panose="02070309020205020404" pitchFamily="49" charset="0"/>
              </a:rPr>
              <a:t>TO</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grafana</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1047884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Partitioning</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It is wise to partition this table by </a:t>
            </a:r>
            <a:r>
              <a:rPr lang="en-US" sz="1800" dirty="0" err="1"/>
              <a:t>cluster_name</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a:t>I am using this on a </a:t>
            </a:r>
            <a:r>
              <a:rPr lang="en-US" sz="1800" dirty="0" err="1"/>
              <a:t>timescaledb</a:t>
            </a:r>
            <a:r>
              <a:rPr lang="en-US" sz="1800" dirty="0"/>
              <a:t> instance.</a:t>
            </a:r>
          </a:p>
          <a:p>
            <a:pPr marL="119063" indent="-119063">
              <a:lnSpc>
                <a:spcPct val="100000"/>
              </a:lnSpc>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45</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create_hypertable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reports.postgres_log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log_time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685545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readlog.sh (logfile rotated hourly)</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46</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11559" y="1211262"/>
            <a:ext cx="10965709"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latin typeface="Courier New" panose="02070309020205020404" pitchFamily="49" charset="0"/>
              </a:rPr>
              <a:t>#!/bin/bash</a:t>
            </a:r>
          </a:p>
          <a:p>
            <a:pPr>
              <a:lnSpc>
                <a:spcPct val="100000"/>
              </a:lnSpc>
              <a:spcBef>
                <a:spcPts val="0"/>
              </a:spcBef>
            </a:pPr>
            <a:r>
              <a:rPr lang="en-US" sz="1200" dirty="0">
                <a:latin typeface="Courier New" panose="02070309020205020404" pitchFamily="49" charset="0"/>
              </a:rPr>
              <a:t>server=$1</a:t>
            </a:r>
          </a:p>
          <a:p>
            <a:pPr>
              <a:lnSpc>
                <a:spcPct val="100000"/>
              </a:lnSpc>
              <a:spcBef>
                <a:spcPts val="0"/>
              </a:spcBef>
            </a:pPr>
            <a:r>
              <a:rPr lang="en-US" sz="1200" dirty="0">
                <a:latin typeface="Courier New" panose="02070309020205020404" pitchFamily="49" charset="0"/>
              </a:rPr>
              <a:t>while true; do</a:t>
            </a:r>
          </a:p>
          <a:p>
            <a:pPr>
              <a:lnSpc>
                <a:spcPct val="100000"/>
              </a:lnSpc>
              <a:spcBef>
                <a:spcPts val="0"/>
              </a:spcBef>
            </a:pPr>
            <a:endParaRPr lang="en-US" sz="1200" dirty="0">
              <a:latin typeface="Courier New" panose="02070309020205020404" pitchFamily="49" charset="0"/>
            </a:endParaRPr>
          </a:p>
          <a:p>
            <a:pPr>
              <a:lnSpc>
                <a:spcPct val="100000"/>
              </a:lnSpc>
              <a:spcBef>
                <a:spcPts val="0"/>
              </a:spcBef>
            </a:pPr>
            <a:r>
              <a:rPr lang="en-US" sz="1200" dirty="0">
                <a:latin typeface="Courier New" panose="02070309020205020404" pitchFamily="49" charset="0"/>
              </a:rPr>
              <a:t>LOGFILE=`date -d '1 hour ago' "+/</a:t>
            </a:r>
            <a:r>
              <a:rPr lang="en-US" sz="1200" dirty="0" err="1">
                <a:latin typeface="Courier New" panose="02070309020205020404" pitchFamily="49" charset="0"/>
              </a:rPr>
              <a:t>pgdata_local</a:t>
            </a:r>
            <a:r>
              <a:rPr lang="en-US" sz="1200" dirty="0">
                <a:latin typeface="Courier New" panose="02070309020205020404" pitchFamily="49" charset="0"/>
              </a:rPr>
              <a:t>/</a:t>
            </a:r>
            <a:r>
              <a:rPr lang="en-US" sz="1200" dirty="0" err="1">
                <a:latin typeface="Courier New" panose="02070309020205020404" pitchFamily="49" charset="0"/>
              </a:rPr>
              <a:t>pg_log</a:t>
            </a:r>
            <a:r>
              <a:rPr lang="en-US" sz="1200" dirty="0">
                <a:latin typeface="Courier New" panose="02070309020205020404" pitchFamily="49" charset="0"/>
              </a:rPr>
              <a:t>/</a:t>
            </a:r>
            <a:r>
              <a:rPr lang="en-US" sz="1200" dirty="0" err="1">
                <a:latin typeface="Courier New" panose="02070309020205020404" pitchFamily="49" charset="0"/>
              </a:rPr>
              <a:t>postgresql</a:t>
            </a:r>
            <a:r>
              <a:rPr lang="en-US" sz="1200" dirty="0">
                <a:latin typeface="Courier New" panose="02070309020205020404" pitchFamily="49" charset="0"/>
              </a:rPr>
              <a:t>-%F_%H.csv"`;</a:t>
            </a:r>
          </a:p>
          <a:p>
            <a:pPr>
              <a:lnSpc>
                <a:spcPct val="100000"/>
              </a:lnSpc>
              <a:spcBef>
                <a:spcPts val="0"/>
              </a:spcBef>
            </a:pPr>
            <a:endParaRPr lang="en-US" sz="1200" dirty="0">
              <a:latin typeface="Courier New" panose="02070309020205020404" pitchFamily="49" charset="0"/>
            </a:endParaRPr>
          </a:p>
          <a:p>
            <a:pPr>
              <a:lnSpc>
                <a:spcPct val="100000"/>
              </a:lnSpc>
              <a:spcBef>
                <a:spcPts val="0"/>
              </a:spcBef>
            </a:pPr>
            <a:r>
              <a:rPr lang="en-US" sz="1200" dirty="0" err="1">
                <a:latin typeface="Courier New" panose="02070309020205020404" pitchFamily="49" charset="0"/>
              </a:rPr>
              <a:t>logtail</a:t>
            </a:r>
            <a:r>
              <a:rPr lang="en-US" sz="1200" dirty="0">
                <a:latin typeface="Courier New" panose="02070309020205020404" pitchFamily="49" charset="0"/>
              </a:rPr>
              <a:t> $LOGFILE | /</a:t>
            </a:r>
            <a:r>
              <a:rPr lang="en-US" sz="1200" dirty="0" err="1">
                <a:latin typeface="Courier New" panose="02070309020205020404" pitchFamily="49" charset="0"/>
              </a:rPr>
              <a:t>usr</a:t>
            </a:r>
            <a:r>
              <a:rPr lang="en-US" sz="1200" dirty="0">
                <a:latin typeface="Courier New" panose="02070309020205020404" pitchFamily="49" charset="0"/>
              </a:rPr>
              <a:t>/local/apps/</a:t>
            </a:r>
            <a:r>
              <a:rPr lang="en-US" sz="1200" dirty="0" err="1">
                <a:latin typeface="Courier New" panose="02070309020205020404" pitchFamily="49" charset="0"/>
              </a:rPr>
              <a:t>postgres</a:t>
            </a:r>
            <a:r>
              <a:rPr lang="en-US" sz="1200" dirty="0">
                <a:latin typeface="Courier New" panose="02070309020205020404" pitchFamily="49" charset="0"/>
              </a:rPr>
              <a:t>/current/bin/</a:t>
            </a:r>
            <a:r>
              <a:rPr lang="en-US" sz="1200" dirty="0" err="1">
                <a:latin typeface="Courier New" panose="02070309020205020404" pitchFamily="49" charset="0"/>
              </a:rPr>
              <a:t>psql</a:t>
            </a:r>
            <a:r>
              <a:rPr lang="en-US" sz="1200" dirty="0">
                <a:latin typeface="Courier New" panose="02070309020205020404" pitchFamily="49" charset="0"/>
              </a:rPr>
              <a:t> -h kw-prod-e03.pc.scharp.org -d reports -p 30002 -q -c "CREATE TEMP TABLE </a:t>
            </a:r>
            <a:r>
              <a:rPr lang="en-US" sz="1200" dirty="0" err="1">
                <a:latin typeface="Courier New" panose="02070309020205020404" pitchFamily="49" charset="0"/>
              </a:rPr>
              <a:t>upload_logs</a:t>
            </a:r>
            <a:r>
              <a:rPr lang="en-US" sz="1200" dirty="0">
                <a:latin typeface="Courier New" panose="02070309020205020404" pitchFamily="49" charset="0"/>
              </a:rPr>
              <a:t> (LIKE </a:t>
            </a:r>
            <a:r>
              <a:rPr lang="en-US" sz="1200" dirty="0" err="1">
                <a:latin typeface="Courier New" panose="02070309020205020404" pitchFamily="49" charset="0"/>
              </a:rPr>
              <a:t>reports.postgres_log</a:t>
            </a:r>
            <a:r>
              <a:rPr lang="en-US" sz="1200" dirty="0">
                <a:latin typeface="Courier New" panose="02070309020205020404" pitchFamily="49" charset="0"/>
              </a:rPr>
              <a:t>);ALTER TABLE </a:t>
            </a:r>
            <a:r>
              <a:rPr lang="en-US" sz="1200" dirty="0" err="1">
                <a:latin typeface="Courier New" panose="02070309020205020404" pitchFamily="49" charset="0"/>
              </a:rPr>
              <a:t>upload_logs</a:t>
            </a:r>
            <a:r>
              <a:rPr lang="en-US" sz="1200" dirty="0">
                <a:latin typeface="Courier New" panose="02070309020205020404" pitchFamily="49" charset="0"/>
              </a:rPr>
              <a:t> ALTER COLUMN </a:t>
            </a:r>
            <a:r>
              <a:rPr lang="en-US" sz="1200" dirty="0" err="1">
                <a:latin typeface="Courier New" panose="02070309020205020404" pitchFamily="49" charset="0"/>
              </a:rPr>
              <a:t>cluster_name</a:t>
            </a:r>
            <a:r>
              <a:rPr lang="en-US" sz="1200" dirty="0">
                <a:latin typeface="Courier New" panose="02070309020205020404" pitchFamily="49" charset="0"/>
              </a:rPr>
              <a:t> SET DEFAULT '$</a:t>
            </a:r>
            <a:r>
              <a:rPr lang="en-US" sz="1200" dirty="0" err="1">
                <a:latin typeface="Courier New" panose="02070309020205020404" pitchFamily="49" charset="0"/>
              </a:rPr>
              <a:t>server';COPY</a:t>
            </a:r>
            <a:r>
              <a:rPr lang="en-US" sz="1200" dirty="0">
                <a:latin typeface="Courier New" panose="02070309020205020404" pitchFamily="49" charset="0"/>
              </a:rPr>
              <a:t> </a:t>
            </a:r>
            <a:r>
              <a:rPr lang="en-US" sz="1200" dirty="0" err="1">
                <a:latin typeface="Courier New" panose="02070309020205020404" pitchFamily="49" charset="0"/>
              </a:rPr>
              <a:t>upload_logs</a:t>
            </a:r>
            <a:r>
              <a:rPr lang="en-US" sz="1200" dirty="0">
                <a:latin typeface="Courier New" panose="02070309020205020404" pitchFamily="49" charset="0"/>
              </a:rPr>
              <a:t> (log_time,user_name,database_name,process_id,connection_from,session_id,session_line_num,command_tag,session_start_time,virtual_transaction_id,transaction_id,error_severity,sql_state_code,message,detail,hint,internal_query,internal_query_pos,context,query,query_pos,location,application_name) FROM STDIN (FORMAT CSV);INSERT INTO </a:t>
            </a:r>
            <a:r>
              <a:rPr lang="en-US" sz="1200" dirty="0" err="1">
                <a:latin typeface="Courier New" panose="02070309020205020404" pitchFamily="49" charset="0"/>
              </a:rPr>
              <a:t>reports.postgres_log</a:t>
            </a:r>
            <a:r>
              <a:rPr lang="en-US" sz="1200" dirty="0">
                <a:latin typeface="Courier New" panose="02070309020205020404" pitchFamily="49" charset="0"/>
              </a:rPr>
              <a:t> SELECT * FROM </a:t>
            </a:r>
            <a:r>
              <a:rPr lang="en-US" sz="1200" dirty="0" err="1">
                <a:latin typeface="Courier New" panose="02070309020205020404" pitchFamily="49" charset="0"/>
              </a:rPr>
              <a:t>upload_logs</a:t>
            </a:r>
            <a:r>
              <a:rPr lang="en-US" sz="1200" dirty="0">
                <a:latin typeface="Courier New" panose="02070309020205020404" pitchFamily="49" charset="0"/>
              </a:rPr>
              <a:t>;";</a:t>
            </a:r>
          </a:p>
          <a:p>
            <a:pPr>
              <a:lnSpc>
                <a:spcPct val="100000"/>
              </a:lnSpc>
              <a:spcBef>
                <a:spcPts val="0"/>
              </a:spcBef>
            </a:pPr>
            <a:endParaRPr lang="en-US" sz="1200" dirty="0">
              <a:latin typeface="Courier New" panose="02070309020205020404" pitchFamily="49" charset="0"/>
            </a:endParaRPr>
          </a:p>
          <a:p>
            <a:pPr>
              <a:lnSpc>
                <a:spcPct val="100000"/>
              </a:lnSpc>
              <a:spcBef>
                <a:spcPts val="0"/>
              </a:spcBef>
            </a:pPr>
            <a:r>
              <a:rPr lang="en-US" sz="1200" dirty="0">
                <a:latin typeface="Courier New" panose="02070309020205020404" pitchFamily="49" charset="0"/>
              </a:rPr>
              <a:t>LOGFILE=`date +"/</a:t>
            </a:r>
            <a:r>
              <a:rPr lang="en-US" sz="1200" dirty="0" err="1">
                <a:latin typeface="Courier New" panose="02070309020205020404" pitchFamily="49" charset="0"/>
              </a:rPr>
              <a:t>pgdata_local</a:t>
            </a:r>
            <a:r>
              <a:rPr lang="en-US" sz="1200" dirty="0">
                <a:latin typeface="Courier New" panose="02070309020205020404" pitchFamily="49" charset="0"/>
              </a:rPr>
              <a:t>/</a:t>
            </a:r>
            <a:r>
              <a:rPr lang="en-US" sz="1200" dirty="0" err="1">
                <a:latin typeface="Courier New" panose="02070309020205020404" pitchFamily="49" charset="0"/>
              </a:rPr>
              <a:t>pg_log</a:t>
            </a:r>
            <a:r>
              <a:rPr lang="en-US" sz="1200" dirty="0">
                <a:latin typeface="Courier New" panose="02070309020205020404" pitchFamily="49" charset="0"/>
              </a:rPr>
              <a:t>/</a:t>
            </a:r>
            <a:r>
              <a:rPr lang="en-US" sz="1200" dirty="0" err="1">
                <a:latin typeface="Courier New" panose="02070309020205020404" pitchFamily="49" charset="0"/>
              </a:rPr>
              <a:t>postgresql</a:t>
            </a:r>
            <a:r>
              <a:rPr lang="en-US" sz="1200" dirty="0">
                <a:latin typeface="Courier New" panose="02070309020205020404" pitchFamily="49" charset="0"/>
              </a:rPr>
              <a:t>-%F_%H.csv"`;</a:t>
            </a:r>
          </a:p>
          <a:p>
            <a:pPr>
              <a:lnSpc>
                <a:spcPct val="100000"/>
              </a:lnSpc>
              <a:spcBef>
                <a:spcPts val="0"/>
              </a:spcBef>
            </a:pPr>
            <a:endParaRPr lang="en-US" sz="1200" dirty="0">
              <a:latin typeface="Courier New" panose="02070309020205020404" pitchFamily="49" charset="0"/>
            </a:endParaRPr>
          </a:p>
          <a:p>
            <a:pPr>
              <a:lnSpc>
                <a:spcPct val="100000"/>
              </a:lnSpc>
              <a:spcBef>
                <a:spcPts val="0"/>
              </a:spcBef>
            </a:pPr>
            <a:r>
              <a:rPr lang="en-US" sz="1200" dirty="0" err="1">
                <a:latin typeface="Courier New" panose="02070309020205020404" pitchFamily="49" charset="0"/>
              </a:rPr>
              <a:t>logtail</a:t>
            </a:r>
            <a:r>
              <a:rPr lang="en-US" sz="1200" dirty="0">
                <a:latin typeface="Courier New" panose="02070309020205020404" pitchFamily="49" charset="0"/>
              </a:rPr>
              <a:t> $LOGFILE | /</a:t>
            </a:r>
            <a:r>
              <a:rPr lang="en-US" sz="1200" dirty="0" err="1">
                <a:latin typeface="Courier New" panose="02070309020205020404" pitchFamily="49" charset="0"/>
              </a:rPr>
              <a:t>usr</a:t>
            </a:r>
            <a:r>
              <a:rPr lang="en-US" sz="1200" dirty="0">
                <a:latin typeface="Courier New" panose="02070309020205020404" pitchFamily="49" charset="0"/>
              </a:rPr>
              <a:t>/local/apps/</a:t>
            </a:r>
            <a:r>
              <a:rPr lang="en-US" sz="1200" dirty="0" err="1">
                <a:latin typeface="Courier New" panose="02070309020205020404" pitchFamily="49" charset="0"/>
              </a:rPr>
              <a:t>postgres</a:t>
            </a:r>
            <a:r>
              <a:rPr lang="en-US" sz="1200" dirty="0">
                <a:latin typeface="Courier New" panose="02070309020205020404" pitchFamily="49" charset="0"/>
              </a:rPr>
              <a:t>/current/bin/</a:t>
            </a:r>
            <a:r>
              <a:rPr lang="en-US" sz="1200" dirty="0" err="1">
                <a:latin typeface="Courier New" panose="02070309020205020404" pitchFamily="49" charset="0"/>
              </a:rPr>
              <a:t>psql</a:t>
            </a:r>
            <a:r>
              <a:rPr lang="en-US" sz="1200" dirty="0">
                <a:latin typeface="Courier New" panose="02070309020205020404" pitchFamily="49" charset="0"/>
              </a:rPr>
              <a:t> -h kw-prod-e03.pc.scharp.org -d reports -p 30002 -q -c "CREATE TEMP TABLE </a:t>
            </a:r>
            <a:r>
              <a:rPr lang="en-US" sz="1200" dirty="0" err="1">
                <a:latin typeface="Courier New" panose="02070309020205020404" pitchFamily="49" charset="0"/>
              </a:rPr>
              <a:t>upload_logs</a:t>
            </a:r>
            <a:r>
              <a:rPr lang="en-US" sz="1200" dirty="0">
                <a:latin typeface="Courier New" panose="02070309020205020404" pitchFamily="49" charset="0"/>
              </a:rPr>
              <a:t> (LIKE </a:t>
            </a:r>
            <a:r>
              <a:rPr lang="en-US" sz="1200" dirty="0" err="1">
                <a:latin typeface="Courier New" panose="02070309020205020404" pitchFamily="49" charset="0"/>
              </a:rPr>
              <a:t>reports.postgres_log</a:t>
            </a:r>
            <a:r>
              <a:rPr lang="en-US" sz="1200" dirty="0">
                <a:latin typeface="Courier New" panose="02070309020205020404" pitchFamily="49" charset="0"/>
              </a:rPr>
              <a:t>);ALTER TABLE </a:t>
            </a:r>
            <a:r>
              <a:rPr lang="en-US" sz="1200" dirty="0" err="1">
                <a:latin typeface="Courier New" panose="02070309020205020404" pitchFamily="49" charset="0"/>
              </a:rPr>
              <a:t>upload_logs</a:t>
            </a:r>
            <a:r>
              <a:rPr lang="en-US" sz="1200" dirty="0">
                <a:latin typeface="Courier New" panose="02070309020205020404" pitchFamily="49" charset="0"/>
              </a:rPr>
              <a:t> ALTER COLUMN </a:t>
            </a:r>
            <a:r>
              <a:rPr lang="en-US" sz="1200" dirty="0" err="1">
                <a:latin typeface="Courier New" panose="02070309020205020404" pitchFamily="49" charset="0"/>
              </a:rPr>
              <a:t>cluster_name</a:t>
            </a:r>
            <a:r>
              <a:rPr lang="en-US" sz="1200" dirty="0">
                <a:latin typeface="Courier New" panose="02070309020205020404" pitchFamily="49" charset="0"/>
              </a:rPr>
              <a:t> SET DEFAULT '$</a:t>
            </a:r>
            <a:r>
              <a:rPr lang="en-US" sz="1200" dirty="0" err="1">
                <a:latin typeface="Courier New" panose="02070309020205020404" pitchFamily="49" charset="0"/>
              </a:rPr>
              <a:t>server';COPY</a:t>
            </a:r>
            <a:r>
              <a:rPr lang="en-US" sz="1200" dirty="0">
                <a:latin typeface="Courier New" panose="02070309020205020404" pitchFamily="49" charset="0"/>
              </a:rPr>
              <a:t> </a:t>
            </a:r>
            <a:r>
              <a:rPr lang="en-US" sz="1200" dirty="0" err="1">
                <a:latin typeface="Courier New" panose="02070309020205020404" pitchFamily="49" charset="0"/>
              </a:rPr>
              <a:t>upload_logs</a:t>
            </a:r>
            <a:r>
              <a:rPr lang="en-US" sz="1200" dirty="0">
                <a:latin typeface="Courier New" panose="02070309020205020404" pitchFamily="49" charset="0"/>
              </a:rPr>
              <a:t> (log_time,user_name,database_name,process_id,connection_from,session_id,session_line_num,command_tag,session_start_time,virtual_transaction_id,transaction_id,error_severity,sql_state_code,message,detail,hint,internal_query,internal_query_pos,context,query,query_pos,location,application_name) FROM STDIN (FORMAT CSV);INSERT INTO </a:t>
            </a:r>
            <a:r>
              <a:rPr lang="en-US" sz="1200" dirty="0" err="1">
                <a:latin typeface="Courier New" panose="02070309020205020404" pitchFamily="49" charset="0"/>
              </a:rPr>
              <a:t>reports.postgres_log</a:t>
            </a:r>
            <a:r>
              <a:rPr lang="en-US" sz="1200" dirty="0">
                <a:latin typeface="Courier New" panose="02070309020205020404" pitchFamily="49" charset="0"/>
              </a:rPr>
              <a:t> SELECT * FROM </a:t>
            </a:r>
            <a:r>
              <a:rPr lang="en-US" sz="1200" dirty="0" err="1">
                <a:latin typeface="Courier New" panose="02070309020205020404" pitchFamily="49" charset="0"/>
              </a:rPr>
              <a:t>upload_logs</a:t>
            </a:r>
            <a:r>
              <a:rPr lang="en-US" sz="1200" dirty="0">
                <a:latin typeface="Courier New" panose="02070309020205020404" pitchFamily="49" charset="0"/>
              </a:rPr>
              <a:t>;";</a:t>
            </a:r>
          </a:p>
          <a:p>
            <a:pPr>
              <a:lnSpc>
                <a:spcPct val="100000"/>
              </a:lnSpc>
              <a:spcBef>
                <a:spcPts val="0"/>
              </a:spcBef>
            </a:pPr>
            <a:endParaRPr lang="en-US" sz="1200" dirty="0">
              <a:latin typeface="Courier New" panose="02070309020205020404" pitchFamily="49" charset="0"/>
            </a:endParaRPr>
          </a:p>
          <a:p>
            <a:pPr>
              <a:lnSpc>
                <a:spcPct val="100000"/>
              </a:lnSpc>
              <a:spcBef>
                <a:spcPts val="0"/>
              </a:spcBef>
            </a:pPr>
            <a:r>
              <a:rPr lang="en-US" sz="1200" dirty="0">
                <a:latin typeface="Courier New" panose="02070309020205020404" pitchFamily="49" charset="0"/>
              </a:rPr>
              <a:t>sleep 10;</a:t>
            </a:r>
          </a:p>
          <a:p>
            <a:pPr>
              <a:lnSpc>
                <a:spcPct val="100000"/>
              </a:lnSpc>
              <a:spcBef>
                <a:spcPts val="0"/>
              </a:spcBef>
            </a:pPr>
            <a:r>
              <a:rPr lang="en-US" sz="1200" dirty="0">
                <a:latin typeface="Courier New" panose="02070309020205020404" pitchFamily="49" charset="0"/>
              </a:rPr>
              <a:t>done</a:t>
            </a:r>
          </a:p>
        </p:txBody>
      </p:sp>
    </p:spTree>
    <p:extLst>
      <p:ext uri="{BB962C8B-B14F-4D97-AF65-F5344CB8AC3E}">
        <p14:creationId xmlns:p14="http://schemas.microsoft.com/office/powerpoint/2010/main" val="1570520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start_readlog.sh</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allows us to start the </a:t>
            </a:r>
            <a:r>
              <a:rPr lang="en-US" sz="1800" dirty="0" err="1"/>
              <a:t>readlog</a:t>
            </a:r>
            <a:r>
              <a:rPr lang="en-US" sz="1800" dirty="0"/>
              <a:t> script and launch it into the background and make it so that when we detach from the SSH that it will keep running.</a:t>
            </a:r>
          </a:p>
          <a:p>
            <a:pPr marL="119063" indent="-119063">
              <a:lnSpc>
                <a:spcPct val="100000"/>
              </a:lnSpc>
              <a:spcBef>
                <a:spcPts val="900"/>
              </a:spcBef>
              <a:spcAft>
                <a:spcPts val="0"/>
              </a:spcAft>
              <a:buFont typeface="Arial" panose="020B0604020202020204" pitchFamily="34" charset="0"/>
              <a:buChar char="•"/>
            </a:pPr>
            <a:r>
              <a:rPr lang="en-US" sz="1800" dirty="0"/>
              <a:t>Note: Need to turn this into a service and </a:t>
            </a:r>
            <a:r>
              <a:rPr lang="en-US" sz="1800" dirty="0" err="1"/>
              <a:t>init.d</a:t>
            </a:r>
            <a:r>
              <a:rPr lang="en-US" sz="1800" dirty="0"/>
              <a:t> scripts.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47</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err="1">
                <a:latin typeface="Courier New" panose="02070309020205020404" pitchFamily="49" charset="0"/>
              </a:rPr>
              <a:t>nohup</a:t>
            </a:r>
            <a:r>
              <a:rPr lang="en-US" sz="1200" dirty="0">
                <a:latin typeface="Courier New" panose="02070309020205020404" pitchFamily="49" charset="0"/>
              </a:rPr>
              <a:t> readlog.sh </a:t>
            </a:r>
            <a:r>
              <a:rPr lang="en-US" sz="1200" dirty="0" err="1">
                <a:latin typeface="Courier New" panose="02070309020205020404" pitchFamily="49" charset="0"/>
              </a:rPr>
              <a:t>sqltest</a:t>
            </a:r>
            <a:r>
              <a:rPr lang="en-US" sz="1200" dirty="0">
                <a:latin typeface="Courier New" panose="02070309020205020404" pitchFamily="49" charset="0"/>
              </a:rPr>
              <a:t>-a &amp;</a:t>
            </a:r>
          </a:p>
        </p:txBody>
      </p:sp>
    </p:spTree>
    <p:extLst>
      <p:ext uri="{BB962C8B-B14F-4D97-AF65-F5344CB8AC3E}">
        <p14:creationId xmlns:p14="http://schemas.microsoft.com/office/powerpoint/2010/main" val="865480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 Query</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48</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11559" y="1211262"/>
            <a:ext cx="10965709"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800" dirty="0">
                <a:solidFill>
                  <a:srgbClr val="7BC22F"/>
                </a:solidFill>
                <a:latin typeface="Courier New" panose="02070309020205020404" pitchFamily="49" charset="0"/>
              </a:rPr>
              <a:t>SELECT</a:t>
            </a:r>
            <a:r>
              <a:rPr lang="en-US" sz="800" dirty="0">
                <a:solidFill>
                  <a:srgbClr val="FFFFFF"/>
                </a:solidFill>
                <a:latin typeface="Courier New" panose="02070309020205020404" pitchFamily="49" charset="0"/>
              </a:rPr>
              <a:t> $__time</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log_time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cluster_name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both</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from</a:t>
            </a:r>
            <a:r>
              <a:rPr lang="en-US" sz="800" dirty="0">
                <a:solidFill>
                  <a:srgbClr val="FFFFFF"/>
                </a:solidFill>
                <a:latin typeface="Courier New" panose="02070309020205020404" pitchFamily="49" charset="0"/>
              </a:rPr>
              <a:t> </a:t>
            </a:r>
            <a:r>
              <a:rPr lang="en-US" sz="800" dirty="0" err="1">
                <a:solidFill>
                  <a:srgbClr val="7BC22F"/>
                </a:solidFill>
                <a:latin typeface="Courier New" panose="02070309020205020404" pitchFamily="49" charset="0"/>
              </a:rPr>
              <a:t>substr</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27</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database_name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both</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from</a:t>
            </a:r>
            <a:r>
              <a:rPr lang="en-US" sz="800" dirty="0">
                <a:solidFill>
                  <a:srgbClr val="FFFFFF"/>
                </a:solidFill>
                <a:latin typeface="Courier New" panose="02070309020205020404" pitchFamily="49" charset="0"/>
              </a:rPr>
              <a:t> </a:t>
            </a:r>
            <a:r>
              <a:rPr lang="en-US" sz="800" dirty="0" err="1">
                <a:solidFill>
                  <a:srgbClr val="7BC22F"/>
                </a:solidFill>
                <a:latin typeface="Courier New" panose="02070309020205020404" pitchFamily="49" charset="0"/>
              </a:rPr>
              <a:t>substr</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27</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schema_name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both</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from</a:t>
            </a:r>
            <a:r>
              <a:rPr lang="en-US" sz="800" dirty="0">
                <a:solidFill>
                  <a:srgbClr val="FFFFFF"/>
                </a:solidFill>
                <a:latin typeface="Courier New" panose="02070309020205020404" pitchFamily="49" charset="0"/>
              </a:rPr>
              <a:t> </a:t>
            </a:r>
            <a:r>
              <a:rPr lang="en-US" sz="800" dirty="0" err="1">
                <a:solidFill>
                  <a:srgbClr val="7BC22F"/>
                </a:solidFill>
                <a:latin typeface="Courier New" panose="02070309020205020404" pitchFamily="49" charset="0"/>
              </a:rPr>
              <a:t>substr</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27</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table_name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index_scans</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pages_removed</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current_setting</a:t>
            </a:r>
            <a:r>
              <a:rPr lang="en-US" sz="800" dirty="0">
                <a:solidFill>
                  <a:srgbClr val="F08047"/>
                </a:solidFill>
                <a:latin typeface="Courier New" panose="02070309020205020404" pitchFamily="49" charset="0"/>
              </a:rPr>
              <a:t>(</a:t>
            </a:r>
            <a:r>
              <a:rPr lang="en-US" sz="800" dirty="0">
                <a:solidFill>
                  <a:srgbClr val="8DB0D3"/>
                </a:solidFill>
                <a:latin typeface="Courier New" panose="02070309020205020404" pitchFamily="49" charset="0"/>
              </a:rPr>
              <a:t>'</a:t>
            </a:r>
            <a:r>
              <a:rPr lang="en-US" sz="800" dirty="0" err="1">
                <a:solidFill>
                  <a:srgbClr val="8DB0D3"/>
                </a:solidFill>
                <a:latin typeface="Courier New" panose="02070309020205020404" pitchFamily="49" charset="0"/>
              </a:rPr>
              <a:t>block_size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removed_size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pages_remain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current_setting</a:t>
            </a:r>
            <a:r>
              <a:rPr lang="en-US" sz="800" dirty="0">
                <a:solidFill>
                  <a:srgbClr val="F08047"/>
                </a:solidFill>
                <a:latin typeface="Courier New" panose="02070309020205020404" pitchFamily="49" charset="0"/>
              </a:rPr>
              <a:t>(</a:t>
            </a:r>
            <a:r>
              <a:rPr lang="en-US" sz="800" dirty="0">
                <a:solidFill>
                  <a:srgbClr val="8DB0D3"/>
                </a:solidFill>
                <a:latin typeface="Courier New" panose="02070309020205020404" pitchFamily="49" charset="0"/>
              </a:rPr>
              <a:t>'</a:t>
            </a:r>
            <a:r>
              <a:rPr lang="en-US" sz="800" dirty="0" err="1">
                <a:solidFill>
                  <a:srgbClr val="8DB0D3"/>
                </a:solidFill>
                <a:latin typeface="Courier New" panose="02070309020205020404" pitchFamily="49" charset="0"/>
              </a:rPr>
              <a:t>block_size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pages_remain_size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NULL</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skipped_due_to_pins</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4</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NULL</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skipped_frozen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tuples_removed</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tuples_remain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tuples_dead</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NULL</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oldest_xmin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4</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buffer_hits</a:t>
            </a:r>
            <a:r>
              <a:rPr lang="en-US" sz="800" dirty="0">
                <a:solidFill>
                  <a:srgbClr val="F08047"/>
                </a:solidFill>
                <a:latin typeface="Courier New" panose="02070309020205020404" pitchFamily="49" charset="0"/>
              </a:rPr>
              <a:t>,</a:t>
            </a:r>
          </a:p>
          <a:p>
            <a:pPr>
              <a:lnSpc>
                <a:spcPct val="100000"/>
              </a:lnSpc>
              <a:spcBef>
                <a:spcPts val="0"/>
              </a:spcBef>
            </a:pPr>
            <a:r>
              <a:rPr lang="en-US" sz="800" dirty="0">
                <a:solidFill>
                  <a:srgbClr val="F08047"/>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4</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buffer_misses</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4</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err="1">
                <a:solidFill>
                  <a:srgbClr val="7BC22F"/>
                </a:solidFill>
                <a:latin typeface="Courier New" panose="02070309020205020404" pitchFamily="49" charset="0"/>
              </a:rPr>
              <a:t>bigint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buffer_dirtied</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5</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avg_read_rate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5</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3</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avg_write_rate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strpos</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&gt;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0</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left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5</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cpu_system</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strpos</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&gt;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0</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left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4</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cpu_user</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CASE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WHEN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strpos</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&gt;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0</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THEN</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2</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5</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ELSE</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6</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numeric</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END</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AS</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elasped_seconds</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7BC22F"/>
                </a:solidFill>
                <a:latin typeface="Courier New" panose="02070309020205020404" pitchFamily="49" charset="0"/>
              </a:rPr>
              <a:t>FROM</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reports</a:t>
            </a:r>
            <a:r>
              <a:rPr lang="en-US" sz="800" dirty="0" err="1">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postgres_log</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7BC22F"/>
                </a:solidFill>
                <a:latin typeface="Courier New" panose="02070309020205020404" pitchFamily="49" charset="0"/>
              </a:rPr>
              <a:t>WHERE</a:t>
            </a:r>
            <a:r>
              <a:rPr lang="en-US" sz="800" dirty="0">
                <a:solidFill>
                  <a:srgbClr val="FFFFFF"/>
                </a:solidFill>
                <a:latin typeface="Courier New" panose="02070309020205020404" pitchFamily="49" charset="0"/>
              </a:rPr>
              <a:t> message </a:t>
            </a:r>
            <a:r>
              <a:rPr lang="en-US" sz="800" dirty="0">
                <a:solidFill>
                  <a:srgbClr val="7BC22F"/>
                </a:solidFill>
                <a:latin typeface="Courier New" panose="02070309020205020404" pitchFamily="49" charset="0"/>
              </a:rPr>
              <a:t>LIKE</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'automatic vacuum %’</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AND</a:t>
            </a:r>
            <a:r>
              <a:rPr lang="en-US" sz="800" dirty="0">
                <a:solidFill>
                  <a:srgbClr val="FFFFFF"/>
                </a:solidFill>
                <a:latin typeface="Courier New" panose="02070309020205020404" pitchFamily="49" charset="0"/>
              </a:rPr>
              <a:t> $__</a:t>
            </a:r>
            <a:r>
              <a:rPr lang="en-US" sz="800" dirty="0" err="1">
                <a:solidFill>
                  <a:srgbClr val="FFFFFF"/>
                </a:solidFill>
                <a:latin typeface="Courier New" panose="02070309020205020404" pitchFamily="49" charset="0"/>
              </a:rPr>
              <a:t>timeFilter</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log_time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AND</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cluster_name</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IN</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a:t>
            </a:r>
            <a:r>
              <a:rPr lang="en-US" sz="800" dirty="0" err="1">
                <a:solidFill>
                  <a:srgbClr val="FFFFFF"/>
                </a:solidFill>
                <a:latin typeface="Courier New" panose="02070309020205020404" pitchFamily="49" charset="0"/>
              </a:rPr>
              <a:t>ServerName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AND</a:t>
            </a:r>
            <a:r>
              <a:rPr lang="en-US" sz="800" dirty="0">
                <a:solidFill>
                  <a:srgbClr val="FFFFFF"/>
                </a:solidFill>
                <a:latin typeface="Courier New" panose="02070309020205020404" pitchFamily="49" charset="0"/>
              </a:rPr>
              <a:t> </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trim</a:t>
            </a:r>
            <a:r>
              <a:rPr lang="en-US" sz="800" dirty="0">
                <a:solidFill>
                  <a:srgbClr val="F08047"/>
                </a:solidFill>
                <a:latin typeface="Courier New" panose="02070309020205020404" pitchFamily="49" charset="0"/>
              </a:rPr>
              <a:t>(</a:t>
            </a:r>
            <a:r>
              <a:rPr lang="en-US" sz="800" dirty="0">
                <a:solidFill>
                  <a:srgbClr val="7BC22F"/>
                </a:solidFill>
                <a:latin typeface="Courier New" panose="02070309020205020404" pitchFamily="49" charset="0"/>
              </a:rPr>
              <a:t>both</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from</a:t>
            </a:r>
            <a:r>
              <a:rPr lang="en-US" sz="800" dirty="0">
                <a:solidFill>
                  <a:srgbClr val="FFFFFF"/>
                </a:solidFill>
                <a:latin typeface="Courier New" panose="02070309020205020404" pitchFamily="49" charset="0"/>
              </a:rPr>
              <a:t> </a:t>
            </a:r>
            <a:r>
              <a:rPr lang="en-US" sz="800" dirty="0" err="1">
                <a:solidFill>
                  <a:srgbClr val="7BC22F"/>
                </a:solidFill>
                <a:latin typeface="Courier New" panose="02070309020205020404" pitchFamily="49" charset="0"/>
              </a:rPr>
              <a:t>substr</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err="1">
                <a:solidFill>
                  <a:srgbClr val="FFFFFF"/>
                </a:solidFill>
                <a:latin typeface="Courier New" panose="02070309020205020404" pitchFamily="49" charset="0"/>
              </a:rPr>
              <a:t>split_part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message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E</a:t>
            </a:r>
            <a:r>
              <a:rPr lang="en-US" sz="800" dirty="0">
                <a:solidFill>
                  <a:srgbClr val="8DB0D3"/>
                </a:solidFill>
                <a:latin typeface="Courier New" panose="02070309020205020404" pitchFamily="49" charset="0"/>
              </a:rPr>
              <a:t>'\n'</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4DD0B"/>
                </a:solidFill>
                <a:latin typeface="Courier New" panose="02070309020205020404" pitchFamily="49" charset="0"/>
              </a:rPr>
              <a:t>27</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8DB0D3"/>
                </a:solidFill>
                <a:latin typeface="Courier New" panose="02070309020205020404" pitchFamily="49" charset="0"/>
              </a:rPr>
              <a:t>'.'</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r>
              <a:rPr lang="en-US" sz="800" dirty="0">
                <a:solidFill>
                  <a:srgbClr val="7BC22F"/>
                </a:solidFill>
                <a:latin typeface="Courier New" panose="02070309020205020404" pitchFamily="49" charset="0"/>
              </a:rPr>
              <a:t>IN</a:t>
            </a:r>
            <a:r>
              <a:rPr lang="en-US" sz="800" dirty="0">
                <a:solidFill>
                  <a:srgbClr val="FFFFFF"/>
                </a:solidFill>
                <a:latin typeface="Courier New" panose="02070309020205020404" pitchFamily="49" charset="0"/>
              </a:rPr>
              <a:t> </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a:t>
            </a:r>
            <a:r>
              <a:rPr lang="en-US" sz="800" dirty="0" err="1">
                <a:solidFill>
                  <a:srgbClr val="FFFFFF"/>
                </a:solidFill>
                <a:latin typeface="Courier New" panose="02070309020205020404" pitchFamily="49" charset="0"/>
              </a:rPr>
              <a:t>DatabaseName</a:t>
            </a:r>
            <a:r>
              <a:rPr lang="en-US" sz="800" dirty="0">
                <a:solidFill>
                  <a:srgbClr val="F08047"/>
                </a:solidFill>
                <a:latin typeface="Courier New" panose="02070309020205020404" pitchFamily="49" charset="0"/>
              </a:rPr>
              <a:t>)</a:t>
            </a:r>
            <a:r>
              <a:rPr lang="en-US" sz="800" dirty="0">
                <a:solidFill>
                  <a:srgbClr val="FFFFFF"/>
                </a:solidFill>
                <a:latin typeface="Courier New" panose="02070309020205020404" pitchFamily="49" charset="0"/>
              </a:rPr>
              <a:t> </a:t>
            </a:r>
          </a:p>
          <a:p>
            <a:pPr>
              <a:lnSpc>
                <a:spcPct val="100000"/>
              </a:lnSpc>
              <a:spcBef>
                <a:spcPts val="0"/>
              </a:spcBef>
            </a:pPr>
            <a:r>
              <a:rPr lang="en-US" sz="800" dirty="0">
                <a:solidFill>
                  <a:srgbClr val="7BC22F"/>
                </a:solidFill>
                <a:latin typeface="Courier New" panose="02070309020205020404" pitchFamily="49" charset="0"/>
              </a:rPr>
              <a:t>LIMIT</a:t>
            </a:r>
            <a:r>
              <a:rPr lang="en-US" sz="800" dirty="0">
                <a:solidFill>
                  <a:srgbClr val="FFFFFF"/>
                </a:solidFill>
                <a:latin typeface="Courier New" panose="02070309020205020404" pitchFamily="49" charset="0"/>
              </a:rPr>
              <a:t> </a:t>
            </a:r>
            <a:r>
              <a:rPr lang="en-US" sz="800" dirty="0">
                <a:solidFill>
                  <a:srgbClr val="F4DD0B"/>
                </a:solidFill>
                <a:latin typeface="Courier New" panose="02070309020205020404" pitchFamily="49" charset="0"/>
              </a:rPr>
              <a:t>100000</a:t>
            </a:r>
            <a:r>
              <a:rPr lang="en-US" sz="800" dirty="0">
                <a:solidFill>
                  <a:srgbClr val="F08047"/>
                </a:solidFill>
                <a:latin typeface="Courier New" panose="02070309020205020404" pitchFamily="49" charset="0"/>
              </a:rPr>
              <a:t>;</a:t>
            </a:r>
            <a:endParaRPr lang="en-US" sz="800" dirty="0"/>
          </a:p>
        </p:txBody>
      </p:sp>
    </p:spTree>
    <p:extLst>
      <p:ext uri="{BB962C8B-B14F-4D97-AF65-F5344CB8AC3E}">
        <p14:creationId xmlns:p14="http://schemas.microsoft.com/office/powerpoint/2010/main" val="20499344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Removed / Removed Size – The </a:t>
            </a:r>
            <a:r>
              <a:rPr lang="en-US" sz="1800" dirty="0" err="1"/>
              <a:t>AutoVacuum</a:t>
            </a:r>
            <a:r>
              <a:rPr lang="en-US" sz="1800" dirty="0"/>
              <a:t> was able to reduce the table size.</a:t>
            </a:r>
          </a:p>
          <a:p>
            <a:pPr marL="119063" indent="-119063">
              <a:lnSpc>
                <a:spcPct val="100000"/>
              </a:lnSpc>
              <a:spcBef>
                <a:spcPts val="900"/>
              </a:spcBef>
              <a:spcAft>
                <a:spcPts val="0"/>
              </a:spcAft>
              <a:buFont typeface="Arial" panose="020B0604020202020204" pitchFamily="34" charset="0"/>
              <a:buChar char="•"/>
            </a:pPr>
            <a:r>
              <a:rPr lang="en-US" sz="1800" dirty="0"/>
              <a:t>Tuples Removed – The </a:t>
            </a:r>
            <a:r>
              <a:rPr lang="en-US" sz="1800" dirty="0" err="1"/>
              <a:t>AutoVaccum</a:t>
            </a:r>
            <a:r>
              <a:rPr lang="en-US" sz="1800" dirty="0"/>
              <a:t> was able to remove records.</a:t>
            </a:r>
          </a:p>
          <a:p>
            <a:pPr marL="119063" indent="-119063">
              <a:lnSpc>
                <a:spcPct val="100000"/>
              </a:lnSpc>
              <a:spcBef>
                <a:spcPts val="900"/>
              </a:spcBef>
              <a:spcAft>
                <a:spcPts val="0"/>
              </a:spcAft>
              <a:buFont typeface="Arial" panose="020B0604020202020204" pitchFamily="34" charset="0"/>
              <a:buChar char="•"/>
            </a:pPr>
            <a:r>
              <a:rPr lang="en-US" sz="1800" dirty="0" err="1"/>
              <a:t>Tupled</a:t>
            </a:r>
            <a:r>
              <a:rPr lang="en-US" sz="1800" dirty="0"/>
              <a:t> Dead – The </a:t>
            </a:r>
            <a:r>
              <a:rPr lang="en-US" sz="1800" dirty="0" err="1"/>
              <a:t>AutoVacuum</a:t>
            </a:r>
            <a:r>
              <a:rPr lang="en-US" sz="1800" dirty="0"/>
              <a:t> was not able to remove these records due to they were created after the Oldest XMIN aka Oldest Transaction ID.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49</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0" y="2677996"/>
            <a:ext cx="12188825" cy="3430705"/>
          </a:xfrm>
          <a:prstGeom prst="rect">
            <a:avLst/>
          </a:prstGeom>
        </p:spPr>
      </p:pic>
    </p:spTree>
    <p:extLst>
      <p:ext uri="{BB962C8B-B14F-4D97-AF65-F5344CB8AC3E}">
        <p14:creationId xmlns:p14="http://schemas.microsoft.com/office/powerpoint/2010/main" val="4838887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Total Cost</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_ </a:t>
            </a:r>
            <a:r>
              <a:rPr lang="en-US" sz="1200" dirty="0" err="1"/>
              <a:t>vacuum_cost_limit</a:t>
            </a:r>
            <a:r>
              <a:rPr lang="en-US" sz="1200" dirty="0"/>
              <a:t>) = Number of Delay Cycles</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autovacuum_vacuum_cost_limit</a:t>
            </a:r>
            <a:r>
              <a:rPr lang="en-US" sz="1200" dirty="0"/>
              <a:t>) * </a:t>
            </a:r>
            <a:r>
              <a:rPr lang="en-US" sz="1200" dirty="0" err="1"/>
              <a:t>autovacuum_vacuum_cost_delay</a:t>
            </a:r>
            <a:r>
              <a:rPr lang="en-US" sz="1200" dirty="0"/>
              <a:t> = Total Delay’s for Disk IO to Catch up.</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4364625" y="2508218"/>
            <a:ext cx="16553450" cy="4659186"/>
          </a:xfrm>
          <a:prstGeom prst="rect">
            <a:avLst/>
          </a:prstGeom>
        </p:spPr>
      </p:pic>
    </p:spTree>
    <p:extLst>
      <p:ext uri="{BB962C8B-B14F-4D97-AF65-F5344CB8AC3E}">
        <p14:creationId xmlns:p14="http://schemas.microsoft.com/office/powerpoint/2010/main" val="2579649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pg_stat_activity</a:t>
            </a:r>
            <a:endParaRPr lang="en-US" altLang="en-US" dirty="0">
              <a:ea typeface="ヒラギノ角ゴ Pro W3" charset="-128"/>
            </a:endParaRP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Looking at </a:t>
            </a:r>
            <a:r>
              <a:rPr lang="en-US" sz="1200" dirty="0" err="1"/>
              <a:t>pg_stat_activity</a:t>
            </a:r>
            <a:r>
              <a:rPr lang="en-US" sz="1200" dirty="0"/>
              <a:t>, we can see that the long running transaction in a different database is creating the </a:t>
            </a:r>
            <a:r>
              <a:rPr lang="en-US" sz="1200" dirty="0" err="1"/>
              <a:t>xmin</a:t>
            </a:r>
            <a:r>
              <a:rPr lang="en-US" sz="1200" dirty="0"/>
              <a:t> horizon that the </a:t>
            </a:r>
            <a:r>
              <a:rPr lang="en-US" sz="1200" dirty="0" err="1"/>
              <a:t>autovacuum</a:t>
            </a:r>
            <a:r>
              <a:rPr lang="en-US" sz="1200" dirty="0"/>
              <a:t> is using. Only items older than the </a:t>
            </a:r>
            <a:r>
              <a:rPr lang="en-US" sz="1200" dirty="0" err="1"/>
              <a:t>xmin</a:t>
            </a:r>
            <a:r>
              <a:rPr lang="en-US" sz="1200" dirty="0"/>
              <a:t> horizon will be </a:t>
            </a:r>
            <a:r>
              <a:rPr lang="en-US" sz="1200" dirty="0" err="1"/>
              <a:t>autovacuumed</a:t>
            </a:r>
            <a:r>
              <a:rPr lang="en-US" sz="1200" dirty="0"/>
              <a:t>.</a:t>
            </a:r>
          </a:p>
          <a:p>
            <a:pPr marL="119063" indent="-119063">
              <a:lnSpc>
                <a:spcPct val="100000"/>
              </a:lnSpc>
              <a:spcBef>
                <a:spcPts val="900"/>
              </a:spcBef>
              <a:spcAft>
                <a:spcPts val="0"/>
              </a:spcAft>
              <a:buFont typeface="Arial" panose="020B0604020202020204" pitchFamily="34" charset="0"/>
              <a:buChar char="•"/>
            </a:pPr>
            <a:r>
              <a:rPr lang="en-US" sz="1200" dirty="0" err="1"/>
              <a:t>backend_xid</a:t>
            </a:r>
            <a:r>
              <a:rPr lang="en-US" sz="1200" dirty="0"/>
              <a:t> = Top-level transaction identifier of this backend, if any.</a:t>
            </a:r>
          </a:p>
          <a:p>
            <a:pPr marL="119063" indent="-119063">
              <a:lnSpc>
                <a:spcPct val="100000"/>
              </a:lnSpc>
              <a:spcBef>
                <a:spcPts val="900"/>
              </a:spcBef>
              <a:spcAft>
                <a:spcPts val="0"/>
              </a:spcAft>
              <a:buFont typeface="Arial" panose="020B0604020202020204" pitchFamily="34" charset="0"/>
              <a:buChar char="•"/>
            </a:pPr>
            <a:r>
              <a:rPr lang="en-US" sz="1200" dirty="0" err="1"/>
              <a:t>backend_xmin</a:t>
            </a:r>
            <a:r>
              <a:rPr lang="en-US" sz="1200" dirty="0"/>
              <a:t> = The current </a:t>
            </a:r>
            <a:r>
              <a:rPr lang="en-US" sz="1200" dirty="0" err="1"/>
              <a:t>backend's</a:t>
            </a:r>
            <a:r>
              <a:rPr lang="en-US" sz="1200" dirty="0"/>
              <a:t> </a:t>
            </a:r>
            <a:r>
              <a:rPr lang="en-US" sz="1200" dirty="0" err="1"/>
              <a:t>xmin</a:t>
            </a:r>
            <a:r>
              <a:rPr lang="en-US" sz="1200" dirty="0"/>
              <a:t> horizon.</a:t>
            </a:r>
          </a:p>
          <a:p>
            <a:pPr marL="119063" indent="-119063">
              <a:lnSpc>
                <a:spcPct val="100000"/>
              </a:lnSpc>
              <a:spcBef>
                <a:spcPts val="900"/>
              </a:spcBef>
              <a:spcAft>
                <a:spcPts val="0"/>
              </a:spcAft>
              <a:buFont typeface="Arial" panose="020B0604020202020204" pitchFamily="34" charset="0"/>
              <a:buChar char="•"/>
            </a:pPr>
            <a:r>
              <a:rPr lang="en-US" sz="1200" dirty="0"/>
              <a:t>The event horizon can also come from a long running transaction on the secondary server due to </a:t>
            </a:r>
            <a:r>
              <a:rPr lang="en-US" sz="1200" dirty="0" err="1"/>
              <a:t>hot_standby_feedback</a:t>
            </a:r>
            <a:r>
              <a:rPr lang="en-US" sz="1200" dirty="0"/>
              <a:t> turn on for streaming replication.</a:t>
            </a:r>
          </a:p>
          <a:p>
            <a:pPr marL="698501" lvl="1" indent="-119063">
              <a:spcBef>
                <a:spcPts val="900"/>
              </a:spcBef>
              <a:spcAft>
                <a:spcPts val="0"/>
              </a:spcAft>
              <a:buFont typeface="Arial" panose="020B0604020202020204" pitchFamily="34" charset="0"/>
              <a:buChar char="•"/>
            </a:pPr>
            <a:r>
              <a:rPr lang="en-US" sz="1000" dirty="0"/>
              <a:t>However, the cleanup situation will be no worse than if the standby queries were running directly on the primary server, and you are still getting the benefit of off-loading execution onto the standby.</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51</a:t>
            </a:fld>
            <a:endParaRPr lang="en-US" dirty="0">
              <a:solidFill>
                <a:schemeClr val="accent6"/>
              </a:solidFill>
              <a:latin typeface="+mn-lt"/>
              <a:ea typeface="ヒラギノ角ゴ Pro W3" charset="0"/>
            </a:endParaRPr>
          </a:p>
        </p:txBody>
      </p:sp>
      <p:graphicFrame>
        <p:nvGraphicFramePr>
          <p:cNvPr id="3" name="Table 2">
            <a:extLst>
              <a:ext uri="{FF2B5EF4-FFF2-40B4-BE49-F238E27FC236}">
                <a16:creationId xmlns:a16="http://schemas.microsoft.com/office/drawing/2014/main" id="{BB33D24A-FFB5-4641-9F48-AC939B47A8E5}"/>
              </a:ext>
            </a:extLst>
          </p:cNvPr>
          <p:cNvGraphicFramePr>
            <a:graphicFrameLocks noGrp="1"/>
          </p:cNvGraphicFramePr>
          <p:nvPr>
            <p:extLst>
              <p:ext uri="{D42A27DB-BD31-4B8C-83A1-F6EECF244321}">
                <p14:modId xmlns:p14="http://schemas.microsoft.com/office/powerpoint/2010/main" val="1535370924"/>
              </p:ext>
            </p:extLst>
          </p:nvPr>
        </p:nvGraphicFramePr>
        <p:xfrm>
          <a:off x="611558" y="2990088"/>
          <a:ext cx="10963591" cy="3417570"/>
        </p:xfrm>
        <a:graphic>
          <a:graphicData uri="http://schemas.openxmlformats.org/drawingml/2006/table">
            <a:tbl>
              <a:tblPr firstRow="1" bandRow="1">
                <a:tableStyleId>{5C22544A-7EE6-4342-B048-85BDC9FD1C3A}</a:tableStyleId>
              </a:tblPr>
              <a:tblGrid>
                <a:gridCol w="1842275">
                  <a:extLst>
                    <a:ext uri="{9D8B030D-6E8A-4147-A177-3AD203B41FA5}">
                      <a16:colId xmlns:a16="http://schemas.microsoft.com/office/drawing/2014/main" val="3073339445"/>
                    </a:ext>
                  </a:extLst>
                </a:gridCol>
                <a:gridCol w="301906">
                  <a:extLst>
                    <a:ext uri="{9D8B030D-6E8A-4147-A177-3AD203B41FA5}">
                      <a16:colId xmlns:a16="http://schemas.microsoft.com/office/drawing/2014/main" val="4174367080"/>
                    </a:ext>
                  </a:extLst>
                </a:gridCol>
                <a:gridCol w="430135">
                  <a:extLst>
                    <a:ext uri="{9D8B030D-6E8A-4147-A177-3AD203B41FA5}">
                      <a16:colId xmlns:a16="http://schemas.microsoft.com/office/drawing/2014/main" val="288394258"/>
                    </a:ext>
                  </a:extLst>
                </a:gridCol>
                <a:gridCol w="1989981">
                  <a:extLst>
                    <a:ext uri="{9D8B030D-6E8A-4147-A177-3AD203B41FA5}">
                      <a16:colId xmlns:a16="http://schemas.microsoft.com/office/drawing/2014/main" val="1020915342"/>
                    </a:ext>
                  </a:extLst>
                </a:gridCol>
                <a:gridCol w="813198">
                  <a:extLst>
                    <a:ext uri="{9D8B030D-6E8A-4147-A177-3AD203B41FA5}">
                      <a16:colId xmlns:a16="http://schemas.microsoft.com/office/drawing/2014/main" val="3209297396"/>
                    </a:ext>
                  </a:extLst>
                </a:gridCol>
                <a:gridCol w="813198">
                  <a:extLst>
                    <a:ext uri="{9D8B030D-6E8A-4147-A177-3AD203B41FA5}">
                      <a16:colId xmlns:a16="http://schemas.microsoft.com/office/drawing/2014/main" val="1992119461"/>
                    </a:ext>
                  </a:extLst>
                </a:gridCol>
                <a:gridCol w="758010">
                  <a:extLst>
                    <a:ext uri="{9D8B030D-6E8A-4147-A177-3AD203B41FA5}">
                      <a16:colId xmlns:a16="http://schemas.microsoft.com/office/drawing/2014/main" val="2997813234"/>
                    </a:ext>
                  </a:extLst>
                </a:gridCol>
                <a:gridCol w="1040439">
                  <a:extLst>
                    <a:ext uri="{9D8B030D-6E8A-4147-A177-3AD203B41FA5}">
                      <a16:colId xmlns:a16="http://schemas.microsoft.com/office/drawing/2014/main" val="233989418"/>
                    </a:ext>
                  </a:extLst>
                </a:gridCol>
                <a:gridCol w="801836">
                  <a:extLst>
                    <a:ext uri="{9D8B030D-6E8A-4147-A177-3AD203B41FA5}">
                      <a16:colId xmlns:a16="http://schemas.microsoft.com/office/drawing/2014/main" val="2081480914"/>
                    </a:ext>
                  </a:extLst>
                </a:gridCol>
                <a:gridCol w="577841">
                  <a:extLst>
                    <a:ext uri="{9D8B030D-6E8A-4147-A177-3AD203B41FA5}">
                      <a16:colId xmlns:a16="http://schemas.microsoft.com/office/drawing/2014/main" val="3860274542"/>
                    </a:ext>
                  </a:extLst>
                </a:gridCol>
                <a:gridCol w="660622">
                  <a:extLst>
                    <a:ext uri="{9D8B030D-6E8A-4147-A177-3AD203B41FA5}">
                      <a16:colId xmlns:a16="http://schemas.microsoft.com/office/drawing/2014/main" val="377845043"/>
                    </a:ext>
                  </a:extLst>
                </a:gridCol>
                <a:gridCol w="934150">
                  <a:extLst>
                    <a:ext uri="{9D8B030D-6E8A-4147-A177-3AD203B41FA5}">
                      <a16:colId xmlns:a16="http://schemas.microsoft.com/office/drawing/2014/main" val="2544450757"/>
                    </a:ext>
                  </a:extLst>
                </a:gridCol>
              </a:tblGrid>
              <a:tr h="94479">
                <a:tc>
                  <a:txBody>
                    <a:bodyPr/>
                    <a:lstStyle/>
                    <a:p>
                      <a:pPr algn="l" fontAlgn="b"/>
                      <a:r>
                        <a:rPr lang="en-US" sz="800" b="0" i="0" u="none" strike="noStrike" dirty="0" err="1">
                          <a:solidFill>
                            <a:srgbClr val="000000"/>
                          </a:solidFill>
                          <a:effectLst/>
                          <a:latin typeface="Calibri" panose="020F0502020204030204" pitchFamily="34" charset="0"/>
                        </a:rPr>
                        <a:t>datname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usename</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application_name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xact_start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wait_event_type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state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backend_xmin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backend_type</a:t>
                      </a:r>
                    </a:p>
                  </a:txBody>
                  <a:tcPr marL="9525" marR="9525" marT="9525" marB="0" anchor="b"/>
                </a:tc>
                <a:extLst>
                  <a:ext uri="{0D108BD9-81ED-4DB2-BD59-A6C34878D82A}">
                    <a16:rowId xmlns:a16="http://schemas.microsoft.com/office/drawing/2014/main" val="1400104619"/>
                  </a:ext>
                </a:extLst>
              </a:tr>
              <a:tr h="94479">
                <a:tc>
                  <a:txBody>
                    <a:bodyPr/>
                    <a:lstStyle/>
                    <a:p>
                      <a:pPr algn="l" fontAlgn="b"/>
                      <a:r>
                        <a:rPr lang="en-US" sz="800" b="0" i="0" u="none" strike="noStrike">
                          <a:solidFill>
                            <a:srgbClr val="000000"/>
                          </a:solidFill>
                          <a:effectLst/>
                          <a:latin typeface="Calibri" panose="020F0502020204030204" pitchFamily="34" charset="0"/>
                        </a:rPr>
                        <a:t>datamart02_dcostanz_1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18504</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4/22/19 11:00 PM</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solidFill>
                      <a:srgbClr val="FFFF00"/>
                    </a:solidFill>
                  </a:tcPr>
                </a:tc>
                <a:extLst>
                  <a:ext uri="{0D108BD9-81ED-4DB2-BD59-A6C34878D82A}">
                    <a16:rowId xmlns:a16="http://schemas.microsoft.com/office/drawing/2014/main" val="41983273"/>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75178813"/>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16478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96333624"/>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312382225</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672913242"/>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743915504"/>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46648087"/>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2772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delphi-continuous-integrator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10:39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312399443</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823725435"/>
                  </a:ext>
                </a:extLst>
              </a:tr>
              <a:tr h="94479">
                <a:tc>
                  <a:txBody>
                    <a:bodyPr/>
                    <a:lstStyle/>
                    <a:p>
                      <a:pPr algn="l" fontAlgn="b"/>
                      <a:r>
                        <a:rPr lang="it-IT" sz="800" b="0" i="0" u="none" strike="noStrike">
                          <a:solidFill>
                            <a:srgbClr val="000000"/>
                          </a:solidFill>
                          <a:effectLst/>
                          <a:latin typeface="Calibri" panose="020F0502020204030204" pitchFamily="34" charset="0"/>
                        </a:rPr>
                        <a:t>delphi_importer_venice_odm_dcostanz_1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3925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delphi-importer-venice-odm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12:35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11:00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312402170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065870"/>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2796</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40880877"/>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DataFileImmediateSync</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042399798"/>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883866745"/>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258839825"/>
                  </a:ext>
                </a:extLst>
              </a:tr>
              <a:tr h="94479">
                <a:tc>
                  <a:txBody>
                    <a:bodyPr/>
                    <a:lstStyle/>
                    <a:p>
                      <a:pPr algn="l" fontAlgn="b"/>
                      <a:r>
                        <a:rPr lang="en-US" sz="800" b="0" i="0" u="none" strike="noStrike">
                          <a:solidFill>
                            <a:srgbClr val="000000"/>
                          </a:solidFill>
                          <a:effectLst/>
                          <a:latin typeface="Calibri" panose="020F0502020204030204" pitchFamily="34" charset="0"/>
                        </a:rPr>
                        <a:t>df_repository_demo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3670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df-repository 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12:34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312402334</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73590966"/>
                  </a:ext>
                </a:extLst>
              </a:tr>
              <a:tr h="0">
                <a:tc>
                  <a:txBody>
                    <a:bodyPr/>
                    <a:lstStyle/>
                    <a:p>
                      <a:pPr algn="l" fontAlgn="b"/>
                      <a:r>
                        <a:rPr lang="en-US" sz="800" b="0" i="0" u="none" strike="noStrike">
                          <a:solidFill>
                            <a:srgbClr val="000000"/>
                          </a:solidFill>
                          <a:effectLst/>
                          <a:latin typeface="Calibri" panose="020F0502020204030204" pitchFamily="34" charset="0"/>
                        </a:rPr>
                        <a:t>df_repository_staging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3040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fw</a:t>
                      </a:r>
                      <a:r>
                        <a:rPr lang="en-US" sz="800" b="0" i="0" u="none" strike="noStrike" dirty="0">
                          <a:solidFill>
                            <a:srgbClr val="000000"/>
                          </a:solidFill>
                          <a:effectLst/>
                          <a:latin typeface="Calibri" panose="020F0502020204030204" pitchFamily="34" charset="0"/>
                        </a:rPr>
                        <a:t> df-repository 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47749865"/>
                  </a:ext>
                </a:extLst>
              </a:tr>
              <a:tr h="94479">
                <a:tc>
                  <a:txBody>
                    <a:bodyPr/>
                    <a:lstStyle/>
                    <a:p>
                      <a:pPr algn="l" fontAlgn="b"/>
                      <a:r>
                        <a:rPr lang="it-IT" sz="800" b="0" i="0" u="none" strike="noStrike" dirty="0">
                          <a:solidFill>
                            <a:srgbClr val="000000"/>
                          </a:solidFill>
                          <a:effectLst/>
                          <a:latin typeface="Calibri" panose="020F0502020204030204" pitchFamily="34" charset="0"/>
                        </a:rPr>
                        <a:t>delphi_importer_venice_odm_dcostanz_1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23442</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r>
                        <a:rPr lang="en-US" sz="800" b="0" i="0" u="none" strike="noStrike" dirty="0" err="1">
                          <a:solidFill>
                            <a:srgbClr val="000000"/>
                          </a:solidFill>
                          <a:effectLst/>
                          <a:latin typeface="Calibri" panose="020F0502020204030204" pitchFamily="34" charset="0"/>
                        </a:rPr>
                        <a:t>autovacuum</a:t>
                      </a:r>
                      <a:r>
                        <a:rPr lang="en-US" sz="800" b="0" i="0" u="none" strike="noStrike" dirty="0">
                          <a:solidFill>
                            <a:srgbClr val="000000"/>
                          </a:solidFill>
                          <a:effectLst/>
                          <a:latin typeface="Calibri" panose="020F0502020204030204" pitchFamily="34" charset="0"/>
                        </a:rPr>
                        <a:t> worker</a:t>
                      </a:r>
                    </a:p>
                  </a:txBody>
                  <a:tcPr marL="9525" marR="9525" marT="9525" marB="0" anchor="b">
                    <a:solidFill>
                      <a:srgbClr val="FFFF00"/>
                    </a:solidFill>
                  </a:tcPr>
                </a:tc>
                <a:extLst>
                  <a:ext uri="{0D108BD9-81ED-4DB2-BD59-A6C34878D82A}">
                    <a16:rowId xmlns:a16="http://schemas.microsoft.com/office/drawing/2014/main" val="61545968"/>
                  </a:ext>
                </a:extLst>
              </a:tr>
              <a:tr h="94479">
                <a:tc>
                  <a:txBody>
                    <a:bodyPr/>
                    <a:lstStyle/>
                    <a:p>
                      <a:pPr algn="l" fontAlgn="b"/>
                      <a:r>
                        <a:rPr lang="en-US" sz="800" b="0" i="0" u="none" strike="noStrike" dirty="0">
                          <a:solidFill>
                            <a:srgbClr val="000000"/>
                          </a:solidFill>
                          <a:effectLst/>
                          <a:latin typeface="Calibri" panose="020F0502020204030204" pitchFamily="34" charset="0"/>
                        </a:rPr>
                        <a:t>venice_odm_dcostanz_2</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24849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r" fontAlgn="b"/>
                      <a:r>
                        <a:rPr lang="en-US" sz="800" b="0" i="0" u="none" strike="noStrike" dirty="0">
                          <a:solidFill>
                            <a:srgbClr val="000000"/>
                          </a:solidFill>
                          <a:effectLst/>
                          <a:latin typeface="Calibri" panose="020F0502020204030204" pitchFamily="34" charset="0"/>
                        </a:rPr>
                        <a:t>4/23/19 11:09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3930186645"/>
                  </a:ext>
                </a:extLst>
              </a:tr>
              <a:tr h="94479">
                <a:tc>
                  <a:txBody>
                    <a:bodyPr/>
                    <a:lstStyle/>
                    <a:p>
                      <a:pPr algn="l" fontAlgn="b"/>
                      <a:r>
                        <a:rPr lang="en-US" sz="800" b="0" i="0" u="none" strike="noStrike">
                          <a:solidFill>
                            <a:srgbClr val="000000"/>
                          </a:solidFill>
                          <a:effectLst/>
                          <a:latin typeface="Calibri" panose="020F0502020204030204" pitchFamily="34" charset="0"/>
                        </a:rPr>
                        <a:t>delphi_importer_venice_odm_testing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23243</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2306997031"/>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21980</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1166964943"/>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41471216"/>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312347264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425622035"/>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096361668"/>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23489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4155348800"/>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2874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41207451"/>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77751138"/>
                  </a:ext>
                </a:extLst>
              </a:tr>
              <a:tr h="94479">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4767</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postgres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sqltest_a</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8:21 PM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Activity</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WalSenderMain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walsender</a:t>
                      </a:r>
                      <a:endParaRPr lang="en-US"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6642929"/>
                  </a:ext>
                </a:extLst>
              </a:tr>
            </a:tbl>
          </a:graphicData>
        </a:graphic>
      </p:graphicFrame>
    </p:spTree>
    <p:extLst>
      <p:ext uri="{BB962C8B-B14F-4D97-AF65-F5344CB8AC3E}">
        <p14:creationId xmlns:p14="http://schemas.microsoft.com/office/powerpoint/2010/main" val="2082150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You will notice that once the blocking transactions completed that the table went from 228,199,485 records to 36,323,774 records but did not decrease in size.</a:t>
            </a:r>
          </a:p>
          <a:p>
            <a:pPr marL="119063" indent="-119063">
              <a:lnSpc>
                <a:spcPct val="100000"/>
              </a:lnSpc>
              <a:spcBef>
                <a:spcPts val="900"/>
              </a:spcBef>
              <a:spcAft>
                <a:spcPts val="0"/>
              </a:spcAft>
              <a:buFont typeface="Arial" panose="020B0604020202020204" pitchFamily="34" charset="0"/>
              <a:buChar char="•"/>
            </a:pPr>
            <a:r>
              <a:rPr lang="en-US" sz="1200" dirty="0" err="1"/>
              <a:t>AutoVacuum</a:t>
            </a:r>
            <a:r>
              <a:rPr lang="en-US" sz="1200" dirty="0"/>
              <a:t>:</a:t>
            </a:r>
          </a:p>
          <a:p>
            <a:pPr marL="698501" lvl="1" indent="-119063">
              <a:spcBef>
                <a:spcPts val="900"/>
              </a:spcBef>
              <a:spcAft>
                <a:spcPts val="0"/>
              </a:spcAft>
              <a:buFont typeface="Arial" panose="020B0604020202020204" pitchFamily="34" charset="0"/>
              <a:buChar char="•"/>
            </a:pPr>
            <a:r>
              <a:rPr lang="en-US" sz="1000" dirty="0"/>
              <a:t>Removes empty pages at the end of the table.</a:t>
            </a:r>
          </a:p>
          <a:p>
            <a:pPr marL="698501" lvl="1" indent="-119063">
              <a:spcBef>
                <a:spcPts val="900"/>
              </a:spcBef>
              <a:spcAft>
                <a:spcPts val="0"/>
              </a:spcAft>
              <a:buFont typeface="Arial" panose="020B0604020202020204" pitchFamily="34" charset="0"/>
              <a:buChar char="•"/>
            </a:pPr>
            <a:r>
              <a:rPr lang="en-US" sz="1000" dirty="0"/>
              <a:t>Mark’s old records as reusable space.</a:t>
            </a:r>
          </a:p>
          <a:p>
            <a:pPr marL="698501" lvl="1" indent="-119063">
              <a:spcBef>
                <a:spcPts val="900"/>
              </a:spcBef>
              <a:spcAft>
                <a:spcPts val="0"/>
              </a:spcAft>
              <a:buFont typeface="Arial" panose="020B0604020202020204" pitchFamily="34" charset="0"/>
              <a:buChar char="•"/>
            </a:pPr>
            <a:r>
              <a:rPr lang="en-US" sz="1000" dirty="0"/>
              <a:t>DOES NOT condense pages</a:t>
            </a:r>
          </a:p>
          <a:p>
            <a:pPr marL="698501" lvl="1" indent="-119063">
              <a:spcBef>
                <a:spcPts val="900"/>
              </a:spcBef>
              <a:spcAft>
                <a:spcPts val="0"/>
              </a:spcAft>
              <a:buFont typeface="Arial" panose="020B0604020202020204" pitchFamily="34" charset="0"/>
              <a:buChar char="•"/>
            </a:pPr>
            <a:r>
              <a:rPr lang="en-US" sz="1000" dirty="0"/>
              <a:t>DOES NOT remove empty pages in the middle of the table</a:t>
            </a:r>
          </a:p>
          <a:p>
            <a:pPr marL="119063" indent="-119063">
              <a:lnSpc>
                <a:spcPct val="100000"/>
              </a:lnSpc>
              <a:spcBef>
                <a:spcPts val="900"/>
              </a:spcBef>
              <a:spcAft>
                <a:spcPts val="0"/>
              </a:spcAft>
              <a:buFont typeface="Arial" panose="020B0604020202020204" pitchFamily="34" charset="0"/>
              <a:buChar char="•"/>
            </a:pPr>
            <a:r>
              <a:rPr lang="en-US" sz="1200" dirty="0"/>
              <a:t>This means that once your table is bloated link this, there are only several solutions.</a:t>
            </a:r>
          </a:p>
          <a:p>
            <a:pPr marL="698501" lvl="1" indent="-119063">
              <a:spcBef>
                <a:spcPts val="900"/>
              </a:spcBef>
              <a:spcAft>
                <a:spcPts val="0"/>
              </a:spcAft>
              <a:buFont typeface="Arial" panose="020B0604020202020204" pitchFamily="34" charset="0"/>
              <a:buChar char="•"/>
            </a:pPr>
            <a:r>
              <a:rPr lang="en-US" sz="1000" dirty="0"/>
              <a:t>Vacuum Full</a:t>
            </a:r>
          </a:p>
          <a:p>
            <a:pPr marL="698501" lvl="1" indent="-119063">
              <a:spcBef>
                <a:spcPts val="900"/>
              </a:spcBef>
              <a:spcAft>
                <a:spcPts val="0"/>
              </a:spcAft>
              <a:buFont typeface="Arial" panose="020B0604020202020204" pitchFamily="34" charset="0"/>
              <a:buChar char="•"/>
            </a:pPr>
            <a:r>
              <a:rPr lang="en-US" sz="1000" dirty="0"/>
              <a:t>Cluster</a:t>
            </a:r>
          </a:p>
          <a:p>
            <a:pPr marL="698501" lvl="1" indent="-119063">
              <a:spcBef>
                <a:spcPts val="900"/>
              </a:spcBef>
              <a:spcAft>
                <a:spcPts val="0"/>
              </a:spcAft>
              <a:buFont typeface="Arial" panose="020B0604020202020204" pitchFamily="34" charset="0"/>
              <a:buChar char="•"/>
            </a:pPr>
            <a:r>
              <a:rPr lang="en-US" sz="1000" dirty="0"/>
              <a:t>Truncate and re-insert the data – Truncate cleans up the pages immediately.</a:t>
            </a:r>
          </a:p>
          <a:p>
            <a:pPr marL="119063" indent="-119063">
              <a:spcBef>
                <a:spcPts val="900"/>
              </a:spcBef>
              <a:spcAft>
                <a:spcPts val="0"/>
              </a:spcAft>
              <a:buFont typeface="Arial" panose="020B0604020202020204" pitchFamily="34" charset="0"/>
              <a:buChar char="•"/>
            </a:pPr>
            <a:r>
              <a:rPr lang="en-US" sz="1200" dirty="0"/>
              <a:t>This type of bloat will cause sequential table scans to run slowly.</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52</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0BBF030-BB1D-4C63-8C4A-7F1457AF92B4}"/>
              </a:ext>
            </a:extLst>
          </p:cNvPr>
          <p:cNvPicPr>
            <a:picLocks noChangeAspect="1"/>
          </p:cNvPicPr>
          <p:nvPr/>
        </p:nvPicPr>
        <p:blipFill>
          <a:blip r:embed="rId2"/>
          <a:stretch>
            <a:fillRect/>
          </a:stretch>
        </p:blipFill>
        <p:spPr>
          <a:xfrm>
            <a:off x="-6810390" y="4493064"/>
            <a:ext cx="18999215" cy="1999811"/>
          </a:xfrm>
          <a:prstGeom prst="rect">
            <a:avLst/>
          </a:prstGeom>
        </p:spPr>
      </p:pic>
    </p:spTree>
    <p:extLst>
      <p:ext uri="{BB962C8B-B14F-4D97-AF65-F5344CB8AC3E}">
        <p14:creationId xmlns:p14="http://schemas.microsoft.com/office/powerpoint/2010/main" val="42472617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tuple usage on each page within the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can find out the used verse unused tuples on each page by running this query.</a:t>
            </a:r>
          </a:p>
          <a:p>
            <a:pPr marL="119063" indent="-119063">
              <a:lnSpc>
                <a:spcPct val="100000"/>
              </a:lnSpc>
              <a:spcBef>
                <a:spcPts val="900"/>
              </a:spcBef>
              <a:spcAft>
                <a:spcPts val="0"/>
              </a:spcAft>
              <a:buFont typeface="Arial" panose="020B0604020202020204" pitchFamily="34" charset="0"/>
              <a:buChar char="•"/>
            </a:pPr>
            <a:r>
              <a:rPr lang="en-US" sz="1800" dirty="0"/>
              <a:t>To be able to run this query you need to load my toolset from https://github.com/LloydAlbin/SCHARP-PG-DBA-Debugging-Tools which uses the </a:t>
            </a:r>
            <a:r>
              <a:rPr lang="en-US" sz="1800" dirty="0" err="1"/>
              <a:t>pageinspect</a:t>
            </a:r>
            <a:r>
              <a:rPr lang="en-US" sz="1800" dirty="0"/>
              <a:t> extension.</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53</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deleted_tuples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heap_xmax_committed</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tools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heap_page_item_attrs_details</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continuous_integrator_ready_area.dataset</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GROUP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p>
          <a:p>
            <a:pPr>
              <a:lnSpc>
                <a:spcPct val="100000"/>
              </a:lnSpc>
              <a:spcBef>
                <a:spcPts val="0"/>
              </a:spcBef>
            </a:pP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42875674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100% empty pages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create a view from the previous query and then write it’s output to a table, we can run various queries against the results.</a:t>
            </a:r>
          </a:p>
          <a:p>
            <a:pPr marL="119063" indent="-119063">
              <a:lnSpc>
                <a:spcPct val="100000"/>
              </a:lnSpc>
              <a:spcBef>
                <a:spcPts val="900"/>
              </a:spcBef>
              <a:spcAft>
                <a:spcPts val="0"/>
              </a:spcAft>
              <a:buFont typeface="Arial" panose="020B0604020202020204" pitchFamily="34" charset="0"/>
              <a:buChar char="•"/>
            </a:pPr>
            <a:r>
              <a:rPr lang="en-US" sz="1800" dirty="0"/>
              <a:t>One such query is how many pages are totally blank, this are only recoverable with a VACUUM FULL.</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54</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CREATE</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TABLE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previous_pages_view</a:t>
            </a:r>
            <a:r>
              <a:rPr lang="en-US" sz="1100" dirty="0">
                <a:solidFill>
                  <a:srgbClr val="F08047"/>
                </a:solidFill>
                <a:latin typeface="Courier New" panose="02070309020205020404" pitchFamily="49" charset="0"/>
                <a:cs typeface="Courier New" panose="02070309020205020404" pitchFamily="49" charset="0"/>
              </a:rPr>
              <a:t>;</a:t>
            </a: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bytes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pg_size_pretty</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    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empty_page_size</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WHERE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used_tuples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4DD0B"/>
                </a:solidFill>
                <a:latin typeface="Courier New" panose="02070309020205020404" pitchFamily="49" charset="0"/>
                <a:cs typeface="Courier New" panose="02070309020205020404" pitchFamily="49" charset="0"/>
              </a:rPr>
              <a:t>0</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endParaRPr lang="en-US" sz="11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1426493573"/>
              </p:ext>
            </p:extLst>
          </p:nvPr>
        </p:nvGraphicFramePr>
        <p:xfrm>
          <a:off x="5267295" y="4131084"/>
          <a:ext cx="6307857" cy="74168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empty_pages</a:t>
                      </a:r>
                      <a:endParaRPr lang="en-US" dirty="0">
                        <a:solidFill>
                          <a:schemeClr val="tx1"/>
                        </a:solidFill>
                      </a:endParaRPr>
                    </a:p>
                  </a:txBody>
                  <a:tcPr/>
                </a:tc>
                <a:tc>
                  <a:txBody>
                    <a:bodyPr/>
                    <a:lstStyle/>
                    <a:p>
                      <a:r>
                        <a:rPr lang="en-US" dirty="0">
                          <a:solidFill>
                            <a:schemeClr val="tx1"/>
                          </a:solidFill>
                        </a:rPr>
                        <a:t>bytes</a:t>
                      </a:r>
                    </a:p>
                  </a:txBody>
                  <a:tcPr/>
                </a:tc>
                <a:tc>
                  <a:txBody>
                    <a:bodyPr/>
                    <a:lstStyle/>
                    <a:p>
                      <a:r>
                        <a:rPr lang="en-US" dirty="0" err="1">
                          <a:solidFill>
                            <a:schemeClr val="tx1"/>
                          </a:solidFill>
                        </a:rPr>
                        <a:t>empty_page_size</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7,568,398</a:t>
                      </a:r>
                    </a:p>
                  </a:txBody>
                  <a:tcPr/>
                </a:tc>
                <a:tc>
                  <a:txBody>
                    <a:bodyPr/>
                    <a:lstStyle/>
                    <a:p>
                      <a:r>
                        <a:rPr lang="en-US" dirty="0"/>
                        <a:t>62,000,316,416</a:t>
                      </a:r>
                    </a:p>
                  </a:txBody>
                  <a:tcPr/>
                </a:tc>
                <a:tc>
                  <a:txBody>
                    <a:bodyPr/>
                    <a:lstStyle/>
                    <a:p>
                      <a:r>
                        <a:rPr lang="en-US" dirty="0"/>
                        <a:t>58GB</a:t>
                      </a:r>
                    </a:p>
                  </a:txBody>
                  <a:tcPr/>
                </a:tc>
                <a:extLst>
                  <a:ext uri="{0D108BD9-81ED-4DB2-BD59-A6C34878D82A}">
                    <a16:rowId xmlns:a16="http://schemas.microsoft.com/office/drawing/2014/main" val="3438043473"/>
                  </a:ext>
                </a:extLst>
              </a:tr>
            </a:tbl>
          </a:graphicData>
        </a:graphic>
      </p:graphicFrame>
    </p:spTree>
    <p:extLst>
      <p:ext uri="{BB962C8B-B14F-4D97-AF65-F5344CB8AC3E}">
        <p14:creationId xmlns:p14="http://schemas.microsoft.com/office/powerpoint/2010/main" val="1113653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Seeing the total bloat in tuples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In the first result, I am using the WHERE clause to ignoring the 100% empty pages.</a:t>
            </a:r>
          </a:p>
          <a:p>
            <a:pPr marL="119063" indent="-119063">
              <a:lnSpc>
                <a:spcPct val="100000"/>
              </a:lnSpc>
              <a:spcBef>
                <a:spcPts val="900"/>
              </a:spcBef>
              <a:spcAft>
                <a:spcPts val="0"/>
              </a:spcAft>
              <a:buFont typeface="Arial" panose="020B0604020202020204" pitchFamily="34" charset="0"/>
              <a:buChar char="•"/>
            </a:pPr>
            <a:r>
              <a:rPr lang="en-US" sz="1800" dirty="0"/>
              <a:t>In the second result, I am including the 100% empty pages.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55</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WHERE</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08047"/>
                </a:solidFill>
                <a:latin typeface="Courier New" panose="02070309020205020404" pitchFamily="49" charset="0"/>
                <a:cs typeface="Courier New" panose="02070309020205020404" pitchFamily="49" charset="0"/>
              </a:rPr>
              <a:t>&gt;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4DD0B"/>
                </a:solidFill>
                <a:latin typeface="Courier New" panose="02070309020205020404" pitchFamily="49" charset="0"/>
                <a:cs typeface="Courier New" panose="02070309020205020404" pitchFamily="49" charset="0"/>
              </a:rPr>
              <a:t>0</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961993814"/>
              </p:ext>
            </p:extLst>
          </p:nvPr>
        </p:nvGraphicFramePr>
        <p:xfrm>
          <a:off x="5267295" y="4131084"/>
          <a:ext cx="6307857" cy="111252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used_tuples</a:t>
                      </a:r>
                      <a:endParaRPr lang="en-US" dirty="0">
                        <a:solidFill>
                          <a:schemeClr val="tx1"/>
                        </a:solidFill>
                      </a:endParaRPr>
                    </a:p>
                  </a:txBody>
                  <a:tcPr/>
                </a:tc>
                <a:tc>
                  <a:txBody>
                    <a:bodyPr/>
                    <a:lstStyle/>
                    <a:p>
                      <a:r>
                        <a:rPr lang="en-US" dirty="0" err="1">
                          <a:solidFill>
                            <a:schemeClr val="tx1"/>
                          </a:solidFill>
                        </a:rPr>
                        <a:t>unused_tuples</a:t>
                      </a:r>
                      <a:endParaRPr lang="en-US" dirty="0">
                        <a:solidFill>
                          <a:schemeClr val="tx1"/>
                        </a:solidFill>
                      </a:endParaRPr>
                    </a:p>
                  </a:txBody>
                  <a:tcPr/>
                </a:tc>
                <a:tc>
                  <a:txBody>
                    <a:bodyPr/>
                    <a:lstStyle/>
                    <a:p>
                      <a:r>
                        <a:rPr lang="en-US" dirty="0" err="1">
                          <a:solidFill>
                            <a:schemeClr val="tx1"/>
                          </a:solidFill>
                        </a:rPr>
                        <a:t>deleted_tuples</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66,813,680</a:t>
                      </a:r>
                    </a:p>
                  </a:txBody>
                  <a:tcPr/>
                </a:tc>
                <a:tc>
                  <a:txBody>
                    <a:bodyPr/>
                    <a:lstStyle/>
                    <a:p>
                      <a:r>
                        <a:rPr lang="en-US" dirty="0"/>
                        <a:t>6,280,558</a:t>
                      </a:r>
                    </a:p>
                  </a:txBody>
                  <a:tcPr/>
                </a:tc>
                <a:tc>
                  <a:txBody>
                    <a:bodyPr/>
                    <a:lstStyle/>
                    <a:p>
                      <a:r>
                        <a:rPr lang="en-US" dirty="0"/>
                        <a:t>39,466,746</a:t>
                      </a:r>
                    </a:p>
                  </a:txBody>
                  <a:tcPr/>
                </a:tc>
                <a:extLst>
                  <a:ext uri="{0D108BD9-81ED-4DB2-BD59-A6C34878D82A}">
                    <a16:rowId xmlns:a16="http://schemas.microsoft.com/office/drawing/2014/main" val="3438043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66,813,680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203,492,055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39,466,746</a:t>
                      </a:r>
                    </a:p>
                  </a:txBody>
                  <a:tcPr/>
                </a:tc>
                <a:extLst>
                  <a:ext uri="{0D108BD9-81ED-4DB2-BD59-A6C34878D82A}">
                    <a16:rowId xmlns:a16="http://schemas.microsoft.com/office/drawing/2014/main" val="470298323"/>
                  </a:ext>
                </a:extLst>
              </a:tr>
            </a:tbl>
          </a:graphicData>
        </a:graphic>
      </p:graphicFrame>
    </p:spTree>
    <p:extLst>
      <p:ext uri="{BB962C8B-B14F-4D97-AF65-F5344CB8AC3E}">
        <p14:creationId xmlns:p14="http://schemas.microsoft.com/office/powerpoint/2010/main" val="1673676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Cause and Effect</a:t>
            </a:r>
          </a:p>
        </p:txBody>
      </p:sp>
    </p:spTree>
    <p:extLst>
      <p:ext uri="{BB962C8B-B14F-4D97-AF65-F5344CB8AC3E}">
        <p14:creationId xmlns:p14="http://schemas.microsoft.com/office/powerpoint/2010/main" val="531445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small table</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Small table that gets thousands of rows added and deleted. This table is then joined to a large table to view a set of results.</a:t>
            </a:r>
          </a:p>
          <a:p>
            <a:pPr marL="698501" lvl="1" indent="-119063">
              <a:spcBef>
                <a:spcPts val="900"/>
              </a:spcBef>
              <a:spcAft>
                <a:spcPts val="0"/>
              </a:spcAft>
              <a:buFont typeface="Arial" panose="020B0604020202020204" pitchFamily="34" charset="0"/>
              <a:buChar char="•"/>
            </a:pPr>
            <a:r>
              <a:rPr lang="en-US" sz="1200" dirty="0"/>
              <a:t>Effect: Your queries get slower and slower until a query that was 10 </a:t>
            </a:r>
            <a:r>
              <a:rPr lang="en-US" sz="1200" dirty="0" err="1"/>
              <a:t>ms</a:t>
            </a:r>
            <a:r>
              <a:rPr lang="en-US" sz="1200" dirty="0"/>
              <a:t> now takes 5 seconds or more, but if you start and stop your application, then the problem self fixes itself.</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AutoAnalyze</a:t>
            </a:r>
            <a:r>
              <a:rPr lang="en-US" sz="1200" dirty="0"/>
              <a:t> not updating the stats. This causes the query planner to run slowly and to pick the wrong query plan which causes the query to perform in minutes </a:t>
            </a:r>
            <a:r>
              <a:rPr lang="en-US" sz="1200" dirty="0" err="1"/>
              <a:t>vers</a:t>
            </a:r>
            <a:r>
              <a:rPr lang="en-US" sz="1200" dirty="0"/>
              <a:t> milliseconds. A manual Analyze will fix this issue. This issue can be verified by checking the row count </a:t>
            </a:r>
            <a:r>
              <a:rPr lang="en-US" sz="1200" dirty="0" err="1"/>
              <a:t>vers</a:t>
            </a:r>
            <a:r>
              <a:rPr lang="en-US" sz="1200" dirty="0"/>
              <a:t> the estimated table rows in the stats and/or by monitoring the query </a:t>
            </a:r>
            <a:r>
              <a:rPr lang="en-US" sz="1200" dirty="0" err="1"/>
              <a:t>planing</a:t>
            </a:r>
            <a:r>
              <a:rPr lang="en-US" sz="1200" dirty="0"/>
              <a:t> time.</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57</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0917507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tables</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adding millions of rows per hour.</a:t>
            </a:r>
          </a:p>
          <a:p>
            <a:pPr marL="698501" lvl="1" indent="-119063">
              <a:spcBef>
                <a:spcPts val="900"/>
              </a:spcBef>
              <a:spcAft>
                <a:spcPts val="0"/>
              </a:spcAft>
              <a:buFont typeface="Arial" panose="020B0604020202020204" pitchFamily="34" charset="0"/>
              <a:buChar char="•"/>
            </a:pPr>
            <a:r>
              <a:rPr lang="en-US" sz="1200" dirty="0"/>
              <a:t>Effect: You find that your queries are slowing down and when you look at your </a:t>
            </a:r>
            <a:r>
              <a:rPr lang="en-US" sz="1200" dirty="0" err="1"/>
              <a:t>AutoVacuum</a:t>
            </a:r>
            <a:r>
              <a:rPr lang="en-US" sz="1200" dirty="0"/>
              <a:t> it seems to be </a:t>
            </a:r>
            <a:r>
              <a:rPr lang="en-US" sz="1200" dirty="0" err="1"/>
              <a:t>AutoVacuum</a:t>
            </a:r>
            <a:r>
              <a:rPr lang="en-US" sz="1200" dirty="0"/>
              <a:t> this table 24 hours per day, but if you stop your application for a few day or dump and restore your database it fixes itself.</a:t>
            </a:r>
          </a:p>
          <a:p>
            <a:pPr marL="808038" lvl="1" indent="-228600">
              <a:spcBef>
                <a:spcPts val="900"/>
              </a:spcBef>
              <a:spcAft>
                <a:spcPts val="0"/>
              </a:spcAft>
              <a:buFont typeface="+mj-lt"/>
              <a:buAutoNum type="arabicPeriod"/>
            </a:pPr>
            <a:r>
              <a:rPr lang="en-US" sz="1200" dirty="0"/>
              <a:t>Caused by not enough time for the </a:t>
            </a:r>
            <a:r>
              <a:rPr lang="en-US" sz="1200" dirty="0" err="1"/>
              <a:t>AutoVacuum</a:t>
            </a:r>
            <a:r>
              <a:rPr lang="en-US" sz="1200" dirty="0"/>
              <a:t> to complete before the next churn cycle. This make the </a:t>
            </a:r>
            <a:r>
              <a:rPr lang="en-US" sz="1200" dirty="0" err="1"/>
              <a:t>AutoVacuum</a:t>
            </a:r>
            <a:r>
              <a:rPr lang="en-US" sz="1200" dirty="0"/>
              <a:t> take longer and longer to complete with the table bloat getting worse and worse until the </a:t>
            </a:r>
            <a:r>
              <a:rPr lang="en-US" sz="1200" dirty="0" err="1"/>
              <a:t>AutoVacuum</a:t>
            </a:r>
            <a:r>
              <a:rPr lang="en-US" sz="1200" dirty="0"/>
              <a:t> takes over 24 hours to complete. Stopping the Application lets the </a:t>
            </a:r>
            <a:r>
              <a:rPr lang="en-US" sz="1200" dirty="0" err="1"/>
              <a:t>AutoVacuum</a:t>
            </a:r>
            <a:r>
              <a:rPr lang="en-US" sz="1200" dirty="0"/>
              <a:t> catch up and then the queries run fast. This can be fixed by either stopping the churn and doing a manual vacuum/analyze or by increasing your </a:t>
            </a:r>
            <a:r>
              <a:rPr lang="en-US" sz="1200" dirty="0" err="1"/>
              <a:t>AutoVacuum's</a:t>
            </a:r>
            <a:r>
              <a:rPr lang="en-US" sz="1200" dirty="0"/>
              <a:t> I/O rate by increasing the </a:t>
            </a:r>
            <a:r>
              <a:rPr lang="en-US" sz="1200" dirty="0" err="1"/>
              <a:t>AutoVacuum</a:t>
            </a:r>
            <a:r>
              <a:rPr lang="en-US" sz="1200" dirty="0"/>
              <a:t> Cost Limit. This can be verified by watching the currently running </a:t>
            </a:r>
            <a:r>
              <a:rPr lang="en-US" sz="1200" dirty="0" err="1"/>
              <a:t>AutoVacuum's</a:t>
            </a:r>
            <a:r>
              <a:rPr lang="en-US" sz="1200" dirty="0"/>
              <a:t> and the estimated dirty rows in the table stats.</a:t>
            </a:r>
          </a:p>
          <a:p>
            <a:pPr marL="808038" lvl="1" indent="-228600">
              <a:spcBef>
                <a:spcPts val="900"/>
              </a:spcBef>
              <a:spcAft>
                <a:spcPts val="0"/>
              </a:spcAft>
              <a:buFont typeface="+mj-lt"/>
              <a:buAutoNum type="arabicPeriod"/>
            </a:pPr>
            <a:r>
              <a:rPr lang="en-US" sz="1200" dirty="0"/>
              <a:t>Caused by a long running transaction on the same server or a long running transaction on the secondary server, via streaming replication, that prevents the </a:t>
            </a:r>
            <a:r>
              <a:rPr lang="en-US" sz="1200" dirty="0" err="1"/>
              <a:t>autovacuum</a:t>
            </a:r>
            <a:r>
              <a:rPr lang="en-US" sz="1200" dirty="0"/>
              <a:t> event horizon from moving forward.</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58</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15834226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 </a:t>
            </a:r>
            <a:r>
              <a:rPr lang="en-US" altLang="en-US" dirty="0" err="1">
                <a:ea typeface="ヒラギノ角ゴ Pro W3" charset="-128"/>
              </a:rPr>
              <a:t>indexs</a:t>
            </a:r>
            <a:endParaRPr lang="en-US" altLang="en-US" dirty="0">
              <a:ea typeface="ヒラギノ角ゴ Pro W3" charset="-128"/>
            </a:endParaRP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then adding millions of rows per hour with the same index values inside of a transaction.</a:t>
            </a:r>
          </a:p>
          <a:p>
            <a:pPr marL="698501" lvl="1" indent="-119063">
              <a:spcBef>
                <a:spcPts val="900"/>
              </a:spcBef>
              <a:spcAft>
                <a:spcPts val="0"/>
              </a:spcAft>
              <a:buFont typeface="Arial" panose="020B0604020202020204" pitchFamily="34" charset="0"/>
              <a:buChar char="•"/>
            </a:pPr>
            <a:r>
              <a:rPr lang="en-US" sz="1200" dirty="0"/>
              <a:t>Effect: Your queries get slower and slower, but if you dump and restore your database, everything is fast again.</a:t>
            </a:r>
          </a:p>
          <a:p>
            <a:pPr marL="698501" lvl="1" indent="-119063">
              <a:spcBef>
                <a:spcPts val="900"/>
              </a:spcBef>
              <a:spcAft>
                <a:spcPts val="0"/>
              </a:spcAft>
              <a:buFont typeface="Arial" panose="020B0604020202020204" pitchFamily="34" charset="0"/>
              <a:buChar char="•"/>
            </a:pPr>
            <a:r>
              <a:rPr lang="en-US" sz="1200" dirty="0"/>
              <a:t>Caused by the deleted records needing to be in the index at the same time as the new records. This means that all the index pages need to be split causing the index to double in size (or more) to allow the new entries to be inserted. The space is not recovered by the </a:t>
            </a:r>
            <a:r>
              <a:rPr lang="en-US" sz="1200" dirty="0" err="1"/>
              <a:t>AutoVacuum</a:t>
            </a:r>
            <a:r>
              <a:rPr lang="en-US" sz="1200" dirty="0"/>
              <a:t> system because it does not do a true vacuum of the index. The </a:t>
            </a:r>
            <a:r>
              <a:rPr lang="en-US" sz="1200" dirty="0" err="1"/>
              <a:t>AutoVacuum</a:t>
            </a:r>
            <a:r>
              <a:rPr lang="en-US" sz="1200" dirty="0"/>
              <a:t> will only vacuum/delete an index page which is 100% empty. The </a:t>
            </a:r>
            <a:r>
              <a:rPr lang="en-US" sz="1200" dirty="0" err="1"/>
              <a:t>AutoVacuum</a:t>
            </a:r>
            <a:r>
              <a:rPr lang="en-US" sz="1200" dirty="0"/>
              <a:t> does not do anything with partially filled pages except to remove deleted index entries. This can be verified by either looking for index bloat or by replacing the index and the query runs fast again.</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59</a:t>
            </a:fld>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95798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89658E7D-2543-453C-AEBE-213801F22CAE}">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5432</TotalTime>
  <Words>9800</Words>
  <Application>Microsoft Office PowerPoint</Application>
  <PresentationFormat>Custom</PresentationFormat>
  <Paragraphs>1069</Paragraphs>
  <Slides>61</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61</vt:i4>
      </vt:variant>
    </vt:vector>
  </HeadingPairs>
  <TitlesOfParts>
    <vt:vector size="72" baseType="lpstr">
      <vt:lpstr>Arial</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In this presentation we will cover:</vt:lpstr>
      <vt:lpstr>PowerPoint Presentation</vt:lpstr>
      <vt:lpstr>What to Monitor</vt:lpstr>
      <vt:lpstr>PowerPoint Presentation</vt:lpstr>
      <vt:lpstr>Primary / Secondary Query</vt:lpstr>
      <vt:lpstr>Primary / Secondary Query</vt:lpstr>
      <vt:lpstr>Current Running AutoVacuum(s)</vt:lpstr>
      <vt:lpstr>Current Running AutoVacuum(s)</vt:lpstr>
      <vt:lpstr>Current Running AutoVacuum(s)</vt:lpstr>
      <vt:lpstr>PowerPoint Presentation</vt:lpstr>
      <vt:lpstr>AutoVacuum Thresholds Query</vt:lpstr>
      <vt:lpstr>AutoVacuum Thresholds</vt:lpstr>
      <vt:lpstr>AutoVacuum Thresholds</vt:lpstr>
      <vt:lpstr>PowerPoint Presentation</vt:lpstr>
      <vt:lpstr>Active and Idle in Transaction</vt:lpstr>
      <vt:lpstr>Active and Idle in Transaction</vt:lpstr>
      <vt:lpstr>PowerPoint Presentation</vt:lpstr>
      <vt:lpstr>Primary / Secondary Query</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Granted Locks</vt:lpstr>
      <vt:lpstr>PowerPoint Presentation</vt:lpstr>
      <vt:lpstr>Custom Table Settings</vt:lpstr>
      <vt:lpstr>Custom Table Settings</vt:lpstr>
      <vt:lpstr>Custom Table Settings</vt:lpstr>
      <vt:lpstr>PowerPoint Presentation</vt:lpstr>
      <vt:lpstr>AutoVacuum Settings</vt:lpstr>
      <vt:lpstr>AutoVacuum Settings</vt:lpstr>
      <vt:lpstr>PowerPoint Presentation</vt:lpstr>
      <vt:lpstr>AutoVacuum Log Table</vt:lpstr>
      <vt:lpstr>AutoVacuum Log Table Indexes</vt:lpstr>
      <vt:lpstr>Partitioning</vt:lpstr>
      <vt:lpstr>readlog.sh (logfile rotated hourly)</vt:lpstr>
      <vt:lpstr>start_readlog.sh</vt:lpstr>
      <vt:lpstr>AutoVacuum Log Query</vt:lpstr>
      <vt:lpstr>AutoVacuum Logs</vt:lpstr>
      <vt:lpstr>AutoVacuum Logs</vt:lpstr>
      <vt:lpstr>pg_stat_activity</vt:lpstr>
      <vt:lpstr>AutoVacuum Logs</vt:lpstr>
      <vt:lpstr>Finding tuple usage on each page within the table</vt:lpstr>
      <vt:lpstr>Finding 100% empty pages</vt:lpstr>
      <vt:lpstr>Seeing the total bloat in tuples</vt:lpstr>
      <vt:lpstr>PowerPoint Presentation</vt:lpstr>
      <vt:lpstr>Heavy churn on small table</vt:lpstr>
      <vt:lpstr>Heavy churn on large tables</vt:lpstr>
      <vt:lpstr>Heavy churn on large table indexs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309</cp:revision>
  <cp:lastPrinted>2014-07-24T22:52:48Z</cp:lastPrinted>
  <dcterms:created xsi:type="dcterms:W3CDTF">1601-01-01T00:00:00Z</dcterms:created>
  <dcterms:modified xsi:type="dcterms:W3CDTF">2019-04-30T19:41:53Z</dcterms:modified>
</cp:coreProperties>
</file>