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51"/>
  </p:notesMasterIdLst>
  <p:handoutMasterIdLst>
    <p:handoutMasterId r:id="rId52"/>
  </p:handoutMasterIdLst>
  <p:sldIdLst>
    <p:sldId id="278" r:id="rId8"/>
    <p:sldId id="263" r:id="rId9"/>
    <p:sldId id="265" r:id="rId10"/>
    <p:sldId id="264" r:id="rId11"/>
    <p:sldId id="280" r:id="rId12"/>
    <p:sldId id="285" r:id="rId13"/>
    <p:sldId id="314" r:id="rId14"/>
    <p:sldId id="317" r:id="rId15"/>
    <p:sldId id="284" r:id="rId16"/>
    <p:sldId id="286" r:id="rId17"/>
    <p:sldId id="287" r:id="rId18"/>
    <p:sldId id="283" r:id="rId19"/>
    <p:sldId id="318" r:id="rId20"/>
    <p:sldId id="281" r:id="rId21"/>
    <p:sldId id="282" r:id="rId22"/>
    <p:sldId id="288" r:id="rId23"/>
    <p:sldId id="289" r:id="rId24"/>
    <p:sldId id="290" r:id="rId25"/>
    <p:sldId id="291" r:id="rId26"/>
    <p:sldId id="316" r:id="rId27"/>
    <p:sldId id="292" r:id="rId28"/>
    <p:sldId id="315" r:id="rId29"/>
    <p:sldId id="293" r:id="rId30"/>
    <p:sldId id="310" r:id="rId31"/>
    <p:sldId id="311" r:id="rId32"/>
    <p:sldId id="294" r:id="rId33"/>
    <p:sldId id="295" r:id="rId34"/>
    <p:sldId id="296" r:id="rId35"/>
    <p:sldId id="297" r:id="rId36"/>
    <p:sldId id="298" r:id="rId37"/>
    <p:sldId id="299" r:id="rId38"/>
    <p:sldId id="300" r:id="rId39"/>
    <p:sldId id="301" r:id="rId40"/>
    <p:sldId id="313" r:id="rId41"/>
    <p:sldId id="302" r:id="rId42"/>
    <p:sldId id="305" r:id="rId43"/>
    <p:sldId id="304" r:id="rId44"/>
    <p:sldId id="308" r:id="rId45"/>
    <p:sldId id="306" r:id="rId46"/>
    <p:sldId id="309" r:id="rId47"/>
    <p:sldId id="312" r:id="rId48"/>
    <p:sldId id="303" r:id="rId49"/>
    <p:sldId id="277" r:id="rId50"/>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F3972302-C108-4754-BCB9-3EC0376FAC3B}">
          <p14:sldIdLst>
            <p14:sldId id="278"/>
            <p14:sldId id="263"/>
            <p14:sldId id="265"/>
          </p14:sldIdLst>
        </p14:section>
        <p14:section name="What to Monitor" id="{BA52E3B3-32F1-4DD8-8CE6-044124DDB793}">
          <p14:sldIdLst>
            <p14:sldId id="264"/>
            <p14:sldId id="280"/>
          </p14:sldIdLst>
        </p14:section>
        <p14:section name="Current Running AutoVacuum(s)" id="{EF0F2947-638D-4F36-AB7F-86BF287259FA}">
          <p14:sldIdLst>
            <p14:sldId id="285"/>
            <p14:sldId id="314"/>
            <p14:sldId id="317"/>
            <p14:sldId id="284"/>
            <p14:sldId id="286"/>
            <p14:sldId id="287"/>
          </p14:sldIdLst>
        </p14:section>
        <p14:section name="AutoVacuum Thresholds" id="{6D170196-EDA1-4D51-A6BC-CD8B5963ECAD}">
          <p14:sldIdLst>
            <p14:sldId id="283"/>
            <p14:sldId id="318"/>
            <p14:sldId id="281"/>
            <p14:sldId id="282"/>
          </p14:sldIdLst>
        </p14:section>
        <p14:section name="Active and Idle in Transaction" id="{E8CAB2C8-554C-4F73-B5F2-6DE791724E13}">
          <p14:sldIdLst>
            <p14:sldId id="288"/>
            <p14:sldId id="289"/>
            <p14:sldId id="290"/>
          </p14:sldIdLst>
        </p14:section>
        <p14:section name="Current Drive Performance" id="{48B35131-578E-4D1D-81FD-481CD457614A}">
          <p14:sldIdLst>
            <p14:sldId id="291"/>
            <p14:sldId id="316"/>
            <p14:sldId id="292"/>
            <p14:sldId id="315"/>
            <p14:sldId id="293"/>
            <p14:sldId id="310"/>
            <p14:sldId id="311"/>
          </p14:sldIdLst>
        </p14:section>
        <p14:section name="Performance History" id="{2B5A80D7-87BE-4A40-B018-259F89D4E513}">
          <p14:sldIdLst>
            <p14:sldId id="294"/>
            <p14:sldId id="295"/>
            <p14:sldId id="296"/>
            <p14:sldId id="297"/>
            <p14:sldId id="298"/>
            <p14:sldId id="299"/>
            <p14:sldId id="300"/>
            <p14:sldId id="301"/>
          </p14:sldIdLst>
        </p14:section>
        <p14:section name="Granted Locks" id="{286F34B9-1359-41D1-9FF0-FF720BBD4C4D}">
          <p14:sldIdLst>
            <p14:sldId id="313"/>
            <p14:sldId id="302"/>
          </p14:sldIdLst>
        </p14:section>
        <p14:section name="Custom Table Settings" id="{FF38520E-E059-4537-A96E-9463FEB25515}">
          <p14:sldIdLst>
            <p14:sldId id="305"/>
            <p14:sldId id="304"/>
            <p14:sldId id="308"/>
            <p14:sldId id="306"/>
          </p14:sldIdLst>
        </p14:section>
        <p14:section name="AutoVacuum Settings" id="{5D4EA3DE-3698-4C14-AD06-618B15BC16C1}">
          <p14:sldIdLst>
            <p14:sldId id="309"/>
            <p14:sldId id="312"/>
            <p14:sldId id="303"/>
          </p14:sldIdLst>
        </p14:section>
        <p14:section name="Thank You" id="{6FD7BD23-0C3F-48D3-93CD-AEB38D8D0D9C}">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autoAdjust="0"/>
    <p:restoredTop sz="88180" autoAdjust="0"/>
  </p:normalViewPr>
  <p:slideViewPr>
    <p:cSldViewPr snapToGrid="0">
      <p:cViewPr varScale="1">
        <p:scale>
          <a:sx n="100" d="100"/>
          <a:sy n="100" d="100"/>
        </p:scale>
        <p:origin x="144" y="78"/>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notesMaster" Target="notesMasters/notes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2/4/2019</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r>
              <a:rPr lang="en-US" b="1" dirty="0"/>
              <a:t> &amp; Vacuum Phases</a:t>
            </a:r>
          </a:p>
          <a:p>
            <a:r>
              <a:rPr lang="en-US" dirty="0"/>
              <a:t>https://www.postgresql.org/docs/current/progress-reporting.html</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Wait Events</a:t>
            </a:r>
          </a:p>
          <a:p>
            <a:r>
              <a:rPr lang="en-US" dirty="0"/>
              <a:t>https://www.postgresql.org/docs/current/monitoring-stats.html#WAIT-EVENT-TABLE</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1386781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4179561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113983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r>
              <a:rPr lang="en-US" b="1" dirty="0" err="1"/>
              <a:t>pg_stat_activity</a:t>
            </a:r>
            <a:endParaRPr lang="en-US" b="1" dirty="0"/>
          </a:p>
          <a:p>
            <a:r>
              <a:rPr lang="en-US" dirty="0"/>
              <a:t>https://www.postgresql.org/docs/current/monitoring-stats.html#PG-STAT-ACTIVITY-VIEW</a:t>
            </a:r>
          </a:p>
          <a:p>
            <a:r>
              <a:rPr lang="en-US" b="1" dirty="0"/>
              <a:t>Wait Event Type</a:t>
            </a:r>
          </a:p>
          <a:p>
            <a:r>
              <a:rPr lang="en-US" dirty="0"/>
              <a:t>https://www.postgresql.org/docs/current/monitoring-stats.html#WAIT-EVENT-TABLE</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732360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Color coding for I/O Write is set for Random Write, where for high efficiency writes would be &gt; 46 GB Orange, &gt;73 GB Red, 92 GB Max</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2892670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I/O Read / I/O Write</a:t>
            </a:r>
          </a:p>
          <a:p>
            <a:r>
              <a:rPr lang="en-US" dirty="0"/>
              <a:t>The value you will want to use for your color threshold will be based on your write efficiency.</a:t>
            </a:r>
          </a:p>
          <a:p>
            <a:r>
              <a:rPr lang="en-US" dirty="0"/>
              <a:t>https://wintelguy.com/raidperf.pl</a:t>
            </a:r>
          </a:p>
          <a:p>
            <a:r>
              <a:rPr lang="en-US" dirty="0"/>
              <a:t>SSD Calculator</a:t>
            </a:r>
          </a:p>
          <a:p>
            <a:r>
              <a:rPr lang="en-US" dirty="0"/>
              <a:t>https://wintelguy.com/raidperf.pl/?formid=2</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Color coding for I/O Write is set for Random Write, where for high efficiency writes would be &gt; 46 GB Orange, &gt;73 GB Red, 92 GB Max</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211043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3720011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postgresql.org/docs/current/monitoring-stats.html#WAIT-EVENT-TABLE"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postgresql.org/docs/current/monitoring-stats.html#WAIT-EVENT-TABLE"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http://Lloyd.TheAlbins.com/AutoVacuum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err="1">
                <a:ea typeface="ヒラギノ角ゴ Pro W3" charset="-128"/>
              </a:rPr>
              <a:t>AutoVacuum</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In this presentation we will cover:</a:t>
            </a:r>
          </a:p>
        </p:txBody>
      </p:sp>
      <p:sp>
        <p:nvSpPr>
          <p:cNvPr id="21507" name="Text Placeholder 4"/>
          <p:cNvSpPr>
            <a:spLocks noGrp="1"/>
          </p:cNvSpPr>
          <p:nvPr>
            <p:ph type="body" sz="quarter" idx="13"/>
          </p:nvPr>
        </p:nvSpPr>
        <p:spPr>
          <a:xfrm>
            <a:off x="609441" y="1262063"/>
            <a:ext cx="10972959" cy="4698722"/>
          </a:xfrm>
        </p:spPr>
        <p:txBody>
          <a:bodyPr numCol="2">
            <a:noAutofit/>
          </a:bodyPr>
          <a:lstStyle/>
          <a:p>
            <a:pPr marL="457200" indent="-457200">
              <a:buFont typeface="Arial" panose="020B0604020202020204" pitchFamily="34" charset="0"/>
              <a:buChar char="•"/>
            </a:pPr>
            <a:r>
              <a:rPr lang="en-US" altLang="en-US" dirty="0">
                <a:solidFill>
                  <a:srgbClr val="FFFFFF"/>
                </a:solidFill>
                <a:ea typeface="ヒラギノ角ゴ Pro W3" charset="-128"/>
              </a:rPr>
              <a:t>Grafana</a:t>
            </a:r>
          </a:p>
          <a:p>
            <a:pPr marL="574675" lvl="1" indent="-457200">
              <a:buFont typeface="Arial" panose="020B0604020202020204" pitchFamily="34" charset="0"/>
              <a:buChar char="•"/>
            </a:pPr>
            <a:r>
              <a:rPr lang="en-US" altLang="en-US" dirty="0">
                <a:solidFill>
                  <a:srgbClr val="FFFFFF"/>
                </a:solidFill>
                <a:ea typeface="ヒラギノ角ゴ Pro W3" charset="-128"/>
              </a:rPr>
              <a:t>Custom PostgreSQL Queries</a:t>
            </a:r>
          </a:p>
          <a:p>
            <a:pPr marL="574675" lvl="1" indent="-457200">
              <a:buFont typeface="Arial" panose="020B0604020202020204" pitchFamily="34" charset="0"/>
              <a:buChar char="•"/>
            </a:pPr>
            <a:r>
              <a:rPr lang="en-US" altLang="en-US" dirty="0">
                <a:solidFill>
                  <a:srgbClr val="FFFFFF"/>
                </a:solidFill>
                <a:ea typeface="ヒラギノ角ゴ Pro W3" charset="-128"/>
              </a:rPr>
              <a:t>Data from Graphite - </a:t>
            </a:r>
            <a:r>
              <a:rPr lang="en-US" altLang="en-US" dirty="0" err="1">
                <a:solidFill>
                  <a:srgbClr val="FFFFFF"/>
                </a:solidFill>
                <a:ea typeface="ヒラギノ角ゴ Pro W3" charset="-128"/>
              </a:rPr>
              <a:t>collectd</a:t>
            </a:r>
            <a:endParaRPr lang="en-US" altLang="en-US" dirty="0">
              <a:solidFill>
                <a:srgbClr val="FFFFFF"/>
              </a:solidFill>
              <a:ea typeface="ヒラギノ角ゴ Pro W3" charset="-128"/>
            </a:endParaRPr>
          </a:p>
          <a:p>
            <a:pPr marL="574675" lvl="1" indent="-457200">
              <a:buFont typeface="Arial" panose="020B0604020202020204" pitchFamily="34" charset="0"/>
              <a:buChar char="•"/>
            </a:pPr>
            <a:r>
              <a:rPr lang="en-US" altLang="en-US" dirty="0">
                <a:solidFill>
                  <a:srgbClr val="FFFFFF"/>
                </a:solidFill>
                <a:ea typeface="ヒラギノ角ゴ Pro W3" charset="-128"/>
              </a:rPr>
              <a:t>How to interpret the output of the queries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
        <p:nvSpPr>
          <p:cNvPr id="6" name="Rectangle 5">
            <a:extLst>
              <a:ext uri="{FF2B5EF4-FFF2-40B4-BE49-F238E27FC236}">
                <a16:creationId xmlns:a16="http://schemas.microsoft.com/office/drawing/2014/main" id="{B26AC1BF-0D4D-4E28-BDBA-0AD0EBDA34B4}"/>
              </a:ext>
            </a:extLst>
          </p:cNvPr>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a:extLst>
              <a:ext uri="{FF2B5EF4-FFF2-40B4-BE49-F238E27FC236}">
                <a16:creationId xmlns:a16="http://schemas.microsoft.com/office/drawing/2014/main" id="{45F608AB-F968-44B3-8656-9AD2B43E4F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endParaRPr lang="en-US" altLang="en-US" dirty="0">
              <a:ea typeface="ヒラギノ角ゴ Pro W3" charset="-128"/>
            </a:endParaRPr>
          </a:p>
          <a:p>
            <a:pPr marL="90488" lvl="1">
              <a:spcBef>
                <a:spcPct val="0"/>
              </a:spcBef>
            </a:pPr>
            <a:r>
              <a:rPr lang="en-US" altLang="en-US" dirty="0">
                <a:ea typeface="ヒラギノ角ゴ Pro W3" charset="-128"/>
              </a:rPr>
              <a:t>What to monitor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to Monitor</a:t>
            </a:r>
          </a:p>
        </p:txBody>
      </p:sp>
      <p:sp>
        <p:nvSpPr>
          <p:cNvPr id="21507" name="Text Placeholder 4"/>
          <p:cNvSpPr>
            <a:spLocks noGrp="1"/>
          </p:cNvSpPr>
          <p:nvPr>
            <p:ph type="body" sz="quarter" idx="13"/>
          </p:nvPr>
        </p:nvSpPr>
        <p:spPr>
          <a:xfrm>
            <a:off x="609441" y="1262063"/>
            <a:ext cx="10972959" cy="4698722"/>
          </a:xfrm>
        </p:spPr>
        <p:txBody>
          <a:bodyPr numCol="2">
            <a:noAutofit/>
          </a:bodyPr>
          <a:lstStyle/>
          <a:p>
            <a:pPr marL="457200" indent="-457200">
              <a:buFont typeface="Arial" panose="020B0604020202020204" pitchFamily="34" charset="0"/>
              <a:buChar char="•"/>
            </a:pPr>
            <a:r>
              <a:rPr lang="en-US" altLang="en-US" sz="2400" dirty="0">
                <a:solidFill>
                  <a:srgbClr val="FFFFFF"/>
                </a:solidFill>
                <a:ea typeface="ヒラギノ角ゴ Pro W3" charset="-128"/>
              </a:rPr>
              <a:t>Currently running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Process’s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Thresholds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Active and Idle in Transaction Connections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Threads in Use</a:t>
            </a:r>
          </a:p>
          <a:p>
            <a:pPr marL="457200" indent="-457200">
              <a:buFont typeface="Arial" panose="020B0604020202020204" pitchFamily="34" charset="0"/>
              <a:buChar char="•"/>
            </a:pPr>
            <a:r>
              <a:rPr lang="en-US" altLang="en-US" sz="2400" dirty="0">
                <a:solidFill>
                  <a:srgbClr val="FFFFFF"/>
                </a:solidFill>
                <a:ea typeface="ヒラギノ角ゴ Pro W3" charset="-128"/>
              </a:rPr>
              <a:t>Max </a:t>
            </a:r>
            <a:r>
              <a:rPr lang="en-US" altLang="en-US" sz="2400" dirty="0" err="1">
                <a:solidFill>
                  <a:srgbClr val="FFFFFF"/>
                </a:solidFill>
                <a:ea typeface="ヒラギノ角ゴ Pro W3" charset="-128"/>
              </a:rPr>
              <a:t>AutoVacuum’s</a:t>
            </a:r>
            <a:endParaRPr lang="en-US" altLang="en-US" sz="2400" dirty="0">
              <a:solidFill>
                <a:srgbClr val="FFFFFF"/>
              </a:solidFill>
              <a:ea typeface="ヒラギノ角ゴ Pro W3" charset="-128"/>
            </a:endParaRPr>
          </a:p>
          <a:p>
            <a:pPr marL="457200" indent="-457200">
              <a:buFont typeface="Arial" panose="020B0604020202020204" pitchFamily="34" charset="0"/>
              <a:buChar char="•"/>
            </a:pPr>
            <a:r>
              <a:rPr lang="en-US" altLang="en-US" sz="2400" dirty="0">
                <a:solidFill>
                  <a:srgbClr val="FFFFFF"/>
                </a:solidFill>
                <a:ea typeface="ヒラギノ角ゴ Pro W3" charset="-128"/>
              </a:rPr>
              <a:t>CPU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Read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Write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Pending Write</a:t>
            </a:r>
          </a:p>
          <a:p>
            <a:pPr marL="457200" indent="-457200">
              <a:buFont typeface="Arial" panose="020B0604020202020204" pitchFamily="34" charset="0"/>
              <a:buChar char="•"/>
            </a:pPr>
            <a:r>
              <a:rPr lang="en-US" altLang="en-US" sz="2400" dirty="0">
                <a:solidFill>
                  <a:srgbClr val="FFFFFF"/>
                </a:solidFill>
                <a:ea typeface="ヒラギノ角ゴ Pro W3" charset="-128"/>
              </a:rPr>
              <a:t>Write Efficiency</a:t>
            </a:r>
          </a:p>
          <a:p>
            <a:pPr marL="457200" indent="-457200">
              <a:buFont typeface="Arial" panose="020B0604020202020204" pitchFamily="34" charset="0"/>
              <a:buChar char="•"/>
            </a:pPr>
            <a:r>
              <a:rPr lang="en-US" altLang="en-US" sz="2400" dirty="0">
                <a:solidFill>
                  <a:srgbClr val="FFFFFF"/>
                </a:solidFill>
                <a:ea typeface="ヒラギノ角ゴ Pro W3" charset="-128"/>
              </a:rPr>
              <a:t>Disc I/O Time</a:t>
            </a:r>
          </a:p>
          <a:p>
            <a:pPr marL="457200" indent="-457200">
              <a:buFont typeface="Arial" panose="020B0604020202020204" pitchFamily="34" charset="0"/>
              <a:buChar char="•"/>
            </a:pPr>
            <a:r>
              <a:rPr lang="en-US" altLang="en-US" sz="2400" dirty="0">
                <a:solidFill>
                  <a:srgbClr val="FFFFFF"/>
                </a:solidFill>
                <a:ea typeface="ヒラギノ角ゴ Pro W3" charset="-128"/>
              </a:rPr>
              <a:t>Last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Disc Free Space</a:t>
            </a:r>
          </a:p>
          <a:p>
            <a:pPr marL="457200" indent="-457200">
              <a:buFont typeface="Arial" panose="020B0604020202020204" pitchFamily="34" charset="0"/>
              <a:buChar char="•"/>
            </a:pPr>
            <a:r>
              <a:rPr lang="en-US" altLang="en-US" sz="2400" dirty="0">
                <a:solidFill>
                  <a:srgbClr val="FFFFFF"/>
                </a:solidFill>
                <a:ea typeface="ヒラギノ角ゴ Pro W3" charset="-128"/>
              </a:rPr>
              <a:t>Custom Table Settings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Granted Locks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Settings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spTree>
    <p:extLst>
      <p:ext uri="{BB962C8B-B14F-4D97-AF65-F5344CB8AC3E}">
        <p14:creationId xmlns:p14="http://schemas.microsoft.com/office/powerpoint/2010/main" val="320999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Currently Running </a:t>
            </a:r>
            <a:r>
              <a:rPr lang="en-US" altLang="en-US" dirty="0" err="1">
                <a:ea typeface="ヒラギノ角ゴ Pro W3" charset="-128"/>
              </a:rPr>
              <a:t>AutoVacuum</a:t>
            </a:r>
            <a:r>
              <a:rPr lang="en-US" altLang="en-US" dirty="0">
                <a:ea typeface="ヒラギノ角ゴ Pro W3" charset="-128"/>
              </a:rPr>
              <a:t>(s)</a:t>
            </a:r>
          </a:p>
          <a:p>
            <a:pPr marL="90488" lvl="1">
              <a:spcBef>
                <a:spcPct val="0"/>
              </a:spcBef>
            </a:pPr>
            <a:r>
              <a:rPr lang="en-US" altLang="en-US" dirty="0">
                <a:ea typeface="ヒラギノ角ゴ Pro W3" charset="-128"/>
              </a:rPr>
              <a:t>Knowing what is a happening and the speed at which it is happening.</a:t>
            </a:r>
          </a:p>
          <a:p>
            <a:pPr marL="90488" lvl="1">
              <a:spcBef>
                <a:spcPct val="0"/>
              </a:spcBef>
            </a:pPr>
            <a:r>
              <a:rPr lang="en-US" altLang="en-US" dirty="0">
                <a:solidFill>
                  <a:srgbClr val="FFFF00"/>
                </a:solidFill>
                <a:ea typeface="ヒラギノ角ゴ Pro W3" charset="-128"/>
              </a:rPr>
              <a:t>Requires PostgreSQL 9.6+</a:t>
            </a:r>
          </a:p>
        </p:txBody>
      </p:sp>
    </p:spTree>
    <p:extLst>
      <p:ext uri="{BB962C8B-B14F-4D97-AF65-F5344CB8AC3E}">
        <p14:creationId xmlns:p14="http://schemas.microsoft.com/office/powerpoint/2010/main" val="3658859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Primary / Secondary Query</a:t>
            </a:r>
          </a:p>
        </p:txBody>
      </p:sp>
      <p:sp>
        <p:nvSpPr>
          <p:cNvPr id="22531" name="Text Placeholder 6"/>
          <p:cNvSpPr>
            <a:spLocks noGrp="1"/>
          </p:cNvSpPr>
          <p:nvPr>
            <p:ph type="body" sz="quarter" idx="12"/>
          </p:nvPr>
        </p:nvSpPr>
        <p:spPr>
          <a:xfrm>
            <a:off x="611558" y="1262064"/>
            <a:ext cx="2636467"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view the currently running </a:t>
            </a:r>
            <a:r>
              <a:rPr lang="en-US" sz="1800" dirty="0" err="1"/>
              <a:t>AutoVacuum’s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3324225" y="1211262"/>
            <a:ext cx="825304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cluster_name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cluster_name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datname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database_name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schema_name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table_name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vacuum</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"analyze"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2422680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Primary / Secondary Query</a:t>
            </a:r>
          </a:p>
        </p:txBody>
      </p:sp>
      <p:sp>
        <p:nvSpPr>
          <p:cNvPr id="22531" name="Text Placeholder 6"/>
          <p:cNvSpPr>
            <a:spLocks noGrp="1"/>
          </p:cNvSpPr>
          <p:nvPr>
            <p:ph type="body" sz="quarter" idx="12"/>
          </p:nvPr>
        </p:nvSpPr>
        <p:spPr>
          <a:xfrm>
            <a:off x="611558" y="1262064"/>
            <a:ext cx="2636467"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view the currently running </a:t>
            </a:r>
            <a:r>
              <a:rPr lang="en-US" sz="1800" dirty="0" err="1"/>
              <a:t>AutoVacuum’s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3324225" y="1211262"/>
            <a:ext cx="825304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'minutes'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'hours'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'days'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24</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integer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running_time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phase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heap_blks_total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heap_blks_total</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block_size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bigint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heap_blks_total_size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heap_blks_scanned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heap_blks_scanned</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heap_blks_total</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heap_blks_scanned_pct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heap_blks_vacuumed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heap_blks_vacuumed</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heap_blks_total</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heap_blks_vacuumed_pct</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index_vacuum_count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max_dead_tuples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num_dead_tuples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wait_event_type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wait_event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state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backend_xmin</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pg_stat_progress_vacuum</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pg_stat_activity</a:t>
            </a: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p:txBody>
      </p:sp>
      <p:pic>
        <p:nvPicPr>
          <p:cNvPr id="7" name="Picture 6">
            <a:extLst>
              <a:ext uri="{FF2B5EF4-FFF2-40B4-BE49-F238E27FC236}">
                <a16:creationId xmlns:a16="http://schemas.microsoft.com/office/drawing/2014/main" id="{55BBDFD4-F238-4697-8CA6-4270F80906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290528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Vacuum / Analyze</a:t>
            </a:r>
          </a:p>
          <a:p>
            <a:pPr marL="698501" lvl="1" indent="-119063">
              <a:spcBef>
                <a:spcPts val="900"/>
              </a:spcBef>
              <a:spcAft>
                <a:spcPts val="0"/>
              </a:spcAft>
              <a:buFont typeface="Arial" panose="020B0604020202020204" pitchFamily="34" charset="0"/>
              <a:buChar char="•"/>
            </a:pPr>
            <a:r>
              <a:rPr lang="en-US" sz="800" dirty="0"/>
              <a:t>This shows you if vacuum and/or Analyze are going to be happening</a:t>
            </a:r>
          </a:p>
          <a:p>
            <a:pPr marL="119063" indent="-119063">
              <a:lnSpc>
                <a:spcPct val="100000"/>
              </a:lnSpc>
              <a:spcBef>
                <a:spcPts val="900"/>
              </a:spcBef>
              <a:spcAft>
                <a:spcPts val="0"/>
              </a:spcAft>
              <a:buFont typeface="Arial" panose="020B0604020202020204" pitchFamily="34" charset="0"/>
              <a:buChar char="•"/>
            </a:pPr>
            <a:r>
              <a:rPr lang="en-US" sz="1800" dirty="0"/>
              <a:t>Running Time</a:t>
            </a:r>
          </a:p>
          <a:p>
            <a:pPr marL="698501" lvl="1" indent="-119063">
              <a:spcBef>
                <a:spcPts val="900"/>
              </a:spcBef>
              <a:spcAft>
                <a:spcPts val="0"/>
              </a:spcAft>
              <a:buFont typeface="Arial" panose="020B0604020202020204" pitchFamily="34" charset="0"/>
              <a:buChar char="•"/>
            </a:pPr>
            <a:r>
              <a:rPr lang="en-US" sz="800" dirty="0"/>
              <a:t>How long the </a:t>
            </a:r>
            <a:r>
              <a:rPr lang="en-US" sz="800" dirty="0" err="1"/>
              <a:t>AutoVacuum</a:t>
            </a:r>
            <a:r>
              <a:rPr lang="en-US" sz="800" dirty="0"/>
              <a:t> has been running on this specific </a:t>
            </a:r>
            <a:r>
              <a:rPr lang="en-US" sz="800" dirty="0" err="1"/>
              <a:t>talbe</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Phase</a:t>
            </a:r>
          </a:p>
          <a:p>
            <a:pPr marL="698501" lvl="1" indent="-119063">
              <a:spcBef>
                <a:spcPts val="900"/>
              </a:spcBef>
              <a:spcAft>
                <a:spcPts val="0"/>
              </a:spcAft>
              <a:buFont typeface="Arial" panose="020B0604020202020204" pitchFamily="34" charset="0"/>
              <a:buChar char="•"/>
            </a:pPr>
            <a:r>
              <a:rPr lang="en-US" sz="800" dirty="0"/>
              <a:t>Initializing, scanning heap, vacuuming indexes, vacuuming heap, cleaning up indexes, truncating heap, performing final cleanup</a:t>
            </a:r>
          </a:p>
          <a:p>
            <a:pPr marL="119063" indent="-119063">
              <a:lnSpc>
                <a:spcPct val="100000"/>
              </a:lnSpc>
              <a:spcBef>
                <a:spcPts val="900"/>
              </a:spcBef>
              <a:spcAft>
                <a:spcPts val="0"/>
              </a:spcAft>
              <a:buFont typeface="Arial" panose="020B0604020202020204" pitchFamily="34" charset="0"/>
              <a:buChar char="•"/>
            </a:pPr>
            <a:r>
              <a:rPr lang="en-US" sz="1800" dirty="0"/>
              <a:t>Total Pages</a:t>
            </a:r>
          </a:p>
          <a:p>
            <a:pPr marL="698501" lvl="1" indent="-119063">
              <a:spcBef>
                <a:spcPts val="900"/>
              </a:spcBef>
              <a:spcAft>
                <a:spcPts val="0"/>
              </a:spcAft>
              <a:buFont typeface="Arial" panose="020B0604020202020204" pitchFamily="34" charset="0"/>
              <a:buChar char="•"/>
            </a:pPr>
            <a:r>
              <a:rPr lang="en-US" sz="800" dirty="0"/>
              <a:t>This is the number of pages that needs to be processed. Pages by default are 8K.</a:t>
            </a:r>
          </a:p>
          <a:p>
            <a:pPr marL="119063" indent="-119063">
              <a:lnSpc>
                <a:spcPct val="100000"/>
              </a:lnSpc>
              <a:spcBef>
                <a:spcPts val="900"/>
              </a:spcBef>
              <a:spcAft>
                <a:spcPts val="0"/>
              </a:spcAft>
              <a:buFont typeface="Arial" panose="020B0604020202020204" pitchFamily="34" charset="0"/>
              <a:buChar char="•"/>
            </a:pPr>
            <a:r>
              <a:rPr lang="en-US" sz="1800" dirty="0"/>
              <a:t>Table Size</a:t>
            </a:r>
          </a:p>
          <a:p>
            <a:pPr marL="698501" lvl="1" indent="-119063">
              <a:spcBef>
                <a:spcPts val="900"/>
              </a:spcBef>
              <a:spcAft>
                <a:spcPts val="0"/>
              </a:spcAft>
              <a:buFont typeface="Arial" panose="020B0604020202020204" pitchFamily="34" charset="0"/>
              <a:buChar char="•"/>
            </a:pPr>
            <a:r>
              <a:rPr lang="en-US" sz="800" dirty="0"/>
              <a:t>This is the </a:t>
            </a:r>
            <a:r>
              <a:rPr lang="en-US" sz="800" dirty="0" err="1"/>
              <a:t>heap_blks_read</a:t>
            </a:r>
            <a:r>
              <a:rPr lang="en-US" sz="800" dirty="0"/>
              <a:t> * Yours block/page size giving you the size of your table on disc.</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BD9BFF35-6113-443E-8426-9A9EC3687EE0}"/>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87690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Scanned</a:t>
            </a:r>
          </a:p>
          <a:p>
            <a:pPr marL="698501" lvl="1" indent="-119063">
              <a:spcBef>
                <a:spcPts val="900"/>
              </a:spcBef>
              <a:spcAft>
                <a:spcPts val="0"/>
              </a:spcAft>
              <a:buFont typeface="Arial" panose="020B0604020202020204" pitchFamily="34" charset="0"/>
              <a:buChar char="•"/>
            </a:pPr>
            <a:r>
              <a:rPr lang="en-US" sz="800" dirty="0"/>
              <a:t>This is the number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Scanned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a:t>
            </a:r>
          </a:p>
          <a:p>
            <a:pPr marL="698501" lvl="1" indent="-119063">
              <a:spcBef>
                <a:spcPts val="900"/>
              </a:spcBef>
              <a:spcAft>
                <a:spcPts val="0"/>
              </a:spcAft>
              <a:buFont typeface="Arial" panose="020B0604020202020204" pitchFamily="34" charset="0"/>
              <a:buChar char="•"/>
            </a:pPr>
            <a:r>
              <a:rPr lang="en-US" sz="800" dirty="0"/>
              <a:t>This is the number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Index Vacuum Count</a:t>
            </a:r>
          </a:p>
          <a:p>
            <a:pPr marL="698501" lvl="1" indent="-119063">
              <a:spcBef>
                <a:spcPts val="900"/>
              </a:spcBef>
              <a:spcAft>
                <a:spcPts val="0"/>
              </a:spcAft>
              <a:buFont typeface="Arial" panose="020B0604020202020204" pitchFamily="34" charset="0"/>
              <a:buChar char="•"/>
            </a:pPr>
            <a:r>
              <a:rPr lang="en-US" sz="800" dirty="0"/>
              <a:t>After the “vacuuming indexes” stage has been processed, it will show you the number of indexes.</a:t>
            </a:r>
          </a:p>
          <a:p>
            <a:pPr marL="119063" indent="-119063">
              <a:lnSpc>
                <a:spcPct val="100000"/>
              </a:lnSpc>
              <a:spcBef>
                <a:spcPts val="900"/>
              </a:spcBef>
              <a:spcAft>
                <a:spcPts val="0"/>
              </a:spcAft>
              <a:buFont typeface="Arial" panose="020B0604020202020204" pitchFamily="34" charset="0"/>
              <a:buChar char="•"/>
            </a:pPr>
            <a:r>
              <a:rPr lang="en-US" sz="1800" dirty="0"/>
              <a:t>Max Dead Records</a:t>
            </a:r>
          </a:p>
          <a:p>
            <a:pPr marL="698501" lvl="1" indent="-119063">
              <a:spcBef>
                <a:spcPts val="900"/>
              </a:spcBef>
              <a:spcAft>
                <a:spcPts val="0"/>
              </a:spcAft>
              <a:buFont typeface="Arial" panose="020B0604020202020204" pitchFamily="34" charset="0"/>
              <a:buChar char="•"/>
            </a:pPr>
            <a:r>
              <a:rPr lang="en-US" sz="800" dirty="0"/>
              <a:t>This is the max number of records that can be processed before an index vacuum is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1EC0786E-F3A9-4ACF-B6FD-F149CBC5FDD3}"/>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424460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Dead Records</a:t>
            </a:r>
          </a:p>
          <a:p>
            <a:pPr marL="698501" lvl="1" indent="-119063">
              <a:spcBef>
                <a:spcPts val="900"/>
              </a:spcBef>
              <a:spcAft>
                <a:spcPts val="0"/>
              </a:spcAft>
              <a:buFont typeface="Arial" panose="020B0604020202020204" pitchFamily="34" charset="0"/>
              <a:buChar char="•"/>
            </a:pPr>
            <a:r>
              <a:rPr lang="en-US" sz="800" dirty="0"/>
              <a:t>Estimated number of dead tuples.</a:t>
            </a:r>
          </a:p>
          <a:p>
            <a:pPr marL="119063" indent="-119063">
              <a:lnSpc>
                <a:spcPct val="100000"/>
              </a:lnSpc>
              <a:spcBef>
                <a:spcPts val="900"/>
              </a:spcBef>
              <a:spcAft>
                <a:spcPts val="0"/>
              </a:spcAft>
              <a:buFont typeface="Arial" panose="020B0604020202020204" pitchFamily="34" charset="0"/>
              <a:buChar char="•"/>
            </a:pPr>
            <a:r>
              <a:rPr lang="en-US" sz="1800" dirty="0"/>
              <a:t>Start Time</a:t>
            </a:r>
          </a:p>
          <a:p>
            <a:pPr marL="698501" lvl="1" indent="-119063">
              <a:spcBef>
                <a:spcPts val="900"/>
              </a:spcBef>
              <a:spcAft>
                <a:spcPts val="0"/>
              </a:spcAft>
              <a:buFont typeface="Arial" panose="020B0604020202020204" pitchFamily="34" charset="0"/>
              <a:buChar char="•"/>
            </a:pPr>
            <a:r>
              <a:rPr lang="en-US" sz="800" dirty="0"/>
              <a:t>This is when the </a:t>
            </a:r>
            <a:r>
              <a:rPr lang="en-US" sz="800" dirty="0" err="1"/>
              <a:t>AutoVacuum</a:t>
            </a:r>
            <a:r>
              <a:rPr lang="en-US" sz="800" dirty="0"/>
              <a:t> started working on this table.</a:t>
            </a:r>
          </a:p>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3"/>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should normally read “Active”.</a:t>
            </a:r>
          </a:p>
          <a:p>
            <a:pPr marL="119063" indent="-119063">
              <a:lnSpc>
                <a:spcPct val="100000"/>
              </a:lnSpc>
              <a:spcBef>
                <a:spcPts val="900"/>
              </a:spcBef>
              <a:spcAft>
                <a:spcPts val="0"/>
              </a:spcAft>
              <a:buFont typeface="Arial" panose="020B0604020202020204" pitchFamily="34" charset="0"/>
              <a:buChar char="•"/>
            </a:pPr>
            <a:r>
              <a:rPr lang="en-US" sz="1800" dirty="0"/>
              <a:t>Transaction ID Min</a:t>
            </a:r>
          </a:p>
          <a:p>
            <a:pPr marL="698501" lvl="1" indent="-119063">
              <a:spcBef>
                <a:spcPts val="900"/>
              </a:spcBef>
              <a:spcAft>
                <a:spcPts val="0"/>
              </a:spcAft>
              <a:buFont typeface="Arial" panose="020B0604020202020204" pitchFamily="34" charset="0"/>
              <a:buChar char="•"/>
            </a:pPr>
            <a:r>
              <a:rPr lang="en-US" sz="800" dirty="0"/>
              <a:t>This is the oldest Transaction ID that could read the table.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0BBCFFC8-B367-4018-A14C-623944453FBC}"/>
              </a:ext>
            </a:extLst>
          </p:cNvPr>
          <p:cNvPicPr>
            <a:picLocks noChangeAspect="1"/>
          </p:cNvPicPr>
          <p:nvPr/>
        </p:nvPicPr>
        <p:blipFill>
          <a:blip r:embed="rId4"/>
          <a:stretch>
            <a:fillRect/>
          </a:stretch>
        </p:blipFill>
        <p:spPr>
          <a:xfrm>
            <a:off x="0" y="5341679"/>
            <a:ext cx="12188825" cy="692853"/>
          </a:xfrm>
          <a:prstGeom prst="rect">
            <a:avLst/>
          </a:prstGeom>
        </p:spPr>
      </p:pic>
      <p:pic>
        <p:nvPicPr>
          <p:cNvPr id="8" name="Picture 7">
            <a:extLst>
              <a:ext uri="{FF2B5EF4-FFF2-40B4-BE49-F238E27FC236}">
                <a16:creationId xmlns:a16="http://schemas.microsoft.com/office/drawing/2014/main" id="{8B61CE55-D9AB-4936-9E87-D69E516C3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6099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Thresholds</a:t>
            </a:r>
          </a:p>
          <a:p>
            <a:pPr marL="90488" lvl="1">
              <a:spcBef>
                <a:spcPct val="0"/>
              </a:spcBef>
            </a:pPr>
            <a:r>
              <a:rPr lang="en-US" altLang="en-US" dirty="0">
                <a:ea typeface="ヒラギノ角ゴ Pro W3" charset="-128"/>
              </a:rPr>
              <a:t>Knowing when a table will be </a:t>
            </a:r>
            <a:r>
              <a:rPr lang="en-US" altLang="en-US" dirty="0" err="1">
                <a:ea typeface="ヒラギノ角ゴ Pro W3" charset="-128"/>
              </a:rPr>
              <a:t>AutoVacuum’ed</a:t>
            </a:r>
            <a:endParaRPr lang="en-US" altLang="en-US" dirty="0">
              <a:ea typeface="ヒラギノ角ゴ Pro W3" charset="-128"/>
            </a:endParaRPr>
          </a:p>
        </p:txBody>
      </p:sp>
    </p:spTree>
    <p:extLst>
      <p:ext uri="{BB962C8B-B14F-4D97-AF65-F5344CB8AC3E}">
        <p14:creationId xmlns:p14="http://schemas.microsoft.com/office/powerpoint/2010/main" val="1848014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Thresholds Query</a:t>
            </a:r>
          </a:p>
        </p:txBody>
      </p:sp>
      <p:sp>
        <p:nvSpPr>
          <p:cNvPr id="22531" name="Text Placeholder 6"/>
          <p:cNvSpPr>
            <a:spLocks noGrp="1"/>
          </p:cNvSpPr>
          <p:nvPr>
            <p:ph type="body" sz="quarter" idx="12"/>
          </p:nvPr>
        </p:nvSpPr>
        <p:spPr>
          <a:xfrm>
            <a:off x="611558" y="1262064"/>
            <a:ext cx="2636467"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view the currently running </a:t>
            </a:r>
            <a:r>
              <a:rPr lang="en-US" sz="1800" dirty="0" err="1"/>
              <a:t>AutoVacuum’s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3324225" y="1211262"/>
            <a:ext cx="825304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cluster_name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cluster_name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current_database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database_name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schema_name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table_name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quote_ident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quote_ident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n_tup_ins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n_tup_upd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n_tup_del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n_live_tup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n_dead_tup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av_threshold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last_vacuum</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last_analyze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n_dead_tup</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av_threshold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av_neaded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n_dead_tup</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pct_dead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pg_stat_get_tuples_inserted</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n_tup_ins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pg_stat_get_tuples_updated</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n_tup_upd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pg_stat_get_tuples_deleted</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n_tup_del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pg_stat_get_live_tuples</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n_live_tup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pg_stat_get_dead_tuples</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n_dead_tup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round</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COALESCE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cto</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autovacuum_vacuum_threshold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autovacuum_vacuum_threshold</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integer</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COALESCE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cto</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autovacuum_vacuum_scale_factor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autovacuum_vacuum_scale_factor</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numeric</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av_threshold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'minute'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GREATEST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pg_stat_get_last_vacuum_time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pg_stat_get_last_autovacuum_time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last_vacuum</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'minute'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GREATEST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pg_stat_get_last_analyze_time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pg_stat_get_last_autoanalyze_time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last_analyze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pg_namespace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relnamespace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pc_1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autovacuum_vacuum_scale_factor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autovacuum_vacuum_threshold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pc_1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pc_2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unnest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pc_2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reloptions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pc_2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a2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a2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autovacuum_vacuum_scale_factor</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pc_1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b2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b2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pc_2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unnest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pc_2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reloptions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pc_2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b2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b2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autovacuum_vacuum_threshold</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b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pc_1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cto</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cto</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relkind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ANY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ARRAY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'r'</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"char"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"char"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&lt;&gt;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ALL</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ARRAY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pg_catalog</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information_schema</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AND</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pg_toast</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av </a:t>
            </a:r>
            <a:r>
              <a:rPr lang="en-US" sz="1000" dirty="0">
                <a:solidFill>
                  <a:srgbClr val="7BC22F"/>
                </a:solidFill>
                <a:latin typeface="Courier New" panose="02070309020205020404" pitchFamily="49" charset="0"/>
              </a:rPr>
              <a:t>ORDER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BY</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n_dead_tup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DESC</a:t>
            </a:r>
            <a:r>
              <a:rPr lang="en-US" sz="1000" dirty="0">
                <a:solidFill>
                  <a:srgbClr val="F08047"/>
                </a:solidFill>
                <a:latin typeface="Courier New" panose="02070309020205020404" pitchFamily="49" charset="0"/>
              </a:rPr>
              <a:t>;</a:t>
            </a:r>
            <a:endParaRPr lang="en-US" sz="10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3370735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Records Inserted, Records Updated, Records Deleted</a:t>
            </a:r>
          </a:p>
          <a:p>
            <a:pPr marL="698501" lvl="1" indent="-119063">
              <a:spcBef>
                <a:spcPts val="900"/>
              </a:spcBef>
              <a:spcAft>
                <a:spcPts val="0"/>
              </a:spcAft>
              <a:buFont typeface="Arial" panose="020B0604020202020204" pitchFamily="34" charset="0"/>
              <a:buChar char="•"/>
            </a:pPr>
            <a:r>
              <a:rPr lang="en-US" sz="800" dirty="0"/>
              <a:t>This is the total number of records inserted, updated and deleted. These numbers will only ever go up.</a:t>
            </a:r>
          </a:p>
          <a:p>
            <a:pPr marL="119063" indent="-119063">
              <a:lnSpc>
                <a:spcPct val="100000"/>
              </a:lnSpc>
              <a:spcBef>
                <a:spcPts val="900"/>
              </a:spcBef>
              <a:spcAft>
                <a:spcPts val="0"/>
              </a:spcAft>
              <a:buFont typeface="Arial" panose="020B0604020202020204" pitchFamily="34" charset="0"/>
              <a:buChar char="•"/>
            </a:pPr>
            <a:r>
              <a:rPr lang="en-US" sz="1800" dirty="0"/>
              <a:t>Live Records, Deleted Records, Record (</a:t>
            </a:r>
            <a:r>
              <a:rPr lang="en-US" sz="1800" dirty="0" err="1"/>
              <a:t>est</a:t>
            </a:r>
            <a:r>
              <a:rPr lang="en-US" sz="1800" dirty="0"/>
              <a:t>)</a:t>
            </a:r>
          </a:p>
          <a:p>
            <a:pPr marL="698501" lvl="1" indent="-119063">
              <a:spcBef>
                <a:spcPts val="900"/>
              </a:spcBef>
              <a:spcAft>
                <a:spcPts val="0"/>
              </a:spcAft>
              <a:buFont typeface="Arial" panose="020B0604020202020204" pitchFamily="34" charset="0"/>
              <a:buChar char="•"/>
            </a:pPr>
            <a:r>
              <a:rPr lang="en-US" sz="800" dirty="0"/>
              <a:t>This is the estimated number of readable records, deleted records and total records.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AC2E279-CDFF-46D5-B491-EC500B0CAD20}"/>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298649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AV Threshold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Last Vacuum, Last Analyze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AV Needed</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 Deleted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F2AE91E5-FC6C-489B-BD1E-1D427662424D}"/>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526216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Active and Idle in Transaction</a:t>
            </a:r>
          </a:p>
          <a:p>
            <a:pPr marL="90488" lvl="1">
              <a:spcBef>
                <a:spcPct val="0"/>
              </a:spcBef>
            </a:pPr>
            <a:r>
              <a:rPr lang="en-US" altLang="en-US" dirty="0">
                <a:ea typeface="ヒラギノ角ゴ Pro W3" charset="-128"/>
              </a:rPr>
              <a:t>Knowing what might be holding locks to prevent </a:t>
            </a:r>
            <a:r>
              <a:rPr lang="en-US" altLang="en-US" dirty="0" err="1">
                <a:ea typeface="ヒラギノ角ゴ Pro W3" charset="-128"/>
              </a:rPr>
              <a:t>AutoVacuum</a:t>
            </a:r>
            <a:endParaRPr lang="en-US" altLang="en-US" dirty="0">
              <a:ea typeface="ヒラギノ角ゴ Pro W3" charset="-128"/>
            </a:endParaRPr>
          </a:p>
        </p:txBody>
      </p:sp>
    </p:spTree>
    <p:extLst>
      <p:ext uri="{BB962C8B-B14F-4D97-AF65-F5344CB8AC3E}">
        <p14:creationId xmlns:p14="http://schemas.microsoft.com/office/powerpoint/2010/main" val="2371667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Process ID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Database Name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Application Name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119063" indent="-119063">
              <a:lnSpc>
                <a:spcPct val="100000"/>
              </a:lnSpc>
              <a:spcBef>
                <a:spcPts val="900"/>
              </a:spcBef>
              <a:spcAft>
                <a:spcPts val="0"/>
              </a:spcAft>
              <a:buFont typeface="Arial" panose="020B0604020202020204" pitchFamily="34" charset="0"/>
              <a:buChar char="•"/>
            </a:pPr>
            <a:r>
              <a:rPr lang="en-US" sz="1800" dirty="0"/>
              <a:t>Backend Type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2"/>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471276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2"/>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Backend Start / Transaction Start / Query Start / State Change</a:t>
            </a:r>
          </a:p>
          <a:p>
            <a:pPr marL="698501" lvl="1" indent="-119063">
              <a:spcBef>
                <a:spcPts val="900"/>
              </a:spcBef>
              <a:spcAft>
                <a:spcPts val="0"/>
              </a:spcAft>
              <a:buFont typeface="Arial" panose="020B0604020202020204" pitchFamily="34" charset="0"/>
              <a:buChar char="•"/>
            </a:pPr>
            <a:r>
              <a:rPr lang="en-US" sz="800" dirty="0"/>
              <a:t>The Backend Start, is when the connection to the server was established.</a:t>
            </a:r>
          </a:p>
          <a:p>
            <a:pPr marL="698501" lvl="1" indent="-119063">
              <a:spcBef>
                <a:spcPts val="900"/>
              </a:spcBef>
              <a:spcAft>
                <a:spcPts val="0"/>
              </a:spcAft>
              <a:buFont typeface="Arial" panose="020B0604020202020204" pitchFamily="34" charset="0"/>
              <a:buChar char="•"/>
            </a:pPr>
            <a:r>
              <a:rPr lang="en-US" sz="800" dirty="0"/>
              <a:t>The Transaction Start is when you did a BEGIN transaction or started a single item transaction.</a:t>
            </a:r>
          </a:p>
          <a:p>
            <a:pPr marL="698501" lvl="1" indent="-119063">
              <a:spcBef>
                <a:spcPts val="900"/>
              </a:spcBef>
              <a:spcAft>
                <a:spcPts val="0"/>
              </a:spcAft>
              <a:buFont typeface="Arial" panose="020B0604020202020204" pitchFamily="34" charset="0"/>
              <a:buChar char="•"/>
            </a:pPr>
            <a:r>
              <a:rPr lang="en-US" sz="800" dirty="0"/>
              <a:t>The Query Start is the start of your Query inside of the transaction and will be the same as Transaction Start if running a single item transaction.</a:t>
            </a:r>
          </a:p>
          <a:p>
            <a:pPr marL="698501" lvl="1" indent="-119063">
              <a:spcBef>
                <a:spcPts val="900"/>
              </a:spcBef>
              <a:spcAft>
                <a:spcPts val="0"/>
              </a:spcAft>
              <a:buFont typeface="Arial" panose="020B0604020202020204" pitchFamily="34" charset="0"/>
              <a:buChar char="•"/>
            </a:pPr>
            <a:r>
              <a:rPr lang="en-US" sz="800" dirty="0"/>
              <a:t>The State Change is the change in state, such as switching from active to “idle” or “idle in transaction”, allowing you to know how long the transaction or connection has been sitting idle.</a:t>
            </a:r>
          </a:p>
          <a:p>
            <a:pPr marL="119063" indent="-119063">
              <a:lnSpc>
                <a:spcPct val="100000"/>
              </a:lnSpc>
              <a:spcBef>
                <a:spcPts val="900"/>
              </a:spcBef>
              <a:spcAft>
                <a:spcPts val="0"/>
              </a:spcAft>
              <a:buFont typeface="Arial" panose="020B0604020202020204" pitchFamily="34" charset="0"/>
              <a:buChar char="•"/>
            </a:pPr>
            <a:r>
              <a:rPr lang="en-US" sz="1800" dirty="0"/>
              <a:t>Transaction ID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3"/>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1325421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 Drive Performance</a:t>
            </a:r>
          </a:p>
          <a:p>
            <a:pPr marL="90488" lvl="1">
              <a:spcBef>
                <a:spcPct val="0"/>
              </a:spcBef>
            </a:pPr>
            <a:r>
              <a:rPr lang="en-US" altLang="en-US" dirty="0">
                <a:ea typeface="ヒラギノ角ゴ Pro W3" charset="-128"/>
              </a:rPr>
              <a:t>Monitoring current drive performance</a:t>
            </a:r>
          </a:p>
        </p:txBody>
      </p:sp>
    </p:spTree>
    <p:extLst>
      <p:ext uri="{BB962C8B-B14F-4D97-AF65-F5344CB8AC3E}">
        <p14:creationId xmlns:p14="http://schemas.microsoft.com/office/powerpoint/2010/main" val="3367384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Primary / Secondary Query</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see if the server is a Primary or Secondary server or if the secondary server is Disconnected from the primary server.</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application_name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'Grafana’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COALESCE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pg_is_in_recovery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FALSE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'Primary’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ELSE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'Secondary'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'Disconnected’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hostname</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3733697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err="1"/>
              <a:t>AutoVacuum</a:t>
            </a:r>
            <a:r>
              <a:rPr lang="en-US" sz="1800" dirty="0"/>
              <a:t> Threads in Use</a:t>
            </a:r>
          </a:p>
          <a:p>
            <a:pPr marL="698501" lvl="1" indent="-119063">
              <a:spcBef>
                <a:spcPts val="900"/>
              </a:spcBef>
              <a:spcAft>
                <a:spcPts val="0"/>
              </a:spcAft>
              <a:buFont typeface="Arial" panose="020B0604020202020204" pitchFamily="34" charset="0"/>
              <a:buChar char="•"/>
            </a:pPr>
            <a:r>
              <a:rPr lang="en-US" sz="800" dirty="0"/>
              <a:t>This is the number of </a:t>
            </a:r>
            <a:r>
              <a:rPr lang="en-US" sz="800" dirty="0" err="1"/>
              <a:t>AutoVacuum’s</a:t>
            </a:r>
            <a:r>
              <a:rPr lang="en-US" sz="800" dirty="0"/>
              <a:t> threads currently running.</a:t>
            </a:r>
          </a:p>
          <a:p>
            <a:pPr marL="119063" indent="-119063">
              <a:lnSpc>
                <a:spcPct val="100000"/>
              </a:lnSpc>
              <a:spcBef>
                <a:spcPts val="900"/>
              </a:spcBef>
              <a:spcAft>
                <a:spcPts val="0"/>
              </a:spcAft>
              <a:buFont typeface="Arial" panose="020B0604020202020204" pitchFamily="34" charset="0"/>
              <a:buChar char="•"/>
            </a:pPr>
            <a:r>
              <a:rPr lang="en-US" sz="1800" dirty="0"/>
              <a:t>Max </a:t>
            </a:r>
            <a:r>
              <a:rPr lang="en-US" sz="1800" dirty="0" err="1"/>
              <a:t>AutoVacuum</a:t>
            </a:r>
            <a:endParaRPr lang="en-US" sz="1800" dirty="0"/>
          </a:p>
          <a:p>
            <a:pPr marL="698501" lvl="1" indent="-119063">
              <a:spcBef>
                <a:spcPts val="900"/>
              </a:spcBef>
              <a:spcAft>
                <a:spcPts val="0"/>
              </a:spcAft>
              <a:buFont typeface="Arial" panose="020B0604020202020204" pitchFamily="34" charset="0"/>
              <a:buChar char="•"/>
            </a:pPr>
            <a:r>
              <a:rPr lang="en-US" sz="800" dirty="0"/>
              <a:t>This is the longest running </a:t>
            </a:r>
            <a:r>
              <a:rPr lang="en-US" sz="800" dirty="0" err="1"/>
              <a:t>AutoVacuum</a:t>
            </a:r>
            <a:endParaRPr lang="en-US" sz="800" dirty="0"/>
          </a:p>
          <a:p>
            <a:pPr marL="119063" indent="-119063">
              <a:lnSpc>
                <a:spcPct val="100000"/>
              </a:lnSpc>
              <a:spcBef>
                <a:spcPts val="900"/>
              </a:spcBef>
              <a:spcAft>
                <a:spcPts val="0"/>
              </a:spcAft>
              <a:buFont typeface="Arial" panose="020B0604020202020204" pitchFamily="34" charset="0"/>
              <a:buChar char="•"/>
            </a:pPr>
            <a:r>
              <a:rPr lang="en-US" sz="1800" dirty="0"/>
              <a:t>Server-a / Server-b</a:t>
            </a:r>
          </a:p>
          <a:p>
            <a:pPr marL="698501" lvl="1" indent="-119063">
              <a:spcBef>
                <a:spcPts val="900"/>
              </a:spcBef>
              <a:spcAft>
                <a:spcPts val="0"/>
              </a:spcAft>
              <a:buFont typeface="Arial" panose="020B0604020202020204" pitchFamily="34" charset="0"/>
              <a:buChar char="•"/>
            </a:pPr>
            <a:r>
              <a:rPr lang="en-US" sz="800" dirty="0"/>
              <a:t>Let’s us know which server is primary </a:t>
            </a:r>
            <a:r>
              <a:rPr lang="en-US" sz="800" dirty="0" err="1"/>
              <a:t>vers</a:t>
            </a:r>
            <a:r>
              <a:rPr lang="en-US" sz="800" dirty="0"/>
              <a:t> </a:t>
            </a:r>
            <a:r>
              <a:rPr lang="en-US" sz="800" dirty="0" err="1"/>
              <a:t>seconday</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CPU-User</a:t>
            </a:r>
          </a:p>
          <a:p>
            <a:pPr marL="698501" lvl="1" indent="-119063">
              <a:spcBef>
                <a:spcPts val="900"/>
              </a:spcBef>
              <a:spcAft>
                <a:spcPts val="0"/>
              </a:spcAft>
              <a:buFont typeface="Arial" panose="020B0604020202020204" pitchFamily="34" charset="0"/>
              <a:buChar char="•"/>
            </a:pPr>
            <a:r>
              <a:rPr lang="en-US" sz="800" dirty="0"/>
              <a:t>How much </a:t>
            </a:r>
            <a:r>
              <a:rPr lang="en-US" sz="800" dirty="0" err="1"/>
              <a:t>cpu</a:t>
            </a:r>
            <a:r>
              <a:rPr lang="en-US" sz="800" dirty="0"/>
              <a:t> the user, such as user </a:t>
            </a:r>
            <a:r>
              <a:rPr lang="en-US" sz="800" dirty="0" err="1"/>
              <a:t>postgres</a:t>
            </a:r>
            <a:r>
              <a:rPr lang="en-US" sz="800" dirty="0"/>
              <a:t>, is currently using.</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a.aggregation</a:t>
            </a:r>
            <a:r>
              <a:rPr lang="en-US" sz="800" dirty="0"/>
              <a:t>-</a:t>
            </a:r>
            <a:r>
              <a:rPr lang="en-US" sz="800" dirty="0" err="1"/>
              <a:t>cpu</a:t>
            </a:r>
            <a:r>
              <a:rPr lang="en-US" sz="800" dirty="0"/>
              <a:t>-</a:t>
            </a:r>
            <a:r>
              <a:rPr lang="en-US" sz="800" dirty="0" err="1"/>
              <a:t>average.cpu</a:t>
            </a:r>
            <a:r>
              <a:rPr lang="en-US" sz="800" dirty="0"/>
              <a:t>-user</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b.aggregation</a:t>
            </a:r>
            <a:r>
              <a:rPr lang="en-US" sz="800" dirty="0"/>
              <a:t>-</a:t>
            </a:r>
            <a:r>
              <a:rPr lang="en-US" sz="800" dirty="0" err="1"/>
              <a:t>cpu</a:t>
            </a:r>
            <a:r>
              <a:rPr lang="en-US" sz="800" dirty="0"/>
              <a:t>-</a:t>
            </a:r>
            <a:r>
              <a:rPr lang="en-US" sz="800" dirty="0" err="1"/>
              <a:t>average.cpu</a:t>
            </a:r>
            <a:r>
              <a:rPr lang="en-US" sz="800" dirty="0"/>
              <a:t>-user</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2054343A-6BD5-463E-A2F5-719A14D1A76C}"/>
              </a:ext>
            </a:extLst>
          </p:cNvPr>
          <p:cNvPicPr>
            <a:picLocks noChangeAspect="1"/>
          </p:cNvPicPr>
          <p:nvPr/>
        </p:nvPicPr>
        <p:blipFill>
          <a:blip r:embed="rId3"/>
          <a:stretch>
            <a:fillRect/>
          </a:stretch>
        </p:blipFill>
        <p:spPr>
          <a:xfrm>
            <a:off x="1040342" y="4422776"/>
            <a:ext cx="10106025" cy="1685925"/>
          </a:xfrm>
          <a:prstGeom prst="rect">
            <a:avLst/>
          </a:prstGeom>
        </p:spPr>
      </p:pic>
      <p:pic>
        <p:nvPicPr>
          <p:cNvPr id="9" name="Picture 8">
            <a:extLst>
              <a:ext uri="{FF2B5EF4-FFF2-40B4-BE49-F238E27FC236}">
                <a16:creationId xmlns:a16="http://schemas.microsoft.com/office/drawing/2014/main" id="{FDFF760E-E5D6-442C-9E43-6225AED536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9255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a:t>
            </a:r>
          </a:p>
          <a:p>
            <a:pPr marL="698501" lvl="1" indent="-119063">
              <a:spcBef>
                <a:spcPts val="900"/>
              </a:spcBef>
              <a:spcAft>
                <a:spcPts val="0"/>
              </a:spcAft>
              <a:buFont typeface="Arial" panose="020B0604020202020204" pitchFamily="34" charset="0"/>
              <a:buChar char="•"/>
            </a:pPr>
            <a:r>
              <a:rPr lang="en-US" sz="800" dirty="0"/>
              <a:t>Read and Writing in Bytes / KB / MB / GB</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}.$ServerName-a.disk-xvdb1.disk_octets.write</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}.$ServerName-b.disk-xvdb1.disk_octets.write</a:t>
            </a:r>
          </a:p>
          <a:p>
            <a:pPr marL="119063" indent="-119063">
              <a:lnSpc>
                <a:spcPct val="100000"/>
              </a:lnSpc>
              <a:spcBef>
                <a:spcPts val="900"/>
              </a:spcBef>
              <a:spcAft>
                <a:spcPts val="0"/>
              </a:spcAft>
              <a:buFont typeface="Arial" panose="020B0604020202020204" pitchFamily="34" charset="0"/>
              <a:buChar char="•"/>
            </a:pPr>
            <a:r>
              <a:rPr lang="en-US" sz="1800" dirty="0"/>
              <a:t>Pending Writes</a:t>
            </a:r>
          </a:p>
          <a:p>
            <a:pPr marL="698501" lvl="1" indent="-119063">
              <a:spcBef>
                <a:spcPts val="900"/>
              </a:spcBef>
              <a:spcAft>
                <a:spcPts val="0"/>
              </a:spcAft>
              <a:buFont typeface="Arial" panose="020B0604020202020204" pitchFamily="34" charset="0"/>
              <a:buChar char="•"/>
            </a:pPr>
            <a:r>
              <a:rPr lang="en-US" sz="800" dirty="0"/>
              <a:t>Number of writes that were delayed due to I/O saturation.</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}.$ServerName-a.disk-xvdb1.pending_operations</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}.$ServerName-b.disk-xvdb1.pending_operations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2312579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Write Efficiency</a:t>
            </a:r>
          </a:p>
          <a:p>
            <a:pPr marL="698501" lvl="1" indent="-119063">
              <a:spcBef>
                <a:spcPts val="900"/>
              </a:spcBef>
              <a:spcAft>
                <a:spcPts val="0"/>
              </a:spcAft>
              <a:buFont typeface="Arial" panose="020B0604020202020204" pitchFamily="34" charset="0"/>
              <a:buChar char="•"/>
            </a:pPr>
            <a:r>
              <a:rPr lang="en-US" sz="800" dirty="0"/>
              <a:t>Random write is low efficiency, sequential write is high efficiency. We want to see high efficiency.</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}.$ServerName-a.disk-xvdb1.disk_ops.write,servers.{</a:t>
            </a:r>
            <a:r>
              <a:rPr lang="en-US" sz="800" dirty="0" err="1"/>
              <a:t>virtual,physical</a:t>
            </a:r>
            <a:r>
              <a:rPr lang="en-US" sz="800" dirty="0"/>
              <a:t>}.$ServerName-a.disk-xvdb1.disk_octets.write),-1),1)</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}.$ServerName-b.disk-xvdb1.disk_ops.write,servers.{</a:t>
            </a:r>
            <a:r>
              <a:rPr lang="en-US" sz="800" dirty="0" err="1"/>
              <a:t>virtual,physical</a:t>
            </a:r>
            <a:r>
              <a:rPr lang="en-US" sz="800" dirty="0"/>
              <a:t>}.$ServerName-b.disk-xvdb1.disk_octets.write),-1),1)</a:t>
            </a:r>
          </a:p>
          <a:p>
            <a:pPr marL="119063" indent="-119063">
              <a:lnSpc>
                <a:spcPct val="100000"/>
              </a:lnSpc>
              <a:spcBef>
                <a:spcPts val="900"/>
              </a:spcBef>
              <a:spcAft>
                <a:spcPts val="0"/>
              </a:spcAft>
              <a:buFont typeface="Arial" panose="020B0604020202020204" pitchFamily="34" charset="0"/>
              <a:buChar char="•"/>
            </a:pPr>
            <a:r>
              <a:rPr lang="en-US" sz="1800" dirty="0"/>
              <a:t>Disc I/O</a:t>
            </a:r>
          </a:p>
          <a:p>
            <a:pPr marL="698501" lvl="1" indent="-119063">
              <a:spcBef>
                <a:spcPts val="900"/>
              </a:spcBef>
              <a:spcAft>
                <a:spcPts val="0"/>
              </a:spcAft>
              <a:buFont typeface="Arial" panose="020B0604020202020204" pitchFamily="34" charset="0"/>
              <a:buChar char="•"/>
            </a:pPr>
            <a:r>
              <a:rPr lang="en-US" sz="800" dirty="0"/>
              <a:t>Disc I/O usage.</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}.$ServerName-a.disk-xvdb1.disk_io_time.io_time,0.1)</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}.$ServerName-b.disk-xvdb1.disk_io_time.io_time,0.1)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4160990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graphicFrame>
        <p:nvGraphicFramePr>
          <p:cNvPr id="8" name="Table 7">
            <a:extLst>
              <a:ext uri="{FF2B5EF4-FFF2-40B4-BE49-F238E27FC236}">
                <a16:creationId xmlns:a16="http://schemas.microsoft.com/office/drawing/2014/main" id="{CFF0CE64-95F3-4AA8-A41B-89732F84889B}"/>
              </a:ext>
            </a:extLst>
          </p:cNvPr>
          <p:cNvGraphicFramePr>
            <a:graphicFrameLocks noGrp="1"/>
          </p:cNvGraphicFramePr>
          <p:nvPr>
            <p:extLst>
              <p:ext uri="{D42A27DB-BD31-4B8C-83A1-F6EECF244321}">
                <p14:modId xmlns:p14="http://schemas.microsoft.com/office/powerpoint/2010/main" val="3268780278"/>
              </p:ext>
            </p:extLst>
          </p:nvPr>
        </p:nvGraphicFramePr>
        <p:xfrm>
          <a:off x="2909358" y="4005581"/>
          <a:ext cx="8665793" cy="2103120"/>
        </p:xfrm>
        <a:graphic>
          <a:graphicData uri="http://schemas.openxmlformats.org/drawingml/2006/table">
            <a:tbl>
              <a:tblPr firstRow="1" bandRow="1">
                <a:tableStyleId>{073A0DAA-6AF3-43AB-8588-CEC1D06C72B9}</a:tableStyleId>
              </a:tblPr>
              <a:tblGrid>
                <a:gridCol w="1226767">
                  <a:extLst>
                    <a:ext uri="{9D8B030D-6E8A-4147-A177-3AD203B41FA5}">
                      <a16:colId xmlns:a16="http://schemas.microsoft.com/office/drawing/2014/main" val="1415260859"/>
                    </a:ext>
                  </a:extLst>
                </a:gridCol>
                <a:gridCol w="1095375">
                  <a:extLst>
                    <a:ext uri="{9D8B030D-6E8A-4147-A177-3AD203B41FA5}">
                      <a16:colId xmlns:a16="http://schemas.microsoft.com/office/drawing/2014/main" val="2824439424"/>
                    </a:ext>
                  </a:extLst>
                </a:gridCol>
                <a:gridCol w="1200150">
                  <a:extLst>
                    <a:ext uri="{9D8B030D-6E8A-4147-A177-3AD203B41FA5}">
                      <a16:colId xmlns:a16="http://schemas.microsoft.com/office/drawing/2014/main" val="1473673301"/>
                    </a:ext>
                  </a:extLst>
                </a:gridCol>
                <a:gridCol w="1209675">
                  <a:extLst>
                    <a:ext uri="{9D8B030D-6E8A-4147-A177-3AD203B41FA5}">
                      <a16:colId xmlns:a16="http://schemas.microsoft.com/office/drawing/2014/main" val="1078937191"/>
                    </a:ext>
                  </a:extLst>
                </a:gridCol>
                <a:gridCol w="1200150">
                  <a:extLst>
                    <a:ext uri="{9D8B030D-6E8A-4147-A177-3AD203B41FA5}">
                      <a16:colId xmlns:a16="http://schemas.microsoft.com/office/drawing/2014/main" val="284092058"/>
                    </a:ext>
                  </a:extLst>
                </a:gridCol>
                <a:gridCol w="1114425">
                  <a:extLst>
                    <a:ext uri="{9D8B030D-6E8A-4147-A177-3AD203B41FA5}">
                      <a16:colId xmlns:a16="http://schemas.microsoft.com/office/drawing/2014/main" val="2286211377"/>
                    </a:ext>
                  </a:extLst>
                </a:gridCol>
                <a:gridCol w="1619251">
                  <a:extLst>
                    <a:ext uri="{9D8B030D-6E8A-4147-A177-3AD203B41FA5}">
                      <a16:colId xmlns:a16="http://schemas.microsoft.com/office/drawing/2014/main" val="3432116271"/>
                    </a:ext>
                  </a:extLst>
                </a:gridCol>
              </a:tblGrid>
              <a:tr h="190811">
                <a:tc>
                  <a:txBody>
                    <a:bodyPr/>
                    <a:lstStyle/>
                    <a:p>
                      <a:r>
                        <a:rPr lang="en-US" sz="1000" dirty="0"/>
                        <a:t>Drive (Type / RPM)</a:t>
                      </a:r>
                    </a:p>
                  </a:txBody>
                  <a:tcPr/>
                </a:tc>
                <a:tc>
                  <a:txBody>
                    <a:bodyPr/>
                    <a:lstStyle/>
                    <a:p>
                      <a:r>
                        <a:rPr lang="en-US" sz="1000" dirty="0"/>
                        <a:t>IOPS (4KB block, random)</a:t>
                      </a:r>
                    </a:p>
                  </a:txBody>
                  <a:tcPr/>
                </a:tc>
                <a:tc>
                  <a:txBody>
                    <a:bodyPr/>
                    <a:lstStyle/>
                    <a:p>
                      <a:r>
                        <a:rPr lang="en-US" sz="1000" dirty="0"/>
                        <a:t>IOPS (64KB block, random)</a:t>
                      </a:r>
                    </a:p>
                  </a:txBody>
                  <a:tcPr/>
                </a:tc>
                <a:tc>
                  <a:txBody>
                    <a:bodyPr/>
                    <a:lstStyle/>
                    <a:p>
                      <a:r>
                        <a:rPr lang="en-US" sz="1000" dirty="0"/>
                        <a:t>MB/s (64KB block, random)</a:t>
                      </a:r>
                    </a:p>
                  </a:txBody>
                  <a:tcPr/>
                </a:tc>
                <a:tc>
                  <a:txBody>
                    <a:bodyPr/>
                    <a:lstStyle/>
                    <a:p>
                      <a:r>
                        <a:rPr lang="en-US" sz="1000" dirty="0"/>
                        <a:t>IOPS (512KB block, random)</a:t>
                      </a:r>
                    </a:p>
                  </a:txBody>
                  <a:tcPr/>
                </a:tc>
                <a:tc>
                  <a:txBody>
                    <a:bodyPr/>
                    <a:lstStyle/>
                    <a:p>
                      <a:r>
                        <a:rPr lang="en-US" sz="1000" dirty="0"/>
                        <a:t>MB/s (512KB block, random)</a:t>
                      </a:r>
                    </a:p>
                  </a:txBody>
                  <a:tcPr/>
                </a:tc>
                <a:tc>
                  <a:txBody>
                    <a:bodyPr/>
                    <a:lstStyle/>
                    <a:p>
                      <a:r>
                        <a:rPr lang="en-US" sz="1000" dirty="0"/>
                        <a:t>MB/s (large block, sequential)</a:t>
                      </a:r>
                    </a:p>
                  </a:txBody>
                  <a:tcPr/>
                </a:tc>
                <a:extLst>
                  <a:ext uri="{0D108BD9-81ED-4DB2-BD59-A6C34878D82A}">
                    <a16:rowId xmlns:a16="http://schemas.microsoft.com/office/drawing/2014/main" val="1597339977"/>
                  </a:ext>
                </a:extLst>
              </a:tr>
              <a:tr h="146056">
                <a:tc>
                  <a:txBody>
                    <a:bodyPr/>
                    <a:lstStyle/>
                    <a:p>
                      <a:r>
                        <a:rPr lang="en-US" sz="1000" dirty="0"/>
                        <a:t>FC / 15K</a:t>
                      </a:r>
                    </a:p>
                  </a:txBody>
                  <a:tcPr/>
                </a:tc>
                <a:tc>
                  <a:txBody>
                    <a:bodyPr/>
                    <a:lstStyle/>
                    <a:p>
                      <a:r>
                        <a:rPr lang="en-US" sz="1000" dirty="0"/>
                        <a:t>163-178</a:t>
                      </a:r>
                    </a:p>
                  </a:txBody>
                  <a:tcPr/>
                </a:tc>
                <a:tc>
                  <a:txBody>
                    <a:bodyPr/>
                    <a:lstStyle/>
                    <a:p>
                      <a:r>
                        <a:rPr lang="en-US" sz="1000" dirty="0"/>
                        <a:t>151-169</a:t>
                      </a:r>
                    </a:p>
                  </a:txBody>
                  <a:tcPr/>
                </a:tc>
                <a:tc>
                  <a:txBody>
                    <a:bodyPr/>
                    <a:lstStyle/>
                    <a:p>
                      <a:r>
                        <a:rPr lang="en-US" sz="1000" dirty="0"/>
                        <a:t>9.7-10.8</a:t>
                      </a:r>
                    </a:p>
                  </a:txBody>
                  <a:tcPr/>
                </a:tc>
                <a:tc>
                  <a:txBody>
                    <a:bodyPr/>
                    <a:lstStyle/>
                    <a:p>
                      <a:r>
                        <a:rPr lang="en-US" sz="1000" dirty="0"/>
                        <a:t>97-123</a:t>
                      </a:r>
                    </a:p>
                  </a:txBody>
                  <a:tcPr/>
                </a:tc>
                <a:tc>
                  <a:txBody>
                    <a:bodyPr/>
                    <a:lstStyle/>
                    <a:p>
                      <a:r>
                        <a:rPr lang="en-US" sz="1000" dirty="0"/>
                        <a:t>49.7-63.1</a:t>
                      </a:r>
                    </a:p>
                  </a:txBody>
                  <a:tcPr/>
                </a:tc>
                <a:tc>
                  <a:txBody>
                    <a:bodyPr/>
                    <a:lstStyle/>
                    <a:p>
                      <a:r>
                        <a:rPr lang="en-US" sz="1000" dirty="0"/>
                        <a:t>73.5-127.5</a:t>
                      </a:r>
                    </a:p>
                  </a:txBody>
                  <a:tcPr/>
                </a:tc>
                <a:extLst>
                  <a:ext uri="{0D108BD9-81ED-4DB2-BD59-A6C34878D82A}">
                    <a16:rowId xmlns:a16="http://schemas.microsoft.com/office/drawing/2014/main" val="59821659"/>
                  </a:ext>
                </a:extLst>
              </a:tr>
              <a:tr h="146056">
                <a:tc>
                  <a:txBody>
                    <a:bodyPr/>
                    <a:lstStyle/>
                    <a:p>
                      <a:r>
                        <a:rPr lang="en-US" sz="1000" dirty="0"/>
                        <a:t>SAS / 15K</a:t>
                      </a:r>
                    </a:p>
                  </a:txBody>
                  <a:tcPr>
                    <a:solidFill>
                      <a:srgbClr val="FFFF00"/>
                    </a:solidFill>
                  </a:tcPr>
                </a:tc>
                <a:tc>
                  <a:txBody>
                    <a:bodyPr/>
                    <a:lstStyle/>
                    <a:p>
                      <a:r>
                        <a:rPr lang="en-US" sz="1000" dirty="0"/>
                        <a:t>188-203</a:t>
                      </a:r>
                    </a:p>
                  </a:txBody>
                  <a:tcPr/>
                </a:tc>
                <a:tc>
                  <a:txBody>
                    <a:bodyPr/>
                    <a:lstStyle/>
                    <a:p>
                      <a:r>
                        <a:rPr lang="en-US" sz="1000" dirty="0"/>
                        <a:t>175-192</a:t>
                      </a:r>
                    </a:p>
                  </a:txBody>
                  <a:tcPr/>
                </a:tc>
                <a:tc>
                  <a:txBody>
                    <a:bodyPr/>
                    <a:lstStyle/>
                    <a:p>
                      <a:r>
                        <a:rPr lang="en-US" sz="1000" dirty="0"/>
                        <a:t>11.2-12.3</a:t>
                      </a:r>
                    </a:p>
                  </a:txBody>
                  <a:tcPr/>
                </a:tc>
                <a:tc>
                  <a:txBody>
                    <a:bodyPr/>
                    <a:lstStyle/>
                    <a:p>
                      <a:r>
                        <a:rPr lang="en-US" sz="1000" dirty="0"/>
                        <a:t>115-135</a:t>
                      </a:r>
                    </a:p>
                  </a:txBody>
                  <a:tcPr/>
                </a:tc>
                <a:tc>
                  <a:txBody>
                    <a:bodyPr/>
                    <a:lstStyle/>
                    <a:p>
                      <a:r>
                        <a:rPr lang="en-US" sz="1000" dirty="0"/>
                        <a:t>58.9-68.9</a:t>
                      </a:r>
                    </a:p>
                  </a:txBody>
                  <a:tcPr/>
                </a:tc>
                <a:tc>
                  <a:txBody>
                    <a:bodyPr/>
                    <a:lstStyle/>
                    <a:p>
                      <a:r>
                        <a:rPr lang="en-US" sz="1000" dirty="0"/>
                        <a:t>91.5-126.3</a:t>
                      </a:r>
                    </a:p>
                  </a:txBody>
                  <a:tcPr>
                    <a:solidFill>
                      <a:srgbClr val="FFFF00"/>
                    </a:solidFill>
                  </a:tcPr>
                </a:tc>
                <a:extLst>
                  <a:ext uri="{0D108BD9-81ED-4DB2-BD59-A6C34878D82A}">
                    <a16:rowId xmlns:a16="http://schemas.microsoft.com/office/drawing/2014/main" val="3652116250"/>
                  </a:ext>
                </a:extLst>
              </a:tr>
              <a:tr h="146056">
                <a:tc>
                  <a:txBody>
                    <a:bodyPr/>
                    <a:lstStyle/>
                    <a:p>
                      <a:r>
                        <a:rPr lang="en-US" sz="1000" dirty="0"/>
                        <a:t>FC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2786477356"/>
                  </a:ext>
                </a:extLst>
              </a:tr>
              <a:tr h="146056">
                <a:tc>
                  <a:txBody>
                    <a:bodyPr/>
                    <a:lstStyle/>
                    <a:p>
                      <a:r>
                        <a:rPr lang="en-US" sz="1000" dirty="0"/>
                        <a:t>SAS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1065925126"/>
                  </a:ext>
                </a:extLst>
              </a:tr>
              <a:tr h="146056">
                <a:tc>
                  <a:txBody>
                    <a:bodyPr/>
                    <a:lstStyle/>
                    <a:p>
                      <a:r>
                        <a:rPr lang="en-US" sz="1000" dirty="0"/>
                        <a:t>SAS/SATA / 7200</a:t>
                      </a:r>
                    </a:p>
                  </a:txBody>
                  <a:tcPr/>
                </a:tc>
                <a:tc>
                  <a:txBody>
                    <a:bodyPr/>
                    <a:lstStyle/>
                    <a:p>
                      <a:r>
                        <a:rPr lang="en-US" sz="1000" dirty="0"/>
                        <a:t>73-79</a:t>
                      </a:r>
                    </a:p>
                  </a:txBody>
                  <a:tcPr/>
                </a:tc>
                <a:tc>
                  <a:txBody>
                    <a:bodyPr/>
                    <a:lstStyle/>
                    <a:p>
                      <a:r>
                        <a:rPr lang="en-US" sz="1000" dirty="0"/>
                        <a:t>69-76</a:t>
                      </a:r>
                    </a:p>
                  </a:txBody>
                  <a:tcPr/>
                </a:tc>
                <a:tc>
                  <a:txBody>
                    <a:bodyPr/>
                    <a:lstStyle/>
                    <a:p>
                      <a:r>
                        <a:rPr lang="en-US" sz="1000" dirty="0"/>
                        <a:t>4.4-4.9</a:t>
                      </a:r>
                    </a:p>
                  </a:txBody>
                  <a:tcPr/>
                </a:tc>
                <a:tc>
                  <a:txBody>
                    <a:bodyPr/>
                    <a:lstStyle/>
                    <a:p>
                      <a:r>
                        <a:rPr lang="en-US" sz="1000" dirty="0"/>
                        <a:t>47-63</a:t>
                      </a:r>
                    </a:p>
                  </a:txBody>
                  <a:tcPr/>
                </a:tc>
                <a:tc>
                  <a:txBody>
                    <a:bodyPr/>
                    <a:lstStyle/>
                    <a:p>
                      <a:r>
                        <a:rPr lang="en-US" sz="1000" dirty="0"/>
                        <a:t>24.3-32.1</a:t>
                      </a:r>
                    </a:p>
                  </a:txBody>
                  <a:tcPr/>
                </a:tc>
                <a:tc>
                  <a:txBody>
                    <a:bodyPr/>
                    <a:lstStyle/>
                    <a:p>
                      <a:r>
                        <a:rPr lang="en-US" sz="1000" dirty="0"/>
                        <a:t>43.4-97.8</a:t>
                      </a:r>
                    </a:p>
                  </a:txBody>
                  <a:tcPr/>
                </a:tc>
                <a:extLst>
                  <a:ext uri="{0D108BD9-81ED-4DB2-BD59-A6C34878D82A}">
                    <a16:rowId xmlns:a16="http://schemas.microsoft.com/office/drawing/2014/main" val="2592868324"/>
                  </a:ext>
                </a:extLst>
              </a:tr>
              <a:tr h="146056">
                <a:tc>
                  <a:txBody>
                    <a:bodyPr/>
                    <a:lstStyle/>
                    <a:p>
                      <a:r>
                        <a:rPr lang="en-US" sz="1000" dirty="0"/>
                        <a:t>SATA / 5400</a:t>
                      </a:r>
                    </a:p>
                  </a:txBody>
                  <a:tcPr/>
                </a:tc>
                <a:tc>
                  <a:txBody>
                    <a:bodyPr/>
                    <a:lstStyle/>
                    <a:p>
                      <a:r>
                        <a:rPr lang="en-US" sz="1000" dirty="0"/>
                        <a:t>57</a:t>
                      </a:r>
                    </a:p>
                  </a:txBody>
                  <a:tcPr/>
                </a:tc>
                <a:tc>
                  <a:txBody>
                    <a:bodyPr/>
                    <a:lstStyle/>
                    <a:p>
                      <a:r>
                        <a:rPr lang="en-US" sz="1000" dirty="0"/>
                        <a:t>55</a:t>
                      </a:r>
                    </a:p>
                  </a:txBody>
                  <a:tcPr/>
                </a:tc>
                <a:tc>
                  <a:txBody>
                    <a:bodyPr/>
                    <a:lstStyle/>
                    <a:p>
                      <a:r>
                        <a:rPr lang="en-US" sz="1000" dirty="0"/>
                        <a:t>3.5</a:t>
                      </a:r>
                    </a:p>
                  </a:txBody>
                  <a:tcPr/>
                </a:tc>
                <a:tc>
                  <a:txBody>
                    <a:bodyPr/>
                    <a:lstStyle/>
                    <a:p>
                      <a:r>
                        <a:rPr lang="en-US" sz="1000" dirty="0"/>
                        <a:t>44</a:t>
                      </a:r>
                    </a:p>
                  </a:txBody>
                  <a:tcPr/>
                </a:tc>
                <a:tc>
                  <a:txBody>
                    <a:bodyPr/>
                    <a:lstStyle/>
                    <a:p>
                      <a:r>
                        <a:rPr lang="en-US" sz="1000" dirty="0"/>
                        <a:t>22.6</a:t>
                      </a:r>
                    </a:p>
                  </a:txBody>
                  <a:tcPr/>
                </a:tc>
                <a:tc>
                  <a:txBody>
                    <a:bodyPr/>
                    <a:lstStyle/>
                    <a:p>
                      <a:endParaRPr lang="en-US" sz="1000" dirty="0"/>
                    </a:p>
                  </a:txBody>
                  <a:tcPr/>
                </a:tc>
                <a:extLst>
                  <a:ext uri="{0D108BD9-81ED-4DB2-BD59-A6C34878D82A}">
                    <a16:rowId xmlns:a16="http://schemas.microsoft.com/office/drawing/2014/main" val="2715247819"/>
                  </a:ext>
                </a:extLst>
              </a:tr>
              <a:tr h="146056">
                <a:tc>
                  <a:txBody>
                    <a:bodyPr/>
                    <a:lstStyle/>
                    <a:p>
                      <a:r>
                        <a:rPr lang="en-US" sz="1000" dirty="0"/>
                        <a:t>SSD</a:t>
                      </a:r>
                    </a:p>
                  </a:txBody>
                  <a:tcPr/>
                </a:tc>
                <a:tc gridSpan="6">
                  <a:txBody>
                    <a:bodyPr/>
                    <a:lstStyle/>
                    <a:p>
                      <a:r>
                        <a:rPr lang="en-US" sz="1000" dirty="0"/>
                        <a:t>To evaluate SSD RAID performance use the SSD version of the calculator</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6810875"/>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11" name="Picture 10">
            <a:extLst>
              <a:ext uri="{FF2B5EF4-FFF2-40B4-BE49-F238E27FC236}">
                <a16:creationId xmlns:a16="http://schemas.microsoft.com/office/drawing/2014/main" id="{AF978E28-896A-4EA1-B19A-BD2BDD7764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2" name="Table 11">
            <a:extLst>
              <a:ext uri="{FF2B5EF4-FFF2-40B4-BE49-F238E27FC236}">
                <a16:creationId xmlns:a16="http://schemas.microsoft.com/office/drawing/2014/main" id="{0CC9FF3E-7C1F-4C08-8581-C72070844D82}"/>
              </a:ext>
            </a:extLst>
          </p:cNvPr>
          <p:cNvGraphicFramePr>
            <a:graphicFrameLocks noGrp="1"/>
          </p:cNvGraphicFramePr>
          <p:nvPr>
            <p:extLst>
              <p:ext uri="{D42A27DB-BD31-4B8C-83A1-F6EECF244321}">
                <p14:modId xmlns:p14="http://schemas.microsoft.com/office/powerpoint/2010/main" val="4226044659"/>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spTree>
    <p:extLst>
      <p:ext uri="{BB962C8B-B14F-4D97-AF65-F5344CB8AC3E}">
        <p14:creationId xmlns:p14="http://schemas.microsoft.com/office/powerpoint/2010/main" val="2323055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graphicFrame>
        <p:nvGraphicFramePr>
          <p:cNvPr id="2" name="Table 1">
            <a:extLst>
              <a:ext uri="{FF2B5EF4-FFF2-40B4-BE49-F238E27FC236}">
                <a16:creationId xmlns:a16="http://schemas.microsoft.com/office/drawing/2014/main" id="{BE2355DE-9D9E-4107-9537-CACA31746DA3}"/>
              </a:ext>
            </a:extLst>
          </p:cNvPr>
          <p:cNvGraphicFramePr>
            <a:graphicFrameLocks noGrp="1"/>
          </p:cNvGraphicFramePr>
          <p:nvPr>
            <p:extLst>
              <p:ext uri="{D42A27DB-BD31-4B8C-83A1-F6EECF244321}">
                <p14:modId xmlns:p14="http://schemas.microsoft.com/office/powerpoint/2010/main" val="711710835"/>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3" name="Picture 2">
            <a:extLst>
              <a:ext uri="{FF2B5EF4-FFF2-40B4-BE49-F238E27FC236}">
                <a16:creationId xmlns:a16="http://schemas.microsoft.com/office/drawing/2014/main" id="{BB59E3EA-A237-4A76-A223-28FDD3A6CD78}"/>
              </a:ext>
            </a:extLst>
          </p:cNvPr>
          <p:cNvPicPr>
            <a:picLocks noChangeAspect="1"/>
          </p:cNvPicPr>
          <p:nvPr/>
        </p:nvPicPr>
        <p:blipFill>
          <a:blip r:embed="rId4"/>
          <a:stretch>
            <a:fillRect/>
          </a:stretch>
        </p:blipFill>
        <p:spPr>
          <a:xfrm>
            <a:off x="2198774" y="3975895"/>
            <a:ext cx="9372600" cy="2228850"/>
          </a:xfrm>
          <a:prstGeom prst="rect">
            <a:avLst/>
          </a:prstGeom>
        </p:spPr>
      </p:pic>
    </p:spTree>
    <p:extLst>
      <p:ext uri="{BB962C8B-B14F-4D97-AF65-F5344CB8AC3E}">
        <p14:creationId xmlns:p14="http://schemas.microsoft.com/office/powerpoint/2010/main" val="3180667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Performance History</a:t>
            </a:r>
          </a:p>
          <a:p>
            <a:pPr marL="90488" lvl="1">
              <a:spcBef>
                <a:spcPct val="0"/>
              </a:spcBef>
            </a:pPr>
            <a:r>
              <a:rPr lang="en-US" altLang="en-US" dirty="0">
                <a:ea typeface="ヒラギノ角ゴ Pro W3" charset="-128"/>
              </a:rPr>
              <a:t>Monitoring history as thing happen when we are not in front of the monitors.</a:t>
            </a:r>
          </a:p>
        </p:txBody>
      </p:sp>
    </p:spTree>
    <p:extLst>
      <p:ext uri="{BB962C8B-B14F-4D97-AF65-F5344CB8AC3E}">
        <p14:creationId xmlns:p14="http://schemas.microsoft.com/office/powerpoint/2010/main" val="844186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CPU User</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want to make sure that we are not running at full CPU. I try to keep the server below 50% with a max spike of 80%.</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}.$ServerName-a.aggregation-cpu-average.cpu-user,2)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}.$ServerName-b.aggregation-cpu-average.cpu-user,2)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F5C63B52-EC1F-4155-8CD1-1DB3E7BA7E6A}"/>
              </a:ext>
            </a:extLst>
          </p:cNvPr>
          <p:cNvPicPr>
            <a:picLocks noChangeAspect="1"/>
          </p:cNvPicPr>
          <p:nvPr/>
        </p:nvPicPr>
        <p:blipFill>
          <a:blip r:embed="rId2"/>
          <a:stretch>
            <a:fillRect/>
          </a:stretch>
        </p:blipFill>
        <p:spPr>
          <a:xfrm>
            <a:off x="1778530" y="3561006"/>
            <a:ext cx="8629650" cy="2562225"/>
          </a:xfrm>
          <a:prstGeom prst="rect">
            <a:avLst/>
          </a:prstGeom>
        </p:spPr>
      </p:pic>
    </p:spTree>
    <p:extLst>
      <p:ext uri="{BB962C8B-B14F-4D97-AF65-F5344CB8AC3E}">
        <p14:creationId xmlns:p14="http://schemas.microsoft.com/office/powerpoint/2010/main" val="2318956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Read</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reads.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}.sqltest-a.disk-xvdb1.disk_octets.read,2)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}.sqltest-b.disk-xvdb1.disk_octets.read,2)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BC72E80-772E-45D2-B134-2BA57B0239BA}"/>
              </a:ext>
            </a:extLst>
          </p:cNvPr>
          <p:cNvPicPr>
            <a:picLocks noChangeAspect="1"/>
          </p:cNvPicPr>
          <p:nvPr/>
        </p:nvPicPr>
        <p:blipFill>
          <a:blip r:embed="rId2"/>
          <a:stretch>
            <a:fillRect/>
          </a:stretch>
        </p:blipFill>
        <p:spPr>
          <a:xfrm>
            <a:off x="1783292" y="3429000"/>
            <a:ext cx="8620125" cy="2571750"/>
          </a:xfrm>
          <a:prstGeom prst="rect">
            <a:avLst/>
          </a:prstGeom>
        </p:spPr>
      </p:pic>
    </p:spTree>
    <p:extLst>
      <p:ext uri="{BB962C8B-B14F-4D97-AF65-F5344CB8AC3E}">
        <p14:creationId xmlns:p14="http://schemas.microsoft.com/office/powerpoint/2010/main" val="3753712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reads.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}.sqltest-a.disk-xvdb1.disk_octets.write,2)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}.sqltest-b.disk-xvdb1.disk_octets.write,2)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9473D4A0-CAE2-4767-8365-567539C07B68}"/>
              </a:ext>
            </a:extLst>
          </p:cNvPr>
          <p:cNvPicPr>
            <a:picLocks noChangeAspect="1"/>
          </p:cNvPicPr>
          <p:nvPr/>
        </p:nvPicPr>
        <p:blipFill>
          <a:blip r:embed="rId2"/>
          <a:stretch>
            <a:fillRect/>
          </a:stretch>
        </p:blipFill>
        <p:spPr>
          <a:xfrm>
            <a:off x="1764242" y="3429000"/>
            <a:ext cx="8658225" cy="2571750"/>
          </a:xfrm>
          <a:prstGeom prst="rect">
            <a:avLst/>
          </a:prstGeom>
        </p:spPr>
      </p:pic>
    </p:spTree>
    <p:extLst>
      <p:ext uri="{BB962C8B-B14F-4D97-AF65-F5344CB8AC3E}">
        <p14:creationId xmlns:p14="http://schemas.microsoft.com/office/powerpoint/2010/main" val="1344569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I/O Time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vacuum spike to 91% is OK, but I will be reducing it to 80% so that other long queries should not be affected as much by the </a:t>
            </a:r>
            <a:r>
              <a:rPr lang="en-US" sz="1800" dirty="0" err="1"/>
              <a:t>AutoVacuum</a:t>
            </a:r>
            <a:r>
              <a:rPr lang="en-US" sz="1800" dirty="0"/>
              <a:t>.</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}.$ServerName-a.disk-xvdb1.disk_io_time.io_time,0.1),2)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}.$ServerName-b.disk-xvdb1.disk_io_time.io_time,0.1),2)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D468823-CA0D-4403-A7AE-61CD6ED92268}"/>
              </a:ext>
            </a:extLst>
          </p:cNvPr>
          <p:cNvPicPr>
            <a:picLocks noChangeAspect="1"/>
          </p:cNvPicPr>
          <p:nvPr/>
        </p:nvPicPr>
        <p:blipFill>
          <a:blip r:embed="rId2"/>
          <a:stretch>
            <a:fillRect/>
          </a:stretch>
        </p:blipFill>
        <p:spPr>
          <a:xfrm>
            <a:off x="1775248" y="3429000"/>
            <a:ext cx="8636214" cy="2565334"/>
          </a:xfrm>
          <a:prstGeom prst="rect">
            <a:avLst/>
          </a:prstGeom>
        </p:spPr>
      </p:pic>
    </p:spTree>
    <p:extLst>
      <p:ext uri="{BB962C8B-B14F-4D97-AF65-F5344CB8AC3E}">
        <p14:creationId xmlns:p14="http://schemas.microsoft.com/office/powerpoint/2010/main" val="2579532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Pending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pending writes are OK, we just don’t want to see long running pending items.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}.$ServerName-a.disk-xvdb1.pending_operations,2)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}.$ServerName-b.disk-xvdb1.pending_operations,2)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E522CC9-764F-4B99-8054-362EA8E39552}"/>
              </a:ext>
            </a:extLst>
          </p:cNvPr>
          <p:cNvPicPr>
            <a:picLocks noChangeAspect="1"/>
          </p:cNvPicPr>
          <p:nvPr/>
        </p:nvPicPr>
        <p:blipFill>
          <a:blip r:embed="rId2"/>
          <a:stretch>
            <a:fillRect/>
          </a:stretch>
        </p:blipFill>
        <p:spPr>
          <a:xfrm>
            <a:off x="1778529" y="3429000"/>
            <a:ext cx="8629650" cy="2552700"/>
          </a:xfrm>
          <a:prstGeom prst="rect">
            <a:avLst/>
          </a:prstGeom>
        </p:spPr>
      </p:pic>
    </p:spTree>
    <p:extLst>
      <p:ext uri="{BB962C8B-B14F-4D97-AF65-F5344CB8AC3E}">
        <p14:creationId xmlns:p14="http://schemas.microsoft.com/office/powerpoint/2010/main" val="1324355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Write Efficiency</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Random write is low efficiency, sequential write is high efficiency. We want to see high efficiency.</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}.$ServerName-a.disk-xvdb1.disk_ops.write,servers.{</a:t>
            </a:r>
            <a:r>
              <a:rPr lang="en-US" sz="1800" dirty="0" err="1"/>
              <a:t>virtual,physical</a:t>
            </a:r>
            <a:r>
              <a:rPr lang="en-US" sz="1800" dirty="0"/>
              <a:t>}.$ServerName-a.disk-xvdb1.disk_octets.write),-1),1),"$</a:t>
            </a:r>
            <a:r>
              <a:rPr lang="en-US" sz="1800" dirty="0" err="1"/>
              <a:t>ServerName</a:t>
            </a:r>
            <a:r>
              <a:rPr lang="en-US" sz="1800" dirty="0"/>
              <a:t>-a")</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}.$ServerName-b.disk-xvdb1.disk_ops.write,servers.{</a:t>
            </a:r>
            <a:r>
              <a:rPr lang="en-US" sz="1800" dirty="0" err="1"/>
              <a:t>virtual,physical</a:t>
            </a:r>
            <a:r>
              <a:rPr lang="en-US" sz="1800" dirty="0"/>
              <a:t>}.$ServerName-b.disk-xvdb1.disk_octets.write),-1),1),"$</a:t>
            </a:r>
            <a:r>
              <a:rPr lang="en-US" sz="1800" dirty="0" err="1"/>
              <a:t>ServerName</a:t>
            </a:r>
            <a:r>
              <a:rPr lang="en-US" sz="1800" dirty="0"/>
              <a:t>-b")</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0CF39C4A-D315-4A7D-B5E9-7DCCDA81C6FA}"/>
              </a:ext>
            </a:extLst>
          </p:cNvPr>
          <p:cNvPicPr>
            <a:picLocks noChangeAspect="1"/>
          </p:cNvPicPr>
          <p:nvPr/>
        </p:nvPicPr>
        <p:blipFill>
          <a:blip r:embed="rId2"/>
          <a:stretch>
            <a:fillRect/>
          </a:stretch>
        </p:blipFill>
        <p:spPr>
          <a:xfrm>
            <a:off x="1755484" y="3429000"/>
            <a:ext cx="8675739" cy="2545600"/>
          </a:xfrm>
          <a:prstGeom prst="rect">
            <a:avLst/>
          </a:prstGeom>
        </p:spPr>
      </p:pic>
    </p:spTree>
    <p:extLst>
      <p:ext uri="{BB962C8B-B14F-4D97-AF65-F5344CB8AC3E}">
        <p14:creationId xmlns:p14="http://schemas.microsoft.com/office/powerpoint/2010/main" val="4069170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Free Disc Space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need to make sure that we don’t run the server out of space due to bloating of the tables.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}.$ServerName-a.df-pgdata_local.df_complex-free,2)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}.$ServerName-b.df-pgdata_local.df_complex-free,2)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B7C92A54-92E9-40C9-A0F8-A627AF0D31E1}"/>
              </a:ext>
            </a:extLst>
          </p:cNvPr>
          <p:cNvPicPr>
            <a:picLocks noChangeAspect="1"/>
          </p:cNvPicPr>
          <p:nvPr/>
        </p:nvPicPr>
        <p:blipFill>
          <a:blip r:embed="rId2"/>
          <a:stretch>
            <a:fillRect/>
          </a:stretch>
        </p:blipFill>
        <p:spPr>
          <a:xfrm>
            <a:off x="1783291" y="3556001"/>
            <a:ext cx="8620125" cy="2552700"/>
          </a:xfrm>
          <a:prstGeom prst="rect">
            <a:avLst/>
          </a:prstGeom>
        </p:spPr>
      </p:pic>
    </p:spTree>
    <p:extLst>
      <p:ext uri="{BB962C8B-B14F-4D97-AF65-F5344CB8AC3E}">
        <p14:creationId xmlns:p14="http://schemas.microsoft.com/office/powerpoint/2010/main" val="670189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Granted Locks</a:t>
            </a:r>
          </a:p>
        </p:txBody>
      </p:sp>
      <p:sp>
        <p:nvSpPr>
          <p:cNvPr id="22531" name="Text Placeholder 6"/>
          <p:cNvSpPr>
            <a:spLocks noGrp="1"/>
          </p:cNvSpPr>
          <p:nvPr>
            <p:ph type="body" sz="quarter" idx="12"/>
          </p:nvPr>
        </p:nvSpPr>
        <p:spPr>
          <a:xfrm>
            <a:off x="611558" y="1262064"/>
            <a:ext cx="296984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retrieve what locks are being held.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3838575" y="1211262"/>
            <a:ext cx="77386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cluster_name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cluster_name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current_database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database_name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'minutes'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'hours'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'days'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24</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"PG Process 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application_name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"Application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"Transaction 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locks</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"Locks</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worker'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pg_stat_activity</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string_agg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"Object</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 -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"Mode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p>
          <a:p>
            <a:pPr>
              <a:lnSpc>
                <a:spcPct val="100000"/>
              </a:lnSpc>
              <a:spcBef>
                <a:spcPts val="0"/>
              </a:spcBef>
            </a:pP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"Locks"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psa_1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"Object"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string_agg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pl</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mode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"Mode"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pg_locks</a:t>
            </a:r>
            <a:r>
              <a:rPr lang="en-US" sz="1000" dirty="0">
                <a:solidFill>
                  <a:srgbClr val="FFFFFF"/>
                </a:solidFill>
                <a:latin typeface="Courier New" panose="02070309020205020404" pitchFamily="49" charset="0"/>
              </a:rPr>
              <a:t> pl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pg_stat_activity</a:t>
            </a:r>
            <a:r>
              <a:rPr lang="en-US" sz="1000" dirty="0">
                <a:solidFill>
                  <a:srgbClr val="FFFFFF"/>
                </a:solidFill>
                <a:latin typeface="Courier New" panose="02070309020205020404" pitchFamily="49" charset="0"/>
              </a:rPr>
              <a:t> psa_1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psa_1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pid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relation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pg_namespace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relnamespace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granted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GROUP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BY</a:t>
            </a:r>
            <a:r>
              <a:rPr lang="en-US" sz="1000" dirty="0">
                <a:solidFill>
                  <a:srgbClr val="FFFFFF"/>
                </a:solidFill>
                <a:latin typeface="Courier New" panose="02070309020205020404" pitchFamily="49" charset="0"/>
              </a:rPr>
              <a:t> psa_1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 </a:t>
            </a:r>
            <a:r>
              <a:rPr lang="en-US" sz="1000" dirty="0">
                <a:solidFill>
                  <a:srgbClr val="7BC22F"/>
                </a:solidFill>
                <a:latin typeface="Courier New" panose="02070309020205020404" pitchFamily="49" charset="0"/>
              </a:rPr>
              <a:t>GROUP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BY</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locks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datname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current_database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AND</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locks</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"Locks</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NOT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6379848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Granted Locks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a table should be </a:t>
            </a:r>
            <a:r>
              <a:rPr lang="en-US" sz="1800" dirty="0" err="1"/>
              <a:t>AutoVacuum’ed</a:t>
            </a:r>
            <a:r>
              <a:rPr lang="en-US" sz="1800" dirty="0"/>
              <a:t> but is not, it could be because our long running transactions are holding locks on that table. We want to see if there are any Exclusive locks on the tables that should be </a:t>
            </a:r>
            <a:r>
              <a:rPr lang="en-US" sz="1800" dirty="0" err="1"/>
              <a:t>AutoVacuum’ed</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F21A5ACF-47BB-4469-913B-582F4CF52CAC}"/>
              </a:ext>
            </a:extLst>
          </p:cNvPr>
          <p:cNvPicPr>
            <a:picLocks noChangeAspect="1"/>
          </p:cNvPicPr>
          <p:nvPr/>
        </p:nvPicPr>
        <p:blipFill>
          <a:blip r:embed="rId2"/>
          <a:stretch>
            <a:fillRect/>
          </a:stretch>
        </p:blipFill>
        <p:spPr>
          <a:xfrm>
            <a:off x="0" y="2452053"/>
            <a:ext cx="12188825" cy="3656648"/>
          </a:xfrm>
          <a:prstGeom prst="rect">
            <a:avLst/>
          </a:prstGeom>
        </p:spPr>
      </p:pic>
    </p:spTree>
    <p:extLst>
      <p:ext uri="{BB962C8B-B14F-4D97-AF65-F5344CB8AC3E}">
        <p14:creationId xmlns:p14="http://schemas.microsoft.com/office/powerpoint/2010/main" val="25241712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Custom Table Settings</a:t>
            </a:r>
          </a:p>
          <a:p>
            <a:pPr marL="90488" lvl="1">
              <a:spcBef>
                <a:spcPct val="0"/>
              </a:spcBef>
            </a:pPr>
            <a:r>
              <a:rPr lang="en-US" altLang="en-US" dirty="0">
                <a:ea typeface="ヒラギノ角ゴ Pro W3" charset="-128"/>
              </a:rPr>
              <a:t>Adjusting the </a:t>
            </a:r>
            <a:r>
              <a:rPr lang="en-US" altLang="en-US" dirty="0" err="1">
                <a:ea typeface="ヒラギノ角ゴ Pro W3" charset="-128"/>
              </a:rPr>
              <a:t>AutoVacuum</a:t>
            </a:r>
            <a:r>
              <a:rPr lang="en-US" altLang="en-US" dirty="0">
                <a:ea typeface="ヒラギノ角ゴ Pro W3" charset="-128"/>
              </a:rPr>
              <a:t> per Table</a:t>
            </a:r>
          </a:p>
        </p:txBody>
      </p:sp>
    </p:spTree>
    <p:extLst>
      <p:ext uri="{BB962C8B-B14F-4D97-AF65-F5344CB8AC3E}">
        <p14:creationId xmlns:p14="http://schemas.microsoft.com/office/powerpoint/2010/main" val="2872961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retrieve all the custom table settings for all tables, excluding the tables located in </a:t>
            </a:r>
            <a:r>
              <a:rPr lang="en-US" sz="1800" dirty="0" err="1"/>
              <a:t>pg_catalog</a:t>
            </a:r>
            <a:r>
              <a:rPr lang="en-US" sz="1800" dirty="0"/>
              <a:t> and the </a:t>
            </a:r>
            <a:r>
              <a:rPr lang="en-US" sz="1800" dirty="0" err="1"/>
              <a:t>information_schema</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current_setting</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current_database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database_name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unnest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Setting"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pc </a:t>
            </a:r>
          </a:p>
          <a:p>
            <a:pPr>
              <a:lnSpc>
                <a:spcPct val="100000"/>
              </a:lnSpc>
              <a:spcBef>
                <a:spcPts val="0"/>
              </a:spcBef>
            </a:pP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ARRAY</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pg_catalog</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121254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larger the table, the larger the threshold for </a:t>
            </a:r>
            <a:r>
              <a:rPr lang="en-US" sz="1800" dirty="0" err="1"/>
              <a:t>AutoVacuum</a:t>
            </a:r>
            <a:r>
              <a:rPr lang="en-US" sz="1800" dirty="0"/>
              <a:t>. For very large table we might want to lower this threshold. Instead of doing this for the entire server, we can do it for individual tables.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2B643B5A-A9BD-459D-B7F2-F8E8422E2449}"/>
              </a:ext>
            </a:extLst>
          </p:cNvPr>
          <p:cNvPicPr>
            <a:picLocks noChangeAspect="1"/>
          </p:cNvPicPr>
          <p:nvPr/>
        </p:nvPicPr>
        <p:blipFill>
          <a:blip r:embed="rId2"/>
          <a:stretch>
            <a:fillRect/>
          </a:stretch>
        </p:blipFill>
        <p:spPr>
          <a:xfrm>
            <a:off x="1773766" y="3241676"/>
            <a:ext cx="8639175" cy="2867025"/>
          </a:xfrm>
          <a:prstGeom prst="rect">
            <a:avLst/>
          </a:prstGeom>
        </p:spPr>
      </p:pic>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EXISTS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ONLY</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delphi_importer_venice_odm</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dataset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08047"/>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toast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p:txBody>
      </p:sp>
    </p:spTree>
    <p:extLst>
      <p:ext uri="{BB962C8B-B14F-4D97-AF65-F5344CB8AC3E}">
        <p14:creationId xmlns:p14="http://schemas.microsoft.com/office/powerpoint/2010/main" val="841917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4CF27EC-72EA-4A1E-9C59-90518661A1CE}"/>
              </a:ext>
            </a:extLst>
          </p:cNvPr>
          <p:cNvPicPr>
            <a:picLocks noChangeAspect="1"/>
          </p:cNvPicPr>
          <p:nvPr/>
        </p:nvPicPr>
        <p:blipFill>
          <a:blip r:embed="rId2"/>
          <a:stretch>
            <a:fillRect/>
          </a:stretch>
        </p:blipFill>
        <p:spPr>
          <a:xfrm>
            <a:off x="0" y="3675759"/>
            <a:ext cx="12188825" cy="2412372"/>
          </a:xfrm>
          <a:prstGeom prst="rect">
            <a:avLst/>
          </a:prstGeom>
        </p:spPr>
      </p:pic>
      <p:pic>
        <p:nvPicPr>
          <p:cNvPr id="5" name="Picture 4">
            <a:extLst>
              <a:ext uri="{FF2B5EF4-FFF2-40B4-BE49-F238E27FC236}">
                <a16:creationId xmlns:a16="http://schemas.microsoft.com/office/drawing/2014/main" id="{EE4121B0-A41F-4D8C-979E-CF89730D0FDF}"/>
              </a:ext>
            </a:extLst>
          </p:cNvPr>
          <p:cNvPicPr>
            <a:picLocks noChangeAspect="1"/>
          </p:cNvPicPr>
          <p:nvPr/>
        </p:nvPicPr>
        <p:blipFill>
          <a:blip r:embed="rId3"/>
          <a:stretch>
            <a:fillRect/>
          </a:stretch>
        </p:blipFill>
        <p:spPr>
          <a:xfrm>
            <a:off x="0" y="1082676"/>
            <a:ext cx="12188825" cy="2413695"/>
          </a:xfrm>
          <a:prstGeom prst="rect">
            <a:avLst/>
          </a:prstGeom>
        </p:spPr>
      </p:pic>
      <p:sp>
        <p:nvSpPr>
          <p:cNvPr id="12" name="Arrow: Left 11">
            <a:extLst>
              <a:ext uri="{FF2B5EF4-FFF2-40B4-BE49-F238E27FC236}">
                <a16:creationId xmlns:a16="http://schemas.microsoft.com/office/drawing/2014/main" id="{AEAF438F-A280-4693-94F5-450DF3427F0B}"/>
              </a:ext>
            </a:extLst>
          </p:cNvPr>
          <p:cNvSpPr/>
          <p:nvPr/>
        </p:nvSpPr>
        <p:spPr bwMode="auto">
          <a:xfrm>
            <a:off x="8583260" y="3901115"/>
            <a:ext cx="541690" cy="268314"/>
          </a:xfrm>
          <a:prstGeom prst="leftArrow">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Arrow: Left 12">
            <a:extLst>
              <a:ext uri="{FF2B5EF4-FFF2-40B4-BE49-F238E27FC236}">
                <a16:creationId xmlns:a16="http://schemas.microsoft.com/office/drawing/2014/main" id="{1C915895-17B1-4E96-8362-8006BDB9C17E}"/>
              </a:ext>
            </a:extLst>
          </p:cNvPr>
          <p:cNvSpPr/>
          <p:nvPr/>
        </p:nvSpPr>
        <p:spPr bwMode="auto">
          <a:xfrm>
            <a:off x="8583260" y="2920040"/>
            <a:ext cx="541690" cy="268314"/>
          </a:xfrm>
          <a:prstGeom prst="leftArrow">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Arrow: Left 13">
            <a:extLst>
              <a:ext uri="{FF2B5EF4-FFF2-40B4-BE49-F238E27FC236}">
                <a16:creationId xmlns:a16="http://schemas.microsoft.com/office/drawing/2014/main" id="{38EA9AC5-1DC9-4D06-B343-455C11FE37AF}"/>
              </a:ext>
            </a:extLst>
          </p:cNvPr>
          <p:cNvSpPr/>
          <p:nvPr/>
        </p:nvSpPr>
        <p:spPr bwMode="auto">
          <a:xfrm>
            <a:off x="11198483" y="3901115"/>
            <a:ext cx="541690" cy="268314"/>
          </a:xfrm>
          <a:prstGeom prst="leftArrow">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TextBox 8">
            <a:extLst>
              <a:ext uri="{FF2B5EF4-FFF2-40B4-BE49-F238E27FC236}">
                <a16:creationId xmlns:a16="http://schemas.microsoft.com/office/drawing/2014/main" id="{7E7736E3-2B40-4886-B6B4-6F054ED2D145}"/>
              </a:ext>
            </a:extLst>
          </p:cNvPr>
          <p:cNvSpPr txBox="1"/>
          <p:nvPr/>
        </p:nvSpPr>
        <p:spPr>
          <a:xfrm>
            <a:off x="9201150" y="2798238"/>
            <a:ext cx="1152525" cy="461665"/>
          </a:xfrm>
          <a:prstGeom prst="rect">
            <a:avLst/>
          </a:prstGeom>
          <a:noFill/>
        </p:spPr>
        <p:txBody>
          <a:bodyPr wrap="square" rtlCol="0">
            <a:spAutoFit/>
          </a:bodyPr>
          <a:lstStyle/>
          <a:p>
            <a:r>
              <a:rPr lang="en-US" dirty="0">
                <a:solidFill>
                  <a:srgbClr val="FFFF00"/>
                </a:solidFill>
              </a:rPr>
              <a:t>Default</a:t>
            </a:r>
          </a:p>
        </p:txBody>
      </p:sp>
      <p:sp>
        <p:nvSpPr>
          <p:cNvPr id="16" name="TextBox 15">
            <a:extLst>
              <a:ext uri="{FF2B5EF4-FFF2-40B4-BE49-F238E27FC236}">
                <a16:creationId xmlns:a16="http://schemas.microsoft.com/office/drawing/2014/main" id="{9A178FE3-0B2C-4267-AB67-6EC11BE7F968}"/>
              </a:ext>
            </a:extLst>
          </p:cNvPr>
          <p:cNvSpPr txBox="1"/>
          <p:nvPr/>
        </p:nvSpPr>
        <p:spPr>
          <a:xfrm>
            <a:off x="9201149" y="3804439"/>
            <a:ext cx="1152525" cy="461665"/>
          </a:xfrm>
          <a:prstGeom prst="rect">
            <a:avLst/>
          </a:prstGeom>
          <a:noFill/>
        </p:spPr>
        <p:txBody>
          <a:bodyPr wrap="square" rtlCol="0">
            <a:spAutoFit/>
          </a:bodyPr>
          <a:lstStyle/>
          <a:p>
            <a:r>
              <a:rPr lang="en-US" dirty="0">
                <a:solidFill>
                  <a:srgbClr val="FFFF00"/>
                </a:solidFill>
              </a:rPr>
              <a:t>Custom</a:t>
            </a:r>
          </a:p>
        </p:txBody>
      </p:sp>
      <p:sp>
        <p:nvSpPr>
          <p:cNvPr id="17" name="Arrow: Left 16">
            <a:extLst>
              <a:ext uri="{FF2B5EF4-FFF2-40B4-BE49-F238E27FC236}">
                <a16:creationId xmlns:a16="http://schemas.microsoft.com/office/drawing/2014/main" id="{9A451976-93BE-4816-AAF9-14B270DDDA4C}"/>
              </a:ext>
            </a:extLst>
          </p:cNvPr>
          <p:cNvSpPr/>
          <p:nvPr/>
        </p:nvSpPr>
        <p:spPr bwMode="auto">
          <a:xfrm>
            <a:off x="11187048" y="2920040"/>
            <a:ext cx="541690" cy="268314"/>
          </a:xfrm>
          <a:prstGeom prst="leftArrow">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86792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Settings</a:t>
            </a:r>
          </a:p>
          <a:p>
            <a:pPr marL="90488" lvl="1">
              <a:spcBef>
                <a:spcPct val="0"/>
              </a:spcBef>
            </a:pPr>
            <a:r>
              <a:rPr lang="en-US" altLang="en-US" dirty="0">
                <a:ea typeface="ヒラギノ角ゴ Pro W3" charset="-128"/>
              </a:rPr>
              <a:t>Viewing the server settings</a:t>
            </a:r>
          </a:p>
        </p:txBody>
      </p:sp>
    </p:spTree>
    <p:extLst>
      <p:ext uri="{BB962C8B-B14F-4D97-AF65-F5344CB8AC3E}">
        <p14:creationId xmlns:p14="http://schemas.microsoft.com/office/powerpoint/2010/main" val="37134033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see the settings that PostgreSQL is using and which file they are from.</a:t>
            </a:r>
          </a:p>
          <a:p>
            <a:pPr marL="698501" lvl="1" indent="-119063">
              <a:spcBef>
                <a:spcPts val="900"/>
              </a:spcBef>
              <a:spcAft>
                <a:spcPts val="0"/>
              </a:spcAft>
              <a:buFont typeface="Arial" panose="020B0604020202020204" pitchFamily="34" charset="0"/>
              <a:buChar char="•"/>
            </a:pPr>
            <a:r>
              <a:rPr lang="en-US" sz="800" dirty="0" err="1"/>
              <a:t>postgresql.conf</a:t>
            </a:r>
            <a:endParaRPr lang="en-US" sz="800" dirty="0"/>
          </a:p>
          <a:p>
            <a:pPr marL="698501" lvl="1" indent="-119063">
              <a:spcBef>
                <a:spcPts val="900"/>
              </a:spcBef>
              <a:spcAft>
                <a:spcPts val="0"/>
              </a:spcAft>
              <a:buFont typeface="Arial" panose="020B0604020202020204" pitchFamily="34" charset="0"/>
              <a:buChar char="•"/>
            </a:pPr>
            <a:r>
              <a:rPr lang="en-US" sz="800" dirty="0" err="1"/>
              <a:t>postgresql.auto.conf</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current_setting</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setting</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unit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category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short_desc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extra_desc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context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vartype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source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min_val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max_val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enumvals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boot_val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reset_val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sourcefile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sourceline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pending_restart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pg_settings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743650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is more informational than anything, but the line will highlight when a restart is required for the change to take effect.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022556AD-CD8E-4627-85D0-E372599B53D4}"/>
              </a:ext>
            </a:extLst>
          </p:cNvPr>
          <p:cNvPicPr>
            <a:picLocks noChangeAspect="1"/>
          </p:cNvPicPr>
          <p:nvPr/>
        </p:nvPicPr>
        <p:blipFill>
          <a:blip r:embed="rId2"/>
          <a:stretch>
            <a:fillRect/>
          </a:stretch>
        </p:blipFill>
        <p:spPr>
          <a:xfrm>
            <a:off x="0" y="3115190"/>
            <a:ext cx="12188825" cy="2993511"/>
          </a:xfrm>
          <a:prstGeom prst="rect">
            <a:avLst/>
          </a:prstGeom>
        </p:spPr>
      </p:pic>
    </p:spTree>
    <p:extLst>
      <p:ext uri="{BB962C8B-B14F-4D97-AF65-F5344CB8AC3E}">
        <p14:creationId xmlns:p14="http://schemas.microsoft.com/office/powerpoint/2010/main" val="2820062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89658E7D-2543-453C-AEBE-213801F22CAE}">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4812</TotalTime>
  <Words>5352</Words>
  <Application>Microsoft Office PowerPoint</Application>
  <PresentationFormat>Custom</PresentationFormat>
  <Paragraphs>539</Paragraphs>
  <Slides>43</Slides>
  <Notes>8</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43</vt:i4>
      </vt:variant>
    </vt:vector>
  </HeadingPairs>
  <TitlesOfParts>
    <vt:vector size="54" baseType="lpstr">
      <vt:lpstr>Arial</vt:lpstr>
      <vt:lpstr>Calibri</vt:lpstr>
      <vt:lpstr>Consolas</vt:lpstr>
      <vt:lpstr>Courier New</vt:lpstr>
      <vt:lpstr>Lucida Grande</vt:lpstr>
      <vt:lpstr>Times New Roman</vt:lpstr>
      <vt:lpstr>ヒラギノ角ゴ Pro W3</vt:lpstr>
      <vt:lpstr>Default Design</vt:lpstr>
      <vt:lpstr>1_Default Design</vt:lpstr>
      <vt:lpstr>2_Default Design</vt:lpstr>
      <vt:lpstr>3_Default Design</vt:lpstr>
      <vt:lpstr>PowerPoint Presentation</vt:lpstr>
      <vt:lpstr>PowerPoint Presentation</vt:lpstr>
      <vt:lpstr>In this presentation we will cover:</vt:lpstr>
      <vt:lpstr>PowerPoint Presentation</vt:lpstr>
      <vt:lpstr>What to Monitor</vt:lpstr>
      <vt:lpstr>PowerPoint Presentation</vt:lpstr>
      <vt:lpstr>Primary / Secondary Query</vt:lpstr>
      <vt:lpstr>Primary / Secondary Query</vt:lpstr>
      <vt:lpstr>Current Running AutoVacuum(s)</vt:lpstr>
      <vt:lpstr>Current Running AutoVacuum(s)</vt:lpstr>
      <vt:lpstr>Current Running AutoVacuum(s)</vt:lpstr>
      <vt:lpstr>PowerPoint Presentation</vt:lpstr>
      <vt:lpstr>AutoVacuum Thresholds Query</vt:lpstr>
      <vt:lpstr>AutoVacuum Thresholds</vt:lpstr>
      <vt:lpstr>AutoVacuum Thresholds</vt:lpstr>
      <vt:lpstr>PowerPoint Presentation</vt:lpstr>
      <vt:lpstr>Active and Idle in Transaction</vt:lpstr>
      <vt:lpstr>Active and Idle in Transaction</vt:lpstr>
      <vt:lpstr>PowerPoint Presentation</vt:lpstr>
      <vt:lpstr>Primary / Secondary Query</vt:lpstr>
      <vt:lpstr>Current Drive Performance</vt:lpstr>
      <vt:lpstr>Current Drive Performance</vt:lpstr>
      <vt:lpstr>Current Drive Performance</vt:lpstr>
      <vt:lpstr>Current Drive Performance</vt:lpstr>
      <vt:lpstr>Current Drive Performance</vt:lpstr>
      <vt:lpstr>PowerPoint Presentation</vt:lpstr>
      <vt:lpstr>CPU User</vt:lpstr>
      <vt:lpstr>Disk Read</vt:lpstr>
      <vt:lpstr>Disk Write</vt:lpstr>
      <vt:lpstr>Disk I/O Time</vt:lpstr>
      <vt:lpstr>Disk Pending Write</vt:lpstr>
      <vt:lpstr>Write Efficiency</vt:lpstr>
      <vt:lpstr>Free Disc Space</vt:lpstr>
      <vt:lpstr>Granted Locks</vt:lpstr>
      <vt:lpstr>Granted Locks</vt:lpstr>
      <vt:lpstr>PowerPoint Presentation</vt:lpstr>
      <vt:lpstr>Custom Table Settings</vt:lpstr>
      <vt:lpstr>Custom Table Settings</vt:lpstr>
      <vt:lpstr>Custom Table Settings</vt:lpstr>
      <vt:lpstr>PowerPoint Presentation</vt:lpstr>
      <vt:lpstr>AutoVacuum Settings</vt:lpstr>
      <vt:lpstr>AutoVacuum Settings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274</cp:revision>
  <cp:lastPrinted>2014-07-24T22:52:48Z</cp:lastPrinted>
  <dcterms:created xsi:type="dcterms:W3CDTF">1601-01-01T00:00:00Z</dcterms:created>
  <dcterms:modified xsi:type="dcterms:W3CDTF">2019-02-07T00:35:53Z</dcterms:modified>
</cp:coreProperties>
</file>