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Lst>
  <p:notesMasterIdLst>
    <p:notesMasterId r:id="rId37"/>
  </p:notesMasterIdLst>
  <p:handoutMasterIdLst>
    <p:handoutMasterId r:id="rId38"/>
  </p:handoutMasterIdLst>
  <p:sldIdLst>
    <p:sldId id="278" r:id="rId8"/>
    <p:sldId id="263" r:id="rId9"/>
    <p:sldId id="265" r:id="rId10"/>
    <p:sldId id="264" r:id="rId11"/>
    <p:sldId id="279" r:id="rId12"/>
    <p:sldId id="282" r:id="rId13"/>
    <p:sldId id="283" r:id="rId14"/>
    <p:sldId id="285" r:id="rId15"/>
    <p:sldId id="288" r:id="rId16"/>
    <p:sldId id="287" r:id="rId17"/>
    <p:sldId id="289" r:id="rId18"/>
    <p:sldId id="290" r:id="rId19"/>
    <p:sldId id="291" r:id="rId20"/>
    <p:sldId id="292" r:id="rId21"/>
    <p:sldId id="293" r:id="rId22"/>
    <p:sldId id="294" r:id="rId23"/>
    <p:sldId id="295" r:id="rId24"/>
    <p:sldId id="296" r:id="rId25"/>
    <p:sldId id="298" r:id="rId26"/>
    <p:sldId id="299" r:id="rId27"/>
    <p:sldId id="300" r:id="rId28"/>
    <p:sldId id="301" r:id="rId29"/>
    <p:sldId id="302" r:id="rId30"/>
    <p:sldId id="304" r:id="rId31"/>
    <p:sldId id="303" r:id="rId32"/>
    <p:sldId id="305" r:id="rId33"/>
    <p:sldId id="306" r:id="rId34"/>
    <p:sldId id="307" r:id="rId35"/>
    <p:sldId id="277" r:id="rId36"/>
  </p:sldIdLst>
  <p:sldSz cx="12188825"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itchFamily="18" charset="0"/>
        <a:ea typeface="ヒラギノ角ゴ Pro W3" charset="-128"/>
        <a:cs typeface="+mn-cs"/>
      </a:defRPr>
    </a:lvl9pPr>
  </p:defaultTextStyle>
  <p:extLst>
    <p:ext uri="{EFAFB233-063F-42B5-8137-9DF3F51BA10A}">
      <p15:sldGuideLst xmlns:p15="http://schemas.microsoft.com/office/powerpoint/2012/main">
        <p15:guide id="1" orient="horz" pos="1036">
          <p15:clr>
            <a:srgbClr val="A4A3A4"/>
          </p15:clr>
        </p15:guide>
        <p15:guide id="2" orient="horz" pos="3910">
          <p15:clr>
            <a:srgbClr val="A4A3A4"/>
          </p15:clr>
        </p15:guide>
        <p15:guide id="3" orient="horz" pos="840">
          <p15:clr>
            <a:srgbClr val="A4A3A4"/>
          </p15:clr>
        </p15:guide>
        <p15:guide id="4" orient="horz" pos="4168">
          <p15:clr>
            <a:srgbClr val="A4A3A4"/>
          </p15:clr>
        </p15:guide>
        <p15:guide id="5" pos="7098">
          <p15:clr>
            <a:srgbClr val="A4A3A4"/>
          </p15:clr>
        </p15:guide>
        <p15:guide id="6" pos="2089">
          <p15:clr>
            <a:srgbClr val="A4A3A4"/>
          </p15:clr>
        </p15:guide>
        <p15:guide id="7" pos="1198">
          <p15:clr>
            <a:srgbClr val="A4A3A4"/>
          </p15:clr>
        </p15:guide>
        <p15:guide id="8" pos="3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B61"/>
    <a:srgbClr val="18243D"/>
    <a:srgbClr val="6FB433"/>
    <a:srgbClr val="CC006A"/>
    <a:srgbClr val="329F9B"/>
    <a:srgbClr val="5BABEB"/>
    <a:srgbClr val="57B8E5"/>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34" autoAdjust="0"/>
    <p:restoredTop sz="79649" autoAdjust="0"/>
  </p:normalViewPr>
  <p:slideViewPr>
    <p:cSldViewPr snapToGrid="0">
      <p:cViewPr varScale="1">
        <p:scale>
          <a:sx n="91" d="100"/>
          <a:sy n="91" d="100"/>
        </p:scale>
        <p:origin x="1266" y="102"/>
      </p:cViewPr>
      <p:guideLst>
        <p:guide orient="horz" pos="1036"/>
        <p:guide orient="horz" pos="3910"/>
        <p:guide orient="horz" pos="840"/>
        <p:guide orient="horz" pos="4168"/>
        <p:guide pos="7098"/>
        <p:guide pos="2089"/>
        <p:guide pos="1198"/>
        <p:guide pos="3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9" d="100"/>
          <a:sy n="89" d="100"/>
        </p:scale>
        <p:origin x="277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CE8B2399-4EE3-4D7C-9CCC-B6A6D13B13AB}" type="slidenum">
              <a:rPr lang="en-US" altLang="en-US"/>
              <a:pPr/>
              <a:t>‹#›</a:t>
            </a:fld>
            <a:endParaRPr lang="en-US" altLang="en-US"/>
          </a:p>
        </p:txBody>
      </p:sp>
    </p:spTree>
    <p:extLst>
      <p:ext uri="{BB962C8B-B14F-4D97-AF65-F5344CB8AC3E}">
        <p14:creationId xmlns:p14="http://schemas.microsoft.com/office/powerpoint/2010/main" val="2881970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98DB03B-682F-474C-8069-EC0A4A749D62}" type="datetimeFigureOut">
              <a:rPr lang="en-US" altLang="en-US"/>
              <a:pPr>
                <a:defRPr/>
              </a:pPr>
              <a:t>1/8/2019</a:t>
            </a:fld>
            <a:endParaRPr lang="en-US" alt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4E8A71DF-93BD-4DDA-AE28-35CE3A2D7C9A}" type="slidenum">
              <a:rPr lang="en-US" altLang="en-US"/>
              <a:pPr/>
              <a:t>‹#›</a:t>
            </a:fld>
            <a:endParaRPr lang="en-US" altLang="en-US"/>
          </a:p>
        </p:txBody>
      </p:sp>
    </p:spTree>
    <p:extLst>
      <p:ext uri="{BB962C8B-B14F-4D97-AF65-F5344CB8AC3E}">
        <p14:creationId xmlns:p14="http://schemas.microsoft.com/office/powerpoint/2010/main" val="32291336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ヒラギノ角ゴ Pro W3"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ヒラギノ角ゴ Pro W3" charset="-128"/>
              </a:defRPr>
            </a:lvl1pPr>
            <a:lvl2pPr marL="742950" indent="-285750">
              <a:spcBef>
                <a:spcPct val="30000"/>
              </a:spcBef>
              <a:defRPr sz="1200">
                <a:solidFill>
                  <a:schemeClr val="tx1"/>
                </a:solidFill>
                <a:latin typeface="Calibri" pitchFamily="34" charset="0"/>
                <a:ea typeface="ヒラギノ角ゴ Pro W3" charset="-128"/>
              </a:defRPr>
            </a:lvl2pPr>
            <a:lvl3pPr marL="1143000" indent="-228600">
              <a:spcBef>
                <a:spcPct val="30000"/>
              </a:spcBef>
              <a:defRPr sz="1200">
                <a:solidFill>
                  <a:schemeClr val="tx1"/>
                </a:solidFill>
                <a:latin typeface="Calibri" pitchFamily="34" charset="0"/>
                <a:ea typeface="ヒラギノ角ゴ Pro W3" charset="-128"/>
              </a:defRPr>
            </a:lvl3pPr>
            <a:lvl4pPr marL="1600200" indent="-228600">
              <a:spcBef>
                <a:spcPct val="30000"/>
              </a:spcBef>
              <a:defRPr sz="1200">
                <a:solidFill>
                  <a:schemeClr val="tx1"/>
                </a:solidFill>
                <a:latin typeface="Calibri" pitchFamily="34" charset="0"/>
                <a:ea typeface="ヒラギノ角ゴ Pro W3" charset="-128"/>
              </a:defRPr>
            </a:lvl4pPr>
            <a:lvl5pPr marL="2057400" indent="-228600">
              <a:spcBef>
                <a:spcPct val="30000"/>
              </a:spcBef>
              <a:defRPr sz="1200">
                <a:solidFill>
                  <a:schemeClr val="tx1"/>
                </a:solidFill>
                <a:latin typeface="Calibri"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a:spcBef>
                <a:spcPct val="0"/>
              </a:spcBef>
            </a:pPr>
            <a:fld id="{D31AE2BE-E021-4A77-ADD2-D72DE213788B}" type="slidenum">
              <a:rPr lang="en-US" altLang="en-US">
                <a:latin typeface="Times New Roman" pitchFamily="18" charset="0"/>
              </a:rPr>
              <a:pPr>
                <a:spcBef>
                  <a:spcPct val="0"/>
                </a:spcBef>
              </a:pPr>
              <a:t>1</a:t>
            </a:fld>
            <a:endParaRPr lang="en-US" alt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 Columns</a:t>
            </a:r>
          </a:p>
          <a:p>
            <a:r>
              <a:rPr lang="en-US" dirty="0"/>
              <a:t>https://www.postgresql.org/docs/current/ddl-system-columns.html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8</a:t>
            </a:fld>
            <a:endParaRPr lang="en-US" altLang="en-US"/>
          </a:p>
        </p:txBody>
      </p:sp>
    </p:spTree>
    <p:extLst>
      <p:ext uri="{BB962C8B-B14F-4D97-AF65-F5344CB8AC3E}">
        <p14:creationId xmlns:p14="http://schemas.microsoft.com/office/powerpoint/2010/main" val="3412914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 Columns</a:t>
            </a:r>
          </a:p>
          <a:p>
            <a:r>
              <a:rPr lang="en-US" dirty="0"/>
              <a:t>https://www.postgresql.org/docs/current/ddl-system-columns.html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9</a:t>
            </a:fld>
            <a:endParaRPr lang="en-US" altLang="en-US"/>
          </a:p>
        </p:txBody>
      </p:sp>
    </p:spTree>
    <p:extLst>
      <p:ext uri="{BB962C8B-B14F-4D97-AF65-F5344CB8AC3E}">
        <p14:creationId xmlns:p14="http://schemas.microsoft.com/office/powerpoint/2010/main" val="2087590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contains the </a:t>
            </a:r>
            <a:r>
              <a:rPr lang="en-US" dirty="0" err="1"/>
              <a:t>heap_page_item_attrs_details</a:t>
            </a:r>
            <a:r>
              <a:rPr lang="en-US" dirty="0"/>
              <a:t>  code.</a:t>
            </a:r>
          </a:p>
          <a:p>
            <a:r>
              <a:rPr lang="en-US" dirty="0"/>
              <a:t>https://github.com/LloydAlbin/SCHARP-PG-DBA-Debugging-Tools</a:t>
            </a:r>
          </a:p>
          <a:p>
            <a:endParaRPr lang="en-US" dirty="0"/>
          </a:p>
          <a:p>
            <a:r>
              <a:rPr lang="en-US" dirty="0" err="1"/>
              <a:t>Pageinspect</a:t>
            </a:r>
            <a:r>
              <a:rPr lang="en-US" dirty="0"/>
              <a:t> Extension</a:t>
            </a:r>
          </a:p>
          <a:p>
            <a:r>
              <a:rPr lang="en-US" dirty="0"/>
              <a:t>https://www.postgresql.org/docs/current/pageinspect.html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10</a:t>
            </a:fld>
            <a:endParaRPr lang="en-US" altLang="en-US"/>
          </a:p>
        </p:txBody>
      </p:sp>
    </p:spTree>
    <p:extLst>
      <p:ext uri="{BB962C8B-B14F-4D97-AF65-F5344CB8AC3E}">
        <p14:creationId xmlns:p14="http://schemas.microsoft.com/office/powerpoint/2010/main" val="3165459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11</a:t>
            </a:fld>
            <a:endParaRPr lang="en-US" altLang="en-US"/>
          </a:p>
        </p:txBody>
      </p:sp>
    </p:spTree>
    <p:extLst>
      <p:ext uri="{BB962C8B-B14F-4D97-AF65-F5344CB8AC3E}">
        <p14:creationId xmlns:p14="http://schemas.microsoft.com/office/powerpoint/2010/main" val="1270871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12</a:t>
            </a:fld>
            <a:endParaRPr lang="en-US" altLang="en-US"/>
          </a:p>
        </p:txBody>
      </p:sp>
    </p:spTree>
    <p:extLst>
      <p:ext uri="{BB962C8B-B14F-4D97-AF65-F5344CB8AC3E}">
        <p14:creationId xmlns:p14="http://schemas.microsoft.com/office/powerpoint/2010/main" val="2913794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err="1">
                <a:solidFill>
                  <a:srgbClr val="3A8BDA"/>
                </a:solidFill>
                <a:latin typeface="Courier New" panose="02070309020205020404" pitchFamily="49" charset="0"/>
              </a:rPr>
              <a:t>track_commit_timestamp</a:t>
            </a:r>
            <a:endParaRPr lang="en-US" dirty="0"/>
          </a:p>
          <a:p>
            <a:r>
              <a:rPr lang="en-US" dirty="0"/>
              <a:t>https://www.postgresql.org/docs/current/runtime-config-replication.html</a:t>
            </a:r>
          </a:p>
          <a:p>
            <a:endParaRPr lang="en-US" dirty="0"/>
          </a:p>
          <a:p>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pg_xact_commit_timestamp</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xid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dirty="0"/>
          </a:p>
          <a:p>
            <a:r>
              <a:rPr lang="en-US" dirty="0"/>
              <a:t>https://www.postgresql.org/docs/current/functions-info.html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13</a:t>
            </a:fld>
            <a:endParaRPr lang="en-US" altLang="en-US"/>
          </a:p>
        </p:txBody>
      </p:sp>
    </p:spTree>
    <p:extLst>
      <p:ext uri="{BB962C8B-B14F-4D97-AF65-F5344CB8AC3E}">
        <p14:creationId xmlns:p14="http://schemas.microsoft.com/office/powerpoint/2010/main" val="4274850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pg_xact_commit_timestamp</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xid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dirty="0"/>
          </a:p>
          <a:p>
            <a:r>
              <a:rPr lang="en-US" dirty="0"/>
              <a:t>https://www.postgresql.org/docs/current/functions-info.html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14</a:t>
            </a:fld>
            <a:endParaRPr lang="en-US" altLang="en-US"/>
          </a:p>
        </p:txBody>
      </p:sp>
    </p:spTree>
    <p:extLst>
      <p:ext uri="{BB962C8B-B14F-4D97-AF65-F5344CB8AC3E}">
        <p14:creationId xmlns:p14="http://schemas.microsoft.com/office/powerpoint/2010/main" val="25035876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16</a:t>
            </a:fld>
            <a:endParaRPr lang="en-US" altLang="en-US"/>
          </a:p>
        </p:txBody>
      </p:sp>
    </p:spTree>
    <p:extLst>
      <p:ext uri="{BB962C8B-B14F-4D97-AF65-F5344CB8AC3E}">
        <p14:creationId xmlns:p14="http://schemas.microsoft.com/office/powerpoint/2010/main" val="1295991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pg_xact_commit_timestamp</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xid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dirty="0"/>
          </a:p>
          <a:p>
            <a:r>
              <a:rPr lang="en-US" dirty="0"/>
              <a:t>https://www.postgresql.org/docs/current/functions-info.html</a:t>
            </a:r>
          </a:p>
          <a:p>
            <a:endParaRPr lang="en-US" dirty="0"/>
          </a:p>
          <a:p>
            <a:r>
              <a:rPr lang="en-US" dirty="0"/>
              <a:t>ON CONFLICT DO UPDATE</a:t>
            </a:r>
          </a:p>
          <a:p>
            <a:r>
              <a:rPr lang="en-US" dirty="0"/>
              <a:t>https://www.postgresql.org/docs/11/sql-insert.html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17</a:t>
            </a:fld>
            <a:endParaRPr lang="en-US" altLang="en-US"/>
          </a:p>
        </p:txBody>
      </p:sp>
    </p:spTree>
    <p:extLst>
      <p:ext uri="{BB962C8B-B14F-4D97-AF65-F5344CB8AC3E}">
        <p14:creationId xmlns:p14="http://schemas.microsoft.com/office/powerpoint/2010/main" val="3770979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18</a:t>
            </a:fld>
            <a:endParaRPr lang="en-US" altLang="en-US"/>
          </a:p>
        </p:txBody>
      </p:sp>
    </p:spTree>
    <p:extLst>
      <p:ext uri="{BB962C8B-B14F-4D97-AF65-F5344CB8AC3E}">
        <p14:creationId xmlns:p14="http://schemas.microsoft.com/office/powerpoint/2010/main" val="1204834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19</a:t>
            </a:fld>
            <a:endParaRPr lang="en-US" altLang="en-US"/>
          </a:p>
        </p:txBody>
      </p:sp>
    </p:spTree>
    <p:extLst>
      <p:ext uri="{BB962C8B-B14F-4D97-AF65-F5344CB8AC3E}">
        <p14:creationId xmlns:p14="http://schemas.microsoft.com/office/powerpoint/2010/main" val="4908419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pg_xact_commit_timestamp</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xid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dirty="0" err="1">
                <a:solidFill>
                  <a:srgbClr val="FFFFFF"/>
                </a:solidFill>
                <a:latin typeface="Courier New" panose="02070309020205020404" pitchFamily="49" charset="0"/>
              </a:rPr>
              <a:t>pg_catalog</a:t>
            </a:r>
            <a:r>
              <a:rPr lang="en-US" sz="1200" dirty="0">
                <a:solidFill>
                  <a:srgbClr val="F08047"/>
                </a:solidFill>
                <a:latin typeface="Courier New" panose="02070309020205020404" pitchFamily="49" charset="0"/>
              </a:rPr>
              <a:t>.</a:t>
            </a:r>
            <a:r>
              <a:rPr lang="en-US" dirty="0"/>
              <a:t> </a:t>
            </a:r>
            <a:r>
              <a:rPr lang="en-US" dirty="0" err="1"/>
              <a:t>pg_last_committed_xact</a:t>
            </a:r>
            <a:r>
              <a:rPr lang="en-US" dirty="0"/>
              <a:t>()</a:t>
            </a:r>
          </a:p>
          <a:p>
            <a:r>
              <a:rPr lang="en-US" dirty="0"/>
              <a:t>https://www.postgresql.org/docs/current/functions-info.html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20</a:t>
            </a:fld>
            <a:endParaRPr lang="en-US" altLang="en-US"/>
          </a:p>
        </p:txBody>
      </p:sp>
    </p:spTree>
    <p:extLst>
      <p:ext uri="{BB962C8B-B14F-4D97-AF65-F5344CB8AC3E}">
        <p14:creationId xmlns:p14="http://schemas.microsoft.com/office/powerpoint/2010/main" val="37572518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22</a:t>
            </a:fld>
            <a:endParaRPr lang="en-US" altLang="en-US"/>
          </a:p>
        </p:txBody>
      </p:sp>
    </p:spTree>
    <p:extLst>
      <p:ext uri="{BB962C8B-B14F-4D97-AF65-F5344CB8AC3E}">
        <p14:creationId xmlns:p14="http://schemas.microsoft.com/office/powerpoint/2010/main" val="2627373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TABLE LIKE</a:t>
            </a:r>
          </a:p>
          <a:p>
            <a:r>
              <a:rPr lang="en-US" dirty="0"/>
              <a:t>https://www.postgresql.org/docs/current/sql-createtable.html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23</a:t>
            </a:fld>
            <a:endParaRPr lang="en-US" altLang="en-US"/>
          </a:p>
        </p:txBody>
      </p:sp>
    </p:spTree>
    <p:extLst>
      <p:ext uri="{BB962C8B-B14F-4D97-AF65-F5344CB8AC3E}">
        <p14:creationId xmlns:p14="http://schemas.microsoft.com/office/powerpoint/2010/main" val="33617464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24</a:t>
            </a:fld>
            <a:endParaRPr lang="en-US" altLang="en-US"/>
          </a:p>
        </p:txBody>
      </p:sp>
    </p:spTree>
    <p:extLst>
      <p:ext uri="{BB962C8B-B14F-4D97-AF65-F5344CB8AC3E}">
        <p14:creationId xmlns:p14="http://schemas.microsoft.com/office/powerpoint/2010/main" val="1332352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25</a:t>
            </a:fld>
            <a:endParaRPr lang="en-US" altLang="en-US"/>
          </a:p>
        </p:txBody>
      </p:sp>
    </p:spTree>
    <p:extLst>
      <p:ext uri="{BB962C8B-B14F-4D97-AF65-F5344CB8AC3E}">
        <p14:creationId xmlns:p14="http://schemas.microsoft.com/office/powerpoint/2010/main" val="3018245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err="1">
                <a:solidFill>
                  <a:srgbClr val="FFFFFF"/>
                </a:solidFill>
                <a:latin typeface="Courier New" panose="02070309020205020404" pitchFamily="49" charset="0"/>
              </a:rPr>
              <a:t>sys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dm_tran_commit_table</a:t>
            </a:r>
            <a:endParaRPr lang="en-US" dirty="0"/>
          </a:p>
          <a:p>
            <a:r>
              <a:rPr lang="en-US" dirty="0"/>
              <a:t>https://docs.microsoft.com/en-us/sql/relational-databases/system-dynamic-management-views/change-tracking-sys-dm-tran-commit-table?view=sql-server-2017</a:t>
            </a:r>
          </a:p>
          <a:p>
            <a:endParaRPr lang="en-US" dirty="0"/>
          </a:p>
          <a:p>
            <a:r>
              <a:rPr lang="en-US" sz="1200" dirty="0" err="1">
                <a:solidFill>
                  <a:srgbClr val="FFFFFF"/>
                </a:solidFill>
                <a:latin typeface="Courier New" panose="02070309020205020404" pitchFamily="49" charset="0"/>
              </a:rPr>
              <a:t>sys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dm_pdw_nodes_tran_commit_table</a:t>
            </a:r>
            <a:endParaRPr lang="en-US" sz="1200" dirty="0">
              <a:solidFill>
                <a:srgbClr val="FFFFFF"/>
              </a:solidFill>
              <a:latin typeface="Courier New" panose="02070309020205020404" pitchFamily="49" charset="0"/>
            </a:endParaRPr>
          </a:p>
          <a:p>
            <a:r>
              <a:rPr lang="en-US" dirty="0"/>
              <a:t>https://docs.microsoft.com/en-us/azure/sql-data-warehouse/sql-data-warehouse-reference-tsql-system-views</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27</a:t>
            </a:fld>
            <a:endParaRPr lang="en-US" altLang="en-US"/>
          </a:p>
        </p:txBody>
      </p:sp>
    </p:spTree>
    <p:extLst>
      <p:ext uri="{BB962C8B-B14F-4D97-AF65-F5344CB8AC3E}">
        <p14:creationId xmlns:p14="http://schemas.microsoft.com/office/powerpoint/2010/main" val="17953033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thank you.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57787" y="3041650"/>
            <a:ext cx="6077484"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26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70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8120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a:t>Click to edit Master title style</a:t>
            </a:r>
          </a:p>
        </p:txBody>
      </p:sp>
      <p:sp>
        <p:nvSpPr>
          <p:cNvPr id="14" name="Text Placeholder 13"/>
          <p:cNvSpPr>
            <a:spLocks noGrp="1"/>
          </p:cNvSpPr>
          <p:nvPr>
            <p:ph type="body" sz="quarter" idx="13"/>
          </p:nvPr>
        </p:nvSpPr>
        <p:spPr>
          <a:xfrm>
            <a:off x="610498" y="1261872"/>
            <a:ext cx="9141619"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a:t>Click to edit Master text styles</a:t>
            </a:r>
          </a:p>
          <a:p>
            <a:pPr lvl="1"/>
            <a:r>
              <a:rPr lang="en-US" dirty="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a:p>
        </p:txBody>
      </p:sp>
    </p:spTree>
    <p:extLst>
      <p:ext uri="{BB962C8B-B14F-4D97-AF65-F5344CB8AC3E}">
        <p14:creationId xmlns:p14="http://schemas.microsoft.com/office/powerpoint/2010/main" val="2678390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9131631"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20450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10965712"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265758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59" y="1243014"/>
            <a:ext cx="5019175"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a:t>Drag picture to placeholder or click icon to add</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2763725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02308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9"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61"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3" name="Picture Placeholder 6"/>
          <p:cNvSpPr>
            <a:spLocks noGrp="1"/>
          </p:cNvSpPr>
          <p:nvPr>
            <p:ph type="pic" sz="quarter" idx="14"/>
          </p:nvPr>
        </p:nvSpPr>
        <p:spPr>
          <a:xfrm>
            <a:off x="4451556"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4" name="Picture Placeholder 6"/>
          <p:cNvSpPr>
            <a:spLocks noGrp="1"/>
          </p:cNvSpPr>
          <p:nvPr>
            <p:ph type="pic" sz="quarter" idx="15"/>
          </p:nvPr>
        </p:nvSpPr>
        <p:spPr>
          <a:xfrm>
            <a:off x="8291553"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1" name="Text Placeholder 5"/>
          <p:cNvSpPr>
            <a:spLocks noGrp="1"/>
          </p:cNvSpPr>
          <p:nvPr>
            <p:ph type="body" sz="quarter" idx="20"/>
          </p:nvPr>
        </p:nvSpPr>
        <p:spPr>
          <a:xfrm>
            <a:off x="4451556"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12" name="Text Placeholder 5"/>
          <p:cNvSpPr>
            <a:spLocks noGrp="1"/>
          </p:cNvSpPr>
          <p:nvPr>
            <p:ph type="body" sz="quarter" idx="21"/>
          </p:nvPr>
        </p:nvSpPr>
        <p:spPr>
          <a:xfrm>
            <a:off x="8291553"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4031578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Picture Placeholder 6"/>
          <p:cNvSpPr>
            <a:spLocks noGrp="1"/>
          </p:cNvSpPr>
          <p:nvPr>
            <p:ph type="pic" sz="quarter" idx="13"/>
          </p:nvPr>
        </p:nvSpPr>
        <p:spPr>
          <a:xfrm>
            <a:off x="6310800"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9" name="Text Placeholder 5"/>
          <p:cNvSpPr>
            <a:spLocks noGrp="1"/>
          </p:cNvSpPr>
          <p:nvPr>
            <p:ph type="body" sz="quarter" idx="14"/>
          </p:nvPr>
        </p:nvSpPr>
        <p:spPr>
          <a:xfrm>
            <a:off x="611555"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20" name="Picture Placeholder 6"/>
          <p:cNvSpPr>
            <a:spLocks noGrp="1"/>
          </p:cNvSpPr>
          <p:nvPr>
            <p:ph type="pic" sz="quarter" idx="15"/>
          </p:nvPr>
        </p:nvSpPr>
        <p:spPr>
          <a:xfrm>
            <a:off x="611558"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0" name="Text Placeholder 5"/>
          <p:cNvSpPr>
            <a:spLocks noGrp="1"/>
          </p:cNvSpPr>
          <p:nvPr>
            <p:ph type="body" sz="quarter" idx="18"/>
          </p:nvPr>
        </p:nvSpPr>
        <p:spPr>
          <a:xfrm>
            <a:off x="6329821"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797715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a:t>Click to edit Master title style</a:t>
            </a:r>
            <a:endParaRPr lang="en-US" dirty="0"/>
          </a:p>
        </p:txBody>
      </p:sp>
      <p:sp>
        <p:nvSpPr>
          <p:cNvPr id="3" name="Rectangle 11"/>
          <p:cNvSpPr>
            <a:spLocks noGrp="1" noChangeArrowheads="1"/>
          </p:cNvSpPr>
          <p:nvPr>
            <p:ph type="ftr" sz="quarter" idx="10"/>
          </p:nvPr>
        </p:nvSpPr>
        <p:spPr/>
        <p:txBody>
          <a:bodyPr/>
          <a:lstStyle>
            <a:lvl1pPr>
              <a:defRPr/>
            </a:lvl1pPr>
          </a:lstStyle>
          <a:p>
            <a:pPr>
              <a:defRPr/>
            </a:pPr>
            <a:r>
              <a:rPr lang="en-US" altLang="en-US"/>
              <a:t>© Fred Hutchinson Cancer Research Center </a:t>
            </a:r>
          </a:p>
        </p:txBody>
      </p:sp>
      <p:sp>
        <p:nvSpPr>
          <p:cNvPr id="4" name="Rectangle 12"/>
          <p:cNvSpPr>
            <a:spLocks noGrp="1" noChangeArrowheads="1"/>
          </p:cNvSpPr>
          <p:nvPr>
            <p:ph type="sldNum" sz="quarter" idx="11"/>
          </p:nvPr>
        </p:nvSpPr>
        <p:spPr/>
        <p:txBody>
          <a:bodyPr/>
          <a:lstStyle>
            <a:lvl1pPr>
              <a:defRPr/>
            </a:lvl1pPr>
          </a:lstStyle>
          <a:p>
            <a:fld id="{59A85300-3162-42F9-A760-FB668D9BDA47}" type="slidenum">
              <a:rPr lang="en-US" altLang="en-US"/>
              <a:pPr/>
              <a:t>‹#›</a:t>
            </a:fld>
            <a:endParaRPr lang="en-US" altLang="en-US"/>
          </a:p>
        </p:txBody>
      </p:sp>
    </p:spTree>
    <p:extLst>
      <p:ext uri="{BB962C8B-B14F-4D97-AF65-F5344CB8AC3E}">
        <p14:creationId xmlns:p14="http://schemas.microsoft.com/office/powerpoint/2010/main" val="4149057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p:cNvSpPr>
            <a:spLocks noGrp="1"/>
          </p:cNvSpPr>
          <p:nvPr>
            <p:ph type="sldNum" sz="quarter" idx="11"/>
          </p:nvPr>
        </p:nvSpPr>
        <p:spPr/>
        <p:txBody>
          <a:bodyPr/>
          <a:lstStyle>
            <a:lvl1pPr>
              <a:defRPr/>
            </a:lvl1pPr>
          </a:lstStyle>
          <a:p>
            <a:fld id="{85E734BF-4CE9-4288-9DD4-C707CA2F170F}" type="slidenum">
              <a:rPr lang="en-US" altLang="en-US"/>
              <a:pPr/>
              <a:t>‹#›</a:t>
            </a:fld>
            <a:endParaRPr lang="en-US" altLang="en-US"/>
          </a:p>
        </p:txBody>
      </p:sp>
    </p:spTree>
    <p:extLst>
      <p:ext uri="{BB962C8B-B14F-4D97-AF65-F5344CB8AC3E}">
        <p14:creationId xmlns:p14="http://schemas.microsoft.com/office/powerpoint/2010/main" val="9220183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7"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8B553C-8550-444A-88B8-CE61CCA114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2051"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1518DF96-C176-4A23-9F8B-058519931D8E}" type="slidenum">
              <a:rPr lang="en-US" altLang="en-US"/>
              <a:pPr/>
              <a:t>‹#›</a:t>
            </a:fld>
            <a:endParaRPr lang="en-US" altLang="en-US"/>
          </a:p>
        </p:txBody>
      </p:sp>
      <p:pic>
        <p:nvPicPr>
          <p:cNvPr id="2054" name="Picture 6"/>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8" r:id="rId1"/>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Slide Header</a:t>
            </a:r>
          </a:p>
        </p:txBody>
      </p:sp>
      <p:sp>
        <p:nvSpPr>
          <p:cNvPr id="3075" name="Rectangle 9"/>
          <p:cNvSpPr>
            <a:spLocks noGrp="1" noChangeArrowheads="1"/>
          </p:cNvSpPr>
          <p:nvPr>
            <p:ph type="body" idx="1"/>
          </p:nvPr>
        </p:nvSpPr>
        <p:spPr bwMode="auto">
          <a:xfrm>
            <a:off x="609441" y="1262063"/>
            <a:ext cx="1096994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Large Body</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594630" y="952501"/>
            <a:ext cx="10980522"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a:ex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5" r:id="rId5"/>
    <p:sldLayoutId id="2147484433" r:id="rId6"/>
    <p:sldLayoutId id="2147484434" r:id="rId7"/>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bwMode="auto">
          <a:xfrm>
            <a:off x="611559" y="3084513"/>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Edit Section Break</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81073F30-2FE9-40C7-B1EA-AC1F0A71E93E}" type="slidenum">
              <a:rPr lang="en-US" altLang="en-US"/>
              <a:pPr/>
              <a:t>‹#›</a:t>
            </a:fld>
            <a:endParaRPr lang="en-US" altLang="en-US"/>
          </a:p>
        </p:txBody>
      </p:sp>
      <p:pic>
        <p:nvPicPr>
          <p:cNvPr id="4101"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8748" y="6007100"/>
            <a:ext cx="1691722" cy="67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3" r:id="rId1"/>
    <p:sldLayoutId id="2147484444" r:id="rId2"/>
  </p:sldLayoutIdLst>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87789" y="646114"/>
            <a:ext cx="5407533" cy="54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6B1D450-0B23-4DDB-9B3F-DFE7DE5B3C0E}"/>
              </a:ext>
            </a:extLst>
          </p:cNvPr>
          <p:cNvSpPr txBox="1"/>
          <p:nvPr/>
        </p:nvSpPr>
        <p:spPr>
          <a:xfrm>
            <a:off x="0" y="5638148"/>
            <a:ext cx="12188825" cy="830997"/>
          </a:xfrm>
          <a:prstGeom prst="rect">
            <a:avLst/>
          </a:prstGeom>
          <a:noFill/>
        </p:spPr>
        <p:txBody>
          <a:bodyPr wrap="square" rtlCol="0">
            <a:spAutoFit/>
          </a:bodyPr>
          <a:lstStyle/>
          <a:p>
            <a:pPr algn="ctr"/>
            <a:r>
              <a:rPr lang="en-US" dirty="0">
                <a:solidFill>
                  <a:srgbClr val="FFFF00"/>
                </a:solidFill>
              </a:rPr>
              <a:t>Blog: http://Lloyd.TheAlbins.com/ViewingNewRecords</a:t>
            </a:r>
          </a:p>
          <a:p>
            <a:pPr algn="ctr"/>
            <a:r>
              <a:rPr lang="en-US" dirty="0">
                <a:solidFill>
                  <a:srgbClr val="FFFF00"/>
                </a:solidFill>
              </a:rPr>
              <a:t>Slides: http://Lloyd.TheAlbins.com/ViewingNewRecordsSlides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a:xfrm>
            <a:off x="609442" y="577850"/>
            <a:ext cx="10967827" cy="1938338"/>
          </a:xfrm>
        </p:spPr>
        <p:txBody>
          <a:bodyPr/>
          <a:lstStyle/>
          <a:p>
            <a:r>
              <a:rPr lang="en-US" altLang="en-US" sz="4400" dirty="0">
                <a:ea typeface="ヒラギノ角ゴ Pro W3" charset="-128"/>
              </a:rPr>
              <a:t>Viewing New Records</a:t>
            </a:r>
            <a:endParaRPr lang="en-US" altLang="en-US" sz="3600" dirty="0">
              <a:ea typeface="ヒラギノ角ゴ Pro W3" charset="-128"/>
            </a:endParaRPr>
          </a:p>
          <a:p>
            <a:pPr marL="90488" lvl="1">
              <a:spcBef>
                <a:spcPct val="0"/>
              </a:spcBef>
            </a:pPr>
            <a:r>
              <a:rPr lang="en-US" altLang="en-US" dirty="0">
                <a:ea typeface="ヒラギノ角ゴ Pro W3" charset="-128"/>
              </a:rPr>
              <a:t>By Lloyd Albin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In this presentation we will cover:</a:t>
            </a:r>
          </a:p>
        </p:txBody>
      </p:sp>
      <p:sp>
        <p:nvSpPr>
          <p:cNvPr id="21507" name="Text Placeholder 4"/>
          <p:cNvSpPr>
            <a:spLocks noGrp="1"/>
          </p:cNvSpPr>
          <p:nvPr>
            <p:ph type="body" sz="quarter" idx="13"/>
          </p:nvPr>
        </p:nvSpPr>
        <p:spPr>
          <a:xfrm>
            <a:off x="610498" y="1261872"/>
            <a:ext cx="10963593" cy="5029200"/>
          </a:xfrm>
        </p:spPr>
        <p:txBody>
          <a:bodyPr numCol="1">
            <a:noAutofit/>
          </a:bodyPr>
          <a:lstStyle/>
          <a:p>
            <a:r>
              <a:rPr lang="en-US" dirty="0"/>
              <a:t>What you thought you knew about copying new records from a table with a serial id is all wrong once you have multiple writes happening to your database inside multiple transactions. We ran across into a situation with a MS SQL where we missed getting some records from a table that is appended only. There is a serial primary key and we would grab any new serials since the last grab of data. We found that we missed some records due to the inserts being performed by more than one thread. So developers asked how could we prevent this problem with PostgreSQL. This presentation is my response to our developers on what caused this problem and how to avoid this problem in PostgreSQL.</a:t>
            </a:r>
            <a:endParaRPr lang="en-US" altLang="en-US" dirty="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a:t>
            </a:fld>
            <a:endParaRPr lang="en-US" altLang="en-US" sz="6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Creating the Problem</a:t>
            </a:r>
          </a:p>
          <a:p>
            <a:pPr marL="90488" lvl="1">
              <a:spcBef>
                <a:spcPct val="0"/>
              </a:spcBef>
            </a:pPr>
            <a:endParaRPr lang="en-US" altLang="en-US" dirty="0">
              <a:ea typeface="ヒラギノ角ゴ Pro W3"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Normal aka Single Threaded Inserts</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id SERIAL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val 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PRIMARY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KEY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WITH</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true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testing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val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VALUES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'test'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testing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val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VALUES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testing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val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VALUES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'tested'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testing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id </a:t>
            </a:r>
            <a:r>
              <a:rPr lang="en-US" sz="1000" dirty="0">
                <a:solidFill>
                  <a:srgbClr val="F08047"/>
                </a:solidFill>
                <a:latin typeface="Courier New" panose="02070309020205020404" pitchFamily="49" charset="0"/>
              </a:rPr>
              <a:t>&gt;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max</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7BC22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Here we demo a single threaded </a:t>
            </a:r>
            <a:r>
              <a:rPr lang="en-US" i="1" dirty="0"/>
              <a:t>or</a:t>
            </a:r>
            <a:r>
              <a:rPr lang="en-US" dirty="0"/>
              <a:t> non-transactional inserts. This is exactly what most developers expect.</a:t>
            </a:r>
          </a:p>
        </p:txBody>
      </p:sp>
      <p:graphicFrame>
        <p:nvGraphicFramePr>
          <p:cNvPr id="2" name="Table 1">
            <a:extLst>
              <a:ext uri="{FF2B5EF4-FFF2-40B4-BE49-F238E27FC236}">
                <a16:creationId xmlns:a16="http://schemas.microsoft.com/office/drawing/2014/main" id="{945551CF-D7DE-4F53-AC18-4FEBE6845F6E}"/>
              </a:ext>
            </a:extLst>
          </p:cNvPr>
          <p:cNvGraphicFramePr>
            <a:graphicFrameLocks noGrp="1"/>
          </p:cNvGraphicFramePr>
          <p:nvPr>
            <p:extLst>
              <p:ext uri="{D42A27DB-BD31-4B8C-83A1-F6EECF244321}">
                <p14:modId xmlns:p14="http://schemas.microsoft.com/office/powerpoint/2010/main" val="4264145571"/>
              </p:ext>
            </p:extLst>
          </p:nvPr>
        </p:nvGraphicFramePr>
        <p:xfrm>
          <a:off x="8064336" y="3671856"/>
          <a:ext cx="2331416" cy="1371600"/>
        </p:xfrm>
        <a:graphic>
          <a:graphicData uri="http://schemas.openxmlformats.org/drawingml/2006/table">
            <a:tbl>
              <a:tblPr firstRow="1" lastRow="1" bandRow="1">
                <a:tableStyleId>{073A0DAA-6AF3-43AB-8588-CEC1D06C72B9}</a:tableStyleId>
              </a:tblPr>
              <a:tblGrid>
                <a:gridCol w="1165708">
                  <a:extLst>
                    <a:ext uri="{9D8B030D-6E8A-4147-A177-3AD203B41FA5}">
                      <a16:colId xmlns:a16="http://schemas.microsoft.com/office/drawing/2014/main" val="3776974491"/>
                    </a:ext>
                  </a:extLst>
                </a:gridCol>
                <a:gridCol w="1165708">
                  <a:extLst>
                    <a:ext uri="{9D8B030D-6E8A-4147-A177-3AD203B41FA5}">
                      <a16:colId xmlns:a16="http://schemas.microsoft.com/office/drawing/2014/main" val="4260578108"/>
                    </a:ext>
                  </a:extLst>
                </a:gridCol>
              </a:tblGrid>
              <a:tr h="179650">
                <a:tc>
                  <a:txBody>
                    <a:bodyPr/>
                    <a:lstStyle/>
                    <a:p>
                      <a:r>
                        <a:rPr lang="en-US" sz="1200" dirty="0"/>
                        <a:t>id</a:t>
                      </a:r>
                    </a:p>
                  </a:txBody>
                  <a:tcPr/>
                </a:tc>
                <a:tc>
                  <a:txBody>
                    <a:bodyPr/>
                    <a:lstStyle/>
                    <a:p>
                      <a:r>
                        <a:rPr lang="en-US" sz="1200" dirty="0"/>
                        <a:t>val</a:t>
                      </a:r>
                    </a:p>
                  </a:txBody>
                  <a:tcPr/>
                </a:tc>
                <a:extLst>
                  <a:ext uri="{0D108BD9-81ED-4DB2-BD59-A6C34878D82A}">
                    <a16:rowId xmlns:a16="http://schemas.microsoft.com/office/drawing/2014/main" val="849794210"/>
                  </a:ext>
                </a:extLst>
              </a:tr>
              <a:tr h="179650">
                <a:tc>
                  <a:txBody>
                    <a:bodyPr/>
                    <a:lstStyle/>
                    <a:p>
                      <a:r>
                        <a:rPr lang="en-US" sz="1200" dirty="0"/>
                        <a:t>1</a:t>
                      </a:r>
                    </a:p>
                  </a:txBody>
                  <a:tcPr/>
                </a:tc>
                <a:tc>
                  <a:txBody>
                    <a:bodyPr/>
                    <a:lstStyle/>
                    <a:p>
                      <a:r>
                        <a:rPr lang="en-US" sz="1200" dirty="0"/>
                        <a:t>test</a:t>
                      </a:r>
                    </a:p>
                  </a:txBody>
                  <a:tcPr/>
                </a:tc>
                <a:extLst>
                  <a:ext uri="{0D108BD9-81ED-4DB2-BD59-A6C34878D82A}">
                    <a16:rowId xmlns:a16="http://schemas.microsoft.com/office/drawing/2014/main" val="2321034988"/>
                  </a:ext>
                </a:extLst>
              </a:tr>
              <a:tr h="179650">
                <a:tc>
                  <a:txBody>
                    <a:bodyPr/>
                    <a:lstStyle/>
                    <a:p>
                      <a:r>
                        <a:rPr lang="en-US" sz="1200" dirty="0"/>
                        <a:t>2</a:t>
                      </a:r>
                    </a:p>
                  </a:txBody>
                  <a:tcPr/>
                </a:tc>
                <a:tc>
                  <a:txBody>
                    <a:bodyPr/>
                    <a:lstStyle/>
                    <a:p>
                      <a:r>
                        <a:rPr lang="en-US" sz="1200" dirty="0"/>
                        <a:t>testing</a:t>
                      </a:r>
                    </a:p>
                  </a:txBody>
                  <a:tcPr/>
                </a:tc>
                <a:extLst>
                  <a:ext uri="{0D108BD9-81ED-4DB2-BD59-A6C34878D82A}">
                    <a16:rowId xmlns:a16="http://schemas.microsoft.com/office/drawing/2014/main" val="2741708782"/>
                  </a:ext>
                </a:extLst>
              </a:tr>
              <a:tr h="179650">
                <a:tc>
                  <a:txBody>
                    <a:bodyPr/>
                    <a:lstStyle/>
                    <a:p>
                      <a:r>
                        <a:rPr lang="en-US" sz="1200" dirty="0"/>
                        <a:t>3</a:t>
                      </a:r>
                    </a:p>
                  </a:txBody>
                  <a:tcPr/>
                </a:tc>
                <a:tc>
                  <a:txBody>
                    <a:bodyPr/>
                    <a:lstStyle/>
                    <a:p>
                      <a:r>
                        <a:rPr lang="en-US" sz="1200" dirty="0"/>
                        <a:t>tested</a:t>
                      </a:r>
                    </a:p>
                  </a:txBody>
                  <a:tcPr/>
                </a:tc>
                <a:extLst>
                  <a:ext uri="{0D108BD9-81ED-4DB2-BD59-A6C34878D82A}">
                    <a16:rowId xmlns:a16="http://schemas.microsoft.com/office/drawing/2014/main" val="2984586738"/>
                  </a:ext>
                </a:extLst>
              </a:tr>
              <a:tr h="179650">
                <a:tc gridSpan="2">
                  <a:txBody>
                    <a:bodyPr/>
                    <a:lstStyle/>
                    <a:p>
                      <a:r>
                        <a:rPr lang="en-US" sz="1200" dirty="0" err="1"/>
                        <a:t>public.testing</a:t>
                      </a:r>
                      <a:endParaRPr lang="en-US" sz="1200" dirty="0"/>
                    </a:p>
                  </a:txBody>
                  <a:tcPr/>
                </a:tc>
                <a:tc hMerge="1">
                  <a:txBody>
                    <a:bodyPr/>
                    <a:lstStyle/>
                    <a:p>
                      <a:endParaRPr lang="en-US" dirty="0"/>
                    </a:p>
                  </a:txBody>
                  <a:tcPr/>
                </a:tc>
                <a:extLst>
                  <a:ext uri="{0D108BD9-81ED-4DB2-BD59-A6C34878D82A}">
                    <a16:rowId xmlns:a16="http://schemas.microsoft.com/office/drawing/2014/main" val="2311409399"/>
                  </a:ext>
                </a:extLst>
              </a:tr>
            </a:tbl>
          </a:graphicData>
        </a:graphic>
      </p:graphicFrame>
      <p:graphicFrame>
        <p:nvGraphicFramePr>
          <p:cNvPr id="10" name="Table 9">
            <a:extLst>
              <a:ext uri="{FF2B5EF4-FFF2-40B4-BE49-F238E27FC236}">
                <a16:creationId xmlns:a16="http://schemas.microsoft.com/office/drawing/2014/main" id="{E8113405-CFBF-489B-BE85-3076E64E4AAE}"/>
              </a:ext>
            </a:extLst>
          </p:cNvPr>
          <p:cNvGraphicFramePr>
            <a:graphicFrameLocks noGrp="1"/>
          </p:cNvGraphicFramePr>
          <p:nvPr>
            <p:extLst>
              <p:ext uri="{D42A27DB-BD31-4B8C-83A1-F6EECF244321}">
                <p14:modId xmlns:p14="http://schemas.microsoft.com/office/powerpoint/2010/main" val="2054279328"/>
              </p:ext>
            </p:extLst>
          </p:nvPr>
        </p:nvGraphicFramePr>
        <p:xfrm>
          <a:off x="8064336" y="5121275"/>
          <a:ext cx="2331416" cy="1371600"/>
        </p:xfrm>
        <a:graphic>
          <a:graphicData uri="http://schemas.openxmlformats.org/drawingml/2006/table">
            <a:tbl>
              <a:tblPr firstRow="1" lastRow="1" bandRow="1">
                <a:tableStyleId>{073A0DAA-6AF3-43AB-8588-CEC1D06C72B9}</a:tableStyleId>
              </a:tblPr>
              <a:tblGrid>
                <a:gridCol w="1165708">
                  <a:extLst>
                    <a:ext uri="{9D8B030D-6E8A-4147-A177-3AD203B41FA5}">
                      <a16:colId xmlns:a16="http://schemas.microsoft.com/office/drawing/2014/main" val="3776974491"/>
                    </a:ext>
                  </a:extLst>
                </a:gridCol>
                <a:gridCol w="1165708">
                  <a:extLst>
                    <a:ext uri="{9D8B030D-6E8A-4147-A177-3AD203B41FA5}">
                      <a16:colId xmlns:a16="http://schemas.microsoft.com/office/drawing/2014/main" val="4260578108"/>
                    </a:ext>
                  </a:extLst>
                </a:gridCol>
              </a:tblGrid>
              <a:tr h="0">
                <a:tc>
                  <a:txBody>
                    <a:bodyPr/>
                    <a:lstStyle/>
                    <a:p>
                      <a:r>
                        <a:rPr lang="en-US" sz="1200" dirty="0"/>
                        <a:t>id</a:t>
                      </a:r>
                    </a:p>
                  </a:txBody>
                  <a:tcPr/>
                </a:tc>
                <a:tc>
                  <a:txBody>
                    <a:bodyPr/>
                    <a:lstStyle/>
                    <a:p>
                      <a:r>
                        <a:rPr lang="en-US" sz="1200" dirty="0"/>
                        <a:t>val</a:t>
                      </a:r>
                    </a:p>
                  </a:txBody>
                  <a:tcPr/>
                </a:tc>
                <a:extLst>
                  <a:ext uri="{0D108BD9-81ED-4DB2-BD59-A6C34878D82A}">
                    <a16:rowId xmlns:a16="http://schemas.microsoft.com/office/drawing/2014/main" val="849794210"/>
                  </a:ext>
                </a:extLst>
              </a:tr>
              <a:tr h="0">
                <a:tc>
                  <a:txBody>
                    <a:bodyPr/>
                    <a:lstStyle/>
                    <a:p>
                      <a:r>
                        <a:rPr lang="en-US" sz="1200" dirty="0"/>
                        <a:t>1</a:t>
                      </a:r>
                    </a:p>
                  </a:txBody>
                  <a:tcPr/>
                </a:tc>
                <a:tc>
                  <a:txBody>
                    <a:bodyPr/>
                    <a:lstStyle/>
                    <a:p>
                      <a:r>
                        <a:rPr lang="en-US" sz="1200" dirty="0"/>
                        <a:t>test</a:t>
                      </a:r>
                    </a:p>
                  </a:txBody>
                  <a:tcPr/>
                </a:tc>
                <a:extLst>
                  <a:ext uri="{0D108BD9-81ED-4DB2-BD59-A6C34878D82A}">
                    <a16:rowId xmlns:a16="http://schemas.microsoft.com/office/drawing/2014/main" val="2321034988"/>
                  </a:ext>
                </a:extLst>
              </a:tr>
              <a:tr h="0">
                <a:tc>
                  <a:txBody>
                    <a:bodyPr/>
                    <a:lstStyle/>
                    <a:p>
                      <a:r>
                        <a:rPr lang="en-US" sz="1200" dirty="0"/>
                        <a:t>2</a:t>
                      </a:r>
                    </a:p>
                  </a:txBody>
                  <a:tcPr/>
                </a:tc>
                <a:tc>
                  <a:txBody>
                    <a:bodyPr/>
                    <a:lstStyle/>
                    <a:p>
                      <a:r>
                        <a:rPr lang="en-US" sz="1200" dirty="0"/>
                        <a:t>testing</a:t>
                      </a:r>
                    </a:p>
                  </a:txBody>
                  <a:tcPr/>
                </a:tc>
                <a:extLst>
                  <a:ext uri="{0D108BD9-81ED-4DB2-BD59-A6C34878D82A}">
                    <a16:rowId xmlns:a16="http://schemas.microsoft.com/office/drawing/2014/main" val="2741708782"/>
                  </a:ext>
                </a:extLst>
              </a:tr>
              <a:tr h="0">
                <a:tc>
                  <a:txBody>
                    <a:bodyPr/>
                    <a:lstStyle/>
                    <a:p>
                      <a:r>
                        <a:rPr lang="en-US" sz="1200" dirty="0"/>
                        <a:t>3</a:t>
                      </a:r>
                    </a:p>
                  </a:txBody>
                  <a:tcPr/>
                </a:tc>
                <a:tc>
                  <a:txBody>
                    <a:bodyPr/>
                    <a:lstStyle/>
                    <a:p>
                      <a:r>
                        <a:rPr lang="en-US" sz="1200" dirty="0"/>
                        <a:t>tested</a:t>
                      </a:r>
                    </a:p>
                  </a:txBody>
                  <a:tcPr/>
                </a:tc>
                <a:extLst>
                  <a:ext uri="{0D108BD9-81ED-4DB2-BD59-A6C34878D82A}">
                    <a16:rowId xmlns:a16="http://schemas.microsoft.com/office/drawing/2014/main" val="2984586738"/>
                  </a:ext>
                </a:extLst>
              </a:tr>
              <a:tr h="0">
                <a:tc gridSpan="2">
                  <a:txBody>
                    <a:bodyPr/>
                    <a:lstStyle/>
                    <a:p>
                      <a:r>
                        <a:rPr lang="en-US" sz="1200" dirty="0" err="1"/>
                        <a:t>public.test_copy</a:t>
                      </a:r>
                      <a:endParaRPr lang="en-US" sz="1200" dirty="0"/>
                    </a:p>
                  </a:txBody>
                  <a:tcPr/>
                </a:tc>
                <a:tc hMerge="1">
                  <a:txBody>
                    <a:bodyPr/>
                    <a:lstStyle/>
                    <a:p>
                      <a:endParaRPr lang="en-US" dirty="0"/>
                    </a:p>
                  </a:txBody>
                  <a:tcPr/>
                </a:tc>
                <a:extLst>
                  <a:ext uri="{0D108BD9-81ED-4DB2-BD59-A6C34878D82A}">
                    <a16:rowId xmlns:a16="http://schemas.microsoft.com/office/drawing/2014/main" val="2311409399"/>
                  </a:ext>
                </a:extLst>
              </a:tr>
            </a:tbl>
          </a:graphicData>
        </a:graphic>
      </p:graphicFrame>
    </p:spTree>
    <p:extLst>
      <p:ext uri="{BB962C8B-B14F-4D97-AF65-F5344CB8AC3E}">
        <p14:creationId xmlns:p14="http://schemas.microsoft.com/office/powerpoint/2010/main" val="393721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Multi-Threaded Inserts</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latin typeface="Courier New" panose="02070309020205020404" pitchFamily="49" charset="0"/>
              </a:rPr>
              <a:t>-- Thread 3 </a:t>
            </a: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id SERIAL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val 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PRIMARY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KEY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WITH</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true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Thread 1 </a:t>
            </a:r>
          </a:p>
          <a:p>
            <a:pPr>
              <a:lnSpc>
                <a:spcPct val="100000"/>
              </a:lnSpc>
              <a:spcBef>
                <a:spcPts val="0"/>
              </a:spcBef>
            </a:pPr>
            <a:r>
              <a:rPr lang="en-US" sz="1000" dirty="0">
                <a:solidFill>
                  <a:srgbClr val="7BC22F"/>
                </a:solidFill>
                <a:latin typeface="Courier New" panose="02070309020205020404" pitchFamily="49" charset="0"/>
              </a:rPr>
              <a:t>BEGIN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testing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val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VALUES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'test’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Thread 2 </a:t>
            </a:r>
          </a:p>
          <a:p>
            <a:pPr>
              <a:lnSpc>
                <a:spcPct val="100000"/>
              </a:lnSpc>
              <a:spcBef>
                <a:spcPts val="0"/>
              </a:spcBef>
            </a:pPr>
            <a:r>
              <a:rPr lang="en-US" sz="1000" dirty="0">
                <a:solidFill>
                  <a:srgbClr val="7BC22F"/>
                </a:solidFill>
                <a:latin typeface="Courier New" panose="02070309020205020404" pitchFamily="49" charset="0"/>
              </a:rPr>
              <a:t>BEGIN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testing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val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VALUES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COMMIT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Thread 3 </a:t>
            </a: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Thread 1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testing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val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VALUES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'tested’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COMMIT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Thread 3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testing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id </a:t>
            </a:r>
            <a:r>
              <a:rPr lang="en-US" sz="1000" dirty="0">
                <a:solidFill>
                  <a:srgbClr val="F08047"/>
                </a:solidFill>
                <a:latin typeface="Courier New" panose="02070309020205020404" pitchFamily="49" charset="0"/>
              </a:rPr>
              <a:t>&gt;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max</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Here we demo a multi-threaded </a:t>
            </a:r>
            <a:r>
              <a:rPr lang="en-US" i="1" dirty="0"/>
              <a:t>or</a:t>
            </a:r>
            <a:r>
              <a:rPr lang="en-US" dirty="0"/>
              <a:t> multi transactional inserts. The results are </a:t>
            </a:r>
            <a:r>
              <a:rPr lang="en-US" i="1" dirty="0">
                <a:solidFill>
                  <a:srgbClr val="FFFF00"/>
                </a:solidFill>
              </a:rPr>
              <a:t>not</a:t>
            </a:r>
            <a:r>
              <a:rPr lang="en-US" dirty="0"/>
              <a:t> what most developers expect.</a:t>
            </a:r>
          </a:p>
          <a:p>
            <a:pPr marL="119063" indent="-119063">
              <a:buFont typeface="Arial" panose="020B0604020202020204" pitchFamily="34" charset="0"/>
              <a:buChar char="•"/>
            </a:pPr>
            <a:r>
              <a:rPr lang="en-US" dirty="0"/>
              <a:t>Lets create our table. Then insert some data via two transactions. Then make a copy of the data. Insert some more data and finish our transaction. Then copy the rest of the data.</a:t>
            </a:r>
          </a:p>
        </p:txBody>
      </p:sp>
    </p:spTree>
    <p:extLst>
      <p:ext uri="{BB962C8B-B14F-4D97-AF65-F5344CB8AC3E}">
        <p14:creationId xmlns:p14="http://schemas.microsoft.com/office/powerpoint/2010/main" val="4187101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Multi-Threaded Inserts</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latin typeface="Courier New" panose="02070309020205020404" pitchFamily="49" charset="0"/>
              </a:rPr>
              <a:t>-- Thread 3 </a:t>
            </a: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When we compare the two tables. We can see, that the two tables are not the same. This is because we could not view record 1 at the time we copied record 2 due to the transaction not having yet been completed.</a:t>
            </a:r>
          </a:p>
        </p:txBody>
      </p:sp>
      <p:graphicFrame>
        <p:nvGraphicFramePr>
          <p:cNvPr id="10" name="Table 9">
            <a:extLst>
              <a:ext uri="{FF2B5EF4-FFF2-40B4-BE49-F238E27FC236}">
                <a16:creationId xmlns:a16="http://schemas.microsoft.com/office/drawing/2014/main" id="{1C662689-CB15-4EBF-A9CE-80278C2D6DC7}"/>
              </a:ext>
            </a:extLst>
          </p:cNvPr>
          <p:cNvGraphicFramePr>
            <a:graphicFrameLocks noGrp="1"/>
          </p:cNvGraphicFramePr>
          <p:nvPr>
            <p:extLst>
              <p:ext uri="{D42A27DB-BD31-4B8C-83A1-F6EECF244321}">
                <p14:modId xmlns:p14="http://schemas.microsoft.com/office/powerpoint/2010/main" val="2266421159"/>
              </p:ext>
            </p:extLst>
          </p:nvPr>
        </p:nvGraphicFramePr>
        <p:xfrm>
          <a:off x="8395960" y="1452438"/>
          <a:ext cx="2331416" cy="1371600"/>
        </p:xfrm>
        <a:graphic>
          <a:graphicData uri="http://schemas.openxmlformats.org/drawingml/2006/table">
            <a:tbl>
              <a:tblPr firstRow="1" lastRow="1" bandRow="1">
                <a:tableStyleId>{073A0DAA-6AF3-43AB-8588-CEC1D06C72B9}</a:tableStyleId>
              </a:tblPr>
              <a:tblGrid>
                <a:gridCol w="1165708">
                  <a:extLst>
                    <a:ext uri="{9D8B030D-6E8A-4147-A177-3AD203B41FA5}">
                      <a16:colId xmlns:a16="http://schemas.microsoft.com/office/drawing/2014/main" val="3776974491"/>
                    </a:ext>
                  </a:extLst>
                </a:gridCol>
                <a:gridCol w="1165708">
                  <a:extLst>
                    <a:ext uri="{9D8B030D-6E8A-4147-A177-3AD203B41FA5}">
                      <a16:colId xmlns:a16="http://schemas.microsoft.com/office/drawing/2014/main" val="4260578108"/>
                    </a:ext>
                  </a:extLst>
                </a:gridCol>
              </a:tblGrid>
              <a:tr h="179650">
                <a:tc>
                  <a:txBody>
                    <a:bodyPr/>
                    <a:lstStyle/>
                    <a:p>
                      <a:r>
                        <a:rPr lang="en-US" sz="1200" dirty="0"/>
                        <a:t>id</a:t>
                      </a:r>
                    </a:p>
                  </a:txBody>
                  <a:tcPr/>
                </a:tc>
                <a:tc>
                  <a:txBody>
                    <a:bodyPr/>
                    <a:lstStyle/>
                    <a:p>
                      <a:r>
                        <a:rPr lang="en-US" sz="1200" dirty="0"/>
                        <a:t>val</a:t>
                      </a:r>
                    </a:p>
                  </a:txBody>
                  <a:tcPr/>
                </a:tc>
                <a:extLst>
                  <a:ext uri="{0D108BD9-81ED-4DB2-BD59-A6C34878D82A}">
                    <a16:rowId xmlns:a16="http://schemas.microsoft.com/office/drawing/2014/main" val="849794210"/>
                  </a:ext>
                </a:extLst>
              </a:tr>
              <a:tr h="179650">
                <a:tc>
                  <a:txBody>
                    <a:bodyPr/>
                    <a:lstStyle/>
                    <a:p>
                      <a:r>
                        <a:rPr lang="en-US" sz="1200" dirty="0"/>
                        <a:t>1</a:t>
                      </a:r>
                    </a:p>
                  </a:txBody>
                  <a:tcPr/>
                </a:tc>
                <a:tc>
                  <a:txBody>
                    <a:bodyPr/>
                    <a:lstStyle/>
                    <a:p>
                      <a:r>
                        <a:rPr lang="en-US" sz="1200" dirty="0"/>
                        <a:t>test</a:t>
                      </a:r>
                    </a:p>
                  </a:txBody>
                  <a:tcPr/>
                </a:tc>
                <a:extLst>
                  <a:ext uri="{0D108BD9-81ED-4DB2-BD59-A6C34878D82A}">
                    <a16:rowId xmlns:a16="http://schemas.microsoft.com/office/drawing/2014/main" val="2321034988"/>
                  </a:ext>
                </a:extLst>
              </a:tr>
              <a:tr h="179650">
                <a:tc>
                  <a:txBody>
                    <a:bodyPr/>
                    <a:lstStyle/>
                    <a:p>
                      <a:r>
                        <a:rPr lang="en-US" sz="1200" dirty="0"/>
                        <a:t>2</a:t>
                      </a:r>
                    </a:p>
                  </a:txBody>
                  <a:tcPr/>
                </a:tc>
                <a:tc>
                  <a:txBody>
                    <a:bodyPr/>
                    <a:lstStyle/>
                    <a:p>
                      <a:r>
                        <a:rPr lang="en-US" sz="1200" dirty="0"/>
                        <a:t>testing</a:t>
                      </a:r>
                    </a:p>
                  </a:txBody>
                  <a:tcPr/>
                </a:tc>
                <a:extLst>
                  <a:ext uri="{0D108BD9-81ED-4DB2-BD59-A6C34878D82A}">
                    <a16:rowId xmlns:a16="http://schemas.microsoft.com/office/drawing/2014/main" val="2741708782"/>
                  </a:ext>
                </a:extLst>
              </a:tr>
              <a:tr h="179650">
                <a:tc>
                  <a:txBody>
                    <a:bodyPr/>
                    <a:lstStyle/>
                    <a:p>
                      <a:r>
                        <a:rPr lang="en-US" sz="1200" dirty="0"/>
                        <a:t>3</a:t>
                      </a:r>
                    </a:p>
                  </a:txBody>
                  <a:tcPr/>
                </a:tc>
                <a:tc>
                  <a:txBody>
                    <a:bodyPr/>
                    <a:lstStyle/>
                    <a:p>
                      <a:r>
                        <a:rPr lang="en-US" sz="1200" dirty="0"/>
                        <a:t>tested</a:t>
                      </a:r>
                    </a:p>
                  </a:txBody>
                  <a:tcPr/>
                </a:tc>
                <a:extLst>
                  <a:ext uri="{0D108BD9-81ED-4DB2-BD59-A6C34878D82A}">
                    <a16:rowId xmlns:a16="http://schemas.microsoft.com/office/drawing/2014/main" val="2984586738"/>
                  </a:ext>
                </a:extLst>
              </a:tr>
              <a:tr h="179650">
                <a:tc gridSpan="2">
                  <a:txBody>
                    <a:bodyPr/>
                    <a:lstStyle/>
                    <a:p>
                      <a:r>
                        <a:rPr lang="en-US" sz="1200" dirty="0" err="1"/>
                        <a:t>public.testing</a:t>
                      </a:r>
                      <a:endParaRPr lang="en-US" sz="1200" dirty="0"/>
                    </a:p>
                  </a:txBody>
                  <a:tcPr/>
                </a:tc>
                <a:tc hMerge="1">
                  <a:txBody>
                    <a:bodyPr/>
                    <a:lstStyle/>
                    <a:p>
                      <a:endParaRPr lang="en-US" dirty="0"/>
                    </a:p>
                  </a:txBody>
                  <a:tcPr/>
                </a:tc>
                <a:extLst>
                  <a:ext uri="{0D108BD9-81ED-4DB2-BD59-A6C34878D82A}">
                    <a16:rowId xmlns:a16="http://schemas.microsoft.com/office/drawing/2014/main" val="2311409399"/>
                  </a:ext>
                </a:extLst>
              </a:tr>
            </a:tbl>
          </a:graphicData>
        </a:graphic>
      </p:graphicFrame>
      <p:graphicFrame>
        <p:nvGraphicFramePr>
          <p:cNvPr id="11" name="Table 10">
            <a:extLst>
              <a:ext uri="{FF2B5EF4-FFF2-40B4-BE49-F238E27FC236}">
                <a16:creationId xmlns:a16="http://schemas.microsoft.com/office/drawing/2014/main" id="{CCC5DE02-306F-4E77-A27D-B09A46B9C0F5}"/>
              </a:ext>
            </a:extLst>
          </p:cNvPr>
          <p:cNvGraphicFramePr>
            <a:graphicFrameLocks noGrp="1"/>
          </p:cNvGraphicFramePr>
          <p:nvPr>
            <p:extLst>
              <p:ext uri="{D42A27DB-BD31-4B8C-83A1-F6EECF244321}">
                <p14:modId xmlns:p14="http://schemas.microsoft.com/office/powerpoint/2010/main" val="2189977248"/>
              </p:ext>
            </p:extLst>
          </p:nvPr>
        </p:nvGraphicFramePr>
        <p:xfrm>
          <a:off x="8395960" y="3094515"/>
          <a:ext cx="2331416" cy="1097280"/>
        </p:xfrm>
        <a:graphic>
          <a:graphicData uri="http://schemas.openxmlformats.org/drawingml/2006/table">
            <a:tbl>
              <a:tblPr firstRow="1" lastRow="1" bandRow="1">
                <a:tableStyleId>{073A0DAA-6AF3-43AB-8588-CEC1D06C72B9}</a:tableStyleId>
              </a:tblPr>
              <a:tblGrid>
                <a:gridCol w="1165708">
                  <a:extLst>
                    <a:ext uri="{9D8B030D-6E8A-4147-A177-3AD203B41FA5}">
                      <a16:colId xmlns:a16="http://schemas.microsoft.com/office/drawing/2014/main" val="3776974491"/>
                    </a:ext>
                  </a:extLst>
                </a:gridCol>
                <a:gridCol w="1165708">
                  <a:extLst>
                    <a:ext uri="{9D8B030D-6E8A-4147-A177-3AD203B41FA5}">
                      <a16:colId xmlns:a16="http://schemas.microsoft.com/office/drawing/2014/main" val="4260578108"/>
                    </a:ext>
                  </a:extLst>
                </a:gridCol>
              </a:tblGrid>
              <a:tr h="0">
                <a:tc>
                  <a:txBody>
                    <a:bodyPr/>
                    <a:lstStyle/>
                    <a:p>
                      <a:r>
                        <a:rPr lang="en-US" sz="1200" dirty="0"/>
                        <a:t>id</a:t>
                      </a:r>
                    </a:p>
                  </a:txBody>
                  <a:tcPr/>
                </a:tc>
                <a:tc>
                  <a:txBody>
                    <a:bodyPr/>
                    <a:lstStyle/>
                    <a:p>
                      <a:r>
                        <a:rPr lang="en-US" sz="1200" dirty="0"/>
                        <a:t>val</a:t>
                      </a:r>
                    </a:p>
                  </a:txBody>
                  <a:tcPr/>
                </a:tc>
                <a:extLst>
                  <a:ext uri="{0D108BD9-81ED-4DB2-BD59-A6C34878D82A}">
                    <a16:rowId xmlns:a16="http://schemas.microsoft.com/office/drawing/2014/main" val="849794210"/>
                  </a:ext>
                </a:extLst>
              </a:tr>
              <a:tr h="0">
                <a:tc>
                  <a:txBody>
                    <a:bodyPr/>
                    <a:lstStyle/>
                    <a:p>
                      <a:r>
                        <a:rPr lang="en-US" sz="1200" dirty="0"/>
                        <a:t>2</a:t>
                      </a:r>
                    </a:p>
                  </a:txBody>
                  <a:tcPr/>
                </a:tc>
                <a:tc>
                  <a:txBody>
                    <a:bodyPr/>
                    <a:lstStyle/>
                    <a:p>
                      <a:r>
                        <a:rPr lang="en-US" sz="1200" dirty="0"/>
                        <a:t>testing</a:t>
                      </a:r>
                    </a:p>
                  </a:txBody>
                  <a:tcPr/>
                </a:tc>
                <a:extLst>
                  <a:ext uri="{0D108BD9-81ED-4DB2-BD59-A6C34878D82A}">
                    <a16:rowId xmlns:a16="http://schemas.microsoft.com/office/drawing/2014/main" val="2741708782"/>
                  </a:ext>
                </a:extLst>
              </a:tr>
              <a:tr h="0">
                <a:tc>
                  <a:txBody>
                    <a:bodyPr/>
                    <a:lstStyle/>
                    <a:p>
                      <a:r>
                        <a:rPr lang="en-US" sz="1200" dirty="0"/>
                        <a:t>3</a:t>
                      </a:r>
                    </a:p>
                  </a:txBody>
                  <a:tcPr/>
                </a:tc>
                <a:tc>
                  <a:txBody>
                    <a:bodyPr/>
                    <a:lstStyle/>
                    <a:p>
                      <a:r>
                        <a:rPr lang="en-US" sz="1200" dirty="0"/>
                        <a:t>tested</a:t>
                      </a:r>
                    </a:p>
                  </a:txBody>
                  <a:tcPr/>
                </a:tc>
                <a:extLst>
                  <a:ext uri="{0D108BD9-81ED-4DB2-BD59-A6C34878D82A}">
                    <a16:rowId xmlns:a16="http://schemas.microsoft.com/office/drawing/2014/main" val="2984586738"/>
                  </a:ext>
                </a:extLst>
              </a:tr>
              <a:tr h="0">
                <a:tc gridSpan="2">
                  <a:txBody>
                    <a:bodyPr/>
                    <a:lstStyle/>
                    <a:p>
                      <a:r>
                        <a:rPr lang="en-US" sz="1200" dirty="0" err="1"/>
                        <a:t>public.test_copy</a:t>
                      </a:r>
                      <a:endParaRPr lang="en-US" sz="1200" dirty="0"/>
                    </a:p>
                  </a:txBody>
                  <a:tcPr/>
                </a:tc>
                <a:tc hMerge="1">
                  <a:txBody>
                    <a:bodyPr/>
                    <a:lstStyle/>
                    <a:p>
                      <a:endParaRPr lang="en-US" dirty="0"/>
                    </a:p>
                  </a:txBody>
                  <a:tcPr/>
                </a:tc>
                <a:extLst>
                  <a:ext uri="{0D108BD9-81ED-4DB2-BD59-A6C34878D82A}">
                    <a16:rowId xmlns:a16="http://schemas.microsoft.com/office/drawing/2014/main" val="2311409399"/>
                  </a:ext>
                </a:extLst>
              </a:tr>
            </a:tbl>
          </a:graphicData>
        </a:graphic>
      </p:graphicFrame>
    </p:spTree>
    <p:extLst>
      <p:ext uri="{BB962C8B-B14F-4D97-AF65-F5344CB8AC3E}">
        <p14:creationId xmlns:p14="http://schemas.microsoft.com/office/powerpoint/2010/main" val="3987333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Looking for the Solution</a:t>
            </a:r>
          </a:p>
          <a:p>
            <a:pPr marL="90488" lvl="1">
              <a:spcBef>
                <a:spcPct val="0"/>
              </a:spcBef>
            </a:pPr>
            <a:r>
              <a:rPr lang="en-US" altLang="en-US" dirty="0">
                <a:ea typeface="ヒラギノ角ゴ Pro W3" charset="-128"/>
              </a:rPr>
              <a:t>This will go through what I did to find a solution.</a:t>
            </a:r>
          </a:p>
        </p:txBody>
      </p:sp>
    </p:spTree>
    <p:extLst>
      <p:ext uri="{BB962C8B-B14F-4D97-AF65-F5344CB8AC3E}">
        <p14:creationId xmlns:p14="http://schemas.microsoft.com/office/powerpoint/2010/main" val="2679210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System Columns</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latin typeface="Courier New" panose="02070309020205020404" pitchFamily="49" charset="0"/>
              </a:rPr>
              <a:t>-- Thread 3 </a:t>
            </a: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tableoid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xmin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cmin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xmax</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cmax</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08047"/>
                </a:solidFill>
                <a:latin typeface="Courier New" panose="02070309020205020404" pitchFamily="49" charset="0"/>
              </a:rPr>
              <a:t>;</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8</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Let's take a look at the system columns to see if they can help.</a:t>
            </a:r>
          </a:p>
          <a:p>
            <a:pPr marL="119063" indent="-119063">
              <a:buFont typeface="Arial" panose="020B0604020202020204" pitchFamily="34" charset="0"/>
              <a:buChar char="•"/>
            </a:pPr>
            <a:r>
              <a:rPr lang="en-US" dirty="0"/>
              <a:t>If you turned </a:t>
            </a:r>
            <a:r>
              <a:rPr lang="en-US" dirty="0" err="1"/>
              <a:t>oid</a:t>
            </a:r>
            <a:r>
              <a:rPr lang="en-US" dirty="0"/>
              <a:t> on, then the </a:t>
            </a:r>
            <a:r>
              <a:rPr lang="en-US" dirty="0" err="1"/>
              <a:t>oid</a:t>
            </a:r>
            <a:r>
              <a:rPr lang="en-US" dirty="0"/>
              <a:t> will have the same issue as our serial id and transaction id but will just reach the problem faster as it is used across many tables. </a:t>
            </a:r>
          </a:p>
          <a:p>
            <a:pPr marL="119063" indent="-119063">
              <a:buFont typeface="Arial" panose="020B0604020202020204" pitchFamily="34" charset="0"/>
              <a:buChar char="•"/>
            </a:pPr>
            <a:r>
              <a:rPr lang="en-US" dirty="0"/>
              <a:t>The </a:t>
            </a:r>
            <a:r>
              <a:rPr lang="en-US" dirty="0" err="1"/>
              <a:t>tableoid</a:t>
            </a:r>
            <a:r>
              <a:rPr lang="en-US" dirty="0"/>
              <a:t> may be joined to </a:t>
            </a:r>
            <a:r>
              <a:rPr lang="en-US" dirty="0" err="1"/>
              <a:t>pg_class.oid</a:t>
            </a:r>
            <a:r>
              <a:rPr lang="en-US" dirty="0"/>
              <a:t> to find the table name and schema </a:t>
            </a:r>
            <a:r>
              <a:rPr lang="en-US" dirty="0" err="1"/>
              <a:t>oid</a:t>
            </a:r>
            <a:r>
              <a:rPr lang="en-US" dirty="0"/>
              <a:t>. So this is also of no help to us.</a:t>
            </a:r>
          </a:p>
          <a:p>
            <a:pPr marL="119063" indent="-119063">
              <a:buFont typeface="Arial" panose="020B0604020202020204" pitchFamily="34" charset="0"/>
              <a:buChar char="•"/>
            </a:pPr>
            <a:r>
              <a:rPr lang="en-US" dirty="0"/>
              <a:t>The </a:t>
            </a:r>
            <a:r>
              <a:rPr lang="en-US" dirty="0" err="1"/>
              <a:t>xmin</a:t>
            </a:r>
            <a:r>
              <a:rPr lang="en-US" dirty="0"/>
              <a:t> is our transaction id. We can't use the transaction id because record 1, "293897773", is numerically before record 2 "293897776". </a:t>
            </a:r>
          </a:p>
          <a:p>
            <a:pPr marL="119063" indent="-119063">
              <a:buFont typeface="Arial" panose="020B0604020202020204" pitchFamily="34" charset="0"/>
              <a:buChar char="•"/>
            </a:pPr>
            <a:endParaRPr lang="en-US" dirty="0"/>
          </a:p>
        </p:txBody>
      </p:sp>
      <p:graphicFrame>
        <p:nvGraphicFramePr>
          <p:cNvPr id="10" name="Table 9">
            <a:extLst>
              <a:ext uri="{FF2B5EF4-FFF2-40B4-BE49-F238E27FC236}">
                <a16:creationId xmlns:a16="http://schemas.microsoft.com/office/drawing/2014/main" id="{1C662689-CB15-4EBF-A9CE-80278C2D6DC7}"/>
              </a:ext>
            </a:extLst>
          </p:cNvPr>
          <p:cNvGraphicFramePr>
            <a:graphicFrameLocks noGrp="1"/>
          </p:cNvGraphicFramePr>
          <p:nvPr/>
        </p:nvGraphicFramePr>
        <p:xfrm>
          <a:off x="5101563" y="4823495"/>
          <a:ext cx="6473589" cy="1371600"/>
        </p:xfrm>
        <a:graphic>
          <a:graphicData uri="http://schemas.openxmlformats.org/drawingml/2006/table">
            <a:tbl>
              <a:tblPr firstRow="1" lastRow="1" bandRow="1">
                <a:tableStyleId>{073A0DAA-6AF3-43AB-8588-CEC1D06C72B9}</a:tableStyleId>
              </a:tblPr>
              <a:tblGrid>
                <a:gridCol w="982980">
                  <a:extLst>
                    <a:ext uri="{9D8B030D-6E8A-4147-A177-3AD203B41FA5}">
                      <a16:colId xmlns:a16="http://schemas.microsoft.com/office/drawing/2014/main" val="3267033597"/>
                    </a:ext>
                  </a:extLst>
                </a:gridCol>
                <a:gridCol w="982980">
                  <a:extLst>
                    <a:ext uri="{9D8B030D-6E8A-4147-A177-3AD203B41FA5}">
                      <a16:colId xmlns:a16="http://schemas.microsoft.com/office/drawing/2014/main" val="4114341275"/>
                    </a:ext>
                  </a:extLst>
                </a:gridCol>
                <a:gridCol w="982980">
                  <a:extLst>
                    <a:ext uri="{9D8B030D-6E8A-4147-A177-3AD203B41FA5}">
                      <a16:colId xmlns:a16="http://schemas.microsoft.com/office/drawing/2014/main" val="44035214"/>
                    </a:ext>
                  </a:extLst>
                </a:gridCol>
                <a:gridCol w="581343">
                  <a:extLst>
                    <a:ext uri="{9D8B030D-6E8A-4147-A177-3AD203B41FA5}">
                      <a16:colId xmlns:a16="http://schemas.microsoft.com/office/drawing/2014/main" val="1783518260"/>
                    </a:ext>
                  </a:extLst>
                </a:gridCol>
                <a:gridCol w="613093">
                  <a:extLst>
                    <a:ext uri="{9D8B030D-6E8A-4147-A177-3AD203B41FA5}">
                      <a16:colId xmlns:a16="http://schemas.microsoft.com/office/drawing/2014/main" val="1657790862"/>
                    </a:ext>
                  </a:extLst>
                </a:gridCol>
                <a:gridCol w="613093">
                  <a:extLst>
                    <a:ext uri="{9D8B030D-6E8A-4147-A177-3AD203B41FA5}">
                      <a16:colId xmlns:a16="http://schemas.microsoft.com/office/drawing/2014/main" val="1885625271"/>
                    </a:ext>
                  </a:extLst>
                </a:gridCol>
                <a:gridCol w="538480">
                  <a:extLst>
                    <a:ext uri="{9D8B030D-6E8A-4147-A177-3AD203B41FA5}">
                      <a16:colId xmlns:a16="http://schemas.microsoft.com/office/drawing/2014/main" val="986979090"/>
                    </a:ext>
                  </a:extLst>
                </a:gridCol>
                <a:gridCol w="362268">
                  <a:extLst>
                    <a:ext uri="{9D8B030D-6E8A-4147-A177-3AD203B41FA5}">
                      <a16:colId xmlns:a16="http://schemas.microsoft.com/office/drawing/2014/main" val="3776974491"/>
                    </a:ext>
                  </a:extLst>
                </a:gridCol>
                <a:gridCol w="816372">
                  <a:extLst>
                    <a:ext uri="{9D8B030D-6E8A-4147-A177-3AD203B41FA5}">
                      <a16:colId xmlns:a16="http://schemas.microsoft.com/office/drawing/2014/main" val="4260578108"/>
                    </a:ext>
                  </a:extLst>
                </a:gridCol>
              </a:tblGrid>
              <a:tr h="0">
                <a:tc>
                  <a:txBody>
                    <a:bodyPr/>
                    <a:lstStyle/>
                    <a:p>
                      <a:r>
                        <a:rPr lang="en-US" sz="1200" dirty="0" err="1"/>
                        <a:t>oid</a:t>
                      </a:r>
                      <a:endParaRPr lang="en-US" sz="1200" dirty="0"/>
                    </a:p>
                  </a:txBody>
                  <a:tcPr/>
                </a:tc>
                <a:tc>
                  <a:txBody>
                    <a:bodyPr/>
                    <a:lstStyle/>
                    <a:p>
                      <a:r>
                        <a:rPr lang="en-US" sz="1200" dirty="0" err="1"/>
                        <a:t>tableoid</a:t>
                      </a:r>
                      <a:endParaRPr lang="en-US" sz="1200" dirty="0"/>
                    </a:p>
                  </a:txBody>
                  <a:tcPr/>
                </a:tc>
                <a:tc>
                  <a:txBody>
                    <a:bodyPr/>
                    <a:lstStyle/>
                    <a:p>
                      <a:r>
                        <a:rPr lang="en-US" sz="1200" dirty="0" err="1"/>
                        <a:t>xmin</a:t>
                      </a:r>
                      <a:endParaRPr lang="en-US" sz="1200" dirty="0"/>
                    </a:p>
                  </a:txBody>
                  <a:tcPr/>
                </a:tc>
                <a:tc>
                  <a:txBody>
                    <a:bodyPr/>
                    <a:lstStyle/>
                    <a:p>
                      <a:r>
                        <a:rPr lang="en-US" sz="1200" dirty="0" err="1"/>
                        <a:t>cmin</a:t>
                      </a:r>
                      <a:endParaRPr lang="en-US" sz="1200" dirty="0"/>
                    </a:p>
                  </a:txBody>
                  <a:tcPr/>
                </a:tc>
                <a:tc>
                  <a:txBody>
                    <a:bodyPr/>
                    <a:lstStyle/>
                    <a:p>
                      <a:r>
                        <a:rPr lang="en-US" sz="1200" dirty="0" err="1"/>
                        <a:t>xmax</a:t>
                      </a:r>
                      <a:endParaRPr lang="en-US" sz="1200" dirty="0"/>
                    </a:p>
                  </a:txBody>
                  <a:tcPr/>
                </a:tc>
                <a:tc>
                  <a:txBody>
                    <a:bodyPr/>
                    <a:lstStyle/>
                    <a:p>
                      <a:r>
                        <a:rPr lang="en-US" sz="1200" dirty="0" err="1"/>
                        <a:t>cmax</a:t>
                      </a:r>
                      <a:endParaRPr lang="en-US" sz="1200" dirty="0"/>
                    </a:p>
                  </a:txBody>
                  <a:tcPr/>
                </a:tc>
                <a:tc>
                  <a:txBody>
                    <a:bodyPr/>
                    <a:lstStyle/>
                    <a:p>
                      <a:r>
                        <a:rPr lang="en-US" sz="1200" dirty="0" err="1"/>
                        <a:t>ctid</a:t>
                      </a:r>
                      <a:endParaRPr lang="en-US" sz="1200" dirty="0"/>
                    </a:p>
                  </a:txBody>
                  <a:tcPr/>
                </a:tc>
                <a:tc>
                  <a:txBody>
                    <a:bodyPr/>
                    <a:lstStyle/>
                    <a:p>
                      <a:r>
                        <a:rPr lang="en-US" sz="1200" dirty="0"/>
                        <a:t>id</a:t>
                      </a:r>
                    </a:p>
                  </a:txBody>
                  <a:tcPr/>
                </a:tc>
                <a:tc>
                  <a:txBody>
                    <a:bodyPr/>
                    <a:lstStyle/>
                    <a:p>
                      <a:r>
                        <a:rPr lang="en-US" sz="1200" dirty="0"/>
                        <a:t>val</a:t>
                      </a:r>
                    </a:p>
                  </a:txBody>
                  <a:tcPr/>
                </a:tc>
                <a:extLst>
                  <a:ext uri="{0D108BD9-81ED-4DB2-BD59-A6C34878D82A}">
                    <a16:rowId xmlns:a16="http://schemas.microsoft.com/office/drawing/2014/main" val="849794210"/>
                  </a:ext>
                </a:extLst>
              </a:tr>
              <a:tr h="179650">
                <a:tc>
                  <a:txBody>
                    <a:bodyPr/>
                    <a:lstStyle/>
                    <a:p>
                      <a:r>
                        <a:rPr lang="en-US" sz="1200" dirty="0"/>
                        <a:t>494969335</a:t>
                      </a:r>
                    </a:p>
                  </a:txBody>
                  <a:tcPr/>
                </a:tc>
                <a:tc>
                  <a:txBody>
                    <a:bodyPr/>
                    <a:lstStyle/>
                    <a:p>
                      <a:r>
                        <a:rPr lang="en-US" sz="1200" dirty="0"/>
                        <a:t>494969326</a:t>
                      </a:r>
                    </a:p>
                  </a:txBody>
                  <a:tcPr/>
                </a:tc>
                <a:tc>
                  <a:txBody>
                    <a:bodyPr/>
                    <a:lstStyle/>
                    <a:p>
                      <a:r>
                        <a:rPr lang="en-US" sz="1200" dirty="0"/>
                        <a:t>293897773</a:t>
                      </a:r>
                    </a:p>
                  </a:txBody>
                  <a:tcPr/>
                </a:tc>
                <a:tc>
                  <a:txBody>
                    <a:bodyPr/>
                    <a:lstStyle/>
                    <a:p>
                      <a:r>
                        <a:rPr lang="en-US" sz="1200" dirty="0"/>
                        <a:t>0</a:t>
                      </a:r>
                    </a:p>
                  </a:txBody>
                  <a:tcPr/>
                </a:tc>
                <a:tc>
                  <a:txBody>
                    <a:bodyPr/>
                    <a:lstStyle/>
                    <a:p>
                      <a:r>
                        <a:rPr lang="en-US" sz="1200" dirty="0"/>
                        <a:t>0</a:t>
                      </a:r>
                    </a:p>
                  </a:txBody>
                  <a:tcPr/>
                </a:tc>
                <a:tc>
                  <a:txBody>
                    <a:bodyPr/>
                    <a:lstStyle/>
                    <a:p>
                      <a:r>
                        <a:rPr lang="en-US" sz="1200" dirty="0"/>
                        <a:t>0</a:t>
                      </a:r>
                    </a:p>
                  </a:txBody>
                  <a:tcPr/>
                </a:tc>
                <a:tc>
                  <a:txBody>
                    <a:bodyPr/>
                    <a:lstStyle/>
                    <a:p>
                      <a:r>
                        <a:rPr lang="en-US" sz="1200" dirty="0"/>
                        <a:t>(0,1)</a:t>
                      </a:r>
                    </a:p>
                  </a:txBody>
                  <a:tcPr/>
                </a:tc>
                <a:tc>
                  <a:txBody>
                    <a:bodyPr/>
                    <a:lstStyle/>
                    <a:p>
                      <a:r>
                        <a:rPr lang="en-US" sz="1200" dirty="0"/>
                        <a:t>1</a:t>
                      </a:r>
                    </a:p>
                  </a:txBody>
                  <a:tcPr/>
                </a:tc>
                <a:tc>
                  <a:txBody>
                    <a:bodyPr/>
                    <a:lstStyle/>
                    <a:p>
                      <a:r>
                        <a:rPr lang="en-US" sz="1200" dirty="0"/>
                        <a:t>test</a:t>
                      </a:r>
                    </a:p>
                  </a:txBody>
                  <a:tcPr/>
                </a:tc>
                <a:extLst>
                  <a:ext uri="{0D108BD9-81ED-4DB2-BD59-A6C34878D82A}">
                    <a16:rowId xmlns:a16="http://schemas.microsoft.com/office/drawing/2014/main" val="2321034988"/>
                  </a:ext>
                </a:extLst>
              </a:tr>
              <a:tr h="179650">
                <a:tc>
                  <a:txBody>
                    <a:bodyPr/>
                    <a:lstStyle/>
                    <a:p>
                      <a:r>
                        <a:rPr lang="en-US" sz="1200" dirty="0"/>
                        <a:t>494969336</a:t>
                      </a:r>
                    </a:p>
                  </a:txBody>
                  <a:tcPr/>
                </a:tc>
                <a:tc>
                  <a:txBody>
                    <a:bodyPr/>
                    <a:lstStyle/>
                    <a:p>
                      <a:r>
                        <a:rPr lang="en-US" sz="1200" dirty="0"/>
                        <a:t>494969326</a:t>
                      </a:r>
                    </a:p>
                  </a:txBody>
                  <a:tcPr/>
                </a:tc>
                <a:tc>
                  <a:txBody>
                    <a:bodyPr/>
                    <a:lstStyle/>
                    <a:p>
                      <a:r>
                        <a:rPr lang="en-US" sz="1200" dirty="0"/>
                        <a:t>293897776</a:t>
                      </a:r>
                    </a:p>
                  </a:txBody>
                  <a:tcPr/>
                </a:tc>
                <a:tc>
                  <a:txBody>
                    <a:bodyPr/>
                    <a:lstStyle/>
                    <a:p>
                      <a:r>
                        <a:rPr lang="en-US" sz="1200" dirty="0"/>
                        <a:t>0</a:t>
                      </a:r>
                    </a:p>
                  </a:txBody>
                  <a:tcPr/>
                </a:tc>
                <a:tc>
                  <a:txBody>
                    <a:bodyPr/>
                    <a:lstStyle/>
                    <a:p>
                      <a:r>
                        <a:rPr lang="en-US" sz="1200" dirty="0"/>
                        <a:t>0</a:t>
                      </a:r>
                    </a:p>
                  </a:txBody>
                  <a:tcPr/>
                </a:tc>
                <a:tc>
                  <a:txBody>
                    <a:bodyPr/>
                    <a:lstStyle/>
                    <a:p>
                      <a:r>
                        <a:rPr lang="en-US" sz="1200" dirty="0"/>
                        <a:t>0</a:t>
                      </a:r>
                    </a:p>
                  </a:txBody>
                  <a:tcPr/>
                </a:tc>
                <a:tc>
                  <a:txBody>
                    <a:bodyPr/>
                    <a:lstStyle/>
                    <a:p>
                      <a:r>
                        <a:rPr lang="en-US" sz="1200" dirty="0"/>
                        <a:t>(0,2)</a:t>
                      </a:r>
                    </a:p>
                  </a:txBody>
                  <a:tcPr/>
                </a:tc>
                <a:tc>
                  <a:txBody>
                    <a:bodyPr/>
                    <a:lstStyle/>
                    <a:p>
                      <a:r>
                        <a:rPr lang="en-US" sz="1200" dirty="0"/>
                        <a:t>2</a:t>
                      </a:r>
                    </a:p>
                  </a:txBody>
                  <a:tcPr/>
                </a:tc>
                <a:tc>
                  <a:txBody>
                    <a:bodyPr/>
                    <a:lstStyle/>
                    <a:p>
                      <a:r>
                        <a:rPr lang="en-US" sz="1200" dirty="0"/>
                        <a:t>testing</a:t>
                      </a:r>
                    </a:p>
                  </a:txBody>
                  <a:tcPr/>
                </a:tc>
                <a:extLst>
                  <a:ext uri="{0D108BD9-81ED-4DB2-BD59-A6C34878D82A}">
                    <a16:rowId xmlns:a16="http://schemas.microsoft.com/office/drawing/2014/main" val="2741708782"/>
                  </a:ext>
                </a:extLst>
              </a:tr>
              <a:tr h="179650">
                <a:tc>
                  <a:txBody>
                    <a:bodyPr/>
                    <a:lstStyle/>
                    <a:p>
                      <a:r>
                        <a:rPr lang="en-US" sz="1200" dirty="0"/>
                        <a:t>494969337</a:t>
                      </a:r>
                    </a:p>
                  </a:txBody>
                  <a:tcPr/>
                </a:tc>
                <a:tc>
                  <a:txBody>
                    <a:bodyPr/>
                    <a:lstStyle/>
                    <a:p>
                      <a:r>
                        <a:rPr lang="en-US" sz="1200" dirty="0"/>
                        <a:t>494969326</a:t>
                      </a:r>
                    </a:p>
                  </a:txBody>
                  <a:tcPr/>
                </a:tc>
                <a:tc>
                  <a:txBody>
                    <a:bodyPr/>
                    <a:lstStyle/>
                    <a:p>
                      <a:r>
                        <a:rPr lang="en-US" sz="1200" dirty="0"/>
                        <a:t>293897773</a:t>
                      </a:r>
                    </a:p>
                  </a:txBody>
                  <a:tcPr/>
                </a:tc>
                <a:tc>
                  <a:txBody>
                    <a:bodyPr/>
                    <a:lstStyle/>
                    <a:p>
                      <a:r>
                        <a:rPr lang="en-US" sz="1200" dirty="0"/>
                        <a:t>1</a:t>
                      </a:r>
                    </a:p>
                  </a:txBody>
                  <a:tcPr/>
                </a:tc>
                <a:tc>
                  <a:txBody>
                    <a:bodyPr/>
                    <a:lstStyle/>
                    <a:p>
                      <a:r>
                        <a:rPr lang="en-US" sz="1200" dirty="0"/>
                        <a:t>0</a:t>
                      </a:r>
                    </a:p>
                  </a:txBody>
                  <a:tcPr/>
                </a:tc>
                <a:tc>
                  <a:txBody>
                    <a:bodyPr/>
                    <a:lstStyle/>
                    <a:p>
                      <a:r>
                        <a:rPr lang="en-US" sz="1200" dirty="0"/>
                        <a:t>1</a:t>
                      </a:r>
                    </a:p>
                  </a:txBody>
                  <a:tcPr/>
                </a:tc>
                <a:tc>
                  <a:txBody>
                    <a:bodyPr/>
                    <a:lstStyle/>
                    <a:p>
                      <a:r>
                        <a:rPr lang="en-US" sz="1200" dirty="0"/>
                        <a:t>(0,3)</a:t>
                      </a:r>
                    </a:p>
                  </a:txBody>
                  <a:tcPr/>
                </a:tc>
                <a:tc>
                  <a:txBody>
                    <a:bodyPr/>
                    <a:lstStyle/>
                    <a:p>
                      <a:r>
                        <a:rPr lang="en-US" sz="1200" dirty="0"/>
                        <a:t>3</a:t>
                      </a:r>
                    </a:p>
                  </a:txBody>
                  <a:tcPr/>
                </a:tc>
                <a:tc>
                  <a:txBody>
                    <a:bodyPr/>
                    <a:lstStyle/>
                    <a:p>
                      <a:r>
                        <a:rPr lang="en-US" sz="1200" dirty="0"/>
                        <a:t>tested</a:t>
                      </a:r>
                    </a:p>
                  </a:txBody>
                  <a:tcPr/>
                </a:tc>
                <a:extLst>
                  <a:ext uri="{0D108BD9-81ED-4DB2-BD59-A6C34878D82A}">
                    <a16:rowId xmlns:a16="http://schemas.microsoft.com/office/drawing/2014/main" val="2984586738"/>
                  </a:ext>
                </a:extLst>
              </a:tr>
              <a:tr h="179650">
                <a:tc gridSpan="9">
                  <a:txBody>
                    <a:bodyPr/>
                    <a:lstStyle/>
                    <a:p>
                      <a:r>
                        <a:rPr lang="en-US" sz="1200" dirty="0" err="1"/>
                        <a:t>public.testing</a:t>
                      </a:r>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dirty="0"/>
                    </a:p>
                  </a:txBody>
                  <a:tcPr/>
                </a:tc>
                <a:extLst>
                  <a:ext uri="{0D108BD9-81ED-4DB2-BD59-A6C34878D82A}">
                    <a16:rowId xmlns:a16="http://schemas.microsoft.com/office/drawing/2014/main" val="2311409399"/>
                  </a:ext>
                </a:extLst>
              </a:tr>
            </a:tbl>
          </a:graphicData>
        </a:graphic>
      </p:graphicFrame>
      <p:pic>
        <p:nvPicPr>
          <p:cNvPr id="9" name="Picture 8">
            <a:extLst>
              <a:ext uri="{FF2B5EF4-FFF2-40B4-BE49-F238E27FC236}">
                <a16:creationId xmlns:a16="http://schemas.microsoft.com/office/drawing/2014/main" id="{E156E518-7A57-4999-BC87-80A3FC38E8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861421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System Columns</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latin typeface="Courier New" panose="02070309020205020404" pitchFamily="49" charset="0"/>
              </a:rPr>
              <a:t>-- Thread 3 </a:t>
            </a: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tableoid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xmin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cmin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xmax</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cmax</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08047"/>
                </a:solidFill>
                <a:latin typeface="Courier New" panose="02070309020205020404" pitchFamily="49" charset="0"/>
              </a:rPr>
              <a:t>;</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9</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The </a:t>
            </a:r>
            <a:r>
              <a:rPr lang="en-US" dirty="0" err="1"/>
              <a:t>cmin</a:t>
            </a:r>
            <a:r>
              <a:rPr lang="en-US" dirty="0"/>
              <a:t> lets us know the data line within the transaction, but that is no help either. </a:t>
            </a:r>
          </a:p>
          <a:p>
            <a:pPr marL="119063" indent="-119063">
              <a:buFont typeface="Arial" panose="020B0604020202020204" pitchFamily="34" charset="0"/>
              <a:buChar char="•"/>
            </a:pPr>
            <a:r>
              <a:rPr lang="en-US" dirty="0" err="1"/>
              <a:t>xmax</a:t>
            </a:r>
            <a:r>
              <a:rPr lang="en-US" dirty="0"/>
              <a:t> and </a:t>
            </a:r>
            <a:r>
              <a:rPr lang="en-US" dirty="0" err="1"/>
              <a:t>cmax</a:t>
            </a:r>
            <a:r>
              <a:rPr lang="en-US" dirty="0"/>
              <a:t> is our deleting transaction and deleting data row respectively and no help to us.</a:t>
            </a:r>
          </a:p>
          <a:p>
            <a:pPr marL="119063" indent="-119063">
              <a:buFont typeface="Arial" panose="020B0604020202020204" pitchFamily="34" charset="0"/>
              <a:buChar char="•"/>
            </a:pPr>
            <a:r>
              <a:rPr lang="en-US" dirty="0"/>
              <a:t>The </a:t>
            </a:r>
            <a:r>
              <a:rPr lang="en-US" dirty="0" err="1"/>
              <a:t>ctid</a:t>
            </a:r>
            <a:r>
              <a:rPr lang="en-US" dirty="0"/>
              <a:t> is our unique record indicator, but it is in the format (page, line on page) and since record 1 was written before record 2, this is also no help to us. </a:t>
            </a:r>
          </a:p>
          <a:p>
            <a:pPr marL="119063" indent="-119063">
              <a:buFont typeface="Arial" panose="020B0604020202020204" pitchFamily="34" charset="0"/>
              <a:buChar char="•"/>
            </a:pPr>
            <a:r>
              <a:rPr lang="en-US" dirty="0"/>
              <a:t>This means that there is nothing in the system columns that will help us figure out that we need to grab record 1.</a:t>
            </a:r>
          </a:p>
          <a:p>
            <a:pPr marL="119063" indent="-119063">
              <a:buFont typeface="Arial" panose="020B0604020202020204" pitchFamily="34" charset="0"/>
              <a:buChar char="•"/>
            </a:pPr>
            <a:endParaRPr lang="en-US" dirty="0"/>
          </a:p>
        </p:txBody>
      </p:sp>
      <p:graphicFrame>
        <p:nvGraphicFramePr>
          <p:cNvPr id="10" name="Table 9">
            <a:extLst>
              <a:ext uri="{FF2B5EF4-FFF2-40B4-BE49-F238E27FC236}">
                <a16:creationId xmlns:a16="http://schemas.microsoft.com/office/drawing/2014/main" id="{1C662689-CB15-4EBF-A9CE-80278C2D6DC7}"/>
              </a:ext>
            </a:extLst>
          </p:cNvPr>
          <p:cNvGraphicFramePr>
            <a:graphicFrameLocks noGrp="1"/>
          </p:cNvGraphicFramePr>
          <p:nvPr>
            <p:extLst>
              <p:ext uri="{D42A27DB-BD31-4B8C-83A1-F6EECF244321}">
                <p14:modId xmlns:p14="http://schemas.microsoft.com/office/powerpoint/2010/main" val="3710973948"/>
              </p:ext>
            </p:extLst>
          </p:nvPr>
        </p:nvGraphicFramePr>
        <p:xfrm>
          <a:off x="5101563" y="4823495"/>
          <a:ext cx="6473589" cy="1371600"/>
        </p:xfrm>
        <a:graphic>
          <a:graphicData uri="http://schemas.openxmlformats.org/drawingml/2006/table">
            <a:tbl>
              <a:tblPr firstRow="1" lastRow="1" bandRow="1">
                <a:tableStyleId>{073A0DAA-6AF3-43AB-8588-CEC1D06C72B9}</a:tableStyleId>
              </a:tblPr>
              <a:tblGrid>
                <a:gridCol w="982980">
                  <a:extLst>
                    <a:ext uri="{9D8B030D-6E8A-4147-A177-3AD203B41FA5}">
                      <a16:colId xmlns:a16="http://schemas.microsoft.com/office/drawing/2014/main" val="3267033597"/>
                    </a:ext>
                  </a:extLst>
                </a:gridCol>
                <a:gridCol w="982980">
                  <a:extLst>
                    <a:ext uri="{9D8B030D-6E8A-4147-A177-3AD203B41FA5}">
                      <a16:colId xmlns:a16="http://schemas.microsoft.com/office/drawing/2014/main" val="4114341275"/>
                    </a:ext>
                  </a:extLst>
                </a:gridCol>
                <a:gridCol w="982980">
                  <a:extLst>
                    <a:ext uri="{9D8B030D-6E8A-4147-A177-3AD203B41FA5}">
                      <a16:colId xmlns:a16="http://schemas.microsoft.com/office/drawing/2014/main" val="44035214"/>
                    </a:ext>
                  </a:extLst>
                </a:gridCol>
                <a:gridCol w="581343">
                  <a:extLst>
                    <a:ext uri="{9D8B030D-6E8A-4147-A177-3AD203B41FA5}">
                      <a16:colId xmlns:a16="http://schemas.microsoft.com/office/drawing/2014/main" val="1783518260"/>
                    </a:ext>
                  </a:extLst>
                </a:gridCol>
                <a:gridCol w="613093">
                  <a:extLst>
                    <a:ext uri="{9D8B030D-6E8A-4147-A177-3AD203B41FA5}">
                      <a16:colId xmlns:a16="http://schemas.microsoft.com/office/drawing/2014/main" val="1657790862"/>
                    </a:ext>
                  </a:extLst>
                </a:gridCol>
                <a:gridCol w="613093">
                  <a:extLst>
                    <a:ext uri="{9D8B030D-6E8A-4147-A177-3AD203B41FA5}">
                      <a16:colId xmlns:a16="http://schemas.microsoft.com/office/drawing/2014/main" val="1885625271"/>
                    </a:ext>
                  </a:extLst>
                </a:gridCol>
                <a:gridCol w="538480">
                  <a:extLst>
                    <a:ext uri="{9D8B030D-6E8A-4147-A177-3AD203B41FA5}">
                      <a16:colId xmlns:a16="http://schemas.microsoft.com/office/drawing/2014/main" val="986979090"/>
                    </a:ext>
                  </a:extLst>
                </a:gridCol>
                <a:gridCol w="362268">
                  <a:extLst>
                    <a:ext uri="{9D8B030D-6E8A-4147-A177-3AD203B41FA5}">
                      <a16:colId xmlns:a16="http://schemas.microsoft.com/office/drawing/2014/main" val="3776974491"/>
                    </a:ext>
                  </a:extLst>
                </a:gridCol>
                <a:gridCol w="816372">
                  <a:extLst>
                    <a:ext uri="{9D8B030D-6E8A-4147-A177-3AD203B41FA5}">
                      <a16:colId xmlns:a16="http://schemas.microsoft.com/office/drawing/2014/main" val="4260578108"/>
                    </a:ext>
                  </a:extLst>
                </a:gridCol>
              </a:tblGrid>
              <a:tr h="0">
                <a:tc>
                  <a:txBody>
                    <a:bodyPr/>
                    <a:lstStyle/>
                    <a:p>
                      <a:r>
                        <a:rPr lang="en-US" sz="1200" dirty="0" err="1"/>
                        <a:t>oid</a:t>
                      </a:r>
                      <a:endParaRPr lang="en-US" sz="1200" dirty="0"/>
                    </a:p>
                  </a:txBody>
                  <a:tcPr/>
                </a:tc>
                <a:tc>
                  <a:txBody>
                    <a:bodyPr/>
                    <a:lstStyle/>
                    <a:p>
                      <a:r>
                        <a:rPr lang="en-US" sz="1200" dirty="0" err="1"/>
                        <a:t>tableoid</a:t>
                      </a:r>
                      <a:endParaRPr lang="en-US" sz="1200" dirty="0"/>
                    </a:p>
                  </a:txBody>
                  <a:tcPr/>
                </a:tc>
                <a:tc>
                  <a:txBody>
                    <a:bodyPr/>
                    <a:lstStyle/>
                    <a:p>
                      <a:r>
                        <a:rPr lang="en-US" sz="1200" dirty="0" err="1"/>
                        <a:t>xmin</a:t>
                      </a:r>
                      <a:endParaRPr lang="en-US" sz="1200" dirty="0"/>
                    </a:p>
                  </a:txBody>
                  <a:tcPr/>
                </a:tc>
                <a:tc>
                  <a:txBody>
                    <a:bodyPr/>
                    <a:lstStyle/>
                    <a:p>
                      <a:r>
                        <a:rPr lang="en-US" sz="1200" dirty="0" err="1"/>
                        <a:t>cmin</a:t>
                      </a:r>
                      <a:endParaRPr lang="en-US" sz="1200" dirty="0"/>
                    </a:p>
                  </a:txBody>
                  <a:tcPr/>
                </a:tc>
                <a:tc>
                  <a:txBody>
                    <a:bodyPr/>
                    <a:lstStyle/>
                    <a:p>
                      <a:r>
                        <a:rPr lang="en-US" sz="1200" dirty="0" err="1"/>
                        <a:t>xmax</a:t>
                      </a:r>
                      <a:endParaRPr lang="en-US" sz="1200" dirty="0"/>
                    </a:p>
                  </a:txBody>
                  <a:tcPr/>
                </a:tc>
                <a:tc>
                  <a:txBody>
                    <a:bodyPr/>
                    <a:lstStyle/>
                    <a:p>
                      <a:r>
                        <a:rPr lang="en-US" sz="1200" dirty="0" err="1"/>
                        <a:t>cmax</a:t>
                      </a:r>
                      <a:endParaRPr lang="en-US" sz="1200" dirty="0"/>
                    </a:p>
                  </a:txBody>
                  <a:tcPr/>
                </a:tc>
                <a:tc>
                  <a:txBody>
                    <a:bodyPr/>
                    <a:lstStyle/>
                    <a:p>
                      <a:r>
                        <a:rPr lang="en-US" sz="1200" dirty="0" err="1"/>
                        <a:t>ctid</a:t>
                      </a:r>
                      <a:endParaRPr lang="en-US" sz="1200" dirty="0"/>
                    </a:p>
                  </a:txBody>
                  <a:tcPr/>
                </a:tc>
                <a:tc>
                  <a:txBody>
                    <a:bodyPr/>
                    <a:lstStyle/>
                    <a:p>
                      <a:r>
                        <a:rPr lang="en-US" sz="1200" dirty="0"/>
                        <a:t>id</a:t>
                      </a:r>
                    </a:p>
                  </a:txBody>
                  <a:tcPr/>
                </a:tc>
                <a:tc>
                  <a:txBody>
                    <a:bodyPr/>
                    <a:lstStyle/>
                    <a:p>
                      <a:r>
                        <a:rPr lang="en-US" sz="1200" dirty="0"/>
                        <a:t>val</a:t>
                      </a:r>
                    </a:p>
                  </a:txBody>
                  <a:tcPr/>
                </a:tc>
                <a:extLst>
                  <a:ext uri="{0D108BD9-81ED-4DB2-BD59-A6C34878D82A}">
                    <a16:rowId xmlns:a16="http://schemas.microsoft.com/office/drawing/2014/main" val="849794210"/>
                  </a:ext>
                </a:extLst>
              </a:tr>
              <a:tr h="179650">
                <a:tc>
                  <a:txBody>
                    <a:bodyPr/>
                    <a:lstStyle/>
                    <a:p>
                      <a:r>
                        <a:rPr lang="en-US" sz="1200" dirty="0"/>
                        <a:t>494969335</a:t>
                      </a:r>
                    </a:p>
                  </a:txBody>
                  <a:tcPr/>
                </a:tc>
                <a:tc>
                  <a:txBody>
                    <a:bodyPr/>
                    <a:lstStyle/>
                    <a:p>
                      <a:r>
                        <a:rPr lang="en-US" sz="1200" dirty="0"/>
                        <a:t>494969326</a:t>
                      </a:r>
                    </a:p>
                  </a:txBody>
                  <a:tcPr/>
                </a:tc>
                <a:tc>
                  <a:txBody>
                    <a:bodyPr/>
                    <a:lstStyle/>
                    <a:p>
                      <a:r>
                        <a:rPr lang="en-US" sz="1200" dirty="0"/>
                        <a:t>293897773</a:t>
                      </a:r>
                    </a:p>
                  </a:txBody>
                  <a:tcPr/>
                </a:tc>
                <a:tc>
                  <a:txBody>
                    <a:bodyPr/>
                    <a:lstStyle/>
                    <a:p>
                      <a:r>
                        <a:rPr lang="en-US" sz="1200" dirty="0"/>
                        <a:t>0</a:t>
                      </a:r>
                    </a:p>
                  </a:txBody>
                  <a:tcPr/>
                </a:tc>
                <a:tc>
                  <a:txBody>
                    <a:bodyPr/>
                    <a:lstStyle/>
                    <a:p>
                      <a:r>
                        <a:rPr lang="en-US" sz="1200" dirty="0"/>
                        <a:t>0</a:t>
                      </a:r>
                    </a:p>
                  </a:txBody>
                  <a:tcPr/>
                </a:tc>
                <a:tc>
                  <a:txBody>
                    <a:bodyPr/>
                    <a:lstStyle/>
                    <a:p>
                      <a:r>
                        <a:rPr lang="en-US" sz="1200" dirty="0"/>
                        <a:t>0</a:t>
                      </a:r>
                    </a:p>
                  </a:txBody>
                  <a:tcPr/>
                </a:tc>
                <a:tc>
                  <a:txBody>
                    <a:bodyPr/>
                    <a:lstStyle/>
                    <a:p>
                      <a:r>
                        <a:rPr lang="en-US" sz="1200" dirty="0"/>
                        <a:t>(0,1)</a:t>
                      </a:r>
                    </a:p>
                  </a:txBody>
                  <a:tcPr/>
                </a:tc>
                <a:tc>
                  <a:txBody>
                    <a:bodyPr/>
                    <a:lstStyle/>
                    <a:p>
                      <a:r>
                        <a:rPr lang="en-US" sz="1200" dirty="0"/>
                        <a:t>1</a:t>
                      </a:r>
                    </a:p>
                  </a:txBody>
                  <a:tcPr/>
                </a:tc>
                <a:tc>
                  <a:txBody>
                    <a:bodyPr/>
                    <a:lstStyle/>
                    <a:p>
                      <a:r>
                        <a:rPr lang="en-US" sz="1200" dirty="0"/>
                        <a:t>test</a:t>
                      </a:r>
                    </a:p>
                  </a:txBody>
                  <a:tcPr/>
                </a:tc>
                <a:extLst>
                  <a:ext uri="{0D108BD9-81ED-4DB2-BD59-A6C34878D82A}">
                    <a16:rowId xmlns:a16="http://schemas.microsoft.com/office/drawing/2014/main" val="2321034988"/>
                  </a:ext>
                </a:extLst>
              </a:tr>
              <a:tr h="179650">
                <a:tc>
                  <a:txBody>
                    <a:bodyPr/>
                    <a:lstStyle/>
                    <a:p>
                      <a:r>
                        <a:rPr lang="en-US" sz="1200" dirty="0"/>
                        <a:t>494969336</a:t>
                      </a:r>
                    </a:p>
                  </a:txBody>
                  <a:tcPr/>
                </a:tc>
                <a:tc>
                  <a:txBody>
                    <a:bodyPr/>
                    <a:lstStyle/>
                    <a:p>
                      <a:r>
                        <a:rPr lang="en-US" sz="1200" dirty="0"/>
                        <a:t>494969326</a:t>
                      </a:r>
                    </a:p>
                  </a:txBody>
                  <a:tcPr/>
                </a:tc>
                <a:tc>
                  <a:txBody>
                    <a:bodyPr/>
                    <a:lstStyle/>
                    <a:p>
                      <a:r>
                        <a:rPr lang="en-US" sz="1200" dirty="0"/>
                        <a:t>293897776</a:t>
                      </a:r>
                    </a:p>
                  </a:txBody>
                  <a:tcPr/>
                </a:tc>
                <a:tc>
                  <a:txBody>
                    <a:bodyPr/>
                    <a:lstStyle/>
                    <a:p>
                      <a:r>
                        <a:rPr lang="en-US" sz="1200" dirty="0"/>
                        <a:t>0</a:t>
                      </a:r>
                    </a:p>
                  </a:txBody>
                  <a:tcPr/>
                </a:tc>
                <a:tc>
                  <a:txBody>
                    <a:bodyPr/>
                    <a:lstStyle/>
                    <a:p>
                      <a:r>
                        <a:rPr lang="en-US" sz="1200" dirty="0"/>
                        <a:t>0</a:t>
                      </a:r>
                    </a:p>
                  </a:txBody>
                  <a:tcPr/>
                </a:tc>
                <a:tc>
                  <a:txBody>
                    <a:bodyPr/>
                    <a:lstStyle/>
                    <a:p>
                      <a:r>
                        <a:rPr lang="en-US" sz="1200" dirty="0"/>
                        <a:t>0</a:t>
                      </a:r>
                    </a:p>
                  </a:txBody>
                  <a:tcPr/>
                </a:tc>
                <a:tc>
                  <a:txBody>
                    <a:bodyPr/>
                    <a:lstStyle/>
                    <a:p>
                      <a:r>
                        <a:rPr lang="en-US" sz="1200" dirty="0"/>
                        <a:t>(0,2)</a:t>
                      </a:r>
                    </a:p>
                  </a:txBody>
                  <a:tcPr/>
                </a:tc>
                <a:tc>
                  <a:txBody>
                    <a:bodyPr/>
                    <a:lstStyle/>
                    <a:p>
                      <a:r>
                        <a:rPr lang="en-US" sz="1200" dirty="0"/>
                        <a:t>2</a:t>
                      </a:r>
                    </a:p>
                  </a:txBody>
                  <a:tcPr/>
                </a:tc>
                <a:tc>
                  <a:txBody>
                    <a:bodyPr/>
                    <a:lstStyle/>
                    <a:p>
                      <a:r>
                        <a:rPr lang="en-US" sz="1200" dirty="0"/>
                        <a:t>testing</a:t>
                      </a:r>
                    </a:p>
                  </a:txBody>
                  <a:tcPr/>
                </a:tc>
                <a:extLst>
                  <a:ext uri="{0D108BD9-81ED-4DB2-BD59-A6C34878D82A}">
                    <a16:rowId xmlns:a16="http://schemas.microsoft.com/office/drawing/2014/main" val="2741708782"/>
                  </a:ext>
                </a:extLst>
              </a:tr>
              <a:tr h="179650">
                <a:tc>
                  <a:txBody>
                    <a:bodyPr/>
                    <a:lstStyle/>
                    <a:p>
                      <a:r>
                        <a:rPr lang="en-US" sz="1200" dirty="0"/>
                        <a:t>494969337</a:t>
                      </a:r>
                    </a:p>
                  </a:txBody>
                  <a:tcPr/>
                </a:tc>
                <a:tc>
                  <a:txBody>
                    <a:bodyPr/>
                    <a:lstStyle/>
                    <a:p>
                      <a:r>
                        <a:rPr lang="en-US" sz="1200" dirty="0"/>
                        <a:t>494969326</a:t>
                      </a:r>
                    </a:p>
                  </a:txBody>
                  <a:tcPr/>
                </a:tc>
                <a:tc>
                  <a:txBody>
                    <a:bodyPr/>
                    <a:lstStyle/>
                    <a:p>
                      <a:r>
                        <a:rPr lang="en-US" sz="1200" dirty="0"/>
                        <a:t>293897773</a:t>
                      </a:r>
                    </a:p>
                  </a:txBody>
                  <a:tcPr/>
                </a:tc>
                <a:tc>
                  <a:txBody>
                    <a:bodyPr/>
                    <a:lstStyle/>
                    <a:p>
                      <a:r>
                        <a:rPr lang="en-US" sz="1200" dirty="0"/>
                        <a:t>1</a:t>
                      </a:r>
                    </a:p>
                  </a:txBody>
                  <a:tcPr/>
                </a:tc>
                <a:tc>
                  <a:txBody>
                    <a:bodyPr/>
                    <a:lstStyle/>
                    <a:p>
                      <a:r>
                        <a:rPr lang="en-US" sz="1200" dirty="0"/>
                        <a:t>0</a:t>
                      </a:r>
                    </a:p>
                  </a:txBody>
                  <a:tcPr/>
                </a:tc>
                <a:tc>
                  <a:txBody>
                    <a:bodyPr/>
                    <a:lstStyle/>
                    <a:p>
                      <a:r>
                        <a:rPr lang="en-US" sz="1200" dirty="0"/>
                        <a:t>1</a:t>
                      </a:r>
                    </a:p>
                  </a:txBody>
                  <a:tcPr/>
                </a:tc>
                <a:tc>
                  <a:txBody>
                    <a:bodyPr/>
                    <a:lstStyle/>
                    <a:p>
                      <a:r>
                        <a:rPr lang="en-US" sz="1200" dirty="0"/>
                        <a:t>(0,3)</a:t>
                      </a:r>
                    </a:p>
                  </a:txBody>
                  <a:tcPr/>
                </a:tc>
                <a:tc>
                  <a:txBody>
                    <a:bodyPr/>
                    <a:lstStyle/>
                    <a:p>
                      <a:r>
                        <a:rPr lang="en-US" sz="1200" dirty="0"/>
                        <a:t>3</a:t>
                      </a:r>
                    </a:p>
                  </a:txBody>
                  <a:tcPr/>
                </a:tc>
                <a:tc>
                  <a:txBody>
                    <a:bodyPr/>
                    <a:lstStyle/>
                    <a:p>
                      <a:r>
                        <a:rPr lang="en-US" sz="1200" dirty="0"/>
                        <a:t>tested</a:t>
                      </a:r>
                    </a:p>
                  </a:txBody>
                  <a:tcPr/>
                </a:tc>
                <a:extLst>
                  <a:ext uri="{0D108BD9-81ED-4DB2-BD59-A6C34878D82A}">
                    <a16:rowId xmlns:a16="http://schemas.microsoft.com/office/drawing/2014/main" val="2984586738"/>
                  </a:ext>
                </a:extLst>
              </a:tr>
              <a:tr h="179650">
                <a:tc gridSpan="9">
                  <a:txBody>
                    <a:bodyPr/>
                    <a:lstStyle/>
                    <a:p>
                      <a:r>
                        <a:rPr lang="en-US" sz="1200" dirty="0" err="1"/>
                        <a:t>public.testing</a:t>
                      </a:r>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dirty="0"/>
                    </a:p>
                  </a:txBody>
                  <a:tcPr/>
                </a:tc>
                <a:extLst>
                  <a:ext uri="{0D108BD9-81ED-4DB2-BD59-A6C34878D82A}">
                    <a16:rowId xmlns:a16="http://schemas.microsoft.com/office/drawing/2014/main" val="2311409399"/>
                  </a:ext>
                </a:extLst>
              </a:tr>
            </a:tbl>
          </a:graphicData>
        </a:graphic>
      </p:graphicFrame>
      <p:pic>
        <p:nvPicPr>
          <p:cNvPr id="9" name="Picture 8">
            <a:extLst>
              <a:ext uri="{FF2B5EF4-FFF2-40B4-BE49-F238E27FC236}">
                <a16:creationId xmlns:a16="http://schemas.microsoft.com/office/drawing/2014/main" id="{4C580735-BEC5-420D-B0D0-C2970FAB02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286879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Page Item Attributes</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latin typeface="Courier New" panose="02070309020205020404" pitchFamily="49" charset="0"/>
              </a:rPr>
              <a:t>-- Thread 3 </a:t>
            </a: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heap_page_item_attrs_details</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public.testing</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endParaRPr lang="en-US" sz="1000" dirty="0">
              <a:effectLst/>
            </a:endParaRP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10</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This requires the </a:t>
            </a:r>
            <a:r>
              <a:rPr lang="en-US" dirty="0" err="1"/>
              <a:t>pageinspect</a:t>
            </a:r>
            <a:r>
              <a:rPr lang="en-US" dirty="0"/>
              <a:t> extension to be installed and my </a:t>
            </a:r>
            <a:r>
              <a:rPr lang="en-US" dirty="0" err="1"/>
              <a:t>heap_page_item_attrs_details</a:t>
            </a:r>
            <a:r>
              <a:rPr lang="en-US" dirty="0"/>
              <a:t> function that can be obtained from my </a:t>
            </a:r>
            <a:r>
              <a:rPr lang="en-US" dirty="0" err="1"/>
              <a:t>github</a:t>
            </a:r>
            <a:r>
              <a:rPr lang="en-US" dirty="0"/>
              <a:t> page or the </a:t>
            </a:r>
            <a:r>
              <a:rPr lang="en-US" dirty="0" err="1"/>
              <a:t>sql</a:t>
            </a:r>
            <a:r>
              <a:rPr lang="en-US" dirty="0"/>
              <a:t> file from the slide download page.</a:t>
            </a:r>
          </a:p>
        </p:txBody>
      </p:sp>
      <p:graphicFrame>
        <p:nvGraphicFramePr>
          <p:cNvPr id="10" name="Table 9">
            <a:extLst>
              <a:ext uri="{FF2B5EF4-FFF2-40B4-BE49-F238E27FC236}">
                <a16:creationId xmlns:a16="http://schemas.microsoft.com/office/drawing/2014/main" id="{1C662689-CB15-4EBF-A9CE-80278C2D6DC7}"/>
              </a:ext>
            </a:extLst>
          </p:cNvPr>
          <p:cNvGraphicFramePr>
            <a:graphicFrameLocks noGrp="1"/>
          </p:cNvGraphicFramePr>
          <p:nvPr>
            <p:extLst>
              <p:ext uri="{D42A27DB-BD31-4B8C-83A1-F6EECF244321}">
                <p14:modId xmlns:p14="http://schemas.microsoft.com/office/powerpoint/2010/main" val="427337620"/>
              </p:ext>
            </p:extLst>
          </p:nvPr>
        </p:nvGraphicFramePr>
        <p:xfrm>
          <a:off x="349874" y="2648466"/>
          <a:ext cx="11226168" cy="1371600"/>
        </p:xfrm>
        <a:graphic>
          <a:graphicData uri="http://schemas.openxmlformats.org/drawingml/2006/table">
            <a:tbl>
              <a:tblPr firstRow="1" lastRow="1" bandRow="1">
                <a:tableStyleId>{073A0DAA-6AF3-43AB-8588-CEC1D06C72B9}</a:tableStyleId>
              </a:tblPr>
              <a:tblGrid>
                <a:gridCol w="208280">
                  <a:extLst>
                    <a:ext uri="{9D8B030D-6E8A-4147-A177-3AD203B41FA5}">
                      <a16:colId xmlns:a16="http://schemas.microsoft.com/office/drawing/2014/main" val="3267033597"/>
                    </a:ext>
                  </a:extLst>
                </a:gridCol>
                <a:gridCol w="362268">
                  <a:extLst>
                    <a:ext uri="{9D8B030D-6E8A-4147-A177-3AD203B41FA5}">
                      <a16:colId xmlns:a16="http://schemas.microsoft.com/office/drawing/2014/main" val="4114341275"/>
                    </a:ext>
                  </a:extLst>
                </a:gridCol>
                <a:gridCol w="641668">
                  <a:extLst>
                    <a:ext uri="{9D8B030D-6E8A-4147-A177-3AD203B41FA5}">
                      <a16:colId xmlns:a16="http://schemas.microsoft.com/office/drawing/2014/main" val="44035214"/>
                    </a:ext>
                  </a:extLst>
                </a:gridCol>
                <a:gridCol w="802005">
                  <a:extLst>
                    <a:ext uri="{9D8B030D-6E8A-4147-A177-3AD203B41FA5}">
                      <a16:colId xmlns:a16="http://schemas.microsoft.com/office/drawing/2014/main" val="1783518260"/>
                    </a:ext>
                  </a:extLst>
                </a:gridCol>
                <a:gridCol w="667068">
                  <a:extLst>
                    <a:ext uri="{9D8B030D-6E8A-4147-A177-3AD203B41FA5}">
                      <a16:colId xmlns:a16="http://schemas.microsoft.com/office/drawing/2014/main" val="1657790862"/>
                    </a:ext>
                  </a:extLst>
                </a:gridCol>
                <a:gridCol w="982980">
                  <a:extLst>
                    <a:ext uri="{9D8B030D-6E8A-4147-A177-3AD203B41FA5}">
                      <a16:colId xmlns:a16="http://schemas.microsoft.com/office/drawing/2014/main" val="1885625271"/>
                    </a:ext>
                  </a:extLst>
                </a:gridCol>
                <a:gridCol w="748030">
                  <a:extLst>
                    <a:ext uri="{9D8B030D-6E8A-4147-A177-3AD203B41FA5}">
                      <a16:colId xmlns:a16="http://schemas.microsoft.com/office/drawing/2014/main" val="986979090"/>
                    </a:ext>
                  </a:extLst>
                </a:gridCol>
                <a:gridCol w="759143">
                  <a:extLst>
                    <a:ext uri="{9D8B030D-6E8A-4147-A177-3AD203B41FA5}">
                      <a16:colId xmlns:a16="http://schemas.microsoft.com/office/drawing/2014/main" val="3776974491"/>
                    </a:ext>
                  </a:extLst>
                </a:gridCol>
                <a:gridCol w="632143">
                  <a:extLst>
                    <a:ext uri="{9D8B030D-6E8A-4147-A177-3AD203B41FA5}">
                      <a16:colId xmlns:a16="http://schemas.microsoft.com/office/drawing/2014/main" val="4260578108"/>
                    </a:ext>
                  </a:extLst>
                </a:gridCol>
                <a:gridCol w="1200468">
                  <a:extLst>
                    <a:ext uri="{9D8B030D-6E8A-4147-A177-3AD203B41FA5}">
                      <a16:colId xmlns:a16="http://schemas.microsoft.com/office/drawing/2014/main" val="530487883"/>
                    </a:ext>
                  </a:extLst>
                </a:gridCol>
                <a:gridCol w="1554480">
                  <a:extLst>
                    <a:ext uri="{9D8B030D-6E8A-4147-A177-3AD203B41FA5}">
                      <a16:colId xmlns:a16="http://schemas.microsoft.com/office/drawing/2014/main" val="3816317398"/>
                    </a:ext>
                  </a:extLst>
                </a:gridCol>
                <a:gridCol w="1510030">
                  <a:extLst>
                    <a:ext uri="{9D8B030D-6E8A-4147-A177-3AD203B41FA5}">
                      <a16:colId xmlns:a16="http://schemas.microsoft.com/office/drawing/2014/main" val="3409173989"/>
                    </a:ext>
                  </a:extLst>
                </a:gridCol>
                <a:gridCol w="1157605">
                  <a:extLst>
                    <a:ext uri="{9D8B030D-6E8A-4147-A177-3AD203B41FA5}">
                      <a16:colId xmlns:a16="http://schemas.microsoft.com/office/drawing/2014/main" val="1986087482"/>
                    </a:ext>
                  </a:extLst>
                </a:gridCol>
              </a:tblGrid>
              <a:tr h="0">
                <a:tc>
                  <a:txBody>
                    <a:bodyPr/>
                    <a:lstStyle/>
                    <a:p>
                      <a:r>
                        <a:rPr lang="en-US" sz="1200" dirty="0"/>
                        <a:t>p</a:t>
                      </a:r>
                    </a:p>
                  </a:txBody>
                  <a:tcPr/>
                </a:tc>
                <a:tc>
                  <a:txBody>
                    <a:bodyPr/>
                    <a:lstStyle/>
                    <a:p>
                      <a:r>
                        <a:rPr lang="en-US" sz="1200" dirty="0" err="1"/>
                        <a:t>lp</a:t>
                      </a:r>
                      <a:endParaRPr lang="en-US" sz="1200" dirty="0"/>
                    </a:p>
                  </a:txBody>
                  <a:tcPr/>
                </a:tc>
                <a:tc>
                  <a:txBody>
                    <a:bodyPr/>
                    <a:lstStyle/>
                    <a:p>
                      <a:r>
                        <a:rPr lang="en-US" sz="1200" dirty="0" err="1"/>
                        <a:t>lp_off</a:t>
                      </a:r>
                      <a:endParaRPr lang="en-US" sz="1200" dirty="0"/>
                    </a:p>
                  </a:txBody>
                  <a:tcPr/>
                </a:tc>
                <a:tc>
                  <a:txBody>
                    <a:bodyPr/>
                    <a:lstStyle/>
                    <a:p>
                      <a:r>
                        <a:rPr lang="en-US" sz="1200" dirty="0" err="1"/>
                        <a:t>lp_flags</a:t>
                      </a:r>
                      <a:endParaRPr lang="en-US" sz="1200" dirty="0"/>
                    </a:p>
                  </a:txBody>
                  <a:tcPr/>
                </a:tc>
                <a:tc>
                  <a:txBody>
                    <a:bodyPr/>
                    <a:lstStyle/>
                    <a:p>
                      <a:r>
                        <a:rPr lang="en-US" sz="1200" dirty="0" err="1"/>
                        <a:t>lp_len</a:t>
                      </a:r>
                      <a:endParaRPr lang="en-US" sz="1200" dirty="0"/>
                    </a:p>
                  </a:txBody>
                  <a:tcPr/>
                </a:tc>
                <a:tc>
                  <a:txBody>
                    <a:bodyPr/>
                    <a:lstStyle/>
                    <a:p>
                      <a:r>
                        <a:rPr lang="en-US" sz="1200" dirty="0" err="1"/>
                        <a:t>t_xmin</a:t>
                      </a:r>
                      <a:endParaRPr lang="en-US" sz="1200" dirty="0"/>
                    </a:p>
                  </a:txBody>
                  <a:tcPr/>
                </a:tc>
                <a:tc>
                  <a:txBody>
                    <a:bodyPr/>
                    <a:lstStyle/>
                    <a:p>
                      <a:r>
                        <a:rPr lang="en-US" sz="1200" dirty="0" err="1"/>
                        <a:t>t_xmax</a:t>
                      </a:r>
                      <a:endParaRPr lang="en-US" sz="1200" dirty="0"/>
                    </a:p>
                  </a:txBody>
                  <a:tcPr/>
                </a:tc>
                <a:tc>
                  <a:txBody>
                    <a:bodyPr/>
                    <a:lstStyle/>
                    <a:p>
                      <a:r>
                        <a:rPr lang="en-US" sz="1200" dirty="0"/>
                        <a:t>t_field3</a:t>
                      </a:r>
                    </a:p>
                  </a:txBody>
                  <a:tcPr/>
                </a:tc>
                <a:tc>
                  <a:txBody>
                    <a:bodyPr/>
                    <a:lstStyle/>
                    <a:p>
                      <a:r>
                        <a:rPr lang="en-US" sz="1200" dirty="0" err="1"/>
                        <a:t>t_ctid</a:t>
                      </a:r>
                      <a:endParaRPr lang="en-US" sz="1200" dirty="0"/>
                    </a:p>
                  </a:txBody>
                  <a:tcPr/>
                </a:tc>
                <a:tc>
                  <a:txBody>
                    <a:bodyPr/>
                    <a:lstStyle/>
                    <a:p>
                      <a:r>
                        <a:rPr lang="en-US" sz="1200" dirty="0" err="1"/>
                        <a:t>heap_hasnull</a:t>
                      </a:r>
                      <a:endParaRPr lang="en-US" sz="1200" dirty="0"/>
                    </a:p>
                  </a:txBody>
                  <a:tcPr/>
                </a:tc>
                <a:tc>
                  <a:txBody>
                    <a:bodyPr/>
                    <a:lstStyle/>
                    <a:p>
                      <a:r>
                        <a:rPr lang="en-US" sz="1200" dirty="0" err="1"/>
                        <a:t>heap_hasvarwidth</a:t>
                      </a:r>
                      <a:endParaRPr lang="en-US" sz="1200" dirty="0"/>
                    </a:p>
                  </a:txBody>
                  <a:tcPr/>
                </a:tc>
                <a:tc>
                  <a:txBody>
                    <a:bodyPr/>
                    <a:lstStyle/>
                    <a:p>
                      <a:r>
                        <a:rPr lang="en-US" sz="1200" dirty="0" err="1"/>
                        <a:t>heap_hasexternal</a:t>
                      </a:r>
                      <a:endParaRPr lang="en-US" sz="1200" dirty="0"/>
                    </a:p>
                  </a:txBody>
                  <a:tcPr/>
                </a:tc>
                <a:tc>
                  <a:txBody>
                    <a:bodyPr/>
                    <a:lstStyle/>
                    <a:p>
                      <a:r>
                        <a:rPr lang="en-US" sz="1200" dirty="0" err="1"/>
                        <a:t>heap_hasoid</a:t>
                      </a:r>
                      <a:endParaRPr lang="en-US" sz="1200" dirty="0"/>
                    </a:p>
                  </a:txBody>
                  <a:tcPr/>
                </a:tc>
                <a:extLst>
                  <a:ext uri="{0D108BD9-81ED-4DB2-BD59-A6C34878D82A}">
                    <a16:rowId xmlns:a16="http://schemas.microsoft.com/office/drawing/2014/main" val="849794210"/>
                  </a:ext>
                </a:extLst>
              </a:tr>
              <a:tr h="185841">
                <a:tc>
                  <a:txBody>
                    <a:bodyPr/>
                    <a:lstStyle/>
                    <a:p>
                      <a:r>
                        <a:rPr lang="en-US" sz="1200" dirty="0"/>
                        <a:t>0</a:t>
                      </a:r>
                    </a:p>
                  </a:txBody>
                  <a:tcPr/>
                </a:tc>
                <a:tc>
                  <a:txBody>
                    <a:bodyPr/>
                    <a:lstStyle/>
                    <a:p>
                      <a:r>
                        <a:rPr lang="en-US" sz="1200" dirty="0"/>
                        <a:t>1</a:t>
                      </a:r>
                    </a:p>
                  </a:txBody>
                  <a:tcPr/>
                </a:tc>
                <a:tc>
                  <a:txBody>
                    <a:bodyPr/>
                    <a:lstStyle/>
                    <a:p>
                      <a:r>
                        <a:rPr lang="en-US" sz="1200" dirty="0"/>
                        <a:t>8152</a:t>
                      </a:r>
                    </a:p>
                  </a:txBody>
                  <a:tcPr/>
                </a:tc>
                <a:tc>
                  <a:txBody>
                    <a:bodyPr/>
                    <a:lstStyle/>
                    <a:p>
                      <a:r>
                        <a:rPr lang="en-US" sz="1200" dirty="0"/>
                        <a:t>1</a:t>
                      </a:r>
                    </a:p>
                  </a:txBody>
                  <a:tcPr/>
                </a:tc>
                <a:tc>
                  <a:txBody>
                    <a:bodyPr/>
                    <a:lstStyle/>
                    <a:p>
                      <a:r>
                        <a:rPr lang="en-US" sz="1200" dirty="0"/>
                        <a:t>41</a:t>
                      </a:r>
                    </a:p>
                  </a:txBody>
                  <a:tcPr/>
                </a:tc>
                <a:tc>
                  <a:txBody>
                    <a:bodyPr/>
                    <a:lstStyle/>
                    <a:p>
                      <a:r>
                        <a:rPr lang="en-US" sz="1200" dirty="0"/>
                        <a:t>293897773</a:t>
                      </a:r>
                    </a:p>
                  </a:txBody>
                  <a:tcPr/>
                </a:tc>
                <a:tc>
                  <a:txBody>
                    <a:bodyPr/>
                    <a:lstStyle/>
                    <a:p>
                      <a:r>
                        <a:rPr lang="en-US" sz="1200" dirty="0"/>
                        <a:t>0</a:t>
                      </a:r>
                    </a:p>
                  </a:txBody>
                  <a:tcPr/>
                </a:tc>
                <a:tc>
                  <a:txBody>
                    <a:bodyPr/>
                    <a:lstStyle/>
                    <a:p>
                      <a:r>
                        <a:rPr lang="en-US" sz="1200" dirty="0"/>
                        <a:t>0</a:t>
                      </a:r>
                    </a:p>
                  </a:txBody>
                  <a:tcPr/>
                </a:tc>
                <a:tc>
                  <a:txBody>
                    <a:bodyPr/>
                    <a:lstStyle/>
                    <a:p>
                      <a:r>
                        <a:rPr lang="en-US" sz="1200" dirty="0"/>
                        <a:t>(0,1)</a:t>
                      </a:r>
                    </a:p>
                  </a:txBody>
                  <a:tcPr/>
                </a:tc>
                <a:tc>
                  <a:txBody>
                    <a:bodyPr/>
                    <a:lstStyle/>
                    <a:p>
                      <a:r>
                        <a:rPr lang="en-US" sz="1200" dirty="0"/>
                        <a:t>False</a:t>
                      </a:r>
                    </a:p>
                  </a:txBody>
                  <a:tcPr/>
                </a:tc>
                <a:tc>
                  <a:txBody>
                    <a:bodyPr/>
                    <a:lstStyle/>
                    <a:p>
                      <a:r>
                        <a:rPr lang="en-US" sz="1200" dirty="0"/>
                        <a:t>True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True</a:t>
                      </a:r>
                    </a:p>
                  </a:txBody>
                  <a:tcPr/>
                </a:tc>
                <a:extLst>
                  <a:ext uri="{0D108BD9-81ED-4DB2-BD59-A6C34878D82A}">
                    <a16:rowId xmlns:a16="http://schemas.microsoft.com/office/drawing/2014/main" val="2321034988"/>
                  </a:ext>
                </a:extLst>
              </a:tr>
              <a:tr h="185841">
                <a:tc>
                  <a:txBody>
                    <a:bodyPr/>
                    <a:lstStyle/>
                    <a:p>
                      <a:r>
                        <a:rPr lang="en-US" sz="1200" dirty="0"/>
                        <a:t>0</a:t>
                      </a:r>
                    </a:p>
                  </a:txBody>
                  <a:tcPr/>
                </a:tc>
                <a:tc>
                  <a:txBody>
                    <a:bodyPr/>
                    <a:lstStyle/>
                    <a:p>
                      <a:r>
                        <a:rPr lang="en-US" sz="1200" dirty="0"/>
                        <a:t>2</a:t>
                      </a:r>
                    </a:p>
                  </a:txBody>
                  <a:tcPr/>
                </a:tc>
                <a:tc>
                  <a:txBody>
                    <a:bodyPr/>
                    <a:lstStyle/>
                    <a:p>
                      <a:r>
                        <a:rPr lang="en-US" sz="1200" dirty="0"/>
                        <a:t>8112</a:t>
                      </a:r>
                    </a:p>
                  </a:txBody>
                  <a:tcPr/>
                </a:tc>
                <a:tc>
                  <a:txBody>
                    <a:bodyPr/>
                    <a:lstStyle/>
                    <a:p>
                      <a:r>
                        <a:rPr lang="en-US" sz="1200" dirty="0"/>
                        <a:t>1</a:t>
                      </a:r>
                    </a:p>
                  </a:txBody>
                  <a:tcPr/>
                </a:tc>
                <a:tc>
                  <a:txBody>
                    <a:bodyPr/>
                    <a:lstStyle/>
                    <a:p>
                      <a:r>
                        <a:rPr lang="en-US" sz="1200" dirty="0"/>
                        <a:t>44</a:t>
                      </a:r>
                    </a:p>
                  </a:txBody>
                  <a:tcPr/>
                </a:tc>
                <a:tc>
                  <a:txBody>
                    <a:bodyPr/>
                    <a:lstStyle/>
                    <a:p>
                      <a:r>
                        <a:rPr lang="en-US" sz="1200" dirty="0"/>
                        <a:t>293897776</a:t>
                      </a:r>
                    </a:p>
                  </a:txBody>
                  <a:tcPr/>
                </a:tc>
                <a:tc>
                  <a:txBody>
                    <a:bodyPr/>
                    <a:lstStyle/>
                    <a:p>
                      <a:r>
                        <a:rPr lang="en-US" sz="1200" dirty="0"/>
                        <a:t>0</a:t>
                      </a:r>
                    </a:p>
                  </a:txBody>
                  <a:tcPr/>
                </a:tc>
                <a:tc>
                  <a:txBody>
                    <a:bodyPr/>
                    <a:lstStyle/>
                    <a:p>
                      <a:r>
                        <a:rPr lang="en-US" sz="1200" dirty="0"/>
                        <a:t>0</a:t>
                      </a:r>
                    </a:p>
                  </a:txBody>
                  <a:tcPr/>
                </a:tc>
                <a:tc>
                  <a:txBody>
                    <a:bodyPr/>
                    <a:lstStyle/>
                    <a:p>
                      <a:r>
                        <a:rPr lang="en-US" sz="1200" dirty="0"/>
                        <a:t>(0,2)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True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True</a:t>
                      </a:r>
                    </a:p>
                  </a:txBody>
                  <a:tcPr/>
                </a:tc>
                <a:extLst>
                  <a:ext uri="{0D108BD9-81ED-4DB2-BD59-A6C34878D82A}">
                    <a16:rowId xmlns:a16="http://schemas.microsoft.com/office/drawing/2014/main" val="2741708782"/>
                  </a:ext>
                </a:extLst>
              </a:tr>
              <a:tr h="185841">
                <a:tc>
                  <a:txBody>
                    <a:bodyPr/>
                    <a:lstStyle/>
                    <a:p>
                      <a:r>
                        <a:rPr lang="en-US" sz="1200" dirty="0"/>
                        <a:t>0</a:t>
                      </a:r>
                    </a:p>
                  </a:txBody>
                  <a:tcPr/>
                </a:tc>
                <a:tc>
                  <a:txBody>
                    <a:bodyPr/>
                    <a:lstStyle/>
                    <a:p>
                      <a:r>
                        <a:rPr lang="en-US" sz="1200" dirty="0"/>
                        <a:t>3</a:t>
                      </a:r>
                    </a:p>
                  </a:txBody>
                  <a:tcPr/>
                </a:tc>
                <a:tc>
                  <a:txBody>
                    <a:bodyPr/>
                    <a:lstStyle/>
                    <a:p>
                      <a:r>
                        <a:rPr lang="en-US" sz="1200" dirty="0"/>
                        <a:t>8072</a:t>
                      </a:r>
                    </a:p>
                  </a:txBody>
                  <a:tcPr/>
                </a:tc>
                <a:tc>
                  <a:txBody>
                    <a:bodyPr/>
                    <a:lstStyle/>
                    <a:p>
                      <a:r>
                        <a:rPr lang="en-US" sz="1200" dirty="0"/>
                        <a:t>1</a:t>
                      </a:r>
                    </a:p>
                  </a:txBody>
                  <a:tcPr/>
                </a:tc>
                <a:tc>
                  <a:txBody>
                    <a:bodyPr/>
                    <a:lstStyle/>
                    <a:p>
                      <a:r>
                        <a:rPr lang="en-US" sz="1200" dirty="0"/>
                        <a:t>43</a:t>
                      </a:r>
                    </a:p>
                  </a:txBody>
                  <a:tcPr/>
                </a:tc>
                <a:tc>
                  <a:txBody>
                    <a:bodyPr/>
                    <a:lstStyle/>
                    <a:p>
                      <a:r>
                        <a:rPr lang="en-US" sz="1200" dirty="0"/>
                        <a:t>293897773</a:t>
                      </a:r>
                    </a:p>
                  </a:txBody>
                  <a:tcPr/>
                </a:tc>
                <a:tc>
                  <a:txBody>
                    <a:bodyPr/>
                    <a:lstStyle/>
                    <a:p>
                      <a:r>
                        <a:rPr lang="en-US" sz="1200" dirty="0"/>
                        <a:t>0</a:t>
                      </a:r>
                    </a:p>
                  </a:txBody>
                  <a:tcPr/>
                </a:tc>
                <a:tc>
                  <a:txBody>
                    <a:bodyPr/>
                    <a:lstStyle/>
                    <a:p>
                      <a:r>
                        <a:rPr lang="en-US" sz="1200" dirty="0"/>
                        <a:t>1</a:t>
                      </a:r>
                    </a:p>
                  </a:txBody>
                  <a:tcPr/>
                </a:tc>
                <a:tc>
                  <a:txBody>
                    <a:bodyPr/>
                    <a:lstStyle/>
                    <a:p>
                      <a:r>
                        <a:rPr lang="en-US" sz="1200" dirty="0"/>
                        <a:t>(0,3)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True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True</a:t>
                      </a:r>
                    </a:p>
                  </a:txBody>
                  <a:tcPr/>
                </a:tc>
                <a:extLst>
                  <a:ext uri="{0D108BD9-81ED-4DB2-BD59-A6C34878D82A}">
                    <a16:rowId xmlns:a16="http://schemas.microsoft.com/office/drawing/2014/main" val="2984586738"/>
                  </a:ext>
                </a:extLst>
              </a:tr>
              <a:tr h="0">
                <a:tc gridSpan="13">
                  <a:txBody>
                    <a:bodyPr/>
                    <a:lstStyle/>
                    <a:p>
                      <a:r>
                        <a:rPr lang="en-US" sz="1200" dirty="0" err="1"/>
                        <a:t>public.heap_page_item_attrs_details</a:t>
                      </a:r>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extLst>
                  <a:ext uri="{0D108BD9-81ED-4DB2-BD59-A6C34878D82A}">
                    <a16:rowId xmlns:a16="http://schemas.microsoft.com/office/drawing/2014/main" val="2311409399"/>
                  </a:ext>
                </a:extLst>
              </a:tr>
            </a:tbl>
          </a:graphicData>
        </a:graphic>
      </p:graphicFrame>
      <p:pic>
        <p:nvPicPr>
          <p:cNvPr id="9" name="Picture 8">
            <a:extLst>
              <a:ext uri="{FF2B5EF4-FFF2-40B4-BE49-F238E27FC236}">
                <a16:creationId xmlns:a16="http://schemas.microsoft.com/office/drawing/2014/main" id="{779D5D6E-9759-4D7A-A4ED-FA57288CDD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11" name="Table 10">
            <a:extLst>
              <a:ext uri="{FF2B5EF4-FFF2-40B4-BE49-F238E27FC236}">
                <a16:creationId xmlns:a16="http://schemas.microsoft.com/office/drawing/2014/main" id="{C0ED1CF1-B277-49B1-97AB-627411D2C620}"/>
              </a:ext>
            </a:extLst>
          </p:cNvPr>
          <p:cNvGraphicFramePr>
            <a:graphicFrameLocks noGrp="1"/>
          </p:cNvGraphicFramePr>
          <p:nvPr>
            <p:extLst>
              <p:ext uri="{D42A27DB-BD31-4B8C-83A1-F6EECF244321}">
                <p14:modId xmlns:p14="http://schemas.microsoft.com/office/powerpoint/2010/main" val="508597318"/>
              </p:ext>
            </p:extLst>
          </p:nvPr>
        </p:nvGraphicFramePr>
        <p:xfrm>
          <a:off x="349874" y="4224528"/>
          <a:ext cx="10266681" cy="1371600"/>
        </p:xfrm>
        <a:graphic>
          <a:graphicData uri="http://schemas.openxmlformats.org/drawingml/2006/table">
            <a:tbl>
              <a:tblPr firstRow="1" lastRow="1" bandRow="1">
                <a:tableStyleId>{073A0DAA-6AF3-43AB-8588-CEC1D06C72B9}</a:tableStyleId>
              </a:tblPr>
              <a:tblGrid>
                <a:gridCol w="2014855">
                  <a:extLst>
                    <a:ext uri="{9D8B030D-6E8A-4147-A177-3AD203B41FA5}">
                      <a16:colId xmlns:a16="http://schemas.microsoft.com/office/drawing/2014/main" val="3267033597"/>
                    </a:ext>
                  </a:extLst>
                </a:gridCol>
                <a:gridCol w="1386205">
                  <a:extLst>
                    <a:ext uri="{9D8B030D-6E8A-4147-A177-3AD203B41FA5}">
                      <a16:colId xmlns:a16="http://schemas.microsoft.com/office/drawing/2014/main" val="4114341275"/>
                    </a:ext>
                  </a:extLst>
                </a:gridCol>
                <a:gridCol w="1821180">
                  <a:extLst>
                    <a:ext uri="{9D8B030D-6E8A-4147-A177-3AD203B41FA5}">
                      <a16:colId xmlns:a16="http://schemas.microsoft.com/office/drawing/2014/main" val="44035214"/>
                    </a:ext>
                  </a:extLst>
                </a:gridCol>
                <a:gridCol w="1840230">
                  <a:extLst>
                    <a:ext uri="{9D8B030D-6E8A-4147-A177-3AD203B41FA5}">
                      <a16:colId xmlns:a16="http://schemas.microsoft.com/office/drawing/2014/main" val="1783518260"/>
                    </a:ext>
                  </a:extLst>
                </a:gridCol>
                <a:gridCol w="1762443">
                  <a:extLst>
                    <a:ext uri="{9D8B030D-6E8A-4147-A177-3AD203B41FA5}">
                      <a16:colId xmlns:a16="http://schemas.microsoft.com/office/drawing/2014/main" val="1657790862"/>
                    </a:ext>
                  </a:extLst>
                </a:gridCol>
                <a:gridCol w="1441768">
                  <a:extLst>
                    <a:ext uri="{9D8B030D-6E8A-4147-A177-3AD203B41FA5}">
                      <a16:colId xmlns:a16="http://schemas.microsoft.com/office/drawing/2014/main" val="1885625271"/>
                    </a:ext>
                  </a:extLst>
                </a:gridCol>
              </a:tblGrid>
              <a:tr h="0">
                <a:tc>
                  <a:txBody>
                    <a:bodyPr/>
                    <a:lstStyle/>
                    <a:p>
                      <a:r>
                        <a:rPr lang="en-US" sz="1200" dirty="0" err="1"/>
                        <a:t>heap_xmax_keyshr_lock</a:t>
                      </a:r>
                      <a:endParaRPr lang="en-US" sz="1200" dirty="0"/>
                    </a:p>
                  </a:txBody>
                  <a:tcPr/>
                </a:tc>
                <a:tc>
                  <a:txBody>
                    <a:bodyPr/>
                    <a:lstStyle/>
                    <a:p>
                      <a:r>
                        <a:rPr lang="en-US" sz="1200" dirty="0" err="1"/>
                        <a:t>heap_combocid</a:t>
                      </a:r>
                      <a:endParaRPr lang="en-US" sz="1200" dirty="0"/>
                    </a:p>
                  </a:txBody>
                  <a:tcPr/>
                </a:tc>
                <a:tc>
                  <a:txBody>
                    <a:bodyPr/>
                    <a:lstStyle/>
                    <a:p>
                      <a:r>
                        <a:rPr lang="en-US" sz="1200" dirty="0" err="1"/>
                        <a:t>heap_xmax_excl_lock</a:t>
                      </a:r>
                      <a:endParaRPr lang="en-US" sz="1200" dirty="0"/>
                    </a:p>
                  </a:txBody>
                  <a:tcPr/>
                </a:tc>
                <a:tc>
                  <a:txBody>
                    <a:bodyPr/>
                    <a:lstStyle/>
                    <a:p>
                      <a:r>
                        <a:rPr lang="en-US" sz="1200" dirty="0" err="1"/>
                        <a:t>heap_xmax_lock_only</a:t>
                      </a:r>
                      <a:endParaRPr lang="en-US" sz="1200" dirty="0"/>
                    </a:p>
                  </a:txBody>
                  <a:tcPr/>
                </a:tc>
                <a:tc>
                  <a:txBody>
                    <a:bodyPr/>
                    <a:lstStyle/>
                    <a:p>
                      <a:r>
                        <a:rPr lang="en-US" sz="1200" dirty="0" err="1"/>
                        <a:t>heap_xmax_shr_lock</a:t>
                      </a:r>
                      <a:endParaRPr lang="en-US" sz="1200" dirty="0"/>
                    </a:p>
                  </a:txBody>
                  <a:tcPr/>
                </a:tc>
                <a:tc>
                  <a:txBody>
                    <a:bodyPr/>
                    <a:lstStyle/>
                    <a:p>
                      <a:r>
                        <a:rPr lang="en-US" sz="1200" dirty="0" err="1"/>
                        <a:t>heap_lock_mask</a:t>
                      </a:r>
                      <a:endParaRPr lang="en-US" sz="1200" dirty="0"/>
                    </a:p>
                  </a:txBody>
                  <a:tcPr/>
                </a:tc>
                <a:extLst>
                  <a:ext uri="{0D108BD9-81ED-4DB2-BD59-A6C34878D82A}">
                    <a16:rowId xmlns:a16="http://schemas.microsoft.com/office/drawing/2014/main" val="849794210"/>
                  </a:ext>
                </a:extLst>
              </a:tr>
              <a:tr h="185841">
                <a:tc>
                  <a:txBody>
                    <a:bodyPr/>
                    <a:lstStyle/>
                    <a:p>
                      <a:r>
                        <a:rPr lang="en-US" sz="1200" dirty="0"/>
                        <a:t>False</a:t>
                      </a:r>
                    </a:p>
                  </a:txBody>
                  <a:tcPr/>
                </a:tc>
                <a:tc>
                  <a:txBody>
                    <a:bodyPr/>
                    <a:lstStyle/>
                    <a:p>
                      <a:r>
                        <a:rPr lang="en-US" sz="1200" dirty="0"/>
                        <a:t>False</a:t>
                      </a:r>
                    </a:p>
                  </a:txBody>
                  <a:tcPr/>
                </a:tc>
                <a:tc>
                  <a:txBody>
                    <a:bodyPr/>
                    <a:lstStyle/>
                    <a:p>
                      <a:r>
                        <a:rPr lang="en-US" sz="1200" dirty="0"/>
                        <a:t>False</a:t>
                      </a:r>
                    </a:p>
                  </a:txBody>
                  <a:tcPr/>
                </a:tc>
                <a:tc>
                  <a:txBody>
                    <a:bodyPr/>
                    <a:lstStyle/>
                    <a:p>
                      <a:r>
                        <a:rPr lang="en-US" sz="1200" dirty="0"/>
                        <a:t>False</a:t>
                      </a:r>
                    </a:p>
                  </a:txBody>
                  <a:tcPr/>
                </a:tc>
                <a:tc>
                  <a:txBody>
                    <a:bodyPr/>
                    <a:lstStyle/>
                    <a:p>
                      <a:r>
                        <a:rPr lang="en-US" sz="1200" dirty="0"/>
                        <a:t>False</a:t>
                      </a:r>
                    </a:p>
                  </a:txBody>
                  <a:tcPr/>
                </a:tc>
                <a:tc>
                  <a:txBody>
                    <a:bodyPr/>
                    <a:lstStyle/>
                    <a:p>
                      <a:r>
                        <a:rPr lang="en-US" sz="1200" dirty="0"/>
                        <a:t>False</a:t>
                      </a:r>
                    </a:p>
                  </a:txBody>
                  <a:tcPr/>
                </a:tc>
                <a:extLst>
                  <a:ext uri="{0D108BD9-81ED-4DB2-BD59-A6C34878D82A}">
                    <a16:rowId xmlns:a16="http://schemas.microsoft.com/office/drawing/2014/main" val="2321034988"/>
                  </a:ext>
                </a:extLst>
              </a:tr>
              <a:tr h="1858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extLst>
                  <a:ext uri="{0D108BD9-81ED-4DB2-BD59-A6C34878D82A}">
                    <a16:rowId xmlns:a16="http://schemas.microsoft.com/office/drawing/2014/main" val="2741708782"/>
                  </a:ext>
                </a:extLst>
              </a:tr>
              <a:tr h="1858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extLst>
                  <a:ext uri="{0D108BD9-81ED-4DB2-BD59-A6C34878D82A}">
                    <a16:rowId xmlns:a16="http://schemas.microsoft.com/office/drawing/2014/main" val="2984586738"/>
                  </a:ext>
                </a:extLst>
              </a:tr>
              <a:tr h="0">
                <a:tc gridSpan="6">
                  <a:txBody>
                    <a:bodyPr/>
                    <a:lstStyle/>
                    <a:p>
                      <a:r>
                        <a:rPr lang="en-US" sz="1200" dirty="0" err="1"/>
                        <a:t>public.heap_page_item_attrs_details</a:t>
                      </a:r>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extLst>
                  <a:ext uri="{0D108BD9-81ED-4DB2-BD59-A6C34878D82A}">
                    <a16:rowId xmlns:a16="http://schemas.microsoft.com/office/drawing/2014/main" val="2311409399"/>
                  </a:ext>
                </a:extLst>
              </a:tr>
            </a:tbl>
          </a:graphicData>
        </a:graphic>
      </p:graphicFrame>
    </p:spTree>
    <p:extLst>
      <p:ext uri="{BB962C8B-B14F-4D97-AF65-F5344CB8AC3E}">
        <p14:creationId xmlns:p14="http://schemas.microsoft.com/office/powerpoint/2010/main" val="3938069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Page Item Attributes</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latin typeface="Courier New" panose="02070309020205020404" pitchFamily="49" charset="0"/>
              </a:rPr>
              <a:t>-- Thread 3 </a:t>
            </a: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heap_page_item_attrs_details</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public.testing</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endParaRPr lang="en-US" sz="1000" dirty="0">
              <a:effectLst/>
            </a:endParaRP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11</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This requires the </a:t>
            </a:r>
            <a:r>
              <a:rPr lang="en-US" dirty="0" err="1"/>
              <a:t>pageinspect</a:t>
            </a:r>
            <a:r>
              <a:rPr lang="en-US" dirty="0"/>
              <a:t> extension to be installed and my </a:t>
            </a:r>
            <a:r>
              <a:rPr lang="en-US" dirty="0" err="1"/>
              <a:t>heap_page_item_attrs_details</a:t>
            </a:r>
            <a:r>
              <a:rPr lang="en-US" dirty="0"/>
              <a:t> function that can be obtained from my </a:t>
            </a:r>
            <a:r>
              <a:rPr lang="en-US" dirty="0" err="1"/>
              <a:t>github</a:t>
            </a:r>
            <a:r>
              <a:rPr lang="en-US" dirty="0"/>
              <a:t> page or the </a:t>
            </a:r>
            <a:r>
              <a:rPr lang="en-US" dirty="0" err="1"/>
              <a:t>sql</a:t>
            </a:r>
            <a:r>
              <a:rPr lang="en-US" dirty="0"/>
              <a:t> file from the slide download page.</a:t>
            </a:r>
          </a:p>
        </p:txBody>
      </p:sp>
      <p:graphicFrame>
        <p:nvGraphicFramePr>
          <p:cNvPr id="12" name="Table 11">
            <a:extLst>
              <a:ext uri="{FF2B5EF4-FFF2-40B4-BE49-F238E27FC236}">
                <a16:creationId xmlns:a16="http://schemas.microsoft.com/office/drawing/2014/main" id="{C146E94B-2F18-4B39-BF72-E0A24AD97D5B}"/>
              </a:ext>
            </a:extLst>
          </p:cNvPr>
          <p:cNvGraphicFramePr>
            <a:graphicFrameLocks noGrp="1"/>
          </p:cNvGraphicFramePr>
          <p:nvPr>
            <p:extLst>
              <p:ext uri="{D42A27DB-BD31-4B8C-83A1-F6EECF244321}">
                <p14:modId xmlns:p14="http://schemas.microsoft.com/office/powerpoint/2010/main" val="1129459536"/>
              </p:ext>
            </p:extLst>
          </p:nvPr>
        </p:nvGraphicFramePr>
        <p:xfrm>
          <a:off x="328559" y="2535729"/>
          <a:ext cx="11527473" cy="1371600"/>
        </p:xfrm>
        <a:graphic>
          <a:graphicData uri="http://schemas.openxmlformats.org/drawingml/2006/table">
            <a:tbl>
              <a:tblPr firstRow="1" lastRow="1" bandRow="1">
                <a:tableStyleId>{073A0DAA-6AF3-43AB-8588-CEC1D06C72B9}</a:tableStyleId>
              </a:tblPr>
              <a:tblGrid>
                <a:gridCol w="1875155">
                  <a:extLst>
                    <a:ext uri="{9D8B030D-6E8A-4147-A177-3AD203B41FA5}">
                      <a16:colId xmlns:a16="http://schemas.microsoft.com/office/drawing/2014/main" val="3267033597"/>
                    </a:ext>
                  </a:extLst>
                </a:gridCol>
                <a:gridCol w="1589405">
                  <a:extLst>
                    <a:ext uri="{9D8B030D-6E8A-4147-A177-3AD203B41FA5}">
                      <a16:colId xmlns:a16="http://schemas.microsoft.com/office/drawing/2014/main" val="4114341275"/>
                    </a:ext>
                  </a:extLst>
                </a:gridCol>
                <a:gridCol w="1906905">
                  <a:extLst>
                    <a:ext uri="{9D8B030D-6E8A-4147-A177-3AD203B41FA5}">
                      <a16:colId xmlns:a16="http://schemas.microsoft.com/office/drawing/2014/main" val="44035214"/>
                    </a:ext>
                  </a:extLst>
                </a:gridCol>
                <a:gridCol w="1621155">
                  <a:extLst>
                    <a:ext uri="{9D8B030D-6E8A-4147-A177-3AD203B41FA5}">
                      <a16:colId xmlns:a16="http://schemas.microsoft.com/office/drawing/2014/main" val="1783518260"/>
                    </a:ext>
                  </a:extLst>
                </a:gridCol>
                <a:gridCol w="1562418">
                  <a:extLst>
                    <a:ext uri="{9D8B030D-6E8A-4147-A177-3AD203B41FA5}">
                      <a16:colId xmlns:a16="http://schemas.microsoft.com/office/drawing/2014/main" val="1657790862"/>
                    </a:ext>
                  </a:extLst>
                </a:gridCol>
                <a:gridCol w="1713230">
                  <a:extLst>
                    <a:ext uri="{9D8B030D-6E8A-4147-A177-3AD203B41FA5}">
                      <a16:colId xmlns:a16="http://schemas.microsoft.com/office/drawing/2014/main" val="1885625271"/>
                    </a:ext>
                  </a:extLst>
                </a:gridCol>
                <a:gridCol w="1259205">
                  <a:extLst>
                    <a:ext uri="{9D8B030D-6E8A-4147-A177-3AD203B41FA5}">
                      <a16:colId xmlns:a16="http://schemas.microsoft.com/office/drawing/2014/main" val="986979090"/>
                    </a:ext>
                  </a:extLst>
                </a:gridCol>
              </a:tblGrid>
              <a:tr h="0">
                <a:tc>
                  <a:txBody>
                    <a:bodyPr/>
                    <a:lstStyle/>
                    <a:p>
                      <a:r>
                        <a:rPr lang="en-US" sz="1200" dirty="0" err="1"/>
                        <a:t>heap_xmin_committed</a:t>
                      </a:r>
                      <a:endParaRPr lang="en-US" sz="1200" dirty="0"/>
                    </a:p>
                  </a:txBody>
                  <a:tcPr/>
                </a:tc>
                <a:tc>
                  <a:txBody>
                    <a:bodyPr/>
                    <a:lstStyle/>
                    <a:p>
                      <a:r>
                        <a:rPr lang="en-US" sz="1200" dirty="0" err="1"/>
                        <a:t>heap_xmin_invalid</a:t>
                      </a:r>
                      <a:endParaRPr lang="en-US" sz="1200" dirty="0"/>
                    </a:p>
                  </a:txBody>
                  <a:tcPr/>
                </a:tc>
                <a:tc>
                  <a:txBody>
                    <a:bodyPr/>
                    <a:lstStyle/>
                    <a:p>
                      <a:r>
                        <a:rPr lang="en-US" sz="1200" dirty="0" err="1"/>
                        <a:t>heap_xmax_committed</a:t>
                      </a:r>
                      <a:endParaRPr lang="en-US" sz="1200" dirty="0"/>
                    </a:p>
                  </a:txBody>
                  <a:tcPr/>
                </a:tc>
                <a:tc>
                  <a:txBody>
                    <a:bodyPr/>
                    <a:lstStyle/>
                    <a:p>
                      <a:r>
                        <a:rPr lang="en-US" sz="1200" dirty="0" err="1"/>
                        <a:t>heap_xmax_invalid</a:t>
                      </a:r>
                      <a:endParaRPr lang="en-US" sz="1200" dirty="0"/>
                    </a:p>
                  </a:txBody>
                  <a:tcPr/>
                </a:tc>
                <a:tc>
                  <a:txBody>
                    <a:bodyPr/>
                    <a:lstStyle/>
                    <a:p>
                      <a:r>
                        <a:rPr lang="en-US" sz="1200" dirty="0" err="1"/>
                        <a:t>heap_xmin_frozen</a:t>
                      </a:r>
                      <a:endParaRPr lang="en-US" sz="1200" dirty="0"/>
                    </a:p>
                  </a:txBody>
                  <a:tcPr/>
                </a:tc>
                <a:tc>
                  <a:txBody>
                    <a:bodyPr/>
                    <a:lstStyle/>
                    <a:p>
                      <a:r>
                        <a:rPr lang="en-US" sz="1200" dirty="0" err="1"/>
                        <a:t>heap_xmax_is_multi</a:t>
                      </a:r>
                      <a:endParaRPr lang="en-US" sz="1200" dirty="0"/>
                    </a:p>
                  </a:txBody>
                  <a:tcPr/>
                </a:tc>
                <a:tc>
                  <a:txBody>
                    <a:bodyPr/>
                    <a:lstStyle/>
                    <a:p>
                      <a:r>
                        <a:rPr lang="en-US" sz="1200" dirty="0" err="1"/>
                        <a:t>heap_updated</a:t>
                      </a:r>
                      <a:endParaRPr lang="en-US" sz="1200" dirty="0"/>
                    </a:p>
                  </a:txBody>
                  <a:tcPr/>
                </a:tc>
                <a:extLst>
                  <a:ext uri="{0D108BD9-81ED-4DB2-BD59-A6C34878D82A}">
                    <a16:rowId xmlns:a16="http://schemas.microsoft.com/office/drawing/2014/main" val="849794210"/>
                  </a:ext>
                </a:extLst>
              </a:tr>
              <a:tr h="185841">
                <a:tc>
                  <a:txBody>
                    <a:bodyPr/>
                    <a:lstStyle/>
                    <a:p>
                      <a:r>
                        <a:rPr lang="en-US" sz="1200" dirty="0"/>
                        <a:t>True</a:t>
                      </a:r>
                    </a:p>
                  </a:txBody>
                  <a:tcPr/>
                </a:tc>
                <a:tc>
                  <a:txBody>
                    <a:bodyPr/>
                    <a:lstStyle/>
                    <a:p>
                      <a:r>
                        <a:rPr lang="en-US" sz="1200" dirty="0"/>
                        <a:t>False</a:t>
                      </a:r>
                    </a:p>
                  </a:txBody>
                  <a:tcPr/>
                </a:tc>
                <a:tc>
                  <a:txBody>
                    <a:bodyPr/>
                    <a:lstStyle/>
                    <a:p>
                      <a:r>
                        <a:rPr lang="en-US" sz="1200" dirty="0"/>
                        <a:t>False</a:t>
                      </a:r>
                    </a:p>
                  </a:txBody>
                  <a:tcPr/>
                </a:tc>
                <a:tc>
                  <a:txBody>
                    <a:bodyPr/>
                    <a:lstStyle/>
                    <a:p>
                      <a:r>
                        <a:rPr lang="en-US" sz="1200" dirty="0"/>
                        <a:t>True</a:t>
                      </a:r>
                    </a:p>
                  </a:txBody>
                  <a:tcPr/>
                </a:tc>
                <a:tc>
                  <a:txBody>
                    <a:bodyPr/>
                    <a:lstStyle/>
                    <a:p>
                      <a:r>
                        <a:rPr lang="en-US" sz="1200" dirty="0"/>
                        <a:t>True</a:t>
                      </a:r>
                    </a:p>
                  </a:txBody>
                  <a:tcPr/>
                </a:tc>
                <a:tc>
                  <a:txBody>
                    <a:bodyPr/>
                    <a:lstStyle/>
                    <a:p>
                      <a:r>
                        <a:rPr lang="en-US" sz="1200" dirty="0"/>
                        <a:t>False</a:t>
                      </a:r>
                    </a:p>
                  </a:txBody>
                  <a:tcPr/>
                </a:tc>
                <a:tc>
                  <a:txBody>
                    <a:bodyPr/>
                    <a:lstStyle/>
                    <a:p>
                      <a:r>
                        <a:rPr lang="en-US" sz="1200" dirty="0"/>
                        <a:t>False</a:t>
                      </a:r>
                    </a:p>
                  </a:txBody>
                  <a:tcPr/>
                </a:tc>
                <a:extLst>
                  <a:ext uri="{0D108BD9-81ED-4DB2-BD59-A6C34878D82A}">
                    <a16:rowId xmlns:a16="http://schemas.microsoft.com/office/drawing/2014/main" val="2321034988"/>
                  </a:ext>
                </a:extLst>
              </a:tr>
              <a:tr h="1858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True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True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True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extLst>
                  <a:ext uri="{0D108BD9-81ED-4DB2-BD59-A6C34878D82A}">
                    <a16:rowId xmlns:a16="http://schemas.microsoft.com/office/drawing/2014/main" val="2741708782"/>
                  </a:ext>
                </a:extLst>
              </a:tr>
              <a:tr h="1858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True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True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True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extLst>
                  <a:ext uri="{0D108BD9-81ED-4DB2-BD59-A6C34878D82A}">
                    <a16:rowId xmlns:a16="http://schemas.microsoft.com/office/drawing/2014/main" val="2984586738"/>
                  </a:ext>
                </a:extLst>
              </a:tr>
              <a:tr h="0">
                <a:tc gridSpan="7">
                  <a:txBody>
                    <a:bodyPr/>
                    <a:lstStyle/>
                    <a:p>
                      <a:r>
                        <a:rPr lang="en-US" sz="1200" dirty="0" err="1"/>
                        <a:t>public.heap_page_item_attrs_details</a:t>
                      </a:r>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extLst>
                  <a:ext uri="{0D108BD9-81ED-4DB2-BD59-A6C34878D82A}">
                    <a16:rowId xmlns:a16="http://schemas.microsoft.com/office/drawing/2014/main" val="2311409399"/>
                  </a:ext>
                </a:extLst>
              </a:tr>
            </a:tbl>
          </a:graphicData>
        </a:graphic>
      </p:graphicFrame>
      <p:graphicFrame>
        <p:nvGraphicFramePr>
          <p:cNvPr id="13" name="Table 12">
            <a:extLst>
              <a:ext uri="{FF2B5EF4-FFF2-40B4-BE49-F238E27FC236}">
                <a16:creationId xmlns:a16="http://schemas.microsoft.com/office/drawing/2014/main" id="{F7A99533-246B-4C6C-B95F-5CAE9B22B676}"/>
              </a:ext>
            </a:extLst>
          </p:cNvPr>
          <p:cNvGraphicFramePr>
            <a:graphicFrameLocks noGrp="1"/>
          </p:cNvGraphicFramePr>
          <p:nvPr>
            <p:extLst>
              <p:ext uri="{D42A27DB-BD31-4B8C-83A1-F6EECF244321}">
                <p14:modId xmlns:p14="http://schemas.microsoft.com/office/powerpoint/2010/main" val="2924310777"/>
              </p:ext>
            </p:extLst>
          </p:nvPr>
        </p:nvGraphicFramePr>
        <p:xfrm>
          <a:off x="328559" y="4046412"/>
          <a:ext cx="10170162" cy="1371600"/>
        </p:xfrm>
        <a:graphic>
          <a:graphicData uri="http://schemas.openxmlformats.org/drawingml/2006/table">
            <a:tbl>
              <a:tblPr firstRow="1" lastRow="1" bandRow="1">
                <a:tableStyleId>{073A0DAA-6AF3-43AB-8588-CEC1D06C72B9}</a:tableStyleId>
              </a:tblPr>
              <a:tblGrid>
                <a:gridCol w="1435418">
                  <a:extLst>
                    <a:ext uri="{9D8B030D-6E8A-4147-A177-3AD203B41FA5}">
                      <a16:colId xmlns:a16="http://schemas.microsoft.com/office/drawing/2014/main" val="3267033597"/>
                    </a:ext>
                  </a:extLst>
                </a:gridCol>
                <a:gridCol w="1376680">
                  <a:extLst>
                    <a:ext uri="{9D8B030D-6E8A-4147-A177-3AD203B41FA5}">
                      <a16:colId xmlns:a16="http://schemas.microsoft.com/office/drawing/2014/main" val="4114341275"/>
                    </a:ext>
                  </a:extLst>
                </a:gridCol>
                <a:gridCol w="1156018">
                  <a:extLst>
                    <a:ext uri="{9D8B030D-6E8A-4147-A177-3AD203B41FA5}">
                      <a16:colId xmlns:a16="http://schemas.microsoft.com/office/drawing/2014/main" val="44035214"/>
                    </a:ext>
                  </a:extLst>
                </a:gridCol>
                <a:gridCol w="1440180">
                  <a:extLst>
                    <a:ext uri="{9D8B030D-6E8A-4147-A177-3AD203B41FA5}">
                      <a16:colId xmlns:a16="http://schemas.microsoft.com/office/drawing/2014/main" val="1783518260"/>
                    </a:ext>
                  </a:extLst>
                </a:gridCol>
                <a:gridCol w="1500505">
                  <a:extLst>
                    <a:ext uri="{9D8B030D-6E8A-4147-A177-3AD203B41FA5}">
                      <a16:colId xmlns:a16="http://schemas.microsoft.com/office/drawing/2014/main" val="1657790862"/>
                    </a:ext>
                  </a:extLst>
                </a:gridCol>
                <a:gridCol w="1679893">
                  <a:extLst>
                    <a:ext uri="{9D8B030D-6E8A-4147-A177-3AD203B41FA5}">
                      <a16:colId xmlns:a16="http://schemas.microsoft.com/office/drawing/2014/main" val="1885625271"/>
                    </a:ext>
                  </a:extLst>
                </a:gridCol>
                <a:gridCol w="1581468">
                  <a:extLst>
                    <a:ext uri="{9D8B030D-6E8A-4147-A177-3AD203B41FA5}">
                      <a16:colId xmlns:a16="http://schemas.microsoft.com/office/drawing/2014/main" val="986979090"/>
                    </a:ext>
                  </a:extLst>
                </a:gridCol>
              </a:tblGrid>
              <a:tr h="0">
                <a:tc>
                  <a:txBody>
                    <a:bodyPr/>
                    <a:lstStyle/>
                    <a:p>
                      <a:r>
                        <a:rPr lang="en-US" sz="1200" dirty="0" err="1"/>
                        <a:t>heap_moved_off</a:t>
                      </a:r>
                      <a:endParaRPr lang="en-US" sz="1200" dirty="0"/>
                    </a:p>
                  </a:txBody>
                  <a:tcPr/>
                </a:tc>
                <a:tc>
                  <a:txBody>
                    <a:bodyPr/>
                    <a:lstStyle/>
                    <a:p>
                      <a:r>
                        <a:rPr lang="en-US" sz="1200" dirty="0" err="1"/>
                        <a:t>heap_moved_in</a:t>
                      </a:r>
                      <a:endParaRPr lang="en-US" sz="1200" dirty="0"/>
                    </a:p>
                  </a:txBody>
                  <a:tcPr/>
                </a:tc>
                <a:tc>
                  <a:txBody>
                    <a:bodyPr/>
                    <a:lstStyle/>
                    <a:p>
                      <a:r>
                        <a:rPr lang="en-US" sz="1200" dirty="0" err="1"/>
                        <a:t>heap_moved</a:t>
                      </a:r>
                      <a:endParaRPr lang="en-US" sz="1200" dirty="0"/>
                    </a:p>
                  </a:txBody>
                  <a:tcPr/>
                </a:tc>
                <a:tc>
                  <a:txBody>
                    <a:bodyPr/>
                    <a:lstStyle/>
                    <a:p>
                      <a:r>
                        <a:rPr lang="en-US" sz="1200" dirty="0" err="1"/>
                        <a:t>heap_xact_mask</a:t>
                      </a:r>
                      <a:endParaRPr lang="en-US" sz="1200" dirty="0"/>
                    </a:p>
                  </a:txBody>
                  <a:tcPr/>
                </a:tc>
                <a:tc>
                  <a:txBody>
                    <a:bodyPr/>
                    <a:lstStyle/>
                    <a:p>
                      <a:r>
                        <a:rPr lang="en-US" sz="1200" dirty="0" err="1"/>
                        <a:t>heap_natts_mask</a:t>
                      </a:r>
                      <a:endParaRPr lang="en-US" sz="1200" dirty="0"/>
                    </a:p>
                  </a:txBody>
                  <a:tcPr/>
                </a:tc>
                <a:tc>
                  <a:txBody>
                    <a:bodyPr/>
                    <a:lstStyle/>
                    <a:p>
                      <a:r>
                        <a:rPr lang="en-US" sz="1200" dirty="0" err="1"/>
                        <a:t>heap_keys_updated</a:t>
                      </a:r>
                      <a:endParaRPr lang="en-US" sz="1200" dirty="0"/>
                    </a:p>
                  </a:txBody>
                  <a:tcPr/>
                </a:tc>
                <a:tc>
                  <a:txBody>
                    <a:bodyPr/>
                    <a:lstStyle/>
                    <a:p>
                      <a:r>
                        <a:rPr lang="en-US" sz="1200" dirty="0" err="1"/>
                        <a:t>heap_hot_updated</a:t>
                      </a:r>
                      <a:endParaRPr lang="en-US" sz="1200" dirty="0"/>
                    </a:p>
                  </a:txBody>
                  <a:tcPr/>
                </a:tc>
                <a:extLst>
                  <a:ext uri="{0D108BD9-81ED-4DB2-BD59-A6C34878D82A}">
                    <a16:rowId xmlns:a16="http://schemas.microsoft.com/office/drawing/2014/main" val="849794210"/>
                  </a:ext>
                </a:extLst>
              </a:tr>
              <a:tr h="185841">
                <a:tc>
                  <a:txBody>
                    <a:bodyPr/>
                    <a:lstStyle/>
                    <a:p>
                      <a:r>
                        <a:rPr lang="en-US" sz="1200" dirty="0"/>
                        <a:t>False</a:t>
                      </a:r>
                    </a:p>
                  </a:txBody>
                  <a:tcPr/>
                </a:tc>
                <a:tc>
                  <a:txBody>
                    <a:bodyPr/>
                    <a:lstStyle/>
                    <a:p>
                      <a:r>
                        <a:rPr lang="en-US" sz="1200" dirty="0"/>
                        <a:t>False</a:t>
                      </a:r>
                    </a:p>
                  </a:txBody>
                  <a:tcPr/>
                </a:tc>
                <a:tc>
                  <a:txBody>
                    <a:bodyPr/>
                    <a:lstStyle/>
                    <a:p>
                      <a:r>
                        <a:rPr lang="en-US" sz="1200" dirty="0"/>
                        <a:t>False</a:t>
                      </a:r>
                    </a:p>
                  </a:txBody>
                  <a:tcPr/>
                </a:tc>
                <a:tc>
                  <a:txBody>
                    <a:bodyPr/>
                    <a:lstStyle/>
                    <a:p>
                      <a:r>
                        <a:rPr lang="en-US" sz="1200" dirty="0"/>
                        <a:t>True</a:t>
                      </a:r>
                    </a:p>
                  </a:txBody>
                  <a:tcPr/>
                </a:tc>
                <a:tc>
                  <a:txBody>
                    <a:bodyPr/>
                    <a:lstStyle/>
                    <a:p>
                      <a:r>
                        <a:rPr lang="en-US" sz="1200" dirty="0"/>
                        <a:t>2</a:t>
                      </a:r>
                    </a:p>
                  </a:txBody>
                  <a:tcPr/>
                </a:tc>
                <a:tc>
                  <a:txBody>
                    <a:bodyPr/>
                    <a:lstStyle/>
                    <a:p>
                      <a:r>
                        <a:rPr lang="en-US" sz="1200" dirty="0"/>
                        <a:t>False</a:t>
                      </a:r>
                    </a:p>
                  </a:txBody>
                  <a:tcPr/>
                </a:tc>
                <a:tc>
                  <a:txBody>
                    <a:bodyPr/>
                    <a:lstStyle/>
                    <a:p>
                      <a:r>
                        <a:rPr lang="en-US" sz="1200" dirty="0"/>
                        <a:t>False</a:t>
                      </a:r>
                    </a:p>
                  </a:txBody>
                  <a:tcPr/>
                </a:tc>
                <a:extLst>
                  <a:ext uri="{0D108BD9-81ED-4DB2-BD59-A6C34878D82A}">
                    <a16:rowId xmlns:a16="http://schemas.microsoft.com/office/drawing/2014/main" val="2321034988"/>
                  </a:ext>
                </a:extLst>
              </a:tr>
              <a:tr h="1858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True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extLst>
                  <a:ext uri="{0D108BD9-81ED-4DB2-BD59-A6C34878D82A}">
                    <a16:rowId xmlns:a16="http://schemas.microsoft.com/office/drawing/2014/main" val="2741708782"/>
                  </a:ext>
                </a:extLst>
              </a:tr>
              <a:tr h="1858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True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extLst>
                  <a:ext uri="{0D108BD9-81ED-4DB2-BD59-A6C34878D82A}">
                    <a16:rowId xmlns:a16="http://schemas.microsoft.com/office/drawing/2014/main" val="2984586738"/>
                  </a:ext>
                </a:extLst>
              </a:tr>
              <a:tr h="0">
                <a:tc gridSpan="7">
                  <a:txBody>
                    <a:bodyPr/>
                    <a:lstStyle/>
                    <a:p>
                      <a:r>
                        <a:rPr lang="en-US" sz="1200" dirty="0" err="1"/>
                        <a:t>public.heap_page_item_attrs_details</a:t>
                      </a:r>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extLst>
                  <a:ext uri="{0D108BD9-81ED-4DB2-BD59-A6C34878D82A}">
                    <a16:rowId xmlns:a16="http://schemas.microsoft.com/office/drawing/2014/main" val="2311409399"/>
                  </a:ext>
                </a:extLst>
              </a:tr>
            </a:tbl>
          </a:graphicData>
        </a:graphic>
      </p:graphicFrame>
    </p:spTree>
    <p:extLst>
      <p:ext uri="{BB962C8B-B14F-4D97-AF65-F5344CB8AC3E}">
        <p14:creationId xmlns:p14="http://schemas.microsoft.com/office/powerpoint/2010/main" val="3556155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Page Item Attributes</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latin typeface="Courier New" panose="02070309020205020404" pitchFamily="49" charset="0"/>
              </a:rPr>
              <a:t>-- Thread 3 </a:t>
            </a: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heap_page_item_attrs_details</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public.testing</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endParaRPr lang="en-US" sz="1000" dirty="0">
              <a:effectLst/>
            </a:endParaRP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12</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This requires the </a:t>
            </a:r>
            <a:r>
              <a:rPr lang="en-US" dirty="0" err="1"/>
              <a:t>pageinspect</a:t>
            </a:r>
            <a:r>
              <a:rPr lang="en-US" dirty="0"/>
              <a:t> extension to be installed and my </a:t>
            </a:r>
            <a:r>
              <a:rPr lang="en-US" dirty="0" err="1"/>
              <a:t>heap_page_item_attrs_details</a:t>
            </a:r>
            <a:r>
              <a:rPr lang="en-US" dirty="0"/>
              <a:t> function that can be obtained from my </a:t>
            </a:r>
            <a:r>
              <a:rPr lang="en-US" dirty="0" err="1"/>
              <a:t>github</a:t>
            </a:r>
            <a:r>
              <a:rPr lang="en-US" dirty="0"/>
              <a:t> page or the </a:t>
            </a:r>
            <a:r>
              <a:rPr lang="en-US" dirty="0" err="1"/>
              <a:t>sql</a:t>
            </a:r>
            <a:r>
              <a:rPr lang="en-US" dirty="0"/>
              <a:t> file from the slide download page.</a:t>
            </a:r>
          </a:p>
          <a:p>
            <a:pPr marL="119063" indent="-119063">
              <a:buFont typeface="Arial" panose="020B0604020202020204" pitchFamily="34" charset="0"/>
              <a:buChar char="•"/>
            </a:pPr>
            <a:endParaRPr lang="en-US" dirty="0"/>
          </a:p>
          <a:p>
            <a:pPr marL="119063" indent="-119063">
              <a:buFont typeface="Arial" panose="020B0604020202020204" pitchFamily="34" charset="0"/>
              <a:buChar char="•"/>
            </a:pPr>
            <a:endParaRPr lang="en-US" dirty="0"/>
          </a:p>
          <a:p>
            <a:pPr marL="119063" indent="-119063">
              <a:buFont typeface="Arial" panose="020B0604020202020204" pitchFamily="34" charset="0"/>
              <a:buChar char="•"/>
            </a:pPr>
            <a:endParaRPr lang="en-US" dirty="0"/>
          </a:p>
          <a:p>
            <a:pPr marL="119063" indent="-119063">
              <a:buFont typeface="Arial" panose="020B0604020202020204" pitchFamily="34" charset="0"/>
              <a:buChar char="•"/>
            </a:pPr>
            <a:endParaRPr lang="en-US" dirty="0"/>
          </a:p>
          <a:p>
            <a:pPr marL="119063" indent="-119063">
              <a:buFont typeface="Arial" panose="020B0604020202020204" pitchFamily="34" charset="0"/>
              <a:buChar char="•"/>
            </a:pPr>
            <a:endParaRPr lang="en-US" dirty="0"/>
          </a:p>
          <a:p>
            <a:pPr marL="119063" indent="-119063">
              <a:buFont typeface="Arial" panose="020B0604020202020204" pitchFamily="34" charset="0"/>
              <a:buChar char="•"/>
            </a:pPr>
            <a:r>
              <a:rPr lang="en-US" dirty="0"/>
              <a:t>While this is a lot of great information for debugging issue with bloat, etc., none of it is actually useful in this case.</a:t>
            </a:r>
          </a:p>
        </p:txBody>
      </p:sp>
      <p:graphicFrame>
        <p:nvGraphicFramePr>
          <p:cNvPr id="12" name="Table 11">
            <a:extLst>
              <a:ext uri="{FF2B5EF4-FFF2-40B4-BE49-F238E27FC236}">
                <a16:creationId xmlns:a16="http://schemas.microsoft.com/office/drawing/2014/main" id="{C146E94B-2F18-4B39-BF72-E0A24AD97D5B}"/>
              </a:ext>
            </a:extLst>
          </p:cNvPr>
          <p:cNvGraphicFramePr>
            <a:graphicFrameLocks noGrp="1"/>
          </p:cNvGraphicFramePr>
          <p:nvPr>
            <p:extLst>
              <p:ext uri="{D42A27DB-BD31-4B8C-83A1-F6EECF244321}">
                <p14:modId xmlns:p14="http://schemas.microsoft.com/office/powerpoint/2010/main" val="1505245302"/>
              </p:ext>
            </p:extLst>
          </p:nvPr>
        </p:nvGraphicFramePr>
        <p:xfrm>
          <a:off x="607326" y="2588995"/>
          <a:ext cx="7893369" cy="1371600"/>
        </p:xfrm>
        <a:graphic>
          <a:graphicData uri="http://schemas.openxmlformats.org/drawingml/2006/table">
            <a:tbl>
              <a:tblPr firstRow="1" lastRow="1" bandRow="1">
                <a:tableStyleId>{073A0DAA-6AF3-43AB-8588-CEC1D06C72B9}</a:tableStyleId>
              </a:tblPr>
              <a:tblGrid>
                <a:gridCol w="1429068">
                  <a:extLst>
                    <a:ext uri="{9D8B030D-6E8A-4147-A177-3AD203B41FA5}">
                      <a16:colId xmlns:a16="http://schemas.microsoft.com/office/drawing/2014/main" val="3267033597"/>
                    </a:ext>
                  </a:extLst>
                </a:gridCol>
                <a:gridCol w="1524318">
                  <a:extLst>
                    <a:ext uri="{9D8B030D-6E8A-4147-A177-3AD203B41FA5}">
                      <a16:colId xmlns:a16="http://schemas.microsoft.com/office/drawing/2014/main" val="4114341275"/>
                    </a:ext>
                  </a:extLst>
                </a:gridCol>
                <a:gridCol w="649605">
                  <a:extLst>
                    <a:ext uri="{9D8B030D-6E8A-4147-A177-3AD203B41FA5}">
                      <a16:colId xmlns:a16="http://schemas.microsoft.com/office/drawing/2014/main" val="44035214"/>
                    </a:ext>
                  </a:extLst>
                </a:gridCol>
                <a:gridCol w="632143">
                  <a:extLst>
                    <a:ext uri="{9D8B030D-6E8A-4147-A177-3AD203B41FA5}">
                      <a16:colId xmlns:a16="http://schemas.microsoft.com/office/drawing/2014/main" val="1783518260"/>
                    </a:ext>
                  </a:extLst>
                </a:gridCol>
                <a:gridCol w="982980">
                  <a:extLst>
                    <a:ext uri="{9D8B030D-6E8A-4147-A177-3AD203B41FA5}">
                      <a16:colId xmlns:a16="http://schemas.microsoft.com/office/drawing/2014/main" val="1657790862"/>
                    </a:ext>
                  </a:extLst>
                </a:gridCol>
                <a:gridCol w="2675255">
                  <a:extLst>
                    <a:ext uri="{9D8B030D-6E8A-4147-A177-3AD203B41FA5}">
                      <a16:colId xmlns:a16="http://schemas.microsoft.com/office/drawing/2014/main" val="1885625271"/>
                    </a:ext>
                  </a:extLst>
                </a:gridCol>
              </a:tblGrid>
              <a:tr h="0">
                <a:tc>
                  <a:txBody>
                    <a:bodyPr/>
                    <a:lstStyle/>
                    <a:p>
                      <a:r>
                        <a:rPr lang="en-US" sz="1200" dirty="0" err="1"/>
                        <a:t>heap_only_tuple</a:t>
                      </a:r>
                      <a:endParaRPr lang="en-US" sz="1200" dirty="0"/>
                    </a:p>
                  </a:txBody>
                  <a:tcPr/>
                </a:tc>
                <a:tc>
                  <a:txBody>
                    <a:bodyPr/>
                    <a:lstStyle/>
                    <a:p>
                      <a:r>
                        <a:rPr lang="en-US" sz="1200" dirty="0"/>
                        <a:t>heap2_xact_mask</a:t>
                      </a:r>
                    </a:p>
                  </a:txBody>
                  <a:tcPr/>
                </a:tc>
                <a:tc>
                  <a:txBody>
                    <a:bodyPr/>
                    <a:lstStyle/>
                    <a:p>
                      <a:r>
                        <a:rPr lang="en-US" sz="1200" dirty="0" err="1"/>
                        <a:t>t_hoff</a:t>
                      </a:r>
                      <a:endParaRPr lang="en-US" sz="1200" dirty="0"/>
                    </a:p>
                  </a:txBody>
                  <a:tcPr/>
                </a:tc>
                <a:tc>
                  <a:txBody>
                    <a:bodyPr/>
                    <a:lstStyle/>
                    <a:p>
                      <a:r>
                        <a:rPr lang="en-US" sz="1200" dirty="0" err="1"/>
                        <a:t>t_bits</a:t>
                      </a:r>
                      <a:endParaRPr lang="en-US" sz="1200" dirty="0"/>
                    </a:p>
                  </a:txBody>
                  <a:tcPr/>
                </a:tc>
                <a:tc>
                  <a:txBody>
                    <a:bodyPr/>
                    <a:lstStyle/>
                    <a:p>
                      <a:r>
                        <a:rPr lang="en-US" sz="1200" dirty="0" err="1"/>
                        <a:t>t_oid</a:t>
                      </a:r>
                      <a:endParaRPr lang="en-US" sz="1200" dirty="0"/>
                    </a:p>
                  </a:txBody>
                  <a:tcPr/>
                </a:tc>
                <a:tc>
                  <a:txBody>
                    <a:bodyPr/>
                    <a:lstStyle/>
                    <a:p>
                      <a:r>
                        <a:rPr lang="en-US" sz="1200" dirty="0" err="1"/>
                        <a:t>t_attrs</a:t>
                      </a:r>
                      <a:endParaRPr lang="en-US" sz="1200" dirty="0"/>
                    </a:p>
                  </a:txBody>
                  <a:tcPr/>
                </a:tc>
                <a:extLst>
                  <a:ext uri="{0D108BD9-81ED-4DB2-BD59-A6C34878D82A}">
                    <a16:rowId xmlns:a16="http://schemas.microsoft.com/office/drawing/2014/main" val="849794210"/>
                  </a:ext>
                </a:extLst>
              </a:tr>
              <a:tr h="185841">
                <a:tc>
                  <a:txBody>
                    <a:bodyPr/>
                    <a:lstStyle/>
                    <a:p>
                      <a:r>
                        <a:rPr lang="en-US" sz="1200" dirty="0"/>
                        <a:t>False</a:t>
                      </a:r>
                    </a:p>
                  </a:txBody>
                  <a:tcPr/>
                </a:tc>
                <a:tc>
                  <a:txBody>
                    <a:bodyPr/>
                    <a:lstStyle/>
                    <a:p>
                      <a:r>
                        <a:rPr lang="en-US" sz="1200" dirty="0"/>
                        <a:t>False</a:t>
                      </a:r>
                    </a:p>
                  </a:txBody>
                  <a:tcPr/>
                </a:tc>
                <a:tc>
                  <a:txBody>
                    <a:bodyPr/>
                    <a:lstStyle/>
                    <a:p>
                      <a:r>
                        <a:rPr lang="en-US" sz="1200" dirty="0"/>
                        <a:t>32</a:t>
                      </a:r>
                    </a:p>
                  </a:txBody>
                  <a:tcPr/>
                </a:tc>
                <a:tc>
                  <a:txBody>
                    <a:bodyPr/>
                    <a:lstStyle/>
                    <a:p>
                      <a:r>
                        <a:rPr lang="en-US" sz="1200" dirty="0"/>
                        <a:t>Null</a:t>
                      </a:r>
                    </a:p>
                  </a:txBody>
                  <a:tcPr/>
                </a:tc>
                <a:tc>
                  <a:txBody>
                    <a:bodyPr/>
                    <a:lstStyle/>
                    <a:p>
                      <a:r>
                        <a:rPr lang="en-US" sz="1200" dirty="0"/>
                        <a:t>494969335</a:t>
                      </a:r>
                    </a:p>
                  </a:txBody>
                  <a:tcPr/>
                </a:tc>
                <a:tc>
                  <a:txBody>
                    <a:bodyPr/>
                    <a:lstStyle/>
                    <a:p>
                      <a:r>
                        <a:rPr lang="en-US" sz="1200" dirty="0"/>
                        <a:t>{"\x01000000","\x74657374"}</a:t>
                      </a:r>
                    </a:p>
                  </a:txBody>
                  <a:tcPr/>
                </a:tc>
                <a:extLst>
                  <a:ext uri="{0D108BD9-81ED-4DB2-BD59-A6C34878D82A}">
                    <a16:rowId xmlns:a16="http://schemas.microsoft.com/office/drawing/2014/main" val="2321034988"/>
                  </a:ext>
                </a:extLst>
              </a:tr>
              <a:tr h="1858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32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Null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494969336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{"\x02000000","\x74657374696e67"}</a:t>
                      </a:r>
                    </a:p>
                  </a:txBody>
                  <a:tcPr/>
                </a:tc>
                <a:extLst>
                  <a:ext uri="{0D108BD9-81ED-4DB2-BD59-A6C34878D82A}">
                    <a16:rowId xmlns:a16="http://schemas.microsoft.com/office/drawing/2014/main" val="2741708782"/>
                  </a:ext>
                </a:extLst>
              </a:tr>
              <a:tr h="1858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False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32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Null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494969337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{"\x03000000","\x746573746564"}</a:t>
                      </a:r>
                    </a:p>
                  </a:txBody>
                  <a:tcPr/>
                </a:tc>
                <a:extLst>
                  <a:ext uri="{0D108BD9-81ED-4DB2-BD59-A6C34878D82A}">
                    <a16:rowId xmlns:a16="http://schemas.microsoft.com/office/drawing/2014/main" val="2984586738"/>
                  </a:ext>
                </a:extLst>
              </a:tr>
              <a:tr h="0">
                <a:tc gridSpan="6">
                  <a:txBody>
                    <a:bodyPr/>
                    <a:lstStyle/>
                    <a:p>
                      <a:r>
                        <a:rPr lang="en-US" sz="1200" dirty="0" err="1"/>
                        <a:t>public.heap_page_item_attrs_details</a:t>
                      </a:r>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extLst>
                  <a:ext uri="{0D108BD9-81ED-4DB2-BD59-A6C34878D82A}">
                    <a16:rowId xmlns:a16="http://schemas.microsoft.com/office/drawing/2014/main" val="2311409399"/>
                  </a:ext>
                </a:extLst>
              </a:tr>
            </a:tbl>
          </a:graphicData>
        </a:graphic>
      </p:graphicFrame>
    </p:spTree>
    <p:extLst>
      <p:ext uri="{BB962C8B-B14F-4D97-AF65-F5344CB8AC3E}">
        <p14:creationId xmlns:p14="http://schemas.microsoft.com/office/powerpoint/2010/main" val="2710479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Transaction Commit Timestamps</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pg_catalog</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pg_xact_commit_timestamp</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xmin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3A8BDA"/>
                </a:solidFill>
                <a:latin typeface="Courier New" panose="02070309020205020404" pitchFamily="49" charset="0"/>
              </a:rPr>
              <a:t>-- ERROR: could not get commit timestamp data </a:t>
            </a:r>
          </a:p>
          <a:p>
            <a:pPr>
              <a:lnSpc>
                <a:spcPct val="100000"/>
              </a:lnSpc>
              <a:spcBef>
                <a:spcPts val="0"/>
              </a:spcBef>
            </a:pPr>
            <a:r>
              <a:rPr lang="en-US" sz="1000" dirty="0">
                <a:solidFill>
                  <a:srgbClr val="3A8BDA"/>
                </a:solidFill>
                <a:latin typeface="Courier New" panose="02070309020205020404" pitchFamily="49" charset="0"/>
              </a:rPr>
              <a:t>-- HINT: Make sure the configuration parameter "</a:t>
            </a:r>
            <a:r>
              <a:rPr lang="en-US" sz="1000" dirty="0" err="1">
                <a:solidFill>
                  <a:srgbClr val="3A8BDA"/>
                </a:solidFill>
                <a:latin typeface="Courier New" panose="02070309020205020404" pitchFamily="49" charset="0"/>
              </a:rPr>
              <a:t>track_commit_timestamp</a:t>
            </a:r>
            <a:r>
              <a:rPr lang="en-US" sz="1000" dirty="0">
                <a:solidFill>
                  <a:srgbClr val="3A8BDA"/>
                </a:solidFill>
                <a:latin typeface="Courier New" panose="02070309020205020404" pitchFamily="49" charset="0"/>
              </a:rPr>
              <a:t>" is set. </a:t>
            </a:r>
          </a:p>
          <a:p>
            <a:pPr>
              <a:lnSpc>
                <a:spcPct val="100000"/>
              </a:lnSpc>
              <a:spcBef>
                <a:spcPts val="0"/>
              </a:spcBef>
            </a:pPr>
            <a:endParaRPr lang="en-US" sz="1000" dirty="0">
              <a:solidFill>
                <a:srgbClr val="3A8BDA"/>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SYSTEM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track_commit_timestamp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'on'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3A8BDA"/>
                </a:solidFill>
                <a:latin typeface="Courier New" panose="02070309020205020404" pitchFamily="49" charset="0"/>
              </a:rPr>
              <a:t>-- Now restart </a:t>
            </a:r>
            <a:r>
              <a:rPr lang="en-US" sz="1000" dirty="0" err="1">
                <a:solidFill>
                  <a:srgbClr val="3A8BDA"/>
                </a:solidFill>
                <a:latin typeface="Courier New" panose="02070309020205020404" pitchFamily="49" charset="0"/>
              </a:rPr>
              <a:t>postgres</a:t>
            </a:r>
            <a:r>
              <a:rPr lang="en-US" sz="1000" dirty="0">
                <a:solidFill>
                  <a:srgbClr val="3A8BDA"/>
                </a:solidFill>
                <a:latin typeface="Courier New" panose="02070309020205020404" pitchFamily="49" charset="0"/>
              </a:rPr>
              <a:t> </a:t>
            </a:r>
          </a:p>
          <a:p>
            <a:pPr>
              <a:lnSpc>
                <a:spcPct val="100000"/>
              </a:lnSpc>
              <a:spcBef>
                <a:spcPts val="0"/>
              </a:spcBef>
            </a:pPr>
            <a:endParaRPr lang="en-US" sz="1000" dirty="0">
              <a:solidFill>
                <a:srgbClr val="3A8BDA"/>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DROP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FUNCTION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heap_page_item_attrs_details</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table_name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regclass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DROP</a:t>
            </a:r>
            <a:r>
              <a:rPr lang="en-US" sz="1000" dirty="0">
                <a:solidFill>
                  <a:srgbClr val="FFFFFF"/>
                </a:solidFill>
                <a:latin typeface="Courier New" panose="02070309020205020404" pitchFamily="49" charset="0"/>
              </a:rPr>
              <a:t> EXTENSION </a:t>
            </a:r>
            <a:r>
              <a:rPr lang="en-US" sz="1000" dirty="0" err="1">
                <a:solidFill>
                  <a:srgbClr val="FFFFFF"/>
                </a:solidFill>
                <a:latin typeface="Courier New" panose="02070309020205020404" pitchFamily="49" charset="0"/>
              </a:rPr>
              <a:t>pageinspect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DROP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test_copy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DROP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3A8BDA"/>
                </a:solidFill>
                <a:latin typeface="Courier New" panose="02070309020205020404" pitchFamily="49" charset="0"/>
              </a:rPr>
              <a:t>-- Go to the slide “Multi-Threaded Inserts” and start over on the with the testing.</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13</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Lets take a look at our transaction commit timestamps.</a:t>
            </a:r>
          </a:p>
          <a:p>
            <a:pPr marL="119063" indent="-119063">
              <a:buFont typeface="Arial" panose="020B0604020202020204" pitchFamily="34" charset="0"/>
              <a:buChar char="•"/>
            </a:pPr>
            <a:r>
              <a:rPr lang="en-US" dirty="0"/>
              <a:t> Ops, we don't have that turned on in our config. This means that we need to edit the </a:t>
            </a:r>
            <a:r>
              <a:rPr lang="en-US" dirty="0" err="1"/>
              <a:t>postgresql.conf</a:t>
            </a:r>
            <a:r>
              <a:rPr lang="en-US" dirty="0"/>
              <a:t> and change "</a:t>
            </a:r>
            <a:r>
              <a:rPr lang="en-US" dirty="0" err="1"/>
              <a:t>track_commit_timestamp</a:t>
            </a:r>
            <a:r>
              <a:rPr lang="en-US" dirty="0"/>
              <a:t>" from off to on. Once you have done this, you will need to restart </a:t>
            </a:r>
            <a:r>
              <a:rPr lang="en-US" dirty="0" err="1"/>
              <a:t>postgres</a:t>
            </a:r>
            <a:r>
              <a:rPr lang="en-US" dirty="0"/>
              <a:t>. For any new transaction, there will now be a timestamp for each commit. There is a disk space price to pay for this feature, but for most people, this is a small price to pay.</a:t>
            </a:r>
          </a:p>
          <a:p>
            <a:endParaRPr lang="en-US" dirty="0"/>
          </a:p>
        </p:txBody>
      </p:sp>
      <p:pic>
        <p:nvPicPr>
          <p:cNvPr id="9" name="Picture 8">
            <a:extLst>
              <a:ext uri="{FF2B5EF4-FFF2-40B4-BE49-F238E27FC236}">
                <a16:creationId xmlns:a16="http://schemas.microsoft.com/office/drawing/2014/main" id="{807055FC-8E22-48F8-A6D5-BCC2364EC0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674226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Transaction Commit Timestamps</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pg_catalog</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pg_xact_commit_timestamp</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xmin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08047"/>
                </a:solidFill>
                <a:latin typeface="Courier New" panose="02070309020205020404" pitchFamily="49" charset="0"/>
              </a:rPr>
              <a:t>;</a:t>
            </a:r>
          </a:p>
          <a:p>
            <a:pPr>
              <a:lnSpc>
                <a:spcPct val="100000"/>
              </a:lnSpc>
              <a:spcBef>
                <a:spcPts val="0"/>
              </a:spcBef>
            </a:pPr>
            <a:endParaRPr lang="en-US" sz="1000" dirty="0">
              <a:solidFill>
                <a:srgbClr val="F08047"/>
              </a:solidFill>
              <a:latin typeface="Courier New" panose="02070309020205020404" pitchFamily="49" charset="0"/>
            </a:endParaRPr>
          </a:p>
          <a:p>
            <a:pPr>
              <a:lnSpc>
                <a:spcPct val="100000"/>
              </a:lnSpc>
              <a:spcBef>
                <a:spcPts val="0"/>
              </a:spcBef>
            </a:pPr>
            <a:endParaRPr lang="en-US" sz="1000" dirty="0">
              <a:solidFill>
                <a:srgbClr val="F08047"/>
              </a:solidFill>
              <a:latin typeface="Courier New" panose="02070309020205020404" pitchFamily="49" charset="0"/>
            </a:endParaRPr>
          </a:p>
          <a:p>
            <a:pPr>
              <a:lnSpc>
                <a:spcPct val="100000"/>
              </a:lnSpc>
              <a:spcBef>
                <a:spcPts val="0"/>
              </a:spcBef>
            </a:pPr>
            <a:endParaRPr lang="en-US" sz="1000" dirty="0">
              <a:solidFill>
                <a:srgbClr val="F08047"/>
              </a:solidFill>
              <a:latin typeface="Courier New" panose="02070309020205020404" pitchFamily="49" charset="0"/>
            </a:endParaRPr>
          </a:p>
          <a:p>
            <a:pPr>
              <a:lnSpc>
                <a:spcPct val="100000"/>
              </a:lnSpc>
              <a:spcBef>
                <a:spcPts val="0"/>
              </a:spcBef>
            </a:pPr>
            <a:endParaRPr lang="en-US" sz="1000" dirty="0">
              <a:solidFill>
                <a:srgbClr val="F08047"/>
              </a:solidFill>
              <a:latin typeface="Courier New" panose="02070309020205020404" pitchFamily="49" charset="0"/>
            </a:endParaRPr>
          </a:p>
          <a:p>
            <a:pPr>
              <a:lnSpc>
                <a:spcPct val="100000"/>
              </a:lnSpc>
              <a:spcBef>
                <a:spcPts val="0"/>
              </a:spcBef>
            </a:pPr>
            <a:endParaRPr lang="en-US" sz="1000" dirty="0">
              <a:solidFill>
                <a:srgbClr val="F08047"/>
              </a:solidFill>
              <a:latin typeface="Courier New" panose="02070309020205020404" pitchFamily="49" charset="0"/>
            </a:endParaRPr>
          </a:p>
          <a:p>
            <a:pPr>
              <a:lnSpc>
                <a:spcPct val="100000"/>
              </a:lnSpc>
              <a:spcBef>
                <a:spcPts val="0"/>
              </a:spcBef>
            </a:pPr>
            <a:endParaRPr lang="en-US" sz="1000" dirty="0">
              <a:solidFill>
                <a:srgbClr val="F08047"/>
              </a:solidFill>
              <a:latin typeface="Courier New" panose="02070309020205020404" pitchFamily="49" charset="0"/>
            </a:endParaRPr>
          </a:p>
          <a:p>
            <a:pPr>
              <a:lnSpc>
                <a:spcPct val="100000"/>
              </a:lnSpc>
              <a:spcBef>
                <a:spcPts val="0"/>
              </a:spcBef>
            </a:pPr>
            <a:endParaRPr lang="en-US" sz="1000" dirty="0">
              <a:solidFill>
                <a:srgbClr val="F08047"/>
              </a:solidFill>
              <a:latin typeface="Courier New" panose="02070309020205020404" pitchFamily="49" charset="0"/>
            </a:endParaRPr>
          </a:p>
          <a:p>
            <a:pPr>
              <a:lnSpc>
                <a:spcPct val="100000"/>
              </a:lnSpc>
              <a:spcBef>
                <a:spcPts val="0"/>
              </a:spcBef>
            </a:pPr>
            <a:endParaRPr lang="en-US" sz="1000" dirty="0">
              <a:solidFill>
                <a:srgbClr val="F08047"/>
              </a:solidFill>
              <a:latin typeface="Courier New" panose="02070309020205020404" pitchFamily="49" charset="0"/>
            </a:endParaRPr>
          </a:p>
          <a:p>
            <a:pPr>
              <a:lnSpc>
                <a:spcPct val="100000"/>
              </a:lnSpc>
              <a:spcBef>
                <a:spcPts val="0"/>
              </a:spcBef>
            </a:pPr>
            <a:endParaRPr lang="en-US" sz="1000" dirty="0">
              <a:solidFill>
                <a:srgbClr val="F08047"/>
              </a:solidFill>
              <a:latin typeface="Courier New" panose="02070309020205020404" pitchFamily="49" charset="0"/>
            </a:endParaRPr>
          </a:p>
          <a:p>
            <a:pPr>
              <a:lnSpc>
                <a:spcPct val="100000"/>
              </a:lnSpc>
              <a:spcBef>
                <a:spcPts val="0"/>
              </a:spcBef>
            </a:pPr>
            <a:endParaRPr lang="en-US" sz="1000" dirty="0">
              <a:solidFill>
                <a:srgbClr val="F08047"/>
              </a:solidFill>
              <a:latin typeface="Courier New" panose="02070309020205020404" pitchFamily="49" charset="0"/>
            </a:endParaRPr>
          </a:p>
          <a:p>
            <a:pPr>
              <a:lnSpc>
                <a:spcPct val="100000"/>
              </a:lnSpc>
              <a:spcBef>
                <a:spcPts val="0"/>
              </a:spcBef>
            </a:pPr>
            <a:endParaRPr lang="en-US" sz="1000" dirty="0">
              <a:solidFill>
                <a:srgbClr val="F08047"/>
              </a:solidFill>
              <a:latin typeface="Courier New" panose="02070309020205020404" pitchFamily="49" charset="0"/>
            </a:endParaRPr>
          </a:p>
          <a:p>
            <a:pPr>
              <a:lnSpc>
                <a:spcPct val="100000"/>
              </a:lnSpc>
              <a:spcBef>
                <a:spcPts val="0"/>
              </a:spcBef>
            </a:pPr>
            <a:endParaRPr lang="en-US" sz="1000" dirty="0">
              <a:solidFill>
                <a:srgbClr val="F08047"/>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Reset the test</a:t>
            </a:r>
          </a:p>
          <a:p>
            <a:pPr>
              <a:lnSpc>
                <a:spcPct val="100000"/>
              </a:lnSpc>
              <a:spcBef>
                <a:spcPts val="0"/>
              </a:spcBef>
            </a:pPr>
            <a:r>
              <a:rPr lang="en-US" sz="1000" dirty="0">
                <a:solidFill>
                  <a:srgbClr val="7BC22F"/>
                </a:solidFill>
                <a:latin typeface="Courier New" panose="02070309020205020404" pitchFamily="49" charset="0"/>
              </a:rPr>
              <a:t>DROP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test_copy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TRUNCATE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endParaRPr lang="en-US" sz="1000" dirty="0">
              <a:effectLst/>
            </a:endParaRP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14</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Now, we should get results that look like this.</a:t>
            </a:r>
          </a:p>
          <a:p>
            <a:pPr marL="119063" indent="-119063">
              <a:buFont typeface="Arial" panose="020B0604020202020204" pitchFamily="34" charset="0"/>
              <a:buChar char="•"/>
            </a:pPr>
            <a:r>
              <a:rPr lang="en-US" dirty="0"/>
              <a:t>Since the </a:t>
            </a:r>
            <a:r>
              <a:rPr lang="en-US" dirty="0" err="1"/>
              <a:t>pg_xact_commit_timestamp</a:t>
            </a:r>
            <a:r>
              <a:rPr lang="en-US" dirty="0"/>
              <a:t> for Record 2 is before the </a:t>
            </a:r>
            <a:r>
              <a:rPr lang="en-US" dirty="0" err="1"/>
              <a:t>pg_xact_commit_timestamp</a:t>
            </a:r>
            <a:r>
              <a:rPr lang="en-US" dirty="0"/>
              <a:t> of Record 1, this means a solution is possible. Lets reset our tests, starting at the slide “Multi-Threaded Inserts”, and then test our solution.</a:t>
            </a:r>
          </a:p>
        </p:txBody>
      </p:sp>
      <p:graphicFrame>
        <p:nvGraphicFramePr>
          <p:cNvPr id="9" name="Table 8">
            <a:extLst>
              <a:ext uri="{FF2B5EF4-FFF2-40B4-BE49-F238E27FC236}">
                <a16:creationId xmlns:a16="http://schemas.microsoft.com/office/drawing/2014/main" id="{16D46BA0-5A5C-40C9-A783-A97031B5E991}"/>
              </a:ext>
            </a:extLst>
          </p:cNvPr>
          <p:cNvGraphicFramePr>
            <a:graphicFrameLocks noGrp="1"/>
          </p:cNvGraphicFramePr>
          <p:nvPr>
            <p:extLst>
              <p:ext uri="{D42A27DB-BD31-4B8C-83A1-F6EECF244321}">
                <p14:modId xmlns:p14="http://schemas.microsoft.com/office/powerpoint/2010/main" val="956505256"/>
              </p:ext>
            </p:extLst>
          </p:nvPr>
        </p:nvGraphicFramePr>
        <p:xfrm>
          <a:off x="6125364" y="1825516"/>
          <a:ext cx="5449788" cy="1371600"/>
        </p:xfrm>
        <a:graphic>
          <a:graphicData uri="http://schemas.openxmlformats.org/drawingml/2006/table">
            <a:tbl>
              <a:tblPr firstRow="1" lastRow="1" bandRow="1">
                <a:tableStyleId>{073A0DAA-6AF3-43AB-8588-CEC1D06C72B9}</a:tableStyleId>
              </a:tblPr>
              <a:tblGrid>
                <a:gridCol w="3018636">
                  <a:extLst>
                    <a:ext uri="{9D8B030D-6E8A-4147-A177-3AD203B41FA5}">
                      <a16:colId xmlns:a16="http://schemas.microsoft.com/office/drawing/2014/main" val="3267033597"/>
                    </a:ext>
                  </a:extLst>
                </a:gridCol>
                <a:gridCol w="958788">
                  <a:extLst>
                    <a:ext uri="{9D8B030D-6E8A-4147-A177-3AD203B41FA5}">
                      <a16:colId xmlns:a16="http://schemas.microsoft.com/office/drawing/2014/main" val="4114341275"/>
                    </a:ext>
                  </a:extLst>
                </a:gridCol>
                <a:gridCol w="1472364">
                  <a:extLst>
                    <a:ext uri="{9D8B030D-6E8A-4147-A177-3AD203B41FA5}">
                      <a16:colId xmlns:a16="http://schemas.microsoft.com/office/drawing/2014/main" val="44035214"/>
                    </a:ext>
                  </a:extLst>
                </a:gridCol>
              </a:tblGrid>
              <a:tr h="0">
                <a:tc>
                  <a:txBody>
                    <a:bodyPr/>
                    <a:lstStyle/>
                    <a:p>
                      <a:r>
                        <a:rPr lang="en-US" sz="1200" dirty="0" err="1"/>
                        <a:t>pg_xact_commit_timestamp</a:t>
                      </a:r>
                      <a:endParaRPr lang="en-US" sz="1200" dirty="0"/>
                    </a:p>
                  </a:txBody>
                  <a:tcPr/>
                </a:tc>
                <a:tc>
                  <a:txBody>
                    <a:bodyPr/>
                    <a:lstStyle/>
                    <a:p>
                      <a:r>
                        <a:rPr lang="en-US" sz="1200" dirty="0"/>
                        <a:t>id</a:t>
                      </a:r>
                    </a:p>
                  </a:txBody>
                  <a:tcPr/>
                </a:tc>
                <a:tc>
                  <a:txBody>
                    <a:bodyPr/>
                    <a:lstStyle/>
                    <a:p>
                      <a:r>
                        <a:rPr lang="en-US" sz="1200" dirty="0"/>
                        <a:t>val</a:t>
                      </a:r>
                    </a:p>
                  </a:txBody>
                  <a:tcPr/>
                </a:tc>
                <a:extLst>
                  <a:ext uri="{0D108BD9-81ED-4DB2-BD59-A6C34878D82A}">
                    <a16:rowId xmlns:a16="http://schemas.microsoft.com/office/drawing/2014/main" val="849794210"/>
                  </a:ext>
                </a:extLst>
              </a:tr>
              <a:tr h="185841">
                <a:tc>
                  <a:txBody>
                    <a:bodyPr/>
                    <a:lstStyle/>
                    <a:p>
                      <a:r>
                        <a:rPr lang="en-US" sz="1200" dirty="0"/>
                        <a:t>2019-01-07 13:22:59.257975-08</a:t>
                      </a:r>
                    </a:p>
                  </a:txBody>
                  <a:tcPr/>
                </a:tc>
                <a:tc>
                  <a:txBody>
                    <a:bodyPr/>
                    <a:lstStyle/>
                    <a:p>
                      <a:r>
                        <a:rPr lang="en-US" sz="1200" dirty="0"/>
                        <a:t>1</a:t>
                      </a:r>
                    </a:p>
                  </a:txBody>
                  <a:tcPr/>
                </a:tc>
                <a:tc>
                  <a:txBody>
                    <a:bodyPr/>
                    <a:lstStyle/>
                    <a:p>
                      <a:r>
                        <a:rPr lang="en-US" sz="1200" dirty="0"/>
                        <a:t>test</a:t>
                      </a:r>
                    </a:p>
                  </a:txBody>
                  <a:tcPr/>
                </a:tc>
                <a:extLst>
                  <a:ext uri="{0D108BD9-81ED-4DB2-BD59-A6C34878D82A}">
                    <a16:rowId xmlns:a16="http://schemas.microsoft.com/office/drawing/2014/main" val="2321034988"/>
                  </a:ext>
                </a:extLst>
              </a:tr>
              <a:tr h="1858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2019-01-07 13:21:55.770918-08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testing</a:t>
                      </a:r>
                    </a:p>
                  </a:txBody>
                  <a:tcPr/>
                </a:tc>
                <a:extLst>
                  <a:ext uri="{0D108BD9-81ED-4DB2-BD59-A6C34878D82A}">
                    <a16:rowId xmlns:a16="http://schemas.microsoft.com/office/drawing/2014/main" val="2741708782"/>
                  </a:ext>
                </a:extLst>
              </a:tr>
              <a:tr h="1858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2019-01-07 13:22:59.257975-08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tested</a:t>
                      </a:r>
                    </a:p>
                  </a:txBody>
                  <a:tcPr/>
                </a:tc>
                <a:extLst>
                  <a:ext uri="{0D108BD9-81ED-4DB2-BD59-A6C34878D82A}">
                    <a16:rowId xmlns:a16="http://schemas.microsoft.com/office/drawing/2014/main" val="2984586738"/>
                  </a:ext>
                </a:extLst>
              </a:tr>
              <a:tr h="0">
                <a:tc gridSpan="3">
                  <a:txBody>
                    <a:bodyPr/>
                    <a:lstStyle/>
                    <a:p>
                      <a:r>
                        <a:rPr lang="en-US" sz="1200" dirty="0" err="1"/>
                        <a:t>public.testing</a:t>
                      </a:r>
                      <a:endParaRPr lang="en-US" sz="1200" dirty="0"/>
                    </a:p>
                  </a:txBody>
                  <a:tcPr/>
                </a:tc>
                <a:tc hMerge="1">
                  <a:txBody>
                    <a:bodyPr/>
                    <a:lstStyle/>
                    <a:p>
                      <a:endParaRPr lang="en-US" sz="1200" dirty="0"/>
                    </a:p>
                  </a:txBody>
                  <a:tcPr/>
                </a:tc>
                <a:tc hMerge="1">
                  <a:txBody>
                    <a:bodyPr/>
                    <a:lstStyle/>
                    <a:p>
                      <a:endParaRPr lang="en-US" sz="1200" dirty="0"/>
                    </a:p>
                  </a:txBody>
                  <a:tcPr/>
                </a:tc>
                <a:extLst>
                  <a:ext uri="{0D108BD9-81ED-4DB2-BD59-A6C34878D82A}">
                    <a16:rowId xmlns:a16="http://schemas.microsoft.com/office/drawing/2014/main" val="2311409399"/>
                  </a:ext>
                </a:extLst>
              </a:tr>
            </a:tbl>
          </a:graphicData>
        </a:graphic>
      </p:graphicFrame>
      <p:pic>
        <p:nvPicPr>
          <p:cNvPr id="10" name="Picture 9">
            <a:extLst>
              <a:ext uri="{FF2B5EF4-FFF2-40B4-BE49-F238E27FC236}">
                <a16:creationId xmlns:a16="http://schemas.microsoft.com/office/drawing/2014/main" id="{EBEF0BCD-6C3F-4183-8074-9146EEAA7A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4044562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Solution #1</a:t>
            </a:r>
          </a:p>
          <a:p>
            <a:pPr marL="90488" lvl="1">
              <a:spcBef>
                <a:spcPct val="0"/>
              </a:spcBef>
            </a:pPr>
            <a:r>
              <a:rPr lang="en-US" altLang="en-US" dirty="0">
                <a:ea typeface="ヒラギノ角ゴ Pro W3" charset="-128"/>
              </a:rPr>
              <a:t>Transaction Commit Timestamps</a:t>
            </a:r>
          </a:p>
        </p:txBody>
      </p:sp>
    </p:spTree>
    <p:extLst>
      <p:ext uri="{BB962C8B-B14F-4D97-AF65-F5344CB8AC3E}">
        <p14:creationId xmlns:p14="http://schemas.microsoft.com/office/powerpoint/2010/main" val="775905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Solution #1 - Transaction Commit Timestamps</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latin typeface="Courier New" panose="02070309020205020404" pitchFamily="49" charset="0"/>
              </a:rPr>
              <a:t>-- Thread 1 </a:t>
            </a:r>
          </a:p>
          <a:p>
            <a:pPr>
              <a:lnSpc>
                <a:spcPct val="100000"/>
              </a:lnSpc>
              <a:spcBef>
                <a:spcPts val="0"/>
              </a:spcBef>
            </a:pPr>
            <a:r>
              <a:rPr lang="en-US" sz="1000" dirty="0">
                <a:solidFill>
                  <a:srgbClr val="7BC22F"/>
                </a:solidFill>
                <a:latin typeface="Courier New" panose="02070309020205020404" pitchFamily="49" charset="0"/>
              </a:rPr>
              <a:t>BEGIN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testing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val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VALUES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'test’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Thread 2 </a:t>
            </a:r>
          </a:p>
          <a:p>
            <a:pPr>
              <a:lnSpc>
                <a:spcPct val="100000"/>
              </a:lnSpc>
              <a:spcBef>
                <a:spcPts val="0"/>
              </a:spcBef>
            </a:pPr>
            <a:r>
              <a:rPr lang="en-US" sz="1000" dirty="0">
                <a:solidFill>
                  <a:srgbClr val="7BC22F"/>
                </a:solidFill>
                <a:latin typeface="Courier New" panose="02070309020205020404" pitchFamily="49" charset="0"/>
              </a:rPr>
              <a:t>BEGIN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testing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val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VALUES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COMMIT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Thread 3 </a:t>
            </a:r>
          </a:p>
          <a:p>
            <a:pPr>
              <a:lnSpc>
                <a:spcPct val="100000"/>
              </a:lnSpc>
              <a:spcBef>
                <a:spcPts val="0"/>
              </a:spcBef>
            </a:pPr>
            <a:r>
              <a:rPr lang="en-US" sz="1000" dirty="0">
                <a:solidFill>
                  <a:srgbClr val="3A8BDA"/>
                </a:solidFill>
                <a:latin typeface="Courier New" panose="02070309020205020404" pitchFamily="49" charset="0"/>
              </a:rPr>
              <a:t>-- Prepping for our copy </a:t>
            </a: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LIKE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test_copy_last_record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t_type</a:t>
            </a:r>
            <a:r>
              <a:rPr lang="en-US" sz="1000" dirty="0">
                <a:solidFill>
                  <a:srgbClr val="FFFFFF"/>
                </a:solidFill>
                <a:latin typeface="Courier New" panose="02070309020205020404" pitchFamily="49" charset="0"/>
              </a:rPr>
              <a:t> 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TIMESTAMP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WITH</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TIME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ZONE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PRIMARY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KEY</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t_type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test_copy_last_record</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VALUES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'next'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'last'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effectLst/>
            </a:endParaRPr>
          </a:p>
        </p:txBody>
      </p:sp>
      <p:sp>
        <p:nvSpPr>
          <p:cNvPr id="4" name="Footer Placeholder 3"/>
          <p:cNvSpPr>
            <a:spLocks noGrp="1"/>
          </p:cNvSpPr>
          <p:nvPr>
            <p:ph type="ftr" sz="quarter" idx="14"/>
          </p:nvPr>
        </p:nvSpPr>
        <p:spPr/>
        <p:txBody>
          <a:bodyPr/>
          <a:lstStyle/>
          <a:p>
            <a:pPr>
              <a:defRPr/>
            </a:pPr>
            <a:endParaRPr lang="en-US" altLang="en-US" dirty="0"/>
          </a:p>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16</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Let’s run our test again.</a:t>
            </a:r>
          </a:p>
          <a:p>
            <a:pPr marL="119063" indent="-119063">
              <a:buFont typeface="Arial" panose="020B0604020202020204" pitchFamily="34" charset="0"/>
              <a:buChar char="•"/>
            </a:pPr>
            <a:r>
              <a:rPr lang="en-US" dirty="0"/>
              <a:t>This time we will create two tables. One that is our copy of the new records and one that lets us know what to grab.</a:t>
            </a:r>
          </a:p>
          <a:p>
            <a:endParaRPr lang="en-US" dirty="0"/>
          </a:p>
        </p:txBody>
      </p:sp>
    </p:spTree>
    <p:extLst>
      <p:ext uri="{BB962C8B-B14F-4D97-AF65-F5344CB8AC3E}">
        <p14:creationId xmlns:p14="http://schemas.microsoft.com/office/powerpoint/2010/main" val="1677685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Solution #1 - Transaction Commit Timestamps</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latin typeface="Courier New" panose="02070309020205020404" pitchFamily="49" charset="0"/>
              </a:rPr>
              <a:t>-- Thread 3 </a:t>
            </a:r>
          </a:p>
          <a:p>
            <a:pPr>
              <a:lnSpc>
                <a:spcPct val="100000"/>
              </a:lnSpc>
              <a:spcBef>
                <a:spcPts val="0"/>
              </a:spcBef>
            </a:pPr>
            <a:r>
              <a:rPr lang="en-US" sz="1000" dirty="0">
                <a:solidFill>
                  <a:srgbClr val="3A8BDA"/>
                </a:solidFill>
                <a:latin typeface="Courier New" panose="02070309020205020404" pitchFamily="49" charset="0"/>
              </a:rPr>
              <a:t>-- Grabbing the latest transaction timestamp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test_copy_last_record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t_type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SELECT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'next'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max</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pg_catalog</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pg_xact_commit_timestamp</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xmin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ON</a:t>
            </a:r>
            <a:r>
              <a:rPr lang="en-US" sz="1000" dirty="0">
                <a:solidFill>
                  <a:srgbClr val="FFFFFF"/>
                </a:solidFill>
                <a:latin typeface="Courier New" panose="02070309020205020404" pitchFamily="49" charset="0"/>
              </a:rPr>
              <a:t> CONFLICT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t_type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DO</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UPDATE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EXCLUDED</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t_time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Insert the new data after last timestamp up to and including next timestamp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pg_catalog</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pg_xact_commit_timestamp</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xmin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&lt;=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p>
          <a:p>
            <a:pPr>
              <a:lnSpc>
                <a:spcPct val="100000"/>
              </a:lnSpc>
              <a:spcBef>
                <a:spcPts val="0"/>
              </a:spcBef>
            </a:pPr>
            <a:r>
              <a:rPr lang="en-US" sz="1000" dirty="0">
                <a:solidFill>
                  <a:srgbClr val="F08047"/>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test_copy_last_record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t_type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'next’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AND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p>
          <a:p>
            <a:pPr>
              <a:lnSpc>
                <a:spcPct val="100000"/>
              </a:lnSpc>
              <a:spcBef>
                <a:spcPts val="0"/>
              </a:spcBef>
            </a:pPr>
            <a:r>
              <a:rPr lang="en-US" sz="1000" dirty="0">
                <a:solidFill>
                  <a:srgbClr val="F08047"/>
                </a:solidFill>
                <a:latin typeface="Courier New" panose="02070309020205020404" pitchFamily="49" charset="0"/>
              </a:rPr>
              <a:t>        </a:t>
            </a:r>
            <a:r>
              <a:rPr lang="en-US" sz="1000" dirty="0" err="1">
                <a:solidFill>
                  <a:srgbClr val="FFFFFF"/>
                </a:solidFill>
                <a:latin typeface="Courier New" panose="02070309020205020404" pitchFamily="49" charset="0"/>
              </a:rPr>
              <a:t>pg_catalog</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pg_xact_commit_timestamp</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xmin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&gt;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p>
          <a:p>
            <a:pPr>
              <a:lnSpc>
                <a:spcPct val="100000"/>
              </a:lnSpc>
              <a:spcBef>
                <a:spcPts val="0"/>
              </a:spcBef>
            </a:pPr>
            <a:r>
              <a:rPr lang="en-US" sz="1000" dirty="0">
                <a:solidFill>
                  <a:srgbClr val="F08047"/>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test_copy_last_record</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t_type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'last’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OR</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p>
          <a:p>
            <a:pPr>
              <a:lnSpc>
                <a:spcPct val="100000"/>
              </a:lnSpc>
              <a:spcBef>
                <a:spcPts val="0"/>
              </a:spcBef>
            </a:pPr>
            <a:r>
              <a:rPr lang="en-US" sz="1000" dirty="0">
                <a:solidFill>
                  <a:srgbClr val="F08047"/>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test_copy_last_record</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t_type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'last'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Update the last timestamp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test_copy_last_record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t_type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SELECT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'last'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test_copy_last_record</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t_type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'next’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ON</a:t>
            </a:r>
            <a:r>
              <a:rPr lang="en-US" sz="1000" dirty="0">
                <a:solidFill>
                  <a:srgbClr val="FFFFFF"/>
                </a:solidFill>
                <a:latin typeface="Courier New" panose="02070309020205020404" pitchFamily="49" charset="0"/>
              </a:rPr>
              <a:t> CONFLICT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t_type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DO</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UPDATE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EXCLUDED</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t_time</a:t>
            </a:r>
            <a:r>
              <a:rPr lang="en-US" sz="1000" dirty="0">
                <a:solidFill>
                  <a:srgbClr val="F08047"/>
                </a:solidFill>
                <a:latin typeface="Courier New" panose="02070309020205020404" pitchFamily="49" charset="0"/>
              </a:rPr>
              <a:t>;</a:t>
            </a:r>
            <a:endParaRPr lang="en-US" sz="1000" dirty="0">
              <a:effectLst/>
            </a:endParaRPr>
          </a:p>
        </p:txBody>
      </p:sp>
      <p:sp>
        <p:nvSpPr>
          <p:cNvPr id="4" name="Footer Placeholder 3"/>
          <p:cNvSpPr>
            <a:spLocks noGrp="1"/>
          </p:cNvSpPr>
          <p:nvPr>
            <p:ph type="ftr" sz="quarter" idx="14"/>
          </p:nvPr>
        </p:nvSpPr>
        <p:spPr/>
        <p:txBody>
          <a:bodyPr/>
          <a:lstStyle/>
          <a:p>
            <a:pPr>
              <a:defRPr/>
            </a:pPr>
            <a:endParaRPr lang="en-US" altLang="en-US" dirty="0"/>
          </a:p>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17</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First we get the latest transaction’s timestamp and store it as the next transaction we want.</a:t>
            </a:r>
          </a:p>
          <a:p>
            <a:pPr marL="119063" indent="-119063">
              <a:buFont typeface="Arial" panose="020B0604020202020204" pitchFamily="34" charset="0"/>
              <a:buChar char="•"/>
            </a:pPr>
            <a:r>
              <a:rPr lang="en-US" dirty="0"/>
              <a:t>Now we do our data copy. Reading from the last timestamp to the next timestamp. The IS NULL is to catch the first use case.</a:t>
            </a:r>
          </a:p>
          <a:p>
            <a:pPr marL="119063" indent="-119063">
              <a:buFont typeface="Arial" panose="020B0604020202020204" pitchFamily="34" charset="0"/>
              <a:buChar char="•"/>
            </a:pPr>
            <a:r>
              <a:rPr lang="en-US" dirty="0"/>
              <a:t>Then we need to update the last timestamp from next timestamp.</a:t>
            </a:r>
          </a:p>
          <a:p>
            <a:pPr marL="119063" indent="-119063">
              <a:buFont typeface="Arial" panose="020B0604020202020204" pitchFamily="34" charset="0"/>
              <a:buChar char="•"/>
            </a:pPr>
            <a:r>
              <a:rPr lang="en-US" dirty="0"/>
              <a:t>Note: Because </a:t>
            </a:r>
            <a:r>
              <a:rPr lang="en-US" dirty="0" err="1"/>
              <a:t>pg_xact_commit_timestamp</a:t>
            </a:r>
            <a:r>
              <a:rPr lang="en-US" dirty="0"/>
              <a:t> is a stable function, this means that any time you call it with the same transaction id within a transaction, it will return the same result without having to re-compute it. This means that is you have </a:t>
            </a:r>
            <a:r>
              <a:rPr lang="en-US" dirty="0" err="1"/>
              <a:t>have</a:t>
            </a:r>
            <a:r>
              <a:rPr lang="en-US" dirty="0"/>
              <a:t> many rows inserted by a single transaction, it will only have to lookup the value once.</a:t>
            </a:r>
          </a:p>
          <a:p>
            <a:endParaRPr lang="en-US" dirty="0"/>
          </a:p>
        </p:txBody>
      </p:sp>
      <p:pic>
        <p:nvPicPr>
          <p:cNvPr id="9" name="Picture 8">
            <a:extLst>
              <a:ext uri="{FF2B5EF4-FFF2-40B4-BE49-F238E27FC236}">
                <a16:creationId xmlns:a16="http://schemas.microsoft.com/office/drawing/2014/main" id="{1935B6B7-5193-4ACE-86DE-47E36BFFAA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661844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Solution #1 - Transaction Commit Timestamps</a:t>
            </a:r>
          </a:p>
        </p:txBody>
      </p:sp>
      <p:sp>
        <p:nvSpPr>
          <p:cNvPr id="7" name="Text Placeholder 6"/>
          <p:cNvSpPr>
            <a:spLocks noGrp="1"/>
          </p:cNvSpPr>
          <p:nvPr>
            <p:ph type="body" sz="quarter" idx="12"/>
          </p:nvPr>
        </p:nvSpPr>
        <p:spPr>
          <a:xfrm>
            <a:off x="6092296" y="1261871"/>
            <a:ext cx="5484973" cy="5165561"/>
          </a:xfrm>
        </p:spPr>
        <p:txBody>
          <a:bodyPr/>
          <a:lstStyle/>
          <a:p>
            <a:pPr>
              <a:lnSpc>
                <a:spcPct val="100000"/>
              </a:lnSpc>
              <a:spcBef>
                <a:spcPts val="0"/>
              </a:spcBef>
            </a:pPr>
            <a:r>
              <a:rPr lang="en-US" sz="1000" dirty="0">
                <a:solidFill>
                  <a:srgbClr val="3A8BDA"/>
                </a:solidFill>
                <a:latin typeface="Courier New" panose="02070309020205020404" pitchFamily="49" charset="0"/>
              </a:rPr>
              <a:t>-- Thread 1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testing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val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VALUES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'tested’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COMMIT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pPr>
              <a:lnSpc>
                <a:spcPct val="100000"/>
              </a:lnSpc>
              <a:spcBef>
                <a:spcPts val="0"/>
              </a:spcBef>
            </a:pPr>
            <a:endParaRPr lang="en-US" sz="1000" dirty="0">
              <a:solidFill>
                <a:srgbClr val="3A8BDA"/>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Thread 3 </a:t>
            </a:r>
          </a:p>
          <a:p>
            <a:pPr>
              <a:lnSpc>
                <a:spcPct val="100000"/>
              </a:lnSpc>
              <a:spcBef>
                <a:spcPts val="0"/>
              </a:spcBef>
            </a:pPr>
            <a:r>
              <a:rPr lang="en-US" sz="1000" dirty="0">
                <a:solidFill>
                  <a:srgbClr val="3A8BDA"/>
                </a:solidFill>
                <a:latin typeface="Courier New" panose="02070309020205020404" pitchFamily="49" charset="0"/>
              </a:rPr>
              <a:t>-- Grabbing the latest transaction timestamp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test_copy_last_record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t_type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SELECT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'next'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max</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pg_catalog</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pg_xact_commit_timestamp</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xmin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ON</a:t>
            </a:r>
            <a:r>
              <a:rPr lang="en-US" sz="1000" dirty="0">
                <a:solidFill>
                  <a:srgbClr val="FFFFFF"/>
                </a:solidFill>
                <a:latin typeface="Courier New" panose="02070309020205020404" pitchFamily="49" charset="0"/>
              </a:rPr>
              <a:t> CONFLICT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t_type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DO</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UPDATE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EXCLUDED</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t_time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Insert the new data after last timestamp up to and including next timestamp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pg_catalog</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pg_xact_commit_timestamp</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xmin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&lt;=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p>
          <a:p>
            <a:pPr>
              <a:lnSpc>
                <a:spcPct val="100000"/>
              </a:lnSpc>
              <a:spcBef>
                <a:spcPts val="0"/>
              </a:spcBef>
            </a:pPr>
            <a:r>
              <a:rPr lang="en-US" sz="1000" dirty="0">
                <a:solidFill>
                  <a:srgbClr val="F08047"/>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test_copy_last_record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t_type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'next’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AND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p>
          <a:p>
            <a:pPr>
              <a:lnSpc>
                <a:spcPct val="100000"/>
              </a:lnSpc>
              <a:spcBef>
                <a:spcPts val="0"/>
              </a:spcBef>
            </a:pPr>
            <a:r>
              <a:rPr lang="en-US" sz="1000" dirty="0">
                <a:solidFill>
                  <a:srgbClr val="F08047"/>
                </a:solidFill>
                <a:latin typeface="Courier New" panose="02070309020205020404" pitchFamily="49" charset="0"/>
              </a:rPr>
              <a:t>        </a:t>
            </a:r>
            <a:r>
              <a:rPr lang="en-US" sz="1000" dirty="0" err="1">
                <a:solidFill>
                  <a:srgbClr val="FFFFFF"/>
                </a:solidFill>
                <a:latin typeface="Courier New" panose="02070309020205020404" pitchFamily="49" charset="0"/>
              </a:rPr>
              <a:t>pg_catalog</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pg_xact_commit_timestamp</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xmin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&gt;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p>
          <a:p>
            <a:pPr>
              <a:lnSpc>
                <a:spcPct val="100000"/>
              </a:lnSpc>
              <a:spcBef>
                <a:spcPts val="0"/>
              </a:spcBef>
            </a:pPr>
            <a:r>
              <a:rPr lang="en-US" sz="1000" dirty="0">
                <a:solidFill>
                  <a:srgbClr val="F08047"/>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test_copy_last_record</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t_type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'last’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OR</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p>
          <a:p>
            <a:pPr>
              <a:lnSpc>
                <a:spcPct val="100000"/>
              </a:lnSpc>
              <a:spcBef>
                <a:spcPts val="0"/>
              </a:spcBef>
            </a:pPr>
            <a:r>
              <a:rPr lang="en-US" sz="1000" dirty="0">
                <a:solidFill>
                  <a:srgbClr val="F08047"/>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test_copy_last_record</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t_type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'last'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Update the last timestamp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test_copy_last_record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t_type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SELECT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'last'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test_copy_last_record</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t_type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'next’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ON</a:t>
            </a:r>
            <a:r>
              <a:rPr lang="en-US" sz="1000" dirty="0">
                <a:solidFill>
                  <a:srgbClr val="FFFFFF"/>
                </a:solidFill>
                <a:latin typeface="Courier New" panose="02070309020205020404" pitchFamily="49" charset="0"/>
              </a:rPr>
              <a:t> CONFLICT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t_type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DO</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UPDATE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EXCLUDED</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t_time</a:t>
            </a:r>
            <a:r>
              <a:rPr lang="en-US" sz="1000" dirty="0">
                <a:solidFill>
                  <a:srgbClr val="F08047"/>
                </a:solidFill>
                <a:latin typeface="Courier New" panose="02070309020205020404" pitchFamily="49" charset="0"/>
              </a:rPr>
              <a:t>;</a:t>
            </a:r>
            <a:endParaRPr lang="en-US" sz="1000" dirty="0">
              <a:effectLst/>
            </a:endParaRPr>
          </a:p>
        </p:txBody>
      </p:sp>
      <p:sp>
        <p:nvSpPr>
          <p:cNvPr id="4" name="Footer Placeholder 3"/>
          <p:cNvSpPr>
            <a:spLocks noGrp="1"/>
          </p:cNvSpPr>
          <p:nvPr>
            <p:ph type="ftr" sz="quarter" idx="14"/>
          </p:nvPr>
        </p:nvSpPr>
        <p:spPr/>
        <p:txBody>
          <a:bodyPr/>
          <a:lstStyle/>
          <a:p>
            <a:pPr>
              <a:defRPr/>
            </a:pPr>
            <a:endParaRPr lang="en-US" altLang="en-US" dirty="0"/>
          </a:p>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18</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Now we finish our longer running transaction. </a:t>
            </a:r>
          </a:p>
          <a:p>
            <a:pPr marL="119063" indent="-119063">
              <a:buFont typeface="Arial" panose="020B0604020202020204" pitchFamily="34" charset="0"/>
              <a:buChar char="•"/>
            </a:pPr>
            <a:r>
              <a:rPr lang="en-US" dirty="0"/>
              <a:t>Now we do the update routines again.</a:t>
            </a:r>
          </a:p>
          <a:p>
            <a:pPr marL="119063" indent="-119063">
              <a:buFont typeface="Arial" panose="020B0604020202020204" pitchFamily="34" charset="0"/>
              <a:buChar char="•"/>
            </a:pPr>
            <a:r>
              <a:rPr lang="en-US" dirty="0"/>
              <a:t>EXCLUDED is a special table name that references the values originally proposed for the insert.</a:t>
            </a:r>
          </a:p>
          <a:p>
            <a:endParaRPr lang="en-US" dirty="0"/>
          </a:p>
        </p:txBody>
      </p:sp>
    </p:spTree>
    <p:extLst>
      <p:ext uri="{BB962C8B-B14F-4D97-AF65-F5344CB8AC3E}">
        <p14:creationId xmlns:p14="http://schemas.microsoft.com/office/powerpoint/2010/main" val="35226476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Solution #1 - Transaction Commit Timestamps</a:t>
            </a:r>
          </a:p>
        </p:txBody>
      </p:sp>
      <p:sp>
        <p:nvSpPr>
          <p:cNvPr id="7" name="Text Placeholder 6"/>
          <p:cNvSpPr>
            <a:spLocks noGrp="1"/>
          </p:cNvSpPr>
          <p:nvPr>
            <p:ph type="body" sz="quarter" idx="12"/>
          </p:nvPr>
        </p:nvSpPr>
        <p:spPr>
          <a:xfrm>
            <a:off x="6092296" y="1261871"/>
            <a:ext cx="5484973" cy="5165561"/>
          </a:xfrm>
        </p:spPr>
        <p:txBody>
          <a:bodyPr/>
          <a:lstStyle/>
          <a:p>
            <a:pPr>
              <a:lnSpc>
                <a:spcPct val="100000"/>
              </a:lnSpc>
              <a:spcBef>
                <a:spcPts val="0"/>
              </a:spcBef>
            </a:pPr>
            <a:r>
              <a:rPr lang="en-US" sz="1000" dirty="0">
                <a:solidFill>
                  <a:srgbClr val="3A8BDA"/>
                </a:solidFill>
                <a:latin typeface="Courier New" panose="02070309020205020404" pitchFamily="49" charset="0"/>
              </a:rPr>
              <a:t>-- Thread 3 </a:t>
            </a: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a:t>
            </a:r>
            <a:r>
              <a:rPr lang="en-US" sz="1000" dirty="0">
                <a:solidFill>
                  <a:srgbClr val="F08047"/>
                </a:solidFill>
                <a:latin typeface="Courier New" panose="02070309020205020404" pitchFamily="49" charset="0"/>
              </a:rPr>
              <a:t>;</a:t>
            </a:r>
            <a:endParaRPr lang="en-US" sz="1000" dirty="0">
              <a:effectLst/>
            </a:endParaRPr>
          </a:p>
        </p:txBody>
      </p:sp>
      <p:sp>
        <p:nvSpPr>
          <p:cNvPr id="4" name="Footer Placeholder 3"/>
          <p:cNvSpPr>
            <a:spLocks noGrp="1"/>
          </p:cNvSpPr>
          <p:nvPr>
            <p:ph type="ftr" sz="quarter" idx="14"/>
          </p:nvPr>
        </p:nvSpPr>
        <p:spPr/>
        <p:txBody>
          <a:bodyPr/>
          <a:lstStyle/>
          <a:p>
            <a:pPr>
              <a:defRPr/>
            </a:pPr>
            <a:endParaRPr lang="en-US" altLang="en-US" dirty="0"/>
          </a:p>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19</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Now we finish our longer running transaction. </a:t>
            </a:r>
          </a:p>
          <a:p>
            <a:pPr marL="119063" indent="-119063">
              <a:buFont typeface="Arial" panose="020B0604020202020204" pitchFamily="34" charset="0"/>
              <a:buChar char="•"/>
            </a:pPr>
            <a:r>
              <a:rPr lang="en-US" dirty="0"/>
              <a:t>Now we do the update routines again.</a:t>
            </a:r>
          </a:p>
          <a:p>
            <a:endParaRPr lang="en-US" dirty="0"/>
          </a:p>
        </p:txBody>
      </p:sp>
      <p:graphicFrame>
        <p:nvGraphicFramePr>
          <p:cNvPr id="9" name="Table 8">
            <a:extLst>
              <a:ext uri="{FF2B5EF4-FFF2-40B4-BE49-F238E27FC236}">
                <a16:creationId xmlns:a16="http://schemas.microsoft.com/office/drawing/2014/main" id="{A26131DF-2BD1-473A-839A-951A6EB73C67}"/>
              </a:ext>
            </a:extLst>
          </p:cNvPr>
          <p:cNvGraphicFramePr>
            <a:graphicFrameLocks noGrp="1"/>
          </p:cNvGraphicFramePr>
          <p:nvPr>
            <p:extLst>
              <p:ext uri="{D42A27DB-BD31-4B8C-83A1-F6EECF244321}">
                <p14:modId xmlns:p14="http://schemas.microsoft.com/office/powerpoint/2010/main" val="2831458202"/>
              </p:ext>
            </p:extLst>
          </p:nvPr>
        </p:nvGraphicFramePr>
        <p:xfrm>
          <a:off x="8768822" y="1390003"/>
          <a:ext cx="2331416" cy="1371600"/>
        </p:xfrm>
        <a:graphic>
          <a:graphicData uri="http://schemas.openxmlformats.org/drawingml/2006/table">
            <a:tbl>
              <a:tblPr firstRow="1" lastRow="1" bandRow="1">
                <a:tableStyleId>{073A0DAA-6AF3-43AB-8588-CEC1D06C72B9}</a:tableStyleId>
              </a:tblPr>
              <a:tblGrid>
                <a:gridCol w="1165708">
                  <a:extLst>
                    <a:ext uri="{9D8B030D-6E8A-4147-A177-3AD203B41FA5}">
                      <a16:colId xmlns:a16="http://schemas.microsoft.com/office/drawing/2014/main" val="3776974491"/>
                    </a:ext>
                  </a:extLst>
                </a:gridCol>
                <a:gridCol w="1165708">
                  <a:extLst>
                    <a:ext uri="{9D8B030D-6E8A-4147-A177-3AD203B41FA5}">
                      <a16:colId xmlns:a16="http://schemas.microsoft.com/office/drawing/2014/main" val="4260578108"/>
                    </a:ext>
                  </a:extLst>
                </a:gridCol>
              </a:tblGrid>
              <a:tr h="0">
                <a:tc>
                  <a:txBody>
                    <a:bodyPr/>
                    <a:lstStyle/>
                    <a:p>
                      <a:r>
                        <a:rPr lang="en-US" sz="1200" dirty="0"/>
                        <a:t>id</a:t>
                      </a:r>
                    </a:p>
                  </a:txBody>
                  <a:tcPr/>
                </a:tc>
                <a:tc>
                  <a:txBody>
                    <a:bodyPr/>
                    <a:lstStyle/>
                    <a:p>
                      <a:r>
                        <a:rPr lang="en-US" sz="1200" dirty="0"/>
                        <a:t>val</a:t>
                      </a:r>
                    </a:p>
                  </a:txBody>
                  <a:tcPr/>
                </a:tc>
                <a:extLst>
                  <a:ext uri="{0D108BD9-81ED-4DB2-BD59-A6C34878D82A}">
                    <a16:rowId xmlns:a16="http://schemas.microsoft.com/office/drawing/2014/main" val="849794210"/>
                  </a:ext>
                </a:extLst>
              </a:tr>
              <a:tr h="0">
                <a:tc>
                  <a:txBody>
                    <a:bodyPr/>
                    <a:lstStyle/>
                    <a:p>
                      <a:r>
                        <a:rPr lang="en-US" sz="1200" dirty="0"/>
                        <a:t>1</a:t>
                      </a:r>
                    </a:p>
                  </a:txBody>
                  <a:tcPr/>
                </a:tc>
                <a:tc>
                  <a:txBody>
                    <a:bodyPr/>
                    <a:lstStyle/>
                    <a:p>
                      <a:r>
                        <a:rPr lang="en-US" sz="1200" dirty="0"/>
                        <a:t>test</a:t>
                      </a:r>
                    </a:p>
                  </a:txBody>
                  <a:tcPr/>
                </a:tc>
                <a:extLst>
                  <a:ext uri="{0D108BD9-81ED-4DB2-BD59-A6C34878D82A}">
                    <a16:rowId xmlns:a16="http://schemas.microsoft.com/office/drawing/2014/main" val="2321034988"/>
                  </a:ext>
                </a:extLst>
              </a:tr>
              <a:tr h="0">
                <a:tc>
                  <a:txBody>
                    <a:bodyPr/>
                    <a:lstStyle/>
                    <a:p>
                      <a:r>
                        <a:rPr lang="en-US" sz="1200" dirty="0"/>
                        <a:t>2</a:t>
                      </a:r>
                    </a:p>
                  </a:txBody>
                  <a:tcPr/>
                </a:tc>
                <a:tc>
                  <a:txBody>
                    <a:bodyPr/>
                    <a:lstStyle/>
                    <a:p>
                      <a:r>
                        <a:rPr lang="en-US" sz="1200" dirty="0"/>
                        <a:t>testing</a:t>
                      </a:r>
                    </a:p>
                  </a:txBody>
                  <a:tcPr/>
                </a:tc>
                <a:extLst>
                  <a:ext uri="{0D108BD9-81ED-4DB2-BD59-A6C34878D82A}">
                    <a16:rowId xmlns:a16="http://schemas.microsoft.com/office/drawing/2014/main" val="2741708782"/>
                  </a:ext>
                </a:extLst>
              </a:tr>
              <a:tr h="0">
                <a:tc>
                  <a:txBody>
                    <a:bodyPr/>
                    <a:lstStyle/>
                    <a:p>
                      <a:r>
                        <a:rPr lang="en-US" sz="1200" dirty="0"/>
                        <a:t>3</a:t>
                      </a:r>
                    </a:p>
                  </a:txBody>
                  <a:tcPr/>
                </a:tc>
                <a:tc>
                  <a:txBody>
                    <a:bodyPr/>
                    <a:lstStyle/>
                    <a:p>
                      <a:r>
                        <a:rPr lang="en-US" sz="1200" dirty="0"/>
                        <a:t>tested</a:t>
                      </a:r>
                    </a:p>
                  </a:txBody>
                  <a:tcPr/>
                </a:tc>
                <a:extLst>
                  <a:ext uri="{0D108BD9-81ED-4DB2-BD59-A6C34878D82A}">
                    <a16:rowId xmlns:a16="http://schemas.microsoft.com/office/drawing/2014/main" val="2984586738"/>
                  </a:ext>
                </a:extLst>
              </a:tr>
              <a:tr h="0">
                <a:tc gridSpan="2">
                  <a:txBody>
                    <a:bodyPr/>
                    <a:lstStyle/>
                    <a:p>
                      <a:r>
                        <a:rPr lang="en-US" sz="1200" dirty="0" err="1"/>
                        <a:t>public.test_copy</a:t>
                      </a:r>
                      <a:endParaRPr lang="en-US" sz="1200" dirty="0"/>
                    </a:p>
                  </a:txBody>
                  <a:tcPr/>
                </a:tc>
                <a:tc hMerge="1">
                  <a:txBody>
                    <a:bodyPr/>
                    <a:lstStyle/>
                    <a:p>
                      <a:endParaRPr lang="en-US" dirty="0"/>
                    </a:p>
                  </a:txBody>
                  <a:tcPr/>
                </a:tc>
                <a:extLst>
                  <a:ext uri="{0D108BD9-81ED-4DB2-BD59-A6C34878D82A}">
                    <a16:rowId xmlns:a16="http://schemas.microsoft.com/office/drawing/2014/main" val="2311409399"/>
                  </a:ext>
                </a:extLst>
              </a:tr>
            </a:tbl>
          </a:graphicData>
        </a:graphic>
      </p:graphicFrame>
    </p:spTree>
    <p:extLst>
      <p:ext uri="{BB962C8B-B14F-4D97-AF65-F5344CB8AC3E}">
        <p14:creationId xmlns:p14="http://schemas.microsoft.com/office/powerpoint/2010/main" val="219378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Solution #1 - Transaction Commit Timestamps</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latin typeface="Courier New" panose="02070309020205020404" pitchFamily="49" charset="0"/>
              </a:rPr>
              <a:t>-- Thread 3</a:t>
            </a:r>
          </a:p>
          <a:p>
            <a:pPr>
              <a:lnSpc>
                <a:spcPct val="100000"/>
              </a:lnSpc>
              <a:spcBef>
                <a:spcPts val="0"/>
              </a:spcBef>
            </a:pPr>
            <a:r>
              <a:rPr lang="en-US" sz="1000" dirty="0">
                <a:solidFill>
                  <a:srgbClr val="3A8BDA"/>
                </a:solidFill>
                <a:latin typeface="Courier New" panose="02070309020205020404" pitchFamily="49" charset="0"/>
              </a:rPr>
              <a:t>-- Original code </a:t>
            </a:r>
          </a:p>
          <a:p>
            <a:pPr>
              <a:lnSpc>
                <a:spcPct val="100000"/>
              </a:lnSpc>
              <a:spcBef>
                <a:spcPts val="0"/>
              </a:spcBef>
            </a:pPr>
            <a:r>
              <a:rPr lang="en-US" sz="1000" dirty="0">
                <a:solidFill>
                  <a:srgbClr val="3A8BDA"/>
                </a:solidFill>
                <a:latin typeface="Courier New" panose="02070309020205020404" pitchFamily="49" charset="0"/>
              </a:rPr>
              <a:t>-- Grabbing the latest transaction timestamp on table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test_copy_last_record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t_type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SELECT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'next'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max</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pg_catalog</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pg_xact_commit_timestamp</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xmin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ON</a:t>
            </a:r>
            <a:r>
              <a:rPr lang="en-US" sz="1000" dirty="0">
                <a:solidFill>
                  <a:srgbClr val="FFFFFF"/>
                </a:solidFill>
                <a:latin typeface="Courier New" panose="02070309020205020404" pitchFamily="49" charset="0"/>
              </a:rPr>
              <a:t> CONFLICT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t_type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DO</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UPDATE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EXCLUDED</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t_time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Alternate faster code</a:t>
            </a:r>
          </a:p>
          <a:p>
            <a:pPr>
              <a:lnSpc>
                <a:spcPct val="100000"/>
              </a:lnSpc>
              <a:spcBef>
                <a:spcPts val="0"/>
              </a:spcBef>
            </a:pPr>
            <a:r>
              <a:rPr lang="en-US" sz="1000" dirty="0">
                <a:solidFill>
                  <a:srgbClr val="3A8BDA"/>
                </a:solidFill>
                <a:latin typeface="Courier New" panose="02070309020205020404" pitchFamily="49" charset="0"/>
              </a:rPr>
              <a:t>-- Grabbing the latest transaction timestamp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test_copy_last_record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t_type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'next'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"timestamp"</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pg_catalog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pg_last_committed_xact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CONFLICT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t_type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DO</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UPDATE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t_time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EXCLUDED</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t_time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effectLst/>
            </a:endParaRPr>
          </a:p>
        </p:txBody>
      </p:sp>
      <p:sp>
        <p:nvSpPr>
          <p:cNvPr id="4" name="Footer Placeholder 3"/>
          <p:cNvSpPr>
            <a:spLocks noGrp="1"/>
          </p:cNvSpPr>
          <p:nvPr>
            <p:ph type="ftr" sz="quarter" idx="14"/>
          </p:nvPr>
        </p:nvSpPr>
        <p:spPr/>
        <p:txBody>
          <a:bodyPr/>
          <a:lstStyle/>
          <a:p>
            <a:pPr>
              <a:defRPr/>
            </a:pPr>
            <a:endParaRPr lang="en-US" altLang="en-US" dirty="0"/>
          </a:p>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20</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Here we can see the original code and an alternate version that will be faster running.</a:t>
            </a:r>
          </a:p>
          <a:p>
            <a:endParaRPr lang="en-US" dirty="0"/>
          </a:p>
        </p:txBody>
      </p:sp>
      <p:pic>
        <p:nvPicPr>
          <p:cNvPr id="9" name="Picture 8">
            <a:extLst>
              <a:ext uri="{FF2B5EF4-FFF2-40B4-BE49-F238E27FC236}">
                <a16:creationId xmlns:a16="http://schemas.microsoft.com/office/drawing/2014/main" id="{1935B6B7-5193-4ACE-86DE-47E36BFFAA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291684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Solution #2</a:t>
            </a:r>
          </a:p>
          <a:p>
            <a:pPr marL="90488" lvl="1">
              <a:spcBef>
                <a:spcPct val="0"/>
              </a:spcBef>
            </a:pPr>
            <a:r>
              <a:rPr lang="en-US" altLang="en-US" dirty="0">
                <a:ea typeface="ヒラギノ角ゴ Pro W3" charset="-128"/>
              </a:rPr>
              <a:t>Universal SQL Solution</a:t>
            </a:r>
          </a:p>
        </p:txBody>
      </p:sp>
    </p:spTree>
    <p:extLst>
      <p:ext uri="{BB962C8B-B14F-4D97-AF65-F5344CB8AC3E}">
        <p14:creationId xmlns:p14="http://schemas.microsoft.com/office/powerpoint/2010/main" val="3483593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Solution #2 - </a:t>
            </a:r>
            <a:r>
              <a:rPr lang="en-US" altLang="en-US" dirty="0">
                <a:ea typeface="ヒラギノ角ゴ Pro W3" charset="-128"/>
              </a:rPr>
              <a:t>Universal SQL Solution</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latin typeface="Courier New" panose="02070309020205020404" pitchFamily="49" charset="0"/>
              </a:rPr>
              <a:t>-- Thread 3 </a:t>
            </a:r>
          </a:p>
          <a:p>
            <a:pPr>
              <a:lnSpc>
                <a:spcPct val="100000"/>
              </a:lnSpc>
              <a:spcBef>
                <a:spcPts val="0"/>
              </a:spcBef>
            </a:pPr>
            <a:r>
              <a:rPr lang="en-US" sz="1000" dirty="0">
                <a:solidFill>
                  <a:srgbClr val="7BC22F"/>
                </a:solidFill>
                <a:latin typeface="Courier New" panose="02070309020205020404" pitchFamily="49" charset="0"/>
              </a:rPr>
              <a:t>DROP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test_copy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TRUNCATE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Thread 1 </a:t>
            </a:r>
          </a:p>
          <a:p>
            <a:pPr>
              <a:lnSpc>
                <a:spcPct val="100000"/>
              </a:lnSpc>
              <a:spcBef>
                <a:spcPts val="0"/>
              </a:spcBef>
            </a:pPr>
            <a:r>
              <a:rPr lang="en-US" sz="1000" dirty="0">
                <a:solidFill>
                  <a:srgbClr val="7BC22F"/>
                </a:solidFill>
                <a:latin typeface="Courier New" panose="02070309020205020404" pitchFamily="49" charset="0"/>
              </a:rPr>
              <a:t>BEGIN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testing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val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VALUES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'test’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Thread 2 </a:t>
            </a:r>
          </a:p>
          <a:p>
            <a:pPr>
              <a:lnSpc>
                <a:spcPct val="100000"/>
              </a:lnSpc>
              <a:spcBef>
                <a:spcPts val="0"/>
              </a:spcBef>
            </a:pPr>
            <a:r>
              <a:rPr lang="en-US" sz="1000" dirty="0">
                <a:solidFill>
                  <a:srgbClr val="7BC22F"/>
                </a:solidFill>
                <a:latin typeface="Courier New" panose="02070309020205020404" pitchFamily="49" charset="0"/>
              </a:rPr>
              <a:t>BEGIN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testing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val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VALUES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COMMIT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effectLst/>
            </a:endParaRPr>
          </a:p>
        </p:txBody>
      </p:sp>
      <p:sp>
        <p:nvSpPr>
          <p:cNvPr id="4" name="Footer Placeholder 3"/>
          <p:cNvSpPr>
            <a:spLocks noGrp="1"/>
          </p:cNvSpPr>
          <p:nvPr>
            <p:ph type="ftr" sz="quarter" idx="14"/>
          </p:nvPr>
        </p:nvSpPr>
        <p:spPr/>
        <p:txBody>
          <a:bodyPr/>
          <a:lstStyle/>
          <a:p>
            <a:pPr>
              <a:defRPr/>
            </a:pPr>
            <a:endParaRPr lang="en-US" altLang="en-US" dirty="0"/>
          </a:p>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22</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Lets reset our test again and then insert our first two records.</a:t>
            </a:r>
          </a:p>
          <a:p>
            <a:endParaRPr lang="en-US" dirty="0"/>
          </a:p>
        </p:txBody>
      </p:sp>
    </p:spTree>
    <p:extLst>
      <p:ext uri="{BB962C8B-B14F-4D97-AF65-F5344CB8AC3E}">
        <p14:creationId xmlns:p14="http://schemas.microsoft.com/office/powerpoint/2010/main" val="1295841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Solution #2 - </a:t>
            </a:r>
            <a:r>
              <a:rPr lang="en-US" altLang="en-US" dirty="0">
                <a:ea typeface="ヒラギノ角ゴ Pro W3" charset="-128"/>
              </a:rPr>
              <a:t>Universal SQL Solution</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latin typeface="Courier New" panose="02070309020205020404" pitchFamily="49" charset="0"/>
              </a:rPr>
              <a:t>-- Thread 3 </a:t>
            </a:r>
          </a:p>
          <a:p>
            <a:pPr>
              <a:lnSpc>
                <a:spcPct val="100000"/>
              </a:lnSpc>
              <a:spcBef>
                <a:spcPts val="0"/>
              </a:spcBef>
            </a:pPr>
            <a:r>
              <a:rPr lang="en-US" sz="1000" dirty="0">
                <a:solidFill>
                  <a:srgbClr val="7BC22F"/>
                </a:solidFill>
                <a:latin typeface="Courier New" panose="02070309020205020404" pitchFamily="49" charset="0"/>
              </a:rPr>
              <a:t>BEGIN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Setup our two tables </a:t>
            </a: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copied_ids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id </a:t>
            </a:r>
            <a:r>
              <a:rPr lang="en-US" sz="1000" dirty="0">
                <a:solidFill>
                  <a:srgbClr val="7BC22F"/>
                </a:solidFill>
                <a:latin typeface="Courier New" panose="02070309020205020404" pitchFamily="49" charset="0"/>
              </a:rPr>
              <a:t>INTEGER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CONSTRAINT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copied_ids_idx</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PRIMARY KEY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LIKE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Add new records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copied_ids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copied_ids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copied_ids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7BC22F"/>
                </a:solidFill>
                <a:latin typeface="Courier New" panose="02070309020205020404" pitchFamily="49" charset="0"/>
              </a:rPr>
              <a:t>IS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Add new ids that were copied, so that we don't copy them again.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copied_ids</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test_copy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test_copy</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copied_ids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copied_ids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copied_ids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7BC22F"/>
                </a:solidFill>
                <a:latin typeface="Courier New" panose="02070309020205020404" pitchFamily="49" charset="0"/>
              </a:rPr>
              <a:t>IS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COMMIT</a:t>
            </a:r>
            <a:r>
              <a:rPr lang="en-US" sz="1000" dirty="0">
                <a:solidFill>
                  <a:srgbClr val="F08047"/>
                </a:solidFill>
                <a:latin typeface="Courier New" panose="02070309020205020404" pitchFamily="49" charset="0"/>
              </a:rPr>
              <a:t>;</a:t>
            </a:r>
            <a:endParaRPr lang="en-US" sz="1000" dirty="0">
              <a:effectLst/>
            </a:endParaRPr>
          </a:p>
        </p:txBody>
      </p:sp>
      <p:sp>
        <p:nvSpPr>
          <p:cNvPr id="4" name="Footer Placeholder 3"/>
          <p:cNvSpPr>
            <a:spLocks noGrp="1"/>
          </p:cNvSpPr>
          <p:nvPr>
            <p:ph type="ftr" sz="quarter" idx="14"/>
          </p:nvPr>
        </p:nvSpPr>
        <p:spPr/>
        <p:txBody>
          <a:bodyPr/>
          <a:lstStyle/>
          <a:p>
            <a:pPr>
              <a:defRPr/>
            </a:pPr>
            <a:endParaRPr lang="en-US" altLang="en-US" dirty="0"/>
          </a:p>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23</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This time we will create a table to store all our copied ids.</a:t>
            </a:r>
          </a:p>
          <a:p>
            <a:pPr marL="119063" indent="-119063">
              <a:buFont typeface="Arial" panose="020B0604020202020204" pitchFamily="34" charset="0"/>
              <a:buChar char="•"/>
            </a:pPr>
            <a:r>
              <a:rPr lang="en-US" dirty="0"/>
              <a:t>Add records to </a:t>
            </a:r>
            <a:r>
              <a:rPr lang="en-US" dirty="0" err="1"/>
              <a:t>test_copy</a:t>
            </a:r>
            <a:r>
              <a:rPr lang="en-US" dirty="0"/>
              <a:t> that do not appear in </a:t>
            </a:r>
            <a:r>
              <a:rPr lang="en-US" dirty="0" err="1"/>
              <a:t>copied_ids</a:t>
            </a:r>
            <a:r>
              <a:rPr lang="en-US" dirty="0"/>
              <a:t>.</a:t>
            </a:r>
          </a:p>
          <a:p>
            <a:pPr marL="119063" indent="-119063">
              <a:buFont typeface="Arial" panose="020B0604020202020204" pitchFamily="34" charset="0"/>
              <a:buChar char="•"/>
            </a:pPr>
            <a:r>
              <a:rPr lang="en-US" dirty="0"/>
              <a:t>Update </a:t>
            </a:r>
            <a:r>
              <a:rPr lang="en-US" dirty="0" err="1"/>
              <a:t>copied_ids</a:t>
            </a:r>
            <a:r>
              <a:rPr lang="en-US" dirty="0"/>
              <a:t> with new ids from </a:t>
            </a:r>
            <a:r>
              <a:rPr lang="en-US" dirty="0" err="1"/>
              <a:t>test_copy</a:t>
            </a:r>
            <a:r>
              <a:rPr lang="en-US" dirty="0"/>
              <a:t>.</a:t>
            </a:r>
          </a:p>
          <a:p>
            <a:pPr marL="119063" indent="-119063">
              <a:buFont typeface="Arial" panose="020B0604020202020204" pitchFamily="34" charset="0"/>
              <a:buChar char="•"/>
            </a:pPr>
            <a:r>
              <a:rPr lang="en-US" dirty="0"/>
              <a:t>The Primary Key could instead be a Unique Key. This is especially important if you are using a composite key and one or more of the fields can be null.</a:t>
            </a:r>
          </a:p>
          <a:p>
            <a:endParaRPr lang="en-US" dirty="0"/>
          </a:p>
        </p:txBody>
      </p:sp>
      <p:pic>
        <p:nvPicPr>
          <p:cNvPr id="9" name="Picture 8">
            <a:extLst>
              <a:ext uri="{FF2B5EF4-FFF2-40B4-BE49-F238E27FC236}">
                <a16:creationId xmlns:a16="http://schemas.microsoft.com/office/drawing/2014/main" id="{559B1B39-9982-4445-A3D1-3F6558660C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877962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Solution #2 - </a:t>
            </a:r>
            <a:r>
              <a:rPr lang="en-US" altLang="en-US" dirty="0">
                <a:ea typeface="ヒラギノ角ゴ Pro W3" charset="-128"/>
              </a:rPr>
              <a:t>Universal SQL Solution</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latin typeface="Courier New" panose="02070309020205020404" pitchFamily="49" charset="0"/>
              </a:rPr>
              <a:t>-- Thread 1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testing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val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VALUES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'tested’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COMMIT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Thread 3 </a:t>
            </a:r>
          </a:p>
          <a:p>
            <a:pPr>
              <a:lnSpc>
                <a:spcPct val="100000"/>
              </a:lnSpc>
              <a:spcBef>
                <a:spcPts val="0"/>
              </a:spcBef>
            </a:pPr>
            <a:r>
              <a:rPr lang="en-US" sz="1000" dirty="0">
                <a:solidFill>
                  <a:srgbClr val="3A8BDA"/>
                </a:solidFill>
                <a:latin typeface="Courier New" panose="02070309020205020404" pitchFamily="49" charset="0"/>
              </a:rPr>
              <a:t>-- Add new records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copied_ids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copied_ids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copied_ids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7BC22F"/>
                </a:solidFill>
                <a:latin typeface="Courier New" panose="02070309020205020404" pitchFamily="49" charset="0"/>
              </a:rPr>
              <a:t>IS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Add new ids that were copied, so that we don't copy them again.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copied_ids</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test_copy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test_copy</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copied_ids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copied_ids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copied_ids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7BC22F"/>
                </a:solidFill>
                <a:latin typeface="Courier New" panose="02070309020205020404" pitchFamily="49" charset="0"/>
              </a:rPr>
              <a:t>IS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a:t>
            </a:r>
            <a:r>
              <a:rPr lang="en-US" sz="1000" dirty="0">
                <a:solidFill>
                  <a:srgbClr val="F08047"/>
                </a:solidFill>
                <a:latin typeface="Courier New" panose="02070309020205020404" pitchFamily="49" charset="0"/>
              </a:rPr>
              <a:t>;</a:t>
            </a:r>
            <a:endParaRPr lang="en-US" sz="1000" dirty="0">
              <a:effectLst/>
            </a:endParaRPr>
          </a:p>
        </p:txBody>
      </p:sp>
      <p:sp>
        <p:nvSpPr>
          <p:cNvPr id="4" name="Footer Placeholder 3"/>
          <p:cNvSpPr>
            <a:spLocks noGrp="1"/>
          </p:cNvSpPr>
          <p:nvPr>
            <p:ph type="ftr" sz="quarter" idx="14"/>
          </p:nvPr>
        </p:nvSpPr>
        <p:spPr/>
        <p:txBody>
          <a:bodyPr/>
          <a:lstStyle/>
          <a:p>
            <a:pPr>
              <a:defRPr/>
            </a:pPr>
            <a:endParaRPr lang="en-US" altLang="en-US" dirty="0"/>
          </a:p>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24</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Now we can copy our last record and then copy the new records.</a:t>
            </a:r>
          </a:p>
          <a:p>
            <a:pPr marL="119063" indent="-119063">
              <a:buFont typeface="Arial" panose="020B0604020202020204" pitchFamily="34" charset="0"/>
              <a:buChar char="•"/>
            </a:pPr>
            <a:r>
              <a:rPr lang="en-US" dirty="0"/>
              <a:t>Now we can view our </a:t>
            </a:r>
            <a:r>
              <a:rPr lang="en-US" dirty="0" err="1"/>
              <a:t>test_copy</a:t>
            </a:r>
            <a:r>
              <a:rPr lang="en-US" dirty="0"/>
              <a:t> table to make sure it has the correct data.</a:t>
            </a:r>
          </a:p>
          <a:p>
            <a:endParaRPr lang="en-US" dirty="0"/>
          </a:p>
        </p:txBody>
      </p:sp>
      <p:graphicFrame>
        <p:nvGraphicFramePr>
          <p:cNvPr id="10" name="Table 9">
            <a:extLst>
              <a:ext uri="{FF2B5EF4-FFF2-40B4-BE49-F238E27FC236}">
                <a16:creationId xmlns:a16="http://schemas.microsoft.com/office/drawing/2014/main" id="{DD67E8DF-0F3C-4E96-B78C-C2342DBA2C9D}"/>
              </a:ext>
            </a:extLst>
          </p:cNvPr>
          <p:cNvGraphicFramePr>
            <a:graphicFrameLocks noGrp="1"/>
          </p:cNvGraphicFramePr>
          <p:nvPr>
            <p:extLst>
              <p:ext uri="{D42A27DB-BD31-4B8C-83A1-F6EECF244321}">
                <p14:modId xmlns:p14="http://schemas.microsoft.com/office/powerpoint/2010/main" val="2713337849"/>
              </p:ext>
            </p:extLst>
          </p:nvPr>
        </p:nvGraphicFramePr>
        <p:xfrm>
          <a:off x="8867067" y="3902383"/>
          <a:ext cx="2331416" cy="1371600"/>
        </p:xfrm>
        <a:graphic>
          <a:graphicData uri="http://schemas.openxmlformats.org/drawingml/2006/table">
            <a:tbl>
              <a:tblPr firstRow="1" lastRow="1" bandRow="1">
                <a:tableStyleId>{073A0DAA-6AF3-43AB-8588-CEC1D06C72B9}</a:tableStyleId>
              </a:tblPr>
              <a:tblGrid>
                <a:gridCol w="1165708">
                  <a:extLst>
                    <a:ext uri="{9D8B030D-6E8A-4147-A177-3AD203B41FA5}">
                      <a16:colId xmlns:a16="http://schemas.microsoft.com/office/drawing/2014/main" val="3776974491"/>
                    </a:ext>
                  </a:extLst>
                </a:gridCol>
                <a:gridCol w="1165708">
                  <a:extLst>
                    <a:ext uri="{9D8B030D-6E8A-4147-A177-3AD203B41FA5}">
                      <a16:colId xmlns:a16="http://schemas.microsoft.com/office/drawing/2014/main" val="4260578108"/>
                    </a:ext>
                  </a:extLst>
                </a:gridCol>
              </a:tblGrid>
              <a:tr h="0">
                <a:tc>
                  <a:txBody>
                    <a:bodyPr/>
                    <a:lstStyle/>
                    <a:p>
                      <a:r>
                        <a:rPr lang="en-US" sz="1200" dirty="0"/>
                        <a:t>id</a:t>
                      </a:r>
                    </a:p>
                  </a:txBody>
                  <a:tcPr/>
                </a:tc>
                <a:tc>
                  <a:txBody>
                    <a:bodyPr/>
                    <a:lstStyle/>
                    <a:p>
                      <a:r>
                        <a:rPr lang="en-US" sz="1200" dirty="0"/>
                        <a:t>val</a:t>
                      </a:r>
                    </a:p>
                  </a:txBody>
                  <a:tcPr/>
                </a:tc>
                <a:extLst>
                  <a:ext uri="{0D108BD9-81ED-4DB2-BD59-A6C34878D82A}">
                    <a16:rowId xmlns:a16="http://schemas.microsoft.com/office/drawing/2014/main" val="849794210"/>
                  </a:ext>
                </a:extLst>
              </a:tr>
              <a:tr h="0">
                <a:tc>
                  <a:txBody>
                    <a:bodyPr/>
                    <a:lstStyle/>
                    <a:p>
                      <a:r>
                        <a:rPr lang="en-US" sz="1200" dirty="0"/>
                        <a:t>1</a:t>
                      </a:r>
                    </a:p>
                  </a:txBody>
                  <a:tcPr/>
                </a:tc>
                <a:tc>
                  <a:txBody>
                    <a:bodyPr/>
                    <a:lstStyle/>
                    <a:p>
                      <a:r>
                        <a:rPr lang="en-US" sz="1200" dirty="0"/>
                        <a:t>test</a:t>
                      </a:r>
                    </a:p>
                  </a:txBody>
                  <a:tcPr/>
                </a:tc>
                <a:extLst>
                  <a:ext uri="{0D108BD9-81ED-4DB2-BD59-A6C34878D82A}">
                    <a16:rowId xmlns:a16="http://schemas.microsoft.com/office/drawing/2014/main" val="2321034988"/>
                  </a:ext>
                </a:extLst>
              </a:tr>
              <a:tr h="0">
                <a:tc>
                  <a:txBody>
                    <a:bodyPr/>
                    <a:lstStyle/>
                    <a:p>
                      <a:r>
                        <a:rPr lang="en-US" sz="1200" dirty="0"/>
                        <a:t>2</a:t>
                      </a:r>
                    </a:p>
                  </a:txBody>
                  <a:tcPr/>
                </a:tc>
                <a:tc>
                  <a:txBody>
                    <a:bodyPr/>
                    <a:lstStyle/>
                    <a:p>
                      <a:r>
                        <a:rPr lang="en-US" sz="1200" dirty="0"/>
                        <a:t>testing</a:t>
                      </a:r>
                    </a:p>
                  </a:txBody>
                  <a:tcPr/>
                </a:tc>
                <a:extLst>
                  <a:ext uri="{0D108BD9-81ED-4DB2-BD59-A6C34878D82A}">
                    <a16:rowId xmlns:a16="http://schemas.microsoft.com/office/drawing/2014/main" val="2741708782"/>
                  </a:ext>
                </a:extLst>
              </a:tr>
              <a:tr h="0">
                <a:tc>
                  <a:txBody>
                    <a:bodyPr/>
                    <a:lstStyle/>
                    <a:p>
                      <a:r>
                        <a:rPr lang="en-US" sz="1200" dirty="0"/>
                        <a:t>3</a:t>
                      </a:r>
                    </a:p>
                  </a:txBody>
                  <a:tcPr/>
                </a:tc>
                <a:tc>
                  <a:txBody>
                    <a:bodyPr/>
                    <a:lstStyle/>
                    <a:p>
                      <a:r>
                        <a:rPr lang="en-US" sz="1200" dirty="0"/>
                        <a:t>tested</a:t>
                      </a:r>
                    </a:p>
                  </a:txBody>
                  <a:tcPr/>
                </a:tc>
                <a:extLst>
                  <a:ext uri="{0D108BD9-81ED-4DB2-BD59-A6C34878D82A}">
                    <a16:rowId xmlns:a16="http://schemas.microsoft.com/office/drawing/2014/main" val="2984586738"/>
                  </a:ext>
                </a:extLst>
              </a:tr>
              <a:tr h="0">
                <a:tc gridSpan="2">
                  <a:txBody>
                    <a:bodyPr/>
                    <a:lstStyle/>
                    <a:p>
                      <a:r>
                        <a:rPr lang="en-US" sz="1200" dirty="0" err="1"/>
                        <a:t>public.test_copy</a:t>
                      </a:r>
                      <a:endParaRPr lang="en-US" sz="1200" dirty="0"/>
                    </a:p>
                  </a:txBody>
                  <a:tcPr/>
                </a:tc>
                <a:tc hMerge="1">
                  <a:txBody>
                    <a:bodyPr/>
                    <a:lstStyle/>
                    <a:p>
                      <a:endParaRPr lang="en-US" dirty="0"/>
                    </a:p>
                  </a:txBody>
                  <a:tcPr/>
                </a:tc>
                <a:extLst>
                  <a:ext uri="{0D108BD9-81ED-4DB2-BD59-A6C34878D82A}">
                    <a16:rowId xmlns:a16="http://schemas.microsoft.com/office/drawing/2014/main" val="2311409399"/>
                  </a:ext>
                </a:extLst>
              </a:tr>
            </a:tbl>
          </a:graphicData>
        </a:graphic>
      </p:graphicFrame>
    </p:spTree>
    <p:extLst>
      <p:ext uri="{BB962C8B-B14F-4D97-AF65-F5344CB8AC3E}">
        <p14:creationId xmlns:p14="http://schemas.microsoft.com/office/powerpoint/2010/main" val="30652549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Solution #2 - </a:t>
            </a:r>
            <a:r>
              <a:rPr lang="en-US" altLang="en-US" dirty="0">
                <a:ea typeface="ヒラギノ角ゴ Pro W3" charset="-128"/>
              </a:rPr>
              <a:t>Universal SQL Solution</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latin typeface="Courier New" panose="02070309020205020404" pitchFamily="49" charset="0"/>
              </a:rPr>
              <a:t>-- Thread 3 </a:t>
            </a:r>
          </a:p>
          <a:p>
            <a:pPr>
              <a:lnSpc>
                <a:spcPct val="100000"/>
              </a:lnSpc>
              <a:spcBef>
                <a:spcPts val="0"/>
              </a:spcBef>
            </a:pPr>
            <a:endParaRPr lang="en-US" sz="1000" dirty="0">
              <a:solidFill>
                <a:srgbClr val="3A8BDA"/>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Version 1 </a:t>
            </a:r>
          </a:p>
          <a:p>
            <a:pPr>
              <a:lnSpc>
                <a:spcPct val="100000"/>
              </a:lnSpc>
              <a:spcBef>
                <a:spcPts val="0"/>
              </a:spcBef>
            </a:pPr>
            <a:r>
              <a:rPr lang="en-US" sz="1000" dirty="0">
                <a:solidFill>
                  <a:srgbClr val="3A8BDA"/>
                </a:solidFill>
                <a:latin typeface="Courier New" panose="02070309020205020404" pitchFamily="49" charset="0"/>
              </a:rPr>
              <a:t>-- Add new records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copied_ids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USING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copied_ids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7BC22F"/>
                </a:solidFill>
                <a:latin typeface="Courier New" panose="02070309020205020404" pitchFamily="49" charset="0"/>
              </a:rPr>
              <a:t>IS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Add new ids that were copied, so that we don't copy them again.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copied_ids</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test_copy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test_copy</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copied_ids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USING</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copied_ids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7BC22F"/>
                </a:solidFill>
                <a:latin typeface="Courier New" panose="02070309020205020404" pitchFamily="49" charset="0"/>
              </a:rPr>
              <a:t>IS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Version 2 </a:t>
            </a:r>
          </a:p>
          <a:p>
            <a:pPr>
              <a:lnSpc>
                <a:spcPct val="100000"/>
              </a:lnSpc>
              <a:spcBef>
                <a:spcPts val="0"/>
              </a:spcBef>
            </a:pPr>
            <a:r>
              <a:rPr lang="en-US" sz="1000" dirty="0">
                <a:solidFill>
                  <a:srgbClr val="3A8BDA"/>
                </a:solidFill>
                <a:latin typeface="Courier New" panose="02070309020205020404" pitchFamily="49" charset="0"/>
              </a:rPr>
              <a:t>-- Add new records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test_copy</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testing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p>
          <a:p>
            <a:pPr>
              <a:lnSpc>
                <a:spcPct val="100000"/>
              </a:lnSpc>
              <a:spcBef>
                <a:spcPts val="0"/>
              </a:spcBef>
            </a:pPr>
            <a:r>
              <a:rPr lang="en-US" sz="1000" dirty="0">
                <a:solidFill>
                  <a:srgbClr val="F08047"/>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id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EXCEPT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id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copied_ids</a:t>
            </a: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new_ids</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testing</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USING</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Add new ids that were copied, so that we don't copy them again.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copied_ids</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test_copy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test_copy</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copied_ids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USING</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copied_ids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7BC22F"/>
                </a:solidFill>
                <a:latin typeface="Courier New" panose="02070309020205020404" pitchFamily="49" charset="0"/>
              </a:rPr>
              <a:t>IS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effectLst/>
            </a:endParaRPr>
          </a:p>
        </p:txBody>
      </p:sp>
      <p:sp>
        <p:nvSpPr>
          <p:cNvPr id="4" name="Footer Placeholder 3"/>
          <p:cNvSpPr>
            <a:spLocks noGrp="1"/>
          </p:cNvSpPr>
          <p:nvPr>
            <p:ph type="ftr" sz="quarter" idx="14"/>
          </p:nvPr>
        </p:nvSpPr>
        <p:spPr/>
        <p:txBody>
          <a:bodyPr/>
          <a:lstStyle/>
          <a:p>
            <a:pPr>
              <a:defRPr/>
            </a:pPr>
            <a:endParaRPr lang="en-US" altLang="en-US" dirty="0"/>
          </a:p>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25</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While the previous code was universally usable, there are some more PostgreSQL specific version.</a:t>
            </a:r>
          </a:p>
          <a:p>
            <a:pPr marL="119063" indent="-119063">
              <a:buFont typeface="Arial" panose="020B0604020202020204" pitchFamily="34" charset="0"/>
              <a:buChar char="•"/>
            </a:pPr>
            <a:r>
              <a:rPr lang="en-US" dirty="0"/>
              <a:t>Version 1</a:t>
            </a:r>
          </a:p>
          <a:p>
            <a:pPr marL="234951" lvl="1" indent="-119063">
              <a:buFont typeface="Arial" panose="020B0604020202020204" pitchFamily="34" charset="0"/>
              <a:buChar char="•"/>
            </a:pPr>
            <a:r>
              <a:rPr lang="en-US" dirty="0"/>
              <a:t>Using </a:t>
            </a:r>
            <a:r>
              <a:rPr lang="en-US" dirty="0" err="1"/>
              <a:t>USING</a:t>
            </a:r>
            <a:r>
              <a:rPr lang="en-US" dirty="0"/>
              <a:t> instead of ON</a:t>
            </a:r>
          </a:p>
          <a:p>
            <a:pPr marL="119063" indent="-119063">
              <a:buFont typeface="Arial" panose="020B0604020202020204" pitchFamily="34" charset="0"/>
              <a:buChar char="•"/>
            </a:pPr>
            <a:r>
              <a:rPr lang="en-US" dirty="0"/>
              <a:t>Version 2</a:t>
            </a:r>
          </a:p>
          <a:p>
            <a:pPr marL="234951" lvl="1" indent="-119063">
              <a:buFont typeface="Arial" panose="020B0604020202020204" pitchFamily="34" charset="0"/>
              <a:buChar char="•"/>
            </a:pPr>
            <a:r>
              <a:rPr lang="en-US" dirty="0"/>
              <a:t>Using EXCEPT instead of LEFT JOIN</a:t>
            </a:r>
          </a:p>
          <a:p>
            <a:endParaRPr lang="en-US" dirty="0"/>
          </a:p>
        </p:txBody>
      </p:sp>
    </p:spTree>
    <p:extLst>
      <p:ext uri="{BB962C8B-B14F-4D97-AF65-F5344CB8AC3E}">
        <p14:creationId xmlns:p14="http://schemas.microsoft.com/office/powerpoint/2010/main" val="17634748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MS SQL</a:t>
            </a:r>
          </a:p>
          <a:p>
            <a:pPr marL="90488" lvl="1">
              <a:spcBef>
                <a:spcPct val="0"/>
              </a:spcBef>
            </a:pPr>
            <a:r>
              <a:rPr lang="en-US" altLang="en-US" dirty="0">
                <a:ea typeface="ヒラギノ角ゴ Pro W3" charset="-128"/>
              </a:rPr>
              <a:t>MS SQL Solution</a:t>
            </a:r>
          </a:p>
        </p:txBody>
      </p:sp>
    </p:spTree>
    <p:extLst>
      <p:ext uri="{BB962C8B-B14F-4D97-AF65-F5344CB8AC3E}">
        <p14:creationId xmlns:p14="http://schemas.microsoft.com/office/powerpoint/2010/main" val="37100920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MS SQL – MS SQL</a:t>
            </a:r>
            <a:r>
              <a:rPr lang="en-US" altLang="en-US" dirty="0">
                <a:ea typeface="ヒラギノ角ゴ Pro W3" charset="-128"/>
              </a:rPr>
              <a:t> Solution</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latin typeface="Courier New" panose="02070309020205020404" pitchFamily="49" charset="0"/>
              </a:rPr>
              <a:t>-- SQL Server (starting with 2008) </a:t>
            </a:r>
          </a:p>
          <a:p>
            <a:pPr>
              <a:lnSpc>
                <a:spcPct val="100000"/>
              </a:lnSpc>
              <a:spcBef>
                <a:spcPts val="0"/>
              </a:spcBef>
            </a:pPr>
            <a:r>
              <a:rPr lang="en-US" sz="1000" dirty="0">
                <a:solidFill>
                  <a:srgbClr val="3A8BDA"/>
                </a:solidFill>
                <a:latin typeface="Courier New" panose="02070309020205020404" pitchFamily="49" charset="0"/>
              </a:rPr>
              <a:t>-- Azure SQL Database </a:t>
            </a: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sys</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dm_tran_commit_table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Azure SQL Data Warehouse </a:t>
            </a:r>
          </a:p>
          <a:p>
            <a:pPr>
              <a:lnSpc>
                <a:spcPct val="100000"/>
              </a:lnSpc>
              <a:spcBef>
                <a:spcPts val="0"/>
              </a:spcBef>
            </a:pPr>
            <a:r>
              <a:rPr lang="en-US" sz="1000" dirty="0">
                <a:solidFill>
                  <a:srgbClr val="3A8BDA"/>
                </a:solidFill>
                <a:latin typeface="Courier New" panose="02070309020205020404" pitchFamily="49" charset="0"/>
              </a:rPr>
              <a:t>-- Parallel Data Warehouse </a:t>
            </a: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sys</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dm_pdw_nodes_tran_commit_table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effectLst/>
            </a:endParaRPr>
          </a:p>
        </p:txBody>
      </p:sp>
      <p:sp>
        <p:nvSpPr>
          <p:cNvPr id="4" name="Footer Placeholder 3"/>
          <p:cNvSpPr>
            <a:spLocks noGrp="1"/>
          </p:cNvSpPr>
          <p:nvPr>
            <p:ph type="ftr" sz="quarter" idx="14"/>
          </p:nvPr>
        </p:nvSpPr>
        <p:spPr/>
        <p:txBody>
          <a:bodyPr/>
          <a:lstStyle/>
          <a:p>
            <a:pPr>
              <a:defRPr/>
            </a:pPr>
            <a:endParaRPr lang="en-US" altLang="en-US" dirty="0"/>
          </a:p>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27</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Use one of the above tables to view the </a:t>
            </a:r>
            <a:r>
              <a:rPr lang="en-US" dirty="0" err="1"/>
              <a:t>commit_ts</a:t>
            </a:r>
            <a:r>
              <a:rPr lang="en-US" dirty="0"/>
              <a:t> which is assigned when the transaction commits and can be used to tell what order the transactions were committed.</a:t>
            </a:r>
          </a:p>
          <a:p>
            <a:pPr marL="119063" indent="-119063">
              <a:buFont typeface="Arial" panose="020B0604020202020204" pitchFamily="34" charset="0"/>
              <a:buChar char="•"/>
            </a:pPr>
            <a:r>
              <a:rPr lang="en-US" dirty="0"/>
              <a:t>The </a:t>
            </a:r>
            <a:r>
              <a:rPr lang="en-US" dirty="0" err="1"/>
              <a:t>xdes_id</a:t>
            </a:r>
            <a:r>
              <a:rPr lang="en-US" dirty="0"/>
              <a:t> will be your transaction id that you will need to match up to transaction that committed each record.</a:t>
            </a:r>
          </a:p>
          <a:p>
            <a:pPr marL="119063" indent="-119063">
              <a:buFont typeface="Arial" panose="020B0604020202020204" pitchFamily="34" charset="0"/>
              <a:buChar char="•"/>
            </a:pPr>
            <a:r>
              <a:rPr lang="en-US" dirty="0"/>
              <a:t>When I tested this view today, they were empty, but this is where Microsoft says the information should be. May need to turn on a feature that I have not turned on.</a:t>
            </a:r>
          </a:p>
          <a:p>
            <a:endParaRPr lang="en-US" dirty="0"/>
          </a:p>
        </p:txBody>
      </p:sp>
      <p:graphicFrame>
        <p:nvGraphicFramePr>
          <p:cNvPr id="9" name="Table 8">
            <a:extLst>
              <a:ext uri="{FF2B5EF4-FFF2-40B4-BE49-F238E27FC236}">
                <a16:creationId xmlns:a16="http://schemas.microsoft.com/office/drawing/2014/main" id="{0A0CD222-100E-4062-B435-FBBBCDCB14EF}"/>
              </a:ext>
            </a:extLst>
          </p:cNvPr>
          <p:cNvGraphicFramePr>
            <a:graphicFrameLocks noGrp="1"/>
          </p:cNvGraphicFramePr>
          <p:nvPr>
            <p:extLst>
              <p:ext uri="{D42A27DB-BD31-4B8C-83A1-F6EECF244321}">
                <p14:modId xmlns:p14="http://schemas.microsoft.com/office/powerpoint/2010/main" val="3241460909"/>
              </p:ext>
            </p:extLst>
          </p:nvPr>
        </p:nvGraphicFramePr>
        <p:xfrm>
          <a:off x="5235947" y="5053899"/>
          <a:ext cx="6339205" cy="548640"/>
        </p:xfrm>
        <a:graphic>
          <a:graphicData uri="http://schemas.openxmlformats.org/drawingml/2006/table">
            <a:tbl>
              <a:tblPr firstRow="1" lastRow="1" bandRow="1">
                <a:tableStyleId>{073A0DAA-6AF3-43AB-8588-CEC1D06C72B9}</a:tableStyleId>
              </a:tblPr>
              <a:tblGrid>
                <a:gridCol w="986155">
                  <a:extLst>
                    <a:ext uri="{9D8B030D-6E8A-4147-A177-3AD203B41FA5}">
                      <a16:colId xmlns:a16="http://schemas.microsoft.com/office/drawing/2014/main" val="3776974491"/>
                    </a:ext>
                  </a:extLst>
                </a:gridCol>
                <a:gridCol w="792480">
                  <a:extLst>
                    <a:ext uri="{9D8B030D-6E8A-4147-A177-3AD203B41FA5}">
                      <a16:colId xmlns:a16="http://schemas.microsoft.com/office/drawing/2014/main" val="4260578108"/>
                    </a:ext>
                  </a:extLst>
                </a:gridCol>
                <a:gridCol w="1081405">
                  <a:extLst>
                    <a:ext uri="{9D8B030D-6E8A-4147-A177-3AD203B41FA5}">
                      <a16:colId xmlns:a16="http://schemas.microsoft.com/office/drawing/2014/main" val="3909143482"/>
                    </a:ext>
                  </a:extLst>
                </a:gridCol>
                <a:gridCol w="1113155">
                  <a:extLst>
                    <a:ext uri="{9D8B030D-6E8A-4147-A177-3AD203B41FA5}">
                      <a16:colId xmlns:a16="http://schemas.microsoft.com/office/drawing/2014/main" val="2718327344"/>
                    </a:ext>
                  </a:extLst>
                </a:gridCol>
                <a:gridCol w="1163955">
                  <a:extLst>
                    <a:ext uri="{9D8B030D-6E8A-4147-A177-3AD203B41FA5}">
                      <a16:colId xmlns:a16="http://schemas.microsoft.com/office/drawing/2014/main" val="106776709"/>
                    </a:ext>
                  </a:extLst>
                </a:gridCol>
                <a:gridCol w="1202055">
                  <a:extLst>
                    <a:ext uri="{9D8B030D-6E8A-4147-A177-3AD203B41FA5}">
                      <a16:colId xmlns:a16="http://schemas.microsoft.com/office/drawing/2014/main" val="347653184"/>
                    </a:ext>
                  </a:extLst>
                </a:gridCol>
              </a:tblGrid>
              <a:tr h="0">
                <a:tc>
                  <a:txBody>
                    <a:bodyPr/>
                    <a:lstStyle/>
                    <a:p>
                      <a:r>
                        <a:rPr lang="en-US" sz="1200" dirty="0" err="1"/>
                        <a:t>commit_ts</a:t>
                      </a:r>
                      <a:endParaRPr lang="en-US" sz="1200" dirty="0"/>
                    </a:p>
                  </a:txBody>
                  <a:tcPr/>
                </a:tc>
                <a:tc>
                  <a:txBody>
                    <a:bodyPr/>
                    <a:lstStyle/>
                    <a:p>
                      <a:r>
                        <a:rPr lang="en-US" sz="1200" dirty="0" err="1"/>
                        <a:t>xdes_id</a:t>
                      </a:r>
                      <a:endParaRPr lang="en-US" sz="1200" dirty="0"/>
                    </a:p>
                  </a:txBody>
                  <a:tcPr/>
                </a:tc>
                <a:tc>
                  <a:txBody>
                    <a:bodyPr/>
                    <a:lstStyle/>
                    <a:p>
                      <a:r>
                        <a:rPr lang="en-US" sz="1200" dirty="0" err="1"/>
                        <a:t>commit_lbn</a:t>
                      </a:r>
                      <a:endParaRPr lang="en-US" sz="1200" dirty="0"/>
                    </a:p>
                  </a:txBody>
                  <a:tcPr/>
                </a:tc>
                <a:tc>
                  <a:txBody>
                    <a:bodyPr/>
                    <a:lstStyle/>
                    <a:p>
                      <a:r>
                        <a:rPr lang="en-US" sz="1200" dirty="0" err="1"/>
                        <a:t>commit_csn</a:t>
                      </a:r>
                      <a:endParaRPr lang="en-US" sz="1200" dirty="0"/>
                    </a:p>
                  </a:txBody>
                  <a:tcPr/>
                </a:tc>
                <a:tc>
                  <a:txBody>
                    <a:bodyPr/>
                    <a:lstStyle/>
                    <a:p>
                      <a:r>
                        <a:rPr lang="en-US" sz="1200" dirty="0" err="1"/>
                        <a:t>commit_time</a:t>
                      </a:r>
                      <a:endParaRPr lang="en-US" sz="1200" dirty="0"/>
                    </a:p>
                  </a:txBody>
                  <a:tcPr/>
                </a:tc>
                <a:tc>
                  <a:txBody>
                    <a:bodyPr/>
                    <a:lstStyle/>
                    <a:p>
                      <a:r>
                        <a:rPr lang="en-US" sz="1200" dirty="0" err="1"/>
                        <a:t>pdw_node_id</a:t>
                      </a:r>
                      <a:endParaRPr lang="en-US" sz="1200" dirty="0"/>
                    </a:p>
                  </a:txBody>
                  <a:tcPr/>
                </a:tc>
                <a:extLst>
                  <a:ext uri="{0D108BD9-81ED-4DB2-BD59-A6C34878D82A}">
                    <a16:rowId xmlns:a16="http://schemas.microsoft.com/office/drawing/2014/main" val="849794210"/>
                  </a:ext>
                </a:extLst>
              </a:tr>
              <a:tr h="0">
                <a:tc gridSpan="6">
                  <a:txBody>
                    <a:bodyPr/>
                    <a:lstStyle/>
                    <a:p>
                      <a:r>
                        <a:rPr lang="en-US" sz="1200" dirty="0" err="1"/>
                        <a:t>sys.dm_tran_commit_table</a:t>
                      </a:r>
                      <a:endParaRPr lang="en-US" sz="1200" dirty="0"/>
                    </a:p>
                  </a:txBody>
                  <a:tcPr/>
                </a:tc>
                <a:tc hMerge="1">
                  <a:txBody>
                    <a:bodyPr/>
                    <a:lstStyle/>
                    <a:p>
                      <a:endParaRPr lang="en-US"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extLst>
                  <a:ext uri="{0D108BD9-81ED-4DB2-BD59-A6C34878D82A}">
                    <a16:rowId xmlns:a16="http://schemas.microsoft.com/office/drawing/2014/main" val="2311409399"/>
                  </a:ext>
                </a:extLst>
              </a:tr>
            </a:tbl>
          </a:graphicData>
        </a:graphic>
      </p:graphicFrame>
      <p:pic>
        <p:nvPicPr>
          <p:cNvPr id="10" name="Picture 9">
            <a:extLst>
              <a:ext uri="{FF2B5EF4-FFF2-40B4-BE49-F238E27FC236}">
                <a16:creationId xmlns:a16="http://schemas.microsoft.com/office/drawing/2014/main" id="{6DB7B11E-7DD1-4FF6-BE5A-FD89C8B27E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5230324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9087B361EE6D547926849227F2F3F56" ma:contentTypeVersion="1" ma:contentTypeDescription="Create a new document." ma:contentTypeScope="" ma:versionID="2c558d49e31ae4125b266514d9b27f18">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C3F479E-D7E6-436F-AFD7-733F3A4136BA}">
  <ds:schemaRefs>
    <ds:schemaRef ds:uri="http://schemas.microsoft.com/sharepoint/v3/contenttype/forms"/>
  </ds:schemaRefs>
</ds:datastoreItem>
</file>

<file path=customXml/itemProps2.xml><?xml version="1.0" encoding="utf-8"?>
<ds:datastoreItem xmlns:ds="http://schemas.openxmlformats.org/officeDocument/2006/customXml" ds:itemID="{7B28F747-26CE-40AD-9175-33B1C06D7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9658E7D-2543-453C-AEBE-213801F22CAE}">
  <ds:schemaRefs>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1877</TotalTime>
  <Words>4374</Words>
  <Application>Microsoft Office PowerPoint</Application>
  <PresentationFormat>Custom</PresentationFormat>
  <Paragraphs>791</Paragraphs>
  <Slides>29</Slides>
  <Notes>18</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29</vt:i4>
      </vt:variant>
    </vt:vector>
  </HeadingPairs>
  <TitlesOfParts>
    <vt:vector size="40" baseType="lpstr">
      <vt:lpstr>Arial</vt:lpstr>
      <vt:lpstr>Calibri</vt:lpstr>
      <vt:lpstr>Consolas</vt:lpstr>
      <vt:lpstr>Courier New</vt:lpstr>
      <vt:lpstr>Lucida Grande</vt:lpstr>
      <vt:lpstr>Times New Roman</vt:lpstr>
      <vt:lpstr>ヒラギノ角ゴ Pro W3</vt:lpstr>
      <vt:lpstr>Default Design</vt:lpstr>
      <vt:lpstr>1_Default Design</vt:lpstr>
      <vt:lpstr>2_Default Design</vt:lpstr>
      <vt:lpstr>3_Default Design</vt:lpstr>
      <vt:lpstr>PowerPoint Presentation</vt:lpstr>
      <vt:lpstr>PowerPoint Presentation</vt:lpstr>
      <vt:lpstr>In this presentation we will cover:</vt:lpstr>
      <vt:lpstr>PowerPoint Presentation</vt:lpstr>
      <vt:lpstr>Normal aka Single Threaded Inserts</vt:lpstr>
      <vt:lpstr>Multi-Threaded Inserts</vt:lpstr>
      <vt:lpstr>Multi-Threaded Inserts</vt:lpstr>
      <vt:lpstr>PowerPoint Presentation</vt:lpstr>
      <vt:lpstr>System Columns</vt:lpstr>
      <vt:lpstr>System Columns</vt:lpstr>
      <vt:lpstr>Page Item Attributes</vt:lpstr>
      <vt:lpstr>Page Item Attributes</vt:lpstr>
      <vt:lpstr>Page Item Attributes</vt:lpstr>
      <vt:lpstr>Transaction Commit Timestamps</vt:lpstr>
      <vt:lpstr>Transaction Commit Timestamps</vt:lpstr>
      <vt:lpstr>PowerPoint Presentation</vt:lpstr>
      <vt:lpstr>Solution #1 - Transaction Commit Timestamps</vt:lpstr>
      <vt:lpstr>Solution #1 - Transaction Commit Timestamps</vt:lpstr>
      <vt:lpstr>Solution #1 - Transaction Commit Timestamps</vt:lpstr>
      <vt:lpstr>Solution #1 - Transaction Commit Timestamps</vt:lpstr>
      <vt:lpstr>Solution #1 - Transaction Commit Timestamps</vt:lpstr>
      <vt:lpstr>PowerPoint Presentation</vt:lpstr>
      <vt:lpstr>Solution #2 - Universal SQL Solution</vt:lpstr>
      <vt:lpstr>Solution #2 - Universal SQL Solution</vt:lpstr>
      <vt:lpstr>Solution #2 - Universal SQL Solution</vt:lpstr>
      <vt:lpstr>Solution #2 - Universal SQL Solution</vt:lpstr>
      <vt:lpstr>PowerPoint Presentation</vt:lpstr>
      <vt:lpstr>MS SQL – MS SQL Solution</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Cummings, Melissa A</dc:creator>
  <cp:lastModifiedBy>Albin, Lloyd P</cp:lastModifiedBy>
  <cp:revision>253</cp:revision>
  <cp:lastPrinted>2014-07-24T22:52:48Z</cp:lastPrinted>
  <dcterms:created xsi:type="dcterms:W3CDTF">1601-01-01T00:00:00Z</dcterms:created>
  <dcterms:modified xsi:type="dcterms:W3CDTF">2019-01-09T02:04:15Z</dcterms:modified>
</cp:coreProperties>
</file>