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42"/>
  </p:notesMasterIdLst>
  <p:handoutMasterIdLst>
    <p:handoutMasterId r:id="rId43"/>
  </p:handoutMasterIdLst>
  <p:sldIdLst>
    <p:sldId id="278" r:id="rId8"/>
    <p:sldId id="263" r:id="rId9"/>
    <p:sldId id="290" r:id="rId10"/>
    <p:sldId id="265" r:id="rId11"/>
    <p:sldId id="280" r:id="rId12"/>
    <p:sldId id="264" r:id="rId13"/>
    <p:sldId id="279" r:id="rId14"/>
    <p:sldId id="281" r:id="rId15"/>
    <p:sldId id="282" r:id="rId16"/>
    <p:sldId id="285" r:id="rId17"/>
    <p:sldId id="284" r:id="rId18"/>
    <p:sldId id="286" r:id="rId19"/>
    <p:sldId id="287" r:id="rId20"/>
    <p:sldId id="289" r:id="rId21"/>
    <p:sldId id="298" r:id="rId22"/>
    <p:sldId id="299" r:id="rId23"/>
    <p:sldId id="300" r:id="rId24"/>
    <p:sldId id="301" r:id="rId25"/>
    <p:sldId id="292" r:id="rId26"/>
    <p:sldId id="296" r:id="rId27"/>
    <p:sldId id="297" r:id="rId28"/>
    <p:sldId id="293" r:id="rId29"/>
    <p:sldId id="294" r:id="rId30"/>
    <p:sldId id="295" r:id="rId31"/>
    <p:sldId id="302" r:id="rId32"/>
    <p:sldId id="291" r:id="rId33"/>
    <p:sldId id="308" r:id="rId34"/>
    <p:sldId id="309" r:id="rId35"/>
    <p:sldId id="271" r:id="rId36"/>
    <p:sldId id="304" r:id="rId37"/>
    <p:sldId id="305" r:id="rId38"/>
    <p:sldId id="306" r:id="rId39"/>
    <p:sldId id="307" r:id="rId40"/>
    <p:sldId id="277" r:id="rId41"/>
  </p:sldIdLst>
  <p:sldSz cx="12188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A2A13F3C-855F-4E6A-B24D-556E0F2E81B9}">
          <p14:sldIdLst>
            <p14:sldId id="278"/>
            <p14:sldId id="263"/>
            <p14:sldId id="290"/>
            <p14:sldId id="265"/>
            <p14:sldId id="280"/>
          </p14:sldIdLst>
        </p14:section>
        <p14:section name="Monitoring" id="{48ADD55D-B15A-4067-92C5-5C3769769FF5}">
          <p14:sldIdLst>
            <p14:sldId id="264"/>
            <p14:sldId id="279"/>
            <p14:sldId id="281"/>
            <p14:sldId id="282"/>
            <p14:sldId id="285"/>
            <p14:sldId id="284"/>
            <p14:sldId id="286"/>
            <p14:sldId id="287"/>
            <p14:sldId id="289"/>
          </p14:sldIdLst>
        </p14:section>
        <p14:section name="Re-Create Index" id="{377E2139-C33A-459A-8E64-F3D2333B6666}">
          <p14:sldIdLst>
            <p14:sldId id="298"/>
            <p14:sldId id="299"/>
          </p14:sldIdLst>
        </p14:section>
        <p14:section name="ReIndex" id="{3326BC4C-6B60-4890-A365-05D2DA630C08}">
          <p14:sldIdLst>
            <p14:sldId id="300"/>
            <p14:sldId id="301"/>
          </p14:sldIdLst>
        </p14:section>
        <p14:section name="Create Index Concurrently" id="{F61A69AA-FC25-488A-92A4-6CCDEF134518}">
          <p14:sldIdLst>
            <p14:sldId id="292"/>
            <p14:sldId id="296"/>
            <p14:sldId id="297"/>
            <p14:sldId id="293"/>
            <p14:sldId id="294"/>
            <p14:sldId id="295"/>
          </p14:sldIdLst>
        </p14:section>
        <p14:section name="Fillfactor" id="{71718282-7B2A-459C-B214-3BB68DEED598}">
          <p14:sldIdLst>
            <p14:sldId id="302"/>
            <p14:sldId id="291"/>
          </p14:sldIdLst>
        </p14:section>
        <p14:section name="What causes Index Bloat" id="{1D87F8A9-A78B-43B5-A164-7CF3B48061CA}">
          <p14:sldIdLst>
            <p14:sldId id="308"/>
            <p14:sldId id="309"/>
          </p14:sldIdLst>
        </p14:section>
        <p14:section name="Anastasia Lubennikova" id="{DBCA6009-A4F0-421E-9FA7-E34EB5BBDD8A}">
          <p14:sldIdLst>
            <p14:sldId id="271"/>
            <p14:sldId id="304"/>
            <p14:sldId id="305"/>
            <p14:sldId id="306"/>
            <p14:sldId id="307"/>
          </p14:sldIdLst>
        </p14:section>
        <p14:section name="Thank You" id="{C989132F-5280-40D3-ADB6-238CD688362A}">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autoAdjust="0"/>
    <p:restoredTop sz="94659" autoAdjust="0"/>
  </p:normalViewPr>
  <p:slideViewPr>
    <p:cSldViewPr snapToGrid="0">
      <p:cViewPr varScale="1">
        <p:scale>
          <a:sx n="108" d="100"/>
          <a:sy n="108" d="100"/>
        </p:scale>
        <p:origin x="624" y="108"/>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12/5/2018</a:t>
            </a:fld>
            <a:endParaRPr lang="en-US" alt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https://gist.github.com/jberkus/9923948</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a:t>
            </a:fld>
            <a:endParaRPr lang="en-US" altLang="en-US"/>
          </a:p>
        </p:txBody>
      </p:sp>
    </p:spTree>
    <p:extLst>
      <p:ext uri="{BB962C8B-B14F-4D97-AF65-F5344CB8AC3E}">
        <p14:creationId xmlns:p14="http://schemas.microsoft.com/office/powerpoint/2010/main" val="4177174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15</a:t>
            </a:fld>
            <a:endParaRPr lang="en-US" altLang="en-US"/>
          </a:p>
        </p:txBody>
      </p:sp>
    </p:spTree>
    <p:extLst>
      <p:ext uri="{BB962C8B-B14F-4D97-AF65-F5344CB8AC3E}">
        <p14:creationId xmlns:p14="http://schemas.microsoft.com/office/powerpoint/2010/main" val="803089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243186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PROCEDURE</a:t>
            </a:r>
          </a:p>
          <a:p>
            <a:r>
              <a:rPr lang="en-US" dirty="0"/>
              <a:t>https://www.postgresql.org/docs/current/sql-createprocedure.html</a:t>
            </a:r>
          </a:p>
          <a:p>
            <a:r>
              <a:rPr lang="en-US" dirty="0"/>
              <a:t>INDEX Fields</a:t>
            </a:r>
          </a:p>
          <a:p>
            <a:r>
              <a:rPr lang="en-US" dirty="0"/>
              <a:t>https://www.postgresql.org/docs/11/catalog-pg-index.html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1879277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21</a:t>
            </a:fld>
            <a:endParaRPr lang="en-US" altLang="en-US"/>
          </a:p>
        </p:txBody>
      </p:sp>
    </p:spTree>
    <p:extLst>
      <p:ext uri="{BB962C8B-B14F-4D97-AF65-F5344CB8AC3E}">
        <p14:creationId xmlns:p14="http://schemas.microsoft.com/office/powerpoint/2010/main" val="1411251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22</a:t>
            </a:fld>
            <a:endParaRPr lang="en-US" altLang="en-US"/>
          </a:p>
        </p:txBody>
      </p:sp>
    </p:spTree>
    <p:extLst>
      <p:ext uri="{BB962C8B-B14F-4D97-AF65-F5344CB8AC3E}">
        <p14:creationId xmlns:p14="http://schemas.microsoft.com/office/powerpoint/2010/main" val="1575959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1543712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Index – Index Storage Parameters – Fill Factor</a:t>
            </a:r>
          </a:p>
          <a:p>
            <a:r>
              <a:rPr lang="en-US" dirty="0"/>
              <a:t>https://www.postgresql.org/docs/current/sql-createindex.html#SQL-CREATEINDEX-STORAGE-PARAMETERS</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480399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1168218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http://www.pgcon.org/2016/schedule/speakers/366.en.html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30</a:t>
            </a:fld>
            <a:endParaRPr lang="en-US" altLang="en-US"/>
          </a:p>
        </p:txBody>
      </p:sp>
    </p:spTree>
    <p:extLst>
      <p:ext uri="{BB962C8B-B14F-4D97-AF65-F5344CB8AC3E}">
        <p14:creationId xmlns:p14="http://schemas.microsoft.com/office/powerpoint/2010/main" val="3104610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Share Presentation</a:t>
            </a:r>
          </a:p>
          <a:p>
            <a:r>
              <a:rPr lang="en-US" dirty="0"/>
              <a:t>https://www.slideshare.net/AnastasiaLubennikova/btree-explore-the-heart-of-postgresql-62191873</a:t>
            </a:r>
          </a:p>
          <a:p>
            <a:r>
              <a:rPr lang="en-US" dirty="0"/>
              <a:t>PDF Presentation</a:t>
            </a:r>
          </a:p>
          <a:p>
            <a:r>
              <a:rPr lang="en-US" dirty="0"/>
              <a:t>http://www.pgcon.org/2016/schedule/attachments/423_Btree</a:t>
            </a:r>
          </a:p>
          <a:p>
            <a:r>
              <a:rPr lang="en-US" dirty="0"/>
              <a:t>YouTube Video</a:t>
            </a:r>
          </a:p>
          <a:p>
            <a:r>
              <a:rPr lang="en-US" dirty="0"/>
              <a:t>https://www.youtube.com/watch?v=7g6PG71puX4</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34812581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video" Target="https://www.youtube.com/embed/7g6PG71puX4"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49"/>
            <a:ext cx="10967827" cy="5254779"/>
          </a:xfrm>
        </p:spPr>
        <p:txBody>
          <a:bodyPr/>
          <a:lstStyle/>
          <a:p>
            <a:r>
              <a:rPr lang="en-US" altLang="en-US" sz="4400" dirty="0">
                <a:ea typeface="ヒラギノ角ゴ Pro W3" charset="-128"/>
              </a:rPr>
              <a:t>Index Bloat</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a:p>
            <a:pPr marL="90488" lvl="1">
              <a:spcBef>
                <a:spcPct val="0"/>
              </a:spcBef>
            </a:pPr>
            <a:endParaRPr lang="en-US" altLang="en-US" dirty="0">
              <a:ea typeface="ヒラギノ角ゴ Pro W3" charset="-128"/>
            </a:endParaRPr>
          </a:p>
          <a:p>
            <a:pPr marL="90488" lvl="1">
              <a:spcBef>
                <a:spcPct val="0"/>
              </a:spcBef>
            </a:pPr>
            <a:endParaRPr lang="en-US" altLang="en-US" dirty="0">
              <a:ea typeface="ヒラギノ角ゴ Pro W3" charset="-128"/>
            </a:endParaRPr>
          </a:p>
          <a:p>
            <a:pPr marL="90488" lvl="1">
              <a:spcBef>
                <a:spcPct val="0"/>
              </a:spcBef>
            </a:pPr>
            <a:endParaRPr lang="en-US" altLang="en-US" dirty="0">
              <a:ea typeface="ヒラギノ角ゴ Pro W3" charset="-128"/>
            </a:endParaRPr>
          </a:p>
          <a:p>
            <a:pPr marL="90488" lvl="1">
              <a:spcBef>
                <a:spcPct val="0"/>
              </a:spcBef>
            </a:pPr>
            <a:endParaRPr lang="en-US" altLang="en-US" dirty="0">
              <a:ea typeface="ヒラギノ角ゴ Pro W3" charset="-128"/>
            </a:endParaRPr>
          </a:p>
          <a:p>
            <a:pPr marL="90488" lvl="1">
              <a:spcBef>
                <a:spcPct val="0"/>
              </a:spcBef>
            </a:pPr>
            <a:endParaRPr lang="en-US" altLang="en-US" dirty="0">
              <a:ea typeface="ヒラギノ角ゴ Pro W3" charset="-128"/>
            </a:endParaRPr>
          </a:p>
          <a:p>
            <a:pPr marL="90488" lvl="1">
              <a:spcBef>
                <a:spcPct val="0"/>
              </a:spcBef>
            </a:pPr>
            <a:endParaRPr lang="en-US" altLang="en-US" dirty="0">
              <a:ea typeface="ヒラギノ角ゴ Pro W3" charset="-128"/>
            </a:endParaRPr>
          </a:p>
          <a:p>
            <a:pPr marL="90488" lvl="1">
              <a:spcBef>
                <a:spcPct val="0"/>
              </a:spcBef>
            </a:pPr>
            <a:endParaRPr lang="en-US" altLang="en-US" dirty="0">
              <a:ea typeface="ヒラギノ角ゴ Pro W3" charset="-128"/>
            </a:endParaRPr>
          </a:p>
          <a:p>
            <a:pPr marL="90488" lvl="1">
              <a:spcBef>
                <a:spcPct val="0"/>
              </a:spcBef>
            </a:pPr>
            <a:endParaRPr lang="en-US" altLang="en-US" dirty="0">
              <a:ea typeface="ヒラギノ角ゴ Pro W3" charset="-128"/>
            </a:endParaRPr>
          </a:p>
          <a:p>
            <a:pPr marL="90488" lvl="1">
              <a:spcBef>
                <a:spcPct val="0"/>
              </a:spcBef>
            </a:pPr>
            <a:endParaRPr lang="en-US" altLang="en-US" dirty="0">
              <a:ea typeface="ヒラギノ角ゴ Pro W3" charset="-128"/>
            </a:endParaRPr>
          </a:p>
          <a:p>
            <a:pPr marL="90488" lvl="1">
              <a:spcBef>
                <a:spcPct val="0"/>
              </a:spcBef>
            </a:pPr>
            <a:r>
              <a:rPr lang="en-US" altLang="en-US" dirty="0">
                <a:ea typeface="ヒラギノ角ゴ Pro W3" charset="-128"/>
              </a:rPr>
              <a:t>Presentation: </a:t>
            </a:r>
            <a:br>
              <a:rPr lang="en-US" altLang="en-US" dirty="0">
                <a:ea typeface="ヒラギノ角ゴ Pro W3" charset="-128"/>
              </a:rPr>
            </a:br>
            <a:r>
              <a:rPr lang="en-US" altLang="en-US" dirty="0">
                <a:ea typeface="ヒラギノ角ゴ Pro W3" charset="-128"/>
              </a:rPr>
              <a:t>http://lloyd.thealbins.com/IndexBloat</a:t>
            </a:r>
          </a:p>
          <a:p>
            <a:pPr marL="90488" lvl="1">
              <a:spcBef>
                <a:spcPct val="0"/>
              </a:spcBef>
            </a:pPr>
            <a:endParaRPr lang="en-US" altLang="en-US" dirty="0">
              <a:ea typeface="ヒラギノ角ゴ Pro W3"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Index Bloat</a:t>
            </a:r>
          </a:p>
          <a:p>
            <a:pPr marL="90488" lvl="1">
              <a:spcBef>
                <a:spcPct val="0"/>
              </a:spcBef>
            </a:pPr>
            <a:r>
              <a:rPr lang="en-US" altLang="en-US" dirty="0">
                <a:ea typeface="ヒラギノ角ゴ Pro W3" charset="-128"/>
              </a:rPr>
              <a:t>What Causes Index Bloat</a:t>
            </a:r>
          </a:p>
        </p:txBody>
      </p:sp>
    </p:spTree>
    <p:extLst>
      <p:ext uri="{BB962C8B-B14F-4D97-AF65-F5344CB8AC3E}">
        <p14:creationId xmlns:p14="http://schemas.microsoft.com/office/powerpoint/2010/main" val="906169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Causes of Index Bloat</a:t>
            </a:r>
          </a:p>
        </p:txBody>
      </p:sp>
      <p:sp>
        <p:nvSpPr>
          <p:cNvPr id="21507" name="Text Placeholder 4"/>
          <p:cNvSpPr>
            <a:spLocks noGrp="1"/>
          </p:cNvSpPr>
          <p:nvPr>
            <p:ph type="body" sz="quarter" idx="13"/>
          </p:nvPr>
        </p:nvSpPr>
        <p:spPr>
          <a:xfrm>
            <a:off x="609441" y="1262063"/>
            <a:ext cx="7247697" cy="4698722"/>
          </a:xfrm>
        </p:spPr>
        <p:txBody>
          <a:bodyPr numCol="1">
            <a:noAutofit/>
          </a:bodyPr>
          <a:lstStyle/>
          <a:p>
            <a:pPr marL="457200" indent="-457200">
              <a:buFont typeface="Arial" panose="020B0604020202020204" pitchFamily="34" charset="0"/>
              <a:buChar char="•"/>
            </a:pPr>
            <a:r>
              <a:rPr lang="en-US" altLang="en-US" dirty="0">
                <a:solidFill>
                  <a:srgbClr val="FFFFFF"/>
                </a:solidFill>
                <a:ea typeface="ヒラギノ角ゴ Pro W3" charset="-128"/>
              </a:rPr>
              <a:t>Large churning of data on a table.</a:t>
            </a:r>
          </a:p>
          <a:p>
            <a:pPr marL="574675" lvl="1" indent="-457200">
              <a:buFont typeface="Arial" panose="020B0604020202020204" pitchFamily="34" charset="0"/>
              <a:buChar char="•"/>
            </a:pPr>
            <a:r>
              <a:rPr lang="en-US" altLang="en-US" dirty="0">
                <a:solidFill>
                  <a:srgbClr val="FFFFFF"/>
                </a:solidFill>
                <a:ea typeface="ヒラギノ角ゴ Pro W3" charset="-128"/>
              </a:rPr>
              <a:t>In my case we are doing DELETE and then INSERT. UPDATE’s can have this problem unless they are HOT UPDATE’s.</a:t>
            </a:r>
          </a:p>
          <a:p>
            <a:pPr marL="457200" indent="-457200">
              <a:buFont typeface="Arial" panose="020B0604020202020204" pitchFamily="34" charset="0"/>
              <a:buChar char="•"/>
            </a:pPr>
            <a:r>
              <a:rPr lang="en-US" altLang="en-US" dirty="0">
                <a:solidFill>
                  <a:srgbClr val="FFFFFF"/>
                </a:solidFill>
                <a:ea typeface="ヒラギノ角ゴ Pro W3" charset="-128"/>
              </a:rPr>
              <a:t>Every time you vacuum or vacuum analyze a table, this will cause index bloat.</a:t>
            </a:r>
          </a:p>
          <a:p>
            <a:pPr marL="574675" lvl="1" indent="-457200">
              <a:buFont typeface="Arial" panose="020B0604020202020204" pitchFamily="34" charset="0"/>
              <a:buChar char="•"/>
            </a:pPr>
            <a:r>
              <a:rPr lang="en-US" altLang="en-US" dirty="0">
                <a:solidFill>
                  <a:srgbClr val="FFFFFF"/>
                </a:solidFill>
                <a:ea typeface="ヒラギノ角ゴ Pro W3" charset="-128"/>
              </a:rPr>
              <a:t>Vacuum will create new index entries when it moves each tuple/row/record to the new location.</a:t>
            </a:r>
          </a:p>
          <a:p>
            <a:pPr marL="457200" indent="-457200">
              <a:buFont typeface="Arial" panose="020B0604020202020204" pitchFamily="34" charset="0"/>
              <a:buChar char="•"/>
            </a:pPr>
            <a:r>
              <a:rPr lang="en-US" altLang="en-US" dirty="0">
                <a:solidFill>
                  <a:srgbClr val="FFFFFF"/>
                </a:solidFill>
                <a:ea typeface="ヒラギノ角ゴ Pro W3" charset="-128"/>
              </a:rPr>
              <a:t>Vacuum does not vacuum the indexes.</a:t>
            </a:r>
          </a:p>
          <a:p>
            <a:pPr marL="574675" lvl="1" indent="-457200">
              <a:buFont typeface="Arial" panose="020B0604020202020204" pitchFamily="34" charset="0"/>
              <a:buChar char="•"/>
            </a:pPr>
            <a:r>
              <a:rPr lang="en-US" altLang="en-US" dirty="0">
                <a:solidFill>
                  <a:srgbClr val="FFFFFF"/>
                </a:solidFill>
                <a:ea typeface="ヒラギノ角ゴ Pro W3" charset="-128"/>
              </a:rPr>
              <a:t>It will remove index pages that are blank, but if there are two pages side by side with one entry apiece, it will do nothing.</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a:t>
            </a:fld>
            <a:endParaRPr lang="en-US" altLang="en-US" sz="600"/>
          </a:p>
        </p:txBody>
      </p:sp>
      <p:sp>
        <p:nvSpPr>
          <p:cNvPr id="6" name="Rectangle 5">
            <a:extLst>
              <a:ext uri="{FF2B5EF4-FFF2-40B4-BE49-F238E27FC236}">
                <a16:creationId xmlns:a16="http://schemas.microsoft.com/office/drawing/2014/main" id="{F69203AC-3D6A-4289-B98F-6B81E1E3548E}"/>
              </a:ext>
            </a:extLst>
          </p:cNvPr>
          <p:cNvSpPr/>
          <p:nvPr/>
        </p:nvSpPr>
        <p:spPr bwMode="auto">
          <a:xfrm>
            <a:off x="8081282" y="1162051"/>
            <a:ext cx="3486150" cy="1981200"/>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7" name="Picture 6">
            <a:extLst>
              <a:ext uri="{FF2B5EF4-FFF2-40B4-BE49-F238E27FC236}">
                <a16:creationId xmlns:a16="http://schemas.microsoft.com/office/drawing/2014/main" id="{2D867C7A-5A6E-42B0-85D4-8F9D2AF966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9472" y="2376487"/>
            <a:ext cx="270712" cy="27234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Why not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a:t>
            </a:r>
          </a:p>
        </p:txBody>
      </p:sp>
      <p:sp>
        <p:nvSpPr>
          <p:cNvPr id="21507" name="Text Placeholder 4"/>
          <p:cNvSpPr>
            <a:spLocks noGrp="1"/>
          </p:cNvSpPr>
          <p:nvPr>
            <p:ph type="body" sz="quarter" idx="13"/>
          </p:nvPr>
        </p:nvSpPr>
        <p:spPr>
          <a:xfrm>
            <a:off x="609441" y="1262063"/>
            <a:ext cx="10963593" cy="5029200"/>
          </a:xfrm>
        </p:spPr>
        <p:txBody>
          <a:bodyPr/>
          <a:lstStyle/>
          <a:p>
            <a:pPr marL="457200" indent="-457200">
              <a:buFont typeface="Arial" panose="020B0604020202020204" pitchFamily="34" charset="0"/>
              <a:buChar char="•"/>
            </a:pPr>
            <a:r>
              <a:rPr lang="en-US" altLang="en-US" dirty="0" err="1">
                <a:solidFill>
                  <a:srgbClr val="FFFFFF"/>
                </a:solidFill>
                <a:ea typeface="ヒラギノ角ゴ Pro W3" charset="-128"/>
              </a:rPr>
              <a:t>Autovacuum_naptime</a:t>
            </a:r>
            <a:r>
              <a:rPr lang="en-US" altLang="en-US" dirty="0">
                <a:solidFill>
                  <a:srgbClr val="FFFFFF"/>
                </a:solidFill>
                <a:ea typeface="ヒラギノ角ゴ Pro W3" charset="-128"/>
              </a:rPr>
              <a:t> sets the amount of time between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runs. The default is 1 minute.</a:t>
            </a:r>
          </a:p>
          <a:p>
            <a:pPr marL="457200" indent="-457200">
              <a:buFont typeface="Arial" panose="020B0604020202020204" pitchFamily="34" charset="0"/>
              <a:buChar char="•"/>
            </a:pPr>
            <a:r>
              <a:rPr lang="en-US" altLang="en-US" dirty="0">
                <a:solidFill>
                  <a:srgbClr val="FFFFFF"/>
                </a:solidFill>
                <a:ea typeface="ヒラギノ角ゴ Pro W3" charset="-128"/>
              </a:rPr>
              <a:t>The problem is that you need to hold off for at least the naptime + the amount of time for the vacuum to happen. </a:t>
            </a:r>
          </a:p>
          <a:p>
            <a:pPr marL="457200" indent="-457200">
              <a:buFont typeface="Arial" panose="020B0604020202020204" pitchFamily="34" charset="0"/>
              <a:buChar char="•"/>
            </a:pPr>
            <a:r>
              <a:rPr lang="en-US" altLang="en-US" dirty="0" err="1">
                <a:solidFill>
                  <a:srgbClr val="FFFFFF"/>
                </a:solidFill>
                <a:ea typeface="ヒラギノ角ゴ Pro W3" charset="-128"/>
              </a:rPr>
              <a:t>Autovacuum’s</a:t>
            </a:r>
            <a:r>
              <a:rPr lang="en-US" altLang="en-US" dirty="0">
                <a:solidFill>
                  <a:srgbClr val="FFFFFF"/>
                </a:solidFill>
                <a:ea typeface="ヒラギノ角ゴ Pro W3" charset="-128"/>
              </a:rPr>
              <a:t> will be canceled if another process needs to write the table.</a:t>
            </a:r>
          </a:p>
          <a:p>
            <a:pPr marL="457200" indent="-457200">
              <a:buFont typeface="Arial" panose="020B0604020202020204" pitchFamily="34" charset="0"/>
              <a:buChar char="•"/>
            </a:pPr>
            <a:r>
              <a:rPr lang="en-US" altLang="en-US" dirty="0">
                <a:solidFill>
                  <a:srgbClr val="FFFFFF"/>
                </a:solidFill>
                <a:ea typeface="ヒラギノ角ゴ Pro W3" charset="-128"/>
              </a:rPr>
              <a:t>Some of our tables are so heavily used that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never gets to run.</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spTree>
    <p:extLst>
      <p:ext uri="{BB962C8B-B14F-4D97-AF65-F5344CB8AC3E}">
        <p14:creationId xmlns:p14="http://schemas.microsoft.com/office/powerpoint/2010/main" val="2759426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Monitoring</a:t>
            </a:r>
          </a:p>
          <a:p>
            <a:pPr marL="90488" lvl="1">
              <a:spcBef>
                <a:spcPct val="0"/>
              </a:spcBef>
            </a:pPr>
            <a:r>
              <a:rPr lang="en-US" altLang="en-US" dirty="0">
                <a:ea typeface="ヒラギノ角ゴ Pro W3" charset="-128"/>
              </a:rPr>
              <a:t>Monitoring for Index Bloat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Query to find Bloat</a:t>
            </a:r>
          </a:p>
        </p:txBody>
      </p:sp>
      <p:sp>
        <p:nvSpPr>
          <p:cNvPr id="7" name="Text Placeholder 6"/>
          <p:cNvSpPr>
            <a:spLocks noGrp="1"/>
          </p:cNvSpPr>
          <p:nvPr>
            <p:ph type="body" sz="quarter" idx="12"/>
          </p:nvPr>
        </p:nvSpPr>
        <p:spPr/>
        <p:txBody>
          <a:bodyPr/>
          <a:lstStyle/>
          <a:p>
            <a:pPr>
              <a:lnSpc>
                <a:spcPct val="100000"/>
              </a:lnSpc>
              <a:spcBef>
                <a:spcPts val="0"/>
              </a:spcBef>
            </a:pPr>
            <a:r>
              <a:rPr lang="en-US" sz="700" dirty="0" err="1">
                <a:solidFill>
                  <a:srgbClr val="FFFFFF"/>
                </a:solidFill>
                <a:latin typeface="Courier New" panose="02070309020205020404" pitchFamily="49" charset="0"/>
              </a:rPr>
              <a:t>otta_calc</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SELECT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nspname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table_oid</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index_oid</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relpages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coalesce</a:t>
            </a:r>
            <a:r>
              <a:rPr lang="en-US" sz="700" dirty="0">
                <a:solidFill>
                  <a:srgbClr val="F08047"/>
                </a:solidFill>
                <a:latin typeface="Courier New" panose="02070309020205020404" pitchFamily="49" charset="0"/>
              </a:rPr>
              <a:t>(</a:t>
            </a:r>
          </a:p>
          <a:p>
            <a:pPr>
              <a:lnSpc>
                <a:spcPct val="100000"/>
              </a:lnSpc>
              <a:spcBef>
                <a:spcPts val="0"/>
              </a:spcBef>
            </a:pPr>
            <a:r>
              <a:rPr lang="en-US" sz="700" dirty="0">
                <a:solidFill>
                  <a:srgbClr val="F08047"/>
                </a:solidFill>
                <a:latin typeface="Courier New" panose="02070309020205020404" pitchFamily="49" charset="0"/>
              </a:rPr>
              <a:t>     </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ceil</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reltuples</a:t>
            </a:r>
            <a:r>
              <a:rPr lang="en-US" sz="700" dirty="0">
                <a:solidFill>
                  <a:srgbClr val="F08047"/>
                </a:solidFill>
                <a:latin typeface="Courier New" panose="02070309020205020404" pitchFamily="49" charset="0"/>
              </a:rPr>
              <a:t>*(</a:t>
            </a:r>
            <a:r>
              <a:rPr lang="en-US" sz="700" dirty="0">
                <a:solidFill>
                  <a:srgbClr val="F4DD0B"/>
                </a:solidFill>
                <a:latin typeface="Courier New" panose="02070309020205020404" pitchFamily="49" charset="0"/>
              </a:rPr>
              <a:t>4</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nulldatahdrwidth</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bs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pagehdr</a:t>
            </a:r>
            <a:r>
              <a:rPr lang="en-US" sz="700" dirty="0">
                <a:solidFill>
                  <a:srgbClr val="F08047"/>
                </a:solidFill>
                <a:latin typeface="Courier New" panose="02070309020205020404" pitchFamily="49" charset="0"/>
              </a:rPr>
              <a:t>::</a:t>
            </a:r>
            <a:r>
              <a:rPr lang="en-US" sz="700" dirty="0">
                <a:solidFill>
                  <a:srgbClr val="7BC22F"/>
                </a:solidFill>
                <a:latin typeface="Courier New" panose="02070309020205020404" pitchFamily="49" charset="0"/>
              </a:rPr>
              <a:t>float</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CASE</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WHEN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am</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amname</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IN</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8DB0D3"/>
                </a:solidFill>
                <a:latin typeface="Courier New" panose="02070309020205020404" pitchFamily="49" charset="0"/>
              </a:rPr>
              <a:t>'hash'</a:t>
            </a:r>
            <a:r>
              <a:rPr lang="en-US" sz="700" dirty="0">
                <a:solidFill>
                  <a:srgbClr val="F08047"/>
                </a:solidFill>
                <a:latin typeface="Courier New" panose="02070309020205020404" pitchFamily="49" charset="0"/>
              </a:rPr>
              <a:t>,</a:t>
            </a:r>
            <a:r>
              <a:rPr lang="en-US" sz="700" dirty="0">
                <a:solidFill>
                  <a:srgbClr val="8DB0D3"/>
                </a:solidFill>
                <a:latin typeface="Courier New" panose="02070309020205020404" pitchFamily="49" charset="0"/>
              </a:rPr>
              <a:t>'</a:t>
            </a:r>
            <a:r>
              <a:rPr lang="en-US" sz="700" dirty="0" err="1">
                <a:solidFill>
                  <a:srgbClr val="8DB0D3"/>
                </a:solidFill>
                <a:latin typeface="Courier New" panose="02070309020205020404" pitchFamily="49" charset="0"/>
              </a:rPr>
              <a:t>btree</a:t>
            </a:r>
            <a:r>
              <a:rPr lang="en-US" sz="700" dirty="0">
                <a:solidFill>
                  <a:srgbClr val="8DB0D3"/>
                </a:solidFill>
                <a:latin typeface="Courier New" panose="02070309020205020404" pitchFamily="49" charset="0"/>
              </a:rPr>
              <a:t>'</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THEN</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1</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ELSE</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0</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END</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0</a:t>
            </a:r>
            <a:r>
              <a:rPr lang="en-US" sz="700" dirty="0">
                <a:solidFill>
                  <a:srgbClr val="FFFFFF"/>
                </a:solidFill>
                <a:latin typeface="Courier New" panose="02070309020205020404" pitchFamily="49" charset="0"/>
              </a:rPr>
              <a:t> </a:t>
            </a:r>
            <a:r>
              <a:rPr lang="en-US" sz="700" dirty="0">
                <a:solidFill>
                  <a:srgbClr val="3A8BDA"/>
                </a:solidFill>
                <a:latin typeface="Courier New" panose="02070309020205020404" pitchFamily="49" charset="0"/>
              </a:rPr>
              <a:t>-- </a:t>
            </a:r>
            <a:r>
              <a:rPr lang="en-US" sz="700" dirty="0" err="1">
                <a:solidFill>
                  <a:srgbClr val="3A8BDA"/>
                </a:solidFill>
                <a:latin typeface="Courier New" panose="02070309020205020404" pitchFamily="49" charset="0"/>
              </a:rPr>
              <a:t>btree</a:t>
            </a:r>
            <a:r>
              <a:rPr lang="en-US" sz="700" dirty="0">
                <a:solidFill>
                  <a:srgbClr val="3A8BDA"/>
                </a:solidFill>
                <a:latin typeface="Courier New" panose="02070309020205020404" pitchFamily="49" charset="0"/>
              </a:rPr>
              <a:t> and hash have a metadata reserved block </a:t>
            </a:r>
          </a:p>
          <a:p>
            <a:pPr>
              <a:lnSpc>
                <a:spcPct val="100000"/>
              </a:lnSpc>
              <a:spcBef>
                <a:spcPts val="0"/>
              </a:spcBef>
            </a:pPr>
            <a:r>
              <a:rPr lang="en-US" sz="700" dirty="0">
                <a:solidFill>
                  <a:srgbClr val="3A8BDA"/>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otta</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FROM</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index_aligned</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s2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LEFT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JOIN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pg_am</a:t>
            </a:r>
            <a:r>
              <a:rPr lang="en-US" sz="700" dirty="0">
                <a:solidFill>
                  <a:srgbClr val="FFFFFF"/>
                </a:solidFill>
                <a:latin typeface="Courier New" panose="02070309020205020404" pitchFamily="49" charset="0"/>
              </a:rPr>
              <a:t> am </a:t>
            </a:r>
            <a:r>
              <a:rPr lang="en-US" sz="700" dirty="0">
                <a:solidFill>
                  <a:srgbClr val="7BC22F"/>
                </a:solidFill>
                <a:latin typeface="Courier New" panose="02070309020205020404" pitchFamily="49" charset="0"/>
              </a:rPr>
              <a:t>ON</a:t>
            </a:r>
            <a:r>
              <a:rPr lang="en-US" sz="700" dirty="0">
                <a:solidFill>
                  <a:srgbClr val="FFFFFF"/>
                </a:solidFill>
                <a:latin typeface="Courier New" panose="02070309020205020404" pitchFamily="49" charset="0"/>
              </a:rPr>
              <a:t> s2</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relam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am</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oid</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err="1">
                <a:solidFill>
                  <a:srgbClr val="FFFFFF"/>
                </a:solidFill>
                <a:latin typeface="Courier New" panose="02070309020205020404" pitchFamily="49" charset="0"/>
              </a:rPr>
              <a:t>raw_bloat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SELECT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current_database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dbname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nspname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c</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relname</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table_name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bs</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sub</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relpages</a:t>
            </a:r>
            <a:r>
              <a:rPr lang="en-US" sz="700" dirty="0">
                <a:solidFill>
                  <a:srgbClr val="F08047"/>
                </a:solidFill>
                <a:latin typeface="Courier New" panose="02070309020205020404" pitchFamily="49" charset="0"/>
              </a:rPr>
              <a:t>)::</a:t>
            </a:r>
            <a:r>
              <a:rPr lang="en-US" sz="700" dirty="0" err="1">
                <a:solidFill>
                  <a:srgbClr val="7BC22F"/>
                </a:solidFill>
                <a:latin typeface="Courier New" panose="02070309020205020404" pitchFamily="49" charset="0"/>
              </a:rPr>
              <a:t>bigint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totalbytes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CASE</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WHEN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sub</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relpages</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&lt;=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otta</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THEN</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0</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ELSE</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bs</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sub</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relpages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otta</a:t>
            </a:r>
            <a:r>
              <a:rPr lang="en-US" sz="700" dirty="0">
                <a:solidFill>
                  <a:srgbClr val="F08047"/>
                </a:solidFill>
                <a:latin typeface="Courier New" panose="02070309020205020404" pitchFamily="49" charset="0"/>
              </a:rPr>
              <a:t>)::</a:t>
            </a:r>
            <a:r>
              <a:rPr lang="en-US" sz="700" dirty="0" err="1">
                <a:solidFill>
                  <a:srgbClr val="7BC22F"/>
                </a:solidFill>
                <a:latin typeface="Courier New" panose="02070309020205020404" pitchFamily="49" charset="0"/>
              </a:rPr>
              <a:t>bigint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END</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wastedbytes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CASE</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WHEN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sub</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relpages</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&lt;=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otta</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THEN</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0</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ELSE</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bs</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sub</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relpages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otta</a:t>
            </a:r>
            <a:r>
              <a:rPr lang="en-US" sz="700" dirty="0">
                <a:solidFill>
                  <a:srgbClr val="F08047"/>
                </a:solidFill>
                <a:latin typeface="Courier New" panose="02070309020205020404" pitchFamily="49" charset="0"/>
              </a:rPr>
              <a:t>)::</a:t>
            </a:r>
            <a:r>
              <a:rPr lang="en-US" sz="700" dirty="0" err="1">
                <a:solidFill>
                  <a:srgbClr val="7BC22F"/>
                </a:solidFill>
                <a:latin typeface="Courier New" panose="02070309020205020404" pitchFamily="49" charset="0"/>
              </a:rPr>
              <a:t>bigint</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100</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bs</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sub</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relpages</a:t>
            </a:r>
            <a:r>
              <a:rPr lang="en-US" sz="700" dirty="0">
                <a:solidFill>
                  <a:srgbClr val="F08047"/>
                </a:solidFill>
                <a:latin typeface="Courier New" panose="02070309020205020404" pitchFamily="49" charset="0"/>
              </a:rPr>
              <a:t>)::</a:t>
            </a:r>
            <a:r>
              <a:rPr lang="en-US" sz="700" dirty="0" err="1">
                <a:solidFill>
                  <a:srgbClr val="7BC22F"/>
                </a:solidFill>
                <a:latin typeface="Courier New" panose="02070309020205020404" pitchFamily="49" charset="0"/>
              </a:rPr>
              <a:t>bigint</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END</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realbloat</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pg_relation_size</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sub</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table_oid</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table_bytes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stat</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idx_scan</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index_scans</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FROM</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otta_calc</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sub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JOIN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pg_class</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c </a:t>
            </a:r>
            <a:r>
              <a:rPr lang="en-US" sz="700" dirty="0">
                <a:solidFill>
                  <a:srgbClr val="7BC22F"/>
                </a:solidFill>
                <a:latin typeface="Courier New" panose="02070309020205020404" pitchFamily="49" charset="0"/>
              </a:rPr>
              <a:t>ON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c</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oid</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sub</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table_oid</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JOIN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pg_stat_user_indexes</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stat </a:t>
            </a:r>
            <a:r>
              <a:rPr lang="en-US" sz="700" dirty="0">
                <a:solidFill>
                  <a:srgbClr val="7BC22F"/>
                </a:solidFill>
                <a:latin typeface="Courier New" panose="02070309020205020404" pitchFamily="49" charset="0"/>
              </a:rPr>
              <a:t>ON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sub</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index_oid</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stat</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indexrelid</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7BC22F"/>
                </a:solidFill>
                <a:latin typeface="Courier New" panose="02070309020205020404" pitchFamily="49" charset="0"/>
              </a:rPr>
              <a:t>SELECT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dbname</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database_name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nspname</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schema_name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table_name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round</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realbloat</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1</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bloat_pct</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wastedbytes</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bloat_bytes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pg_size_pretty</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wastedbytes</a:t>
            </a:r>
            <a:r>
              <a:rPr lang="en-US" sz="700" dirty="0">
                <a:solidFill>
                  <a:srgbClr val="F08047"/>
                </a:solidFill>
                <a:latin typeface="Courier New" panose="02070309020205020404" pitchFamily="49" charset="0"/>
              </a:rPr>
              <a:t>::</a:t>
            </a:r>
            <a:r>
              <a:rPr lang="en-US" sz="700" dirty="0" err="1">
                <a:solidFill>
                  <a:srgbClr val="7BC22F"/>
                </a:solidFill>
                <a:latin typeface="Courier New" panose="02070309020205020404" pitchFamily="49" charset="0"/>
              </a:rPr>
              <a:t>bigint</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bloat_size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totalbytes</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index_bytes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pg_size_pretty</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totalbytes</a:t>
            </a:r>
            <a:r>
              <a:rPr lang="en-US" sz="700" dirty="0">
                <a:solidFill>
                  <a:srgbClr val="F08047"/>
                </a:solidFill>
                <a:latin typeface="Courier New" panose="02070309020205020404" pitchFamily="49" charset="0"/>
              </a:rPr>
              <a:t>::</a:t>
            </a:r>
            <a:r>
              <a:rPr lang="en-US" sz="700" dirty="0" err="1">
                <a:solidFill>
                  <a:srgbClr val="7BC22F"/>
                </a:solidFill>
                <a:latin typeface="Courier New" panose="02070309020205020404" pitchFamily="49" charset="0"/>
              </a:rPr>
              <a:t>bigint</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index_size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table_bytes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pg_size_pretty</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table_bytes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table_size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index_scans</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7BC22F"/>
                </a:solidFill>
                <a:latin typeface="Courier New" panose="02070309020205020404" pitchFamily="49" charset="0"/>
              </a:rPr>
              <a:t>FROM</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raw_bloat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7BC22F"/>
                </a:solidFill>
                <a:latin typeface="Courier New" panose="02070309020205020404" pitchFamily="49" charset="0"/>
              </a:rPr>
              <a:t>WHERE</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realbloat</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&gt;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50</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and</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wastedbytes</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&gt;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50000000</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lnSpc>
                <a:spcPct val="100000"/>
              </a:lnSpc>
              <a:spcBef>
                <a:spcPts val="0"/>
              </a:spcBef>
            </a:pPr>
            <a:r>
              <a:rPr lang="en-US" sz="700" dirty="0">
                <a:solidFill>
                  <a:srgbClr val="7BC22F"/>
                </a:solidFill>
                <a:latin typeface="Courier New" panose="02070309020205020404" pitchFamily="49" charset="0"/>
              </a:rPr>
              <a:t>ORDER</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BY</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wastedbytes</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DESC</a:t>
            </a:r>
            <a:r>
              <a:rPr lang="en-US" sz="700" dirty="0">
                <a:solidFill>
                  <a:srgbClr val="F08047"/>
                </a:solidFill>
                <a:latin typeface="Courier New" panose="02070309020205020404" pitchFamily="49" charset="0"/>
              </a:rPr>
              <a:t>;</a:t>
            </a:r>
            <a:endParaRPr lang="en-US" sz="7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a:t>
            </a:fld>
            <a:endParaRPr lang="en-US" altLang="en-US"/>
          </a:p>
        </p:txBody>
      </p:sp>
      <p:sp>
        <p:nvSpPr>
          <p:cNvPr id="8" name="Text Placeholder 7"/>
          <p:cNvSpPr>
            <a:spLocks noGrp="1"/>
          </p:cNvSpPr>
          <p:nvPr>
            <p:ph type="body" sz="quarter" idx="16"/>
          </p:nvPr>
        </p:nvSpPr>
        <p:spPr/>
        <p:txBody>
          <a:bodyPr/>
          <a:lstStyle/>
          <a:p>
            <a:pPr>
              <a:spcBef>
                <a:spcPts val="0"/>
              </a:spcBef>
            </a:pPr>
            <a:r>
              <a:rPr lang="en-US" sz="700" dirty="0">
                <a:solidFill>
                  <a:srgbClr val="7BC22F"/>
                </a:solidFill>
                <a:latin typeface="Courier New" panose="02070309020205020404" pitchFamily="49" charset="0"/>
              </a:rPr>
              <a:t>WITH</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btree_index_atts</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SELECT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nspname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relname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reltuples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relpages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indrelid</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relam</a:t>
            </a:r>
            <a:r>
              <a:rPr lang="en-US" sz="700" dirty="0">
                <a:solidFill>
                  <a:srgbClr val="F08047"/>
                </a:solidFill>
                <a:latin typeface="Courier New" panose="02070309020205020404" pitchFamily="49" charset="0"/>
              </a:rPr>
              <a:t>,</a:t>
            </a:r>
          </a:p>
          <a:p>
            <a:pPr>
              <a:spcBef>
                <a:spcPts val="0"/>
              </a:spcBef>
            </a:pPr>
            <a:r>
              <a:rPr lang="en-US" sz="700" dirty="0">
                <a:solidFill>
                  <a:srgbClr val="F08047"/>
                </a:solidFill>
                <a:latin typeface="Courier New" panose="02070309020205020404" pitchFamily="49" charset="0"/>
              </a:rPr>
              <a:t>  </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regexp_split_to_table</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indkey</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text</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8DB0D3"/>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err="1">
                <a:solidFill>
                  <a:srgbClr val="7BC22F"/>
                </a:solidFill>
                <a:latin typeface="Courier New" panose="02070309020205020404" pitchFamily="49" charset="0"/>
              </a:rPr>
              <a:t>smallint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attnum</a:t>
            </a:r>
            <a:r>
              <a:rPr lang="en-US" sz="700" dirty="0">
                <a:solidFill>
                  <a:srgbClr val="F08047"/>
                </a:solidFill>
                <a:latin typeface="Courier New" panose="02070309020205020404" pitchFamily="49" charset="0"/>
              </a:rPr>
              <a:t>,</a:t>
            </a:r>
          </a:p>
          <a:p>
            <a:pPr>
              <a:spcBef>
                <a:spcPts val="0"/>
              </a:spcBef>
            </a:pPr>
            <a:r>
              <a:rPr lang="en-US" sz="700" dirty="0">
                <a:solidFill>
                  <a:srgbClr val="F08047"/>
                </a:solidFill>
                <a:latin typeface="Courier New" panose="02070309020205020404" pitchFamily="49" charset="0"/>
              </a:rPr>
              <a:t>     </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indexrelid</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index_oid</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FROM</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pg_index</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JOIN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pg_class</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ON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pg_class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oid</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pg_index</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indexrelid</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JOIN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pg_namespace</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ON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pg_namespace</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oid</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pg_class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relnamespace</a:t>
            </a:r>
            <a:endParaRPr lang="en-US" sz="700" dirty="0">
              <a:solidFill>
                <a:srgbClr val="FFFFFF"/>
              </a:solidFill>
              <a:latin typeface="Courier New" panose="02070309020205020404" pitchFamily="49" charset="0"/>
            </a:endParaRP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JOIN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pg_am</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ON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pg_class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relam</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pg_am</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oid</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WHERE</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pg_am</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amname</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8DB0D3"/>
                </a:solidFill>
                <a:latin typeface="Courier New" panose="02070309020205020404" pitchFamily="49" charset="0"/>
              </a:rPr>
              <a:t>'</a:t>
            </a:r>
            <a:r>
              <a:rPr lang="en-US" sz="700" dirty="0" err="1">
                <a:solidFill>
                  <a:srgbClr val="8DB0D3"/>
                </a:solidFill>
                <a:latin typeface="Courier New" panose="02070309020205020404" pitchFamily="49" charset="0"/>
              </a:rPr>
              <a:t>btree</a:t>
            </a:r>
            <a:r>
              <a:rPr lang="en-US" sz="700" dirty="0">
                <a:solidFill>
                  <a:srgbClr val="8DB0D3"/>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err="1">
                <a:solidFill>
                  <a:srgbClr val="FFFFFF"/>
                </a:solidFill>
                <a:latin typeface="Courier New" panose="02070309020205020404" pitchFamily="49" charset="0"/>
              </a:rPr>
              <a:t>index_item_sizes</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SELECT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nspname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reltuples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relpages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relam</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starelid</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a</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attrelid</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table_oid</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index_oid</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current_setting</a:t>
            </a:r>
            <a:r>
              <a:rPr lang="en-US" sz="700" dirty="0">
                <a:solidFill>
                  <a:srgbClr val="F08047"/>
                </a:solidFill>
                <a:latin typeface="Courier New" panose="02070309020205020404" pitchFamily="49" charset="0"/>
              </a:rPr>
              <a:t>(</a:t>
            </a:r>
            <a:r>
              <a:rPr lang="en-US" sz="700" dirty="0">
                <a:solidFill>
                  <a:srgbClr val="8DB0D3"/>
                </a:solidFill>
                <a:latin typeface="Courier New" panose="02070309020205020404" pitchFamily="49" charset="0"/>
              </a:rPr>
              <a:t>'</a:t>
            </a:r>
            <a:r>
              <a:rPr lang="en-US" sz="700" dirty="0" err="1">
                <a:solidFill>
                  <a:srgbClr val="8DB0D3"/>
                </a:solidFill>
                <a:latin typeface="Courier New" panose="02070309020205020404" pitchFamily="49" charset="0"/>
              </a:rPr>
              <a:t>block_size</a:t>
            </a:r>
            <a:r>
              <a:rPr lang="en-US" sz="700" dirty="0">
                <a:solidFill>
                  <a:srgbClr val="8DB0D3"/>
                </a:solidFill>
                <a:latin typeface="Courier New" panose="02070309020205020404" pitchFamily="49" charset="0"/>
              </a:rPr>
              <a:t>'</a:t>
            </a:r>
            <a:r>
              <a:rPr lang="en-US" sz="700" dirty="0">
                <a:solidFill>
                  <a:srgbClr val="F08047"/>
                </a:solidFill>
                <a:latin typeface="Courier New" panose="02070309020205020404" pitchFamily="49" charset="0"/>
              </a:rPr>
              <a:t>)::</a:t>
            </a:r>
            <a:r>
              <a:rPr lang="en-US" sz="700" dirty="0">
                <a:solidFill>
                  <a:srgbClr val="7BC22F"/>
                </a:solidFill>
                <a:latin typeface="Courier New" panose="02070309020205020404" pitchFamily="49" charset="0"/>
              </a:rPr>
              <a:t>numeric</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3A8BDA"/>
                </a:solidFill>
                <a:latin typeface="Courier New" panose="02070309020205020404" pitchFamily="49" charset="0"/>
              </a:rPr>
              <a:t>/* MAXALIGN: 4 on 32bits, 8 on 64bits (and mingw32 ?) */</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CASE</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WHEN</a:t>
            </a:r>
            <a:r>
              <a:rPr lang="en-US" sz="700" dirty="0">
                <a:solidFill>
                  <a:srgbClr val="FFFFFF"/>
                </a:solidFill>
                <a:latin typeface="Courier New" panose="02070309020205020404" pitchFamily="49" charset="0"/>
              </a:rPr>
              <a:t> version</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8DB0D3"/>
                </a:solidFill>
                <a:latin typeface="Courier New" panose="02070309020205020404" pitchFamily="49" charset="0"/>
              </a:rPr>
              <a:t>'mingw32'</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OR</a:t>
            </a:r>
            <a:r>
              <a:rPr lang="en-US" sz="700" dirty="0">
                <a:solidFill>
                  <a:srgbClr val="FFFFFF"/>
                </a:solidFill>
                <a:latin typeface="Courier New" panose="02070309020205020404" pitchFamily="49" charset="0"/>
              </a:rPr>
              <a:t> version</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8DB0D3"/>
                </a:solidFill>
                <a:latin typeface="Courier New" panose="02070309020205020404" pitchFamily="49" charset="0"/>
              </a:rPr>
              <a:t>'64-bit'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THEN</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8</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ELSE</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4</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END</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maxalign</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24</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pagehdr</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3A8BDA"/>
                </a:solidFill>
                <a:latin typeface="Courier New" panose="02070309020205020404" pitchFamily="49" charset="0"/>
              </a:rPr>
              <a:t>/* per tuple header: add </a:t>
            </a:r>
            <a:r>
              <a:rPr lang="en-US" sz="700" dirty="0" err="1">
                <a:solidFill>
                  <a:srgbClr val="3A8BDA"/>
                </a:solidFill>
                <a:latin typeface="Courier New" panose="02070309020205020404" pitchFamily="49" charset="0"/>
              </a:rPr>
              <a:t>index_attribute_bm</a:t>
            </a:r>
            <a:r>
              <a:rPr lang="en-US" sz="700" dirty="0">
                <a:solidFill>
                  <a:srgbClr val="3A8BDA"/>
                </a:solidFill>
                <a:latin typeface="Courier New" panose="02070309020205020404" pitchFamily="49" charset="0"/>
              </a:rPr>
              <a:t> if some cols are null-able */</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CASE</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WHEN</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max</a:t>
            </a:r>
            <a:r>
              <a:rPr lang="en-US" sz="700" dirty="0">
                <a:solidFill>
                  <a:srgbClr val="F08047"/>
                </a:solidFill>
                <a:latin typeface="Courier New" panose="02070309020205020404" pitchFamily="49" charset="0"/>
              </a:rPr>
              <a:t>(</a:t>
            </a:r>
            <a:r>
              <a:rPr lang="en-US" sz="700" dirty="0">
                <a:solidFill>
                  <a:srgbClr val="7BC22F"/>
                </a:solidFill>
                <a:latin typeface="Courier New" panose="02070309020205020404" pitchFamily="49" charset="0"/>
              </a:rPr>
              <a:t>coalesce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stanullfrac</a:t>
            </a:r>
            <a:r>
              <a:rPr lang="en-US" sz="700" dirty="0">
                <a:solidFill>
                  <a:srgbClr val="F08047"/>
                </a:solidFill>
                <a:latin typeface="Courier New" panose="02070309020205020404" pitchFamily="49" charset="0"/>
              </a:rPr>
              <a:t>,</a:t>
            </a:r>
            <a:r>
              <a:rPr lang="en-US" sz="700" dirty="0">
                <a:solidFill>
                  <a:srgbClr val="F4DD0B"/>
                </a:solidFill>
                <a:latin typeface="Courier New" panose="02070309020205020404" pitchFamily="49" charset="0"/>
              </a:rPr>
              <a:t>0</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0</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THEN</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2</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ELSE</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6</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END</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index_tuple_hdr</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3A8BDA"/>
                </a:solidFill>
                <a:latin typeface="Courier New" panose="02070309020205020404" pitchFamily="49" charset="0"/>
              </a:rPr>
              <a:t>/* data </a:t>
            </a:r>
            <a:r>
              <a:rPr lang="en-US" sz="700" dirty="0" err="1">
                <a:solidFill>
                  <a:srgbClr val="3A8BDA"/>
                </a:solidFill>
                <a:latin typeface="Courier New" panose="02070309020205020404" pitchFamily="49" charset="0"/>
              </a:rPr>
              <a:t>len</a:t>
            </a:r>
            <a:r>
              <a:rPr lang="en-US" sz="700" dirty="0">
                <a:solidFill>
                  <a:srgbClr val="3A8BDA"/>
                </a:solidFill>
                <a:latin typeface="Courier New" panose="02070309020205020404" pitchFamily="49" charset="0"/>
              </a:rPr>
              <a:t>: we remove null values save space using it </a:t>
            </a:r>
            <a:r>
              <a:rPr lang="en-US" sz="700" dirty="0" err="1">
                <a:solidFill>
                  <a:srgbClr val="3A8BDA"/>
                </a:solidFill>
                <a:latin typeface="Courier New" panose="02070309020205020404" pitchFamily="49" charset="0"/>
              </a:rPr>
              <a:t>fractionnal</a:t>
            </a:r>
            <a:r>
              <a:rPr lang="en-US" sz="700" dirty="0">
                <a:solidFill>
                  <a:srgbClr val="3A8BDA"/>
                </a:solidFill>
                <a:latin typeface="Courier New" panose="02070309020205020404" pitchFamily="49" charset="0"/>
              </a:rPr>
              <a:t> part from stats */</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sum</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4DD0B"/>
                </a:solidFill>
                <a:latin typeface="Courier New" panose="02070309020205020404" pitchFamily="49" charset="0"/>
              </a:rPr>
              <a:t>1</a:t>
            </a:r>
            <a:r>
              <a:rPr lang="en-US" sz="700" dirty="0">
                <a:solidFill>
                  <a:srgbClr val="F08047"/>
                </a:solidFill>
                <a:latin typeface="Courier New" panose="02070309020205020404" pitchFamily="49" charset="0"/>
              </a:rPr>
              <a:t>-</a:t>
            </a:r>
            <a:r>
              <a:rPr lang="en-US" sz="700" dirty="0">
                <a:solidFill>
                  <a:srgbClr val="7BC22F"/>
                </a:solidFill>
                <a:latin typeface="Courier New" panose="02070309020205020404" pitchFamily="49" charset="0"/>
              </a:rPr>
              <a:t>coalesce</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stanullfrac</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0</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coalesce</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stawidth</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2048</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nulldatawidth</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FROM</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pg_attribute</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JOIN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pg_statistic</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s </a:t>
            </a:r>
            <a:r>
              <a:rPr lang="en-US" sz="700" dirty="0">
                <a:solidFill>
                  <a:srgbClr val="7BC22F"/>
                </a:solidFill>
                <a:latin typeface="Courier New" panose="02070309020205020404" pitchFamily="49" charset="0"/>
              </a:rPr>
              <a:t>ON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starelid</a:t>
            </a:r>
            <a:r>
              <a:rPr lang="en-US" sz="700" dirty="0">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a</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attrelid</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AND</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s</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staattnum</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a</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attnum</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JOIN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btree_index_atts</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ON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indrelid</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a</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attrelid</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AND</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a</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attnum</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attnum</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WHERE</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a</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attnum</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&gt;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0</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GROUP</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BY</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1</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2</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3</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4</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5</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6</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7</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8</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9</a:t>
            </a:r>
            <a:r>
              <a:rPr lang="en-US" sz="700" dirty="0">
                <a:solidFill>
                  <a:srgbClr val="FFFFFF"/>
                </a:solidFill>
                <a:latin typeface="Courier New" panose="02070309020205020404" pitchFamily="49" charset="0"/>
              </a:rPr>
              <a:t> </a:t>
            </a:r>
          </a:p>
          <a:p>
            <a:pPr>
              <a:spcBef>
                <a:spcPts val="0"/>
              </a:spcBef>
            </a:pP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err="1">
                <a:solidFill>
                  <a:srgbClr val="FFFFFF"/>
                </a:solidFill>
                <a:latin typeface="Courier New" panose="02070309020205020404" pitchFamily="49" charset="0"/>
              </a:rPr>
              <a:t>index_aligned</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SELECT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maxalign</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bs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nspname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relname</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index_name</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reltuples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relpages</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relam</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table_oid</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index_oid</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2</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maxalign</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CASE</a:t>
            </a:r>
            <a:r>
              <a:rPr lang="en-US" sz="700" dirty="0">
                <a:solidFill>
                  <a:srgbClr val="FFFFFF"/>
                </a:solidFill>
                <a:latin typeface="Courier New" panose="02070309020205020404" pitchFamily="49" charset="0"/>
              </a:rPr>
              <a:t> </a:t>
            </a:r>
            <a:r>
              <a:rPr lang="en-US" sz="700" dirty="0">
                <a:solidFill>
                  <a:srgbClr val="3A8BDA"/>
                </a:solidFill>
                <a:latin typeface="Courier New" panose="02070309020205020404" pitchFamily="49" charset="0"/>
              </a:rPr>
              <a:t>/* Add padding to the index tuple header to align on MAXALIGN */</a:t>
            </a:r>
          </a:p>
          <a:p>
            <a:pPr>
              <a:spcBef>
                <a:spcPts val="0"/>
              </a:spcBef>
            </a:pPr>
            <a:r>
              <a:rPr lang="en-US" sz="700" dirty="0">
                <a:solidFill>
                  <a:srgbClr val="3A8BDA"/>
                </a:solidFill>
                <a:latin typeface="Courier New" panose="02070309020205020404" pitchFamily="49" charset="0"/>
              </a:rPr>
              <a:t>     </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WHEN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index_tuple_hdr</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maxalign</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0</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THEN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maxalign</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ELSE</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index_tuple_hdr</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maxalign</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END</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nulldatawidth</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maxalign</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CASE</a:t>
            </a:r>
            <a:r>
              <a:rPr lang="en-US" sz="700" dirty="0">
                <a:solidFill>
                  <a:srgbClr val="FFFFFF"/>
                </a:solidFill>
                <a:latin typeface="Courier New" panose="02070309020205020404" pitchFamily="49" charset="0"/>
              </a:rPr>
              <a:t> </a:t>
            </a:r>
            <a:r>
              <a:rPr lang="en-US" sz="700" dirty="0">
                <a:solidFill>
                  <a:srgbClr val="3A8BDA"/>
                </a:solidFill>
                <a:latin typeface="Courier New" panose="02070309020205020404" pitchFamily="49" charset="0"/>
              </a:rPr>
              <a:t>/* Add padding to the data to align on MAXALIGN */</a:t>
            </a:r>
          </a:p>
          <a:p>
            <a:pPr>
              <a:spcBef>
                <a:spcPts val="0"/>
              </a:spcBef>
            </a:pPr>
            <a:r>
              <a:rPr lang="en-US" sz="700" dirty="0">
                <a:solidFill>
                  <a:srgbClr val="3A8BDA"/>
                </a:solidFill>
                <a:latin typeface="Courier New" panose="02070309020205020404" pitchFamily="49" charset="0"/>
              </a:rPr>
              <a:t>     </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WHEN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nulldatawidth</a:t>
            </a:r>
            <a:r>
              <a:rPr lang="en-US" sz="700" dirty="0">
                <a:solidFill>
                  <a:srgbClr val="F08047"/>
                </a:solidFill>
                <a:latin typeface="Courier New" panose="02070309020205020404" pitchFamily="49" charset="0"/>
              </a:rPr>
              <a:t>::</a:t>
            </a:r>
            <a:r>
              <a:rPr lang="en-US" sz="700" dirty="0" err="1">
                <a:solidFill>
                  <a:srgbClr val="7BC22F"/>
                </a:solidFill>
                <a:latin typeface="Courier New" panose="02070309020205020404" pitchFamily="49" charset="0"/>
              </a:rPr>
              <a:t>integer</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maxalign</a:t>
            </a: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a:solidFill>
                  <a:srgbClr val="F4DD0B"/>
                </a:solidFill>
                <a:latin typeface="Courier New" panose="02070309020205020404" pitchFamily="49" charset="0"/>
              </a:rPr>
              <a:t>0</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THEN</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maxalign</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ELSE</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nulldatawidth</a:t>
            </a:r>
            <a:r>
              <a:rPr lang="en-US" sz="700" dirty="0">
                <a:solidFill>
                  <a:srgbClr val="F08047"/>
                </a:solidFill>
                <a:latin typeface="Courier New" panose="02070309020205020404" pitchFamily="49" charset="0"/>
              </a:rPr>
              <a:t>::</a:t>
            </a:r>
            <a:r>
              <a:rPr lang="en-US" sz="700" dirty="0" err="1">
                <a:solidFill>
                  <a:srgbClr val="7BC22F"/>
                </a:solidFill>
                <a:latin typeface="Courier New" panose="02070309020205020404" pitchFamily="49" charset="0"/>
              </a:rPr>
              <a:t>integer</a:t>
            </a:r>
            <a:r>
              <a:rPr lang="en-US" sz="700" dirty="0" err="1">
                <a:solidFill>
                  <a:srgbClr val="F08047"/>
                </a:solidFill>
                <a:latin typeface="Courier New" panose="02070309020205020404" pitchFamily="49" charset="0"/>
              </a:rPr>
              <a:t>%</a:t>
            </a:r>
            <a:r>
              <a:rPr lang="en-US" sz="700" dirty="0" err="1">
                <a:solidFill>
                  <a:srgbClr val="FFFFFF"/>
                </a:solidFill>
                <a:latin typeface="Courier New" panose="02070309020205020404" pitchFamily="49" charset="0"/>
              </a:rPr>
              <a:t>maxalign</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END</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F08047"/>
                </a:solidFill>
                <a:latin typeface="Courier New" panose="02070309020205020404" pitchFamily="49" charset="0"/>
              </a:rPr>
              <a:t>)::</a:t>
            </a:r>
            <a:r>
              <a:rPr lang="en-US" sz="700" dirty="0">
                <a:solidFill>
                  <a:srgbClr val="7BC22F"/>
                </a:solidFill>
                <a:latin typeface="Courier New" panose="02070309020205020404" pitchFamily="49" charset="0"/>
              </a:rPr>
              <a:t>numeric</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nulldatahdrwidth</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pagehdr</a:t>
            </a:r>
            <a:r>
              <a:rPr lang="en-US" sz="700" dirty="0">
                <a:solidFill>
                  <a:srgbClr val="FFFFFF"/>
                </a:solidFill>
                <a:latin typeface="Courier New" panose="02070309020205020404" pitchFamily="49" charset="0"/>
              </a:rPr>
              <a:t> </a:t>
            </a:r>
          </a:p>
          <a:p>
            <a:pPr>
              <a:spcBef>
                <a:spcPts val="0"/>
              </a:spcBef>
            </a:pP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FROM</a:t>
            </a:r>
            <a:r>
              <a:rPr lang="en-US" sz="700" dirty="0">
                <a:solidFill>
                  <a:srgbClr val="FFFFFF"/>
                </a:solidFill>
                <a:latin typeface="Courier New" panose="02070309020205020404" pitchFamily="49" charset="0"/>
              </a:rPr>
              <a:t> </a:t>
            </a:r>
            <a:r>
              <a:rPr lang="en-US" sz="700" dirty="0" err="1">
                <a:solidFill>
                  <a:srgbClr val="FFFFFF"/>
                </a:solidFill>
                <a:latin typeface="Courier New" panose="02070309020205020404" pitchFamily="49" charset="0"/>
              </a:rPr>
              <a:t>index_item_sizes</a:t>
            </a:r>
            <a:r>
              <a:rPr lang="en-US" sz="700" dirty="0">
                <a:solidFill>
                  <a:srgbClr val="FFFFFF"/>
                </a:solidFill>
                <a:latin typeface="Courier New" panose="02070309020205020404" pitchFamily="49" charset="0"/>
              </a:rPr>
              <a:t> </a:t>
            </a:r>
            <a:r>
              <a:rPr lang="en-US" sz="700" dirty="0">
                <a:solidFill>
                  <a:srgbClr val="7BC22F"/>
                </a:solidFill>
                <a:latin typeface="Courier New" panose="02070309020205020404" pitchFamily="49" charset="0"/>
              </a:rPr>
              <a:t>AS</a:t>
            </a:r>
            <a:r>
              <a:rPr lang="en-US" sz="700" dirty="0">
                <a:solidFill>
                  <a:srgbClr val="FFFFFF"/>
                </a:solidFill>
                <a:latin typeface="Courier New" panose="02070309020205020404" pitchFamily="49" charset="0"/>
              </a:rPr>
              <a:t> s1 </a:t>
            </a:r>
            <a:r>
              <a:rPr lang="en-US" sz="700" dirty="0">
                <a:solidFill>
                  <a:srgbClr val="F08047"/>
                </a:solidFill>
                <a:latin typeface="Courier New" panose="02070309020205020404" pitchFamily="49" charset="0"/>
              </a:rPr>
              <a:t>),</a:t>
            </a:r>
            <a:r>
              <a:rPr lang="en-US" sz="700" dirty="0">
                <a:solidFill>
                  <a:srgbClr val="FFFFFF"/>
                </a:solidFill>
                <a:latin typeface="Courier New" panose="02070309020205020404" pitchFamily="49" charset="0"/>
              </a:rPr>
              <a:t> </a:t>
            </a:r>
          </a:p>
        </p:txBody>
      </p:sp>
      <p:sp>
        <p:nvSpPr>
          <p:cNvPr id="9" name="Up Arrow Callout 10">
            <a:extLst>
              <a:ext uri="{FF2B5EF4-FFF2-40B4-BE49-F238E27FC236}">
                <a16:creationId xmlns:a16="http://schemas.microsoft.com/office/drawing/2014/main" id="{39D0D2B2-D190-4DB5-824F-E36C7A8BEFD0}"/>
              </a:ext>
            </a:extLst>
          </p:cNvPr>
          <p:cNvSpPr/>
          <p:nvPr/>
        </p:nvSpPr>
        <p:spPr>
          <a:xfrm>
            <a:off x="6092295" y="5367528"/>
            <a:ext cx="5723883" cy="685800"/>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lumMod val="75000"/>
                  </a:schemeClr>
                </a:solidFill>
              </a:rPr>
              <a:t>realbloat</a:t>
            </a:r>
            <a:r>
              <a:rPr lang="en-US" sz="2000" dirty="0">
                <a:solidFill>
                  <a:schemeClr val="tx1">
                    <a:lumMod val="75000"/>
                  </a:schemeClr>
                </a:solidFill>
              </a:rPr>
              <a:t> &gt; 50% &amp; </a:t>
            </a:r>
            <a:r>
              <a:rPr lang="en-US" sz="2000" dirty="0" err="1">
                <a:solidFill>
                  <a:schemeClr val="tx1">
                    <a:lumMod val="75000"/>
                  </a:schemeClr>
                </a:solidFill>
              </a:rPr>
              <a:t>wastedbytes</a:t>
            </a:r>
            <a:r>
              <a:rPr lang="en-US" sz="2000" dirty="0">
                <a:solidFill>
                  <a:schemeClr val="tx1">
                    <a:lumMod val="75000"/>
                  </a:schemeClr>
                </a:solidFill>
              </a:rPr>
              <a:t> &gt; 50MB</a:t>
            </a:r>
          </a:p>
        </p:txBody>
      </p:sp>
      <p:pic>
        <p:nvPicPr>
          <p:cNvPr id="10" name="Picture 9">
            <a:extLst>
              <a:ext uri="{FF2B5EF4-FFF2-40B4-BE49-F238E27FC236}">
                <a16:creationId xmlns:a16="http://schemas.microsoft.com/office/drawing/2014/main" id="{387E604C-B137-4A29-A98E-892DEAF5D1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93721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realbloat</a:t>
            </a:r>
            <a:endParaRPr lang="en-US" altLang="en-US" dirty="0">
              <a:solidFill>
                <a:srgbClr val="FFFFFF"/>
              </a:solidFill>
              <a:ea typeface="ヒラギノ角ゴ Pro W3" charset="-128"/>
            </a:endParaRPr>
          </a:p>
        </p:txBody>
      </p:sp>
      <p:sp>
        <p:nvSpPr>
          <p:cNvPr id="21507" name="Text Placeholder 4"/>
          <p:cNvSpPr>
            <a:spLocks noGrp="1"/>
          </p:cNvSpPr>
          <p:nvPr>
            <p:ph type="body" sz="quarter" idx="13"/>
          </p:nvPr>
        </p:nvSpPr>
        <p:spPr>
          <a:xfrm>
            <a:off x="609441" y="1262063"/>
            <a:ext cx="10963593" cy="5029200"/>
          </a:xfrm>
        </p:spPr>
        <p:txBody>
          <a:bodyPr/>
          <a:lstStyle/>
          <a:p>
            <a:pPr marL="457200" indent="-457200">
              <a:buFont typeface="Arial" panose="020B0604020202020204" pitchFamily="34" charset="0"/>
              <a:buChar char="•"/>
            </a:pPr>
            <a:r>
              <a:rPr lang="en-US" altLang="en-US" dirty="0">
                <a:solidFill>
                  <a:srgbClr val="FFFFFF"/>
                </a:solidFill>
                <a:ea typeface="ヒラギノ角ゴ Pro W3" charset="-128"/>
              </a:rPr>
              <a:t>When we talk about </a:t>
            </a:r>
            <a:r>
              <a:rPr lang="en-US" altLang="en-US" dirty="0" err="1">
                <a:solidFill>
                  <a:srgbClr val="FFFFFF"/>
                </a:solidFill>
                <a:ea typeface="ヒラギノ角ゴ Pro W3" charset="-128"/>
              </a:rPr>
              <a:t>realbloat</a:t>
            </a:r>
            <a:r>
              <a:rPr lang="en-US" altLang="en-US" dirty="0">
                <a:solidFill>
                  <a:srgbClr val="FFFFFF"/>
                </a:solidFill>
                <a:ea typeface="ヒラギノ角ゴ Pro W3" charset="-128"/>
              </a:rPr>
              <a:t> 50% this means that 50% is the index is the true index and 50% of the index is bloat.</a:t>
            </a:r>
          </a:p>
          <a:p>
            <a:pPr marL="457200" indent="-457200">
              <a:buFont typeface="Arial" panose="020B0604020202020204" pitchFamily="34" charset="0"/>
              <a:buChar char="•"/>
            </a:pPr>
            <a:r>
              <a:rPr lang="en-US" altLang="en-US" dirty="0" err="1">
                <a:solidFill>
                  <a:srgbClr val="FFFFFF"/>
                </a:solidFill>
                <a:ea typeface="ヒラギノ角ゴ Pro W3" charset="-128"/>
              </a:rPr>
              <a:t>realbloat</a:t>
            </a:r>
            <a:r>
              <a:rPr lang="en-US" altLang="en-US" dirty="0">
                <a:solidFill>
                  <a:srgbClr val="FFFFFF"/>
                </a:solidFill>
                <a:ea typeface="ヒラギノ角ゴ Pro W3" charset="-128"/>
              </a:rPr>
              <a:t> 99% means that the true index size is 1% of the total index size.</a:t>
            </a:r>
          </a:p>
          <a:p>
            <a:pPr marL="457200" indent="-457200">
              <a:buFont typeface="Arial" panose="020B0604020202020204" pitchFamily="34" charset="0"/>
              <a:buChar char="•"/>
            </a:pPr>
            <a:r>
              <a:rPr lang="en-US" altLang="en-US" dirty="0">
                <a:solidFill>
                  <a:srgbClr val="FFFFFF"/>
                </a:solidFill>
                <a:ea typeface="ヒラギノ角ゴ Pro W3" charset="-128"/>
              </a:rPr>
              <a:t>B-Tree index’s when build have 10% bloat for inserting and/or updating records. </a:t>
            </a:r>
            <a:r>
              <a:rPr lang="en-US" altLang="en-US" i="1" dirty="0">
                <a:solidFill>
                  <a:srgbClr val="FFFFFF"/>
                </a:solidFill>
                <a:ea typeface="ヒラギノ角ゴ Pro W3" charset="-128"/>
              </a:rPr>
              <a:t>See </a:t>
            </a:r>
            <a:r>
              <a:rPr lang="en-US" altLang="en-US" i="1" dirty="0" err="1">
                <a:solidFill>
                  <a:srgbClr val="FFFFFF"/>
                </a:solidFill>
                <a:ea typeface="ヒラギノ角ゴ Pro W3" charset="-128"/>
              </a:rPr>
              <a:t>fillfactor</a:t>
            </a:r>
            <a:r>
              <a:rPr lang="en-US" altLang="en-US" i="1" dirty="0">
                <a:solidFill>
                  <a:srgbClr val="FFFFFF"/>
                </a:solidFill>
                <a:ea typeface="ヒラギノ角ゴ Pro W3" charset="-128"/>
              </a:rPr>
              <a:t> in the later slides for more information.</a:t>
            </a:r>
          </a:p>
          <a:p>
            <a:pPr marL="457200" indent="-457200">
              <a:buFont typeface="Arial" panose="020B0604020202020204" pitchFamily="34" charset="0"/>
              <a:buChar char="•"/>
            </a:pPr>
            <a:endParaRPr lang="en-US" altLang="en-US"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7</a:t>
            </a:fld>
            <a:endParaRPr lang="en-US" altLang="en-US" sz="600"/>
          </a:p>
        </p:txBody>
      </p:sp>
    </p:spTree>
    <p:extLst>
      <p:ext uri="{BB962C8B-B14F-4D97-AF65-F5344CB8AC3E}">
        <p14:creationId xmlns:p14="http://schemas.microsoft.com/office/powerpoint/2010/main" val="2757168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Example</a:t>
            </a:r>
          </a:p>
        </p:txBody>
      </p:sp>
      <p:sp>
        <p:nvSpPr>
          <p:cNvPr id="21507" name="Text Placeholder 4"/>
          <p:cNvSpPr>
            <a:spLocks noGrp="1"/>
          </p:cNvSpPr>
          <p:nvPr>
            <p:ph type="body" sz="quarter" idx="13"/>
          </p:nvPr>
        </p:nvSpPr>
        <p:spPr>
          <a:xfrm>
            <a:off x="609441" y="3213717"/>
            <a:ext cx="10965711" cy="3077546"/>
          </a:xfrm>
        </p:spPr>
        <p:txBody>
          <a:bodyPr/>
          <a:lstStyle/>
          <a:p>
            <a:pPr marL="457200" indent="-457200">
              <a:buFont typeface="Arial" panose="020B0604020202020204" pitchFamily="34" charset="0"/>
              <a:buChar char="•"/>
            </a:pPr>
            <a:r>
              <a:rPr lang="en-US" altLang="en-US" dirty="0">
                <a:solidFill>
                  <a:srgbClr val="FFFFFF"/>
                </a:solidFill>
                <a:ea typeface="ヒラギノ角ゴ Pro W3" charset="-128"/>
              </a:rPr>
              <a:t>These four index’s represent about 6.5GB of database bloat.</a:t>
            </a:r>
          </a:p>
          <a:p>
            <a:pPr marL="457200" indent="-457200">
              <a:buFont typeface="Arial" panose="020B0604020202020204" pitchFamily="34" charset="0"/>
              <a:buChar char="•"/>
            </a:pPr>
            <a:r>
              <a:rPr lang="en-US" altLang="en-US" dirty="0">
                <a:solidFill>
                  <a:srgbClr val="FFFFFF"/>
                </a:solidFill>
                <a:ea typeface="ヒラギノ角ゴ Pro W3" charset="-128"/>
              </a:rPr>
              <a:t>When I first tested this database the bloat was at 11GB and was 1/3 of the database size.</a:t>
            </a:r>
          </a:p>
          <a:p>
            <a:pPr marL="457200" indent="-457200">
              <a:buFont typeface="Arial" panose="020B0604020202020204" pitchFamily="34" charset="0"/>
              <a:buChar char="•"/>
            </a:pPr>
            <a:r>
              <a:rPr lang="en-US" altLang="en-US" dirty="0">
                <a:solidFill>
                  <a:srgbClr val="FFFFFF"/>
                </a:solidFill>
                <a:ea typeface="ヒラギノ角ゴ Pro W3" charset="-128"/>
              </a:rPr>
              <a:t>(2,766 MB + 2,377 MB + 1,236 MB + 221 MB) / 1,024 = 6.44 GB</a:t>
            </a:r>
          </a:p>
          <a:p>
            <a:pPr marL="457200" indent="-457200">
              <a:buFont typeface="Arial" panose="020B0604020202020204" pitchFamily="34" charset="0"/>
              <a:buChar char="•"/>
            </a:pPr>
            <a:r>
              <a:rPr lang="en-US" altLang="en-US" dirty="0">
                <a:solidFill>
                  <a:srgbClr val="FFFFFF"/>
                </a:solidFill>
                <a:ea typeface="ヒラギノ角ゴ Pro W3" charset="-128"/>
              </a:rPr>
              <a:t>Un-bloated Size = 4 GB * (2-(90/100)) = Normal Size 4.3 GB with the default </a:t>
            </a:r>
            <a:r>
              <a:rPr lang="en-US" altLang="en-US" dirty="0" err="1">
                <a:solidFill>
                  <a:srgbClr val="FFFFFF"/>
                </a:solidFill>
                <a:ea typeface="ヒラギノ角ゴ Pro W3" charset="-128"/>
              </a:rPr>
              <a:t>fillfactor</a:t>
            </a:r>
            <a:r>
              <a:rPr lang="en-US" altLang="en-US" dirty="0">
                <a:solidFill>
                  <a:srgbClr val="FFFFFF"/>
                </a:solidFill>
                <a:ea typeface="ヒラギノ角ゴ Pro W3" charset="-128"/>
              </a:rPr>
              <a:t> of 90.</a:t>
            </a:r>
          </a:p>
          <a:p>
            <a:pPr marL="457200" indent="-457200">
              <a:buFont typeface="Arial" panose="020B0604020202020204" pitchFamily="34" charset="0"/>
              <a:buChar char="•"/>
            </a:pPr>
            <a:endParaRPr lang="en-US" altLang="en-US"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8</a:t>
            </a:fld>
            <a:endParaRPr lang="en-US" altLang="en-US" sz="600"/>
          </a:p>
        </p:txBody>
      </p:sp>
      <p:graphicFrame>
        <p:nvGraphicFramePr>
          <p:cNvPr id="6" name="Content Placeholder 8">
            <a:extLst>
              <a:ext uri="{FF2B5EF4-FFF2-40B4-BE49-F238E27FC236}">
                <a16:creationId xmlns:a16="http://schemas.microsoft.com/office/drawing/2014/main" id="{DDCBA719-72BF-4835-A2B0-EB59BFF54931}"/>
              </a:ext>
            </a:extLst>
          </p:cNvPr>
          <p:cNvGraphicFramePr>
            <a:graphicFrameLocks/>
          </p:cNvGraphicFramePr>
          <p:nvPr>
            <p:extLst>
              <p:ext uri="{D42A27DB-BD31-4B8C-83A1-F6EECF244321}">
                <p14:modId xmlns:p14="http://schemas.microsoft.com/office/powerpoint/2010/main" val="2965996062"/>
              </p:ext>
            </p:extLst>
          </p:nvPr>
        </p:nvGraphicFramePr>
        <p:xfrm>
          <a:off x="294597" y="1281344"/>
          <a:ext cx="11595398" cy="914400"/>
        </p:xfrm>
        <a:graphic>
          <a:graphicData uri="http://schemas.openxmlformats.org/drawingml/2006/table">
            <a:tbl>
              <a:tblPr firstRow="1" bandRow="1">
                <a:tableStyleId>{5C22544A-7EE6-4342-B048-85BDC9FD1C3A}</a:tableStyleId>
              </a:tblPr>
              <a:tblGrid>
                <a:gridCol w="787718">
                  <a:extLst>
                    <a:ext uri="{9D8B030D-6E8A-4147-A177-3AD203B41FA5}">
                      <a16:colId xmlns:a16="http://schemas.microsoft.com/office/drawing/2014/main" val="20000"/>
                    </a:ext>
                  </a:extLst>
                </a:gridCol>
                <a:gridCol w="740093">
                  <a:extLst>
                    <a:ext uri="{9D8B030D-6E8A-4147-A177-3AD203B41FA5}">
                      <a16:colId xmlns:a16="http://schemas.microsoft.com/office/drawing/2014/main" val="20001"/>
                    </a:ext>
                  </a:extLst>
                </a:gridCol>
                <a:gridCol w="733743">
                  <a:extLst>
                    <a:ext uri="{9D8B030D-6E8A-4147-A177-3AD203B41FA5}">
                      <a16:colId xmlns:a16="http://schemas.microsoft.com/office/drawing/2014/main" val="20002"/>
                    </a:ext>
                  </a:extLst>
                </a:gridCol>
                <a:gridCol w="2576830">
                  <a:extLst>
                    <a:ext uri="{9D8B030D-6E8A-4147-A177-3AD203B41FA5}">
                      <a16:colId xmlns:a16="http://schemas.microsoft.com/office/drawing/2014/main" val="20003"/>
                    </a:ext>
                  </a:extLst>
                </a:gridCol>
                <a:gridCol w="551180">
                  <a:extLst>
                    <a:ext uri="{9D8B030D-6E8A-4147-A177-3AD203B41FA5}">
                      <a16:colId xmlns:a16="http://schemas.microsoft.com/office/drawing/2014/main" val="20004"/>
                    </a:ext>
                  </a:extLst>
                </a:gridCol>
                <a:gridCol w="694055">
                  <a:extLst>
                    <a:ext uri="{9D8B030D-6E8A-4147-A177-3AD203B41FA5}">
                      <a16:colId xmlns:a16="http://schemas.microsoft.com/office/drawing/2014/main" val="20005"/>
                    </a:ext>
                  </a:extLst>
                </a:gridCol>
                <a:gridCol w="581343">
                  <a:extLst>
                    <a:ext uri="{9D8B030D-6E8A-4147-A177-3AD203B41FA5}">
                      <a16:colId xmlns:a16="http://schemas.microsoft.com/office/drawing/2014/main" val="20006"/>
                    </a:ext>
                  </a:extLst>
                </a:gridCol>
                <a:gridCol w="694055">
                  <a:extLst>
                    <a:ext uri="{9D8B030D-6E8A-4147-A177-3AD203B41FA5}">
                      <a16:colId xmlns:a16="http://schemas.microsoft.com/office/drawing/2014/main" val="20007"/>
                    </a:ext>
                  </a:extLst>
                </a:gridCol>
                <a:gridCol w="589280">
                  <a:extLst>
                    <a:ext uri="{9D8B030D-6E8A-4147-A177-3AD203B41FA5}">
                      <a16:colId xmlns:a16="http://schemas.microsoft.com/office/drawing/2014/main" val="20008"/>
                    </a:ext>
                  </a:extLst>
                </a:gridCol>
                <a:gridCol w="817880">
                  <a:extLst>
                    <a:ext uri="{9D8B030D-6E8A-4147-A177-3AD203B41FA5}">
                      <a16:colId xmlns:a16="http://schemas.microsoft.com/office/drawing/2014/main" val="20009"/>
                    </a:ext>
                  </a:extLst>
                </a:gridCol>
                <a:gridCol w="762318">
                  <a:extLst>
                    <a:ext uri="{9D8B030D-6E8A-4147-A177-3AD203B41FA5}">
                      <a16:colId xmlns:a16="http://schemas.microsoft.com/office/drawing/2014/main" val="20010"/>
                    </a:ext>
                  </a:extLst>
                </a:gridCol>
                <a:gridCol w="694055">
                  <a:extLst>
                    <a:ext uri="{9D8B030D-6E8A-4147-A177-3AD203B41FA5}">
                      <a16:colId xmlns:a16="http://schemas.microsoft.com/office/drawing/2014/main" val="20011"/>
                    </a:ext>
                  </a:extLst>
                </a:gridCol>
                <a:gridCol w="589280">
                  <a:extLst>
                    <a:ext uri="{9D8B030D-6E8A-4147-A177-3AD203B41FA5}">
                      <a16:colId xmlns:a16="http://schemas.microsoft.com/office/drawing/2014/main" val="20012"/>
                    </a:ext>
                  </a:extLst>
                </a:gridCol>
                <a:gridCol w="783568">
                  <a:extLst>
                    <a:ext uri="{9D8B030D-6E8A-4147-A177-3AD203B41FA5}">
                      <a16:colId xmlns:a16="http://schemas.microsoft.com/office/drawing/2014/main" val="20013"/>
                    </a:ext>
                  </a:extLst>
                </a:gridCol>
              </a:tblGrid>
              <a:tr h="152104">
                <a:tc>
                  <a:txBody>
                    <a:bodyPr/>
                    <a:lstStyle/>
                    <a:p>
                      <a:r>
                        <a:rPr lang="en-US" sz="600" dirty="0" err="1">
                          <a:solidFill>
                            <a:srgbClr val="1C3B61"/>
                          </a:solidFill>
                        </a:rPr>
                        <a:t>Database_name</a:t>
                      </a:r>
                      <a:endParaRPr lang="en-US" sz="600" dirty="0">
                        <a:solidFill>
                          <a:srgbClr val="1C3B61"/>
                        </a:solidFill>
                      </a:endParaRPr>
                    </a:p>
                  </a:txBody>
                  <a:tcPr/>
                </a:tc>
                <a:tc>
                  <a:txBody>
                    <a:bodyPr/>
                    <a:lstStyle/>
                    <a:p>
                      <a:r>
                        <a:rPr lang="en-US" sz="600" dirty="0" err="1">
                          <a:solidFill>
                            <a:srgbClr val="1C3B61"/>
                          </a:solidFill>
                        </a:rPr>
                        <a:t>Schema_name</a:t>
                      </a:r>
                      <a:endParaRPr lang="en-US" sz="600" dirty="0">
                        <a:solidFill>
                          <a:srgbClr val="1C3B61"/>
                        </a:solidFill>
                      </a:endParaRPr>
                    </a:p>
                  </a:txBody>
                  <a:tcPr/>
                </a:tc>
                <a:tc>
                  <a:txBody>
                    <a:bodyPr/>
                    <a:lstStyle/>
                    <a:p>
                      <a:r>
                        <a:rPr lang="en-US" sz="600" dirty="0" err="1">
                          <a:solidFill>
                            <a:srgbClr val="1C3B61"/>
                          </a:solidFill>
                        </a:rPr>
                        <a:t>Table_name</a:t>
                      </a:r>
                      <a:endParaRPr lang="en-US" sz="600" dirty="0">
                        <a:solidFill>
                          <a:srgbClr val="1C3B61"/>
                        </a:solidFill>
                      </a:endParaRPr>
                    </a:p>
                  </a:txBody>
                  <a:tcPr/>
                </a:tc>
                <a:tc>
                  <a:txBody>
                    <a:bodyPr/>
                    <a:lstStyle/>
                    <a:p>
                      <a:r>
                        <a:rPr lang="en-US" sz="600" dirty="0" err="1">
                          <a:solidFill>
                            <a:srgbClr val="1C3B61"/>
                          </a:solidFill>
                        </a:rPr>
                        <a:t>Index_name</a:t>
                      </a:r>
                      <a:endParaRPr lang="en-US" sz="600" dirty="0">
                        <a:solidFill>
                          <a:srgbClr val="1C3B61"/>
                        </a:solidFill>
                      </a:endParaRPr>
                    </a:p>
                  </a:txBody>
                  <a:tcPr/>
                </a:tc>
                <a:tc>
                  <a:txBody>
                    <a:bodyPr/>
                    <a:lstStyle/>
                    <a:p>
                      <a:r>
                        <a:rPr lang="en-US" sz="600" dirty="0" err="1">
                          <a:solidFill>
                            <a:srgbClr val="1C3B61"/>
                          </a:solidFill>
                        </a:rPr>
                        <a:t>Bloat_pct</a:t>
                      </a:r>
                      <a:endParaRPr lang="en-US" sz="600" dirty="0">
                        <a:solidFill>
                          <a:srgbClr val="1C3B61"/>
                        </a:solidFill>
                      </a:endParaRPr>
                    </a:p>
                  </a:txBody>
                  <a:tcPr/>
                </a:tc>
                <a:tc>
                  <a:txBody>
                    <a:bodyPr/>
                    <a:lstStyle/>
                    <a:p>
                      <a:r>
                        <a:rPr lang="en-US" sz="600" dirty="0" err="1">
                          <a:solidFill>
                            <a:srgbClr val="1C3B61"/>
                          </a:solidFill>
                        </a:rPr>
                        <a:t>Bloat_bytes</a:t>
                      </a:r>
                      <a:endParaRPr lang="en-US" sz="600" dirty="0">
                        <a:solidFill>
                          <a:srgbClr val="1C3B61"/>
                        </a:solidFill>
                      </a:endParaRPr>
                    </a:p>
                  </a:txBody>
                  <a:tcPr/>
                </a:tc>
                <a:tc>
                  <a:txBody>
                    <a:bodyPr/>
                    <a:lstStyle/>
                    <a:p>
                      <a:r>
                        <a:rPr lang="en-US" sz="600" dirty="0" err="1">
                          <a:solidFill>
                            <a:srgbClr val="1C3B61"/>
                          </a:solidFill>
                        </a:rPr>
                        <a:t>Bloat_size</a:t>
                      </a:r>
                      <a:endParaRPr lang="en-US" sz="600" dirty="0">
                        <a:solidFill>
                          <a:srgbClr val="1C3B61"/>
                        </a:solidFill>
                      </a:endParaRPr>
                    </a:p>
                  </a:txBody>
                  <a:tcPr/>
                </a:tc>
                <a:tc>
                  <a:txBody>
                    <a:bodyPr/>
                    <a:lstStyle/>
                    <a:p>
                      <a:r>
                        <a:rPr lang="en-US" sz="600" dirty="0" err="1">
                          <a:solidFill>
                            <a:srgbClr val="1C3B61"/>
                          </a:solidFill>
                        </a:rPr>
                        <a:t>Index_bytes</a:t>
                      </a:r>
                      <a:endParaRPr lang="en-US" sz="600" dirty="0">
                        <a:solidFill>
                          <a:srgbClr val="1C3B61"/>
                        </a:solidFill>
                      </a:endParaRPr>
                    </a:p>
                  </a:txBody>
                  <a:tcPr/>
                </a:tc>
                <a:tc>
                  <a:txBody>
                    <a:bodyPr/>
                    <a:lstStyle/>
                    <a:p>
                      <a:r>
                        <a:rPr lang="en-US" sz="600" dirty="0" err="1">
                          <a:solidFill>
                            <a:srgbClr val="1C3B61"/>
                          </a:solidFill>
                        </a:rPr>
                        <a:t>Index_size</a:t>
                      </a:r>
                      <a:endParaRPr lang="en-US" sz="600" dirty="0">
                        <a:solidFill>
                          <a:srgbClr val="1C3B61"/>
                        </a:solidFill>
                      </a:endParaRPr>
                    </a:p>
                  </a:txBody>
                  <a:tcPr/>
                </a:tc>
                <a:tc>
                  <a:txBody>
                    <a:bodyPr/>
                    <a:lstStyle/>
                    <a:p>
                      <a:r>
                        <a:rPr lang="en-US" sz="600" dirty="0" err="1">
                          <a:solidFill>
                            <a:srgbClr val="1C3B61"/>
                          </a:solidFill>
                        </a:rPr>
                        <a:t>Unbloated_bytes</a:t>
                      </a:r>
                      <a:endParaRPr lang="en-US" sz="600" dirty="0">
                        <a:solidFill>
                          <a:srgbClr val="1C3B61"/>
                        </a:solidFill>
                      </a:endParaRPr>
                    </a:p>
                  </a:txBody>
                  <a:tcPr/>
                </a:tc>
                <a:tc>
                  <a:txBody>
                    <a:bodyPr/>
                    <a:lstStyle/>
                    <a:p>
                      <a:r>
                        <a:rPr lang="en-US" sz="600" dirty="0" err="1">
                          <a:solidFill>
                            <a:srgbClr val="1C3B61"/>
                          </a:solidFill>
                        </a:rPr>
                        <a:t>Unbloated_size</a:t>
                      </a:r>
                      <a:endParaRPr lang="en-US" sz="600" dirty="0">
                        <a:solidFill>
                          <a:srgbClr val="1C3B61"/>
                        </a:solidFill>
                      </a:endParaRPr>
                    </a:p>
                  </a:txBody>
                  <a:tcPr/>
                </a:tc>
                <a:tc>
                  <a:txBody>
                    <a:bodyPr/>
                    <a:lstStyle/>
                    <a:p>
                      <a:r>
                        <a:rPr lang="en-US" sz="600" dirty="0" err="1">
                          <a:solidFill>
                            <a:srgbClr val="1C3B61"/>
                          </a:solidFill>
                        </a:rPr>
                        <a:t>Table_bytes</a:t>
                      </a:r>
                      <a:endParaRPr lang="en-US" sz="600" dirty="0">
                        <a:solidFill>
                          <a:srgbClr val="1C3B61"/>
                        </a:solidFill>
                      </a:endParaRPr>
                    </a:p>
                  </a:txBody>
                  <a:tcPr/>
                </a:tc>
                <a:tc>
                  <a:txBody>
                    <a:bodyPr/>
                    <a:lstStyle/>
                    <a:p>
                      <a:r>
                        <a:rPr lang="en-US" sz="600" dirty="0" err="1">
                          <a:solidFill>
                            <a:srgbClr val="1C3B61"/>
                          </a:solidFill>
                        </a:rPr>
                        <a:t>Table_size</a:t>
                      </a:r>
                      <a:endParaRPr lang="en-US" sz="600" dirty="0">
                        <a:solidFill>
                          <a:srgbClr val="1C3B61"/>
                        </a:solidFill>
                      </a:endParaRPr>
                    </a:p>
                  </a:txBody>
                  <a:tcPr/>
                </a:tc>
                <a:tc>
                  <a:txBody>
                    <a:bodyPr/>
                    <a:lstStyle/>
                    <a:p>
                      <a:r>
                        <a:rPr lang="en-US" sz="600" dirty="0" err="1">
                          <a:solidFill>
                            <a:srgbClr val="1C3B61"/>
                          </a:solidFill>
                        </a:rPr>
                        <a:t>Index_scans</a:t>
                      </a:r>
                      <a:endParaRPr lang="en-US" sz="600" dirty="0">
                        <a:solidFill>
                          <a:srgbClr val="1C3B61"/>
                        </a:solidFill>
                      </a:endParaRPr>
                    </a:p>
                  </a:txBody>
                  <a:tcPr/>
                </a:tc>
                <a:extLst>
                  <a:ext uri="{0D108BD9-81ED-4DB2-BD59-A6C34878D82A}">
                    <a16:rowId xmlns:a16="http://schemas.microsoft.com/office/drawing/2014/main" val="10000"/>
                  </a:ext>
                </a:extLst>
              </a:tr>
              <a:tr h="152104">
                <a:tc>
                  <a:txBody>
                    <a:bodyPr/>
                    <a:lstStyle/>
                    <a:p>
                      <a:r>
                        <a:rPr lang="en-US" sz="600" dirty="0" err="1"/>
                        <a:t>df_repository</a:t>
                      </a:r>
                      <a:endParaRPr lang="en-US" sz="600" dirty="0"/>
                    </a:p>
                  </a:txBody>
                  <a:tcPr/>
                </a:tc>
                <a:tc>
                  <a:txBody>
                    <a:bodyPr/>
                    <a:lstStyle/>
                    <a:p>
                      <a:r>
                        <a:rPr lang="en-US" sz="600" dirty="0"/>
                        <a:t>data</a:t>
                      </a:r>
                    </a:p>
                  </a:txBody>
                  <a:tcPr/>
                </a:tc>
                <a:tc>
                  <a:txBody>
                    <a:bodyPr/>
                    <a:lstStyle/>
                    <a:p>
                      <a:r>
                        <a:rPr lang="en-US" sz="600" dirty="0" err="1"/>
                        <a:t>variable_record</a:t>
                      </a:r>
                      <a:endParaRPr lang="en-US" sz="600" dirty="0"/>
                    </a:p>
                  </a:txBody>
                  <a:tcPr/>
                </a:tc>
                <a:tc>
                  <a:txBody>
                    <a:bodyPr/>
                    <a:lstStyle/>
                    <a:p>
                      <a:r>
                        <a:rPr lang="en-US" sz="600" dirty="0" err="1"/>
                        <a:t>variable_record_df_study_number_plate_number_ptid_visit_num_key</a:t>
                      </a:r>
                      <a:endParaRPr lang="en-US" sz="600" dirty="0"/>
                    </a:p>
                  </a:txBody>
                  <a:tcPr/>
                </a:tc>
                <a:tc>
                  <a:txBody>
                    <a:bodyPr/>
                    <a:lstStyle/>
                    <a:p>
                      <a:r>
                        <a:rPr lang="en-US" sz="600" dirty="0"/>
                        <a:t>60.2</a:t>
                      </a:r>
                    </a:p>
                  </a:txBody>
                  <a:tcPr/>
                </a:tc>
                <a:tc>
                  <a:txBody>
                    <a:bodyPr/>
                    <a:lstStyle/>
                    <a:p>
                      <a:pPr algn="r"/>
                      <a:r>
                        <a:rPr lang="en-US" sz="600" dirty="0"/>
                        <a:t>2,900,787,200</a:t>
                      </a:r>
                    </a:p>
                  </a:txBody>
                  <a:tcPr/>
                </a:tc>
                <a:tc>
                  <a:txBody>
                    <a:bodyPr/>
                    <a:lstStyle/>
                    <a:p>
                      <a:r>
                        <a:rPr lang="en-US" sz="600" dirty="0"/>
                        <a:t>2766 MB</a:t>
                      </a:r>
                    </a:p>
                  </a:txBody>
                  <a:tcPr/>
                </a:tc>
                <a:tc>
                  <a:txBody>
                    <a:bodyPr/>
                    <a:lstStyle/>
                    <a:p>
                      <a:pPr algn="r"/>
                      <a:r>
                        <a:rPr lang="en-US" sz="600" dirty="0"/>
                        <a:t>4,814,921,728</a:t>
                      </a:r>
                    </a:p>
                  </a:txBody>
                  <a:tcPr/>
                </a:tc>
                <a:tc>
                  <a:txBody>
                    <a:bodyPr/>
                    <a:lstStyle/>
                    <a:p>
                      <a:r>
                        <a:rPr lang="en-US" sz="600" dirty="0"/>
                        <a:t>4592 MB</a:t>
                      </a:r>
                    </a:p>
                  </a:txBody>
                  <a:tcPr/>
                </a:tc>
                <a:tc>
                  <a:txBody>
                    <a:bodyPr/>
                    <a:lstStyle/>
                    <a:p>
                      <a:pPr algn="r"/>
                      <a:r>
                        <a:rPr lang="en-US" sz="600" dirty="0"/>
                        <a:t>1,914,134,528</a:t>
                      </a:r>
                    </a:p>
                  </a:txBody>
                  <a:tcPr/>
                </a:tc>
                <a:tc>
                  <a:txBody>
                    <a:bodyPr/>
                    <a:lstStyle/>
                    <a:p>
                      <a:r>
                        <a:rPr lang="en-US" sz="600" dirty="0"/>
                        <a:t>1825 MB</a:t>
                      </a:r>
                    </a:p>
                  </a:txBody>
                  <a:tcPr/>
                </a:tc>
                <a:tc>
                  <a:txBody>
                    <a:bodyPr/>
                    <a:lstStyle/>
                    <a:p>
                      <a:pPr algn="r"/>
                      <a:r>
                        <a:rPr lang="en-US" sz="600" dirty="0"/>
                        <a:t>9,836,462,080</a:t>
                      </a:r>
                    </a:p>
                  </a:txBody>
                  <a:tcPr/>
                </a:tc>
                <a:tc>
                  <a:txBody>
                    <a:bodyPr/>
                    <a:lstStyle/>
                    <a:p>
                      <a:r>
                        <a:rPr lang="en-US" sz="600" dirty="0"/>
                        <a:t>9381 MB</a:t>
                      </a:r>
                    </a:p>
                  </a:txBody>
                  <a:tcPr/>
                </a:tc>
                <a:tc>
                  <a:txBody>
                    <a:bodyPr/>
                    <a:lstStyle/>
                    <a:p>
                      <a:pPr algn="r"/>
                      <a:r>
                        <a:rPr lang="en-US" sz="600" dirty="0"/>
                        <a:t>202,093,238</a:t>
                      </a:r>
                    </a:p>
                  </a:txBody>
                  <a:tcPr/>
                </a:tc>
                <a:extLst>
                  <a:ext uri="{0D108BD9-81ED-4DB2-BD59-A6C34878D82A}">
                    <a16:rowId xmlns:a16="http://schemas.microsoft.com/office/drawing/2014/main" val="10001"/>
                  </a:ext>
                </a:extLst>
              </a:tr>
              <a:tr h="1521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err="1"/>
                        <a:t>df_repository</a:t>
                      </a:r>
                      <a:endParaRPr lang="en-US" sz="600" dirty="0"/>
                    </a:p>
                  </a:txBody>
                  <a:tcPr/>
                </a:tc>
                <a:tc>
                  <a:txBody>
                    <a:bodyPr/>
                    <a:lstStyle/>
                    <a:p>
                      <a:r>
                        <a:rPr lang="en-US" sz="600" dirty="0"/>
                        <a:t>data</a:t>
                      </a:r>
                    </a:p>
                  </a:txBody>
                  <a:tcPr/>
                </a:tc>
                <a:tc>
                  <a:txBody>
                    <a:bodyPr/>
                    <a:lstStyle/>
                    <a:p>
                      <a:r>
                        <a:rPr lang="en-US" sz="600" dirty="0" err="1"/>
                        <a:t>variable_record</a:t>
                      </a:r>
                      <a:endParaRPr lang="en-US" sz="600" dirty="0"/>
                    </a:p>
                  </a:txBody>
                  <a:tcPr/>
                </a:tc>
                <a:tc>
                  <a:txBody>
                    <a:bodyPr/>
                    <a:lstStyle/>
                    <a:p>
                      <a:r>
                        <a:rPr lang="en-US" sz="600" dirty="0" err="1"/>
                        <a:t>variable_record_pkey</a:t>
                      </a:r>
                      <a:endParaRPr lang="en-US" sz="600" dirty="0"/>
                    </a:p>
                  </a:txBody>
                  <a:tcPr/>
                </a:tc>
                <a:tc>
                  <a:txBody>
                    <a:bodyPr/>
                    <a:lstStyle/>
                    <a:p>
                      <a:r>
                        <a:rPr lang="en-US" sz="600" dirty="0"/>
                        <a:t>70.1</a:t>
                      </a:r>
                    </a:p>
                  </a:txBody>
                  <a:tcPr/>
                </a:tc>
                <a:tc>
                  <a:txBody>
                    <a:bodyPr/>
                    <a:lstStyle/>
                    <a:p>
                      <a:pPr algn="r"/>
                      <a:r>
                        <a:rPr lang="en-US" sz="600" dirty="0"/>
                        <a:t>2,492,162,048</a:t>
                      </a:r>
                    </a:p>
                  </a:txBody>
                  <a:tcPr/>
                </a:tc>
                <a:tc>
                  <a:txBody>
                    <a:bodyPr/>
                    <a:lstStyle/>
                    <a:p>
                      <a:r>
                        <a:rPr lang="en-US" sz="600" dirty="0"/>
                        <a:t>2377 MB</a:t>
                      </a:r>
                    </a:p>
                  </a:txBody>
                  <a:tcPr/>
                </a:tc>
                <a:tc>
                  <a:txBody>
                    <a:bodyPr/>
                    <a:lstStyle/>
                    <a:p>
                      <a:pPr algn="r"/>
                      <a:r>
                        <a:rPr lang="en-US" sz="600" dirty="0"/>
                        <a:t>3,555,573,760</a:t>
                      </a:r>
                    </a:p>
                  </a:txBody>
                  <a:tcPr/>
                </a:tc>
                <a:tc>
                  <a:txBody>
                    <a:bodyPr/>
                    <a:lstStyle/>
                    <a:p>
                      <a:r>
                        <a:rPr lang="en-US" sz="600" dirty="0"/>
                        <a:t>3391 MB</a:t>
                      </a:r>
                    </a:p>
                  </a:txBody>
                  <a:tcPr/>
                </a:tc>
                <a:tc>
                  <a:txBody>
                    <a:bodyPr/>
                    <a:lstStyle/>
                    <a:p>
                      <a:pPr algn="r"/>
                      <a:r>
                        <a:rPr lang="en-US" sz="600" dirty="0"/>
                        <a:t>1,063,411,712</a:t>
                      </a:r>
                    </a:p>
                  </a:txBody>
                  <a:tcPr/>
                </a:tc>
                <a:tc>
                  <a:txBody>
                    <a:bodyPr/>
                    <a:lstStyle/>
                    <a:p>
                      <a:r>
                        <a:rPr lang="en-US" sz="600" dirty="0"/>
                        <a:t>1014 MB</a:t>
                      </a:r>
                    </a:p>
                  </a:txBody>
                  <a:tcPr/>
                </a:tc>
                <a:tc>
                  <a:txBody>
                    <a:bodyPr/>
                    <a:lstStyle/>
                    <a:p>
                      <a:pPr algn="r"/>
                      <a:r>
                        <a:rPr lang="en-US" sz="600" dirty="0"/>
                        <a:t>9,836,462,080</a:t>
                      </a:r>
                    </a:p>
                  </a:txBody>
                  <a:tcPr/>
                </a:tc>
                <a:tc>
                  <a:txBody>
                    <a:bodyPr/>
                    <a:lstStyle/>
                    <a:p>
                      <a:r>
                        <a:rPr lang="en-US" sz="600" dirty="0"/>
                        <a:t>9381 MB</a:t>
                      </a:r>
                    </a:p>
                  </a:txBody>
                  <a:tcPr/>
                </a:tc>
                <a:tc>
                  <a:txBody>
                    <a:bodyPr/>
                    <a:lstStyle/>
                    <a:p>
                      <a:pPr algn="r"/>
                      <a:r>
                        <a:rPr lang="en-US" sz="600" dirty="0"/>
                        <a:t>403,544,900</a:t>
                      </a:r>
                    </a:p>
                  </a:txBody>
                  <a:tcPr/>
                </a:tc>
                <a:extLst>
                  <a:ext uri="{0D108BD9-81ED-4DB2-BD59-A6C34878D82A}">
                    <a16:rowId xmlns:a16="http://schemas.microsoft.com/office/drawing/2014/main" val="10002"/>
                  </a:ext>
                </a:extLst>
              </a:tr>
              <a:tr h="1521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err="1"/>
                        <a:t>df_repository</a:t>
                      </a:r>
                      <a:endParaRPr lang="en-US" sz="600" dirty="0"/>
                    </a:p>
                  </a:txBody>
                  <a:tcPr/>
                </a:tc>
                <a:tc>
                  <a:txBody>
                    <a:bodyPr/>
                    <a:lstStyle/>
                    <a:p>
                      <a:r>
                        <a:rPr lang="en-US" sz="600" dirty="0"/>
                        <a:t>data</a:t>
                      </a:r>
                    </a:p>
                  </a:txBody>
                  <a:tcPr/>
                </a:tc>
                <a:tc>
                  <a:txBody>
                    <a:bodyPr/>
                    <a:lstStyle/>
                    <a:p>
                      <a:r>
                        <a:rPr lang="en-US" sz="600" dirty="0" err="1"/>
                        <a:t>variable_record</a:t>
                      </a:r>
                      <a:endParaRPr lang="en-US" sz="600" dirty="0"/>
                    </a:p>
                  </a:txBody>
                  <a:tcPr/>
                </a:tc>
                <a:tc>
                  <a:txBody>
                    <a:bodyPr/>
                    <a:lstStyle/>
                    <a:p>
                      <a:r>
                        <a:rPr lang="en-US" sz="600" dirty="0" err="1"/>
                        <a:t>variable_record_idx</a:t>
                      </a:r>
                      <a:endParaRPr lang="en-US" sz="600" dirty="0"/>
                    </a:p>
                  </a:txBody>
                  <a:tcPr/>
                </a:tc>
                <a:tc>
                  <a:txBody>
                    <a:bodyPr/>
                    <a:lstStyle/>
                    <a:p>
                      <a:r>
                        <a:rPr lang="en-US" sz="600" dirty="0"/>
                        <a:t>54.9</a:t>
                      </a:r>
                    </a:p>
                  </a:txBody>
                  <a:tcPr/>
                </a:tc>
                <a:tc>
                  <a:txBody>
                    <a:bodyPr/>
                    <a:lstStyle/>
                    <a:p>
                      <a:pPr algn="r"/>
                      <a:r>
                        <a:rPr lang="en-US" sz="600" dirty="0"/>
                        <a:t>1,296,269,312</a:t>
                      </a:r>
                    </a:p>
                  </a:txBody>
                  <a:tcPr/>
                </a:tc>
                <a:tc>
                  <a:txBody>
                    <a:bodyPr/>
                    <a:lstStyle/>
                    <a:p>
                      <a:r>
                        <a:rPr lang="en-US" sz="600" dirty="0"/>
                        <a:t>1236 MB</a:t>
                      </a:r>
                    </a:p>
                  </a:txBody>
                  <a:tcPr/>
                </a:tc>
                <a:tc>
                  <a:txBody>
                    <a:bodyPr/>
                    <a:lstStyle/>
                    <a:p>
                      <a:pPr algn="r"/>
                      <a:r>
                        <a:rPr lang="en-US" sz="600" dirty="0"/>
                        <a:t>2,359,681,024</a:t>
                      </a:r>
                    </a:p>
                  </a:txBody>
                  <a:tcPr/>
                </a:tc>
                <a:tc>
                  <a:txBody>
                    <a:bodyPr/>
                    <a:lstStyle/>
                    <a:p>
                      <a:r>
                        <a:rPr lang="en-US" sz="600" dirty="0"/>
                        <a:t>2250 MB</a:t>
                      </a:r>
                    </a:p>
                  </a:txBody>
                  <a:tcPr/>
                </a:tc>
                <a:tc>
                  <a:txBody>
                    <a:bodyPr/>
                    <a:lstStyle/>
                    <a:p>
                      <a:pPr algn="r"/>
                      <a:r>
                        <a:rPr lang="en-US" sz="600" dirty="0"/>
                        <a:t>1,063,411,712</a:t>
                      </a:r>
                    </a:p>
                  </a:txBody>
                  <a:tcPr/>
                </a:tc>
                <a:tc>
                  <a:txBody>
                    <a:bodyPr/>
                    <a:lstStyle/>
                    <a:p>
                      <a:r>
                        <a:rPr lang="en-US" sz="600" dirty="0"/>
                        <a:t>1014 MB</a:t>
                      </a:r>
                    </a:p>
                  </a:txBody>
                  <a:tcPr/>
                </a:tc>
                <a:tc>
                  <a:txBody>
                    <a:bodyPr/>
                    <a:lstStyle/>
                    <a:p>
                      <a:pPr algn="r"/>
                      <a:r>
                        <a:rPr lang="en-US" sz="600" dirty="0"/>
                        <a:t>9,836,462,080</a:t>
                      </a:r>
                    </a:p>
                  </a:txBody>
                  <a:tcPr/>
                </a:tc>
                <a:tc>
                  <a:txBody>
                    <a:bodyPr/>
                    <a:lstStyle/>
                    <a:p>
                      <a:r>
                        <a:rPr lang="en-US" sz="600" dirty="0"/>
                        <a:t>9381 MB</a:t>
                      </a:r>
                    </a:p>
                  </a:txBody>
                  <a:tcPr/>
                </a:tc>
                <a:tc>
                  <a:txBody>
                    <a:bodyPr/>
                    <a:lstStyle/>
                    <a:p>
                      <a:pPr algn="r"/>
                      <a:r>
                        <a:rPr lang="en-US" sz="600" dirty="0"/>
                        <a:t>198,655,034</a:t>
                      </a:r>
                    </a:p>
                  </a:txBody>
                  <a:tcPr/>
                </a:tc>
                <a:extLst>
                  <a:ext uri="{0D108BD9-81ED-4DB2-BD59-A6C34878D82A}">
                    <a16:rowId xmlns:a16="http://schemas.microsoft.com/office/drawing/2014/main" val="10003"/>
                  </a:ext>
                </a:extLst>
              </a:tr>
              <a:tr h="1521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 dirty="0" err="1"/>
                        <a:t>df_repository</a:t>
                      </a:r>
                      <a:endParaRPr lang="en-US" sz="600" dirty="0"/>
                    </a:p>
                  </a:txBody>
                  <a:tcPr/>
                </a:tc>
                <a:tc>
                  <a:txBody>
                    <a:bodyPr/>
                    <a:lstStyle/>
                    <a:p>
                      <a:r>
                        <a:rPr lang="en-US" sz="600" dirty="0"/>
                        <a:t>data</a:t>
                      </a:r>
                    </a:p>
                  </a:txBody>
                  <a:tcPr/>
                </a:tc>
                <a:tc>
                  <a:txBody>
                    <a:bodyPr/>
                    <a:lstStyle/>
                    <a:p>
                      <a:r>
                        <a:rPr lang="en-US" sz="600" dirty="0" err="1"/>
                        <a:t>plate_record</a:t>
                      </a:r>
                      <a:endParaRPr lang="en-US" sz="600" dirty="0"/>
                    </a:p>
                  </a:txBody>
                  <a:tcPr/>
                </a:tc>
                <a:tc>
                  <a:txBody>
                    <a:bodyPr/>
                    <a:lstStyle/>
                    <a:p>
                      <a:r>
                        <a:rPr lang="en-US" sz="600" dirty="0" err="1"/>
                        <a:t>plate_record_creation_time_modification_time_plate_number_p_key</a:t>
                      </a:r>
                      <a:endParaRPr lang="en-US" sz="600" dirty="0"/>
                    </a:p>
                  </a:txBody>
                  <a:tcPr/>
                </a:tc>
                <a:tc>
                  <a:txBody>
                    <a:bodyPr/>
                    <a:lstStyle/>
                    <a:p>
                      <a:r>
                        <a:rPr lang="en-US" sz="600" dirty="0"/>
                        <a:t>58</a:t>
                      </a:r>
                    </a:p>
                  </a:txBody>
                  <a:tcPr/>
                </a:tc>
                <a:tc>
                  <a:txBody>
                    <a:bodyPr/>
                    <a:lstStyle/>
                    <a:p>
                      <a:pPr algn="r"/>
                      <a:r>
                        <a:rPr lang="en-US" sz="600" dirty="0"/>
                        <a:t>232,210,432</a:t>
                      </a:r>
                    </a:p>
                  </a:txBody>
                  <a:tcPr/>
                </a:tc>
                <a:tc>
                  <a:txBody>
                    <a:bodyPr/>
                    <a:lstStyle/>
                    <a:p>
                      <a:r>
                        <a:rPr lang="en-US" sz="600" dirty="0"/>
                        <a:t>221 MB</a:t>
                      </a:r>
                    </a:p>
                  </a:txBody>
                  <a:tcPr/>
                </a:tc>
                <a:tc>
                  <a:txBody>
                    <a:bodyPr/>
                    <a:lstStyle/>
                    <a:p>
                      <a:pPr algn="r"/>
                      <a:r>
                        <a:rPr lang="en-US" sz="600" dirty="0"/>
                        <a:t>400,031,744</a:t>
                      </a:r>
                    </a:p>
                  </a:txBody>
                  <a:tcPr/>
                </a:tc>
                <a:tc>
                  <a:txBody>
                    <a:bodyPr/>
                    <a:lstStyle/>
                    <a:p>
                      <a:r>
                        <a:rPr lang="en-US" sz="600" dirty="0"/>
                        <a:t>382 MB</a:t>
                      </a:r>
                    </a:p>
                  </a:txBody>
                  <a:tcPr/>
                </a:tc>
                <a:tc>
                  <a:txBody>
                    <a:bodyPr/>
                    <a:lstStyle/>
                    <a:p>
                      <a:pPr algn="r"/>
                      <a:r>
                        <a:rPr lang="en-US" sz="600" dirty="0"/>
                        <a:t>167,821,312</a:t>
                      </a:r>
                    </a:p>
                  </a:txBody>
                  <a:tcPr/>
                </a:tc>
                <a:tc>
                  <a:txBody>
                    <a:bodyPr/>
                    <a:lstStyle/>
                    <a:p>
                      <a:r>
                        <a:rPr lang="en-US" sz="600" dirty="0"/>
                        <a:t>160 MB</a:t>
                      </a:r>
                    </a:p>
                  </a:txBody>
                  <a:tcPr/>
                </a:tc>
                <a:tc>
                  <a:txBody>
                    <a:bodyPr/>
                    <a:lstStyle/>
                    <a:p>
                      <a:pPr algn="r"/>
                      <a:r>
                        <a:rPr lang="en-US" sz="600" dirty="0"/>
                        <a:t>303,726,592</a:t>
                      </a:r>
                    </a:p>
                  </a:txBody>
                  <a:tcPr/>
                </a:tc>
                <a:tc>
                  <a:txBody>
                    <a:bodyPr/>
                    <a:lstStyle/>
                    <a:p>
                      <a:r>
                        <a:rPr lang="en-US" sz="600" dirty="0"/>
                        <a:t>290 MB</a:t>
                      </a:r>
                    </a:p>
                  </a:txBody>
                  <a:tcPr/>
                </a:tc>
                <a:tc>
                  <a:txBody>
                    <a:bodyPr/>
                    <a:lstStyle/>
                    <a:p>
                      <a:pPr algn="r"/>
                      <a:r>
                        <a:rPr lang="en-US" sz="600" dirty="0"/>
                        <a:t>240</a:t>
                      </a:r>
                    </a:p>
                  </a:txBody>
                  <a:tcPr/>
                </a:tc>
                <a:extLst>
                  <a:ext uri="{0D108BD9-81ED-4DB2-BD59-A6C34878D82A}">
                    <a16:rowId xmlns:a16="http://schemas.microsoft.com/office/drawing/2014/main" val="10004"/>
                  </a:ext>
                </a:extLst>
              </a:tr>
            </a:tbl>
          </a:graphicData>
        </a:graphic>
      </p:graphicFrame>
      <p:sp>
        <p:nvSpPr>
          <p:cNvPr id="7" name="Up Arrow Callout 10">
            <a:extLst>
              <a:ext uri="{FF2B5EF4-FFF2-40B4-BE49-F238E27FC236}">
                <a16:creationId xmlns:a16="http://schemas.microsoft.com/office/drawing/2014/main" id="{E30F3CDC-4D72-4B96-BB29-CFBAE0AA2AA6}"/>
              </a:ext>
            </a:extLst>
          </p:cNvPr>
          <p:cNvSpPr/>
          <p:nvPr/>
        </p:nvSpPr>
        <p:spPr>
          <a:xfrm>
            <a:off x="5790456" y="2307100"/>
            <a:ext cx="1702298" cy="444978"/>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75000"/>
                  </a:schemeClr>
                </a:solidFill>
              </a:rPr>
              <a:t>6.5 GB Bloat</a:t>
            </a:r>
          </a:p>
        </p:txBody>
      </p:sp>
      <p:sp>
        <p:nvSpPr>
          <p:cNvPr id="8" name="Up Arrow Callout 10">
            <a:extLst>
              <a:ext uri="{FF2B5EF4-FFF2-40B4-BE49-F238E27FC236}">
                <a16:creationId xmlns:a16="http://schemas.microsoft.com/office/drawing/2014/main" id="{3DBA2E24-943D-4A7D-A92D-3A97CEBE16EE}"/>
              </a:ext>
            </a:extLst>
          </p:cNvPr>
          <p:cNvSpPr/>
          <p:nvPr/>
        </p:nvSpPr>
        <p:spPr>
          <a:xfrm>
            <a:off x="8339826" y="2326305"/>
            <a:ext cx="2189090" cy="425773"/>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75000"/>
                  </a:schemeClr>
                </a:solidFill>
              </a:rPr>
              <a:t>4 GB Un-bloated</a:t>
            </a:r>
          </a:p>
        </p:txBody>
      </p:sp>
      <p:sp>
        <p:nvSpPr>
          <p:cNvPr id="9" name="Up Arrow Callout 10">
            <a:extLst>
              <a:ext uri="{FF2B5EF4-FFF2-40B4-BE49-F238E27FC236}">
                <a16:creationId xmlns:a16="http://schemas.microsoft.com/office/drawing/2014/main" id="{9865776E-09AF-42B1-9CE9-556DD5EDD3AD}"/>
              </a:ext>
            </a:extLst>
          </p:cNvPr>
          <p:cNvSpPr/>
          <p:nvPr/>
        </p:nvSpPr>
        <p:spPr>
          <a:xfrm>
            <a:off x="6883889" y="2756532"/>
            <a:ext cx="2064802" cy="406183"/>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75000"/>
                  </a:schemeClr>
                </a:solidFill>
              </a:rPr>
              <a:t>10.4 GB Index’s</a:t>
            </a:r>
          </a:p>
        </p:txBody>
      </p:sp>
    </p:spTree>
    <p:extLst>
      <p:ext uri="{BB962C8B-B14F-4D97-AF65-F5344CB8AC3E}">
        <p14:creationId xmlns:p14="http://schemas.microsoft.com/office/powerpoint/2010/main" val="1776045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9</a:t>
            </a:fld>
            <a:endParaRPr lang="en-US" altLang="en-US" sz="600"/>
          </a:p>
        </p:txBody>
      </p:sp>
      <p:pic>
        <p:nvPicPr>
          <p:cNvPr id="4" name="Picture 2">
            <a:extLst>
              <a:ext uri="{FF2B5EF4-FFF2-40B4-BE49-F238E27FC236}">
                <a16:creationId xmlns:a16="http://schemas.microsoft.com/office/drawing/2014/main" id="{BFCC9717-937F-4501-A63D-8E490C80E652}"/>
              </a:ext>
            </a:extLst>
          </p:cNvPr>
          <p:cNvPicPr>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 y="0"/>
            <a:ext cx="12188825" cy="6152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Left Arrow 11">
            <a:extLst>
              <a:ext uri="{FF2B5EF4-FFF2-40B4-BE49-F238E27FC236}">
                <a16:creationId xmlns:a16="http://schemas.microsoft.com/office/drawing/2014/main" id="{F9A96F9B-FBC6-47A8-AAC7-F87A02821AB5}"/>
              </a:ext>
            </a:extLst>
          </p:cNvPr>
          <p:cNvSpPr/>
          <p:nvPr/>
        </p:nvSpPr>
        <p:spPr>
          <a:xfrm>
            <a:off x="6588711" y="1356591"/>
            <a:ext cx="3238870" cy="5350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lumMod val="75000"/>
                  </a:schemeClr>
                </a:solidFill>
              </a:rPr>
              <a:t>~ 38 GB Before Re-Indexing</a:t>
            </a:r>
          </a:p>
        </p:txBody>
      </p:sp>
      <p:sp>
        <p:nvSpPr>
          <p:cNvPr id="6" name="Left Arrow 11">
            <a:extLst>
              <a:ext uri="{FF2B5EF4-FFF2-40B4-BE49-F238E27FC236}">
                <a16:creationId xmlns:a16="http://schemas.microsoft.com/office/drawing/2014/main" id="{0AEE6267-A339-416E-A5E1-0029D3BE9DE8}"/>
              </a:ext>
            </a:extLst>
          </p:cNvPr>
          <p:cNvSpPr/>
          <p:nvPr/>
        </p:nvSpPr>
        <p:spPr>
          <a:xfrm>
            <a:off x="6954175" y="5162843"/>
            <a:ext cx="3006571" cy="5350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lumMod val="75000"/>
                  </a:schemeClr>
                </a:solidFill>
              </a:rPr>
              <a:t>~ 26 GB After Re-Indexing</a:t>
            </a:r>
          </a:p>
        </p:txBody>
      </p:sp>
      <p:sp>
        <p:nvSpPr>
          <p:cNvPr id="2" name="TextBox 1">
            <a:extLst>
              <a:ext uri="{FF2B5EF4-FFF2-40B4-BE49-F238E27FC236}">
                <a16:creationId xmlns:a16="http://schemas.microsoft.com/office/drawing/2014/main" id="{ED477875-3D1C-439B-A560-81762510036E}"/>
              </a:ext>
            </a:extLst>
          </p:cNvPr>
          <p:cNvSpPr txBox="1"/>
          <p:nvPr/>
        </p:nvSpPr>
        <p:spPr>
          <a:xfrm>
            <a:off x="852256" y="3266983"/>
            <a:ext cx="5388746" cy="1569660"/>
          </a:xfrm>
          <a:prstGeom prst="rect">
            <a:avLst/>
          </a:prstGeom>
          <a:noFill/>
        </p:spPr>
        <p:txBody>
          <a:bodyPr wrap="square" rtlCol="0">
            <a:spAutoFit/>
          </a:bodyPr>
          <a:lstStyle/>
          <a:p>
            <a:r>
              <a:rPr lang="en-US" dirty="0">
                <a:solidFill>
                  <a:schemeClr val="bg1">
                    <a:lumMod val="60000"/>
                    <a:lumOff val="40000"/>
                  </a:schemeClr>
                </a:solidFill>
              </a:rPr>
              <a:t>5 Index rebuilds between the before and after marks, reclaiming 12 GB of storage</a:t>
            </a:r>
          </a:p>
          <a:p>
            <a:r>
              <a:rPr lang="en-US" dirty="0">
                <a:solidFill>
                  <a:schemeClr val="bg1">
                    <a:lumMod val="60000"/>
                    <a:lumOff val="40000"/>
                  </a:schemeClr>
                </a:solidFill>
              </a:rPr>
              <a:t>and making the queries run in milliseconds instead of hours.</a:t>
            </a:r>
          </a:p>
        </p:txBody>
      </p:sp>
    </p:spTree>
    <p:extLst>
      <p:ext uri="{BB962C8B-B14F-4D97-AF65-F5344CB8AC3E}">
        <p14:creationId xmlns:p14="http://schemas.microsoft.com/office/powerpoint/2010/main" val="1464821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10</a:t>
            </a:fld>
            <a:endParaRPr lang="en-US" altLang="en-US" sz="600"/>
          </a:p>
        </p:txBody>
      </p:sp>
      <p:pic>
        <p:nvPicPr>
          <p:cNvPr id="12" name="Picture 2">
            <a:extLst>
              <a:ext uri="{FF2B5EF4-FFF2-40B4-BE49-F238E27FC236}">
                <a16:creationId xmlns:a16="http://schemas.microsoft.com/office/drawing/2014/main" id="{DF8B20A5-AEF0-4100-AA00-23DC536AE796}"/>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88825" cy="6143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Left Arrow 6">
            <a:extLst>
              <a:ext uri="{FF2B5EF4-FFF2-40B4-BE49-F238E27FC236}">
                <a16:creationId xmlns:a16="http://schemas.microsoft.com/office/drawing/2014/main" id="{0BBCDA09-F1A8-4730-81CA-0B8E700D4347}"/>
              </a:ext>
            </a:extLst>
          </p:cNvPr>
          <p:cNvSpPr/>
          <p:nvPr/>
        </p:nvSpPr>
        <p:spPr>
          <a:xfrm>
            <a:off x="4721441" y="1306664"/>
            <a:ext cx="3043562" cy="5350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lumMod val="75000"/>
                  </a:schemeClr>
                </a:solidFill>
              </a:rPr>
              <a:t>Build Index / Delete Index</a:t>
            </a:r>
          </a:p>
        </p:txBody>
      </p:sp>
      <p:sp>
        <p:nvSpPr>
          <p:cNvPr id="14" name="Left Arrow 8">
            <a:extLst>
              <a:ext uri="{FF2B5EF4-FFF2-40B4-BE49-F238E27FC236}">
                <a16:creationId xmlns:a16="http://schemas.microsoft.com/office/drawing/2014/main" id="{3254EDA5-3B92-4119-A456-428C8E002087}"/>
              </a:ext>
            </a:extLst>
          </p:cNvPr>
          <p:cNvSpPr/>
          <p:nvPr/>
        </p:nvSpPr>
        <p:spPr>
          <a:xfrm>
            <a:off x="5029940" y="1773107"/>
            <a:ext cx="3043562" cy="5350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lumMod val="75000"/>
                  </a:schemeClr>
                </a:solidFill>
              </a:rPr>
              <a:t>Build Index / Delete Index</a:t>
            </a:r>
          </a:p>
        </p:txBody>
      </p:sp>
      <p:sp>
        <p:nvSpPr>
          <p:cNvPr id="15" name="Left Arrow 9">
            <a:extLst>
              <a:ext uri="{FF2B5EF4-FFF2-40B4-BE49-F238E27FC236}">
                <a16:creationId xmlns:a16="http://schemas.microsoft.com/office/drawing/2014/main" id="{1AA5296E-CBFB-4402-B8BD-43DE3ADC359D}"/>
              </a:ext>
            </a:extLst>
          </p:cNvPr>
          <p:cNvSpPr/>
          <p:nvPr/>
        </p:nvSpPr>
        <p:spPr>
          <a:xfrm>
            <a:off x="5964314" y="4114394"/>
            <a:ext cx="3043562" cy="5350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lumMod val="75000"/>
                  </a:schemeClr>
                </a:solidFill>
              </a:rPr>
              <a:t>Build Index / Delete Index</a:t>
            </a:r>
          </a:p>
        </p:txBody>
      </p:sp>
      <p:sp>
        <p:nvSpPr>
          <p:cNvPr id="16" name="Left Arrow 10">
            <a:extLst>
              <a:ext uri="{FF2B5EF4-FFF2-40B4-BE49-F238E27FC236}">
                <a16:creationId xmlns:a16="http://schemas.microsoft.com/office/drawing/2014/main" id="{4AF0C6B2-2500-434B-9DBA-76B4FF16E4D1}"/>
              </a:ext>
            </a:extLst>
          </p:cNvPr>
          <p:cNvSpPr/>
          <p:nvPr/>
        </p:nvSpPr>
        <p:spPr>
          <a:xfrm>
            <a:off x="6375647" y="4966288"/>
            <a:ext cx="3043562" cy="5350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lumMod val="75000"/>
                  </a:schemeClr>
                </a:solidFill>
              </a:rPr>
              <a:t>Build Index / Delete Index</a:t>
            </a:r>
          </a:p>
        </p:txBody>
      </p:sp>
      <p:sp>
        <p:nvSpPr>
          <p:cNvPr id="17" name="Left Arrow 11">
            <a:extLst>
              <a:ext uri="{FF2B5EF4-FFF2-40B4-BE49-F238E27FC236}">
                <a16:creationId xmlns:a16="http://schemas.microsoft.com/office/drawing/2014/main" id="{D7FA74CE-381D-4A5C-9B73-7972B43DCAB2}"/>
              </a:ext>
            </a:extLst>
          </p:cNvPr>
          <p:cNvSpPr/>
          <p:nvPr/>
        </p:nvSpPr>
        <p:spPr>
          <a:xfrm>
            <a:off x="3277340" y="779543"/>
            <a:ext cx="3043562" cy="5350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lumMod val="75000"/>
                  </a:schemeClr>
                </a:solidFill>
              </a:rPr>
              <a:t>Build Index / Delete Index</a:t>
            </a:r>
          </a:p>
        </p:txBody>
      </p:sp>
      <p:sp>
        <p:nvSpPr>
          <p:cNvPr id="10" name="TextBox 9">
            <a:extLst>
              <a:ext uri="{FF2B5EF4-FFF2-40B4-BE49-F238E27FC236}">
                <a16:creationId xmlns:a16="http://schemas.microsoft.com/office/drawing/2014/main" id="{B6F68702-8407-4CE2-8A79-97D05804A91B}"/>
              </a:ext>
            </a:extLst>
          </p:cNvPr>
          <p:cNvSpPr txBox="1"/>
          <p:nvPr/>
        </p:nvSpPr>
        <p:spPr>
          <a:xfrm>
            <a:off x="852256" y="3266983"/>
            <a:ext cx="3275861" cy="1569660"/>
          </a:xfrm>
          <a:prstGeom prst="rect">
            <a:avLst/>
          </a:prstGeom>
          <a:noFill/>
        </p:spPr>
        <p:txBody>
          <a:bodyPr wrap="square" rtlCol="0">
            <a:spAutoFit/>
          </a:bodyPr>
          <a:lstStyle/>
          <a:p>
            <a:r>
              <a:rPr lang="en-US" dirty="0">
                <a:solidFill>
                  <a:schemeClr val="bg1">
                    <a:lumMod val="60000"/>
                    <a:lumOff val="40000"/>
                  </a:schemeClr>
                </a:solidFill>
              </a:rPr>
              <a:t>Each uptick is the build of the new index and the down tick is the delete of the old index.</a:t>
            </a:r>
          </a:p>
        </p:txBody>
      </p:sp>
    </p:spTree>
    <p:extLst>
      <p:ext uri="{BB962C8B-B14F-4D97-AF65-F5344CB8AC3E}">
        <p14:creationId xmlns:p14="http://schemas.microsoft.com/office/powerpoint/2010/main" val="3348633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11</a:t>
            </a:fld>
            <a:endParaRPr lang="en-US" altLang="en-US" sz="600"/>
          </a:p>
        </p:txBody>
      </p:sp>
      <p:pic>
        <p:nvPicPr>
          <p:cNvPr id="4" name="Picture 2">
            <a:extLst>
              <a:ext uri="{FF2B5EF4-FFF2-40B4-BE49-F238E27FC236}">
                <a16:creationId xmlns:a16="http://schemas.microsoft.com/office/drawing/2014/main" id="{68148640-632A-477E-964E-DE7965ADFD5B}"/>
              </a:ext>
            </a:extLst>
          </p:cNvPr>
          <p:cNvPicPr>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 y="-1"/>
            <a:ext cx="12188825" cy="6116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Left Arrow 7">
            <a:extLst>
              <a:ext uri="{FF2B5EF4-FFF2-40B4-BE49-F238E27FC236}">
                <a16:creationId xmlns:a16="http://schemas.microsoft.com/office/drawing/2014/main" id="{0E89CA28-7B78-41E8-B12E-B309C3BF9858}"/>
              </a:ext>
            </a:extLst>
          </p:cNvPr>
          <p:cNvSpPr/>
          <p:nvPr/>
        </p:nvSpPr>
        <p:spPr>
          <a:xfrm>
            <a:off x="7659745" y="5045661"/>
            <a:ext cx="353873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lumMod val="75000"/>
                  </a:schemeClr>
                </a:solidFill>
              </a:rPr>
              <a:t>Minimal growth for 3 hours</a:t>
            </a:r>
          </a:p>
        </p:txBody>
      </p:sp>
      <p:sp>
        <p:nvSpPr>
          <p:cNvPr id="6" name="Left Arrow 8">
            <a:extLst>
              <a:ext uri="{FF2B5EF4-FFF2-40B4-BE49-F238E27FC236}">
                <a16:creationId xmlns:a16="http://schemas.microsoft.com/office/drawing/2014/main" id="{B1790E2A-03A0-4439-BC44-FAEFCC2E2A36}"/>
              </a:ext>
            </a:extLst>
          </p:cNvPr>
          <p:cNvSpPr/>
          <p:nvPr/>
        </p:nvSpPr>
        <p:spPr>
          <a:xfrm>
            <a:off x="8081335" y="3963939"/>
            <a:ext cx="3184864" cy="108172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lumMod val="75000"/>
                  </a:schemeClr>
                </a:solidFill>
              </a:rPr>
              <a:t>12 hours to stabilize into a slow growth stage</a:t>
            </a:r>
          </a:p>
        </p:txBody>
      </p:sp>
      <p:sp>
        <p:nvSpPr>
          <p:cNvPr id="7" name="TextBox 6">
            <a:extLst>
              <a:ext uri="{FF2B5EF4-FFF2-40B4-BE49-F238E27FC236}">
                <a16:creationId xmlns:a16="http://schemas.microsoft.com/office/drawing/2014/main" id="{E9A53749-2D2F-4BF3-A6F9-1CDB16762585}"/>
              </a:ext>
            </a:extLst>
          </p:cNvPr>
          <p:cNvSpPr txBox="1"/>
          <p:nvPr/>
        </p:nvSpPr>
        <p:spPr>
          <a:xfrm>
            <a:off x="852256" y="3266983"/>
            <a:ext cx="5521911" cy="1938992"/>
          </a:xfrm>
          <a:prstGeom prst="rect">
            <a:avLst/>
          </a:prstGeom>
          <a:noFill/>
        </p:spPr>
        <p:txBody>
          <a:bodyPr wrap="square" rtlCol="0">
            <a:spAutoFit/>
          </a:bodyPr>
          <a:lstStyle/>
          <a:p>
            <a:r>
              <a:rPr lang="en-US" dirty="0">
                <a:solidFill>
                  <a:schemeClr val="bg1">
                    <a:lumMod val="60000"/>
                    <a:lumOff val="40000"/>
                  </a:schemeClr>
                </a:solidFill>
              </a:rPr>
              <a:t>What we notice here is that the bloat does not stay away. After 12 hours we are to a long term stable growth that will continue until the queries start failing due to the index being too bloated.</a:t>
            </a:r>
          </a:p>
        </p:txBody>
      </p:sp>
    </p:spTree>
    <p:extLst>
      <p:ext uri="{BB962C8B-B14F-4D97-AF65-F5344CB8AC3E}">
        <p14:creationId xmlns:p14="http://schemas.microsoft.com/office/powerpoint/2010/main" val="420713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12</a:t>
            </a:fld>
            <a:endParaRPr lang="en-US" altLang="en-US" sz="600"/>
          </a:p>
        </p:txBody>
      </p:sp>
      <p:pic>
        <p:nvPicPr>
          <p:cNvPr id="4" name="Picture 2">
            <a:extLst>
              <a:ext uri="{FF2B5EF4-FFF2-40B4-BE49-F238E27FC236}">
                <a16:creationId xmlns:a16="http://schemas.microsoft.com/office/drawing/2014/main" id="{CC275123-BA7F-4637-8AB4-4E1232AD9AA2}"/>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88825" cy="6178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Up Arrow 6">
            <a:extLst>
              <a:ext uri="{FF2B5EF4-FFF2-40B4-BE49-F238E27FC236}">
                <a16:creationId xmlns:a16="http://schemas.microsoft.com/office/drawing/2014/main" id="{25B8311D-301B-4643-911C-E722A5F9BD71}"/>
              </a:ext>
            </a:extLst>
          </p:cNvPr>
          <p:cNvSpPr/>
          <p:nvPr/>
        </p:nvSpPr>
        <p:spPr>
          <a:xfrm>
            <a:off x="1595033" y="4245975"/>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solidFill>
                  <a:schemeClr val="tx1">
                    <a:lumMod val="75000"/>
                  </a:schemeClr>
                </a:solidFill>
              </a:rPr>
              <a:t>Vacuum</a:t>
            </a:r>
          </a:p>
        </p:txBody>
      </p:sp>
      <p:sp>
        <p:nvSpPr>
          <p:cNvPr id="7" name="Up Arrow 9">
            <a:extLst>
              <a:ext uri="{FF2B5EF4-FFF2-40B4-BE49-F238E27FC236}">
                <a16:creationId xmlns:a16="http://schemas.microsoft.com/office/drawing/2014/main" id="{A0E1200E-C03A-4A4F-B119-2C3C9FC7C7BF}"/>
              </a:ext>
            </a:extLst>
          </p:cNvPr>
          <p:cNvSpPr/>
          <p:nvPr/>
        </p:nvSpPr>
        <p:spPr>
          <a:xfrm>
            <a:off x="3788188" y="3892650"/>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solidFill>
                  <a:schemeClr val="tx1">
                    <a:lumMod val="75000"/>
                  </a:schemeClr>
                </a:solidFill>
              </a:rPr>
              <a:t>Vacuum</a:t>
            </a:r>
          </a:p>
        </p:txBody>
      </p:sp>
      <p:sp>
        <p:nvSpPr>
          <p:cNvPr id="8" name="Up Arrow 10">
            <a:extLst>
              <a:ext uri="{FF2B5EF4-FFF2-40B4-BE49-F238E27FC236}">
                <a16:creationId xmlns:a16="http://schemas.microsoft.com/office/drawing/2014/main" id="{0DECFCD5-6AE0-44D4-B04E-5B6ABEB9C03E}"/>
              </a:ext>
            </a:extLst>
          </p:cNvPr>
          <p:cNvSpPr/>
          <p:nvPr/>
        </p:nvSpPr>
        <p:spPr>
          <a:xfrm>
            <a:off x="5553035" y="3756771"/>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solidFill>
                  <a:schemeClr val="tx1">
                    <a:lumMod val="75000"/>
                  </a:schemeClr>
                </a:solidFill>
              </a:rPr>
              <a:t>Vacuum</a:t>
            </a:r>
          </a:p>
        </p:txBody>
      </p:sp>
      <p:sp>
        <p:nvSpPr>
          <p:cNvPr id="9" name="Up Arrow 11">
            <a:extLst>
              <a:ext uri="{FF2B5EF4-FFF2-40B4-BE49-F238E27FC236}">
                <a16:creationId xmlns:a16="http://schemas.microsoft.com/office/drawing/2014/main" id="{9E2779E4-587C-489E-AD3A-910EE008A6EB}"/>
              </a:ext>
            </a:extLst>
          </p:cNvPr>
          <p:cNvSpPr/>
          <p:nvPr/>
        </p:nvSpPr>
        <p:spPr>
          <a:xfrm>
            <a:off x="9970041" y="3089429"/>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dirty="0">
                <a:solidFill>
                  <a:schemeClr val="tx1">
                    <a:lumMod val="75000"/>
                  </a:schemeClr>
                </a:solidFill>
              </a:rPr>
              <a:t>Vacuum</a:t>
            </a:r>
          </a:p>
        </p:txBody>
      </p:sp>
      <p:sp>
        <p:nvSpPr>
          <p:cNvPr id="10" name="TextBox 9">
            <a:extLst>
              <a:ext uri="{FF2B5EF4-FFF2-40B4-BE49-F238E27FC236}">
                <a16:creationId xmlns:a16="http://schemas.microsoft.com/office/drawing/2014/main" id="{B838D22F-2300-4AAB-9F71-F4D75AE02C3A}"/>
              </a:ext>
            </a:extLst>
          </p:cNvPr>
          <p:cNvSpPr txBox="1"/>
          <p:nvPr/>
        </p:nvSpPr>
        <p:spPr>
          <a:xfrm>
            <a:off x="781235" y="443883"/>
            <a:ext cx="5601810" cy="830997"/>
          </a:xfrm>
          <a:prstGeom prst="rect">
            <a:avLst/>
          </a:prstGeom>
          <a:noFill/>
        </p:spPr>
        <p:txBody>
          <a:bodyPr wrap="square" rtlCol="0">
            <a:spAutoFit/>
          </a:bodyPr>
          <a:lstStyle/>
          <a:p>
            <a:r>
              <a:rPr lang="en-US" dirty="0">
                <a:solidFill>
                  <a:schemeClr val="bg1">
                    <a:lumMod val="60000"/>
                    <a:lumOff val="40000"/>
                  </a:schemeClr>
                </a:solidFill>
              </a:rPr>
              <a:t>Vacuum’s should fix indexes, right? Not a chance as you can see from these vacuum’s.</a:t>
            </a:r>
          </a:p>
        </p:txBody>
      </p:sp>
      <p:sp>
        <p:nvSpPr>
          <p:cNvPr id="11" name="TextBox 10">
            <a:extLst>
              <a:ext uri="{FF2B5EF4-FFF2-40B4-BE49-F238E27FC236}">
                <a16:creationId xmlns:a16="http://schemas.microsoft.com/office/drawing/2014/main" id="{915D944F-1D2F-4EC8-93B9-34592B514D6D}"/>
              </a:ext>
            </a:extLst>
          </p:cNvPr>
          <p:cNvSpPr txBox="1"/>
          <p:nvPr/>
        </p:nvSpPr>
        <p:spPr>
          <a:xfrm>
            <a:off x="5553035" y="5132027"/>
            <a:ext cx="3939025" cy="461665"/>
          </a:xfrm>
          <a:prstGeom prst="rect">
            <a:avLst/>
          </a:prstGeom>
          <a:noFill/>
        </p:spPr>
        <p:txBody>
          <a:bodyPr wrap="square" rtlCol="0">
            <a:spAutoFit/>
          </a:bodyPr>
          <a:lstStyle/>
          <a:p>
            <a:r>
              <a:rPr lang="en-US" dirty="0">
                <a:solidFill>
                  <a:schemeClr val="bg1">
                    <a:lumMod val="60000"/>
                    <a:lumOff val="40000"/>
                  </a:schemeClr>
                </a:solidFill>
              </a:rPr>
              <a:t>Minimal growth for 3 hours.</a:t>
            </a:r>
          </a:p>
        </p:txBody>
      </p:sp>
    </p:spTree>
    <p:extLst>
      <p:ext uri="{BB962C8B-B14F-4D97-AF65-F5344CB8AC3E}">
        <p14:creationId xmlns:p14="http://schemas.microsoft.com/office/powerpoint/2010/main" val="2176525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13</a:t>
            </a:fld>
            <a:endParaRPr lang="en-US" altLang="en-US" sz="600"/>
          </a:p>
        </p:txBody>
      </p:sp>
      <p:pic>
        <p:nvPicPr>
          <p:cNvPr id="4" name="Picture 2">
            <a:extLst>
              <a:ext uri="{FF2B5EF4-FFF2-40B4-BE49-F238E27FC236}">
                <a16:creationId xmlns:a16="http://schemas.microsoft.com/office/drawing/2014/main" id="{F93286DD-E96E-418D-8235-4A6985DEC5B7}"/>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88825" cy="6143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17A0001E-B7A1-4D7D-A2EC-90CA1BF9FFF8}"/>
              </a:ext>
            </a:extLst>
          </p:cNvPr>
          <p:cNvSpPr txBox="1"/>
          <p:nvPr/>
        </p:nvSpPr>
        <p:spPr>
          <a:xfrm>
            <a:off x="568171" y="470516"/>
            <a:ext cx="7368466" cy="1200329"/>
          </a:xfrm>
          <a:prstGeom prst="rect">
            <a:avLst/>
          </a:prstGeom>
          <a:noFill/>
        </p:spPr>
        <p:txBody>
          <a:bodyPr wrap="square" rtlCol="0">
            <a:spAutoFit/>
          </a:bodyPr>
          <a:lstStyle/>
          <a:p>
            <a:r>
              <a:rPr lang="en-US" dirty="0">
                <a:solidFill>
                  <a:schemeClr val="bg1">
                    <a:lumMod val="60000"/>
                    <a:lumOff val="40000"/>
                  </a:schemeClr>
                </a:solidFill>
              </a:rPr>
              <a:t>Slow bit continual growth over 2 weeks after the re-index.</a:t>
            </a:r>
          </a:p>
          <a:p>
            <a:r>
              <a:rPr lang="en-US" dirty="0">
                <a:solidFill>
                  <a:schemeClr val="bg1">
                    <a:lumMod val="60000"/>
                    <a:lumOff val="40000"/>
                  </a:schemeClr>
                </a:solidFill>
              </a:rPr>
              <a:t>About 1 GB per week.</a:t>
            </a:r>
          </a:p>
          <a:p>
            <a:r>
              <a:rPr lang="en-US" i="1" dirty="0">
                <a:solidFill>
                  <a:schemeClr val="bg1">
                    <a:lumMod val="60000"/>
                    <a:lumOff val="40000"/>
                  </a:schemeClr>
                </a:solidFill>
              </a:rPr>
              <a:t>Note:</a:t>
            </a:r>
            <a:r>
              <a:rPr lang="en-US" dirty="0">
                <a:solidFill>
                  <a:schemeClr val="bg1">
                    <a:lumMod val="60000"/>
                    <a:lumOff val="40000"/>
                  </a:schemeClr>
                </a:solidFill>
              </a:rPr>
              <a:t> This graph is total database size, not index size.</a:t>
            </a:r>
          </a:p>
        </p:txBody>
      </p:sp>
    </p:spTree>
    <p:extLst>
      <p:ext uri="{BB962C8B-B14F-4D97-AF65-F5344CB8AC3E}">
        <p14:creationId xmlns:p14="http://schemas.microsoft.com/office/powerpoint/2010/main" val="2170086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latin typeface="Arial Narrow" panose="020B0606020202030204" pitchFamily="34" charset="0"/>
                <a:ea typeface="ヒラギノ角ゴ Pro W3" charset="-128"/>
              </a:rPr>
              <a:t>Re-Create Index</a:t>
            </a:r>
          </a:p>
          <a:p>
            <a:pPr marL="90488" lvl="1">
              <a:spcBef>
                <a:spcPct val="0"/>
              </a:spcBef>
            </a:pPr>
            <a:endParaRPr lang="en-US" altLang="en-US" dirty="0">
              <a:ea typeface="ヒラギノ角ゴ Pro W3" charset="-128"/>
            </a:endParaRPr>
          </a:p>
        </p:txBody>
      </p:sp>
    </p:spTree>
    <p:extLst>
      <p:ext uri="{BB962C8B-B14F-4D97-AF65-F5344CB8AC3E}">
        <p14:creationId xmlns:p14="http://schemas.microsoft.com/office/powerpoint/2010/main" val="3803691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Re-Create Index</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CONSTRAINT</a:t>
            </a:r>
            <a:r>
              <a:rPr lang="en-US" sz="1000" dirty="0">
                <a:solidFill>
                  <a:srgbClr val="FFFFFF"/>
                </a:solidFill>
                <a:latin typeface="Courier New" panose="02070309020205020404" pitchFamily="49" charset="0"/>
              </a:rPr>
              <a:t>    variable_record_df_study_number_plate_number_ptid_visit_num_key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variable_record_df_study_number_plate_number_ptid_visit_num_key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ADD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CONSTRAINT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variable_record_df_study_number_plate_number_ptid_visit_num_key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UNIQUE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df_study_number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plate_number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visit_number</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variable_number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spcBef>
                <a:spcPts val="0"/>
              </a:spcBef>
            </a:pPr>
            <a:endParaRPr lang="en-US" sz="7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15</a:t>
            </a:fld>
            <a:endParaRPr lang="en-US" altLang="en-US"/>
          </a:p>
        </p:txBody>
      </p:sp>
      <p:sp>
        <p:nvSpPr>
          <p:cNvPr id="8" name="Text Placeholder 7"/>
          <p:cNvSpPr>
            <a:spLocks noGrp="1"/>
          </p:cNvSpPr>
          <p:nvPr>
            <p:ph type="body" sz="quarter" idx="16"/>
          </p:nvPr>
        </p:nvSpPr>
        <p:spPr/>
        <p:txBody>
          <a:bodyPr/>
          <a:lstStyle/>
          <a:p>
            <a:pPr marL="285750" indent="-285750">
              <a:spcBef>
                <a:spcPts val="0"/>
              </a:spcBef>
              <a:buFont typeface="Arial" panose="020B0604020202020204" pitchFamily="34" charset="0"/>
              <a:buChar char="•"/>
            </a:pPr>
            <a:r>
              <a:rPr lang="en-US" dirty="0"/>
              <a:t>DROP INDEX momentarily takes exclusive lock on the parent table, blocking both writes and reads.</a:t>
            </a:r>
          </a:p>
          <a:p>
            <a:pPr marL="285750" indent="-285750">
              <a:spcBef>
                <a:spcPts val="0"/>
              </a:spcBef>
              <a:buFont typeface="Arial" panose="020B0604020202020204" pitchFamily="34" charset="0"/>
              <a:buChar char="•"/>
            </a:pPr>
            <a:r>
              <a:rPr lang="en-US" dirty="0"/>
              <a:t>The subsequent CREATE INDEX locks out writes but not reads; since the index is not there, no read will attempt to use it, meaning that there will be no blocking but </a:t>
            </a:r>
            <a:r>
              <a:rPr lang="en-US" i="1" dirty="0">
                <a:solidFill>
                  <a:srgbClr val="FFFF00"/>
                </a:solidFill>
              </a:rPr>
              <a:t>reads will be forced into expensive sequential scans unless there is another index that they can use</a:t>
            </a:r>
            <a:r>
              <a:rPr lang="en-US" dirty="0"/>
              <a:t>.</a:t>
            </a:r>
          </a:p>
        </p:txBody>
      </p:sp>
    </p:spTree>
    <p:extLst>
      <p:ext uri="{BB962C8B-B14F-4D97-AF65-F5344CB8AC3E}">
        <p14:creationId xmlns:p14="http://schemas.microsoft.com/office/powerpoint/2010/main" val="1591447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latin typeface="Arial Narrow" panose="020B0606020202030204" pitchFamily="34" charset="0"/>
                <a:ea typeface="ヒラギノ角ゴ Pro W3" charset="-128"/>
              </a:rPr>
              <a:t>ReIndex</a:t>
            </a:r>
            <a:endParaRPr lang="en-US" altLang="en-US" dirty="0">
              <a:latin typeface="Arial Narrow" panose="020B0606020202030204" pitchFamily="34" charset="0"/>
              <a:ea typeface="ヒラギノ角ゴ Pro W3" charset="-128"/>
            </a:endParaRPr>
          </a:p>
          <a:p>
            <a:pPr marL="90488" lvl="1">
              <a:spcBef>
                <a:spcPct val="0"/>
              </a:spcBef>
            </a:pPr>
            <a:endParaRPr lang="en-US" altLang="en-US" dirty="0">
              <a:ea typeface="ヒラギノ角ゴ Pro W3" charset="-128"/>
            </a:endParaRPr>
          </a:p>
        </p:txBody>
      </p:sp>
    </p:spTree>
    <p:extLst>
      <p:ext uri="{BB962C8B-B14F-4D97-AF65-F5344CB8AC3E}">
        <p14:creationId xmlns:p14="http://schemas.microsoft.com/office/powerpoint/2010/main" val="1979087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ReIndex</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FFFFFF"/>
                </a:solidFill>
                <a:latin typeface="Courier New" panose="02070309020205020404" pitchFamily="49" charset="0"/>
              </a:rPr>
              <a:t>REINDEX </a:t>
            </a:r>
            <a:r>
              <a:rPr lang="en-US" sz="1000" dirty="0">
                <a:solidFill>
                  <a:srgbClr val="7BC22F"/>
                </a:solidFill>
                <a:latin typeface="Courier New" panose="02070309020205020404" pitchFamily="49" charset="0"/>
              </a:rPr>
              <a:t>INDEX</a:t>
            </a:r>
          </a:p>
          <a:p>
            <a:pPr>
              <a:lnSpc>
                <a:spcPct val="100000"/>
              </a:lnSpc>
              <a:spcBef>
                <a:spcPts val="0"/>
              </a:spcBef>
            </a:pPr>
            <a:r>
              <a:rPr lang="en-US" sz="1000" dirty="0">
                <a:solidFill>
                  <a:srgbClr val="7BC22F"/>
                </a:solidFill>
                <a:latin typeface="Courier New" panose="02070309020205020404" pitchFamily="49" charset="0"/>
              </a:rPr>
              <a:t>  </a:t>
            </a:r>
            <a:r>
              <a:rPr lang="en-US" sz="1000" dirty="0">
                <a:solidFill>
                  <a:srgbClr val="FFFFFF"/>
                </a:solidFill>
                <a:latin typeface="Courier New" panose="02070309020205020404" pitchFamily="49" charset="0"/>
              </a:rPr>
              <a:t> variable_record_df_study_number_plate_number_ptid_visit_num_key</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spcBef>
                <a:spcPts val="0"/>
              </a:spcBef>
            </a:pPr>
            <a:endParaRPr lang="en-US" sz="7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17</a:t>
            </a:fld>
            <a:endParaRPr lang="en-US" altLang="en-US"/>
          </a:p>
        </p:txBody>
      </p:sp>
      <p:sp>
        <p:nvSpPr>
          <p:cNvPr id="8" name="Text Placeholder 7"/>
          <p:cNvSpPr>
            <a:spLocks noGrp="1"/>
          </p:cNvSpPr>
          <p:nvPr>
            <p:ph type="body" sz="quarter" idx="16"/>
          </p:nvPr>
        </p:nvSpPr>
        <p:spPr/>
        <p:txBody>
          <a:bodyPr/>
          <a:lstStyle/>
          <a:p>
            <a:pPr marL="285750" indent="-285750">
              <a:spcBef>
                <a:spcPts val="0"/>
              </a:spcBef>
              <a:buFont typeface="Arial" panose="020B0604020202020204" pitchFamily="34" charset="0"/>
              <a:buChar char="•"/>
            </a:pPr>
            <a:r>
              <a:rPr lang="en-US" dirty="0"/>
              <a:t>REINDEX rebuilds an index using the data stored in the index's table, replacing the old copy of the index.</a:t>
            </a:r>
          </a:p>
          <a:p>
            <a:pPr marL="285750" indent="-285750">
              <a:spcBef>
                <a:spcPts val="0"/>
              </a:spcBef>
              <a:buFont typeface="Arial" panose="020B0604020202020204" pitchFamily="34" charset="0"/>
              <a:buChar char="•"/>
            </a:pPr>
            <a:r>
              <a:rPr lang="en-US" dirty="0"/>
              <a:t>An index may become "bloated", that it is contains many empty or nearly-empty pages. This can occur with B-tree indexes in PostgreSQL under certain uncommon access patterns.</a:t>
            </a:r>
          </a:p>
          <a:p>
            <a:pPr marL="285750" indent="-285750">
              <a:spcBef>
                <a:spcPts val="0"/>
              </a:spcBef>
              <a:buFont typeface="Arial" panose="020B0604020202020204" pitchFamily="34" charset="0"/>
              <a:buChar char="•"/>
            </a:pPr>
            <a:r>
              <a:rPr lang="en-US" dirty="0"/>
              <a:t>REINDEX is similar to a drop and recreate of the index in that the index contents are rebuilt from scratch. However, the locking considerations are rather different. </a:t>
            </a:r>
            <a:r>
              <a:rPr lang="en-US" i="1" dirty="0">
                <a:solidFill>
                  <a:srgbClr val="FFFF00"/>
                </a:solidFill>
              </a:rPr>
              <a:t>REINDEX locks out writes but not reads of the index's parent table. It also takes an exclusive lock on the specific index being processed, which will block reads that attempt to use that index.</a:t>
            </a:r>
          </a:p>
        </p:txBody>
      </p:sp>
    </p:spTree>
    <p:extLst>
      <p:ext uri="{BB962C8B-B14F-4D97-AF65-F5344CB8AC3E}">
        <p14:creationId xmlns:p14="http://schemas.microsoft.com/office/powerpoint/2010/main" val="3319433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latin typeface="Arial Narrow" panose="020B0606020202030204" pitchFamily="34" charset="0"/>
                <a:ea typeface="ヒラギノ角ゴ Pro W3" charset="-128"/>
              </a:rPr>
              <a:t>CREATE INDEX CONCURRENTLY</a:t>
            </a:r>
          </a:p>
          <a:p>
            <a:pPr marL="90488" lvl="1">
              <a:spcBef>
                <a:spcPct val="0"/>
              </a:spcBef>
            </a:pPr>
            <a:r>
              <a:rPr lang="en-US" altLang="en-US" dirty="0">
                <a:ea typeface="ヒラギノ角ゴ Pro W3" charset="-128"/>
              </a:rPr>
              <a:t>Creating an index without halting work</a:t>
            </a:r>
          </a:p>
        </p:txBody>
      </p:sp>
    </p:spTree>
    <p:extLst>
      <p:ext uri="{BB962C8B-B14F-4D97-AF65-F5344CB8AC3E}">
        <p14:creationId xmlns:p14="http://schemas.microsoft.com/office/powerpoint/2010/main" val="4037922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CREATE INDEX CONCURRENTLY</a:t>
            </a:r>
          </a:p>
        </p:txBody>
      </p:sp>
      <p:sp>
        <p:nvSpPr>
          <p:cNvPr id="21507" name="Text Placeholder 4"/>
          <p:cNvSpPr>
            <a:spLocks noGrp="1"/>
          </p:cNvSpPr>
          <p:nvPr>
            <p:ph type="body" sz="quarter" idx="13"/>
          </p:nvPr>
        </p:nvSpPr>
        <p:spPr>
          <a:xfrm>
            <a:off x="609441" y="1262063"/>
            <a:ext cx="10963593" cy="5029200"/>
          </a:xfrm>
        </p:spPr>
        <p:txBody>
          <a:bodyPr/>
          <a:lstStyle/>
          <a:p>
            <a:pPr marL="457200" indent="-457200">
              <a:buFont typeface="Arial" panose="020B0604020202020204" pitchFamily="34" charset="0"/>
              <a:buChar char="•"/>
            </a:pPr>
            <a:r>
              <a:rPr lang="en-US" altLang="en-US" dirty="0">
                <a:solidFill>
                  <a:srgbClr val="FFFFFF"/>
                </a:solidFill>
                <a:ea typeface="ヒラギノ角ゴ Pro W3" charset="-128"/>
              </a:rPr>
              <a:t>Can’t be done inside of a Transaction</a:t>
            </a:r>
          </a:p>
          <a:p>
            <a:pPr marL="574675" lvl="1" indent="-457200">
              <a:buFont typeface="Arial" panose="020B0604020202020204" pitchFamily="34" charset="0"/>
              <a:buChar char="•"/>
            </a:pPr>
            <a:r>
              <a:rPr lang="en-US" altLang="en-US" dirty="0">
                <a:solidFill>
                  <a:srgbClr val="FFFFFF"/>
                </a:solidFill>
                <a:ea typeface="ヒラギノ角ゴ Pro W3" charset="-128"/>
              </a:rPr>
              <a:t>This just means the swap out code needs to be inside of a Transaction.</a:t>
            </a:r>
          </a:p>
          <a:p>
            <a:pPr marL="457200" indent="-457200">
              <a:buFont typeface="Arial" panose="020B0604020202020204" pitchFamily="34" charset="0"/>
              <a:buChar char="•"/>
            </a:pPr>
            <a:r>
              <a:rPr lang="en-US" altLang="en-US" dirty="0">
                <a:solidFill>
                  <a:srgbClr val="FFFFFF"/>
                </a:solidFill>
                <a:ea typeface="ヒラギノ角ゴ Pro W3" charset="-128"/>
              </a:rPr>
              <a:t>Can’t be done inside of a Function</a:t>
            </a:r>
          </a:p>
          <a:p>
            <a:pPr marL="574675" lvl="1" indent="-457200">
              <a:buFont typeface="Arial" panose="020B0604020202020204" pitchFamily="34" charset="0"/>
              <a:buChar char="•"/>
            </a:pPr>
            <a:r>
              <a:rPr lang="en-US" altLang="en-US" dirty="0">
                <a:solidFill>
                  <a:srgbClr val="FFFFFF"/>
                </a:solidFill>
                <a:ea typeface="ヒラギノ角ゴ Pro W3" charset="-128"/>
              </a:rPr>
              <a:t>There went my idea of writing a generic function that could re-create index’s as needed without having any index specific code.</a:t>
            </a:r>
          </a:p>
          <a:p>
            <a:pPr marL="457200" indent="-457200">
              <a:buFont typeface="Arial" panose="020B0604020202020204" pitchFamily="34" charset="0"/>
              <a:buChar char="•"/>
            </a:pPr>
            <a:r>
              <a:rPr lang="en-US" altLang="en-US" dirty="0">
                <a:solidFill>
                  <a:srgbClr val="FFFFFF"/>
                </a:solidFill>
                <a:ea typeface="ヒラギノ角ゴ Pro W3" charset="-128"/>
              </a:rPr>
              <a:t>CREATE INDEX CONCURRENTLY and VACUUM can’t be run at the same time because they both want a SHARE UPDATE EXCLUSIVE lock in the table.</a:t>
            </a:r>
          </a:p>
          <a:p>
            <a:pPr marL="574675" lvl="1" indent="-457200">
              <a:buFont typeface="Arial" panose="020B0604020202020204" pitchFamily="34" charset="0"/>
              <a:buChar char="•"/>
            </a:pPr>
            <a:r>
              <a:rPr lang="en-US" altLang="en-US" dirty="0">
                <a:solidFill>
                  <a:srgbClr val="FFFFFF"/>
                </a:solidFill>
                <a:ea typeface="ヒラギノ角ゴ Pro W3" charset="-128"/>
              </a:rPr>
              <a:t>SHARE UPDATE EXCLUSIVE lock is acquired by VACUUM (without FULL), ANALYZE, CREATE INDEX CONCURRENTLY, and some forms of ALTER TABLE.</a:t>
            </a:r>
          </a:p>
          <a:p>
            <a:pPr marL="457200" indent="-457200">
              <a:buFont typeface="Arial" panose="020B0604020202020204" pitchFamily="34" charset="0"/>
              <a:buChar char="•"/>
            </a:pPr>
            <a:endParaRPr lang="en-US" altLang="en-US" dirty="0">
              <a:solidFill>
                <a:srgbClr val="FFFFFF"/>
              </a:solidFill>
              <a:latin typeface="Arial Narrow" panose="020B0606020202030204" pitchFamily="34" charset="0"/>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19</a:t>
            </a:fld>
            <a:endParaRPr lang="en-US" altLang="en-US" sz="600"/>
          </a:p>
        </p:txBody>
      </p:sp>
    </p:spTree>
    <p:extLst>
      <p:ext uri="{BB962C8B-B14F-4D97-AF65-F5344CB8AC3E}">
        <p14:creationId xmlns:p14="http://schemas.microsoft.com/office/powerpoint/2010/main" val="2569843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CREATE INDEX CONCURRENTLY</a:t>
            </a:r>
          </a:p>
        </p:txBody>
      </p:sp>
      <p:sp>
        <p:nvSpPr>
          <p:cNvPr id="21507" name="Text Placeholder 4"/>
          <p:cNvSpPr>
            <a:spLocks noGrp="1"/>
          </p:cNvSpPr>
          <p:nvPr>
            <p:ph type="body" sz="quarter" idx="13"/>
          </p:nvPr>
        </p:nvSpPr>
        <p:spPr>
          <a:xfrm>
            <a:off x="609441" y="1262063"/>
            <a:ext cx="10963593" cy="5029200"/>
          </a:xfrm>
        </p:spPr>
        <p:txBody>
          <a:bodyPr/>
          <a:lstStyle/>
          <a:p>
            <a:pPr marL="457200" indent="-457200">
              <a:buFont typeface="Arial" panose="020B0604020202020204" pitchFamily="34" charset="0"/>
              <a:buChar char="•"/>
            </a:pPr>
            <a:r>
              <a:rPr lang="en-US" altLang="en-US" dirty="0">
                <a:solidFill>
                  <a:srgbClr val="FFFFFF"/>
                </a:solidFill>
                <a:ea typeface="ヒラギノ角ゴ Pro W3" charset="-128"/>
              </a:rPr>
              <a:t>If you cancel the CREATE INDEX or it fails during applying the constraints, you will be left with a bad index.</a:t>
            </a:r>
          </a:p>
          <a:p>
            <a:pPr marL="574675" lvl="1" indent="-457200">
              <a:buFont typeface="Arial" panose="020B0604020202020204" pitchFamily="34" charset="0"/>
              <a:buChar char="•"/>
            </a:pPr>
            <a:r>
              <a:rPr lang="en-US" altLang="en-US" dirty="0">
                <a:solidFill>
                  <a:srgbClr val="FFFFFF"/>
                </a:solidFill>
                <a:ea typeface="ヒラギノ角ゴ Pro W3" charset="-128"/>
              </a:rPr>
              <a:t>DROP the bad index. This index is also flagged bad and will not be used by the query planner. </a:t>
            </a:r>
            <a:r>
              <a:rPr lang="en-US" altLang="en-US" dirty="0" err="1">
                <a:solidFill>
                  <a:srgbClr val="FFFFFF"/>
                </a:solidFill>
                <a:ea typeface="ヒラギノ角ゴ Pro W3" charset="-128"/>
              </a:rPr>
              <a:t>pg_class.pg_index.indisvalid</a:t>
            </a:r>
            <a:r>
              <a:rPr lang="en-US" altLang="en-US" dirty="0">
                <a:solidFill>
                  <a:srgbClr val="FFFFFF"/>
                </a:solidFill>
                <a:ea typeface="ヒラギノ角ゴ Pro W3" charset="-128"/>
              </a:rPr>
              <a:t> = false</a:t>
            </a:r>
          </a:p>
          <a:p>
            <a:pPr marL="457200" indent="-457200">
              <a:buFont typeface="Arial" panose="020B0604020202020204" pitchFamily="34" charset="0"/>
              <a:buChar char="•"/>
            </a:pPr>
            <a:r>
              <a:rPr lang="en-US" altLang="en-US" dirty="0">
                <a:solidFill>
                  <a:srgbClr val="FFFFFF"/>
                </a:solidFill>
                <a:ea typeface="ヒラギノ角ゴ Pro W3" charset="-128"/>
              </a:rPr>
              <a:t>CREATE PROCEDURE (Postgres 11+)</a:t>
            </a:r>
          </a:p>
          <a:p>
            <a:pPr marL="574675" lvl="1" indent="-457200">
              <a:buFont typeface="Arial" panose="020B0604020202020204" pitchFamily="34" charset="0"/>
              <a:buChar char="•"/>
            </a:pPr>
            <a:r>
              <a:rPr lang="en-US" altLang="en-US" dirty="0">
                <a:solidFill>
                  <a:srgbClr val="FFFFFF"/>
                </a:solidFill>
                <a:ea typeface="ヒラギノ角ゴ Pro W3" charset="-128"/>
              </a:rPr>
              <a:t>Since transactions are allowed inside of procedures, I was hoping this would work, but it does not work.</a:t>
            </a:r>
          </a:p>
          <a:p>
            <a:endParaRPr lang="en-US" altLang="en-US" dirty="0">
              <a:solidFill>
                <a:srgbClr val="FFFFFF"/>
              </a:solidFill>
              <a:latin typeface="Arial Narrow" panose="020B0606020202030204" pitchFamily="34" charset="0"/>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20</a:t>
            </a:fld>
            <a:endParaRPr lang="en-US" altLang="en-US" sz="600"/>
          </a:p>
        </p:txBody>
      </p:sp>
      <p:pic>
        <p:nvPicPr>
          <p:cNvPr id="6" name="Picture 5">
            <a:extLst>
              <a:ext uri="{FF2B5EF4-FFF2-40B4-BE49-F238E27FC236}">
                <a16:creationId xmlns:a16="http://schemas.microsoft.com/office/drawing/2014/main" id="{CC301668-5895-4F1A-929C-4009B58AF4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288925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#1 – Normal Index</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IF</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EXISTS</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vr_temp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CONCURRENTLY </a:t>
            </a:r>
            <a:r>
              <a:rPr lang="en-US" sz="1000" dirty="0" err="1">
                <a:solidFill>
                  <a:srgbClr val="FFFFFF"/>
                </a:solidFill>
                <a:latin typeface="Courier New" panose="02070309020205020404" pitchFamily="49" charset="0"/>
              </a:rPr>
              <a:t>vr_temp</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variable_change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btree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df_study_number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plate_number</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err="1">
                <a:solidFill>
                  <a:srgbClr val="FFFFFF"/>
                </a:solidFill>
                <a:latin typeface="Courier New" panose="02070309020205020404" pitchFamily="49" charset="0"/>
              </a:rPr>
              <a:t>variable_number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visit_number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variable_change_id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DESC</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--Query OK, 0 rows affected (execution time: 00:15:30; total time: 00:15:30)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variable_change_idx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vr_temp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RENAME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variable_change_idx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COMMIT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spcBef>
                <a:spcPts val="0"/>
              </a:spcBef>
            </a:pPr>
            <a:endParaRPr lang="en-US" sz="7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21</a:t>
            </a:fld>
            <a:endParaRPr lang="en-US" altLang="en-US"/>
          </a:p>
        </p:txBody>
      </p:sp>
      <p:sp>
        <p:nvSpPr>
          <p:cNvPr id="8" name="Text Placeholder 7"/>
          <p:cNvSpPr>
            <a:spLocks noGrp="1"/>
          </p:cNvSpPr>
          <p:nvPr>
            <p:ph type="body" sz="quarter" idx="16"/>
          </p:nvPr>
        </p:nvSpPr>
        <p:spPr/>
        <p:txBody>
          <a:bodyPr/>
          <a:lstStyle/>
          <a:p>
            <a:pPr marL="285750" indent="-285750">
              <a:spcBef>
                <a:spcPts val="0"/>
              </a:spcBef>
              <a:buFont typeface="Arial" panose="020B0604020202020204" pitchFamily="34" charset="0"/>
              <a:buChar char="•"/>
            </a:pPr>
            <a:r>
              <a:rPr lang="en-US" dirty="0"/>
              <a:t>In this example we are dealing with a normal index that is not unique.</a:t>
            </a:r>
          </a:p>
          <a:p>
            <a:pPr marL="285750" indent="-285750">
              <a:spcBef>
                <a:spcPts val="0"/>
              </a:spcBef>
              <a:buFont typeface="Arial" panose="020B0604020202020204" pitchFamily="34" charset="0"/>
              <a:buChar char="•"/>
            </a:pPr>
            <a:r>
              <a:rPr lang="en-US" dirty="0"/>
              <a:t>When using CREATE INDEX CONCURRENTLY, you must not use it inside of a transaction and in fact it creates three separate transactions while executing.</a:t>
            </a:r>
          </a:p>
        </p:txBody>
      </p:sp>
    </p:spTree>
    <p:extLst>
      <p:ext uri="{BB962C8B-B14F-4D97-AF65-F5344CB8AC3E}">
        <p14:creationId xmlns:p14="http://schemas.microsoft.com/office/powerpoint/2010/main" val="3288354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#2 – Unique Index</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IF</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EXISTS</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vr_temp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UNIQUE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CONCURRENTLY </a:t>
            </a:r>
            <a:r>
              <a:rPr lang="en-US" sz="1000" dirty="0" err="1">
                <a:solidFill>
                  <a:srgbClr val="FFFFFF"/>
                </a:solidFill>
                <a:latin typeface="Courier New" panose="02070309020205020404" pitchFamily="49" charset="0"/>
              </a:rPr>
              <a:t>vr_temp</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df_study_number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plate_number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visit_number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variable_number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--Query OK, 0 rows affected (execution time: 00:18:53; total time: 00:18:53)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CONSTRAINT</a:t>
            </a:r>
          </a:p>
          <a:p>
            <a:pPr>
              <a:lnSpc>
                <a:spcPct val="100000"/>
              </a:lnSpc>
              <a:spcBef>
                <a:spcPts val="0"/>
              </a:spcBef>
            </a:pPr>
            <a:r>
              <a:rPr lang="en-US" sz="1000" dirty="0">
                <a:solidFill>
                  <a:srgbClr val="7BC22F"/>
                </a:solidFill>
                <a:latin typeface="Courier New" panose="02070309020205020404" pitchFamily="49" charset="0"/>
              </a:rPr>
              <a:t>     </a:t>
            </a:r>
            <a:r>
              <a:rPr lang="en-US" sz="1000" dirty="0">
                <a:solidFill>
                  <a:srgbClr val="FFFFFF"/>
                </a:solidFill>
                <a:latin typeface="Courier New" panose="02070309020205020404" pitchFamily="49" charset="0"/>
              </a:rPr>
              <a:t> variable_record_df_study_number_plate_number_ptid_visit_num_key</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F08047"/>
                </a:solidFill>
                <a:latin typeface="Courier New" panose="02070309020205020404" pitchFamily="49" charset="0"/>
              </a:rPr>
              <a:t>   </a:t>
            </a:r>
            <a:r>
              <a:rPr lang="en-US" sz="1000" dirty="0">
                <a:solidFill>
                  <a:srgbClr val="7BC22F"/>
                </a:solidFill>
                <a:latin typeface="Courier New" panose="02070309020205020404" pitchFamily="49" charset="0"/>
              </a:rPr>
              <a:t>ADD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CONSTRAINT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variable_record_df_study_number_plate_number_ptid_visit_num_key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UNIQUE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vr_temp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spcBef>
                <a:spcPts val="0"/>
              </a:spcBef>
            </a:pPr>
            <a:endParaRPr lang="en-US" sz="7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22</a:t>
            </a:fld>
            <a:endParaRPr lang="en-US" altLang="en-US"/>
          </a:p>
        </p:txBody>
      </p:sp>
      <p:sp>
        <p:nvSpPr>
          <p:cNvPr id="8" name="Text Placeholder 7"/>
          <p:cNvSpPr>
            <a:spLocks noGrp="1"/>
          </p:cNvSpPr>
          <p:nvPr>
            <p:ph type="body" sz="quarter" idx="16"/>
          </p:nvPr>
        </p:nvSpPr>
        <p:spPr/>
        <p:txBody>
          <a:bodyPr/>
          <a:lstStyle/>
          <a:p>
            <a:pPr marL="285750" indent="-285750">
              <a:spcBef>
                <a:spcPts val="0"/>
              </a:spcBef>
              <a:buFont typeface="Arial" panose="020B0604020202020204" pitchFamily="34" charset="0"/>
              <a:buChar char="•"/>
            </a:pPr>
            <a:r>
              <a:rPr lang="en-US" dirty="0"/>
              <a:t>In this example we have a unique index.</a:t>
            </a:r>
          </a:p>
          <a:p>
            <a:pPr marL="285750" indent="-285750">
              <a:spcBef>
                <a:spcPts val="0"/>
              </a:spcBef>
              <a:buFont typeface="Arial" panose="020B0604020202020204" pitchFamily="34" charset="0"/>
              <a:buChar char="•"/>
            </a:pPr>
            <a:r>
              <a:rPr lang="en-US" dirty="0"/>
              <a:t>We are able to drop and replace the constraint as a single command. This means we don’t need to wrap this command inside of a transaction.</a:t>
            </a:r>
          </a:p>
        </p:txBody>
      </p:sp>
    </p:spTree>
    <p:extLst>
      <p:ext uri="{BB962C8B-B14F-4D97-AF65-F5344CB8AC3E}">
        <p14:creationId xmlns:p14="http://schemas.microsoft.com/office/powerpoint/2010/main" val="1269618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#3 – Primary Key with Foreign Key</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IF</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EXISTS</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vr_temp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UNIQUE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CONCURRENTLY </a:t>
            </a:r>
            <a:r>
              <a:rPr lang="en-US" sz="1000" dirty="0" err="1">
                <a:solidFill>
                  <a:srgbClr val="FFFFFF"/>
                </a:solidFill>
                <a:latin typeface="Courier New" panose="02070309020205020404" pitchFamily="49" charset="0"/>
              </a:rPr>
              <a:t>vr_temp</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variable_record_id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--Query OK, 0 rows affected (execution time: 00:03:51; total time: 00:03:51)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qc_record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CONSTRAINT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qc_record_variable_record_fk</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DROP</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CONSTRAINT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variable_record_pkey</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ADD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CONSTRAINT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variable_record_pkey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PRIMARY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KEY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USING</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vr_temp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qc_record</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ADD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CONSTRAINT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qc_record_variable_record_fk</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FOREIGN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KEY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variable_record_id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REFERENCES</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variable_record_id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DELETE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NO</a:t>
            </a:r>
            <a:r>
              <a:rPr lang="en-US" sz="1000" dirty="0">
                <a:solidFill>
                  <a:srgbClr val="FFFFFF"/>
                </a:solidFill>
                <a:latin typeface="Courier New" panose="02070309020205020404" pitchFamily="49" charset="0"/>
              </a:rPr>
              <a:t> ACTION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UPDATE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NO</a:t>
            </a:r>
            <a:r>
              <a:rPr lang="en-US" sz="1000" dirty="0">
                <a:solidFill>
                  <a:srgbClr val="FFFFFF"/>
                </a:solidFill>
                <a:latin typeface="Courier New" panose="02070309020205020404" pitchFamily="49" charset="0"/>
              </a:rPr>
              <a:t> ACTION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DEFERRABLE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INITIALLY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DEFERRED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COMMIT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spcBef>
                <a:spcPts val="0"/>
              </a:spcBef>
            </a:pPr>
            <a:endParaRPr lang="en-US" sz="7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23</a:t>
            </a:fld>
            <a:endParaRPr lang="en-US" altLang="en-US"/>
          </a:p>
        </p:txBody>
      </p:sp>
      <p:sp>
        <p:nvSpPr>
          <p:cNvPr id="8" name="Text Placeholder 7"/>
          <p:cNvSpPr>
            <a:spLocks noGrp="1"/>
          </p:cNvSpPr>
          <p:nvPr>
            <p:ph type="body" sz="quarter" idx="16"/>
          </p:nvPr>
        </p:nvSpPr>
        <p:spPr/>
        <p:txBody>
          <a:bodyPr/>
          <a:lstStyle/>
          <a:p>
            <a:pPr marL="285750" indent="-285750">
              <a:spcBef>
                <a:spcPts val="0"/>
              </a:spcBef>
              <a:buFont typeface="Arial" panose="020B0604020202020204" pitchFamily="34" charset="0"/>
              <a:buChar char="•"/>
            </a:pPr>
            <a:r>
              <a:rPr lang="en-US" dirty="0"/>
              <a:t>In this example the index is also a primary key that has a foreign key relationship.</a:t>
            </a:r>
          </a:p>
          <a:p>
            <a:pPr marL="285750" indent="-285750">
              <a:spcBef>
                <a:spcPts val="0"/>
              </a:spcBef>
              <a:buFont typeface="Arial" panose="020B0604020202020204" pitchFamily="34" charset="0"/>
              <a:buChar char="•"/>
            </a:pPr>
            <a:r>
              <a:rPr lang="en-US" dirty="0"/>
              <a:t>You can’t drop the primary key constraint when there is a foreign key constraint on the same field.</a:t>
            </a:r>
          </a:p>
        </p:txBody>
      </p:sp>
    </p:spTree>
    <p:extLst>
      <p:ext uri="{BB962C8B-B14F-4D97-AF65-F5344CB8AC3E}">
        <p14:creationId xmlns:p14="http://schemas.microsoft.com/office/powerpoint/2010/main" val="1039835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WITH (</a:t>
            </a:r>
            <a:r>
              <a:rPr lang="en-US" altLang="en-US" dirty="0" err="1">
                <a:ea typeface="ヒラギノ角ゴ Pro W3" charset="-128"/>
              </a:rPr>
              <a:t>fillfactor</a:t>
            </a:r>
            <a:r>
              <a:rPr lang="en-US" altLang="en-US" dirty="0">
                <a:ea typeface="ヒラギノ角ゴ Pro W3" charset="-128"/>
              </a:rPr>
              <a:t> = 90)</a:t>
            </a:r>
          </a:p>
          <a:p>
            <a:pPr marL="90488" lvl="1">
              <a:spcBef>
                <a:spcPct val="0"/>
              </a:spcBef>
            </a:pPr>
            <a:r>
              <a:rPr lang="en-US" altLang="en-US" dirty="0">
                <a:ea typeface="ヒラギノ角ゴ Pro W3" charset="-128"/>
              </a:rPr>
              <a:t>Creating bloat on purpose</a:t>
            </a:r>
          </a:p>
        </p:txBody>
      </p:sp>
    </p:spTree>
    <p:extLst>
      <p:ext uri="{BB962C8B-B14F-4D97-AF65-F5344CB8AC3E}">
        <p14:creationId xmlns:p14="http://schemas.microsoft.com/office/powerpoint/2010/main" val="3004020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Fillfactor</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UNIQUE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INDEX</a:t>
            </a:r>
            <a:r>
              <a:rPr lang="en-US" sz="1000" dirty="0">
                <a:solidFill>
                  <a:srgbClr val="FFFFFF"/>
                </a:solidFill>
                <a:latin typeface="Courier New" panose="02070309020205020404" pitchFamily="49" charset="0"/>
              </a:rPr>
              <a:t> CONCURRENTLY </a:t>
            </a:r>
            <a:r>
              <a:rPr lang="en-US" sz="1000" dirty="0" err="1">
                <a:solidFill>
                  <a:srgbClr val="FFFFFF"/>
                </a:solidFill>
                <a:latin typeface="Courier New" panose="02070309020205020404" pitchFamily="49" charset="0"/>
              </a:rPr>
              <a:t>vr_temp</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data</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variable_record_id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WITH</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fillfactor</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40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spcBef>
                <a:spcPts val="0"/>
              </a:spcBef>
            </a:pPr>
            <a:endParaRPr lang="en-US" sz="7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25</a:t>
            </a:fld>
            <a:endParaRPr lang="en-US" altLang="en-US"/>
          </a:p>
        </p:txBody>
      </p:sp>
      <p:sp>
        <p:nvSpPr>
          <p:cNvPr id="8" name="Text Placeholder 7"/>
          <p:cNvSpPr>
            <a:spLocks noGrp="1"/>
          </p:cNvSpPr>
          <p:nvPr>
            <p:ph type="body" sz="quarter" idx="16"/>
          </p:nvPr>
        </p:nvSpPr>
        <p:spPr/>
        <p:txBody>
          <a:bodyPr/>
          <a:lstStyle/>
          <a:p>
            <a:pPr>
              <a:spcBef>
                <a:spcPts val="0"/>
              </a:spcBef>
            </a:pPr>
            <a:r>
              <a:rPr lang="en-US" dirty="0"/>
              <a:t>The </a:t>
            </a:r>
            <a:r>
              <a:rPr lang="en-US" dirty="0" err="1"/>
              <a:t>fillfactor</a:t>
            </a:r>
            <a:r>
              <a:rPr lang="en-US" dirty="0"/>
              <a:t> for an index is a percentage that determines how full the index method will try to pack index pages. For B-trees, leaf pages are filled to this percentage during initial index build, and also when extending the index at the right (adding new largest key values). If pages subsequently become completely full, they will be split, leading to gradual degradation in the index's efficiency. B-trees use a default </a:t>
            </a:r>
            <a:r>
              <a:rPr lang="en-US" dirty="0" err="1"/>
              <a:t>fillfactor</a:t>
            </a:r>
            <a:r>
              <a:rPr lang="en-US" dirty="0"/>
              <a:t> of 90, but any integer value from 10 to 100 can be selected. If the table is static then </a:t>
            </a:r>
            <a:r>
              <a:rPr lang="en-US" dirty="0" err="1"/>
              <a:t>fillfactor</a:t>
            </a:r>
            <a:r>
              <a:rPr lang="en-US" dirty="0"/>
              <a:t> 100 is best to minimize the index's physical size, but for heavily updated tables a smaller </a:t>
            </a:r>
            <a:r>
              <a:rPr lang="en-US" dirty="0" err="1"/>
              <a:t>fillfactor</a:t>
            </a:r>
            <a:r>
              <a:rPr lang="en-US" dirty="0"/>
              <a:t> is better to minimize the need for page splits. The other index methods use </a:t>
            </a:r>
            <a:r>
              <a:rPr lang="en-US" dirty="0" err="1"/>
              <a:t>fillfactor</a:t>
            </a:r>
            <a:r>
              <a:rPr lang="en-US" dirty="0"/>
              <a:t> in different but roughly analogous ways; the default </a:t>
            </a:r>
            <a:r>
              <a:rPr lang="en-US" dirty="0" err="1"/>
              <a:t>fillfactor</a:t>
            </a:r>
            <a:r>
              <a:rPr lang="en-US" dirty="0"/>
              <a:t> varies between methods.</a:t>
            </a:r>
          </a:p>
        </p:txBody>
      </p:sp>
      <p:pic>
        <p:nvPicPr>
          <p:cNvPr id="10" name="Picture 9">
            <a:extLst>
              <a:ext uri="{FF2B5EF4-FFF2-40B4-BE49-F238E27FC236}">
                <a16:creationId xmlns:a16="http://schemas.microsoft.com/office/drawing/2014/main" id="{26DD353C-FEB2-4D36-8C31-F85C7EF96E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58985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What causes Index Bloat</a:t>
            </a:r>
          </a:p>
          <a:p>
            <a:pPr marL="90488" lvl="1">
              <a:spcBef>
                <a:spcPct val="0"/>
              </a:spcBef>
            </a:pPr>
            <a:r>
              <a:rPr lang="en-US" altLang="en-US" dirty="0">
                <a:ea typeface="ヒラギノ角ゴ Pro W3" charset="-128"/>
              </a:rPr>
              <a:t>How to change your SQL patterns to prevent the Index Bloat.</a:t>
            </a:r>
          </a:p>
        </p:txBody>
      </p:sp>
    </p:spTree>
    <p:extLst>
      <p:ext uri="{BB962C8B-B14F-4D97-AF65-F5344CB8AC3E}">
        <p14:creationId xmlns:p14="http://schemas.microsoft.com/office/powerpoint/2010/main" val="4095101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Changing your SQL Pattern</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b="1" i="1" dirty="0">
                <a:solidFill>
                  <a:srgbClr val="3A8BDA"/>
                </a:solidFill>
                <a:latin typeface="Courier New" panose="02070309020205020404" pitchFamily="49" charset="0"/>
              </a:rPr>
              <a:t>-- This causes the index bloat </a:t>
            </a:r>
          </a:p>
          <a:p>
            <a:pPr>
              <a:lnSpc>
                <a:spcPct val="100000"/>
              </a:lnSpc>
              <a:spcBef>
                <a:spcPts val="0"/>
              </a:spcBef>
            </a:pPr>
            <a:r>
              <a:rPr lang="en-US" sz="1000" dirty="0">
                <a:solidFill>
                  <a:srgbClr val="7BC22F"/>
                </a:solidFill>
                <a:latin typeface="Courier New" panose="02070309020205020404" pitchFamily="49" charset="0"/>
              </a:rPr>
              <a:t>DELETE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records_table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study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'study x'</a:t>
            </a:r>
            <a:r>
              <a:rPr lang="en-US" sz="1000" dirty="0">
                <a:solidFill>
                  <a:srgbClr val="F08047"/>
                </a:solidFill>
                <a:latin typeface="Courier New" panose="02070309020205020404" pitchFamily="49" charset="0"/>
              </a:rPr>
              <a:t>;</a:t>
            </a:r>
          </a:p>
          <a:p>
            <a:pPr>
              <a:lnSpc>
                <a:spcPct val="100000"/>
              </a:lnSpc>
              <a:spcBef>
                <a:spcPts val="0"/>
              </a:spcBef>
            </a:pPr>
            <a:r>
              <a:rPr lang="en-US" sz="1000" dirty="0">
                <a:solidFill>
                  <a:srgbClr val="3A8BDA"/>
                </a:solidFill>
                <a:latin typeface="Courier New" panose="02070309020205020404" pitchFamily="49" charset="0"/>
              </a:rPr>
              <a:t>-- Table tuples/rows are flagged as deleted</a:t>
            </a:r>
          </a:p>
          <a:p>
            <a:pPr>
              <a:lnSpc>
                <a:spcPct val="100000"/>
              </a:lnSpc>
              <a:spcBef>
                <a:spcPts val="0"/>
              </a:spcBef>
            </a:pPr>
            <a:r>
              <a:rPr lang="en-US" sz="1000" dirty="0">
                <a:solidFill>
                  <a:srgbClr val="3A8BDA"/>
                </a:solidFill>
                <a:latin typeface="Courier New" panose="02070309020205020404" pitchFamily="49" charset="0"/>
              </a:rPr>
              <a:t>-- Index tuples/entries have </a:t>
            </a:r>
            <a:r>
              <a:rPr lang="en-US" sz="1000" b="1" i="1" dirty="0">
                <a:solidFill>
                  <a:srgbClr val="3A8BDA"/>
                </a:solidFill>
                <a:latin typeface="Courier New" panose="02070309020205020404" pitchFamily="49" charset="0"/>
              </a:rPr>
              <a:t>not been flagged as deleted</a:t>
            </a:r>
            <a:r>
              <a:rPr lang="en-US" sz="1000" dirty="0">
                <a:solidFill>
                  <a:srgbClr val="3A8BDA"/>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records_table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imported_records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study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'study 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Insert needs to mesh new index entries with existing index entries, causing index page’s to split into multiple pages, thus causing the index bloat.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b="1" i="1" dirty="0">
                <a:solidFill>
                  <a:srgbClr val="3A8BDA"/>
                </a:solidFill>
                <a:latin typeface="Courier New" panose="02070309020205020404" pitchFamily="49" charset="0"/>
              </a:rPr>
              <a:t>-- This will keep the index bloat from happening </a:t>
            </a:r>
          </a:p>
          <a:p>
            <a:pPr>
              <a:lnSpc>
                <a:spcPct val="100000"/>
              </a:lnSpc>
              <a:spcBef>
                <a:spcPts val="0"/>
              </a:spcBef>
            </a:pPr>
            <a:r>
              <a:rPr lang="en-US" sz="1000" dirty="0">
                <a:solidFill>
                  <a:srgbClr val="7BC22F"/>
                </a:solidFill>
                <a:latin typeface="Courier New" panose="02070309020205020404" pitchFamily="49" charset="0"/>
              </a:rPr>
              <a:t>DELETE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records_table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study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'study 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Index entries have not been flagged as deleted.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records_table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study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'study 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Zero rows will be returned.</a:t>
            </a:r>
          </a:p>
          <a:p>
            <a:pPr>
              <a:lnSpc>
                <a:spcPct val="100000"/>
              </a:lnSpc>
              <a:spcBef>
                <a:spcPts val="0"/>
              </a:spcBef>
            </a:pPr>
            <a:r>
              <a:rPr lang="en-US" sz="1000" dirty="0">
                <a:solidFill>
                  <a:srgbClr val="3A8BDA"/>
                </a:solidFill>
                <a:latin typeface="Courier New" panose="02070309020205020404" pitchFamily="49" charset="0"/>
              </a:rPr>
              <a:t>-- Flags index entries as deleted when it finds that the table’s </a:t>
            </a:r>
            <a:r>
              <a:rPr lang="en-US" sz="1000" dirty="0" err="1">
                <a:solidFill>
                  <a:srgbClr val="3A8BDA"/>
                </a:solidFill>
                <a:latin typeface="Courier New" panose="02070309020205020404" pitchFamily="49" charset="0"/>
              </a:rPr>
              <a:t>tuble</a:t>
            </a:r>
            <a:r>
              <a:rPr lang="en-US" sz="1000" dirty="0">
                <a:solidFill>
                  <a:srgbClr val="3A8BDA"/>
                </a:solidFill>
                <a:latin typeface="Courier New" panose="02070309020205020404" pitchFamily="49" charset="0"/>
              </a:rPr>
              <a:t>/row is flagged as deleted. </a:t>
            </a: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records_table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imported_records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WHERE</a:t>
            </a:r>
            <a:r>
              <a:rPr lang="en-US" sz="1000" dirty="0">
                <a:solidFill>
                  <a:srgbClr val="FFFFFF"/>
                </a:solidFill>
                <a:latin typeface="Courier New" panose="02070309020205020404" pitchFamily="49" charset="0"/>
              </a:rPr>
              <a:t> study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'study x'</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Overwrites index entries flagged as deleted. </a:t>
            </a:r>
            <a:endParaRPr lang="en-US" sz="1000" dirty="0"/>
          </a:p>
          <a:p>
            <a:pPr>
              <a:lnSpc>
                <a:spcPct val="100000"/>
              </a:lnSpc>
              <a:spcBef>
                <a:spcPts val="0"/>
              </a:spcBef>
            </a:pPr>
            <a:endParaRPr lang="en-US" sz="7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27</a:t>
            </a:fld>
            <a:endParaRPr lang="en-US" altLang="en-US"/>
          </a:p>
        </p:txBody>
      </p:sp>
      <p:sp>
        <p:nvSpPr>
          <p:cNvPr id="8" name="Text Placeholder 7"/>
          <p:cNvSpPr>
            <a:spLocks noGrp="1"/>
          </p:cNvSpPr>
          <p:nvPr>
            <p:ph type="body" sz="quarter" idx="16"/>
          </p:nvPr>
        </p:nvSpPr>
        <p:spPr/>
        <p:txBody>
          <a:bodyPr/>
          <a:lstStyle/>
          <a:p>
            <a:pPr marL="285750" indent="-285750">
              <a:spcBef>
                <a:spcPts val="0"/>
              </a:spcBef>
              <a:buFont typeface="Arial" panose="020B0604020202020204" pitchFamily="34" charset="0"/>
              <a:buChar char="•"/>
            </a:pPr>
            <a:r>
              <a:rPr lang="en-US" dirty="0"/>
              <a:t>In 2016, I had an evening chat with Anastasia </a:t>
            </a:r>
            <a:r>
              <a:rPr lang="en-US" dirty="0" err="1"/>
              <a:t>Lubennikova</a:t>
            </a:r>
            <a:r>
              <a:rPr lang="en-US" dirty="0"/>
              <a:t> from Postgres Professional in Russia who’s primary interest is indexes.</a:t>
            </a:r>
          </a:p>
          <a:p>
            <a:pPr marL="285750" indent="-285750">
              <a:spcBef>
                <a:spcPts val="0"/>
              </a:spcBef>
              <a:buFont typeface="Arial" panose="020B0604020202020204" pitchFamily="34" charset="0"/>
              <a:buChar char="•"/>
            </a:pPr>
            <a:endParaRPr lang="en-US" dirty="0"/>
          </a:p>
          <a:p>
            <a:pPr marL="285750" indent="-285750">
              <a:spcBef>
                <a:spcPts val="0"/>
              </a:spcBef>
              <a:buFont typeface="Arial" panose="020B0604020202020204" pitchFamily="34" charset="0"/>
              <a:buChar char="•"/>
            </a:pPr>
            <a:r>
              <a:rPr lang="en-US" dirty="0"/>
              <a:t>When you delete a large chuck of data, the tuples (records) are marked deleted in the table but the index is not updated. If you then insert the new records, there will not be enough empty entries on the index pages and the pages will have to be split, doubling the size of the index.</a:t>
            </a:r>
          </a:p>
          <a:p>
            <a:pPr marL="285750" indent="-285750">
              <a:spcBef>
                <a:spcPts val="0"/>
              </a:spcBef>
              <a:buFont typeface="Arial" panose="020B0604020202020204" pitchFamily="34" charset="0"/>
              <a:buChar char="•"/>
            </a:pPr>
            <a:endParaRPr lang="en-US" dirty="0"/>
          </a:p>
          <a:p>
            <a:pPr marL="285750" indent="-285750">
              <a:spcBef>
                <a:spcPts val="0"/>
              </a:spcBef>
              <a:buFont typeface="Arial" panose="020B0604020202020204" pitchFamily="34" charset="0"/>
              <a:buChar char="•"/>
            </a:pPr>
            <a:r>
              <a:rPr lang="en-US" dirty="0"/>
              <a:t>This can be resolved by first deleting the entries and then doing a select on the same table using the same where clause as the delete. This select will cause the index entries to be marked as deleted. Then when you do the insert the deleted index entrees can be overwritten, so that your index does not bloat.</a:t>
            </a:r>
          </a:p>
        </p:txBody>
      </p:sp>
    </p:spTree>
    <p:extLst>
      <p:ext uri="{BB962C8B-B14F-4D97-AF65-F5344CB8AC3E}">
        <p14:creationId xmlns:p14="http://schemas.microsoft.com/office/powerpoint/2010/main" val="3904313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59" y="3084512"/>
            <a:ext cx="10963593" cy="2721483"/>
          </a:xfrm>
          <a:extLst>
            <a:ext uri="{FAA26D3D-D897-4be2-8F04-BA451C77F1D7}"/>
          </a:extLst>
        </p:spPr>
        <p:txBody>
          <a:bodyPr/>
          <a:lstStyle/>
          <a:p>
            <a:pPr>
              <a:defRPr/>
            </a:pPr>
            <a:r>
              <a:rPr lang="en-US" dirty="0"/>
              <a:t>Part 2:</a:t>
            </a:r>
            <a:br>
              <a:rPr lang="en-US" dirty="0"/>
            </a:br>
            <a:r>
              <a:rPr lang="en-US" dirty="0"/>
              <a:t>B-Tree - explore the heart of PostgreSQL.</a:t>
            </a:r>
            <a:endParaRPr lang="en-US" dirty="0">
              <a:solidFill>
                <a:schemeClr val="accent6"/>
              </a:solidFill>
            </a:endParaRPr>
          </a:p>
        </p:txBody>
      </p:sp>
      <p:sp>
        <p:nvSpPr>
          <p:cNvPr id="28675" name="Footer Placeholder 2"/>
          <p:cNvSpPr>
            <a:spLocks noGrp="1"/>
          </p:cNvSpPr>
          <p:nvPr>
            <p:ph type="ftr" sz="quarter" idx="10"/>
          </p:nvPr>
        </p:nvSpPr>
        <p:spPr>
          <a:noFill/>
        </p:spPr>
        <p:txBody>
          <a:bodyPr/>
          <a:lstStyle>
            <a:lvl1pPr>
              <a:defRPr sz="2400">
                <a:solidFill>
                  <a:schemeClr val="tx1"/>
                </a:solidFill>
                <a:latin typeface="Times New Roman" pitchFamily="18" charset="0"/>
                <a:ea typeface="ヒラギノ角ゴ Pro W3" charset="-128"/>
              </a:defRPr>
            </a:lvl1pPr>
            <a:lvl2pPr marL="742950" indent="-285750">
              <a:defRPr sz="2400">
                <a:solidFill>
                  <a:schemeClr val="tx1"/>
                </a:solidFill>
                <a:latin typeface="Times New Roman" pitchFamily="18" charset="0"/>
                <a:ea typeface="ヒラギノ角ゴ Pro W3" charset="-128"/>
              </a:defRPr>
            </a:lvl2pPr>
            <a:lvl3pPr marL="1143000" indent="-228600">
              <a:defRPr sz="2400">
                <a:solidFill>
                  <a:schemeClr val="tx1"/>
                </a:solidFill>
                <a:latin typeface="Times New Roman" pitchFamily="18" charset="0"/>
                <a:ea typeface="ヒラギノ角ゴ Pro W3" charset="-128"/>
              </a:defRPr>
            </a:lvl3pPr>
            <a:lvl4pPr marL="1600200" indent="-228600">
              <a:defRPr sz="2400">
                <a:solidFill>
                  <a:schemeClr val="tx1"/>
                </a:solidFill>
                <a:latin typeface="Times New Roman" pitchFamily="18" charset="0"/>
                <a:ea typeface="ヒラギノ角ゴ Pro W3" charset="-128"/>
              </a:defRPr>
            </a:lvl4pPr>
            <a:lvl5pPr marL="2057400" indent="-228600">
              <a:defRPr sz="2400">
                <a:solidFill>
                  <a:schemeClr val="tx1"/>
                </a:solidFill>
                <a:latin typeface="Times New Roman" pitchFamily="18" charset="0"/>
                <a:ea typeface="ヒラギノ角ゴ Pro W3" charset="-128"/>
              </a:defRPr>
            </a:lvl5pPr>
            <a:lvl6pPr marL="2514600" indent="-228600" eaLnBrk="0" fontAlgn="base" hangingPunct="0">
              <a:spcBef>
                <a:spcPct val="0"/>
              </a:spcBef>
              <a:spcAft>
                <a:spcPct val="0"/>
              </a:spcAft>
              <a:defRPr sz="2400">
                <a:solidFill>
                  <a:schemeClr val="tx1"/>
                </a:solidFill>
                <a:latin typeface="Times New Roman" pitchFamily="18" charset="0"/>
                <a:ea typeface="ヒラギノ角ゴ Pro W3" charset="-128"/>
              </a:defRPr>
            </a:lvl6pPr>
            <a:lvl7pPr marL="2971800" indent="-228600" eaLnBrk="0" fontAlgn="base" hangingPunct="0">
              <a:spcBef>
                <a:spcPct val="0"/>
              </a:spcBef>
              <a:spcAft>
                <a:spcPct val="0"/>
              </a:spcAft>
              <a:defRPr sz="2400">
                <a:solidFill>
                  <a:schemeClr val="tx1"/>
                </a:solidFill>
                <a:latin typeface="Times New Roman" pitchFamily="18" charset="0"/>
                <a:ea typeface="ヒラギノ角ゴ Pro W3" charset="-128"/>
              </a:defRPr>
            </a:lvl7pPr>
            <a:lvl8pPr marL="3429000" indent="-228600" eaLnBrk="0" fontAlgn="base" hangingPunct="0">
              <a:spcBef>
                <a:spcPct val="0"/>
              </a:spcBef>
              <a:spcAft>
                <a:spcPct val="0"/>
              </a:spcAft>
              <a:defRPr sz="2400">
                <a:solidFill>
                  <a:schemeClr val="tx1"/>
                </a:solidFill>
                <a:latin typeface="Times New Roman" pitchFamily="18" charset="0"/>
                <a:ea typeface="ヒラギノ角ゴ Pro W3" charset="-128"/>
              </a:defRPr>
            </a:lvl8pPr>
            <a:lvl9pPr marL="3886200" indent="-228600" eaLnBrk="0" fontAlgn="base" hangingPunct="0">
              <a:spcBef>
                <a:spcPct val="0"/>
              </a:spcBef>
              <a:spcAft>
                <a:spcPct val="0"/>
              </a:spcAft>
              <a:defRPr sz="2400">
                <a:solidFill>
                  <a:schemeClr val="tx1"/>
                </a:solidFill>
                <a:latin typeface="Times New Roman" pitchFamily="18" charset="0"/>
                <a:ea typeface="ヒラギノ角ゴ Pro W3"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600" b="0" i="0" u="none" strike="noStrike" kern="1200" cap="none" spc="0" normalizeH="0" baseline="0" noProof="0">
                <a:ln>
                  <a:noFill/>
                </a:ln>
                <a:solidFill>
                  <a:srgbClr val="FFFFFF"/>
                </a:solidFill>
                <a:effectLst/>
                <a:uLnTx/>
                <a:uFillTx/>
                <a:latin typeface="Arial" pitchFamily="34" charset="0"/>
                <a:ea typeface="ヒラギノ角ゴ Pro W3" charset="-128"/>
                <a:cs typeface="+mn-cs"/>
              </a:rPr>
              <a:t>© Fred Hutchinson Cancer Research Center </a:t>
            </a:r>
          </a:p>
        </p:txBody>
      </p:sp>
      <p:sp>
        <p:nvSpPr>
          <p:cNvPr id="28676" name="Slide Number Placeholder 3"/>
          <p:cNvSpPr>
            <a:spLocks noGrp="1"/>
          </p:cNvSpPr>
          <p:nvPr>
            <p:ph type="sldNum" sz="quarter" idx="11"/>
          </p:nvPr>
        </p:nvSpPr>
        <p:spPr>
          <a:noFill/>
        </p:spPr>
        <p:txBody>
          <a:bodyPr/>
          <a:lstStyle>
            <a:lvl1pPr>
              <a:defRPr sz="2400">
                <a:solidFill>
                  <a:schemeClr val="tx1"/>
                </a:solidFill>
                <a:latin typeface="Times New Roman" pitchFamily="18" charset="0"/>
                <a:ea typeface="ヒラギノ角ゴ Pro W3" charset="-128"/>
              </a:defRPr>
            </a:lvl1pPr>
            <a:lvl2pPr marL="742950" indent="-285750">
              <a:defRPr sz="2400">
                <a:solidFill>
                  <a:schemeClr val="tx1"/>
                </a:solidFill>
                <a:latin typeface="Times New Roman" pitchFamily="18" charset="0"/>
                <a:ea typeface="ヒラギノ角ゴ Pro W3" charset="-128"/>
              </a:defRPr>
            </a:lvl2pPr>
            <a:lvl3pPr marL="1143000" indent="-228600">
              <a:defRPr sz="2400">
                <a:solidFill>
                  <a:schemeClr val="tx1"/>
                </a:solidFill>
                <a:latin typeface="Times New Roman" pitchFamily="18" charset="0"/>
                <a:ea typeface="ヒラギノ角ゴ Pro W3" charset="-128"/>
              </a:defRPr>
            </a:lvl3pPr>
            <a:lvl4pPr marL="1600200" indent="-228600">
              <a:defRPr sz="2400">
                <a:solidFill>
                  <a:schemeClr val="tx1"/>
                </a:solidFill>
                <a:latin typeface="Times New Roman" pitchFamily="18" charset="0"/>
                <a:ea typeface="ヒラギノ角ゴ Pro W3" charset="-128"/>
              </a:defRPr>
            </a:lvl4pPr>
            <a:lvl5pPr marL="2057400" indent="-228600">
              <a:defRPr sz="2400">
                <a:solidFill>
                  <a:schemeClr val="tx1"/>
                </a:solidFill>
                <a:latin typeface="Times New Roman" pitchFamily="18" charset="0"/>
                <a:ea typeface="ヒラギノ角ゴ Pro W3" charset="-128"/>
              </a:defRPr>
            </a:lvl5pPr>
            <a:lvl6pPr marL="2514600" indent="-228600" eaLnBrk="0" fontAlgn="base" hangingPunct="0">
              <a:spcBef>
                <a:spcPct val="0"/>
              </a:spcBef>
              <a:spcAft>
                <a:spcPct val="0"/>
              </a:spcAft>
              <a:defRPr sz="2400">
                <a:solidFill>
                  <a:schemeClr val="tx1"/>
                </a:solidFill>
                <a:latin typeface="Times New Roman" pitchFamily="18" charset="0"/>
                <a:ea typeface="ヒラギノ角ゴ Pro W3" charset="-128"/>
              </a:defRPr>
            </a:lvl6pPr>
            <a:lvl7pPr marL="2971800" indent="-228600" eaLnBrk="0" fontAlgn="base" hangingPunct="0">
              <a:spcBef>
                <a:spcPct val="0"/>
              </a:spcBef>
              <a:spcAft>
                <a:spcPct val="0"/>
              </a:spcAft>
              <a:defRPr sz="2400">
                <a:solidFill>
                  <a:schemeClr val="tx1"/>
                </a:solidFill>
                <a:latin typeface="Times New Roman" pitchFamily="18" charset="0"/>
                <a:ea typeface="ヒラギノ角ゴ Pro W3" charset="-128"/>
              </a:defRPr>
            </a:lvl7pPr>
            <a:lvl8pPr marL="3429000" indent="-228600" eaLnBrk="0" fontAlgn="base" hangingPunct="0">
              <a:spcBef>
                <a:spcPct val="0"/>
              </a:spcBef>
              <a:spcAft>
                <a:spcPct val="0"/>
              </a:spcAft>
              <a:defRPr sz="2400">
                <a:solidFill>
                  <a:schemeClr val="tx1"/>
                </a:solidFill>
                <a:latin typeface="Times New Roman" pitchFamily="18" charset="0"/>
                <a:ea typeface="ヒラギノ角ゴ Pro W3" charset="-128"/>
              </a:defRPr>
            </a:lvl8pPr>
            <a:lvl9pPr marL="3886200" indent="-228600" eaLnBrk="0" fontAlgn="base" hangingPunct="0">
              <a:spcBef>
                <a:spcPct val="0"/>
              </a:spcBef>
              <a:spcAft>
                <a:spcPct val="0"/>
              </a:spcAft>
              <a:defRPr sz="2400">
                <a:solidFill>
                  <a:schemeClr val="tx1"/>
                </a:solidFill>
                <a:latin typeface="Times New Roman" pitchFamily="18" charset="0"/>
                <a:ea typeface="ヒラギノ角ゴ Pro W3"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B2AB8CA-976C-4751-8437-6E4528DC9ED6}" type="slidenum">
              <a:rPr kumimoji="0" lang="en-US" altLang="en-US" sz="600" b="0" i="0" u="none" strike="noStrike" kern="1200" cap="none" spc="0" normalizeH="0" baseline="0" noProof="0">
                <a:ln>
                  <a:noFill/>
                </a:ln>
                <a:solidFill>
                  <a:srgbClr val="FFFFFF"/>
                </a:solidFill>
                <a:effectLst/>
                <a:uLnTx/>
                <a:uFillTx/>
                <a:latin typeface="Arial" pitchFamily="34" charset="0"/>
                <a:ea typeface="ヒラギノ角ゴ Pro W3"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600" b="0" i="0" u="none" strike="noStrike" kern="1200" cap="none" spc="0" normalizeH="0" baseline="0" noProof="0">
              <a:ln>
                <a:noFill/>
              </a:ln>
              <a:solidFill>
                <a:srgbClr val="FFFFFF"/>
              </a:solidFill>
              <a:effectLst/>
              <a:uLnTx/>
              <a:uFillTx/>
              <a:latin typeface="Arial" pitchFamily="34" charset="0"/>
              <a:ea typeface="ヒラギノ角ゴ Pro W3" charset="-128"/>
              <a:cs typeface="+mn-cs"/>
            </a:endParaRPr>
          </a:p>
        </p:txBody>
      </p:sp>
    </p:spTree>
    <p:extLst>
      <p:ext uri="{BB962C8B-B14F-4D97-AF65-F5344CB8AC3E}">
        <p14:creationId xmlns:p14="http://schemas.microsoft.com/office/powerpoint/2010/main" val="2630563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Anastasia </a:t>
            </a:r>
            <a:r>
              <a:rPr lang="en-US" altLang="en-US" dirty="0" err="1">
                <a:ea typeface="ヒラギノ角ゴ Pro W3" charset="-128"/>
              </a:rPr>
              <a:t>Lubennikova</a:t>
            </a:r>
            <a:endParaRPr lang="en-US" altLang="en-US" dirty="0">
              <a:ea typeface="ヒラギノ角ゴ Pro W3" charset="-128"/>
            </a:endParaRPr>
          </a:p>
          <a:p>
            <a:pPr marL="90488" lvl="1">
              <a:spcBef>
                <a:spcPct val="0"/>
              </a:spcBef>
            </a:pPr>
            <a:r>
              <a:rPr lang="en-US" altLang="en-US" dirty="0">
                <a:ea typeface="ヒラギノ角ゴ Pro W3" charset="-128"/>
              </a:rPr>
              <a:t>Postgres Professional (Russia)</a:t>
            </a:r>
          </a:p>
        </p:txBody>
      </p:sp>
    </p:spTree>
    <p:extLst>
      <p:ext uri="{BB962C8B-B14F-4D97-AF65-F5344CB8AC3E}">
        <p14:creationId xmlns:p14="http://schemas.microsoft.com/office/powerpoint/2010/main" val="1903869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Anastasia </a:t>
            </a:r>
            <a:r>
              <a:rPr lang="en-US" dirty="0" err="1"/>
              <a:t>Lubennikova</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endParaRPr lang="en-US" sz="7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30</a:t>
            </a:fld>
            <a:endParaRPr lang="en-US" altLang="en-US"/>
          </a:p>
        </p:txBody>
      </p:sp>
      <p:sp>
        <p:nvSpPr>
          <p:cNvPr id="8" name="Text Placeholder 7"/>
          <p:cNvSpPr>
            <a:spLocks noGrp="1"/>
          </p:cNvSpPr>
          <p:nvPr>
            <p:ph type="body" sz="quarter" idx="16"/>
          </p:nvPr>
        </p:nvSpPr>
        <p:spPr/>
        <p:txBody>
          <a:bodyPr/>
          <a:lstStyle/>
          <a:p>
            <a:pPr>
              <a:spcBef>
                <a:spcPts val="0"/>
              </a:spcBef>
            </a:pPr>
            <a:r>
              <a:rPr lang="en-US" dirty="0"/>
              <a:t>Anastasia is a graduate of the NRNU </a:t>
            </a:r>
            <a:r>
              <a:rPr lang="en-US" dirty="0" err="1"/>
              <a:t>MEPhI</a:t>
            </a:r>
            <a:r>
              <a:rPr lang="en-US" dirty="0"/>
              <a:t> with a B.S. in Applied Math and Informatics in 2015. </a:t>
            </a:r>
          </a:p>
          <a:p>
            <a:pPr>
              <a:spcBef>
                <a:spcPts val="0"/>
              </a:spcBef>
            </a:pPr>
            <a:endParaRPr lang="en-US" dirty="0"/>
          </a:p>
          <a:p>
            <a:pPr>
              <a:spcBef>
                <a:spcPts val="0"/>
              </a:spcBef>
            </a:pPr>
            <a:r>
              <a:rPr lang="en-US" dirty="0"/>
              <a:t>She participated </a:t>
            </a:r>
            <a:r>
              <a:rPr lang="en-US" dirty="0" err="1"/>
              <a:t>GSoC</a:t>
            </a:r>
            <a:r>
              <a:rPr lang="en-US" dirty="0"/>
              <a:t> with PostgreSQL in 2014. </a:t>
            </a:r>
          </a:p>
          <a:p>
            <a:pPr>
              <a:spcBef>
                <a:spcPts val="0"/>
              </a:spcBef>
            </a:pPr>
            <a:endParaRPr lang="en-US" dirty="0"/>
          </a:p>
          <a:p>
            <a:pPr>
              <a:spcBef>
                <a:spcPts val="0"/>
              </a:spcBef>
            </a:pPr>
            <a:r>
              <a:rPr lang="en-US" dirty="0"/>
              <a:t>Her primary interests are indexes and optimal data structures. </a:t>
            </a:r>
          </a:p>
          <a:p>
            <a:pPr>
              <a:spcBef>
                <a:spcPts val="0"/>
              </a:spcBef>
            </a:pPr>
            <a:endParaRPr lang="en-US" dirty="0"/>
          </a:p>
          <a:p>
            <a:pPr>
              <a:spcBef>
                <a:spcPts val="0"/>
              </a:spcBef>
            </a:pPr>
            <a:r>
              <a:rPr lang="en-US" dirty="0"/>
              <a:t>Anastasia is a developer at Postgres Professional. </a:t>
            </a:r>
          </a:p>
          <a:p>
            <a:pPr>
              <a:spcBef>
                <a:spcPts val="0"/>
              </a:spcBef>
            </a:pPr>
            <a:endParaRPr lang="en-US" dirty="0"/>
          </a:p>
          <a:p>
            <a:pPr>
              <a:spcBef>
                <a:spcPts val="0"/>
              </a:spcBef>
            </a:pPr>
            <a:r>
              <a:rPr lang="en-US" dirty="0"/>
              <a:t>Anastasia also coordinates "Hacking PostgreSQL" course, where has lectures about different subsystems, details of their implementation and tips for new developers.</a:t>
            </a:r>
          </a:p>
        </p:txBody>
      </p:sp>
      <p:pic>
        <p:nvPicPr>
          <p:cNvPr id="10" name="Picture 9">
            <a:extLst>
              <a:ext uri="{FF2B5EF4-FFF2-40B4-BE49-F238E27FC236}">
                <a16:creationId xmlns:a16="http://schemas.microsoft.com/office/drawing/2014/main" id="{26DD353C-FEB2-4D36-8C31-F85C7EF96E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9" name="Picture 8">
            <a:extLst>
              <a:ext uri="{FF2B5EF4-FFF2-40B4-BE49-F238E27FC236}">
                <a16:creationId xmlns:a16="http://schemas.microsoft.com/office/drawing/2014/main" id="{978855D0-FF23-4661-BFE9-6805264C66D1}"/>
              </a:ext>
            </a:extLst>
          </p:cNvPr>
          <p:cNvPicPr>
            <a:picLocks noChangeAspect="1"/>
          </p:cNvPicPr>
          <p:nvPr/>
        </p:nvPicPr>
        <p:blipFill>
          <a:blip r:embed="rId4"/>
          <a:stretch>
            <a:fillRect/>
          </a:stretch>
        </p:blipFill>
        <p:spPr>
          <a:xfrm>
            <a:off x="10352174" y="1261872"/>
            <a:ext cx="1219200" cy="1219200"/>
          </a:xfrm>
          <a:prstGeom prst="rect">
            <a:avLst/>
          </a:prstGeom>
        </p:spPr>
      </p:pic>
    </p:spTree>
    <p:extLst>
      <p:ext uri="{BB962C8B-B14F-4D97-AF65-F5344CB8AC3E}">
        <p14:creationId xmlns:p14="http://schemas.microsoft.com/office/powerpoint/2010/main" val="41546106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Anastasia </a:t>
            </a:r>
            <a:r>
              <a:rPr lang="en-US" dirty="0" err="1"/>
              <a:t>Lubennikova</a:t>
            </a:r>
            <a:endParaRPr lang="en-US" dirty="0"/>
          </a:p>
        </p:txBody>
      </p:sp>
      <p:sp>
        <p:nvSpPr>
          <p:cNvPr id="7" name="Text Placeholder 6"/>
          <p:cNvSpPr>
            <a:spLocks noGrp="1"/>
          </p:cNvSpPr>
          <p:nvPr>
            <p:ph type="body" sz="quarter" idx="12"/>
          </p:nvPr>
        </p:nvSpPr>
        <p:spPr>
          <a:xfrm>
            <a:off x="5912528" y="1261872"/>
            <a:ext cx="5664741" cy="4846320"/>
          </a:xfrm>
        </p:spPr>
        <p:txBody>
          <a:bodyPr/>
          <a:lstStyle/>
          <a:p>
            <a:pPr>
              <a:spcBef>
                <a:spcPts val="0"/>
              </a:spcBef>
            </a:pPr>
            <a:r>
              <a:rPr lang="en-US" i="1" dirty="0">
                <a:latin typeface="+mn-lt"/>
              </a:rPr>
              <a:t>This presentation is from </a:t>
            </a:r>
            <a:r>
              <a:rPr lang="en-US" i="1" dirty="0" err="1">
                <a:latin typeface="+mn-lt"/>
              </a:rPr>
              <a:t>PGCon</a:t>
            </a:r>
            <a:r>
              <a:rPr lang="en-US" i="1" dirty="0">
                <a:latin typeface="+mn-lt"/>
              </a:rPr>
              <a:t> 2016.</a:t>
            </a:r>
          </a:p>
          <a:p>
            <a:pPr>
              <a:spcBef>
                <a:spcPts val="0"/>
              </a:spcBef>
            </a:pPr>
            <a:endParaRPr lang="en-US" dirty="0">
              <a:latin typeface="+mn-lt"/>
            </a:endParaRPr>
          </a:p>
          <a:p>
            <a:pPr>
              <a:spcBef>
                <a:spcPts val="0"/>
              </a:spcBef>
            </a:pPr>
            <a:r>
              <a:rPr lang="en-US" dirty="0">
                <a:latin typeface="+mn-lt"/>
              </a:rPr>
              <a:t>Anastasia’s Patch for INCLUDING took another two year but has finally made it into Postgres 11!</a:t>
            </a:r>
          </a:p>
          <a:p>
            <a:pPr>
              <a:spcBef>
                <a:spcPts val="0"/>
              </a:spcBef>
            </a:pPr>
            <a:endParaRPr lang="en-US" dirty="0">
              <a:latin typeface="+mn-lt"/>
            </a:endParaRPr>
          </a:p>
          <a:p>
            <a:pPr lvl="1">
              <a:spcBef>
                <a:spcPts val="0"/>
              </a:spcBef>
            </a:pPr>
            <a:r>
              <a:rPr lang="en-US" dirty="0">
                <a:latin typeface="+mn-lt"/>
              </a:rPr>
              <a:t>Allow B-tree indexes to include columns that are not part of the search key or unique constraint, but are available to be read by index-only scans (Anastasia </a:t>
            </a:r>
            <a:r>
              <a:rPr lang="en-US" dirty="0" err="1">
                <a:latin typeface="+mn-lt"/>
              </a:rPr>
              <a:t>Lubennikova</a:t>
            </a:r>
            <a:r>
              <a:rPr lang="en-US" dirty="0">
                <a:latin typeface="+mn-lt"/>
              </a:rPr>
              <a:t>, Alexander </a:t>
            </a:r>
            <a:r>
              <a:rPr lang="en-US" dirty="0" err="1">
                <a:latin typeface="+mn-lt"/>
              </a:rPr>
              <a:t>Korotkov</a:t>
            </a:r>
            <a:r>
              <a:rPr lang="en-US" dirty="0">
                <a:latin typeface="+mn-lt"/>
              </a:rPr>
              <a:t>, </a:t>
            </a:r>
            <a:r>
              <a:rPr lang="en-US" dirty="0" err="1">
                <a:latin typeface="+mn-lt"/>
              </a:rPr>
              <a:t>Teodor</a:t>
            </a:r>
            <a:r>
              <a:rPr lang="en-US" dirty="0">
                <a:latin typeface="+mn-lt"/>
              </a:rPr>
              <a:t> </a:t>
            </a:r>
            <a:r>
              <a:rPr lang="en-US" dirty="0" err="1">
                <a:latin typeface="+mn-lt"/>
              </a:rPr>
              <a:t>Sigaev</a:t>
            </a:r>
            <a:r>
              <a:rPr lang="en-US" dirty="0">
                <a:latin typeface="+mn-lt"/>
              </a:rPr>
              <a:t>)</a:t>
            </a:r>
          </a:p>
          <a:p>
            <a:pPr lvl="1">
              <a:spcBef>
                <a:spcPts val="0"/>
              </a:spcBef>
            </a:pPr>
            <a:endParaRPr lang="en-US" dirty="0">
              <a:latin typeface="+mn-lt"/>
            </a:endParaRPr>
          </a:p>
          <a:p>
            <a:pPr lvl="1">
              <a:spcBef>
                <a:spcPts val="0"/>
              </a:spcBef>
            </a:pPr>
            <a:r>
              <a:rPr lang="en-US" dirty="0">
                <a:latin typeface="+mn-lt"/>
              </a:rPr>
              <a:t>This is enabled by the new INCLUDE clause of CREATE INDEX. It facilitates building “covering indexes” that optimize specific types of queries. Columns can be included even if their data types don't have B-tree support.</a:t>
            </a:r>
          </a:p>
          <a:p>
            <a:pPr>
              <a:spcBef>
                <a:spcPts val="0"/>
              </a:spcBef>
            </a:pPr>
            <a:endParaRPr lang="en-US" dirty="0">
              <a:latin typeface="+mn-lt"/>
            </a:endParaRPr>
          </a:p>
          <a:p>
            <a:pPr>
              <a:spcBef>
                <a:spcPts val="0"/>
              </a:spcBef>
            </a:pPr>
            <a:r>
              <a:rPr lang="en-US" dirty="0">
                <a:latin typeface="+mn-lt"/>
              </a:rPr>
              <a:t>Presentation:</a:t>
            </a:r>
          </a:p>
          <a:p>
            <a:pPr lvl="1">
              <a:spcBef>
                <a:spcPts val="0"/>
              </a:spcBef>
            </a:pPr>
            <a:r>
              <a:rPr lang="en-US" dirty="0"/>
              <a:t>http://www.pgcon.org/2016/schedule/attachments/423_Btree</a:t>
            </a:r>
          </a:p>
          <a:p>
            <a:pPr>
              <a:spcBef>
                <a:spcPts val="0"/>
              </a:spcBef>
            </a:pPr>
            <a:endParaRPr lang="en-US" dirty="0"/>
          </a:p>
          <a:p>
            <a:pPr>
              <a:spcBef>
                <a:spcPts val="0"/>
              </a:spcBef>
            </a:pPr>
            <a:r>
              <a:rPr lang="en-US" dirty="0"/>
              <a:t>YouTube Video:</a:t>
            </a:r>
          </a:p>
          <a:p>
            <a:pPr lvl="1">
              <a:spcBef>
                <a:spcPts val="0"/>
              </a:spcBef>
            </a:pPr>
            <a:r>
              <a:rPr lang="en-US" dirty="0"/>
              <a:t>https://www.youtube.com/watch?v=7g6PG71puX4</a:t>
            </a:r>
            <a:endParaRPr lang="en-US" sz="7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31</a:t>
            </a:fld>
            <a:endParaRPr lang="en-US" altLang="en-US"/>
          </a:p>
        </p:txBody>
      </p:sp>
      <p:sp>
        <p:nvSpPr>
          <p:cNvPr id="8" name="Text Placeholder 7"/>
          <p:cNvSpPr>
            <a:spLocks noGrp="1"/>
          </p:cNvSpPr>
          <p:nvPr>
            <p:ph type="body" sz="quarter" idx="16"/>
          </p:nvPr>
        </p:nvSpPr>
        <p:spPr>
          <a:xfrm>
            <a:off x="607326" y="1261872"/>
            <a:ext cx="5056627" cy="4846320"/>
          </a:xfrm>
        </p:spPr>
        <p:txBody>
          <a:bodyPr/>
          <a:lstStyle/>
          <a:p>
            <a:pPr>
              <a:spcBef>
                <a:spcPts val="0"/>
              </a:spcBef>
            </a:pPr>
            <a:r>
              <a:rPr lang="en-US" sz="1400" dirty="0"/>
              <a:t>B-tree index is the most common index type. Most if not all of the modern DBMS use it. The data structure and concerned algorithms are really mature, there are about 40 years of development. And PostgreSQL's B-tree is not exception. It's full of complicated optimizations of performance, concurrency and so on. But there're still many ways to improve it. At the conference we'll discuss new features which are already done and ideas for further improvements. Of course it requires deep drive into B-tree internals and I'm going to guide you there.</a:t>
            </a:r>
          </a:p>
          <a:p>
            <a:pPr>
              <a:spcBef>
                <a:spcPts val="0"/>
              </a:spcBef>
            </a:pPr>
            <a:endParaRPr lang="en-US" sz="1400" dirty="0"/>
          </a:p>
          <a:p>
            <a:pPr>
              <a:spcBef>
                <a:spcPts val="0"/>
              </a:spcBef>
            </a:pPr>
            <a:r>
              <a:rPr lang="en-US" sz="1400" dirty="0"/>
              <a:t>List of improvements to talk about:</a:t>
            </a:r>
          </a:p>
          <a:p>
            <a:pPr>
              <a:spcBef>
                <a:spcPts val="0"/>
              </a:spcBef>
            </a:pPr>
            <a:endParaRPr lang="en-US" sz="1400" dirty="0"/>
          </a:p>
          <a:p>
            <a:pPr marL="458788" lvl="1" indent="-342900">
              <a:spcBef>
                <a:spcPts val="0"/>
              </a:spcBef>
              <a:buFont typeface="+mj-lt"/>
              <a:buAutoNum type="arabicPeriod"/>
            </a:pPr>
            <a:r>
              <a:rPr lang="en-US" sz="1000" dirty="0"/>
              <a:t>INCLUDING clause for B-tree indexes. It allows to combine advantages of unique and covering index without any side effects. Besides, it provides a way to extend included columns to store attributes without suitable operator class in index to allow more queries benefit from index-only scan.</a:t>
            </a:r>
          </a:p>
          <a:p>
            <a:pPr marL="458788" lvl="1" indent="-342900">
              <a:spcBef>
                <a:spcPts val="0"/>
              </a:spcBef>
              <a:buFont typeface="+mj-lt"/>
              <a:buAutoNum type="arabicPeriod"/>
            </a:pPr>
            <a:endParaRPr lang="en-US" sz="1000" dirty="0"/>
          </a:p>
          <a:p>
            <a:pPr marL="458788" lvl="1" indent="-342900">
              <a:spcBef>
                <a:spcPts val="0"/>
              </a:spcBef>
              <a:buFont typeface="+mj-lt"/>
              <a:buAutoNum type="arabicPeriod"/>
            </a:pPr>
            <a:r>
              <a:rPr lang="en-US" sz="1000" dirty="0"/>
              <a:t>B-tree compression. This long-expected feature includes several improvements. We'll discuss effective storage of duplicates, prefix compression and some related difficulties of implementation.</a:t>
            </a:r>
          </a:p>
          <a:p>
            <a:pPr marL="458788" lvl="1" indent="-342900">
              <a:spcBef>
                <a:spcPts val="0"/>
              </a:spcBef>
              <a:buFont typeface="+mj-lt"/>
              <a:buAutoNum type="arabicPeriod"/>
            </a:pPr>
            <a:endParaRPr lang="en-US" sz="1000" dirty="0"/>
          </a:p>
          <a:p>
            <a:pPr marL="458788" lvl="1" indent="-342900">
              <a:spcBef>
                <a:spcPts val="0"/>
              </a:spcBef>
              <a:buFont typeface="+mj-lt"/>
              <a:buAutoNum type="arabicPeriod"/>
            </a:pPr>
            <a:r>
              <a:rPr lang="en-US" sz="1000" dirty="0"/>
              <a:t>Insertion buffer and bulk updates. Some ideas of avoiding crazy I/O traffic by using bulk load.</a:t>
            </a:r>
          </a:p>
        </p:txBody>
      </p:sp>
      <p:pic>
        <p:nvPicPr>
          <p:cNvPr id="10" name="Picture 9">
            <a:extLst>
              <a:ext uri="{FF2B5EF4-FFF2-40B4-BE49-F238E27FC236}">
                <a16:creationId xmlns:a16="http://schemas.microsoft.com/office/drawing/2014/main" id="{26DD353C-FEB2-4D36-8C31-F85C7EF96E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059744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a:hlinkClick r:id="" action="ppaction://media"/>
            <a:extLst>
              <a:ext uri="{FF2B5EF4-FFF2-40B4-BE49-F238E27FC236}">
                <a16:creationId xmlns:a16="http://schemas.microsoft.com/office/drawing/2014/main" id="{36057101-ADCD-4882-8214-1A75AB5A1F80}"/>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42519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2.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658E7D-2543-453C-AEBE-213801F22CAE}">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1951</TotalTime>
  <Words>3983</Words>
  <Application>Microsoft Office PowerPoint</Application>
  <PresentationFormat>Custom</PresentationFormat>
  <Paragraphs>451</Paragraphs>
  <Slides>34</Slides>
  <Notes>12</Notes>
  <HiddenSlides>0</HiddenSlides>
  <MMClips>1</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34</vt:i4>
      </vt:variant>
    </vt:vector>
  </HeadingPairs>
  <TitlesOfParts>
    <vt:vector size="46" baseType="lpstr">
      <vt:lpstr>Arial</vt:lpstr>
      <vt:lpstr>Arial Narrow</vt:lpstr>
      <vt:lpstr>Calibri</vt:lpstr>
      <vt:lpstr>Consolas</vt:lpstr>
      <vt:lpstr>Courier New</vt:lpstr>
      <vt:lpstr>Lucida Grande</vt:lpstr>
      <vt:lpstr>Times New Roman</vt:lpstr>
      <vt:lpstr>ヒラギノ角ゴ Pro W3</vt:lpstr>
      <vt:lpstr>Default Design</vt:lpstr>
      <vt:lpstr>1_Default Design</vt:lpstr>
      <vt:lpstr>2_Default Design</vt:lpstr>
      <vt:lpstr>3_Default Design</vt:lpstr>
      <vt:lpstr>PowerPoint Presentation</vt:lpstr>
      <vt:lpstr>PowerPoint Presentation</vt:lpstr>
      <vt:lpstr>PowerPoint Presentation</vt:lpstr>
      <vt:lpstr>Causes of Index Bloat</vt:lpstr>
      <vt:lpstr>Why not autovacuum?</vt:lpstr>
      <vt:lpstr>PowerPoint Presentation</vt:lpstr>
      <vt:lpstr>Query to find Bloat</vt:lpstr>
      <vt:lpstr>realbloat</vt:lpstr>
      <vt:lpstr>Example</vt:lpstr>
      <vt:lpstr>PowerPoint Presentation</vt:lpstr>
      <vt:lpstr>PowerPoint Presentation</vt:lpstr>
      <vt:lpstr>PowerPoint Presentation</vt:lpstr>
      <vt:lpstr>PowerPoint Presentation</vt:lpstr>
      <vt:lpstr>PowerPoint Presentation</vt:lpstr>
      <vt:lpstr>PowerPoint Presentation</vt:lpstr>
      <vt:lpstr>Re-Create Index</vt:lpstr>
      <vt:lpstr>PowerPoint Presentation</vt:lpstr>
      <vt:lpstr>ReIndex</vt:lpstr>
      <vt:lpstr>PowerPoint Presentation</vt:lpstr>
      <vt:lpstr>CREATE INDEX CONCURRENTLY</vt:lpstr>
      <vt:lpstr>CREATE INDEX CONCURRENTLY</vt:lpstr>
      <vt:lpstr>Example #1 – Normal Index</vt:lpstr>
      <vt:lpstr>Example #2 – Unique Index</vt:lpstr>
      <vt:lpstr>Example #3 – Primary Key with Foreign Key</vt:lpstr>
      <vt:lpstr>PowerPoint Presentation</vt:lpstr>
      <vt:lpstr>Fillfactor</vt:lpstr>
      <vt:lpstr>PowerPoint Presentation</vt:lpstr>
      <vt:lpstr>Changing your SQL Pattern</vt:lpstr>
      <vt:lpstr>Part 2: B-Tree - explore the heart of PostgreSQL.</vt:lpstr>
      <vt:lpstr>PowerPoint Presentation</vt:lpstr>
      <vt:lpstr>Anastasia Lubennikova</vt:lpstr>
      <vt:lpstr>Anastasia Lubennikova</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Albin, Lloyd P</cp:lastModifiedBy>
  <cp:revision>287</cp:revision>
  <cp:lastPrinted>2014-07-24T22:52:48Z</cp:lastPrinted>
  <dcterms:created xsi:type="dcterms:W3CDTF">1601-01-01T00:00:00Z</dcterms:created>
  <dcterms:modified xsi:type="dcterms:W3CDTF">2018-12-06T00:37:17Z</dcterms:modified>
</cp:coreProperties>
</file>