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omments/comment1.xml" ContentType="application/vnd.openxmlformats-officedocument.presentationml.comment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4"/>
    <p:sldMasterId id="2147483759" r:id="rId5"/>
    <p:sldMasterId id="2147483767" r:id="rId6"/>
    <p:sldMasterId id="2147483775" r:id="rId7"/>
  </p:sldMasterIdLst>
  <p:notesMasterIdLst>
    <p:notesMasterId r:id="rId64"/>
  </p:notesMasterIdLst>
  <p:handoutMasterIdLst>
    <p:handoutMasterId r:id="rId65"/>
  </p:handoutMasterIdLst>
  <p:sldIdLst>
    <p:sldId id="278" r:id="rId8"/>
    <p:sldId id="263" r:id="rId9"/>
    <p:sldId id="281" r:id="rId10"/>
    <p:sldId id="265" r:id="rId11"/>
    <p:sldId id="280" r:id="rId12"/>
    <p:sldId id="282" r:id="rId13"/>
    <p:sldId id="284" r:id="rId14"/>
    <p:sldId id="285" r:id="rId15"/>
    <p:sldId id="264" r:id="rId16"/>
    <p:sldId id="286" r:id="rId17"/>
    <p:sldId id="283" r:id="rId18"/>
    <p:sldId id="287" r:id="rId19"/>
    <p:sldId id="288" r:id="rId20"/>
    <p:sldId id="290" r:id="rId21"/>
    <p:sldId id="289" r:id="rId22"/>
    <p:sldId id="291" r:id="rId23"/>
    <p:sldId id="292" r:id="rId24"/>
    <p:sldId id="293" r:id="rId25"/>
    <p:sldId id="294" r:id="rId26"/>
    <p:sldId id="295" r:id="rId27"/>
    <p:sldId id="298" r:id="rId28"/>
    <p:sldId id="297" r:id="rId29"/>
    <p:sldId id="296" r:id="rId30"/>
    <p:sldId id="302" r:id="rId31"/>
    <p:sldId id="301" r:id="rId32"/>
    <p:sldId id="300" r:id="rId33"/>
    <p:sldId id="299" r:id="rId34"/>
    <p:sldId id="303" r:id="rId35"/>
    <p:sldId id="307" r:id="rId36"/>
    <p:sldId id="309" r:id="rId37"/>
    <p:sldId id="305" r:id="rId38"/>
    <p:sldId id="304" r:id="rId39"/>
    <p:sldId id="308" r:id="rId40"/>
    <p:sldId id="319" r:id="rId41"/>
    <p:sldId id="310" r:id="rId42"/>
    <p:sldId id="306" r:id="rId43"/>
    <p:sldId id="311" r:id="rId44"/>
    <p:sldId id="312" r:id="rId45"/>
    <p:sldId id="330" r:id="rId46"/>
    <p:sldId id="313" r:id="rId47"/>
    <p:sldId id="314" r:id="rId48"/>
    <p:sldId id="321" r:id="rId49"/>
    <p:sldId id="315" r:id="rId50"/>
    <p:sldId id="316" r:id="rId51"/>
    <p:sldId id="320" r:id="rId52"/>
    <p:sldId id="317" r:id="rId53"/>
    <p:sldId id="318" r:id="rId54"/>
    <p:sldId id="326" r:id="rId55"/>
    <p:sldId id="327" r:id="rId56"/>
    <p:sldId id="328" r:id="rId57"/>
    <p:sldId id="329" r:id="rId58"/>
    <p:sldId id="324" r:id="rId59"/>
    <p:sldId id="322" r:id="rId60"/>
    <p:sldId id="323" r:id="rId61"/>
    <p:sldId id="325" r:id="rId62"/>
    <p:sldId id="277" r:id="rId63"/>
  </p:sldIdLst>
  <p:sldSz cx="12188825" cy="6858000"/>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5pPr>
    <a:lvl6pPr marL="2286000" algn="l" defTabSz="914400" rtl="0" eaLnBrk="1" latinLnBrk="0" hangingPunct="1">
      <a:defRPr sz="2400" kern="1200">
        <a:solidFill>
          <a:schemeClr val="tx1"/>
        </a:solidFill>
        <a:latin typeface="Times New Roman" pitchFamily="18" charset="0"/>
        <a:ea typeface="ヒラギノ角ゴ Pro W3" charset="-128"/>
        <a:cs typeface="+mn-cs"/>
      </a:defRPr>
    </a:lvl6pPr>
    <a:lvl7pPr marL="2743200" algn="l" defTabSz="914400" rtl="0" eaLnBrk="1" latinLnBrk="0" hangingPunct="1">
      <a:defRPr sz="2400" kern="1200">
        <a:solidFill>
          <a:schemeClr val="tx1"/>
        </a:solidFill>
        <a:latin typeface="Times New Roman" pitchFamily="18" charset="0"/>
        <a:ea typeface="ヒラギノ角ゴ Pro W3" charset="-128"/>
        <a:cs typeface="+mn-cs"/>
      </a:defRPr>
    </a:lvl7pPr>
    <a:lvl8pPr marL="3200400" algn="l" defTabSz="914400" rtl="0" eaLnBrk="1" latinLnBrk="0" hangingPunct="1">
      <a:defRPr sz="2400" kern="1200">
        <a:solidFill>
          <a:schemeClr val="tx1"/>
        </a:solidFill>
        <a:latin typeface="Times New Roman" pitchFamily="18" charset="0"/>
        <a:ea typeface="ヒラギノ角ゴ Pro W3" charset="-128"/>
        <a:cs typeface="+mn-cs"/>
      </a:defRPr>
    </a:lvl8pPr>
    <a:lvl9pPr marL="3657600" algn="l" defTabSz="914400" rtl="0" eaLnBrk="1" latinLnBrk="0" hangingPunct="1">
      <a:defRPr sz="2400" kern="1200">
        <a:solidFill>
          <a:schemeClr val="tx1"/>
        </a:solidFill>
        <a:latin typeface="Times New Roman" pitchFamily="18" charset="0"/>
        <a:ea typeface="ヒラギノ角ゴ Pro W3" charset="-128"/>
        <a:cs typeface="+mn-cs"/>
      </a:defRPr>
    </a:lvl9pPr>
  </p:defaultTextStyle>
  <p:extLst>
    <p:ext uri="{521415D9-36F7-43E2-AB2F-B90AF26B5E84}">
      <p14:sectionLst xmlns:p14="http://schemas.microsoft.com/office/powerpoint/2010/main">
        <p14:section name="Default Section" id="{5ADB11EE-D22F-4FFF-8887-ED3E23F39565}">
          <p14:sldIdLst>
            <p14:sldId id="278"/>
            <p14:sldId id="263"/>
            <p14:sldId id="281"/>
            <p14:sldId id="265"/>
            <p14:sldId id="280"/>
            <p14:sldId id="282"/>
            <p14:sldId id="284"/>
            <p14:sldId id="285"/>
          </p14:sldIdLst>
        </p14:section>
        <p14:section name="Table" id="{509D22FE-535C-4595-A35C-D7E75D479EED}">
          <p14:sldIdLst>
            <p14:sldId id="264"/>
            <p14:sldId id="286"/>
            <p14:sldId id="283"/>
          </p14:sldIdLst>
        </p14:section>
        <p14:section name="View" id="{3E8048F8-2217-4ABF-A492-B52C09E8D2AC}">
          <p14:sldIdLst>
            <p14:sldId id="287"/>
            <p14:sldId id="288"/>
            <p14:sldId id="290"/>
            <p14:sldId id="289"/>
          </p14:sldIdLst>
        </p14:section>
        <p14:section name="Function" id="{670C4AEE-A511-4BA2-A1BC-5C82739C059C}">
          <p14:sldIdLst>
            <p14:sldId id="291"/>
            <p14:sldId id="292"/>
            <p14:sldId id="293"/>
            <p14:sldId id="294"/>
          </p14:sldIdLst>
        </p14:section>
        <p14:section name="Table with Policy" id="{640E93DF-9D6E-4F50-BB70-3F2B0105831E}">
          <p14:sldIdLst>
            <p14:sldId id="295"/>
            <p14:sldId id="298"/>
            <p14:sldId id="297"/>
            <p14:sldId id="296"/>
          </p14:sldIdLst>
        </p14:section>
        <p14:section name="TABLE with POLICY (FORCE'd)" id="{CFED70EE-767B-4941-944D-C345FEC2C77E}">
          <p14:sldIdLst>
            <p14:sldId id="302"/>
            <p14:sldId id="301"/>
            <p14:sldId id="300"/>
            <p14:sldId id="299"/>
          </p14:sldIdLst>
        </p14:section>
        <p14:section name="TABLE with RULE" id="{B454B133-5F0B-487D-A0DE-68B08E21D8DC}">
          <p14:sldIdLst>
            <p14:sldId id="303"/>
            <p14:sldId id="307"/>
            <p14:sldId id="309"/>
            <p14:sldId id="305"/>
          </p14:sldIdLst>
        </p14:section>
        <p14:section name="VIEW with FUNCTION" id="{2B9D1B6F-4E33-4BDC-9A01-B14DA7B5E581}">
          <p14:sldIdLst>
            <p14:sldId id="304"/>
            <p14:sldId id="308"/>
            <p14:sldId id="319"/>
            <p14:sldId id="310"/>
            <p14:sldId id="306"/>
          </p14:sldIdLst>
        </p14:section>
        <p14:section name="TABLE with POLICY and FUNCTION" id="{26B3A678-861C-4B5A-BCAD-942283535E4B}">
          <p14:sldIdLst>
            <p14:sldId id="311"/>
            <p14:sldId id="312"/>
            <p14:sldId id="330"/>
            <p14:sldId id="313"/>
            <p14:sldId id="314"/>
            <p14:sldId id="321"/>
          </p14:sldIdLst>
        </p14:section>
        <p14:section name="TABLE with RULE and FUNCTION" id="{5BCDB15A-0F07-4C89-86C4-1DAC611E659B}">
          <p14:sldIdLst>
            <p14:sldId id="315"/>
            <p14:sldId id="316"/>
            <p14:sldId id="320"/>
            <p14:sldId id="317"/>
            <p14:sldId id="318"/>
          </p14:sldIdLst>
        </p14:section>
        <p14:section name="Upgrading the Function" id="{C4145931-8942-4990-86ED-3B77C64B796F}">
          <p14:sldIdLst>
            <p14:sldId id="326"/>
            <p14:sldId id="327"/>
            <p14:sldId id="328"/>
          </p14:sldIdLst>
        </p14:section>
        <p14:section name="Speed Testing" id="{E0D546A4-FA6B-4CE3-BAFA-E4A5F03DEA8C}">
          <p14:sldIdLst>
            <p14:sldId id="329"/>
            <p14:sldId id="324"/>
            <p14:sldId id="322"/>
          </p14:sldIdLst>
        </p14:section>
        <p14:section name="Conclusion" id="{A667AD64-8D3E-4A18-BE5D-7958411DECBC}">
          <p14:sldIdLst>
            <p14:sldId id="323"/>
            <p14:sldId id="325"/>
          </p14:sldIdLst>
        </p14:section>
        <p14:section name="Thank You" id="{B52F0F9E-DB05-47C8-949B-64E8E879B5CD}">
          <p14:sldIdLst>
            <p14:sldId id="277"/>
          </p14:sldIdLst>
        </p14:section>
      </p14:sectionLst>
    </p:ext>
    <p:ext uri="{EFAFB233-063F-42B5-8137-9DF3F51BA10A}">
      <p15:sldGuideLst xmlns:p15="http://schemas.microsoft.com/office/powerpoint/2012/main">
        <p15:guide id="1" orient="horz" pos="1036">
          <p15:clr>
            <a:srgbClr val="A4A3A4"/>
          </p15:clr>
        </p15:guide>
        <p15:guide id="2" orient="horz" pos="3910">
          <p15:clr>
            <a:srgbClr val="A4A3A4"/>
          </p15:clr>
        </p15:guide>
        <p15:guide id="3" orient="horz" pos="840">
          <p15:clr>
            <a:srgbClr val="A4A3A4"/>
          </p15:clr>
        </p15:guide>
        <p15:guide id="4" orient="horz" pos="4168">
          <p15:clr>
            <a:srgbClr val="A4A3A4"/>
          </p15:clr>
        </p15:guide>
        <p15:guide id="5" pos="7098">
          <p15:clr>
            <a:srgbClr val="A4A3A4"/>
          </p15:clr>
        </p15:guide>
        <p15:guide id="6" pos="2089">
          <p15:clr>
            <a:srgbClr val="A4A3A4"/>
          </p15:clr>
        </p15:guide>
        <p15:guide id="7" pos="1198">
          <p15:clr>
            <a:srgbClr val="A4A3A4"/>
          </p15:clr>
        </p15:guide>
        <p15:guide id="8" pos="38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bin, Lloyd P" initials="ALP" lastIdx="1" clrIdx="0">
    <p:extLst>
      <p:ext uri="{19B8F6BF-5375-455C-9EA6-DF929625EA0E}">
        <p15:presenceInfo xmlns:p15="http://schemas.microsoft.com/office/powerpoint/2012/main" userId="S-1-5-21-1981756720-1202999891-1092489882-4594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243D"/>
    <a:srgbClr val="99791F"/>
    <a:srgbClr val="B88C00"/>
    <a:srgbClr val="760000"/>
    <a:srgbClr val="6FB433"/>
    <a:srgbClr val="1C3B61"/>
    <a:srgbClr val="CC006A"/>
    <a:srgbClr val="329F9B"/>
    <a:srgbClr val="5BABEB"/>
    <a:srgbClr val="57B8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3567" autoAdjust="0"/>
  </p:normalViewPr>
  <p:slideViewPr>
    <p:cSldViewPr snapToGrid="0">
      <p:cViewPr varScale="1">
        <p:scale>
          <a:sx n="84" d="100"/>
          <a:sy n="84" d="100"/>
        </p:scale>
        <p:origin x="1578" y="90"/>
      </p:cViewPr>
      <p:guideLst>
        <p:guide orient="horz" pos="1036"/>
        <p:guide orient="horz" pos="3910"/>
        <p:guide orient="horz" pos="840"/>
        <p:guide orient="horz" pos="4168"/>
        <p:guide pos="7098"/>
        <p:guide pos="2089"/>
        <p:guide pos="1198"/>
        <p:guide pos="388"/>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66" d="100"/>
        <a:sy n="66" d="100"/>
      </p:scale>
      <p:origin x="0" y="0"/>
    </p:cViewPr>
  </p:sorterViewPr>
  <p:notesViewPr>
    <p:cSldViewPr snapToGrid="0">
      <p:cViewPr varScale="1">
        <p:scale>
          <a:sx n="89" d="100"/>
          <a:sy n="89" d="100"/>
        </p:scale>
        <p:origin x="2772"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slide" Target="slides/slide56.xml"/><Relationship Id="rId68"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61" Type="http://schemas.openxmlformats.org/officeDocument/2006/relationships/slide" Target="slides/slide54.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notesMaster" Target="notesMasters/notesMaster1.xml"/><Relationship Id="rId69" Type="http://schemas.openxmlformats.org/officeDocument/2006/relationships/theme" Target="theme/theme1.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presProps" Target="presProp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8-10-10T11:38:48.857" idx="1">
    <p:pos x="10" y="10"/>
    <p:text/>
    <p:extLst>
      <p:ext uri="{C676402C-5697-4E1C-873F-D02D1690AC5C}">
        <p15:threadingInfo xmlns:p15="http://schemas.microsoft.com/office/powerpoint/2012/main" timeZoneBias="42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Times New Roman" pitchFamily="18" charset="0"/>
                <a:ea typeface="+mn-ea"/>
                <a:cs typeface="+mn-cs"/>
              </a:defRPr>
            </a:lvl1pPr>
          </a:lstStyle>
          <a:p>
            <a:pPr>
              <a:defRPr/>
            </a:pPr>
            <a:endParaRPr lang="en-US"/>
          </a:p>
        </p:txBody>
      </p:sp>
      <p:sp>
        <p:nvSpPr>
          <p:cNvPr id="27651"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Times New Roman" pitchFamily="18" charset="0"/>
                <a:ea typeface="+mn-ea"/>
                <a:cs typeface="+mn-cs"/>
              </a:defRPr>
            </a:lvl1pPr>
          </a:lstStyle>
          <a:p>
            <a:pPr>
              <a:defRPr/>
            </a:pPr>
            <a:endParaRPr lang="en-US"/>
          </a:p>
        </p:txBody>
      </p:sp>
      <p:sp>
        <p:nvSpPr>
          <p:cNvPr id="27652"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Times New Roman" pitchFamily="18" charset="0"/>
                <a:ea typeface="+mn-ea"/>
                <a:cs typeface="+mn-cs"/>
              </a:defRPr>
            </a:lvl1pPr>
          </a:lstStyle>
          <a:p>
            <a:pPr>
              <a:defRPr/>
            </a:pPr>
            <a:endParaRPr lang="en-US"/>
          </a:p>
        </p:txBody>
      </p:sp>
      <p:sp>
        <p:nvSpPr>
          <p:cNvPr id="27653"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fld id="{CE8B2399-4EE3-4D7C-9CCC-B6A6D13B13AB}" type="slidenum">
              <a:rPr lang="en-US" altLang="en-US"/>
              <a:pPr/>
              <a:t>‹#›</a:t>
            </a:fld>
            <a:endParaRPr lang="en-US" altLang="en-US"/>
          </a:p>
        </p:txBody>
      </p:sp>
    </p:spTree>
    <p:extLst>
      <p:ext uri="{BB962C8B-B14F-4D97-AF65-F5344CB8AC3E}">
        <p14:creationId xmlns:p14="http://schemas.microsoft.com/office/powerpoint/2010/main" val="288197054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Times New Roman" charset="0"/>
                <a:ea typeface="ヒラギノ角ゴ Pro W3" charset="0"/>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598DB03B-682F-474C-8069-EC0A4A749D62}" type="datetimeFigureOut">
              <a:rPr lang="en-US" altLang="en-US"/>
              <a:pPr>
                <a:defRPr/>
              </a:pPr>
              <a:t>10/16/2018</a:t>
            </a:fld>
            <a:endParaRPr lang="en-US" alt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Times New Roman" charset="0"/>
                <a:ea typeface="ヒラギノ角ゴ Pro W3" charset="0"/>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4E8A71DF-93BD-4DDA-AE28-35CE3A2D7C9A}" type="slidenum">
              <a:rPr lang="en-US" altLang="en-US"/>
              <a:pPr/>
              <a:t>‹#›</a:t>
            </a:fld>
            <a:endParaRPr lang="en-US" altLang="en-US"/>
          </a:p>
        </p:txBody>
      </p:sp>
    </p:spTree>
    <p:extLst>
      <p:ext uri="{BB962C8B-B14F-4D97-AF65-F5344CB8AC3E}">
        <p14:creationId xmlns:p14="http://schemas.microsoft.com/office/powerpoint/2010/main" val="3229133672"/>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1pPr>
    <a:lvl2pPr marL="4572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2pPr>
    <a:lvl3pPr marL="9144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3pPr>
    <a:lvl4pPr marL="13716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4pPr>
    <a:lvl5pPr marL="18288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xfrm>
            <a:off x="382588" y="685800"/>
            <a:ext cx="6092825"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ea typeface="ヒラギノ角ゴ Pro W3" charset="-128"/>
            </a:endParaRP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ea typeface="ヒラギノ角ゴ Pro W3" charset="-128"/>
              </a:defRPr>
            </a:lvl1pPr>
            <a:lvl2pPr marL="742950" indent="-285750">
              <a:spcBef>
                <a:spcPct val="30000"/>
              </a:spcBef>
              <a:defRPr sz="1200">
                <a:solidFill>
                  <a:schemeClr val="tx1"/>
                </a:solidFill>
                <a:latin typeface="Calibri" pitchFamily="34" charset="0"/>
                <a:ea typeface="ヒラギノ角ゴ Pro W3" charset="-128"/>
              </a:defRPr>
            </a:lvl2pPr>
            <a:lvl3pPr marL="1143000" indent="-228600">
              <a:spcBef>
                <a:spcPct val="30000"/>
              </a:spcBef>
              <a:defRPr sz="1200">
                <a:solidFill>
                  <a:schemeClr val="tx1"/>
                </a:solidFill>
                <a:latin typeface="Calibri" pitchFamily="34" charset="0"/>
                <a:ea typeface="ヒラギノ角ゴ Pro W3" charset="-128"/>
              </a:defRPr>
            </a:lvl3pPr>
            <a:lvl4pPr marL="1600200" indent="-228600">
              <a:spcBef>
                <a:spcPct val="30000"/>
              </a:spcBef>
              <a:defRPr sz="1200">
                <a:solidFill>
                  <a:schemeClr val="tx1"/>
                </a:solidFill>
                <a:latin typeface="Calibri" pitchFamily="34" charset="0"/>
                <a:ea typeface="ヒラギノ角ゴ Pro W3" charset="-128"/>
              </a:defRPr>
            </a:lvl4pPr>
            <a:lvl5pPr marL="2057400" indent="-228600">
              <a:spcBef>
                <a:spcPct val="30000"/>
              </a:spcBef>
              <a:defRPr sz="1200">
                <a:solidFill>
                  <a:schemeClr val="tx1"/>
                </a:solidFill>
                <a:latin typeface="Calibri" pitchFamily="34" charset="0"/>
                <a:ea typeface="ヒラギノ角ゴ Pro W3" charset="-128"/>
              </a:defRPr>
            </a:lvl5pPr>
            <a:lvl6pPr marL="2514600" indent="-228600" eaLnBrk="0" fontAlgn="base" hangingPunct="0">
              <a:spcBef>
                <a:spcPct val="30000"/>
              </a:spcBef>
              <a:spcAft>
                <a:spcPct val="0"/>
              </a:spcAft>
              <a:defRPr sz="1200">
                <a:solidFill>
                  <a:schemeClr val="tx1"/>
                </a:solidFill>
                <a:latin typeface="Calibri" pitchFamily="34" charset="0"/>
                <a:ea typeface="ヒラギノ角ゴ Pro W3" charset="-128"/>
              </a:defRPr>
            </a:lvl6pPr>
            <a:lvl7pPr marL="2971800" indent="-228600" eaLnBrk="0" fontAlgn="base" hangingPunct="0">
              <a:spcBef>
                <a:spcPct val="30000"/>
              </a:spcBef>
              <a:spcAft>
                <a:spcPct val="0"/>
              </a:spcAft>
              <a:defRPr sz="1200">
                <a:solidFill>
                  <a:schemeClr val="tx1"/>
                </a:solidFill>
                <a:latin typeface="Calibri" pitchFamily="34" charset="0"/>
                <a:ea typeface="ヒラギノ角ゴ Pro W3" charset="-128"/>
              </a:defRPr>
            </a:lvl7pPr>
            <a:lvl8pPr marL="3429000" indent="-228600" eaLnBrk="0" fontAlgn="base" hangingPunct="0">
              <a:spcBef>
                <a:spcPct val="30000"/>
              </a:spcBef>
              <a:spcAft>
                <a:spcPct val="0"/>
              </a:spcAft>
              <a:defRPr sz="1200">
                <a:solidFill>
                  <a:schemeClr val="tx1"/>
                </a:solidFill>
                <a:latin typeface="Calibri" pitchFamily="34" charset="0"/>
                <a:ea typeface="ヒラギノ角ゴ Pro W3" charset="-128"/>
              </a:defRPr>
            </a:lvl8pPr>
            <a:lvl9pPr marL="3886200" indent="-228600" eaLnBrk="0" fontAlgn="base" hangingPunct="0">
              <a:spcBef>
                <a:spcPct val="30000"/>
              </a:spcBef>
              <a:spcAft>
                <a:spcPct val="0"/>
              </a:spcAft>
              <a:defRPr sz="1200">
                <a:solidFill>
                  <a:schemeClr val="tx1"/>
                </a:solidFill>
                <a:latin typeface="Calibri" pitchFamily="34" charset="0"/>
                <a:ea typeface="ヒラギノ角ゴ Pro W3" charset="-128"/>
              </a:defRPr>
            </a:lvl9pPr>
          </a:lstStyle>
          <a:p>
            <a:pPr>
              <a:spcBef>
                <a:spcPct val="0"/>
              </a:spcBef>
            </a:pPr>
            <a:fld id="{D31AE2BE-E021-4A77-ADD2-D72DE213788B}" type="slidenum">
              <a:rPr lang="en-US" altLang="en-US">
                <a:latin typeface="Times New Roman" pitchFamily="18" charset="0"/>
              </a:rPr>
              <a:pPr>
                <a:spcBef>
                  <a:spcPct val="0"/>
                </a:spcBef>
              </a:pPr>
              <a:t>1</a:t>
            </a:fld>
            <a:endParaRPr lang="en-US" altLang="en-US">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pg_has_role</a:t>
            </a:r>
            <a:endParaRPr lang="en-US" dirty="0"/>
          </a:p>
          <a:p>
            <a:r>
              <a:rPr lang="en-US" dirty="0"/>
              <a:t>https://www.postgresql.org/docs/10/static/functions-info.html#FUNCTIONS-INFO-ACCESS-TABLE</a:t>
            </a:r>
          </a:p>
          <a:p>
            <a:endParaRPr lang="en-US" dirty="0"/>
          </a:p>
          <a:p>
            <a:r>
              <a:rPr lang="en-US" sz="1200" dirty="0" err="1">
                <a:solidFill>
                  <a:srgbClr val="FFFFFF"/>
                </a:solidFill>
                <a:latin typeface="Courier New" panose="02070309020205020404" pitchFamily="49" charset="0"/>
              </a:rPr>
              <a:t>applicable_roles</a:t>
            </a:r>
            <a:endParaRPr lang="en-US" dirty="0"/>
          </a:p>
          <a:p>
            <a:r>
              <a:rPr lang="en-US" dirty="0"/>
              <a:t>https://www.postgresql.org/docs/10/static/infoschema-applicable-roles.html</a:t>
            </a:r>
          </a:p>
          <a:p>
            <a:endParaRPr lang="en-US" dirty="0"/>
          </a:p>
          <a:p>
            <a:r>
              <a:rPr lang="en-US" dirty="0" err="1"/>
              <a:t>current_user</a:t>
            </a:r>
            <a:r>
              <a:rPr lang="en-US" dirty="0"/>
              <a:t>, </a:t>
            </a:r>
            <a:r>
              <a:rPr lang="en-US" dirty="0" err="1"/>
              <a:t>session_user</a:t>
            </a:r>
            <a:endParaRPr lang="en-US" dirty="0"/>
          </a:p>
          <a:p>
            <a:r>
              <a:rPr lang="en-US" dirty="0"/>
              <a:t>https://www.postgresql.org/docs/10/static/functions-info.html#FUNCTIONS-INFO-SESSION-TABLE</a:t>
            </a:r>
          </a:p>
          <a:p>
            <a:endParaRPr lang="en-US" dirty="0"/>
          </a:p>
          <a:p>
            <a:r>
              <a:rPr lang="en-US" dirty="0"/>
              <a:t>@&gt;</a:t>
            </a:r>
          </a:p>
          <a:p>
            <a:r>
              <a:rPr lang="en-US" dirty="0"/>
              <a:t>https://www.postgresql.org/docs/10/static/functions-array.html#ARRAY-OPERATORS-TABLE</a:t>
            </a:r>
          </a:p>
          <a:p>
            <a:endParaRPr lang="en-US" dirty="0"/>
          </a:p>
          <a:p>
            <a:r>
              <a:rPr lang="en-US" dirty="0" err="1"/>
              <a:t>array_agg</a:t>
            </a:r>
            <a:endParaRPr lang="en-US" dirty="0"/>
          </a:p>
          <a:p>
            <a:r>
              <a:rPr lang="en-US" dirty="0"/>
              <a:t>https://www.postgresql.org/docs/10/static/functions-aggregate.html#FUNCTIONS-AGGREGATE-TABLE</a:t>
            </a:r>
          </a:p>
          <a:p>
            <a:endParaRPr lang="en-US" dirty="0"/>
          </a:p>
          <a:p>
            <a:r>
              <a:rPr lang="en-US" dirty="0"/>
              <a:t>CASE WHEN THEN ELSE END</a:t>
            </a:r>
          </a:p>
          <a:p>
            <a:r>
              <a:rPr lang="en-US" dirty="0"/>
              <a:t>https://www.postgresql.org/docs/10/static/plpgsql-control-structures.html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6</a:t>
            </a:fld>
            <a:endParaRPr lang="en-US" altLang="en-US"/>
          </a:p>
        </p:txBody>
      </p:sp>
    </p:spTree>
    <p:extLst>
      <p:ext uri="{BB962C8B-B14F-4D97-AF65-F5344CB8AC3E}">
        <p14:creationId xmlns:p14="http://schemas.microsoft.com/office/powerpoint/2010/main" val="29304991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the Speed Test section for wider data and how to generate 4 million rows of data.</a:t>
            </a:r>
          </a:p>
          <a:p>
            <a:endParaRPr lang="en-US" dirty="0"/>
          </a:p>
          <a:p>
            <a:r>
              <a:rPr lang="en-US" dirty="0"/>
              <a:t>INSERT INTO</a:t>
            </a:r>
          </a:p>
          <a:p>
            <a:r>
              <a:rPr lang="en-US" dirty="0"/>
              <a:t>https://www.postgresql.org/docs/10/static/sql-insert.html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7</a:t>
            </a:fld>
            <a:endParaRPr lang="en-US" altLang="en-US"/>
          </a:p>
        </p:txBody>
      </p:sp>
    </p:spTree>
    <p:extLst>
      <p:ext uri="{BB962C8B-B14F-4D97-AF65-F5344CB8AC3E}">
        <p14:creationId xmlns:p14="http://schemas.microsoft.com/office/powerpoint/2010/main" val="24967687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ROLE</a:t>
            </a:r>
          </a:p>
          <a:p>
            <a:r>
              <a:rPr lang="en-US" dirty="0"/>
              <a:t>https://www.postgresql.org/docs/10/static/sql-set-role.html</a:t>
            </a:r>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9</a:t>
            </a:fld>
            <a:endParaRPr lang="en-US" altLang="en-US"/>
          </a:p>
        </p:txBody>
      </p:sp>
    </p:spTree>
    <p:extLst>
      <p:ext uri="{BB962C8B-B14F-4D97-AF65-F5344CB8AC3E}">
        <p14:creationId xmlns:p14="http://schemas.microsoft.com/office/powerpoint/2010/main" val="39107748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err="1">
                <a:solidFill>
                  <a:srgbClr val="FFFFFF"/>
                </a:solidFill>
                <a:latin typeface="Courier New" panose="02070309020205020404" pitchFamily="49" charset="0"/>
              </a:rPr>
              <a:t>applicable_roles</a:t>
            </a:r>
            <a:endParaRPr lang="en-US" dirty="0"/>
          </a:p>
          <a:p>
            <a:r>
              <a:rPr lang="en-US" dirty="0"/>
              <a:t>https://www.postgresql.org/docs/10/static/infoschema-applicable-roles.html</a:t>
            </a:r>
          </a:p>
          <a:p>
            <a:endParaRPr lang="en-US" dirty="0"/>
          </a:p>
          <a:p>
            <a:r>
              <a:rPr lang="en-US" dirty="0" err="1"/>
              <a:t>current_user</a:t>
            </a:r>
            <a:r>
              <a:rPr lang="en-US" dirty="0"/>
              <a:t>, </a:t>
            </a:r>
            <a:r>
              <a:rPr lang="en-US" dirty="0" err="1"/>
              <a:t>session_user</a:t>
            </a:r>
            <a:endParaRPr lang="en-US" dirty="0"/>
          </a:p>
          <a:p>
            <a:r>
              <a:rPr lang="en-US" dirty="0"/>
              <a:t>https://www.postgresql.org/docs/10/static/functions-info.html#FUNCTIONS-INFO-SESSION-TABLE</a:t>
            </a:r>
          </a:p>
          <a:p>
            <a:endParaRPr lang="en-US" dirty="0"/>
          </a:p>
          <a:p>
            <a:r>
              <a:rPr lang="en-US" dirty="0"/>
              <a:t>@&gt;</a:t>
            </a:r>
          </a:p>
          <a:p>
            <a:r>
              <a:rPr lang="en-US" dirty="0"/>
              <a:t>https://www.postgresql.org/docs/10/static/functions-array.html#ARRAY-OPERATORS-TABLE</a:t>
            </a:r>
          </a:p>
          <a:p>
            <a:endParaRPr lang="en-US" dirty="0"/>
          </a:p>
          <a:p>
            <a:r>
              <a:rPr lang="en-US" dirty="0" err="1"/>
              <a:t>array_agg</a:t>
            </a:r>
            <a:endParaRPr lang="en-US" dirty="0"/>
          </a:p>
          <a:p>
            <a:r>
              <a:rPr lang="en-US" dirty="0"/>
              <a:t>https://www.postgresql.org/docs/10/static/functions-aggregate.html#FUNCTIONS-AGGREGATE-TABLE</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12</a:t>
            </a:fld>
            <a:endParaRPr lang="en-US" altLang="en-US"/>
          </a:p>
        </p:txBody>
      </p:sp>
    </p:spTree>
    <p:extLst>
      <p:ext uri="{BB962C8B-B14F-4D97-AF65-F5344CB8AC3E}">
        <p14:creationId xmlns:p14="http://schemas.microsoft.com/office/powerpoint/2010/main" val="41551557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ROLE</a:t>
            </a:r>
          </a:p>
          <a:p>
            <a:r>
              <a:rPr lang="en-US" dirty="0"/>
              <a:t>https://www.postgresql.org/docs/10/static/sql-set-role.html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13</a:t>
            </a:fld>
            <a:endParaRPr lang="en-US" altLang="en-US"/>
          </a:p>
        </p:txBody>
      </p:sp>
    </p:spTree>
    <p:extLst>
      <p:ext uri="{BB962C8B-B14F-4D97-AF65-F5344CB8AC3E}">
        <p14:creationId xmlns:p14="http://schemas.microsoft.com/office/powerpoint/2010/main" val="12768691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err="1">
                <a:solidFill>
                  <a:srgbClr val="FFFFFF"/>
                </a:solidFill>
                <a:latin typeface="Courier New" panose="02070309020205020404" pitchFamily="49" charset="0"/>
              </a:rPr>
              <a:t>applicable_roles</a:t>
            </a:r>
            <a:endParaRPr lang="en-US" dirty="0"/>
          </a:p>
          <a:p>
            <a:r>
              <a:rPr lang="en-US" dirty="0"/>
              <a:t>https://www.postgresql.org/docs/10/static/infoschema-applicable-roles.html</a:t>
            </a:r>
          </a:p>
          <a:p>
            <a:endParaRPr lang="en-US" dirty="0"/>
          </a:p>
          <a:p>
            <a:r>
              <a:rPr lang="en-US" dirty="0" err="1"/>
              <a:t>current_user</a:t>
            </a:r>
            <a:r>
              <a:rPr lang="en-US" dirty="0"/>
              <a:t>, </a:t>
            </a:r>
            <a:r>
              <a:rPr lang="en-US" dirty="0" err="1"/>
              <a:t>session_user</a:t>
            </a:r>
            <a:endParaRPr lang="en-US" dirty="0"/>
          </a:p>
          <a:p>
            <a:r>
              <a:rPr lang="en-US" dirty="0"/>
              <a:t>https://www.postgresql.org/docs/10/static/functions-info.html#FUNCTIONS-INFO-SESSION-TABLE</a:t>
            </a:r>
          </a:p>
          <a:p>
            <a:endParaRPr lang="en-US" dirty="0"/>
          </a:p>
          <a:p>
            <a:r>
              <a:rPr lang="en-US" dirty="0"/>
              <a:t>@&gt;</a:t>
            </a:r>
          </a:p>
          <a:p>
            <a:r>
              <a:rPr lang="en-US" dirty="0"/>
              <a:t>https://www.postgresql.org/docs/10/static/functions-array.html#ARRAY-OPERATORS-TABLE</a:t>
            </a:r>
          </a:p>
          <a:p>
            <a:endParaRPr lang="en-US" dirty="0"/>
          </a:p>
          <a:p>
            <a:r>
              <a:rPr lang="en-US" dirty="0" err="1"/>
              <a:t>array_agg</a:t>
            </a:r>
            <a:endParaRPr lang="en-US" dirty="0"/>
          </a:p>
          <a:p>
            <a:r>
              <a:rPr lang="en-US" dirty="0"/>
              <a:t>https://www.postgresql.org/docs/10/static/functions-aggregate.html#FUNCTIONS-AGGREGATE-TABLE</a:t>
            </a:r>
          </a:p>
          <a:p>
            <a:endParaRPr lang="en-US" dirty="0"/>
          </a:p>
          <a:p>
            <a:r>
              <a:rPr lang="en-US" dirty="0"/>
              <a:t>IF THEN ELSE END</a:t>
            </a:r>
          </a:p>
          <a:p>
            <a:r>
              <a:rPr lang="en-US" dirty="0"/>
              <a:t>https://www.postgresql.org/docs/10/static/plpgsql-control-structures.html</a:t>
            </a:r>
          </a:p>
          <a:p>
            <a:endParaRPr lang="en-US" dirty="0"/>
          </a:p>
          <a:p>
            <a:r>
              <a:rPr lang="en-US" dirty="0"/>
              <a:t>RAISE EXCEPTION</a:t>
            </a:r>
          </a:p>
          <a:p>
            <a:r>
              <a:rPr lang="en-US" dirty="0"/>
              <a:t>https://www.postgresql.org/docs/10/static/plpgsql-errors-and-messages.html</a:t>
            </a:r>
          </a:p>
          <a:p>
            <a:endParaRPr lang="en-US" dirty="0"/>
          </a:p>
          <a:p>
            <a:r>
              <a:rPr lang="en-US" dirty="0"/>
              <a:t>CREATE FUNCTION</a:t>
            </a:r>
          </a:p>
          <a:p>
            <a:r>
              <a:rPr lang="en-US" dirty="0"/>
              <a:t>https://www.postgresql.org/docs/10/static/sql-createfunction.html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16</a:t>
            </a:fld>
            <a:endParaRPr lang="en-US" altLang="en-US"/>
          </a:p>
        </p:txBody>
      </p:sp>
    </p:spTree>
    <p:extLst>
      <p:ext uri="{BB962C8B-B14F-4D97-AF65-F5344CB8AC3E}">
        <p14:creationId xmlns:p14="http://schemas.microsoft.com/office/powerpoint/2010/main" val="41991228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SESSION AUTHORIZATION</a:t>
            </a:r>
          </a:p>
          <a:p>
            <a:r>
              <a:rPr lang="en-US" dirty="0"/>
              <a:t>https://www.postgresql.org/docs/10/static/sql-set-session-authorization.html</a:t>
            </a:r>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17</a:t>
            </a:fld>
            <a:endParaRPr lang="en-US" altLang="en-US"/>
          </a:p>
        </p:txBody>
      </p:sp>
    </p:spTree>
    <p:extLst>
      <p:ext uri="{BB962C8B-B14F-4D97-AF65-F5344CB8AC3E}">
        <p14:creationId xmlns:p14="http://schemas.microsoft.com/office/powerpoint/2010/main" val="18153425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err="1">
                <a:solidFill>
                  <a:srgbClr val="FFFFFF"/>
                </a:solidFill>
                <a:latin typeface="Courier New" panose="02070309020205020404" pitchFamily="49" charset="0"/>
              </a:rPr>
              <a:t>applicable_roles</a:t>
            </a:r>
            <a:endParaRPr lang="en-US" dirty="0"/>
          </a:p>
          <a:p>
            <a:r>
              <a:rPr lang="en-US" dirty="0"/>
              <a:t>https://www.postgresql.org/docs/10/static/infoschema-applicable-roles.html</a:t>
            </a:r>
          </a:p>
          <a:p>
            <a:endParaRPr lang="en-US" dirty="0"/>
          </a:p>
          <a:p>
            <a:r>
              <a:rPr lang="en-US" dirty="0" err="1"/>
              <a:t>current_user</a:t>
            </a:r>
            <a:r>
              <a:rPr lang="en-US" dirty="0"/>
              <a:t>, </a:t>
            </a:r>
            <a:r>
              <a:rPr lang="en-US" dirty="0" err="1"/>
              <a:t>session_user</a:t>
            </a:r>
            <a:endParaRPr lang="en-US" dirty="0"/>
          </a:p>
          <a:p>
            <a:r>
              <a:rPr lang="en-US" dirty="0"/>
              <a:t>https://www.postgresql.org/docs/10/static/functions-info.html#FUNCTIONS-INFO-SESSION-TABLE</a:t>
            </a:r>
          </a:p>
          <a:p>
            <a:endParaRPr lang="en-US" dirty="0"/>
          </a:p>
          <a:p>
            <a:r>
              <a:rPr lang="en-US" dirty="0"/>
              <a:t>@&gt;</a:t>
            </a:r>
          </a:p>
          <a:p>
            <a:r>
              <a:rPr lang="en-US" dirty="0"/>
              <a:t>https://www.postgresql.org/docs/10/static/functions-array.html#ARRAY-OPERATORS-TABLE</a:t>
            </a:r>
          </a:p>
          <a:p>
            <a:endParaRPr lang="en-US" dirty="0"/>
          </a:p>
          <a:p>
            <a:r>
              <a:rPr lang="en-US" dirty="0"/>
              <a:t>CREATE POLICY</a:t>
            </a:r>
          </a:p>
          <a:p>
            <a:r>
              <a:rPr lang="en-US" dirty="0"/>
              <a:t>https://www.postgresql.org/docs/10/static/sql-createpolicy.html</a:t>
            </a:r>
          </a:p>
          <a:p>
            <a:endParaRPr lang="en-US" dirty="0"/>
          </a:p>
          <a:p>
            <a:r>
              <a:rPr lang="en-US" dirty="0"/>
              <a:t>ALTER TABLE</a:t>
            </a:r>
          </a:p>
          <a:p>
            <a:r>
              <a:rPr lang="en-US" dirty="0"/>
              <a:t>https://www.postgresql.org/docs/10/static/sql-altertable.html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20</a:t>
            </a:fld>
            <a:endParaRPr lang="en-US" altLang="en-US"/>
          </a:p>
        </p:txBody>
      </p:sp>
    </p:spTree>
    <p:extLst>
      <p:ext uri="{BB962C8B-B14F-4D97-AF65-F5344CB8AC3E}">
        <p14:creationId xmlns:p14="http://schemas.microsoft.com/office/powerpoint/2010/main" val="14128977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ROLE</a:t>
            </a:r>
          </a:p>
          <a:p>
            <a:r>
              <a:rPr lang="en-US" dirty="0"/>
              <a:t>https://www.postgresql.org/docs/10/static/sql-set-role.html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21</a:t>
            </a:fld>
            <a:endParaRPr lang="en-US" altLang="en-US"/>
          </a:p>
        </p:txBody>
      </p:sp>
    </p:spTree>
    <p:extLst>
      <p:ext uri="{BB962C8B-B14F-4D97-AF65-F5344CB8AC3E}">
        <p14:creationId xmlns:p14="http://schemas.microsoft.com/office/powerpoint/2010/main" val="25419530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err="1">
                <a:solidFill>
                  <a:srgbClr val="FFFFFF"/>
                </a:solidFill>
                <a:latin typeface="Courier New" panose="02070309020205020404" pitchFamily="49" charset="0"/>
              </a:rPr>
              <a:t>applicable_roles</a:t>
            </a:r>
            <a:endParaRPr lang="en-US" dirty="0"/>
          </a:p>
          <a:p>
            <a:r>
              <a:rPr lang="en-US" dirty="0"/>
              <a:t>https://www.postgresql.org/docs/10/static/infoschema-applicable-roles.html</a:t>
            </a:r>
          </a:p>
          <a:p>
            <a:endParaRPr lang="en-US" dirty="0"/>
          </a:p>
          <a:p>
            <a:r>
              <a:rPr lang="en-US" dirty="0" err="1"/>
              <a:t>current_user</a:t>
            </a:r>
            <a:r>
              <a:rPr lang="en-US" dirty="0"/>
              <a:t>, </a:t>
            </a:r>
            <a:r>
              <a:rPr lang="en-US" dirty="0" err="1"/>
              <a:t>session_user</a:t>
            </a:r>
            <a:endParaRPr lang="en-US" dirty="0"/>
          </a:p>
          <a:p>
            <a:r>
              <a:rPr lang="en-US" dirty="0"/>
              <a:t>https://www.postgresql.org/docs/10/static/functions-info.html#FUNCTIONS-INFO-SESSION-TABLE</a:t>
            </a:r>
          </a:p>
          <a:p>
            <a:endParaRPr lang="en-US" dirty="0"/>
          </a:p>
          <a:p>
            <a:r>
              <a:rPr lang="en-US" dirty="0"/>
              <a:t>@&gt;</a:t>
            </a:r>
          </a:p>
          <a:p>
            <a:r>
              <a:rPr lang="en-US" dirty="0"/>
              <a:t>https://www.postgresql.org/docs/10/static/functions-array.html#ARRAY-OPERATORS-TABLE</a:t>
            </a:r>
          </a:p>
          <a:p>
            <a:endParaRPr lang="en-US" dirty="0"/>
          </a:p>
          <a:p>
            <a:r>
              <a:rPr lang="en-US" dirty="0"/>
              <a:t>CREATE POLICY</a:t>
            </a:r>
          </a:p>
          <a:p>
            <a:r>
              <a:rPr lang="en-US" dirty="0"/>
              <a:t>https://www.postgresql.org/docs/10/static/sql-createpolicy.html</a:t>
            </a:r>
          </a:p>
          <a:p>
            <a:endParaRPr lang="en-US" dirty="0"/>
          </a:p>
          <a:p>
            <a:r>
              <a:rPr lang="en-US" dirty="0"/>
              <a:t>ALTER TABLE</a:t>
            </a:r>
          </a:p>
          <a:p>
            <a:r>
              <a:rPr lang="en-US" dirty="0"/>
              <a:t>https://www.postgresql.org/docs/10/static/sql-altertable.html</a:t>
            </a:r>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24</a:t>
            </a:fld>
            <a:endParaRPr lang="en-US" altLang="en-US"/>
          </a:p>
        </p:txBody>
      </p:sp>
    </p:spTree>
    <p:extLst>
      <p:ext uri="{BB962C8B-B14F-4D97-AF65-F5344CB8AC3E}">
        <p14:creationId xmlns:p14="http://schemas.microsoft.com/office/powerpoint/2010/main" val="27980663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ROLE</a:t>
            </a:r>
          </a:p>
          <a:p>
            <a:r>
              <a:rPr lang="en-US" dirty="0"/>
              <a:t>https://www.postgresql.org/docs/10/static/sql-set-role.html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25</a:t>
            </a:fld>
            <a:endParaRPr lang="en-US" altLang="en-US"/>
          </a:p>
        </p:txBody>
      </p:sp>
    </p:spTree>
    <p:extLst>
      <p:ext uri="{BB962C8B-B14F-4D97-AF65-F5344CB8AC3E}">
        <p14:creationId xmlns:p14="http://schemas.microsoft.com/office/powerpoint/2010/main" val="24255721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dirty="0">
                <a:solidFill>
                  <a:srgbClr val="FFFFFF"/>
                </a:solidFill>
                <a:ea typeface="ヒラギノ角ゴ Pro W3" charset="-128"/>
              </a:rPr>
              <a:t>Per the PostgreSQL Docs: "It is considered better style to write a CREATE VIEW command than to create a real table and define an ON SELECT rule for it."</a:t>
            </a:r>
            <a:endParaRPr lang="en-US" dirty="0"/>
          </a:p>
          <a:p>
            <a:r>
              <a:rPr lang="en-US" dirty="0"/>
              <a:t>https://www.postgresql.org/docs/current/static/sql-createrule.html</a:t>
            </a:r>
          </a:p>
          <a:p>
            <a:endParaRPr lang="en-US" dirty="0"/>
          </a:p>
          <a:p>
            <a:r>
              <a:rPr lang="en-US" sz="1200" dirty="0" err="1">
                <a:solidFill>
                  <a:srgbClr val="FFFFFF"/>
                </a:solidFill>
                <a:latin typeface="Courier New" panose="02070309020205020404" pitchFamily="49" charset="0"/>
              </a:rPr>
              <a:t>applicable_roles</a:t>
            </a:r>
            <a:endParaRPr lang="en-US" dirty="0"/>
          </a:p>
          <a:p>
            <a:r>
              <a:rPr lang="en-US" dirty="0"/>
              <a:t>https://www.postgresql.org/docs/10/static/infoschema-applicable-roles.html</a:t>
            </a:r>
          </a:p>
          <a:p>
            <a:endParaRPr lang="en-US" dirty="0"/>
          </a:p>
          <a:p>
            <a:r>
              <a:rPr lang="en-US" dirty="0" err="1"/>
              <a:t>current_user</a:t>
            </a:r>
            <a:r>
              <a:rPr lang="en-US" dirty="0"/>
              <a:t>, </a:t>
            </a:r>
            <a:r>
              <a:rPr lang="en-US" dirty="0" err="1"/>
              <a:t>session_user</a:t>
            </a:r>
            <a:endParaRPr lang="en-US" dirty="0"/>
          </a:p>
          <a:p>
            <a:r>
              <a:rPr lang="en-US" dirty="0"/>
              <a:t>https://www.postgresql.org/docs/10/static/functions-info.html#FUNCTIONS-INFO-SESSION-TABLE</a:t>
            </a:r>
          </a:p>
          <a:p>
            <a:endParaRPr lang="en-US" dirty="0"/>
          </a:p>
          <a:p>
            <a:r>
              <a:rPr lang="en-US" dirty="0"/>
              <a:t>@&gt;</a:t>
            </a:r>
          </a:p>
          <a:p>
            <a:r>
              <a:rPr lang="en-US" dirty="0"/>
              <a:t>https://www.postgresql.org/docs/10/static/functions-array.html#ARRAY-OPERATORS-TABLE</a:t>
            </a:r>
          </a:p>
          <a:p>
            <a:endParaRPr lang="en-US" dirty="0"/>
          </a:p>
          <a:p>
            <a:r>
              <a:rPr lang="en-US" dirty="0"/>
              <a:t>CREATE RULE</a:t>
            </a:r>
          </a:p>
          <a:p>
            <a:r>
              <a:rPr lang="en-US" dirty="0"/>
              <a:t>https://www.postgresql.org/docs/10/static/sql-createrule.html</a:t>
            </a:r>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28</a:t>
            </a:fld>
            <a:endParaRPr lang="en-US" altLang="en-US"/>
          </a:p>
        </p:txBody>
      </p:sp>
    </p:spTree>
    <p:extLst>
      <p:ext uri="{BB962C8B-B14F-4D97-AF65-F5344CB8AC3E}">
        <p14:creationId xmlns:p14="http://schemas.microsoft.com/office/powerpoint/2010/main" val="30093350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ROLE</a:t>
            </a:r>
          </a:p>
          <a:p>
            <a:r>
              <a:rPr lang="en-US" dirty="0"/>
              <a:t>https://www.postgresql.org/docs/10/static/sql-set-role.html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29</a:t>
            </a:fld>
            <a:endParaRPr lang="en-US" altLang="en-US"/>
          </a:p>
        </p:txBody>
      </p:sp>
    </p:spTree>
    <p:extLst>
      <p:ext uri="{BB962C8B-B14F-4D97-AF65-F5344CB8AC3E}">
        <p14:creationId xmlns:p14="http://schemas.microsoft.com/office/powerpoint/2010/main" val="24151275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err="1">
                <a:solidFill>
                  <a:srgbClr val="FFFFFF"/>
                </a:solidFill>
                <a:latin typeface="Courier New" panose="02070309020205020404" pitchFamily="49" charset="0"/>
              </a:rPr>
              <a:t>applicable_roles</a:t>
            </a:r>
            <a:endParaRPr lang="en-US" dirty="0"/>
          </a:p>
          <a:p>
            <a:r>
              <a:rPr lang="en-US" dirty="0"/>
              <a:t>https://www.postgresql.org/docs/10/static/infoschema-applicable-roles.html</a:t>
            </a:r>
          </a:p>
          <a:p>
            <a:endParaRPr lang="en-US" dirty="0"/>
          </a:p>
          <a:p>
            <a:r>
              <a:rPr lang="en-US" dirty="0" err="1"/>
              <a:t>current_user</a:t>
            </a:r>
            <a:r>
              <a:rPr lang="en-US" dirty="0"/>
              <a:t>, </a:t>
            </a:r>
            <a:r>
              <a:rPr lang="en-US" dirty="0" err="1"/>
              <a:t>session_user</a:t>
            </a:r>
            <a:endParaRPr lang="en-US" dirty="0"/>
          </a:p>
          <a:p>
            <a:r>
              <a:rPr lang="en-US" dirty="0"/>
              <a:t>https://www.postgresql.org/docs/10/static/functions-info.html#FUNCTIONS-INFO-SESSION-TABLE</a:t>
            </a:r>
          </a:p>
          <a:p>
            <a:endParaRPr lang="en-US" dirty="0"/>
          </a:p>
          <a:p>
            <a:r>
              <a:rPr lang="en-US" dirty="0"/>
              <a:t>@&gt;</a:t>
            </a:r>
          </a:p>
          <a:p>
            <a:r>
              <a:rPr lang="en-US" dirty="0"/>
              <a:t>https://www.postgresql.org/docs/10/static/functions-array.html#ARRAY-OPERATORS-TABLE</a:t>
            </a:r>
          </a:p>
          <a:p>
            <a:endParaRPr lang="en-US" dirty="0"/>
          </a:p>
          <a:p>
            <a:r>
              <a:rPr lang="en-US" dirty="0" err="1"/>
              <a:t>array_agg</a:t>
            </a:r>
            <a:endParaRPr lang="en-US" dirty="0"/>
          </a:p>
          <a:p>
            <a:r>
              <a:rPr lang="en-US" dirty="0"/>
              <a:t>https://www.postgresql.org/docs/10/static/functions-aggregate.html#FUNCTIONS-AGGREGATE-TABLE</a:t>
            </a:r>
          </a:p>
          <a:p>
            <a:endParaRPr lang="en-US" dirty="0"/>
          </a:p>
          <a:p>
            <a:r>
              <a:rPr lang="en-US" dirty="0" err="1"/>
              <a:t>array_length</a:t>
            </a:r>
            <a:endParaRPr lang="en-US" dirty="0"/>
          </a:p>
          <a:p>
            <a:r>
              <a:rPr lang="en-US" dirty="0"/>
              <a:t>https://www.postgresql.org/docs/10/static/functions-array.html#ARRAY-FUNCTIONS-TABLE</a:t>
            </a:r>
          </a:p>
          <a:p>
            <a:endParaRPr lang="en-US" dirty="0"/>
          </a:p>
          <a:p>
            <a:r>
              <a:rPr lang="en-US" dirty="0"/>
              <a:t>IF THEN ELSE END</a:t>
            </a:r>
          </a:p>
          <a:p>
            <a:r>
              <a:rPr lang="en-US" dirty="0"/>
              <a:t>https://www.postgresql.org/docs/10/static/plpgsql-control-structures.html</a:t>
            </a:r>
          </a:p>
          <a:p>
            <a:endParaRPr lang="en-US" dirty="0"/>
          </a:p>
          <a:p>
            <a:r>
              <a:rPr lang="en-US" dirty="0"/>
              <a:t>RAISE EXCEPTION</a:t>
            </a:r>
          </a:p>
          <a:p>
            <a:r>
              <a:rPr lang="en-US" dirty="0"/>
              <a:t>https://www.postgresql.org/docs/10/static/plpgsql-errors-and-messages.html</a:t>
            </a:r>
          </a:p>
          <a:p>
            <a:endParaRPr lang="en-US" dirty="0"/>
          </a:p>
          <a:p>
            <a:r>
              <a:rPr lang="en-US" dirty="0"/>
              <a:t>CREATE FUNCTION</a:t>
            </a:r>
          </a:p>
          <a:p>
            <a:r>
              <a:rPr lang="en-US" dirty="0"/>
              <a:t>https://www.postgresql.org/docs/10/static/sql-createfunction.html</a:t>
            </a:r>
          </a:p>
          <a:p>
            <a:endParaRPr lang="en-US" dirty="0"/>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32</a:t>
            </a:fld>
            <a:endParaRPr lang="en-US" altLang="en-US"/>
          </a:p>
        </p:txBody>
      </p:sp>
    </p:spTree>
    <p:extLst>
      <p:ext uri="{BB962C8B-B14F-4D97-AF65-F5344CB8AC3E}">
        <p14:creationId xmlns:p14="http://schemas.microsoft.com/office/powerpoint/2010/main" val="41644822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GRANT EXECUTE</a:t>
            </a:r>
          </a:p>
          <a:p>
            <a:r>
              <a:rPr lang="en-US" dirty="0"/>
              <a:t>https://www.postgresql.org/docs/10/static/sql-grant.html</a:t>
            </a:r>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33</a:t>
            </a:fld>
            <a:endParaRPr lang="en-US" altLang="en-US"/>
          </a:p>
        </p:txBody>
      </p:sp>
    </p:spTree>
    <p:extLst>
      <p:ext uri="{BB962C8B-B14F-4D97-AF65-F5344CB8AC3E}">
        <p14:creationId xmlns:p14="http://schemas.microsoft.com/office/powerpoint/2010/main" val="3841074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ROLE</a:t>
            </a:r>
          </a:p>
          <a:p>
            <a:r>
              <a:rPr lang="en-US" dirty="0"/>
              <a:t>https://www.postgresql.org/docs/10/static/sql-set-role.html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34</a:t>
            </a:fld>
            <a:endParaRPr lang="en-US" altLang="en-US"/>
          </a:p>
        </p:txBody>
      </p:sp>
    </p:spTree>
    <p:extLst>
      <p:ext uri="{BB962C8B-B14F-4D97-AF65-F5344CB8AC3E}">
        <p14:creationId xmlns:p14="http://schemas.microsoft.com/office/powerpoint/2010/main" val="42576472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err="1">
                <a:solidFill>
                  <a:srgbClr val="FFFFFF"/>
                </a:solidFill>
                <a:latin typeface="Courier New" panose="02070309020205020404" pitchFamily="49" charset="0"/>
              </a:rPr>
              <a:t>applicable_roles</a:t>
            </a:r>
            <a:endParaRPr lang="en-US" dirty="0"/>
          </a:p>
          <a:p>
            <a:r>
              <a:rPr lang="en-US" dirty="0"/>
              <a:t>https://www.postgresql.org/docs/10/static/infoschema-applicable-roles.html</a:t>
            </a:r>
          </a:p>
          <a:p>
            <a:endParaRPr lang="en-US" dirty="0"/>
          </a:p>
          <a:p>
            <a:r>
              <a:rPr lang="en-US" dirty="0" err="1"/>
              <a:t>current_user</a:t>
            </a:r>
            <a:r>
              <a:rPr lang="en-US" dirty="0"/>
              <a:t>, </a:t>
            </a:r>
            <a:r>
              <a:rPr lang="en-US" dirty="0" err="1"/>
              <a:t>session_user</a:t>
            </a:r>
            <a:endParaRPr lang="en-US" dirty="0"/>
          </a:p>
          <a:p>
            <a:r>
              <a:rPr lang="en-US" dirty="0"/>
              <a:t>https://www.postgresql.org/docs/10/static/functions-info.html#FUNCTIONS-INFO-SESSION-TABLE</a:t>
            </a:r>
          </a:p>
          <a:p>
            <a:endParaRPr lang="en-US" dirty="0"/>
          </a:p>
          <a:p>
            <a:r>
              <a:rPr lang="en-US" dirty="0"/>
              <a:t>@&gt;</a:t>
            </a:r>
          </a:p>
          <a:p>
            <a:r>
              <a:rPr lang="en-US" dirty="0"/>
              <a:t>https://www.postgresql.org/docs/10/static/functions-array.html#ARRAY-OPERATORS-TABLE</a:t>
            </a:r>
          </a:p>
          <a:p>
            <a:endParaRPr lang="en-US" dirty="0"/>
          </a:p>
          <a:p>
            <a:r>
              <a:rPr lang="en-US" dirty="0" err="1"/>
              <a:t>array_agg</a:t>
            </a:r>
            <a:endParaRPr lang="en-US" dirty="0"/>
          </a:p>
          <a:p>
            <a:r>
              <a:rPr lang="en-US" dirty="0"/>
              <a:t>https://www.postgresql.org/docs/10/static/functions-aggregate.html#FUNCTIONS-AGGREGATE-TABLE</a:t>
            </a:r>
          </a:p>
          <a:p>
            <a:endParaRPr lang="en-US" dirty="0"/>
          </a:p>
          <a:p>
            <a:r>
              <a:rPr lang="en-US" dirty="0" err="1"/>
              <a:t>array_length</a:t>
            </a:r>
            <a:endParaRPr lang="en-US" dirty="0"/>
          </a:p>
          <a:p>
            <a:r>
              <a:rPr lang="en-US" dirty="0"/>
              <a:t>https://www.postgresql.org/docs/10/static/functions-array.html#ARRAY-FUNCTIONS-TABLE</a:t>
            </a:r>
          </a:p>
          <a:p>
            <a:endParaRPr lang="en-US" dirty="0"/>
          </a:p>
          <a:p>
            <a:r>
              <a:rPr lang="en-US" dirty="0"/>
              <a:t>IF THEN ELSE END</a:t>
            </a:r>
          </a:p>
          <a:p>
            <a:r>
              <a:rPr lang="en-US" dirty="0"/>
              <a:t>https://www.postgresql.org/docs/10/static/plpgsql-control-structures.html</a:t>
            </a:r>
          </a:p>
          <a:p>
            <a:endParaRPr lang="en-US" dirty="0"/>
          </a:p>
          <a:p>
            <a:r>
              <a:rPr lang="en-US" dirty="0"/>
              <a:t>RAISE EXCEPTION</a:t>
            </a:r>
          </a:p>
          <a:p>
            <a:r>
              <a:rPr lang="en-US" dirty="0"/>
              <a:t>https://www.postgresql.org/docs/10/static/plpgsql-errors-and-messages.html</a:t>
            </a:r>
          </a:p>
          <a:p>
            <a:endParaRPr lang="en-US" dirty="0"/>
          </a:p>
          <a:p>
            <a:r>
              <a:rPr lang="en-US" dirty="0"/>
              <a:t>CREATE FUNCTION</a:t>
            </a:r>
          </a:p>
          <a:p>
            <a:r>
              <a:rPr lang="en-US" dirty="0"/>
              <a:t>https://www.postgresql.org/docs/10/static/sql-createfunction.html</a:t>
            </a:r>
          </a:p>
          <a:p>
            <a:endParaRPr lang="en-US" dirty="0"/>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37</a:t>
            </a:fld>
            <a:endParaRPr lang="en-US" altLang="en-US"/>
          </a:p>
        </p:txBody>
      </p:sp>
    </p:spTree>
    <p:extLst>
      <p:ext uri="{BB962C8B-B14F-4D97-AF65-F5344CB8AC3E}">
        <p14:creationId xmlns:p14="http://schemas.microsoft.com/office/powerpoint/2010/main" val="7529580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GRANT EXECUTE</a:t>
            </a:r>
          </a:p>
          <a:p>
            <a:r>
              <a:rPr lang="en-US" dirty="0"/>
              <a:t>https://www.postgresql.org/docs/10/static/sql-grant.html</a:t>
            </a:r>
          </a:p>
          <a:p>
            <a:endParaRPr lang="en-US" dirty="0"/>
          </a:p>
          <a:p>
            <a:r>
              <a:rPr lang="en-US" dirty="0"/>
              <a:t>CREATE POLICY</a:t>
            </a:r>
          </a:p>
          <a:p>
            <a:r>
              <a:rPr lang="en-US" dirty="0"/>
              <a:t>https://www.postgresql.org/docs/10/static/sql-createpolicy.html</a:t>
            </a:r>
          </a:p>
          <a:p>
            <a:endParaRPr lang="en-US" dirty="0"/>
          </a:p>
          <a:p>
            <a:r>
              <a:rPr lang="en-US" dirty="0"/>
              <a:t>Row Level Security</a:t>
            </a:r>
          </a:p>
          <a:p>
            <a:r>
              <a:rPr lang="en-US" dirty="0"/>
              <a:t>https://www.postgresql.org/docs/10/static/ddl-rowsecurity.html</a:t>
            </a:r>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38</a:t>
            </a:fld>
            <a:endParaRPr lang="en-US" altLang="en-US"/>
          </a:p>
        </p:txBody>
      </p:sp>
    </p:spTree>
    <p:extLst>
      <p:ext uri="{BB962C8B-B14F-4D97-AF65-F5344CB8AC3E}">
        <p14:creationId xmlns:p14="http://schemas.microsoft.com/office/powerpoint/2010/main" val="5931082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ROLE</a:t>
            </a:r>
          </a:p>
          <a:p>
            <a:r>
              <a:rPr lang="en-US" dirty="0"/>
              <a:t>https://www.postgresql.org/docs/10/static/sql-set-role.html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39</a:t>
            </a:fld>
            <a:endParaRPr lang="en-US" altLang="en-US"/>
          </a:p>
        </p:txBody>
      </p:sp>
    </p:spTree>
    <p:extLst>
      <p:ext uri="{BB962C8B-B14F-4D97-AF65-F5344CB8AC3E}">
        <p14:creationId xmlns:p14="http://schemas.microsoft.com/office/powerpoint/2010/main" val="17494751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RECURSIVE INSERT</a:t>
            </a:r>
          </a:p>
          <a:p>
            <a:r>
              <a:rPr lang="en-US" dirty="0"/>
              <a:t>https://www.postgresql.org/docs/10/static/sql-insert.html</a:t>
            </a:r>
          </a:p>
          <a:p>
            <a:endParaRPr lang="en-US" dirty="0"/>
          </a:p>
          <a:p>
            <a:r>
              <a:rPr lang="en-US" dirty="0"/>
              <a:t>WITH QUERY</a:t>
            </a:r>
          </a:p>
          <a:p>
            <a:r>
              <a:rPr lang="en-US" dirty="0"/>
              <a:t>https://www.postgresql.org/docs/10/static/queries-with.html</a:t>
            </a:r>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41</a:t>
            </a:fld>
            <a:endParaRPr lang="en-US" altLang="en-US"/>
          </a:p>
        </p:txBody>
      </p:sp>
    </p:spTree>
    <p:extLst>
      <p:ext uri="{BB962C8B-B14F-4D97-AF65-F5344CB8AC3E}">
        <p14:creationId xmlns:p14="http://schemas.microsoft.com/office/powerpoint/2010/main" val="22485564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err="1">
                <a:solidFill>
                  <a:srgbClr val="FFFFFF"/>
                </a:solidFill>
                <a:latin typeface="Courier New" panose="02070309020205020404" pitchFamily="49" charset="0"/>
              </a:rPr>
              <a:t>applicable_roles</a:t>
            </a:r>
            <a:endParaRPr lang="en-US" dirty="0"/>
          </a:p>
          <a:p>
            <a:r>
              <a:rPr lang="en-US" dirty="0"/>
              <a:t>https://www.postgresql.org/docs/10/static/infoschema-applicable-roles.html</a:t>
            </a:r>
          </a:p>
          <a:p>
            <a:endParaRPr lang="en-US" dirty="0"/>
          </a:p>
          <a:p>
            <a:r>
              <a:rPr lang="en-US" dirty="0" err="1"/>
              <a:t>current_user</a:t>
            </a:r>
            <a:r>
              <a:rPr lang="en-US" dirty="0"/>
              <a:t>, </a:t>
            </a:r>
            <a:r>
              <a:rPr lang="en-US" dirty="0" err="1"/>
              <a:t>session_user</a:t>
            </a:r>
            <a:endParaRPr lang="en-US" dirty="0"/>
          </a:p>
          <a:p>
            <a:r>
              <a:rPr lang="en-US" dirty="0"/>
              <a:t>https://www.postgresql.org/docs/10/static/functions-info.html#FUNCTIONS-INFO-SESSION-TABLE</a:t>
            </a:r>
          </a:p>
          <a:p>
            <a:endParaRPr lang="en-US" dirty="0"/>
          </a:p>
          <a:p>
            <a:r>
              <a:rPr lang="en-US" dirty="0"/>
              <a:t>@&gt;</a:t>
            </a:r>
          </a:p>
          <a:p>
            <a:r>
              <a:rPr lang="en-US" dirty="0"/>
              <a:t>https://www.postgresql.org/docs/10/static/functions-array.html#ARRAY-OPERATORS-TABLE</a:t>
            </a:r>
          </a:p>
          <a:p>
            <a:endParaRPr lang="en-US" dirty="0"/>
          </a:p>
          <a:p>
            <a:r>
              <a:rPr lang="en-US" dirty="0" err="1"/>
              <a:t>array_agg</a:t>
            </a:r>
            <a:endParaRPr lang="en-US" dirty="0"/>
          </a:p>
          <a:p>
            <a:r>
              <a:rPr lang="en-US" dirty="0"/>
              <a:t>https://www.postgresql.org/docs/10/static/functions-aggregate.html#FUNCTIONS-AGGREGATE-TABLE</a:t>
            </a:r>
          </a:p>
          <a:p>
            <a:endParaRPr lang="en-US" dirty="0"/>
          </a:p>
          <a:p>
            <a:r>
              <a:rPr lang="en-US" dirty="0" err="1"/>
              <a:t>array_length</a:t>
            </a:r>
            <a:endParaRPr lang="en-US" dirty="0"/>
          </a:p>
          <a:p>
            <a:r>
              <a:rPr lang="en-US" dirty="0"/>
              <a:t>https://www.postgresql.org/docs/10/static/functions-array.html#ARRAY-FUNCTIONS-TABLE</a:t>
            </a:r>
          </a:p>
          <a:p>
            <a:endParaRPr lang="en-US" dirty="0"/>
          </a:p>
          <a:p>
            <a:r>
              <a:rPr lang="en-US" dirty="0"/>
              <a:t>IF THEN ELSE END</a:t>
            </a:r>
          </a:p>
          <a:p>
            <a:r>
              <a:rPr lang="en-US" dirty="0"/>
              <a:t>https://www.postgresql.org/docs/10/static/plpgsql-control-structures.html</a:t>
            </a:r>
          </a:p>
          <a:p>
            <a:endParaRPr lang="en-US" dirty="0"/>
          </a:p>
          <a:p>
            <a:r>
              <a:rPr lang="en-US" dirty="0"/>
              <a:t>RAISE EXCEPTION</a:t>
            </a:r>
          </a:p>
          <a:p>
            <a:r>
              <a:rPr lang="en-US" dirty="0"/>
              <a:t>https://www.postgresql.org/docs/10/static/plpgsql-errors-and-messages.html</a:t>
            </a:r>
          </a:p>
          <a:p>
            <a:endParaRPr lang="en-US" dirty="0"/>
          </a:p>
          <a:p>
            <a:r>
              <a:rPr lang="en-US" dirty="0"/>
              <a:t>CREATE FUNCTION</a:t>
            </a:r>
          </a:p>
          <a:p>
            <a:r>
              <a:rPr lang="en-US" dirty="0"/>
              <a:t>https://www.postgresql.org/docs/10/static/sql-createfunction.html</a:t>
            </a:r>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43</a:t>
            </a:fld>
            <a:endParaRPr lang="en-US" altLang="en-US"/>
          </a:p>
        </p:txBody>
      </p:sp>
    </p:spTree>
    <p:extLst>
      <p:ext uri="{BB962C8B-B14F-4D97-AF65-F5344CB8AC3E}">
        <p14:creationId xmlns:p14="http://schemas.microsoft.com/office/powerpoint/2010/main" val="42053893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GRANT EXECUTE</a:t>
            </a:r>
          </a:p>
          <a:p>
            <a:r>
              <a:rPr lang="en-US" dirty="0"/>
              <a:t>https://www.postgresql.org/docs/10/static/sql-grant.html</a:t>
            </a:r>
          </a:p>
          <a:p>
            <a:endParaRPr lang="en-US" dirty="0"/>
          </a:p>
          <a:p>
            <a:r>
              <a:rPr lang="en-US" dirty="0"/>
              <a:t>CREATE RULE</a:t>
            </a:r>
          </a:p>
          <a:p>
            <a:r>
              <a:rPr lang="en-US" dirty="0"/>
              <a:t>https://www.postgresql.org/docs/10/static/sql-createrule.html</a:t>
            </a:r>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44</a:t>
            </a:fld>
            <a:endParaRPr lang="en-US" altLang="en-US"/>
          </a:p>
        </p:txBody>
      </p:sp>
    </p:spTree>
    <p:extLst>
      <p:ext uri="{BB962C8B-B14F-4D97-AF65-F5344CB8AC3E}">
        <p14:creationId xmlns:p14="http://schemas.microsoft.com/office/powerpoint/2010/main" val="38593145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ROLE</a:t>
            </a:r>
          </a:p>
          <a:p>
            <a:r>
              <a:rPr lang="en-US" dirty="0"/>
              <a:t>https://www.postgresql.org/docs/10/static/sql-set-role.html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45</a:t>
            </a:fld>
            <a:endParaRPr lang="en-US" altLang="en-US"/>
          </a:p>
        </p:txBody>
      </p:sp>
    </p:spTree>
    <p:extLst>
      <p:ext uri="{BB962C8B-B14F-4D97-AF65-F5344CB8AC3E}">
        <p14:creationId xmlns:p14="http://schemas.microsoft.com/office/powerpoint/2010/main" val="22702675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err="1">
                <a:solidFill>
                  <a:srgbClr val="FFFFFF"/>
                </a:solidFill>
                <a:latin typeface="Courier New" panose="02070309020205020404" pitchFamily="49" charset="0"/>
              </a:rPr>
              <a:t>applicable_roles</a:t>
            </a:r>
            <a:endParaRPr lang="en-US" dirty="0"/>
          </a:p>
          <a:p>
            <a:r>
              <a:rPr lang="en-US" dirty="0"/>
              <a:t>https://www.postgresql.org/docs/10/static/infoschema-applicable-roles.html</a:t>
            </a:r>
          </a:p>
          <a:p>
            <a:endParaRPr lang="en-US" dirty="0"/>
          </a:p>
          <a:p>
            <a:r>
              <a:rPr lang="en-US" dirty="0" err="1"/>
              <a:t>current_user</a:t>
            </a:r>
            <a:r>
              <a:rPr lang="en-US" dirty="0"/>
              <a:t>, </a:t>
            </a:r>
            <a:r>
              <a:rPr lang="en-US" dirty="0" err="1"/>
              <a:t>session_user</a:t>
            </a:r>
            <a:endParaRPr lang="en-US" dirty="0"/>
          </a:p>
          <a:p>
            <a:r>
              <a:rPr lang="en-US" dirty="0"/>
              <a:t>https://www.postgresql.org/docs/10/static/functions-info.html#FUNCTIONS-INFO-SESSION-TABLE</a:t>
            </a:r>
          </a:p>
          <a:p>
            <a:endParaRPr lang="en-US" dirty="0"/>
          </a:p>
          <a:p>
            <a:r>
              <a:rPr lang="en-US" dirty="0" err="1"/>
              <a:t>quote_ident</a:t>
            </a:r>
            <a:endParaRPr lang="en-US" dirty="0"/>
          </a:p>
          <a:p>
            <a:r>
              <a:rPr lang="en-US" dirty="0"/>
              <a:t>https://www.postgresql.org/docs/10/static/functions-string.html#FUNCTIONS-STRING-OTHER</a:t>
            </a:r>
          </a:p>
          <a:p>
            <a:endParaRPr lang="en-US" dirty="0"/>
          </a:p>
          <a:p>
            <a:r>
              <a:rPr lang="en-US" dirty="0"/>
              <a:t>EXECUTE</a:t>
            </a:r>
          </a:p>
          <a:p>
            <a:r>
              <a:rPr lang="en-US" dirty="0"/>
              <a:t>https://www.postgresql.org/docs/10/static/plpgsql-statements.html</a:t>
            </a:r>
          </a:p>
          <a:p>
            <a:endParaRPr lang="en-US" dirty="0"/>
          </a:p>
          <a:p>
            <a:r>
              <a:rPr lang="en-US" dirty="0"/>
              <a:t>FOR IN LOOP, RETURN, RETURN QUERY</a:t>
            </a:r>
          </a:p>
          <a:p>
            <a:r>
              <a:rPr lang="en-US" dirty="0"/>
              <a:t>https://www.postgresql.org/docs/10/static/plpgsql-control-structures.html</a:t>
            </a:r>
          </a:p>
          <a:p>
            <a:endParaRPr lang="en-US" dirty="0"/>
          </a:p>
          <a:p>
            <a:r>
              <a:rPr lang="en-US" dirty="0"/>
              <a:t>CREATE FUNCTION</a:t>
            </a:r>
          </a:p>
          <a:p>
            <a:r>
              <a:rPr lang="en-US" dirty="0"/>
              <a:t>https://www.postgresql.org/docs/10/static/sql-createfunction.html</a:t>
            </a:r>
          </a:p>
          <a:p>
            <a:endParaRPr lang="en-US" dirty="0"/>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47</a:t>
            </a:fld>
            <a:endParaRPr lang="en-US" altLang="en-US"/>
          </a:p>
        </p:txBody>
      </p:sp>
    </p:spTree>
    <p:extLst>
      <p:ext uri="{BB962C8B-B14F-4D97-AF65-F5344CB8AC3E}">
        <p14:creationId xmlns:p14="http://schemas.microsoft.com/office/powerpoint/2010/main" val="17260232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current_user</a:t>
            </a:r>
            <a:r>
              <a:rPr lang="en-US" dirty="0"/>
              <a:t>, </a:t>
            </a:r>
            <a:r>
              <a:rPr lang="en-US" dirty="0" err="1"/>
              <a:t>session_user</a:t>
            </a:r>
            <a:endParaRPr lang="en-US" dirty="0"/>
          </a:p>
          <a:p>
            <a:r>
              <a:rPr lang="en-US" dirty="0"/>
              <a:t>https://www.postgresql.org/docs/10/static/functions-info.html#FUNCTIONS-INFO-SESSION-TABLE</a:t>
            </a:r>
          </a:p>
          <a:p>
            <a:endParaRPr lang="en-US" dirty="0"/>
          </a:p>
          <a:p>
            <a:r>
              <a:rPr lang="en-US" dirty="0"/>
              <a:t>@&gt;</a:t>
            </a:r>
          </a:p>
          <a:p>
            <a:r>
              <a:rPr lang="en-US" dirty="0"/>
              <a:t>https://www.postgresql.org/docs/10/static/functions-array.html#ARRAY-OPERATORS-TABLE</a:t>
            </a:r>
          </a:p>
          <a:p>
            <a:endParaRPr lang="en-US" dirty="0"/>
          </a:p>
          <a:p>
            <a:r>
              <a:rPr lang="en-US" dirty="0" err="1"/>
              <a:t>array_agg</a:t>
            </a:r>
            <a:endParaRPr lang="en-US" dirty="0"/>
          </a:p>
          <a:p>
            <a:r>
              <a:rPr lang="en-US" dirty="0"/>
              <a:t>https://www.postgresql.org/docs/10/static/functions-aggregate.html#FUNCTIONS-AGGREGATE-TABLE</a:t>
            </a:r>
          </a:p>
          <a:p>
            <a:endParaRPr lang="en-US" dirty="0"/>
          </a:p>
          <a:p>
            <a:r>
              <a:rPr lang="en-US" dirty="0" err="1"/>
              <a:t>array_length</a:t>
            </a:r>
            <a:endParaRPr lang="en-US" dirty="0"/>
          </a:p>
          <a:p>
            <a:r>
              <a:rPr lang="en-US" dirty="0"/>
              <a:t>https://www.postgresql.org/docs/10/static/functions-array.html#ARRAY-FUNCTIONS-TABLE</a:t>
            </a:r>
          </a:p>
          <a:p>
            <a:endParaRPr lang="en-US" dirty="0"/>
          </a:p>
          <a:p>
            <a:r>
              <a:rPr lang="en-US" dirty="0"/>
              <a:t>IF THEN ELSE END</a:t>
            </a:r>
          </a:p>
          <a:p>
            <a:r>
              <a:rPr lang="en-US" dirty="0"/>
              <a:t>https://www.postgresql.org/docs/10/static/plpgsql-control-structures.html</a:t>
            </a:r>
          </a:p>
          <a:p>
            <a:endParaRPr lang="en-US" dirty="0"/>
          </a:p>
          <a:p>
            <a:r>
              <a:rPr lang="en-US" dirty="0"/>
              <a:t>RAISE EXCEPTION</a:t>
            </a:r>
          </a:p>
          <a:p>
            <a:r>
              <a:rPr lang="en-US" dirty="0"/>
              <a:t>https://www.postgresql.org/docs/10/static/plpgsql-errors-and-messages.html</a:t>
            </a:r>
          </a:p>
          <a:p>
            <a:endParaRPr lang="en-US" dirty="0"/>
          </a:p>
          <a:p>
            <a:r>
              <a:rPr lang="en-US" dirty="0"/>
              <a:t>CREATE FUNCTION</a:t>
            </a:r>
          </a:p>
          <a:p>
            <a:r>
              <a:rPr lang="en-US" dirty="0"/>
              <a:t>https://www.postgresql.org/docs/10/static/sql-createfunction.html</a:t>
            </a:r>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48</a:t>
            </a:fld>
            <a:endParaRPr lang="en-US" altLang="en-US"/>
          </a:p>
        </p:txBody>
      </p:sp>
    </p:spTree>
    <p:extLst>
      <p:ext uri="{BB962C8B-B14F-4D97-AF65-F5344CB8AC3E}">
        <p14:creationId xmlns:p14="http://schemas.microsoft.com/office/powerpoint/2010/main" val="41060033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GRANT EXECUTE</a:t>
            </a:r>
          </a:p>
          <a:p>
            <a:r>
              <a:rPr lang="en-US" dirty="0"/>
              <a:t>https://www.postgresql.org/docs/10/static/sql-grant.html</a:t>
            </a:r>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49</a:t>
            </a:fld>
            <a:endParaRPr lang="en-US" altLang="en-US"/>
          </a:p>
        </p:txBody>
      </p:sp>
    </p:spTree>
    <p:extLst>
      <p:ext uri="{BB962C8B-B14F-4D97-AF65-F5344CB8AC3E}">
        <p14:creationId xmlns:p14="http://schemas.microsoft.com/office/powerpoint/2010/main" val="2114985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51</a:t>
            </a:fld>
            <a:endParaRPr lang="en-US" altLang="en-US"/>
          </a:p>
        </p:txBody>
      </p:sp>
    </p:spTree>
    <p:extLst>
      <p:ext uri="{BB962C8B-B14F-4D97-AF65-F5344CB8AC3E}">
        <p14:creationId xmlns:p14="http://schemas.microsoft.com/office/powerpoint/2010/main" val="25270132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00000"/>
              </a:lnSpc>
              <a:buFont typeface="Arial" panose="020B0604020202020204" pitchFamily="34" charset="0"/>
              <a:buNone/>
            </a:pPr>
            <a:r>
              <a:rPr lang="en-US" altLang="en-US" sz="1200" dirty="0">
                <a:solidFill>
                  <a:srgbClr val="FFFFFF"/>
                </a:solidFill>
                <a:ea typeface="ヒラギノ角ゴ Pro W3" charset="-128"/>
              </a:rPr>
              <a:t>When querying as a partially privileged user, aka </a:t>
            </a:r>
            <a:r>
              <a:rPr lang="en-US" altLang="en-US" sz="1200" dirty="0" err="1">
                <a:solidFill>
                  <a:srgbClr val="FFFFFF"/>
                </a:solidFill>
                <a:ea typeface="ヒラギノ角ゴ Pro W3" charset="-128"/>
              </a:rPr>
              <a:t>user_b</a:t>
            </a:r>
            <a:r>
              <a:rPr lang="en-US" altLang="en-US" sz="1200" dirty="0">
                <a:solidFill>
                  <a:srgbClr val="FFFFFF"/>
                </a:solidFill>
                <a:ea typeface="ヒラギノ角ゴ Pro W3" charset="-128"/>
              </a:rPr>
              <a:t>, the Table with Policy and Function, we can get different results depending on the PostgreSQL version. </a:t>
            </a:r>
          </a:p>
          <a:p>
            <a:pPr marL="0" indent="0">
              <a:lnSpc>
                <a:spcPct val="100000"/>
              </a:lnSpc>
              <a:buFont typeface="Arial" panose="020B0604020202020204" pitchFamily="34" charset="0"/>
              <a:buNone/>
            </a:pPr>
            <a:endParaRPr lang="en-US" altLang="en-US" sz="1200" dirty="0">
              <a:solidFill>
                <a:srgbClr val="FFFFFF"/>
              </a:solidFill>
              <a:ea typeface="ヒラギノ角ゴ Pro W3" charset="-128"/>
            </a:endParaRPr>
          </a:p>
          <a:p>
            <a:pPr marL="0" indent="0">
              <a:lnSpc>
                <a:spcPct val="100000"/>
              </a:lnSpc>
              <a:buFont typeface="Arial" panose="020B0604020202020204" pitchFamily="34" charset="0"/>
              <a:buNone/>
            </a:pPr>
            <a:r>
              <a:rPr lang="en-US" altLang="en-US" sz="1200" dirty="0">
                <a:solidFill>
                  <a:srgbClr val="FFFFFF"/>
                </a:solidFill>
                <a:ea typeface="ヒラギノ角ゴ Pro W3" charset="-128"/>
              </a:rPr>
              <a:t>Setting the volatility of the function to stable in PostgreSQL 9.6 will throw a permission denied error where as in PostgreSQL 10 you will get an empty table returned. My writing and testing was done in Postgres 9.4 and 9.5 for Policy.</a:t>
            </a:r>
            <a:endParaRPr lang="en-US" altLang="en-US" dirty="0">
              <a:solidFill>
                <a:srgbClr val="FFFFFF"/>
              </a:solidFill>
              <a:ea typeface="ヒラギノ角ゴ Pro W3" charset="-128"/>
            </a:endParaRPr>
          </a:p>
          <a:p>
            <a:endParaRPr lang="en-US" dirty="0"/>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52</a:t>
            </a:fld>
            <a:endParaRPr lang="en-US" altLang="en-US"/>
          </a:p>
        </p:txBody>
      </p:sp>
    </p:spTree>
    <p:extLst>
      <p:ext uri="{BB962C8B-B14F-4D97-AF65-F5344CB8AC3E}">
        <p14:creationId xmlns:p14="http://schemas.microsoft.com/office/powerpoint/2010/main" val="33456011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2" name="Picture 6" descr="thank you.eps"/>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57787" y="3041650"/>
            <a:ext cx="6077484"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6"/>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8747" y="5827713"/>
            <a:ext cx="2136474" cy="856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592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77268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Picture 5"/>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8747" y="5827713"/>
            <a:ext cx="2136474" cy="856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Placeholder 10"/>
          <p:cNvSpPr>
            <a:spLocks noGrp="1"/>
          </p:cNvSpPr>
          <p:nvPr>
            <p:ph type="body" sz="quarter" idx="10"/>
          </p:nvPr>
        </p:nvSpPr>
        <p:spPr>
          <a:xfrm>
            <a:off x="609441" y="578534"/>
            <a:ext cx="10967827" cy="1938301"/>
          </a:xfrm>
        </p:spPr>
        <p:txBody>
          <a:bodyPr/>
          <a:lstStyle>
            <a:lvl1pPr marL="0" indent="0">
              <a:buNone/>
              <a:defRPr sz="6000" b="1" baseline="0"/>
            </a:lvl1pPr>
            <a:lvl2pPr marL="91440" indent="0">
              <a:spcBef>
                <a:spcPts val="0"/>
              </a:spcBef>
              <a:buNone/>
              <a:defRPr sz="2400"/>
            </a:lvl2pPr>
            <a:lvl3pPr marL="914400" indent="0">
              <a:buNone/>
              <a:defRPr sz="2400"/>
            </a:lvl3pPr>
            <a:lvl4pPr marL="1371600" indent="0">
              <a:buNone/>
              <a:defRPr sz="2400"/>
            </a:lvl4pPr>
            <a:lvl5pPr marL="1828800" indent="0">
              <a:buNone/>
              <a:defRPr sz="2400"/>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2709405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Text Placeholder 10"/>
          <p:cNvSpPr>
            <a:spLocks noGrp="1"/>
          </p:cNvSpPr>
          <p:nvPr>
            <p:ph type="body" sz="quarter" idx="10"/>
          </p:nvPr>
        </p:nvSpPr>
        <p:spPr>
          <a:xfrm>
            <a:off x="609441" y="578534"/>
            <a:ext cx="10967827" cy="1938301"/>
          </a:xfrm>
        </p:spPr>
        <p:txBody>
          <a:bodyPr/>
          <a:lstStyle>
            <a:lvl1pPr marL="0" indent="0">
              <a:buNone/>
              <a:defRPr sz="6000" b="1" baseline="0"/>
            </a:lvl1pPr>
            <a:lvl2pPr marL="91440" indent="0">
              <a:spcBef>
                <a:spcPts val="0"/>
              </a:spcBef>
              <a:buNone/>
              <a:defRPr sz="2400"/>
            </a:lvl2pPr>
            <a:lvl3pPr marL="914400" indent="0">
              <a:buNone/>
              <a:defRPr sz="2400"/>
            </a:lvl3pPr>
            <a:lvl4pPr marL="1371600" indent="0">
              <a:buNone/>
              <a:defRPr sz="2400"/>
            </a:lvl4pPr>
            <a:lvl5pPr marL="1828800" indent="0">
              <a:buNone/>
              <a:defRPr sz="2400"/>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081200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lvl1pPr>
              <a:defRPr baseline="0">
                <a:solidFill>
                  <a:schemeClr val="accent6"/>
                </a:solidFill>
              </a:defRPr>
            </a:lvl1pPr>
          </a:lstStyle>
          <a:p>
            <a:r>
              <a:rPr lang="en-US" dirty="0"/>
              <a:t>Click to edit Master title style</a:t>
            </a:r>
          </a:p>
        </p:txBody>
      </p:sp>
      <p:sp>
        <p:nvSpPr>
          <p:cNvPr id="14" name="Text Placeholder 13"/>
          <p:cNvSpPr>
            <a:spLocks noGrp="1"/>
          </p:cNvSpPr>
          <p:nvPr>
            <p:ph type="body" sz="quarter" idx="13"/>
          </p:nvPr>
        </p:nvSpPr>
        <p:spPr>
          <a:xfrm>
            <a:off x="610498" y="1261872"/>
            <a:ext cx="9141619" cy="5029200"/>
          </a:xfrm>
        </p:spPr>
        <p:txBody>
          <a:bodyPr/>
          <a:lstStyle>
            <a:lvl1pPr marL="0" indent="0">
              <a:defRPr>
                <a:solidFill>
                  <a:schemeClr val="accent6"/>
                </a:solidFill>
              </a:defRPr>
            </a:lvl1pPr>
            <a:lvl2pPr marL="117475" indent="-117475">
              <a:spcBef>
                <a:spcPts val="984"/>
              </a:spcBef>
              <a:buClrTx/>
              <a:buSzPct val="100000"/>
              <a:defRPr sz="1600" i="1" baseline="0">
                <a:solidFill>
                  <a:schemeClr val="accent6"/>
                </a:solidFill>
              </a:defRPr>
            </a:lvl2pPr>
          </a:lstStyle>
          <a:p>
            <a:pPr lvl="0"/>
            <a:r>
              <a:rPr lang="en-US" dirty="0"/>
              <a:t>Click to edit Master text styles</a:t>
            </a:r>
          </a:p>
          <a:p>
            <a:pPr lvl="1"/>
            <a:r>
              <a:rPr lang="en-US" dirty="0"/>
              <a:t>Second level</a:t>
            </a:r>
          </a:p>
        </p:txBody>
      </p:sp>
      <p:sp>
        <p:nvSpPr>
          <p:cNvPr id="4"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5"/>
          </p:nvPr>
        </p:nvSpPr>
        <p:spPr/>
        <p:txBody>
          <a:bodyPr/>
          <a:lstStyle>
            <a:lvl1pPr>
              <a:defRPr/>
            </a:lvl1pPr>
          </a:lstStyle>
          <a:p>
            <a:fld id="{C99F375B-329E-459C-8CC0-EF46448245D0}" type="slidenum">
              <a:rPr lang="en-US" altLang="en-US"/>
              <a:pPr/>
              <a:t>‹#›</a:t>
            </a:fld>
            <a:endParaRPr lang="en-US" altLang="en-US"/>
          </a:p>
        </p:txBody>
      </p:sp>
    </p:spTree>
    <p:extLst>
      <p:ext uri="{BB962C8B-B14F-4D97-AF65-F5344CB8AC3E}">
        <p14:creationId xmlns:p14="http://schemas.microsoft.com/office/powerpoint/2010/main" val="2678390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11557" y="1261872"/>
            <a:ext cx="9131631" cy="4846320"/>
          </a:xfrm>
        </p:spPr>
        <p:txBody>
          <a:bodyPr/>
          <a:lstStyle>
            <a:lvl1pPr marL="0" indent="0">
              <a:spcBef>
                <a:spcPts val="600"/>
              </a:spcBef>
              <a:defRPr>
                <a:solidFill>
                  <a:schemeClr val="accent6"/>
                </a:solidFill>
              </a:defRPr>
            </a:lvl1pPr>
            <a:lvl2pPr marL="579438" indent="-118872">
              <a:spcBef>
                <a:spcPts val="600"/>
              </a:spcBef>
              <a:spcAft>
                <a:spcPts val="900"/>
              </a:spcAft>
              <a:buFont typeface="Arial"/>
              <a:buChar char="•"/>
              <a:defRPr sz="1800" baseline="0">
                <a:solidFill>
                  <a:schemeClr val="accent6"/>
                </a:solidFill>
              </a:defRPr>
            </a:lvl2pPr>
            <a:lvl3pPr marL="685800" indent="-111125">
              <a:spcBef>
                <a:spcPts val="300"/>
              </a:spcBef>
              <a:buFont typeface="Lucida Grande"/>
              <a:buChar char="-"/>
              <a:defRPr sz="1400">
                <a:solidFill>
                  <a:schemeClr val="accent6"/>
                </a:solidFill>
              </a:defRPr>
            </a:lvl3pPr>
          </a:lstStyle>
          <a:p>
            <a:pPr lvl="0"/>
            <a:r>
              <a:rPr lang="en-US" dirty="0"/>
              <a:t>Click to edit Master text styles</a:t>
            </a:r>
          </a:p>
          <a:p>
            <a:pPr lvl="1"/>
            <a:r>
              <a:rPr lang="en-US" dirty="0"/>
              <a:t>Second level</a:t>
            </a:r>
          </a:p>
          <a:p>
            <a:pPr lvl="2"/>
            <a:r>
              <a:rPr lang="en-US" dirty="0"/>
              <a:t>Third level</a:t>
            </a:r>
          </a:p>
        </p:txBody>
      </p:sp>
      <p:sp>
        <p:nvSpPr>
          <p:cNvPr id="4" name="Rectangle 11"/>
          <p:cNvSpPr>
            <a:spLocks noGrp="1" noChangeArrowheads="1"/>
          </p:cNvSpPr>
          <p:nvPr>
            <p:ph type="ftr" sz="quarter" idx="13"/>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4"/>
          </p:nvPr>
        </p:nvSpPr>
        <p:spPr/>
        <p:txBody>
          <a:bodyPr/>
          <a:lstStyle>
            <a:lvl1pPr>
              <a:defRPr/>
            </a:lvl1pPr>
          </a:lstStyle>
          <a:p>
            <a:fld id="{81F6045A-3FC8-4180-9CC3-FF6C384CE9FA}" type="slidenum">
              <a:rPr lang="en-US" altLang="en-US"/>
              <a:pPr/>
              <a:t>‹#›</a:t>
            </a:fld>
            <a:endParaRPr lang="en-US" altLang="en-US"/>
          </a:p>
        </p:txBody>
      </p:sp>
    </p:spTree>
    <p:extLst>
      <p:ext uri="{BB962C8B-B14F-4D97-AF65-F5344CB8AC3E}">
        <p14:creationId xmlns:p14="http://schemas.microsoft.com/office/powerpoint/2010/main" val="204500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11557" y="1261872"/>
            <a:ext cx="10965712" cy="4846320"/>
          </a:xfrm>
        </p:spPr>
        <p:txBody>
          <a:bodyPr numCol="2" spcCol="457200"/>
          <a:lstStyle>
            <a:lvl1pPr marL="0" indent="0">
              <a:defRPr baseline="0">
                <a:solidFill>
                  <a:schemeClr val="accent6"/>
                </a:solidFill>
              </a:defRPr>
            </a:lvl1pPr>
            <a:lvl2pPr marL="115888" indent="-118872">
              <a:spcBef>
                <a:spcPts val="900"/>
              </a:spcBef>
              <a:buFont typeface="Arial"/>
              <a:buChar char="•"/>
              <a:defRPr sz="1800">
                <a:solidFill>
                  <a:schemeClr val="accent6"/>
                </a:solidFill>
              </a:defRPr>
            </a:lvl2pPr>
            <a:lvl3pPr marL="279400" indent="-111125">
              <a:buFont typeface="Lucida Grande"/>
              <a:buChar char="-"/>
              <a:defRPr sz="1400" baseline="0">
                <a:solidFill>
                  <a:schemeClr val="accent6"/>
                </a:solidFill>
              </a:defRPr>
            </a:lvl3pPr>
          </a:lstStyle>
          <a:p>
            <a:pPr lvl="0"/>
            <a:r>
              <a:rPr lang="en-US" dirty="0"/>
              <a:t>Click to edit Master text styles</a:t>
            </a:r>
          </a:p>
          <a:p>
            <a:pPr lvl="1"/>
            <a:r>
              <a:rPr lang="en-US" dirty="0"/>
              <a:t>Second level</a:t>
            </a:r>
          </a:p>
          <a:p>
            <a:pPr lvl="2"/>
            <a:r>
              <a:rPr lang="en-US" dirty="0"/>
              <a:t>Third level</a:t>
            </a:r>
          </a:p>
        </p:txBody>
      </p:sp>
      <p:sp>
        <p:nvSpPr>
          <p:cNvPr id="4" name="Rectangle 11"/>
          <p:cNvSpPr>
            <a:spLocks noGrp="1" noChangeArrowheads="1"/>
          </p:cNvSpPr>
          <p:nvPr>
            <p:ph type="ftr" sz="quarter" idx="13"/>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4"/>
          </p:nvPr>
        </p:nvSpPr>
        <p:spPr/>
        <p:txBody>
          <a:bodyPr/>
          <a:lstStyle>
            <a:lvl1pPr>
              <a:defRPr/>
            </a:lvl1pPr>
          </a:lstStyle>
          <a:p>
            <a:fld id="{73C825DA-F96F-4A9F-8CE9-F0163AF7130F}" type="slidenum">
              <a:rPr lang="en-US" altLang="en-US"/>
              <a:pPr/>
              <a:t>‹#›</a:t>
            </a:fld>
            <a:endParaRPr lang="en-US" altLang="en-US"/>
          </a:p>
        </p:txBody>
      </p:sp>
    </p:spTree>
    <p:extLst>
      <p:ext uri="{BB962C8B-B14F-4D97-AF65-F5344CB8AC3E}">
        <p14:creationId xmlns:p14="http://schemas.microsoft.com/office/powerpoint/2010/main" val="2657588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ngle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092296" y="1261872"/>
            <a:ext cx="5484973" cy="4846320"/>
          </a:xfrm>
        </p:spPr>
        <p:txBody>
          <a:bodyPr spcCol="0"/>
          <a:lstStyle>
            <a:lvl1pPr marL="0" indent="0">
              <a:lnSpc>
                <a:spcPts val="2000"/>
              </a:lnSpc>
              <a:defRPr sz="1800" baseline="0">
                <a:solidFill>
                  <a:schemeClr val="accent6"/>
                </a:solidFill>
              </a:defRPr>
            </a:lvl1pPr>
            <a:lvl2pPr marL="115888" indent="-118872">
              <a:spcBef>
                <a:spcPts val="900"/>
              </a:spcBef>
              <a:buSzPct val="100000"/>
              <a:buFont typeface="Lucida Grande"/>
              <a:buChar char="-"/>
              <a:defRPr sz="1400">
                <a:solidFill>
                  <a:schemeClr val="accent6"/>
                </a:solidFill>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
        <p:nvSpPr>
          <p:cNvPr id="7" name="Picture Placeholder 6"/>
          <p:cNvSpPr>
            <a:spLocks noGrp="1"/>
          </p:cNvSpPr>
          <p:nvPr>
            <p:ph type="pic" sz="quarter" idx="13"/>
          </p:nvPr>
        </p:nvSpPr>
        <p:spPr>
          <a:xfrm>
            <a:off x="611559" y="1243014"/>
            <a:ext cx="5019175" cy="4885805"/>
          </a:xfrm>
          <a:solidFill>
            <a:schemeClr val="accent6">
              <a:lumMod val="50000"/>
              <a:alpha val="11000"/>
            </a:schemeClr>
          </a:solidFill>
        </p:spPr>
        <p:txBody>
          <a:bodyPr bIns="777240" anchor="ctr"/>
          <a:lstStyle>
            <a:lvl1pPr algn="ctr">
              <a:defRPr sz="1200">
                <a:solidFill>
                  <a:schemeClr val="accent4"/>
                </a:solidFill>
              </a:defRPr>
            </a:lvl1pPr>
          </a:lstStyle>
          <a:p>
            <a:pPr lvl="0"/>
            <a:r>
              <a:rPr lang="en-US" noProof="0" dirty="0"/>
              <a:t>Drag picture to placeholder or click icon to add</a:t>
            </a:r>
          </a:p>
        </p:txBody>
      </p:sp>
      <p:sp>
        <p:nvSpPr>
          <p:cNvPr id="5"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8" name="Rectangle 12"/>
          <p:cNvSpPr>
            <a:spLocks noGrp="1" noChangeArrowheads="1"/>
          </p:cNvSpPr>
          <p:nvPr>
            <p:ph type="sldNum" sz="quarter" idx="15"/>
          </p:nvPr>
        </p:nvSpPr>
        <p:spPr/>
        <p:txBody>
          <a:bodyPr/>
          <a:lstStyle>
            <a:lvl1pPr>
              <a:defRPr/>
            </a:lvl1pPr>
          </a:lstStyle>
          <a:p>
            <a:fld id="{C4DACFAE-EEFD-43E7-B137-603DF7AE8B6E}" type="slidenum">
              <a:rPr lang="en-US" altLang="en-US"/>
              <a:pPr/>
              <a:t>‹#›</a:t>
            </a:fld>
            <a:endParaRPr lang="en-US" altLang="en-US"/>
          </a:p>
        </p:txBody>
      </p:sp>
    </p:spTree>
    <p:extLst>
      <p:ext uri="{BB962C8B-B14F-4D97-AF65-F5344CB8AC3E}">
        <p14:creationId xmlns:p14="http://schemas.microsoft.com/office/powerpoint/2010/main" val="2763725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Single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092296" y="1261872"/>
            <a:ext cx="5484973" cy="4846320"/>
          </a:xfrm>
        </p:spPr>
        <p:txBody>
          <a:bodyPr spcCol="0"/>
          <a:lstStyle>
            <a:lvl1pPr marL="0" indent="0">
              <a:lnSpc>
                <a:spcPts val="2000"/>
              </a:lnSpc>
              <a:defRPr sz="1800" baseline="0">
                <a:solidFill>
                  <a:schemeClr val="accent6"/>
                </a:solidFill>
                <a:latin typeface="Consolas" panose="020B0609020204030204" pitchFamily="49" charset="0"/>
                <a:cs typeface="Consolas" panose="020B0609020204030204" pitchFamily="49" charset="0"/>
              </a:defRPr>
            </a:lvl1pPr>
            <a:lvl2pPr marL="115888" indent="-118872">
              <a:spcBef>
                <a:spcPts val="900"/>
              </a:spcBef>
              <a:buSzPct val="100000"/>
              <a:buFont typeface="Lucida Grande"/>
              <a:buChar char="-"/>
              <a:defRPr sz="1400">
                <a:solidFill>
                  <a:schemeClr val="accent6"/>
                </a:solidFill>
                <a:latin typeface="Consolas" panose="020B0609020204030204" pitchFamily="49" charset="0"/>
                <a:cs typeface="Consolas" panose="020B0609020204030204" pitchFamily="49" charset="0"/>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
        <p:nvSpPr>
          <p:cNvPr id="5"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8" name="Rectangle 12"/>
          <p:cNvSpPr>
            <a:spLocks noGrp="1" noChangeArrowheads="1"/>
          </p:cNvSpPr>
          <p:nvPr>
            <p:ph type="sldNum" sz="quarter" idx="15"/>
          </p:nvPr>
        </p:nvSpPr>
        <p:spPr/>
        <p:txBody>
          <a:bodyPr/>
          <a:lstStyle>
            <a:lvl1pPr>
              <a:defRPr/>
            </a:lvl1pPr>
          </a:lstStyle>
          <a:p>
            <a:fld id="{C4DACFAE-EEFD-43E7-B137-603DF7AE8B6E}" type="slidenum">
              <a:rPr lang="en-US" altLang="en-US"/>
              <a:pPr/>
              <a:t>‹#›</a:t>
            </a:fld>
            <a:endParaRPr lang="en-US" altLang="en-US"/>
          </a:p>
        </p:txBody>
      </p:sp>
      <p:sp>
        <p:nvSpPr>
          <p:cNvPr id="9" name="Text Placeholder 5"/>
          <p:cNvSpPr>
            <a:spLocks noGrp="1"/>
          </p:cNvSpPr>
          <p:nvPr>
            <p:ph type="body" sz="quarter" idx="16"/>
          </p:nvPr>
        </p:nvSpPr>
        <p:spPr>
          <a:xfrm>
            <a:off x="607326" y="1261872"/>
            <a:ext cx="5167857" cy="4846320"/>
          </a:xfrm>
        </p:spPr>
        <p:txBody>
          <a:bodyPr spcCol="0"/>
          <a:lstStyle>
            <a:lvl1pPr marL="0" indent="0">
              <a:lnSpc>
                <a:spcPct val="100000"/>
              </a:lnSpc>
              <a:spcBef>
                <a:spcPts val="900"/>
              </a:spcBef>
              <a:defRPr sz="1800" baseline="0">
                <a:solidFill>
                  <a:schemeClr val="accent6"/>
                </a:solidFill>
              </a:defRPr>
            </a:lvl1pPr>
            <a:lvl2pPr marL="115888" indent="-118872">
              <a:lnSpc>
                <a:spcPct val="100000"/>
              </a:lnSpc>
              <a:spcBef>
                <a:spcPts val="900"/>
              </a:spcBef>
              <a:buSzPct val="100000"/>
              <a:buFont typeface="Lucida Grande"/>
              <a:buChar char="-"/>
              <a:defRPr sz="1400">
                <a:solidFill>
                  <a:schemeClr val="accent6"/>
                </a:solidFill>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9023080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Column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11559"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7" name="Picture Placeholder 6"/>
          <p:cNvSpPr>
            <a:spLocks noGrp="1"/>
          </p:cNvSpPr>
          <p:nvPr>
            <p:ph type="pic" sz="quarter" idx="13"/>
          </p:nvPr>
        </p:nvSpPr>
        <p:spPr>
          <a:xfrm>
            <a:off x="611561"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3" name="Picture Placeholder 6"/>
          <p:cNvSpPr>
            <a:spLocks noGrp="1"/>
          </p:cNvSpPr>
          <p:nvPr>
            <p:ph type="pic" sz="quarter" idx="14"/>
          </p:nvPr>
        </p:nvSpPr>
        <p:spPr>
          <a:xfrm>
            <a:off x="4451556"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4" name="Picture Placeholder 6"/>
          <p:cNvSpPr>
            <a:spLocks noGrp="1"/>
          </p:cNvSpPr>
          <p:nvPr>
            <p:ph type="pic" sz="quarter" idx="15"/>
          </p:nvPr>
        </p:nvSpPr>
        <p:spPr>
          <a:xfrm>
            <a:off x="8291553"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1" name="Text Placeholder 5"/>
          <p:cNvSpPr>
            <a:spLocks noGrp="1"/>
          </p:cNvSpPr>
          <p:nvPr>
            <p:ph type="body" sz="quarter" idx="20"/>
          </p:nvPr>
        </p:nvSpPr>
        <p:spPr>
          <a:xfrm>
            <a:off x="4451556"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12" name="Text Placeholder 5"/>
          <p:cNvSpPr>
            <a:spLocks noGrp="1"/>
          </p:cNvSpPr>
          <p:nvPr>
            <p:ph type="body" sz="quarter" idx="21"/>
          </p:nvPr>
        </p:nvSpPr>
        <p:spPr>
          <a:xfrm>
            <a:off x="8291553"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9" name="Rectangle 11"/>
          <p:cNvSpPr>
            <a:spLocks noGrp="1" noChangeArrowheads="1"/>
          </p:cNvSpPr>
          <p:nvPr>
            <p:ph type="ftr" sz="quarter" idx="22"/>
          </p:nvPr>
        </p:nvSpPr>
        <p:spPr>
          <a:ln/>
        </p:spPr>
        <p:txBody>
          <a:bodyPr/>
          <a:lstStyle>
            <a:lvl1pPr>
              <a:defRPr/>
            </a:lvl1pPr>
          </a:lstStyle>
          <a:p>
            <a:pPr>
              <a:defRPr/>
            </a:pPr>
            <a:r>
              <a:rPr lang="en-US" altLang="en-US"/>
              <a:t>© Fred Hutchinson Cancer Research Center </a:t>
            </a:r>
            <a:endParaRPr lang="en-US" altLang="en-US" dirty="0"/>
          </a:p>
        </p:txBody>
      </p:sp>
      <p:sp>
        <p:nvSpPr>
          <p:cNvPr id="10" name="Rectangle 12"/>
          <p:cNvSpPr>
            <a:spLocks noGrp="1" noChangeArrowheads="1"/>
          </p:cNvSpPr>
          <p:nvPr>
            <p:ph type="sldNum" sz="quarter" idx="23"/>
          </p:nvPr>
        </p:nvSpPr>
        <p:spPr>
          <a:ln/>
        </p:spPr>
        <p:txBody>
          <a:bodyPr/>
          <a:lstStyle>
            <a:lvl1pPr>
              <a:defRPr/>
            </a:lvl1pPr>
          </a:lstStyle>
          <a:p>
            <a:fld id="{0D9845D6-59E6-43EE-8BC0-8147DDE29F98}" type="slidenum">
              <a:rPr lang="en-US" altLang="en-US"/>
              <a:pPr/>
              <a:t>‹#›</a:t>
            </a:fld>
            <a:endParaRPr lang="en-US" altLang="en-US"/>
          </a:p>
        </p:txBody>
      </p:sp>
    </p:spTree>
    <p:extLst>
      <p:ext uri="{BB962C8B-B14F-4D97-AF65-F5344CB8AC3E}">
        <p14:creationId xmlns:p14="http://schemas.microsoft.com/office/powerpoint/2010/main" val="40315781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7" name="Picture Placeholder 6"/>
          <p:cNvSpPr>
            <a:spLocks noGrp="1"/>
          </p:cNvSpPr>
          <p:nvPr>
            <p:ph type="pic" sz="quarter" idx="13"/>
          </p:nvPr>
        </p:nvSpPr>
        <p:spPr>
          <a:xfrm>
            <a:off x="6310800" y="1243014"/>
            <a:ext cx="5266468" cy="3365847"/>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9" name="Text Placeholder 5"/>
          <p:cNvSpPr>
            <a:spLocks noGrp="1"/>
          </p:cNvSpPr>
          <p:nvPr>
            <p:ph type="body" sz="quarter" idx="14"/>
          </p:nvPr>
        </p:nvSpPr>
        <p:spPr>
          <a:xfrm>
            <a:off x="611555" y="4817251"/>
            <a:ext cx="5247448" cy="1389874"/>
          </a:xfrm>
        </p:spPr>
        <p:txBody>
          <a:bodyPr spcCol="0"/>
          <a:lstStyle>
            <a:lvl1pPr marL="0" indent="0">
              <a:lnSpc>
                <a:spcPts val="1600"/>
              </a:lnSpc>
              <a:defRPr sz="1400" b="1" baseline="0">
                <a:solidFill>
                  <a:srgbClr val="6FB433"/>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20" name="Picture Placeholder 6"/>
          <p:cNvSpPr>
            <a:spLocks noGrp="1"/>
          </p:cNvSpPr>
          <p:nvPr>
            <p:ph type="pic" sz="quarter" idx="15"/>
          </p:nvPr>
        </p:nvSpPr>
        <p:spPr>
          <a:xfrm>
            <a:off x="611558" y="1243014"/>
            <a:ext cx="5266468" cy="3365847"/>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0" name="Text Placeholder 5"/>
          <p:cNvSpPr>
            <a:spLocks noGrp="1"/>
          </p:cNvSpPr>
          <p:nvPr>
            <p:ph type="body" sz="quarter" idx="18"/>
          </p:nvPr>
        </p:nvSpPr>
        <p:spPr>
          <a:xfrm>
            <a:off x="6329821" y="4817251"/>
            <a:ext cx="5247448" cy="1389874"/>
          </a:xfrm>
        </p:spPr>
        <p:txBody>
          <a:bodyPr spcCol="0"/>
          <a:lstStyle>
            <a:lvl1pPr marL="0" indent="0">
              <a:lnSpc>
                <a:spcPts val="1600"/>
              </a:lnSpc>
              <a:defRPr sz="1400" b="1" baseline="0">
                <a:solidFill>
                  <a:srgbClr val="6FB433"/>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8" name="Rectangle 11"/>
          <p:cNvSpPr>
            <a:spLocks noGrp="1" noChangeArrowheads="1"/>
          </p:cNvSpPr>
          <p:nvPr>
            <p:ph type="ftr" sz="quarter" idx="19"/>
          </p:nvPr>
        </p:nvSpPr>
        <p:spPr>
          <a:ln/>
        </p:spPr>
        <p:txBody>
          <a:bodyPr/>
          <a:lstStyle>
            <a:lvl1pPr>
              <a:defRPr/>
            </a:lvl1pPr>
          </a:lstStyle>
          <a:p>
            <a:pPr>
              <a:defRPr/>
            </a:pPr>
            <a:r>
              <a:rPr lang="en-US" altLang="en-US"/>
              <a:t>© Fred Hutchinson Cancer Research Center </a:t>
            </a:r>
            <a:endParaRPr lang="en-US" altLang="en-US" dirty="0"/>
          </a:p>
        </p:txBody>
      </p:sp>
      <p:sp>
        <p:nvSpPr>
          <p:cNvPr id="9" name="Rectangle 12"/>
          <p:cNvSpPr>
            <a:spLocks noGrp="1" noChangeArrowheads="1"/>
          </p:cNvSpPr>
          <p:nvPr>
            <p:ph type="sldNum" sz="quarter" idx="20"/>
          </p:nvPr>
        </p:nvSpPr>
        <p:spPr>
          <a:ln/>
        </p:spPr>
        <p:txBody>
          <a:bodyPr/>
          <a:lstStyle>
            <a:lvl1pPr>
              <a:defRPr/>
            </a:lvl1pPr>
          </a:lstStyle>
          <a:p>
            <a:fld id="{226C74A8-9C75-48B4-99D3-6C4FCDDFC9D0}" type="slidenum">
              <a:rPr lang="en-US" altLang="en-US"/>
              <a:pPr/>
              <a:t>‹#›</a:t>
            </a:fld>
            <a:endParaRPr lang="en-US" altLang="en-US"/>
          </a:p>
        </p:txBody>
      </p:sp>
    </p:spTree>
    <p:extLst>
      <p:ext uri="{BB962C8B-B14F-4D97-AF65-F5344CB8AC3E}">
        <p14:creationId xmlns:p14="http://schemas.microsoft.com/office/powerpoint/2010/main" val="37977157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5" name="Text Placeholder 10"/>
          <p:cNvSpPr>
            <a:spLocks noGrp="1"/>
          </p:cNvSpPr>
          <p:nvPr>
            <p:ph type="body" sz="quarter" idx="10"/>
          </p:nvPr>
        </p:nvSpPr>
        <p:spPr>
          <a:xfrm>
            <a:off x="609441" y="578534"/>
            <a:ext cx="10967827" cy="1938301"/>
          </a:xfrm>
        </p:spPr>
        <p:txBody>
          <a:bodyPr/>
          <a:lstStyle>
            <a:lvl1pPr marL="0" indent="0">
              <a:buNone/>
              <a:defRPr sz="6000" b="1" baseline="0"/>
            </a:lvl1pPr>
            <a:lvl2pPr marL="91440" indent="0">
              <a:spcBef>
                <a:spcPts val="0"/>
              </a:spcBef>
              <a:buNone/>
              <a:defRPr sz="2400"/>
            </a:lvl2pPr>
            <a:lvl3pPr marL="914400" indent="0">
              <a:buNone/>
              <a:defRPr sz="2400"/>
            </a:lvl3pPr>
            <a:lvl4pPr marL="1371600" indent="0">
              <a:buNone/>
              <a:defRPr sz="2400"/>
            </a:lvl4pPr>
            <a:lvl5pPr marL="1828800" indent="0">
              <a:buNone/>
              <a:defRPr sz="2400"/>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0871861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ue Break Slide">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lvl1pPr>
              <a:defRPr baseline="0"/>
            </a:lvl1pPr>
          </a:lstStyle>
          <a:p>
            <a:r>
              <a:rPr lang="en-US"/>
              <a:t>Click to edit Master title style</a:t>
            </a:r>
            <a:endParaRPr lang="en-US" dirty="0"/>
          </a:p>
        </p:txBody>
      </p:sp>
      <p:sp>
        <p:nvSpPr>
          <p:cNvPr id="3" name="Rectangle 11"/>
          <p:cNvSpPr>
            <a:spLocks noGrp="1" noChangeArrowheads="1"/>
          </p:cNvSpPr>
          <p:nvPr>
            <p:ph type="ftr" sz="quarter" idx="10"/>
          </p:nvPr>
        </p:nvSpPr>
        <p:spPr/>
        <p:txBody>
          <a:bodyPr/>
          <a:lstStyle>
            <a:lvl1pPr>
              <a:defRPr/>
            </a:lvl1pPr>
          </a:lstStyle>
          <a:p>
            <a:pPr>
              <a:defRPr/>
            </a:pPr>
            <a:r>
              <a:rPr lang="en-US" altLang="en-US"/>
              <a:t>© Fred Hutchinson Cancer Research Center </a:t>
            </a:r>
          </a:p>
        </p:txBody>
      </p:sp>
      <p:sp>
        <p:nvSpPr>
          <p:cNvPr id="4" name="Rectangle 12"/>
          <p:cNvSpPr>
            <a:spLocks noGrp="1" noChangeArrowheads="1"/>
          </p:cNvSpPr>
          <p:nvPr>
            <p:ph type="sldNum" sz="quarter" idx="11"/>
          </p:nvPr>
        </p:nvSpPr>
        <p:spPr/>
        <p:txBody>
          <a:bodyPr/>
          <a:lstStyle>
            <a:lvl1pPr>
              <a:defRPr/>
            </a:lvl1pPr>
          </a:lstStyle>
          <a:p>
            <a:fld id="{59A85300-3162-42F9-A760-FB668D9BDA47}" type="slidenum">
              <a:rPr lang="en-US" altLang="en-US"/>
              <a:pPr/>
              <a:t>‹#›</a:t>
            </a:fld>
            <a:endParaRPr lang="en-US" altLang="en-US"/>
          </a:p>
        </p:txBody>
      </p:sp>
    </p:spTree>
    <p:extLst>
      <p:ext uri="{BB962C8B-B14F-4D97-AF65-F5344CB8AC3E}">
        <p14:creationId xmlns:p14="http://schemas.microsoft.com/office/powerpoint/2010/main" val="41490573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Photo Break Slide 1">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marR="0" indent="0" algn="l" defTabSz="914400" rtl="0" eaLnBrk="0" fontAlgn="base" latinLnBrk="0" hangingPunct="0">
              <a:lnSpc>
                <a:spcPct val="100000"/>
              </a:lnSpc>
              <a:spcBef>
                <a:spcPct val="0"/>
              </a:spcBef>
              <a:spcAft>
                <a:spcPct val="0"/>
              </a:spcAft>
              <a:buClrTx/>
              <a:buSzTx/>
              <a:buFontTx/>
              <a:buNone/>
              <a:tabLst/>
              <a:defRPr/>
            </a:lvl1pPr>
          </a:lstStyle>
          <a:p>
            <a:r>
              <a:rPr lang="en-US"/>
              <a:t>Click to edit Master title style</a:t>
            </a:r>
            <a:endParaRPr lang="en-US" dirty="0"/>
          </a:p>
        </p:txBody>
      </p:sp>
      <p:sp>
        <p:nvSpPr>
          <p:cNvPr id="3" name="Footer Placeholder 2"/>
          <p:cNvSpPr>
            <a:spLocks noGrp="1"/>
          </p:cNvSpPr>
          <p:nvPr>
            <p:ph type="ftr" sz="quarter" idx="10"/>
          </p:nvPr>
        </p:nvSpPr>
        <p:spPr/>
        <p:txBody>
          <a:bodyPr/>
          <a:lstStyle>
            <a:lvl1pPr>
              <a:defRPr/>
            </a:lvl1pPr>
          </a:lstStyle>
          <a:p>
            <a:pPr>
              <a:defRPr/>
            </a:pPr>
            <a:r>
              <a:rPr lang="en-US" altLang="en-US"/>
              <a:t>© Fred Hutchinson Cancer Research Center </a:t>
            </a:r>
          </a:p>
        </p:txBody>
      </p:sp>
      <p:sp>
        <p:nvSpPr>
          <p:cNvPr id="4" name="Slide Number Placeholder 3"/>
          <p:cNvSpPr>
            <a:spLocks noGrp="1"/>
          </p:cNvSpPr>
          <p:nvPr>
            <p:ph type="sldNum" sz="quarter" idx="11"/>
          </p:nvPr>
        </p:nvSpPr>
        <p:spPr/>
        <p:txBody>
          <a:bodyPr/>
          <a:lstStyle>
            <a:lvl1pPr>
              <a:defRPr/>
            </a:lvl1pPr>
          </a:lstStyle>
          <a:p>
            <a:fld id="{85E734BF-4CE9-4288-9DD4-C707CA2F170F}" type="slidenum">
              <a:rPr lang="en-US" altLang="en-US"/>
              <a:pPr/>
              <a:t>‹#›</a:t>
            </a:fld>
            <a:endParaRPr lang="en-US" altLang="en-US"/>
          </a:p>
        </p:txBody>
      </p:sp>
    </p:spTree>
    <p:extLst>
      <p:ext uri="{BB962C8B-B14F-4D97-AF65-F5344CB8AC3E}">
        <p14:creationId xmlns:p14="http://schemas.microsoft.com/office/powerpoint/2010/main" val="92201831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10" Type="http://schemas.openxmlformats.org/officeDocument/2006/relationships/image" Target="../media/image4.png"/><Relationship Id="rId4" Type="http://schemas.openxmlformats.org/officeDocument/2006/relationships/slideLayout" Target="../slideLayouts/slideLayout8.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8"/>
          <p:cNvSpPr>
            <a:spLocks noGrp="1" noChangeArrowheads="1"/>
          </p:cNvSpPr>
          <p:nvPr>
            <p:ph type="title"/>
          </p:nvPr>
        </p:nvSpPr>
        <p:spPr bwMode="auto">
          <a:xfrm>
            <a:off x="611559" y="141288"/>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Master title style</a:t>
            </a:r>
          </a:p>
        </p:txBody>
      </p:sp>
      <p:sp>
        <p:nvSpPr>
          <p:cNvPr id="1027" name="Rectangle 9"/>
          <p:cNvSpPr>
            <a:spLocks noGrp="1" noChangeArrowheads="1"/>
          </p:cNvSpPr>
          <p:nvPr>
            <p:ph type="body" idx="1"/>
          </p:nvPr>
        </p:nvSpPr>
        <p:spPr bwMode="auto">
          <a:xfrm>
            <a:off x="611559" y="1323975"/>
            <a:ext cx="10963593" cy="474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a:solidFill>
                  <a:srgbClr val="FFFFFF"/>
                </a:solidFill>
                <a:latin typeface="Arial" panose="020B0604020202020204" pitchFamily="34" charset="0"/>
              </a:defRPr>
            </a:lvl1pPr>
          </a:lstStyle>
          <a:p>
            <a:pPr>
              <a:defRPr/>
            </a:pPr>
            <a:r>
              <a:rPr lang="en-US" altLang="en-US"/>
              <a:t>©2014 Fred Hutchinson Cancer Research Center </a:t>
            </a:r>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5F8B553C-8550-444A-88B8-CE61CCA1146A}"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435" r:id="rId1"/>
    <p:sldLayoutId id="2147484436" r:id="rId2"/>
    <p:sldLayoutId id="2147484437" r:id="rId3"/>
  </p:sldLayoutIdLst>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E1D30"/>
        </a:solidFill>
        <a:effectLst/>
      </p:bgPr>
    </p:bg>
    <p:spTree>
      <p:nvGrpSpPr>
        <p:cNvPr id="1" name=""/>
        <p:cNvGrpSpPr/>
        <p:nvPr/>
      </p:nvGrpSpPr>
      <p:grpSpPr>
        <a:xfrm>
          <a:off x="0" y="0"/>
          <a:ext cx="0" cy="0"/>
          <a:chOff x="0" y="0"/>
          <a:chExt cx="0" cy="0"/>
        </a:xfrm>
      </p:grpSpPr>
      <p:sp>
        <p:nvSpPr>
          <p:cNvPr id="2050" name="Rectangle 8"/>
          <p:cNvSpPr>
            <a:spLocks noGrp="1" noChangeArrowheads="1"/>
          </p:cNvSpPr>
          <p:nvPr>
            <p:ph type="title"/>
          </p:nvPr>
        </p:nvSpPr>
        <p:spPr bwMode="auto">
          <a:xfrm>
            <a:off x="611559" y="141288"/>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Master title style</a:t>
            </a:r>
          </a:p>
        </p:txBody>
      </p:sp>
      <p:sp>
        <p:nvSpPr>
          <p:cNvPr id="2051" name="Rectangle 9"/>
          <p:cNvSpPr>
            <a:spLocks noGrp="1" noChangeArrowheads="1"/>
          </p:cNvSpPr>
          <p:nvPr>
            <p:ph type="body" idx="1"/>
          </p:nvPr>
        </p:nvSpPr>
        <p:spPr bwMode="auto">
          <a:xfrm>
            <a:off x="611559" y="1323975"/>
            <a:ext cx="10963593" cy="474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smtClean="0">
                <a:solidFill>
                  <a:schemeClr val="accent6"/>
                </a:solidFill>
                <a:latin typeface="Arial" panose="020B0604020202020204" pitchFamily="34" charset="0"/>
              </a:defRPr>
            </a:lvl1pPr>
          </a:lstStyle>
          <a:p>
            <a:pPr>
              <a:defRPr/>
            </a:pPr>
            <a:r>
              <a:rPr lang="en-US" altLang="en-US"/>
              <a:t>© Fred Hutchinson Cancer Research Center </a:t>
            </a:r>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1518DF96-C176-4A23-9F8B-058519931D8E}" type="slidenum">
              <a:rPr lang="en-US" altLang="en-US"/>
              <a:pPr/>
              <a:t>‹#›</a:t>
            </a:fld>
            <a:endParaRPr lang="en-US" altLang="en-US"/>
          </a:p>
        </p:txBody>
      </p:sp>
      <p:pic>
        <p:nvPicPr>
          <p:cNvPr id="2054" name="Picture 6"/>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14271" y="6115050"/>
            <a:ext cx="1857984" cy="739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38" r:id="rId1"/>
  </p:sldLayoutIdLst>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1C3B61"/>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1C3B61"/>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E1D30"/>
        </a:solidFill>
        <a:effectLst/>
      </p:bgPr>
    </p:bg>
    <p:spTree>
      <p:nvGrpSpPr>
        <p:cNvPr id="1" name=""/>
        <p:cNvGrpSpPr/>
        <p:nvPr/>
      </p:nvGrpSpPr>
      <p:grpSpPr>
        <a:xfrm>
          <a:off x="0" y="0"/>
          <a:ext cx="0" cy="0"/>
          <a:chOff x="0" y="0"/>
          <a:chExt cx="0" cy="0"/>
        </a:xfrm>
      </p:grpSpPr>
      <p:sp>
        <p:nvSpPr>
          <p:cNvPr id="3074" name="Rectangle 8"/>
          <p:cNvSpPr>
            <a:spLocks noGrp="1" noChangeArrowheads="1"/>
          </p:cNvSpPr>
          <p:nvPr>
            <p:ph type="title"/>
          </p:nvPr>
        </p:nvSpPr>
        <p:spPr bwMode="auto">
          <a:xfrm>
            <a:off x="611559" y="141288"/>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Slide Header</a:t>
            </a:r>
          </a:p>
        </p:txBody>
      </p:sp>
      <p:sp>
        <p:nvSpPr>
          <p:cNvPr id="3075" name="Rectangle 9"/>
          <p:cNvSpPr>
            <a:spLocks noGrp="1" noChangeArrowheads="1"/>
          </p:cNvSpPr>
          <p:nvPr>
            <p:ph type="body" idx="1"/>
          </p:nvPr>
        </p:nvSpPr>
        <p:spPr bwMode="auto">
          <a:xfrm>
            <a:off x="609441" y="1262063"/>
            <a:ext cx="10969943"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Large Body</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smtClean="0">
                <a:solidFill>
                  <a:schemeClr val="accent6"/>
                </a:solidFill>
                <a:latin typeface="Arial" panose="020B0604020202020204" pitchFamily="34" charset="0"/>
              </a:defRPr>
            </a:lvl1pPr>
          </a:lstStyle>
          <a:p>
            <a:pPr>
              <a:defRPr/>
            </a:pPr>
            <a:r>
              <a:rPr lang="en-US" altLang="en-US"/>
              <a:t>© Fred Hutchinson Cancer Research Center </a:t>
            </a:r>
            <a:endParaRPr lang="en-US" altLang="en-US" dirty="0"/>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5F57E562-9046-4853-8CE0-DDDD626B5896}" type="slidenum">
              <a:rPr lang="en-US" altLang="en-US"/>
              <a:pPr/>
              <a:t>‹#›</a:t>
            </a:fld>
            <a:endParaRPr lang="en-US" altLang="en-US"/>
          </a:p>
        </p:txBody>
      </p:sp>
      <p:sp>
        <p:nvSpPr>
          <p:cNvPr id="5" name="Rectangle 4"/>
          <p:cNvSpPr/>
          <p:nvPr userDrawn="1"/>
        </p:nvSpPr>
        <p:spPr bwMode="auto">
          <a:xfrm>
            <a:off x="594630" y="952501"/>
            <a:ext cx="10980522" cy="55563"/>
          </a:xfrm>
          <a:prstGeom prst="rect">
            <a:avLst/>
          </a:prstGeom>
          <a:gradFill flip="none" rotWithShape="1">
            <a:gsLst>
              <a:gs pos="0">
                <a:schemeClr val="tx1"/>
              </a:gs>
              <a:gs pos="100000">
                <a:schemeClr val="bg1"/>
              </a:gs>
              <a:gs pos="50000">
                <a:schemeClr val="accent1"/>
              </a:gs>
            </a:gsLst>
            <a:lin ang="0" scaled="1"/>
            <a:tileRect/>
          </a:gradFill>
          <a:ln w="9525" cap="flat" cmpd="sng" algn="ctr">
            <a:noFill/>
            <a:prstDash val="solid"/>
            <a:round/>
            <a:headEnd type="none" w="med" len="med"/>
            <a:tailEnd type="none" w="med" len="med"/>
          </a:ln>
          <a:effectLst/>
          <a:extLst/>
        </p:spPr>
        <p:txBody>
          <a:bodyPr wrap="none"/>
          <a:lstStyle/>
          <a:p>
            <a:pPr eaLnBrk="1" hangingPunct="1">
              <a:defRPr/>
            </a:pPr>
            <a:endParaRPr lang="en-US">
              <a:ea typeface="ヒラギノ角ゴ Pro W3" charset="0"/>
              <a:cs typeface="ヒラギノ角ゴ Pro W3" charset="0"/>
            </a:endParaRPr>
          </a:p>
        </p:txBody>
      </p:sp>
      <p:pic>
        <p:nvPicPr>
          <p:cNvPr id="3079" name="Picture 7"/>
          <p:cNvPicPr>
            <a:picLocks noChangeAspect="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14271" y="6115050"/>
            <a:ext cx="1857984" cy="739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39" r:id="rId1"/>
    <p:sldLayoutId id="2147484440" r:id="rId2"/>
    <p:sldLayoutId id="2147484441" r:id="rId3"/>
    <p:sldLayoutId id="2147484442" r:id="rId4"/>
    <p:sldLayoutId id="2147484445" r:id="rId5"/>
    <p:sldLayoutId id="2147484433" r:id="rId6"/>
    <p:sldLayoutId id="2147484434" r:id="rId7"/>
    <p:sldLayoutId id="2147484446" r:id="rId8"/>
  </p:sldLayoutIdLst>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lnSpc>
          <a:spcPts val="3600"/>
        </a:lnSpc>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4098" name="Rectangle 8"/>
          <p:cNvSpPr>
            <a:spLocks noGrp="1" noChangeArrowheads="1"/>
          </p:cNvSpPr>
          <p:nvPr>
            <p:ph type="title"/>
          </p:nvPr>
        </p:nvSpPr>
        <p:spPr bwMode="auto">
          <a:xfrm>
            <a:off x="611559" y="3084513"/>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Edit Section Break</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a:solidFill>
                  <a:srgbClr val="FFFFFF"/>
                </a:solidFill>
                <a:latin typeface="Arial" panose="020B0604020202020204" pitchFamily="34" charset="0"/>
              </a:defRPr>
            </a:lvl1pPr>
          </a:lstStyle>
          <a:p>
            <a:pPr>
              <a:defRPr/>
            </a:pPr>
            <a:r>
              <a:rPr lang="en-US" altLang="en-US"/>
              <a:t>© Fred Hutchinson Cancer Research Center </a:t>
            </a:r>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81073F30-2FE9-40C7-B1EA-AC1F0A71E93E}" type="slidenum">
              <a:rPr lang="en-US" altLang="en-US"/>
              <a:pPr/>
              <a:t>‹#›</a:t>
            </a:fld>
            <a:endParaRPr lang="en-US" altLang="en-US"/>
          </a:p>
        </p:txBody>
      </p:sp>
      <p:pic>
        <p:nvPicPr>
          <p:cNvPr id="4101" name="Picture 5"/>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68748" y="6007100"/>
            <a:ext cx="1691722" cy="67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43" r:id="rId1"/>
    <p:sldLayoutId id="2147484444" r:id="rId2"/>
  </p:sldLayoutIdLst>
  <p:hf hdr="0" dt="0"/>
  <p:txStyles>
    <p:titleStyle>
      <a:lvl1pPr algn="l" rtl="0" eaLnBrk="0" fontAlgn="base" hangingPunct="0">
        <a:spcBef>
          <a:spcPct val="0"/>
        </a:spcBef>
        <a:spcAft>
          <a:spcPct val="0"/>
        </a:spcAft>
        <a:defRPr sz="60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chemeClr val="tx1"/>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chemeClr val="tx1"/>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chemeClr val="tx1"/>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chemeClr val="tx1"/>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chemeClr val="tx1"/>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lloyd.thealbins.com/intersection%20between%20roles%20presentation" TargetMode="External"/><Relationship Id="rId2" Type="http://schemas.openxmlformats.org/officeDocument/2006/relationships/hyperlink" Target="http://lloyd.thealbins.com/intersection%20between%20roles" TargetMode="Externa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sv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image" Target="../media/image8.png"/><Relationship Id="rId1" Type="http://schemas.openxmlformats.org/officeDocument/2006/relationships/slideLayout" Target="../slideLayouts/slideLayout5.xml"/><Relationship Id="rId6" Type="http://schemas.openxmlformats.org/officeDocument/2006/relationships/image" Target="../media/image12.png"/><Relationship Id="rId11" Type="http://schemas.openxmlformats.org/officeDocument/2006/relationships/image" Target="../media/image17.sv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9.png"/><Relationship Id="rId7" Type="http://schemas.openxmlformats.org/officeDocument/2006/relationships/image" Target="../media/image20.png"/><Relationship Id="rId2" Type="http://schemas.openxmlformats.org/officeDocument/2006/relationships/image" Target="../media/image8.png"/><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22.png"/><Relationship Id="rId4" Type="http://schemas.openxmlformats.org/officeDocument/2006/relationships/image" Target="../media/image17.svg"/></Relationships>
</file>

<file path=ppt/slides/_rels/slide1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comments" Target="../comments/comment1.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22.png"/><Relationship Id="rId4" Type="http://schemas.openxmlformats.org/officeDocument/2006/relationships/image" Target="../media/image17.svg"/></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slides/_rels/slide4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4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6.xml"/><Relationship Id="rId5" Type="http://schemas.openxmlformats.org/officeDocument/2006/relationships/image" Target="../media/image22.png"/><Relationship Id="rId4" Type="http://schemas.openxmlformats.org/officeDocument/2006/relationships/image" Target="../media/image17.svg"/></Relationships>
</file>

<file path=ppt/slides/_rels/slide47.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4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29.xml"/><Relationship Id="rId1" Type="http://schemas.openxmlformats.org/officeDocument/2006/relationships/slideLayout" Target="../slideLayouts/slideLayout5.xml"/><Relationship Id="rId6" Type="http://schemas.openxmlformats.org/officeDocument/2006/relationships/image" Target="../media/image11.png"/><Relationship Id="rId11" Type="http://schemas.openxmlformats.org/officeDocument/2006/relationships/image" Target="../media/image22.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87789" y="646114"/>
            <a:ext cx="5407533" cy="5407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Placeholder 3"/>
          <p:cNvSpPr>
            <a:spLocks noGrp="1"/>
          </p:cNvSpPr>
          <p:nvPr>
            <p:ph type="body" sz="quarter" idx="10"/>
          </p:nvPr>
        </p:nvSpPr>
        <p:spPr>
          <a:xfrm>
            <a:off x="609442" y="577850"/>
            <a:ext cx="10967827" cy="1938338"/>
          </a:xfrm>
        </p:spPr>
        <p:txBody>
          <a:bodyPr/>
          <a:lstStyle/>
          <a:p>
            <a:r>
              <a:rPr lang="en-US" altLang="en-US" sz="3900" dirty="0">
                <a:ea typeface="ヒラギノ角ゴ Pro W3" charset="-128"/>
              </a:rPr>
              <a:t>Viewing data at the intersection between roles</a:t>
            </a:r>
          </a:p>
          <a:p>
            <a:pPr marL="90488" lvl="1">
              <a:spcBef>
                <a:spcPct val="0"/>
              </a:spcBef>
            </a:pPr>
            <a:r>
              <a:rPr lang="en-US" altLang="en-US" dirty="0">
                <a:ea typeface="ヒラギノ角ゴ Pro W3" charset="-128"/>
              </a:rPr>
              <a:t>By Lloyd Albin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a:solidFill>
                  <a:srgbClr val="FFFFFF"/>
                </a:solidFill>
                <a:ea typeface="ヒラギノ角ゴ Pro W3" charset="-128"/>
              </a:rPr>
              <a:t>Where to find this presentation:</a:t>
            </a:r>
          </a:p>
        </p:txBody>
      </p:sp>
      <p:sp>
        <p:nvSpPr>
          <p:cNvPr id="21507" name="Text Placeholder 4"/>
          <p:cNvSpPr>
            <a:spLocks noGrp="1"/>
          </p:cNvSpPr>
          <p:nvPr>
            <p:ph type="body" sz="quarter" idx="12"/>
          </p:nvPr>
        </p:nvSpPr>
        <p:spPr>
          <a:xfrm>
            <a:off x="611557" y="1261872"/>
            <a:ext cx="10963593" cy="4846320"/>
          </a:xfrm>
        </p:spPr>
        <p:txBody>
          <a:bodyPr numCol="1">
            <a:noAutofit/>
          </a:bodyPr>
          <a:lstStyle/>
          <a:p>
            <a:pPr marL="457200" indent="-457200">
              <a:buFont typeface="Arial" panose="020B0604020202020204" pitchFamily="34" charset="0"/>
              <a:buChar char="•"/>
            </a:pPr>
            <a:r>
              <a:rPr lang="en-US" altLang="en-US" dirty="0">
                <a:solidFill>
                  <a:srgbClr val="FFFFFF"/>
                </a:solidFill>
                <a:ea typeface="ヒラギノ角ゴ Pro W3" charset="-128"/>
              </a:rPr>
              <a:t>Blog</a:t>
            </a:r>
          </a:p>
          <a:p>
            <a:pPr marL="1036638" lvl="1" indent="-457200">
              <a:buFont typeface="Arial" panose="020B0604020202020204" pitchFamily="34" charset="0"/>
              <a:buChar char="•"/>
            </a:pPr>
            <a:r>
              <a:rPr lang="en-US" altLang="en-US" dirty="0">
                <a:solidFill>
                  <a:srgbClr val="FFFFFF"/>
                </a:solidFill>
                <a:ea typeface="ヒラギノ角ゴ Pro W3" charset="-128"/>
                <a:hlinkClick r:id="rId2"/>
              </a:rPr>
              <a:t>http://lloyd.thealbins.com/intersection%20between%20roles</a:t>
            </a:r>
            <a:r>
              <a:rPr lang="en-US" altLang="en-US" dirty="0">
                <a:solidFill>
                  <a:srgbClr val="FFFFFF"/>
                </a:solidFill>
                <a:ea typeface="ヒラギノ角ゴ Pro W3" charset="-128"/>
              </a:rPr>
              <a:t> </a:t>
            </a:r>
          </a:p>
          <a:p>
            <a:pPr marL="457200" indent="-457200">
              <a:buFont typeface="Arial" panose="020B0604020202020204" pitchFamily="34" charset="0"/>
              <a:buChar char="•"/>
            </a:pPr>
            <a:endParaRPr lang="en-US" altLang="en-US" dirty="0">
              <a:solidFill>
                <a:srgbClr val="FFFFFF"/>
              </a:solidFill>
              <a:ea typeface="ヒラギノ角ゴ Pro W3" charset="-128"/>
            </a:endParaRPr>
          </a:p>
          <a:p>
            <a:pPr marL="457200" indent="-457200">
              <a:buFont typeface="Arial" panose="020B0604020202020204" pitchFamily="34" charset="0"/>
              <a:buChar char="•"/>
            </a:pPr>
            <a:r>
              <a:rPr lang="en-US" altLang="en-US" dirty="0">
                <a:solidFill>
                  <a:srgbClr val="FFFFFF"/>
                </a:solidFill>
                <a:ea typeface="ヒラギノ角ゴ Pro W3" charset="-128"/>
              </a:rPr>
              <a:t>Presentation (</a:t>
            </a:r>
            <a:r>
              <a:rPr lang="en-US" altLang="en-US">
                <a:solidFill>
                  <a:srgbClr val="FFFFFF"/>
                </a:solidFill>
                <a:ea typeface="ヒラギノ角ゴ Pro W3" charset="-128"/>
              </a:rPr>
              <a:t>with PowerPoint </a:t>
            </a:r>
            <a:r>
              <a:rPr lang="en-US" altLang="en-US" dirty="0">
                <a:solidFill>
                  <a:srgbClr val="FFFFFF"/>
                </a:solidFill>
                <a:ea typeface="ヒラギノ角ゴ Pro W3" charset="-128"/>
              </a:rPr>
              <a:t>&amp; SQL Files)</a:t>
            </a:r>
          </a:p>
          <a:p>
            <a:pPr marL="1036638" lvl="1" indent="-457200">
              <a:buFont typeface="Arial" panose="020B0604020202020204" pitchFamily="34" charset="0"/>
              <a:buChar char="•"/>
            </a:pPr>
            <a:r>
              <a:rPr lang="en-US" altLang="en-US" dirty="0">
                <a:solidFill>
                  <a:srgbClr val="FFFFFF"/>
                </a:solidFill>
                <a:ea typeface="ヒラギノ角ゴ Pro W3" charset="-128"/>
                <a:hlinkClick r:id="rId3"/>
              </a:rPr>
              <a:t>http://lloyd.thealbins.com/intersection%20between%20roles%20presentation</a:t>
            </a:r>
            <a:endParaRPr lang="en-US" altLang="en-US" dirty="0">
              <a:solidFill>
                <a:srgbClr val="FFFFFF"/>
              </a:solidFill>
              <a:ea typeface="ヒラギノ角ゴ Pro W3" charset="-128"/>
            </a:endParaRPr>
          </a:p>
          <a:p>
            <a:pPr marL="457200" indent="-457200">
              <a:buFont typeface="Arial" panose="020B0604020202020204" pitchFamily="34" charset="0"/>
              <a:buChar char="•"/>
            </a:pPr>
            <a:endParaRPr lang="en-US" altLang="en-US" dirty="0">
              <a:solidFill>
                <a:srgbClr val="FFFFFF"/>
              </a:solidFill>
              <a:ea typeface="ヒラギノ角ゴ Pro W3" charset="-128"/>
            </a:endParaRPr>
          </a:p>
        </p:txBody>
      </p:sp>
      <p:sp>
        <p:nvSpPr>
          <p:cNvPr id="15364" name="Footer Placeholder 5"/>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4"/>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2</a:t>
            </a:fld>
            <a:endParaRPr lang="en-US" altLang="en-US" sz="600"/>
          </a:p>
        </p:txBody>
      </p:sp>
      <p:sp>
        <p:nvSpPr>
          <p:cNvPr id="6" name="Rectangle 5">
            <a:extLst>
              <a:ext uri="{FF2B5EF4-FFF2-40B4-BE49-F238E27FC236}">
                <a16:creationId xmlns:a16="http://schemas.microsoft.com/office/drawing/2014/main" id="{2EFDCA26-536E-4E18-9841-79CD156809AD}"/>
              </a:ext>
            </a:extLst>
          </p:cNvPr>
          <p:cNvSpPr/>
          <p:nvPr/>
        </p:nvSpPr>
        <p:spPr bwMode="auto">
          <a:xfrm>
            <a:off x="8081282" y="1162051"/>
            <a:ext cx="3486150" cy="1981200"/>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rgbClr val="FFFF00"/>
                </a:solidFill>
                <a:effectLst/>
                <a:latin typeface="Times New Roman" pitchFamily="18" charset="0"/>
              </a:rPr>
              <a:t>Additional notes</a:t>
            </a:r>
            <a:r>
              <a:rPr kumimoji="0" lang="en-US" sz="2400" b="0" i="0" u="none" strike="noStrike" cap="none" normalizeH="0" dirty="0">
                <a:ln>
                  <a:noFill/>
                </a:ln>
                <a:solidFill>
                  <a:srgbClr val="FFFF00"/>
                </a:solidFill>
                <a:effectLst/>
                <a:latin typeface="Times New Roman" pitchFamily="18" charset="0"/>
              </a:rPr>
              <a:t> in the note section of the slide when you see this icon </a:t>
            </a:r>
            <a:br>
              <a:rPr kumimoji="0" lang="en-US" sz="2400" b="0" i="0" u="none" strike="noStrike" cap="none" normalizeH="0" dirty="0">
                <a:ln>
                  <a:noFill/>
                </a:ln>
                <a:solidFill>
                  <a:srgbClr val="FFFF00"/>
                </a:solidFill>
                <a:effectLst/>
                <a:latin typeface="Times New Roman" pitchFamily="18" charset="0"/>
              </a:rPr>
            </a:br>
            <a:r>
              <a:rPr kumimoji="0" lang="en-US" sz="2400" b="0" i="0" u="none" strike="noStrike" cap="none" normalizeH="0" dirty="0">
                <a:ln>
                  <a:noFill/>
                </a:ln>
                <a:solidFill>
                  <a:srgbClr val="FFFF00"/>
                </a:solidFill>
                <a:effectLst/>
                <a:latin typeface="Times New Roman" pitchFamily="18" charset="0"/>
              </a:rPr>
              <a:t>(    ) in the upper right corner of the slide.</a:t>
            </a:r>
            <a:endParaRPr kumimoji="0" lang="en-US" sz="2400" b="0" i="0" u="none" strike="noStrike" cap="none" normalizeH="0" baseline="0" dirty="0">
              <a:ln>
                <a:noFill/>
              </a:ln>
              <a:solidFill>
                <a:srgbClr val="FFFF00"/>
              </a:solidFill>
              <a:effectLst/>
              <a:latin typeface="Times New Roman" pitchFamily="18" charset="0"/>
            </a:endParaRPr>
          </a:p>
        </p:txBody>
      </p:sp>
      <p:pic>
        <p:nvPicPr>
          <p:cNvPr id="7" name="Picture 6">
            <a:extLst>
              <a:ext uri="{FF2B5EF4-FFF2-40B4-BE49-F238E27FC236}">
                <a16:creationId xmlns:a16="http://schemas.microsoft.com/office/drawing/2014/main" id="{4A669D39-A86C-46D9-96B0-74A46DE76C9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89472" y="2376487"/>
            <a:ext cx="270712" cy="272344"/>
          </a:xfrm>
          <a:prstGeom prst="rect">
            <a:avLst/>
          </a:prstGeom>
        </p:spPr>
      </p:pic>
    </p:spTree>
    <p:extLst>
      <p:ext uri="{BB962C8B-B14F-4D97-AF65-F5344CB8AC3E}">
        <p14:creationId xmlns:p14="http://schemas.microsoft.com/office/powerpoint/2010/main" val="1987007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a:solidFill>
                  <a:srgbClr val="FFFFFF"/>
                </a:solidFill>
                <a:ea typeface="ヒラギノ角ゴ Pro W3" charset="-128"/>
              </a:rPr>
              <a:t>What this presentation covers:</a:t>
            </a:r>
          </a:p>
        </p:txBody>
      </p:sp>
      <p:sp>
        <p:nvSpPr>
          <p:cNvPr id="21507" name="Text Placeholder 4"/>
          <p:cNvSpPr>
            <a:spLocks noGrp="1"/>
          </p:cNvSpPr>
          <p:nvPr>
            <p:ph type="body" sz="quarter" idx="12"/>
          </p:nvPr>
        </p:nvSpPr>
        <p:spPr>
          <a:xfrm>
            <a:off x="611557" y="1261872"/>
            <a:ext cx="10963593" cy="4846320"/>
          </a:xfrm>
        </p:spPr>
        <p:txBody>
          <a:bodyPr numCol="1">
            <a:noAutofit/>
          </a:bodyPr>
          <a:lstStyle/>
          <a:p>
            <a:pPr marL="457200" indent="-457200">
              <a:lnSpc>
                <a:spcPct val="100000"/>
              </a:lnSpc>
              <a:buFont typeface="Arial" panose="020B0604020202020204" pitchFamily="34" charset="0"/>
              <a:buChar char="•"/>
            </a:pPr>
            <a:r>
              <a:rPr lang="en-US" altLang="en-US" sz="2400" dirty="0">
                <a:solidFill>
                  <a:srgbClr val="FFFFFF"/>
                </a:solidFill>
                <a:effectLst>
                  <a:outerShdw blurRad="38100" dist="38100" dir="2700000" algn="tl">
                    <a:srgbClr val="000000">
                      <a:alpha val="43137"/>
                    </a:srgbClr>
                  </a:outerShdw>
                </a:effectLst>
                <a:latin typeface="Arial Narrow" panose="020B0606020202030204" pitchFamily="34" charset="0"/>
                <a:ea typeface="ヒラギノ角ゴ Pro W3" charset="-128"/>
              </a:rPr>
              <a:t>We ran across a use case where we needed to restrict people's access to the data by requiring them to belong to 2 or more groups. PostgreSQL by default does not support this.</a:t>
            </a:r>
          </a:p>
          <a:p>
            <a:pPr marL="457200" indent="-457200">
              <a:lnSpc>
                <a:spcPct val="100000"/>
              </a:lnSpc>
              <a:buFont typeface="Arial" panose="020B0604020202020204" pitchFamily="34" charset="0"/>
              <a:buChar char="•"/>
            </a:pPr>
            <a:r>
              <a:rPr lang="en-US" altLang="en-US" sz="2400" dirty="0">
                <a:solidFill>
                  <a:srgbClr val="FFFFFF"/>
                </a:solidFill>
                <a:effectLst>
                  <a:outerShdw blurRad="38100" dist="38100" dir="2700000" algn="tl">
                    <a:srgbClr val="000000">
                      <a:alpha val="43137"/>
                    </a:srgbClr>
                  </a:outerShdw>
                </a:effectLst>
                <a:latin typeface="Arial Narrow" panose="020B0606020202030204" pitchFamily="34" charset="0"/>
                <a:ea typeface="ヒラギノ角ゴ Pro W3" charset="-128"/>
              </a:rPr>
              <a:t>The role permissions in Postgres only supports OR. This use case needs to support AND.</a:t>
            </a:r>
          </a:p>
          <a:p>
            <a:pPr marL="457200" indent="-457200">
              <a:lnSpc>
                <a:spcPct val="100000"/>
              </a:lnSpc>
              <a:buFont typeface="Arial" panose="020B0604020202020204" pitchFamily="34" charset="0"/>
              <a:buChar char="•"/>
            </a:pPr>
            <a:r>
              <a:rPr lang="en-US" altLang="en-US" sz="2400" dirty="0">
                <a:solidFill>
                  <a:srgbClr val="FFFFFF"/>
                </a:solidFill>
                <a:effectLst>
                  <a:outerShdw blurRad="38100" dist="38100" dir="2700000" algn="tl">
                    <a:srgbClr val="000000">
                      <a:alpha val="43137"/>
                    </a:srgbClr>
                  </a:outerShdw>
                </a:effectLst>
                <a:latin typeface="Arial Narrow" panose="020B0606020202030204" pitchFamily="34" charset="0"/>
                <a:ea typeface="ヒラギノ角ゴ Pro W3" charset="-128"/>
              </a:rPr>
              <a:t>The Blog was my response to the developers on how to do this and which method was the best and/or fastest method.</a:t>
            </a:r>
          </a:p>
          <a:p>
            <a:pPr marL="457200" indent="-457200">
              <a:lnSpc>
                <a:spcPct val="100000"/>
              </a:lnSpc>
              <a:buFont typeface="Arial" panose="020B0604020202020204" pitchFamily="34" charset="0"/>
              <a:buChar char="•"/>
            </a:pPr>
            <a:r>
              <a:rPr lang="en-US" altLang="en-US" sz="2400" dirty="0">
                <a:solidFill>
                  <a:srgbClr val="FFFFFF"/>
                </a:solidFill>
                <a:effectLst>
                  <a:outerShdw blurRad="38100" dist="38100" dir="2700000" algn="tl">
                    <a:srgbClr val="000000">
                      <a:alpha val="43137"/>
                    </a:srgbClr>
                  </a:outerShdw>
                </a:effectLst>
                <a:latin typeface="Arial Narrow" panose="020B0606020202030204" pitchFamily="34" charset="0"/>
                <a:ea typeface="ヒラギノ角ゴ Pro W3" charset="-128"/>
              </a:rPr>
              <a:t>In our use case, we wanted the user to SELECT on a table and return an error if the user did not have the correct rights instead of returning an empty table.</a:t>
            </a:r>
          </a:p>
          <a:p>
            <a:pPr marL="457200" indent="-457200">
              <a:lnSpc>
                <a:spcPct val="100000"/>
              </a:lnSpc>
              <a:buFont typeface="Arial" panose="020B0604020202020204" pitchFamily="34" charset="0"/>
              <a:buChar char="•"/>
            </a:pPr>
            <a:r>
              <a:rPr lang="en-US" altLang="en-US" sz="2400" dirty="0">
                <a:solidFill>
                  <a:srgbClr val="FFFFFF"/>
                </a:solidFill>
                <a:effectLst>
                  <a:outerShdw blurRad="38100" dist="38100" dir="2700000" algn="tl">
                    <a:srgbClr val="000000">
                      <a:alpha val="43137"/>
                    </a:srgbClr>
                  </a:outerShdw>
                </a:effectLst>
                <a:latin typeface="Arial Narrow" panose="020B0606020202030204" pitchFamily="34" charset="0"/>
                <a:ea typeface="ヒラギノ角ゴ Pro W3" charset="-128"/>
              </a:rPr>
              <a:t>This is because, if you have a table containing adverse events, it could jeopardize human safety if users thought there were no adverse events, when, in fact, it's just that they didn't have permission to see the adverse events.</a:t>
            </a:r>
          </a:p>
          <a:p>
            <a:pPr marL="457200" indent="-457200">
              <a:buFont typeface="Arial" panose="020B0604020202020204" pitchFamily="34" charset="0"/>
              <a:buChar char="•"/>
            </a:pPr>
            <a:endParaRPr lang="en-US" altLang="en-US" dirty="0">
              <a:solidFill>
                <a:srgbClr val="FFFFFF"/>
              </a:solidFill>
              <a:latin typeface="Arial Narrow" panose="020B0606020202030204" pitchFamily="34" charset="0"/>
              <a:ea typeface="ヒラギノ角ゴ Pro W3" charset="-128"/>
            </a:endParaRPr>
          </a:p>
        </p:txBody>
      </p:sp>
      <p:sp>
        <p:nvSpPr>
          <p:cNvPr id="15364" name="Footer Placeholder 5"/>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4"/>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3</a:t>
            </a:fld>
            <a:endParaRPr lang="en-US" altLang="en-US" sz="6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Table 14">
            <a:extLst>
              <a:ext uri="{FF2B5EF4-FFF2-40B4-BE49-F238E27FC236}">
                <a16:creationId xmlns:a16="http://schemas.microsoft.com/office/drawing/2014/main" id="{E8BAEE2D-838C-4F8B-9AD1-53F3A3B4233F}"/>
              </a:ext>
            </a:extLst>
          </p:cNvPr>
          <p:cNvGraphicFramePr>
            <a:graphicFrameLocks noGrp="1"/>
          </p:cNvGraphicFramePr>
          <p:nvPr>
            <p:extLst>
              <p:ext uri="{D42A27DB-BD31-4B8C-83A1-F6EECF244321}">
                <p14:modId xmlns:p14="http://schemas.microsoft.com/office/powerpoint/2010/main" val="274720089"/>
              </p:ext>
            </p:extLst>
          </p:nvPr>
        </p:nvGraphicFramePr>
        <p:xfrm>
          <a:off x="612617" y="1649519"/>
          <a:ext cx="10963590" cy="4079240"/>
        </p:xfrm>
        <a:graphic>
          <a:graphicData uri="http://schemas.openxmlformats.org/drawingml/2006/table">
            <a:tbl>
              <a:tblPr firstRow="1" bandRow="1">
                <a:tableStyleId>{073A0DAA-6AF3-43AB-8588-CEC1D06C72B9}</a:tableStyleId>
              </a:tblPr>
              <a:tblGrid>
                <a:gridCol w="990551">
                  <a:extLst>
                    <a:ext uri="{9D8B030D-6E8A-4147-A177-3AD203B41FA5}">
                      <a16:colId xmlns:a16="http://schemas.microsoft.com/office/drawing/2014/main" val="4293250132"/>
                    </a:ext>
                  </a:extLst>
                </a:gridCol>
                <a:gridCol w="9973039">
                  <a:extLst>
                    <a:ext uri="{9D8B030D-6E8A-4147-A177-3AD203B41FA5}">
                      <a16:colId xmlns:a16="http://schemas.microsoft.com/office/drawing/2014/main" val="1370245525"/>
                    </a:ext>
                  </a:extLst>
                </a:gridCol>
              </a:tblGrid>
              <a:tr h="370840">
                <a:tc>
                  <a:txBody>
                    <a:bodyPr/>
                    <a:lstStyle/>
                    <a:p>
                      <a:r>
                        <a:rPr lang="en-US" dirty="0"/>
                        <a:t>Icon</a:t>
                      </a:r>
                    </a:p>
                  </a:txBody>
                  <a:tcPr/>
                </a:tc>
                <a:tc>
                  <a:txBody>
                    <a:bodyPr/>
                    <a:lstStyle/>
                    <a:p>
                      <a:r>
                        <a:rPr lang="en-US" dirty="0"/>
                        <a:t>Meaning</a:t>
                      </a:r>
                    </a:p>
                  </a:txBody>
                  <a:tcPr/>
                </a:tc>
                <a:extLst>
                  <a:ext uri="{0D108BD9-81ED-4DB2-BD59-A6C34878D82A}">
                    <a16:rowId xmlns:a16="http://schemas.microsoft.com/office/drawing/2014/main" val="2411589917"/>
                  </a:ext>
                </a:extLst>
              </a:tr>
              <a:tr h="370840">
                <a:tc>
                  <a:txBody>
                    <a:bodyPr/>
                    <a:lstStyle/>
                    <a:p>
                      <a:endParaRPr lang="en-US"/>
                    </a:p>
                  </a:txBody>
                  <a:tcPr/>
                </a:tc>
                <a:tc>
                  <a:txBody>
                    <a:bodyPr/>
                    <a:lstStyle/>
                    <a:p>
                      <a:r>
                        <a:rPr lang="en-US" dirty="0"/>
                        <a:t>Table</a:t>
                      </a:r>
                    </a:p>
                  </a:txBody>
                  <a:tcPr/>
                </a:tc>
                <a:extLst>
                  <a:ext uri="{0D108BD9-81ED-4DB2-BD59-A6C34878D82A}">
                    <a16:rowId xmlns:a16="http://schemas.microsoft.com/office/drawing/2014/main" val="2479594554"/>
                  </a:ext>
                </a:extLst>
              </a:tr>
              <a:tr h="370840">
                <a:tc>
                  <a:txBody>
                    <a:bodyPr/>
                    <a:lstStyle/>
                    <a:p>
                      <a:endParaRPr lang="en-US"/>
                    </a:p>
                  </a:txBody>
                  <a:tcPr/>
                </a:tc>
                <a:tc>
                  <a:txBody>
                    <a:bodyPr/>
                    <a:lstStyle/>
                    <a:p>
                      <a:r>
                        <a:rPr lang="en-US" dirty="0"/>
                        <a:t>View</a:t>
                      </a:r>
                    </a:p>
                  </a:txBody>
                  <a:tcPr/>
                </a:tc>
                <a:extLst>
                  <a:ext uri="{0D108BD9-81ED-4DB2-BD59-A6C34878D82A}">
                    <a16:rowId xmlns:a16="http://schemas.microsoft.com/office/drawing/2014/main" val="2309975174"/>
                  </a:ext>
                </a:extLst>
              </a:tr>
              <a:tr h="370840">
                <a:tc>
                  <a:txBody>
                    <a:bodyPr/>
                    <a:lstStyle/>
                    <a:p>
                      <a:endParaRPr lang="en-US"/>
                    </a:p>
                  </a:txBody>
                  <a:tcPr/>
                </a:tc>
                <a:tc>
                  <a:txBody>
                    <a:bodyPr/>
                    <a:lstStyle/>
                    <a:p>
                      <a:r>
                        <a:rPr lang="en-US" dirty="0"/>
                        <a:t>Function</a:t>
                      </a:r>
                    </a:p>
                  </a:txBody>
                  <a:tcPr/>
                </a:tc>
                <a:extLst>
                  <a:ext uri="{0D108BD9-81ED-4DB2-BD59-A6C34878D82A}">
                    <a16:rowId xmlns:a16="http://schemas.microsoft.com/office/drawing/2014/main" val="3083095458"/>
                  </a:ext>
                </a:extLst>
              </a:tr>
              <a:tr h="370840">
                <a:tc>
                  <a:txBody>
                    <a:bodyPr/>
                    <a:lstStyle/>
                    <a:p>
                      <a:endParaRPr lang="en-US" dirty="0"/>
                    </a:p>
                  </a:txBody>
                  <a:tcPr/>
                </a:tc>
                <a:tc>
                  <a:txBody>
                    <a:bodyPr/>
                    <a:lstStyle/>
                    <a:p>
                      <a:r>
                        <a:rPr lang="en-US" dirty="0"/>
                        <a:t>Normal Table Owner</a:t>
                      </a:r>
                    </a:p>
                  </a:txBody>
                  <a:tcPr/>
                </a:tc>
                <a:extLst>
                  <a:ext uri="{0D108BD9-81ED-4DB2-BD59-A6C34878D82A}">
                    <a16:rowId xmlns:a16="http://schemas.microsoft.com/office/drawing/2014/main" val="1367947040"/>
                  </a:ext>
                </a:extLst>
              </a:tr>
              <a:tr h="370840">
                <a:tc>
                  <a:txBody>
                    <a:bodyPr/>
                    <a:lstStyle/>
                    <a:p>
                      <a:endParaRPr lang="en-US" dirty="0"/>
                    </a:p>
                  </a:txBody>
                  <a:tcPr/>
                </a:tc>
                <a:tc>
                  <a:txBody>
                    <a:bodyPr/>
                    <a:lstStyle/>
                    <a:p>
                      <a:r>
                        <a:rPr lang="en-US" dirty="0"/>
                        <a:t>Table must be owned by Superuser</a:t>
                      </a:r>
                    </a:p>
                  </a:txBody>
                  <a:tcPr/>
                </a:tc>
                <a:extLst>
                  <a:ext uri="{0D108BD9-81ED-4DB2-BD59-A6C34878D82A}">
                    <a16:rowId xmlns:a16="http://schemas.microsoft.com/office/drawing/2014/main" val="3167184"/>
                  </a:ext>
                </a:extLst>
              </a:tr>
              <a:tr h="370840">
                <a:tc>
                  <a:txBody>
                    <a:bodyPr/>
                    <a:lstStyle/>
                    <a:p>
                      <a:endParaRPr lang="en-US" dirty="0"/>
                    </a:p>
                  </a:txBody>
                  <a:tcPr/>
                </a:tc>
                <a:tc>
                  <a:txBody>
                    <a:bodyPr/>
                    <a:lstStyle/>
                    <a:p>
                      <a:r>
                        <a:rPr lang="en-US" dirty="0"/>
                        <a:t>No Data</a:t>
                      </a:r>
                    </a:p>
                  </a:txBody>
                  <a:tcPr/>
                </a:tc>
                <a:extLst>
                  <a:ext uri="{0D108BD9-81ED-4DB2-BD59-A6C34878D82A}">
                    <a16:rowId xmlns:a16="http://schemas.microsoft.com/office/drawing/2014/main" val="1931700859"/>
                  </a:ext>
                </a:extLst>
              </a:tr>
              <a:tr h="370840">
                <a:tc>
                  <a:txBody>
                    <a:bodyPr/>
                    <a:lstStyle/>
                    <a:p>
                      <a:endParaRPr lang="en-US" dirty="0"/>
                    </a:p>
                  </a:txBody>
                  <a:tcPr/>
                </a:tc>
                <a:tc>
                  <a:txBody>
                    <a:bodyPr/>
                    <a:lstStyle/>
                    <a:p>
                      <a:r>
                        <a:rPr lang="en-US" dirty="0"/>
                        <a:t>Can view empty data set</a:t>
                      </a:r>
                    </a:p>
                  </a:txBody>
                  <a:tcPr/>
                </a:tc>
                <a:extLst>
                  <a:ext uri="{0D108BD9-81ED-4DB2-BD59-A6C34878D82A}">
                    <a16:rowId xmlns:a16="http://schemas.microsoft.com/office/drawing/2014/main" val="4167761126"/>
                  </a:ext>
                </a:extLst>
              </a:tr>
              <a:tr h="370840">
                <a:tc>
                  <a:txBody>
                    <a:bodyPr/>
                    <a:lstStyle/>
                    <a:p>
                      <a:endParaRPr lang="en-US" dirty="0"/>
                    </a:p>
                  </a:txBody>
                  <a:tcPr/>
                </a:tc>
                <a:tc>
                  <a:txBody>
                    <a:bodyPr/>
                    <a:lstStyle/>
                    <a:p>
                      <a:r>
                        <a:rPr lang="en-US" dirty="0"/>
                        <a:t>Can view data set with data</a:t>
                      </a:r>
                    </a:p>
                  </a:txBody>
                  <a:tcPr/>
                </a:tc>
                <a:extLst>
                  <a:ext uri="{0D108BD9-81ED-4DB2-BD59-A6C34878D82A}">
                    <a16:rowId xmlns:a16="http://schemas.microsoft.com/office/drawing/2014/main" val="4253720647"/>
                  </a:ext>
                </a:extLst>
              </a:tr>
              <a:tr h="370840">
                <a:tc>
                  <a:txBody>
                    <a:bodyPr/>
                    <a:lstStyle/>
                    <a:p>
                      <a:endParaRPr lang="en-US" dirty="0"/>
                    </a:p>
                  </a:txBody>
                  <a:tcPr>
                    <a:solidFill>
                      <a:srgbClr val="18243D"/>
                    </a:solidFill>
                  </a:tcPr>
                </a:tc>
                <a:tc>
                  <a:txBody>
                    <a:bodyPr/>
                    <a:lstStyle/>
                    <a:p>
                      <a:r>
                        <a:rPr lang="en-US" dirty="0"/>
                        <a:t>Happy with Results</a:t>
                      </a:r>
                    </a:p>
                  </a:txBody>
                  <a:tcPr/>
                </a:tc>
                <a:extLst>
                  <a:ext uri="{0D108BD9-81ED-4DB2-BD59-A6C34878D82A}">
                    <a16:rowId xmlns:a16="http://schemas.microsoft.com/office/drawing/2014/main" val="773716328"/>
                  </a:ext>
                </a:extLst>
              </a:tr>
              <a:tr h="370840">
                <a:tc>
                  <a:txBody>
                    <a:bodyPr/>
                    <a:lstStyle/>
                    <a:p>
                      <a:endParaRPr lang="en-US" dirty="0"/>
                    </a:p>
                  </a:txBody>
                  <a:tcPr>
                    <a:solidFill>
                      <a:srgbClr val="18243D"/>
                    </a:solidFill>
                  </a:tcPr>
                </a:tc>
                <a:tc>
                  <a:txBody>
                    <a:bodyPr/>
                    <a:lstStyle/>
                    <a:p>
                      <a:r>
                        <a:rPr lang="en-US" dirty="0"/>
                        <a:t>Un-Happy with Results</a:t>
                      </a:r>
                    </a:p>
                  </a:txBody>
                  <a:tcPr/>
                </a:tc>
                <a:extLst>
                  <a:ext uri="{0D108BD9-81ED-4DB2-BD59-A6C34878D82A}">
                    <a16:rowId xmlns:a16="http://schemas.microsoft.com/office/drawing/2014/main" val="3250006586"/>
                  </a:ext>
                </a:extLst>
              </a:tr>
            </a:tbl>
          </a:graphicData>
        </a:graphic>
      </p:graphicFrame>
      <p:sp>
        <p:nvSpPr>
          <p:cNvPr id="21506" name="Title 8"/>
          <p:cNvSpPr>
            <a:spLocks noGrp="1"/>
          </p:cNvSpPr>
          <p:nvPr>
            <p:ph type="title"/>
          </p:nvPr>
        </p:nvSpPr>
        <p:spPr/>
        <p:txBody>
          <a:bodyPr/>
          <a:lstStyle/>
          <a:p>
            <a:r>
              <a:rPr lang="en-US" altLang="en-US" dirty="0">
                <a:solidFill>
                  <a:srgbClr val="FFFFFF"/>
                </a:solidFill>
                <a:ea typeface="ヒラギノ角ゴ Pro W3" charset="-128"/>
              </a:rPr>
              <a:t>Symbol Key:</a:t>
            </a:r>
          </a:p>
        </p:txBody>
      </p:sp>
      <p:sp>
        <p:nvSpPr>
          <p:cNvPr id="21507" name="Text Placeholder 4"/>
          <p:cNvSpPr>
            <a:spLocks noGrp="1"/>
          </p:cNvSpPr>
          <p:nvPr>
            <p:ph type="body" sz="quarter" idx="13"/>
          </p:nvPr>
        </p:nvSpPr>
        <p:spPr>
          <a:xfrm>
            <a:off x="609441" y="1097280"/>
            <a:ext cx="10963591" cy="528828"/>
          </a:xfrm>
        </p:spPr>
        <p:txBody>
          <a:bodyPr/>
          <a:lstStyle/>
          <a:p>
            <a:pPr marL="457200" indent="-457200">
              <a:buFont typeface="Arial" panose="020B0604020202020204" pitchFamily="34" charset="0"/>
              <a:buChar char="•"/>
            </a:pPr>
            <a:r>
              <a:rPr lang="en-US" altLang="en-US" dirty="0">
                <a:solidFill>
                  <a:srgbClr val="FFFFFF"/>
                </a:solidFill>
                <a:ea typeface="ヒラギノ角ゴ Pro W3" charset="-128"/>
              </a:rPr>
              <a:t>These symbols will be used on many of the future slides.</a:t>
            </a: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4</a:t>
            </a:fld>
            <a:endParaRPr lang="en-US" altLang="en-US" sz="600"/>
          </a:p>
        </p:txBody>
      </p:sp>
      <p:pic>
        <p:nvPicPr>
          <p:cNvPr id="6" name="Picture 5">
            <a:extLst>
              <a:ext uri="{FF2B5EF4-FFF2-40B4-BE49-F238E27FC236}">
                <a16:creationId xmlns:a16="http://schemas.microsoft.com/office/drawing/2014/main" id="{95375020-1D52-4A9E-B6C9-F0B9E813393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705447" y="2071233"/>
            <a:ext cx="274320" cy="274320"/>
          </a:xfrm>
          <a:prstGeom prst="rect">
            <a:avLst/>
          </a:prstGeom>
        </p:spPr>
      </p:pic>
      <p:pic>
        <p:nvPicPr>
          <p:cNvPr id="8" name="Picture 7">
            <a:extLst>
              <a:ext uri="{FF2B5EF4-FFF2-40B4-BE49-F238E27FC236}">
                <a16:creationId xmlns:a16="http://schemas.microsoft.com/office/drawing/2014/main" id="{E1981489-3F35-43E8-8460-841BA68B521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705447" y="3158316"/>
            <a:ext cx="274320" cy="274320"/>
          </a:xfrm>
          <a:prstGeom prst="rect">
            <a:avLst/>
          </a:prstGeom>
        </p:spPr>
      </p:pic>
      <p:pic>
        <p:nvPicPr>
          <p:cNvPr id="10" name="Picture 9">
            <a:extLst>
              <a:ext uri="{FF2B5EF4-FFF2-40B4-BE49-F238E27FC236}">
                <a16:creationId xmlns:a16="http://schemas.microsoft.com/office/drawing/2014/main" id="{2D703AC8-AC70-4006-A74F-047AEF6FCFF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705447" y="3922796"/>
            <a:ext cx="274320" cy="274320"/>
          </a:xfrm>
          <a:prstGeom prst="rect">
            <a:avLst/>
          </a:prstGeom>
        </p:spPr>
      </p:pic>
      <p:pic>
        <p:nvPicPr>
          <p:cNvPr id="30" name="Picture 29">
            <a:extLst>
              <a:ext uri="{FF2B5EF4-FFF2-40B4-BE49-F238E27FC236}">
                <a16:creationId xmlns:a16="http://schemas.microsoft.com/office/drawing/2014/main" id="{A4972397-9910-4789-BB90-5CD26D869D9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705447" y="4309722"/>
            <a:ext cx="274320" cy="274320"/>
          </a:xfrm>
          <a:prstGeom prst="rect">
            <a:avLst/>
          </a:prstGeom>
        </p:spPr>
      </p:pic>
      <p:pic>
        <p:nvPicPr>
          <p:cNvPr id="31" name="Picture 30">
            <a:extLst>
              <a:ext uri="{FF2B5EF4-FFF2-40B4-BE49-F238E27FC236}">
                <a16:creationId xmlns:a16="http://schemas.microsoft.com/office/drawing/2014/main" id="{EFD1E51C-E9AB-47B2-B576-6F67ED7FBE7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705447" y="4664829"/>
            <a:ext cx="274320" cy="274320"/>
          </a:xfrm>
          <a:prstGeom prst="rect">
            <a:avLst/>
          </a:prstGeom>
        </p:spPr>
      </p:pic>
      <p:pic>
        <p:nvPicPr>
          <p:cNvPr id="17" name="Picture 16">
            <a:extLst>
              <a:ext uri="{FF2B5EF4-FFF2-40B4-BE49-F238E27FC236}">
                <a16:creationId xmlns:a16="http://schemas.microsoft.com/office/drawing/2014/main" id="{0A08CF98-0CE4-41E0-BF34-141778332201}"/>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705447" y="3558436"/>
            <a:ext cx="274320" cy="274320"/>
          </a:xfrm>
          <a:prstGeom prst="rect">
            <a:avLst/>
          </a:prstGeom>
        </p:spPr>
      </p:pic>
      <p:pic>
        <p:nvPicPr>
          <p:cNvPr id="21504" name="Picture 21503">
            <a:extLst>
              <a:ext uri="{FF2B5EF4-FFF2-40B4-BE49-F238E27FC236}">
                <a16:creationId xmlns:a16="http://schemas.microsoft.com/office/drawing/2014/main" id="{096ADF48-D780-44A2-ABD2-D99F4994A5D6}"/>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705447" y="2455661"/>
            <a:ext cx="274320" cy="274320"/>
          </a:xfrm>
          <a:prstGeom prst="rect">
            <a:avLst/>
          </a:prstGeom>
        </p:spPr>
      </p:pic>
      <p:pic>
        <p:nvPicPr>
          <p:cNvPr id="21508" name="Picture 21507">
            <a:extLst>
              <a:ext uri="{FF2B5EF4-FFF2-40B4-BE49-F238E27FC236}">
                <a16:creationId xmlns:a16="http://schemas.microsoft.com/office/drawing/2014/main" id="{B6535202-6A93-409D-AA76-7054C8E25725}"/>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a:stretch/>
        </p:blipFill>
        <p:spPr>
          <a:xfrm>
            <a:off x="705447" y="2799726"/>
            <a:ext cx="274320" cy="274320"/>
          </a:xfrm>
          <a:prstGeom prst="rect">
            <a:avLst/>
          </a:prstGeom>
        </p:spPr>
      </p:pic>
      <p:pic>
        <p:nvPicPr>
          <p:cNvPr id="16" name="Graphic 15" descr="Smiling Face with Solid Fill">
            <a:extLst>
              <a:ext uri="{FF2B5EF4-FFF2-40B4-BE49-F238E27FC236}">
                <a16:creationId xmlns:a16="http://schemas.microsoft.com/office/drawing/2014/main" id="{51496C88-CBA1-4AF4-9CC9-4756983F0DC7}"/>
              </a:ext>
            </a:extLst>
          </p:cNvPr>
          <p:cNvPicPr>
            <a:picLocks noChangeAspect="1"/>
          </p:cNvPicPr>
          <p:nvPr/>
        </p:nvPicPr>
        <p:blipFill rotWithShape="1">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p:blipFill>
        <p:spPr>
          <a:xfrm>
            <a:off x="659727" y="4996136"/>
            <a:ext cx="365760" cy="365760"/>
          </a:xfrm>
          <a:prstGeom prst="rect">
            <a:avLst/>
          </a:prstGeom>
        </p:spPr>
      </p:pic>
      <p:pic>
        <p:nvPicPr>
          <p:cNvPr id="18" name="Graphic 17" descr="Sad Face with Solid Fill">
            <a:extLst>
              <a:ext uri="{FF2B5EF4-FFF2-40B4-BE49-F238E27FC236}">
                <a16:creationId xmlns:a16="http://schemas.microsoft.com/office/drawing/2014/main" id="{CF443A0A-6E19-47F5-921B-9C4C7648BBBB}"/>
              </a:ext>
            </a:extLst>
          </p:cNvPr>
          <p:cNvPicPr>
            <a:picLocks noChangeAspect="1"/>
          </p:cNvPicPr>
          <p:nvPr/>
        </p:nvPicPr>
        <p:blipFill rotWithShape="1">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p:blipFill>
        <p:spPr>
          <a:xfrm>
            <a:off x="663378" y="5360496"/>
            <a:ext cx="365760" cy="365760"/>
          </a:xfrm>
          <a:prstGeom prst="rect">
            <a:avLst/>
          </a:prstGeom>
        </p:spPr>
      </p:pic>
    </p:spTree>
    <p:extLst>
      <p:ext uri="{BB962C8B-B14F-4D97-AF65-F5344CB8AC3E}">
        <p14:creationId xmlns:p14="http://schemas.microsoft.com/office/powerpoint/2010/main" val="27594264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a:solidFill>
                  <a:srgbClr val="FFFFFF"/>
                </a:solidFill>
                <a:ea typeface="ヒラギノ角ゴ Pro W3" charset="-128"/>
              </a:rPr>
              <a:t>Criteria:</a:t>
            </a:r>
          </a:p>
        </p:txBody>
      </p:sp>
      <p:sp>
        <p:nvSpPr>
          <p:cNvPr id="21507" name="Text Placeholder 4"/>
          <p:cNvSpPr>
            <a:spLocks noGrp="1"/>
          </p:cNvSpPr>
          <p:nvPr>
            <p:ph type="body" sz="quarter" idx="13"/>
          </p:nvPr>
        </p:nvSpPr>
        <p:spPr>
          <a:xfrm>
            <a:off x="609441" y="2972435"/>
            <a:ext cx="10963591" cy="3318828"/>
          </a:xfrm>
        </p:spPr>
        <p:txBody>
          <a:bodyPr/>
          <a:lstStyle/>
          <a:p>
            <a:pPr marL="457200" indent="-457200">
              <a:buFont typeface="Arial" panose="020B0604020202020204" pitchFamily="34" charset="0"/>
              <a:buChar char="•"/>
            </a:pPr>
            <a:r>
              <a:rPr lang="en-US" altLang="en-US" dirty="0">
                <a:solidFill>
                  <a:srgbClr val="FFFFFF"/>
                </a:solidFill>
                <a:ea typeface="ヒラギノ角ゴ Pro W3" charset="-128"/>
              </a:rPr>
              <a:t>This is what was wished for, but is not possible. Now we need to figure out what we can accomplish and how it affects performance.</a:t>
            </a:r>
          </a:p>
          <a:p>
            <a:pPr marL="457200" indent="-457200">
              <a:buFont typeface="Arial" panose="020B0604020202020204" pitchFamily="34" charset="0"/>
              <a:buChar char="•"/>
            </a:pPr>
            <a:r>
              <a:rPr lang="en-US" altLang="en-US" dirty="0">
                <a:solidFill>
                  <a:srgbClr val="FFFFFF"/>
                </a:solidFill>
                <a:ea typeface="ヒラギノ角ゴ Pro W3" charset="-128"/>
              </a:rPr>
              <a:t>Any Ideas? </a:t>
            </a: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5</a:t>
            </a:fld>
            <a:endParaRPr lang="en-US" altLang="en-US" sz="600"/>
          </a:p>
        </p:txBody>
      </p:sp>
      <p:graphicFrame>
        <p:nvGraphicFramePr>
          <p:cNvPr id="2" name="Table 1">
            <a:extLst>
              <a:ext uri="{FF2B5EF4-FFF2-40B4-BE49-F238E27FC236}">
                <a16:creationId xmlns:a16="http://schemas.microsoft.com/office/drawing/2014/main" id="{63DECACC-0D81-40EF-A6B0-2580BF6489F5}"/>
              </a:ext>
            </a:extLst>
          </p:cNvPr>
          <p:cNvGraphicFramePr>
            <a:graphicFrameLocks noGrp="1"/>
          </p:cNvGraphicFramePr>
          <p:nvPr>
            <p:extLst>
              <p:ext uri="{D42A27DB-BD31-4B8C-83A1-F6EECF244321}">
                <p14:modId xmlns:p14="http://schemas.microsoft.com/office/powerpoint/2010/main" val="2003357449"/>
              </p:ext>
            </p:extLst>
          </p:nvPr>
        </p:nvGraphicFramePr>
        <p:xfrm>
          <a:off x="609440" y="932021"/>
          <a:ext cx="10963592" cy="1935480"/>
        </p:xfrm>
        <a:graphic>
          <a:graphicData uri="http://schemas.openxmlformats.org/drawingml/2006/table">
            <a:tbl>
              <a:tblPr firstRow="1" bandRow="1">
                <a:tableStyleId>{073A0DAA-6AF3-43AB-8588-CEC1D06C72B9}</a:tableStyleId>
              </a:tblPr>
              <a:tblGrid>
                <a:gridCol w="1370449">
                  <a:extLst>
                    <a:ext uri="{9D8B030D-6E8A-4147-A177-3AD203B41FA5}">
                      <a16:colId xmlns:a16="http://schemas.microsoft.com/office/drawing/2014/main" val="397752658"/>
                    </a:ext>
                  </a:extLst>
                </a:gridCol>
                <a:gridCol w="1370449">
                  <a:extLst>
                    <a:ext uri="{9D8B030D-6E8A-4147-A177-3AD203B41FA5}">
                      <a16:colId xmlns:a16="http://schemas.microsoft.com/office/drawing/2014/main" val="410672853"/>
                    </a:ext>
                  </a:extLst>
                </a:gridCol>
                <a:gridCol w="1370449">
                  <a:extLst>
                    <a:ext uri="{9D8B030D-6E8A-4147-A177-3AD203B41FA5}">
                      <a16:colId xmlns:a16="http://schemas.microsoft.com/office/drawing/2014/main" val="256029267"/>
                    </a:ext>
                  </a:extLst>
                </a:gridCol>
                <a:gridCol w="1370449">
                  <a:extLst>
                    <a:ext uri="{9D8B030D-6E8A-4147-A177-3AD203B41FA5}">
                      <a16:colId xmlns:a16="http://schemas.microsoft.com/office/drawing/2014/main" val="86163872"/>
                    </a:ext>
                  </a:extLst>
                </a:gridCol>
                <a:gridCol w="1370449">
                  <a:extLst>
                    <a:ext uri="{9D8B030D-6E8A-4147-A177-3AD203B41FA5}">
                      <a16:colId xmlns:a16="http://schemas.microsoft.com/office/drawing/2014/main" val="2921001182"/>
                    </a:ext>
                  </a:extLst>
                </a:gridCol>
                <a:gridCol w="1370449">
                  <a:extLst>
                    <a:ext uri="{9D8B030D-6E8A-4147-A177-3AD203B41FA5}">
                      <a16:colId xmlns:a16="http://schemas.microsoft.com/office/drawing/2014/main" val="2430947308"/>
                    </a:ext>
                  </a:extLst>
                </a:gridCol>
                <a:gridCol w="1370449">
                  <a:extLst>
                    <a:ext uri="{9D8B030D-6E8A-4147-A177-3AD203B41FA5}">
                      <a16:colId xmlns:a16="http://schemas.microsoft.com/office/drawing/2014/main" val="3817112267"/>
                    </a:ext>
                  </a:extLst>
                </a:gridCol>
                <a:gridCol w="1370449">
                  <a:extLst>
                    <a:ext uri="{9D8B030D-6E8A-4147-A177-3AD203B41FA5}">
                      <a16:colId xmlns:a16="http://schemas.microsoft.com/office/drawing/2014/main" val="1950552302"/>
                    </a:ext>
                  </a:extLst>
                </a:gridCol>
              </a:tblGrid>
              <a:tr h="370840">
                <a:tc gridSpan="8">
                  <a:txBody>
                    <a:bodyPr/>
                    <a:lstStyle/>
                    <a:p>
                      <a:r>
                        <a:rPr lang="en-US" dirty="0"/>
                        <a:t>Our Criteria</a:t>
                      </a: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41077077"/>
                  </a:ext>
                </a:extLst>
              </a:tr>
              <a:tr h="370840">
                <a:tc rowSpan="2">
                  <a:txBody>
                    <a:bodyPr/>
                    <a:lstStyle/>
                    <a:p>
                      <a:r>
                        <a:rPr lang="en-US" sz="1600" dirty="0">
                          <a:solidFill>
                            <a:srgbClr val="6FB433"/>
                          </a:solidFill>
                        </a:rPr>
                        <a:t>Style</a:t>
                      </a:r>
                    </a:p>
                  </a:txBody>
                  <a:tcPr>
                    <a:solidFill>
                      <a:srgbClr val="1C3B61"/>
                    </a:solidFill>
                  </a:tcPr>
                </a:tc>
                <a:tc rowSpan="2">
                  <a:txBody>
                    <a:bodyPr/>
                    <a:lstStyle/>
                    <a:p>
                      <a:r>
                        <a:rPr lang="en-US" sz="1600" dirty="0">
                          <a:solidFill>
                            <a:srgbClr val="6FB433"/>
                          </a:solidFill>
                        </a:rPr>
                        <a:t>User SELECT’s on</a:t>
                      </a:r>
                    </a:p>
                  </a:txBody>
                  <a:tcPr>
                    <a:solidFill>
                      <a:srgbClr val="1C3B61"/>
                    </a:solidFill>
                  </a:tcPr>
                </a:tc>
                <a:tc rowSpan="2">
                  <a:txBody>
                    <a:bodyPr/>
                    <a:lstStyle/>
                    <a:p>
                      <a:r>
                        <a:rPr lang="en-US" sz="1600" dirty="0">
                          <a:solidFill>
                            <a:srgbClr val="6FB433"/>
                          </a:solidFill>
                        </a:rPr>
                        <a:t>Object owned by </a:t>
                      </a:r>
                      <a:r>
                        <a:rPr lang="en-US" sz="1600" dirty="0" err="1">
                          <a:solidFill>
                            <a:srgbClr val="6FB433"/>
                          </a:solidFill>
                        </a:rPr>
                        <a:t>table_owner</a:t>
                      </a:r>
                      <a:endParaRPr lang="en-US" sz="1600" dirty="0">
                        <a:solidFill>
                          <a:srgbClr val="6FB433"/>
                        </a:solidFill>
                      </a:endParaRPr>
                    </a:p>
                  </a:txBody>
                  <a:tcPr>
                    <a:solidFill>
                      <a:srgbClr val="1C3B61"/>
                    </a:solidFill>
                  </a:tcPr>
                </a:tc>
                <a:tc gridSpan="5">
                  <a:txBody>
                    <a:bodyPr/>
                    <a:lstStyle/>
                    <a:p>
                      <a:r>
                        <a:rPr lang="en-US" sz="1600" dirty="0">
                          <a:solidFill>
                            <a:srgbClr val="6FB433"/>
                          </a:solidFill>
                        </a:rPr>
                        <a:t>Empty Table / With Data</a:t>
                      </a:r>
                    </a:p>
                  </a:txBody>
                  <a:tcPr>
                    <a:solidFill>
                      <a:srgbClr val="1C3B6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4164310186"/>
                  </a:ext>
                </a:extLst>
              </a:tr>
              <a:tr h="370840">
                <a:tc vMerge="1">
                  <a:txBody>
                    <a:bodyPr/>
                    <a:lstStyle/>
                    <a:p>
                      <a:endParaRPr lang="en-US" dirty="0"/>
                    </a:p>
                  </a:txBody>
                  <a:tcPr/>
                </a:tc>
                <a:tc vMerge="1">
                  <a:txBody>
                    <a:bodyPr/>
                    <a:lstStyle/>
                    <a:p>
                      <a:endParaRPr lang="en-US" dirty="0"/>
                    </a:p>
                  </a:txBody>
                  <a:tcPr/>
                </a:tc>
                <a:tc vMerge="1">
                  <a:txBody>
                    <a:bodyPr/>
                    <a:lstStyle/>
                    <a:p>
                      <a:endParaRPr lang="en-US" dirty="0"/>
                    </a:p>
                  </a:txBody>
                  <a:tcPr/>
                </a:tc>
                <a:tc>
                  <a:txBody>
                    <a:bodyPr/>
                    <a:lstStyle/>
                    <a:p>
                      <a:r>
                        <a:rPr lang="en-US" sz="1600" dirty="0">
                          <a:solidFill>
                            <a:srgbClr val="6FB433"/>
                          </a:solidFill>
                        </a:rPr>
                        <a:t>Un-Privileged User</a:t>
                      </a:r>
                    </a:p>
                  </a:txBody>
                  <a:tcPr>
                    <a:solidFill>
                      <a:srgbClr val="1C3B61"/>
                    </a:solidFill>
                  </a:tcPr>
                </a:tc>
                <a:tc>
                  <a:txBody>
                    <a:bodyPr/>
                    <a:lstStyle/>
                    <a:p>
                      <a:r>
                        <a:rPr lang="en-US" sz="1600" dirty="0">
                          <a:solidFill>
                            <a:srgbClr val="6FB433"/>
                          </a:solidFill>
                        </a:rPr>
                        <a:t>Partial Privileged User</a:t>
                      </a:r>
                    </a:p>
                  </a:txBody>
                  <a:tcPr>
                    <a:solidFill>
                      <a:srgbClr val="1C3B61"/>
                    </a:solidFill>
                  </a:tcPr>
                </a:tc>
                <a:tc>
                  <a:txBody>
                    <a:bodyPr/>
                    <a:lstStyle/>
                    <a:p>
                      <a:r>
                        <a:rPr lang="en-US" sz="1600" dirty="0">
                          <a:solidFill>
                            <a:srgbClr val="6FB433"/>
                          </a:solidFill>
                        </a:rPr>
                        <a:t>Privileged User</a:t>
                      </a:r>
                    </a:p>
                  </a:txBody>
                  <a:tcPr>
                    <a:solidFill>
                      <a:srgbClr val="1C3B61"/>
                    </a:solidFill>
                  </a:tcPr>
                </a:tc>
                <a:tc>
                  <a:txBody>
                    <a:bodyPr/>
                    <a:lstStyle/>
                    <a:p>
                      <a:r>
                        <a:rPr lang="en-US" sz="1600" dirty="0">
                          <a:solidFill>
                            <a:srgbClr val="6FB433"/>
                          </a:solidFill>
                        </a:rPr>
                        <a:t>Superuser</a:t>
                      </a:r>
                    </a:p>
                  </a:txBody>
                  <a:tcPr>
                    <a:solidFill>
                      <a:srgbClr val="1C3B61"/>
                    </a:solidFill>
                  </a:tcPr>
                </a:tc>
                <a:tc>
                  <a:txBody>
                    <a:bodyPr/>
                    <a:lstStyle/>
                    <a:p>
                      <a:r>
                        <a:rPr lang="en-US" sz="1600" dirty="0">
                          <a:solidFill>
                            <a:srgbClr val="6FB433"/>
                          </a:solidFill>
                        </a:rPr>
                        <a:t>Table Owner</a:t>
                      </a:r>
                    </a:p>
                  </a:txBody>
                  <a:tcPr>
                    <a:solidFill>
                      <a:srgbClr val="1C3B61"/>
                    </a:solidFill>
                  </a:tcPr>
                </a:tc>
                <a:extLst>
                  <a:ext uri="{0D108BD9-81ED-4DB2-BD59-A6C34878D82A}">
                    <a16:rowId xmlns:a16="http://schemas.microsoft.com/office/drawing/2014/main" val="3044532493"/>
                  </a:ext>
                </a:extLst>
              </a:tr>
              <a:tr h="370840">
                <a:tc>
                  <a:txBody>
                    <a:bodyPr/>
                    <a:lstStyle/>
                    <a:p>
                      <a:r>
                        <a:rPr lang="en-US" dirty="0"/>
                        <a:t>CRITERIA</a:t>
                      </a:r>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463921114"/>
                  </a:ext>
                </a:extLst>
              </a:tr>
            </a:tbl>
          </a:graphicData>
        </a:graphic>
      </p:graphicFrame>
      <p:pic>
        <p:nvPicPr>
          <p:cNvPr id="6" name="Picture 5">
            <a:extLst>
              <a:ext uri="{FF2B5EF4-FFF2-40B4-BE49-F238E27FC236}">
                <a16:creationId xmlns:a16="http://schemas.microsoft.com/office/drawing/2014/main" id="{95375020-1D52-4A9E-B6C9-F0B9E813393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2437765" y="2547460"/>
            <a:ext cx="274320" cy="274320"/>
          </a:xfrm>
          <a:prstGeom prst="rect">
            <a:avLst/>
          </a:prstGeom>
        </p:spPr>
      </p:pic>
      <p:pic>
        <p:nvPicPr>
          <p:cNvPr id="8" name="Picture 7">
            <a:extLst>
              <a:ext uri="{FF2B5EF4-FFF2-40B4-BE49-F238E27FC236}">
                <a16:creationId xmlns:a16="http://schemas.microsoft.com/office/drawing/2014/main" id="{E1981489-3F35-43E8-8460-841BA68B521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842644" y="2547460"/>
            <a:ext cx="274320" cy="274320"/>
          </a:xfrm>
          <a:prstGeom prst="rect">
            <a:avLst/>
          </a:prstGeom>
        </p:spPr>
      </p:pic>
      <p:pic>
        <p:nvPicPr>
          <p:cNvPr id="10" name="Picture 9">
            <a:extLst>
              <a:ext uri="{FF2B5EF4-FFF2-40B4-BE49-F238E27FC236}">
                <a16:creationId xmlns:a16="http://schemas.microsoft.com/office/drawing/2014/main" id="{2D703AC8-AC70-4006-A74F-047AEF6FCFF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5247523" y="2547460"/>
            <a:ext cx="274320" cy="274320"/>
          </a:xfrm>
          <a:prstGeom prst="rect">
            <a:avLst/>
          </a:prstGeom>
        </p:spPr>
      </p:pic>
      <p:pic>
        <p:nvPicPr>
          <p:cNvPr id="19" name="Picture 18">
            <a:extLst>
              <a:ext uri="{FF2B5EF4-FFF2-40B4-BE49-F238E27FC236}">
                <a16:creationId xmlns:a16="http://schemas.microsoft.com/office/drawing/2014/main" id="{6B8EF8DC-B537-4246-A2A2-E5F8A48A526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6652402" y="2547460"/>
            <a:ext cx="274320" cy="274320"/>
          </a:xfrm>
          <a:prstGeom prst="rect">
            <a:avLst/>
          </a:prstGeom>
        </p:spPr>
      </p:pic>
      <p:pic>
        <p:nvPicPr>
          <p:cNvPr id="30" name="Picture 29">
            <a:extLst>
              <a:ext uri="{FF2B5EF4-FFF2-40B4-BE49-F238E27FC236}">
                <a16:creationId xmlns:a16="http://schemas.microsoft.com/office/drawing/2014/main" id="{A4972397-9910-4789-BB90-5CD26D869D9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7839239" y="2547460"/>
            <a:ext cx="274320" cy="274320"/>
          </a:xfrm>
          <a:prstGeom prst="rect">
            <a:avLst/>
          </a:prstGeom>
        </p:spPr>
      </p:pic>
      <p:pic>
        <p:nvPicPr>
          <p:cNvPr id="31" name="Picture 30">
            <a:extLst>
              <a:ext uri="{FF2B5EF4-FFF2-40B4-BE49-F238E27FC236}">
                <a16:creationId xmlns:a16="http://schemas.microsoft.com/office/drawing/2014/main" id="{EFD1E51C-E9AB-47B2-B576-6F67ED7FBE7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8201731" y="2547460"/>
            <a:ext cx="274320" cy="274320"/>
          </a:xfrm>
          <a:prstGeom prst="rect">
            <a:avLst/>
          </a:prstGeom>
        </p:spPr>
      </p:pic>
      <p:pic>
        <p:nvPicPr>
          <p:cNvPr id="4" name="Graphic 3" descr="Head with Gears">
            <a:extLst>
              <a:ext uri="{FF2B5EF4-FFF2-40B4-BE49-F238E27FC236}">
                <a16:creationId xmlns:a16="http://schemas.microsoft.com/office/drawing/2014/main" id="{6E829081-75F7-4C0E-87EB-F8D52AB2321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883113" y="4371392"/>
            <a:ext cx="914400" cy="914400"/>
          </a:xfrm>
          <a:prstGeom prst="rect">
            <a:avLst/>
          </a:prstGeom>
        </p:spPr>
      </p:pic>
    </p:spTree>
    <p:extLst>
      <p:ext uri="{BB962C8B-B14F-4D97-AF65-F5344CB8AC3E}">
        <p14:creationId xmlns:p14="http://schemas.microsoft.com/office/powerpoint/2010/main" val="19567855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5"/>
          <p:cNvSpPr>
            <a:spLocks noGrp="1"/>
          </p:cNvSpPr>
          <p:nvPr>
            <p:ph type="title"/>
          </p:nvPr>
        </p:nvSpPr>
        <p:spPr/>
        <p:txBody>
          <a:bodyPr/>
          <a:lstStyle/>
          <a:p>
            <a:r>
              <a:rPr lang="en-US" altLang="en-US" dirty="0">
                <a:solidFill>
                  <a:srgbClr val="FFFFFF"/>
                </a:solidFill>
                <a:ea typeface="ヒラギノ角ゴ Pro W3" charset="-128"/>
              </a:rPr>
              <a:t>Check users Groups</a:t>
            </a:r>
          </a:p>
        </p:txBody>
      </p:sp>
      <p:sp>
        <p:nvSpPr>
          <p:cNvPr id="24581" name="Text Placeholder 6"/>
          <p:cNvSpPr>
            <a:spLocks noGrp="1"/>
          </p:cNvSpPr>
          <p:nvPr>
            <p:ph type="body" sz="quarter" idx="12"/>
          </p:nvPr>
        </p:nvSpPr>
        <p:spPr>
          <a:xfrm>
            <a:off x="611557" y="1261872"/>
            <a:ext cx="5300187" cy="4846320"/>
          </a:xfrm>
        </p:spPr>
        <p:txBody>
          <a:bodyPr/>
          <a:lstStyle/>
          <a:p>
            <a:pPr>
              <a:lnSpc>
                <a:spcPct val="100000"/>
              </a:lnSpc>
              <a:spcBef>
                <a:spcPts val="0"/>
              </a:spcBef>
            </a:pPr>
            <a:r>
              <a:rPr lang="en-US" altLang="en-US" sz="1600" dirty="0">
                <a:solidFill>
                  <a:srgbClr val="FFFFFF"/>
                </a:solidFill>
                <a:ea typeface="ヒラギノ角ゴ Pro W3" charset="-128"/>
              </a:rPr>
              <a:t>What we need to find out is, does this user belong to these roles/groups. As normal, there are several ways to ask this question. While style 1 works, the more groups that you need to check against the uglier the code becomes. While I am told two groups right now, I can see a possibility of more than two in the future.</a:t>
            </a:r>
          </a:p>
          <a:p>
            <a:pPr>
              <a:lnSpc>
                <a:spcPct val="100000"/>
              </a:lnSpc>
              <a:spcBef>
                <a:spcPts val="0"/>
              </a:spcBef>
            </a:pPr>
            <a:endParaRPr lang="en-US" altLang="en-US" sz="1600" dirty="0">
              <a:solidFill>
                <a:srgbClr val="FFFFFF"/>
              </a:solidFill>
              <a:ea typeface="ヒラギノ角ゴ Pro W3" charset="-128"/>
            </a:endParaRPr>
          </a:p>
          <a:p>
            <a:pPr>
              <a:lnSpc>
                <a:spcPct val="100000"/>
              </a:lnSpc>
              <a:spcBef>
                <a:spcPts val="0"/>
              </a:spcBef>
            </a:pPr>
            <a:r>
              <a:rPr lang="en-US" altLang="en-US" sz="1600" dirty="0">
                <a:solidFill>
                  <a:srgbClr val="FFFFFF"/>
                </a:solidFill>
                <a:ea typeface="ヒラギノ角ゴ Pro W3" charset="-128"/>
              </a:rPr>
              <a:t>Style 2 is cleaner code and handles more than two roles/groups easily.</a:t>
            </a:r>
          </a:p>
          <a:p>
            <a:pPr>
              <a:lnSpc>
                <a:spcPct val="100000"/>
              </a:lnSpc>
              <a:spcBef>
                <a:spcPts val="0"/>
              </a:spcBef>
            </a:pPr>
            <a:endParaRPr lang="en-US" altLang="en-US" sz="1600" dirty="0">
              <a:solidFill>
                <a:srgbClr val="FFFFFF"/>
              </a:solidFill>
              <a:ea typeface="ヒラギノ角ゴ Pro W3" charset="-128"/>
            </a:endParaRPr>
          </a:p>
          <a:p>
            <a:pPr>
              <a:lnSpc>
                <a:spcPct val="100000"/>
              </a:lnSpc>
              <a:spcBef>
                <a:spcPts val="0"/>
              </a:spcBef>
            </a:pPr>
            <a:r>
              <a:rPr lang="en-US" altLang="en-US" sz="1600" dirty="0">
                <a:solidFill>
                  <a:srgbClr val="FFFFFF"/>
                </a:solidFill>
                <a:ea typeface="ヒラギノ角ゴ Pro W3" charset="-128"/>
              </a:rPr>
              <a:t>I run into some issues along the way, such as using the WHERE clause in the views/rules using the functions. This does not work, because the WHERE clause does not get evaluated when the source table is empty. This is why I moved the function to act as a source table within the views/rules so that it would get evaluated every time and throw errors when there was partial permissions.</a:t>
            </a:r>
          </a:p>
        </p:txBody>
      </p:sp>
      <p:sp>
        <p:nvSpPr>
          <p:cNvPr id="18435"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dirty="0">
                <a:solidFill>
                  <a:schemeClr val="accent6"/>
                </a:solidFill>
              </a:rPr>
              <a:t>© Fred Hutchinson Cancer Research Center </a:t>
            </a:r>
          </a:p>
        </p:txBody>
      </p:sp>
      <p:sp>
        <p:nvSpPr>
          <p:cNvPr id="18436" name="Slide Number Placeholder 3"/>
          <p:cNvSpPr>
            <a:spLocks noGrp="1"/>
          </p:cNvSpPr>
          <p:nvPr>
            <p:ph type="sldNum" sz="quarter" idx="14"/>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2B6AB763-AB93-4001-93C0-322525D2C7E0}" type="slidenum">
              <a:rPr lang="en-US" altLang="en-US" sz="600"/>
              <a:pPr>
                <a:lnSpc>
                  <a:spcPct val="100000"/>
                </a:lnSpc>
                <a:spcBef>
                  <a:spcPct val="0"/>
                </a:spcBef>
                <a:buClrTx/>
              </a:pPr>
              <a:t>6</a:t>
            </a:fld>
            <a:endParaRPr lang="en-US" altLang="en-US" sz="600"/>
          </a:p>
        </p:txBody>
      </p:sp>
      <p:sp>
        <p:nvSpPr>
          <p:cNvPr id="7" name="Text Placeholder 6">
            <a:extLst>
              <a:ext uri="{FF2B5EF4-FFF2-40B4-BE49-F238E27FC236}">
                <a16:creationId xmlns:a16="http://schemas.microsoft.com/office/drawing/2014/main" id="{08D999EF-D8FF-4249-8224-817F64A04183}"/>
              </a:ext>
            </a:extLst>
          </p:cNvPr>
          <p:cNvSpPr txBox="1">
            <a:spLocks/>
          </p:cNvSpPr>
          <p:nvPr/>
        </p:nvSpPr>
        <p:spPr bwMode="auto">
          <a:xfrm>
            <a:off x="6274965" y="1261872"/>
            <a:ext cx="5300187" cy="484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pPr>
            <a:r>
              <a:rPr lang="en-US" sz="1100" dirty="0">
                <a:solidFill>
                  <a:srgbClr val="3A8BDA"/>
                </a:solidFill>
                <a:latin typeface="Courier New" panose="02070309020205020404" pitchFamily="49" charset="0"/>
              </a:rPr>
              <a:t>-- Check Group Permissions – Style 1</a:t>
            </a:r>
            <a:endParaRPr lang="en-US" sz="1100" dirty="0"/>
          </a:p>
          <a:p>
            <a:pPr>
              <a:lnSpc>
                <a:spcPct val="100000"/>
              </a:lnSpc>
              <a:spcBef>
                <a:spcPts val="0"/>
              </a:spcBef>
            </a:pPr>
            <a:r>
              <a:rPr lang="en-US" sz="1100" dirty="0">
                <a:solidFill>
                  <a:srgbClr val="7BC22F"/>
                </a:solidFill>
                <a:latin typeface="Courier New" panose="02070309020205020404" pitchFamily="49" charset="0"/>
              </a:rPr>
              <a:t>SELECT</a:t>
            </a:r>
            <a:r>
              <a:rPr lang="en-US" sz="1100" dirty="0">
                <a:solidFill>
                  <a:srgbClr val="FFFFFF"/>
                </a:solidFill>
                <a:latin typeface="Courier New" panose="02070309020205020404" pitchFamily="49" charset="0"/>
              </a:rPr>
              <a:t> </a:t>
            </a:r>
            <a:r>
              <a:rPr lang="en-US" sz="1100" dirty="0">
                <a:solidFill>
                  <a:srgbClr val="7BC22F"/>
                </a:solidFill>
                <a:latin typeface="Courier New" panose="02070309020205020404" pitchFamily="49" charset="0"/>
              </a:rPr>
              <a:t>CASE</a:t>
            </a:r>
            <a:r>
              <a:rPr lang="en-US" sz="1100" dirty="0">
                <a:solidFill>
                  <a:srgbClr val="FFFFFF"/>
                </a:solidFill>
                <a:latin typeface="Courier New" panose="02070309020205020404" pitchFamily="49" charset="0"/>
              </a:rPr>
              <a:t> </a:t>
            </a:r>
            <a:r>
              <a:rPr lang="en-US" sz="1100" dirty="0">
                <a:solidFill>
                  <a:srgbClr val="7BC22F"/>
                </a:solidFill>
                <a:latin typeface="Courier New" panose="02070309020205020404" pitchFamily="49" charset="0"/>
              </a:rPr>
              <a:t>WHEN</a:t>
            </a:r>
            <a:br>
              <a:rPr lang="en-US" sz="1100" dirty="0">
                <a:solidFill>
                  <a:srgbClr val="7BC22F"/>
                </a:solidFill>
                <a:latin typeface="Courier New" panose="02070309020205020404" pitchFamily="49" charset="0"/>
              </a:rPr>
            </a:br>
            <a:r>
              <a:rPr lang="en-US" sz="1100" dirty="0">
                <a:solidFill>
                  <a:srgbClr val="FFFFFF"/>
                </a:solidFill>
                <a:latin typeface="Courier New" panose="02070309020205020404" pitchFamily="49" charset="0"/>
              </a:rPr>
              <a:t>   </a:t>
            </a:r>
            <a:r>
              <a:rPr lang="en-US" sz="1100" dirty="0" err="1">
                <a:solidFill>
                  <a:srgbClr val="FFFFFF"/>
                </a:solidFill>
                <a:latin typeface="Courier New" panose="02070309020205020404" pitchFamily="49" charset="0"/>
              </a:rPr>
              <a:t>pg_has_role</a:t>
            </a:r>
            <a:r>
              <a:rPr lang="en-US" sz="1100" dirty="0">
                <a:solidFill>
                  <a:srgbClr val="F08047"/>
                </a:solidFill>
                <a:latin typeface="Courier New" panose="02070309020205020404" pitchFamily="49" charset="0"/>
              </a:rPr>
              <a:t>(</a:t>
            </a:r>
            <a:r>
              <a:rPr lang="en-US" sz="1100" dirty="0" err="1">
                <a:solidFill>
                  <a:srgbClr val="7BC22F"/>
                </a:solidFill>
                <a:latin typeface="Courier New" panose="02070309020205020404" pitchFamily="49" charset="0"/>
              </a:rPr>
              <a:t>current_user</a:t>
            </a:r>
            <a:r>
              <a:rPr lang="en-US" sz="1100" dirty="0">
                <a:solidFill>
                  <a:srgbClr val="F08047"/>
                </a:solidFill>
                <a:latin typeface="Courier New" panose="02070309020205020404" pitchFamily="49" charset="0"/>
              </a:rPr>
              <a:t>,</a:t>
            </a:r>
            <a:r>
              <a:rPr lang="en-US" sz="1100" dirty="0">
                <a:solidFill>
                  <a:srgbClr val="FFFFFF"/>
                </a:solidFill>
                <a:latin typeface="Courier New" panose="02070309020205020404" pitchFamily="49" charset="0"/>
              </a:rPr>
              <a:t> </a:t>
            </a:r>
            <a:r>
              <a:rPr lang="en-US" sz="1100" dirty="0">
                <a:solidFill>
                  <a:srgbClr val="8DB0D3"/>
                </a:solidFill>
                <a:latin typeface="Courier New" panose="02070309020205020404" pitchFamily="49" charset="0"/>
              </a:rPr>
              <a:t>'</a:t>
            </a:r>
            <a:r>
              <a:rPr lang="en-US" sz="1100" dirty="0" err="1">
                <a:solidFill>
                  <a:srgbClr val="8DB0D3"/>
                </a:solidFill>
                <a:latin typeface="Courier New" panose="02070309020205020404" pitchFamily="49" charset="0"/>
              </a:rPr>
              <a:t>group_a</a:t>
            </a:r>
            <a:r>
              <a:rPr lang="en-US" sz="1100" dirty="0">
                <a:solidFill>
                  <a:srgbClr val="8DB0D3"/>
                </a:solidFill>
                <a:latin typeface="Courier New" panose="02070309020205020404" pitchFamily="49" charset="0"/>
              </a:rPr>
              <a:t>'</a:t>
            </a:r>
            <a:r>
              <a:rPr lang="en-US" sz="1100" dirty="0">
                <a:solidFill>
                  <a:srgbClr val="F08047"/>
                </a:solidFill>
                <a:latin typeface="Courier New" panose="02070309020205020404" pitchFamily="49" charset="0"/>
              </a:rPr>
              <a:t>,</a:t>
            </a:r>
            <a:r>
              <a:rPr lang="en-US" sz="1100" dirty="0">
                <a:solidFill>
                  <a:srgbClr val="FFFFFF"/>
                </a:solidFill>
                <a:latin typeface="Courier New" panose="02070309020205020404" pitchFamily="49" charset="0"/>
              </a:rPr>
              <a:t> </a:t>
            </a:r>
            <a:r>
              <a:rPr lang="en-US" sz="1100" dirty="0">
                <a:solidFill>
                  <a:srgbClr val="8DB0D3"/>
                </a:solidFill>
                <a:latin typeface="Courier New" panose="02070309020205020404" pitchFamily="49" charset="0"/>
              </a:rPr>
              <a:t>'MEMBER'</a:t>
            </a:r>
            <a:r>
              <a:rPr lang="en-US" sz="1100" dirty="0">
                <a:solidFill>
                  <a:srgbClr val="F08047"/>
                </a:solidFill>
                <a:latin typeface="Courier New" panose="02070309020205020404" pitchFamily="49" charset="0"/>
              </a:rPr>
              <a:t>)</a:t>
            </a:r>
            <a:r>
              <a:rPr lang="en-US" sz="1100" dirty="0">
                <a:solidFill>
                  <a:srgbClr val="FFFFFF"/>
                </a:solidFill>
                <a:latin typeface="Courier New" panose="02070309020205020404" pitchFamily="49" charset="0"/>
              </a:rPr>
              <a:t> </a:t>
            </a:r>
            <a:r>
              <a:rPr lang="en-US" sz="1100" dirty="0">
                <a:solidFill>
                  <a:srgbClr val="7BC22F"/>
                </a:solidFill>
                <a:latin typeface="Courier New" panose="02070309020205020404" pitchFamily="49" charset="0"/>
              </a:rPr>
              <a:t>IS</a:t>
            </a:r>
            <a:r>
              <a:rPr lang="en-US" sz="1100" dirty="0">
                <a:solidFill>
                  <a:srgbClr val="FFFFFF"/>
                </a:solidFill>
                <a:latin typeface="Courier New" panose="02070309020205020404" pitchFamily="49" charset="0"/>
              </a:rPr>
              <a:t> </a:t>
            </a:r>
            <a:r>
              <a:rPr lang="en-US" sz="1100" dirty="0">
                <a:solidFill>
                  <a:srgbClr val="7BC22F"/>
                </a:solidFill>
                <a:latin typeface="Courier New" panose="02070309020205020404" pitchFamily="49" charset="0"/>
              </a:rPr>
              <a:t>TRUE</a:t>
            </a:r>
            <a:r>
              <a:rPr lang="en-US" sz="1100" dirty="0">
                <a:solidFill>
                  <a:srgbClr val="FFFFFF"/>
                </a:solidFill>
                <a:latin typeface="Courier New" panose="02070309020205020404" pitchFamily="49" charset="0"/>
              </a:rPr>
              <a:t> </a:t>
            </a:r>
          </a:p>
          <a:p>
            <a:pPr>
              <a:lnSpc>
                <a:spcPct val="100000"/>
              </a:lnSpc>
              <a:spcBef>
                <a:spcPts val="0"/>
              </a:spcBef>
            </a:pPr>
            <a:r>
              <a:rPr lang="en-US" sz="1100" dirty="0">
                <a:solidFill>
                  <a:srgbClr val="FFFFFF"/>
                </a:solidFill>
                <a:latin typeface="Courier New" panose="02070309020205020404" pitchFamily="49" charset="0"/>
              </a:rPr>
              <a:t>   </a:t>
            </a:r>
            <a:r>
              <a:rPr lang="en-US" sz="1100" dirty="0">
                <a:solidFill>
                  <a:srgbClr val="7BC22F"/>
                </a:solidFill>
                <a:latin typeface="Courier New" panose="02070309020205020404" pitchFamily="49" charset="0"/>
              </a:rPr>
              <a:t>AND</a:t>
            </a:r>
            <a:r>
              <a:rPr lang="en-US" sz="1100" dirty="0">
                <a:solidFill>
                  <a:srgbClr val="FFFFFF"/>
                </a:solidFill>
                <a:latin typeface="Courier New" panose="02070309020205020404" pitchFamily="49" charset="0"/>
              </a:rPr>
              <a:t> </a:t>
            </a:r>
            <a:r>
              <a:rPr lang="en-US" sz="1100" dirty="0" err="1">
                <a:solidFill>
                  <a:srgbClr val="FFFFFF"/>
                </a:solidFill>
                <a:latin typeface="Courier New" panose="02070309020205020404" pitchFamily="49" charset="0"/>
              </a:rPr>
              <a:t>pg_has_role</a:t>
            </a:r>
            <a:r>
              <a:rPr lang="en-US" sz="1100" dirty="0">
                <a:solidFill>
                  <a:srgbClr val="F08047"/>
                </a:solidFill>
                <a:latin typeface="Courier New" panose="02070309020205020404" pitchFamily="49" charset="0"/>
              </a:rPr>
              <a:t>(</a:t>
            </a:r>
            <a:r>
              <a:rPr lang="en-US" sz="1100" dirty="0" err="1">
                <a:solidFill>
                  <a:srgbClr val="7BC22F"/>
                </a:solidFill>
                <a:latin typeface="Courier New" panose="02070309020205020404" pitchFamily="49" charset="0"/>
              </a:rPr>
              <a:t>current_user</a:t>
            </a:r>
            <a:r>
              <a:rPr lang="en-US" sz="1100" dirty="0">
                <a:solidFill>
                  <a:srgbClr val="F08047"/>
                </a:solidFill>
                <a:latin typeface="Courier New" panose="02070309020205020404" pitchFamily="49" charset="0"/>
              </a:rPr>
              <a:t>,</a:t>
            </a:r>
            <a:r>
              <a:rPr lang="en-US" sz="1100" dirty="0">
                <a:solidFill>
                  <a:srgbClr val="FFFFFF"/>
                </a:solidFill>
                <a:latin typeface="Courier New" panose="02070309020205020404" pitchFamily="49" charset="0"/>
              </a:rPr>
              <a:t> </a:t>
            </a:r>
            <a:r>
              <a:rPr lang="en-US" sz="1100" dirty="0">
                <a:solidFill>
                  <a:srgbClr val="8DB0D3"/>
                </a:solidFill>
                <a:latin typeface="Courier New" panose="02070309020205020404" pitchFamily="49" charset="0"/>
              </a:rPr>
              <a:t>'</a:t>
            </a:r>
            <a:r>
              <a:rPr lang="en-US" sz="1100" dirty="0" err="1">
                <a:solidFill>
                  <a:srgbClr val="8DB0D3"/>
                </a:solidFill>
                <a:latin typeface="Courier New" panose="02070309020205020404" pitchFamily="49" charset="0"/>
              </a:rPr>
              <a:t>group_b</a:t>
            </a:r>
            <a:r>
              <a:rPr lang="en-US" sz="1100" dirty="0">
                <a:solidFill>
                  <a:srgbClr val="8DB0D3"/>
                </a:solidFill>
                <a:latin typeface="Courier New" panose="02070309020205020404" pitchFamily="49" charset="0"/>
              </a:rPr>
              <a:t>'</a:t>
            </a:r>
            <a:r>
              <a:rPr lang="en-US" sz="1100" dirty="0">
                <a:solidFill>
                  <a:srgbClr val="F08047"/>
                </a:solidFill>
                <a:latin typeface="Courier New" panose="02070309020205020404" pitchFamily="49" charset="0"/>
              </a:rPr>
              <a:t>,</a:t>
            </a:r>
            <a:r>
              <a:rPr lang="en-US" sz="1100" dirty="0">
                <a:solidFill>
                  <a:srgbClr val="FFFFFF"/>
                </a:solidFill>
                <a:latin typeface="Courier New" panose="02070309020205020404" pitchFamily="49" charset="0"/>
              </a:rPr>
              <a:t> </a:t>
            </a:r>
            <a:r>
              <a:rPr lang="en-US" sz="1100" dirty="0">
                <a:solidFill>
                  <a:srgbClr val="8DB0D3"/>
                </a:solidFill>
                <a:latin typeface="Courier New" panose="02070309020205020404" pitchFamily="49" charset="0"/>
              </a:rPr>
              <a:t>'MEMBER'</a:t>
            </a:r>
            <a:r>
              <a:rPr lang="en-US" sz="1100" dirty="0">
                <a:solidFill>
                  <a:srgbClr val="F08047"/>
                </a:solidFill>
                <a:latin typeface="Courier New" panose="02070309020205020404" pitchFamily="49" charset="0"/>
              </a:rPr>
              <a:t>)</a:t>
            </a:r>
            <a:r>
              <a:rPr lang="en-US" sz="1100" dirty="0">
                <a:solidFill>
                  <a:srgbClr val="FFFFFF"/>
                </a:solidFill>
                <a:latin typeface="Courier New" panose="02070309020205020404" pitchFamily="49" charset="0"/>
              </a:rPr>
              <a:t> </a:t>
            </a:r>
            <a:r>
              <a:rPr lang="en-US" sz="1100" dirty="0">
                <a:solidFill>
                  <a:srgbClr val="7BC22F"/>
                </a:solidFill>
                <a:latin typeface="Courier New" panose="02070309020205020404" pitchFamily="49" charset="0"/>
              </a:rPr>
              <a:t>IS</a:t>
            </a:r>
            <a:r>
              <a:rPr lang="en-US" sz="1100" dirty="0">
                <a:solidFill>
                  <a:srgbClr val="FFFFFF"/>
                </a:solidFill>
                <a:latin typeface="Courier New" panose="02070309020205020404" pitchFamily="49" charset="0"/>
              </a:rPr>
              <a:t> </a:t>
            </a:r>
            <a:r>
              <a:rPr lang="en-US" sz="1100" dirty="0">
                <a:solidFill>
                  <a:srgbClr val="7BC22F"/>
                </a:solidFill>
                <a:latin typeface="Courier New" panose="02070309020205020404" pitchFamily="49" charset="0"/>
              </a:rPr>
              <a:t>TRUE</a:t>
            </a:r>
          </a:p>
          <a:p>
            <a:pPr>
              <a:lnSpc>
                <a:spcPct val="100000"/>
              </a:lnSpc>
              <a:spcBef>
                <a:spcPts val="0"/>
              </a:spcBef>
            </a:pPr>
            <a:r>
              <a:rPr lang="en-US" sz="1100" dirty="0">
                <a:solidFill>
                  <a:srgbClr val="7BC22F"/>
                </a:solidFill>
                <a:latin typeface="Courier New" panose="02070309020205020404" pitchFamily="49" charset="0"/>
              </a:rPr>
              <a:t>   THEN</a:t>
            </a:r>
            <a:r>
              <a:rPr lang="en-US" sz="1100" dirty="0">
                <a:solidFill>
                  <a:srgbClr val="FFFFFF"/>
                </a:solidFill>
                <a:latin typeface="Courier New" panose="02070309020205020404" pitchFamily="49" charset="0"/>
              </a:rPr>
              <a:t> </a:t>
            </a:r>
            <a:r>
              <a:rPr lang="en-US" sz="1100" dirty="0">
                <a:solidFill>
                  <a:srgbClr val="7BC22F"/>
                </a:solidFill>
                <a:latin typeface="Courier New" panose="02070309020205020404" pitchFamily="49" charset="0"/>
              </a:rPr>
              <a:t>TRUE</a:t>
            </a:r>
            <a:r>
              <a:rPr lang="en-US" sz="1100" dirty="0">
                <a:solidFill>
                  <a:srgbClr val="FFFFFF"/>
                </a:solidFill>
                <a:latin typeface="Courier New" panose="02070309020205020404" pitchFamily="49" charset="0"/>
              </a:rPr>
              <a:t> </a:t>
            </a:r>
          </a:p>
          <a:p>
            <a:pPr>
              <a:lnSpc>
                <a:spcPct val="100000"/>
              </a:lnSpc>
              <a:spcBef>
                <a:spcPts val="0"/>
              </a:spcBef>
            </a:pPr>
            <a:r>
              <a:rPr lang="en-US" sz="1100" dirty="0">
                <a:solidFill>
                  <a:srgbClr val="FFFFFF"/>
                </a:solidFill>
                <a:latin typeface="Courier New" panose="02070309020205020404" pitchFamily="49" charset="0"/>
              </a:rPr>
              <a:t>   </a:t>
            </a:r>
            <a:r>
              <a:rPr lang="en-US" sz="1100" dirty="0">
                <a:solidFill>
                  <a:srgbClr val="7BC22F"/>
                </a:solidFill>
                <a:latin typeface="Courier New" panose="02070309020205020404" pitchFamily="49" charset="0"/>
              </a:rPr>
              <a:t>ELSE</a:t>
            </a:r>
            <a:r>
              <a:rPr lang="en-US" sz="1100" dirty="0">
                <a:solidFill>
                  <a:srgbClr val="FFFFFF"/>
                </a:solidFill>
                <a:latin typeface="Courier New" panose="02070309020205020404" pitchFamily="49" charset="0"/>
              </a:rPr>
              <a:t> </a:t>
            </a:r>
            <a:r>
              <a:rPr lang="en-US" sz="1100" dirty="0">
                <a:solidFill>
                  <a:srgbClr val="7BC22F"/>
                </a:solidFill>
                <a:latin typeface="Courier New" panose="02070309020205020404" pitchFamily="49" charset="0"/>
              </a:rPr>
              <a:t>FALSE</a:t>
            </a:r>
            <a:r>
              <a:rPr lang="en-US" sz="1100" dirty="0">
                <a:solidFill>
                  <a:srgbClr val="FFFFFF"/>
                </a:solidFill>
                <a:latin typeface="Courier New" panose="02070309020205020404" pitchFamily="49" charset="0"/>
              </a:rPr>
              <a:t> </a:t>
            </a:r>
          </a:p>
          <a:p>
            <a:pPr>
              <a:lnSpc>
                <a:spcPct val="100000"/>
              </a:lnSpc>
              <a:spcBef>
                <a:spcPts val="0"/>
              </a:spcBef>
            </a:pPr>
            <a:r>
              <a:rPr lang="en-US" sz="1100" dirty="0">
                <a:solidFill>
                  <a:srgbClr val="FFFFFF"/>
                </a:solidFill>
                <a:latin typeface="Courier New" panose="02070309020205020404" pitchFamily="49" charset="0"/>
              </a:rPr>
              <a:t>   </a:t>
            </a:r>
            <a:r>
              <a:rPr lang="en-US" sz="1100" dirty="0">
                <a:solidFill>
                  <a:srgbClr val="7BC22F"/>
                </a:solidFill>
                <a:latin typeface="Courier New" panose="02070309020205020404" pitchFamily="49" charset="0"/>
              </a:rPr>
              <a:t>END</a:t>
            </a:r>
            <a:r>
              <a:rPr lang="en-US" sz="1100" dirty="0">
                <a:solidFill>
                  <a:srgbClr val="FFFFFF"/>
                </a:solidFill>
                <a:latin typeface="Courier New" panose="02070309020205020404" pitchFamily="49" charset="0"/>
              </a:rPr>
              <a:t> </a:t>
            </a:r>
            <a:r>
              <a:rPr lang="en-US" sz="1100" dirty="0">
                <a:solidFill>
                  <a:srgbClr val="7BC22F"/>
                </a:solidFill>
                <a:latin typeface="Courier New" panose="02070309020205020404" pitchFamily="49" charset="0"/>
              </a:rPr>
              <a:t>AS</a:t>
            </a:r>
            <a:r>
              <a:rPr lang="en-US" sz="1100" dirty="0">
                <a:solidFill>
                  <a:srgbClr val="FFFFFF"/>
                </a:solidFill>
                <a:latin typeface="Courier New" panose="02070309020205020404" pitchFamily="49" charset="0"/>
              </a:rPr>
              <a:t> </a:t>
            </a:r>
            <a:r>
              <a:rPr lang="en-US" sz="1100" dirty="0">
                <a:solidFill>
                  <a:srgbClr val="7BC22F"/>
                </a:solidFill>
                <a:latin typeface="Courier New" panose="02070309020205020404" pitchFamily="49" charset="0"/>
              </a:rPr>
              <a:t>check</a:t>
            </a:r>
            <a:r>
              <a:rPr lang="en-US" sz="1100" dirty="0">
                <a:solidFill>
                  <a:srgbClr val="F08047"/>
                </a:solidFill>
                <a:latin typeface="Courier New" panose="02070309020205020404" pitchFamily="49" charset="0"/>
              </a:rPr>
              <a:t>;</a:t>
            </a:r>
          </a:p>
          <a:p>
            <a:pPr>
              <a:lnSpc>
                <a:spcPct val="100000"/>
              </a:lnSpc>
              <a:spcBef>
                <a:spcPts val="0"/>
              </a:spcBef>
            </a:pPr>
            <a:endParaRPr lang="en-US" sz="1100" dirty="0">
              <a:solidFill>
                <a:srgbClr val="F08047"/>
              </a:solidFill>
              <a:effectLst/>
              <a:latin typeface="Courier New" panose="02070309020205020404" pitchFamily="49" charset="0"/>
            </a:endParaRPr>
          </a:p>
          <a:p>
            <a:pPr>
              <a:lnSpc>
                <a:spcPct val="100000"/>
              </a:lnSpc>
              <a:spcBef>
                <a:spcPts val="0"/>
              </a:spcBef>
            </a:pPr>
            <a:r>
              <a:rPr lang="en-US" sz="1100" dirty="0">
                <a:solidFill>
                  <a:srgbClr val="3A8BDA"/>
                </a:solidFill>
                <a:latin typeface="Courier New" panose="02070309020205020404" pitchFamily="49" charset="0"/>
              </a:rPr>
              <a:t>-- Check Group Permissions – Style 2</a:t>
            </a:r>
            <a:endParaRPr lang="en-US" sz="1100" dirty="0"/>
          </a:p>
          <a:p>
            <a:pPr>
              <a:lnSpc>
                <a:spcPct val="100000"/>
              </a:lnSpc>
              <a:spcBef>
                <a:spcPts val="0"/>
              </a:spcBef>
            </a:pPr>
            <a:r>
              <a:rPr lang="en-US" sz="1100" dirty="0">
                <a:solidFill>
                  <a:srgbClr val="7BC22F"/>
                </a:solidFill>
                <a:latin typeface="Courier New" panose="02070309020205020404" pitchFamily="49" charset="0"/>
              </a:rPr>
              <a:t>SELECT</a:t>
            </a:r>
            <a:r>
              <a:rPr lang="en-US" sz="1100" dirty="0">
                <a:solidFill>
                  <a:srgbClr val="FFFFFF"/>
                </a:solidFill>
                <a:latin typeface="Courier New" panose="02070309020205020404" pitchFamily="49" charset="0"/>
              </a:rPr>
              <a:t> </a:t>
            </a:r>
            <a:r>
              <a:rPr lang="en-US" sz="1100" dirty="0">
                <a:solidFill>
                  <a:srgbClr val="F08047"/>
                </a:solidFill>
                <a:latin typeface="Courier New" panose="02070309020205020404" pitchFamily="49" charset="0"/>
              </a:rPr>
              <a:t>(</a:t>
            </a:r>
            <a:r>
              <a:rPr lang="en-US" sz="1100" dirty="0" err="1">
                <a:solidFill>
                  <a:srgbClr val="FFFFFF"/>
                </a:solidFill>
                <a:latin typeface="Courier New" panose="02070309020205020404" pitchFamily="49" charset="0"/>
              </a:rPr>
              <a:t>array_agg</a:t>
            </a:r>
            <a:r>
              <a:rPr lang="en-US" sz="1100" dirty="0">
                <a:solidFill>
                  <a:srgbClr val="F08047"/>
                </a:solidFill>
                <a:latin typeface="Courier New" panose="02070309020205020404" pitchFamily="49" charset="0"/>
              </a:rPr>
              <a:t>(</a:t>
            </a:r>
            <a:r>
              <a:rPr lang="en-US" sz="1100" dirty="0" err="1">
                <a:solidFill>
                  <a:srgbClr val="FFFFFF"/>
                </a:solidFill>
                <a:latin typeface="Courier New" panose="02070309020205020404" pitchFamily="49" charset="0"/>
              </a:rPr>
              <a:t>role_name</a:t>
            </a:r>
            <a:r>
              <a:rPr lang="en-US" sz="1100" dirty="0">
                <a:solidFill>
                  <a:srgbClr val="F08047"/>
                </a:solidFill>
                <a:latin typeface="Courier New" panose="02070309020205020404" pitchFamily="49" charset="0"/>
              </a:rPr>
              <a:t>::</a:t>
            </a:r>
            <a:r>
              <a:rPr lang="en-US" sz="1100" dirty="0">
                <a:solidFill>
                  <a:srgbClr val="FFFFFF"/>
                </a:solidFill>
                <a:latin typeface="Courier New" panose="02070309020205020404" pitchFamily="49" charset="0"/>
              </a:rPr>
              <a:t>text</a:t>
            </a:r>
            <a:r>
              <a:rPr lang="en-US" sz="1100" dirty="0">
                <a:solidFill>
                  <a:srgbClr val="F08047"/>
                </a:solidFill>
                <a:latin typeface="Courier New" panose="02070309020205020404" pitchFamily="49" charset="0"/>
              </a:rPr>
              <a:t>)</a:t>
            </a:r>
            <a:r>
              <a:rPr lang="en-US" sz="1100" dirty="0">
                <a:solidFill>
                  <a:srgbClr val="FFFFFF"/>
                </a:solidFill>
                <a:latin typeface="Courier New" panose="02070309020205020404" pitchFamily="49" charset="0"/>
              </a:rPr>
              <a:t> @</a:t>
            </a:r>
            <a:r>
              <a:rPr lang="en-US" sz="1100" dirty="0">
                <a:solidFill>
                  <a:srgbClr val="F08047"/>
                </a:solidFill>
                <a:latin typeface="Courier New" panose="02070309020205020404" pitchFamily="49" charset="0"/>
              </a:rPr>
              <a:t>&gt;</a:t>
            </a:r>
            <a:r>
              <a:rPr lang="en-US" sz="1100" dirty="0">
                <a:solidFill>
                  <a:srgbClr val="FFFFFF"/>
                </a:solidFill>
                <a:latin typeface="Courier New" panose="02070309020205020404" pitchFamily="49" charset="0"/>
              </a:rPr>
              <a:t> </a:t>
            </a:r>
          </a:p>
          <a:p>
            <a:pPr>
              <a:lnSpc>
                <a:spcPct val="100000"/>
              </a:lnSpc>
              <a:spcBef>
                <a:spcPts val="0"/>
              </a:spcBef>
            </a:pPr>
            <a:r>
              <a:rPr lang="en-US" sz="1100" dirty="0">
                <a:solidFill>
                  <a:srgbClr val="FFFFFF"/>
                </a:solidFill>
                <a:latin typeface="Courier New" panose="02070309020205020404" pitchFamily="49" charset="0"/>
              </a:rPr>
              <a:t>   </a:t>
            </a:r>
            <a:r>
              <a:rPr lang="en-US" sz="1100" dirty="0">
                <a:solidFill>
                  <a:srgbClr val="7BC22F"/>
                </a:solidFill>
                <a:latin typeface="Courier New" panose="02070309020205020404" pitchFamily="49" charset="0"/>
              </a:rPr>
              <a:t>ARRAY</a:t>
            </a:r>
            <a:r>
              <a:rPr lang="en-US" sz="1100" dirty="0">
                <a:solidFill>
                  <a:srgbClr val="F08047"/>
                </a:solidFill>
                <a:latin typeface="Courier New" panose="02070309020205020404" pitchFamily="49" charset="0"/>
              </a:rPr>
              <a:t>[</a:t>
            </a:r>
            <a:r>
              <a:rPr lang="en-US" sz="1100" dirty="0">
                <a:solidFill>
                  <a:srgbClr val="8DB0D3"/>
                </a:solidFill>
                <a:latin typeface="Courier New" panose="02070309020205020404" pitchFamily="49" charset="0"/>
              </a:rPr>
              <a:t>'</a:t>
            </a:r>
            <a:r>
              <a:rPr lang="en-US" sz="1100" dirty="0" err="1">
                <a:solidFill>
                  <a:srgbClr val="8DB0D3"/>
                </a:solidFill>
                <a:latin typeface="Courier New" panose="02070309020205020404" pitchFamily="49" charset="0"/>
              </a:rPr>
              <a:t>group_a</a:t>
            </a:r>
            <a:r>
              <a:rPr lang="en-US" sz="1100" dirty="0">
                <a:solidFill>
                  <a:srgbClr val="8DB0D3"/>
                </a:solidFill>
                <a:latin typeface="Courier New" panose="02070309020205020404" pitchFamily="49" charset="0"/>
              </a:rPr>
              <a:t>'</a:t>
            </a:r>
            <a:r>
              <a:rPr lang="en-US" sz="1100" dirty="0">
                <a:solidFill>
                  <a:srgbClr val="F08047"/>
                </a:solidFill>
                <a:latin typeface="Courier New" panose="02070309020205020404" pitchFamily="49" charset="0"/>
              </a:rPr>
              <a:t>,</a:t>
            </a:r>
            <a:r>
              <a:rPr lang="en-US" sz="1100" dirty="0">
                <a:solidFill>
                  <a:srgbClr val="FFFFFF"/>
                </a:solidFill>
                <a:latin typeface="Courier New" panose="02070309020205020404" pitchFamily="49" charset="0"/>
              </a:rPr>
              <a:t> </a:t>
            </a:r>
            <a:r>
              <a:rPr lang="en-US" sz="1100" dirty="0">
                <a:solidFill>
                  <a:srgbClr val="8DB0D3"/>
                </a:solidFill>
                <a:latin typeface="Courier New" panose="02070309020205020404" pitchFamily="49" charset="0"/>
              </a:rPr>
              <a:t>'</a:t>
            </a:r>
            <a:r>
              <a:rPr lang="en-US" sz="1100" dirty="0" err="1">
                <a:solidFill>
                  <a:srgbClr val="8DB0D3"/>
                </a:solidFill>
                <a:latin typeface="Courier New" panose="02070309020205020404" pitchFamily="49" charset="0"/>
              </a:rPr>
              <a:t>group_b</a:t>
            </a:r>
            <a:r>
              <a:rPr lang="en-US" sz="1100" dirty="0">
                <a:solidFill>
                  <a:srgbClr val="8DB0D3"/>
                </a:solidFill>
                <a:latin typeface="Courier New" panose="02070309020205020404" pitchFamily="49" charset="0"/>
              </a:rPr>
              <a:t>'</a:t>
            </a:r>
            <a:r>
              <a:rPr lang="en-US" sz="1100" dirty="0">
                <a:solidFill>
                  <a:srgbClr val="F08047"/>
                </a:solidFill>
                <a:latin typeface="Courier New" panose="02070309020205020404" pitchFamily="49" charset="0"/>
              </a:rPr>
              <a:t>])</a:t>
            </a:r>
            <a:r>
              <a:rPr lang="en-US" sz="1100" dirty="0">
                <a:solidFill>
                  <a:srgbClr val="FFFFFF"/>
                </a:solidFill>
                <a:latin typeface="Courier New" panose="02070309020205020404" pitchFamily="49" charset="0"/>
              </a:rPr>
              <a:t> </a:t>
            </a:r>
            <a:r>
              <a:rPr lang="en-US" sz="1100" dirty="0">
                <a:solidFill>
                  <a:srgbClr val="7BC22F"/>
                </a:solidFill>
                <a:latin typeface="Courier New" panose="02070309020205020404" pitchFamily="49" charset="0"/>
              </a:rPr>
              <a:t>AS</a:t>
            </a:r>
            <a:r>
              <a:rPr lang="en-US" sz="1100" dirty="0">
                <a:solidFill>
                  <a:srgbClr val="FFFFFF"/>
                </a:solidFill>
                <a:latin typeface="Courier New" panose="02070309020205020404" pitchFamily="49" charset="0"/>
              </a:rPr>
              <a:t> </a:t>
            </a:r>
            <a:r>
              <a:rPr lang="en-US" sz="1100" dirty="0">
                <a:solidFill>
                  <a:srgbClr val="7BC22F"/>
                </a:solidFill>
                <a:latin typeface="Courier New" panose="02070309020205020404" pitchFamily="49" charset="0"/>
              </a:rPr>
              <a:t>check</a:t>
            </a:r>
            <a:r>
              <a:rPr lang="en-US" sz="1100" dirty="0">
                <a:solidFill>
                  <a:srgbClr val="FFFFFF"/>
                </a:solidFill>
                <a:latin typeface="Courier New" panose="02070309020205020404" pitchFamily="49" charset="0"/>
              </a:rPr>
              <a:t> </a:t>
            </a:r>
          </a:p>
          <a:p>
            <a:pPr>
              <a:lnSpc>
                <a:spcPct val="100000"/>
              </a:lnSpc>
              <a:spcBef>
                <a:spcPts val="0"/>
              </a:spcBef>
            </a:pPr>
            <a:r>
              <a:rPr lang="en-US" sz="1100" dirty="0">
                <a:solidFill>
                  <a:srgbClr val="FFFFFF"/>
                </a:solidFill>
                <a:latin typeface="Courier New" panose="02070309020205020404" pitchFamily="49" charset="0"/>
              </a:rPr>
              <a:t>      </a:t>
            </a:r>
            <a:r>
              <a:rPr lang="en-US" sz="1100" dirty="0">
                <a:solidFill>
                  <a:srgbClr val="7BC22F"/>
                </a:solidFill>
                <a:latin typeface="Courier New" panose="02070309020205020404" pitchFamily="49" charset="0"/>
              </a:rPr>
              <a:t>FROM</a:t>
            </a:r>
            <a:r>
              <a:rPr lang="en-US" sz="1100" dirty="0">
                <a:solidFill>
                  <a:srgbClr val="FFFFFF"/>
                </a:solidFill>
                <a:latin typeface="Courier New" panose="02070309020205020404" pitchFamily="49" charset="0"/>
              </a:rPr>
              <a:t> </a:t>
            </a:r>
            <a:r>
              <a:rPr lang="en-US" sz="1100" dirty="0" err="1">
                <a:solidFill>
                  <a:srgbClr val="FFFFFF"/>
                </a:solidFill>
                <a:latin typeface="Courier New" panose="02070309020205020404" pitchFamily="49" charset="0"/>
              </a:rPr>
              <a:t>information_schema</a:t>
            </a:r>
            <a:r>
              <a:rPr lang="en-US" sz="1100" dirty="0" err="1">
                <a:solidFill>
                  <a:srgbClr val="F08047"/>
                </a:solidFill>
                <a:latin typeface="Courier New" panose="02070309020205020404" pitchFamily="49" charset="0"/>
              </a:rPr>
              <a:t>.</a:t>
            </a:r>
            <a:r>
              <a:rPr lang="en-US" sz="1100" dirty="0" err="1">
                <a:solidFill>
                  <a:srgbClr val="FFFFFF"/>
                </a:solidFill>
                <a:latin typeface="Courier New" panose="02070309020205020404" pitchFamily="49" charset="0"/>
              </a:rPr>
              <a:t>applicable_roles</a:t>
            </a:r>
            <a:r>
              <a:rPr lang="en-US" sz="1100" dirty="0">
                <a:solidFill>
                  <a:srgbClr val="FFFFFF"/>
                </a:solidFill>
                <a:latin typeface="Courier New" panose="02070309020205020404" pitchFamily="49" charset="0"/>
              </a:rPr>
              <a:t> </a:t>
            </a:r>
          </a:p>
          <a:p>
            <a:pPr>
              <a:lnSpc>
                <a:spcPct val="100000"/>
              </a:lnSpc>
              <a:spcBef>
                <a:spcPts val="0"/>
              </a:spcBef>
            </a:pPr>
            <a:r>
              <a:rPr lang="en-US" sz="1100" dirty="0">
                <a:solidFill>
                  <a:srgbClr val="FFFFFF"/>
                </a:solidFill>
                <a:latin typeface="Courier New" panose="02070309020205020404" pitchFamily="49" charset="0"/>
              </a:rPr>
              <a:t>      </a:t>
            </a:r>
            <a:r>
              <a:rPr lang="en-US" sz="1100" dirty="0">
                <a:solidFill>
                  <a:srgbClr val="7BC22F"/>
                </a:solidFill>
                <a:latin typeface="Courier New" panose="02070309020205020404" pitchFamily="49" charset="0"/>
              </a:rPr>
              <a:t>WHERE</a:t>
            </a:r>
            <a:r>
              <a:rPr lang="en-US" sz="1100" dirty="0">
                <a:solidFill>
                  <a:srgbClr val="FFFFFF"/>
                </a:solidFill>
                <a:latin typeface="Courier New" panose="02070309020205020404" pitchFamily="49" charset="0"/>
              </a:rPr>
              <a:t> grantee </a:t>
            </a:r>
            <a:r>
              <a:rPr lang="en-US" sz="1100" dirty="0">
                <a:solidFill>
                  <a:srgbClr val="F08047"/>
                </a:solidFill>
                <a:latin typeface="Courier New" panose="02070309020205020404" pitchFamily="49" charset="0"/>
              </a:rPr>
              <a:t>=</a:t>
            </a:r>
            <a:r>
              <a:rPr lang="en-US" sz="1100" dirty="0">
                <a:solidFill>
                  <a:srgbClr val="FFFFFF"/>
                </a:solidFill>
                <a:latin typeface="Courier New" panose="02070309020205020404" pitchFamily="49" charset="0"/>
              </a:rPr>
              <a:t> </a:t>
            </a:r>
            <a:r>
              <a:rPr lang="en-US" sz="1100" dirty="0" err="1">
                <a:solidFill>
                  <a:srgbClr val="7BC22F"/>
                </a:solidFill>
                <a:latin typeface="Courier New" panose="02070309020205020404" pitchFamily="49" charset="0"/>
              </a:rPr>
              <a:t>current_user</a:t>
            </a:r>
            <a:r>
              <a:rPr lang="en-US" sz="1100" dirty="0">
                <a:solidFill>
                  <a:srgbClr val="F08047"/>
                </a:solidFill>
                <a:latin typeface="Courier New" panose="02070309020205020404" pitchFamily="49" charset="0"/>
              </a:rPr>
              <a:t>;</a:t>
            </a:r>
            <a:endParaRPr lang="en-US" sz="1100" dirty="0"/>
          </a:p>
          <a:p>
            <a:pPr>
              <a:lnSpc>
                <a:spcPct val="100000"/>
              </a:lnSpc>
              <a:spcBef>
                <a:spcPts val="0"/>
              </a:spcBef>
            </a:pPr>
            <a:endParaRPr lang="en-US" sz="1100" dirty="0">
              <a:effectLst/>
            </a:endParaRPr>
          </a:p>
        </p:txBody>
      </p:sp>
      <p:pic>
        <p:nvPicPr>
          <p:cNvPr id="8" name="Picture 7">
            <a:extLst>
              <a:ext uri="{FF2B5EF4-FFF2-40B4-BE49-F238E27FC236}">
                <a16:creationId xmlns:a16="http://schemas.microsoft.com/office/drawing/2014/main" id="{65C36F42-721D-4B1E-B70B-E94B1CC91F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42586442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5"/>
          <p:cNvSpPr>
            <a:spLocks noGrp="1"/>
          </p:cNvSpPr>
          <p:nvPr>
            <p:ph type="title"/>
          </p:nvPr>
        </p:nvSpPr>
        <p:spPr/>
        <p:txBody>
          <a:bodyPr/>
          <a:lstStyle/>
          <a:p>
            <a:r>
              <a:rPr lang="en-US" altLang="en-US" dirty="0">
                <a:solidFill>
                  <a:srgbClr val="FFFFFF"/>
                </a:solidFill>
                <a:ea typeface="ヒラギノ角ゴ Pro W3" charset="-128"/>
              </a:rPr>
              <a:t>Setup for all examples</a:t>
            </a:r>
          </a:p>
        </p:txBody>
      </p:sp>
      <p:sp>
        <p:nvSpPr>
          <p:cNvPr id="24581" name="Text Placeholder 6"/>
          <p:cNvSpPr>
            <a:spLocks noGrp="1"/>
          </p:cNvSpPr>
          <p:nvPr>
            <p:ph type="body" sz="quarter" idx="12"/>
          </p:nvPr>
        </p:nvSpPr>
        <p:spPr>
          <a:xfrm>
            <a:off x="611557" y="1261872"/>
            <a:ext cx="5300187" cy="4846320"/>
          </a:xfrm>
        </p:spPr>
        <p:txBody>
          <a:bodyPr/>
          <a:lstStyle/>
          <a:p>
            <a:pPr>
              <a:lnSpc>
                <a:spcPct val="100000"/>
              </a:lnSpc>
              <a:spcBef>
                <a:spcPts val="0"/>
              </a:spcBef>
            </a:pPr>
            <a:r>
              <a:rPr lang="en-US" altLang="en-US" sz="1600" dirty="0">
                <a:solidFill>
                  <a:srgbClr val="FFFFFF"/>
                </a:solidFill>
                <a:ea typeface="ヒラギノ角ゴ Pro W3" charset="-128"/>
              </a:rPr>
              <a:t>When I show each sample set in this presentation, you will need to start with an empty database and run this generic setup for each of the examples.</a:t>
            </a:r>
          </a:p>
        </p:txBody>
      </p:sp>
      <p:sp>
        <p:nvSpPr>
          <p:cNvPr id="18435"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dirty="0">
                <a:solidFill>
                  <a:schemeClr val="accent6"/>
                </a:solidFill>
              </a:rPr>
              <a:t>© Fred Hutchinson Cancer Research Center </a:t>
            </a:r>
          </a:p>
        </p:txBody>
      </p:sp>
      <p:sp>
        <p:nvSpPr>
          <p:cNvPr id="18436" name="Slide Number Placeholder 3"/>
          <p:cNvSpPr>
            <a:spLocks noGrp="1"/>
          </p:cNvSpPr>
          <p:nvPr>
            <p:ph type="sldNum" sz="quarter" idx="14"/>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2B6AB763-AB93-4001-93C0-322525D2C7E0}" type="slidenum">
              <a:rPr lang="en-US" altLang="en-US" sz="600"/>
              <a:pPr>
                <a:lnSpc>
                  <a:spcPct val="100000"/>
                </a:lnSpc>
                <a:spcBef>
                  <a:spcPct val="0"/>
                </a:spcBef>
                <a:buClrTx/>
              </a:pPr>
              <a:t>7</a:t>
            </a:fld>
            <a:endParaRPr lang="en-US" altLang="en-US" sz="600"/>
          </a:p>
        </p:txBody>
      </p:sp>
      <p:sp>
        <p:nvSpPr>
          <p:cNvPr id="7" name="Text Placeholder 6">
            <a:extLst>
              <a:ext uri="{FF2B5EF4-FFF2-40B4-BE49-F238E27FC236}">
                <a16:creationId xmlns:a16="http://schemas.microsoft.com/office/drawing/2014/main" id="{08D999EF-D8FF-4249-8224-817F64A04183}"/>
              </a:ext>
            </a:extLst>
          </p:cNvPr>
          <p:cNvSpPr txBox="1">
            <a:spLocks/>
          </p:cNvSpPr>
          <p:nvPr/>
        </p:nvSpPr>
        <p:spPr bwMode="auto">
          <a:xfrm>
            <a:off x="6274965" y="1261872"/>
            <a:ext cx="5300187" cy="484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100" dirty="0">
                <a:solidFill>
                  <a:srgbClr val="3A8BDA"/>
                </a:solidFill>
                <a:latin typeface="Courier New" panose="02070309020205020404" pitchFamily="49" charset="0"/>
              </a:rPr>
              <a:t>-- Setup for all examples </a:t>
            </a:r>
          </a:p>
          <a:p>
            <a:pPr>
              <a:lnSpc>
                <a:spcPct val="100000"/>
              </a:lnSpc>
              <a:spcBef>
                <a:spcPts val="0"/>
              </a:spcBef>
            </a:pPr>
            <a:r>
              <a:rPr lang="en-US" sz="1100" dirty="0">
                <a:solidFill>
                  <a:srgbClr val="3A8BDA"/>
                </a:solidFill>
                <a:latin typeface="Courier New" panose="02070309020205020404" pitchFamily="49" charset="0"/>
              </a:rPr>
              <a:t>-- Create a new database and then login as the superuser </a:t>
            </a:r>
          </a:p>
          <a:p>
            <a:pPr>
              <a:lnSpc>
                <a:spcPct val="100000"/>
              </a:lnSpc>
              <a:spcBef>
                <a:spcPts val="0"/>
              </a:spcBef>
            </a:pPr>
            <a:r>
              <a:rPr lang="en-US" sz="1100" dirty="0">
                <a:solidFill>
                  <a:srgbClr val="3A8BDA"/>
                </a:solidFill>
                <a:latin typeface="Courier New" panose="02070309020205020404" pitchFamily="49" charset="0"/>
              </a:rPr>
              <a:t>-- This allows us to switch roles easily for testing </a:t>
            </a:r>
          </a:p>
          <a:p>
            <a:pPr>
              <a:lnSpc>
                <a:spcPct val="100000"/>
              </a:lnSpc>
              <a:spcBef>
                <a:spcPts val="0"/>
              </a:spcBef>
            </a:pPr>
            <a:r>
              <a:rPr lang="en-US" sz="1100" dirty="0">
                <a:solidFill>
                  <a:srgbClr val="3A8BDA"/>
                </a:solidFill>
                <a:latin typeface="Courier New" panose="02070309020205020404" pitchFamily="49" charset="0"/>
              </a:rPr>
              <a:t>-- Create the accounts needed for this test </a:t>
            </a:r>
          </a:p>
          <a:p>
            <a:pPr>
              <a:lnSpc>
                <a:spcPct val="100000"/>
              </a:lnSpc>
              <a:spcBef>
                <a:spcPts val="0"/>
              </a:spcBef>
            </a:pPr>
            <a:r>
              <a:rPr lang="en-US" sz="1100" dirty="0">
                <a:solidFill>
                  <a:srgbClr val="7BC22F"/>
                </a:solidFill>
                <a:latin typeface="Courier New" panose="02070309020205020404" pitchFamily="49" charset="0"/>
              </a:rPr>
              <a:t>CREATE</a:t>
            </a:r>
            <a:r>
              <a:rPr lang="en-US" sz="1100" dirty="0">
                <a:solidFill>
                  <a:srgbClr val="FFFFFF"/>
                </a:solidFill>
                <a:latin typeface="Courier New" panose="02070309020205020404" pitchFamily="49" charset="0"/>
              </a:rPr>
              <a:t> ROLE </a:t>
            </a:r>
            <a:r>
              <a:rPr lang="en-US" sz="1100" dirty="0" err="1">
                <a:solidFill>
                  <a:srgbClr val="FFFFFF"/>
                </a:solidFill>
                <a:latin typeface="Courier New" panose="02070309020205020404" pitchFamily="49" charset="0"/>
              </a:rPr>
              <a:t>group_a</a:t>
            </a:r>
            <a:r>
              <a:rPr lang="en-US" sz="1100" dirty="0">
                <a:solidFill>
                  <a:srgbClr val="F08047"/>
                </a:solidFill>
                <a:latin typeface="Courier New" panose="02070309020205020404" pitchFamily="49" charset="0"/>
              </a:rPr>
              <a:t>;</a:t>
            </a:r>
            <a:r>
              <a:rPr lang="en-US" sz="1100" dirty="0">
                <a:solidFill>
                  <a:srgbClr val="FFFFFF"/>
                </a:solidFill>
                <a:latin typeface="Courier New" panose="02070309020205020404" pitchFamily="49" charset="0"/>
              </a:rPr>
              <a:t> </a:t>
            </a:r>
          </a:p>
          <a:p>
            <a:pPr>
              <a:lnSpc>
                <a:spcPct val="100000"/>
              </a:lnSpc>
              <a:spcBef>
                <a:spcPts val="0"/>
              </a:spcBef>
            </a:pPr>
            <a:r>
              <a:rPr lang="en-US" sz="1100" dirty="0">
                <a:solidFill>
                  <a:srgbClr val="7BC22F"/>
                </a:solidFill>
                <a:latin typeface="Courier New" panose="02070309020205020404" pitchFamily="49" charset="0"/>
              </a:rPr>
              <a:t>CREATE</a:t>
            </a:r>
            <a:r>
              <a:rPr lang="en-US" sz="1100" dirty="0">
                <a:solidFill>
                  <a:srgbClr val="FFFFFF"/>
                </a:solidFill>
                <a:latin typeface="Courier New" panose="02070309020205020404" pitchFamily="49" charset="0"/>
              </a:rPr>
              <a:t> ROLE </a:t>
            </a:r>
            <a:r>
              <a:rPr lang="en-US" sz="1100" dirty="0" err="1">
                <a:solidFill>
                  <a:srgbClr val="FFFFFF"/>
                </a:solidFill>
                <a:latin typeface="Courier New" panose="02070309020205020404" pitchFamily="49" charset="0"/>
              </a:rPr>
              <a:t>group_b</a:t>
            </a:r>
            <a:r>
              <a:rPr lang="en-US" sz="1100" dirty="0">
                <a:solidFill>
                  <a:srgbClr val="F08047"/>
                </a:solidFill>
                <a:latin typeface="Courier New" panose="02070309020205020404" pitchFamily="49" charset="0"/>
              </a:rPr>
              <a:t>;</a:t>
            </a:r>
            <a:r>
              <a:rPr lang="en-US" sz="1100" dirty="0">
                <a:solidFill>
                  <a:srgbClr val="FFFFFF"/>
                </a:solidFill>
                <a:latin typeface="Courier New" panose="02070309020205020404" pitchFamily="49" charset="0"/>
              </a:rPr>
              <a:t> </a:t>
            </a:r>
          </a:p>
          <a:p>
            <a:pPr>
              <a:lnSpc>
                <a:spcPct val="100000"/>
              </a:lnSpc>
              <a:spcBef>
                <a:spcPts val="0"/>
              </a:spcBef>
            </a:pPr>
            <a:r>
              <a:rPr lang="en-US" sz="1100" dirty="0">
                <a:solidFill>
                  <a:srgbClr val="7BC22F"/>
                </a:solidFill>
                <a:latin typeface="Courier New" panose="02070309020205020404" pitchFamily="49" charset="0"/>
              </a:rPr>
              <a:t>CREATE</a:t>
            </a:r>
            <a:r>
              <a:rPr lang="en-US" sz="1100" dirty="0">
                <a:solidFill>
                  <a:srgbClr val="FFFFFF"/>
                </a:solidFill>
                <a:latin typeface="Courier New" panose="02070309020205020404" pitchFamily="49" charset="0"/>
              </a:rPr>
              <a:t> ROLE </a:t>
            </a:r>
            <a:r>
              <a:rPr lang="en-US" sz="1100" dirty="0" err="1">
                <a:solidFill>
                  <a:srgbClr val="FFFFFF"/>
                </a:solidFill>
                <a:latin typeface="Courier New" panose="02070309020205020404" pitchFamily="49" charset="0"/>
              </a:rPr>
              <a:t>user_a</a:t>
            </a:r>
            <a:r>
              <a:rPr lang="en-US" sz="1100" dirty="0">
                <a:solidFill>
                  <a:srgbClr val="FFFFFF"/>
                </a:solidFill>
                <a:latin typeface="Courier New" panose="02070309020205020404" pitchFamily="49" charset="0"/>
              </a:rPr>
              <a:t> </a:t>
            </a:r>
            <a:r>
              <a:rPr lang="en-US" sz="1100" dirty="0">
                <a:solidFill>
                  <a:srgbClr val="7BC22F"/>
                </a:solidFill>
                <a:latin typeface="Courier New" panose="02070309020205020404" pitchFamily="49" charset="0"/>
              </a:rPr>
              <a:t>WITH</a:t>
            </a:r>
            <a:r>
              <a:rPr lang="en-US" sz="1100" dirty="0">
                <a:solidFill>
                  <a:srgbClr val="FFFFFF"/>
                </a:solidFill>
                <a:latin typeface="Courier New" panose="02070309020205020404" pitchFamily="49" charset="0"/>
              </a:rPr>
              <a:t> INHERIT </a:t>
            </a:r>
            <a:r>
              <a:rPr lang="en-US" sz="1100" dirty="0">
                <a:solidFill>
                  <a:srgbClr val="7BC22F"/>
                </a:solidFill>
                <a:latin typeface="Courier New" panose="02070309020205020404" pitchFamily="49" charset="0"/>
              </a:rPr>
              <a:t>IN</a:t>
            </a:r>
            <a:r>
              <a:rPr lang="en-US" sz="1100" dirty="0">
                <a:solidFill>
                  <a:srgbClr val="FFFFFF"/>
                </a:solidFill>
                <a:latin typeface="Courier New" panose="02070309020205020404" pitchFamily="49" charset="0"/>
              </a:rPr>
              <a:t> ROLE </a:t>
            </a:r>
            <a:r>
              <a:rPr lang="en-US" sz="1100" dirty="0" err="1">
                <a:solidFill>
                  <a:srgbClr val="FFFFFF"/>
                </a:solidFill>
                <a:latin typeface="Courier New" panose="02070309020205020404" pitchFamily="49" charset="0"/>
              </a:rPr>
              <a:t>group_a</a:t>
            </a:r>
            <a:r>
              <a:rPr lang="en-US" sz="1100" dirty="0">
                <a:solidFill>
                  <a:srgbClr val="F08047"/>
                </a:solidFill>
                <a:latin typeface="Courier New" panose="02070309020205020404" pitchFamily="49" charset="0"/>
              </a:rPr>
              <a:t>,</a:t>
            </a:r>
            <a:r>
              <a:rPr lang="en-US" sz="1100" dirty="0">
                <a:solidFill>
                  <a:srgbClr val="FFFFFF"/>
                </a:solidFill>
                <a:latin typeface="Courier New" panose="02070309020205020404" pitchFamily="49" charset="0"/>
              </a:rPr>
              <a:t> </a:t>
            </a:r>
            <a:r>
              <a:rPr lang="en-US" sz="1100" dirty="0" err="1">
                <a:solidFill>
                  <a:srgbClr val="FFFFFF"/>
                </a:solidFill>
                <a:latin typeface="Courier New" panose="02070309020205020404" pitchFamily="49" charset="0"/>
              </a:rPr>
              <a:t>group_b</a:t>
            </a:r>
            <a:r>
              <a:rPr lang="en-US" sz="1100" dirty="0">
                <a:solidFill>
                  <a:srgbClr val="F08047"/>
                </a:solidFill>
                <a:latin typeface="Courier New" panose="02070309020205020404" pitchFamily="49" charset="0"/>
              </a:rPr>
              <a:t>;</a:t>
            </a:r>
            <a:r>
              <a:rPr lang="en-US" sz="1100" dirty="0">
                <a:solidFill>
                  <a:srgbClr val="FFFFFF"/>
                </a:solidFill>
                <a:latin typeface="Courier New" panose="02070309020205020404" pitchFamily="49" charset="0"/>
              </a:rPr>
              <a:t> </a:t>
            </a:r>
          </a:p>
          <a:p>
            <a:pPr>
              <a:lnSpc>
                <a:spcPct val="100000"/>
              </a:lnSpc>
              <a:spcBef>
                <a:spcPts val="0"/>
              </a:spcBef>
            </a:pPr>
            <a:r>
              <a:rPr lang="en-US" sz="1100" dirty="0">
                <a:solidFill>
                  <a:srgbClr val="7BC22F"/>
                </a:solidFill>
                <a:latin typeface="Courier New" panose="02070309020205020404" pitchFamily="49" charset="0"/>
              </a:rPr>
              <a:t>CREATE</a:t>
            </a:r>
            <a:r>
              <a:rPr lang="en-US" sz="1100" dirty="0">
                <a:solidFill>
                  <a:srgbClr val="FFFFFF"/>
                </a:solidFill>
                <a:latin typeface="Courier New" panose="02070309020205020404" pitchFamily="49" charset="0"/>
              </a:rPr>
              <a:t> ROLE </a:t>
            </a:r>
            <a:r>
              <a:rPr lang="en-US" sz="1100" dirty="0" err="1">
                <a:solidFill>
                  <a:srgbClr val="FFFFFF"/>
                </a:solidFill>
                <a:latin typeface="Courier New" panose="02070309020205020404" pitchFamily="49" charset="0"/>
              </a:rPr>
              <a:t>user_b</a:t>
            </a:r>
            <a:r>
              <a:rPr lang="en-US" sz="1100" dirty="0">
                <a:solidFill>
                  <a:srgbClr val="FFFFFF"/>
                </a:solidFill>
                <a:latin typeface="Courier New" panose="02070309020205020404" pitchFamily="49" charset="0"/>
              </a:rPr>
              <a:t> </a:t>
            </a:r>
            <a:r>
              <a:rPr lang="en-US" sz="1100" dirty="0">
                <a:solidFill>
                  <a:srgbClr val="7BC22F"/>
                </a:solidFill>
                <a:latin typeface="Courier New" panose="02070309020205020404" pitchFamily="49" charset="0"/>
              </a:rPr>
              <a:t>WITH</a:t>
            </a:r>
            <a:r>
              <a:rPr lang="en-US" sz="1100" dirty="0">
                <a:solidFill>
                  <a:srgbClr val="FFFFFF"/>
                </a:solidFill>
                <a:latin typeface="Courier New" panose="02070309020205020404" pitchFamily="49" charset="0"/>
              </a:rPr>
              <a:t> INHERIT </a:t>
            </a:r>
            <a:r>
              <a:rPr lang="en-US" sz="1100" dirty="0">
                <a:solidFill>
                  <a:srgbClr val="7BC22F"/>
                </a:solidFill>
                <a:latin typeface="Courier New" panose="02070309020205020404" pitchFamily="49" charset="0"/>
              </a:rPr>
              <a:t>IN</a:t>
            </a:r>
            <a:r>
              <a:rPr lang="en-US" sz="1100" dirty="0">
                <a:solidFill>
                  <a:srgbClr val="FFFFFF"/>
                </a:solidFill>
                <a:latin typeface="Courier New" panose="02070309020205020404" pitchFamily="49" charset="0"/>
              </a:rPr>
              <a:t> ROLE </a:t>
            </a:r>
            <a:r>
              <a:rPr lang="en-US" sz="1100" dirty="0" err="1">
                <a:solidFill>
                  <a:srgbClr val="FFFFFF"/>
                </a:solidFill>
                <a:latin typeface="Courier New" panose="02070309020205020404" pitchFamily="49" charset="0"/>
              </a:rPr>
              <a:t>group_a</a:t>
            </a:r>
            <a:r>
              <a:rPr lang="en-US" sz="1100" dirty="0">
                <a:solidFill>
                  <a:srgbClr val="F08047"/>
                </a:solidFill>
                <a:latin typeface="Courier New" panose="02070309020205020404" pitchFamily="49" charset="0"/>
              </a:rPr>
              <a:t>;</a:t>
            </a:r>
            <a:r>
              <a:rPr lang="en-US" sz="1100" dirty="0">
                <a:solidFill>
                  <a:srgbClr val="FFFFFF"/>
                </a:solidFill>
                <a:latin typeface="Courier New" panose="02070309020205020404" pitchFamily="49" charset="0"/>
              </a:rPr>
              <a:t> </a:t>
            </a:r>
          </a:p>
          <a:p>
            <a:pPr>
              <a:lnSpc>
                <a:spcPct val="100000"/>
              </a:lnSpc>
              <a:spcBef>
                <a:spcPts val="0"/>
              </a:spcBef>
            </a:pPr>
            <a:r>
              <a:rPr lang="en-US" sz="1100" dirty="0">
                <a:solidFill>
                  <a:srgbClr val="7BC22F"/>
                </a:solidFill>
                <a:latin typeface="Courier New" panose="02070309020205020404" pitchFamily="49" charset="0"/>
              </a:rPr>
              <a:t>CREATE</a:t>
            </a:r>
            <a:r>
              <a:rPr lang="en-US" sz="1100" dirty="0">
                <a:solidFill>
                  <a:srgbClr val="FFFFFF"/>
                </a:solidFill>
                <a:latin typeface="Courier New" panose="02070309020205020404" pitchFamily="49" charset="0"/>
              </a:rPr>
              <a:t> ROLE </a:t>
            </a:r>
            <a:r>
              <a:rPr lang="en-US" sz="1100" dirty="0" err="1">
                <a:solidFill>
                  <a:srgbClr val="FFFFFF"/>
                </a:solidFill>
                <a:latin typeface="Courier New" panose="02070309020205020404" pitchFamily="49" charset="0"/>
              </a:rPr>
              <a:t>user_c</a:t>
            </a:r>
            <a:r>
              <a:rPr lang="en-US" sz="1100" dirty="0">
                <a:solidFill>
                  <a:srgbClr val="F08047"/>
                </a:solidFill>
                <a:latin typeface="Courier New" panose="02070309020205020404" pitchFamily="49" charset="0"/>
              </a:rPr>
              <a:t>;</a:t>
            </a:r>
            <a:r>
              <a:rPr lang="en-US" sz="1100" dirty="0">
                <a:solidFill>
                  <a:srgbClr val="FFFFFF"/>
                </a:solidFill>
                <a:latin typeface="Courier New" panose="02070309020205020404" pitchFamily="49" charset="0"/>
              </a:rPr>
              <a:t> </a:t>
            </a:r>
          </a:p>
          <a:p>
            <a:pPr>
              <a:lnSpc>
                <a:spcPct val="100000"/>
              </a:lnSpc>
              <a:spcBef>
                <a:spcPts val="0"/>
              </a:spcBef>
            </a:pPr>
            <a:r>
              <a:rPr lang="en-US" sz="1100" dirty="0">
                <a:solidFill>
                  <a:srgbClr val="7BC22F"/>
                </a:solidFill>
                <a:latin typeface="Courier New" panose="02070309020205020404" pitchFamily="49" charset="0"/>
              </a:rPr>
              <a:t>CREATE</a:t>
            </a:r>
            <a:r>
              <a:rPr lang="en-US" sz="1100" dirty="0">
                <a:solidFill>
                  <a:srgbClr val="FFFFFF"/>
                </a:solidFill>
                <a:latin typeface="Courier New" panose="02070309020205020404" pitchFamily="49" charset="0"/>
              </a:rPr>
              <a:t> ROLE </a:t>
            </a:r>
            <a:r>
              <a:rPr lang="en-US" sz="1100" dirty="0" err="1">
                <a:solidFill>
                  <a:srgbClr val="FFFFFF"/>
                </a:solidFill>
                <a:latin typeface="Courier New" panose="02070309020205020404" pitchFamily="49" charset="0"/>
              </a:rPr>
              <a:t>table_owner</a:t>
            </a:r>
            <a:r>
              <a:rPr lang="en-US" sz="1100" dirty="0">
                <a:solidFill>
                  <a:srgbClr val="F08047"/>
                </a:solidFill>
                <a:latin typeface="Courier New" panose="02070309020205020404" pitchFamily="49" charset="0"/>
              </a:rPr>
              <a:t>;</a:t>
            </a:r>
            <a:r>
              <a:rPr lang="en-US" sz="1100" dirty="0">
                <a:solidFill>
                  <a:srgbClr val="FFFFFF"/>
                </a:solidFill>
                <a:latin typeface="Courier New" panose="02070309020205020404" pitchFamily="49" charset="0"/>
              </a:rPr>
              <a:t> </a:t>
            </a:r>
          </a:p>
          <a:p>
            <a:pPr>
              <a:lnSpc>
                <a:spcPct val="100000"/>
              </a:lnSpc>
              <a:spcBef>
                <a:spcPts val="0"/>
              </a:spcBef>
            </a:pPr>
            <a:endParaRPr lang="en-US" sz="1100" dirty="0">
              <a:solidFill>
                <a:srgbClr val="FFFFFF"/>
              </a:solidFill>
              <a:latin typeface="Courier New" panose="02070309020205020404" pitchFamily="49" charset="0"/>
            </a:endParaRPr>
          </a:p>
          <a:p>
            <a:pPr>
              <a:lnSpc>
                <a:spcPct val="100000"/>
              </a:lnSpc>
              <a:spcBef>
                <a:spcPts val="0"/>
              </a:spcBef>
            </a:pPr>
            <a:r>
              <a:rPr lang="en-US" sz="1100" dirty="0">
                <a:solidFill>
                  <a:srgbClr val="3A8BDA"/>
                </a:solidFill>
                <a:latin typeface="Courier New" panose="02070309020205020404" pitchFamily="49" charset="0"/>
              </a:rPr>
              <a:t>-- Change to the table owner to create the table and insert the data </a:t>
            </a:r>
          </a:p>
          <a:p>
            <a:pPr>
              <a:lnSpc>
                <a:spcPct val="100000"/>
              </a:lnSpc>
              <a:spcBef>
                <a:spcPts val="0"/>
              </a:spcBef>
            </a:pPr>
            <a:r>
              <a:rPr lang="en-US" sz="1100" dirty="0">
                <a:solidFill>
                  <a:srgbClr val="7BC22F"/>
                </a:solidFill>
                <a:latin typeface="Courier New" panose="02070309020205020404" pitchFamily="49" charset="0"/>
              </a:rPr>
              <a:t>SET</a:t>
            </a:r>
            <a:r>
              <a:rPr lang="en-US" sz="1100" dirty="0">
                <a:solidFill>
                  <a:srgbClr val="FFFFFF"/>
                </a:solidFill>
                <a:latin typeface="Courier New" panose="02070309020205020404" pitchFamily="49" charset="0"/>
              </a:rPr>
              <a:t> ROLE </a:t>
            </a:r>
            <a:r>
              <a:rPr lang="en-US" sz="1100" dirty="0" err="1">
                <a:solidFill>
                  <a:srgbClr val="FFFFFF"/>
                </a:solidFill>
                <a:latin typeface="Courier New" panose="02070309020205020404" pitchFamily="49" charset="0"/>
              </a:rPr>
              <a:t>table_owner</a:t>
            </a:r>
            <a:r>
              <a:rPr lang="en-US" sz="1100" dirty="0">
                <a:solidFill>
                  <a:srgbClr val="F08047"/>
                </a:solidFill>
                <a:latin typeface="Courier New" panose="02070309020205020404" pitchFamily="49" charset="0"/>
              </a:rPr>
              <a:t>;</a:t>
            </a:r>
            <a:r>
              <a:rPr lang="en-US" sz="1100" dirty="0">
                <a:solidFill>
                  <a:srgbClr val="FFFFFF"/>
                </a:solidFill>
                <a:latin typeface="Courier New" panose="02070309020205020404" pitchFamily="49" charset="0"/>
              </a:rPr>
              <a:t> </a:t>
            </a:r>
          </a:p>
          <a:p>
            <a:pPr>
              <a:lnSpc>
                <a:spcPct val="100000"/>
              </a:lnSpc>
              <a:spcBef>
                <a:spcPts val="0"/>
              </a:spcBef>
            </a:pPr>
            <a:endParaRPr lang="en-US" sz="1100" dirty="0">
              <a:solidFill>
                <a:srgbClr val="FFFFFF"/>
              </a:solidFill>
              <a:latin typeface="Courier New" panose="02070309020205020404" pitchFamily="49" charset="0"/>
            </a:endParaRPr>
          </a:p>
          <a:p>
            <a:pPr>
              <a:lnSpc>
                <a:spcPct val="100000"/>
              </a:lnSpc>
              <a:spcBef>
                <a:spcPts val="0"/>
              </a:spcBef>
            </a:pPr>
            <a:r>
              <a:rPr lang="en-US" sz="1100" dirty="0">
                <a:solidFill>
                  <a:srgbClr val="7BC22F"/>
                </a:solidFill>
                <a:latin typeface="Courier New" panose="02070309020205020404" pitchFamily="49" charset="0"/>
              </a:rPr>
              <a:t>CREATE</a:t>
            </a:r>
            <a:r>
              <a:rPr lang="en-US" sz="1100" dirty="0">
                <a:solidFill>
                  <a:srgbClr val="FFFFFF"/>
                </a:solidFill>
                <a:latin typeface="Courier New" panose="02070309020205020404" pitchFamily="49" charset="0"/>
              </a:rPr>
              <a:t> </a:t>
            </a:r>
            <a:r>
              <a:rPr lang="en-US" sz="1100" dirty="0">
                <a:solidFill>
                  <a:srgbClr val="7BC22F"/>
                </a:solidFill>
                <a:latin typeface="Courier New" panose="02070309020205020404" pitchFamily="49" charset="0"/>
              </a:rPr>
              <a:t>TABLE</a:t>
            </a:r>
            <a:r>
              <a:rPr lang="en-US" sz="1100" dirty="0">
                <a:solidFill>
                  <a:srgbClr val="FFFFFF"/>
                </a:solidFill>
                <a:latin typeface="Courier New" panose="02070309020205020404" pitchFamily="49" charset="0"/>
              </a:rPr>
              <a:t> </a:t>
            </a:r>
            <a:r>
              <a:rPr lang="en-US" sz="1100" dirty="0" err="1">
                <a:solidFill>
                  <a:srgbClr val="7BC22F"/>
                </a:solidFill>
                <a:latin typeface="Courier New" panose="02070309020205020404" pitchFamily="49" charset="0"/>
              </a:rPr>
              <a:t>public</a:t>
            </a:r>
            <a:r>
              <a:rPr lang="en-US" sz="1100" dirty="0" err="1">
                <a:solidFill>
                  <a:srgbClr val="F08047"/>
                </a:solidFill>
                <a:latin typeface="Courier New" panose="02070309020205020404" pitchFamily="49" charset="0"/>
              </a:rPr>
              <a:t>.</a:t>
            </a:r>
            <a:r>
              <a:rPr lang="en-US" sz="1100" dirty="0" err="1">
                <a:solidFill>
                  <a:srgbClr val="FFFFFF"/>
                </a:solidFill>
                <a:latin typeface="Courier New" panose="02070309020205020404" pitchFamily="49" charset="0"/>
              </a:rPr>
              <a:t>test</a:t>
            </a:r>
            <a:r>
              <a:rPr lang="en-US" sz="1100" dirty="0">
                <a:solidFill>
                  <a:srgbClr val="FFFFFF"/>
                </a:solidFill>
                <a:latin typeface="Courier New" panose="02070309020205020404" pitchFamily="49" charset="0"/>
              </a:rPr>
              <a:t> </a:t>
            </a:r>
            <a:r>
              <a:rPr lang="en-US" sz="1100" dirty="0">
                <a:solidFill>
                  <a:srgbClr val="F08047"/>
                </a:solidFill>
                <a:latin typeface="Courier New" panose="02070309020205020404" pitchFamily="49" charset="0"/>
              </a:rPr>
              <a:t>(</a:t>
            </a:r>
            <a:r>
              <a:rPr lang="en-US" sz="1100" dirty="0">
                <a:solidFill>
                  <a:srgbClr val="FFFFFF"/>
                </a:solidFill>
                <a:latin typeface="Courier New" panose="02070309020205020404" pitchFamily="49" charset="0"/>
              </a:rPr>
              <a:t> </a:t>
            </a:r>
          </a:p>
          <a:p>
            <a:pPr>
              <a:lnSpc>
                <a:spcPct val="100000"/>
              </a:lnSpc>
              <a:spcBef>
                <a:spcPts val="0"/>
              </a:spcBef>
            </a:pPr>
            <a:r>
              <a:rPr lang="en-US" sz="1100" dirty="0">
                <a:solidFill>
                  <a:srgbClr val="FFFFFF"/>
                </a:solidFill>
                <a:latin typeface="Courier New" panose="02070309020205020404" pitchFamily="49" charset="0"/>
              </a:rPr>
              <a:t>   id </a:t>
            </a:r>
            <a:r>
              <a:rPr lang="en-US" sz="1100" dirty="0">
                <a:solidFill>
                  <a:srgbClr val="7BC22F"/>
                </a:solidFill>
                <a:latin typeface="Courier New" panose="02070309020205020404" pitchFamily="49" charset="0"/>
              </a:rPr>
              <a:t>INTEGER</a:t>
            </a:r>
            <a:r>
              <a:rPr lang="en-US" sz="1100" dirty="0">
                <a:solidFill>
                  <a:srgbClr val="F08047"/>
                </a:solidFill>
                <a:latin typeface="Courier New" panose="02070309020205020404" pitchFamily="49" charset="0"/>
              </a:rPr>
              <a:t>,</a:t>
            </a:r>
            <a:r>
              <a:rPr lang="en-US" sz="1100" dirty="0">
                <a:solidFill>
                  <a:srgbClr val="FFFFFF"/>
                </a:solidFill>
                <a:latin typeface="Courier New" panose="02070309020205020404" pitchFamily="49" charset="0"/>
              </a:rPr>
              <a:t> </a:t>
            </a:r>
          </a:p>
          <a:p>
            <a:pPr>
              <a:lnSpc>
                <a:spcPct val="100000"/>
              </a:lnSpc>
              <a:spcBef>
                <a:spcPts val="0"/>
              </a:spcBef>
            </a:pPr>
            <a:r>
              <a:rPr lang="en-US" sz="1100" dirty="0">
                <a:solidFill>
                  <a:srgbClr val="FFFFFF"/>
                </a:solidFill>
                <a:latin typeface="Courier New" panose="02070309020205020404" pitchFamily="49" charset="0"/>
              </a:rPr>
              <a:t>   string TEXT </a:t>
            </a:r>
          </a:p>
          <a:p>
            <a:pPr>
              <a:lnSpc>
                <a:spcPct val="100000"/>
              </a:lnSpc>
              <a:spcBef>
                <a:spcPts val="0"/>
              </a:spcBef>
            </a:pPr>
            <a:r>
              <a:rPr lang="en-US" sz="1100" dirty="0">
                <a:solidFill>
                  <a:srgbClr val="F08047"/>
                </a:solidFill>
                <a:latin typeface="Courier New" panose="02070309020205020404" pitchFamily="49" charset="0"/>
              </a:rPr>
              <a:t>);</a:t>
            </a:r>
            <a:r>
              <a:rPr lang="en-US" sz="1100" dirty="0">
                <a:solidFill>
                  <a:srgbClr val="FFFFFF"/>
                </a:solidFill>
                <a:latin typeface="Courier New" panose="02070309020205020404" pitchFamily="49" charset="0"/>
              </a:rPr>
              <a:t> </a:t>
            </a:r>
          </a:p>
          <a:p>
            <a:pPr>
              <a:lnSpc>
                <a:spcPct val="100000"/>
              </a:lnSpc>
              <a:spcBef>
                <a:spcPts val="0"/>
              </a:spcBef>
            </a:pPr>
            <a:endParaRPr lang="en-US" sz="1100" dirty="0">
              <a:solidFill>
                <a:srgbClr val="FFFFFF"/>
              </a:solidFill>
              <a:latin typeface="Courier New" panose="02070309020205020404" pitchFamily="49" charset="0"/>
            </a:endParaRPr>
          </a:p>
          <a:p>
            <a:pPr>
              <a:lnSpc>
                <a:spcPct val="100000"/>
              </a:lnSpc>
              <a:spcBef>
                <a:spcPts val="0"/>
              </a:spcBef>
            </a:pPr>
            <a:r>
              <a:rPr lang="en-US" sz="1100" dirty="0">
                <a:solidFill>
                  <a:srgbClr val="7BC22F"/>
                </a:solidFill>
                <a:latin typeface="Courier New" panose="02070309020205020404" pitchFamily="49" charset="0"/>
              </a:rPr>
              <a:t>INSERT</a:t>
            </a:r>
            <a:r>
              <a:rPr lang="en-US" sz="1100" dirty="0">
                <a:solidFill>
                  <a:srgbClr val="FFFFFF"/>
                </a:solidFill>
                <a:latin typeface="Courier New" panose="02070309020205020404" pitchFamily="49" charset="0"/>
              </a:rPr>
              <a:t> </a:t>
            </a:r>
            <a:r>
              <a:rPr lang="en-US" sz="1100" dirty="0">
                <a:solidFill>
                  <a:srgbClr val="7BC22F"/>
                </a:solidFill>
                <a:latin typeface="Courier New" panose="02070309020205020404" pitchFamily="49" charset="0"/>
              </a:rPr>
              <a:t>INTO</a:t>
            </a:r>
            <a:r>
              <a:rPr lang="en-US" sz="1100" dirty="0">
                <a:solidFill>
                  <a:srgbClr val="FFFFFF"/>
                </a:solidFill>
                <a:latin typeface="Courier New" panose="02070309020205020404" pitchFamily="49" charset="0"/>
              </a:rPr>
              <a:t> </a:t>
            </a:r>
            <a:r>
              <a:rPr lang="en-US" sz="1100" dirty="0" err="1">
                <a:solidFill>
                  <a:srgbClr val="7BC22F"/>
                </a:solidFill>
                <a:latin typeface="Courier New" panose="02070309020205020404" pitchFamily="49" charset="0"/>
              </a:rPr>
              <a:t>public</a:t>
            </a:r>
            <a:r>
              <a:rPr lang="en-US" sz="1100" dirty="0" err="1">
                <a:solidFill>
                  <a:srgbClr val="F08047"/>
                </a:solidFill>
                <a:latin typeface="Courier New" panose="02070309020205020404" pitchFamily="49" charset="0"/>
              </a:rPr>
              <a:t>.</a:t>
            </a:r>
            <a:r>
              <a:rPr lang="en-US" sz="1100" dirty="0" err="1">
                <a:solidFill>
                  <a:srgbClr val="FFFFFF"/>
                </a:solidFill>
                <a:latin typeface="Courier New" panose="02070309020205020404" pitchFamily="49" charset="0"/>
              </a:rPr>
              <a:t>test</a:t>
            </a:r>
            <a:r>
              <a:rPr lang="en-US" sz="1100" dirty="0">
                <a:solidFill>
                  <a:srgbClr val="FFFFFF"/>
                </a:solidFill>
                <a:latin typeface="Courier New" panose="02070309020205020404" pitchFamily="49" charset="0"/>
              </a:rPr>
              <a:t> </a:t>
            </a:r>
            <a:r>
              <a:rPr lang="en-US" sz="1100" dirty="0">
                <a:solidFill>
                  <a:srgbClr val="7BC22F"/>
                </a:solidFill>
                <a:latin typeface="Courier New" panose="02070309020205020404" pitchFamily="49" charset="0"/>
              </a:rPr>
              <a:t>VALUES</a:t>
            </a:r>
            <a:r>
              <a:rPr lang="en-US" sz="1100" dirty="0">
                <a:solidFill>
                  <a:srgbClr val="FFFFFF"/>
                </a:solidFill>
                <a:latin typeface="Courier New" panose="02070309020205020404" pitchFamily="49" charset="0"/>
              </a:rPr>
              <a:t> </a:t>
            </a:r>
          </a:p>
          <a:p>
            <a:pPr>
              <a:lnSpc>
                <a:spcPct val="100000"/>
              </a:lnSpc>
              <a:spcBef>
                <a:spcPts val="0"/>
              </a:spcBef>
            </a:pPr>
            <a:r>
              <a:rPr lang="en-US" sz="1100" dirty="0">
                <a:solidFill>
                  <a:srgbClr val="F08047"/>
                </a:solidFill>
                <a:latin typeface="Courier New" panose="02070309020205020404" pitchFamily="49" charset="0"/>
              </a:rPr>
              <a:t>   (</a:t>
            </a:r>
            <a:r>
              <a:rPr lang="en-US" sz="1100" dirty="0">
                <a:solidFill>
                  <a:srgbClr val="F4DD0B"/>
                </a:solidFill>
                <a:latin typeface="Courier New" panose="02070309020205020404" pitchFamily="49" charset="0"/>
              </a:rPr>
              <a:t>1</a:t>
            </a:r>
            <a:r>
              <a:rPr lang="en-US" sz="1100" dirty="0">
                <a:solidFill>
                  <a:srgbClr val="F08047"/>
                </a:solidFill>
                <a:latin typeface="Courier New" panose="02070309020205020404" pitchFamily="49" charset="0"/>
              </a:rPr>
              <a:t>,</a:t>
            </a:r>
            <a:r>
              <a:rPr lang="en-US" sz="1100" dirty="0">
                <a:solidFill>
                  <a:srgbClr val="FFFFFF"/>
                </a:solidFill>
                <a:latin typeface="Courier New" panose="02070309020205020404" pitchFamily="49" charset="0"/>
              </a:rPr>
              <a:t> </a:t>
            </a:r>
            <a:r>
              <a:rPr lang="en-US" sz="1100" dirty="0">
                <a:solidFill>
                  <a:srgbClr val="8DB0D3"/>
                </a:solidFill>
                <a:latin typeface="Courier New" panose="02070309020205020404" pitchFamily="49" charset="0"/>
              </a:rPr>
              <a:t>'testing’</a:t>
            </a:r>
            <a:r>
              <a:rPr lang="en-US" sz="1100" dirty="0">
                <a:solidFill>
                  <a:srgbClr val="F08047"/>
                </a:solidFill>
                <a:latin typeface="Courier New" panose="02070309020205020404" pitchFamily="49" charset="0"/>
              </a:rPr>
              <a:t>),</a:t>
            </a:r>
            <a:r>
              <a:rPr lang="en-US" sz="1100" dirty="0">
                <a:solidFill>
                  <a:srgbClr val="FFFFFF"/>
                </a:solidFill>
                <a:latin typeface="Courier New" panose="02070309020205020404" pitchFamily="49" charset="0"/>
              </a:rPr>
              <a:t> </a:t>
            </a:r>
          </a:p>
          <a:p>
            <a:pPr>
              <a:lnSpc>
                <a:spcPct val="100000"/>
              </a:lnSpc>
              <a:spcBef>
                <a:spcPts val="0"/>
              </a:spcBef>
            </a:pPr>
            <a:r>
              <a:rPr lang="en-US" sz="1100" dirty="0">
                <a:solidFill>
                  <a:srgbClr val="FFFFFF"/>
                </a:solidFill>
                <a:latin typeface="Courier New" panose="02070309020205020404" pitchFamily="49" charset="0"/>
              </a:rPr>
              <a:t>   </a:t>
            </a:r>
            <a:r>
              <a:rPr lang="en-US" sz="1100" dirty="0">
                <a:solidFill>
                  <a:srgbClr val="F08047"/>
                </a:solidFill>
                <a:latin typeface="Courier New" panose="02070309020205020404" pitchFamily="49" charset="0"/>
              </a:rPr>
              <a:t>(</a:t>
            </a:r>
            <a:r>
              <a:rPr lang="en-US" sz="1100" dirty="0">
                <a:solidFill>
                  <a:srgbClr val="F4DD0B"/>
                </a:solidFill>
                <a:latin typeface="Courier New" panose="02070309020205020404" pitchFamily="49" charset="0"/>
              </a:rPr>
              <a:t>2</a:t>
            </a:r>
            <a:r>
              <a:rPr lang="en-US" sz="1100" dirty="0">
                <a:solidFill>
                  <a:srgbClr val="F08047"/>
                </a:solidFill>
                <a:latin typeface="Courier New" panose="02070309020205020404" pitchFamily="49" charset="0"/>
              </a:rPr>
              <a:t>,</a:t>
            </a:r>
            <a:r>
              <a:rPr lang="en-US" sz="1100" dirty="0">
                <a:solidFill>
                  <a:srgbClr val="FFFFFF"/>
                </a:solidFill>
                <a:latin typeface="Courier New" panose="02070309020205020404" pitchFamily="49" charset="0"/>
              </a:rPr>
              <a:t> </a:t>
            </a:r>
            <a:r>
              <a:rPr lang="en-US" sz="1100" dirty="0">
                <a:solidFill>
                  <a:srgbClr val="8DB0D3"/>
                </a:solidFill>
                <a:latin typeface="Courier New" panose="02070309020205020404" pitchFamily="49" charset="0"/>
              </a:rPr>
              <a:t>'more testing’</a:t>
            </a:r>
            <a:r>
              <a:rPr lang="en-US" sz="1100" dirty="0">
                <a:solidFill>
                  <a:srgbClr val="F08047"/>
                </a:solidFill>
                <a:latin typeface="Courier New" panose="02070309020205020404" pitchFamily="49" charset="0"/>
              </a:rPr>
              <a:t>),</a:t>
            </a:r>
            <a:r>
              <a:rPr lang="en-US" sz="1100" dirty="0">
                <a:solidFill>
                  <a:srgbClr val="FFFFFF"/>
                </a:solidFill>
                <a:latin typeface="Courier New" panose="02070309020205020404" pitchFamily="49" charset="0"/>
              </a:rPr>
              <a:t> </a:t>
            </a:r>
          </a:p>
          <a:p>
            <a:pPr>
              <a:lnSpc>
                <a:spcPct val="100000"/>
              </a:lnSpc>
              <a:spcBef>
                <a:spcPts val="0"/>
              </a:spcBef>
            </a:pPr>
            <a:r>
              <a:rPr lang="en-US" sz="1100" dirty="0">
                <a:solidFill>
                  <a:srgbClr val="FFFFFF"/>
                </a:solidFill>
                <a:latin typeface="Courier New" panose="02070309020205020404" pitchFamily="49" charset="0"/>
              </a:rPr>
              <a:t>   </a:t>
            </a:r>
            <a:r>
              <a:rPr lang="en-US" sz="1100" dirty="0">
                <a:solidFill>
                  <a:srgbClr val="F08047"/>
                </a:solidFill>
                <a:latin typeface="Courier New" panose="02070309020205020404" pitchFamily="49" charset="0"/>
              </a:rPr>
              <a:t>(</a:t>
            </a:r>
            <a:r>
              <a:rPr lang="en-US" sz="1100" dirty="0">
                <a:solidFill>
                  <a:srgbClr val="F4DD0B"/>
                </a:solidFill>
                <a:latin typeface="Courier New" panose="02070309020205020404" pitchFamily="49" charset="0"/>
              </a:rPr>
              <a:t>3</a:t>
            </a:r>
            <a:r>
              <a:rPr lang="en-US" sz="1100" dirty="0">
                <a:solidFill>
                  <a:srgbClr val="F08047"/>
                </a:solidFill>
                <a:latin typeface="Courier New" panose="02070309020205020404" pitchFamily="49" charset="0"/>
              </a:rPr>
              <a:t>,</a:t>
            </a:r>
            <a:r>
              <a:rPr lang="en-US" sz="1100" dirty="0">
                <a:solidFill>
                  <a:srgbClr val="FFFFFF"/>
                </a:solidFill>
                <a:latin typeface="Courier New" panose="02070309020205020404" pitchFamily="49" charset="0"/>
              </a:rPr>
              <a:t> </a:t>
            </a:r>
            <a:r>
              <a:rPr lang="en-US" sz="1100" dirty="0">
                <a:solidFill>
                  <a:srgbClr val="8DB0D3"/>
                </a:solidFill>
                <a:latin typeface="Courier New" panose="02070309020205020404" pitchFamily="49" charset="0"/>
              </a:rPr>
              <a:t>'even more testing'</a:t>
            </a:r>
            <a:r>
              <a:rPr lang="en-US" sz="1100" dirty="0">
                <a:solidFill>
                  <a:srgbClr val="F08047"/>
                </a:solidFill>
                <a:latin typeface="Courier New" panose="02070309020205020404" pitchFamily="49" charset="0"/>
              </a:rPr>
              <a:t>);</a:t>
            </a:r>
            <a:endParaRPr lang="en-US" sz="1100" dirty="0">
              <a:effectLst/>
            </a:endParaRPr>
          </a:p>
        </p:txBody>
      </p:sp>
      <p:pic>
        <p:nvPicPr>
          <p:cNvPr id="8" name="Picture 7">
            <a:extLst>
              <a:ext uri="{FF2B5EF4-FFF2-40B4-BE49-F238E27FC236}">
                <a16:creationId xmlns:a16="http://schemas.microsoft.com/office/drawing/2014/main" id="{60F700AA-369B-4EB6-98CE-87C01825CEB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17075319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TABLE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5"/>
          <p:cNvSpPr>
            <a:spLocks noGrp="1"/>
          </p:cNvSpPr>
          <p:nvPr>
            <p:ph type="title"/>
          </p:nvPr>
        </p:nvSpPr>
        <p:spPr/>
        <p:txBody>
          <a:bodyPr/>
          <a:lstStyle/>
          <a:p>
            <a:r>
              <a:rPr lang="en-US" altLang="en-US" dirty="0">
                <a:solidFill>
                  <a:srgbClr val="FFFFFF"/>
                </a:solidFill>
                <a:ea typeface="ヒラギノ角ゴ Pro W3" charset="-128"/>
              </a:rPr>
              <a:t>Setup for Table</a:t>
            </a:r>
          </a:p>
        </p:txBody>
      </p:sp>
      <p:sp>
        <p:nvSpPr>
          <p:cNvPr id="24581" name="Text Placeholder 6"/>
          <p:cNvSpPr>
            <a:spLocks noGrp="1"/>
          </p:cNvSpPr>
          <p:nvPr>
            <p:ph type="body" sz="quarter" idx="12"/>
          </p:nvPr>
        </p:nvSpPr>
        <p:spPr>
          <a:xfrm>
            <a:off x="611557" y="1261872"/>
            <a:ext cx="5300187" cy="4846320"/>
          </a:xfrm>
        </p:spPr>
        <p:txBody>
          <a:bodyPr/>
          <a:lstStyle/>
          <a:p>
            <a:pPr>
              <a:lnSpc>
                <a:spcPct val="100000"/>
              </a:lnSpc>
              <a:spcBef>
                <a:spcPts val="0"/>
              </a:spcBef>
            </a:pPr>
            <a:r>
              <a:rPr lang="en-US" altLang="en-US" sz="1600" dirty="0">
                <a:solidFill>
                  <a:srgbClr val="FFFFFF"/>
                </a:solidFill>
                <a:ea typeface="ヒラギノ角ゴ Pro W3" charset="-128"/>
              </a:rPr>
              <a:t>The problem with the plain TABLE is that if you only belong to one of the two group, you can view the data. We want to enforce that you must belong to both groups. This means that a plain table with normal permissions will not work for what we want.</a:t>
            </a:r>
          </a:p>
          <a:p>
            <a:pPr>
              <a:lnSpc>
                <a:spcPct val="100000"/>
              </a:lnSpc>
              <a:spcBef>
                <a:spcPts val="0"/>
              </a:spcBef>
            </a:pPr>
            <a:endParaRPr lang="en-US" altLang="en-US" sz="1600" dirty="0">
              <a:solidFill>
                <a:srgbClr val="FFFFFF"/>
              </a:solidFill>
              <a:ea typeface="ヒラギノ角ゴ Pro W3" charset="-128"/>
            </a:endParaRPr>
          </a:p>
          <a:p>
            <a:pPr>
              <a:lnSpc>
                <a:spcPct val="100000"/>
              </a:lnSpc>
              <a:spcBef>
                <a:spcPts val="0"/>
              </a:spcBef>
            </a:pPr>
            <a:r>
              <a:rPr lang="en-US" altLang="en-US" sz="1600" dirty="0">
                <a:solidFill>
                  <a:srgbClr val="FFFFFF"/>
                </a:solidFill>
                <a:ea typeface="ヒラギノ角ゴ Pro W3" charset="-128"/>
              </a:rPr>
              <a:t>The con's:</a:t>
            </a:r>
          </a:p>
          <a:p>
            <a:pPr>
              <a:lnSpc>
                <a:spcPct val="100000"/>
              </a:lnSpc>
              <a:spcBef>
                <a:spcPts val="0"/>
              </a:spcBef>
            </a:pPr>
            <a:endParaRPr lang="en-US" altLang="en-US" sz="1600" dirty="0">
              <a:solidFill>
                <a:srgbClr val="FFFFFF"/>
              </a:solidFill>
              <a:ea typeface="ヒラギノ角ゴ Pro W3" charset="-128"/>
            </a:endParaRPr>
          </a:p>
          <a:p>
            <a:pPr marL="285750" indent="-285750">
              <a:lnSpc>
                <a:spcPct val="100000"/>
              </a:lnSpc>
              <a:spcBef>
                <a:spcPts val="0"/>
              </a:spcBef>
              <a:buFont typeface="Arial" panose="020B0604020202020204" pitchFamily="34" charset="0"/>
              <a:buChar char="•"/>
            </a:pPr>
            <a:r>
              <a:rPr lang="en-US" altLang="en-US" sz="1600" dirty="0">
                <a:solidFill>
                  <a:srgbClr val="FFFFFF"/>
                </a:solidFill>
                <a:ea typeface="ヒラギノ角ゴ Pro W3" charset="-128"/>
              </a:rPr>
              <a:t>Can view the data if you have partial permissions.</a:t>
            </a:r>
          </a:p>
        </p:txBody>
      </p:sp>
      <p:sp>
        <p:nvSpPr>
          <p:cNvPr id="18435"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dirty="0">
                <a:solidFill>
                  <a:schemeClr val="accent6"/>
                </a:solidFill>
              </a:rPr>
              <a:t>© Fred Hutchinson Cancer Research Center </a:t>
            </a:r>
          </a:p>
        </p:txBody>
      </p:sp>
      <p:sp>
        <p:nvSpPr>
          <p:cNvPr id="18436" name="Slide Number Placeholder 3"/>
          <p:cNvSpPr>
            <a:spLocks noGrp="1"/>
          </p:cNvSpPr>
          <p:nvPr>
            <p:ph type="sldNum" sz="quarter" idx="14"/>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2B6AB763-AB93-4001-93C0-322525D2C7E0}" type="slidenum">
              <a:rPr lang="en-US" altLang="en-US" sz="600"/>
              <a:pPr>
                <a:lnSpc>
                  <a:spcPct val="100000"/>
                </a:lnSpc>
                <a:spcBef>
                  <a:spcPct val="0"/>
                </a:spcBef>
                <a:buClrTx/>
              </a:pPr>
              <a:t>9</a:t>
            </a:fld>
            <a:endParaRPr lang="en-US" altLang="en-US" sz="600"/>
          </a:p>
        </p:txBody>
      </p:sp>
      <p:sp>
        <p:nvSpPr>
          <p:cNvPr id="7" name="Text Placeholder 6">
            <a:extLst>
              <a:ext uri="{FF2B5EF4-FFF2-40B4-BE49-F238E27FC236}">
                <a16:creationId xmlns:a16="http://schemas.microsoft.com/office/drawing/2014/main" id="{08D999EF-D8FF-4249-8224-817F64A04183}"/>
              </a:ext>
            </a:extLst>
          </p:cNvPr>
          <p:cNvSpPr txBox="1">
            <a:spLocks/>
          </p:cNvSpPr>
          <p:nvPr/>
        </p:nvSpPr>
        <p:spPr bwMode="auto">
          <a:xfrm>
            <a:off x="6274965" y="1261872"/>
            <a:ext cx="5300187" cy="484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000" dirty="0">
                <a:solidFill>
                  <a:srgbClr val="3A8BDA"/>
                </a:solidFill>
                <a:latin typeface="Courier Condensed" pitchFamily="2" charset="2"/>
              </a:rPr>
              <a:t>-- In an empty database run the "Setup for all examples" </a:t>
            </a:r>
          </a:p>
          <a:p>
            <a:pPr>
              <a:lnSpc>
                <a:spcPct val="100000"/>
              </a:lnSpc>
              <a:spcBef>
                <a:spcPts val="0"/>
              </a:spcBef>
            </a:pPr>
            <a:r>
              <a:rPr lang="en-US" sz="1000" dirty="0">
                <a:solidFill>
                  <a:srgbClr val="3A8BDA"/>
                </a:solidFill>
                <a:latin typeface="Courier Condensed" pitchFamily="2" charset="2"/>
              </a:rPr>
              <a:t>-- first then run the code below </a:t>
            </a:r>
          </a:p>
          <a:p>
            <a:pPr>
              <a:lnSpc>
                <a:spcPct val="100000"/>
              </a:lnSpc>
              <a:spcBef>
                <a:spcPts val="0"/>
              </a:spcBef>
            </a:pPr>
            <a:endParaRPr lang="en-US" sz="1000" dirty="0">
              <a:solidFill>
                <a:srgbClr val="3A8BDA"/>
              </a:solidFill>
              <a:latin typeface="Courier Condensed" pitchFamily="2" charset="2"/>
            </a:endParaRPr>
          </a:p>
          <a:p>
            <a:pPr>
              <a:lnSpc>
                <a:spcPct val="100000"/>
              </a:lnSpc>
              <a:spcBef>
                <a:spcPts val="0"/>
              </a:spcBef>
            </a:pPr>
            <a:r>
              <a:rPr lang="en-US" sz="1000" dirty="0">
                <a:solidFill>
                  <a:srgbClr val="3A8BDA"/>
                </a:solidFill>
                <a:latin typeface="Courier Condensed" pitchFamily="2" charset="2"/>
              </a:rPr>
              <a:t>-- Grant both groups SELECT permissions on the table </a:t>
            </a:r>
          </a:p>
          <a:p>
            <a:pPr>
              <a:lnSpc>
                <a:spcPct val="100000"/>
              </a:lnSpc>
              <a:spcBef>
                <a:spcPts val="0"/>
              </a:spcBef>
            </a:pPr>
            <a:r>
              <a:rPr lang="en-US" sz="1000" dirty="0">
                <a:solidFill>
                  <a:srgbClr val="7BC22F"/>
                </a:solidFill>
                <a:latin typeface="Courier Condensed" pitchFamily="2" charset="2"/>
              </a:rPr>
              <a:t>GRANT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SELECT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ON</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test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TO</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group_a</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GRANT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SELECT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ON</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test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TO</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group_b</a:t>
            </a:r>
            <a:r>
              <a:rPr lang="en-US" sz="1000" dirty="0">
                <a:solidFill>
                  <a:srgbClr val="F08047"/>
                </a:solidFill>
                <a:latin typeface="Courier Condensed" pitchFamily="2" charset="2"/>
              </a:rPr>
              <a:t>;</a:t>
            </a:r>
          </a:p>
          <a:p>
            <a:pPr>
              <a:lnSpc>
                <a:spcPct val="100000"/>
              </a:lnSpc>
              <a:spcBef>
                <a:spcPts val="0"/>
              </a:spcBef>
            </a:pP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SET</a:t>
            </a:r>
            <a:r>
              <a:rPr lang="en-US" sz="1000" dirty="0">
                <a:solidFill>
                  <a:srgbClr val="FFFFFF"/>
                </a:solidFill>
                <a:latin typeface="Courier Condensed" pitchFamily="2" charset="2"/>
              </a:rPr>
              <a:t> ROLE </a:t>
            </a:r>
            <a:r>
              <a:rPr lang="en-US" sz="1000" dirty="0" err="1">
                <a:solidFill>
                  <a:srgbClr val="FFFFFF"/>
                </a:solidFill>
                <a:latin typeface="Courier Condensed" pitchFamily="2" charset="2"/>
              </a:rPr>
              <a:t>user_a</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3A8BDA"/>
                </a:solidFill>
                <a:latin typeface="Courier Condensed" pitchFamily="2" charset="2"/>
              </a:rPr>
              <a:t>-- Privileged User </a:t>
            </a:r>
            <a:endParaRPr lang="en-US" sz="1000" dirty="0">
              <a:solidFill>
                <a:srgbClr val="FFFFFF"/>
              </a:solidFill>
              <a:latin typeface="Courier Condensed" pitchFamily="2" charset="2"/>
            </a:endParaRPr>
          </a:p>
          <a:p>
            <a:pPr>
              <a:lnSpc>
                <a:spcPct val="100000"/>
              </a:lnSpc>
              <a:spcBef>
                <a:spcPts val="0"/>
              </a:spcBef>
            </a:pPr>
            <a:r>
              <a:rPr lang="en-US" sz="1000" dirty="0">
                <a:solidFill>
                  <a:srgbClr val="7BC22F"/>
                </a:solidFill>
                <a:latin typeface="Courier Condensed" pitchFamily="2" charset="2"/>
              </a:rPr>
              <a:t>SELECT</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FROM</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test</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-- 3 rows returned (execution time: 0 </a:t>
            </a:r>
            <a:r>
              <a:rPr lang="en-US" sz="1000" dirty="0" err="1">
                <a:solidFill>
                  <a:srgbClr val="3A8BDA"/>
                </a:solidFill>
                <a:latin typeface="Courier Condensed" pitchFamily="2" charset="2"/>
              </a:rPr>
              <a:t>ms</a:t>
            </a:r>
            <a:r>
              <a:rPr lang="en-US" sz="1000" dirty="0">
                <a:solidFill>
                  <a:srgbClr val="3A8BDA"/>
                </a:solidFill>
                <a:latin typeface="Courier Condensed" pitchFamily="2" charset="2"/>
              </a:rPr>
              <a:t>; total time: 31 </a:t>
            </a:r>
            <a:r>
              <a:rPr lang="en-US" sz="1000" dirty="0" err="1">
                <a:solidFill>
                  <a:srgbClr val="3A8BDA"/>
                </a:solidFill>
                <a:latin typeface="Courier Condensed" pitchFamily="2" charset="2"/>
              </a:rPr>
              <a:t>ms</a:t>
            </a:r>
            <a:r>
              <a:rPr lang="en-US" sz="1000" dirty="0">
                <a:solidFill>
                  <a:srgbClr val="3A8BDA"/>
                </a:solidFill>
                <a:latin typeface="Courier Condensed" pitchFamily="2" charset="2"/>
              </a:rPr>
              <a:t>) </a:t>
            </a:r>
          </a:p>
          <a:p>
            <a:pPr>
              <a:lnSpc>
                <a:spcPct val="100000"/>
              </a:lnSpc>
              <a:spcBef>
                <a:spcPts val="0"/>
              </a:spcBef>
            </a:pPr>
            <a:endParaRPr lang="en-US" sz="1000" dirty="0">
              <a:solidFill>
                <a:srgbClr val="7BC22F"/>
              </a:solidFill>
              <a:latin typeface="Courier Condensed" pitchFamily="2" charset="2"/>
            </a:endParaRPr>
          </a:p>
          <a:p>
            <a:pPr>
              <a:lnSpc>
                <a:spcPct val="100000"/>
              </a:lnSpc>
              <a:spcBef>
                <a:spcPts val="0"/>
              </a:spcBef>
            </a:pPr>
            <a:r>
              <a:rPr lang="en-US" sz="1000" dirty="0">
                <a:solidFill>
                  <a:srgbClr val="7BC22F"/>
                </a:solidFill>
                <a:latin typeface="Courier Condensed" pitchFamily="2" charset="2"/>
              </a:rPr>
              <a:t>SET</a:t>
            </a:r>
            <a:r>
              <a:rPr lang="en-US" sz="1000" dirty="0">
                <a:solidFill>
                  <a:srgbClr val="FFFFFF"/>
                </a:solidFill>
                <a:latin typeface="Courier Condensed" pitchFamily="2" charset="2"/>
              </a:rPr>
              <a:t> ROLE </a:t>
            </a:r>
            <a:r>
              <a:rPr lang="en-US" sz="1000" dirty="0" err="1">
                <a:solidFill>
                  <a:srgbClr val="FFFFFF"/>
                </a:solidFill>
                <a:latin typeface="Courier Condensed" pitchFamily="2" charset="2"/>
              </a:rPr>
              <a:t>user_b</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3A8BDA"/>
                </a:solidFill>
                <a:latin typeface="Courier Condensed" pitchFamily="2" charset="2"/>
              </a:rPr>
              <a:t>-- Partial Privileged User </a:t>
            </a:r>
            <a:endParaRPr lang="en-US" sz="1000" dirty="0">
              <a:solidFill>
                <a:srgbClr val="FFFFFF"/>
              </a:solidFill>
              <a:latin typeface="Courier Condensed" pitchFamily="2" charset="2"/>
            </a:endParaRPr>
          </a:p>
          <a:p>
            <a:pPr>
              <a:lnSpc>
                <a:spcPct val="100000"/>
              </a:lnSpc>
              <a:spcBef>
                <a:spcPts val="0"/>
              </a:spcBef>
            </a:pPr>
            <a:r>
              <a:rPr lang="en-US" sz="1000" dirty="0">
                <a:solidFill>
                  <a:srgbClr val="7BC22F"/>
                </a:solidFill>
                <a:latin typeface="Courier Condensed" pitchFamily="2" charset="2"/>
              </a:rPr>
              <a:t>SELECT</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FROM</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test</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-- 3 rows returned (execution time: 0 </a:t>
            </a:r>
            <a:r>
              <a:rPr lang="en-US" sz="1000" dirty="0" err="1">
                <a:solidFill>
                  <a:srgbClr val="3A8BDA"/>
                </a:solidFill>
                <a:latin typeface="Courier Condensed" pitchFamily="2" charset="2"/>
              </a:rPr>
              <a:t>ms</a:t>
            </a:r>
            <a:r>
              <a:rPr lang="en-US" sz="1000" dirty="0">
                <a:solidFill>
                  <a:srgbClr val="3A8BDA"/>
                </a:solidFill>
                <a:latin typeface="Courier Condensed" pitchFamily="2" charset="2"/>
              </a:rPr>
              <a:t>; total time: 0 </a:t>
            </a:r>
            <a:r>
              <a:rPr lang="en-US" sz="1000" dirty="0" err="1">
                <a:solidFill>
                  <a:srgbClr val="3A8BDA"/>
                </a:solidFill>
                <a:latin typeface="Courier Condensed" pitchFamily="2" charset="2"/>
              </a:rPr>
              <a:t>ms</a:t>
            </a:r>
            <a:r>
              <a:rPr lang="en-US" sz="1000" dirty="0">
                <a:solidFill>
                  <a:srgbClr val="3A8BDA"/>
                </a:solidFill>
                <a:latin typeface="Courier Condensed" pitchFamily="2" charset="2"/>
              </a:rPr>
              <a:t>) </a:t>
            </a:r>
          </a:p>
          <a:p>
            <a:pPr>
              <a:lnSpc>
                <a:spcPct val="100000"/>
              </a:lnSpc>
              <a:spcBef>
                <a:spcPts val="0"/>
              </a:spcBef>
            </a:pPr>
            <a:endParaRPr lang="en-US" sz="1000" dirty="0">
              <a:solidFill>
                <a:srgbClr val="3A8BDA"/>
              </a:solidFill>
              <a:latin typeface="Courier Condensed" pitchFamily="2" charset="2"/>
            </a:endParaRPr>
          </a:p>
          <a:p>
            <a:pPr>
              <a:lnSpc>
                <a:spcPct val="100000"/>
              </a:lnSpc>
              <a:spcBef>
                <a:spcPts val="0"/>
              </a:spcBef>
            </a:pPr>
            <a:r>
              <a:rPr lang="en-US" sz="1000" dirty="0">
                <a:solidFill>
                  <a:srgbClr val="7BC22F"/>
                </a:solidFill>
                <a:latin typeface="Courier Condensed" pitchFamily="2" charset="2"/>
              </a:rPr>
              <a:t>SET</a:t>
            </a:r>
            <a:r>
              <a:rPr lang="en-US" sz="1000" dirty="0">
                <a:solidFill>
                  <a:srgbClr val="FFFFFF"/>
                </a:solidFill>
                <a:latin typeface="Courier Condensed" pitchFamily="2" charset="2"/>
              </a:rPr>
              <a:t> ROLE </a:t>
            </a:r>
            <a:r>
              <a:rPr lang="en-US" sz="1000" dirty="0" err="1">
                <a:solidFill>
                  <a:srgbClr val="FFFFFF"/>
                </a:solidFill>
                <a:latin typeface="Courier Condensed" pitchFamily="2" charset="2"/>
              </a:rPr>
              <a:t>user_c</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3A8BDA"/>
                </a:solidFill>
                <a:latin typeface="Courier Condensed" pitchFamily="2" charset="2"/>
              </a:rPr>
              <a:t>-- Un-Privileged User </a:t>
            </a:r>
            <a:endParaRPr lang="en-US" sz="1000" dirty="0">
              <a:solidFill>
                <a:srgbClr val="FFFFFF"/>
              </a:solidFill>
              <a:latin typeface="Courier Condensed" pitchFamily="2" charset="2"/>
            </a:endParaRPr>
          </a:p>
          <a:p>
            <a:pPr>
              <a:lnSpc>
                <a:spcPct val="100000"/>
              </a:lnSpc>
              <a:spcBef>
                <a:spcPts val="0"/>
              </a:spcBef>
            </a:pPr>
            <a:r>
              <a:rPr lang="en-US" sz="1000" dirty="0">
                <a:solidFill>
                  <a:srgbClr val="7BC22F"/>
                </a:solidFill>
                <a:latin typeface="Courier Condensed" pitchFamily="2" charset="2"/>
              </a:rPr>
              <a:t>SELECT</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FROM</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test</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 ERROR: permission denied for relation test </a:t>
            </a:r>
          </a:p>
          <a:p>
            <a:pPr>
              <a:lnSpc>
                <a:spcPct val="100000"/>
              </a:lnSpc>
              <a:spcBef>
                <a:spcPts val="0"/>
              </a:spcBef>
            </a:pPr>
            <a:endParaRPr lang="en-US" sz="1000" dirty="0">
              <a:solidFill>
                <a:srgbClr val="3A8BDA"/>
              </a:solidFill>
              <a:latin typeface="Courier Condensed" pitchFamily="2" charset="2"/>
            </a:endParaRPr>
          </a:p>
          <a:p>
            <a:pPr>
              <a:lnSpc>
                <a:spcPct val="100000"/>
              </a:lnSpc>
              <a:spcBef>
                <a:spcPts val="0"/>
              </a:spcBef>
            </a:pPr>
            <a:r>
              <a:rPr lang="en-US" sz="1000" dirty="0">
                <a:solidFill>
                  <a:srgbClr val="7BC22F"/>
                </a:solidFill>
                <a:latin typeface="Courier Condensed" pitchFamily="2" charset="2"/>
              </a:rPr>
              <a:t>SET</a:t>
            </a:r>
            <a:r>
              <a:rPr lang="en-US" sz="1000" dirty="0">
                <a:solidFill>
                  <a:srgbClr val="FFFFFF"/>
                </a:solidFill>
                <a:latin typeface="Courier Condensed" pitchFamily="2" charset="2"/>
              </a:rPr>
              <a:t> ROLE </a:t>
            </a:r>
            <a:r>
              <a:rPr lang="en-US" sz="1000" dirty="0" err="1">
                <a:solidFill>
                  <a:srgbClr val="FFFFFF"/>
                </a:solidFill>
                <a:latin typeface="Courier Condensed" pitchFamily="2" charset="2"/>
              </a:rPr>
              <a:t>group_a</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3A8BDA"/>
                </a:solidFill>
                <a:latin typeface="Courier Condensed" pitchFamily="2" charset="2"/>
              </a:rPr>
              <a:t>-- 1st Group </a:t>
            </a:r>
            <a:endParaRPr lang="en-US" sz="1000" dirty="0">
              <a:solidFill>
                <a:srgbClr val="FFFFFF"/>
              </a:solidFill>
              <a:latin typeface="Courier Condensed" pitchFamily="2" charset="2"/>
            </a:endParaRPr>
          </a:p>
          <a:p>
            <a:pPr>
              <a:lnSpc>
                <a:spcPct val="100000"/>
              </a:lnSpc>
              <a:spcBef>
                <a:spcPts val="0"/>
              </a:spcBef>
            </a:pPr>
            <a:r>
              <a:rPr lang="en-US" sz="1000" dirty="0">
                <a:solidFill>
                  <a:srgbClr val="7BC22F"/>
                </a:solidFill>
                <a:latin typeface="Courier Condensed" pitchFamily="2" charset="2"/>
              </a:rPr>
              <a:t>SELECT</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FROM</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test</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-- 3 rows returned (execution time: 0 </a:t>
            </a:r>
            <a:r>
              <a:rPr lang="en-US" sz="1000" dirty="0" err="1">
                <a:solidFill>
                  <a:srgbClr val="3A8BDA"/>
                </a:solidFill>
                <a:latin typeface="Courier Condensed" pitchFamily="2" charset="2"/>
              </a:rPr>
              <a:t>ms</a:t>
            </a:r>
            <a:r>
              <a:rPr lang="en-US" sz="1000" dirty="0">
                <a:solidFill>
                  <a:srgbClr val="3A8BDA"/>
                </a:solidFill>
                <a:latin typeface="Courier Condensed" pitchFamily="2" charset="2"/>
              </a:rPr>
              <a:t>; total time: 0 </a:t>
            </a:r>
            <a:r>
              <a:rPr lang="en-US" sz="1000" dirty="0" err="1">
                <a:solidFill>
                  <a:srgbClr val="3A8BDA"/>
                </a:solidFill>
                <a:latin typeface="Courier Condensed" pitchFamily="2" charset="2"/>
              </a:rPr>
              <a:t>ms</a:t>
            </a:r>
            <a:r>
              <a:rPr lang="en-US" sz="1000" dirty="0">
                <a:solidFill>
                  <a:srgbClr val="3A8BDA"/>
                </a:solidFill>
                <a:latin typeface="Courier Condensed" pitchFamily="2" charset="2"/>
              </a:rPr>
              <a:t>) </a:t>
            </a:r>
          </a:p>
          <a:p>
            <a:pPr>
              <a:lnSpc>
                <a:spcPct val="100000"/>
              </a:lnSpc>
              <a:spcBef>
                <a:spcPts val="0"/>
              </a:spcBef>
            </a:pPr>
            <a:endParaRPr lang="en-US" sz="1000" dirty="0">
              <a:solidFill>
                <a:srgbClr val="3A8BDA"/>
              </a:solidFill>
              <a:latin typeface="Courier Condensed" pitchFamily="2" charset="2"/>
            </a:endParaRPr>
          </a:p>
          <a:p>
            <a:pPr>
              <a:lnSpc>
                <a:spcPct val="100000"/>
              </a:lnSpc>
              <a:spcBef>
                <a:spcPts val="0"/>
              </a:spcBef>
            </a:pPr>
            <a:r>
              <a:rPr lang="en-US" sz="1000" dirty="0">
                <a:solidFill>
                  <a:srgbClr val="7BC22F"/>
                </a:solidFill>
                <a:latin typeface="Courier Condensed" pitchFamily="2" charset="2"/>
              </a:rPr>
              <a:t>SET</a:t>
            </a:r>
            <a:r>
              <a:rPr lang="en-US" sz="1000" dirty="0">
                <a:solidFill>
                  <a:srgbClr val="FFFFFF"/>
                </a:solidFill>
                <a:latin typeface="Courier Condensed" pitchFamily="2" charset="2"/>
              </a:rPr>
              <a:t> ROLE </a:t>
            </a:r>
            <a:r>
              <a:rPr lang="en-US" sz="1000" dirty="0" err="1">
                <a:solidFill>
                  <a:srgbClr val="FFFFFF"/>
                </a:solidFill>
                <a:latin typeface="Courier Condensed" pitchFamily="2" charset="2"/>
              </a:rPr>
              <a:t>group_b</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3A8BDA"/>
                </a:solidFill>
                <a:latin typeface="Courier Condensed" pitchFamily="2" charset="2"/>
              </a:rPr>
              <a:t>-- 2nd Group </a:t>
            </a:r>
            <a:endParaRPr lang="en-US" sz="1000" dirty="0">
              <a:solidFill>
                <a:srgbClr val="FFFFFF"/>
              </a:solidFill>
              <a:latin typeface="Courier Condensed" pitchFamily="2" charset="2"/>
            </a:endParaRPr>
          </a:p>
          <a:p>
            <a:pPr>
              <a:lnSpc>
                <a:spcPct val="100000"/>
              </a:lnSpc>
              <a:spcBef>
                <a:spcPts val="0"/>
              </a:spcBef>
            </a:pPr>
            <a:r>
              <a:rPr lang="en-US" sz="1000" dirty="0">
                <a:solidFill>
                  <a:srgbClr val="7BC22F"/>
                </a:solidFill>
                <a:latin typeface="Courier Condensed" pitchFamily="2" charset="2"/>
              </a:rPr>
              <a:t>SELECT</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FROM</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test</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-- 3 rows returned (execution time: 0 </a:t>
            </a:r>
            <a:r>
              <a:rPr lang="en-US" sz="1000" dirty="0" err="1">
                <a:solidFill>
                  <a:srgbClr val="3A8BDA"/>
                </a:solidFill>
                <a:latin typeface="Courier Condensed" pitchFamily="2" charset="2"/>
              </a:rPr>
              <a:t>ms</a:t>
            </a:r>
            <a:r>
              <a:rPr lang="en-US" sz="1000" dirty="0">
                <a:solidFill>
                  <a:srgbClr val="3A8BDA"/>
                </a:solidFill>
                <a:latin typeface="Courier Condensed" pitchFamily="2" charset="2"/>
              </a:rPr>
              <a:t>; total time: 16 </a:t>
            </a:r>
            <a:r>
              <a:rPr lang="en-US" sz="1000" dirty="0" err="1">
                <a:solidFill>
                  <a:srgbClr val="3A8BDA"/>
                </a:solidFill>
                <a:latin typeface="Courier Condensed" pitchFamily="2" charset="2"/>
              </a:rPr>
              <a:t>ms</a:t>
            </a:r>
            <a:r>
              <a:rPr lang="en-US" sz="1000" dirty="0">
                <a:solidFill>
                  <a:srgbClr val="3A8BDA"/>
                </a:solidFill>
                <a:latin typeface="Courier Condensed" pitchFamily="2" charset="2"/>
              </a:rPr>
              <a:t>) </a:t>
            </a:r>
          </a:p>
          <a:p>
            <a:pPr>
              <a:lnSpc>
                <a:spcPct val="100000"/>
              </a:lnSpc>
              <a:spcBef>
                <a:spcPts val="0"/>
              </a:spcBef>
            </a:pPr>
            <a:endParaRPr lang="en-US" sz="1000" dirty="0">
              <a:solidFill>
                <a:srgbClr val="3A8BDA"/>
              </a:solidFill>
              <a:latin typeface="Courier Condensed" pitchFamily="2" charset="2"/>
            </a:endParaRPr>
          </a:p>
          <a:p>
            <a:pPr>
              <a:lnSpc>
                <a:spcPct val="100000"/>
              </a:lnSpc>
              <a:spcBef>
                <a:spcPts val="0"/>
              </a:spcBef>
            </a:pPr>
            <a:r>
              <a:rPr lang="en-US" sz="1000" dirty="0">
                <a:solidFill>
                  <a:srgbClr val="7BC22F"/>
                </a:solidFill>
                <a:latin typeface="Courier Condensed" pitchFamily="2" charset="2"/>
              </a:rPr>
              <a:t>SET</a:t>
            </a:r>
            <a:r>
              <a:rPr lang="en-US" sz="1000" dirty="0">
                <a:solidFill>
                  <a:srgbClr val="FFFFFF"/>
                </a:solidFill>
                <a:latin typeface="Courier Condensed" pitchFamily="2" charset="2"/>
              </a:rPr>
              <a:t> ROLE </a:t>
            </a:r>
            <a:r>
              <a:rPr lang="en-US" sz="1000" dirty="0" err="1">
                <a:solidFill>
                  <a:srgbClr val="FFFFFF"/>
                </a:solidFill>
                <a:latin typeface="Courier Condensed" pitchFamily="2" charset="2"/>
              </a:rPr>
              <a:t>table_owner</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3A8BDA"/>
                </a:solidFill>
                <a:latin typeface="Courier Condensed" pitchFamily="2" charset="2"/>
              </a:rPr>
              <a:t>-- Table Owner </a:t>
            </a:r>
            <a:endParaRPr lang="en-US" sz="1000" dirty="0">
              <a:solidFill>
                <a:srgbClr val="FFFFFF"/>
              </a:solidFill>
              <a:latin typeface="Courier Condensed" pitchFamily="2" charset="2"/>
            </a:endParaRPr>
          </a:p>
          <a:p>
            <a:pPr>
              <a:lnSpc>
                <a:spcPct val="100000"/>
              </a:lnSpc>
              <a:spcBef>
                <a:spcPts val="0"/>
              </a:spcBef>
            </a:pPr>
            <a:r>
              <a:rPr lang="en-US" sz="1000" dirty="0">
                <a:solidFill>
                  <a:srgbClr val="7BC22F"/>
                </a:solidFill>
                <a:latin typeface="Courier Condensed" pitchFamily="2" charset="2"/>
              </a:rPr>
              <a:t>SELECT</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FROM</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test</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-- 3 rows returned (execution time: 0 </a:t>
            </a:r>
            <a:r>
              <a:rPr lang="en-US" sz="1000" dirty="0" err="1">
                <a:solidFill>
                  <a:srgbClr val="3A8BDA"/>
                </a:solidFill>
                <a:latin typeface="Courier Condensed" pitchFamily="2" charset="2"/>
              </a:rPr>
              <a:t>ms</a:t>
            </a:r>
            <a:r>
              <a:rPr lang="en-US" sz="1000" dirty="0">
                <a:solidFill>
                  <a:srgbClr val="3A8BDA"/>
                </a:solidFill>
                <a:latin typeface="Courier Condensed" pitchFamily="2" charset="2"/>
              </a:rPr>
              <a:t>; total time: 16 </a:t>
            </a:r>
            <a:r>
              <a:rPr lang="en-US" sz="1000" dirty="0" err="1">
                <a:solidFill>
                  <a:srgbClr val="3A8BDA"/>
                </a:solidFill>
                <a:latin typeface="Courier Condensed" pitchFamily="2" charset="2"/>
              </a:rPr>
              <a:t>ms</a:t>
            </a:r>
            <a:r>
              <a:rPr lang="en-US" sz="1000" dirty="0">
                <a:solidFill>
                  <a:srgbClr val="3A8BDA"/>
                </a:solidFill>
                <a:latin typeface="Courier Condensed" pitchFamily="2" charset="2"/>
              </a:rPr>
              <a:t>) </a:t>
            </a:r>
          </a:p>
          <a:p>
            <a:pPr>
              <a:lnSpc>
                <a:spcPct val="100000"/>
              </a:lnSpc>
              <a:spcBef>
                <a:spcPts val="0"/>
              </a:spcBef>
            </a:pPr>
            <a:endParaRPr lang="en-US" sz="1000" dirty="0">
              <a:solidFill>
                <a:srgbClr val="3A8BDA"/>
              </a:solidFill>
              <a:latin typeface="Courier Condensed" pitchFamily="2" charset="2"/>
            </a:endParaRPr>
          </a:p>
          <a:p>
            <a:pPr>
              <a:lnSpc>
                <a:spcPct val="100000"/>
              </a:lnSpc>
              <a:spcBef>
                <a:spcPts val="0"/>
              </a:spcBef>
            </a:pPr>
            <a:r>
              <a:rPr lang="en-US" sz="1000" dirty="0">
                <a:solidFill>
                  <a:srgbClr val="7BC22F"/>
                </a:solidFill>
                <a:latin typeface="Courier Condensed" pitchFamily="2" charset="2"/>
              </a:rPr>
              <a:t>SET</a:t>
            </a:r>
            <a:r>
              <a:rPr lang="en-US" sz="1000" dirty="0">
                <a:solidFill>
                  <a:srgbClr val="FFFFFF"/>
                </a:solidFill>
                <a:latin typeface="Courier Condensed" pitchFamily="2" charset="2"/>
              </a:rPr>
              <a:t> ROLE </a:t>
            </a:r>
            <a:r>
              <a:rPr lang="en-US" sz="1000" dirty="0" err="1">
                <a:solidFill>
                  <a:srgbClr val="FFFFFF"/>
                </a:solidFill>
                <a:latin typeface="Courier Condensed" pitchFamily="2" charset="2"/>
              </a:rPr>
              <a:t>postgres</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3A8BDA"/>
                </a:solidFill>
                <a:latin typeface="Courier Condensed" pitchFamily="2" charset="2"/>
              </a:rPr>
              <a:t>-- Superuser </a:t>
            </a:r>
            <a:endParaRPr lang="en-US" sz="1000" dirty="0">
              <a:solidFill>
                <a:srgbClr val="FFFFFF"/>
              </a:solidFill>
              <a:latin typeface="Courier Condensed" pitchFamily="2" charset="2"/>
            </a:endParaRPr>
          </a:p>
          <a:p>
            <a:pPr>
              <a:lnSpc>
                <a:spcPct val="100000"/>
              </a:lnSpc>
              <a:spcBef>
                <a:spcPts val="0"/>
              </a:spcBef>
            </a:pPr>
            <a:r>
              <a:rPr lang="en-US" sz="1000" dirty="0">
                <a:solidFill>
                  <a:srgbClr val="7BC22F"/>
                </a:solidFill>
                <a:latin typeface="Courier Condensed" pitchFamily="2" charset="2"/>
              </a:rPr>
              <a:t>SELECT</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FROM</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test</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-- 3 rows returned (execution time: 0 </a:t>
            </a:r>
            <a:r>
              <a:rPr lang="en-US" sz="1000" dirty="0" err="1">
                <a:solidFill>
                  <a:srgbClr val="3A8BDA"/>
                </a:solidFill>
                <a:latin typeface="Courier Condensed" pitchFamily="2" charset="2"/>
              </a:rPr>
              <a:t>ms</a:t>
            </a:r>
            <a:r>
              <a:rPr lang="en-US" sz="1000" dirty="0">
                <a:solidFill>
                  <a:srgbClr val="3A8BDA"/>
                </a:solidFill>
                <a:latin typeface="Courier Condensed" pitchFamily="2" charset="2"/>
              </a:rPr>
              <a:t>; total time: 15 </a:t>
            </a:r>
            <a:r>
              <a:rPr lang="en-US" sz="1000" dirty="0" err="1">
                <a:solidFill>
                  <a:srgbClr val="3A8BDA"/>
                </a:solidFill>
                <a:latin typeface="Courier Condensed" pitchFamily="2" charset="2"/>
              </a:rPr>
              <a:t>ms</a:t>
            </a:r>
            <a:r>
              <a:rPr lang="en-US" sz="1000" dirty="0">
                <a:solidFill>
                  <a:srgbClr val="3A8BDA"/>
                </a:solidFill>
                <a:latin typeface="Courier Condensed" pitchFamily="2" charset="2"/>
              </a:rPr>
              <a:t>)</a:t>
            </a:r>
            <a:endParaRPr lang="en-US" sz="1000" dirty="0">
              <a:effectLst/>
              <a:latin typeface="Courier Condensed" pitchFamily="2" charset="2"/>
            </a:endParaRPr>
          </a:p>
        </p:txBody>
      </p:sp>
      <p:pic>
        <p:nvPicPr>
          <p:cNvPr id="6" name="Graphic 5" descr="Smiling Face with Solid Fill">
            <a:extLst>
              <a:ext uri="{FF2B5EF4-FFF2-40B4-BE49-F238E27FC236}">
                <a16:creationId xmlns:a16="http://schemas.microsoft.com/office/drawing/2014/main" id="{BD35F045-9795-402B-B96F-2968B7A9A01E}"/>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817765" y="2313422"/>
            <a:ext cx="457200" cy="457200"/>
          </a:xfrm>
          <a:prstGeom prst="rect">
            <a:avLst/>
          </a:prstGeom>
        </p:spPr>
      </p:pic>
      <p:pic>
        <p:nvPicPr>
          <p:cNvPr id="9" name="Graphic 8" descr="Sad Face with Solid Fill">
            <a:extLst>
              <a:ext uri="{FF2B5EF4-FFF2-40B4-BE49-F238E27FC236}">
                <a16:creationId xmlns:a16="http://schemas.microsoft.com/office/drawing/2014/main" id="{55265489-B3AC-4651-98E3-1A9799C190AD}"/>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5817765" y="2901251"/>
            <a:ext cx="457200" cy="457200"/>
          </a:xfrm>
          <a:prstGeom prst="rect">
            <a:avLst/>
          </a:prstGeom>
        </p:spPr>
      </p:pic>
      <p:pic>
        <p:nvPicPr>
          <p:cNvPr id="14" name="Graphic 13" descr="Sad Face with Solid Fill">
            <a:extLst>
              <a:ext uri="{FF2B5EF4-FFF2-40B4-BE49-F238E27FC236}">
                <a16:creationId xmlns:a16="http://schemas.microsoft.com/office/drawing/2014/main" id="{D4BB7144-2102-45EA-9B57-52C47902E7B1}"/>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5817765" y="4742492"/>
            <a:ext cx="457200" cy="457200"/>
          </a:xfrm>
          <a:prstGeom prst="rect">
            <a:avLst/>
          </a:prstGeom>
        </p:spPr>
      </p:pic>
      <p:pic>
        <p:nvPicPr>
          <p:cNvPr id="15" name="Graphic 14" descr="Sad Face with Solid Fill">
            <a:extLst>
              <a:ext uri="{FF2B5EF4-FFF2-40B4-BE49-F238E27FC236}">
                <a16:creationId xmlns:a16="http://schemas.microsoft.com/office/drawing/2014/main" id="{B60555DE-2E4D-4B1F-80E0-EF3360BF01B4}"/>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5817765" y="4129209"/>
            <a:ext cx="457200" cy="457200"/>
          </a:xfrm>
          <a:prstGeom prst="rect">
            <a:avLst/>
          </a:prstGeom>
        </p:spPr>
      </p:pic>
      <p:pic>
        <p:nvPicPr>
          <p:cNvPr id="16" name="Graphic 15" descr="Smiling Face with Solid Fill">
            <a:extLst>
              <a:ext uri="{FF2B5EF4-FFF2-40B4-BE49-F238E27FC236}">
                <a16:creationId xmlns:a16="http://schemas.microsoft.com/office/drawing/2014/main" id="{BED54779-CB30-4A4E-B7D8-B122057BF8C6}"/>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817765" y="3539985"/>
            <a:ext cx="457200" cy="457200"/>
          </a:xfrm>
          <a:prstGeom prst="rect">
            <a:avLst/>
          </a:prstGeom>
        </p:spPr>
      </p:pic>
      <p:pic>
        <p:nvPicPr>
          <p:cNvPr id="17" name="Graphic 16" descr="Smiling Face with Solid Fill">
            <a:extLst>
              <a:ext uri="{FF2B5EF4-FFF2-40B4-BE49-F238E27FC236}">
                <a16:creationId xmlns:a16="http://schemas.microsoft.com/office/drawing/2014/main" id="{64B35545-83B8-4F26-8A82-46FFC1FAC720}"/>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817765" y="5355775"/>
            <a:ext cx="457200" cy="457200"/>
          </a:xfrm>
          <a:prstGeom prst="rect">
            <a:avLst/>
          </a:prstGeom>
        </p:spPr>
      </p:pic>
      <p:pic>
        <p:nvPicPr>
          <p:cNvPr id="18" name="Graphic 17" descr="Smiling Face with Solid Fill">
            <a:extLst>
              <a:ext uri="{FF2B5EF4-FFF2-40B4-BE49-F238E27FC236}">
                <a16:creationId xmlns:a16="http://schemas.microsoft.com/office/drawing/2014/main" id="{1FF92B87-6159-4210-8BA7-A5660836039B}"/>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817765" y="5950271"/>
            <a:ext cx="457200" cy="457200"/>
          </a:xfrm>
          <a:prstGeom prst="rect">
            <a:avLst/>
          </a:prstGeom>
        </p:spPr>
      </p:pic>
      <p:pic>
        <p:nvPicPr>
          <p:cNvPr id="19" name="Picture 18">
            <a:extLst>
              <a:ext uri="{FF2B5EF4-FFF2-40B4-BE49-F238E27FC236}">
                <a16:creationId xmlns:a16="http://schemas.microsoft.com/office/drawing/2014/main" id="{8AC19F37-79A8-4C5A-9E63-731742BC13E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39765874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a:solidFill>
                  <a:srgbClr val="FFFFFF"/>
                </a:solidFill>
                <a:ea typeface="ヒラギノ角ゴ Pro W3" charset="-128"/>
              </a:rPr>
              <a:t>Results:</a:t>
            </a:r>
          </a:p>
        </p:txBody>
      </p:sp>
      <p:sp>
        <p:nvSpPr>
          <p:cNvPr id="21507" name="Text Placeholder 4"/>
          <p:cNvSpPr>
            <a:spLocks noGrp="1"/>
          </p:cNvSpPr>
          <p:nvPr>
            <p:ph type="body" sz="quarter" idx="13"/>
          </p:nvPr>
        </p:nvSpPr>
        <p:spPr>
          <a:xfrm>
            <a:off x="609441" y="5090793"/>
            <a:ext cx="10963591" cy="1200469"/>
          </a:xfrm>
        </p:spPr>
        <p:txBody>
          <a:bodyPr/>
          <a:lstStyle/>
          <a:p>
            <a:pPr marL="457200" indent="-457200">
              <a:buFont typeface="Arial" panose="020B0604020202020204" pitchFamily="34" charset="0"/>
              <a:buChar char="•"/>
            </a:pPr>
            <a:r>
              <a:rPr lang="en-US" altLang="en-US" sz="1600" dirty="0">
                <a:solidFill>
                  <a:srgbClr val="FFFFFF"/>
                </a:solidFill>
                <a:ea typeface="ヒラギノ角ゴ Pro W3" charset="-128"/>
              </a:rPr>
              <a:t>With the Table, </a:t>
            </a:r>
            <a:r>
              <a:rPr lang="en-US" altLang="en-US" sz="1600" dirty="0" err="1">
                <a:solidFill>
                  <a:srgbClr val="FFFFFF"/>
                </a:solidFill>
                <a:ea typeface="ヒラギノ角ゴ Pro W3" charset="-128"/>
              </a:rPr>
              <a:t>user_b</a:t>
            </a:r>
            <a:r>
              <a:rPr lang="en-US" altLang="en-US" sz="1600" dirty="0">
                <a:solidFill>
                  <a:srgbClr val="FFFFFF"/>
                </a:solidFill>
                <a:ea typeface="ヒラギノ角ゴ Pro W3" charset="-128"/>
              </a:rPr>
              <a:t> who belongs to only one of the two groups can read the table. This is a security issue.</a:t>
            </a: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10</a:t>
            </a:fld>
            <a:endParaRPr lang="en-US" altLang="en-US" sz="600"/>
          </a:p>
        </p:txBody>
      </p:sp>
      <p:graphicFrame>
        <p:nvGraphicFramePr>
          <p:cNvPr id="2" name="Table 1">
            <a:extLst>
              <a:ext uri="{FF2B5EF4-FFF2-40B4-BE49-F238E27FC236}">
                <a16:creationId xmlns:a16="http://schemas.microsoft.com/office/drawing/2014/main" id="{63DECACC-0D81-40EF-A6B0-2580BF6489F5}"/>
              </a:ext>
            </a:extLst>
          </p:cNvPr>
          <p:cNvGraphicFramePr>
            <a:graphicFrameLocks noGrp="1"/>
          </p:cNvGraphicFramePr>
          <p:nvPr/>
        </p:nvGraphicFramePr>
        <p:xfrm>
          <a:off x="609440" y="932021"/>
          <a:ext cx="10963592" cy="3870960"/>
        </p:xfrm>
        <a:graphic>
          <a:graphicData uri="http://schemas.openxmlformats.org/drawingml/2006/table">
            <a:tbl>
              <a:tblPr firstRow="1" bandRow="1">
                <a:tableStyleId>{073A0DAA-6AF3-43AB-8588-CEC1D06C72B9}</a:tableStyleId>
              </a:tblPr>
              <a:tblGrid>
                <a:gridCol w="1370449">
                  <a:extLst>
                    <a:ext uri="{9D8B030D-6E8A-4147-A177-3AD203B41FA5}">
                      <a16:colId xmlns:a16="http://schemas.microsoft.com/office/drawing/2014/main" val="397752658"/>
                    </a:ext>
                  </a:extLst>
                </a:gridCol>
                <a:gridCol w="1370449">
                  <a:extLst>
                    <a:ext uri="{9D8B030D-6E8A-4147-A177-3AD203B41FA5}">
                      <a16:colId xmlns:a16="http://schemas.microsoft.com/office/drawing/2014/main" val="410672853"/>
                    </a:ext>
                  </a:extLst>
                </a:gridCol>
                <a:gridCol w="1370449">
                  <a:extLst>
                    <a:ext uri="{9D8B030D-6E8A-4147-A177-3AD203B41FA5}">
                      <a16:colId xmlns:a16="http://schemas.microsoft.com/office/drawing/2014/main" val="256029267"/>
                    </a:ext>
                  </a:extLst>
                </a:gridCol>
                <a:gridCol w="1370449">
                  <a:extLst>
                    <a:ext uri="{9D8B030D-6E8A-4147-A177-3AD203B41FA5}">
                      <a16:colId xmlns:a16="http://schemas.microsoft.com/office/drawing/2014/main" val="86163872"/>
                    </a:ext>
                  </a:extLst>
                </a:gridCol>
                <a:gridCol w="1370449">
                  <a:extLst>
                    <a:ext uri="{9D8B030D-6E8A-4147-A177-3AD203B41FA5}">
                      <a16:colId xmlns:a16="http://schemas.microsoft.com/office/drawing/2014/main" val="2921001182"/>
                    </a:ext>
                  </a:extLst>
                </a:gridCol>
                <a:gridCol w="1370449">
                  <a:extLst>
                    <a:ext uri="{9D8B030D-6E8A-4147-A177-3AD203B41FA5}">
                      <a16:colId xmlns:a16="http://schemas.microsoft.com/office/drawing/2014/main" val="2430947308"/>
                    </a:ext>
                  </a:extLst>
                </a:gridCol>
                <a:gridCol w="1370449">
                  <a:extLst>
                    <a:ext uri="{9D8B030D-6E8A-4147-A177-3AD203B41FA5}">
                      <a16:colId xmlns:a16="http://schemas.microsoft.com/office/drawing/2014/main" val="3817112267"/>
                    </a:ext>
                  </a:extLst>
                </a:gridCol>
                <a:gridCol w="1370449">
                  <a:extLst>
                    <a:ext uri="{9D8B030D-6E8A-4147-A177-3AD203B41FA5}">
                      <a16:colId xmlns:a16="http://schemas.microsoft.com/office/drawing/2014/main" val="1950552302"/>
                    </a:ext>
                  </a:extLst>
                </a:gridCol>
              </a:tblGrid>
              <a:tr h="370840">
                <a:tc gridSpan="8">
                  <a:txBody>
                    <a:bodyPr/>
                    <a:lstStyle/>
                    <a:p>
                      <a:r>
                        <a:rPr lang="en-US" dirty="0"/>
                        <a:t>Our Criteria</a:t>
                      </a: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41077077"/>
                  </a:ext>
                </a:extLst>
              </a:tr>
              <a:tr h="370840">
                <a:tc rowSpan="2">
                  <a:txBody>
                    <a:bodyPr/>
                    <a:lstStyle/>
                    <a:p>
                      <a:r>
                        <a:rPr lang="en-US" sz="1600" dirty="0">
                          <a:solidFill>
                            <a:srgbClr val="6FB433"/>
                          </a:solidFill>
                        </a:rPr>
                        <a:t>Style</a:t>
                      </a:r>
                    </a:p>
                  </a:txBody>
                  <a:tcPr>
                    <a:solidFill>
                      <a:srgbClr val="1C3B61"/>
                    </a:solidFill>
                  </a:tcPr>
                </a:tc>
                <a:tc rowSpan="2">
                  <a:txBody>
                    <a:bodyPr/>
                    <a:lstStyle/>
                    <a:p>
                      <a:r>
                        <a:rPr lang="en-US" sz="1600" dirty="0">
                          <a:solidFill>
                            <a:srgbClr val="6FB433"/>
                          </a:solidFill>
                        </a:rPr>
                        <a:t>User SELECT’s on</a:t>
                      </a:r>
                    </a:p>
                  </a:txBody>
                  <a:tcPr>
                    <a:solidFill>
                      <a:srgbClr val="1C3B61"/>
                    </a:solidFill>
                  </a:tcPr>
                </a:tc>
                <a:tc rowSpan="2">
                  <a:txBody>
                    <a:bodyPr/>
                    <a:lstStyle/>
                    <a:p>
                      <a:r>
                        <a:rPr lang="en-US" sz="1600" dirty="0">
                          <a:solidFill>
                            <a:srgbClr val="6FB433"/>
                          </a:solidFill>
                        </a:rPr>
                        <a:t>Object owned by </a:t>
                      </a:r>
                      <a:r>
                        <a:rPr lang="en-US" sz="1600" dirty="0" err="1">
                          <a:solidFill>
                            <a:srgbClr val="6FB433"/>
                          </a:solidFill>
                        </a:rPr>
                        <a:t>table_owner</a:t>
                      </a:r>
                      <a:endParaRPr lang="en-US" sz="1600" dirty="0">
                        <a:solidFill>
                          <a:srgbClr val="6FB433"/>
                        </a:solidFill>
                      </a:endParaRPr>
                    </a:p>
                  </a:txBody>
                  <a:tcPr>
                    <a:solidFill>
                      <a:srgbClr val="1C3B61"/>
                    </a:solidFill>
                  </a:tcPr>
                </a:tc>
                <a:tc gridSpan="5">
                  <a:txBody>
                    <a:bodyPr/>
                    <a:lstStyle/>
                    <a:p>
                      <a:r>
                        <a:rPr lang="en-US" sz="1600" dirty="0">
                          <a:solidFill>
                            <a:srgbClr val="6FB433"/>
                          </a:solidFill>
                        </a:rPr>
                        <a:t>Empty Table / With Data</a:t>
                      </a:r>
                    </a:p>
                  </a:txBody>
                  <a:tcPr>
                    <a:solidFill>
                      <a:srgbClr val="1C3B6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4164310186"/>
                  </a:ext>
                </a:extLst>
              </a:tr>
              <a:tr h="370840">
                <a:tc vMerge="1">
                  <a:txBody>
                    <a:bodyPr/>
                    <a:lstStyle/>
                    <a:p>
                      <a:endParaRPr lang="en-US" dirty="0"/>
                    </a:p>
                  </a:txBody>
                  <a:tcPr/>
                </a:tc>
                <a:tc vMerge="1">
                  <a:txBody>
                    <a:bodyPr/>
                    <a:lstStyle/>
                    <a:p>
                      <a:endParaRPr lang="en-US" dirty="0"/>
                    </a:p>
                  </a:txBody>
                  <a:tcPr/>
                </a:tc>
                <a:tc vMerge="1">
                  <a:txBody>
                    <a:bodyPr/>
                    <a:lstStyle/>
                    <a:p>
                      <a:endParaRPr lang="en-US" dirty="0"/>
                    </a:p>
                  </a:txBody>
                  <a:tcPr/>
                </a:tc>
                <a:tc>
                  <a:txBody>
                    <a:bodyPr/>
                    <a:lstStyle/>
                    <a:p>
                      <a:r>
                        <a:rPr lang="en-US" sz="1600" dirty="0">
                          <a:solidFill>
                            <a:srgbClr val="6FB433"/>
                          </a:solidFill>
                        </a:rPr>
                        <a:t>Un-Privileged User</a:t>
                      </a:r>
                    </a:p>
                  </a:txBody>
                  <a:tcPr>
                    <a:solidFill>
                      <a:srgbClr val="1C3B61"/>
                    </a:solidFill>
                  </a:tcPr>
                </a:tc>
                <a:tc>
                  <a:txBody>
                    <a:bodyPr/>
                    <a:lstStyle/>
                    <a:p>
                      <a:r>
                        <a:rPr lang="en-US" sz="1600" dirty="0">
                          <a:solidFill>
                            <a:srgbClr val="6FB433"/>
                          </a:solidFill>
                        </a:rPr>
                        <a:t>Partial Privileged User</a:t>
                      </a:r>
                    </a:p>
                  </a:txBody>
                  <a:tcPr>
                    <a:solidFill>
                      <a:srgbClr val="1C3B61"/>
                    </a:solidFill>
                  </a:tcPr>
                </a:tc>
                <a:tc>
                  <a:txBody>
                    <a:bodyPr/>
                    <a:lstStyle/>
                    <a:p>
                      <a:r>
                        <a:rPr lang="en-US" sz="1600" dirty="0">
                          <a:solidFill>
                            <a:srgbClr val="6FB433"/>
                          </a:solidFill>
                        </a:rPr>
                        <a:t>Privileged User</a:t>
                      </a:r>
                    </a:p>
                  </a:txBody>
                  <a:tcPr>
                    <a:solidFill>
                      <a:srgbClr val="1C3B61"/>
                    </a:solidFill>
                  </a:tcPr>
                </a:tc>
                <a:tc>
                  <a:txBody>
                    <a:bodyPr/>
                    <a:lstStyle/>
                    <a:p>
                      <a:r>
                        <a:rPr lang="en-US" sz="1600" dirty="0">
                          <a:solidFill>
                            <a:srgbClr val="6FB433"/>
                          </a:solidFill>
                        </a:rPr>
                        <a:t>Superuser</a:t>
                      </a:r>
                    </a:p>
                  </a:txBody>
                  <a:tcPr>
                    <a:solidFill>
                      <a:srgbClr val="1C3B61"/>
                    </a:solidFill>
                  </a:tcPr>
                </a:tc>
                <a:tc>
                  <a:txBody>
                    <a:bodyPr/>
                    <a:lstStyle/>
                    <a:p>
                      <a:r>
                        <a:rPr lang="en-US" sz="1600" dirty="0">
                          <a:solidFill>
                            <a:srgbClr val="6FB433"/>
                          </a:solidFill>
                        </a:rPr>
                        <a:t>Table Owner</a:t>
                      </a:r>
                    </a:p>
                  </a:txBody>
                  <a:tcPr>
                    <a:solidFill>
                      <a:srgbClr val="1C3B61"/>
                    </a:solidFill>
                  </a:tcPr>
                </a:tc>
                <a:extLst>
                  <a:ext uri="{0D108BD9-81ED-4DB2-BD59-A6C34878D82A}">
                    <a16:rowId xmlns:a16="http://schemas.microsoft.com/office/drawing/2014/main" val="3044532493"/>
                  </a:ext>
                </a:extLst>
              </a:tr>
              <a:tr h="370840">
                <a:tc>
                  <a:txBody>
                    <a:bodyPr/>
                    <a:lstStyle/>
                    <a:p>
                      <a:r>
                        <a:rPr lang="en-US" dirty="0"/>
                        <a:t>CRITERIA</a:t>
                      </a:r>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463921114"/>
                  </a:ext>
                </a:extLst>
              </a:tr>
              <a:tr h="370840">
                <a:tc gridSpan="8">
                  <a:txBody>
                    <a:bodyPr/>
                    <a:lstStyle/>
                    <a:p>
                      <a:r>
                        <a:rPr lang="en-US" dirty="0">
                          <a:solidFill>
                            <a:srgbClr val="6FB433"/>
                          </a:solidFill>
                        </a:rPr>
                        <a:t>Feature Chart</a:t>
                      </a:r>
                    </a:p>
                  </a:txBody>
                  <a:tcPr>
                    <a:solidFill>
                      <a:srgbClr val="1C3B61"/>
                    </a:solid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475664954"/>
                  </a:ext>
                </a:extLst>
              </a:tr>
              <a:tr h="370840">
                <a:tc rowSpan="2">
                  <a:txBody>
                    <a:bodyPr/>
                    <a:lstStyle/>
                    <a:p>
                      <a:r>
                        <a:rPr lang="en-US" sz="1600" dirty="0">
                          <a:solidFill>
                            <a:srgbClr val="6FB433"/>
                          </a:solidFill>
                        </a:rPr>
                        <a:t>Style</a:t>
                      </a:r>
                    </a:p>
                  </a:txBody>
                  <a:tcPr>
                    <a:solidFill>
                      <a:srgbClr val="1C3B61"/>
                    </a:solidFill>
                  </a:tcPr>
                </a:tc>
                <a:tc rowSpan="2">
                  <a:txBody>
                    <a:bodyPr/>
                    <a:lstStyle/>
                    <a:p>
                      <a:r>
                        <a:rPr lang="en-US" sz="1600" dirty="0">
                          <a:solidFill>
                            <a:srgbClr val="6FB433"/>
                          </a:solidFill>
                        </a:rPr>
                        <a:t>User SELECT’s on</a:t>
                      </a:r>
                    </a:p>
                  </a:txBody>
                  <a:tcPr>
                    <a:solidFill>
                      <a:srgbClr val="1C3B61"/>
                    </a:solidFill>
                  </a:tcPr>
                </a:tc>
                <a:tc rowSpan="2">
                  <a:txBody>
                    <a:bodyPr/>
                    <a:lstStyle/>
                    <a:p>
                      <a:r>
                        <a:rPr lang="en-US" sz="1600" dirty="0">
                          <a:solidFill>
                            <a:srgbClr val="6FB433"/>
                          </a:solidFill>
                        </a:rPr>
                        <a:t>Object owned by </a:t>
                      </a:r>
                      <a:r>
                        <a:rPr lang="en-US" sz="1600" dirty="0" err="1">
                          <a:solidFill>
                            <a:srgbClr val="6FB433"/>
                          </a:solidFill>
                        </a:rPr>
                        <a:t>table_owner</a:t>
                      </a:r>
                      <a:endParaRPr lang="en-US" sz="1600" dirty="0">
                        <a:solidFill>
                          <a:srgbClr val="6FB433"/>
                        </a:solidFill>
                      </a:endParaRPr>
                    </a:p>
                  </a:txBody>
                  <a:tcPr>
                    <a:solidFill>
                      <a:srgbClr val="1C3B61"/>
                    </a:solidFill>
                  </a:tcPr>
                </a:tc>
                <a:tc gridSpan="5">
                  <a:txBody>
                    <a:bodyPr/>
                    <a:lstStyle/>
                    <a:p>
                      <a:r>
                        <a:rPr lang="en-US" sz="1600" dirty="0">
                          <a:solidFill>
                            <a:srgbClr val="6FB433"/>
                          </a:solidFill>
                        </a:rPr>
                        <a:t>Empty Table / With Data</a:t>
                      </a:r>
                    </a:p>
                  </a:txBody>
                  <a:tcPr>
                    <a:solidFill>
                      <a:srgbClr val="1C3B6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929981511"/>
                  </a:ext>
                </a:extLst>
              </a:tr>
              <a:tr h="370840">
                <a:tc vMerge="1">
                  <a:txBody>
                    <a:bodyPr/>
                    <a:lstStyle/>
                    <a:p>
                      <a:endParaRPr lang="en-US" dirty="0"/>
                    </a:p>
                  </a:txBody>
                  <a:tcPr/>
                </a:tc>
                <a:tc vMerge="1">
                  <a:txBody>
                    <a:bodyPr/>
                    <a:lstStyle/>
                    <a:p>
                      <a:endParaRPr lang="en-US" dirty="0"/>
                    </a:p>
                  </a:txBody>
                  <a:tcPr/>
                </a:tc>
                <a:tc vMerge="1">
                  <a:txBody>
                    <a:bodyPr/>
                    <a:lstStyle/>
                    <a:p>
                      <a:endParaRPr lang="en-US" dirty="0"/>
                    </a:p>
                  </a:txBody>
                  <a:tcPr/>
                </a:tc>
                <a:tc>
                  <a:txBody>
                    <a:bodyPr/>
                    <a:lstStyle/>
                    <a:p>
                      <a:r>
                        <a:rPr lang="en-US" sz="1600" dirty="0">
                          <a:solidFill>
                            <a:srgbClr val="6FB433"/>
                          </a:solidFill>
                        </a:rPr>
                        <a:t>Un-Privileged </a:t>
                      </a:r>
                      <a:r>
                        <a:rPr lang="en-US" sz="1600" dirty="0" err="1">
                          <a:solidFill>
                            <a:srgbClr val="6FB433"/>
                          </a:solidFill>
                        </a:rPr>
                        <a:t>user_c</a:t>
                      </a:r>
                      <a:endParaRPr lang="en-US" sz="1600" dirty="0">
                        <a:solidFill>
                          <a:srgbClr val="6FB433"/>
                        </a:solidFill>
                      </a:endParaRPr>
                    </a:p>
                  </a:txBody>
                  <a:tcPr>
                    <a:solidFill>
                      <a:srgbClr val="1C3B61"/>
                    </a:solidFill>
                  </a:tcPr>
                </a:tc>
                <a:tc>
                  <a:txBody>
                    <a:bodyPr/>
                    <a:lstStyle/>
                    <a:p>
                      <a:r>
                        <a:rPr lang="en-US" sz="1600" dirty="0">
                          <a:solidFill>
                            <a:srgbClr val="6FB433"/>
                          </a:solidFill>
                        </a:rPr>
                        <a:t>Partial Privileged </a:t>
                      </a:r>
                      <a:r>
                        <a:rPr lang="en-US" sz="1600" dirty="0" err="1">
                          <a:solidFill>
                            <a:srgbClr val="6FB433"/>
                          </a:solidFill>
                        </a:rPr>
                        <a:t>user_b</a:t>
                      </a:r>
                      <a:endParaRPr lang="en-US" sz="1600" dirty="0">
                        <a:solidFill>
                          <a:srgbClr val="6FB433"/>
                        </a:solidFill>
                      </a:endParaRPr>
                    </a:p>
                  </a:txBody>
                  <a:tcPr>
                    <a:solidFill>
                      <a:srgbClr val="1C3B61"/>
                    </a:solidFill>
                  </a:tcPr>
                </a:tc>
                <a:tc>
                  <a:txBody>
                    <a:bodyPr/>
                    <a:lstStyle/>
                    <a:p>
                      <a:r>
                        <a:rPr lang="en-US" sz="1600" dirty="0">
                          <a:solidFill>
                            <a:srgbClr val="6FB433"/>
                          </a:solidFill>
                        </a:rPr>
                        <a:t>Privileged </a:t>
                      </a:r>
                      <a:r>
                        <a:rPr lang="en-US" sz="1600" dirty="0" err="1">
                          <a:solidFill>
                            <a:srgbClr val="6FB433"/>
                          </a:solidFill>
                        </a:rPr>
                        <a:t>user_a</a:t>
                      </a:r>
                      <a:endParaRPr lang="en-US" sz="1600" dirty="0">
                        <a:solidFill>
                          <a:srgbClr val="6FB433"/>
                        </a:solidFill>
                      </a:endParaRPr>
                    </a:p>
                  </a:txBody>
                  <a:tcPr>
                    <a:solidFill>
                      <a:srgbClr val="1C3B61"/>
                    </a:solidFill>
                  </a:tcPr>
                </a:tc>
                <a:tc>
                  <a:txBody>
                    <a:bodyPr/>
                    <a:lstStyle/>
                    <a:p>
                      <a:r>
                        <a:rPr lang="en-US" sz="1600" dirty="0">
                          <a:solidFill>
                            <a:srgbClr val="6FB433"/>
                          </a:solidFill>
                        </a:rPr>
                        <a:t>Superuser</a:t>
                      </a:r>
                    </a:p>
                  </a:txBody>
                  <a:tcPr>
                    <a:solidFill>
                      <a:srgbClr val="1C3B61"/>
                    </a:solidFill>
                  </a:tcPr>
                </a:tc>
                <a:tc>
                  <a:txBody>
                    <a:bodyPr/>
                    <a:lstStyle/>
                    <a:p>
                      <a:r>
                        <a:rPr lang="en-US" sz="1600" dirty="0">
                          <a:solidFill>
                            <a:srgbClr val="6FB433"/>
                          </a:solidFill>
                        </a:rPr>
                        <a:t>Table Owner</a:t>
                      </a:r>
                    </a:p>
                  </a:txBody>
                  <a:tcPr>
                    <a:solidFill>
                      <a:srgbClr val="1C3B61"/>
                    </a:solidFill>
                  </a:tcPr>
                </a:tc>
                <a:extLst>
                  <a:ext uri="{0D108BD9-81ED-4DB2-BD59-A6C34878D82A}">
                    <a16:rowId xmlns:a16="http://schemas.microsoft.com/office/drawing/2014/main" val="3293051443"/>
                  </a:ext>
                </a:extLst>
              </a:tr>
              <a:tr h="370840">
                <a:tc>
                  <a:txBody>
                    <a:bodyPr/>
                    <a:lstStyle/>
                    <a:p>
                      <a:r>
                        <a:rPr lang="en-US" dirty="0"/>
                        <a:t>TABLE</a:t>
                      </a:r>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81832165"/>
                  </a:ext>
                </a:extLst>
              </a:tr>
            </a:tbl>
          </a:graphicData>
        </a:graphic>
      </p:graphicFrame>
      <p:pic>
        <p:nvPicPr>
          <p:cNvPr id="6" name="Picture 5">
            <a:extLst>
              <a:ext uri="{FF2B5EF4-FFF2-40B4-BE49-F238E27FC236}">
                <a16:creationId xmlns:a16="http://schemas.microsoft.com/office/drawing/2014/main" id="{95375020-1D52-4A9E-B6C9-F0B9E813393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2437765" y="2547460"/>
            <a:ext cx="274320" cy="274320"/>
          </a:xfrm>
          <a:prstGeom prst="rect">
            <a:avLst/>
          </a:prstGeom>
        </p:spPr>
      </p:pic>
      <p:pic>
        <p:nvPicPr>
          <p:cNvPr id="8" name="Picture 7">
            <a:extLst>
              <a:ext uri="{FF2B5EF4-FFF2-40B4-BE49-F238E27FC236}">
                <a16:creationId xmlns:a16="http://schemas.microsoft.com/office/drawing/2014/main" id="{E1981489-3F35-43E8-8460-841BA68B521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842644" y="2547460"/>
            <a:ext cx="274320" cy="274320"/>
          </a:xfrm>
          <a:prstGeom prst="rect">
            <a:avLst/>
          </a:prstGeom>
        </p:spPr>
      </p:pic>
      <p:pic>
        <p:nvPicPr>
          <p:cNvPr id="10" name="Picture 9">
            <a:extLst>
              <a:ext uri="{FF2B5EF4-FFF2-40B4-BE49-F238E27FC236}">
                <a16:creationId xmlns:a16="http://schemas.microsoft.com/office/drawing/2014/main" id="{2D703AC8-AC70-4006-A74F-047AEF6FCFF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5247523" y="2547460"/>
            <a:ext cx="274320" cy="274320"/>
          </a:xfrm>
          <a:prstGeom prst="rect">
            <a:avLst/>
          </a:prstGeom>
        </p:spPr>
      </p:pic>
      <p:pic>
        <p:nvPicPr>
          <p:cNvPr id="12" name="Picture 11">
            <a:extLst>
              <a:ext uri="{FF2B5EF4-FFF2-40B4-BE49-F238E27FC236}">
                <a16:creationId xmlns:a16="http://schemas.microsoft.com/office/drawing/2014/main" id="{1BAECC60-E6D8-4366-A072-CD268545EF7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7839239" y="4496488"/>
            <a:ext cx="274320" cy="274320"/>
          </a:xfrm>
          <a:prstGeom prst="rect">
            <a:avLst/>
          </a:prstGeom>
        </p:spPr>
      </p:pic>
      <p:pic>
        <p:nvPicPr>
          <p:cNvPr id="14" name="Picture 13">
            <a:extLst>
              <a:ext uri="{FF2B5EF4-FFF2-40B4-BE49-F238E27FC236}">
                <a16:creationId xmlns:a16="http://schemas.microsoft.com/office/drawing/2014/main" id="{FFF0D790-BA32-4CA0-9622-4ED4E24757A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8201731" y="4496488"/>
            <a:ext cx="274320" cy="274320"/>
          </a:xfrm>
          <a:prstGeom prst="rect">
            <a:avLst/>
          </a:prstGeom>
        </p:spPr>
      </p:pic>
      <p:pic>
        <p:nvPicPr>
          <p:cNvPr id="19" name="Picture 18">
            <a:extLst>
              <a:ext uri="{FF2B5EF4-FFF2-40B4-BE49-F238E27FC236}">
                <a16:creationId xmlns:a16="http://schemas.microsoft.com/office/drawing/2014/main" id="{6B8EF8DC-B537-4246-A2A2-E5F8A48A526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6652402" y="2547460"/>
            <a:ext cx="274320" cy="274320"/>
          </a:xfrm>
          <a:prstGeom prst="rect">
            <a:avLst/>
          </a:prstGeom>
        </p:spPr>
      </p:pic>
      <p:pic>
        <p:nvPicPr>
          <p:cNvPr id="20" name="Picture 19">
            <a:extLst>
              <a:ext uri="{FF2B5EF4-FFF2-40B4-BE49-F238E27FC236}">
                <a16:creationId xmlns:a16="http://schemas.microsoft.com/office/drawing/2014/main" id="{6498BC2F-43B4-4ABC-9F9C-EBAA726A39B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2437765" y="4488127"/>
            <a:ext cx="274320" cy="274320"/>
          </a:xfrm>
          <a:prstGeom prst="rect">
            <a:avLst/>
          </a:prstGeom>
        </p:spPr>
      </p:pic>
      <p:pic>
        <p:nvPicPr>
          <p:cNvPr id="21" name="Picture 20">
            <a:extLst>
              <a:ext uri="{FF2B5EF4-FFF2-40B4-BE49-F238E27FC236}">
                <a16:creationId xmlns:a16="http://schemas.microsoft.com/office/drawing/2014/main" id="{A4B29668-D6D2-4643-B68A-0D610C6927B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842644" y="4488127"/>
            <a:ext cx="274320" cy="274320"/>
          </a:xfrm>
          <a:prstGeom prst="rect">
            <a:avLst/>
          </a:prstGeom>
        </p:spPr>
      </p:pic>
      <p:pic>
        <p:nvPicPr>
          <p:cNvPr id="22" name="Picture 21">
            <a:extLst>
              <a:ext uri="{FF2B5EF4-FFF2-40B4-BE49-F238E27FC236}">
                <a16:creationId xmlns:a16="http://schemas.microsoft.com/office/drawing/2014/main" id="{8DC279A8-8639-4A24-B525-F3ABD3CE997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5247523" y="4488127"/>
            <a:ext cx="274320" cy="274320"/>
          </a:xfrm>
          <a:prstGeom prst="rect">
            <a:avLst/>
          </a:prstGeom>
        </p:spPr>
      </p:pic>
      <p:pic>
        <p:nvPicPr>
          <p:cNvPr id="24" name="Picture 23">
            <a:extLst>
              <a:ext uri="{FF2B5EF4-FFF2-40B4-BE49-F238E27FC236}">
                <a16:creationId xmlns:a16="http://schemas.microsoft.com/office/drawing/2014/main" id="{C6614D84-1AA7-4CFE-9434-D7EDFCB4D4F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9158335" y="4488127"/>
            <a:ext cx="274320" cy="274320"/>
          </a:xfrm>
          <a:prstGeom prst="rect">
            <a:avLst/>
          </a:prstGeom>
        </p:spPr>
      </p:pic>
      <p:pic>
        <p:nvPicPr>
          <p:cNvPr id="25" name="Picture 24">
            <a:extLst>
              <a:ext uri="{FF2B5EF4-FFF2-40B4-BE49-F238E27FC236}">
                <a16:creationId xmlns:a16="http://schemas.microsoft.com/office/drawing/2014/main" id="{2172BA76-52D7-4592-ACF8-C5FB9CD540D4}"/>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9520827" y="4488127"/>
            <a:ext cx="274320" cy="274320"/>
          </a:xfrm>
          <a:prstGeom prst="rect">
            <a:avLst/>
          </a:prstGeom>
        </p:spPr>
      </p:pic>
      <p:pic>
        <p:nvPicPr>
          <p:cNvPr id="26" name="Picture 25">
            <a:extLst>
              <a:ext uri="{FF2B5EF4-FFF2-40B4-BE49-F238E27FC236}">
                <a16:creationId xmlns:a16="http://schemas.microsoft.com/office/drawing/2014/main" id="{DB77EE7C-1FC1-468F-B487-4D880D2D60A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10477431" y="4488127"/>
            <a:ext cx="274320" cy="274320"/>
          </a:xfrm>
          <a:prstGeom prst="rect">
            <a:avLst/>
          </a:prstGeom>
        </p:spPr>
      </p:pic>
      <p:pic>
        <p:nvPicPr>
          <p:cNvPr id="27" name="Picture 26">
            <a:extLst>
              <a:ext uri="{FF2B5EF4-FFF2-40B4-BE49-F238E27FC236}">
                <a16:creationId xmlns:a16="http://schemas.microsoft.com/office/drawing/2014/main" id="{116907E9-FBEB-4BFF-861B-D1EFCC716601}"/>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10839923" y="4488127"/>
            <a:ext cx="274320" cy="274320"/>
          </a:xfrm>
          <a:prstGeom prst="rect">
            <a:avLst/>
          </a:prstGeom>
        </p:spPr>
      </p:pic>
      <p:pic>
        <p:nvPicPr>
          <p:cNvPr id="28" name="Picture 27">
            <a:extLst>
              <a:ext uri="{FF2B5EF4-FFF2-40B4-BE49-F238E27FC236}">
                <a16:creationId xmlns:a16="http://schemas.microsoft.com/office/drawing/2014/main" id="{2FBD7274-55DA-4B54-B07F-54AE268A1E9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6515242" y="4488127"/>
            <a:ext cx="274320" cy="274320"/>
          </a:xfrm>
          <a:prstGeom prst="rect">
            <a:avLst/>
          </a:prstGeom>
        </p:spPr>
      </p:pic>
      <p:pic>
        <p:nvPicPr>
          <p:cNvPr id="29" name="Picture 28">
            <a:extLst>
              <a:ext uri="{FF2B5EF4-FFF2-40B4-BE49-F238E27FC236}">
                <a16:creationId xmlns:a16="http://schemas.microsoft.com/office/drawing/2014/main" id="{7E0F5976-9588-4AFD-AD97-49167A3EA12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6877734" y="4488127"/>
            <a:ext cx="274320" cy="274320"/>
          </a:xfrm>
          <a:prstGeom prst="rect">
            <a:avLst/>
          </a:prstGeom>
        </p:spPr>
      </p:pic>
      <p:pic>
        <p:nvPicPr>
          <p:cNvPr id="30" name="Picture 29">
            <a:extLst>
              <a:ext uri="{FF2B5EF4-FFF2-40B4-BE49-F238E27FC236}">
                <a16:creationId xmlns:a16="http://schemas.microsoft.com/office/drawing/2014/main" id="{A4972397-9910-4789-BB90-5CD26D869D9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7839239" y="2547460"/>
            <a:ext cx="274320" cy="274320"/>
          </a:xfrm>
          <a:prstGeom prst="rect">
            <a:avLst/>
          </a:prstGeom>
        </p:spPr>
      </p:pic>
      <p:pic>
        <p:nvPicPr>
          <p:cNvPr id="31" name="Picture 30">
            <a:extLst>
              <a:ext uri="{FF2B5EF4-FFF2-40B4-BE49-F238E27FC236}">
                <a16:creationId xmlns:a16="http://schemas.microsoft.com/office/drawing/2014/main" id="{EFD1E51C-E9AB-47B2-B576-6F67ED7FBE7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8201731" y="2547460"/>
            <a:ext cx="274320" cy="274320"/>
          </a:xfrm>
          <a:prstGeom prst="rect">
            <a:avLst/>
          </a:prstGeom>
        </p:spPr>
      </p:pic>
    </p:spTree>
    <p:extLst>
      <p:ext uri="{BB962C8B-B14F-4D97-AF65-F5344CB8AC3E}">
        <p14:creationId xmlns:p14="http://schemas.microsoft.com/office/powerpoint/2010/main" val="35981084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VIEW</a:t>
            </a:r>
          </a:p>
        </p:txBody>
      </p:sp>
    </p:spTree>
    <p:extLst>
      <p:ext uri="{BB962C8B-B14F-4D97-AF65-F5344CB8AC3E}">
        <p14:creationId xmlns:p14="http://schemas.microsoft.com/office/powerpoint/2010/main" val="2420899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5"/>
          <p:cNvSpPr>
            <a:spLocks noGrp="1"/>
          </p:cNvSpPr>
          <p:nvPr>
            <p:ph type="title"/>
          </p:nvPr>
        </p:nvSpPr>
        <p:spPr/>
        <p:txBody>
          <a:bodyPr/>
          <a:lstStyle/>
          <a:p>
            <a:r>
              <a:rPr lang="en-US" altLang="en-US" dirty="0">
                <a:solidFill>
                  <a:srgbClr val="FFFFFF"/>
                </a:solidFill>
                <a:ea typeface="ヒラギノ角ゴ Pro W3" charset="-128"/>
              </a:rPr>
              <a:t>Setup for View</a:t>
            </a:r>
          </a:p>
        </p:txBody>
      </p:sp>
      <p:sp>
        <p:nvSpPr>
          <p:cNvPr id="24581" name="Text Placeholder 6"/>
          <p:cNvSpPr>
            <a:spLocks noGrp="1"/>
          </p:cNvSpPr>
          <p:nvPr>
            <p:ph type="body" sz="quarter" idx="12"/>
          </p:nvPr>
        </p:nvSpPr>
        <p:spPr>
          <a:xfrm>
            <a:off x="611557" y="1261872"/>
            <a:ext cx="5300187" cy="4846320"/>
          </a:xfrm>
        </p:spPr>
        <p:txBody>
          <a:bodyPr/>
          <a:lstStyle/>
          <a:p>
            <a:pPr>
              <a:lnSpc>
                <a:spcPct val="100000"/>
              </a:lnSpc>
              <a:spcBef>
                <a:spcPts val="0"/>
              </a:spcBef>
            </a:pPr>
            <a:r>
              <a:rPr lang="en-US" altLang="en-US" sz="1600" dirty="0">
                <a:solidFill>
                  <a:srgbClr val="FFFFFF"/>
                </a:solidFill>
                <a:ea typeface="ヒラギノ角ゴ Pro W3" charset="-128"/>
              </a:rPr>
              <a:t>For this method, no SELECT permissions are granted on the table. Instead, there's a view to the table and each role is granted separately. The role intersection check is implemented in a LEFT JOIN. The problem with the VIEW is that if you only belong to one of the two groups, you see an empty dataset instead of knowing that you did not have the correct permissions.</a:t>
            </a:r>
          </a:p>
          <a:p>
            <a:pPr>
              <a:lnSpc>
                <a:spcPct val="100000"/>
              </a:lnSpc>
              <a:spcBef>
                <a:spcPts val="0"/>
              </a:spcBef>
            </a:pPr>
            <a:endParaRPr lang="en-US" altLang="en-US" sz="1600" dirty="0">
              <a:solidFill>
                <a:srgbClr val="FFFFFF"/>
              </a:solidFill>
              <a:ea typeface="ヒラギノ角ゴ Pro W3" charset="-128"/>
            </a:endParaRPr>
          </a:p>
          <a:p>
            <a:pPr>
              <a:lnSpc>
                <a:spcPct val="100000"/>
              </a:lnSpc>
              <a:spcBef>
                <a:spcPts val="0"/>
              </a:spcBef>
            </a:pPr>
            <a:r>
              <a:rPr lang="en-US" altLang="en-US" sz="1600" dirty="0">
                <a:solidFill>
                  <a:srgbClr val="FFFFFF"/>
                </a:solidFill>
                <a:ea typeface="ヒラギノ角ゴ Pro W3" charset="-128"/>
              </a:rPr>
              <a:t>The con's:</a:t>
            </a:r>
          </a:p>
          <a:p>
            <a:pPr>
              <a:lnSpc>
                <a:spcPct val="100000"/>
              </a:lnSpc>
              <a:spcBef>
                <a:spcPts val="0"/>
              </a:spcBef>
            </a:pPr>
            <a:endParaRPr lang="en-US" altLang="en-US" sz="1600" dirty="0">
              <a:solidFill>
                <a:srgbClr val="FFFFFF"/>
              </a:solidFill>
              <a:ea typeface="ヒラギノ角ゴ Pro W3" charset="-128"/>
            </a:endParaRPr>
          </a:p>
          <a:p>
            <a:pPr marL="285750" indent="-285750">
              <a:lnSpc>
                <a:spcPct val="100000"/>
              </a:lnSpc>
              <a:spcBef>
                <a:spcPts val="0"/>
              </a:spcBef>
              <a:buFont typeface="Arial" panose="020B0604020202020204" pitchFamily="34" charset="0"/>
              <a:buChar char="•"/>
            </a:pPr>
            <a:r>
              <a:rPr lang="en-US" altLang="en-US" sz="1600" dirty="0">
                <a:solidFill>
                  <a:srgbClr val="FFFFFF"/>
                </a:solidFill>
                <a:ea typeface="ヒラギノ角ゴ Pro W3" charset="-128"/>
              </a:rPr>
              <a:t>Empty table returned when you don't have all the correct permissions instead of an error message.</a:t>
            </a:r>
          </a:p>
        </p:txBody>
      </p:sp>
      <p:sp>
        <p:nvSpPr>
          <p:cNvPr id="18435"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dirty="0">
                <a:solidFill>
                  <a:schemeClr val="accent6"/>
                </a:solidFill>
              </a:rPr>
              <a:t>© Fred Hutchinson Cancer Research Center </a:t>
            </a:r>
          </a:p>
        </p:txBody>
      </p:sp>
      <p:sp>
        <p:nvSpPr>
          <p:cNvPr id="18436" name="Slide Number Placeholder 3"/>
          <p:cNvSpPr>
            <a:spLocks noGrp="1"/>
          </p:cNvSpPr>
          <p:nvPr>
            <p:ph type="sldNum" sz="quarter" idx="14"/>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2B6AB763-AB93-4001-93C0-322525D2C7E0}" type="slidenum">
              <a:rPr lang="en-US" altLang="en-US" sz="600"/>
              <a:pPr>
                <a:lnSpc>
                  <a:spcPct val="100000"/>
                </a:lnSpc>
                <a:spcBef>
                  <a:spcPct val="0"/>
                </a:spcBef>
                <a:buClrTx/>
              </a:pPr>
              <a:t>12</a:t>
            </a:fld>
            <a:endParaRPr lang="en-US" altLang="en-US" sz="600"/>
          </a:p>
        </p:txBody>
      </p:sp>
      <p:sp>
        <p:nvSpPr>
          <p:cNvPr id="7" name="Text Placeholder 6">
            <a:extLst>
              <a:ext uri="{FF2B5EF4-FFF2-40B4-BE49-F238E27FC236}">
                <a16:creationId xmlns:a16="http://schemas.microsoft.com/office/drawing/2014/main" id="{08D999EF-D8FF-4249-8224-817F64A04183}"/>
              </a:ext>
            </a:extLst>
          </p:cNvPr>
          <p:cNvSpPr txBox="1">
            <a:spLocks/>
          </p:cNvSpPr>
          <p:nvPr/>
        </p:nvSpPr>
        <p:spPr bwMode="auto">
          <a:xfrm>
            <a:off x="6274965" y="1261872"/>
            <a:ext cx="5300187" cy="484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000" dirty="0">
                <a:solidFill>
                  <a:srgbClr val="3A8BDA"/>
                </a:solidFill>
                <a:latin typeface="Courier New" panose="02070309020205020404" pitchFamily="49" charset="0"/>
              </a:rPr>
              <a:t>-- In an empty database run the "Setup for all examples" </a:t>
            </a:r>
          </a:p>
          <a:p>
            <a:pPr>
              <a:lnSpc>
                <a:spcPct val="100000"/>
              </a:lnSpc>
              <a:spcBef>
                <a:spcPts val="0"/>
              </a:spcBef>
            </a:pPr>
            <a:r>
              <a:rPr lang="en-US" sz="1000" dirty="0">
                <a:solidFill>
                  <a:srgbClr val="3A8BDA"/>
                </a:solidFill>
                <a:latin typeface="Courier New" panose="02070309020205020404" pitchFamily="49" charset="0"/>
              </a:rPr>
              <a:t>-- first then run the code below </a:t>
            </a:r>
          </a:p>
          <a:p>
            <a:pPr>
              <a:lnSpc>
                <a:spcPct val="100000"/>
              </a:lnSpc>
              <a:spcBef>
                <a:spcPts val="0"/>
              </a:spcBef>
            </a:pPr>
            <a:endParaRPr lang="en-US" sz="1000" dirty="0">
              <a:solidFill>
                <a:srgbClr val="3A8BDA"/>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SET</a:t>
            </a:r>
            <a:r>
              <a:rPr lang="en-US" sz="1000" dirty="0">
                <a:solidFill>
                  <a:srgbClr val="FFFFFF"/>
                </a:solidFill>
                <a:latin typeface="Courier New" panose="02070309020205020404" pitchFamily="49" charset="0"/>
              </a:rPr>
              <a:t> ROLE </a:t>
            </a:r>
            <a:r>
              <a:rPr lang="en-US" sz="1000" dirty="0" err="1">
                <a:solidFill>
                  <a:srgbClr val="FFFFFF"/>
                </a:solidFill>
                <a:latin typeface="Courier New" panose="02070309020205020404" pitchFamily="49" charset="0"/>
              </a:rPr>
              <a:t>table_owner</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CREATE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OR</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REPLACE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VIEW</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test_view</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a:t>
            </a:r>
            <a:r>
              <a:rPr lang="en-US" sz="1000" dirty="0">
                <a:solidFill>
                  <a:srgbClr val="FFFFFF"/>
                </a:solidFill>
                <a:latin typeface="Courier New" panose="02070309020205020404" pitchFamily="49" charset="0"/>
              </a:rPr>
              <a:t> a </a:t>
            </a:r>
          </a:p>
          <a:p>
            <a:pPr>
              <a:lnSpc>
                <a:spcPct val="100000"/>
              </a:lnSpc>
              <a:spcBef>
                <a:spcPts val="0"/>
              </a:spcBef>
            </a:pPr>
            <a:r>
              <a:rPr lang="en-US" sz="1000" dirty="0">
                <a:solidFill>
                  <a:srgbClr val="7BC22F"/>
                </a:solidFill>
                <a:latin typeface="Courier New" panose="02070309020205020404" pitchFamily="49" charset="0"/>
              </a:rPr>
              <a:t>LEFT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JOIN</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array_agg</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role_name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&gt;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ARRAY</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group_a</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group_b</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check</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information_schema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applicable_roles</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WHERE</a:t>
            </a:r>
            <a:r>
              <a:rPr lang="en-US" sz="1000" dirty="0">
                <a:solidFill>
                  <a:srgbClr val="FFFFFF"/>
                </a:solidFill>
                <a:latin typeface="Courier New" panose="02070309020205020404" pitchFamily="49" charset="0"/>
              </a:rPr>
              <a:t> grantee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current_user</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b </a:t>
            </a: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TRUE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WHERE</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b</a:t>
            </a:r>
            <a:r>
              <a:rPr lang="en-US" sz="1000" dirty="0" err="1">
                <a:solidFill>
                  <a:srgbClr val="F08047"/>
                </a:solidFill>
                <a:latin typeface="Courier New" panose="02070309020205020404" pitchFamily="49" charset="0"/>
              </a:rPr>
              <a:t>.</a:t>
            </a:r>
            <a:r>
              <a:rPr lang="en-US" sz="1000" dirty="0" err="1">
                <a:solidFill>
                  <a:srgbClr val="7BC22F"/>
                </a:solidFill>
                <a:latin typeface="Courier New" panose="02070309020205020404" pitchFamily="49" charset="0"/>
              </a:rPr>
              <a:t>check</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TRUE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GRANT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test_view</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TO</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group_a</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GRANT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test_view</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TO</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group_b</a:t>
            </a:r>
            <a:r>
              <a:rPr lang="en-US" sz="1000" dirty="0">
                <a:solidFill>
                  <a:srgbClr val="F08047"/>
                </a:solidFill>
                <a:latin typeface="Courier New" panose="02070309020205020404" pitchFamily="49" charset="0"/>
              </a:rPr>
              <a:t>;</a:t>
            </a:r>
            <a:endParaRPr lang="en-US" sz="1000" dirty="0">
              <a:effectLst/>
            </a:endParaRPr>
          </a:p>
        </p:txBody>
      </p:sp>
      <p:pic>
        <p:nvPicPr>
          <p:cNvPr id="8" name="Picture 7">
            <a:extLst>
              <a:ext uri="{FF2B5EF4-FFF2-40B4-BE49-F238E27FC236}">
                <a16:creationId xmlns:a16="http://schemas.microsoft.com/office/drawing/2014/main" id="{9B6B366E-96B3-4885-A916-71C5913F660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16490540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5"/>
          <p:cNvSpPr>
            <a:spLocks noGrp="1"/>
          </p:cNvSpPr>
          <p:nvPr>
            <p:ph type="title"/>
          </p:nvPr>
        </p:nvSpPr>
        <p:spPr>
          <a:xfrm>
            <a:off x="611559" y="141288"/>
            <a:ext cx="5300185" cy="685800"/>
          </a:xfrm>
        </p:spPr>
        <p:txBody>
          <a:bodyPr/>
          <a:lstStyle/>
          <a:p>
            <a:r>
              <a:rPr lang="en-US" altLang="en-US" dirty="0">
                <a:solidFill>
                  <a:srgbClr val="FFFFFF"/>
                </a:solidFill>
                <a:ea typeface="ヒラギノ角ゴ Pro W3" charset="-128"/>
              </a:rPr>
              <a:t>Check with Dataset</a:t>
            </a:r>
          </a:p>
        </p:txBody>
      </p:sp>
      <p:sp>
        <p:nvSpPr>
          <p:cNvPr id="24581" name="Text Placeholder 6"/>
          <p:cNvSpPr>
            <a:spLocks noGrp="1"/>
          </p:cNvSpPr>
          <p:nvPr>
            <p:ph type="body" sz="quarter" idx="12"/>
          </p:nvPr>
        </p:nvSpPr>
        <p:spPr>
          <a:xfrm>
            <a:off x="611557" y="1261872"/>
            <a:ext cx="5300187" cy="4846320"/>
          </a:xfrm>
        </p:spPr>
        <p:txBody>
          <a:bodyPr/>
          <a:lstStyle/>
          <a:p>
            <a:pPr>
              <a:lnSpc>
                <a:spcPct val="100000"/>
              </a:lnSpc>
              <a:spcBef>
                <a:spcPts val="0"/>
              </a:spcBef>
            </a:pPr>
            <a:endParaRPr lang="en-US" sz="1000" dirty="0">
              <a:solidFill>
                <a:srgbClr val="7BC22F"/>
              </a:solidFill>
              <a:latin typeface="Courier Condensed" pitchFamily="2" charset="2"/>
              <a:cs typeface="Courier New" panose="02070309020205020404" pitchFamily="49" charset="0"/>
            </a:endParaRPr>
          </a:p>
          <a:p>
            <a:pPr>
              <a:lnSpc>
                <a:spcPct val="100000"/>
              </a:lnSpc>
              <a:spcBef>
                <a:spcPts val="0"/>
              </a:spcBef>
            </a:pPr>
            <a:endParaRPr lang="en-US" sz="1000" dirty="0">
              <a:solidFill>
                <a:srgbClr val="7BC22F"/>
              </a:solidFill>
              <a:latin typeface="Courier Condensed" pitchFamily="2" charset="2"/>
              <a:cs typeface="Courier New" panose="02070309020205020404" pitchFamily="49" charset="0"/>
            </a:endParaRPr>
          </a:p>
          <a:p>
            <a:pPr>
              <a:lnSpc>
                <a:spcPct val="100000"/>
              </a:lnSpc>
              <a:spcBef>
                <a:spcPts val="0"/>
              </a:spcBef>
            </a:pPr>
            <a:endParaRPr lang="en-US" sz="1000" dirty="0">
              <a:solidFill>
                <a:srgbClr val="7BC22F"/>
              </a:solidFill>
              <a:latin typeface="Courier Condensed" pitchFamily="2" charset="2"/>
              <a:cs typeface="Courier New" panose="02070309020205020404" pitchFamily="49" charset="0"/>
            </a:endParaRPr>
          </a:p>
          <a:p>
            <a:pPr>
              <a:lnSpc>
                <a:spcPct val="100000"/>
              </a:lnSpc>
              <a:spcBef>
                <a:spcPts val="0"/>
              </a:spcBef>
            </a:pPr>
            <a:endParaRPr lang="en-US" sz="1000" dirty="0">
              <a:solidFill>
                <a:srgbClr val="7BC22F"/>
              </a:solidFill>
              <a:latin typeface="Courier Condensed" pitchFamily="2" charset="2"/>
              <a:cs typeface="Courier New" panose="02070309020205020404" pitchFamily="49" charset="0"/>
            </a:endParaRPr>
          </a:p>
          <a:p>
            <a:pPr>
              <a:lnSpc>
                <a:spcPct val="100000"/>
              </a:lnSpc>
              <a:spcBef>
                <a:spcPts val="0"/>
              </a:spcBef>
            </a:pPr>
            <a:r>
              <a:rPr lang="en-US" sz="1000" dirty="0">
                <a:solidFill>
                  <a:srgbClr val="7BC22F"/>
                </a:solidFill>
                <a:latin typeface="Courier Condensed" pitchFamily="2" charset="2"/>
                <a:cs typeface="Courier New" panose="02070309020205020404" pitchFamily="49" charset="0"/>
              </a:rPr>
              <a:t>SET</a:t>
            </a:r>
            <a:r>
              <a:rPr lang="en-US" sz="1000" dirty="0">
                <a:solidFill>
                  <a:srgbClr val="FFFFFF"/>
                </a:solidFill>
                <a:latin typeface="Courier Condensed" pitchFamily="2" charset="2"/>
                <a:cs typeface="Courier New" panose="02070309020205020404" pitchFamily="49" charset="0"/>
              </a:rPr>
              <a:t> ROLE </a:t>
            </a:r>
            <a:r>
              <a:rPr lang="en-US" sz="1000" dirty="0" err="1">
                <a:solidFill>
                  <a:srgbClr val="FFFFFF"/>
                </a:solidFill>
                <a:latin typeface="Courier Condensed" pitchFamily="2" charset="2"/>
                <a:cs typeface="Courier New" panose="02070309020205020404" pitchFamily="49" charset="0"/>
              </a:rPr>
              <a:t>user_a</a:t>
            </a:r>
            <a:r>
              <a:rPr lang="en-US" sz="1000" dirty="0">
                <a:solidFill>
                  <a:srgbClr val="F08047"/>
                </a:solidFill>
                <a:latin typeface="Courier Condensed" pitchFamily="2" charset="2"/>
                <a:cs typeface="Courier New" panose="02070309020205020404" pitchFamily="49" charset="0"/>
              </a:rPr>
              <a:t>;</a:t>
            </a:r>
            <a:r>
              <a:rPr lang="en-US" sz="1000" dirty="0">
                <a:solidFill>
                  <a:srgbClr val="FFFFFF"/>
                </a:solidFill>
                <a:latin typeface="Courier Condensed" pitchFamily="2" charset="2"/>
                <a:cs typeface="Courier New" panose="02070309020205020404" pitchFamily="49" charset="0"/>
              </a:rPr>
              <a:t> </a:t>
            </a:r>
            <a:r>
              <a:rPr lang="en-US" sz="1000" dirty="0">
                <a:solidFill>
                  <a:srgbClr val="3A8BDA"/>
                </a:solidFill>
                <a:latin typeface="Courier Condensed" pitchFamily="2" charset="2"/>
                <a:cs typeface="Courier New" panose="02070309020205020404" pitchFamily="49" charset="0"/>
              </a:rPr>
              <a:t>-- </a:t>
            </a:r>
            <a:r>
              <a:rPr lang="en-US" sz="1000" dirty="0" err="1">
                <a:solidFill>
                  <a:srgbClr val="3A8BDA"/>
                </a:solidFill>
                <a:latin typeface="Courier Condensed" pitchFamily="2" charset="2"/>
                <a:cs typeface="Courier New" panose="02070309020205020404" pitchFamily="49" charset="0"/>
              </a:rPr>
              <a:t>Privilaged</a:t>
            </a:r>
            <a:r>
              <a:rPr lang="en-US" sz="1000" dirty="0">
                <a:solidFill>
                  <a:srgbClr val="3A8BDA"/>
                </a:solidFill>
                <a:latin typeface="Courier Condensed" pitchFamily="2" charset="2"/>
                <a:cs typeface="Courier New" panose="02070309020205020404" pitchFamily="49" charset="0"/>
              </a:rPr>
              <a:t> User </a:t>
            </a:r>
          </a:p>
          <a:p>
            <a:pPr>
              <a:lnSpc>
                <a:spcPct val="100000"/>
              </a:lnSpc>
              <a:spcBef>
                <a:spcPts val="0"/>
              </a:spcBef>
            </a:pPr>
            <a:r>
              <a:rPr lang="en-US" sz="1000" dirty="0">
                <a:solidFill>
                  <a:srgbClr val="7BC22F"/>
                </a:solidFill>
                <a:latin typeface="Courier Condensed" pitchFamily="2" charset="2"/>
                <a:cs typeface="Courier New" panose="02070309020205020404" pitchFamily="49" charset="0"/>
              </a:rPr>
              <a:t>SELECT</a:t>
            </a:r>
            <a:r>
              <a:rPr lang="en-US" sz="1000" dirty="0">
                <a:solidFill>
                  <a:srgbClr val="FFFFFF"/>
                </a:solidFill>
                <a:latin typeface="Courier Condensed" pitchFamily="2" charset="2"/>
                <a:cs typeface="Courier New" panose="02070309020205020404" pitchFamily="49" charset="0"/>
              </a:rPr>
              <a:t> </a:t>
            </a:r>
            <a:r>
              <a:rPr lang="en-US" sz="1000" dirty="0">
                <a:solidFill>
                  <a:srgbClr val="F08047"/>
                </a:solidFill>
                <a:latin typeface="Courier Condensed" pitchFamily="2" charset="2"/>
                <a:cs typeface="Courier New" panose="02070309020205020404" pitchFamily="49" charset="0"/>
              </a:rPr>
              <a:t>*</a:t>
            </a:r>
            <a:r>
              <a:rPr lang="en-US" sz="1000" dirty="0">
                <a:solidFill>
                  <a:srgbClr val="FFFFFF"/>
                </a:solidFill>
                <a:latin typeface="Courier Condensed" pitchFamily="2" charset="2"/>
                <a:cs typeface="Courier New" panose="02070309020205020404" pitchFamily="49" charset="0"/>
              </a:rPr>
              <a:t> </a:t>
            </a:r>
            <a:r>
              <a:rPr lang="en-US" sz="1000" dirty="0">
                <a:solidFill>
                  <a:srgbClr val="7BC22F"/>
                </a:solidFill>
                <a:latin typeface="Courier Condensed" pitchFamily="2" charset="2"/>
                <a:cs typeface="Courier New" panose="02070309020205020404" pitchFamily="49" charset="0"/>
              </a:rPr>
              <a:t>FROM</a:t>
            </a:r>
            <a:r>
              <a:rPr lang="en-US" sz="1000" dirty="0">
                <a:solidFill>
                  <a:srgbClr val="FFFFFF"/>
                </a:solidFill>
                <a:latin typeface="Courier Condensed" pitchFamily="2" charset="2"/>
                <a:cs typeface="Courier New" panose="02070309020205020404" pitchFamily="49" charset="0"/>
              </a:rPr>
              <a:t> </a:t>
            </a:r>
            <a:r>
              <a:rPr lang="en-US" sz="1000" dirty="0" err="1">
                <a:solidFill>
                  <a:srgbClr val="7BC22F"/>
                </a:solidFill>
                <a:latin typeface="Courier Condensed" pitchFamily="2" charset="2"/>
                <a:cs typeface="Courier New" panose="02070309020205020404" pitchFamily="49" charset="0"/>
              </a:rPr>
              <a:t>public</a:t>
            </a:r>
            <a:r>
              <a:rPr lang="en-US" sz="1000" dirty="0" err="1">
                <a:solidFill>
                  <a:srgbClr val="F08047"/>
                </a:solidFill>
                <a:latin typeface="Courier Condensed" pitchFamily="2" charset="2"/>
                <a:cs typeface="Courier New" panose="02070309020205020404" pitchFamily="49" charset="0"/>
              </a:rPr>
              <a:t>.</a:t>
            </a:r>
            <a:r>
              <a:rPr lang="en-US" sz="1000" dirty="0" err="1">
                <a:solidFill>
                  <a:srgbClr val="FFFFFF"/>
                </a:solidFill>
                <a:latin typeface="Courier Condensed" pitchFamily="2" charset="2"/>
                <a:cs typeface="Courier New" panose="02070309020205020404" pitchFamily="49" charset="0"/>
              </a:rPr>
              <a:t>test_view</a:t>
            </a:r>
            <a:r>
              <a:rPr lang="en-US" sz="1000" dirty="0">
                <a:solidFill>
                  <a:srgbClr val="F08047"/>
                </a:solidFill>
                <a:latin typeface="Courier Condensed" pitchFamily="2" charset="2"/>
                <a:cs typeface="Courier New" panose="02070309020205020404" pitchFamily="49" charset="0"/>
              </a:rPr>
              <a:t>;</a:t>
            </a:r>
            <a:r>
              <a:rPr lang="en-US" sz="1000" dirty="0">
                <a:solidFill>
                  <a:srgbClr val="FFFFFF"/>
                </a:solidFill>
                <a:latin typeface="Courier Condensed" pitchFamily="2" charset="2"/>
                <a:cs typeface="Courier New" panose="02070309020205020404" pitchFamily="49" charset="0"/>
              </a:rPr>
              <a:t> </a:t>
            </a:r>
          </a:p>
          <a:p>
            <a:pPr>
              <a:lnSpc>
                <a:spcPct val="100000"/>
              </a:lnSpc>
              <a:spcBef>
                <a:spcPts val="0"/>
              </a:spcBef>
            </a:pPr>
            <a:r>
              <a:rPr lang="en-US" sz="1000" dirty="0">
                <a:solidFill>
                  <a:srgbClr val="3A8BDA"/>
                </a:solidFill>
                <a:latin typeface="Courier Condensed" pitchFamily="2" charset="2"/>
                <a:cs typeface="Courier New" panose="02070309020205020404" pitchFamily="49" charset="0"/>
              </a:rPr>
              <a:t>-- 3 rows returned (execution time: 0 </a:t>
            </a:r>
            <a:r>
              <a:rPr lang="en-US" sz="1000" dirty="0" err="1">
                <a:solidFill>
                  <a:srgbClr val="3A8BDA"/>
                </a:solidFill>
                <a:latin typeface="Courier Condensed" pitchFamily="2" charset="2"/>
                <a:cs typeface="Courier New" panose="02070309020205020404" pitchFamily="49" charset="0"/>
              </a:rPr>
              <a:t>ms</a:t>
            </a:r>
            <a:r>
              <a:rPr lang="en-US" sz="1000" dirty="0">
                <a:solidFill>
                  <a:srgbClr val="3A8BDA"/>
                </a:solidFill>
                <a:latin typeface="Courier Condensed" pitchFamily="2" charset="2"/>
                <a:cs typeface="Courier New" panose="02070309020205020404" pitchFamily="49" charset="0"/>
              </a:rPr>
              <a:t>; total time: 16 </a:t>
            </a:r>
            <a:r>
              <a:rPr lang="en-US" sz="1000" dirty="0" err="1">
                <a:solidFill>
                  <a:srgbClr val="3A8BDA"/>
                </a:solidFill>
                <a:latin typeface="Courier Condensed" pitchFamily="2" charset="2"/>
                <a:cs typeface="Courier New" panose="02070309020205020404" pitchFamily="49" charset="0"/>
              </a:rPr>
              <a:t>ms</a:t>
            </a:r>
            <a:r>
              <a:rPr lang="en-US" sz="1000" dirty="0">
                <a:solidFill>
                  <a:srgbClr val="3A8BDA"/>
                </a:solidFill>
                <a:latin typeface="Courier Condensed" pitchFamily="2" charset="2"/>
                <a:cs typeface="Courier New" panose="02070309020205020404" pitchFamily="49" charset="0"/>
              </a:rPr>
              <a:t>) </a:t>
            </a:r>
          </a:p>
          <a:p>
            <a:pPr>
              <a:lnSpc>
                <a:spcPct val="100000"/>
              </a:lnSpc>
              <a:spcBef>
                <a:spcPts val="0"/>
              </a:spcBef>
            </a:pPr>
            <a:endParaRPr lang="en-US" sz="1000" dirty="0">
              <a:solidFill>
                <a:srgbClr val="3A8BDA"/>
              </a:solidFill>
              <a:latin typeface="Courier Condensed" pitchFamily="2" charset="2"/>
              <a:cs typeface="Courier New" panose="02070309020205020404" pitchFamily="49" charset="0"/>
            </a:endParaRPr>
          </a:p>
          <a:p>
            <a:pPr>
              <a:lnSpc>
                <a:spcPct val="100000"/>
              </a:lnSpc>
              <a:spcBef>
                <a:spcPts val="0"/>
              </a:spcBef>
            </a:pPr>
            <a:r>
              <a:rPr lang="en-US" sz="1000" dirty="0">
                <a:solidFill>
                  <a:srgbClr val="7BC22F"/>
                </a:solidFill>
                <a:latin typeface="Courier Condensed" pitchFamily="2" charset="2"/>
                <a:cs typeface="Courier New" panose="02070309020205020404" pitchFamily="49" charset="0"/>
              </a:rPr>
              <a:t>SET</a:t>
            </a:r>
            <a:r>
              <a:rPr lang="en-US" sz="1000" dirty="0">
                <a:solidFill>
                  <a:srgbClr val="FFFFFF"/>
                </a:solidFill>
                <a:latin typeface="Courier Condensed" pitchFamily="2" charset="2"/>
                <a:cs typeface="Courier New" panose="02070309020205020404" pitchFamily="49" charset="0"/>
              </a:rPr>
              <a:t> ROLE </a:t>
            </a:r>
            <a:r>
              <a:rPr lang="en-US" sz="1000" dirty="0" err="1">
                <a:solidFill>
                  <a:srgbClr val="FFFFFF"/>
                </a:solidFill>
                <a:latin typeface="Courier Condensed" pitchFamily="2" charset="2"/>
                <a:cs typeface="Courier New" panose="02070309020205020404" pitchFamily="49" charset="0"/>
              </a:rPr>
              <a:t>user_b</a:t>
            </a:r>
            <a:r>
              <a:rPr lang="en-US" sz="1000" dirty="0">
                <a:solidFill>
                  <a:srgbClr val="F08047"/>
                </a:solidFill>
                <a:latin typeface="Courier Condensed" pitchFamily="2" charset="2"/>
                <a:cs typeface="Courier New" panose="02070309020205020404" pitchFamily="49" charset="0"/>
              </a:rPr>
              <a:t>;</a:t>
            </a:r>
            <a:r>
              <a:rPr lang="en-US" sz="1000" dirty="0">
                <a:solidFill>
                  <a:srgbClr val="FFFFFF"/>
                </a:solidFill>
                <a:latin typeface="Courier Condensed" pitchFamily="2" charset="2"/>
                <a:cs typeface="Courier New" panose="02070309020205020404" pitchFamily="49" charset="0"/>
              </a:rPr>
              <a:t> </a:t>
            </a:r>
            <a:r>
              <a:rPr lang="en-US" sz="1000" dirty="0">
                <a:solidFill>
                  <a:srgbClr val="3A8BDA"/>
                </a:solidFill>
                <a:latin typeface="Courier Condensed" pitchFamily="2" charset="2"/>
                <a:cs typeface="Courier New" panose="02070309020205020404" pitchFamily="49" charset="0"/>
              </a:rPr>
              <a:t>-- Partial </a:t>
            </a:r>
            <a:r>
              <a:rPr lang="en-US" sz="1000" dirty="0" err="1">
                <a:solidFill>
                  <a:srgbClr val="3A8BDA"/>
                </a:solidFill>
                <a:latin typeface="Courier Condensed" pitchFamily="2" charset="2"/>
                <a:cs typeface="Courier New" panose="02070309020205020404" pitchFamily="49" charset="0"/>
              </a:rPr>
              <a:t>Privilaged</a:t>
            </a:r>
            <a:r>
              <a:rPr lang="en-US" sz="1000" dirty="0">
                <a:solidFill>
                  <a:srgbClr val="3A8BDA"/>
                </a:solidFill>
                <a:latin typeface="Courier Condensed" pitchFamily="2" charset="2"/>
                <a:cs typeface="Courier New" panose="02070309020205020404" pitchFamily="49" charset="0"/>
              </a:rPr>
              <a:t> User </a:t>
            </a:r>
          </a:p>
          <a:p>
            <a:pPr>
              <a:lnSpc>
                <a:spcPct val="100000"/>
              </a:lnSpc>
              <a:spcBef>
                <a:spcPts val="0"/>
              </a:spcBef>
            </a:pPr>
            <a:r>
              <a:rPr lang="en-US" sz="1000" dirty="0">
                <a:solidFill>
                  <a:srgbClr val="7BC22F"/>
                </a:solidFill>
                <a:latin typeface="Courier Condensed" pitchFamily="2" charset="2"/>
                <a:cs typeface="Courier New" panose="02070309020205020404" pitchFamily="49" charset="0"/>
              </a:rPr>
              <a:t>SELECT</a:t>
            </a:r>
            <a:r>
              <a:rPr lang="en-US" sz="1000" dirty="0">
                <a:solidFill>
                  <a:srgbClr val="FFFFFF"/>
                </a:solidFill>
                <a:latin typeface="Courier Condensed" pitchFamily="2" charset="2"/>
                <a:cs typeface="Courier New" panose="02070309020205020404" pitchFamily="49" charset="0"/>
              </a:rPr>
              <a:t> </a:t>
            </a:r>
            <a:r>
              <a:rPr lang="en-US" sz="1000" dirty="0">
                <a:solidFill>
                  <a:srgbClr val="F08047"/>
                </a:solidFill>
                <a:latin typeface="Courier Condensed" pitchFamily="2" charset="2"/>
                <a:cs typeface="Courier New" panose="02070309020205020404" pitchFamily="49" charset="0"/>
              </a:rPr>
              <a:t>*</a:t>
            </a:r>
            <a:r>
              <a:rPr lang="en-US" sz="1000" dirty="0">
                <a:solidFill>
                  <a:srgbClr val="FFFFFF"/>
                </a:solidFill>
                <a:latin typeface="Courier Condensed" pitchFamily="2" charset="2"/>
                <a:cs typeface="Courier New" panose="02070309020205020404" pitchFamily="49" charset="0"/>
              </a:rPr>
              <a:t> </a:t>
            </a:r>
            <a:r>
              <a:rPr lang="en-US" sz="1000" dirty="0">
                <a:solidFill>
                  <a:srgbClr val="7BC22F"/>
                </a:solidFill>
                <a:latin typeface="Courier Condensed" pitchFamily="2" charset="2"/>
                <a:cs typeface="Courier New" panose="02070309020205020404" pitchFamily="49" charset="0"/>
              </a:rPr>
              <a:t>FROM</a:t>
            </a:r>
            <a:r>
              <a:rPr lang="en-US" sz="1000" dirty="0">
                <a:solidFill>
                  <a:srgbClr val="FFFFFF"/>
                </a:solidFill>
                <a:latin typeface="Courier Condensed" pitchFamily="2" charset="2"/>
                <a:cs typeface="Courier New" panose="02070309020205020404" pitchFamily="49" charset="0"/>
              </a:rPr>
              <a:t> </a:t>
            </a:r>
            <a:r>
              <a:rPr lang="en-US" sz="1000" dirty="0" err="1">
                <a:solidFill>
                  <a:srgbClr val="7BC22F"/>
                </a:solidFill>
                <a:latin typeface="Courier Condensed" pitchFamily="2" charset="2"/>
                <a:cs typeface="Courier New" panose="02070309020205020404" pitchFamily="49" charset="0"/>
              </a:rPr>
              <a:t>public</a:t>
            </a:r>
            <a:r>
              <a:rPr lang="en-US" sz="1000" dirty="0" err="1">
                <a:solidFill>
                  <a:srgbClr val="F08047"/>
                </a:solidFill>
                <a:latin typeface="Courier Condensed" pitchFamily="2" charset="2"/>
                <a:cs typeface="Courier New" panose="02070309020205020404" pitchFamily="49" charset="0"/>
              </a:rPr>
              <a:t>.</a:t>
            </a:r>
            <a:r>
              <a:rPr lang="en-US" sz="1000" dirty="0" err="1">
                <a:solidFill>
                  <a:srgbClr val="FFFFFF"/>
                </a:solidFill>
                <a:latin typeface="Courier Condensed" pitchFamily="2" charset="2"/>
                <a:cs typeface="Courier New" panose="02070309020205020404" pitchFamily="49" charset="0"/>
              </a:rPr>
              <a:t>test_view</a:t>
            </a:r>
            <a:r>
              <a:rPr lang="en-US" sz="1000" dirty="0">
                <a:solidFill>
                  <a:srgbClr val="F08047"/>
                </a:solidFill>
                <a:latin typeface="Courier Condensed" pitchFamily="2" charset="2"/>
                <a:cs typeface="Courier New" panose="02070309020205020404" pitchFamily="49" charset="0"/>
              </a:rPr>
              <a:t>;</a:t>
            </a:r>
            <a:r>
              <a:rPr lang="en-US" sz="1000" dirty="0">
                <a:solidFill>
                  <a:srgbClr val="FFFFFF"/>
                </a:solidFill>
                <a:latin typeface="Courier Condensed" pitchFamily="2" charset="2"/>
                <a:cs typeface="Courier New" panose="02070309020205020404" pitchFamily="49" charset="0"/>
              </a:rPr>
              <a:t> </a:t>
            </a:r>
          </a:p>
          <a:p>
            <a:pPr>
              <a:lnSpc>
                <a:spcPct val="100000"/>
              </a:lnSpc>
              <a:spcBef>
                <a:spcPts val="0"/>
              </a:spcBef>
            </a:pPr>
            <a:r>
              <a:rPr lang="en-US" sz="1000" dirty="0">
                <a:solidFill>
                  <a:srgbClr val="3A8BDA"/>
                </a:solidFill>
                <a:latin typeface="Courier Condensed" pitchFamily="2" charset="2"/>
                <a:cs typeface="Courier New" panose="02070309020205020404" pitchFamily="49" charset="0"/>
              </a:rPr>
              <a:t>-- Empty set (execution time: 0 </a:t>
            </a:r>
            <a:r>
              <a:rPr lang="en-US" sz="1000" dirty="0" err="1">
                <a:solidFill>
                  <a:srgbClr val="3A8BDA"/>
                </a:solidFill>
                <a:latin typeface="Courier Condensed" pitchFamily="2" charset="2"/>
                <a:cs typeface="Courier New" panose="02070309020205020404" pitchFamily="49" charset="0"/>
              </a:rPr>
              <a:t>ms</a:t>
            </a:r>
            <a:r>
              <a:rPr lang="en-US" sz="1000" dirty="0">
                <a:solidFill>
                  <a:srgbClr val="3A8BDA"/>
                </a:solidFill>
                <a:latin typeface="Courier Condensed" pitchFamily="2" charset="2"/>
                <a:cs typeface="Courier New" panose="02070309020205020404" pitchFamily="49" charset="0"/>
              </a:rPr>
              <a:t>; total time: 32 </a:t>
            </a:r>
            <a:r>
              <a:rPr lang="en-US" sz="1000" dirty="0" err="1">
                <a:solidFill>
                  <a:srgbClr val="3A8BDA"/>
                </a:solidFill>
                <a:latin typeface="Courier Condensed" pitchFamily="2" charset="2"/>
                <a:cs typeface="Courier New" panose="02070309020205020404" pitchFamily="49" charset="0"/>
              </a:rPr>
              <a:t>ms</a:t>
            </a:r>
            <a:r>
              <a:rPr lang="en-US" sz="1000" dirty="0">
                <a:solidFill>
                  <a:srgbClr val="3A8BDA"/>
                </a:solidFill>
                <a:latin typeface="Courier Condensed" pitchFamily="2" charset="2"/>
                <a:cs typeface="Courier New" panose="02070309020205020404" pitchFamily="49" charset="0"/>
              </a:rPr>
              <a:t>) </a:t>
            </a:r>
          </a:p>
          <a:p>
            <a:pPr>
              <a:lnSpc>
                <a:spcPct val="100000"/>
              </a:lnSpc>
              <a:spcBef>
                <a:spcPts val="0"/>
              </a:spcBef>
            </a:pPr>
            <a:endParaRPr lang="en-US" sz="1000" dirty="0">
              <a:solidFill>
                <a:srgbClr val="3A8BDA"/>
              </a:solidFill>
              <a:latin typeface="Courier Condensed" pitchFamily="2" charset="2"/>
              <a:cs typeface="Courier New" panose="02070309020205020404" pitchFamily="49" charset="0"/>
            </a:endParaRPr>
          </a:p>
          <a:p>
            <a:pPr>
              <a:lnSpc>
                <a:spcPct val="100000"/>
              </a:lnSpc>
              <a:spcBef>
                <a:spcPts val="0"/>
              </a:spcBef>
            </a:pPr>
            <a:r>
              <a:rPr lang="en-US" sz="1000" dirty="0">
                <a:solidFill>
                  <a:srgbClr val="7BC22F"/>
                </a:solidFill>
                <a:latin typeface="Courier Condensed" pitchFamily="2" charset="2"/>
                <a:cs typeface="Courier New" panose="02070309020205020404" pitchFamily="49" charset="0"/>
              </a:rPr>
              <a:t>SET</a:t>
            </a:r>
            <a:r>
              <a:rPr lang="en-US" sz="1000" dirty="0">
                <a:solidFill>
                  <a:srgbClr val="FFFFFF"/>
                </a:solidFill>
                <a:latin typeface="Courier Condensed" pitchFamily="2" charset="2"/>
                <a:cs typeface="Courier New" panose="02070309020205020404" pitchFamily="49" charset="0"/>
              </a:rPr>
              <a:t> ROLE </a:t>
            </a:r>
            <a:r>
              <a:rPr lang="en-US" sz="1000" dirty="0" err="1">
                <a:solidFill>
                  <a:srgbClr val="FFFFFF"/>
                </a:solidFill>
                <a:latin typeface="Courier Condensed" pitchFamily="2" charset="2"/>
                <a:cs typeface="Courier New" panose="02070309020205020404" pitchFamily="49" charset="0"/>
              </a:rPr>
              <a:t>user_c</a:t>
            </a:r>
            <a:r>
              <a:rPr lang="en-US" sz="1000" dirty="0">
                <a:solidFill>
                  <a:srgbClr val="F08047"/>
                </a:solidFill>
                <a:latin typeface="Courier Condensed" pitchFamily="2" charset="2"/>
                <a:cs typeface="Courier New" panose="02070309020205020404" pitchFamily="49" charset="0"/>
              </a:rPr>
              <a:t>;</a:t>
            </a:r>
            <a:r>
              <a:rPr lang="en-US" sz="1000" dirty="0">
                <a:solidFill>
                  <a:srgbClr val="FFFFFF"/>
                </a:solidFill>
                <a:latin typeface="Courier Condensed" pitchFamily="2" charset="2"/>
                <a:cs typeface="Courier New" panose="02070309020205020404" pitchFamily="49" charset="0"/>
              </a:rPr>
              <a:t> </a:t>
            </a:r>
            <a:r>
              <a:rPr lang="en-US" sz="1000" dirty="0">
                <a:solidFill>
                  <a:srgbClr val="3A8BDA"/>
                </a:solidFill>
                <a:latin typeface="Courier Condensed" pitchFamily="2" charset="2"/>
                <a:cs typeface="Courier New" panose="02070309020205020404" pitchFamily="49" charset="0"/>
              </a:rPr>
              <a:t>-- Un-</a:t>
            </a:r>
            <a:r>
              <a:rPr lang="en-US" sz="1000" dirty="0" err="1">
                <a:solidFill>
                  <a:srgbClr val="3A8BDA"/>
                </a:solidFill>
                <a:latin typeface="Courier Condensed" pitchFamily="2" charset="2"/>
                <a:cs typeface="Courier New" panose="02070309020205020404" pitchFamily="49" charset="0"/>
              </a:rPr>
              <a:t>Privilaged</a:t>
            </a:r>
            <a:r>
              <a:rPr lang="en-US" sz="1000" dirty="0">
                <a:solidFill>
                  <a:srgbClr val="3A8BDA"/>
                </a:solidFill>
                <a:latin typeface="Courier Condensed" pitchFamily="2" charset="2"/>
                <a:cs typeface="Courier New" panose="02070309020205020404" pitchFamily="49" charset="0"/>
              </a:rPr>
              <a:t> User </a:t>
            </a:r>
          </a:p>
          <a:p>
            <a:pPr>
              <a:lnSpc>
                <a:spcPct val="100000"/>
              </a:lnSpc>
              <a:spcBef>
                <a:spcPts val="0"/>
              </a:spcBef>
            </a:pPr>
            <a:r>
              <a:rPr lang="en-US" sz="1000" dirty="0">
                <a:solidFill>
                  <a:srgbClr val="7BC22F"/>
                </a:solidFill>
                <a:latin typeface="Courier Condensed" pitchFamily="2" charset="2"/>
                <a:cs typeface="Courier New" panose="02070309020205020404" pitchFamily="49" charset="0"/>
              </a:rPr>
              <a:t>SELECT</a:t>
            </a:r>
            <a:r>
              <a:rPr lang="en-US" sz="1000" dirty="0">
                <a:solidFill>
                  <a:srgbClr val="FFFFFF"/>
                </a:solidFill>
                <a:latin typeface="Courier Condensed" pitchFamily="2" charset="2"/>
                <a:cs typeface="Courier New" panose="02070309020205020404" pitchFamily="49" charset="0"/>
              </a:rPr>
              <a:t> </a:t>
            </a:r>
            <a:r>
              <a:rPr lang="en-US" sz="1000" dirty="0">
                <a:solidFill>
                  <a:srgbClr val="F08047"/>
                </a:solidFill>
                <a:latin typeface="Courier Condensed" pitchFamily="2" charset="2"/>
                <a:cs typeface="Courier New" panose="02070309020205020404" pitchFamily="49" charset="0"/>
              </a:rPr>
              <a:t>*</a:t>
            </a:r>
            <a:r>
              <a:rPr lang="en-US" sz="1000" dirty="0">
                <a:solidFill>
                  <a:srgbClr val="FFFFFF"/>
                </a:solidFill>
                <a:latin typeface="Courier Condensed" pitchFamily="2" charset="2"/>
                <a:cs typeface="Courier New" panose="02070309020205020404" pitchFamily="49" charset="0"/>
              </a:rPr>
              <a:t> </a:t>
            </a:r>
            <a:r>
              <a:rPr lang="en-US" sz="1000" dirty="0">
                <a:solidFill>
                  <a:srgbClr val="7BC22F"/>
                </a:solidFill>
                <a:latin typeface="Courier Condensed" pitchFamily="2" charset="2"/>
                <a:cs typeface="Courier New" panose="02070309020205020404" pitchFamily="49" charset="0"/>
              </a:rPr>
              <a:t>FROM</a:t>
            </a:r>
            <a:r>
              <a:rPr lang="en-US" sz="1000" dirty="0">
                <a:solidFill>
                  <a:srgbClr val="FFFFFF"/>
                </a:solidFill>
                <a:latin typeface="Courier Condensed" pitchFamily="2" charset="2"/>
                <a:cs typeface="Courier New" panose="02070309020205020404" pitchFamily="49" charset="0"/>
              </a:rPr>
              <a:t> </a:t>
            </a:r>
            <a:r>
              <a:rPr lang="en-US" sz="1000" dirty="0" err="1">
                <a:solidFill>
                  <a:srgbClr val="7BC22F"/>
                </a:solidFill>
                <a:latin typeface="Courier Condensed" pitchFamily="2" charset="2"/>
                <a:cs typeface="Courier New" panose="02070309020205020404" pitchFamily="49" charset="0"/>
              </a:rPr>
              <a:t>public</a:t>
            </a:r>
            <a:r>
              <a:rPr lang="en-US" sz="1000" dirty="0" err="1">
                <a:solidFill>
                  <a:srgbClr val="F08047"/>
                </a:solidFill>
                <a:latin typeface="Courier Condensed" pitchFamily="2" charset="2"/>
                <a:cs typeface="Courier New" panose="02070309020205020404" pitchFamily="49" charset="0"/>
              </a:rPr>
              <a:t>.</a:t>
            </a:r>
            <a:r>
              <a:rPr lang="en-US" sz="1000" dirty="0" err="1">
                <a:solidFill>
                  <a:srgbClr val="FFFFFF"/>
                </a:solidFill>
                <a:latin typeface="Courier Condensed" pitchFamily="2" charset="2"/>
                <a:cs typeface="Courier New" panose="02070309020205020404" pitchFamily="49" charset="0"/>
              </a:rPr>
              <a:t>test_view</a:t>
            </a:r>
            <a:r>
              <a:rPr lang="en-US" sz="1000" dirty="0">
                <a:solidFill>
                  <a:srgbClr val="F08047"/>
                </a:solidFill>
                <a:latin typeface="Courier Condensed" pitchFamily="2" charset="2"/>
                <a:cs typeface="Courier New" panose="02070309020205020404" pitchFamily="49" charset="0"/>
              </a:rPr>
              <a:t>;</a:t>
            </a:r>
            <a:r>
              <a:rPr lang="en-US" sz="1000" dirty="0">
                <a:solidFill>
                  <a:srgbClr val="FFFFFF"/>
                </a:solidFill>
                <a:latin typeface="Courier Condensed" pitchFamily="2" charset="2"/>
                <a:cs typeface="Courier New" panose="02070309020205020404" pitchFamily="49" charset="0"/>
              </a:rPr>
              <a:t> </a:t>
            </a:r>
          </a:p>
          <a:p>
            <a:pPr>
              <a:lnSpc>
                <a:spcPct val="100000"/>
              </a:lnSpc>
              <a:spcBef>
                <a:spcPts val="0"/>
              </a:spcBef>
            </a:pPr>
            <a:r>
              <a:rPr lang="en-US" sz="1000" dirty="0">
                <a:solidFill>
                  <a:srgbClr val="3A8BDA"/>
                </a:solidFill>
                <a:latin typeface="Courier Condensed" pitchFamily="2" charset="2"/>
                <a:cs typeface="Courier New" panose="02070309020205020404" pitchFamily="49" charset="0"/>
              </a:rPr>
              <a:t>-- ERROR: permission denied for relation test </a:t>
            </a:r>
          </a:p>
          <a:p>
            <a:pPr>
              <a:lnSpc>
                <a:spcPct val="100000"/>
              </a:lnSpc>
              <a:spcBef>
                <a:spcPts val="0"/>
              </a:spcBef>
            </a:pPr>
            <a:endParaRPr lang="en-US" sz="1000" dirty="0">
              <a:solidFill>
                <a:srgbClr val="3A8BDA"/>
              </a:solidFill>
              <a:latin typeface="Courier Condensed" pitchFamily="2" charset="2"/>
              <a:cs typeface="Courier New" panose="02070309020205020404" pitchFamily="49" charset="0"/>
            </a:endParaRPr>
          </a:p>
          <a:p>
            <a:pPr>
              <a:lnSpc>
                <a:spcPct val="100000"/>
              </a:lnSpc>
              <a:spcBef>
                <a:spcPts val="0"/>
              </a:spcBef>
            </a:pPr>
            <a:r>
              <a:rPr lang="en-US" sz="1000" dirty="0">
                <a:solidFill>
                  <a:srgbClr val="7BC22F"/>
                </a:solidFill>
                <a:latin typeface="Courier Condensed" pitchFamily="2" charset="2"/>
                <a:cs typeface="Courier New" panose="02070309020205020404" pitchFamily="49" charset="0"/>
              </a:rPr>
              <a:t>SET</a:t>
            </a:r>
            <a:r>
              <a:rPr lang="en-US" sz="1000" dirty="0">
                <a:solidFill>
                  <a:srgbClr val="FFFFFF"/>
                </a:solidFill>
                <a:latin typeface="Courier Condensed" pitchFamily="2" charset="2"/>
                <a:cs typeface="Courier New" panose="02070309020205020404" pitchFamily="49" charset="0"/>
              </a:rPr>
              <a:t> ROLE </a:t>
            </a:r>
            <a:r>
              <a:rPr lang="en-US" sz="1000" dirty="0" err="1">
                <a:solidFill>
                  <a:srgbClr val="FFFFFF"/>
                </a:solidFill>
                <a:latin typeface="Courier Condensed" pitchFamily="2" charset="2"/>
                <a:cs typeface="Courier New" panose="02070309020205020404" pitchFamily="49" charset="0"/>
              </a:rPr>
              <a:t>group_a</a:t>
            </a:r>
            <a:r>
              <a:rPr lang="en-US" sz="1000" dirty="0">
                <a:solidFill>
                  <a:srgbClr val="F08047"/>
                </a:solidFill>
                <a:latin typeface="Courier Condensed" pitchFamily="2" charset="2"/>
                <a:cs typeface="Courier New" panose="02070309020205020404" pitchFamily="49" charset="0"/>
              </a:rPr>
              <a:t>;</a:t>
            </a:r>
            <a:r>
              <a:rPr lang="en-US" sz="1000" dirty="0">
                <a:solidFill>
                  <a:srgbClr val="FFFFFF"/>
                </a:solidFill>
                <a:latin typeface="Courier Condensed" pitchFamily="2" charset="2"/>
                <a:cs typeface="Courier New" panose="02070309020205020404" pitchFamily="49" charset="0"/>
              </a:rPr>
              <a:t> </a:t>
            </a:r>
            <a:r>
              <a:rPr lang="en-US" sz="1000" dirty="0">
                <a:solidFill>
                  <a:srgbClr val="3A8BDA"/>
                </a:solidFill>
                <a:latin typeface="Courier Condensed" pitchFamily="2" charset="2"/>
                <a:cs typeface="Courier New" panose="02070309020205020404" pitchFamily="49" charset="0"/>
              </a:rPr>
              <a:t>-- 1st Group </a:t>
            </a:r>
          </a:p>
          <a:p>
            <a:pPr>
              <a:lnSpc>
                <a:spcPct val="100000"/>
              </a:lnSpc>
              <a:spcBef>
                <a:spcPts val="0"/>
              </a:spcBef>
            </a:pPr>
            <a:r>
              <a:rPr lang="en-US" sz="1000" dirty="0">
                <a:solidFill>
                  <a:srgbClr val="7BC22F"/>
                </a:solidFill>
                <a:latin typeface="Courier Condensed" pitchFamily="2" charset="2"/>
                <a:cs typeface="Courier New" panose="02070309020205020404" pitchFamily="49" charset="0"/>
              </a:rPr>
              <a:t>SELECT</a:t>
            </a:r>
            <a:r>
              <a:rPr lang="en-US" sz="1000" dirty="0">
                <a:solidFill>
                  <a:srgbClr val="FFFFFF"/>
                </a:solidFill>
                <a:latin typeface="Courier Condensed" pitchFamily="2" charset="2"/>
                <a:cs typeface="Courier New" panose="02070309020205020404" pitchFamily="49" charset="0"/>
              </a:rPr>
              <a:t> </a:t>
            </a:r>
            <a:r>
              <a:rPr lang="en-US" sz="1000" dirty="0">
                <a:solidFill>
                  <a:srgbClr val="F08047"/>
                </a:solidFill>
                <a:latin typeface="Courier Condensed" pitchFamily="2" charset="2"/>
                <a:cs typeface="Courier New" panose="02070309020205020404" pitchFamily="49" charset="0"/>
              </a:rPr>
              <a:t>*</a:t>
            </a:r>
            <a:r>
              <a:rPr lang="en-US" sz="1000" dirty="0">
                <a:solidFill>
                  <a:srgbClr val="FFFFFF"/>
                </a:solidFill>
                <a:latin typeface="Courier Condensed" pitchFamily="2" charset="2"/>
                <a:cs typeface="Courier New" panose="02070309020205020404" pitchFamily="49" charset="0"/>
              </a:rPr>
              <a:t> </a:t>
            </a:r>
            <a:r>
              <a:rPr lang="en-US" sz="1000" dirty="0">
                <a:solidFill>
                  <a:srgbClr val="7BC22F"/>
                </a:solidFill>
                <a:latin typeface="Courier Condensed" pitchFamily="2" charset="2"/>
                <a:cs typeface="Courier New" panose="02070309020205020404" pitchFamily="49" charset="0"/>
              </a:rPr>
              <a:t>FROM</a:t>
            </a:r>
            <a:r>
              <a:rPr lang="en-US" sz="1000" dirty="0">
                <a:solidFill>
                  <a:srgbClr val="FFFFFF"/>
                </a:solidFill>
                <a:latin typeface="Courier Condensed" pitchFamily="2" charset="2"/>
                <a:cs typeface="Courier New" panose="02070309020205020404" pitchFamily="49" charset="0"/>
              </a:rPr>
              <a:t> </a:t>
            </a:r>
            <a:r>
              <a:rPr lang="en-US" sz="1000" dirty="0" err="1">
                <a:solidFill>
                  <a:srgbClr val="7BC22F"/>
                </a:solidFill>
                <a:latin typeface="Courier Condensed" pitchFamily="2" charset="2"/>
                <a:cs typeface="Courier New" panose="02070309020205020404" pitchFamily="49" charset="0"/>
              </a:rPr>
              <a:t>public</a:t>
            </a:r>
            <a:r>
              <a:rPr lang="en-US" sz="1000" dirty="0" err="1">
                <a:solidFill>
                  <a:srgbClr val="F08047"/>
                </a:solidFill>
                <a:latin typeface="Courier Condensed" pitchFamily="2" charset="2"/>
                <a:cs typeface="Courier New" panose="02070309020205020404" pitchFamily="49" charset="0"/>
              </a:rPr>
              <a:t>.</a:t>
            </a:r>
            <a:r>
              <a:rPr lang="en-US" sz="1000" dirty="0" err="1">
                <a:solidFill>
                  <a:srgbClr val="FFFFFF"/>
                </a:solidFill>
                <a:latin typeface="Courier Condensed" pitchFamily="2" charset="2"/>
                <a:cs typeface="Courier New" panose="02070309020205020404" pitchFamily="49" charset="0"/>
              </a:rPr>
              <a:t>test_view</a:t>
            </a:r>
            <a:r>
              <a:rPr lang="en-US" sz="1000" dirty="0">
                <a:solidFill>
                  <a:srgbClr val="F08047"/>
                </a:solidFill>
                <a:latin typeface="Courier Condensed" pitchFamily="2" charset="2"/>
                <a:cs typeface="Courier New" panose="02070309020205020404" pitchFamily="49" charset="0"/>
              </a:rPr>
              <a:t>;</a:t>
            </a:r>
            <a:r>
              <a:rPr lang="en-US" sz="1000" dirty="0">
                <a:solidFill>
                  <a:srgbClr val="FFFFFF"/>
                </a:solidFill>
                <a:latin typeface="Courier Condensed" pitchFamily="2" charset="2"/>
                <a:cs typeface="Courier New" panose="02070309020205020404" pitchFamily="49" charset="0"/>
              </a:rPr>
              <a:t> </a:t>
            </a:r>
          </a:p>
          <a:p>
            <a:pPr>
              <a:lnSpc>
                <a:spcPct val="100000"/>
              </a:lnSpc>
              <a:spcBef>
                <a:spcPts val="0"/>
              </a:spcBef>
            </a:pPr>
            <a:r>
              <a:rPr lang="en-US" sz="1000" dirty="0">
                <a:solidFill>
                  <a:srgbClr val="3A8BDA"/>
                </a:solidFill>
                <a:latin typeface="Courier Condensed" pitchFamily="2" charset="2"/>
                <a:cs typeface="Courier New" panose="02070309020205020404" pitchFamily="49" charset="0"/>
              </a:rPr>
              <a:t>-- Empty set (execution time: 0 </a:t>
            </a:r>
            <a:r>
              <a:rPr lang="en-US" sz="1000" dirty="0" err="1">
                <a:solidFill>
                  <a:srgbClr val="3A8BDA"/>
                </a:solidFill>
                <a:latin typeface="Courier Condensed" pitchFamily="2" charset="2"/>
                <a:cs typeface="Courier New" panose="02070309020205020404" pitchFamily="49" charset="0"/>
              </a:rPr>
              <a:t>ms</a:t>
            </a:r>
            <a:r>
              <a:rPr lang="en-US" sz="1000" dirty="0">
                <a:solidFill>
                  <a:srgbClr val="3A8BDA"/>
                </a:solidFill>
                <a:latin typeface="Courier Condensed" pitchFamily="2" charset="2"/>
                <a:cs typeface="Courier New" panose="02070309020205020404" pitchFamily="49" charset="0"/>
              </a:rPr>
              <a:t>; total time: 16 </a:t>
            </a:r>
            <a:r>
              <a:rPr lang="en-US" sz="1000" dirty="0" err="1">
                <a:solidFill>
                  <a:srgbClr val="3A8BDA"/>
                </a:solidFill>
                <a:latin typeface="Courier Condensed" pitchFamily="2" charset="2"/>
                <a:cs typeface="Courier New" panose="02070309020205020404" pitchFamily="49" charset="0"/>
              </a:rPr>
              <a:t>ms</a:t>
            </a:r>
            <a:r>
              <a:rPr lang="en-US" sz="1000" dirty="0">
                <a:solidFill>
                  <a:srgbClr val="3A8BDA"/>
                </a:solidFill>
                <a:latin typeface="Courier Condensed" pitchFamily="2" charset="2"/>
                <a:cs typeface="Courier New" panose="02070309020205020404" pitchFamily="49" charset="0"/>
              </a:rPr>
              <a:t>) </a:t>
            </a:r>
          </a:p>
          <a:p>
            <a:pPr>
              <a:lnSpc>
                <a:spcPct val="100000"/>
              </a:lnSpc>
              <a:spcBef>
                <a:spcPts val="0"/>
              </a:spcBef>
            </a:pPr>
            <a:endParaRPr lang="en-US" sz="1000" dirty="0">
              <a:solidFill>
                <a:srgbClr val="3A8BDA"/>
              </a:solidFill>
              <a:latin typeface="Courier Condensed" pitchFamily="2" charset="2"/>
              <a:cs typeface="Courier New" panose="02070309020205020404" pitchFamily="49" charset="0"/>
            </a:endParaRPr>
          </a:p>
          <a:p>
            <a:pPr>
              <a:lnSpc>
                <a:spcPct val="100000"/>
              </a:lnSpc>
              <a:spcBef>
                <a:spcPts val="0"/>
              </a:spcBef>
            </a:pPr>
            <a:r>
              <a:rPr lang="en-US" sz="1000" dirty="0">
                <a:solidFill>
                  <a:srgbClr val="7BC22F"/>
                </a:solidFill>
                <a:latin typeface="Courier Condensed" pitchFamily="2" charset="2"/>
                <a:cs typeface="Courier New" panose="02070309020205020404" pitchFamily="49" charset="0"/>
              </a:rPr>
              <a:t>SET</a:t>
            </a:r>
            <a:r>
              <a:rPr lang="en-US" sz="1000" dirty="0">
                <a:solidFill>
                  <a:srgbClr val="FFFFFF"/>
                </a:solidFill>
                <a:latin typeface="Courier Condensed" pitchFamily="2" charset="2"/>
                <a:cs typeface="Courier New" panose="02070309020205020404" pitchFamily="49" charset="0"/>
              </a:rPr>
              <a:t> ROLE </a:t>
            </a:r>
            <a:r>
              <a:rPr lang="en-US" sz="1000" dirty="0" err="1">
                <a:solidFill>
                  <a:srgbClr val="FFFFFF"/>
                </a:solidFill>
                <a:latin typeface="Courier Condensed" pitchFamily="2" charset="2"/>
                <a:cs typeface="Courier New" panose="02070309020205020404" pitchFamily="49" charset="0"/>
              </a:rPr>
              <a:t>group_b</a:t>
            </a:r>
            <a:r>
              <a:rPr lang="en-US" sz="1000" dirty="0">
                <a:solidFill>
                  <a:srgbClr val="F08047"/>
                </a:solidFill>
                <a:latin typeface="Courier Condensed" pitchFamily="2" charset="2"/>
                <a:cs typeface="Courier New" panose="02070309020205020404" pitchFamily="49" charset="0"/>
              </a:rPr>
              <a:t>;</a:t>
            </a:r>
            <a:r>
              <a:rPr lang="en-US" sz="1000" dirty="0">
                <a:solidFill>
                  <a:srgbClr val="FFFFFF"/>
                </a:solidFill>
                <a:latin typeface="Courier Condensed" pitchFamily="2" charset="2"/>
                <a:cs typeface="Courier New" panose="02070309020205020404" pitchFamily="49" charset="0"/>
              </a:rPr>
              <a:t> </a:t>
            </a:r>
            <a:r>
              <a:rPr lang="en-US" sz="1000" dirty="0">
                <a:solidFill>
                  <a:srgbClr val="3A8BDA"/>
                </a:solidFill>
                <a:latin typeface="Courier Condensed" pitchFamily="2" charset="2"/>
                <a:cs typeface="Courier New" panose="02070309020205020404" pitchFamily="49" charset="0"/>
              </a:rPr>
              <a:t>-- 2nd Group </a:t>
            </a:r>
          </a:p>
          <a:p>
            <a:pPr>
              <a:lnSpc>
                <a:spcPct val="100000"/>
              </a:lnSpc>
              <a:spcBef>
                <a:spcPts val="0"/>
              </a:spcBef>
            </a:pPr>
            <a:r>
              <a:rPr lang="en-US" sz="1000" dirty="0">
                <a:solidFill>
                  <a:srgbClr val="7BC22F"/>
                </a:solidFill>
                <a:latin typeface="Courier Condensed" pitchFamily="2" charset="2"/>
                <a:cs typeface="Courier New" panose="02070309020205020404" pitchFamily="49" charset="0"/>
              </a:rPr>
              <a:t>SELECT</a:t>
            </a:r>
            <a:r>
              <a:rPr lang="en-US" sz="1000" dirty="0">
                <a:solidFill>
                  <a:srgbClr val="FFFFFF"/>
                </a:solidFill>
                <a:latin typeface="Courier Condensed" pitchFamily="2" charset="2"/>
                <a:cs typeface="Courier New" panose="02070309020205020404" pitchFamily="49" charset="0"/>
              </a:rPr>
              <a:t> </a:t>
            </a:r>
            <a:r>
              <a:rPr lang="en-US" sz="1000" dirty="0">
                <a:solidFill>
                  <a:srgbClr val="F08047"/>
                </a:solidFill>
                <a:latin typeface="Courier Condensed" pitchFamily="2" charset="2"/>
                <a:cs typeface="Courier New" panose="02070309020205020404" pitchFamily="49" charset="0"/>
              </a:rPr>
              <a:t>*</a:t>
            </a:r>
            <a:r>
              <a:rPr lang="en-US" sz="1000" dirty="0">
                <a:solidFill>
                  <a:srgbClr val="FFFFFF"/>
                </a:solidFill>
                <a:latin typeface="Courier Condensed" pitchFamily="2" charset="2"/>
                <a:cs typeface="Courier New" panose="02070309020205020404" pitchFamily="49" charset="0"/>
              </a:rPr>
              <a:t> </a:t>
            </a:r>
            <a:r>
              <a:rPr lang="en-US" sz="1000" dirty="0">
                <a:solidFill>
                  <a:srgbClr val="7BC22F"/>
                </a:solidFill>
                <a:latin typeface="Courier Condensed" pitchFamily="2" charset="2"/>
                <a:cs typeface="Courier New" panose="02070309020205020404" pitchFamily="49" charset="0"/>
              </a:rPr>
              <a:t>FROM</a:t>
            </a:r>
            <a:r>
              <a:rPr lang="en-US" sz="1000" dirty="0">
                <a:solidFill>
                  <a:srgbClr val="FFFFFF"/>
                </a:solidFill>
                <a:latin typeface="Courier Condensed" pitchFamily="2" charset="2"/>
                <a:cs typeface="Courier New" panose="02070309020205020404" pitchFamily="49" charset="0"/>
              </a:rPr>
              <a:t> </a:t>
            </a:r>
            <a:r>
              <a:rPr lang="en-US" sz="1000" dirty="0" err="1">
                <a:solidFill>
                  <a:srgbClr val="7BC22F"/>
                </a:solidFill>
                <a:latin typeface="Courier Condensed" pitchFamily="2" charset="2"/>
                <a:cs typeface="Courier New" panose="02070309020205020404" pitchFamily="49" charset="0"/>
              </a:rPr>
              <a:t>public</a:t>
            </a:r>
            <a:r>
              <a:rPr lang="en-US" sz="1000" dirty="0" err="1">
                <a:solidFill>
                  <a:srgbClr val="F08047"/>
                </a:solidFill>
                <a:latin typeface="Courier Condensed" pitchFamily="2" charset="2"/>
                <a:cs typeface="Courier New" panose="02070309020205020404" pitchFamily="49" charset="0"/>
              </a:rPr>
              <a:t>.</a:t>
            </a:r>
            <a:r>
              <a:rPr lang="en-US" sz="1000" dirty="0" err="1">
                <a:solidFill>
                  <a:srgbClr val="FFFFFF"/>
                </a:solidFill>
                <a:latin typeface="Courier Condensed" pitchFamily="2" charset="2"/>
                <a:cs typeface="Courier New" panose="02070309020205020404" pitchFamily="49" charset="0"/>
              </a:rPr>
              <a:t>test_view</a:t>
            </a:r>
            <a:r>
              <a:rPr lang="en-US" sz="1000" dirty="0">
                <a:solidFill>
                  <a:srgbClr val="F08047"/>
                </a:solidFill>
                <a:latin typeface="Courier Condensed" pitchFamily="2" charset="2"/>
                <a:cs typeface="Courier New" panose="02070309020205020404" pitchFamily="49" charset="0"/>
              </a:rPr>
              <a:t>;</a:t>
            </a:r>
            <a:r>
              <a:rPr lang="en-US" sz="1000" dirty="0">
                <a:solidFill>
                  <a:srgbClr val="FFFFFF"/>
                </a:solidFill>
                <a:latin typeface="Courier Condensed" pitchFamily="2" charset="2"/>
                <a:cs typeface="Courier New" panose="02070309020205020404" pitchFamily="49" charset="0"/>
              </a:rPr>
              <a:t> </a:t>
            </a:r>
          </a:p>
          <a:p>
            <a:pPr>
              <a:lnSpc>
                <a:spcPct val="100000"/>
              </a:lnSpc>
              <a:spcBef>
                <a:spcPts val="0"/>
              </a:spcBef>
            </a:pPr>
            <a:r>
              <a:rPr lang="en-US" sz="1000" dirty="0">
                <a:solidFill>
                  <a:srgbClr val="3A8BDA"/>
                </a:solidFill>
                <a:latin typeface="Courier Condensed" pitchFamily="2" charset="2"/>
                <a:cs typeface="Courier New" panose="02070309020205020404" pitchFamily="49" charset="0"/>
              </a:rPr>
              <a:t>-- Empty set (execution time: 0 </a:t>
            </a:r>
            <a:r>
              <a:rPr lang="en-US" sz="1000" dirty="0" err="1">
                <a:solidFill>
                  <a:srgbClr val="3A8BDA"/>
                </a:solidFill>
                <a:latin typeface="Courier Condensed" pitchFamily="2" charset="2"/>
                <a:cs typeface="Courier New" panose="02070309020205020404" pitchFamily="49" charset="0"/>
              </a:rPr>
              <a:t>ms</a:t>
            </a:r>
            <a:r>
              <a:rPr lang="en-US" sz="1000" dirty="0">
                <a:solidFill>
                  <a:srgbClr val="3A8BDA"/>
                </a:solidFill>
                <a:latin typeface="Courier Condensed" pitchFamily="2" charset="2"/>
                <a:cs typeface="Courier New" panose="02070309020205020404" pitchFamily="49" charset="0"/>
              </a:rPr>
              <a:t>; total time: 16 </a:t>
            </a:r>
            <a:r>
              <a:rPr lang="en-US" sz="1000" dirty="0" err="1">
                <a:solidFill>
                  <a:srgbClr val="3A8BDA"/>
                </a:solidFill>
                <a:latin typeface="Courier Condensed" pitchFamily="2" charset="2"/>
                <a:cs typeface="Courier New" panose="02070309020205020404" pitchFamily="49" charset="0"/>
              </a:rPr>
              <a:t>ms</a:t>
            </a:r>
            <a:r>
              <a:rPr lang="en-US" sz="1000" dirty="0">
                <a:solidFill>
                  <a:srgbClr val="3A8BDA"/>
                </a:solidFill>
                <a:latin typeface="Courier Condensed" pitchFamily="2" charset="2"/>
                <a:cs typeface="Courier New" panose="02070309020205020404" pitchFamily="49" charset="0"/>
              </a:rPr>
              <a:t>) </a:t>
            </a:r>
          </a:p>
          <a:p>
            <a:pPr>
              <a:lnSpc>
                <a:spcPct val="100000"/>
              </a:lnSpc>
              <a:spcBef>
                <a:spcPts val="0"/>
              </a:spcBef>
            </a:pPr>
            <a:endParaRPr lang="en-US" sz="1000" dirty="0">
              <a:solidFill>
                <a:srgbClr val="3A8BDA"/>
              </a:solidFill>
              <a:latin typeface="Courier Condensed" pitchFamily="2" charset="2"/>
              <a:cs typeface="Courier New" panose="02070309020205020404" pitchFamily="49" charset="0"/>
            </a:endParaRPr>
          </a:p>
          <a:p>
            <a:pPr>
              <a:lnSpc>
                <a:spcPct val="100000"/>
              </a:lnSpc>
              <a:spcBef>
                <a:spcPts val="0"/>
              </a:spcBef>
            </a:pPr>
            <a:r>
              <a:rPr lang="en-US" sz="1000" dirty="0">
                <a:solidFill>
                  <a:srgbClr val="7BC22F"/>
                </a:solidFill>
                <a:latin typeface="Courier Condensed" pitchFamily="2" charset="2"/>
                <a:cs typeface="Courier New" panose="02070309020205020404" pitchFamily="49" charset="0"/>
              </a:rPr>
              <a:t>SET</a:t>
            </a:r>
            <a:r>
              <a:rPr lang="en-US" sz="1000" dirty="0">
                <a:solidFill>
                  <a:srgbClr val="FFFFFF"/>
                </a:solidFill>
                <a:latin typeface="Courier Condensed" pitchFamily="2" charset="2"/>
                <a:cs typeface="Courier New" panose="02070309020205020404" pitchFamily="49" charset="0"/>
              </a:rPr>
              <a:t> ROLE </a:t>
            </a:r>
            <a:r>
              <a:rPr lang="en-US" sz="1000" dirty="0" err="1">
                <a:solidFill>
                  <a:srgbClr val="FFFFFF"/>
                </a:solidFill>
                <a:latin typeface="Courier Condensed" pitchFamily="2" charset="2"/>
                <a:cs typeface="Courier New" panose="02070309020205020404" pitchFamily="49" charset="0"/>
              </a:rPr>
              <a:t>table_owner</a:t>
            </a:r>
            <a:r>
              <a:rPr lang="en-US" sz="1000" dirty="0">
                <a:solidFill>
                  <a:srgbClr val="F08047"/>
                </a:solidFill>
                <a:latin typeface="Courier Condensed" pitchFamily="2" charset="2"/>
                <a:cs typeface="Courier New" panose="02070309020205020404" pitchFamily="49" charset="0"/>
              </a:rPr>
              <a:t>;</a:t>
            </a:r>
            <a:r>
              <a:rPr lang="en-US" sz="1000" dirty="0">
                <a:solidFill>
                  <a:srgbClr val="FFFFFF"/>
                </a:solidFill>
                <a:latin typeface="Courier Condensed" pitchFamily="2" charset="2"/>
                <a:cs typeface="Courier New" panose="02070309020205020404" pitchFamily="49" charset="0"/>
              </a:rPr>
              <a:t> </a:t>
            </a:r>
            <a:r>
              <a:rPr lang="en-US" sz="1000" dirty="0">
                <a:solidFill>
                  <a:srgbClr val="3A8BDA"/>
                </a:solidFill>
                <a:latin typeface="Courier Condensed" pitchFamily="2" charset="2"/>
                <a:cs typeface="Courier New" panose="02070309020205020404" pitchFamily="49" charset="0"/>
              </a:rPr>
              <a:t>-- Table Owner </a:t>
            </a:r>
          </a:p>
          <a:p>
            <a:pPr>
              <a:lnSpc>
                <a:spcPct val="100000"/>
              </a:lnSpc>
              <a:spcBef>
                <a:spcPts val="0"/>
              </a:spcBef>
            </a:pPr>
            <a:r>
              <a:rPr lang="en-US" sz="1000" dirty="0">
                <a:solidFill>
                  <a:srgbClr val="7BC22F"/>
                </a:solidFill>
                <a:latin typeface="Courier Condensed" pitchFamily="2" charset="2"/>
                <a:cs typeface="Courier New" panose="02070309020205020404" pitchFamily="49" charset="0"/>
              </a:rPr>
              <a:t>SELECT</a:t>
            </a:r>
            <a:r>
              <a:rPr lang="en-US" sz="1000" dirty="0">
                <a:solidFill>
                  <a:srgbClr val="FFFFFF"/>
                </a:solidFill>
                <a:latin typeface="Courier Condensed" pitchFamily="2" charset="2"/>
                <a:cs typeface="Courier New" panose="02070309020205020404" pitchFamily="49" charset="0"/>
              </a:rPr>
              <a:t> </a:t>
            </a:r>
            <a:r>
              <a:rPr lang="en-US" sz="1000" dirty="0">
                <a:solidFill>
                  <a:srgbClr val="F08047"/>
                </a:solidFill>
                <a:latin typeface="Courier Condensed" pitchFamily="2" charset="2"/>
                <a:cs typeface="Courier New" panose="02070309020205020404" pitchFamily="49" charset="0"/>
              </a:rPr>
              <a:t>*</a:t>
            </a:r>
            <a:r>
              <a:rPr lang="en-US" sz="1000" dirty="0">
                <a:solidFill>
                  <a:srgbClr val="FFFFFF"/>
                </a:solidFill>
                <a:latin typeface="Courier Condensed" pitchFamily="2" charset="2"/>
                <a:cs typeface="Courier New" panose="02070309020205020404" pitchFamily="49" charset="0"/>
              </a:rPr>
              <a:t> </a:t>
            </a:r>
            <a:r>
              <a:rPr lang="en-US" sz="1000" dirty="0">
                <a:solidFill>
                  <a:srgbClr val="7BC22F"/>
                </a:solidFill>
                <a:latin typeface="Courier Condensed" pitchFamily="2" charset="2"/>
                <a:cs typeface="Courier New" panose="02070309020205020404" pitchFamily="49" charset="0"/>
              </a:rPr>
              <a:t>FROM</a:t>
            </a:r>
            <a:r>
              <a:rPr lang="en-US" sz="1000" dirty="0">
                <a:solidFill>
                  <a:srgbClr val="FFFFFF"/>
                </a:solidFill>
                <a:latin typeface="Courier Condensed" pitchFamily="2" charset="2"/>
                <a:cs typeface="Courier New" panose="02070309020205020404" pitchFamily="49" charset="0"/>
              </a:rPr>
              <a:t> </a:t>
            </a:r>
            <a:r>
              <a:rPr lang="en-US" sz="1000" dirty="0" err="1">
                <a:solidFill>
                  <a:srgbClr val="7BC22F"/>
                </a:solidFill>
                <a:latin typeface="Courier Condensed" pitchFamily="2" charset="2"/>
                <a:cs typeface="Courier New" panose="02070309020205020404" pitchFamily="49" charset="0"/>
              </a:rPr>
              <a:t>public</a:t>
            </a:r>
            <a:r>
              <a:rPr lang="en-US" sz="1000" dirty="0" err="1">
                <a:solidFill>
                  <a:srgbClr val="F08047"/>
                </a:solidFill>
                <a:latin typeface="Courier Condensed" pitchFamily="2" charset="2"/>
                <a:cs typeface="Courier New" panose="02070309020205020404" pitchFamily="49" charset="0"/>
              </a:rPr>
              <a:t>.</a:t>
            </a:r>
            <a:r>
              <a:rPr lang="en-US" sz="1000" dirty="0" err="1">
                <a:solidFill>
                  <a:srgbClr val="FFFFFF"/>
                </a:solidFill>
                <a:latin typeface="Courier Condensed" pitchFamily="2" charset="2"/>
                <a:cs typeface="Courier New" panose="02070309020205020404" pitchFamily="49" charset="0"/>
              </a:rPr>
              <a:t>test_view</a:t>
            </a:r>
            <a:r>
              <a:rPr lang="en-US" sz="1000" dirty="0">
                <a:solidFill>
                  <a:srgbClr val="F08047"/>
                </a:solidFill>
                <a:latin typeface="Courier Condensed" pitchFamily="2" charset="2"/>
                <a:cs typeface="Courier New" panose="02070309020205020404" pitchFamily="49" charset="0"/>
              </a:rPr>
              <a:t>;</a:t>
            </a:r>
            <a:r>
              <a:rPr lang="en-US" sz="1000" dirty="0">
                <a:solidFill>
                  <a:srgbClr val="FFFFFF"/>
                </a:solidFill>
                <a:latin typeface="Courier Condensed" pitchFamily="2" charset="2"/>
                <a:cs typeface="Courier New" panose="02070309020205020404" pitchFamily="49" charset="0"/>
              </a:rPr>
              <a:t> </a:t>
            </a:r>
          </a:p>
          <a:p>
            <a:pPr>
              <a:lnSpc>
                <a:spcPct val="100000"/>
              </a:lnSpc>
              <a:spcBef>
                <a:spcPts val="0"/>
              </a:spcBef>
            </a:pPr>
            <a:r>
              <a:rPr lang="en-US" sz="1000" dirty="0">
                <a:solidFill>
                  <a:srgbClr val="3A8BDA"/>
                </a:solidFill>
                <a:latin typeface="Courier Condensed" pitchFamily="2" charset="2"/>
                <a:cs typeface="Courier New" panose="02070309020205020404" pitchFamily="49" charset="0"/>
              </a:rPr>
              <a:t>-- Empty set (execution time: 0 </a:t>
            </a:r>
            <a:r>
              <a:rPr lang="en-US" sz="1000" dirty="0" err="1">
                <a:solidFill>
                  <a:srgbClr val="3A8BDA"/>
                </a:solidFill>
                <a:latin typeface="Courier Condensed" pitchFamily="2" charset="2"/>
                <a:cs typeface="Courier New" panose="02070309020205020404" pitchFamily="49" charset="0"/>
              </a:rPr>
              <a:t>ms</a:t>
            </a:r>
            <a:r>
              <a:rPr lang="en-US" sz="1000" dirty="0">
                <a:solidFill>
                  <a:srgbClr val="3A8BDA"/>
                </a:solidFill>
                <a:latin typeface="Courier Condensed" pitchFamily="2" charset="2"/>
                <a:cs typeface="Courier New" panose="02070309020205020404" pitchFamily="49" charset="0"/>
              </a:rPr>
              <a:t>; total time: 16 </a:t>
            </a:r>
            <a:r>
              <a:rPr lang="en-US" sz="1000" dirty="0" err="1">
                <a:solidFill>
                  <a:srgbClr val="3A8BDA"/>
                </a:solidFill>
                <a:latin typeface="Courier Condensed" pitchFamily="2" charset="2"/>
                <a:cs typeface="Courier New" panose="02070309020205020404" pitchFamily="49" charset="0"/>
              </a:rPr>
              <a:t>ms</a:t>
            </a:r>
            <a:r>
              <a:rPr lang="en-US" sz="1000" dirty="0">
                <a:solidFill>
                  <a:srgbClr val="3A8BDA"/>
                </a:solidFill>
                <a:latin typeface="Courier Condensed" pitchFamily="2" charset="2"/>
                <a:cs typeface="Courier New" panose="02070309020205020404" pitchFamily="49" charset="0"/>
              </a:rPr>
              <a:t>) </a:t>
            </a:r>
          </a:p>
          <a:p>
            <a:pPr>
              <a:lnSpc>
                <a:spcPct val="100000"/>
              </a:lnSpc>
              <a:spcBef>
                <a:spcPts val="0"/>
              </a:spcBef>
            </a:pPr>
            <a:endParaRPr lang="en-US" sz="1000" dirty="0">
              <a:solidFill>
                <a:srgbClr val="3A8BDA"/>
              </a:solidFill>
              <a:latin typeface="Courier Condensed" pitchFamily="2" charset="2"/>
              <a:cs typeface="Courier New" panose="02070309020205020404" pitchFamily="49" charset="0"/>
            </a:endParaRPr>
          </a:p>
          <a:p>
            <a:pPr>
              <a:lnSpc>
                <a:spcPct val="100000"/>
              </a:lnSpc>
              <a:spcBef>
                <a:spcPts val="0"/>
              </a:spcBef>
            </a:pPr>
            <a:r>
              <a:rPr lang="en-US" sz="1000" dirty="0">
                <a:solidFill>
                  <a:srgbClr val="7BC22F"/>
                </a:solidFill>
                <a:latin typeface="Courier Condensed" pitchFamily="2" charset="2"/>
                <a:cs typeface="Courier New" panose="02070309020205020404" pitchFamily="49" charset="0"/>
              </a:rPr>
              <a:t>SET</a:t>
            </a:r>
            <a:r>
              <a:rPr lang="en-US" sz="1000" dirty="0">
                <a:solidFill>
                  <a:srgbClr val="FFFFFF"/>
                </a:solidFill>
                <a:latin typeface="Courier Condensed" pitchFamily="2" charset="2"/>
                <a:cs typeface="Courier New" panose="02070309020205020404" pitchFamily="49" charset="0"/>
              </a:rPr>
              <a:t> ROLE </a:t>
            </a:r>
            <a:r>
              <a:rPr lang="en-US" sz="1000" dirty="0" err="1">
                <a:solidFill>
                  <a:srgbClr val="FFFFFF"/>
                </a:solidFill>
                <a:latin typeface="Courier Condensed" pitchFamily="2" charset="2"/>
                <a:cs typeface="Courier New" panose="02070309020205020404" pitchFamily="49" charset="0"/>
              </a:rPr>
              <a:t>postgres</a:t>
            </a:r>
            <a:r>
              <a:rPr lang="en-US" sz="1000" dirty="0">
                <a:solidFill>
                  <a:srgbClr val="F08047"/>
                </a:solidFill>
                <a:latin typeface="Courier Condensed" pitchFamily="2" charset="2"/>
                <a:cs typeface="Courier New" panose="02070309020205020404" pitchFamily="49" charset="0"/>
              </a:rPr>
              <a:t>;</a:t>
            </a:r>
            <a:r>
              <a:rPr lang="en-US" sz="1000" dirty="0">
                <a:solidFill>
                  <a:srgbClr val="FFFFFF"/>
                </a:solidFill>
                <a:latin typeface="Courier Condensed" pitchFamily="2" charset="2"/>
                <a:cs typeface="Courier New" panose="02070309020205020404" pitchFamily="49" charset="0"/>
              </a:rPr>
              <a:t> </a:t>
            </a:r>
            <a:r>
              <a:rPr lang="en-US" sz="1000" dirty="0">
                <a:solidFill>
                  <a:srgbClr val="3A8BDA"/>
                </a:solidFill>
                <a:latin typeface="Courier Condensed" pitchFamily="2" charset="2"/>
                <a:cs typeface="Courier New" panose="02070309020205020404" pitchFamily="49" charset="0"/>
              </a:rPr>
              <a:t>-- Superuser </a:t>
            </a:r>
          </a:p>
          <a:p>
            <a:pPr>
              <a:lnSpc>
                <a:spcPct val="100000"/>
              </a:lnSpc>
              <a:spcBef>
                <a:spcPts val="0"/>
              </a:spcBef>
            </a:pPr>
            <a:r>
              <a:rPr lang="en-US" sz="1000" dirty="0">
                <a:solidFill>
                  <a:srgbClr val="7BC22F"/>
                </a:solidFill>
                <a:latin typeface="Courier Condensed" pitchFamily="2" charset="2"/>
                <a:cs typeface="Courier New" panose="02070309020205020404" pitchFamily="49" charset="0"/>
              </a:rPr>
              <a:t>SELECT</a:t>
            </a:r>
            <a:r>
              <a:rPr lang="en-US" sz="1000" dirty="0">
                <a:solidFill>
                  <a:srgbClr val="FFFFFF"/>
                </a:solidFill>
                <a:latin typeface="Courier Condensed" pitchFamily="2" charset="2"/>
                <a:cs typeface="Courier New" panose="02070309020205020404" pitchFamily="49" charset="0"/>
              </a:rPr>
              <a:t> </a:t>
            </a:r>
            <a:r>
              <a:rPr lang="en-US" sz="1000" dirty="0">
                <a:solidFill>
                  <a:srgbClr val="F08047"/>
                </a:solidFill>
                <a:latin typeface="Courier Condensed" pitchFamily="2" charset="2"/>
                <a:cs typeface="Courier New" panose="02070309020205020404" pitchFamily="49" charset="0"/>
              </a:rPr>
              <a:t>*</a:t>
            </a:r>
            <a:r>
              <a:rPr lang="en-US" sz="1000" dirty="0">
                <a:solidFill>
                  <a:srgbClr val="FFFFFF"/>
                </a:solidFill>
                <a:latin typeface="Courier Condensed" pitchFamily="2" charset="2"/>
                <a:cs typeface="Courier New" panose="02070309020205020404" pitchFamily="49" charset="0"/>
              </a:rPr>
              <a:t> </a:t>
            </a:r>
            <a:r>
              <a:rPr lang="en-US" sz="1000" dirty="0">
                <a:solidFill>
                  <a:srgbClr val="7BC22F"/>
                </a:solidFill>
                <a:latin typeface="Courier Condensed" pitchFamily="2" charset="2"/>
                <a:cs typeface="Courier New" panose="02070309020205020404" pitchFamily="49" charset="0"/>
              </a:rPr>
              <a:t>FROM</a:t>
            </a:r>
            <a:r>
              <a:rPr lang="en-US" sz="1000" dirty="0">
                <a:solidFill>
                  <a:srgbClr val="FFFFFF"/>
                </a:solidFill>
                <a:latin typeface="Courier Condensed" pitchFamily="2" charset="2"/>
                <a:cs typeface="Courier New" panose="02070309020205020404" pitchFamily="49" charset="0"/>
              </a:rPr>
              <a:t> </a:t>
            </a:r>
            <a:r>
              <a:rPr lang="en-US" sz="1000" dirty="0" err="1">
                <a:solidFill>
                  <a:srgbClr val="7BC22F"/>
                </a:solidFill>
                <a:latin typeface="Courier Condensed" pitchFamily="2" charset="2"/>
                <a:cs typeface="Courier New" panose="02070309020205020404" pitchFamily="49" charset="0"/>
              </a:rPr>
              <a:t>public</a:t>
            </a:r>
            <a:r>
              <a:rPr lang="en-US" sz="1000" dirty="0" err="1">
                <a:solidFill>
                  <a:srgbClr val="F08047"/>
                </a:solidFill>
                <a:latin typeface="Courier Condensed" pitchFamily="2" charset="2"/>
                <a:cs typeface="Courier New" panose="02070309020205020404" pitchFamily="49" charset="0"/>
              </a:rPr>
              <a:t>.</a:t>
            </a:r>
            <a:r>
              <a:rPr lang="en-US" sz="1000" dirty="0" err="1">
                <a:solidFill>
                  <a:srgbClr val="FFFFFF"/>
                </a:solidFill>
                <a:latin typeface="Courier Condensed" pitchFamily="2" charset="2"/>
                <a:cs typeface="Courier New" panose="02070309020205020404" pitchFamily="49" charset="0"/>
              </a:rPr>
              <a:t>test_view</a:t>
            </a:r>
            <a:r>
              <a:rPr lang="en-US" sz="1000" dirty="0">
                <a:solidFill>
                  <a:srgbClr val="F08047"/>
                </a:solidFill>
                <a:latin typeface="Courier Condensed" pitchFamily="2" charset="2"/>
                <a:cs typeface="Courier New" panose="02070309020205020404" pitchFamily="49" charset="0"/>
              </a:rPr>
              <a:t>;</a:t>
            </a:r>
            <a:r>
              <a:rPr lang="en-US" sz="1000" dirty="0">
                <a:solidFill>
                  <a:srgbClr val="FFFFFF"/>
                </a:solidFill>
                <a:latin typeface="Courier Condensed" pitchFamily="2" charset="2"/>
                <a:cs typeface="Courier New" panose="02070309020205020404" pitchFamily="49" charset="0"/>
              </a:rPr>
              <a:t> </a:t>
            </a:r>
          </a:p>
          <a:p>
            <a:pPr>
              <a:lnSpc>
                <a:spcPct val="100000"/>
              </a:lnSpc>
              <a:spcBef>
                <a:spcPts val="0"/>
              </a:spcBef>
            </a:pPr>
            <a:r>
              <a:rPr lang="en-US" sz="1000" dirty="0">
                <a:solidFill>
                  <a:srgbClr val="3A8BDA"/>
                </a:solidFill>
                <a:latin typeface="Courier Condensed" pitchFamily="2" charset="2"/>
                <a:cs typeface="Courier New" panose="02070309020205020404" pitchFamily="49" charset="0"/>
              </a:rPr>
              <a:t>-- Empty set (execution time: 0 </a:t>
            </a:r>
            <a:r>
              <a:rPr lang="en-US" sz="1000" dirty="0" err="1">
                <a:solidFill>
                  <a:srgbClr val="3A8BDA"/>
                </a:solidFill>
                <a:latin typeface="Courier Condensed" pitchFamily="2" charset="2"/>
                <a:cs typeface="Courier New" panose="02070309020205020404" pitchFamily="49" charset="0"/>
              </a:rPr>
              <a:t>ms</a:t>
            </a:r>
            <a:r>
              <a:rPr lang="en-US" sz="1000" dirty="0">
                <a:solidFill>
                  <a:srgbClr val="3A8BDA"/>
                </a:solidFill>
                <a:latin typeface="Courier Condensed" pitchFamily="2" charset="2"/>
                <a:cs typeface="Courier New" panose="02070309020205020404" pitchFamily="49" charset="0"/>
              </a:rPr>
              <a:t>; total time: 15 </a:t>
            </a:r>
            <a:r>
              <a:rPr lang="en-US" sz="1000" dirty="0" err="1">
                <a:solidFill>
                  <a:srgbClr val="3A8BDA"/>
                </a:solidFill>
                <a:latin typeface="Courier Condensed" pitchFamily="2" charset="2"/>
                <a:cs typeface="Courier New" panose="02070309020205020404" pitchFamily="49" charset="0"/>
              </a:rPr>
              <a:t>ms</a:t>
            </a:r>
            <a:r>
              <a:rPr lang="en-US" sz="1000" dirty="0">
                <a:solidFill>
                  <a:srgbClr val="3A8BDA"/>
                </a:solidFill>
                <a:latin typeface="Courier Condensed" pitchFamily="2" charset="2"/>
                <a:cs typeface="Courier New" panose="02070309020205020404" pitchFamily="49" charset="0"/>
              </a:rPr>
              <a:t>)</a:t>
            </a:r>
            <a:endParaRPr lang="en-US" sz="1000" dirty="0">
              <a:latin typeface="Courier Condensed" pitchFamily="2" charset="2"/>
              <a:cs typeface="Courier New" panose="02070309020205020404" pitchFamily="49" charset="0"/>
            </a:endParaRPr>
          </a:p>
          <a:p>
            <a:pPr>
              <a:lnSpc>
                <a:spcPct val="100000"/>
              </a:lnSpc>
              <a:spcBef>
                <a:spcPts val="0"/>
              </a:spcBef>
            </a:pPr>
            <a:endParaRPr lang="en-US" altLang="en-US" sz="1600" dirty="0">
              <a:solidFill>
                <a:srgbClr val="FFFFFF"/>
              </a:solidFill>
              <a:latin typeface="Courier Condensed" pitchFamily="2" charset="2"/>
              <a:ea typeface="ヒラギノ角ゴ Pro W3" charset="-128"/>
            </a:endParaRPr>
          </a:p>
        </p:txBody>
      </p:sp>
      <p:sp>
        <p:nvSpPr>
          <p:cNvPr id="18435"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dirty="0">
                <a:solidFill>
                  <a:schemeClr val="accent6"/>
                </a:solidFill>
              </a:rPr>
              <a:t>© Fred Hutchinson Cancer Research Center </a:t>
            </a:r>
          </a:p>
        </p:txBody>
      </p:sp>
      <p:sp>
        <p:nvSpPr>
          <p:cNvPr id="18436" name="Slide Number Placeholder 3"/>
          <p:cNvSpPr>
            <a:spLocks noGrp="1"/>
          </p:cNvSpPr>
          <p:nvPr>
            <p:ph type="sldNum" sz="quarter" idx="14"/>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2B6AB763-AB93-4001-93C0-322525D2C7E0}" type="slidenum">
              <a:rPr lang="en-US" altLang="en-US" sz="600"/>
              <a:pPr>
                <a:lnSpc>
                  <a:spcPct val="100000"/>
                </a:lnSpc>
                <a:spcBef>
                  <a:spcPct val="0"/>
                </a:spcBef>
                <a:buClrTx/>
              </a:pPr>
              <a:t>13</a:t>
            </a:fld>
            <a:endParaRPr lang="en-US" altLang="en-US" sz="600"/>
          </a:p>
        </p:txBody>
      </p:sp>
      <p:sp>
        <p:nvSpPr>
          <p:cNvPr id="7" name="Text Placeholder 6">
            <a:extLst>
              <a:ext uri="{FF2B5EF4-FFF2-40B4-BE49-F238E27FC236}">
                <a16:creationId xmlns:a16="http://schemas.microsoft.com/office/drawing/2014/main" id="{08D999EF-D8FF-4249-8224-817F64A04183}"/>
              </a:ext>
            </a:extLst>
          </p:cNvPr>
          <p:cNvSpPr txBox="1">
            <a:spLocks/>
          </p:cNvSpPr>
          <p:nvPr/>
        </p:nvSpPr>
        <p:spPr bwMode="auto">
          <a:xfrm>
            <a:off x="6274965" y="1261872"/>
            <a:ext cx="5300187" cy="484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000" dirty="0">
                <a:solidFill>
                  <a:srgbClr val="3A8BDA"/>
                </a:solidFill>
                <a:latin typeface="Courier Condensed" pitchFamily="2" charset="2"/>
              </a:rPr>
              <a:t>-- Check to see what happens with an empty dataset </a:t>
            </a:r>
          </a:p>
          <a:p>
            <a:pPr>
              <a:lnSpc>
                <a:spcPct val="100000"/>
              </a:lnSpc>
              <a:spcBef>
                <a:spcPts val="0"/>
              </a:spcBef>
            </a:pPr>
            <a:r>
              <a:rPr lang="en-US" sz="1000" dirty="0">
                <a:solidFill>
                  <a:srgbClr val="7BC22F"/>
                </a:solidFill>
                <a:latin typeface="Courier Condensed" pitchFamily="2" charset="2"/>
              </a:rPr>
              <a:t>SET</a:t>
            </a:r>
            <a:r>
              <a:rPr lang="en-US" sz="1000" dirty="0">
                <a:solidFill>
                  <a:srgbClr val="FFFFFF"/>
                </a:solidFill>
                <a:latin typeface="Courier Condensed" pitchFamily="2" charset="2"/>
              </a:rPr>
              <a:t> ROLE </a:t>
            </a:r>
            <a:r>
              <a:rPr lang="en-US" sz="1000" dirty="0" err="1">
                <a:solidFill>
                  <a:srgbClr val="FFFFFF"/>
                </a:solidFill>
                <a:latin typeface="Courier Condensed" pitchFamily="2" charset="2"/>
              </a:rPr>
              <a:t>table_owner</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TRUNCATE</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TABLE</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test</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endParaRPr lang="en-US" sz="1000" dirty="0">
              <a:solidFill>
                <a:srgbClr val="FFFFFF"/>
              </a:solidFill>
              <a:latin typeface="Courier Condensed" pitchFamily="2" charset="2"/>
            </a:endParaRPr>
          </a:p>
          <a:p>
            <a:pPr>
              <a:lnSpc>
                <a:spcPct val="100000"/>
              </a:lnSpc>
              <a:spcBef>
                <a:spcPts val="0"/>
              </a:spcBef>
            </a:pPr>
            <a:r>
              <a:rPr lang="en-US" sz="1000" dirty="0">
                <a:solidFill>
                  <a:srgbClr val="7BC22F"/>
                </a:solidFill>
                <a:latin typeface="Courier Condensed" pitchFamily="2" charset="2"/>
              </a:rPr>
              <a:t>SET</a:t>
            </a:r>
            <a:r>
              <a:rPr lang="en-US" sz="1000" dirty="0">
                <a:solidFill>
                  <a:srgbClr val="FFFFFF"/>
                </a:solidFill>
                <a:latin typeface="Courier Condensed" pitchFamily="2" charset="2"/>
              </a:rPr>
              <a:t> ROLE </a:t>
            </a:r>
            <a:r>
              <a:rPr lang="en-US" sz="1000" dirty="0" err="1">
                <a:solidFill>
                  <a:srgbClr val="FFFFFF"/>
                </a:solidFill>
                <a:latin typeface="Courier Condensed" pitchFamily="2" charset="2"/>
              </a:rPr>
              <a:t>user_a</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3A8BDA"/>
                </a:solidFill>
                <a:latin typeface="Courier Condensed" pitchFamily="2" charset="2"/>
              </a:rPr>
              <a:t>-- </a:t>
            </a:r>
            <a:r>
              <a:rPr lang="en-US" sz="1000" dirty="0" err="1">
                <a:solidFill>
                  <a:srgbClr val="3A8BDA"/>
                </a:solidFill>
                <a:latin typeface="Courier Condensed" pitchFamily="2" charset="2"/>
              </a:rPr>
              <a:t>Privilaged</a:t>
            </a:r>
            <a:r>
              <a:rPr lang="en-US" sz="1000" dirty="0">
                <a:solidFill>
                  <a:srgbClr val="3A8BDA"/>
                </a:solidFill>
                <a:latin typeface="Courier Condensed" pitchFamily="2" charset="2"/>
              </a:rPr>
              <a:t> User </a:t>
            </a:r>
          </a:p>
          <a:p>
            <a:pPr>
              <a:lnSpc>
                <a:spcPct val="100000"/>
              </a:lnSpc>
              <a:spcBef>
                <a:spcPts val="0"/>
              </a:spcBef>
            </a:pPr>
            <a:r>
              <a:rPr lang="en-US" sz="1000" dirty="0">
                <a:solidFill>
                  <a:srgbClr val="7BC22F"/>
                </a:solidFill>
                <a:latin typeface="Courier Condensed" pitchFamily="2" charset="2"/>
              </a:rPr>
              <a:t>SELECT</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FROM</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test_view</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 Empty set (execution time: 0 </a:t>
            </a:r>
            <a:r>
              <a:rPr lang="en-US" sz="1000" dirty="0" err="1">
                <a:solidFill>
                  <a:srgbClr val="3A8BDA"/>
                </a:solidFill>
                <a:latin typeface="Courier Condensed" pitchFamily="2" charset="2"/>
              </a:rPr>
              <a:t>ms</a:t>
            </a:r>
            <a:r>
              <a:rPr lang="en-US" sz="1000" dirty="0">
                <a:solidFill>
                  <a:srgbClr val="3A8BDA"/>
                </a:solidFill>
                <a:latin typeface="Courier Condensed" pitchFamily="2" charset="2"/>
              </a:rPr>
              <a:t>; total time: 16 </a:t>
            </a:r>
            <a:r>
              <a:rPr lang="en-US" sz="1000" dirty="0" err="1">
                <a:solidFill>
                  <a:srgbClr val="3A8BDA"/>
                </a:solidFill>
                <a:latin typeface="Courier Condensed" pitchFamily="2" charset="2"/>
              </a:rPr>
              <a:t>ms</a:t>
            </a:r>
            <a:r>
              <a:rPr lang="en-US" sz="1000" dirty="0">
                <a:solidFill>
                  <a:srgbClr val="3A8BDA"/>
                </a:solidFill>
                <a:latin typeface="Courier Condensed" pitchFamily="2" charset="2"/>
              </a:rPr>
              <a:t>) </a:t>
            </a:r>
          </a:p>
          <a:p>
            <a:pPr>
              <a:lnSpc>
                <a:spcPct val="100000"/>
              </a:lnSpc>
              <a:spcBef>
                <a:spcPts val="0"/>
              </a:spcBef>
            </a:pPr>
            <a:endParaRPr lang="en-US" sz="1000" dirty="0">
              <a:solidFill>
                <a:srgbClr val="3A8BDA"/>
              </a:solidFill>
              <a:latin typeface="Courier Condensed" pitchFamily="2" charset="2"/>
            </a:endParaRPr>
          </a:p>
          <a:p>
            <a:pPr>
              <a:lnSpc>
                <a:spcPct val="100000"/>
              </a:lnSpc>
              <a:spcBef>
                <a:spcPts val="0"/>
              </a:spcBef>
            </a:pPr>
            <a:r>
              <a:rPr lang="en-US" sz="1000" dirty="0">
                <a:solidFill>
                  <a:srgbClr val="7BC22F"/>
                </a:solidFill>
                <a:latin typeface="Courier Condensed" pitchFamily="2" charset="2"/>
              </a:rPr>
              <a:t>SET</a:t>
            </a:r>
            <a:r>
              <a:rPr lang="en-US" sz="1000" dirty="0">
                <a:solidFill>
                  <a:srgbClr val="FFFFFF"/>
                </a:solidFill>
                <a:latin typeface="Courier Condensed" pitchFamily="2" charset="2"/>
              </a:rPr>
              <a:t> ROLE </a:t>
            </a:r>
            <a:r>
              <a:rPr lang="en-US" sz="1000" dirty="0" err="1">
                <a:solidFill>
                  <a:srgbClr val="FFFFFF"/>
                </a:solidFill>
                <a:latin typeface="Courier Condensed" pitchFamily="2" charset="2"/>
              </a:rPr>
              <a:t>user_b</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3A8BDA"/>
                </a:solidFill>
                <a:latin typeface="Courier Condensed" pitchFamily="2" charset="2"/>
              </a:rPr>
              <a:t>-- Partial </a:t>
            </a:r>
            <a:r>
              <a:rPr lang="en-US" sz="1000" dirty="0" err="1">
                <a:solidFill>
                  <a:srgbClr val="3A8BDA"/>
                </a:solidFill>
                <a:latin typeface="Courier Condensed" pitchFamily="2" charset="2"/>
              </a:rPr>
              <a:t>Privilaged</a:t>
            </a:r>
            <a:r>
              <a:rPr lang="en-US" sz="1000" dirty="0">
                <a:solidFill>
                  <a:srgbClr val="3A8BDA"/>
                </a:solidFill>
                <a:latin typeface="Courier Condensed" pitchFamily="2" charset="2"/>
              </a:rPr>
              <a:t> User </a:t>
            </a:r>
          </a:p>
          <a:p>
            <a:pPr>
              <a:lnSpc>
                <a:spcPct val="100000"/>
              </a:lnSpc>
              <a:spcBef>
                <a:spcPts val="0"/>
              </a:spcBef>
            </a:pPr>
            <a:r>
              <a:rPr lang="en-US" sz="1000" dirty="0">
                <a:solidFill>
                  <a:srgbClr val="7BC22F"/>
                </a:solidFill>
                <a:latin typeface="Courier Condensed" pitchFamily="2" charset="2"/>
              </a:rPr>
              <a:t>SELECT</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FROM</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test_view</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 Empty set (execution time: 0 </a:t>
            </a:r>
            <a:r>
              <a:rPr lang="en-US" sz="1000" dirty="0" err="1">
                <a:solidFill>
                  <a:srgbClr val="3A8BDA"/>
                </a:solidFill>
                <a:latin typeface="Courier Condensed" pitchFamily="2" charset="2"/>
              </a:rPr>
              <a:t>ms</a:t>
            </a:r>
            <a:r>
              <a:rPr lang="en-US" sz="1000" dirty="0">
                <a:solidFill>
                  <a:srgbClr val="3A8BDA"/>
                </a:solidFill>
                <a:latin typeface="Courier Condensed" pitchFamily="2" charset="2"/>
              </a:rPr>
              <a:t>; total time: 16 </a:t>
            </a:r>
            <a:r>
              <a:rPr lang="en-US" sz="1000" dirty="0" err="1">
                <a:solidFill>
                  <a:srgbClr val="3A8BDA"/>
                </a:solidFill>
                <a:latin typeface="Courier Condensed" pitchFamily="2" charset="2"/>
              </a:rPr>
              <a:t>ms</a:t>
            </a:r>
            <a:r>
              <a:rPr lang="en-US" sz="1000" dirty="0">
                <a:solidFill>
                  <a:srgbClr val="3A8BDA"/>
                </a:solidFill>
                <a:latin typeface="Courier Condensed" pitchFamily="2" charset="2"/>
              </a:rPr>
              <a:t>) </a:t>
            </a:r>
          </a:p>
          <a:p>
            <a:pPr>
              <a:lnSpc>
                <a:spcPct val="100000"/>
              </a:lnSpc>
              <a:spcBef>
                <a:spcPts val="0"/>
              </a:spcBef>
            </a:pPr>
            <a:endParaRPr lang="en-US" sz="1000" dirty="0">
              <a:solidFill>
                <a:srgbClr val="3A8BDA"/>
              </a:solidFill>
              <a:latin typeface="Courier Condensed" pitchFamily="2" charset="2"/>
            </a:endParaRPr>
          </a:p>
          <a:p>
            <a:pPr>
              <a:lnSpc>
                <a:spcPct val="100000"/>
              </a:lnSpc>
              <a:spcBef>
                <a:spcPts val="0"/>
              </a:spcBef>
            </a:pPr>
            <a:r>
              <a:rPr lang="en-US" sz="1000" dirty="0">
                <a:solidFill>
                  <a:srgbClr val="7BC22F"/>
                </a:solidFill>
                <a:latin typeface="Courier Condensed" pitchFamily="2" charset="2"/>
              </a:rPr>
              <a:t>SET</a:t>
            </a:r>
            <a:r>
              <a:rPr lang="en-US" sz="1000" dirty="0">
                <a:solidFill>
                  <a:srgbClr val="FFFFFF"/>
                </a:solidFill>
                <a:latin typeface="Courier Condensed" pitchFamily="2" charset="2"/>
              </a:rPr>
              <a:t> ROLE </a:t>
            </a:r>
            <a:r>
              <a:rPr lang="en-US" sz="1000" dirty="0" err="1">
                <a:solidFill>
                  <a:srgbClr val="FFFFFF"/>
                </a:solidFill>
                <a:latin typeface="Courier Condensed" pitchFamily="2" charset="2"/>
              </a:rPr>
              <a:t>user_c</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3A8BDA"/>
                </a:solidFill>
                <a:latin typeface="Courier Condensed" pitchFamily="2" charset="2"/>
              </a:rPr>
              <a:t>-- Un-</a:t>
            </a:r>
            <a:r>
              <a:rPr lang="en-US" sz="1000" dirty="0" err="1">
                <a:solidFill>
                  <a:srgbClr val="3A8BDA"/>
                </a:solidFill>
                <a:latin typeface="Courier Condensed" pitchFamily="2" charset="2"/>
              </a:rPr>
              <a:t>Privilaged</a:t>
            </a:r>
            <a:r>
              <a:rPr lang="en-US" sz="1000" dirty="0">
                <a:solidFill>
                  <a:srgbClr val="3A8BDA"/>
                </a:solidFill>
                <a:latin typeface="Courier Condensed" pitchFamily="2" charset="2"/>
              </a:rPr>
              <a:t> User </a:t>
            </a:r>
          </a:p>
          <a:p>
            <a:pPr>
              <a:lnSpc>
                <a:spcPct val="100000"/>
              </a:lnSpc>
              <a:spcBef>
                <a:spcPts val="0"/>
              </a:spcBef>
            </a:pPr>
            <a:r>
              <a:rPr lang="en-US" sz="1000" dirty="0">
                <a:solidFill>
                  <a:srgbClr val="7BC22F"/>
                </a:solidFill>
                <a:latin typeface="Courier Condensed" pitchFamily="2" charset="2"/>
              </a:rPr>
              <a:t>SELECT</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FROM</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test_view</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 ERROR: permission denied for relation test </a:t>
            </a:r>
          </a:p>
          <a:p>
            <a:pPr>
              <a:lnSpc>
                <a:spcPct val="100000"/>
              </a:lnSpc>
              <a:spcBef>
                <a:spcPts val="0"/>
              </a:spcBef>
            </a:pPr>
            <a:endParaRPr lang="en-US" sz="1000" dirty="0">
              <a:solidFill>
                <a:srgbClr val="3A8BDA"/>
              </a:solidFill>
              <a:latin typeface="Courier Condensed" pitchFamily="2" charset="2"/>
            </a:endParaRPr>
          </a:p>
          <a:p>
            <a:pPr>
              <a:lnSpc>
                <a:spcPct val="100000"/>
              </a:lnSpc>
              <a:spcBef>
                <a:spcPts val="0"/>
              </a:spcBef>
            </a:pPr>
            <a:r>
              <a:rPr lang="en-US" sz="1000" dirty="0">
                <a:solidFill>
                  <a:srgbClr val="7BC22F"/>
                </a:solidFill>
                <a:latin typeface="Courier Condensed" pitchFamily="2" charset="2"/>
              </a:rPr>
              <a:t>SET</a:t>
            </a:r>
            <a:r>
              <a:rPr lang="en-US" sz="1000" dirty="0">
                <a:solidFill>
                  <a:srgbClr val="FFFFFF"/>
                </a:solidFill>
                <a:latin typeface="Courier Condensed" pitchFamily="2" charset="2"/>
              </a:rPr>
              <a:t> ROLE </a:t>
            </a:r>
            <a:r>
              <a:rPr lang="en-US" sz="1000" dirty="0" err="1">
                <a:solidFill>
                  <a:srgbClr val="FFFFFF"/>
                </a:solidFill>
                <a:latin typeface="Courier Condensed" pitchFamily="2" charset="2"/>
              </a:rPr>
              <a:t>group_a</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3A8BDA"/>
                </a:solidFill>
                <a:latin typeface="Courier Condensed" pitchFamily="2" charset="2"/>
              </a:rPr>
              <a:t>-- 1st Group </a:t>
            </a:r>
          </a:p>
          <a:p>
            <a:pPr>
              <a:lnSpc>
                <a:spcPct val="100000"/>
              </a:lnSpc>
              <a:spcBef>
                <a:spcPts val="0"/>
              </a:spcBef>
            </a:pPr>
            <a:r>
              <a:rPr lang="en-US" sz="1000" dirty="0">
                <a:solidFill>
                  <a:srgbClr val="7BC22F"/>
                </a:solidFill>
                <a:latin typeface="Courier Condensed" pitchFamily="2" charset="2"/>
              </a:rPr>
              <a:t>SELECT</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FROM</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test_view</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 Empty set (execution time: 0 </a:t>
            </a:r>
            <a:r>
              <a:rPr lang="en-US" sz="1000" dirty="0" err="1">
                <a:solidFill>
                  <a:srgbClr val="3A8BDA"/>
                </a:solidFill>
                <a:latin typeface="Courier Condensed" pitchFamily="2" charset="2"/>
              </a:rPr>
              <a:t>ms</a:t>
            </a:r>
            <a:r>
              <a:rPr lang="en-US" sz="1000" dirty="0">
                <a:solidFill>
                  <a:srgbClr val="3A8BDA"/>
                </a:solidFill>
                <a:latin typeface="Courier Condensed" pitchFamily="2" charset="2"/>
              </a:rPr>
              <a:t>; total time: 0 </a:t>
            </a:r>
            <a:r>
              <a:rPr lang="en-US" sz="1000" dirty="0" err="1">
                <a:solidFill>
                  <a:srgbClr val="3A8BDA"/>
                </a:solidFill>
                <a:latin typeface="Courier Condensed" pitchFamily="2" charset="2"/>
              </a:rPr>
              <a:t>ms</a:t>
            </a:r>
            <a:r>
              <a:rPr lang="en-US" sz="1000" dirty="0">
                <a:solidFill>
                  <a:srgbClr val="3A8BDA"/>
                </a:solidFill>
                <a:latin typeface="Courier Condensed" pitchFamily="2" charset="2"/>
              </a:rPr>
              <a:t>) </a:t>
            </a:r>
          </a:p>
          <a:p>
            <a:pPr>
              <a:lnSpc>
                <a:spcPct val="100000"/>
              </a:lnSpc>
              <a:spcBef>
                <a:spcPts val="0"/>
              </a:spcBef>
            </a:pPr>
            <a:endParaRPr lang="en-US" sz="1000" dirty="0">
              <a:solidFill>
                <a:srgbClr val="3A8BDA"/>
              </a:solidFill>
              <a:latin typeface="Courier Condensed" pitchFamily="2" charset="2"/>
            </a:endParaRPr>
          </a:p>
          <a:p>
            <a:pPr>
              <a:lnSpc>
                <a:spcPct val="100000"/>
              </a:lnSpc>
              <a:spcBef>
                <a:spcPts val="0"/>
              </a:spcBef>
            </a:pPr>
            <a:r>
              <a:rPr lang="en-US" sz="1000" dirty="0">
                <a:solidFill>
                  <a:srgbClr val="7BC22F"/>
                </a:solidFill>
                <a:latin typeface="Courier Condensed" pitchFamily="2" charset="2"/>
              </a:rPr>
              <a:t>SET</a:t>
            </a:r>
            <a:r>
              <a:rPr lang="en-US" sz="1000" dirty="0">
                <a:solidFill>
                  <a:srgbClr val="FFFFFF"/>
                </a:solidFill>
                <a:latin typeface="Courier Condensed" pitchFamily="2" charset="2"/>
              </a:rPr>
              <a:t> ROLE </a:t>
            </a:r>
            <a:r>
              <a:rPr lang="en-US" sz="1000" dirty="0" err="1">
                <a:solidFill>
                  <a:srgbClr val="FFFFFF"/>
                </a:solidFill>
                <a:latin typeface="Courier Condensed" pitchFamily="2" charset="2"/>
              </a:rPr>
              <a:t>group_b</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3A8BDA"/>
                </a:solidFill>
                <a:latin typeface="Courier Condensed" pitchFamily="2" charset="2"/>
              </a:rPr>
              <a:t>-- 2nd Group </a:t>
            </a:r>
          </a:p>
          <a:p>
            <a:pPr>
              <a:lnSpc>
                <a:spcPct val="100000"/>
              </a:lnSpc>
              <a:spcBef>
                <a:spcPts val="0"/>
              </a:spcBef>
            </a:pPr>
            <a:r>
              <a:rPr lang="en-US" sz="1000" dirty="0">
                <a:solidFill>
                  <a:srgbClr val="7BC22F"/>
                </a:solidFill>
                <a:latin typeface="Courier Condensed" pitchFamily="2" charset="2"/>
              </a:rPr>
              <a:t>SELECT</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FROM</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test_view</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 Empty set (execution time: 0 </a:t>
            </a:r>
            <a:r>
              <a:rPr lang="en-US" sz="1000" dirty="0" err="1">
                <a:solidFill>
                  <a:srgbClr val="3A8BDA"/>
                </a:solidFill>
                <a:latin typeface="Courier Condensed" pitchFamily="2" charset="2"/>
              </a:rPr>
              <a:t>ms</a:t>
            </a:r>
            <a:r>
              <a:rPr lang="en-US" sz="1000" dirty="0">
                <a:solidFill>
                  <a:srgbClr val="3A8BDA"/>
                </a:solidFill>
                <a:latin typeface="Courier Condensed" pitchFamily="2" charset="2"/>
              </a:rPr>
              <a:t>; total time: 0 </a:t>
            </a:r>
            <a:r>
              <a:rPr lang="en-US" sz="1000" dirty="0" err="1">
                <a:solidFill>
                  <a:srgbClr val="3A8BDA"/>
                </a:solidFill>
                <a:latin typeface="Courier Condensed" pitchFamily="2" charset="2"/>
              </a:rPr>
              <a:t>ms</a:t>
            </a:r>
            <a:r>
              <a:rPr lang="en-US" sz="1000" dirty="0">
                <a:solidFill>
                  <a:srgbClr val="3A8BDA"/>
                </a:solidFill>
                <a:latin typeface="Courier Condensed" pitchFamily="2" charset="2"/>
              </a:rPr>
              <a:t>) </a:t>
            </a:r>
          </a:p>
          <a:p>
            <a:pPr>
              <a:lnSpc>
                <a:spcPct val="100000"/>
              </a:lnSpc>
              <a:spcBef>
                <a:spcPts val="0"/>
              </a:spcBef>
            </a:pPr>
            <a:endParaRPr lang="en-US" sz="1000" dirty="0">
              <a:solidFill>
                <a:srgbClr val="3A8BDA"/>
              </a:solidFill>
              <a:latin typeface="Courier Condensed" pitchFamily="2" charset="2"/>
            </a:endParaRPr>
          </a:p>
          <a:p>
            <a:pPr>
              <a:lnSpc>
                <a:spcPct val="100000"/>
              </a:lnSpc>
              <a:spcBef>
                <a:spcPts val="0"/>
              </a:spcBef>
            </a:pPr>
            <a:r>
              <a:rPr lang="en-US" sz="1000" dirty="0">
                <a:solidFill>
                  <a:srgbClr val="7BC22F"/>
                </a:solidFill>
                <a:latin typeface="Courier Condensed" pitchFamily="2" charset="2"/>
              </a:rPr>
              <a:t>SET</a:t>
            </a:r>
            <a:r>
              <a:rPr lang="en-US" sz="1000" dirty="0">
                <a:solidFill>
                  <a:srgbClr val="FFFFFF"/>
                </a:solidFill>
                <a:latin typeface="Courier Condensed" pitchFamily="2" charset="2"/>
              </a:rPr>
              <a:t> ROLE </a:t>
            </a:r>
            <a:r>
              <a:rPr lang="en-US" sz="1000" dirty="0" err="1">
                <a:solidFill>
                  <a:srgbClr val="FFFFFF"/>
                </a:solidFill>
                <a:latin typeface="Courier Condensed" pitchFamily="2" charset="2"/>
              </a:rPr>
              <a:t>table_owner</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3A8BDA"/>
                </a:solidFill>
                <a:latin typeface="Courier Condensed" pitchFamily="2" charset="2"/>
              </a:rPr>
              <a:t>-- Table Owner </a:t>
            </a:r>
          </a:p>
          <a:p>
            <a:pPr>
              <a:lnSpc>
                <a:spcPct val="100000"/>
              </a:lnSpc>
              <a:spcBef>
                <a:spcPts val="0"/>
              </a:spcBef>
            </a:pPr>
            <a:r>
              <a:rPr lang="en-US" sz="1000" dirty="0">
                <a:solidFill>
                  <a:srgbClr val="7BC22F"/>
                </a:solidFill>
                <a:latin typeface="Courier Condensed" pitchFamily="2" charset="2"/>
              </a:rPr>
              <a:t>SELECT</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FROM</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test_view</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 Empty set (execution time: 0 </a:t>
            </a:r>
            <a:r>
              <a:rPr lang="en-US" sz="1000" dirty="0" err="1">
                <a:solidFill>
                  <a:srgbClr val="3A8BDA"/>
                </a:solidFill>
                <a:latin typeface="Courier Condensed" pitchFamily="2" charset="2"/>
              </a:rPr>
              <a:t>ms</a:t>
            </a:r>
            <a:r>
              <a:rPr lang="en-US" sz="1000" dirty="0">
                <a:solidFill>
                  <a:srgbClr val="3A8BDA"/>
                </a:solidFill>
                <a:latin typeface="Courier Condensed" pitchFamily="2" charset="2"/>
              </a:rPr>
              <a:t>; total time: 0 </a:t>
            </a:r>
            <a:r>
              <a:rPr lang="en-US" sz="1000" dirty="0" err="1">
                <a:solidFill>
                  <a:srgbClr val="3A8BDA"/>
                </a:solidFill>
                <a:latin typeface="Courier Condensed" pitchFamily="2" charset="2"/>
              </a:rPr>
              <a:t>ms</a:t>
            </a:r>
            <a:r>
              <a:rPr lang="en-US" sz="1000" dirty="0">
                <a:solidFill>
                  <a:srgbClr val="3A8BDA"/>
                </a:solidFill>
                <a:latin typeface="Courier Condensed" pitchFamily="2" charset="2"/>
              </a:rPr>
              <a:t>) </a:t>
            </a:r>
          </a:p>
          <a:p>
            <a:pPr>
              <a:lnSpc>
                <a:spcPct val="100000"/>
              </a:lnSpc>
              <a:spcBef>
                <a:spcPts val="0"/>
              </a:spcBef>
            </a:pPr>
            <a:endParaRPr lang="en-US" sz="1000" dirty="0">
              <a:solidFill>
                <a:srgbClr val="3A8BDA"/>
              </a:solidFill>
              <a:latin typeface="Courier Condensed" pitchFamily="2" charset="2"/>
            </a:endParaRPr>
          </a:p>
          <a:p>
            <a:pPr>
              <a:lnSpc>
                <a:spcPct val="100000"/>
              </a:lnSpc>
              <a:spcBef>
                <a:spcPts val="0"/>
              </a:spcBef>
            </a:pPr>
            <a:r>
              <a:rPr lang="en-US" sz="1000" dirty="0">
                <a:solidFill>
                  <a:srgbClr val="7BC22F"/>
                </a:solidFill>
                <a:latin typeface="Courier Condensed" pitchFamily="2" charset="2"/>
              </a:rPr>
              <a:t>SET</a:t>
            </a:r>
            <a:r>
              <a:rPr lang="en-US" sz="1000" dirty="0">
                <a:solidFill>
                  <a:srgbClr val="FFFFFF"/>
                </a:solidFill>
                <a:latin typeface="Courier Condensed" pitchFamily="2" charset="2"/>
              </a:rPr>
              <a:t> ROLE </a:t>
            </a:r>
            <a:r>
              <a:rPr lang="en-US" sz="1000" dirty="0" err="1">
                <a:solidFill>
                  <a:srgbClr val="FFFFFF"/>
                </a:solidFill>
                <a:latin typeface="Courier Condensed" pitchFamily="2" charset="2"/>
              </a:rPr>
              <a:t>postgres</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3A8BDA"/>
                </a:solidFill>
                <a:latin typeface="Courier Condensed" pitchFamily="2" charset="2"/>
              </a:rPr>
              <a:t>-- Superuser </a:t>
            </a:r>
          </a:p>
          <a:p>
            <a:pPr>
              <a:lnSpc>
                <a:spcPct val="100000"/>
              </a:lnSpc>
              <a:spcBef>
                <a:spcPts val="0"/>
              </a:spcBef>
            </a:pPr>
            <a:r>
              <a:rPr lang="en-US" sz="1000" dirty="0">
                <a:solidFill>
                  <a:srgbClr val="7BC22F"/>
                </a:solidFill>
                <a:latin typeface="Courier Condensed" pitchFamily="2" charset="2"/>
              </a:rPr>
              <a:t>SELECT</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FROM</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test_view</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 Empty set (execution time: 0 </a:t>
            </a:r>
            <a:r>
              <a:rPr lang="en-US" sz="1000" dirty="0" err="1">
                <a:solidFill>
                  <a:srgbClr val="3A8BDA"/>
                </a:solidFill>
                <a:latin typeface="Courier Condensed" pitchFamily="2" charset="2"/>
              </a:rPr>
              <a:t>ms</a:t>
            </a:r>
            <a:r>
              <a:rPr lang="en-US" sz="1000" dirty="0">
                <a:solidFill>
                  <a:srgbClr val="3A8BDA"/>
                </a:solidFill>
                <a:latin typeface="Courier Condensed" pitchFamily="2" charset="2"/>
              </a:rPr>
              <a:t>; total time: 0 </a:t>
            </a:r>
            <a:r>
              <a:rPr lang="en-US" sz="1000" dirty="0" err="1">
                <a:solidFill>
                  <a:srgbClr val="3A8BDA"/>
                </a:solidFill>
                <a:latin typeface="Courier Condensed" pitchFamily="2" charset="2"/>
              </a:rPr>
              <a:t>ms</a:t>
            </a:r>
            <a:r>
              <a:rPr lang="en-US" sz="1000" dirty="0">
                <a:solidFill>
                  <a:srgbClr val="3A8BDA"/>
                </a:solidFill>
                <a:latin typeface="Courier Condensed" pitchFamily="2" charset="2"/>
              </a:rPr>
              <a:t>)</a:t>
            </a:r>
            <a:endParaRPr lang="en-US" sz="1000" dirty="0">
              <a:latin typeface="Courier Condensed" pitchFamily="2" charset="2"/>
            </a:endParaRPr>
          </a:p>
        </p:txBody>
      </p:sp>
      <p:sp>
        <p:nvSpPr>
          <p:cNvPr id="8" name="Title 5">
            <a:extLst>
              <a:ext uri="{FF2B5EF4-FFF2-40B4-BE49-F238E27FC236}">
                <a16:creationId xmlns:a16="http://schemas.microsoft.com/office/drawing/2014/main" id="{D838BF2A-CC3E-4593-8509-779D083A9C04}"/>
              </a:ext>
            </a:extLst>
          </p:cNvPr>
          <p:cNvSpPr txBox="1">
            <a:spLocks/>
          </p:cNvSpPr>
          <p:nvPr/>
        </p:nvSpPr>
        <p:spPr bwMode="auto">
          <a:xfrm>
            <a:off x="6274965" y="141288"/>
            <a:ext cx="530018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lvl1pPr algn="l" rtl="0" eaLnBrk="0" fontAlgn="base" hangingPunct="0">
              <a:spcBef>
                <a:spcPct val="0"/>
              </a:spcBef>
              <a:spcAft>
                <a:spcPct val="0"/>
              </a:spcAft>
              <a:defRPr sz="3200" b="1">
                <a:solidFill>
                  <a:schemeClr val="accent6"/>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a:lstStyle>
          <a:p>
            <a:r>
              <a:rPr lang="en-US" altLang="en-US" kern="0" dirty="0">
                <a:solidFill>
                  <a:srgbClr val="FFFFFF"/>
                </a:solidFill>
                <a:latin typeface="Arial Narrow" panose="020B0606020202030204" pitchFamily="34" charset="0"/>
                <a:ea typeface="ヒラギノ角ゴ Pro W3" charset="-128"/>
              </a:rPr>
              <a:t>Check with Empty Data Set</a:t>
            </a:r>
          </a:p>
        </p:txBody>
      </p:sp>
      <p:pic>
        <p:nvPicPr>
          <p:cNvPr id="9" name="Graphic 8" descr="Smiling Face with Solid Fill">
            <a:extLst>
              <a:ext uri="{FF2B5EF4-FFF2-40B4-BE49-F238E27FC236}">
                <a16:creationId xmlns:a16="http://schemas.microsoft.com/office/drawing/2014/main" id="{E061B139-D947-49D0-9D50-5F224F4DB84E}"/>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817765" y="1856222"/>
            <a:ext cx="457200" cy="457200"/>
          </a:xfrm>
          <a:prstGeom prst="rect">
            <a:avLst/>
          </a:prstGeom>
        </p:spPr>
      </p:pic>
      <p:pic>
        <p:nvPicPr>
          <p:cNvPr id="11" name="Graphic 10" descr="Sad Face with Solid Fill">
            <a:extLst>
              <a:ext uri="{FF2B5EF4-FFF2-40B4-BE49-F238E27FC236}">
                <a16:creationId xmlns:a16="http://schemas.microsoft.com/office/drawing/2014/main" id="{70CC1242-F0C3-4A7C-AD27-B037A9B50A22}"/>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5817765" y="4285292"/>
            <a:ext cx="457200" cy="457200"/>
          </a:xfrm>
          <a:prstGeom prst="rect">
            <a:avLst/>
          </a:prstGeom>
        </p:spPr>
      </p:pic>
      <p:pic>
        <p:nvPicPr>
          <p:cNvPr id="12" name="Graphic 11" descr="Sad Face with Solid Fill">
            <a:extLst>
              <a:ext uri="{FF2B5EF4-FFF2-40B4-BE49-F238E27FC236}">
                <a16:creationId xmlns:a16="http://schemas.microsoft.com/office/drawing/2014/main" id="{720D51D6-9290-466A-BC74-86E3B0786168}"/>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5817765" y="3672009"/>
            <a:ext cx="457200" cy="457200"/>
          </a:xfrm>
          <a:prstGeom prst="rect">
            <a:avLst/>
          </a:prstGeom>
        </p:spPr>
      </p:pic>
      <p:pic>
        <p:nvPicPr>
          <p:cNvPr id="13" name="Graphic 12" descr="Smiling Face with Solid Fill">
            <a:extLst>
              <a:ext uri="{FF2B5EF4-FFF2-40B4-BE49-F238E27FC236}">
                <a16:creationId xmlns:a16="http://schemas.microsoft.com/office/drawing/2014/main" id="{17C4B45D-188F-4ABA-B2A4-161323EDF734}"/>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817765" y="3082785"/>
            <a:ext cx="457200" cy="457200"/>
          </a:xfrm>
          <a:prstGeom prst="rect">
            <a:avLst/>
          </a:prstGeom>
        </p:spPr>
      </p:pic>
      <p:pic>
        <p:nvPicPr>
          <p:cNvPr id="16" name="Graphic 15" descr="Smiling Face with Solid Fill">
            <a:extLst>
              <a:ext uri="{FF2B5EF4-FFF2-40B4-BE49-F238E27FC236}">
                <a16:creationId xmlns:a16="http://schemas.microsoft.com/office/drawing/2014/main" id="{8942EC99-20A7-4BEF-96A9-77868E2A8203}"/>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4357" y="1856222"/>
            <a:ext cx="457200" cy="457200"/>
          </a:xfrm>
          <a:prstGeom prst="rect">
            <a:avLst/>
          </a:prstGeom>
        </p:spPr>
      </p:pic>
      <p:pic>
        <p:nvPicPr>
          <p:cNvPr id="18" name="Graphic 17" descr="Sad Face with Solid Fill">
            <a:extLst>
              <a:ext uri="{FF2B5EF4-FFF2-40B4-BE49-F238E27FC236}">
                <a16:creationId xmlns:a16="http://schemas.microsoft.com/office/drawing/2014/main" id="{5C07DF1B-70C3-4D2F-AC42-ED1150B34117}"/>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154357" y="4285292"/>
            <a:ext cx="457200" cy="457200"/>
          </a:xfrm>
          <a:prstGeom prst="rect">
            <a:avLst/>
          </a:prstGeom>
        </p:spPr>
      </p:pic>
      <p:pic>
        <p:nvPicPr>
          <p:cNvPr id="19" name="Graphic 18" descr="Sad Face with Solid Fill">
            <a:extLst>
              <a:ext uri="{FF2B5EF4-FFF2-40B4-BE49-F238E27FC236}">
                <a16:creationId xmlns:a16="http://schemas.microsoft.com/office/drawing/2014/main" id="{7405EA50-5E2F-4008-AD84-2CAD74AAB884}"/>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154357" y="3672009"/>
            <a:ext cx="457200" cy="457200"/>
          </a:xfrm>
          <a:prstGeom prst="rect">
            <a:avLst/>
          </a:prstGeom>
        </p:spPr>
      </p:pic>
      <p:pic>
        <p:nvPicPr>
          <p:cNvPr id="20" name="Graphic 19" descr="Smiling Face with Solid Fill">
            <a:extLst>
              <a:ext uri="{FF2B5EF4-FFF2-40B4-BE49-F238E27FC236}">
                <a16:creationId xmlns:a16="http://schemas.microsoft.com/office/drawing/2014/main" id="{81699659-1778-4DB1-AA19-2BA4E0A2692B}"/>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4357" y="3082785"/>
            <a:ext cx="457200" cy="457200"/>
          </a:xfrm>
          <a:prstGeom prst="rect">
            <a:avLst/>
          </a:prstGeom>
        </p:spPr>
      </p:pic>
      <p:pic>
        <p:nvPicPr>
          <p:cNvPr id="21" name="Graphic 20" descr="Smiling Face with Solid Fill">
            <a:extLst>
              <a:ext uri="{FF2B5EF4-FFF2-40B4-BE49-F238E27FC236}">
                <a16:creationId xmlns:a16="http://schemas.microsoft.com/office/drawing/2014/main" id="{C625D66B-A50F-413F-A401-17C5461224E8}"/>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4357" y="4898575"/>
            <a:ext cx="457200" cy="457200"/>
          </a:xfrm>
          <a:prstGeom prst="rect">
            <a:avLst/>
          </a:prstGeom>
        </p:spPr>
      </p:pic>
      <p:pic>
        <p:nvPicPr>
          <p:cNvPr id="22" name="Graphic 21" descr="Smiling Face with Solid Fill">
            <a:extLst>
              <a:ext uri="{FF2B5EF4-FFF2-40B4-BE49-F238E27FC236}">
                <a16:creationId xmlns:a16="http://schemas.microsoft.com/office/drawing/2014/main" id="{8CD7C9D1-56B6-41D5-8D4F-2FDEEAF60F9C}"/>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4357" y="5493071"/>
            <a:ext cx="457200" cy="457200"/>
          </a:xfrm>
          <a:prstGeom prst="rect">
            <a:avLst/>
          </a:prstGeom>
        </p:spPr>
      </p:pic>
      <p:pic>
        <p:nvPicPr>
          <p:cNvPr id="23" name="Graphic 22" descr="Smiling Face with Solid Fill">
            <a:extLst>
              <a:ext uri="{FF2B5EF4-FFF2-40B4-BE49-F238E27FC236}">
                <a16:creationId xmlns:a16="http://schemas.microsoft.com/office/drawing/2014/main" id="{037EB3C7-EE00-45FD-8682-03D6694D1578}"/>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4357" y="2444051"/>
            <a:ext cx="457200" cy="457200"/>
          </a:xfrm>
          <a:prstGeom prst="rect">
            <a:avLst/>
          </a:prstGeom>
        </p:spPr>
      </p:pic>
      <p:pic>
        <p:nvPicPr>
          <p:cNvPr id="24" name="Graphic 23" descr="Sad Face with Solid Fill">
            <a:extLst>
              <a:ext uri="{FF2B5EF4-FFF2-40B4-BE49-F238E27FC236}">
                <a16:creationId xmlns:a16="http://schemas.microsoft.com/office/drawing/2014/main" id="{4A022B3E-3BEB-4B0D-AA00-8EA3E156CBA9}"/>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5817765" y="4898575"/>
            <a:ext cx="457200" cy="457200"/>
          </a:xfrm>
          <a:prstGeom prst="rect">
            <a:avLst/>
          </a:prstGeom>
        </p:spPr>
      </p:pic>
      <p:pic>
        <p:nvPicPr>
          <p:cNvPr id="25" name="Graphic 24" descr="Sad Face with Solid Fill">
            <a:extLst>
              <a:ext uri="{FF2B5EF4-FFF2-40B4-BE49-F238E27FC236}">
                <a16:creationId xmlns:a16="http://schemas.microsoft.com/office/drawing/2014/main" id="{23048951-F601-442E-8CD4-4ED63AE384B2}"/>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5817765" y="5487707"/>
            <a:ext cx="457200" cy="457200"/>
          </a:xfrm>
          <a:prstGeom prst="rect">
            <a:avLst/>
          </a:prstGeom>
        </p:spPr>
      </p:pic>
      <p:pic>
        <p:nvPicPr>
          <p:cNvPr id="43" name="Graphic 42" descr="Sad Face with Solid Fill">
            <a:extLst>
              <a:ext uri="{FF2B5EF4-FFF2-40B4-BE49-F238E27FC236}">
                <a16:creationId xmlns:a16="http://schemas.microsoft.com/office/drawing/2014/main" id="{FC84D100-E65F-46FD-87FA-157A56CA0E6E}"/>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5817765" y="2444051"/>
            <a:ext cx="457200" cy="457200"/>
          </a:xfrm>
          <a:prstGeom prst="rect">
            <a:avLst/>
          </a:prstGeom>
        </p:spPr>
      </p:pic>
      <p:pic>
        <p:nvPicPr>
          <p:cNvPr id="26" name="Picture 25">
            <a:extLst>
              <a:ext uri="{FF2B5EF4-FFF2-40B4-BE49-F238E27FC236}">
                <a16:creationId xmlns:a16="http://schemas.microsoft.com/office/drawing/2014/main" id="{AB0B1399-15AB-442B-BFB5-DB38599038F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33376812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a:solidFill>
                  <a:srgbClr val="FFFFFF"/>
                </a:solidFill>
                <a:ea typeface="ヒラギノ角ゴ Pro W3" charset="-128"/>
              </a:rPr>
              <a:t>Results:</a:t>
            </a:r>
          </a:p>
        </p:txBody>
      </p:sp>
      <p:sp>
        <p:nvSpPr>
          <p:cNvPr id="21507" name="Text Placeholder 4"/>
          <p:cNvSpPr>
            <a:spLocks noGrp="1"/>
          </p:cNvSpPr>
          <p:nvPr>
            <p:ph type="body" sz="quarter" idx="13"/>
          </p:nvPr>
        </p:nvSpPr>
        <p:spPr>
          <a:xfrm>
            <a:off x="609441" y="5090793"/>
            <a:ext cx="10963591" cy="1200469"/>
          </a:xfrm>
        </p:spPr>
        <p:txBody>
          <a:bodyPr/>
          <a:lstStyle/>
          <a:p>
            <a:pPr marL="457200" indent="-457200">
              <a:lnSpc>
                <a:spcPct val="100000"/>
              </a:lnSpc>
              <a:spcBef>
                <a:spcPts val="0"/>
              </a:spcBef>
              <a:buFont typeface="Arial" panose="020B0604020202020204" pitchFamily="34" charset="0"/>
              <a:buChar char="•"/>
            </a:pPr>
            <a:r>
              <a:rPr lang="en-US" altLang="en-US" sz="1600" dirty="0">
                <a:solidFill>
                  <a:srgbClr val="FFFFFF"/>
                </a:solidFill>
                <a:ea typeface="ヒラギノ角ゴ Pro W3" charset="-128"/>
              </a:rPr>
              <a:t>With the View, </a:t>
            </a:r>
            <a:r>
              <a:rPr lang="en-US" altLang="en-US" sz="1600" dirty="0" err="1">
                <a:solidFill>
                  <a:srgbClr val="FFFFFF"/>
                </a:solidFill>
                <a:ea typeface="ヒラギノ角ゴ Pro W3" charset="-128"/>
              </a:rPr>
              <a:t>user_b</a:t>
            </a:r>
            <a:r>
              <a:rPr lang="en-US" altLang="en-US" sz="1600" dirty="0">
                <a:solidFill>
                  <a:srgbClr val="FFFFFF"/>
                </a:solidFill>
                <a:ea typeface="ヒラギノ角ゴ Pro W3" charset="-128"/>
              </a:rPr>
              <a:t> who belongs to only one of the two groups see’s a blank data set assuming there are no records. This is actually wrong and needs to be prevented. It is also a security issue.</a:t>
            </a: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14</a:t>
            </a:fld>
            <a:endParaRPr lang="en-US" altLang="en-US" sz="600"/>
          </a:p>
        </p:txBody>
      </p:sp>
      <p:graphicFrame>
        <p:nvGraphicFramePr>
          <p:cNvPr id="2" name="Table 1">
            <a:extLst>
              <a:ext uri="{FF2B5EF4-FFF2-40B4-BE49-F238E27FC236}">
                <a16:creationId xmlns:a16="http://schemas.microsoft.com/office/drawing/2014/main" id="{63DECACC-0D81-40EF-A6B0-2580BF6489F5}"/>
              </a:ext>
            </a:extLst>
          </p:cNvPr>
          <p:cNvGraphicFramePr>
            <a:graphicFrameLocks noGrp="1"/>
          </p:cNvGraphicFramePr>
          <p:nvPr>
            <p:extLst>
              <p:ext uri="{D42A27DB-BD31-4B8C-83A1-F6EECF244321}">
                <p14:modId xmlns:p14="http://schemas.microsoft.com/office/powerpoint/2010/main" val="3635690602"/>
              </p:ext>
            </p:extLst>
          </p:nvPr>
        </p:nvGraphicFramePr>
        <p:xfrm>
          <a:off x="609440" y="932021"/>
          <a:ext cx="10963592" cy="3870960"/>
        </p:xfrm>
        <a:graphic>
          <a:graphicData uri="http://schemas.openxmlformats.org/drawingml/2006/table">
            <a:tbl>
              <a:tblPr firstRow="1" bandRow="1">
                <a:tableStyleId>{073A0DAA-6AF3-43AB-8588-CEC1D06C72B9}</a:tableStyleId>
              </a:tblPr>
              <a:tblGrid>
                <a:gridCol w="1370449">
                  <a:extLst>
                    <a:ext uri="{9D8B030D-6E8A-4147-A177-3AD203B41FA5}">
                      <a16:colId xmlns:a16="http://schemas.microsoft.com/office/drawing/2014/main" val="397752658"/>
                    </a:ext>
                  </a:extLst>
                </a:gridCol>
                <a:gridCol w="1370449">
                  <a:extLst>
                    <a:ext uri="{9D8B030D-6E8A-4147-A177-3AD203B41FA5}">
                      <a16:colId xmlns:a16="http://schemas.microsoft.com/office/drawing/2014/main" val="410672853"/>
                    </a:ext>
                  </a:extLst>
                </a:gridCol>
                <a:gridCol w="1370449">
                  <a:extLst>
                    <a:ext uri="{9D8B030D-6E8A-4147-A177-3AD203B41FA5}">
                      <a16:colId xmlns:a16="http://schemas.microsoft.com/office/drawing/2014/main" val="256029267"/>
                    </a:ext>
                  </a:extLst>
                </a:gridCol>
                <a:gridCol w="1370449">
                  <a:extLst>
                    <a:ext uri="{9D8B030D-6E8A-4147-A177-3AD203B41FA5}">
                      <a16:colId xmlns:a16="http://schemas.microsoft.com/office/drawing/2014/main" val="86163872"/>
                    </a:ext>
                  </a:extLst>
                </a:gridCol>
                <a:gridCol w="1370449">
                  <a:extLst>
                    <a:ext uri="{9D8B030D-6E8A-4147-A177-3AD203B41FA5}">
                      <a16:colId xmlns:a16="http://schemas.microsoft.com/office/drawing/2014/main" val="2921001182"/>
                    </a:ext>
                  </a:extLst>
                </a:gridCol>
                <a:gridCol w="1370449">
                  <a:extLst>
                    <a:ext uri="{9D8B030D-6E8A-4147-A177-3AD203B41FA5}">
                      <a16:colId xmlns:a16="http://schemas.microsoft.com/office/drawing/2014/main" val="2430947308"/>
                    </a:ext>
                  </a:extLst>
                </a:gridCol>
                <a:gridCol w="1370449">
                  <a:extLst>
                    <a:ext uri="{9D8B030D-6E8A-4147-A177-3AD203B41FA5}">
                      <a16:colId xmlns:a16="http://schemas.microsoft.com/office/drawing/2014/main" val="3817112267"/>
                    </a:ext>
                  </a:extLst>
                </a:gridCol>
                <a:gridCol w="1370449">
                  <a:extLst>
                    <a:ext uri="{9D8B030D-6E8A-4147-A177-3AD203B41FA5}">
                      <a16:colId xmlns:a16="http://schemas.microsoft.com/office/drawing/2014/main" val="1950552302"/>
                    </a:ext>
                  </a:extLst>
                </a:gridCol>
              </a:tblGrid>
              <a:tr h="370840">
                <a:tc gridSpan="8">
                  <a:txBody>
                    <a:bodyPr/>
                    <a:lstStyle/>
                    <a:p>
                      <a:r>
                        <a:rPr lang="en-US" dirty="0"/>
                        <a:t>Our Criteria</a:t>
                      </a: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41077077"/>
                  </a:ext>
                </a:extLst>
              </a:tr>
              <a:tr h="370840">
                <a:tc rowSpan="2">
                  <a:txBody>
                    <a:bodyPr/>
                    <a:lstStyle/>
                    <a:p>
                      <a:r>
                        <a:rPr lang="en-US" sz="1600" dirty="0">
                          <a:solidFill>
                            <a:srgbClr val="6FB433"/>
                          </a:solidFill>
                        </a:rPr>
                        <a:t>Style</a:t>
                      </a:r>
                    </a:p>
                  </a:txBody>
                  <a:tcPr>
                    <a:solidFill>
                      <a:srgbClr val="1C3B61"/>
                    </a:solidFill>
                  </a:tcPr>
                </a:tc>
                <a:tc rowSpan="2">
                  <a:txBody>
                    <a:bodyPr/>
                    <a:lstStyle/>
                    <a:p>
                      <a:r>
                        <a:rPr lang="en-US" sz="1600" dirty="0">
                          <a:solidFill>
                            <a:srgbClr val="6FB433"/>
                          </a:solidFill>
                        </a:rPr>
                        <a:t>User SELECT’s on</a:t>
                      </a:r>
                    </a:p>
                  </a:txBody>
                  <a:tcPr>
                    <a:solidFill>
                      <a:srgbClr val="1C3B61"/>
                    </a:solidFill>
                  </a:tcPr>
                </a:tc>
                <a:tc rowSpan="2">
                  <a:txBody>
                    <a:bodyPr/>
                    <a:lstStyle/>
                    <a:p>
                      <a:r>
                        <a:rPr lang="en-US" sz="1600" dirty="0">
                          <a:solidFill>
                            <a:srgbClr val="6FB433"/>
                          </a:solidFill>
                        </a:rPr>
                        <a:t>Object owned by </a:t>
                      </a:r>
                      <a:r>
                        <a:rPr lang="en-US" sz="1600" dirty="0" err="1">
                          <a:solidFill>
                            <a:srgbClr val="6FB433"/>
                          </a:solidFill>
                        </a:rPr>
                        <a:t>table_owner</a:t>
                      </a:r>
                      <a:endParaRPr lang="en-US" sz="1600" dirty="0">
                        <a:solidFill>
                          <a:srgbClr val="6FB433"/>
                        </a:solidFill>
                      </a:endParaRPr>
                    </a:p>
                  </a:txBody>
                  <a:tcPr>
                    <a:solidFill>
                      <a:srgbClr val="1C3B61"/>
                    </a:solidFill>
                  </a:tcPr>
                </a:tc>
                <a:tc gridSpan="5">
                  <a:txBody>
                    <a:bodyPr/>
                    <a:lstStyle/>
                    <a:p>
                      <a:r>
                        <a:rPr lang="en-US" sz="1600" dirty="0">
                          <a:solidFill>
                            <a:srgbClr val="6FB433"/>
                          </a:solidFill>
                        </a:rPr>
                        <a:t>Empty Table / With Data</a:t>
                      </a:r>
                    </a:p>
                  </a:txBody>
                  <a:tcPr>
                    <a:solidFill>
                      <a:srgbClr val="1C3B6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4164310186"/>
                  </a:ext>
                </a:extLst>
              </a:tr>
              <a:tr h="370840">
                <a:tc vMerge="1">
                  <a:txBody>
                    <a:bodyPr/>
                    <a:lstStyle/>
                    <a:p>
                      <a:endParaRPr lang="en-US" dirty="0"/>
                    </a:p>
                  </a:txBody>
                  <a:tcPr/>
                </a:tc>
                <a:tc vMerge="1">
                  <a:txBody>
                    <a:bodyPr/>
                    <a:lstStyle/>
                    <a:p>
                      <a:endParaRPr lang="en-US" dirty="0"/>
                    </a:p>
                  </a:txBody>
                  <a:tcPr/>
                </a:tc>
                <a:tc vMerge="1">
                  <a:txBody>
                    <a:bodyPr/>
                    <a:lstStyle/>
                    <a:p>
                      <a:endParaRPr lang="en-US" dirty="0"/>
                    </a:p>
                  </a:txBody>
                  <a:tcPr/>
                </a:tc>
                <a:tc>
                  <a:txBody>
                    <a:bodyPr/>
                    <a:lstStyle/>
                    <a:p>
                      <a:r>
                        <a:rPr lang="en-US" sz="1600" dirty="0">
                          <a:solidFill>
                            <a:srgbClr val="6FB433"/>
                          </a:solidFill>
                        </a:rPr>
                        <a:t>Un-Privileged User</a:t>
                      </a:r>
                    </a:p>
                  </a:txBody>
                  <a:tcPr>
                    <a:solidFill>
                      <a:srgbClr val="1C3B61"/>
                    </a:solidFill>
                  </a:tcPr>
                </a:tc>
                <a:tc>
                  <a:txBody>
                    <a:bodyPr/>
                    <a:lstStyle/>
                    <a:p>
                      <a:r>
                        <a:rPr lang="en-US" sz="1600" dirty="0">
                          <a:solidFill>
                            <a:srgbClr val="6FB433"/>
                          </a:solidFill>
                        </a:rPr>
                        <a:t>Partial Privileged User</a:t>
                      </a:r>
                    </a:p>
                  </a:txBody>
                  <a:tcPr>
                    <a:solidFill>
                      <a:srgbClr val="1C3B61"/>
                    </a:solidFill>
                  </a:tcPr>
                </a:tc>
                <a:tc>
                  <a:txBody>
                    <a:bodyPr/>
                    <a:lstStyle/>
                    <a:p>
                      <a:r>
                        <a:rPr lang="en-US" sz="1600" dirty="0">
                          <a:solidFill>
                            <a:srgbClr val="6FB433"/>
                          </a:solidFill>
                        </a:rPr>
                        <a:t>Privileged User</a:t>
                      </a:r>
                    </a:p>
                  </a:txBody>
                  <a:tcPr>
                    <a:solidFill>
                      <a:srgbClr val="1C3B61"/>
                    </a:solidFill>
                  </a:tcPr>
                </a:tc>
                <a:tc>
                  <a:txBody>
                    <a:bodyPr/>
                    <a:lstStyle/>
                    <a:p>
                      <a:r>
                        <a:rPr lang="en-US" sz="1600" dirty="0">
                          <a:solidFill>
                            <a:srgbClr val="6FB433"/>
                          </a:solidFill>
                        </a:rPr>
                        <a:t>Superuser</a:t>
                      </a:r>
                    </a:p>
                  </a:txBody>
                  <a:tcPr>
                    <a:solidFill>
                      <a:srgbClr val="1C3B61"/>
                    </a:solidFill>
                  </a:tcPr>
                </a:tc>
                <a:tc>
                  <a:txBody>
                    <a:bodyPr/>
                    <a:lstStyle/>
                    <a:p>
                      <a:r>
                        <a:rPr lang="en-US" sz="1600" dirty="0">
                          <a:solidFill>
                            <a:srgbClr val="6FB433"/>
                          </a:solidFill>
                        </a:rPr>
                        <a:t>Table Owner</a:t>
                      </a:r>
                    </a:p>
                  </a:txBody>
                  <a:tcPr>
                    <a:solidFill>
                      <a:srgbClr val="1C3B61"/>
                    </a:solidFill>
                  </a:tcPr>
                </a:tc>
                <a:extLst>
                  <a:ext uri="{0D108BD9-81ED-4DB2-BD59-A6C34878D82A}">
                    <a16:rowId xmlns:a16="http://schemas.microsoft.com/office/drawing/2014/main" val="3044532493"/>
                  </a:ext>
                </a:extLst>
              </a:tr>
              <a:tr h="370840">
                <a:tc>
                  <a:txBody>
                    <a:bodyPr/>
                    <a:lstStyle/>
                    <a:p>
                      <a:r>
                        <a:rPr lang="en-US" dirty="0"/>
                        <a:t>CRITERIA</a:t>
                      </a:r>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463921114"/>
                  </a:ext>
                </a:extLst>
              </a:tr>
              <a:tr h="370840">
                <a:tc gridSpan="8">
                  <a:txBody>
                    <a:bodyPr/>
                    <a:lstStyle/>
                    <a:p>
                      <a:r>
                        <a:rPr lang="en-US" dirty="0">
                          <a:solidFill>
                            <a:srgbClr val="6FB433"/>
                          </a:solidFill>
                        </a:rPr>
                        <a:t>Feature Chart</a:t>
                      </a:r>
                    </a:p>
                  </a:txBody>
                  <a:tcPr>
                    <a:solidFill>
                      <a:srgbClr val="1C3B61"/>
                    </a:solid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475664954"/>
                  </a:ext>
                </a:extLst>
              </a:tr>
              <a:tr h="370840">
                <a:tc rowSpan="2">
                  <a:txBody>
                    <a:bodyPr/>
                    <a:lstStyle/>
                    <a:p>
                      <a:r>
                        <a:rPr lang="en-US" sz="1600" dirty="0">
                          <a:solidFill>
                            <a:srgbClr val="6FB433"/>
                          </a:solidFill>
                        </a:rPr>
                        <a:t>Style</a:t>
                      </a:r>
                    </a:p>
                  </a:txBody>
                  <a:tcPr>
                    <a:solidFill>
                      <a:srgbClr val="1C3B61"/>
                    </a:solidFill>
                  </a:tcPr>
                </a:tc>
                <a:tc rowSpan="2">
                  <a:txBody>
                    <a:bodyPr/>
                    <a:lstStyle/>
                    <a:p>
                      <a:r>
                        <a:rPr lang="en-US" sz="1600" dirty="0">
                          <a:solidFill>
                            <a:srgbClr val="6FB433"/>
                          </a:solidFill>
                        </a:rPr>
                        <a:t>User SELECT’s on</a:t>
                      </a:r>
                    </a:p>
                  </a:txBody>
                  <a:tcPr>
                    <a:solidFill>
                      <a:srgbClr val="1C3B61"/>
                    </a:solidFill>
                  </a:tcPr>
                </a:tc>
                <a:tc rowSpan="2">
                  <a:txBody>
                    <a:bodyPr/>
                    <a:lstStyle/>
                    <a:p>
                      <a:r>
                        <a:rPr lang="en-US" sz="1600" dirty="0">
                          <a:solidFill>
                            <a:srgbClr val="6FB433"/>
                          </a:solidFill>
                        </a:rPr>
                        <a:t>Object owned by </a:t>
                      </a:r>
                      <a:r>
                        <a:rPr lang="en-US" sz="1600" dirty="0" err="1">
                          <a:solidFill>
                            <a:srgbClr val="6FB433"/>
                          </a:solidFill>
                        </a:rPr>
                        <a:t>table_owner</a:t>
                      </a:r>
                      <a:endParaRPr lang="en-US" sz="1600" dirty="0">
                        <a:solidFill>
                          <a:srgbClr val="6FB433"/>
                        </a:solidFill>
                      </a:endParaRPr>
                    </a:p>
                  </a:txBody>
                  <a:tcPr>
                    <a:solidFill>
                      <a:srgbClr val="1C3B61"/>
                    </a:solidFill>
                  </a:tcPr>
                </a:tc>
                <a:tc gridSpan="5">
                  <a:txBody>
                    <a:bodyPr/>
                    <a:lstStyle/>
                    <a:p>
                      <a:r>
                        <a:rPr lang="en-US" sz="1600" dirty="0">
                          <a:solidFill>
                            <a:srgbClr val="6FB433"/>
                          </a:solidFill>
                        </a:rPr>
                        <a:t>Empty Table / With Data</a:t>
                      </a:r>
                    </a:p>
                  </a:txBody>
                  <a:tcPr>
                    <a:solidFill>
                      <a:srgbClr val="1C3B6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929981511"/>
                  </a:ext>
                </a:extLst>
              </a:tr>
              <a:tr h="370840">
                <a:tc vMerge="1">
                  <a:txBody>
                    <a:bodyPr/>
                    <a:lstStyle/>
                    <a:p>
                      <a:endParaRPr lang="en-US" dirty="0"/>
                    </a:p>
                  </a:txBody>
                  <a:tcPr/>
                </a:tc>
                <a:tc vMerge="1">
                  <a:txBody>
                    <a:bodyPr/>
                    <a:lstStyle/>
                    <a:p>
                      <a:endParaRPr lang="en-US" dirty="0"/>
                    </a:p>
                  </a:txBody>
                  <a:tcPr/>
                </a:tc>
                <a:tc vMerge="1">
                  <a:txBody>
                    <a:bodyPr/>
                    <a:lstStyle/>
                    <a:p>
                      <a:endParaRPr lang="en-US" dirty="0"/>
                    </a:p>
                  </a:txBody>
                  <a:tcPr/>
                </a:tc>
                <a:tc>
                  <a:txBody>
                    <a:bodyPr/>
                    <a:lstStyle/>
                    <a:p>
                      <a:r>
                        <a:rPr lang="en-US" sz="1600" dirty="0">
                          <a:solidFill>
                            <a:srgbClr val="6FB433"/>
                          </a:solidFill>
                        </a:rPr>
                        <a:t>Un-Privileged </a:t>
                      </a:r>
                      <a:r>
                        <a:rPr lang="en-US" sz="1600" dirty="0" err="1">
                          <a:solidFill>
                            <a:srgbClr val="6FB433"/>
                          </a:solidFill>
                        </a:rPr>
                        <a:t>user_c</a:t>
                      </a:r>
                      <a:endParaRPr lang="en-US" sz="1600" dirty="0">
                        <a:solidFill>
                          <a:srgbClr val="6FB433"/>
                        </a:solidFill>
                      </a:endParaRPr>
                    </a:p>
                  </a:txBody>
                  <a:tcPr>
                    <a:solidFill>
                      <a:srgbClr val="1C3B61"/>
                    </a:solidFill>
                  </a:tcPr>
                </a:tc>
                <a:tc>
                  <a:txBody>
                    <a:bodyPr/>
                    <a:lstStyle/>
                    <a:p>
                      <a:r>
                        <a:rPr lang="en-US" sz="1600" dirty="0">
                          <a:solidFill>
                            <a:srgbClr val="6FB433"/>
                          </a:solidFill>
                        </a:rPr>
                        <a:t>Partial Privileged </a:t>
                      </a:r>
                      <a:r>
                        <a:rPr lang="en-US" sz="1600" dirty="0" err="1">
                          <a:solidFill>
                            <a:srgbClr val="6FB433"/>
                          </a:solidFill>
                        </a:rPr>
                        <a:t>user_b</a:t>
                      </a:r>
                      <a:endParaRPr lang="en-US" sz="1600" dirty="0">
                        <a:solidFill>
                          <a:srgbClr val="6FB433"/>
                        </a:solidFill>
                      </a:endParaRPr>
                    </a:p>
                  </a:txBody>
                  <a:tcPr>
                    <a:solidFill>
                      <a:srgbClr val="1C3B61"/>
                    </a:solidFill>
                  </a:tcPr>
                </a:tc>
                <a:tc>
                  <a:txBody>
                    <a:bodyPr/>
                    <a:lstStyle/>
                    <a:p>
                      <a:r>
                        <a:rPr lang="en-US" sz="1600" dirty="0">
                          <a:solidFill>
                            <a:srgbClr val="6FB433"/>
                          </a:solidFill>
                        </a:rPr>
                        <a:t>Privileged </a:t>
                      </a:r>
                      <a:r>
                        <a:rPr lang="en-US" sz="1600" dirty="0" err="1">
                          <a:solidFill>
                            <a:srgbClr val="6FB433"/>
                          </a:solidFill>
                        </a:rPr>
                        <a:t>user_a</a:t>
                      </a:r>
                      <a:endParaRPr lang="en-US" sz="1600" dirty="0">
                        <a:solidFill>
                          <a:srgbClr val="6FB433"/>
                        </a:solidFill>
                      </a:endParaRPr>
                    </a:p>
                  </a:txBody>
                  <a:tcPr>
                    <a:solidFill>
                      <a:srgbClr val="1C3B61"/>
                    </a:solidFill>
                  </a:tcPr>
                </a:tc>
                <a:tc>
                  <a:txBody>
                    <a:bodyPr/>
                    <a:lstStyle/>
                    <a:p>
                      <a:r>
                        <a:rPr lang="en-US" sz="1600" dirty="0">
                          <a:solidFill>
                            <a:srgbClr val="6FB433"/>
                          </a:solidFill>
                        </a:rPr>
                        <a:t>Superuser</a:t>
                      </a:r>
                    </a:p>
                  </a:txBody>
                  <a:tcPr>
                    <a:solidFill>
                      <a:srgbClr val="1C3B61"/>
                    </a:solidFill>
                  </a:tcPr>
                </a:tc>
                <a:tc>
                  <a:txBody>
                    <a:bodyPr/>
                    <a:lstStyle/>
                    <a:p>
                      <a:r>
                        <a:rPr lang="en-US" sz="1600" dirty="0">
                          <a:solidFill>
                            <a:srgbClr val="6FB433"/>
                          </a:solidFill>
                        </a:rPr>
                        <a:t>Table Owner</a:t>
                      </a:r>
                    </a:p>
                  </a:txBody>
                  <a:tcPr>
                    <a:solidFill>
                      <a:srgbClr val="1C3B61"/>
                    </a:solidFill>
                  </a:tcPr>
                </a:tc>
                <a:extLst>
                  <a:ext uri="{0D108BD9-81ED-4DB2-BD59-A6C34878D82A}">
                    <a16:rowId xmlns:a16="http://schemas.microsoft.com/office/drawing/2014/main" val="3293051443"/>
                  </a:ext>
                </a:extLst>
              </a:tr>
              <a:tr h="370840">
                <a:tc>
                  <a:txBody>
                    <a:bodyPr/>
                    <a:lstStyle/>
                    <a:p>
                      <a:r>
                        <a:rPr lang="en-US" dirty="0"/>
                        <a:t>VIEW</a:t>
                      </a:r>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81832165"/>
                  </a:ext>
                </a:extLst>
              </a:tr>
            </a:tbl>
          </a:graphicData>
        </a:graphic>
      </p:graphicFrame>
      <p:pic>
        <p:nvPicPr>
          <p:cNvPr id="6" name="Picture 5">
            <a:extLst>
              <a:ext uri="{FF2B5EF4-FFF2-40B4-BE49-F238E27FC236}">
                <a16:creationId xmlns:a16="http://schemas.microsoft.com/office/drawing/2014/main" id="{95375020-1D52-4A9E-B6C9-F0B9E813393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2437765" y="2547460"/>
            <a:ext cx="274320" cy="274320"/>
          </a:xfrm>
          <a:prstGeom prst="rect">
            <a:avLst/>
          </a:prstGeom>
        </p:spPr>
      </p:pic>
      <p:pic>
        <p:nvPicPr>
          <p:cNvPr id="8" name="Picture 7">
            <a:extLst>
              <a:ext uri="{FF2B5EF4-FFF2-40B4-BE49-F238E27FC236}">
                <a16:creationId xmlns:a16="http://schemas.microsoft.com/office/drawing/2014/main" id="{E1981489-3F35-43E8-8460-841BA68B521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842644" y="2547460"/>
            <a:ext cx="274320" cy="274320"/>
          </a:xfrm>
          <a:prstGeom prst="rect">
            <a:avLst/>
          </a:prstGeom>
        </p:spPr>
      </p:pic>
      <p:pic>
        <p:nvPicPr>
          <p:cNvPr id="10" name="Picture 9">
            <a:extLst>
              <a:ext uri="{FF2B5EF4-FFF2-40B4-BE49-F238E27FC236}">
                <a16:creationId xmlns:a16="http://schemas.microsoft.com/office/drawing/2014/main" id="{2D703AC8-AC70-4006-A74F-047AEF6FCFF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5247523" y="2547460"/>
            <a:ext cx="274320" cy="274320"/>
          </a:xfrm>
          <a:prstGeom prst="rect">
            <a:avLst/>
          </a:prstGeom>
        </p:spPr>
      </p:pic>
      <p:pic>
        <p:nvPicPr>
          <p:cNvPr id="12" name="Picture 11">
            <a:extLst>
              <a:ext uri="{FF2B5EF4-FFF2-40B4-BE49-F238E27FC236}">
                <a16:creationId xmlns:a16="http://schemas.microsoft.com/office/drawing/2014/main" id="{1BAECC60-E6D8-4366-A072-CD268545EF7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7839239" y="4496488"/>
            <a:ext cx="274320" cy="274320"/>
          </a:xfrm>
          <a:prstGeom prst="rect">
            <a:avLst/>
          </a:prstGeom>
        </p:spPr>
      </p:pic>
      <p:pic>
        <p:nvPicPr>
          <p:cNvPr id="14" name="Picture 13">
            <a:extLst>
              <a:ext uri="{FF2B5EF4-FFF2-40B4-BE49-F238E27FC236}">
                <a16:creationId xmlns:a16="http://schemas.microsoft.com/office/drawing/2014/main" id="{FFF0D790-BA32-4CA0-9622-4ED4E24757A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8201731" y="4496488"/>
            <a:ext cx="274320" cy="274320"/>
          </a:xfrm>
          <a:prstGeom prst="rect">
            <a:avLst/>
          </a:prstGeom>
        </p:spPr>
      </p:pic>
      <p:pic>
        <p:nvPicPr>
          <p:cNvPr id="19" name="Picture 18">
            <a:extLst>
              <a:ext uri="{FF2B5EF4-FFF2-40B4-BE49-F238E27FC236}">
                <a16:creationId xmlns:a16="http://schemas.microsoft.com/office/drawing/2014/main" id="{6B8EF8DC-B537-4246-A2A2-E5F8A48A526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6652402" y="2547460"/>
            <a:ext cx="274320" cy="274320"/>
          </a:xfrm>
          <a:prstGeom prst="rect">
            <a:avLst/>
          </a:prstGeom>
        </p:spPr>
      </p:pic>
      <p:pic>
        <p:nvPicPr>
          <p:cNvPr id="21" name="Picture 20">
            <a:extLst>
              <a:ext uri="{FF2B5EF4-FFF2-40B4-BE49-F238E27FC236}">
                <a16:creationId xmlns:a16="http://schemas.microsoft.com/office/drawing/2014/main" id="{A4B29668-D6D2-4643-B68A-0D610C6927B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842644" y="4488127"/>
            <a:ext cx="274320" cy="274320"/>
          </a:xfrm>
          <a:prstGeom prst="rect">
            <a:avLst/>
          </a:prstGeom>
        </p:spPr>
      </p:pic>
      <p:pic>
        <p:nvPicPr>
          <p:cNvPr id="22" name="Picture 21">
            <a:extLst>
              <a:ext uri="{FF2B5EF4-FFF2-40B4-BE49-F238E27FC236}">
                <a16:creationId xmlns:a16="http://schemas.microsoft.com/office/drawing/2014/main" id="{8DC279A8-8639-4A24-B525-F3ABD3CE997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5247523" y="4488127"/>
            <a:ext cx="274320" cy="274320"/>
          </a:xfrm>
          <a:prstGeom prst="rect">
            <a:avLst/>
          </a:prstGeom>
        </p:spPr>
      </p:pic>
      <p:pic>
        <p:nvPicPr>
          <p:cNvPr id="24" name="Picture 23">
            <a:extLst>
              <a:ext uri="{FF2B5EF4-FFF2-40B4-BE49-F238E27FC236}">
                <a16:creationId xmlns:a16="http://schemas.microsoft.com/office/drawing/2014/main" id="{C6614D84-1AA7-4CFE-9434-D7EDFCB4D4F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9339581" y="4474246"/>
            <a:ext cx="274320" cy="274320"/>
          </a:xfrm>
          <a:prstGeom prst="rect">
            <a:avLst/>
          </a:prstGeom>
        </p:spPr>
      </p:pic>
      <p:pic>
        <p:nvPicPr>
          <p:cNvPr id="26" name="Picture 25">
            <a:extLst>
              <a:ext uri="{FF2B5EF4-FFF2-40B4-BE49-F238E27FC236}">
                <a16:creationId xmlns:a16="http://schemas.microsoft.com/office/drawing/2014/main" id="{DB77EE7C-1FC1-468F-B487-4D880D2D60A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10751750" y="4474246"/>
            <a:ext cx="274320" cy="274320"/>
          </a:xfrm>
          <a:prstGeom prst="rect">
            <a:avLst/>
          </a:prstGeom>
        </p:spPr>
      </p:pic>
      <p:pic>
        <p:nvPicPr>
          <p:cNvPr id="28" name="Picture 27">
            <a:extLst>
              <a:ext uri="{FF2B5EF4-FFF2-40B4-BE49-F238E27FC236}">
                <a16:creationId xmlns:a16="http://schemas.microsoft.com/office/drawing/2014/main" id="{2FBD7274-55DA-4B54-B07F-54AE268A1E9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6652402" y="4488127"/>
            <a:ext cx="274320" cy="274320"/>
          </a:xfrm>
          <a:prstGeom prst="rect">
            <a:avLst/>
          </a:prstGeom>
        </p:spPr>
      </p:pic>
      <p:pic>
        <p:nvPicPr>
          <p:cNvPr id="30" name="Picture 29">
            <a:extLst>
              <a:ext uri="{FF2B5EF4-FFF2-40B4-BE49-F238E27FC236}">
                <a16:creationId xmlns:a16="http://schemas.microsoft.com/office/drawing/2014/main" id="{A4972397-9910-4789-BB90-5CD26D869D9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7839239" y="2547460"/>
            <a:ext cx="274320" cy="274320"/>
          </a:xfrm>
          <a:prstGeom prst="rect">
            <a:avLst/>
          </a:prstGeom>
        </p:spPr>
      </p:pic>
      <p:pic>
        <p:nvPicPr>
          <p:cNvPr id="31" name="Picture 30">
            <a:extLst>
              <a:ext uri="{FF2B5EF4-FFF2-40B4-BE49-F238E27FC236}">
                <a16:creationId xmlns:a16="http://schemas.microsoft.com/office/drawing/2014/main" id="{EFD1E51C-E9AB-47B2-B576-6F67ED7FBE7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8201731" y="2547460"/>
            <a:ext cx="274320" cy="274320"/>
          </a:xfrm>
          <a:prstGeom prst="rect">
            <a:avLst/>
          </a:prstGeom>
        </p:spPr>
      </p:pic>
      <p:pic>
        <p:nvPicPr>
          <p:cNvPr id="32" name="Picture 31">
            <a:extLst>
              <a:ext uri="{FF2B5EF4-FFF2-40B4-BE49-F238E27FC236}">
                <a16:creationId xmlns:a16="http://schemas.microsoft.com/office/drawing/2014/main" id="{7BEB13DF-BF82-4BC6-996C-9E34DCC603BA}"/>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2437765" y="4474246"/>
            <a:ext cx="274320" cy="274320"/>
          </a:xfrm>
          <a:prstGeom prst="rect">
            <a:avLst/>
          </a:prstGeom>
        </p:spPr>
      </p:pic>
    </p:spTree>
    <p:extLst>
      <p:ext uri="{BB962C8B-B14F-4D97-AF65-F5344CB8AC3E}">
        <p14:creationId xmlns:p14="http://schemas.microsoft.com/office/powerpoint/2010/main" val="29447108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FUNCTION</a:t>
            </a:r>
          </a:p>
        </p:txBody>
      </p:sp>
    </p:spTree>
    <p:extLst>
      <p:ext uri="{BB962C8B-B14F-4D97-AF65-F5344CB8AC3E}">
        <p14:creationId xmlns:p14="http://schemas.microsoft.com/office/powerpoint/2010/main" val="16919186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5"/>
          <p:cNvSpPr>
            <a:spLocks noGrp="1"/>
          </p:cNvSpPr>
          <p:nvPr>
            <p:ph type="title"/>
          </p:nvPr>
        </p:nvSpPr>
        <p:spPr/>
        <p:txBody>
          <a:bodyPr/>
          <a:lstStyle/>
          <a:p>
            <a:r>
              <a:rPr lang="en-US" altLang="en-US" dirty="0">
                <a:solidFill>
                  <a:srgbClr val="FFFFFF"/>
                </a:solidFill>
                <a:ea typeface="ヒラギノ角ゴ Pro W3" charset="-128"/>
              </a:rPr>
              <a:t>Setup for Function</a:t>
            </a:r>
          </a:p>
        </p:txBody>
      </p:sp>
      <p:sp>
        <p:nvSpPr>
          <p:cNvPr id="24581" name="Text Placeholder 6"/>
          <p:cNvSpPr>
            <a:spLocks noGrp="1"/>
          </p:cNvSpPr>
          <p:nvPr>
            <p:ph type="body" sz="quarter" idx="12"/>
          </p:nvPr>
        </p:nvSpPr>
        <p:spPr>
          <a:xfrm>
            <a:off x="611557" y="1261872"/>
            <a:ext cx="5300187" cy="4846320"/>
          </a:xfrm>
        </p:spPr>
        <p:txBody>
          <a:bodyPr/>
          <a:lstStyle/>
          <a:p>
            <a:pPr>
              <a:lnSpc>
                <a:spcPct val="100000"/>
              </a:lnSpc>
              <a:spcBef>
                <a:spcPts val="0"/>
              </a:spcBef>
            </a:pPr>
            <a:r>
              <a:rPr lang="en-US" altLang="en-US" sz="1600" dirty="0">
                <a:solidFill>
                  <a:srgbClr val="FFFFFF"/>
                </a:solidFill>
                <a:ea typeface="ヒラギノ角ゴ Pro W3" charset="-128"/>
              </a:rPr>
              <a:t>For this method, no SELECT permissions are granted on the table. Instead, there's a function that reads table and each role is granted separately on the function. The role intersection check is implemented inside the function. While a function may seem like a simple fix, it is not. Normally you would set the function to be owned by the </a:t>
            </a:r>
            <a:r>
              <a:rPr lang="en-US" altLang="en-US" sz="1600" dirty="0" err="1">
                <a:solidFill>
                  <a:srgbClr val="FFFFFF"/>
                </a:solidFill>
                <a:ea typeface="ヒラギノ角ゴ Pro W3" charset="-128"/>
              </a:rPr>
              <a:t>table_owner</a:t>
            </a:r>
            <a:r>
              <a:rPr lang="en-US" altLang="en-US" sz="1600" dirty="0">
                <a:solidFill>
                  <a:srgbClr val="FFFFFF"/>
                </a:solidFill>
                <a:ea typeface="ヒラギノ角ゴ Pro W3" charset="-128"/>
              </a:rPr>
              <a:t> and run as security definer. The problem with this is that the </a:t>
            </a:r>
            <a:r>
              <a:rPr lang="en-US" altLang="en-US" sz="1600" dirty="0" err="1">
                <a:solidFill>
                  <a:srgbClr val="FFFFFF"/>
                </a:solidFill>
                <a:ea typeface="ヒラギノ角ゴ Pro W3" charset="-128"/>
              </a:rPr>
              <a:t>table_owner</a:t>
            </a:r>
            <a:r>
              <a:rPr lang="en-US" altLang="en-US" sz="1600" dirty="0">
                <a:solidFill>
                  <a:srgbClr val="FFFFFF"/>
                </a:solidFill>
                <a:ea typeface="ヒラギノ角ゴ Pro W3" charset="-128"/>
              </a:rPr>
              <a:t> can't see the results from </a:t>
            </a:r>
            <a:r>
              <a:rPr lang="en-US" altLang="en-US" sz="1600" dirty="0" err="1">
                <a:solidFill>
                  <a:srgbClr val="FFFFFF"/>
                </a:solidFill>
                <a:ea typeface="ヒラギノ角ゴ Pro W3" charset="-128"/>
              </a:rPr>
              <a:t>information_schema.applicable_roles</a:t>
            </a:r>
            <a:r>
              <a:rPr lang="en-US" altLang="en-US" sz="1600" dirty="0">
                <a:solidFill>
                  <a:srgbClr val="FFFFFF"/>
                </a:solidFill>
                <a:ea typeface="ヒラギノ角ゴ Pro W3" charset="-128"/>
              </a:rPr>
              <a:t> for any other user but </a:t>
            </a:r>
            <a:r>
              <a:rPr lang="en-US" altLang="en-US" sz="1600" dirty="0" err="1">
                <a:solidFill>
                  <a:srgbClr val="FFFFFF"/>
                </a:solidFill>
                <a:ea typeface="ヒラギノ角ゴ Pro W3" charset="-128"/>
              </a:rPr>
              <a:t>table_owner</a:t>
            </a:r>
            <a:r>
              <a:rPr lang="en-US" altLang="en-US" sz="1600" dirty="0">
                <a:solidFill>
                  <a:srgbClr val="FFFFFF"/>
                </a:solidFill>
                <a:ea typeface="ヒラギノ角ゴ Pro W3" charset="-128"/>
              </a:rPr>
              <a:t>. This means that the function must be owned by a superuser and run as security definer for it to work properly. This is normally a bad practice, so I do not recommend this style.</a:t>
            </a:r>
          </a:p>
          <a:p>
            <a:pPr>
              <a:lnSpc>
                <a:spcPct val="100000"/>
              </a:lnSpc>
              <a:spcBef>
                <a:spcPts val="0"/>
              </a:spcBef>
            </a:pPr>
            <a:endParaRPr lang="en-US" altLang="en-US" sz="1600" dirty="0">
              <a:solidFill>
                <a:srgbClr val="FFFFFF"/>
              </a:solidFill>
              <a:ea typeface="ヒラギノ角ゴ Pro W3" charset="-128"/>
            </a:endParaRPr>
          </a:p>
          <a:p>
            <a:pPr marL="285750" indent="-285750">
              <a:lnSpc>
                <a:spcPct val="100000"/>
              </a:lnSpc>
              <a:spcBef>
                <a:spcPts val="0"/>
              </a:spcBef>
              <a:buFont typeface="Arial" panose="020B0604020202020204" pitchFamily="34" charset="0"/>
              <a:buChar char="•"/>
            </a:pPr>
            <a:r>
              <a:rPr lang="en-US" altLang="en-US" sz="1600" dirty="0">
                <a:solidFill>
                  <a:srgbClr val="FFFFFF"/>
                </a:solidFill>
                <a:ea typeface="ヒラギノ角ゴ Pro W3" charset="-128"/>
              </a:rPr>
              <a:t>Function must be owned by a super user with execution as security definer</a:t>
            </a:r>
          </a:p>
        </p:txBody>
      </p:sp>
      <p:sp>
        <p:nvSpPr>
          <p:cNvPr id="18435"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dirty="0">
                <a:solidFill>
                  <a:schemeClr val="accent6"/>
                </a:solidFill>
              </a:rPr>
              <a:t>© Fred Hutchinson Cancer Research Center </a:t>
            </a:r>
          </a:p>
        </p:txBody>
      </p:sp>
      <p:sp>
        <p:nvSpPr>
          <p:cNvPr id="18436" name="Slide Number Placeholder 3"/>
          <p:cNvSpPr>
            <a:spLocks noGrp="1"/>
          </p:cNvSpPr>
          <p:nvPr>
            <p:ph type="sldNum" sz="quarter" idx="14"/>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2B6AB763-AB93-4001-93C0-322525D2C7E0}" type="slidenum">
              <a:rPr lang="en-US" altLang="en-US" sz="600"/>
              <a:pPr>
                <a:lnSpc>
                  <a:spcPct val="100000"/>
                </a:lnSpc>
                <a:spcBef>
                  <a:spcPct val="0"/>
                </a:spcBef>
                <a:buClrTx/>
              </a:pPr>
              <a:t>16</a:t>
            </a:fld>
            <a:endParaRPr lang="en-US" altLang="en-US" sz="600"/>
          </a:p>
        </p:txBody>
      </p:sp>
      <p:sp>
        <p:nvSpPr>
          <p:cNvPr id="7" name="Text Placeholder 6">
            <a:extLst>
              <a:ext uri="{FF2B5EF4-FFF2-40B4-BE49-F238E27FC236}">
                <a16:creationId xmlns:a16="http://schemas.microsoft.com/office/drawing/2014/main" id="{08D999EF-D8FF-4249-8224-817F64A04183}"/>
              </a:ext>
            </a:extLst>
          </p:cNvPr>
          <p:cNvSpPr txBox="1">
            <a:spLocks/>
          </p:cNvSpPr>
          <p:nvPr/>
        </p:nvSpPr>
        <p:spPr bwMode="auto">
          <a:xfrm>
            <a:off x="6274965" y="1261872"/>
            <a:ext cx="5300187" cy="484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000" dirty="0">
                <a:solidFill>
                  <a:srgbClr val="3A8BDA"/>
                </a:solidFill>
                <a:latin typeface="Courier New" panose="02070309020205020404" pitchFamily="49" charset="0"/>
              </a:rPr>
              <a:t>-- In an empty database run the "Setup for all examples" </a:t>
            </a:r>
          </a:p>
          <a:p>
            <a:pPr>
              <a:lnSpc>
                <a:spcPct val="100000"/>
              </a:lnSpc>
              <a:spcBef>
                <a:spcPts val="0"/>
              </a:spcBef>
            </a:pPr>
            <a:r>
              <a:rPr lang="en-US" sz="1000" dirty="0">
                <a:solidFill>
                  <a:srgbClr val="3A8BDA"/>
                </a:solidFill>
                <a:latin typeface="Courier New" panose="02070309020205020404" pitchFamily="49" charset="0"/>
              </a:rPr>
              <a:t>-- first then run the code below </a:t>
            </a:r>
          </a:p>
          <a:p>
            <a:pPr>
              <a:lnSpc>
                <a:spcPct val="100000"/>
              </a:lnSpc>
              <a:spcBef>
                <a:spcPts val="0"/>
              </a:spcBef>
            </a:pPr>
            <a:endParaRPr lang="en-US" sz="1000" dirty="0">
              <a:solidFill>
                <a:srgbClr val="7BC22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SET</a:t>
            </a:r>
            <a:r>
              <a:rPr lang="en-US" sz="1000" dirty="0">
                <a:solidFill>
                  <a:srgbClr val="FFFFFF"/>
                </a:solidFill>
                <a:latin typeface="Courier New" panose="02070309020205020404" pitchFamily="49" charset="0"/>
              </a:rPr>
              <a:t> ROLE </a:t>
            </a:r>
            <a:r>
              <a:rPr lang="en-US" sz="1000" dirty="0" err="1">
                <a:solidFill>
                  <a:srgbClr val="FFFFFF"/>
                </a:solidFill>
                <a:latin typeface="Courier New" panose="02070309020205020404" pitchFamily="49" charset="0"/>
              </a:rPr>
              <a:t>postgres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CREATE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OR</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REPLACE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FUNCTION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RETURNS</a:t>
            </a:r>
            <a:r>
              <a:rPr lang="en-US" sz="1000" dirty="0">
                <a:solidFill>
                  <a:srgbClr val="FFFFFF"/>
                </a:solidFill>
                <a:latin typeface="Courier New" panose="02070309020205020404" pitchFamily="49" charset="0"/>
              </a:rPr>
              <a:t> SETOF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a:t>
            </a:r>
            <a:r>
              <a:rPr lang="en-US" sz="1000" dirty="0">
                <a:solidFill>
                  <a:srgbClr val="7BC22F"/>
                </a:solidFill>
                <a:latin typeface="Courier New" panose="02070309020205020404" pitchFamily="49" charset="0"/>
              </a:rPr>
              <a:t>body</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DECLARE</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r </a:t>
            </a:r>
            <a:r>
              <a:rPr lang="en-US" sz="1000" dirty="0">
                <a:solidFill>
                  <a:srgbClr val="7BC22F"/>
                </a:solidFill>
                <a:latin typeface="Courier New" panose="02070309020205020404" pitchFamily="49" charset="0"/>
              </a:rPr>
              <a:t>RECORD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check_roles</a:t>
            </a:r>
            <a:r>
              <a:rPr lang="en-US" sz="1000" dirty="0">
                <a:solidFill>
                  <a:srgbClr val="FFFFFF"/>
                </a:solidFill>
                <a:latin typeface="Courier New" panose="02070309020205020404" pitchFamily="49" charset="0"/>
              </a:rPr>
              <a:t> 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BEGIN</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check_roles</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ARRAY</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group_a</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group_b</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3A8BDA"/>
                </a:solidFill>
                <a:latin typeface="Courier New" panose="02070309020205020404" pitchFamily="49" charset="0"/>
              </a:rPr>
              <a:t>-- Check to see if the </a:t>
            </a:r>
            <a:r>
              <a:rPr lang="en-US" sz="1000" dirty="0" err="1">
                <a:solidFill>
                  <a:srgbClr val="3A8BDA"/>
                </a:solidFill>
                <a:latin typeface="Courier New" panose="02070309020205020404" pitchFamily="49" charset="0"/>
              </a:rPr>
              <a:t>current_user</a:t>
            </a:r>
            <a:r>
              <a:rPr lang="en-US" sz="1000" dirty="0">
                <a:solidFill>
                  <a:srgbClr val="3A8BDA"/>
                </a:solidFill>
                <a:latin typeface="Courier New" panose="02070309020205020404" pitchFamily="49" charset="0"/>
              </a:rPr>
              <a:t> is a direct member of the </a:t>
            </a:r>
            <a:r>
              <a:rPr lang="en-US" sz="1000" dirty="0" err="1">
                <a:solidFill>
                  <a:srgbClr val="3A8BDA"/>
                </a:solidFill>
                <a:latin typeface="Courier New" panose="02070309020205020404" pitchFamily="49" charset="0"/>
              </a:rPr>
              <a:t>check_roles</a:t>
            </a:r>
            <a:r>
              <a:rPr lang="en-US" sz="1000" dirty="0">
                <a:solidFill>
                  <a:srgbClr val="3A8BDA"/>
                </a:solidFill>
                <a:latin typeface="Courier New" panose="02070309020205020404" pitchFamily="49" charset="0"/>
              </a:rPr>
              <a:t> </a:t>
            </a:r>
          </a:p>
          <a:p>
            <a:pPr>
              <a:lnSpc>
                <a:spcPct val="100000"/>
              </a:lnSpc>
              <a:spcBef>
                <a:spcPts val="0"/>
              </a:spcBef>
            </a:pPr>
            <a:r>
              <a:rPr lang="en-US" sz="1000" dirty="0">
                <a:solidFill>
                  <a:srgbClr val="3A8BDA"/>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array_agg</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role_name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information_schema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applicable_roles</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WHERE</a:t>
            </a:r>
            <a:r>
              <a:rPr lang="en-US" sz="1000" dirty="0">
                <a:solidFill>
                  <a:srgbClr val="FFFFFF"/>
                </a:solidFill>
                <a:latin typeface="Courier New" panose="02070309020205020404" pitchFamily="49" charset="0"/>
              </a:rPr>
              <a:t> grantee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session_user</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&gt;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check_roles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security_check</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INTO</a:t>
            </a:r>
            <a:r>
              <a:rPr lang="en-US" sz="1000" dirty="0">
                <a:solidFill>
                  <a:srgbClr val="FFFFFF"/>
                </a:solidFill>
                <a:latin typeface="Courier New" panose="02070309020205020404" pitchFamily="49" charset="0"/>
              </a:rPr>
              <a:t> r</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IF</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r</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security_check</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TRUE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THEN</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3A8BDA"/>
                </a:solidFill>
                <a:latin typeface="Courier New" panose="02070309020205020404" pitchFamily="49" charset="0"/>
              </a:rPr>
              <a:t>-- </a:t>
            </a:r>
            <a:r>
              <a:rPr lang="en-US" sz="1000" dirty="0" err="1">
                <a:solidFill>
                  <a:srgbClr val="3A8BDA"/>
                </a:solidFill>
                <a:latin typeface="Courier New" panose="02070309020205020404" pitchFamily="49" charset="0"/>
              </a:rPr>
              <a:t>current_user</a:t>
            </a:r>
            <a:r>
              <a:rPr lang="en-US" sz="1000" dirty="0">
                <a:solidFill>
                  <a:srgbClr val="3A8BDA"/>
                </a:solidFill>
                <a:latin typeface="Courier New" panose="02070309020205020404" pitchFamily="49" charset="0"/>
              </a:rPr>
              <a:t> was found to be a member of all </a:t>
            </a:r>
            <a:r>
              <a:rPr lang="en-US" sz="1000" dirty="0" err="1">
                <a:solidFill>
                  <a:srgbClr val="3A8BDA"/>
                </a:solidFill>
                <a:latin typeface="Courier New" panose="02070309020205020404" pitchFamily="49" charset="0"/>
              </a:rPr>
              <a:t>check_roles</a:t>
            </a:r>
            <a:r>
              <a:rPr lang="en-US" sz="1000" dirty="0">
                <a:solidFill>
                  <a:srgbClr val="3A8BDA"/>
                </a:solidFill>
                <a:latin typeface="Courier New" panose="02070309020205020404" pitchFamily="49" charset="0"/>
              </a:rPr>
              <a:t> </a:t>
            </a:r>
          </a:p>
          <a:p>
            <a:pPr>
              <a:lnSpc>
                <a:spcPct val="100000"/>
              </a:lnSpc>
              <a:spcBef>
                <a:spcPts val="0"/>
              </a:spcBef>
            </a:pPr>
            <a:r>
              <a:rPr lang="en-US" sz="1000" dirty="0">
                <a:solidFill>
                  <a:srgbClr val="3A8BDA"/>
                </a:solidFill>
                <a:latin typeface="Courier New" panose="02070309020205020404" pitchFamily="49" charset="0"/>
              </a:rPr>
              <a:t>      </a:t>
            </a:r>
            <a:r>
              <a:rPr lang="en-US" sz="1000" dirty="0">
                <a:solidFill>
                  <a:srgbClr val="7BC22F"/>
                </a:solidFill>
                <a:latin typeface="Courier New" panose="02070309020205020404" pitchFamily="49" charset="0"/>
              </a:rPr>
              <a:t>RETURN</a:t>
            </a:r>
            <a:r>
              <a:rPr lang="en-US" sz="1000" dirty="0">
                <a:solidFill>
                  <a:srgbClr val="FFFFFF"/>
                </a:solidFill>
                <a:latin typeface="Courier New" panose="02070309020205020404" pitchFamily="49" charset="0"/>
              </a:rPr>
              <a:t> QUERY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ELSE</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3A8BDA"/>
                </a:solidFill>
                <a:latin typeface="Courier New" panose="02070309020205020404" pitchFamily="49" charset="0"/>
              </a:rPr>
              <a:t>-- </a:t>
            </a:r>
            <a:r>
              <a:rPr lang="en-US" sz="1000" dirty="0" err="1">
                <a:solidFill>
                  <a:srgbClr val="3A8BDA"/>
                </a:solidFill>
                <a:latin typeface="Courier New" panose="02070309020205020404" pitchFamily="49" charset="0"/>
              </a:rPr>
              <a:t>current_user</a:t>
            </a:r>
            <a:r>
              <a:rPr lang="en-US" sz="1000" dirty="0">
                <a:solidFill>
                  <a:srgbClr val="3A8BDA"/>
                </a:solidFill>
                <a:latin typeface="Courier New" panose="02070309020205020404" pitchFamily="49" charset="0"/>
              </a:rPr>
              <a:t> was NOT found to be a member of all </a:t>
            </a:r>
            <a:r>
              <a:rPr lang="en-US" sz="1000" dirty="0" err="1">
                <a:solidFill>
                  <a:srgbClr val="3A8BDA"/>
                </a:solidFill>
                <a:latin typeface="Courier New" panose="02070309020205020404" pitchFamily="49" charset="0"/>
              </a:rPr>
              <a:t>check_roles</a:t>
            </a:r>
            <a:r>
              <a:rPr lang="en-US" sz="1000" dirty="0">
                <a:solidFill>
                  <a:srgbClr val="3A8BDA"/>
                </a:solidFill>
                <a:latin typeface="Courier New" panose="02070309020205020404" pitchFamily="49" charset="0"/>
              </a:rPr>
              <a:t> </a:t>
            </a:r>
          </a:p>
          <a:p>
            <a:pPr>
              <a:lnSpc>
                <a:spcPct val="100000"/>
              </a:lnSpc>
              <a:spcBef>
                <a:spcPts val="0"/>
              </a:spcBef>
            </a:pPr>
            <a:r>
              <a:rPr lang="en-US" sz="1000" dirty="0">
                <a:solidFill>
                  <a:srgbClr val="3A8BDA"/>
                </a:solidFill>
                <a:latin typeface="Courier New" panose="02070309020205020404" pitchFamily="49" charset="0"/>
              </a:rPr>
              <a:t>      </a:t>
            </a:r>
            <a:r>
              <a:rPr lang="en-US" sz="1000" dirty="0">
                <a:solidFill>
                  <a:srgbClr val="7BC22F"/>
                </a:solidFill>
                <a:latin typeface="Courier New" panose="02070309020205020404" pitchFamily="49" charset="0"/>
              </a:rPr>
              <a:t>RAISE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EXCEPTION</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'test(): User: % is required to be a member of all of these groups: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session_user</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check_roles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END</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IF</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END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a:t>
            </a:r>
            <a:r>
              <a:rPr lang="en-US" sz="1000" dirty="0">
                <a:solidFill>
                  <a:srgbClr val="7BC22F"/>
                </a:solidFill>
                <a:latin typeface="Courier New" panose="02070309020205020404" pitchFamily="49" charset="0"/>
              </a:rPr>
              <a:t>body</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LANGUAGE</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plpgsql</a:t>
            </a:r>
            <a:r>
              <a:rPr lang="en-US" sz="1000" dirty="0">
                <a:solidFill>
                  <a:srgbClr val="8DB0D3"/>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STABLE </a:t>
            </a:r>
          </a:p>
          <a:p>
            <a:pPr>
              <a:lnSpc>
                <a:spcPct val="100000"/>
              </a:lnSpc>
              <a:spcBef>
                <a:spcPts val="0"/>
              </a:spcBef>
            </a:pPr>
            <a:r>
              <a:rPr lang="en-US" sz="1000" dirty="0">
                <a:solidFill>
                  <a:srgbClr val="FFFFFF"/>
                </a:solidFill>
                <a:latin typeface="Courier New" panose="02070309020205020404" pitchFamily="49" charset="0"/>
              </a:rPr>
              <a:t>CALLED </a:t>
            </a: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NULL</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INPUT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SECURITY DEFINER</a:t>
            </a:r>
            <a:r>
              <a:rPr lang="en-US" sz="1000" dirty="0">
                <a:solidFill>
                  <a:srgbClr val="F08047"/>
                </a:solidFill>
                <a:latin typeface="Courier New" panose="02070309020205020404" pitchFamily="49" charset="0"/>
              </a:rPr>
              <a:t>;</a:t>
            </a:r>
            <a:endParaRPr lang="en-US" sz="1000" dirty="0">
              <a:effectLst/>
            </a:endParaRPr>
          </a:p>
        </p:txBody>
      </p:sp>
      <p:pic>
        <p:nvPicPr>
          <p:cNvPr id="8" name="Picture 7">
            <a:extLst>
              <a:ext uri="{FF2B5EF4-FFF2-40B4-BE49-F238E27FC236}">
                <a16:creationId xmlns:a16="http://schemas.microsoft.com/office/drawing/2014/main" id="{7F667D61-9EBD-490E-9B62-9A95BA724E7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42858675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5"/>
          <p:cNvSpPr>
            <a:spLocks noGrp="1"/>
          </p:cNvSpPr>
          <p:nvPr>
            <p:ph type="title"/>
          </p:nvPr>
        </p:nvSpPr>
        <p:spPr>
          <a:xfrm>
            <a:off x="611559" y="141288"/>
            <a:ext cx="5300185" cy="685800"/>
          </a:xfrm>
        </p:spPr>
        <p:txBody>
          <a:bodyPr/>
          <a:lstStyle/>
          <a:p>
            <a:r>
              <a:rPr lang="en-US" altLang="en-US" dirty="0">
                <a:solidFill>
                  <a:srgbClr val="FFFFFF"/>
                </a:solidFill>
                <a:ea typeface="ヒラギノ角ゴ Pro W3" charset="-128"/>
              </a:rPr>
              <a:t>Check with Dataset</a:t>
            </a:r>
          </a:p>
        </p:txBody>
      </p:sp>
      <p:sp>
        <p:nvSpPr>
          <p:cNvPr id="24581" name="Text Placeholder 6"/>
          <p:cNvSpPr>
            <a:spLocks noGrp="1"/>
          </p:cNvSpPr>
          <p:nvPr>
            <p:ph type="body" sz="quarter" idx="12"/>
          </p:nvPr>
        </p:nvSpPr>
        <p:spPr>
          <a:xfrm>
            <a:off x="611557" y="1261872"/>
            <a:ext cx="5300187" cy="4846320"/>
          </a:xfrm>
        </p:spPr>
        <p:txBody>
          <a:bodyPr/>
          <a:lstStyle/>
          <a:p>
            <a:pPr>
              <a:lnSpc>
                <a:spcPct val="100000"/>
              </a:lnSpc>
              <a:spcBef>
                <a:spcPts val="0"/>
              </a:spcBef>
            </a:pPr>
            <a:r>
              <a:rPr lang="en-US" sz="900" dirty="0">
                <a:solidFill>
                  <a:srgbClr val="7BC22F"/>
                </a:solidFill>
                <a:latin typeface="Courier Condensed" pitchFamily="2" charset="2"/>
              </a:rPr>
              <a:t>GRANT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EXECUTE</a:t>
            </a:r>
            <a:r>
              <a:rPr lang="en-US" sz="900" dirty="0">
                <a:solidFill>
                  <a:srgbClr val="FFFFFF"/>
                </a:solidFill>
                <a:latin typeface="Courier Condensed" pitchFamily="2" charset="2"/>
              </a:rPr>
              <a:t> </a:t>
            </a:r>
            <a:r>
              <a:rPr lang="en-US" sz="900" dirty="0">
                <a:solidFill>
                  <a:srgbClr val="7BC22F"/>
                </a:solidFill>
                <a:latin typeface="Courier Condensed" pitchFamily="2" charset="2"/>
              </a:rPr>
              <a:t>ON</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FUNCTION</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TO</a:t>
            </a:r>
            <a:r>
              <a:rPr lang="en-US" sz="900" dirty="0">
                <a:solidFill>
                  <a:srgbClr val="FFFFFF"/>
                </a:solidFill>
                <a:latin typeface="Courier Condensed" pitchFamily="2" charset="2"/>
              </a:rPr>
              <a:t> </a:t>
            </a:r>
            <a:r>
              <a:rPr lang="en-US" sz="900" dirty="0" err="1">
                <a:solidFill>
                  <a:srgbClr val="FFFFFF"/>
                </a:solidFill>
                <a:latin typeface="Courier Condensed" pitchFamily="2" charset="2"/>
              </a:rPr>
              <a:t>group_a</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err="1">
                <a:solidFill>
                  <a:srgbClr val="FFFFFF"/>
                </a:solidFill>
                <a:latin typeface="Courier Condensed" pitchFamily="2" charset="2"/>
              </a:rPr>
              <a:t>group_b</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7BC22F"/>
                </a:solidFill>
                <a:latin typeface="Courier Condensed" pitchFamily="2" charset="2"/>
              </a:rPr>
              <a:t>REVOKE</a:t>
            </a:r>
            <a:r>
              <a:rPr lang="en-US" sz="900" dirty="0">
                <a:solidFill>
                  <a:srgbClr val="FFFFFF"/>
                </a:solidFill>
                <a:latin typeface="Courier Condensed" pitchFamily="2" charset="2"/>
              </a:rPr>
              <a:t> </a:t>
            </a:r>
            <a:r>
              <a:rPr lang="en-US" sz="900" dirty="0">
                <a:solidFill>
                  <a:srgbClr val="7BC22F"/>
                </a:solidFill>
                <a:latin typeface="Courier Condensed" pitchFamily="2" charset="2"/>
              </a:rPr>
              <a:t>EXECUTE</a:t>
            </a:r>
            <a:r>
              <a:rPr lang="en-US" sz="900" dirty="0">
                <a:solidFill>
                  <a:srgbClr val="FFFFFF"/>
                </a:solidFill>
                <a:latin typeface="Courier Condensed" pitchFamily="2" charset="2"/>
              </a:rPr>
              <a:t> </a:t>
            </a:r>
            <a:r>
              <a:rPr lang="en-US" sz="900" dirty="0">
                <a:solidFill>
                  <a:srgbClr val="7BC22F"/>
                </a:solidFill>
                <a:latin typeface="Courier Condensed" pitchFamily="2" charset="2"/>
              </a:rPr>
              <a:t>ON</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FUNCTION</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a:solidFill>
                  <a:srgbClr val="7BC22F"/>
                </a:solidFill>
                <a:latin typeface="Courier Condensed" pitchFamily="2" charset="2"/>
              </a:rPr>
              <a:t>PUBLIC</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endParaRPr lang="en-US" sz="900" dirty="0">
              <a:solidFill>
                <a:srgbClr val="FFFFFF"/>
              </a:solidFill>
              <a:latin typeface="Courier Condensed" pitchFamily="2" charset="2"/>
            </a:endParaRPr>
          </a:p>
          <a:p>
            <a:pPr>
              <a:lnSpc>
                <a:spcPct val="100000"/>
              </a:lnSpc>
              <a:spcBef>
                <a:spcPts val="0"/>
              </a:spcBef>
            </a:pPr>
            <a:endParaRPr lang="en-US" sz="900" dirty="0">
              <a:solidFill>
                <a:srgbClr val="FFFFFF"/>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SESSION</a:t>
            </a:r>
            <a:r>
              <a:rPr lang="en-US" sz="900" dirty="0">
                <a:solidFill>
                  <a:srgbClr val="FFFFFF"/>
                </a:solidFill>
                <a:latin typeface="Courier Condensed" pitchFamily="2" charset="2"/>
              </a:rPr>
              <a:t> </a:t>
            </a:r>
            <a:r>
              <a:rPr lang="en-US" sz="900" dirty="0">
                <a:solidFill>
                  <a:srgbClr val="7BC22F"/>
                </a:solidFill>
                <a:latin typeface="Courier Condensed" pitchFamily="2" charset="2"/>
              </a:rPr>
              <a:t>AUTHORIZATION</a:t>
            </a:r>
            <a:r>
              <a:rPr lang="en-US" sz="900" dirty="0">
                <a:solidFill>
                  <a:srgbClr val="FFFFFF"/>
                </a:solidFill>
                <a:latin typeface="Courier Condensed" pitchFamily="2" charset="2"/>
              </a:rPr>
              <a:t> </a:t>
            </a:r>
            <a:r>
              <a:rPr lang="en-US" sz="900" dirty="0" err="1">
                <a:solidFill>
                  <a:srgbClr val="FFFFFF"/>
                </a:solidFill>
                <a:latin typeface="Courier Condensed" pitchFamily="2" charset="2"/>
              </a:rPr>
              <a:t>user_a</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a:t>
            </a:r>
            <a:r>
              <a:rPr lang="en-US" sz="900" dirty="0" err="1">
                <a:solidFill>
                  <a:srgbClr val="3A8BDA"/>
                </a:solidFill>
                <a:latin typeface="Courier Condensed" pitchFamily="2" charset="2"/>
              </a:rPr>
              <a:t>Privilaged</a:t>
            </a:r>
            <a:r>
              <a:rPr lang="en-US" sz="900" dirty="0">
                <a:solidFill>
                  <a:srgbClr val="3A8BDA"/>
                </a:solidFill>
                <a:latin typeface="Courier Condensed" pitchFamily="2" charset="2"/>
              </a:rPr>
              <a:t> User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-- 3 rows returned (execution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total time: 15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SESSION</a:t>
            </a:r>
            <a:r>
              <a:rPr lang="en-US" sz="900" dirty="0">
                <a:solidFill>
                  <a:srgbClr val="FFFFFF"/>
                </a:solidFill>
                <a:latin typeface="Courier Condensed" pitchFamily="2" charset="2"/>
              </a:rPr>
              <a:t> </a:t>
            </a:r>
            <a:r>
              <a:rPr lang="en-US" sz="900" dirty="0">
                <a:solidFill>
                  <a:srgbClr val="7BC22F"/>
                </a:solidFill>
                <a:latin typeface="Courier Condensed" pitchFamily="2" charset="2"/>
              </a:rPr>
              <a:t>AUTHORIZATION</a:t>
            </a:r>
            <a:r>
              <a:rPr lang="en-US" sz="900" dirty="0">
                <a:solidFill>
                  <a:srgbClr val="FFFFFF"/>
                </a:solidFill>
                <a:latin typeface="Courier Condensed" pitchFamily="2" charset="2"/>
              </a:rPr>
              <a:t> </a:t>
            </a:r>
            <a:r>
              <a:rPr lang="en-US" sz="900" dirty="0" err="1">
                <a:solidFill>
                  <a:srgbClr val="FFFFFF"/>
                </a:solidFill>
                <a:latin typeface="Courier Condensed" pitchFamily="2" charset="2"/>
              </a:rPr>
              <a:t>user_b</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Partial </a:t>
            </a:r>
            <a:r>
              <a:rPr lang="en-US" sz="900" dirty="0" err="1">
                <a:solidFill>
                  <a:srgbClr val="3A8BDA"/>
                </a:solidFill>
                <a:latin typeface="Courier Condensed" pitchFamily="2" charset="2"/>
              </a:rPr>
              <a:t>Privilaged</a:t>
            </a:r>
            <a:r>
              <a:rPr lang="en-US" sz="900" dirty="0">
                <a:solidFill>
                  <a:srgbClr val="3A8BDA"/>
                </a:solidFill>
                <a:latin typeface="Courier Condensed" pitchFamily="2" charset="2"/>
              </a:rPr>
              <a:t> User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ERROR: test(): User: </a:t>
            </a:r>
            <a:r>
              <a:rPr lang="en-US" sz="900" dirty="0" err="1">
                <a:solidFill>
                  <a:srgbClr val="3A8BDA"/>
                </a:solidFill>
                <a:latin typeface="Courier Condensed" pitchFamily="2" charset="2"/>
              </a:rPr>
              <a:t>user_b</a:t>
            </a:r>
            <a:r>
              <a:rPr lang="en-US" sz="900" dirty="0">
                <a:solidFill>
                  <a:srgbClr val="3A8BDA"/>
                </a:solidFill>
                <a:latin typeface="Courier Condensed" pitchFamily="2" charset="2"/>
              </a:rPr>
              <a:t> is required to be a member of all of these groups: {</a:t>
            </a:r>
            <a:r>
              <a:rPr lang="en-US" sz="900" dirty="0" err="1">
                <a:solidFill>
                  <a:srgbClr val="3A8BDA"/>
                </a:solidFill>
                <a:latin typeface="Courier Condensed" pitchFamily="2" charset="2"/>
              </a:rPr>
              <a:t>group_a,group_b</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SESSION</a:t>
            </a:r>
            <a:r>
              <a:rPr lang="en-US" sz="900" dirty="0">
                <a:solidFill>
                  <a:srgbClr val="FFFFFF"/>
                </a:solidFill>
                <a:latin typeface="Courier Condensed" pitchFamily="2" charset="2"/>
              </a:rPr>
              <a:t> </a:t>
            </a:r>
            <a:r>
              <a:rPr lang="en-US" sz="900" dirty="0">
                <a:solidFill>
                  <a:srgbClr val="7BC22F"/>
                </a:solidFill>
                <a:latin typeface="Courier Condensed" pitchFamily="2" charset="2"/>
              </a:rPr>
              <a:t>AUTHORIZATION</a:t>
            </a:r>
            <a:r>
              <a:rPr lang="en-US" sz="900" dirty="0">
                <a:solidFill>
                  <a:srgbClr val="FFFFFF"/>
                </a:solidFill>
                <a:latin typeface="Courier Condensed" pitchFamily="2" charset="2"/>
              </a:rPr>
              <a:t> </a:t>
            </a:r>
            <a:r>
              <a:rPr lang="en-US" sz="900" dirty="0" err="1">
                <a:solidFill>
                  <a:srgbClr val="FFFFFF"/>
                </a:solidFill>
                <a:latin typeface="Courier Condensed" pitchFamily="2" charset="2"/>
              </a:rPr>
              <a:t>user_c</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Un-</a:t>
            </a:r>
            <a:r>
              <a:rPr lang="en-US" sz="900" dirty="0" err="1">
                <a:solidFill>
                  <a:srgbClr val="3A8BDA"/>
                </a:solidFill>
                <a:latin typeface="Courier Condensed" pitchFamily="2" charset="2"/>
              </a:rPr>
              <a:t>Privilaged</a:t>
            </a:r>
            <a:r>
              <a:rPr lang="en-US" sz="900" dirty="0">
                <a:solidFill>
                  <a:srgbClr val="3A8BDA"/>
                </a:solidFill>
                <a:latin typeface="Courier Condensed" pitchFamily="2" charset="2"/>
              </a:rPr>
              <a:t> User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ERROR: permission denied for function test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SESSION</a:t>
            </a:r>
            <a:r>
              <a:rPr lang="en-US" sz="900" dirty="0">
                <a:solidFill>
                  <a:srgbClr val="FFFFFF"/>
                </a:solidFill>
                <a:latin typeface="Courier Condensed" pitchFamily="2" charset="2"/>
              </a:rPr>
              <a:t> </a:t>
            </a:r>
            <a:r>
              <a:rPr lang="en-US" sz="900" dirty="0">
                <a:solidFill>
                  <a:srgbClr val="7BC22F"/>
                </a:solidFill>
                <a:latin typeface="Courier Condensed" pitchFamily="2" charset="2"/>
              </a:rPr>
              <a:t>AUTHORIZATION</a:t>
            </a:r>
            <a:r>
              <a:rPr lang="en-US" sz="900" dirty="0">
                <a:solidFill>
                  <a:srgbClr val="FFFFFF"/>
                </a:solidFill>
                <a:latin typeface="Courier Condensed" pitchFamily="2" charset="2"/>
              </a:rPr>
              <a:t> </a:t>
            </a:r>
            <a:r>
              <a:rPr lang="en-US" sz="900" dirty="0" err="1">
                <a:solidFill>
                  <a:srgbClr val="FFFFFF"/>
                </a:solidFill>
                <a:latin typeface="Courier Condensed" pitchFamily="2" charset="2"/>
              </a:rPr>
              <a:t>group_a</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-- 1st Group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ERROR: test(): User: </a:t>
            </a:r>
            <a:r>
              <a:rPr lang="en-US" sz="900" dirty="0" err="1">
                <a:solidFill>
                  <a:srgbClr val="3A8BDA"/>
                </a:solidFill>
                <a:latin typeface="Courier Condensed" pitchFamily="2" charset="2"/>
              </a:rPr>
              <a:t>group_a</a:t>
            </a:r>
            <a:r>
              <a:rPr lang="en-US" sz="900" dirty="0">
                <a:solidFill>
                  <a:srgbClr val="3A8BDA"/>
                </a:solidFill>
                <a:latin typeface="Courier Condensed" pitchFamily="2" charset="2"/>
              </a:rPr>
              <a:t> is required to be a member of all of these groups: {</a:t>
            </a:r>
            <a:r>
              <a:rPr lang="en-US" sz="900" dirty="0" err="1">
                <a:solidFill>
                  <a:srgbClr val="3A8BDA"/>
                </a:solidFill>
                <a:latin typeface="Courier Condensed" pitchFamily="2" charset="2"/>
              </a:rPr>
              <a:t>group_a,group_b</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SESSION</a:t>
            </a:r>
            <a:r>
              <a:rPr lang="en-US" sz="900" dirty="0">
                <a:solidFill>
                  <a:srgbClr val="FFFFFF"/>
                </a:solidFill>
                <a:latin typeface="Courier Condensed" pitchFamily="2" charset="2"/>
              </a:rPr>
              <a:t> </a:t>
            </a:r>
            <a:r>
              <a:rPr lang="en-US" sz="900" dirty="0">
                <a:solidFill>
                  <a:srgbClr val="7BC22F"/>
                </a:solidFill>
                <a:latin typeface="Courier Condensed" pitchFamily="2" charset="2"/>
              </a:rPr>
              <a:t>AUTHORIZATION</a:t>
            </a:r>
            <a:r>
              <a:rPr lang="en-US" sz="900" dirty="0">
                <a:solidFill>
                  <a:srgbClr val="FFFFFF"/>
                </a:solidFill>
                <a:latin typeface="Courier Condensed" pitchFamily="2" charset="2"/>
              </a:rPr>
              <a:t> </a:t>
            </a:r>
            <a:r>
              <a:rPr lang="en-US" sz="900" dirty="0" err="1">
                <a:solidFill>
                  <a:srgbClr val="FFFFFF"/>
                </a:solidFill>
                <a:latin typeface="Courier Condensed" pitchFamily="2" charset="2"/>
              </a:rPr>
              <a:t>group_b</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-- 2nd Group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ERROR: test(): User: </a:t>
            </a:r>
            <a:r>
              <a:rPr lang="en-US" sz="900" dirty="0" err="1">
                <a:solidFill>
                  <a:srgbClr val="3A8BDA"/>
                </a:solidFill>
                <a:latin typeface="Courier Condensed" pitchFamily="2" charset="2"/>
              </a:rPr>
              <a:t>group_b</a:t>
            </a:r>
            <a:r>
              <a:rPr lang="en-US" sz="900" dirty="0">
                <a:solidFill>
                  <a:srgbClr val="3A8BDA"/>
                </a:solidFill>
                <a:latin typeface="Courier Condensed" pitchFamily="2" charset="2"/>
              </a:rPr>
              <a:t> is required to be a member of all of these groups: {</a:t>
            </a:r>
            <a:r>
              <a:rPr lang="en-US" sz="900" dirty="0" err="1">
                <a:solidFill>
                  <a:srgbClr val="3A8BDA"/>
                </a:solidFill>
                <a:latin typeface="Courier Condensed" pitchFamily="2" charset="2"/>
              </a:rPr>
              <a:t>group_a,group_b</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SESSION</a:t>
            </a:r>
            <a:r>
              <a:rPr lang="en-US" sz="900" dirty="0">
                <a:solidFill>
                  <a:srgbClr val="FFFFFF"/>
                </a:solidFill>
                <a:latin typeface="Courier Condensed" pitchFamily="2" charset="2"/>
              </a:rPr>
              <a:t> </a:t>
            </a:r>
            <a:r>
              <a:rPr lang="en-US" sz="900" dirty="0">
                <a:solidFill>
                  <a:srgbClr val="7BC22F"/>
                </a:solidFill>
                <a:latin typeface="Courier Condensed" pitchFamily="2" charset="2"/>
              </a:rPr>
              <a:t>AUTHORIZATION</a:t>
            </a:r>
            <a:r>
              <a:rPr lang="en-US" sz="900" dirty="0">
                <a:solidFill>
                  <a:srgbClr val="FFFFFF"/>
                </a:solidFill>
                <a:latin typeface="Courier Condensed" pitchFamily="2" charset="2"/>
              </a:rPr>
              <a:t> </a:t>
            </a:r>
            <a:r>
              <a:rPr lang="en-US" sz="900" dirty="0" err="1">
                <a:solidFill>
                  <a:srgbClr val="FFFFFF"/>
                </a:solidFill>
                <a:latin typeface="Courier Condensed" pitchFamily="2" charset="2"/>
              </a:rPr>
              <a:t>table_owner</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Table Owner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ERROR: permission denied for function test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SESSION</a:t>
            </a:r>
            <a:r>
              <a:rPr lang="en-US" sz="900" dirty="0">
                <a:solidFill>
                  <a:srgbClr val="FFFFFF"/>
                </a:solidFill>
                <a:latin typeface="Courier Condensed" pitchFamily="2" charset="2"/>
              </a:rPr>
              <a:t> </a:t>
            </a:r>
            <a:r>
              <a:rPr lang="en-US" sz="900" dirty="0">
                <a:solidFill>
                  <a:srgbClr val="7BC22F"/>
                </a:solidFill>
                <a:latin typeface="Courier Condensed" pitchFamily="2" charset="2"/>
              </a:rPr>
              <a:t>AUTHORIZATION</a:t>
            </a:r>
            <a:r>
              <a:rPr lang="en-US" sz="900" dirty="0">
                <a:solidFill>
                  <a:srgbClr val="FFFFFF"/>
                </a:solidFill>
                <a:latin typeface="Courier Condensed" pitchFamily="2" charset="2"/>
              </a:rPr>
              <a:t> </a:t>
            </a:r>
            <a:r>
              <a:rPr lang="en-US" sz="900" dirty="0" err="1">
                <a:solidFill>
                  <a:srgbClr val="FFFFFF"/>
                </a:solidFill>
                <a:latin typeface="Courier Condensed" pitchFamily="2" charset="2"/>
              </a:rPr>
              <a:t>postgres</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Superuser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ERROR: test(): User: </a:t>
            </a:r>
            <a:r>
              <a:rPr lang="en-US" sz="900" dirty="0" err="1">
                <a:solidFill>
                  <a:srgbClr val="3A8BDA"/>
                </a:solidFill>
                <a:latin typeface="Courier Condensed" pitchFamily="2" charset="2"/>
              </a:rPr>
              <a:t>postgres</a:t>
            </a:r>
            <a:r>
              <a:rPr lang="en-US" sz="900" dirty="0">
                <a:solidFill>
                  <a:srgbClr val="3A8BDA"/>
                </a:solidFill>
                <a:latin typeface="Courier Condensed" pitchFamily="2" charset="2"/>
              </a:rPr>
              <a:t> is required to be a member of all of these groups: {</a:t>
            </a:r>
            <a:r>
              <a:rPr lang="en-US" sz="900" dirty="0" err="1">
                <a:solidFill>
                  <a:srgbClr val="3A8BDA"/>
                </a:solidFill>
                <a:latin typeface="Courier Condensed" pitchFamily="2" charset="2"/>
              </a:rPr>
              <a:t>group_a,group_b</a:t>
            </a:r>
            <a:r>
              <a:rPr lang="en-US" sz="900" dirty="0">
                <a:solidFill>
                  <a:srgbClr val="3A8BDA"/>
                </a:solidFill>
                <a:latin typeface="Courier Condensed" pitchFamily="2" charset="2"/>
              </a:rPr>
              <a:t>}</a:t>
            </a:r>
            <a:endParaRPr lang="en-US" sz="900" dirty="0">
              <a:latin typeface="Courier Condensed" pitchFamily="2" charset="2"/>
            </a:endParaRPr>
          </a:p>
          <a:p>
            <a:pPr>
              <a:lnSpc>
                <a:spcPct val="100000"/>
              </a:lnSpc>
              <a:spcBef>
                <a:spcPts val="0"/>
              </a:spcBef>
            </a:pPr>
            <a:endParaRPr lang="en-US" altLang="en-US" sz="900" dirty="0">
              <a:solidFill>
                <a:srgbClr val="FFFFFF"/>
              </a:solidFill>
              <a:latin typeface="Courier Condensed" pitchFamily="2" charset="2"/>
              <a:ea typeface="ヒラギノ角ゴ Pro W3" charset="-128"/>
            </a:endParaRPr>
          </a:p>
        </p:txBody>
      </p:sp>
      <p:sp>
        <p:nvSpPr>
          <p:cNvPr id="18435"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dirty="0">
                <a:solidFill>
                  <a:schemeClr val="accent6"/>
                </a:solidFill>
              </a:rPr>
              <a:t>© Fred Hutchinson Cancer Research Center </a:t>
            </a:r>
          </a:p>
        </p:txBody>
      </p:sp>
      <p:sp>
        <p:nvSpPr>
          <p:cNvPr id="18436" name="Slide Number Placeholder 3"/>
          <p:cNvSpPr>
            <a:spLocks noGrp="1"/>
          </p:cNvSpPr>
          <p:nvPr>
            <p:ph type="sldNum" sz="quarter" idx="14"/>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2B6AB763-AB93-4001-93C0-322525D2C7E0}" type="slidenum">
              <a:rPr lang="en-US" altLang="en-US" sz="600"/>
              <a:pPr>
                <a:lnSpc>
                  <a:spcPct val="100000"/>
                </a:lnSpc>
                <a:spcBef>
                  <a:spcPct val="0"/>
                </a:spcBef>
                <a:buClrTx/>
              </a:pPr>
              <a:t>17</a:t>
            </a:fld>
            <a:endParaRPr lang="en-US" altLang="en-US" sz="600"/>
          </a:p>
        </p:txBody>
      </p:sp>
      <p:sp>
        <p:nvSpPr>
          <p:cNvPr id="7" name="Text Placeholder 6">
            <a:extLst>
              <a:ext uri="{FF2B5EF4-FFF2-40B4-BE49-F238E27FC236}">
                <a16:creationId xmlns:a16="http://schemas.microsoft.com/office/drawing/2014/main" id="{08D999EF-D8FF-4249-8224-817F64A04183}"/>
              </a:ext>
            </a:extLst>
          </p:cNvPr>
          <p:cNvSpPr txBox="1">
            <a:spLocks/>
          </p:cNvSpPr>
          <p:nvPr/>
        </p:nvSpPr>
        <p:spPr bwMode="auto">
          <a:xfrm>
            <a:off x="6274965" y="1261872"/>
            <a:ext cx="5300187" cy="484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900" dirty="0">
                <a:solidFill>
                  <a:srgbClr val="3A8BDA"/>
                </a:solidFill>
                <a:latin typeface="Courier Condensed" pitchFamily="2" charset="2"/>
              </a:rPr>
              <a:t>-- Check to see what happens with an empty dataset </a:t>
            </a: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table_owner</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7BC22F"/>
                </a:solidFill>
                <a:latin typeface="Courier Condensed" pitchFamily="2" charset="2"/>
              </a:rPr>
              <a:t>TRUNCATE</a:t>
            </a:r>
            <a:r>
              <a:rPr lang="en-US" sz="900" dirty="0">
                <a:solidFill>
                  <a:srgbClr val="FFFFFF"/>
                </a:solidFill>
                <a:latin typeface="Courier Condensed" pitchFamily="2" charset="2"/>
              </a:rPr>
              <a:t> </a:t>
            </a:r>
            <a:r>
              <a:rPr lang="en-US" sz="900" dirty="0">
                <a:solidFill>
                  <a:srgbClr val="7BC22F"/>
                </a:solidFill>
                <a:latin typeface="Courier Condensed" pitchFamily="2" charset="2"/>
              </a:rPr>
              <a:t>TABLE</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endParaRPr lang="en-US" sz="900" dirty="0">
              <a:solidFill>
                <a:srgbClr val="FFFFFF"/>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SESSION</a:t>
            </a:r>
            <a:r>
              <a:rPr lang="en-US" sz="900" dirty="0">
                <a:solidFill>
                  <a:srgbClr val="FFFFFF"/>
                </a:solidFill>
                <a:latin typeface="Courier Condensed" pitchFamily="2" charset="2"/>
              </a:rPr>
              <a:t> </a:t>
            </a:r>
            <a:r>
              <a:rPr lang="en-US" sz="900" dirty="0">
                <a:solidFill>
                  <a:srgbClr val="7BC22F"/>
                </a:solidFill>
                <a:latin typeface="Courier Condensed" pitchFamily="2" charset="2"/>
              </a:rPr>
              <a:t>AUTHORIZATION</a:t>
            </a:r>
            <a:r>
              <a:rPr lang="en-US" sz="900" dirty="0">
                <a:solidFill>
                  <a:srgbClr val="FFFFFF"/>
                </a:solidFill>
                <a:latin typeface="Courier Condensed" pitchFamily="2" charset="2"/>
              </a:rPr>
              <a:t> </a:t>
            </a:r>
            <a:r>
              <a:rPr lang="en-US" sz="900" dirty="0" err="1">
                <a:solidFill>
                  <a:srgbClr val="FFFFFF"/>
                </a:solidFill>
                <a:latin typeface="Courier Condensed" pitchFamily="2" charset="2"/>
              </a:rPr>
              <a:t>user_a</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a:t>
            </a:r>
            <a:r>
              <a:rPr lang="en-US" sz="900" dirty="0" err="1">
                <a:solidFill>
                  <a:srgbClr val="3A8BDA"/>
                </a:solidFill>
                <a:latin typeface="Courier Condensed" pitchFamily="2" charset="2"/>
              </a:rPr>
              <a:t>Privilaged</a:t>
            </a:r>
            <a:r>
              <a:rPr lang="en-US" sz="900" dirty="0">
                <a:solidFill>
                  <a:srgbClr val="3A8BDA"/>
                </a:solidFill>
                <a:latin typeface="Courier Condensed" pitchFamily="2" charset="2"/>
              </a:rPr>
              <a:t> User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Empty set (execution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total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SESSION</a:t>
            </a:r>
            <a:r>
              <a:rPr lang="en-US" sz="900" dirty="0">
                <a:solidFill>
                  <a:srgbClr val="FFFFFF"/>
                </a:solidFill>
                <a:latin typeface="Courier Condensed" pitchFamily="2" charset="2"/>
              </a:rPr>
              <a:t> </a:t>
            </a:r>
            <a:r>
              <a:rPr lang="en-US" sz="900" dirty="0">
                <a:solidFill>
                  <a:srgbClr val="7BC22F"/>
                </a:solidFill>
                <a:latin typeface="Courier Condensed" pitchFamily="2" charset="2"/>
              </a:rPr>
              <a:t>AUTHORIZATION</a:t>
            </a:r>
            <a:r>
              <a:rPr lang="en-US" sz="900" dirty="0">
                <a:solidFill>
                  <a:srgbClr val="FFFFFF"/>
                </a:solidFill>
                <a:latin typeface="Courier Condensed" pitchFamily="2" charset="2"/>
              </a:rPr>
              <a:t> </a:t>
            </a:r>
            <a:r>
              <a:rPr lang="en-US" sz="900" dirty="0" err="1">
                <a:solidFill>
                  <a:srgbClr val="FFFFFF"/>
                </a:solidFill>
                <a:latin typeface="Courier Condensed" pitchFamily="2" charset="2"/>
              </a:rPr>
              <a:t>user_b</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Partial </a:t>
            </a:r>
            <a:r>
              <a:rPr lang="en-US" sz="900" dirty="0" err="1">
                <a:solidFill>
                  <a:srgbClr val="3A8BDA"/>
                </a:solidFill>
                <a:latin typeface="Courier Condensed" pitchFamily="2" charset="2"/>
              </a:rPr>
              <a:t>Privilaged</a:t>
            </a:r>
            <a:r>
              <a:rPr lang="en-US" sz="900" dirty="0">
                <a:solidFill>
                  <a:srgbClr val="3A8BDA"/>
                </a:solidFill>
                <a:latin typeface="Courier Condensed" pitchFamily="2" charset="2"/>
              </a:rPr>
              <a:t> User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ERROR: test(): User: </a:t>
            </a:r>
            <a:r>
              <a:rPr lang="en-US" sz="900" dirty="0" err="1">
                <a:solidFill>
                  <a:srgbClr val="3A8BDA"/>
                </a:solidFill>
                <a:latin typeface="Courier Condensed" pitchFamily="2" charset="2"/>
              </a:rPr>
              <a:t>user_b</a:t>
            </a:r>
            <a:r>
              <a:rPr lang="en-US" sz="900" dirty="0">
                <a:solidFill>
                  <a:srgbClr val="3A8BDA"/>
                </a:solidFill>
                <a:latin typeface="Courier Condensed" pitchFamily="2" charset="2"/>
              </a:rPr>
              <a:t> is required to be a member of all of these groups: {</a:t>
            </a:r>
            <a:r>
              <a:rPr lang="en-US" sz="900" dirty="0" err="1">
                <a:solidFill>
                  <a:srgbClr val="3A8BDA"/>
                </a:solidFill>
                <a:latin typeface="Courier Condensed" pitchFamily="2" charset="2"/>
              </a:rPr>
              <a:t>group_a,group_b</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SESSION</a:t>
            </a:r>
            <a:r>
              <a:rPr lang="en-US" sz="900" dirty="0">
                <a:solidFill>
                  <a:srgbClr val="FFFFFF"/>
                </a:solidFill>
                <a:latin typeface="Courier Condensed" pitchFamily="2" charset="2"/>
              </a:rPr>
              <a:t> </a:t>
            </a:r>
            <a:r>
              <a:rPr lang="en-US" sz="900" dirty="0">
                <a:solidFill>
                  <a:srgbClr val="7BC22F"/>
                </a:solidFill>
                <a:latin typeface="Courier Condensed" pitchFamily="2" charset="2"/>
              </a:rPr>
              <a:t>AUTHORIZATION</a:t>
            </a:r>
            <a:r>
              <a:rPr lang="en-US" sz="900" dirty="0">
                <a:solidFill>
                  <a:srgbClr val="FFFFFF"/>
                </a:solidFill>
                <a:latin typeface="Courier Condensed" pitchFamily="2" charset="2"/>
              </a:rPr>
              <a:t> </a:t>
            </a:r>
            <a:r>
              <a:rPr lang="en-US" sz="900" dirty="0" err="1">
                <a:solidFill>
                  <a:srgbClr val="FFFFFF"/>
                </a:solidFill>
                <a:latin typeface="Courier Condensed" pitchFamily="2" charset="2"/>
              </a:rPr>
              <a:t>user_c</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Un-</a:t>
            </a:r>
            <a:r>
              <a:rPr lang="en-US" sz="900" dirty="0" err="1">
                <a:solidFill>
                  <a:srgbClr val="3A8BDA"/>
                </a:solidFill>
                <a:latin typeface="Courier Condensed" pitchFamily="2" charset="2"/>
              </a:rPr>
              <a:t>Privilaged</a:t>
            </a:r>
            <a:r>
              <a:rPr lang="en-US" sz="900" dirty="0">
                <a:solidFill>
                  <a:srgbClr val="3A8BDA"/>
                </a:solidFill>
                <a:latin typeface="Courier Condensed" pitchFamily="2" charset="2"/>
              </a:rPr>
              <a:t> User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ERROR: permission denied for relation test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SESSION</a:t>
            </a:r>
            <a:r>
              <a:rPr lang="en-US" sz="900" dirty="0">
                <a:solidFill>
                  <a:srgbClr val="FFFFFF"/>
                </a:solidFill>
                <a:latin typeface="Courier Condensed" pitchFamily="2" charset="2"/>
              </a:rPr>
              <a:t> </a:t>
            </a:r>
            <a:r>
              <a:rPr lang="en-US" sz="900" dirty="0">
                <a:solidFill>
                  <a:srgbClr val="7BC22F"/>
                </a:solidFill>
                <a:latin typeface="Courier Condensed" pitchFamily="2" charset="2"/>
              </a:rPr>
              <a:t>AUTHORIZATION</a:t>
            </a:r>
            <a:r>
              <a:rPr lang="en-US" sz="900" dirty="0">
                <a:solidFill>
                  <a:srgbClr val="FFFFFF"/>
                </a:solidFill>
                <a:latin typeface="Courier Condensed" pitchFamily="2" charset="2"/>
              </a:rPr>
              <a:t> </a:t>
            </a:r>
            <a:r>
              <a:rPr lang="en-US" sz="900" dirty="0" err="1">
                <a:solidFill>
                  <a:srgbClr val="FFFFFF"/>
                </a:solidFill>
                <a:latin typeface="Courier Condensed" pitchFamily="2" charset="2"/>
              </a:rPr>
              <a:t>group_a</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-- 1st Group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ERROR: test(): User: </a:t>
            </a:r>
            <a:r>
              <a:rPr lang="en-US" sz="900" dirty="0" err="1">
                <a:solidFill>
                  <a:srgbClr val="3A8BDA"/>
                </a:solidFill>
                <a:latin typeface="Courier Condensed" pitchFamily="2" charset="2"/>
              </a:rPr>
              <a:t>group_a</a:t>
            </a:r>
            <a:r>
              <a:rPr lang="en-US" sz="900" dirty="0">
                <a:solidFill>
                  <a:srgbClr val="3A8BDA"/>
                </a:solidFill>
                <a:latin typeface="Courier Condensed" pitchFamily="2" charset="2"/>
              </a:rPr>
              <a:t> is required to be a member of all of these groups: {</a:t>
            </a:r>
            <a:r>
              <a:rPr lang="en-US" sz="900" dirty="0" err="1">
                <a:solidFill>
                  <a:srgbClr val="3A8BDA"/>
                </a:solidFill>
                <a:latin typeface="Courier Condensed" pitchFamily="2" charset="2"/>
              </a:rPr>
              <a:t>group_a,group_b</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SESSION</a:t>
            </a:r>
            <a:r>
              <a:rPr lang="en-US" sz="900" dirty="0">
                <a:solidFill>
                  <a:srgbClr val="FFFFFF"/>
                </a:solidFill>
                <a:latin typeface="Courier Condensed" pitchFamily="2" charset="2"/>
              </a:rPr>
              <a:t> </a:t>
            </a:r>
            <a:r>
              <a:rPr lang="en-US" sz="900" dirty="0">
                <a:solidFill>
                  <a:srgbClr val="7BC22F"/>
                </a:solidFill>
                <a:latin typeface="Courier Condensed" pitchFamily="2" charset="2"/>
              </a:rPr>
              <a:t>AUTHORIZATION</a:t>
            </a:r>
            <a:r>
              <a:rPr lang="en-US" sz="900" dirty="0">
                <a:solidFill>
                  <a:srgbClr val="FFFFFF"/>
                </a:solidFill>
                <a:latin typeface="Courier Condensed" pitchFamily="2" charset="2"/>
              </a:rPr>
              <a:t> </a:t>
            </a:r>
            <a:r>
              <a:rPr lang="en-US" sz="900" dirty="0" err="1">
                <a:solidFill>
                  <a:srgbClr val="FFFFFF"/>
                </a:solidFill>
                <a:latin typeface="Courier Condensed" pitchFamily="2" charset="2"/>
              </a:rPr>
              <a:t>group_b</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-- 2nd Group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EERROR: test(): User: </a:t>
            </a:r>
            <a:r>
              <a:rPr lang="en-US" sz="900" dirty="0" err="1">
                <a:solidFill>
                  <a:srgbClr val="3A8BDA"/>
                </a:solidFill>
                <a:latin typeface="Courier Condensed" pitchFamily="2" charset="2"/>
              </a:rPr>
              <a:t>group_b</a:t>
            </a:r>
            <a:r>
              <a:rPr lang="en-US" sz="900" dirty="0">
                <a:solidFill>
                  <a:srgbClr val="3A8BDA"/>
                </a:solidFill>
                <a:latin typeface="Courier Condensed" pitchFamily="2" charset="2"/>
              </a:rPr>
              <a:t> is required to be a member of all of these groups: {</a:t>
            </a:r>
            <a:r>
              <a:rPr lang="en-US" sz="900" dirty="0" err="1">
                <a:solidFill>
                  <a:srgbClr val="3A8BDA"/>
                </a:solidFill>
                <a:latin typeface="Courier Condensed" pitchFamily="2" charset="2"/>
              </a:rPr>
              <a:t>group_a,group_b</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SESSION</a:t>
            </a:r>
            <a:r>
              <a:rPr lang="en-US" sz="900" dirty="0">
                <a:solidFill>
                  <a:srgbClr val="FFFFFF"/>
                </a:solidFill>
                <a:latin typeface="Courier Condensed" pitchFamily="2" charset="2"/>
              </a:rPr>
              <a:t> </a:t>
            </a:r>
            <a:r>
              <a:rPr lang="en-US" sz="900" dirty="0">
                <a:solidFill>
                  <a:srgbClr val="7BC22F"/>
                </a:solidFill>
                <a:latin typeface="Courier Condensed" pitchFamily="2" charset="2"/>
              </a:rPr>
              <a:t>AUTHORIZATION</a:t>
            </a:r>
            <a:r>
              <a:rPr lang="en-US" sz="900" dirty="0">
                <a:solidFill>
                  <a:srgbClr val="FFFFFF"/>
                </a:solidFill>
                <a:latin typeface="Courier Condensed" pitchFamily="2" charset="2"/>
              </a:rPr>
              <a:t> </a:t>
            </a:r>
            <a:r>
              <a:rPr lang="en-US" sz="900" dirty="0" err="1">
                <a:solidFill>
                  <a:srgbClr val="FFFFFF"/>
                </a:solidFill>
                <a:latin typeface="Courier Condensed" pitchFamily="2" charset="2"/>
              </a:rPr>
              <a:t>table_owner</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Table Owner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ERROR: permission denied for function test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SESSION</a:t>
            </a:r>
            <a:r>
              <a:rPr lang="en-US" sz="900" dirty="0">
                <a:solidFill>
                  <a:srgbClr val="FFFFFF"/>
                </a:solidFill>
                <a:latin typeface="Courier Condensed" pitchFamily="2" charset="2"/>
              </a:rPr>
              <a:t> </a:t>
            </a:r>
            <a:r>
              <a:rPr lang="en-US" sz="900" dirty="0">
                <a:solidFill>
                  <a:srgbClr val="7BC22F"/>
                </a:solidFill>
                <a:latin typeface="Courier Condensed" pitchFamily="2" charset="2"/>
              </a:rPr>
              <a:t>AUTHORIZATION</a:t>
            </a:r>
            <a:r>
              <a:rPr lang="en-US" sz="900" dirty="0">
                <a:solidFill>
                  <a:srgbClr val="FFFFFF"/>
                </a:solidFill>
                <a:latin typeface="Courier Condensed" pitchFamily="2" charset="2"/>
              </a:rPr>
              <a:t> </a:t>
            </a:r>
            <a:r>
              <a:rPr lang="en-US" sz="900" dirty="0" err="1">
                <a:solidFill>
                  <a:srgbClr val="FFFFFF"/>
                </a:solidFill>
                <a:latin typeface="Courier Condensed" pitchFamily="2" charset="2"/>
              </a:rPr>
              <a:t>postgres</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Superuser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ERROR: test(): User: </a:t>
            </a:r>
            <a:r>
              <a:rPr lang="en-US" sz="900" dirty="0" err="1">
                <a:solidFill>
                  <a:srgbClr val="3A8BDA"/>
                </a:solidFill>
                <a:latin typeface="Courier Condensed" pitchFamily="2" charset="2"/>
              </a:rPr>
              <a:t>postgres</a:t>
            </a:r>
            <a:r>
              <a:rPr lang="en-US" sz="900" dirty="0">
                <a:solidFill>
                  <a:srgbClr val="3A8BDA"/>
                </a:solidFill>
                <a:latin typeface="Courier Condensed" pitchFamily="2" charset="2"/>
              </a:rPr>
              <a:t> is required to be a member of all of these groups: {</a:t>
            </a:r>
            <a:r>
              <a:rPr lang="en-US" sz="900" dirty="0" err="1">
                <a:solidFill>
                  <a:srgbClr val="3A8BDA"/>
                </a:solidFill>
                <a:latin typeface="Courier Condensed" pitchFamily="2" charset="2"/>
              </a:rPr>
              <a:t>group_a,group_b</a:t>
            </a:r>
            <a:r>
              <a:rPr lang="en-US" sz="900" dirty="0">
                <a:solidFill>
                  <a:srgbClr val="3A8BDA"/>
                </a:solidFill>
                <a:latin typeface="Courier Condensed" pitchFamily="2" charset="2"/>
              </a:rPr>
              <a:t>}</a:t>
            </a:r>
            <a:endParaRPr lang="en-US" sz="900" dirty="0">
              <a:effectLst/>
              <a:latin typeface="Courier Condensed" pitchFamily="2" charset="2"/>
            </a:endParaRPr>
          </a:p>
        </p:txBody>
      </p:sp>
      <p:sp>
        <p:nvSpPr>
          <p:cNvPr id="8" name="Title 5">
            <a:extLst>
              <a:ext uri="{FF2B5EF4-FFF2-40B4-BE49-F238E27FC236}">
                <a16:creationId xmlns:a16="http://schemas.microsoft.com/office/drawing/2014/main" id="{D838BF2A-CC3E-4593-8509-779D083A9C04}"/>
              </a:ext>
            </a:extLst>
          </p:cNvPr>
          <p:cNvSpPr txBox="1">
            <a:spLocks/>
          </p:cNvSpPr>
          <p:nvPr/>
        </p:nvSpPr>
        <p:spPr bwMode="auto">
          <a:xfrm>
            <a:off x="6274965" y="141288"/>
            <a:ext cx="530018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lvl1pPr algn="l" rtl="0" eaLnBrk="0" fontAlgn="base" hangingPunct="0">
              <a:spcBef>
                <a:spcPct val="0"/>
              </a:spcBef>
              <a:spcAft>
                <a:spcPct val="0"/>
              </a:spcAft>
              <a:defRPr sz="3200" b="1">
                <a:solidFill>
                  <a:schemeClr val="accent6"/>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a:lstStyle>
          <a:p>
            <a:r>
              <a:rPr lang="en-US" altLang="en-US" kern="0" dirty="0">
                <a:solidFill>
                  <a:srgbClr val="FFFFFF"/>
                </a:solidFill>
                <a:latin typeface="Arial Narrow" panose="020B0606020202030204" pitchFamily="34" charset="0"/>
                <a:ea typeface="ヒラギノ角ゴ Pro W3" charset="-128"/>
              </a:rPr>
              <a:t>Check with Empty Data Set</a:t>
            </a:r>
          </a:p>
        </p:txBody>
      </p:sp>
      <p:pic>
        <p:nvPicPr>
          <p:cNvPr id="17" name="Graphic 16" descr="Smiling Face with Solid Fill">
            <a:extLst>
              <a:ext uri="{FF2B5EF4-FFF2-40B4-BE49-F238E27FC236}">
                <a16:creationId xmlns:a16="http://schemas.microsoft.com/office/drawing/2014/main" id="{EBC84AA1-53A5-4E74-B688-39E6762EB46C}"/>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817765" y="1763515"/>
            <a:ext cx="457200" cy="457200"/>
          </a:xfrm>
          <a:prstGeom prst="rect">
            <a:avLst/>
          </a:prstGeom>
        </p:spPr>
      </p:pic>
      <p:pic>
        <p:nvPicPr>
          <p:cNvPr id="20" name="Graphic 19" descr="Smiling Face with Solid Fill">
            <a:extLst>
              <a:ext uri="{FF2B5EF4-FFF2-40B4-BE49-F238E27FC236}">
                <a16:creationId xmlns:a16="http://schemas.microsoft.com/office/drawing/2014/main" id="{96C16B56-0503-4DCC-9D98-3ECBD564DCA1}"/>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817765" y="2852987"/>
            <a:ext cx="457200" cy="457200"/>
          </a:xfrm>
          <a:prstGeom prst="rect">
            <a:avLst/>
          </a:prstGeom>
        </p:spPr>
      </p:pic>
      <p:pic>
        <p:nvPicPr>
          <p:cNvPr id="21" name="Graphic 20" descr="Smiling Face with Solid Fill">
            <a:extLst>
              <a:ext uri="{FF2B5EF4-FFF2-40B4-BE49-F238E27FC236}">
                <a16:creationId xmlns:a16="http://schemas.microsoft.com/office/drawing/2014/main" id="{2DCE07C4-C7BF-4B21-9977-E236CF0C3271}"/>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4357" y="1763515"/>
            <a:ext cx="457200" cy="457200"/>
          </a:xfrm>
          <a:prstGeom prst="rect">
            <a:avLst/>
          </a:prstGeom>
        </p:spPr>
      </p:pic>
      <p:pic>
        <p:nvPicPr>
          <p:cNvPr id="24" name="Graphic 23" descr="Smiling Face with Solid Fill">
            <a:extLst>
              <a:ext uri="{FF2B5EF4-FFF2-40B4-BE49-F238E27FC236}">
                <a16:creationId xmlns:a16="http://schemas.microsoft.com/office/drawing/2014/main" id="{446D2440-0491-478B-BFDD-E42F08F2CCCB}"/>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4357" y="2852987"/>
            <a:ext cx="457200" cy="457200"/>
          </a:xfrm>
          <a:prstGeom prst="rect">
            <a:avLst/>
          </a:prstGeom>
        </p:spPr>
      </p:pic>
      <p:pic>
        <p:nvPicPr>
          <p:cNvPr id="25" name="Graphic 24" descr="Smiling Face with Solid Fill">
            <a:extLst>
              <a:ext uri="{FF2B5EF4-FFF2-40B4-BE49-F238E27FC236}">
                <a16:creationId xmlns:a16="http://schemas.microsoft.com/office/drawing/2014/main" id="{66558C38-76E2-4209-A1B7-96B2434EC051}"/>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6474" y="4530380"/>
            <a:ext cx="457200" cy="457200"/>
          </a:xfrm>
          <a:prstGeom prst="rect">
            <a:avLst/>
          </a:prstGeom>
        </p:spPr>
      </p:pic>
      <p:pic>
        <p:nvPicPr>
          <p:cNvPr id="26" name="Graphic 25" descr="Smiling Face with Solid Fill">
            <a:extLst>
              <a:ext uri="{FF2B5EF4-FFF2-40B4-BE49-F238E27FC236}">
                <a16:creationId xmlns:a16="http://schemas.microsoft.com/office/drawing/2014/main" id="{2CE2909D-47B5-4995-B6B8-900ECD2AC00D}"/>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6474" y="5032023"/>
            <a:ext cx="457200" cy="457200"/>
          </a:xfrm>
          <a:prstGeom prst="rect">
            <a:avLst/>
          </a:prstGeom>
        </p:spPr>
      </p:pic>
      <p:pic>
        <p:nvPicPr>
          <p:cNvPr id="27" name="Graphic 26" descr="Smiling Face with Solid Fill">
            <a:extLst>
              <a:ext uri="{FF2B5EF4-FFF2-40B4-BE49-F238E27FC236}">
                <a16:creationId xmlns:a16="http://schemas.microsoft.com/office/drawing/2014/main" id="{40CD669E-08B5-4B54-B29B-13668841C1CB}"/>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4357" y="2351344"/>
            <a:ext cx="457200" cy="457200"/>
          </a:xfrm>
          <a:prstGeom prst="rect">
            <a:avLst/>
          </a:prstGeom>
        </p:spPr>
      </p:pic>
      <p:pic>
        <p:nvPicPr>
          <p:cNvPr id="31" name="Graphic 30" descr="Smiling Face with Solid Fill">
            <a:extLst>
              <a:ext uri="{FF2B5EF4-FFF2-40B4-BE49-F238E27FC236}">
                <a16:creationId xmlns:a16="http://schemas.microsoft.com/office/drawing/2014/main" id="{FBF6AFE9-36FE-4839-B973-7ACF181C0616}"/>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819882" y="2351344"/>
            <a:ext cx="457200" cy="457200"/>
          </a:xfrm>
          <a:prstGeom prst="rect">
            <a:avLst/>
          </a:prstGeom>
        </p:spPr>
      </p:pic>
      <p:pic>
        <p:nvPicPr>
          <p:cNvPr id="32" name="Graphic 31" descr="Smiling Face with Solid Fill">
            <a:extLst>
              <a:ext uri="{FF2B5EF4-FFF2-40B4-BE49-F238E27FC236}">
                <a16:creationId xmlns:a16="http://schemas.microsoft.com/office/drawing/2014/main" id="{AB6F8D3F-3C4A-4485-9C89-263D9DCDB13C}"/>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817765" y="3412118"/>
            <a:ext cx="457200" cy="457200"/>
          </a:xfrm>
          <a:prstGeom prst="rect">
            <a:avLst/>
          </a:prstGeom>
        </p:spPr>
      </p:pic>
      <p:pic>
        <p:nvPicPr>
          <p:cNvPr id="33" name="Graphic 32" descr="Smiling Face with Solid Fill">
            <a:extLst>
              <a:ext uri="{FF2B5EF4-FFF2-40B4-BE49-F238E27FC236}">
                <a16:creationId xmlns:a16="http://schemas.microsoft.com/office/drawing/2014/main" id="{78BA09B0-7D0A-4464-8DA3-01C9B8867707}"/>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817765" y="3971249"/>
            <a:ext cx="457200" cy="457200"/>
          </a:xfrm>
          <a:prstGeom prst="rect">
            <a:avLst/>
          </a:prstGeom>
        </p:spPr>
      </p:pic>
      <p:pic>
        <p:nvPicPr>
          <p:cNvPr id="34" name="Graphic 33" descr="Smiling Face with Solid Fill">
            <a:extLst>
              <a:ext uri="{FF2B5EF4-FFF2-40B4-BE49-F238E27FC236}">
                <a16:creationId xmlns:a16="http://schemas.microsoft.com/office/drawing/2014/main" id="{697B04D5-14D8-4C19-8C94-879CF1C1B42C}"/>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817765" y="4530380"/>
            <a:ext cx="457200" cy="457200"/>
          </a:xfrm>
          <a:prstGeom prst="rect">
            <a:avLst/>
          </a:prstGeom>
        </p:spPr>
      </p:pic>
      <p:pic>
        <p:nvPicPr>
          <p:cNvPr id="35" name="Graphic 34" descr="Smiling Face with Solid Fill">
            <a:extLst>
              <a:ext uri="{FF2B5EF4-FFF2-40B4-BE49-F238E27FC236}">
                <a16:creationId xmlns:a16="http://schemas.microsoft.com/office/drawing/2014/main" id="{908E78DD-1E30-4303-9761-4F205F80BF89}"/>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817765" y="5032023"/>
            <a:ext cx="457200" cy="457200"/>
          </a:xfrm>
          <a:prstGeom prst="rect">
            <a:avLst/>
          </a:prstGeom>
        </p:spPr>
      </p:pic>
      <p:pic>
        <p:nvPicPr>
          <p:cNvPr id="36" name="Graphic 35" descr="Smiling Face with Solid Fill">
            <a:extLst>
              <a:ext uri="{FF2B5EF4-FFF2-40B4-BE49-F238E27FC236}">
                <a16:creationId xmlns:a16="http://schemas.microsoft.com/office/drawing/2014/main" id="{6FE10655-74D6-4EEB-B751-9BFBD2F90AE7}"/>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4357" y="3412118"/>
            <a:ext cx="457200" cy="457200"/>
          </a:xfrm>
          <a:prstGeom prst="rect">
            <a:avLst/>
          </a:prstGeom>
        </p:spPr>
      </p:pic>
      <p:pic>
        <p:nvPicPr>
          <p:cNvPr id="37" name="Graphic 36" descr="Smiling Face with Solid Fill">
            <a:extLst>
              <a:ext uri="{FF2B5EF4-FFF2-40B4-BE49-F238E27FC236}">
                <a16:creationId xmlns:a16="http://schemas.microsoft.com/office/drawing/2014/main" id="{128B553A-4B10-4DBE-A557-6023D473DF0B}"/>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4357" y="3971249"/>
            <a:ext cx="457200" cy="457200"/>
          </a:xfrm>
          <a:prstGeom prst="rect">
            <a:avLst/>
          </a:prstGeom>
        </p:spPr>
      </p:pic>
      <p:pic>
        <p:nvPicPr>
          <p:cNvPr id="22" name="Picture 21">
            <a:extLst>
              <a:ext uri="{FF2B5EF4-FFF2-40B4-BE49-F238E27FC236}">
                <a16:creationId xmlns:a16="http://schemas.microsoft.com/office/drawing/2014/main" id="{D9A1A1D3-4DD2-4273-8C5C-620EEA3BE44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36417873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a:solidFill>
                  <a:srgbClr val="FFFFFF"/>
                </a:solidFill>
                <a:ea typeface="ヒラギノ角ゴ Pro W3" charset="-128"/>
              </a:rPr>
              <a:t>Results:</a:t>
            </a:r>
          </a:p>
        </p:txBody>
      </p:sp>
      <p:sp>
        <p:nvSpPr>
          <p:cNvPr id="21507" name="Text Placeholder 4"/>
          <p:cNvSpPr>
            <a:spLocks noGrp="1"/>
          </p:cNvSpPr>
          <p:nvPr>
            <p:ph type="body" sz="quarter" idx="13"/>
          </p:nvPr>
        </p:nvSpPr>
        <p:spPr>
          <a:xfrm>
            <a:off x="609441" y="5090793"/>
            <a:ext cx="10963591" cy="1200469"/>
          </a:xfrm>
        </p:spPr>
        <p:txBody>
          <a:bodyPr/>
          <a:lstStyle/>
          <a:p>
            <a:pPr marL="457200" indent="-457200">
              <a:lnSpc>
                <a:spcPct val="100000"/>
              </a:lnSpc>
              <a:spcBef>
                <a:spcPts val="0"/>
              </a:spcBef>
              <a:buFont typeface="Arial" panose="020B0604020202020204" pitchFamily="34" charset="0"/>
              <a:buChar char="•"/>
            </a:pPr>
            <a:r>
              <a:rPr lang="en-US" altLang="en-US" sz="1600" dirty="0">
                <a:solidFill>
                  <a:srgbClr val="FFFFFF"/>
                </a:solidFill>
                <a:ea typeface="ヒラギノ角ゴ Pro W3" charset="-128"/>
              </a:rPr>
              <a:t>With the Function, we have what we want, but I don’t like the function having to run as a super user and there would be one function per table.</a:t>
            </a: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18</a:t>
            </a:fld>
            <a:endParaRPr lang="en-US" altLang="en-US" sz="600"/>
          </a:p>
        </p:txBody>
      </p:sp>
      <p:graphicFrame>
        <p:nvGraphicFramePr>
          <p:cNvPr id="2" name="Table 1">
            <a:extLst>
              <a:ext uri="{FF2B5EF4-FFF2-40B4-BE49-F238E27FC236}">
                <a16:creationId xmlns:a16="http://schemas.microsoft.com/office/drawing/2014/main" id="{63DECACC-0D81-40EF-A6B0-2580BF6489F5}"/>
              </a:ext>
            </a:extLst>
          </p:cNvPr>
          <p:cNvGraphicFramePr>
            <a:graphicFrameLocks noGrp="1"/>
          </p:cNvGraphicFramePr>
          <p:nvPr>
            <p:extLst>
              <p:ext uri="{D42A27DB-BD31-4B8C-83A1-F6EECF244321}">
                <p14:modId xmlns:p14="http://schemas.microsoft.com/office/powerpoint/2010/main" val="3007863945"/>
              </p:ext>
            </p:extLst>
          </p:nvPr>
        </p:nvGraphicFramePr>
        <p:xfrm>
          <a:off x="609440" y="932021"/>
          <a:ext cx="10963592" cy="3870960"/>
        </p:xfrm>
        <a:graphic>
          <a:graphicData uri="http://schemas.openxmlformats.org/drawingml/2006/table">
            <a:tbl>
              <a:tblPr firstRow="1" bandRow="1">
                <a:tableStyleId>{073A0DAA-6AF3-43AB-8588-CEC1D06C72B9}</a:tableStyleId>
              </a:tblPr>
              <a:tblGrid>
                <a:gridCol w="1370449">
                  <a:extLst>
                    <a:ext uri="{9D8B030D-6E8A-4147-A177-3AD203B41FA5}">
                      <a16:colId xmlns:a16="http://schemas.microsoft.com/office/drawing/2014/main" val="397752658"/>
                    </a:ext>
                  </a:extLst>
                </a:gridCol>
                <a:gridCol w="1370449">
                  <a:extLst>
                    <a:ext uri="{9D8B030D-6E8A-4147-A177-3AD203B41FA5}">
                      <a16:colId xmlns:a16="http://schemas.microsoft.com/office/drawing/2014/main" val="410672853"/>
                    </a:ext>
                  </a:extLst>
                </a:gridCol>
                <a:gridCol w="1370449">
                  <a:extLst>
                    <a:ext uri="{9D8B030D-6E8A-4147-A177-3AD203B41FA5}">
                      <a16:colId xmlns:a16="http://schemas.microsoft.com/office/drawing/2014/main" val="256029267"/>
                    </a:ext>
                  </a:extLst>
                </a:gridCol>
                <a:gridCol w="1370449">
                  <a:extLst>
                    <a:ext uri="{9D8B030D-6E8A-4147-A177-3AD203B41FA5}">
                      <a16:colId xmlns:a16="http://schemas.microsoft.com/office/drawing/2014/main" val="86163872"/>
                    </a:ext>
                  </a:extLst>
                </a:gridCol>
                <a:gridCol w="1370449">
                  <a:extLst>
                    <a:ext uri="{9D8B030D-6E8A-4147-A177-3AD203B41FA5}">
                      <a16:colId xmlns:a16="http://schemas.microsoft.com/office/drawing/2014/main" val="2921001182"/>
                    </a:ext>
                  </a:extLst>
                </a:gridCol>
                <a:gridCol w="1370449">
                  <a:extLst>
                    <a:ext uri="{9D8B030D-6E8A-4147-A177-3AD203B41FA5}">
                      <a16:colId xmlns:a16="http://schemas.microsoft.com/office/drawing/2014/main" val="2430947308"/>
                    </a:ext>
                  </a:extLst>
                </a:gridCol>
                <a:gridCol w="1370449">
                  <a:extLst>
                    <a:ext uri="{9D8B030D-6E8A-4147-A177-3AD203B41FA5}">
                      <a16:colId xmlns:a16="http://schemas.microsoft.com/office/drawing/2014/main" val="3817112267"/>
                    </a:ext>
                  </a:extLst>
                </a:gridCol>
                <a:gridCol w="1370449">
                  <a:extLst>
                    <a:ext uri="{9D8B030D-6E8A-4147-A177-3AD203B41FA5}">
                      <a16:colId xmlns:a16="http://schemas.microsoft.com/office/drawing/2014/main" val="1950552302"/>
                    </a:ext>
                  </a:extLst>
                </a:gridCol>
              </a:tblGrid>
              <a:tr h="370840">
                <a:tc gridSpan="8">
                  <a:txBody>
                    <a:bodyPr/>
                    <a:lstStyle/>
                    <a:p>
                      <a:r>
                        <a:rPr lang="en-US" dirty="0"/>
                        <a:t>Our Criteria</a:t>
                      </a: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41077077"/>
                  </a:ext>
                </a:extLst>
              </a:tr>
              <a:tr h="370840">
                <a:tc rowSpan="2">
                  <a:txBody>
                    <a:bodyPr/>
                    <a:lstStyle/>
                    <a:p>
                      <a:r>
                        <a:rPr lang="en-US" sz="1600" dirty="0">
                          <a:solidFill>
                            <a:srgbClr val="6FB433"/>
                          </a:solidFill>
                        </a:rPr>
                        <a:t>Style</a:t>
                      </a:r>
                    </a:p>
                  </a:txBody>
                  <a:tcPr>
                    <a:solidFill>
                      <a:srgbClr val="1C3B61"/>
                    </a:solidFill>
                  </a:tcPr>
                </a:tc>
                <a:tc rowSpan="2">
                  <a:txBody>
                    <a:bodyPr/>
                    <a:lstStyle/>
                    <a:p>
                      <a:r>
                        <a:rPr lang="en-US" sz="1600" dirty="0">
                          <a:solidFill>
                            <a:srgbClr val="6FB433"/>
                          </a:solidFill>
                        </a:rPr>
                        <a:t>User SELECT’s on</a:t>
                      </a:r>
                    </a:p>
                  </a:txBody>
                  <a:tcPr>
                    <a:solidFill>
                      <a:srgbClr val="1C3B61"/>
                    </a:solidFill>
                  </a:tcPr>
                </a:tc>
                <a:tc rowSpan="2">
                  <a:txBody>
                    <a:bodyPr/>
                    <a:lstStyle/>
                    <a:p>
                      <a:r>
                        <a:rPr lang="en-US" sz="1600" dirty="0">
                          <a:solidFill>
                            <a:srgbClr val="6FB433"/>
                          </a:solidFill>
                        </a:rPr>
                        <a:t>Object owned by </a:t>
                      </a:r>
                      <a:r>
                        <a:rPr lang="en-US" sz="1600" dirty="0" err="1">
                          <a:solidFill>
                            <a:srgbClr val="6FB433"/>
                          </a:solidFill>
                        </a:rPr>
                        <a:t>table_owner</a:t>
                      </a:r>
                      <a:endParaRPr lang="en-US" sz="1600" dirty="0">
                        <a:solidFill>
                          <a:srgbClr val="6FB433"/>
                        </a:solidFill>
                      </a:endParaRPr>
                    </a:p>
                  </a:txBody>
                  <a:tcPr>
                    <a:solidFill>
                      <a:srgbClr val="1C3B61"/>
                    </a:solidFill>
                  </a:tcPr>
                </a:tc>
                <a:tc gridSpan="5">
                  <a:txBody>
                    <a:bodyPr/>
                    <a:lstStyle/>
                    <a:p>
                      <a:r>
                        <a:rPr lang="en-US" sz="1600" dirty="0">
                          <a:solidFill>
                            <a:srgbClr val="6FB433"/>
                          </a:solidFill>
                        </a:rPr>
                        <a:t>Empty Table / With Data</a:t>
                      </a:r>
                    </a:p>
                  </a:txBody>
                  <a:tcPr>
                    <a:solidFill>
                      <a:srgbClr val="1C3B6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4164310186"/>
                  </a:ext>
                </a:extLst>
              </a:tr>
              <a:tr h="370840">
                <a:tc vMerge="1">
                  <a:txBody>
                    <a:bodyPr/>
                    <a:lstStyle/>
                    <a:p>
                      <a:endParaRPr lang="en-US" dirty="0"/>
                    </a:p>
                  </a:txBody>
                  <a:tcPr/>
                </a:tc>
                <a:tc vMerge="1">
                  <a:txBody>
                    <a:bodyPr/>
                    <a:lstStyle/>
                    <a:p>
                      <a:endParaRPr lang="en-US" dirty="0"/>
                    </a:p>
                  </a:txBody>
                  <a:tcPr/>
                </a:tc>
                <a:tc vMerge="1">
                  <a:txBody>
                    <a:bodyPr/>
                    <a:lstStyle/>
                    <a:p>
                      <a:endParaRPr lang="en-US" dirty="0"/>
                    </a:p>
                  </a:txBody>
                  <a:tcPr/>
                </a:tc>
                <a:tc>
                  <a:txBody>
                    <a:bodyPr/>
                    <a:lstStyle/>
                    <a:p>
                      <a:r>
                        <a:rPr lang="en-US" sz="1600" dirty="0">
                          <a:solidFill>
                            <a:srgbClr val="6FB433"/>
                          </a:solidFill>
                        </a:rPr>
                        <a:t>Un-Privileged User</a:t>
                      </a:r>
                    </a:p>
                  </a:txBody>
                  <a:tcPr>
                    <a:solidFill>
                      <a:srgbClr val="1C3B61"/>
                    </a:solidFill>
                  </a:tcPr>
                </a:tc>
                <a:tc>
                  <a:txBody>
                    <a:bodyPr/>
                    <a:lstStyle/>
                    <a:p>
                      <a:r>
                        <a:rPr lang="en-US" sz="1600" dirty="0">
                          <a:solidFill>
                            <a:srgbClr val="6FB433"/>
                          </a:solidFill>
                        </a:rPr>
                        <a:t>Partial Privileged User</a:t>
                      </a:r>
                    </a:p>
                  </a:txBody>
                  <a:tcPr>
                    <a:solidFill>
                      <a:srgbClr val="1C3B61"/>
                    </a:solidFill>
                  </a:tcPr>
                </a:tc>
                <a:tc>
                  <a:txBody>
                    <a:bodyPr/>
                    <a:lstStyle/>
                    <a:p>
                      <a:r>
                        <a:rPr lang="en-US" sz="1600" dirty="0">
                          <a:solidFill>
                            <a:srgbClr val="6FB433"/>
                          </a:solidFill>
                        </a:rPr>
                        <a:t>Privileged User</a:t>
                      </a:r>
                    </a:p>
                  </a:txBody>
                  <a:tcPr>
                    <a:solidFill>
                      <a:srgbClr val="1C3B61"/>
                    </a:solidFill>
                  </a:tcPr>
                </a:tc>
                <a:tc>
                  <a:txBody>
                    <a:bodyPr/>
                    <a:lstStyle/>
                    <a:p>
                      <a:r>
                        <a:rPr lang="en-US" sz="1600" dirty="0">
                          <a:solidFill>
                            <a:srgbClr val="6FB433"/>
                          </a:solidFill>
                        </a:rPr>
                        <a:t>Superuser</a:t>
                      </a:r>
                    </a:p>
                  </a:txBody>
                  <a:tcPr>
                    <a:solidFill>
                      <a:srgbClr val="1C3B61"/>
                    </a:solidFill>
                  </a:tcPr>
                </a:tc>
                <a:tc>
                  <a:txBody>
                    <a:bodyPr/>
                    <a:lstStyle/>
                    <a:p>
                      <a:r>
                        <a:rPr lang="en-US" sz="1600" dirty="0">
                          <a:solidFill>
                            <a:srgbClr val="6FB433"/>
                          </a:solidFill>
                        </a:rPr>
                        <a:t>Table Owner</a:t>
                      </a:r>
                    </a:p>
                  </a:txBody>
                  <a:tcPr>
                    <a:solidFill>
                      <a:srgbClr val="1C3B61"/>
                    </a:solidFill>
                  </a:tcPr>
                </a:tc>
                <a:extLst>
                  <a:ext uri="{0D108BD9-81ED-4DB2-BD59-A6C34878D82A}">
                    <a16:rowId xmlns:a16="http://schemas.microsoft.com/office/drawing/2014/main" val="3044532493"/>
                  </a:ext>
                </a:extLst>
              </a:tr>
              <a:tr h="370840">
                <a:tc>
                  <a:txBody>
                    <a:bodyPr/>
                    <a:lstStyle/>
                    <a:p>
                      <a:r>
                        <a:rPr lang="en-US" dirty="0"/>
                        <a:t>CRITERIA</a:t>
                      </a:r>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463921114"/>
                  </a:ext>
                </a:extLst>
              </a:tr>
              <a:tr h="370840">
                <a:tc gridSpan="8">
                  <a:txBody>
                    <a:bodyPr/>
                    <a:lstStyle/>
                    <a:p>
                      <a:r>
                        <a:rPr lang="en-US" dirty="0">
                          <a:solidFill>
                            <a:srgbClr val="6FB433"/>
                          </a:solidFill>
                        </a:rPr>
                        <a:t>Feature Chart</a:t>
                      </a:r>
                    </a:p>
                  </a:txBody>
                  <a:tcPr>
                    <a:solidFill>
                      <a:srgbClr val="1C3B61"/>
                    </a:solid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475664954"/>
                  </a:ext>
                </a:extLst>
              </a:tr>
              <a:tr h="370840">
                <a:tc rowSpan="2">
                  <a:txBody>
                    <a:bodyPr/>
                    <a:lstStyle/>
                    <a:p>
                      <a:r>
                        <a:rPr lang="en-US" sz="1600" dirty="0">
                          <a:solidFill>
                            <a:srgbClr val="6FB433"/>
                          </a:solidFill>
                        </a:rPr>
                        <a:t>Style</a:t>
                      </a:r>
                    </a:p>
                  </a:txBody>
                  <a:tcPr>
                    <a:solidFill>
                      <a:srgbClr val="1C3B61"/>
                    </a:solidFill>
                  </a:tcPr>
                </a:tc>
                <a:tc rowSpan="2">
                  <a:txBody>
                    <a:bodyPr/>
                    <a:lstStyle/>
                    <a:p>
                      <a:r>
                        <a:rPr lang="en-US" sz="1600" dirty="0">
                          <a:solidFill>
                            <a:srgbClr val="6FB433"/>
                          </a:solidFill>
                        </a:rPr>
                        <a:t>User SELECT’s on</a:t>
                      </a:r>
                    </a:p>
                  </a:txBody>
                  <a:tcPr>
                    <a:solidFill>
                      <a:srgbClr val="1C3B61"/>
                    </a:solidFill>
                  </a:tcPr>
                </a:tc>
                <a:tc rowSpan="2">
                  <a:txBody>
                    <a:bodyPr/>
                    <a:lstStyle/>
                    <a:p>
                      <a:r>
                        <a:rPr lang="en-US" sz="1600" dirty="0">
                          <a:solidFill>
                            <a:srgbClr val="6FB433"/>
                          </a:solidFill>
                        </a:rPr>
                        <a:t>Object owned by </a:t>
                      </a:r>
                      <a:r>
                        <a:rPr lang="en-US" sz="1600" dirty="0" err="1">
                          <a:solidFill>
                            <a:srgbClr val="6FB433"/>
                          </a:solidFill>
                        </a:rPr>
                        <a:t>table_owner</a:t>
                      </a:r>
                      <a:endParaRPr lang="en-US" sz="1600" dirty="0">
                        <a:solidFill>
                          <a:srgbClr val="6FB433"/>
                        </a:solidFill>
                      </a:endParaRPr>
                    </a:p>
                  </a:txBody>
                  <a:tcPr>
                    <a:solidFill>
                      <a:srgbClr val="1C3B61"/>
                    </a:solidFill>
                  </a:tcPr>
                </a:tc>
                <a:tc gridSpan="5">
                  <a:txBody>
                    <a:bodyPr/>
                    <a:lstStyle/>
                    <a:p>
                      <a:r>
                        <a:rPr lang="en-US" sz="1600" dirty="0">
                          <a:solidFill>
                            <a:srgbClr val="6FB433"/>
                          </a:solidFill>
                        </a:rPr>
                        <a:t>Empty Table / With Data</a:t>
                      </a:r>
                    </a:p>
                  </a:txBody>
                  <a:tcPr>
                    <a:solidFill>
                      <a:srgbClr val="1C3B6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929981511"/>
                  </a:ext>
                </a:extLst>
              </a:tr>
              <a:tr h="370840">
                <a:tc vMerge="1">
                  <a:txBody>
                    <a:bodyPr/>
                    <a:lstStyle/>
                    <a:p>
                      <a:endParaRPr lang="en-US" dirty="0"/>
                    </a:p>
                  </a:txBody>
                  <a:tcPr/>
                </a:tc>
                <a:tc vMerge="1">
                  <a:txBody>
                    <a:bodyPr/>
                    <a:lstStyle/>
                    <a:p>
                      <a:endParaRPr lang="en-US" dirty="0"/>
                    </a:p>
                  </a:txBody>
                  <a:tcPr/>
                </a:tc>
                <a:tc vMerge="1">
                  <a:txBody>
                    <a:bodyPr/>
                    <a:lstStyle/>
                    <a:p>
                      <a:endParaRPr lang="en-US" dirty="0"/>
                    </a:p>
                  </a:txBody>
                  <a:tcPr/>
                </a:tc>
                <a:tc>
                  <a:txBody>
                    <a:bodyPr/>
                    <a:lstStyle/>
                    <a:p>
                      <a:r>
                        <a:rPr lang="en-US" sz="1600" dirty="0">
                          <a:solidFill>
                            <a:srgbClr val="6FB433"/>
                          </a:solidFill>
                        </a:rPr>
                        <a:t>Un-Privileged </a:t>
                      </a:r>
                      <a:r>
                        <a:rPr lang="en-US" sz="1600" dirty="0" err="1">
                          <a:solidFill>
                            <a:srgbClr val="6FB433"/>
                          </a:solidFill>
                        </a:rPr>
                        <a:t>user_c</a:t>
                      </a:r>
                      <a:endParaRPr lang="en-US" sz="1600" dirty="0">
                        <a:solidFill>
                          <a:srgbClr val="6FB433"/>
                        </a:solidFill>
                      </a:endParaRPr>
                    </a:p>
                  </a:txBody>
                  <a:tcPr>
                    <a:solidFill>
                      <a:srgbClr val="1C3B61"/>
                    </a:solidFill>
                  </a:tcPr>
                </a:tc>
                <a:tc>
                  <a:txBody>
                    <a:bodyPr/>
                    <a:lstStyle/>
                    <a:p>
                      <a:r>
                        <a:rPr lang="en-US" sz="1600" dirty="0">
                          <a:solidFill>
                            <a:srgbClr val="6FB433"/>
                          </a:solidFill>
                        </a:rPr>
                        <a:t>Partial Privileged </a:t>
                      </a:r>
                      <a:r>
                        <a:rPr lang="en-US" sz="1600" dirty="0" err="1">
                          <a:solidFill>
                            <a:srgbClr val="6FB433"/>
                          </a:solidFill>
                        </a:rPr>
                        <a:t>user_b</a:t>
                      </a:r>
                      <a:endParaRPr lang="en-US" sz="1600" dirty="0">
                        <a:solidFill>
                          <a:srgbClr val="6FB433"/>
                        </a:solidFill>
                      </a:endParaRPr>
                    </a:p>
                  </a:txBody>
                  <a:tcPr>
                    <a:solidFill>
                      <a:srgbClr val="1C3B61"/>
                    </a:solidFill>
                  </a:tcPr>
                </a:tc>
                <a:tc>
                  <a:txBody>
                    <a:bodyPr/>
                    <a:lstStyle/>
                    <a:p>
                      <a:r>
                        <a:rPr lang="en-US" sz="1600" dirty="0">
                          <a:solidFill>
                            <a:srgbClr val="6FB433"/>
                          </a:solidFill>
                        </a:rPr>
                        <a:t>Privileged </a:t>
                      </a:r>
                      <a:r>
                        <a:rPr lang="en-US" sz="1600" dirty="0" err="1">
                          <a:solidFill>
                            <a:srgbClr val="6FB433"/>
                          </a:solidFill>
                        </a:rPr>
                        <a:t>user_a</a:t>
                      </a:r>
                      <a:endParaRPr lang="en-US" sz="1600" dirty="0">
                        <a:solidFill>
                          <a:srgbClr val="6FB433"/>
                        </a:solidFill>
                      </a:endParaRPr>
                    </a:p>
                  </a:txBody>
                  <a:tcPr>
                    <a:solidFill>
                      <a:srgbClr val="1C3B61"/>
                    </a:solidFill>
                  </a:tcPr>
                </a:tc>
                <a:tc>
                  <a:txBody>
                    <a:bodyPr/>
                    <a:lstStyle/>
                    <a:p>
                      <a:r>
                        <a:rPr lang="en-US" sz="1600" dirty="0">
                          <a:solidFill>
                            <a:srgbClr val="6FB433"/>
                          </a:solidFill>
                        </a:rPr>
                        <a:t>Superuser</a:t>
                      </a:r>
                    </a:p>
                  </a:txBody>
                  <a:tcPr>
                    <a:solidFill>
                      <a:srgbClr val="1C3B61"/>
                    </a:solidFill>
                  </a:tcPr>
                </a:tc>
                <a:tc>
                  <a:txBody>
                    <a:bodyPr/>
                    <a:lstStyle/>
                    <a:p>
                      <a:r>
                        <a:rPr lang="en-US" sz="1600" dirty="0">
                          <a:solidFill>
                            <a:srgbClr val="6FB433"/>
                          </a:solidFill>
                        </a:rPr>
                        <a:t>Table Owner</a:t>
                      </a:r>
                    </a:p>
                  </a:txBody>
                  <a:tcPr>
                    <a:solidFill>
                      <a:srgbClr val="1C3B61"/>
                    </a:solidFill>
                  </a:tcPr>
                </a:tc>
                <a:extLst>
                  <a:ext uri="{0D108BD9-81ED-4DB2-BD59-A6C34878D82A}">
                    <a16:rowId xmlns:a16="http://schemas.microsoft.com/office/drawing/2014/main" val="3293051443"/>
                  </a:ext>
                </a:extLst>
              </a:tr>
              <a:tr h="370840">
                <a:tc>
                  <a:txBody>
                    <a:bodyPr/>
                    <a:lstStyle/>
                    <a:p>
                      <a:r>
                        <a:rPr lang="en-US" dirty="0"/>
                        <a:t>FUNCTION</a:t>
                      </a:r>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81832165"/>
                  </a:ext>
                </a:extLst>
              </a:tr>
            </a:tbl>
          </a:graphicData>
        </a:graphic>
      </p:graphicFrame>
      <p:pic>
        <p:nvPicPr>
          <p:cNvPr id="6" name="Picture 5">
            <a:extLst>
              <a:ext uri="{FF2B5EF4-FFF2-40B4-BE49-F238E27FC236}">
                <a16:creationId xmlns:a16="http://schemas.microsoft.com/office/drawing/2014/main" id="{95375020-1D52-4A9E-B6C9-F0B9E813393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2437765" y="2547460"/>
            <a:ext cx="274320" cy="274320"/>
          </a:xfrm>
          <a:prstGeom prst="rect">
            <a:avLst/>
          </a:prstGeom>
        </p:spPr>
      </p:pic>
      <p:pic>
        <p:nvPicPr>
          <p:cNvPr id="8" name="Picture 7">
            <a:extLst>
              <a:ext uri="{FF2B5EF4-FFF2-40B4-BE49-F238E27FC236}">
                <a16:creationId xmlns:a16="http://schemas.microsoft.com/office/drawing/2014/main" id="{E1981489-3F35-43E8-8460-841BA68B521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842644" y="2547460"/>
            <a:ext cx="274320" cy="274320"/>
          </a:xfrm>
          <a:prstGeom prst="rect">
            <a:avLst/>
          </a:prstGeom>
        </p:spPr>
      </p:pic>
      <p:pic>
        <p:nvPicPr>
          <p:cNvPr id="10" name="Picture 9">
            <a:extLst>
              <a:ext uri="{FF2B5EF4-FFF2-40B4-BE49-F238E27FC236}">
                <a16:creationId xmlns:a16="http://schemas.microsoft.com/office/drawing/2014/main" id="{2D703AC8-AC70-4006-A74F-047AEF6FCFF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5247523" y="2547460"/>
            <a:ext cx="274320" cy="274320"/>
          </a:xfrm>
          <a:prstGeom prst="rect">
            <a:avLst/>
          </a:prstGeom>
        </p:spPr>
      </p:pic>
      <p:pic>
        <p:nvPicPr>
          <p:cNvPr id="12" name="Picture 11">
            <a:extLst>
              <a:ext uri="{FF2B5EF4-FFF2-40B4-BE49-F238E27FC236}">
                <a16:creationId xmlns:a16="http://schemas.microsoft.com/office/drawing/2014/main" id="{1BAECC60-E6D8-4366-A072-CD268545EF7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7839239" y="4496488"/>
            <a:ext cx="274320" cy="274320"/>
          </a:xfrm>
          <a:prstGeom prst="rect">
            <a:avLst/>
          </a:prstGeom>
        </p:spPr>
      </p:pic>
      <p:pic>
        <p:nvPicPr>
          <p:cNvPr id="14" name="Picture 13">
            <a:extLst>
              <a:ext uri="{FF2B5EF4-FFF2-40B4-BE49-F238E27FC236}">
                <a16:creationId xmlns:a16="http://schemas.microsoft.com/office/drawing/2014/main" id="{FFF0D790-BA32-4CA0-9622-4ED4E24757A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8201731" y="4496488"/>
            <a:ext cx="274320" cy="274320"/>
          </a:xfrm>
          <a:prstGeom prst="rect">
            <a:avLst/>
          </a:prstGeom>
        </p:spPr>
      </p:pic>
      <p:pic>
        <p:nvPicPr>
          <p:cNvPr id="19" name="Picture 18">
            <a:extLst>
              <a:ext uri="{FF2B5EF4-FFF2-40B4-BE49-F238E27FC236}">
                <a16:creationId xmlns:a16="http://schemas.microsoft.com/office/drawing/2014/main" id="{6B8EF8DC-B537-4246-A2A2-E5F8A48A526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6652402" y="2547460"/>
            <a:ext cx="274320" cy="274320"/>
          </a:xfrm>
          <a:prstGeom prst="rect">
            <a:avLst/>
          </a:prstGeom>
        </p:spPr>
      </p:pic>
      <p:pic>
        <p:nvPicPr>
          <p:cNvPr id="22" name="Picture 21">
            <a:extLst>
              <a:ext uri="{FF2B5EF4-FFF2-40B4-BE49-F238E27FC236}">
                <a16:creationId xmlns:a16="http://schemas.microsoft.com/office/drawing/2014/main" id="{8DC279A8-8639-4A24-B525-F3ABD3CE997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5247523" y="4488127"/>
            <a:ext cx="274320" cy="274320"/>
          </a:xfrm>
          <a:prstGeom prst="rect">
            <a:avLst/>
          </a:prstGeom>
        </p:spPr>
      </p:pic>
      <p:pic>
        <p:nvPicPr>
          <p:cNvPr id="30" name="Picture 29">
            <a:extLst>
              <a:ext uri="{FF2B5EF4-FFF2-40B4-BE49-F238E27FC236}">
                <a16:creationId xmlns:a16="http://schemas.microsoft.com/office/drawing/2014/main" id="{A4972397-9910-4789-BB90-5CD26D869D9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7839239" y="2547460"/>
            <a:ext cx="274320" cy="274320"/>
          </a:xfrm>
          <a:prstGeom prst="rect">
            <a:avLst/>
          </a:prstGeom>
        </p:spPr>
      </p:pic>
      <p:pic>
        <p:nvPicPr>
          <p:cNvPr id="31" name="Picture 30">
            <a:extLst>
              <a:ext uri="{FF2B5EF4-FFF2-40B4-BE49-F238E27FC236}">
                <a16:creationId xmlns:a16="http://schemas.microsoft.com/office/drawing/2014/main" id="{EFD1E51C-E9AB-47B2-B576-6F67ED7FBE7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8201731" y="2547460"/>
            <a:ext cx="274320" cy="274320"/>
          </a:xfrm>
          <a:prstGeom prst="rect">
            <a:avLst/>
          </a:prstGeom>
        </p:spPr>
      </p:pic>
      <p:pic>
        <p:nvPicPr>
          <p:cNvPr id="23" name="Picture 22">
            <a:extLst>
              <a:ext uri="{FF2B5EF4-FFF2-40B4-BE49-F238E27FC236}">
                <a16:creationId xmlns:a16="http://schemas.microsoft.com/office/drawing/2014/main" id="{CC6EFD0C-C427-416E-8865-F784492DB04E}"/>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3842644" y="4472888"/>
            <a:ext cx="274320" cy="274320"/>
          </a:xfrm>
          <a:prstGeom prst="rect">
            <a:avLst/>
          </a:prstGeom>
        </p:spPr>
      </p:pic>
      <p:pic>
        <p:nvPicPr>
          <p:cNvPr id="25" name="Picture 24">
            <a:extLst>
              <a:ext uri="{FF2B5EF4-FFF2-40B4-BE49-F238E27FC236}">
                <a16:creationId xmlns:a16="http://schemas.microsoft.com/office/drawing/2014/main" id="{A044EF3B-73DA-4EBE-86DE-43FC4887AC87}"/>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2437765" y="4474246"/>
            <a:ext cx="274320" cy="274320"/>
          </a:xfrm>
          <a:prstGeom prst="rect">
            <a:avLst/>
          </a:prstGeom>
        </p:spPr>
      </p:pic>
      <p:pic>
        <p:nvPicPr>
          <p:cNvPr id="27" name="Picture 26">
            <a:extLst>
              <a:ext uri="{FF2B5EF4-FFF2-40B4-BE49-F238E27FC236}">
                <a16:creationId xmlns:a16="http://schemas.microsoft.com/office/drawing/2014/main" id="{FB98ED91-7CCA-40A3-AA3A-516B480CF5B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6658853" y="4472888"/>
            <a:ext cx="274320" cy="274320"/>
          </a:xfrm>
          <a:prstGeom prst="rect">
            <a:avLst/>
          </a:prstGeom>
        </p:spPr>
      </p:pic>
      <p:pic>
        <p:nvPicPr>
          <p:cNvPr id="29" name="Picture 28">
            <a:extLst>
              <a:ext uri="{FF2B5EF4-FFF2-40B4-BE49-F238E27FC236}">
                <a16:creationId xmlns:a16="http://schemas.microsoft.com/office/drawing/2014/main" id="{57831487-DAC4-435F-92E2-B7969874A4B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9339581" y="4477643"/>
            <a:ext cx="274320" cy="274320"/>
          </a:xfrm>
          <a:prstGeom prst="rect">
            <a:avLst/>
          </a:prstGeom>
        </p:spPr>
      </p:pic>
      <p:pic>
        <p:nvPicPr>
          <p:cNvPr id="32" name="Picture 31">
            <a:extLst>
              <a:ext uri="{FF2B5EF4-FFF2-40B4-BE49-F238E27FC236}">
                <a16:creationId xmlns:a16="http://schemas.microsoft.com/office/drawing/2014/main" id="{CE7D4B58-9F17-4368-9E4F-DC7B2182787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10751750" y="4488127"/>
            <a:ext cx="274320" cy="274320"/>
          </a:xfrm>
          <a:prstGeom prst="rect">
            <a:avLst/>
          </a:prstGeom>
        </p:spPr>
      </p:pic>
    </p:spTree>
    <p:extLst>
      <p:ext uri="{BB962C8B-B14F-4D97-AF65-F5344CB8AC3E}">
        <p14:creationId xmlns:p14="http://schemas.microsoft.com/office/powerpoint/2010/main" val="25865602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TABLE with POLICY</a:t>
            </a:r>
          </a:p>
          <a:p>
            <a:endParaRPr lang="en-US" altLang="en-US" dirty="0">
              <a:ea typeface="ヒラギノ角ゴ Pro W3" charset="-128"/>
            </a:endParaRPr>
          </a:p>
        </p:txBody>
      </p:sp>
    </p:spTree>
    <p:extLst>
      <p:ext uri="{BB962C8B-B14F-4D97-AF65-F5344CB8AC3E}">
        <p14:creationId xmlns:p14="http://schemas.microsoft.com/office/powerpoint/2010/main" val="5462925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5"/>
          <p:cNvSpPr>
            <a:spLocks noGrp="1"/>
          </p:cNvSpPr>
          <p:nvPr>
            <p:ph type="title"/>
          </p:nvPr>
        </p:nvSpPr>
        <p:spPr/>
        <p:txBody>
          <a:bodyPr/>
          <a:lstStyle/>
          <a:p>
            <a:r>
              <a:rPr lang="en-US" altLang="en-US" dirty="0">
                <a:solidFill>
                  <a:srgbClr val="FFFFFF"/>
                </a:solidFill>
                <a:ea typeface="ヒラギノ角ゴ Pro W3" charset="-128"/>
              </a:rPr>
              <a:t>Setup for Table with Policy</a:t>
            </a:r>
          </a:p>
        </p:txBody>
      </p:sp>
      <p:sp>
        <p:nvSpPr>
          <p:cNvPr id="24581" name="Text Placeholder 6"/>
          <p:cNvSpPr>
            <a:spLocks noGrp="1"/>
          </p:cNvSpPr>
          <p:nvPr>
            <p:ph type="body" sz="quarter" idx="12"/>
          </p:nvPr>
        </p:nvSpPr>
        <p:spPr>
          <a:xfrm>
            <a:off x="611557" y="1261872"/>
            <a:ext cx="5300187" cy="4846320"/>
          </a:xfrm>
        </p:spPr>
        <p:txBody>
          <a:bodyPr/>
          <a:lstStyle/>
          <a:p>
            <a:pPr>
              <a:lnSpc>
                <a:spcPct val="100000"/>
              </a:lnSpc>
              <a:spcBef>
                <a:spcPts val="0"/>
              </a:spcBef>
            </a:pPr>
            <a:r>
              <a:rPr lang="en-US" altLang="en-US" sz="1600" dirty="0">
                <a:solidFill>
                  <a:srgbClr val="FFFFFF"/>
                </a:solidFill>
                <a:ea typeface="ヒラギノ角ゴ Pro W3" charset="-128"/>
              </a:rPr>
              <a:t>For this method, each role is granted SELECT permissions on the table. The role intersection check is implemented in the policy. This is sort of an unconventional way of using Row Level Security. We can perform the test we want using a Policy which requires PostgreSQL 9.5+. The problem with this method is that it is a per row evaluation. This means that if the table is empty, the evaluation does not happen.</a:t>
            </a:r>
          </a:p>
          <a:p>
            <a:pPr>
              <a:lnSpc>
                <a:spcPct val="100000"/>
              </a:lnSpc>
              <a:spcBef>
                <a:spcPts val="0"/>
              </a:spcBef>
            </a:pPr>
            <a:endParaRPr lang="en-US" altLang="en-US" sz="1600" dirty="0">
              <a:solidFill>
                <a:srgbClr val="FFFFFF"/>
              </a:solidFill>
              <a:ea typeface="ヒラギノ角ゴ Pro W3" charset="-128"/>
            </a:endParaRPr>
          </a:p>
          <a:p>
            <a:pPr>
              <a:lnSpc>
                <a:spcPct val="100000"/>
              </a:lnSpc>
              <a:spcBef>
                <a:spcPts val="0"/>
              </a:spcBef>
            </a:pPr>
            <a:r>
              <a:rPr lang="en-US" altLang="en-US" sz="1600" dirty="0">
                <a:solidFill>
                  <a:srgbClr val="FFFFFF"/>
                </a:solidFill>
                <a:ea typeface="ヒラギノ角ゴ Pro W3" charset="-128"/>
              </a:rPr>
              <a:t>The con's:</a:t>
            </a:r>
          </a:p>
          <a:p>
            <a:pPr>
              <a:lnSpc>
                <a:spcPct val="100000"/>
              </a:lnSpc>
              <a:spcBef>
                <a:spcPts val="0"/>
              </a:spcBef>
            </a:pPr>
            <a:endParaRPr lang="en-US" altLang="en-US" sz="1600" dirty="0">
              <a:solidFill>
                <a:srgbClr val="FFFFFF"/>
              </a:solidFill>
              <a:ea typeface="ヒラギノ角ゴ Pro W3" charset="-128"/>
            </a:endParaRPr>
          </a:p>
          <a:p>
            <a:pPr marL="285750" indent="-285750">
              <a:lnSpc>
                <a:spcPct val="100000"/>
              </a:lnSpc>
              <a:spcBef>
                <a:spcPts val="0"/>
              </a:spcBef>
              <a:buFont typeface="Arial" panose="020B0604020202020204" pitchFamily="34" charset="0"/>
              <a:buChar char="•"/>
            </a:pPr>
            <a:r>
              <a:rPr lang="en-US" altLang="en-US" sz="1600" dirty="0">
                <a:solidFill>
                  <a:srgbClr val="FFFFFF"/>
                </a:solidFill>
                <a:ea typeface="ヒラギノ角ゴ Pro W3" charset="-128"/>
              </a:rPr>
              <a:t>Empty table returned when you don't have all the correct permissions instead of an error message.</a:t>
            </a:r>
          </a:p>
        </p:txBody>
      </p:sp>
      <p:sp>
        <p:nvSpPr>
          <p:cNvPr id="18435"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dirty="0">
                <a:solidFill>
                  <a:schemeClr val="accent6"/>
                </a:solidFill>
              </a:rPr>
              <a:t>© Fred Hutchinson Cancer Research Center </a:t>
            </a:r>
          </a:p>
        </p:txBody>
      </p:sp>
      <p:sp>
        <p:nvSpPr>
          <p:cNvPr id="18436" name="Slide Number Placeholder 3"/>
          <p:cNvSpPr>
            <a:spLocks noGrp="1"/>
          </p:cNvSpPr>
          <p:nvPr>
            <p:ph type="sldNum" sz="quarter" idx="14"/>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2B6AB763-AB93-4001-93C0-322525D2C7E0}" type="slidenum">
              <a:rPr lang="en-US" altLang="en-US" sz="600"/>
              <a:pPr>
                <a:lnSpc>
                  <a:spcPct val="100000"/>
                </a:lnSpc>
                <a:spcBef>
                  <a:spcPct val="0"/>
                </a:spcBef>
                <a:buClrTx/>
              </a:pPr>
              <a:t>20</a:t>
            </a:fld>
            <a:endParaRPr lang="en-US" altLang="en-US" sz="600"/>
          </a:p>
        </p:txBody>
      </p:sp>
      <p:sp>
        <p:nvSpPr>
          <p:cNvPr id="7" name="Text Placeholder 6">
            <a:extLst>
              <a:ext uri="{FF2B5EF4-FFF2-40B4-BE49-F238E27FC236}">
                <a16:creationId xmlns:a16="http://schemas.microsoft.com/office/drawing/2014/main" id="{08D999EF-D8FF-4249-8224-817F64A04183}"/>
              </a:ext>
            </a:extLst>
          </p:cNvPr>
          <p:cNvSpPr txBox="1">
            <a:spLocks/>
          </p:cNvSpPr>
          <p:nvPr/>
        </p:nvSpPr>
        <p:spPr bwMode="auto">
          <a:xfrm>
            <a:off x="6274965" y="1261872"/>
            <a:ext cx="5300187" cy="484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000" dirty="0">
                <a:solidFill>
                  <a:srgbClr val="3A8BDA"/>
                </a:solidFill>
                <a:latin typeface="Courier New" panose="02070309020205020404" pitchFamily="49" charset="0"/>
              </a:rPr>
              <a:t>-- In an empty database run the "Setup for all examples" </a:t>
            </a:r>
          </a:p>
          <a:p>
            <a:pPr>
              <a:lnSpc>
                <a:spcPct val="100000"/>
              </a:lnSpc>
              <a:spcBef>
                <a:spcPts val="0"/>
              </a:spcBef>
            </a:pPr>
            <a:r>
              <a:rPr lang="en-US" sz="1000" dirty="0">
                <a:solidFill>
                  <a:srgbClr val="3A8BDA"/>
                </a:solidFill>
                <a:latin typeface="Courier New" panose="02070309020205020404" pitchFamily="49" charset="0"/>
              </a:rPr>
              <a:t>-- first then run the code below </a:t>
            </a:r>
          </a:p>
          <a:p>
            <a:pPr>
              <a:lnSpc>
                <a:spcPct val="100000"/>
              </a:lnSpc>
              <a:spcBef>
                <a:spcPts val="0"/>
              </a:spcBef>
            </a:pPr>
            <a:endParaRPr lang="en-US" sz="1000" dirty="0">
              <a:solidFill>
                <a:srgbClr val="3A8BDA"/>
              </a:solidFill>
              <a:latin typeface="Courier New" panose="02070309020205020404" pitchFamily="49" charset="0"/>
            </a:endParaRPr>
          </a:p>
          <a:p>
            <a:pPr>
              <a:lnSpc>
                <a:spcPct val="100000"/>
              </a:lnSpc>
              <a:spcBef>
                <a:spcPts val="0"/>
              </a:spcBef>
            </a:pPr>
            <a:r>
              <a:rPr lang="en-US" sz="1000" dirty="0">
                <a:solidFill>
                  <a:srgbClr val="3A8BDA"/>
                </a:solidFill>
                <a:latin typeface="Courier New" panose="02070309020205020404" pitchFamily="49" charset="0"/>
              </a:rPr>
              <a:t>-- Grant both groups SELECT permissions on the table </a:t>
            </a:r>
          </a:p>
          <a:p>
            <a:pPr>
              <a:lnSpc>
                <a:spcPct val="100000"/>
              </a:lnSpc>
              <a:spcBef>
                <a:spcPts val="0"/>
              </a:spcBef>
            </a:pPr>
            <a:r>
              <a:rPr lang="en-US" sz="1000" dirty="0">
                <a:solidFill>
                  <a:srgbClr val="7BC22F"/>
                </a:solidFill>
                <a:latin typeface="Courier New" panose="02070309020205020404" pitchFamily="49" charset="0"/>
              </a:rPr>
              <a:t>GRANT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TO</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group_a</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GRANT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TO</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group_b</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CREATE</a:t>
            </a:r>
            <a:r>
              <a:rPr lang="en-US" sz="1000" dirty="0">
                <a:solidFill>
                  <a:srgbClr val="FFFFFF"/>
                </a:solidFill>
                <a:latin typeface="Courier New" panose="02070309020205020404" pitchFamily="49" charset="0"/>
              </a:rPr>
              <a:t> POLICY </a:t>
            </a:r>
            <a:r>
              <a:rPr lang="en-US" sz="1000" dirty="0" err="1">
                <a:solidFill>
                  <a:srgbClr val="FFFFFF"/>
                </a:solidFill>
                <a:latin typeface="Courier New" panose="02070309020205020404" pitchFamily="49" charset="0"/>
              </a:rPr>
              <a:t>test_policy</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USING</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array_agg</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role_name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information_schema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applicable_roles</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WHERE</a:t>
            </a:r>
            <a:r>
              <a:rPr lang="en-US" sz="1000" dirty="0">
                <a:solidFill>
                  <a:srgbClr val="FFFFFF"/>
                </a:solidFill>
                <a:latin typeface="Courier New" panose="02070309020205020404" pitchFamily="49" charset="0"/>
              </a:rPr>
              <a:t> grantee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current_user</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&gt;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ARRAY</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group_a</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group_b</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ALTER</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TABLE</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ENABLE </a:t>
            </a:r>
            <a:r>
              <a:rPr lang="en-US" sz="1000" dirty="0">
                <a:solidFill>
                  <a:srgbClr val="7BC22F"/>
                </a:solidFill>
                <a:latin typeface="Courier New" panose="02070309020205020404" pitchFamily="49" charset="0"/>
              </a:rPr>
              <a:t>ROW</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LEVEL</a:t>
            </a:r>
            <a:r>
              <a:rPr lang="en-US" sz="1000" dirty="0">
                <a:solidFill>
                  <a:srgbClr val="FFFFFF"/>
                </a:solidFill>
                <a:latin typeface="Courier New" panose="02070309020205020404" pitchFamily="49" charset="0"/>
              </a:rPr>
              <a:t> SECURITY</a:t>
            </a:r>
            <a:r>
              <a:rPr lang="en-US" sz="1000" dirty="0">
                <a:solidFill>
                  <a:srgbClr val="F08047"/>
                </a:solidFill>
                <a:latin typeface="Courier New" panose="02070309020205020404" pitchFamily="49" charset="0"/>
              </a:rPr>
              <a:t>;</a:t>
            </a:r>
            <a:endParaRPr lang="en-US" sz="1000" dirty="0">
              <a:effectLst/>
            </a:endParaRPr>
          </a:p>
        </p:txBody>
      </p:sp>
      <p:pic>
        <p:nvPicPr>
          <p:cNvPr id="8" name="Picture 7">
            <a:extLst>
              <a:ext uri="{FF2B5EF4-FFF2-40B4-BE49-F238E27FC236}">
                <a16:creationId xmlns:a16="http://schemas.microsoft.com/office/drawing/2014/main" id="{A2D882B6-D368-4BD1-8F1C-72E7107BE0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21842884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5"/>
          <p:cNvSpPr>
            <a:spLocks noGrp="1"/>
          </p:cNvSpPr>
          <p:nvPr>
            <p:ph type="title"/>
          </p:nvPr>
        </p:nvSpPr>
        <p:spPr>
          <a:xfrm>
            <a:off x="611559" y="141288"/>
            <a:ext cx="5300185" cy="685800"/>
          </a:xfrm>
        </p:spPr>
        <p:txBody>
          <a:bodyPr/>
          <a:lstStyle/>
          <a:p>
            <a:r>
              <a:rPr lang="en-US" altLang="en-US" dirty="0">
                <a:solidFill>
                  <a:srgbClr val="FFFFFF"/>
                </a:solidFill>
                <a:ea typeface="ヒラギノ角ゴ Pro W3" charset="-128"/>
              </a:rPr>
              <a:t>Check with Dataset</a:t>
            </a:r>
          </a:p>
        </p:txBody>
      </p:sp>
      <p:sp>
        <p:nvSpPr>
          <p:cNvPr id="24581" name="Text Placeholder 6"/>
          <p:cNvSpPr>
            <a:spLocks noGrp="1"/>
          </p:cNvSpPr>
          <p:nvPr>
            <p:ph type="body" sz="quarter" idx="12"/>
          </p:nvPr>
        </p:nvSpPr>
        <p:spPr>
          <a:xfrm>
            <a:off x="611557" y="1261872"/>
            <a:ext cx="5300187" cy="4846320"/>
          </a:xfrm>
        </p:spPr>
        <p:txBody>
          <a:bodyPr/>
          <a:lstStyle/>
          <a:p>
            <a:pPr>
              <a:lnSpc>
                <a:spcPct val="100000"/>
              </a:lnSpc>
              <a:spcBef>
                <a:spcPts val="0"/>
              </a:spcBef>
            </a:pPr>
            <a:endParaRPr lang="en-US" sz="900" dirty="0">
              <a:solidFill>
                <a:srgbClr val="7BC22F"/>
              </a:solidFill>
              <a:latin typeface="Courier New" panose="02070309020205020404" pitchFamily="49" charset="0"/>
            </a:endParaRPr>
          </a:p>
          <a:p>
            <a:pPr>
              <a:lnSpc>
                <a:spcPct val="100000"/>
              </a:lnSpc>
              <a:spcBef>
                <a:spcPts val="0"/>
              </a:spcBef>
            </a:pPr>
            <a:endParaRPr lang="en-US" sz="900" dirty="0">
              <a:solidFill>
                <a:srgbClr val="7BC22F"/>
              </a:solidFill>
              <a:latin typeface="Courier New" panose="02070309020205020404" pitchFamily="49" charset="0"/>
            </a:endParaRPr>
          </a:p>
          <a:p>
            <a:pPr>
              <a:lnSpc>
                <a:spcPct val="100000"/>
              </a:lnSpc>
              <a:spcBef>
                <a:spcPts val="0"/>
              </a:spcBef>
            </a:pPr>
            <a:endParaRPr lang="en-US" sz="900" dirty="0">
              <a:solidFill>
                <a:srgbClr val="7BC22F"/>
              </a:solidFill>
              <a:latin typeface="Courier New" panose="02070309020205020404" pitchFamily="49" charset="0"/>
            </a:endParaRPr>
          </a:p>
          <a:p>
            <a:pPr>
              <a:lnSpc>
                <a:spcPct val="100000"/>
              </a:lnSpc>
              <a:spcBef>
                <a:spcPts val="0"/>
              </a:spcBef>
            </a:pPr>
            <a:endParaRPr lang="en-US" sz="900" dirty="0">
              <a:solidFill>
                <a:srgbClr val="7BC22F"/>
              </a:solidFill>
              <a:latin typeface="Courier New" panose="02070309020205020404" pitchFamily="49" charset="0"/>
            </a:endParaRPr>
          </a:p>
          <a:p>
            <a:pPr>
              <a:lnSpc>
                <a:spcPct val="100000"/>
              </a:lnSpc>
              <a:spcBef>
                <a:spcPts val="0"/>
              </a:spcBef>
            </a:pPr>
            <a:r>
              <a:rPr lang="en-US" sz="900" dirty="0">
                <a:solidFill>
                  <a:srgbClr val="7BC22F"/>
                </a:solidFill>
                <a:latin typeface="Courier New" panose="02070309020205020404" pitchFamily="49" charset="0"/>
              </a:rPr>
              <a:t>SET</a:t>
            </a:r>
            <a:r>
              <a:rPr lang="en-US" sz="900" dirty="0">
                <a:solidFill>
                  <a:srgbClr val="FFFFFF"/>
                </a:solidFill>
                <a:latin typeface="Courier New" panose="02070309020205020404" pitchFamily="49" charset="0"/>
              </a:rPr>
              <a:t> ROLE </a:t>
            </a:r>
            <a:r>
              <a:rPr lang="en-US" sz="900" dirty="0" err="1">
                <a:solidFill>
                  <a:srgbClr val="FFFFFF"/>
                </a:solidFill>
                <a:latin typeface="Courier New" panose="02070309020205020404" pitchFamily="49" charset="0"/>
              </a:rPr>
              <a:t>user_a</a:t>
            </a:r>
            <a:r>
              <a:rPr lang="en-US" sz="900" dirty="0">
                <a:solidFill>
                  <a:srgbClr val="F08047"/>
                </a:solidFill>
                <a:latin typeface="Courier New" panose="02070309020205020404" pitchFamily="49" charset="0"/>
              </a:rPr>
              <a:t>;</a:t>
            </a:r>
            <a:r>
              <a:rPr lang="en-US" sz="900" dirty="0">
                <a:solidFill>
                  <a:srgbClr val="FFFFFF"/>
                </a:solidFill>
                <a:latin typeface="Courier New" panose="02070309020205020404" pitchFamily="49" charset="0"/>
              </a:rPr>
              <a:t> </a:t>
            </a:r>
            <a:r>
              <a:rPr lang="en-US" sz="900" dirty="0">
                <a:solidFill>
                  <a:srgbClr val="3A8BDA"/>
                </a:solidFill>
                <a:latin typeface="Courier New" panose="02070309020205020404" pitchFamily="49" charset="0"/>
              </a:rPr>
              <a:t>-- </a:t>
            </a:r>
            <a:r>
              <a:rPr lang="en-US" sz="900" dirty="0" err="1">
                <a:solidFill>
                  <a:srgbClr val="3A8BDA"/>
                </a:solidFill>
                <a:latin typeface="Courier New" panose="02070309020205020404" pitchFamily="49" charset="0"/>
              </a:rPr>
              <a:t>Privilaged</a:t>
            </a:r>
            <a:r>
              <a:rPr lang="en-US" sz="900" dirty="0">
                <a:solidFill>
                  <a:srgbClr val="3A8BDA"/>
                </a:solidFill>
                <a:latin typeface="Courier New" panose="02070309020205020404" pitchFamily="49" charset="0"/>
              </a:rPr>
              <a:t> User </a:t>
            </a:r>
          </a:p>
          <a:p>
            <a:pPr>
              <a:lnSpc>
                <a:spcPct val="100000"/>
              </a:lnSpc>
              <a:spcBef>
                <a:spcPts val="0"/>
              </a:spcBef>
            </a:pPr>
            <a:r>
              <a:rPr lang="en-US" sz="900" dirty="0">
                <a:solidFill>
                  <a:srgbClr val="7BC22F"/>
                </a:solidFill>
                <a:latin typeface="Courier New" panose="02070309020205020404" pitchFamily="49" charset="0"/>
              </a:rPr>
              <a:t>SELECT</a:t>
            </a:r>
            <a:r>
              <a:rPr lang="en-US" sz="900" dirty="0">
                <a:solidFill>
                  <a:srgbClr val="FFFFFF"/>
                </a:solidFill>
                <a:latin typeface="Courier New" panose="02070309020205020404" pitchFamily="49" charset="0"/>
              </a:rPr>
              <a:t> </a:t>
            </a:r>
            <a:r>
              <a:rPr lang="en-US" sz="900" dirty="0">
                <a:solidFill>
                  <a:srgbClr val="F08047"/>
                </a:solidFill>
                <a:latin typeface="Courier New" panose="02070309020205020404" pitchFamily="49" charset="0"/>
              </a:rPr>
              <a:t>*</a:t>
            </a:r>
            <a:r>
              <a:rPr lang="en-US" sz="900" dirty="0">
                <a:solidFill>
                  <a:srgbClr val="FFFFFF"/>
                </a:solidFill>
                <a:latin typeface="Courier New" panose="02070309020205020404" pitchFamily="49" charset="0"/>
              </a:rPr>
              <a:t> </a:t>
            </a:r>
            <a:r>
              <a:rPr lang="en-US" sz="900" dirty="0">
                <a:solidFill>
                  <a:srgbClr val="7BC22F"/>
                </a:solidFill>
                <a:latin typeface="Courier New" panose="02070309020205020404" pitchFamily="49" charset="0"/>
              </a:rPr>
              <a:t>FROM</a:t>
            </a:r>
            <a:r>
              <a:rPr lang="en-US" sz="900" dirty="0">
                <a:solidFill>
                  <a:srgbClr val="FFFFFF"/>
                </a:solidFill>
                <a:latin typeface="Courier New" panose="02070309020205020404" pitchFamily="49" charset="0"/>
              </a:rPr>
              <a:t> </a:t>
            </a:r>
            <a:r>
              <a:rPr lang="en-US" sz="900" dirty="0" err="1">
                <a:solidFill>
                  <a:srgbClr val="7BC22F"/>
                </a:solidFill>
                <a:latin typeface="Courier New" panose="02070309020205020404" pitchFamily="49" charset="0"/>
              </a:rPr>
              <a:t>public</a:t>
            </a:r>
            <a:r>
              <a:rPr lang="en-US" sz="900" dirty="0" err="1">
                <a:solidFill>
                  <a:srgbClr val="F08047"/>
                </a:solidFill>
                <a:latin typeface="Courier New" panose="02070309020205020404" pitchFamily="49" charset="0"/>
              </a:rPr>
              <a:t>.</a:t>
            </a:r>
            <a:r>
              <a:rPr lang="en-US" sz="900" dirty="0" err="1">
                <a:solidFill>
                  <a:srgbClr val="FFFFFF"/>
                </a:solidFill>
                <a:latin typeface="Courier New" panose="02070309020205020404" pitchFamily="49" charset="0"/>
              </a:rPr>
              <a:t>test</a:t>
            </a:r>
            <a:r>
              <a:rPr lang="en-US" sz="900" dirty="0">
                <a:solidFill>
                  <a:srgbClr val="F08047"/>
                </a:solidFill>
                <a:latin typeface="Courier New" panose="02070309020205020404" pitchFamily="49" charset="0"/>
              </a:rPr>
              <a:t>;</a:t>
            </a:r>
            <a:r>
              <a:rPr lang="en-US" sz="900" dirty="0">
                <a:solidFill>
                  <a:srgbClr val="FFFFFF"/>
                </a:solidFill>
                <a:latin typeface="Courier New" panose="02070309020205020404" pitchFamily="49" charset="0"/>
              </a:rPr>
              <a:t> </a:t>
            </a:r>
          </a:p>
          <a:p>
            <a:pPr>
              <a:lnSpc>
                <a:spcPct val="100000"/>
              </a:lnSpc>
              <a:spcBef>
                <a:spcPts val="0"/>
              </a:spcBef>
            </a:pPr>
            <a:r>
              <a:rPr lang="en-US" sz="900" dirty="0">
                <a:solidFill>
                  <a:srgbClr val="3A8BDA"/>
                </a:solidFill>
                <a:latin typeface="Courier New" panose="02070309020205020404" pitchFamily="49" charset="0"/>
              </a:rPr>
              <a:t>-- 3 rows returned (execution time: 15 </a:t>
            </a:r>
            <a:r>
              <a:rPr lang="en-US" sz="900" dirty="0" err="1">
                <a:solidFill>
                  <a:srgbClr val="3A8BDA"/>
                </a:solidFill>
                <a:latin typeface="Courier New" panose="02070309020205020404" pitchFamily="49" charset="0"/>
              </a:rPr>
              <a:t>ms</a:t>
            </a:r>
            <a:r>
              <a:rPr lang="en-US" sz="900" dirty="0">
                <a:solidFill>
                  <a:srgbClr val="3A8BDA"/>
                </a:solidFill>
                <a:latin typeface="Courier New" panose="02070309020205020404" pitchFamily="49" charset="0"/>
              </a:rPr>
              <a:t>; total time: 31 </a:t>
            </a:r>
            <a:r>
              <a:rPr lang="en-US" sz="900" dirty="0" err="1">
                <a:solidFill>
                  <a:srgbClr val="3A8BDA"/>
                </a:solidFill>
                <a:latin typeface="Courier New" panose="02070309020205020404" pitchFamily="49" charset="0"/>
              </a:rPr>
              <a:t>ms</a:t>
            </a:r>
            <a:r>
              <a:rPr lang="en-US" sz="900" dirty="0">
                <a:solidFill>
                  <a:srgbClr val="3A8BDA"/>
                </a:solidFill>
                <a:latin typeface="Courier New" panose="02070309020205020404" pitchFamily="49" charset="0"/>
              </a:rPr>
              <a:t>) </a:t>
            </a:r>
          </a:p>
          <a:p>
            <a:pPr>
              <a:lnSpc>
                <a:spcPct val="100000"/>
              </a:lnSpc>
              <a:spcBef>
                <a:spcPts val="0"/>
              </a:spcBef>
            </a:pPr>
            <a:endParaRPr lang="en-US" sz="900" dirty="0">
              <a:solidFill>
                <a:srgbClr val="3A8BDA"/>
              </a:solidFill>
              <a:latin typeface="Courier New" panose="02070309020205020404" pitchFamily="49" charset="0"/>
            </a:endParaRPr>
          </a:p>
          <a:p>
            <a:pPr>
              <a:lnSpc>
                <a:spcPct val="100000"/>
              </a:lnSpc>
              <a:spcBef>
                <a:spcPts val="0"/>
              </a:spcBef>
            </a:pPr>
            <a:r>
              <a:rPr lang="en-US" sz="900" dirty="0">
                <a:solidFill>
                  <a:srgbClr val="7BC22F"/>
                </a:solidFill>
                <a:latin typeface="Courier New" panose="02070309020205020404" pitchFamily="49" charset="0"/>
              </a:rPr>
              <a:t>SET</a:t>
            </a:r>
            <a:r>
              <a:rPr lang="en-US" sz="900" dirty="0">
                <a:solidFill>
                  <a:srgbClr val="FFFFFF"/>
                </a:solidFill>
                <a:latin typeface="Courier New" panose="02070309020205020404" pitchFamily="49" charset="0"/>
              </a:rPr>
              <a:t> ROLE </a:t>
            </a:r>
            <a:r>
              <a:rPr lang="en-US" sz="900" dirty="0" err="1">
                <a:solidFill>
                  <a:srgbClr val="FFFFFF"/>
                </a:solidFill>
                <a:latin typeface="Courier New" panose="02070309020205020404" pitchFamily="49" charset="0"/>
              </a:rPr>
              <a:t>user_b</a:t>
            </a:r>
            <a:r>
              <a:rPr lang="en-US" sz="900" dirty="0">
                <a:solidFill>
                  <a:srgbClr val="F08047"/>
                </a:solidFill>
                <a:latin typeface="Courier New" panose="02070309020205020404" pitchFamily="49" charset="0"/>
              </a:rPr>
              <a:t>;</a:t>
            </a:r>
            <a:r>
              <a:rPr lang="en-US" sz="900" dirty="0">
                <a:solidFill>
                  <a:srgbClr val="FFFFFF"/>
                </a:solidFill>
                <a:latin typeface="Courier New" panose="02070309020205020404" pitchFamily="49" charset="0"/>
              </a:rPr>
              <a:t> </a:t>
            </a:r>
            <a:r>
              <a:rPr lang="en-US" sz="900" dirty="0">
                <a:solidFill>
                  <a:srgbClr val="3A8BDA"/>
                </a:solidFill>
                <a:latin typeface="Courier New" panose="02070309020205020404" pitchFamily="49" charset="0"/>
              </a:rPr>
              <a:t>-- Partial </a:t>
            </a:r>
            <a:r>
              <a:rPr lang="en-US" sz="900" dirty="0" err="1">
                <a:solidFill>
                  <a:srgbClr val="3A8BDA"/>
                </a:solidFill>
                <a:latin typeface="Courier New" panose="02070309020205020404" pitchFamily="49" charset="0"/>
              </a:rPr>
              <a:t>Privilaged</a:t>
            </a:r>
            <a:r>
              <a:rPr lang="en-US" sz="900" dirty="0">
                <a:solidFill>
                  <a:srgbClr val="3A8BDA"/>
                </a:solidFill>
                <a:latin typeface="Courier New" panose="02070309020205020404" pitchFamily="49" charset="0"/>
              </a:rPr>
              <a:t> User </a:t>
            </a:r>
          </a:p>
          <a:p>
            <a:pPr>
              <a:lnSpc>
                <a:spcPct val="100000"/>
              </a:lnSpc>
              <a:spcBef>
                <a:spcPts val="0"/>
              </a:spcBef>
            </a:pPr>
            <a:r>
              <a:rPr lang="en-US" sz="900" dirty="0">
                <a:solidFill>
                  <a:srgbClr val="7BC22F"/>
                </a:solidFill>
                <a:latin typeface="Courier New" panose="02070309020205020404" pitchFamily="49" charset="0"/>
              </a:rPr>
              <a:t>SELECT</a:t>
            </a:r>
            <a:r>
              <a:rPr lang="en-US" sz="900" dirty="0">
                <a:solidFill>
                  <a:srgbClr val="FFFFFF"/>
                </a:solidFill>
                <a:latin typeface="Courier New" panose="02070309020205020404" pitchFamily="49" charset="0"/>
              </a:rPr>
              <a:t> </a:t>
            </a:r>
            <a:r>
              <a:rPr lang="en-US" sz="900" dirty="0">
                <a:solidFill>
                  <a:srgbClr val="F08047"/>
                </a:solidFill>
                <a:latin typeface="Courier New" panose="02070309020205020404" pitchFamily="49" charset="0"/>
              </a:rPr>
              <a:t>*</a:t>
            </a:r>
            <a:r>
              <a:rPr lang="en-US" sz="900" dirty="0">
                <a:solidFill>
                  <a:srgbClr val="FFFFFF"/>
                </a:solidFill>
                <a:latin typeface="Courier New" panose="02070309020205020404" pitchFamily="49" charset="0"/>
              </a:rPr>
              <a:t> </a:t>
            </a:r>
            <a:r>
              <a:rPr lang="en-US" sz="900" dirty="0">
                <a:solidFill>
                  <a:srgbClr val="7BC22F"/>
                </a:solidFill>
                <a:latin typeface="Courier New" panose="02070309020205020404" pitchFamily="49" charset="0"/>
              </a:rPr>
              <a:t>FROM</a:t>
            </a:r>
            <a:r>
              <a:rPr lang="en-US" sz="900" dirty="0">
                <a:solidFill>
                  <a:srgbClr val="FFFFFF"/>
                </a:solidFill>
                <a:latin typeface="Courier New" panose="02070309020205020404" pitchFamily="49" charset="0"/>
              </a:rPr>
              <a:t> </a:t>
            </a:r>
            <a:r>
              <a:rPr lang="en-US" sz="900" dirty="0" err="1">
                <a:solidFill>
                  <a:srgbClr val="7BC22F"/>
                </a:solidFill>
                <a:latin typeface="Courier New" panose="02070309020205020404" pitchFamily="49" charset="0"/>
              </a:rPr>
              <a:t>public</a:t>
            </a:r>
            <a:r>
              <a:rPr lang="en-US" sz="900" dirty="0" err="1">
                <a:solidFill>
                  <a:srgbClr val="F08047"/>
                </a:solidFill>
                <a:latin typeface="Courier New" panose="02070309020205020404" pitchFamily="49" charset="0"/>
              </a:rPr>
              <a:t>.</a:t>
            </a:r>
            <a:r>
              <a:rPr lang="en-US" sz="900" dirty="0" err="1">
                <a:solidFill>
                  <a:srgbClr val="FFFFFF"/>
                </a:solidFill>
                <a:latin typeface="Courier New" panose="02070309020205020404" pitchFamily="49" charset="0"/>
              </a:rPr>
              <a:t>test</a:t>
            </a:r>
            <a:r>
              <a:rPr lang="en-US" sz="900" dirty="0">
                <a:solidFill>
                  <a:srgbClr val="F08047"/>
                </a:solidFill>
                <a:latin typeface="Courier New" panose="02070309020205020404" pitchFamily="49" charset="0"/>
              </a:rPr>
              <a:t>;</a:t>
            </a:r>
            <a:r>
              <a:rPr lang="en-US" sz="900" dirty="0">
                <a:solidFill>
                  <a:srgbClr val="FFFFFF"/>
                </a:solidFill>
                <a:latin typeface="Courier New" panose="02070309020205020404" pitchFamily="49" charset="0"/>
              </a:rPr>
              <a:t> </a:t>
            </a:r>
          </a:p>
          <a:p>
            <a:pPr>
              <a:lnSpc>
                <a:spcPct val="100000"/>
              </a:lnSpc>
              <a:spcBef>
                <a:spcPts val="0"/>
              </a:spcBef>
            </a:pPr>
            <a:r>
              <a:rPr lang="en-US" sz="900" dirty="0">
                <a:solidFill>
                  <a:srgbClr val="3A8BDA"/>
                </a:solidFill>
                <a:latin typeface="Courier New" panose="02070309020205020404" pitchFamily="49" charset="0"/>
              </a:rPr>
              <a:t>-- Empty set (execution time: 0 </a:t>
            </a:r>
            <a:r>
              <a:rPr lang="en-US" sz="900" dirty="0" err="1">
                <a:solidFill>
                  <a:srgbClr val="3A8BDA"/>
                </a:solidFill>
                <a:latin typeface="Courier New" panose="02070309020205020404" pitchFamily="49" charset="0"/>
              </a:rPr>
              <a:t>ms</a:t>
            </a:r>
            <a:r>
              <a:rPr lang="en-US" sz="900" dirty="0">
                <a:solidFill>
                  <a:srgbClr val="3A8BDA"/>
                </a:solidFill>
                <a:latin typeface="Courier New" panose="02070309020205020404" pitchFamily="49" charset="0"/>
              </a:rPr>
              <a:t>; total time: 0 </a:t>
            </a:r>
            <a:r>
              <a:rPr lang="en-US" sz="900" dirty="0" err="1">
                <a:solidFill>
                  <a:srgbClr val="3A8BDA"/>
                </a:solidFill>
                <a:latin typeface="Courier New" panose="02070309020205020404" pitchFamily="49" charset="0"/>
              </a:rPr>
              <a:t>ms</a:t>
            </a:r>
            <a:r>
              <a:rPr lang="en-US" sz="900" dirty="0">
                <a:solidFill>
                  <a:srgbClr val="3A8BDA"/>
                </a:solidFill>
                <a:latin typeface="Courier New" panose="02070309020205020404" pitchFamily="49" charset="0"/>
              </a:rPr>
              <a:t>) </a:t>
            </a:r>
          </a:p>
          <a:p>
            <a:pPr>
              <a:lnSpc>
                <a:spcPct val="100000"/>
              </a:lnSpc>
              <a:spcBef>
                <a:spcPts val="0"/>
              </a:spcBef>
            </a:pPr>
            <a:endParaRPr lang="en-US" sz="900" dirty="0">
              <a:solidFill>
                <a:srgbClr val="3A8BDA"/>
              </a:solidFill>
              <a:latin typeface="Courier New" panose="02070309020205020404" pitchFamily="49" charset="0"/>
            </a:endParaRPr>
          </a:p>
          <a:p>
            <a:pPr>
              <a:lnSpc>
                <a:spcPct val="100000"/>
              </a:lnSpc>
              <a:spcBef>
                <a:spcPts val="0"/>
              </a:spcBef>
            </a:pPr>
            <a:r>
              <a:rPr lang="en-US" sz="900" dirty="0">
                <a:solidFill>
                  <a:srgbClr val="7BC22F"/>
                </a:solidFill>
                <a:latin typeface="Courier New" panose="02070309020205020404" pitchFamily="49" charset="0"/>
              </a:rPr>
              <a:t>SET</a:t>
            </a:r>
            <a:r>
              <a:rPr lang="en-US" sz="900" dirty="0">
                <a:solidFill>
                  <a:srgbClr val="FFFFFF"/>
                </a:solidFill>
                <a:latin typeface="Courier New" panose="02070309020205020404" pitchFamily="49" charset="0"/>
              </a:rPr>
              <a:t> ROLE </a:t>
            </a:r>
            <a:r>
              <a:rPr lang="en-US" sz="900" dirty="0" err="1">
                <a:solidFill>
                  <a:srgbClr val="FFFFFF"/>
                </a:solidFill>
                <a:latin typeface="Courier New" panose="02070309020205020404" pitchFamily="49" charset="0"/>
              </a:rPr>
              <a:t>user_c</a:t>
            </a:r>
            <a:r>
              <a:rPr lang="en-US" sz="900" dirty="0">
                <a:solidFill>
                  <a:srgbClr val="F08047"/>
                </a:solidFill>
                <a:latin typeface="Courier New" panose="02070309020205020404" pitchFamily="49" charset="0"/>
              </a:rPr>
              <a:t>;</a:t>
            </a:r>
            <a:r>
              <a:rPr lang="en-US" sz="900" dirty="0">
                <a:solidFill>
                  <a:srgbClr val="FFFFFF"/>
                </a:solidFill>
                <a:latin typeface="Courier New" panose="02070309020205020404" pitchFamily="49" charset="0"/>
              </a:rPr>
              <a:t> </a:t>
            </a:r>
            <a:r>
              <a:rPr lang="en-US" sz="900" dirty="0">
                <a:solidFill>
                  <a:srgbClr val="3A8BDA"/>
                </a:solidFill>
                <a:latin typeface="Courier New" panose="02070309020205020404" pitchFamily="49" charset="0"/>
              </a:rPr>
              <a:t>-- Un-</a:t>
            </a:r>
            <a:r>
              <a:rPr lang="en-US" sz="900" dirty="0" err="1">
                <a:solidFill>
                  <a:srgbClr val="3A8BDA"/>
                </a:solidFill>
                <a:latin typeface="Courier New" panose="02070309020205020404" pitchFamily="49" charset="0"/>
              </a:rPr>
              <a:t>Privilaged</a:t>
            </a:r>
            <a:r>
              <a:rPr lang="en-US" sz="900" dirty="0">
                <a:solidFill>
                  <a:srgbClr val="3A8BDA"/>
                </a:solidFill>
                <a:latin typeface="Courier New" panose="02070309020205020404" pitchFamily="49" charset="0"/>
              </a:rPr>
              <a:t> User </a:t>
            </a:r>
          </a:p>
          <a:p>
            <a:pPr>
              <a:lnSpc>
                <a:spcPct val="100000"/>
              </a:lnSpc>
              <a:spcBef>
                <a:spcPts val="0"/>
              </a:spcBef>
            </a:pPr>
            <a:r>
              <a:rPr lang="en-US" sz="900" dirty="0">
                <a:solidFill>
                  <a:srgbClr val="7BC22F"/>
                </a:solidFill>
                <a:latin typeface="Courier New" panose="02070309020205020404" pitchFamily="49" charset="0"/>
              </a:rPr>
              <a:t>SELECT</a:t>
            </a:r>
            <a:r>
              <a:rPr lang="en-US" sz="900" dirty="0">
                <a:solidFill>
                  <a:srgbClr val="FFFFFF"/>
                </a:solidFill>
                <a:latin typeface="Courier New" panose="02070309020205020404" pitchFamily="49" charset="0"/>
              </a:rPr>
              <a:t> </a:t>
            </a:r>
            <a:r>
              <a:rPr lang="en-US" sz="900" dirty="0">
                <a:solidFill>
                  <a:srgbClr val="F08047"/>
                </a:solidFill>
                <a:latin typeface="Courier New" panose="02070309020205020404" pitchFamily="49" charset="0"/>
              </a:rPr>
              <a:t>*</a:t>
            </a:r>
            <a:r>
              <a:rPr lang="en-US" sz="900" dirty="0">
                <a:solidFill>
                  <a:srgbClr val="FFFFFF"/>
                </a:solidFill>
                <a:latin typeface="Courier New" panose="02070309020205020404" pitchFamily="49" charset="0"/>
              </a:rPr>
              <a:t> </a:t>
            </a:r>
            <a:r>
              <a:rPr lang="en-US" sz="900" dirty="0">
                <a:solidFill>
                  <a:srgbClr val="7BC22F"/>
                </a:solidFill>
                <a:latin typeface="Courier New" panose="02070309020205020404" pitchFamily="49" charset="0"/>
              </a:rPr>
              <a:t>FROM</a:t>
            </a:r>
            <a:r>
              <a:rPr lang="en-US" sz="900" dirty="0">
                <a:solidFill>
                  <a:srgbClr val="FFFFFF"/>
                </a:solidFill>
                <a:latin typeface="Courier New" panose="02070309020205020404" pitchFamily="49" charset="0"/>
              </a:rPr>
              <a:t> </a:t>
            </a:r>
            <a:r>
              <a:rPr lang="en-US" sz="900" dirty="0" err="1">
                <a:solidFill>
                  <a:srgbClr val="7BC22F"/>
                </a:solidFill>
                <a:latin typeface="Courier New" panose="02070309020205020404" pitchFamily="49" charset="0"/>
              </a:rPr>
              <a:t>public</a:t>
            </a:r>
            <a:r>
              <a:rPr lang="en-US" sz="900" dirty="0" err="1">
                <a:solidFill>
                  <a:srgbClr val="F08047"/>
                </a:solidFill>
                <a:latin typeface="Courier New" panose="02070309020205020404" pitchFamily="49" charset="0"/>
              </a:rPr>
              <a:t>.</a:t>
            </a:r>
            <a:r>
              <a:rPr lang="en-US" sz="900" dirty="0" err="1">
                <a:solidFill>
                  <a:srgbClr val="FFFFFF"/>
                </a:solidFill>
                <a:latin typeface="Courier New" panose="02070309020205020404" pitchFamily="49" charset="0"/>
              </a:rPr>
              <a:t>test</a:t>
            </a:r>
            <a:r>
              <a:rPr lang="en-US" sz="900" dirty="0">
                <a:solidFill>
                  <a:srgbClr val="F08047"/>
                </a:solidFill>
                <a:latin typeface="Courier New" panose="02070309020205020404" pitchFamily="49" charset="0"/>
              </a:rPr>
              <a:t>;</a:t>
            </a:r>
            <a:r>
              <a:rPr lang="en-US" sz="900" dirty="0">
                <a:solidFill>
                  <a:srgbClr val="FFFFFF"/>
                </a:solidFill>
                <a:latin typeface="Courier New" panose="02070309020205020404" pitchFamily="49" charset="0"/>
              </a:rPr>
              <a:t> </a:t>
            </a:r>
          </a:p>
          <a:p>
            <a:pPr>
              <a:lnSpc>
                <a:spcPct val="100000"/>
              </a:lnSpc>
              <a:spcBef>
                <a:spcPts val="0"/>
              </a:spcBef>
            </a:pPr>
            <a:r>
              <a:rPr lang="en-US" sz="900" dirty="0">
                <a:solidFill>
                  <a:srgbClr val="3A8BDA"/>
                </a:solidFill>
                <a:latin typeface="Courier New" panose="02070309020205020404" pitchFamily="49" charset="0"/>
              </a:rPr>
              <a:t>-- ERROR: permission denied for relation test </a:t>
            </a:r>
          </a:p>
          <a:p>
            <a:pPr>
              <a:lnSpc>
                <a:spcPct val="100000"/>
              </a:lnSpc>
              <a:spcBef>
                <a:spcPts val="0"/>
              </a:spcBef>
            </a:pPr>
            <a:endParaRPr lang="en-US" sz="900" dirty="0">
              <a:solidFill>
                <a:srgbClr val="3A8BDA"/>
              </a:solidFill>
              <a:latin typeface="Courier New" panose="02070309020205020404" pitchFamily="49" charset="0"/>
            </a:endParaRPr>
          </a:p>
          <a:p>
            <a:pPr>
              <a:lnSpc>
                <a:spcPct val="100000"/>
              </a:lnSpc>
              <a:spcBef>
                <a:spcPts val="0"/>
              </a:spcBef>
            </a:pPr>
            <a:r>
              <a:rPr lang="en-US" sz="900" dirty="0">
                <a:solidFill>
                  <a:srgbClr val="7BC22F"/>
                </a:solidFill>
                <a:latin typeface="Courier New" panose="02070309020205020404" pitchFamily="49" charset="0"/>
              </a:rPr>
              <a:t>SET</a:t>
            </a:r>
            <a:r>
              <a:rPr lang="en-US" sz="900" dirty="0">
                <a:solidFill>
                  <a:srgbClr val="FFFFFF"/>
                </a:solidFill>
                <a:latin typeface="Courier New" panose="02070309020205020404" pitchFamily="49" charset="0"/>
              </a:rPr>
              <a:t> ROLE </a:t>
            </a:r>
            <a:r>
              <a:rPr lang="en-US" sz="900" dirty="0" err="1">
                <a:solidFill>
                  <a:srgbClr val="FFFFFF"/>
                </a:solidFill>
                <a:latin typeface="Courier New" panose="02070309020205020404" pitchFamily="49" charset="0"/>
              </a:rPr>
              <a:t>group_a</a:t>
            </a:r>
            <a:r>
              <a:rPr lang="en-US" sz="900" dirty="0">
                <a:solidFill>
                  <a:srgbClr val="F08047"/>
                </a:solidFill>
                <a:latin typeface="Courier New" panose="02070309020205020404" pitchFamily="49" charset="0"/>
              </a:rPr>
              <a:t>;</a:t>
            </a:r>
            <a:r>
              <a:rPr lang="en-US" sz="900" dirty="0">
                <a:solidFill>
                  <a:srgbClr val="FFFFFF"/>
                </a:solidFill>
                <a:latin typeface="Courier New" panose="02070309020205020404" pitchFamily="49" charset="0"/>
              </a:rPr>
              <a:t> </a:t>
            </a:r>
            <a:r>
              <a:rPr lang="en-US" sz="900" dirty="0">
                <a:solidFill>
                  <a:srgbClr val="3A8BDA"/>
                </a:solidFill>
                <a:latin typeface="Courier New" panose="02070309020205020404" pitchFamily="49" charset="0"/>
              </a:rPr>
              <a:t>-- 1st Group </a:t>
            </a:r>
          </a:p>
          <a:p>
            <a:pPr>
              <a:lnSpc>
                <a:spcPct val="100000"/>
              </a:lnSpc>
              <a:spcBef>
                <a:spcPts val="0"/>
              </a:spcBef>
            </a:pPr>
            <a:r>
              <a:rPr lang="en-US" sz="900" dirty="0">
                <a:solidFill>
                  <a:srgbClr val="7BC22F"/>
                </a:solidFill>
                <a:latin typeface="Courier New" panose="02070309020205020404" pitchFamily="49" charset="0"/>
              </a:rPr>
              <a:t>SELECT</a:t>
            </a:r>
            <a:r>
              <a:rPr lang="en-US" sz="900" dirty="0">
                <a:solidFill>
                  <a:srgbClr val="FFFFFF"/>
                </a:solidFill>
                <a:latin typeface="Courier New" panose="02070309020205020404" pitchFamily="49" charset="0"/>
              </a:rPr>
              <a:t> </a:t>
            </a:r>
            <a:r>
              <a:rPr lang="en-US" sz="900" dirty="0">
                <a:solidFill>
                  <a:srgbClr val="F08047"/>
                </a:solidFill>
                <a:latin typeface="Courier New" panose="02070309020205020404" pitchFamily="49" charset="0"/>
              </a:rPr>
              <a:t>*</a:t>
            </a:r>
            <a:r>
              <a:rPr lang="en-US" sz="900" dirty="0">
                <a:solidFill>
                  <a:srgbClr val="FFFFFF"/>
                </a:solidFill>
                <a:latin typeface="Courier New" panose="02070309020205020404" pitchFamily="49" charset="0"/>
              </a:rPr>
              <a:t> </a:t>
            </a:r>
            <a:r>
              <a:rPr lang="en-US" sz="900" dirty="0">
                <a:solidFill>
                  <a:srgbClr val="7BC22F"/>
                </a:solidFill>
                <a:latin typeface="Courier New" panose="02070309020205020404" pitchFamily="49" charset="0"/>
              </a:rPr>
              <a:t>FROM</a:t>
            </a:r>
            <a:r>
              <a:rPr lang="en-US" sz="900" dirty="0">
                <a:solidFill>
                  <a:srgbClr val="FFFFFF"/>
                </a:solidFill>
                <a:latin typeface="Courier New" panose="02070309020205020404" pitchFamily="49" charset="0"/>
              </a:rPr>
              <a:t> </a:t>
            </a:r>
            <a:r>
              <a:rPr lang="en-US" sz="900" dirty="0" err="1">
                <a:solidFill>
                  <a:srgbClr val="7BC22F"/>
                </a:solidFill>
                <a:latin typeface="Courier New" panose="02070309020205020404" pitchFamily="49" charset="0"/>
              </a:rPr>
              <a:t>public</a:t>
            </a:r>
            <a:r>
              <a:rPr lang="en-US" sz="900" dirty="0" err="1">
                <a:solidFill>
                  <a:srgbClr val="F08047"/>
                </a:solidFill>
                <a:latin typeface="Courier New" panose="02070309020205020404" pitchFamily="49" charset="0"/>
              </a:rPr>
              <a:t>.</a:t>
            </a:r>
            <a:r>
              <a:rPr lang="en-US" sz="900" dirty="0" err="1">
                <a:solidFill>
                  <a:srgbClr val="FFFFFF"/>
                </a:solidFill>
                <a:latin typeface="Courier New" panose="02070309020205020404" pitchFamily="49" charset="0"/>
              </a:rPr>
              <a:t>test</a:t>
            </a:r>
            <a:r>
              <a:rPr lang="en-US" sz="900" dirty="0">
                <a:solidFill>
                  <a:srgbClr val="F08047"/>
                </a:solidFill>
                <a:latin typeface="Courier New" panose="02070309020205020404" pitchFamily="49" charset="0"/>
              </a:rPr>
              <a:t>;</a:t>
            </a:r>
            <a:r>
              <a:rPr lang="en-US" sz="900" dirty="0">
                <a:solidFill>
                  <a:srgbClr val="FFFFFF"/>
                </a:solidFill>
                <a:latin typeface="Courier New" panose="02070309020205020404" pitchFamily="49" charset="0"/>
              </a:rPr>
              <a:t> </a:t>
            </a:r>
          </a:p>
          <a:p>
            <a:pPr>
              <a:lnSpc>
                <a:spcPct val="100000"/>
              </a:lnSpc>
              <a:spcBef>
                <a:spcPts val="0"/>
              </a:spcBef>
            </a:pPr>
            <a:r>
              <a:rPr lang="en-US" sz="900" dirty="0">
                <a:solidFill>
                  <a:srgbClr val="3A8BDA"/>
                </a:solidFill>
                <a:latin typeface="Courier New" panose="02070309020205020404" pitchFamily="49" charset="0"/>
              </a:rPr>
              <a:t>-- Empty set (execution time: 0 </a:t>
            </a:r>
            <a:r>
              <a:rPr lang="en-US" sz="900" dirty="0" err="1">
                <a:solidFill>
                  <a:srgbClr val="3A8BDA"/>
                </a:solidFill>
                <a:latin typeface="Courier New" panose="02070309020205020404" pitchFamily="49" charset="0"/>
              </a:rPr>
              <a:t>ms</a:t>
            </a:r>
            <a:r>
              <a:rPr lang="en-US" sz="900" dirty="0">
                <a:solidFill>
                  <a:srgbClr val="3A8BDA"/>
                </a:solidFill>
                <a:latin typeface="Courier New" panose="02070309020205020404" pitchFamily="49" charset="0"/>
              </a:rPr>
              <a:t>; total time: 16 </a:t>
            </a:r>
            <a:r>
              <a:rPr lang="en-US" sz="900" dirty="0" err="1">
                <a:solidFill>
                  <a:srgbClr val="3A8BDA"/>
                </a:solidFill>
                <a:latin typeface="Courier New" panose="02070309020205020404" pitchFamily="49" charset="0"/>
              </a:rPr>
              <a:t>ms</a:t>
            </a:r>
            <a:r>
              <a:rPr lang="en-US" sz="900" dirty="0">
                <a:solidFill>
                  <a:srgbClr val="3A8BDA"/>
                </a:solidFill>
                <a:latin typeface="Courier New" panose="02070309020205020404" pitchFamily="49" charset="0"/>
              </a:rPr>
              <a:t>) </a:t>
            </a:r>
          </a:p>
          <a:p>
            <a:pPr>
              <a:lnSpc>
                <a:spcPct val="100000"/>
              </a:lnSpc>
              <a:spcBef>
                <a:spcPts val="0"/>
              </a:spcBef>
            </a:pPr>
            <a:endParaRPr lang="en-US" sz="900" dirty="0">
              <a:solidFill>
                <a:srgbClr val="3A8BDA"/>
              </a:solidFill>
              <a:latin typeface="Courier New" panose="02070309020205020404" pitchFamily="49" charset="0"/>
            </a:endParaRPr>
          </a:p>
          <a:p>
            <a:pPr>
              <a:lnSpc>
                <a:spcPct val="100000"/>
              </a:lnSpc>
              <a:spcBef>
                <a:spcPts val="0"/>
              </a:spcBef>
            </a:pPr>
            <a:r>
              <a:rPr lang="en-US" sz="900" dirty="0">
                <a:solidFill>
                  <a:srgbClr val="7BC22F"/>
                </a:solidFill>
                <a:latin typeface="Courier New" panose="02070309020205020404" pitchFamily="49" charset="0"/>
              </a:rPr>
              <a:t>SET</a:t>
            </a:r>
            <a:r>
              <a:rPr lang="en-US" sz="900" dirty="0">
                <a:solidFill>
                  <a:srgbClr val="FFFFFF"/>
                </a:solidFill>
                <a:latin typeface="Courier New" panose="02070309020205020404" pitchFamily="49" charset="0"/>
              </a:rPr>
              <a:t> ROLE </a:t>
            </a:r>
            <a:r>
              <a:rPr lang="en-US" sz="900" dirty="0" err="1">
                <a:solidFill>
                  <a:srgbClr val="FFFFFF"/>
                </a:solidFill>
                <a:latin typeface="Courier New" panose="02070309020205020404" pitchFamily="49" charset="0"/>
              </a:rPr>
              <a:t>group_b</a:t>
            </a:r>
            <a:r>
              <a:rPr lang="en-US" sz="900" dirty="0">
                <a:solidFill>
                  <a:srgbClr val="F08047"/>
                </a:solidFill>
                <a:latin typeface="Courier New" panose="02070309020205020404" pitchFamily="49" charset="0"/>
              </a:rPr>
              <a:t>;</a:t>
            </a:r>
            <a:r>
              <a:rPr lang="en-US" sz="900" dirty="0">
                <a:solidFill>
                  <a:srgbClr val="FFFFFF"/>
                </a:solidFill>
                <a:latin typeface="Courier New" panose="02070309020205020404" pitchFamily="49" charset="0"/>
              </a:rPr>
              <a:t> </a:t>
            </a:r>
            <a:r>
              <a:rPr lang="en-US" sz="900" dirty="0">
                <a:solidFill>
                  <a:srgbClr val="3A8BDA"/>
                </a:solidFill>
                <a:latin typeface="Courier New" panose="02070309020205020404" pitchFamily="49" charset="0"/>
              </a:rPr>
              <a:t>-- 2nd Group </a:t>
            </a:r>
          </a:p>
          <a:p>
            <a:pPr>
              <a:lnSpc>
                <a:spcPct val="100000"/>
              </a:lnSpc>
              <a:spcBef>
                <a:spcPts val="0"/>
              </a:spcBef>
            </a:pPr>
            <a:r>
              <a:rPr lang="en-US" sz="900" dirty="0">
                <a:solidFill>
                  <a:srgbClr val="7BC22F"/>
                </a:solidFill>
                <a:latin typeface="Courier New" panose="02070309020205020404" pitchFamily="49" charset="0"/>
              </a:rPr>
              <a:t>SELECT</a:t>
            </a:r>
            <a:r>
              <a:rPr lang="en-US" sz="900" dirty="0">
                <a:solidFill>
                  <a:srgbClr val="FFFFFF"/>
                </a:solidFill>
                <a:latin typeface="Courier New" panose="02070309020205020404" pitchFamily="49" charset="0"/>
              </a:rPr>
              <a:t> </a:t>
            </a:r>
            <a:r>
              <a:rPr lang="en-US" sz="900" dirty="0">
                <a:solidFill>
                  <a:srgbClr val="F08047"/>
                </a:solidFill>
                <a:latin typeface="Courier New" panose="02070309020205020404" pitchFamily="49" charset="0"/>
              </a:rPr>
              <a:t>*</a:t>
            </a:r>
            <a:r>
              <a:rPr lang="en-US" sz="900" dirty="0">
                <a:solidFill>
                  <a:srgbClr val="FFFFFF"/>
                </a:solidFill>
                <a:latin typeface="Courier New" panose="02070309020205020404" pitchFamily="49" charset="0"/>
              </a:rPr>
              <a:t> </a:t>
            </a:r>
            <a:r>
              <a:rPr lang="en-US" sz="900" dirty="0">
                <a:solidFill>
                  <a:srgbClr val="7BC22F"/>
                </a:solidFill>
                <a:latin typeface="Courier New" panose="02070309020205020404" pitchFamily="49" charset="0"/>
              </a:rPr>
              <a:t>FROM</a:t>
            </a:r>
            <a:r>
              <a:rPr lang="en-US" sz="900" dirty="0">
                <a:solidFill>
                  <a:srgbClr val="FFFFFF"/>
                </a:solidFill>
                <a:latin typeface="Courier New" panose="02070309020205020404" pitchFamily="49" charset="0"/>
              </a:rPr>
              <a:t> </a:t>
            </a:r>
            <a:r>
              <a:rPr lang="en-US" sz="900" dirty="0" err="1">
                <a:solidFill>
                  <a:srgbClr val="7BC22F"/>
                </a:solidFill>
                <a:latin typeface="Courier New" panose="02070309020205020404" pitchFamily="49" charset="0"/>
              </a:rPr>
              <a:t>public</a:t>
            </a:r>
            <a:r>
              <a:rPr lang="en-US" sz="900" dirty="0" err="1">
                <a:solidFill>
                  <a:srgbClr val="F08047"/>
                </a:solidFill>
                <a:latin typeface="Courier New" panose="02070309020205020404" pitchFamily="49" charset="0"/>
              </a:rPr>
              <a:t>.</a:t>
            </a:r>
            <a:r>
              <a:rPr lang="en-US" sz="900" dirty="0" err="1">
                <a:solidFill>
                  <a:srgbClr val="FFFFFF"/>
                </a:solidFill>
                <a:latin typeface="Courier New" panose="02070309020205020404" pitchFamily="49" charset="0"/>
              </a:rPr>
              <a:t>test</a:t>
            </a:r>
            <a:r>
              <a:rPr lang="en-US" sz="900" dirty="0">
                <a:solidFill>
                  <a:srgbClr val="F08047"/>
                </a:solidFill>
                <a:latin typeface="Courier New" panose="02070309020205020404" pitchFamily="49" charset="0"/>
              </a:rPr>
              <a:t>;</a:t>
            </a:r>
            <a:r>
              <a:rPr lang="en-US" sz="900" dirty="0">
                <a:solidFill>
                  <a:srgbClr val="FFFFFF"/>
                </a:solidFill>
                <a:latin typeface="Courier New" panose="02070309020205020404" pitchFamily="49" charset="0"/>
              </a:rPr>
              <a:t> </a:t>
            </a:r>
          </a:p>
          <a:p>
            <a:pPr>
              <a:lnSpc>
                <a:spcPct val="100000"/>
              </a:lnSpc>
              <a:spcBef>
                <a:spcPts val="0"/>
              </a:spcBef>
            </a:pPr>
            <a:r>
              <a:rPr lang="en-US" sz="900" dirty="0">
                <a:solidFill>
                  <a:srgbClr val="3A8BDA"/>
                </a:solidFill>
                <a:latin typeface="Courier New" panose="02070309020205020404" pitchFamily="49" charset="0"/>
              </a:rPr>
              <a:t>-- Empty set (execution time: 0 </a:t>
            </a:r>
            <a:r>
              <a:rPr lang="en-US" sz="900" dirty="0" err="1">
                <a:solidFill>
                  <a:srgbClr val="3A8BDA"/>
                </a:solidFill>
                <a:latin typeface="Courier New" panose="02070309020205020404" pitchFamily="49" charset="0"/>
              </a:rPr>
              <a:t>ms</a:t>
            </a:r>
            <a:r>
              <a:rPr lang="en-US" sz="900" dirty="0">
                <a:solidFill>
                  <a:srgbClr val="3A8BDA"/>
                </a:solidFill>
                <a:latin typeface="Courier New" panose="02070309020205020404" pitchFamily="49" charset="0"/>
              </a:rPr>
              <a:t>; total time: 15 </a:t>
            </a:r>
            <a:r>
              <a:rPr lang="en-US" sz="900" dirty="0" err="1">
                <a:solidFill>
                  <a:srgbClr val="3A8BDA"/>
                </a:solidFill>
                <a:latin typeface="Courier New" panose="02070309020205020404" pitchFamily="49" charset="0"/>
              </a:rPr>
              <a:t>ms</a:t>
            </a:r>
            <a:r>
              <a:rPr lang="en-US" sz="900" dirty="0">
                <a:solidFill>
                  <a:srgbClr val="3A8BDA"/>
                </a:solidFill>
                <a:latin typeface="Courier New" panose="02070309020205020404" pitchFamily="49" charset="0"/>
              </a:rPr>
              <a:t>) </a:t>
            </a:r>
          </a:p>
          <a:p>
            <a:pPr>
              <a:lnSpc>
                <a:spcPct val="100000"/>
              </a:lnSpc>
              <a:spcBef>
                <a:spcPts val="0"/>
              </a:spcBef>
            </a:pPr>
            <a:endParaRPr lang="en-US" sz="900" dirty="0">
              <a:solidFill>
                <a:srgbClr val="3A8BDA"/>
              </a:solidFill>
              <a:latin typeface="Courier New" panose="02070309020205020404" pitchFamily="49" charset="0"/>
            </a:endParaRPr>
          </a:p>
          <a:p>
            <a:pPr>
              <a:lnSpc>
                <a:spcPct val="100000"/>
              </a:lnSpc>
              <a:spcBef>
                <a:spcPts val="0"/>
              </a:spcBef>
            </a:pPr>
            <a:r>
              <a:rPr lang="en-US" sz="900" dirty="0">
                <a:solidFill>
                  <a:srgbClr val="7BC22F"/>
                </a:solidFill>
                <a:latin typeface="Courier New" panose="02070309020205020404" pitchFamily="49" charset="0"/>
              </a:rPr>
              <a:t>SET</a:t>
            </a:r>
            <a:r>
              <a:rPr lang="en-US" sz="900" dirty="0">
                <a:solidFill>
                  <a:srgbClr val="FFFFFF"/>
                </a:solidFill>
                <a:latin typeface="Courier New" panose="02070309020205020404" pitchFamily="49" charset="0"/>
              </a:rPr>
              <a:t> ROLE </a:t>
            </a:r>
            <a:r>
              <a:rPr lang="en-US" sz="900" dirty="0" err="1">
                <a:solidFill>
                  <a:srgbClr val="FFFFFF"/>
                </a:solidFill>
                <a:latin typeface="Courier New" panose="02070309020205020404" pitchFamily="49" charset="0"/>
              </a:rPr>
              <a:t>table_owner</a:t>
            </a:r>
            <a:r>
              <a:rPr lang="en-US" sz="900" dirty="0">
                <a:solidFill>
                  <a:srgbClr val="F08047"/>
                </a:solidFill>
                <a:latin typeface="Courier New" panose="02070309020205020404" pitchFamily="49" charset="0"/>
              </a:rPr>
              <a:t>;</a:t>
            </a:r>
            <a:r>
              <a:rPr lang="en-US" sz="900" dirty="0">
                <a:solidFill>
                  <a:srgbClr val="FFFFFF"/>
                </a:solidFill>
                <a:latin typeface="Courier New" panose="02070309020205020404" pitchFamily="49" charset="0"/>
              </a:rPr>
              <a:t> </a:t>
            </a:r>
            <a:r>
              <a:rPr lang="en-US" sz="900" dirty="0">
                <a:solidFill>
                  <a:srgbClr val="3A8BDA"/>
                </a:solidFill>
                <a:latin typeface="Courier New" panose="02070309020205020404" pitchFamily="49" charset="0"/>
              </a:rPr>
              <a:t>-- Table Owner </a:t>
            </a:r>
          </a:p>
          <a:p>
            <a:pPr>
              <a:lnSpc>
                <a:spcPct val="100000"/>
              </a:lnSpc>
              <a:spcBef>
                <a:spcPts val="0"/>
              </a:spcBef>
            </a:pPr>
            <a:r>
              <a:rPr lang="en-US" sz="900" dirty="0">
                <a:solidFill>
                  <a:srgbClr val="7BC22F"/>
                </a:solidFill>
                <a:latin typeface="Courier New" panose="02070309020205020404" pitchFamily="49" charset="0"/>
              </a:rPr>
              <a:t>SELECT</a:t>
            </a:r>
            <a:r>
              <a:rPr lang="en-US" sz="900" dirty="0">
                <a:solidFill>
                  <a:srgbClr val="FFFFFF"/>
                </a:solidFill>
                <a:latin typeface="Courier New" panose="02070309020205020404" pitchFamily="49" charset="0"/>
              </a:rPr>
              <a:t> </a:t>
            </a:r>
            <a:r>
              <a:rPr lang="en-US" sz="900" dirty="0">
                <a:solidFill>
                  <a:srgbClr val="F08047"/>
                </a:solidFill>
                <a:latin typeface="Courier New" panose="02070309020205020404" pitchFamily="49" charset="0"/>
              </a:rPr>
              <a:t>*</a:t>
            </a:r>
            <a:r>
              <a:rPr lang="en-US" sz="900" dirty="0">
                <a:solidFill>
                  <a:srgbClr val="FFFFFF"/>
                </a:solidFill>
                <a:latin typeface="Courier New" panose="02070309020205020404" pitchFamily="49" charset="0"/>
              </a:rPr>
              <a:t> </a:t>
            </a:r>
            <a:r>
              <a:rPr lang="en-US" sz="900" dirty="0">
                <a:solidFill>
                  <a:srgbClr val="7BC22F"/>
                </a:solidFill>
                <a:latin typeface="Courier New" panose="02070309020205020404" pitchFamily="49" charset="0"/>
              </a:rPr>
              <a:t>FROM</a:t>
            </a:r>
            <a:r>
              <a:rPr lang="en-US" sz="900" dirty="0">
                <a:solidFill>
                  <a:srgbClr val="FFFFFF"/>
                </a:solidFill>
                <a:latin typeface="Courier New" panose="02070309020205020404" pitchFamily="49" charset="0"/>
              </a:rPr>
              <a:t> </a:t>
            </a:r>
            <a:r>
              <a:rPr lang="en-US" sz="900" dirty="0" err="1">
                <a:solidFill>
                  <a:srgbClr val="7BC22F"/>
                </a:solidFill>
                <a:latin typeface="Courier New" panose="02070309020205020404" pitchFamily="49" charset="0"/>
              </a:rPr>
              <a:t>public</a:t>
            </a:r>
            <a:r>
              <a:rPr lang="en-US" sz="900" dirty="0" err="1">
                <a:solidFill>
                  <a:srgbClr val="F08047"/>
                </a:solidFill>
                <a:latin typeface="Courier New" panose="02070309020205020404" pitchFamily="49" charset="0"/>
              </a:rPr>
              <a:t>.</a:t>
            </a:r>
            <a:r>
              <a:rPr lang="en-US" sz="900" dirty="0" err="1">
                <a:solidFill>
                  <a:srgbClr val="FFFFFF"/>
                </a:solidFill>
                <a:latin typeface="Courier New" panose="02070309020205020404" pitchFamily="49" charset="0"/>
              </a:rPr>
              <a:t>test</a:t>
            </a:r>
            <a:r>
              <a:rPr lang="en-US" sz="900" dirty="0">
                <a:solidFill>
                  <a:srgbClr val="F08047"/>
                </a:solidFill>
                <a:latin typeface="Courier New" panose="02070309020205020404" pitchFamily="49" charset="0"/>
              </a:rPr>
              <a:t>;</a:t>
            </a:r>
            <a:r>
              <a:rPr lang="en-US" sz="900" dirty="0">
                <a:solidFill>
                  <a:srgbClr val="FFFFFF"/>
                </a:solidFill>
                <a:latin typeface="Courier New" panose="02070309020205020404" pitchFamily="49" charset="0"/>
              </a:rPr>
              <a:t> </a:t>
            </a:r>
          </a:p>
          <a:p>
            <a:pPr>
              <a:lnSpc>
                <a:spcPct val="100000"/>
              </a:lnSpc>
              <a:spcBef>
                <a:spcPts val="0"/>
              </a:spcBef>
            </a:pPr>
            <a:r>
              <a:rPr lang="en-US" sz="900" dirty="0">
                <a:solidFill>
                  <a:srgbClr val="3A8BDA"/>
                </a:solidFill>
                <a:latin typeface="Courier New" panose="02070309020205020404" pitchFamily="49" charset="0"/>
              </a:rPr>
              <a:t>-- 3 rows returned (execution time: 0 </a:t>
            </a:r>
            <a:r>
              <a:rPr lang="en-US" sz="900" dirty="0" err="1">
                <a:solidFill>
                  <a:srgbClr val="3A8BDA"/>
                </a:solidFill>
                <a:latin typeface="Courier New" panose="02070309020205020404" pitchFamily="49" charset="0"/>
              </a:rPr>
              <a:t>ms</a:t>
            </a:r>
            <a:r>
              <a:rPr lang="en-US" sz="900" dirty="0">
                <a:solidFill>
                  <a:srgbClr val="3A8BDA"/>
                </a:solidFill>
                <a:latin typeface="Courier New" panose="02070309020205020404" pitchFamily="49" charset="0"/>
              </a:rPr>
              <a:t>; total time: 0 </a:t>
            </a:r>
            <a:r>
              <a:rPr lang="en-US" sz="900" dirty="0" err="1">
                <a:solidFill>
                  <a:srgbClr val="3A8BDA"/>
                </a:solidFill>
                <a:latin typeface="Courier New" panose="02070309020205020404" pitchFamily="49" charset="0"/>
              </a:rPr>
              <a:t>ms</a:t>
            </a:r>
            <a:r>
              <a:rPr lang="en-US" sz="900" dirty="0">
                <a:solidFill>
                  <a:srgbClr val="3A8BDA"/>
                </a:solidFill>
                <a:latin typeface="Courier New" panose="02070309020205020404" pitchFamily="49" charset="0"/>
              </a:rPr>
              <a:t>) </a:t>
            </a:r>
          </a:p>
          <a:p>
            <a:pPr>
              <a:lnSpc>
                <a:spcPct val="100000"/>
              </a:lnSpc>
              <a:spcBef>
                <a:spcPts val="0"/>
              </a:spcBef>
            </a:pPr>
            <a:endParaRPr lang="en-US" sz="900" dirty="0">
              <a:solidFill>
                <a:srgbClr val="3A8BDA"/>
              </a:solidFill>
              <a:latin typeface="Courier New" panose="02070309020205020404" pitchFamily="49" charset="0"/>
            </a:endParaRPr>
          </a:p>
          <a:p>
            <a:pPr>
              <a:lnSpc>
                <a:spcPct val="100000"/>
              </a:lnSpc>
              <a:spcBef>
                <a:spcPts val="0"/>
              </a:spcBef>
            </a:pPr>
            <a:r>
              <a:rPr lang="en-US" sz="900" dirty="0">
                <a:solidFill>
                  <a:srgbClr val="7BC22F"/>
                </a:solidFill>
                <a:latin typeface="Courier New" panose="02070309020205020404" pitchFamily="49" charset="0"/>
              </a:rPr>
              <a:t>SET</a:t>
            </a:r>
            <a:r>
              <a:rPr lang="en-US" sz="900" dirty="0">
                <a:solidFill>
                  <a:srgbClr val="FFFFFF"/>
                </a:solidFill>
                <a:latin typeface="Courier New" panose="02070309020205020404" pitchFamily="49" charset="0"/>
              </a:rPr>
              <a:t> ROLE </a:t>
            </a:r>
            <a:r>
              <a:rPr lang="en-US" sz="900" dirty="0" err="1">
                <a:solidFill>
                  <a:srgbClr val="FFFFFF"/>
                </a:solidFill>
                <a:latin typeface="Courier New" panose="02070309020205020404" pitchFamily="49" charset="0"/>
              </a:rPr>
              <a:t>postgres</a:t>
            </a:r>
            <a:r>
              <a:rPr lang="en-US" sz="900" dirty="0">
                <a:solidFill>
                  <a:srgbClr val="F08047"/>
                </a:solidFill>
                <a:latin typeface="Courier New" panose="02070309020205020404" pitchFamily="49" charset="0"/>
              </a:rPr>
              <a:t>;</a:t>
            </a:r>
            <a:r>
              <a:rPr lang="en-US" sz="900" dirty="0">
                <a:solidFill>
                  <a:srgbClr val="FFFFFF"/>
                </a:solidFill>
                <a:latin typeface="Courier New" panose="02070309020205020404" pitchFamily="49" charset="0"/>
              </a:rPr>
              <a:t> </a:t>
            </a:r>
            <a:r>
              <a:rPr lang="en-US" sz="900" dirty="0">
                <a:solidFill>
                  <a:srgbClr val="3A8BDA"/>
                </a:solidFill>
                <a:latin typeface="Courier New" panose="02070309020205020404" pitchFamily="49" charset="0"/>
              </a:rPr>
              <a:t>-- Superuser </a:t>
            </a:r>
          </a:p>
          <a:p>
            <a:pPr>
              <a:lnSpc>
                <a:spcPct val="100000"/>
              </a:lnSpc>
              <a:spcBef>
                <a:spcPts val="0"/>
              </a:spcBef>
            </a:pPr>
            <a:r>
              <a:rPr lang="en-US" sz="900" dirty="0">
                <a:solidFill>
                  <a:srgbClr val="7BC22F"/>
                </a:solidFill>
                <a:latin typeface="Courier New" panose="02070309020205020404" pitchFamily="49" charset="0"/>
              </a:rPr>
              <a:t>SELECT</a:t>
            </a:r>
            <a:r>
              <a:rPr lang="en-US" sz="900" dirty="0">
                <a:solidFill>
                  <a:srgbClr val="FFFFFF"/>
                </a:solidFill>
                <a:latin typeface="Courier New" panose="02070309020205020404" pitchFamily="49" charset="0"/>
              </a:rPr>
              <a:t> </a:t>
            </a:r>
            <a:r>
              <a:rPr lang="en-US" sz="900" dirty="0">
                <a:solidFill>
                  <a:srgbClr val="F08047"/>
                </a:solidFill>
                <a:latin typeface="Courier New" panose="02070309020205020404" pitchFamily="49" charset="0"/>
              </a:rPr>
              <a:t>*</a:t>
            </a:r>
            <a:r>
              <a:rPr lang="en-US" sz="900" dirty="0">
                <a:solidFill>
                  <a:srgbClr val="FFFFFF"/>
                </a:solidFill>
                <a:latin typeface="Courier New" panose="02070309020205020404" pitchFamily="49" charset="0"/>
              </a:rPr>
              <a:t> </a:t>
            </a:r>
            <a:r>
              <a:rPr lang="en-US" sz="900" dirty="0">
                <a:solidFill>
                  <a:srgbClr val="7BC22F"/>
                </a:solidFill>
                <a:latin typeface="Courier New" panose="02070309020205020404" pitchFamily="49" charset="0"/>
              </a:rPr>
              <a:t>FROM</a:t>
            </a:r>
            <a:r>
              <a:rPr lang="en-US" sz="900" dirty="0">
                <a:solidFill>
                  <a:srgbClr val="FFFFFF"/>
                </a:solidFill>
                <a:latin typeface="Courier New" panose="02070309020205020404" pitchFamily="49" charset="0"/>
              </a:rPr>
              <a:t> </a:t>
            </a:r>
            <a:r>
              <a:rPr lang="en-US" sz="900" dirty="0" err="1">
                <a:solidFill>
                  <a:srgbClr val="7BC22F"/>
                </a:solidFill>
                <a:latin typeface="Courier New" panose="02070309020205020404" pitchFamily="49" charset="0"/>
              </a:rPr>
              <a:t>public</a:t>
            </a:r>
            <a:r>
              <a:rPr lang="en-US" sz="900" dirty="0" err="1">
                <a:solidFill>
                  <a:srgbClr val="F08047"/>
                </a:solidFill>
                <a:latin typeface="Courier New" panose="02070309020205020404" pitchFamily="49" charset="0"/>
              </a:rPr>
              <a:t>.</a:t>
            </a:r>
            <a:r>
              <a:rPr lang="en-US" sz="900" dirty="0" err="1">
                <a:solidFill>
                  <a:srgbClr val="FFFFFF"/>
                </a:solidFill>
                <a:latin typeface="Courier New" panose="02070309020205020404" pitchFamily="49" charset="0"/>
              </a:rPr>
              <a:t>test</a:t>
            </a:r>
            <a:r>
              <a:rPr lang="en-US" sz="900" dirty="0">
                <a:solidFill>
                  <a:srgbClr val="F08047"/>
                </a:solidFill>
                <a:latin typeface="Courier New" panose="02070309020205020404" pitchFamily="49" charset="0"/>
              </a:rPr>
              <a:t>;</a:t>
            </a:r>
            <a:r>
              <a:rPr lang="en-US" sz="900" dirty="0">
                <a:solidFill>
                  <a:srgbClr val="FFFFFF"/>
                </a:solidFill>
                <a:latin typeface="Courier New" panose="02070309020205020404" pitchFamily="49" charset="0"/>
              </a:rPr>
              <a:t> </a:t>
            </a:r>
          </a:p>
          <a:p>
            <a:pPr>
              <a:lnSpc>
                <a:spcPct val="100000"/>
              </a:lnSpc>
              <a:spcBef>
                <a:spcPts val="0"/>
              </a:spcBef>
            </a:pPr>
            <a:r>
              <a:rPr lang="en-US" sz="900" dirty="0">
                <a:solidFill>
                  <a:srgbClr val="3A8BDA"/>
                </a:solidFill>
                <a:latin typeface="Courier New" panose="02070309020205020404" pitchFamily="49" charset="0"/>
              </a:rPr>
              <a:t>-- 3 rows returned (execution time: 0 </a:t>
            </a:r>
            <a:r>
              <a:rPr lang="en-US" sz="900" dirty="0" err="1">
                <a:solidFill>
                  <a:srgbClr val="3A8BDA"/>
                </a:solidFill>
                <a:latin typeface="Courier New" panose="02070309020205020404" pitchFamily="49" charset="0"/>
              </a:rPr>
              <a:t>ms</a:t>
            </a:r>
            <a:r>
              <a:rPr lang="en-US" sz="900" dirty="0">
                <a:solidFill>
                  <a:srgbClr val="3A8BDA"/>
                </a:solidFill>
                <a:latin typeface="Courier New" panose="02070309020205020404" pitchFamily="49" charset="0"/>
              </a:rPr>
              <a:t>; total time: 16 </a:t>
            </a:r>
            <a:r>
              <a:rPr lang="en-US" sz="900" dirty="0" err="1">
                <a:solidFill>
                  <a:srgbClr val="3A8BDA"/>
                </a:solidFill>
                <a:latin typeface="Courier New" panose="02070309020205020404" pitchFamily="49" charset="0"/>
              </a:rPr>
              <a:t>ms</a:t>
            </a:r>
            <a:r>
              <a:rPr lang="en-US" sz="900" dirty="0">
                <a:solidFill>
                  <a:srgbClr val="3A8BDA"/>
                </a:solidFill>
                <a:latin typeface="Courier New" panose="02070309020205020404" pitchFamily="49" charset="0"/>
              </a:rPr>
              <a:t>)</a:t>
            </a:r>
            <a:endParaRPr lang="en-US" sz="900" dirty="0"/>
          </a:p>
          <a:p>
            <a:pPr>
              <a:lnSpc>
                <a:spcPct val="100000"/>
              </a:lnSpc>
              <a:spcBef>
                <a:spcPts val="0"/>
              </a:spcBef>
            </a:pPr>
            <a:endParaRPr lang="en-US" altLang="en-US" sz="900" dirty="0">
              <a:solidFill>
                <a:srgbClr val="FFFFFF"/>
              </a:solidFill>
              <a:latin typeface="Courier Condensed" pitchFamily="2" charset="2"/>
              <a:ea typeface="ヒラギノ角ゴ Pro W3" charset="-128"/>
            </a:endParaRPr>
          </a:p>
        </p:txBody>
      </p:sp>
      <p:sp>
        <p:nvSpPr>
          <p:cNvPr id="18435"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dirty="0">
                <a:solidFill>
                  <a:schemeClr val="accent6"/>
                </a:solidFill>
              </a:rPr>
              <a:t>© Fred Hutchinson Cancer Research Center </a:t>
            </a:r>
          </a:p>
        </p:txBody>
      </p:sp>
      <p:sp>
        <p:nvSpPr>
          <p:cNvPr id="18436" name="Slide Number Placeholder 3"/>
          <p:cNvSpPr>
            <a:spLocks noGrp="1"/>
          </p:cNvSpPr>
          <p:nvPr>
            <p:ph type="sldNum" sz="quarter" idx="14"/>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2B6AB763-AB93-4001-93C0-322525D2C7E0}" type="slidenum">
              <a:rPr lang="en-US" altLang="en-US" sz="600"/>
              <a:pPr>
                <a:lnSpc>
                  <a:spcPct val="100000"/>
                </a:lnSpc>
                <a:spcBef>
                  <a:spcPct val="0"/>
                </a:spcBef>
                <a:buClrTx/>
              </a:pPr>
              <a:t>21</a:t>
            </a:fld>
            <a:endParaRPr lang="en-US" altLang="en-US" sz="600"/>
          </a:p>
        </p:txBody>
      </p:sp>
      <p:sp>
        <p:nvSpPr>
          <p:cNvPr id="7" name="Text Placeholder 6">
            <a:extLst>
              <a:ext uri="{FF2B5EF4-FFF2-40B4-BE49-F238E27FC236}">
                <a16:creationId xmlns:a16="http://schemas.microsoft.com/office/drawing/2014/main" id="{08D999EF-D8FF-4249-8224-817F64A04183}"/>
              </a:ext>
            </a:extLst>
          </p:cNvPr>
          <p:cNvSpPr txBox="1">
            <a:spLocks/>
          </p:cNvSpPr>
          <p:nvPr/>
        </p:nvSpPr>
        <p:spPr bwMode="auto">
          <a:xfrm>
            <a:off x="6274965" y="1261872"/>
            <a:ext cx="5300187" cy="484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900" dirty="0">
                <a:solidFill>
                  <a:srgbClr val="3A8BDA"/>
                </a:solidFill>
                <a:latin typeface="Courier New" panose="02070309020205020404" pitchFamily="49" charset="0"/>
              </a:rPr>
              <a:t>-- Check to see what happens with an empty dataset </a:t>
            </a:r>
          </a:p>
          <a:p>
            <a:pPr>
              <a:lnSpc>
                <a:spcPct val="100000"/>
              </a:lnSpc>
              <a:spcBef>
                <a:spcPts val="0"/>
              </a:spcBef>
            </a:pPr>
            <a:r>
              <a:rPr lang="en-US" sz="900" dirty="0">
                <a:solidFill>
                  <a:srgbClr val="7BC22F"/>
                </a:solidFill>
                <a:latin typeface="Courier New" panose="02070309020205020404" pitchFamily="49" charset="0"/>
              </a:rPr>
              <a:t>SET</a:t>
            </a:r>
            <a:r>
              <a:rPr lang="en-US" sz="900" dirty="0">
                <a:solidFill>
                  <a:srgbClr val="FFFFFF"/>
                </a:solidFill>
                <a:latin typeface="Courier New" panose="02070309020205020404" pitchFamily="49" charset="0"/>
              </a:rPr>
              <a:t> ROLE </a:t>
            </a:r>
            <a:r>
              <a:rPr lang="en-US" sz="900" dirty="0" err="1">
                <a:solidFill>
                  <a:srgbClr val="FFFFFF"/>
                </a:solidFill>
                <a:latin typeface="Courier New" panose="02070309020205020404" pitchFamily="49" charset="0"/>
              </a:rPr>
              <a:t>table_owner</a:t>
            </a:r>
            <a:r>
              <a:rPr lang="en-US" sz="900" dirty="0">
                <a:solidFill>
                  <a:srgbClr val="F08047"/>
                </a:solidFill>
                <a:latin typeface="Courier New" panose="02070309020205020404" pitchFamily="49" charset="0"/>
              </a:rPr>
              <a:t>;</a:t>
            </a:r>
            <a:r>
              <a:rPr lang="en-US" sz="900" dirty="0">
                <a:solidFill>
                  <a:srgbClr val="FFFFFF"/>
                </a:solidFill>
                <a:latin typeface="Courier New" panose="02070309020205020404" pitchFamily="49" charset="0"/>
              </a:rPr>
              <a:t> </a:t>
            </a:r>
          </a:p>
          <a:p>
            <a:pPr>
              <a:lnSpc>
                <a:spcPct val="100000"/>
              </a:lnSpc>
              <a:spcBef>
                <a:spcPts val="0"/>
              </a:spcBef>
            </a:pPr>
            <a:r>
              <a:rPr lang="en-US" sz="900" dirty="0">
                <a:solidFill>
                  <a:srgbClr val="7BC22F"/>
                </a:solidFill>
                <a:latin typeface="Courier New" panose="02070309020205020404" pitchFamily="49" charset="0"/>
              </a:rPr>
              <a:t>TRUNCATE</a:t>
            </a:r>
            <a:r>
              <a:rPr lang="en-US" sz="900" dirty="0">
                <a:solidFill>
                  <a:srgbClr val="FFFFFF"/>
                </a:solidFill>
                <a:latin typeface="Courier New" panose="02070309020205020404" pitchFamily="49" charset="0"/>
              </a:rPr>
              <a:t> </a:t>
            </a:r>
            <a:r>
              <a:rPr lang="en-US" sz="900" dirty="0">
                <a:solidFill>
                  <a:srgbClr val="7BC22F"/>
                </a:solidFill>
                <a:latin typeface="Courier New" panose="02070309020205020404" pitchFamily="49" charset="0"/>
              </a:rPr>
              <a:t>TABLE</a:t>
            </a:r>
            <a:r>
              <a:rPr lang="en-US" sz="900" dirty="0">
                <a:solidFill>
                  <a:srgbClr val="FFFFFF"/>
                </a:solidFill>
                <a:latin typeface="Courier New" panose="02070309020205020404" pitchFamily="49" charset="0"/>
              </a:rPr>
              <a:t> </a:t>
            </a:r>
            <a:r>
              <a:rPr lang="en-US" sz="900" dirty="0" err="1">
                <a:solidFill>
                  <a:srgbClr val="7BC22F"/>
                </a:solidFill>
                <a:latin typeface="Courier New" panose="02070309020205020404" pitchFamily="49" charset="0"/>
              </a:rPr>
              <a:t>public</a:t>
            </a:r>
            <a:r>
              <a:rPr lang="en-US" sz="900" dirty="0" err="1">
                <a:solidFill>
                  <a:srgbClr val="F08047"/>
                </a:solidFill>
                <a:latin typeface="Courier New" panose="02070309020205020404" pitchFamily="49" charset="0"/>
              </a:rPr>
              <a:t>.</a:t>
            </a:r>
            <a:r>
              <a:rPr lang="en-US" sz="900" dirty="0" err="1">
                <a:solidFill>
                  <a:srgbClr val="FFFFFF"/>
                </a:solidFill>
                <a:latin typeface="Courier New" panose="02070309020205020404" pitchFamily="49" charset="0"/>
              </a:rPr>
              <a:t>test</a:t>
            </a:r>
            <a:r>
              <a:rPr lang="en-US" sz="900" dirty="0">
                <a:solidFill>
                  <a:srgbClr val="F08047"/>
                </a:solidFill>
                <a:latin typeface="Courier New" panose="02070309020205020404" pitchFamily="49" charset="0"/>
              </a:rPr>
              <a:t>;</a:t>
            </a:r>
            <a:r>
              <a:rPr lang="en-US" sz="900" dirty="0">
                <a:solidFill>
                  <a:srgbClr val="FFFFFF"/>
                </a:solidFill>
                <a:latin typeface="Courier New" panose="02070309020205020404" pitchFamily="49" charset="0"/>
              </a:rPr>
              <a:t> </a:t>
            </a:r>
          </a:p>
          <a:p>
            <a:pPr>
              <a:lnSpc>
                <a:spcPct val="100000"/>
              </a:lnSpc>
              <a:spcBef>
                <a:spcPts val="0"/>
              </a:spcBef>
            </a:pPr>
            <a:endParaRPr lang="en-US" sz="900" dirty="0">
              <a:solidFill>
                <a:srgbClr val="FFFFFF"/>
              </a:solidFill>
              <a:latin typeface="Courier New" panose="02070309020205020404" pitchFamily="49" charset="0"/>
            </a:endParaRPr>
          </a:p>
          <a:p>
            <a:pPr>
              <a:lnSpc>
                <a:spcPct val="100000"/>
              </a:lnSpc>
              <a:spcBef>
                <a:spcPts val="0"/>
              </a:spcBef>
            </a:pPr>
            <a:r>
              <a:rPr lang="en-US" sz="900" dirty="0">
                <a:solidFill>
                  <a:srgbClr val="7BC22F"/>
                </a:solidFill>
                <a:latin typeface="Courier New" panose="02070309020205020404" pitchFamily="49" charset="0"/>
              </a:rPr>
              <a:t>SET</a:t>
            </a:r>
            <a:r>
              <a:rPr lang="en-US" sz="900" dirty="0">
                <a:solidFill>
                  <a:srgbClr val="FFFFFF"/>
                </a:solidFill>
                <a:latin typeface="Courier New" panose="02070309020205020404" pitchFamily="49" charset="0"/>
              </a:rPr>
              <a:t> ROLE </a:t>
            </a:r>
            <a:r>
              <a:rPr lang="en-US" sz="900" dirty="0" err="1">
                <a:solidFill>
                  <a:srgbClr val="FFFFFF"/>
                </a:solidFill>
                <a:latin typeface="Courier New" panose="02070309020205020404" pitchFamily="49" charset="0"/>
              </a:rPr>
              <a:t>user_a</a:t>
            </a:r>
            <a:r>
              <a:rPr lang="en-US" sz="900" dirty="0">
                <a:solidFill>
                  <a:srgbClr val="F08047"/>
                </a:solidFill>
                <a:latin typeface="Courier New" panose="02070309020205020404" pitchFamily="49" charset="0"/>
              </a:rPr>
              <a:t>;</a:t>
            </a:r>
            <a:r>
              <a:rPr lang="en-US" sz="900" dirty="0">
                <a:solidFill>
                  <a:srgbClr val="FFFFFF"/>
                </a:solidFill>
                <a:latin typeface="Courier New" panose="02070309020205020404" pitchFamily="49" charset="0"/>
              </a:rPr>
              <a:t> </a:t>
            </a:r>
            <a:r>
              <a:rPr lang="en-US" sz="900" dirty="0">
                <a:solidFill>
                  <a:srgbClr val="3A8BDA"/>
                </a:solidFill>
                <a:latin typeface="Courier New" panose="02070309020205020404" pitchFamily="49" charset="0"/>
              </a:rPr>
              <a:t>-- </a:t>
            </a:r>
            <a:r>
              <a:rPr lang="en-US" sz="900" dirty="0" err="1">
                <a:solidFill>
                  <a:srgbClr val="3A8BDA"/>
                </a:solidFill>
                <a:latin typeface="Courier New" panose="02070309020205020404" pitchFamily="49" charset="0"/>
              </a:rPr>
              <a:t>Privilaged</a:t>
            </a:r>
            <a:r>
              <a:rPr lang="en-US" sz="900" dirty="0">
                <a:solidFill>
                  <a:srgbClr val="3A8BDA"/>
                </a:solidFill>
                <a:latin typeface="Courier New" panose="02070309020205020404" pitchFamily="49" charset="0"/>
              </a:rPr>
              <a:t> User </a:t>
            </a:r>
          </a:p>
          <a:p>
            <a:pPr>
              <a:lnSpc>
                <a:spcPct val="100000"/>
              </a:lnSpc>
              <a:spcBef>
                <a:spcPts val="0"/>
              </a:spcBef>
            </a:pPr>
            <a:r>
              <a:rPr lang="en-US" sz="900" dirty="0">
                <a:solidFill>
                  <a:srgbClr val="7BC22F"/>
                </a:solidFill>
                <a:latin typeface="Courier New" panose="02070309020205020404" pitchFamily="49" charset="0"/>
              </a:rPr>
              <a:t>SELECT</a:t>
            </a:r>
            <a:r>
              <a:rPr lang="en-US" sz="900" dirty="0">
                <a:solidFill>
                  <a:srgbClr val="FFFFFF"/>
                </a:solidFill>
                <a:latin typeface="Courier New" panose="02070309020205020404" pitchFamily="49" charset="0"/>
              </a:rPr>
              <a:t> </a:t>
            </a:r>
            <a:r>
              <a:rPr lang="en-US" sz="900" dirty="0">
                <a:solidFill>
                  <a:srgbClr val="F08047"/>
                </a:solidFill>
                <a:latin typeface="Courier New" panose="02070309020205020404" pitchFamily="49" charset="0"/>
              </a:rPr>
              <a:t>*</a:t>
            </a:r>
            <a:r>
              <a:rPr lang="en-US" sz="900" dirty="0">
                <a:solidFill>
                  <a:srgbClr val="FFFFFF"/>
                </a:solidFill>
                <a:latin typeface="Courier New" panose="02070309020205020404" pitchFamily="49" charset="0"/>
              </a:rPr>
              <a:t> </a:t>
            </a:r>
            <a:r>
              <a:rPr lang="en-US" sz="900" dirty="0">
                <a:solidFill>
                  <a:srgbClr val="7BC22F"/>
                </a:solidFill>
                <a:latin typeface="Courier New" panose="02070309020205020404" pitchFamily="49" charset="0"/>
              </a:rPr>
              <a:t>FROM</a:t>
            </a:r>
            <a:r>
              <a:rPr lang="en-US" sz="900" dirty="0">
                <a:solidFill>
                  <a:srgbClr val="FFFFFF"/>
                </a:solidFill>
                <a:latin typeface="Courier New" panose="02070309020205020404" pitchFamily="49" charset="0"/>
              </a:rPr>
              <a:t> </a:t>
            </a:r>
            <a:r>
              <a:rPr lang="en-US" sz="900" dirty="0" err="1">
                <a:solidFill>
                  <a:srgbClr val="7BC22F"/>
                </a:solidFill>
                <a:latin typeface="Courier New" panose="02070309020205020404" pitchFamily="49" charset="0"/>
              </a:rPr>
              <a:t>public</a:t>
            </a:r>
            <a:r>
              <a:rPr lang="en-US" sz="900" dirty="0" err="1">
                <a:solidFill>
                  <a:srgbClr val="F08047"/>
                </a:solidFill>
                <a:latin typeface="Courier New" panose="02070309020205020404" pitchFamily="49" charset="0"/>
              </a:rPr>
              <a:t>.</a:t>
            </a:r>
            <a:r>
              <a:rPr lang="en-US" sz="900" dirty="0" err="1">
                <a:solidFill>
                  <a:srgbClr val="FFFFFF"/>
                </a:solidFill>
                <a:latin typeface="Courier New" panose="02070309020205020404" pitchFamily="49" charset="0"/>
              </a:rPr>
              <a:t>test</a:t>
            </a:r>
            <a:r>
              <a:rPr lang="en-US" sz="900" dirty="0">
                <a:solidFill>
                  <a:srgbClr val="F08047"/>
                </a:solidFill>
                <a:latin typeface="Courier New" panose="02070309020205020404" pitchFamily="49" charset="0"/>
              </a:rPr>
              <a:t>;</a:t>
            </a:r>
            <a:r>
              <a:rPr lang="en-US" sz="900" dirty="0">
                <a:solidFill>
                  <a:srgbClr val="FFFFFF"/>
                </a:solidFill>
                <a:latin typeface="Courier New" panose="02070309020205020404" pitchFamily="49" charset="0"/>
              </a:rPr>
              <a:t> </a:t>
            </a:r>
          </a:p>
          <a:p>
            <a:pPr>
              <a:lnSpc>
                <a:spcPct val="100000"/>
              </a:lnSpc>
              <a:spcBef>
                <a:spcPts val="0"/>
              </a:spcBef>
            </a:pPr>
            <a:r>
              <a:rPr lang="en-US" sz="900" dirty="0">
                <a:solidFill>
                  <a:srgbClr val="3A8BDA"/>
                </a:solidFill>
                <a:latin typeface="Courier New" panose="02070309020205020404" pitchFamily="49" charset="0"/>
              </a:rPr>
              <a:t>-- Empty set (execution time: 0 </a:t>
            </a:r>
            <a:r>
              <a:rPr lang="en-US" sz="900" dirty="0" err="1">
                <a:solidFill>
                  <a:srgbClr val="3A8BDA"/>
                </a:solidFill>
                <a:latin typeface="Courier New" panose="02070309020205020404" pitchFamily="49" charset="0"/>
              </a:rPr>
              <a:t>ms</a:t>
            </a:r>
            <a:r>
              <a:rPr lang="en-US" sz="900" dirty="0">
                <a:solidFill>
                  <a:srgbClr val="3A8BDA"/>
                </a:solidFill>
                <a:latin typeface="Courier New" panose="02070309020205020404" pitchFamily="49" charset="0"/>
              </a:rPr>
              <a:t>; total time: 0 </a:t>
            </a:r>
            <a:r>
              <a:rPr lang="en-US" sz="900" dirty="0" err="1">
                <a:solidFill>
                  <a:srgbClr val="3A8BDA"/>
                </a:solidFill>
                <a:latin typeface="Courier New" panose="02070309020205020404" pitchFamily="49" charset="0"/>
              </a:rPr>
              <a:t>ms</a:t>
            </a:r>
            <a:r>
              <a:rPr lang="en-US" sz="900" dirty="0">
                <a:solidFill>
                  <a:srgbClr val="3A8BDA"/>
                </a:solidFill>
                <a:latin typeface="Courier New" panose="02070309020205020404" pitchFamily="49" charset="0"/>
              </a:rPr>
              <a:t>) </a:t>
            </a:r>
          </a:p>
          <a:p>
            <a:pPr>
              <a:lnSpc>
                <a:spcPct val="100000"/>
              </a:lnSpc>
              <a:spcBef>
                <a:spcPts val="0"/>
              </a:spcBef>
            </a:pPr>
            <a:endParaRPr lang="en-US" sz="900" dirty="0">
              <a:solidFill>
                <a:srgbClr val="3A8BDA"/>
              </a:solidFill>
              <a:latin typeface="Courier New" panose="02070309020205020404" pitchFamily="49" charset="0"/>
            </a:endParaRPr>
          </a:p>
          <a:p>
            <a:pPr>
              <a:lnSpc>
                <a:spcPct val="100000"/>
              </a:lnSpc>
              <a:spcBef>
                <a:spcPts val="0"/>
              </a:spcBef>
            </a:pPr>
            <a:r>
              <a:rPr lang="en-US" sz="900" dirty="0">
                <a:solidFill>
                  <a:srgbClr val="7BC22F"/>
                </a:solidFill>
                <a:latin typeface="Courier New" panose="02070309020205020404" pitchFamily="49" charset="0"/>
              </a:rPr>
              <a:t>SET</a:t>
            </a:r>
            <a:r>
              <a:rPr lang="en-US" sz="900" dirty="0">
                <a:solidFill>
                  <a:srgbClr val="FFFFFF"/>
                </a:solidFill>
                <a:latin typeface="Courier New" panose="02070309020205020404" pitchFamily="49" charset="0"/>
              </a:rPr>
              <a:t> ROLE </a:t>
            </a:r>
            <a:r>
              <a:rPr lang="en-US" sz="900" dirty="0" err="1">
                <a:solidFill>
                  <a:srgbClr val="FFFFFF"/>
                </a:solidFill>
                <a:latin typeface="Courier New" panose="02070309020205020404" pitchFamily="49" charset="0"/>
              </a:rPr>
              <a:t>user_b</a:t>
            </a:r>
            <a:r>
              <a:rPr lang="en-US" sz="900" dirty="0">
                <a:solidFill>
                  <a:srgbClr val="F08047"/>
                </a:solidFill>
                <a:latin typeface="Courier New" panose="02070309020205020404" pitchFamily="49" charset="0"/>
              </a:rPr>
              <a:t>;</a:t>
            </a:r>
            <a:r>
              <a:rPr lang="en-US" sz="900" dirty="0">
                <a:solidFill>
                  <a:srgbClr val="FFFFFF"/>
                </a:solidFill>
                <a:latin typeface="Courier New" panose="02070309020205020404" pitchFamily="49" charset="0"/>
              </a:rPr>
              <a:t> </a:t>
            </a:r>
            <a:r>
              <a:rPr lang="en-US" sz="900" dirty="0">
                <a:solidFill>
                  <a:srgbClr val="3A8BDA"/>
                </a:solidFill>
                <a:latin typeface="Courier New" panose="02070309020205020404" pitchFamily="49" charset="0"/>
              </a:rPr>
              <a:t>-- Partial </a:t>
            </a:r>
            <a:r>
              <a:rPr lang="en-US" sz="900" dirty="0" err="1">
                <a:solidFill>
                  <a:srgbClr val="3A8BDA"/>
                </a:solidFill>
                <a:latin typeface="Courier New" panose="02070309020205020404" pitchFamily="49" charset="0"/>
              </a:rPr>
              <a:t>Privilaged</a:t>
            </a:r>
            <a:r>
              <a:rPr lang="en-US" sz="900" dirty="0">
                <a:solidFill>
                  <a:srgbClr val="3A8BDA"/>
                </a:solidFill>
                <a:latin typeface="Courier New" panose="02070309020205020404" pitchFamily="49" charset="0"/>
              </a:rPr>
              <a:t> User </a:t>
            </a:r>
          </a:p>
          <a:p>
            <a:pPr>
              <a:lnSpc>
                <a:spcPct val="100000"/>
              </a:lnSpc>
              <a:spcBef>
                <a:spcPts val="0"/>
              </a:spcBef>
            </a:pPr>
            <a:r>
              <a:rPr lang="en-US" sz="900" dirty="0">
                <a:solidFill>
                  <a:srgbClr val="7BC22F"/>
                </a:solidFill>
                <a:latin typeface="Courier New" panose="02070309020205020404" pitchFamily="49" charset="0"/>
              </a:rPr>
              <a:t>SELECT</a:t>
            </a:r>
            <a:r>
              <a:rPr lang="en-US" sz="900" dirty="0">
                <a:solidFill>
                  <a:srgbClr val="FFFFFF"/>
                </a:solidFill>
                <a:latin typeface="Courier New" panose="02070309020205020404" pitchFamily="49" charset="0"/>
              </a:rPr>
              <a:t> </a:t>
            </a:r>
            <a:r>
              <a:rPr lang="en-US" sz="900" dirty="0">
                <a:solidFill>
                  <a:srgbClr val="F08047"/>
                </a:solidFill>
                <a:latin typeface="Courier New" panose="02070309020205020404" pitchFamily="49" charset="0"/>
              </a:rPr>
              <a:t>*</a:t>
            </a:r>
            <a:r>
              <a:rPr lang="en-US" sz="900" dirty="0">
                <a:solidFill>
                  <a:srgbClr val="FFFFFF"/>
                </a:solidFill>
                <a:latin typeface="Courier New" panose="02070309020205020404" pitchFamily="49" charset="0"/>
              </a:rPr>
              <a:t> </a:t>
            </a:r>
            <a:r>
              <a:rPr lang="en-US" sz="900" dirty="0">
                <a:solidFill>
                  <a:srgbClr val="7BC22F"/>
                </a:solidFill>
                <a:latin typeface="Courier New" panose="02070309020205020404" pitchFamily="49" charset="0"/>
              </a:rPr>
              <a:t>FROM</a:t>
            </a:r>
            <a:r>
              <a:rPr lang="en-US" sz="900" dirty="0">
                <a:solidFill>
                  <a:srgbClr val="FFFFFF"/>
                </a:solidFill>
                <a:latin typeface="Courier New" panose="02070309020205020404" pitchFamily="49" charset="0"/>
              </a:rPr>
              <a:t> </a:t>
            </a:r>
            <a:r>
              <a:rPr lang="en-US" sz="900" dirty="0" err="1">
                <a:solidFill>
                  <a:srgbClr val="7BC22F"/>
                </a:solidFill>
                <a:latin typeface="Courier New" panose="02070309020205020404" pitchFamily="49" charset="0"/>
              </a:rPr>
              <a:t>public</a:t>
            </a:r>
            <a:r>
              <a:rPr lang="en-US" sz="900" dirty="0" err="1">
                <a:solidFill>
                  <a:srgbClr val="F08047"/>
                </a:solidFill>
                <a:latin typeface="Courier New" panose="02070309020205020404" pitchFamily="49" charset="0"/>
              </a:rPr>
              <a:t>.</a:t>
            </a:r>
            <a:r>
              <a:rPr lang="en-US" sz="900" dirty="0" err="1">
                <a:solidFill>
                  <a:srgbClr val="FFFFFF"/>
                </a:solidFill>
                <a:latin typeface="Courier New" panose="02070309020205020404" pitchFamily="49" charset="0"/>
              </a:rPr>
              <a:t>test</a:t>
            </a:r>
            <a:r>
              <a:rPr lang="en-US" sz="900" dirty="0">
                <a:solidFill>
                  <a:srgbClr val="F08047"/>
                </a:solidFill>
                <a:latin typeface="Courier New" panose="02070309020205020404" pitchFamily="49" charset="0"/>
              </a:rPr>
              <a:t>;</a:t>
            </a:r>
            <a:r>
              <a:rPr lang="en-US" sz="900" dirty="0">
                <a:solidFill>
                  <a:srgbClr val="FFFFFF"/>
                </a:solidFill>
                <a:latin typeface="Courier New" panose="02070309020205020404" pitchFamily="49" charset="0"/>
              </a:rPr>
              <a:t> </a:t>
            </a:r>
          </a:p>
          <a:p>
            <a:pPr>
              <a:lnSpc>
                <a:spcPct val="100000"/>
              </a:lnSpc>
              <a:spcBef>
                <a:spcPts val="0"/>
              </a:spcBef>
            </a:pPr>
            <a:r>
              <a:rPr lang="en-US" sz="900" dirty="0">
                <a:solidFill>
                  <a:srgbClr val="3A8BDA"/>
                </a:solidFill>
                <a:latin typeface="Courier New" panose="02070309020205020404" pitchFamily="49" charset="0"/>
              </a:rPr>
              <a:t>-- Empty set (execution time: 0 </a:t>
            </a:r>
            <a:r>
              <a:rPr lang="en-US" sz="900" dirty="0" err="1">
                <a:solidFill>
                  <a:srgbClr val="3A8BDA"/>
                </a:solidFill>
                <a:latin typeface="Courier New" panose="02070309020205020404" pitchFamily="49" charset="0"/>
              </a:rPr>
              <a:t>ms</a:t>
            </a:r>
            <a:r>
              <a:rPr lang="en-US" sz="900" dirty="0">
                <a:solidFill>
                  <a:srgbClr val="3A8BDA"/>
                </a:solidFill>
                <a:latin typeface="Courier New" panose="02070309020205020404" pitchFamily="49" charset="0"/>
              </a:rPr>
              <a:t>; total time: 0 </a:t>
            </a:r>
            <a:r>
              <a:rPr lang="en-US" sz="900" dirty="0" err="1">
                <a:solidFill>
                  <a:srgbClr val="3A8BDA"/>
                </a:solidFill>
                <a:latin typeface="Courier New" panose="02070309020205020404" pitchFamily="49" charset="0"/>
              </a:rPr>
              <a:t>ms</a:t>
            </a:r>
            <a:r>
              <a:rPr lang="en-US" sz="900" dirty="0">
                <a:solidFill>
                  <a:srgbClr val="3A8BDA"/>
                </a:solidFill>
                <a:latin typeface="Courier New" panose="02070309020205020404" pitchFamily="49" charset="0"/>
              </a:rPr>
              <a:t>) </a:t>
            </a:r>
          </a:p>
          <a:p>
            <a:pPr>
              <a:lnSpc>
                <a:spcPct val="100000"/>
              </a:lnSpc>
              <a:spcBef>
                <a:spcPts val="0"/>
              </a:spcBef>
            </a:pPr>
            <a:endParaRPr lang="en-US" sz="900" dirty="0">
              <a:solidFill>
                <a:srgbClr val="3A8BDA"/>
              </a:solidFill>
              <a:latin typeface="Courier New" panose="02070309020205020404" pitchFamily="49" charset="0"/>
            </a:endParaRPr>
          </a:p>
          <a:p>
            <a:pPr>
              <a:lnSpc>
                <a:spcPct val="100000"/>
              </a:lnSpc>
              <a:spcBef>
                <a:spcPts val="0"/>
              </a:spcBef>
            </a:pPr>
            <a:r>
              <a:rPr lang="en-US" sz="900" dirty="0">
                <a:solidFill>
                  <a:srgbClr val="7BC22F"/>
                </a:solidFill>
                <a:latin typeface="Courier New" panose="02070309020205020404" pitchFamily="49" charset="0"/>
              </a:rPr>
              <a:t>SET</a:t>
            </a:r>
            <a:r>
              <a:rPr lang="en-US" sz="900" dirty="0">
                <a:solidFill>
                  <a:srgbClr val="FFFFFF"/>
                </a:solidFill>
                <a:latin typeface="Courier New" panose="02070309020205020404" pitchFamily="49" charset="0"/>
              </a:rPr>
              <a:t> ROLE </a:t>
            </a:r>
            <a:r>
              <a:rPr lang="en-US" sz="900" dirty="0" err="1">
                <a:solidFill>
                  <a:srgbClr val="FFFFFF"/>
                </a:solidFill>
                <a:latin typeface="Courier New" panose="02070309020205020404" pitchFamily="49" charset="0"/>
              </a:rPr>
              <a:t>user_c</a:t>
            </a:r>
            <a:r>
              <a:rPr lang="en-US" sz="900" dirty="0">
                <a:solidFill>
                  <a:srgbClr val="F08047"/>
                </a:solidFill>
                <a:latin typeface="Courier New" panose="02070309020205020404" pitchFamily="49" charset="0"/>
              </a:rPr>
              <a:t>;</a:t>
            </a:r>
            <a:r>
              <a:rPr lang="en-US" sz="900" dirty="0">
                <a:solidFill>
                  <a:srgbClr val="FFFFFF"/>
                </a:solidFill>
                <a:latin typeface="Courier New" panose="02070309020205020404" pitchFamily="49" charset="0"/>
              </a:rPr>
              <a:t> </a:t>
            </a:r>
            <a:r>
              <a:rPr lang="en-US" sz="900" dirty="0">
                <a:solidFill>
                  <a:srgbClr val="3A8BDA"/>
                </a:solidFill>
                <a:latin typeface="Courier New" panose="02070309020205020404" pitchFamily="49" charset="0"/>
              </a:rPr>
              <a:t>-- Un-</a:t>
            </a:r>
            <a:r>
              <a:rPr lang="en-US" sz="900" dirty="0" err="1">
                <a:solidFill>
                  <a:srgbClr val="3A8BDA"/>
                </a:solidFill>
                <a:latin typeface="Courier New" panose="02070309020205020404" pitchFamily="49" charset="0"/>
              </a:rPr>
              <a:t>Privilaged</a:t>
            </a:r>
            <a:r>
              <a:rPr lang="en-US" sz="900" dirty="0">
                <a:solidFill>
                  <a:srgbClr val="3A8BDA"/>
                </a:solidFill>
                <a:latin typeface="Courier New" panose="02070309020205020404" pitchFamily="49" charset="0"/>
              </a:rPr>
              <a:t> User </a:t>
            </a:r>
          </a:p>
          <a:p>
            <a:pPr>
              <a:lnSpc>
                <a:spcPct val="100000"/>
              </a:lnSpc>
              <a:spcBef>
                <a:spcPts val="0"/>
              </a:spcBef>
            </a:pPr>
            <a:r>
              <a:rPr lang="en-US" sz="900" dirty="0">
                <a:solidFill>
                  <a:srgbClr val="7BC22F"/>
                </a:solidFill>
                <a:latin typeface="Courier New" panose="02070309020205020404" pitchFamily="49" charset="0"/>
              </a:rPr>
              <a:t>SELECT</a:t>
            </a:r>
            <a:r>
              <a:rPr lang="en-US" sz="900" dirty="0">
                <a:solidFill>
                  <a:srgbClr val="FFFFFF"/>
                </a:solidFill>
                <a:latin typeface="Courier New" panose="02070309020205020404" pitchFamily="49" charset="0"/>
              </a:rPr>
              <a:t> </a:t>
            </a:r>
            <a:r>
              <a:rPr lang="en-US" sz="900" dirty="0">
                <a:solidFill>
                  <a:srgbClr val="F08047"/>
                </a:solidFill>
                <a:latin typeface="Courier New" panose="02070309020205020404" pitchFamily="49" charset="0"/>
              </a:rPr>
              <a:t>*</a:t>
            </a:r>
            <a:r>
              <a:rPr lang="en-US" sz="900" dirty="0">
                <a:solidFill>
                  <a:srgbClr val="FFFFFF"/>
                </a:solidFill>
                <a:latin typeface="Courier New" panose="02070309020205020404" pitchFamily="49" charset="0"/>
              </a:rPr>
              <a:t> </a:t>
            </a:r>
            <a:r>
              <a:rPr lang="en-US" sz="900" dirty="0">
                <a:solidFill>
                  <a:srgbClr val="7BC22F"/>
                </a:solidFill>
                <a:latin typeface="Courier New" panose="02070309020205020404" pitchFamily="49" charset="0"/>
              </a:rPr>
              <a:t>FROM</a:t>
            </a:r>
            <a:r>
              <a:rPr lang="en-US" sz="900" dirty="0">
                <a:solidFill>
                  <a:srgbClr val="FFFFFF"/>
                </a:solidFill>
                <a:latin typeface="Courier New" panose="02070309020205020404" pitchFamily="49" charset="0"/>
              </a:rPr>
              <a:t> </a:t>
            </a:r>
            <a:r>
              <a:rPr lang="en-US" sz="900" dirty="0" err="1">
                <a:solidFill>
                  <a:srgbClr val="7BC22F"/>
                </a:solidFill>
                <a:latin typeface="Courier New" panose="02070309020205020404" pitchFamily="49" charset="0"/>
              </a:rPr>
              <a:t>public</a:t>
            </a:r>
            <a:r>
              <a:rPr lang="en-US" sz="900" dirty="0" err="1">
                <a:solidFill>
                  <a:srgbClr val="F08047"/>
                </a:solidFill>
                <a:latin typeface="Courier New" panose="02070309020205020404" pitchFamily="49" charset="0"/>
              </a:rPr>
              <a:t>.</a:t>
            </a:r>
            <a:r>
              <a:rPr lang="en-US" sz="900" dirty="0" err="1">
                <a:solidFill>
                  <a:srgbClr val="FFFFFF"/>
                </a:solidFill>
                <a:latin typeface="Courier New" panose="02070309020205020404" pitchFamily="49" charset="0"/>
              </a:rPr>
              <a:t>test</a:t>
            </a:r>
            <a:r>
              <a:rPr lang="en-US" sz="900" dirty="0">
                <a:solidFill>
                  <a:srgbClr val="F08047"/>
                </a:solidFill>
                <a:latin typeface="Courier New" panose="02070309020205020404" pitchFamily="49" charset="0"/>
              </a:rPr>
              <a:t>;</a:t>
            </a:r>
            <a:r>
              <a:rPr lang="en-US" sz="900" dirty="0">
                <a:solidFill>
                  <a:srgbClr val="FFFFFF"/>
                </a:solidFill>
                <a:latin typeface="Courier New" panose="02070309020205020404" pitchFamily="49" charset="0"/>
              </a:rPr>
              <a:t> </a:t>
            </a:r>
          </a:p>
          <a:p>
            <a:pPr>
              <a:lnSpc>
                <a:spcPct val="100000"/>
              </a:lnSpc>
              <a:spcBef>
                <a:spcPts val="0"/>
              </a:spcBef>
            </a:pPr>
            <a:r>
              <a:rPr lang="en-US" sz="900" dirty="0">
                <a:solidFill>
                  <a:srgbClr val="3A8BDA"/>
                </a:solidFill>
                <a:latin typeface="Courier New" panose="02070309020205020404" pitchFamily="49" charset="0"/>
              </a:rPr>
              <a:t>-- ERROR: permission denied for relation test </a:t>
            </a:r>
          </a:p>
          <a:p>
            <a:pPr>
              <a:lnSpc>
                <a:spcPct val="100000"/>
              </a:lnSpc>
              <a:spcBef>
                <a:spcPts val="0"/>
              </a:spcBef>
            </a:pPr>
            <a:endParaRPr lang="en-US" sz="900" dirty="0">
              <a:solidFill>
                <a:srgbClr val="3A8BDA"/>
              </a:solidFill>
              <a:latin typeface="Courier New" panose="02070309020205020404" pitchFamily="49" charset="0"/>
            </a:endParaRPr>
          </a:p>
          <a:p>
            <a:pPr>
              <a:lnSpc>
                <a:spcPct val="100000"/>
              </a:lnSpc>
              <a:spcBef>
                <a:spcPts val="0"/>
              </a:spcBef>
            </a:pPr>
            <a:r>
              <a:rPr lang="en-US" sz="900" dirty="0">
                <a:solidFill>
                  <a:srgbClr val="7BC22F"/>
                </a:solidFill>
                <a:latin typeface="Courier New" panose="02070309020205020404" pitchFamily="49" charset="0"/>
              </a:rPr>
              <a:t>SET</a:t>
            </a:r>
            <a:r>
              <a:rPr lang="en-US" sz="900" dirty="0">
                <a:solidFill>
                  <a:srgbClr val="FFFFFF"/>
                </a:solidFill>
                <a:latin typeface="Courier New" panose="02070309020205020404" pitchFamily="49" charset="0"/>
              </a:rPr>
              <a:t> ROLE </a:t>
            </a:r>
            <a:r>
              <a:rPr lang="en-US" sz="900" dirty="0" err="1">
                <a:solidFill>
                  <a:srgbClr val="FFFFFF"/>
                </a:solidFill>
                <a:latin typeface="Courier New" panose="02070309020205020404" pitchFamily="49" charset="0"/>
              </a:rPr>
              <a:t>group_a</a:t>
            </a:r>
            <a:r>
              <a:rPr lang="en-US" sz="900" dirty="0">
                <a:solidFill>
                  <a:srgbClr val="F08047"/>
                </a:solidFill>
                <a:latin typeface="Courier New" panose="02070309020205020404" pitchFamily="49" charset="0"/>
              </a:rPr>
              <a:t>;</a:t>
            </a:r>
            <a:r>
              <a:rPr lang="en-US" sz="900" dirty="0">
                <a:solidFill>
                  <a:srgbClr val="FFFFFF"/>
                </a:solidFill>
                <a:latin typeface="Courier New" panose="02070309020205020404" pitchFamily="49" charset="0"/>
              </a:rPr>
              <a:t> </a:t>
            </a:r>
            <a:r>
              <a:rPr lang="en-US" sz="900" dirty="0">
                <a:solidFill>
                  <a:srgbClr val="3A8BDA"/>
                </a:solidFill>
                <a:latin typeface="Courier New" panose="02070309020205020404" pitchFamily="49" charset="0"/>
              </a:rPr>
              <a:t>-- 1st Group </a:t>
            </a:r>
          </a:p>
          <a:p>
            <a:pPr>
              <a:lnSpc>
                <a:spcPct val="100000"/>
              </a:lnSpc>
              <a:spcBef>
                <a:spcPts val="0"/>
              </a:spcBef>
            </a:pPr>
            <a:r>
              <a:rPr lang="en-US" sz="900" dirty="0">
                <a:solidFill>
                  <a:srgbClr val="7BC22F"/>
                </a:solidFill>
                <a:latin typeface="Courier New" panose="02070309020205020404" pitchFamily="49" charset="0"/>
              </a:rPr>
              <a:t>SELECT</a:t>
            </a:r>
            <a:r>
              <a:rPr lang="en-US" sz="900" dirty="0">
                <a:solidFill>
                  <a:srgbClr val="FFFFFF"/>
                </a:solidFill>
                <a:latin typeface="Courier New" panose="02070309020205020404" pitchFamily="49" charset="0"/>
              </a:rPr>
              <a:t> </a:t>
            </a:r>
            <a:r>
              <a:rPr lang="en-US" sz="900" dirty="0">
                <a:solidFill>
                  <a:srgbClr val="F08047"/>
                </a:solidFill>
                <a:latin typeface="Courier New" panose="02070309020205020404" pitchFamily="49" charset="0"/>
              </a:rPr>
              <a:t>*</a:t>
            </a:r>
            <a:r>
              <a:rPr lang="en-US" sz="900" dirty="0">
                <a:solidFill>
                  <a:srgbClr val="FFFFFF"/>
                </a:solidFill>
                <a:latin typeface="Courier New" panose="02070309020205020404" pitchFamily="49" charset="0"/>
              </a:rPr>
              <a:t> </a:t>
            </a:r>
            <a:r>
              <a:rPr lang="en-US" sz="900" dirty="0">
                <a:solidFill>
                  <a:srgbClr val="7BC22F"/>
                </a:solidFill>
                <a:latin typeface="Courier New" panose="02070309020205020404" pitchFamily="49" charset="0"/>
              </a:rPr>
              <a:t>FROM</a:t>
            </a:r>
            <a:r>
              <a:rPr lang="en-US" sz="900" dirty="0">
                <a:solidFill>
                  <a:srgbClr val="FFFFFF"/>
                </a:solidFill>
                <a:latin typeface="Courier New" panose="02070309020205020404" pitchFamily="49" charset="0"/>
              </a:rPr>
              <a:t> </a:t>
            </a:r>
            <a:r>
              <a:rPr lang="en-US" sz="900" dirty="0" err="1">
                <a:solidFill>
                  <a:srgbClr val="7BC22F"/>
                </a:solidFill>
                <a:latin typeface="Courier New" panose="02070309020205020404" pitchFamily="49" charset="0"/>
              </a:rPr>
              <a:t>public</a:t>
            </a:r>
            <a:r>
              <a:rPr lang="en-US" sz="900" dirty="0" err="1">
                <a:solidFill>
                  <a:srgbClr val="F08047"/>
                </a:solidFill>
                <a:latin typeface="Courier New" panose="02070309020205020404" pitchFamily="49" charset="0"/>
              </a:rPr>
              <a:t>.</a:t>
            </a:r>
            <a:r>
              <a:rPr lang="en-US" sz="900" dirty="0" err="1">
                <a:solidFill>
                  <a:srgbClr val="FFFFFF"/>
                </a:solidFill>
                <a:latin typeface="Courier New" panose="02070309020205020404" pitchFamily="49" charset="0"/>
              </a:rPr>
              <a:t>test</a:t>
            </a:r>
            <a:r>
              <a:rPr lang="en-US" sz="900" dirty="0">
                <a:solidFill>
                  <a:srgbClr val="F08047"/>
                </a:solidFill>
                <a:latin typeface="Courier New" panose="02070309020205020404" pitchFamily="49" charset="0"/>
              </a:rPr>
              <a:t>;</a:t>
            </a:r>
            <a:r>
              <a:rPr lang="en-US" sz="900" dirty="0">
                <a:solidFill>
                  <a:srgbClr val="FFFFFF"/>
                </a:solidFill>
                <a:latin typeface="Courier New" panose="02070309020205020404" pitchFamily="49" charset="0"/>
              </a:rPr>
              <a:t> </a:t>
            </a:r>
          </a:p>
          <a:p>
            <a:pPr>
              <a:lnSpc>
                <a:spcPct val="100000"/>
              </a:lnSpc>
              <a:spcBef>
                <a:spcPts val="0"/>
              </a:spcBef>
            </a:pPr>
            <a:r>
              <a:rPr lang="en-US" sz="900" dirty="0">
                <a:solidFill>
                  <a:srgbClr val="3A8BDA"/>
                </a:solidFill>
                <a:latin typeface="Courier New" panose="02070309020205020404" pitchFamily="49" charset="0"/>
              </a:rPr>
              <a:t>-- Empty set (execution time: 0 </a:t>
            </a:r>
            <a:r>
              <a:rPr lang="en-US" sz="900" dirty="0" err="1">
                <a:solidFill>
                  <a:srgbClr val="3A8BDA"/>
                </a:solidFill>
                <a:latin typeface="Courier New" panose="02070309020205020404" pitchFamily="49" charset="0"/>
              </a:rPr>
              <a:t>ms</a:t>
            </a:r>
            <a:r>
              <a:rPr lang="en-US" sz="900" dirty="0">
                <a:solidFill>
                  <a:srgbClr val="3A8BDA"/>
                </a:solidFill>
                <a:latin typeface="Courier New" panose="02070309020205020404" pitchFamily="49" charset="0"/>
              </a:rPr>
              <a:t>; total time: 0 </a:t>
            </a:r>
            <a:r>
              <a:rPr lang="en-US" sz="900" dirty="0" err="1">
                <a:solidFill>
                  <a:srgbClr val="3A8BDA"/>
                </a:solidFill>
                <a:latin typeface="Courier New" panose="02070309020205020404" pitchFamily="49" charset="0"/>
              </a:rPr>
              <a:t>ms</a:t>
            </a:r>
            <a:r>
              <a:rPr lang="en-US" sz="900" dirty="0">
                <a:solidFill>
                  <a:srgbClr val="3A8BDA"/>
                </a:solidFill>
                <a:latin typeface="Courier New" panose="02070309020205020404" pitchFamily="49" charset="0"/>
              </a:rPr>
              <a:t>) </a:t>
            </a:r>
          </a:p>
          <a:p>
            <a:pPr>
              <a:lnSpc>
                <a:spcPct val="100000"/>
              </a:lnSpc>
              <a:spcBef>
                <a:spcPts val="0"/>
              </a:spcBef>
            </a:pPr>
            <a:endParaRPr lang="en-US" sz="900" dirty="0">
              <a:solidFill>
                <a:srgbClr val="3A8BDA"/>
              </a:solidFill>
              <a:latin typeface="Courier New" panose="02070309020205020404" pitchFamily="49" charset="0"/>
            </a:endParaRPr>
          </a:p>
          <a:p>
            <a:pPr>
              <a:lnSpc>
                <a:spcPct val="100000"/>
              </a:lnSpc>
              <a:spcBef>
                <a:spcPts val="0"/>
              </a:spcBef>
            </a:pPr>
            <a:r>
              <a:rPr lang="en-US" sz="900" dirty="0">
                <a:solidFill>
                  <a:srgbClr val="7BC22F"/>
                </a:solidFill>
                <a:latin typeface="Courier New" panose="02070309020205020404" pitchFamily="49" charset="0"/>
              </a:rPr>
              <a:t>SET</a:t>
            </a:r>
            <a:r>
              <a:rPr lang="en-US" sz="900" dirty="0">
                <a:solidFill>
                  <a:srgbClr val="FFFFFF"/>
                </a:solidFill>
                <a:latin typeface="Courier New" panose="02070309020205020404" pitchFamily="49" charset="0"/>
              </a:rPr>
              <a:t> ROLE </a:t>
            </a:r>
            <a:r>
              <a:rPr lang="en-US" sz="900" dirty="0" err="1">
                <a:solidFill>
                  <a:srgbClr val="FFFFFF"/>
                </a:solidFill>
                <a:latin typeface="Courier New" panose="02070309020205020404" pitchFamily="49" charset="0"/>
              </a:rPr>
              <a:t>group_b</a:t>
            </a:r>
            <a:r>
              <a:rPr lang="en-US" sz="900" dirty="0">
                <a:solidFill>
                  <a:srgbClr val="F08047"/>
                </a:solidFill>
                <a:latin typeface="Courier New" panose="02070309020205020404" pitchFamily="49" charset="0"/>
              </a:rPr>
              <a:t>;</a:t>
            </a:r>
            <a:r>
              <a:rPr lang="en-US" sz="900" dirty="0">
                <a:solidFill>
                  <a:srgbClr val="FFFFFF"/>
                </a:solidFill>
                <a:latin typeface="Courier New" panose="02070309020205020404" pitchFamily="49" charset="0"/>
              </a:rPr>
              <a:t> </a:t>
            </a:r>
            <a:r>
              <a:rPr lang="en-US" sz="900" dirty="0">
                <a:solidFill>
                  <a:srgbClr val="3A8BDA"/>
                </a:solidFill>
                <a:latin typeface="Courier New" panose="02070309020205020404" pitchFamily="49" charset="0"/>
              </a:rPr>
              <a:t>-- 2nd Group </a:t>
            </a:r>
          </a:p>
          <a:p>
            <a:pPr>
              <a:lnSpc>
                <a:spcPct val="100000"/>
              </a:lnSpc>
              <a:spcBef>
                <a:spcPts val="0"/>
              </a:spcBef>
            </a:pPr>
            <a:r>
              <a:rPr lang="en-US" sz="900" dirty="0">
                <a:solidFill>
                  <a:srgbClr val="7BC22F"/>
                </a:solidFill>
                <a:latin typeface="Courier New" panose="02070309020205020404" pitchFamily="49" charset="0"/>
              </a:rPr>
              <a:t>SELECT</a:t>
            </a:r>
            <a:r>
              <a:rPr lang="en-US" sz="900" dirty="0">
                <a:solidFill>
                  <a:srgbClr val="FFFFFF"/>
                </a:solidFill>
                <a:latin typeface="Courier New" panose="02070309020205020404" pitchFamily="49" charset="0"/>
              </a:rPr>
              <a:t> </a:t>
            </a:r>
            <a:r>
              <a:rPr lang="en-US" sz="900" dirty="0">
                <a:solidFill>
                  <a:srgbClr val="F08047"/>
                </a:solidFill>
                <a:latin typeface="Courier New" panose="02070309020205020404" pitchFamily="49" charset="0"/>
              </a:rPr>
              <a:t>*</a:t>
            </a:r>
            <a:r>
              <a:rPr lang="en-US" sz="900" dirty="0">
                <a:solidFill>
                  <a:srgbClr val="FFFFFF"/>
                </a:solidFill>
                <a:latin typeface="Courier New" panose="02070309020205020404" pitchFamily="49" charset="0"/>
              </a:rPr>
              <a:t> </a:t>
            </a:r>
            <a:r>
              <a:rPr lang="en-US" sz="900" dirty="0">
                <a:solidFill>
                  <a:srgbClr val="7BC22F"/>
                </a:solidFill>
                <a:latin typeface="Courier New" panose="02070309020205020404" pitchFamily="49" charset="0"/>
              </a:rPr>
              <a:t>FROM</a:t>
            </a:r>
            <a:r>
              <a:rPr lang="en-US" sz="900" dirty="0">
                <a:solidFill>
                  <a:srgbClr val="FFFFFF"/>
                </a:solidFill>
                <a:latin typeface="Courier New" panose="02070309020205020404" pitchFamily="49" charset="0"/>
              </a:rPr>
              <a:t> </a:t>
            </a:r>
            <a:r>
              <a:rPr lang="en-US" sz="900" dirty="0" err="1">
                <a:solidFill>
                  <a:srgbClr val="7BC22F"/>
                </a:solidFill>
                <a:latin typeface="Courier New" panose="02070309020205020404" pitchFamily="49" charset="0"/>
              </a:rPr>
              <a:t>public</a:t>
            </a:r>
            <a:r>
              <a:rPr lang="en-US" sz="900" dirty="0" err="1">
                <a:solidFill>
                  <a:srgbClr val="F08047"/>
                </a:solidFill>
                <a:latin typeface="Courier New" panose="02070309020205020404" pitchFamily="49" charset="0"/>
              </a:rPr>
              <a:t>.</a:t>
            </a:r>
            <a:r>
              <a:rPr lang="en-US" sz="900" dirty="0" err="1">
                <a:solidFill>
                  <a:srgbClr val="FFFFFF"/>
                </a:solidFill>
                <a:latin typeface="Courier New" panose="02070309020205020404" pitchFamily="49" charset="0"/>
              </a:rPr>
              <a:t>test</a:t>
            </a:r>
            <a:r>
              <a:rPr lang="en-US" sz="900" dirty="0">
                <a:solidFill>
                  <a:srgbClr val="F08047"/>
                </a:solidFill>
                <a:latin typeface="Courier New" panose="02070309020205020404" pitchFamily="49" charset="0"/>
              </a:rPr>
              <a:t>;</a:t>
            </a:r>
            <a:r>
              <a:rPr lang="en-US" sz="900" dirty="0">
                <a:solidFill>
                  <a:srgbClr val="FFFFFF"/>
                </a:solidFill>
                <a:latin typeface="Courier New" panose="02070309020205020404" pitchFamily="49" charset="0"/>
              </a:rPr>
              <a:t> </a:t>
            </a:r>
          </a:p>
          <a:p>
            <a:pPr>
              <a:lnSpc>
                <a:spcPct val="100000"/>
              </a:lnSpc>
              <a:spcBef>
                <a:spcPts val="0"/>
              </a:spcBef>
            </a:pPr>
            <a:r>
              <a:rPr lang="en-US" sz="900" dirty="0">
                <a:solidFill>
                  <a:srgbClr val="3A8BDA"/>
                </a:solidFill>
                <a:latin typeface="Courier New" panose="02070309020205020404" pitchFamily="49" charset="0"/>
              </a:rPr>
              <a:t>-- Empty set (execution time: 0 </a:t>
            </a:r>
            <a:r>
              <a:rPr lang="en-US" sz="900" dirty="0" err="1">
                <a:solidFill>
                  <a:srgbClr val="3A8BDA"/>
                </a:solidFill>
                <a:latin typeface="Courier New" panose="02070309020205020404" pitchFamily="49" charset="0"/>
              </a:rPr>
              <a:t>ms</a:t>
            </a:r>
            <a:r>
              <a:rPr lang="en-US" sz="900" dirty="0">
                <a:solidFill>
                  <a:srgbClr val="3A8BDA"/>
                </a:solidFill>
                <a:latin typeface="Courier New" panose="02070309020205020404" pitchFamily="49" charset="0"/>
              </a:rPr>
              <a:t>; total time: 0 </a:t>
            </a:r>
            <a:r>
              <a:rPr lang="en-US" sz="900" dirty="0" err="1">
                <a:solidFill>
                  <a:srgbClr val="3A8BDA"/>
                </a:solidFill>
                <a:latin typeface="Courier New" panose="02070309020205020404" pitchFamily="49" charset="0"/>
              </a:rPr>
              <a:t>ms</a:t>
            </a:r>
            <a:r>
              <a:rPr lang="en-US" sz="900" dirty="0">
                <a:solidFill>
                  <a:srgbClr val="3A8BDA"/>
                </a:solidFill>
                <a:latin typeface="Courier New" panose="02070309020205020404" pitchFamily="49" charset="0"/>
              </a:rPr>
              <a:t>) </a:t>
            </a:r>
          </a:p>
          <a:p>
            <a:pPr>
              <a:lnSpc>
                <a:spcPct val="100000"/>
              </a:lnSpc>
              <a:spcBef>
                <a:spcPts val="0"/>
              </a:spcBef>
            </a:pPr>
            <a:endParaRPr lang="en-US" sz="900" dirty="0">
              <a:solidFill>
                <a:srgbClr val="3A8BDA"/>
              </a:solidFill>
              <a:latin typeface="Courier New" panose="02070309020205020404" pitchFamily="49" charset="0"/>
            </a:endParaRPr>
          </a:p>
          <a:p>
            <a:pPr>
              <a:lnSpc>
                <a:spcPct val="100000"/>
              </a:lnSpc>
              <a:spcBef>
                <a:spcPts val="0"/>
              </a:spcBef>
            </a:pPr>
            <a:r>
              <a:rPr lang="en-US" sz="900" dirty="0">
                <a:solidFill>
                  <a:srgbClr val="7BC22F"/>
                </a:solidFill>
                <a:latin typeface="Courier New" panose="02070309020205020404" pitchFamily="49" charset="0"/>
              </a:rPr>
              <a:t>SET</a:t>
            </a:r>
            <a:r>
              <a:rPr lang="en-US" sz="900" dirty="0">
                <a:solidFill>
                  <a:srgbClr val="FFFFFF"/>
                </a:solidFill>
                <a:latin typeface="Courier New" panose="02070309020205020404" pitchFamily="49" charset="0"/>
              </a:rPr>
              <a:t> ROLE </a:t>
            </a:r>
            <a:r>
              <a:rPr lang="en-US" sz="900" dirty="0" err="1">
                <a:solidFill>
                  <a:srgbClr val="FFFFFF"/>
                </a:solidFill>
                <a:latin typeface="Courier New" panose="02070309020205020404" pitchFamily="49" charset="0"/>
              </a:rPr>
              <a:t>table_owner</a:t>
            </a:r>
            <a:r>
              <a:rPr lang="en-US" sz="900" dirty="0">
                <a:solidFill>
                  <a:srgbClr val="F08047"/>
                </a:solidFill>
                <a:latin typeface="Courier New" panose="02070309020205020404" pitchFamily="49" charset="0"/>
              </a:rPr>
              <a:t>;</a:t>
            </a:r>
            <a:r>
              <a:rPr lang="en-US" sz="900" dirty="0">
                <a:solidFill>
                  <a:srgbClr val="FFFFFF"/>
                </a:solidFill>
                <a:latin typeface="Courier New" panose="02070309020205020404" pitchFamily="49" charset="0"/>
              </a:rPr>
              <a:t> </a:t>
            </a:r>
            <a:r>
              <a:rPr lang="en-US" sz="900" dirty="0">
                <a:solidFill>
                  <a:srgbClr val="3A8BDA"/>
                </a:solidFill>
                <a:latin typeface="Courier New" panose="02070309020205020404" pitchFamily="49" charset="0"/>
              </a:rPr>
              <a:t>-- Table Owner </a:t>
            </a:r>
          </a:p>
          <a:p>
            <a:pPr>
              <a:lnSpc>
                <a:spcPct val="100000"/>
              </a:lnSpc>
              <a:spcBef>
                <a:spcPts val="0"/>
              </a:spcBef>
            </a:pPr>
            <a:r>
              <a:rPr lang="en-US" sz="900" dirty="0">
                <a:solidFill>
                  <a:srgbClr val="7BC22F"/>
                </a:solidFill>
                <a:latin typeface="Courier New" panose="02070309020205020404" pitchFamily="49" charset="0"/>
              </a:rPr>
              <a:t>SELECT</a:t>
            </a:r>
            <a:r>
              <a:rPr lang="en-US" sz="900" dirty="0">
                <a:solidFill>
                  <a:srgbClr val="FFFFFF"/>
                </a:solidFill>
                <a:latin typeface="Courier New" panose="02070309020205020404" pitchFamily="49" charset="0"/>
              </a:rPr>
              <a:t> </a:t>
            </a:r>
            <a:r>
              <a:rPr lang="en-US" sz="900" dirty="0">
                <a:solidFill>
                  <a:srgbClr val="F08047"/>
                </a:solidFill>
                <a:latin typeface="Courier New" panose="02070309020205020404" pitchFamily="49" charset="0"/>
              </a:rPr>
              <a:t>*</a:t>
            </a:r>
            <a:r>
              <a:rPr lang="en-US" sz="900" dirty="0">
                <a:solidFill>
                  <a:srgbClr val="FFFFFF"/>
                </a:solidFill>
                <a:latin typeface="Courier New" panose="02070309020205020404" pitchFamily="49" charset="0"/>
              </a:rPr>
              <a:t> </a:t>
            </a:r>
            <a:r>
              <a:rPr lang="en-US" sz="900" dirty="0">
                <a:solidFill>
                  <a:srgbClr val="7BC22F"/>
                </a:solidFill>
                <a:latin typeface="Courier New" panose="02070309020205020404" pitchFamily="49" charset="0"/>
              </a:rPr>
              <a:t>FROM</a:t>
            </a:r>
            <a:r>
              <a:rPr lang="en-US" sz="900" dirty="0">
                <a:solidFill>
                  <a:srgbClr val="FFFFFF"/>
                </a:solidFill>
                <a:latin typeface="Courier New" panose="02070309020205020404" pitchFamily="49" charset="0"/>
              </a:rPr>
              <a:t> </a:t>
            </a:r>
            <a:r>
              <a:rPr lang="en-US" sz="900" dirty="0" err="1">
                <a:solidFill>
                  <a:srgbClr val="7BC22F"/>
                </a:solidFill>
                <a:latin typeface="Courier New" panose="02070309020205020404" pitchFamily="49" charset="0"/>
              </a:rPr>
              <a:t>public</a:t>
            </a:r>
            <a:r>
              <a:rPr lang="en-US" sz="900" dirty="0" err="1">
                <a:solidFill>
                  <a:srgbClr val="F08047"/>
                </a:solidFill>
                <a:latin typeface="Courier New" panose="02070309020205020404" pitchFamily="49" charset="0"/>
              </a:rPr>
              <a:t>.</a:t>
            </a:r>
            <a:r>
              <a:rPr lang="en-US" sz="900" dirty="0" err="1">
                <a:solidFill>
                  <a:srgbClr val="FFFFFF"/>
                </a:solidFill>
                <a:latin typeface="Courier New" panose="02070309020205020404" pitchFamily="49" charset="0"/>
              </a:rPr>
              <a:t>test</a:t>
            </a:r>
            <a:r>
              <a:rPr lang="en-US" sz="900" dirty="0">
                <a:solidFill>
                  <a:srgbClr val="F08047"/>
                </a:solidFill>
                <a:latin typeface="Courier New" panose="02070309020205020404" pitchFamily="49" charset="0"/>
              </a:rPr>
              <a:t>;</a:t>
            </a:r>
            <a:r>
              <a:rPr lang="en-US" sz="900" dirty="0">
                <a:solidFill>
                  <a:srgbClr val="FFFFFF"/>
                </a:solidFill>
                <a:latin typeface="Courier New" panose="02070309020205020404" pitchFamily="49" charset="0"/>
              </a:rPr>
              <a:t> </a:t>
            </a:r>
          </a:p>
          <a:p>
            <a:pPr>
              <a:lnSpc>
                <a:spcPct val="100000"/>
              </a:lnSpc>
              <a:spcBef>
                <a:spcPts val="0"/>
              </a:spcBef>
            </a:pPr>
            <a:r>
              <a:rPr lang="en-US" sz="900" dirty="0">
                <a:solidFill>
                  <a:srgbClr val="3A8BDA"/>
                </a:solidFill>
                <a:latin typeface="Courier New" panose="02070309020205020404" pitchFamily="49" charset="0"/>
              </a:rPr>
              <a:t>-- Empty set (execution time: 0 </a:t>
            </a:r>
            <a:r>
              <a:rPr lang="en-US" sz="900" dirty="0" err="1">
                <a:solidFill>
                  <a:srgbClr val="3A8BDA"/>
                </a:solidFill>
                <a:latin typeface="Courier New" panose="02070309020205020404" pitchFamily="49" charset="0"/>
              </a:rPr>
              <a:t>ms</a:t>
            </a:r>
            <a:r>
              <a:rPr lang="en-US" sz="900" dirty="0">
                <a:solidFill>
                  <a:srgbClr val="3A8BDA"/>
                </a:solidFill>
                <a:latin typeface="Courier New" panose="02070309020205020404" pitchFamily="49" charset="0"/>
              </a:rPr>
              <a:t>; total time: 0 </a:t>
            </a:r>
            <a:r>
              <a:rPr lang="en-US" sz="900" dirty="0" err="1">
                <a:solidFill>
                  <a:srgbClr val="3A8BDA"/>
                </a:solidFill>
                <a:latin typeface="Courier New" panose="02070309020205020404" pitchFamily="49" charset="0"/>
              </a:rPr>
              <a:t>ms</a:t>
            </a:r>
            <a:r>
              <a:rPr lang="en-US" sz="900" dirty="0">
                <a:solidFill>
                  <a:srgbClr val="3A8BDA"/>
                </a:solidFill>
                <a:latin typeface="Courier New" panose="02070309020205020404" pitchFamily="49" charset="0"/>
              </a:rPr>
              <a:t>) </a:t>
            </a:r>
          </a:p>
          <a:p>
            <a:pPr>
              <a:lnSpc>
                <a:spcPct val="100000"/>
              </a:lnSpc>
              <a:spcBef>
                <a:spcPts val="0"/>
              </a:spcBef>
            </a:pPr>
            <a:endParaRPr lang="en-US" sz="900" dirty="0">
              <a:solidFill>
                <a:srgbClr val="3A8BDA"/>
              </a:solidFill>
              <a:latin typeface="Courier New" panose="02070309020205020404" pitchFamily="49" charset="0"/>
            </a:endParaRPr>
          </a:p>
          <a:p>
            <a:pPr>
              <a:lnSpc>
                <a:spcPct val="100000"/>
              </a:lnSpc>
              <a:spcBef>
                <a:spcPts val="0"/>
              </a:spcBef>
            </a:pPr>
            <a:r>
              <a:rPr lang="en-US" sz="900" dirty="0">
                <a:solidFill>
                  <a:srgbClr val="7BC22F"/>
                </a:solidFill>
                <a:latin typeface="Courier New" panose="02070309020205020404" pitchFamily="49" charset="0"/>
              </a:rPr>
              <a:t>SET</a:t>
            </a:r>
            <a:r>
              <a:rPr lang="en-US" sz="900" dirty="0">
                <a:solidFill>
                  <a:srgbClr val="FFFFFF"/>
                </a:solidFill>
                <a:latin typeface="Courier New" panose="02070309020205020404" pitchFamily="49" charset="0"/>
              </a:rPr>
              <a:t> ROLE </a:t>
            </a:r>
            <a:r>
              <a:rPr lang="en-US" sz="900" dirty="0" err="1">
                <a:solidFill>
                  <a:srgbClr val="FFFFFF"/>
                </a:solidFill>
                <a:latin typeface="Courier New" panose="02070309020205020404" pitchFamily="49" charset="0"/>
              </a:rPr>
              <a:t>postgres</a:t>
            </a:r>
            <a:r>
              <a:rPr lang="en-US" sz="900" dirty="0">
                <a:solidFill>
                  <a:srgbClr val="F08047"/>
                </a:solidFill>
                <a:latin typeface="Courier New" panose="02070309020205020404" pitchFamily="49" charset="0"/>
              </a:rPr>
              <a:t>;</a:t>
            </a:r>
            <a:r>
              <a:rPr lang="en-US" sz="900" dirty="0">
                <a:solidFill>
                  <a:srgbClr val="FFFFFF"/>
                </a:solidFill>
                <a:latin typeface="Courier New" panose="02070309020205020404" pitchFamily="49" charset="0"/>
              </a:rPr>
              <a:t> </a:t>
            </a:r>
            <a:r>
              <a:rPr lang="en-US" sz="900" dirty="0">
                <a:solidFill>
                  <a:srgbClr val="3A8BDA"/>
                </a:solidFill>
                <a:latin typeface="Courier New" panose="02070309020205020404" pitchFamily="49" charset="0"/>
              </a:rPr>
              <a:t>-- Superuser </a:t>
            </a:r>
          </a:p>
          <a:p>
            <a:pPr>
              <a:lnSpc>
                <a:spcPct val="100000"/>
              </a:lnSpc>
              <a:spcBef>
                <a:spcPts val="0"/>
              </a:spcBef>
            </a:pPr>
            <a:r>
              <a:rPr lang="en-US" sz="900" dirty="0">
                <a:solidFill>
                  <a:srgbClr val="7BC22F"/>
                </a:solidFill>
                <a:latin typeface="Courier New" panose="02070309020205020404" pitchFamily="49" charset="0"/>
              </a:rPr>
              <a:t>SELECT</a:t>
            </a:r>
            <a:r>
              <a:rPr lang="en-US" sz="900" dirty="0">
                <a:solidFill>
                  <a:srgbClr val="FFFFFF"/>
                </a:solidFill>
                <a:latin typeface="Courier New" panose="02070309020205020404" pitchFamily="49" charset="0"/>
              </a:rPr>
              <a:t> </a:t>
            </a:r>
            <a:r>
              <a:rPr lang="en-US" sz="900" dirty="0">
                <a:solidFill>
                  <a:srgbClr val="F08047"/>
                </a:solidFill>
                <a:latin typeface="Courier New" panose="02070309020205020404" pitchFamily="49" charset="0"/>
              </a:rPr>
              <a:t>*</a:t>
            </a:r>
            <a:r>
              <a:rPr lang="en-US" sz="900" dirty="0">
                <a:solidFill>
                  <a:srgbClr val="FFFFFF"/>
                </a:solidFill>
                <a:latin typeface="Courier New" panose="02070309020205020404" pitchFamily="49" charset="0"/>
              </a:rPr>
              <a:t> </a:t>
            </a:r>
            <a:r>
              <a:rPr lang="en-US" sz="900" dirty="0">
                <a:solidFill>
                  <a:srgbClr val="7BC22F"/>
                </a:solidFill>
                <a:latin typeface="Courier New" panose="02070309020205020404" pitchFamily="49" charset="0"/>
              </a:rPr>
              <a:t>FROM</a:t>
            </a:r>
            <a:r>
              <a:rPr lang="en-US" sz="900" dirty="0">
                <a:solidFill>
                  <a:srgbClr val="FFFFFF"/>
                </a:solidFill>
                <a:latin typeface="Courier New" panose="02070309020205020404" pitchFamily="49" charset="0"/>
              </a:rPr>
              <a:t> </a:t>
            </a:r>
            <a:r>
              <a:rPr lang="en-US" sz="900" dirty="0" err="1">
                <a:solidFill>
                  <a:srgbClr val="7BC22F"/>
                </a:solidFill>
                <a:latin typeface="Courier New" panose="02070309020205020404" pitchFamily="49" charset="0"/>
              </a:rPr>
              <a:t>public</a:t>
            </a:r>
            <a:r>
              <a:rPr lang="en-US" sz="900" dirty="0" err="1">
                <a:solidFill>
                  <a:srgbClr val="F08047"/>
                </a:solidFill>
                <a:latin typeface="Courier New" panose="02070309020205020404" pitchFamily="49" charset="0"/>
              </a:rPr>
              <a:t>.</a:t>
            </a:r>
            <a:r>
              <a:rPr lang="en-US" sz="900" dirty="0" err="1">
                <a:solidFill>
                  <a:srgbClr val="FFFFFF"/>
                </a:solidFill>
                <a:latin typeface="Courier New" panose="02070309020205020404" pitchFamily="49" charset="0"/>
              </a:rPr>
              <a:t>test</a:t>
            </a:r>
            <a:r>
              <a:rPr lang="en-US" sz="900" dirty="0">
                <a:solidFill>
                  <a:srgbClr val="F08047"/>
                </a:solidFill>
                <a:latin typeface="Courier New" panose="02070309020205020404" pitchFamily="49" charset="0"/>
              </a:rPr>
              <a:t>;</a:t>
            </a:r>
            <a:r>
              <a:rPr lang="en-US" sz="900" dirty="0">
                <a:solidFill>
                  <a:srgbClr val="FFFFFF"/>
                </a:solidFill>
                <a:latin typeface="Courier New" panose="02070309020205020404" pitchFamily="49" charset="0"/>
              </a:rPr>
              <a:t> </a:t>
            </a:r>
          </a:p>
          <a:p>
            <a:pPr>
              <a:lnSpc>
                <a:spcPct val="100000"/>
              </a:lnSpc>
              <a:spcBef>
                <a:spcPts val="0"/>
              </a:spcBef>
            </a:pPr>
            <a:r>
              <a:rPr lang="en-US" sz="900" dirty="0">
                <a:solidFill>
                  <a:srgbClr val="3A8BDA"/>
                </a:solidFill>
                <a:latin typeface="Courier New" panose="02070309020205020404" pitchFamily="49" charset="0"/>
              </a:rPr>
              <a:t>-- Empty set (execution time: 0 </a:t>
            </a:r>
            <a:r>
              <a:rPr lang="en-US" sz="900" dirty="0" err="1">
                <a:solidFill>
                  <a:srgbClr val="3A8BDA"/>
                </a:solidFill>
                <a:latin typeface="Courier New" panose="02070309020205020404" pitchFamily="49" charset="0"/>
              </a:rPr>
              <a:t>ms</a:t>
            </a:r>
            <a:r>
              <a:rPr lang="en-US" sz="900" dirty="0">
                <a:solidFill>
                  <a:srgbClr val="3A8BDA"/>
                </a:solidFill>
                <a:latin typeface="Courier New" panose="02070309020205020404" pitchFamily="49" charset="0"/>
              </a:rPr>
              <a:t>; total time: 0 </a:t>
            </a:r>
            <a:r>
              <a:rPr lang="en-US" sz="900" dirty="0" err="1">
                <a:solidFill>
                  <a:srgbClr val="3A8BDA"/>
                </a:solidFill>
                <a:latin typeface="Courier New" panose="02070309020205020404" pitchFamily="49" charset="0"/>
              </a:rPr>
              <a:t>ms</a:t>
            </a:r>
            <a:r>
              <a:rPr lang="en-US" sz="900" dirty="0">
                <a:solidFill>
                  <a:srgbClr val="3A8BDA"/>
                </a:solidFill>
                <a:latin typeface="Courier New" panose="02070309020205020404" pitchFamily="49" charset="0"/>
              </a:rPr>
              <a:t>)</a:t>
            </a:r>
            <a:endParaRPr lang="en-US" sz="900" dirty="0">
              <a:effectLst/>
            </a:endParaRPr>
          </a:p>
        </p:txBody>
      </p:sp>
      <p:pic>
        <p:nvPicPr>
          <p:cNvPr id="17" name="Graphic 16" descr="Smiling Face with Solid Fill">
            <a:extLst>
              <a:ext uri="{FF2B5EF4-FFF2-40B4-BE49-F238E27FC236}">
                <a16:creationId xmlns:a16="http://schemas.microsoft.com/office/drawing/2014/main" id="{D6CD0512-3218-4094-A110-6E836C86FC68}"/>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817765" y="1763515"/>
            <a:ext cx="457200" cy="457200"/>
          </a:xfrm>
          <a:prstGeom prst="rect">
            <a:avLst/>
          </a:prstGeom>
        </p:spPr>
      </p:pic>
      <p:pic>
        <p:nvPicPr>
          <p:cNvPr id="18" name="Graphic 17" descr="Sad Face with Solid Fill">
            <a:extLst>
              <a:ext uri="{FF2B5EF4-FFF2-40B4-BE49-F238E27FC236}">
                <a16:creationId xmlns:a16="http://schemas.microsoft.com/office/drawing/2014/main" id="{7EA61AAF-FADA-4E50-9381-B79763045812}"/>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5819882" y="3979220"/>
            <a:ext cx="457200" cy="457200"/>
          </a:xfrm>
          <a:prstGeom prst="rect">
            <a:avLst/>
          </a:prstGeom>
        </p:spPr>
      </p:pic>
      <p:pic>
        <p:nvPicPr>
          <p:cNvPr id="19" name="Graphic 18" descr="Sad Face with Solid Fill">
            <a:extLst>
              <a:ext uri="{FF2B5EF4-FFF2-40B4-BE49-F238E27FC236}">
                <a16:creationId xmlns:a16="http://schemas.microsoft.com/office/drawing/2014/main" id="{CE111814-361D-46A0-BE8B-F3777AC01E18}"/>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5817765" y="3417383"/>
            <a:ext cx="457200" cy="457200"/>
          </a:xfrm>
          <a:prstGeom prst="rect">
            <a:avLst/>
          </a:prstGeom>
        </p:spPr>
      </p:pic>
      <p:pic>
        <p:nvPicPr>
          <p:cNvPr id="20" name="Graphic 19" descr="Smiling Face with Solid Fill">
            <a:extLst>
              <a:ext uri="{FF2B5EF4-FFF2-40B4-BE49-F238E27FC236}">
                <a16:creationId xmlns:a16="http://schemas.microsoft.com/office/drawing/2014/main" id="{B6F3E4AA-54BD-493E-948D-996E91990143}"/>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817765" y="2855546"/>
            <a:ext cx="457200" cy="457200"/>
          </a:xfrm>
          <a:prstGeom prst="rect">
            <a:avLst/>
          </a:prstGeom>
        </p:spPr>
      </p:pic>
      <p:pic>
        <p:nvPicPr>
          <p:cNvPr id="21" name="Graphic 20" descr="Smiling Face with Solid Fill">
            <a:extLst>
              <a:ext uri="{FF2B5EF4-FFF2-40B4-BE49-F238E27FC236}">
                <a16:creationId xmlns:a16="http://schemas.microsoft.com/office/drawing/2014/main" id="{33B0A5F2-0B17-4068-99AE-1934948469AB}"/>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4357" y="1763515"/>
            <a:ext cx="457200" cy="457200"/>
          </a:xfrm>
          <a:prstGeom prst="rect">
            <a:avLst/>
          </a:prstGeom>
        </p:spPr>
      </p:pic>
      <p:pic>
        <p:nvPicPr>
          <p:cNvPr id="22" name="Graphic 21" descr="Sad Face with Solid Fill">
            <a:extLst>
              <a:ext uri="{FF2B5EF4-FFF2-40B4-BE49-F238E27FC236}">
                <a16:creationId xmlns:a16="http://schemas.microsoft.com/office/drawing/2014/main" id="{A485CFEC-AD60-4C0E-BF8E-4A185455F09B}"/>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156474" y="3979220"/>
            <a:ext cx="457200" cy="457200"/>
          </a:xfrm>
          <a:prstGeom prst="rect">
            <a:avLst/>
          </a:prstGeom>
        </p:spPr>
      </p:pic>
      <p:pic>
        <p:nvPicPr>
          <p:cNvPr id="23" name="Graphic 22" descr="Sad Face with Solid Fill">
            <a:extLst>
              <a:ext uri="{FF2B5EF4-FFF2-40B4-BE49-F238E27FC236}">
                <a16:creationId xmlns:a16="http://schemas.microsoft.com/office/drawing/2014/main" id="{764FECE3-16FE-43F3-9EFA-4B5F5B641814}"/>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154357" y="3417383"/>
            <a:ext cx="457200" cy="457200"/>
          </a:xfrm>
          <a:prstGeom prst="rect">
            <a:avLst/>
          </a:prstGeom>
        </p:spPr>
      </p:pic>
      <p:pic>
        <p:nvPicPr>
          <p:cNvPr id="24" name="Graphic 23" descr="Smiling Face with Solid Fill">
            <a:extLst>
              <a:ext uri="{FF2B5EF4-FFF2-40B4-BE49-F238E27FC236}">
                <a16:creationId xmlns:a16="http://schemas.microsoft.com/office/drawing/2014/main" id="{6F6D60CE-A1CD-4DEE-8027-C6F4AC087CC9}"/>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4357" y="2855546"/>
            <a:ext cx="457200" cy="457200"/>
          </a:xfrm>
          <a:prstGeom prst="rect">
            <a:avLst/>
          </a:prstGeom>
        </p:spPr>
      </p:pic>
      <p:pic>
        <p:nvPicPr>
          <p:cNvPr id="25" name="Graphic 24" descr="Smiling Face with Solid Fill">
            <a:extLst>
              <a:ext uri="{FF2B5EF4-FFF2-40B4-BE49-F238E27FC236}">
                <a16:creationId xmlns:a16="http://schemas.microsoft.com/office/drawing/2014/main" id="{319CDBAF-4BFD-485E-85D4-46C6F9E12244}"/>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6474" y="4509368"/>
            <a:ext cx="457200" cy="457200"/>
          </a:xfrm>
          <a:prstGeom prst="rect">
            <a:avLst/>
          </a:prstGeom>
        </p:spPr>
      </p:pic>
      <p:pic>
        <p:nvPicPr>
          <p:cNvPr id="26" name="Graphic 25" descr="Smiling Face with Solid Fill">
            <a:extLst>
              <a:ext uri="{FF2B5EF4-FFF2-40B4-BE49-F238E27FC236}">
                <a16:creationId xmlns:a16="http://schemas.microsoft.com/office/drawing/2014/main" id="{EB708884-1472-4F26-8CC7-1F04A8FD4966}"/>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4357" y="5066290"/>
            <a:ext cx="457200" cy="457200"/>
          </a:xfrm>
          <a:prstGeom prst="rect">
            <a:avLst/>
          </a:prstGeom>
        </p:spPr>
      </p:pic>
      <p:pic>
        <p:nvPicPr>
          <p:cNvPr id="32" name="Graphic 31" descr="Smiling Face with Solid Fill">
            <a:extLst>
              <a:ext uri="{FF2B5EF4-FFF2-40B4-BE49-F238E27FC236}">
                <a16:creationId xmlns:a16="http://schemas.microsoft.com/office/drawing/2014/main" id="{67057F64-6BCD-45E9-9238-56FF7D015906}"/>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815648" y="4509368"/>
            <a:ext cx="457200" cy="457200"/>
          </a:xfrm>
          <a:prstGeom prst="rect">
            <a:avLst/>
          </a:prstGeom>
        </p:spPr>
      </p:pic>
      <p:pic>
        <p:nvPicPr>
          <p:cNvPr id="33" name="Graphic 32" descr="Smiling Face with Solid Fill">
            <a:extLst>
              <a:ext uri="{FF2B5EF4-FFF2-40B4-BE49-F238E27FC236}">
                <a16:creationId xmlns:a16="http://schemas.microsoft.com/office/drawing/2014/main" id="{3CD7AA48-CFE3-4018-931C-9C6B6E304866}"/>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813531" y="5066290"/>
            <a:ext cx="457200" cy="457200"/>
          </a:xfrm>
          <a:prstGeom prst="rect">
            <a:avLst/>
          </a:prstGeom>
        </p:spPr>
      </p:pic>
      <p:pic>
        <p:nvPicPr>
          <p:cNvPr id="34" name="Graphic 33" descr="Sad Face with Solid Fill">
            <a:extLst>
              <a:ext uri="{FF2B5EF4-FFF2-40B4-BE49-F238E27FC236}">
                <a16:creationId xmlns:a16="http://schemas.microsoft.com/office/drawing/2014/main" id="{91009752-C73F-41B4-861F-5EE9E07477F3}"/>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5819882" y="2277375"/>
            <a:ext cx="457200" cy="457200"/>
          </a:xfrm>
          <a:prstGeom prst="rect">
            <a:avLst/>
          </a:prstGeom>
        </p:spPr>
      </p:pic>
      <p:pic>
        <p:nvPicPr>
          <p:cNvPr id="35" name="Graphic 34" descr="Sad Face with Solid Fill">
            <a:extLst>
              <a:ext uri="{FF2B5EF4-FFF2-40B4-BE49-F238E27FC236}">
                <a16:creationId xmlns:a16="http://schemas.microsoft.com/office/drawing/2014/main" id="{1C2130CB-8815-4A5B-B9B1-BD4004755EA9}"/>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154357" y="2280607"/>
            <a:ext cx="457200" cy="457200"/>
          </a:xfrm>
          <a:prstGeom prst="rect">
            <a:avLst/>
          </a:prstGeom>
        </p:spPr>
      </p:pic>
      <p:sp>
        <p:nvSpPr>
          <p:cNvPr id="27" name="Title 5">
            <a:extLst>
              <a:ext uri="{FF2B5EF4-FFF2-40B4-BE49-F238E27FC236}">
                <a16:creationId xmlns:a16="http://schemas.microsoft.com/office/drawing/2014/main" id="{E087CF30-5E79-456E-B545-80E1E527ACA4}"/>
              </a:ext>
            </a:extLst>
          </p:cNvPr>
          <p:cNvSpPr txBox="1">
            <a:spLocks/>
          </p:cNvSpPr>
          <p:nvPr/>
        </p:nvSpPr>
        <p:spPr bwMode="auto">
          <a:xfrm>
            <a:off x="6274965" y="141288"/>
            <a:ext cx="530018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lvl1pPr algn="l" rtl="0" eaLnBrk="0" fontAlgn="base" hangingPunct="0">
              <a:spcBef>
                <a:spcPct val="0"/>
              </a:spcBef>
              <a:spcAft>
                <a:spcPct val="0"/>
              </a:spcAft>
              <a:defRPr sz="3200" b="1">
                <a:solidFill>
                  <a:schemeClr val="accent6"/>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a:lstStyle>
          <a:p>
            <a:r>
              <a:rPr lang="en-US" altLang="en-US" kern="0" dirty="0">
                <a:solidFill>
                  <a:srgbClr val="FFFFFF"/>
                </a:solidFill>
                <a:latin typeface="Arial Narrow" panose="020B0606020202030204" pitchFamily="34" charset="0"/>
                <a:ea typeface="ヒラギノ角ゴ Pro W3" charset="-128"/>
              </a:rPr>
              <a:t>Check with Empty Data Set</a:t>
            </a:r>
          </a:p>
        </p:txBody>
      </p:sp>
      <p:pic>
        <p:nvPicPr>
          <p:cNvPr id="28" name="Picture 27">
            <a:extLst>
              <a:ext uri="{FF2B5EF4-FFF2-40B4-BE49-F238E27FC236}">
                <a16:creationId xmlns:a16="http://schemas.microsoft.com/office/drawing/2014/main" id="{0C094AA9-E1E7-41D7-8C79-539F4BCA844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4096737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a:solidFill>
                  <a:srgbClr val="FFFFFF"/>
                </a:solidFill>
                <a:ea typeface="ヒラギノ角ゴ Pro W3" charset="-128"/>
              </a:rPr>
              <a:t>Results:</a:t>
            </a:r>
          </a:p>
        </p:txBody>
      </p:sp>
      <p:sp>
        <p:nvSpPr>
          <p:cNvPr id="21507" name="Text Placeholder 4"/>
          <p:cNvSpPr>
            <a:spLocks noGrp="1"/>
          </p:cNvSpPr>
          <p:nvPr>
            <p:ph type="body" sz="quarter" idx="13"/>
          </p:nvPr>
        </p:nvSpPr>
        <p:spPr>
          <a:xfrm>
            <a:off x="609441" y="5451474"/>
            <a:ext cx="10963591" cy="839788"/>
          </a:xfrm>
        </p:spPr>
        <p:txBody>
          <a:bodyPr/>
          <a:lstStyle/>
          <a:p>
            <a:pPr marL="457200" indent="-457200">
              <a:lnSpc>
                <a:spcPct val="100000"/>
              </a:lnSpc>
              <a:spcBef>
                <a:spcPts val="0"/>
              </a:spcBef>
              <a:buFont typeface="Arial" panose="020B0604020202020204" pitchFamily="34" charset="0"/>
              <a:buChar char="•"/>
            </a:pPr>
            <a:endParaRPr lang="en-US" altLang="en-US" sz="1600" dirty="0">
              <a:solidFill>
                <a:srgbClr val="FFFFFF"/>
              </a:solidFill>
              <a:ea typeface="ヒラギノ角ゴ Pro W3" charset="-128"/>
            </a:endParaRP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22</a:t>
            </a:fld>
            <a:endParaRPr lang="en-US" altLang="en-US" sz="600"/>
          </a:p>
        </p:txBody>
      </p:sp>
      <p:graphicFrame>
        <p:nvGraphicFramePr>
          <p:cNvPr id="2" name="Table 1">
            <a:extLst>
              <a:ext uri="{FF2B5EF4-FFF2-40B4-BE49-F238E27FC236}">
                <a16:creationId xmlns:a16="http://schemas.microsoft.com/office/drawing/2014/main" id="{63DECACC-0D81-40EF-A6B0-2580BF6489F5}"/>
              </a:ext>
            </a:extLst>
          </p:cNvPr>
          <p:cNvGraphicFramePr>
            <a:graphicFrameLocks noGrp="1"/>
          </p:cNvGraphicFramePr>
          <p:nvPr>
            <p:extLst>
              <p:ext uri="{D42A27DB-BD31-4B8C-83A1-F6EECF244321}">
                <p14:modId xmlns:p14="http://schemas.microsoft.com/office/powerpoint/2010/main" val="2385915488"/>
              </p:ext>
            </p:extLst>
          </p:nvPr>
        </p:nvGraphicFramePr>
        <p:xfrm>
          <a:off x="609440" y="932021"/>
          <a:ext cx="10963592" cy="4414520"/>
        </p:xfrm>
        <a:graphic>
          <a:graphicData uri="http://schemas.openxmlformats.org/drawingml/2006/table">
            <a:tbl>
              <a:tblPr firstRow="1" bandRow="1">
                <a:tableStyleId>{073A0DAA-6AF3-43AB-8588-CEC1D06C72B9}</a:tableStyleId>
              </a:tblPr>
              <a:tblGrid>
                <a:gridCol w="1370449">
                  <a:extLst>
                    <a:ext uri="{9D8B030D-6E8A-4147-A177-3AD203B41FA5}">
                      <a16:colId xmlns:a16="http://schemas.microsoft.com/office/drawing/2014/main" val="397752658"/>
                    </a:ext>
                  </a:extLst>
                </a:gridCol>
                <a:gridCol w="1370449">
                  <a:extLst>
                    <a:ext uri="{9D8B030D-6E8A-4147-A177-3AD203B41FA5}">
                      <a16:colId xmlns:a16="http://schemas.microsoft.com/office/drawing/2014/main" val="410672853"/>
                    </a:ext>
                  </a:extLst>
                </a:gridCol>
                <a:gridCol w="1370449">
                  <a:extLst>
                    <a:ext uri="{9D8B030D-6E8A-4147-A177-3AD203B41FA5}">
                      <a16:colId xmlns:a16="http://schemas.microsoft.com/office/drawing/2014/main" val="256029267"/>
                    </a:ext>
                  </a:extLst>
                </a:gridCol>
                <a:gridCol w="1370449">
                  <a:extLst>
                    <a:ext uri="{9D8B030D-6E8A-4147-A177-3AD203B41FA5}">
                      <a16:colId xmlns:a16="http://schemas.microsoft.com/office/drawing/2014/main" val="86163872"/>
                    </a:ext>
                  </a:extLst>
                </a:gridCol>
                <a:gridCol w="1370449">
                  <a:extLst>
                    <a:ext uri="{9D8B030D-6E8A-4147-A177-3AD203B41FA5}">
                      <a16:colId xmlns:a16="http://schemas.microsoft.com/office/drawing/2014/main" val="2921001182"/>
                    </a:ext>
                  </a:extLst>
                </a:gridCol>
                <a:gridCol w="1370449">
                  <a:extLst>
                    <a:ext uri="{9D8B030D-6E8A-4147-A177-3AD203B41FA5}">
                      <a16:colId xmlns:a16="http://schemas.microsoft.com/office/drawing/2014/main" val="2430947308"/>
                    </a:ext>
                  </a:extLst>
                </a:gridCol>
                <a:gridCol w="1370449">
                  <a:extLst>
                    <a:ext uri="{9D8B030D-6E8A-4147-A177-3AD203B41FA5}">
                      <a16:colId xmlns:a16="http://schemas.microsoft.com/office/drawing/2014/main" val="3817112267"/>
                    </a:ext>
                  </a:extLst>
                </a:gridCol>
                <a:gridCol w="1370449">
                  <a:extLst>
                    <a:ext uri="{9D8B030D-6E8A-4147-A177-3AD203B41FA5}">
                      <a16:colId xmlns:a16="http://schemas.microsoft.com/office/drawing/2014/main" val="1950552302"/>
                    </a:ext>
                  </a:extLst>
                </a:gridCol>
              </a:tblGrid>
              <a:tr h="370840">
                <a:tc gridSpan="8">
                  <a:txBody>
                    <a:bodyPr/>
                    <a:lstStyle/>
                    <a:p>
                      <a:r>
                        <a:rPr lang="en-US" dirty="0"/>
                        <a:t>Our Criteria</a:t>
                      </a: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41077077"/>
                  </a:ext>
                </a:extLst>
              </a:tr>
              <a:tr h="370840">
                <a:tc rowSpan="2">
                  <a:txBody>
                    <a:bodyPr/>
                    <a:lstStyle/>
                    <a:p>
                      <a:r>
                        <a:rPr lang="en-US" sz="1600" dirty="0">
                          <a:solidFill>
                            <a:srgbClr val="6FB433"/>
                          </a:solidFill>
                        </a:rPr>
                        <a:t>Style</a:t>
                      </a:r>
                    </a:p>
                  </a:txBody>
                  <a:tcPr>
                    <a:solidFill>
                      <a:srgbClr val="1C3B61"/>
                    </a:solidFill>
                  </a:tcPr>
                </a:tc>
                <a:tc rowSpan="2">
                  <a:txBody>
                    <a:bodyPr/>
                    <a:lstStyle/>
                    <a:p>
                      <a:r>
                        <a:rPr lang="en-US" sz="1600" dirty="0">
                          <a:solidFill>
                            <a:srgbClr val="6FB433"/>
                          </a:solidFill>
                        </a:rPr>
                        <a:t>User SELECT’s on</a:t>
                      </a:r>
                    </a:p>
                  </a:txBody>
                  <a:tcPr>
                    <a:solidFill>
                      <a:srgbClr val="1C3B61"/>
                    </a:solidFill>
                  </a:tcPr>
                </a:tc>
                <a:tc rowSpan="2">
                  <a:txBody>
                    <a:bodyPr/>
                    <a:lstStyle/>
                    <a:p>
                      <a:r>
                        <a:rPr lang="en-US" sz="1600" dirty="0">
                          <a:solidFill>
                            <a:srgbClr val="6FB433"/>
                          </a:solidFill>
                        </a:rPr>
                        <a:t>Object owned by </a:t>
                      </a:r>
                      <a:r>
                        <a:rPr lang="en-US" sz="1600" dirty="0" err="1">
                          <a:solidFill>
                            <a:srgbClr val="6FB433"/>
                          </a:solidFill>
                        </a:rPr>
                        <a:t>table_owner</a:t>
                      </a:r>
                      <a:endParaRPr lang="en-US" sz="1600" dirty="0">
                        <a:solidFill>
                          <a:srgbClr val="6FB433"/>
                        </a:solidFill>
                      </a:endParaRPr>
                    </a:p>
                  </a:txBody>
                  <a:tcPr>
                    <a:solidFill>
                      <a:srgbClr val="1C3B61"/>
                    </a:solidFill>
                  </a:tcPr>
                </a:tc>
                <a:tc gridSpan="5">
                  <a:txBody>
                    <a:bodyPr/>
                    <a:lstStyle/>
                    <a:p>
                      <a:r>
                        <a:rPr lang="en-US" sz="1600" dirty="0">
                          <a:solidFill>
                            <a:srgbClr val="6FB433"/>
                          </a:solidFill>
                        </a:rPr>
                        <a:t>Empty Table / With Data</a:t>
                      </a:r>
                    </a:p>
                  </a:txBody>
                  <a:tcPr>
                    <a:solidFill>
                      <a:srgbClr val="1C3B6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4164310186"/>
                  </a:ext>
                </a:extLst>
              </a:tr>
              <a:tr h="370840">
                <a:tc vMerge="1">
                  <a:txBody>
                    <a:bodyPr/>
                    <a:lstStyle/>
                    <a:p>
                      <a:endParaRPr lang="en-US" dirty="0"/>
                    </a:p>
                  </a:txBody>
                  <a:tcPr/>
                </a:tc>
                <a:tc vMerge="1">
                  <a:txBody>
                    <a:bodyPr/>
                    <a:lstStyle/>
                    <a:p>
                      <a:endParaRPr lang="en-US" dirty="0"/>
                    </a:p>
                  </a:txBody>
                  <a:tcPr/>
                </a:tc>
                <a:tc vMerge="1">
                  <a:txBody>
                    <a:bodyPr/>
                    <a:lstStyle/>
                    <a:p>
                      <a:endParaRPr lang="en-US" dirty="0"/>
                    </a:p>
                  </a:txBody>
                  <a:tcPr/>
                </a:tc>
                <a:tc>
                  <a:txBody>
                    <a:bodyPr/>
                    <a:lstStyle/>
                    <a:p>
                      <a:r>
                        <a:rPr lang="en-US" sz="1600" dirty="0">
                          <a:solidFill>
                            <a:srgbClr val="6FB433"/>
                          </a:solidFill>
                        </a:rPr>
                        <a:t>Un-Privileged User</a:t>
                      </a:r>
                    </a:p>
                  </a:txBody>
                  <a:tcPr>
                    <a:solidFill>
                      <a:srgbClr val="1C3B61"/>
                    </a:solidFill>
                  </a:tcPr>
                </a:tc>
                <a:tc>
                  <a:txBody>
                    <a:bodyPr/>
                    <a:lstStyle/>
                    <a:p>
                      <a:r>
                        <a:rPr lang="en-US" sz="1600" dirty="0">
                          <a:solidFill>
                            <a:srgbClr val="6FB433"/>
                          </a:solidFill>
                        </a:rPr>
                        <a:t>Partial Privileged User</a:t>
                      </a:r>
                    </a:p>
                  </a:txBody>
                  <a:tcPr>
                    <a:solidFill>
                      <a:srgbClr val="1C3B61"/>
                    </a:solidFill>
                  </a:tcPr>
                </a:tc>
                <a:tc>
                  <a:txBody>
                    <a:bodyPr/>
                    <a:lstStyle/>
                    <a:p>
                      <a:r>
                        <a:rPr lang="en-US" sz="1600" dirty="0">
                          <a:solidFill>
                            <a:srgbClr val="6FB433"/>
                          </a:solidFill>
                        </a:rPr>
                        <a:t>Privileged User</a:t>
                      </a:r>
                    </a:p>
                  </a:txBody>
                  <a:tcPr>
                    <a:solidFill>
                      <a:srgbClr val="1C3B61"/>
                    </a:solidFill>
                  </a:tcPr>
                </a:tc>
                <a:tc>
                  <a:txBody>
                    <a:bodyPr/>
                    <a:lstStyle/>
                    <a:p>
                      <a:r>
                        <a:rPr lang="en-US" sz="1600" dirty="0">
                          <a:solidFill>
                            <a:srgbClr val="6FB433"/>
                          </a:solidFill>
                        </a:rPr>
                        <a:t>Superuser</a:t>
                      </a:r>
                    </a:p>
                  </a:txBody>
                  <a:tcPr>
                    <a:solidFill>
                      <a:srgbClr val="1C3B61"/>
                    </a:solidFill>
                  </a:tcPr>
                </a:tc>
                <a:tc>
                  <a:txBody>
                    <a:bodyPr/>
                    <a:lstStyle/>
                    <a:p>
                      <a:r>
                        <a:rPr lang="en-US" sz="1600" dirty="0">
                          <a:solidFill>
                            <a:srgbClr val="6FB433"/>
                          </a:solidFill>
                        </a:rPr>
                        <a:t>Table Owner</a:t>
                      </a:r>
                    </a:p>
                  </a:txBody>
                  <a:tcPr>
                    <a:solidFill>
                      <a:srgbClr val="1C3B61"/>
                    </a:solidFill>
                  </a:tcPr>
                </a:tc>
                <a:extLst>
                  <a:ext uri="{0D108BD9-81ED-4DB2-BD59-A6C34878D82A}">
                    <a16:rowId xmlns:a16="http://schemas.microsoft.com/office/drawing/2014/main" val="3044532493"/>
                  </a:ext>
                </a:extLst>
              </a:tr>
              <a:tr h="370840">
                <a:tc>
                  <a:txBody>
                    <a:bodyPr/>
                    <a:lstStyle/>
                    <a:p>
                      <a:r>
                        <a:rPr lang="en-US" dirty="0"/>
                        <a:t>CRITERIA</a:t>
                      </a:r>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463921114"/>
                  </a:ext>
                </a:extLst>
              </a:tr>
              <a:tr h="370840">
                <a:tc gridSpan="8">
                  <a:txBody>
                    <a:bodyPr/>
                    <a:lstStyle/>
                    <a:p>
                      <a:r>
                        <a:rPr lang="en-US" dirty="0">
                          <a:solidFill>
                            <a:srgbClr val="6FB433"/>
                          </a:solidFill>
                        </a:rPr>
                        <a:t>Feature Chart</a:t>
                      </a:r>
                    </a:p>
                  </a:txBody>
                  <a:tcPr>
                    <a:solidFill>
                      <a:srgbClr val="1C3B61"/>
                    </a:solid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475664954"/>
                  </a:ext>
                </a:extLst>
              </a:tr>
              <a:tr h="370840">
                <a:tc rowSpan="2">
                  <a:txBody>
                    <a:bodyPr/>
                    <a:lstStyle/>
                    <a:p>
                      <a:r>
                        <a:rPr lang="en-US" sz="1600" dirty="0">
                          <a:solidFill>
                            <a:srgbClr val="6FB433"/>
                          </a:solidFill>
                        </a:rPr>
                        <a:t>Style</a:t>
                      </a:r>
                    </a:p>
                  </a:txBody>
                  <a:tcPr>
                    <a:solidFill>
                      <a:srgbClr val="1C3B61"/>
                    </a:solidFill>
                  </a:tcPr>
                </a:tc>
                <a:tc rowSpan="2">
                  <a:txBody>
                    <a:bodyPr/>
                    <a:lstStyle/>
                    <a:p>
                      <a:r>
                        <a:rPr lang="en-US" sz="1600" dirty="0">
                          <a:solidFill>
                            <a:srgbClr val="6FB433"/>
                          </a:solidFill>
                        </a:rPr>
                        <a:t>User SELECT’s on</a:t>
                      </a:r>
                    </a:p>
                  </a:txBody>
                  <a:tcPr>
                    <a:solidFill>
                      <a:srgbClr val="1C3B61"/>
                    </a:solidFill>
                  </a:tcPr>
                </a:tc>
                <a:tc rowSpan="2">
                  <a:txBody>
                    <a:bodyPr/>
                    <a:lstStyle/>
                    <a:p>
                      <a:r>
                        <a:rPr lang="en-US" sz="1600" dirty="0">
                          <a:solidFill>
                            <a:srgbClr val="6FB433"/>
                          </a:solidFill>
                        </a:rPr>
                        <a:t>Object owned by </a:t>
                      </a:r>
                      <a:r>
                        <a:rPr lang="en-US" sz="1600" dirty="0" err="1">
                          <a:solidFill>
                            <a:srgbClr val="6FB433"/>
                          </a:solidFill>
                        </a:rPr>
                        <a:t>table_owner</a:t>
                      </a:r>
                      <a:endParaRPr lang="en-US" sz="1600" dirty="0">
                        <a:solidFill>
                          <a:srgbClr val="6FB433"/>
                        </a:solidFill>
                      </a:endParaRPr>
                    </a:p>
                  </a:txBody>
                  <a:tcPr>
                    <a:solidFill>
                      <a:srgbClr val="1C3B61"/>
                    </a:solidFill>
                  </a:tcPr>
                </a:tc>
                <a:tc gridSpan="5">
                  <a:txBody>
                    <a:bodyPr/>
                    <a:lstStyle/>
                    <a:p>
                      <a:r>
                        <a:rPr lang="en-US" sz="1600" dirty="0">
                          <a:solidFill>
                            <a:srgbClr val="6FB433"/>
                          </a:solidFill>
                        </a:rPr>
                        <a:t>Empty Table / With Data</a:t>
                      </a:r>
                    </a:p>
                  </a:txBody>
                  <a:tcPr>
                    <a:solidFill>
                      <a:srgbClr val="1C3B6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929981511"/>
                  </a:ext>
                </a:extLst>
              </a:tr>
              <a:tr h="370840">
                <a:tc vMerge="1">
                  <a:txBody>
                    <a:bodyPr/>
                    <a:lstStyle/>
                    <a:p>
                      <a:endParaRPr lang="en-US" dirty="0"/>
                    </a:p>
                  </a:txBody>
                  <a:tcPr/>
                </a:tc>
                <a:tc vMerge="1">
                  <a:txBody>
                    <a:bodyPr/>
                    <a:lstStyle/>
                    <a:p>
                      <a:endParaRPr lang="en-US" dirty="0"/>
                    </a:p>
                  </a:txBody>
                  <a:tcPr/>
                </a:tc>
                <a:tc vMerge="1">
                  <a:txBody>
                    <a:bodyPr/>
                    <a:lstStyle/>
                    <a:p>
                      <a:endParaRPr lang="en-US" dirty="0"/>
                    </a:p>
                  </a:txBody>
                  <a:tcPr/>
                </a:tc>
                <a:tc>
                  <a:txBody>
                    <a:bodyPr/>
                    <a:lstStyle/>
                    <a:p>
                      <a:r>
                        <a:rPr lang="en-US" sz="1600" dirty="0">
                          <a:solidFill>
                            <a:srgbClr val="6FB433"/>
                          </a:solidFill>
                        </a:rPr>
                        <a:t>Un-Privileged </a:t>
                      </a:r>
                      <a:r>
                        <a:rPr lang="en-US" sz="1600" dirty="0" err="1">
                          <a:solidFill>
                            <a:srgbClr val="6FB433"/>
                          </a:solidFill>
                        </a:rPr>
                        <a:t>user_c</a:t>
                      </a:r>
                      <a:endParaRPr lang="en-US" sz="1600" dirty="0">
                        <a:solidFill>
                          <a:srgbClr val="6FB433"/>
                        </a:solidFill>
                      </a:endParaRPr>
                    </a:p>
                  </a:txBody>
                  <a:tcPr>
                    <a:solidFill>
                      <a:srgbClr val="1C3B61"/>
                    </a:solidFill>
                  </a:tcPr>
                </a:tc>
                <a:tc>
                  <a:txBody>
                    <a:bodyPr/>
                    <a:lstStyle/>
                    <a:p>
                      <a:r>
                        <a:rPr lang="en-US" sz="1600" dirty="0">
                          <a:solidFill>
                            <a:srgbClr val="6FB433"/>
                          </a:solidFill>
                        </a:rPr>
                        <a:t>Partial Privileged </a:t>
                      </a:r>
                      <a:r>
                        <a:rPr lang="en-US" sz="1600" dirty="0" err="1">
                          <a:solidFill>
                            <a:srgbClr val="6FB433"/>
                          </a:solidFill>
                        </a:rPr>
                        <a:t>user_b</a:t>
                      </a:r>
                      <a:endParaRPr lang="en-US" sz="1600" dirty="0">
                        <a:solidFill>
                          <a:srgbClr val="6FB433"/>
                        </a:solidFill>
                      </a:endParaRPr>
                    </a:p>
                  </a:txBody>
                  <a:tcPr>
                    <a:solidFill>
                      <a:srgbClr val="1C3B61"/>
                    </a:solidFill>
                  </a:tcPr>
                </a:tc>
                <a:tc>
                  <a:txBody>
                    <a:bodyPr/>
                    <a:lstStyle/>
                    <a:p>
                      <a:r>
                        <a:rPr lang="en-US" sz="1600" dirty="0">
                          <a:solidFill>
                            <a:srgbClr val="6FB433"/>
                          </a:solidFill>
                        </a:rPr>
                        <a:t>Privileged </a:t>
                      </a:r>
                      <a:r>
                        <a:rPr lang="en-US" sz="1600" dirty="0" err="1">
                          <a:solidFill>
                            <a:srgbClr val="6FB433"/>
                          </a:solidFill>
                        </a:rPr>
                        <a:t>user_a</a:t>
                      </a:r>
                      <a:endParaRPr lang="en-US" sz="1600" dirty="0">
                        <a:solidFill>
                          <a:srgbClr val="6FB433"/>
                        </a:solidFill>
                      </a:endParaRPr>
                    </a:p>
                  </a:txBody>
                  <a:tcPr>
                    <a:solidFill>
                      <a:srgbClr val="1C3B61"/>
                    </a:solidFill>
                  </a:tcPr>
                </a:tc>
                <a:tc>
                  <a:txBody>
                    <a:bodyPr/>
                    <a:lstStyle/>
                    <a:p>
                      <a:r>
                        <a:rPr lang="en-US" sz="1600" dirty="0">
                          <a:solidFill>
                            <a:srgbClr val="6FB433"/>
                          </a:solidFill>
                        </a:rPr>
                        <a:t>Superuser</a:t>
                      </a:r>
                    </a:p>
                  </a:txBody>
                  <a:tcPr>
                    <a:solidFill>
                      <a:srgbClr val="1C3B61"/>
                    </a:solidFill>
                  </a:tcPr>
                </a:tc>
                <a:tc>
                  <a:txBody>
                    <a:bodyPr/>
                    <a:lstStyle/>
                    <a:p>
                      <a:r>
                        <a:rPr lang="en-US" sz="1600" dirty="0">
                          <a:solidFill>
                            <a:srgbClr val="6FB433"/>
                          </a:solidFill>
                        </a:rPr>
                        <a:t>Table Owner</a:t>
                      </a:r>
                    </a:p>
                  </a:txBody>
                  <a:tcPr>
                    <a:solidFill>
                      <a:srgbClr val="1C3B61"/>
                    </a:solidFill>
                  </a:tcPr>
                </a:tc>
                <a:extLst>
                  <a:ext uri="{0D108BD9-81ED-4DB2-BD59-A6C34878D82A}">
                    <a16:rowId xmlns:a16="http://schemas.microsoft.com/office/drawing/2014/main" val="3293051443"/>
                  </a:ext>
                </a:extLst>
              </a:tr>
              <a:tr h="370840">
                <a:tc>
                  <a:txBody>
                    <a:bodyPr/>
                    <a:lstStyle/>
                    <a:p>
                      <a:r>
                        <a:rPr lang="en-US" dirty="0"/>
                        <a:t>TABLE with POLICY 9.5+</a:t>
                      </a:r>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81832165"/>
                  </a:ext>
                </a:extLst>
              </a:tr>
            </a:tbl>
          </a:graphicData>
        </a:graphic>
      </p:graphicFrame>
      <p:pic>
        <p:nvPicPr>
          <p:cNvPr id="6" name="Picture 5">
            <a:extLst>
              <a:ext uri="{FF2B5EF4-FFF2-40B4-BE49-F238E27FC236}">
                <a16:creationId xmlns:a16="http://schemas.microsoft.com/office/drawing/2014/main" id="{95375020-1D52-4A9E-B6C9-F0B9E813393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2437765" y="2547460"/>
            <a:ext cx="274320" cy="274320"/>
          </a:xfrm>
          <a:prstGeom prst="rect">
            <a:avLst/>
          </a:prstGeom>
        </p:spPr>
      </p:pic>
      <p:pic>
        <p:nvPicPr>
          <p:cNvPr id="8" name="Picture 7">
            <a:extLst>
              <a:ext uri="{FF2B5EF4-FFF2-40B4-BE49-F238E27FC236}">
                <a16:creationId xmlns:a16="http://schemas.microsoft.com/office/drawing/2014/main" id="{E1981489-3F35-43E8-8460-841BA68B521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842644" y="2547460"/>
            <a:ext cx="274320" cy="274320"/>
          </a:xfrm>
          <a:prstGeom prst="rect">
            <a:avLst/>
          </a:prstGeom>
        </p:spPr>
      </p:pic>
      <p:pic>
        <p:nvPicPr>
          <p:cNvPr id="10" name="Picture 9">
            <a:extLst>
              <a:ext uri="{FF2B5EF4-FFF2-40B4-BE49-F238E27FC236}">
                <a16:creationId xmlns:a16="http://schemas.microsoft.com/office/drawing/2014/main" id="{2D703AC8-AC70-4006-A74F-047AEF6FCFF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5247523" y="2547460"/>
            <a:ext cx="274320" cy="274320"/>
          </a:xfrm>
          <a:prstGeom prst="rect">
            <a:avLst/>
          </a:prstGeom>
        </p:spPr>
      </p:pic>
      <p:pic>
        <p:nvPicPr>
          <p:cNvPr id="12" name="Picture 11">
            <a:extLst>
              <a:ext uri="{FF2B5EF4-FFF2-40B4-BE49-F238E27FC236}">
                <a16:creationId xmlns:a16="http://schemas.microsoft.com/office/drawing/2014/main" id="{1BAECC60-E6D8-4366-A072-CD268545EF7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7839239" y="4496488"/>
            <a:ext cx="274320" cy="274320"/>
          </a:xfrm>
          <a:prstGeom prst="rect">
            <a:avLst/>
          </a:prstGeom>
        </p:spPr>
      </p:pic>
      <p:pic>
        <p:nvPicPr>
          <p:cNvPr id="14" name="Picture 13">
            <a:extLst>
              <a:ext uri="{FF2B5EF4-FFF2-40B4-BE49-F238E27FC236}">
                <a16:creationId xmlns:a16="http://schemas.microsoft.com/office/drawing/2014/main" id="{FFF0D790-BA32-4CA0-9622-4ED4E24757A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8201731" y="4496488"/>
            <a:ext cx="274320" cy="274320"/>
          </a:xfrm>
          <a:prstGeom prst="rect">
            <a:avLst/>
          </a:prstGeom>
        </p:spPr>
      </p:pic>
      <p:pic>
        <p:nvPicPr>
          <p:cNvPr id="19" name="Picture 18">
            <a:extLst>
              <a:ext uri="{FF2B5EF4-FFF2-40B4-BE49-F238E27FC236}">
                <a16:creationId xmlns:a16="http://schemas.microsoft.com/office/drawing/2014/main" id="{6B8EF8DC-B537-4246-A2A2-E5F8A48A526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6652402" y="2547460"/>
            <a:ext cx="274320" cy="274320"/>
          </a:xfrm>
          <a:prstGeom prst="rect">
            <a:avLst/>
          </a:prstGeom>
        </p:spPr>
      </p:pic>
      <p:pic>
        <p:nvPicPr>
          <p:cNvPr id="22" name="Picture 21">
            <a:extLst>
              <a:ext uri="{FF2B5EF4-FFF2-40B4-BE49-F238E27FC236}">
                <a16:creationId xmlns:a16="http://schemas.microsoft.com/office/drawing/2014/main" id="{8DC279A8-8639-4A24-B525-F3ABD3CE997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5247523" y="4488127"/>
            <a:ext cx="274320" cy="274320"/>
          </a:xfrm>
          <a:prstGeom prst="rect">
            <a:avLst/>
          </a:prstGeom>
        </p:spPr>
      </p:pic>
      <p:pic>
        <p:nvPicPr>
          <p:cNvPr id="30" name="Picture 29">
            <a:extLst>
              <a:ext uri="{FF2B5EF4-FFF2-40B4-BE49-F238E27FC236}">
                <a16:creationId xmlns:a16="http://schemas.microsoft.com/office/drawing/2014/main" id="{A4972397-9910-4789-BB90-5CD26D869D9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7839239" y="2547460"/>
            <a:ext cx="274320" cy="274320"/>
          </a:xfrm>
          <a:prstGeom prst="rect">
            <a:avLst/>
          </a:prstGeom>
        </p:spPr>
      </p:pic>
      <p:pic>
        <p:nvPicPr>
          <p:cNvPr id="31" name="Picture 30">
            <a:extLst>
              <a:ext uri="{FF2B5EF4-FFF2-40B4-BE49-F238E27FC236}">
                <a16:creationId xmlns:a16="http://schemas.microsoft.com/office/drawing/2014/main" id="{EFD1E51C-E9AB-47B2-B576-6F67ED7FBE7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8201731" y="2547460"/>
            <a:ext cx="274320" cy="274320"/>
          </a:xfrm>
          <a:prstGeom prst="rect">
            <a:avLst/>
          </a:prstGeom>
        </p:spPr>
      </p:pic>
      <p:pic>
        <p:nvPicPr>
          <p:cNvPr id="21" name="Picture 20">
            <a:extLst>
              <a:ext uri="{FF2B5EF4-FFF2-40B4-BE49-F238E27FC236}">
                <a16:creationId xmlns:a16="http://schemas.microsoft.com/office/drawing/2014/main" id="{F3BBEA3A-178D-4C53-8AE8-8955328530B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2437765" y="4488127"/>
            <a:ext cx="274320" cy="274320"/>
          </a:xfrm>
          <a:prstGeom prst="rect">
            <a:avLst/>
          </a:prstGeom>
        </p:spPr>
      </p:pic>
      <p:pic>
        <p:nvPicPr>
          <p:cNvPr id="24" name="Picture 23">
            <a:extLst>
              <a:ext uri="{FF2B5EF4-FFF2-40B4-BE49-F238E27FC236}">
                <a16:creationId xmlns:a16="http://schemas.microsoft.com/office/drawing/2014/main" id="{B2AACBF4-587B-4C43-BA38-39DCF43D5B1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9158335" y="4488127"/>
            <a:ext cx="274320" cy="274320"/>
          </a:xfrm>
          <a:prstGeom prst="rect">
            <a:avLst/>
          </a:prstGeom>
        </p:spPr>
      </p:pic>
      <p:pic>
        <p:nvPicPr>
          <p:cNvPr id="26" name="Picture 25">
            <a:extLst>
              <a:ext uri="{FF2B5EF4-FFF2-40B4-BE49-F238E27FC236}">
                <a16:creationId xmlns:a16="http://schemas.microsoft.com/office/drawing/2014/main" id="{C209752E-4E81-471F-8978-0BC1DD09C53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9520827" y="4488127"/>
            <a:ext cx="274320" cy="274320"/>
          </a:xfrm>
          <a:prstGeom prst="rect">
            <a:avLst/>
          </a:prstGeom>
        </p:spPr>
      </p:pic>
      <p:pic>
        <p:nvPicPr>
          <p:cNvPr id="28" name="Picture 27">
            <a:extLst>
              <a:ext uri="{FF2B5EF4-FFF2-40B4-BE49-F238E27FC236}">
                <a16:creationId xmlns:a16="http://schemas.microsoft.com/office/drawing/2014/main" id="{7642FF69-DD88-4E7A-B14B-803FF7C3BEB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10477431" y="4488127"/>
            <a:ext cx="274320" cy="274320"/>
          </a:xfrm>
          <a:prstGeom prst="rect">
            <a:avLst/>
          </a:prstGeom>
        </p:spPr>
      </p:pic>
      <p:pic>
        <p:nvPicPr>
          <p:cNvPr id="33" name="Picture 32">
            <a:extLst>
              <a:ext uri="{FF2B5EF4-FFF2-40B4-BE49-F238E27FC236}">
                <a16:creationId xmlns:a16="http://schemas.microsoft.com/office/drawing/2014/main" id="{E08820E7-7C01-4A03-A8C1-47E96CC08685}"/>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10839923" y="4488127"/>
            <a:ext cx="274320" cy="274320"/>
          </a:xfrm>
          <a:prstGeom prst="rect">
            <a:avLst/>
          </a:prstGeom>
        </p:spPr>
      </p:pic>
      <p:pic>
        <p:nvPicPr>
          <p:cNvPr id="34" name="Picture 33">
            <a:extLst>
              <a:ext uri="{FF2B5EF4-FFF2-40B4-BE49-F238E27FC236}">
                <a16:creationId xmlns:a16="http://schemas.microsoft.com/office/drawing/2014/main" id="{92DDD999-5CD9-4F78-AFF1-5589331381E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6652402" y="4472888"/>
            <a:ext cx="274320" cy="274320"/>
          </a:xfrm>
          <a:prstGeom prst="rect">
            <a:avLst/>
          </a:prstGeom>
        </p:spPr>
      </p:pic>
      <p:pic>
        <p:nvPicPr>
          <p:cNvPr id="36" name="Picture 35">
            <a:extLst>
              <a:ext uri="{FF2B5EF4-FFF2-40B4-BE49-F238E27FC236}">
                <a16:creationId xmlns:a16="http://schemas.microsoft.com/office/drawing/2014/main" id="{4B4A0DC7-EBED-401F-84CD-B754ACF1575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842644" y="4472888"/>
            <a:ext cx="274320" cy="274320"/>
          </a:xfrm>
          <a:prstGeom prst="rect">
            <a:avLst/>
          </a:prstGeom>
        </p:spPr>
      </p:pic>
    </p:spTree>
    <p:extLst>
      <p:ext uri="{BB962C8B-B14F-4D97-AF65-F5344CB8AC3E}">
        <p14:creationId xmlns:p14="http://schemas.microsoft.com/office/powerpoint/2010/main" val="32636054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TABLE with POLICY (</a:t>
            </a:r>
            <a:r>
              <a:rPr lang="en-US" altLang="en-US" dirty="0" err="1">
                <a:ea typeface="ヒラギノ角ゴ Pro W3" charset="-128"/>
              </a:rPr>
              <a:t>FORCE’d</a:t>
            </a:r>
            <a:r>
              <a:rPr lang="en-US" altLang="en-US" dirty="0">
                <a:ea typeface="ヒラギノ角ゴ Pro W3" charset="-128"/>
              </a:rPr>
              <a:t>)</a:t>
            </a:r>
          </a:p>
          <a:p>
            <a:endParaRPr lang="en-US" altLang="en-US" dirty="0">
              <a:ea typeface="ヒラギノ角ゴ Pro W3" charset="-128"/>
            </a:endParaRPr>
          </a:p>
        </p:txBody>
      </p:sp>
    </p:spTree>
    <p:extLst>
      <p:ext uri="{BB962C8B-B14F-4D97-AF65-F5344CB8AC3E}">
        <p14:creationId xmlns:p14="http://schemas.microsoft.com/office/powerpoint/2010/main" val="12454524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5"/>
          <p:cNvSpPr>
            <a:spLocks noGrp="1"/>
          </p:cNvSpPr>
          <p:nvPr>
            <p:ph type="title"/>
          </p:nvPr>
        </p:nvSpPr>
        <p:spPr/>
        <p:txBody>
          <a:bodyPr/>
          <a:lstStyle/>
          <a:p>
            <a:r>
              <a:rPr lang="en-US" altLang="en-US" spc="-150" dirty="0">
                <a:solidFill>
                  <a:srgbClr val="FFFFFF"/>
                </a:solidFill>
                <a:ea typeface="ヒラギノ角ゴ Pro W3" charset="-128"/>
              </a:rPr>
              <a:t>Setup for Table with Policy using forced Row Level Security</a:t>
            </a:r>
          </a:p>
        </p:txBody>
      </p:sp>
      <p:sp>
        <p:nvSpPr>
          <p:cNvPr id="24581" name="Text Placeholder 6"/>
          <p:cNvSpPr>
            <a:spLocks noGrp="1"/>
          </p:cNvSpPr>
          <p:nvPr>
            <p:ph type="body" sz="quarter" idx="12"/>
          </p:nvPr>
        </p:nvSpPr>
        <p:spPr>
          <a:xfrm>
            <a:off x="611557" y="1261872"/>
            <a:ext cx="5300187" cy="4846320"/>
          </a:xfrm>
        </p:spPr>
        <p:txBody>
          <a:bodyPr/>
          <a:lstStyle/>
          <a:p>
            <a:pPr>
              <a:lnSpc>
                <a:spcPct val="100000"/>
              </a:lnSpc>
              <a:spcBef>
                <a:spcPts val="0"/>
              </a:spcBef>
            </a:pPr>
            <a:r>
              <a:rPr lang="en-US" altLang="en-US" sz="1600" dirty="0">
                <a:solidFill>
                  <a:srgbClr val="FFFFFF"/>
                </a:solidFill>
                <a:ea typeface="ヒラギノ角ゴ Pro W3" charset="-128"/>
              </a:rPr>
              <a:t>For this method, each role is granted SELECT permissions on the table. The role intersection check is implemented in the policy and also enforced against the table owner. This is sort of an unconventional way of using Row Level Security. We can perform the test we want using a Policy which requires PostgreSQL 9.5+ and enforce the policy against the table owner.</a:t>
            </a:r>
          </a:p>
          <a:p>
            <a:pPr>
              <a:lnSpc>
                <a:spcPct val="100000"/>
              </a:lnSpc>
              <a:spcBef>
                <a:spcPts val="0"/>
              </a:spcBef>
            </a:pPr>
            <a:endParaRPr lang="en-US" altLang="en-US" sz="1600" dirty="0">
              <a:solidFill>
                <a:srgbClr val="FFFFFF"/>
              </a:solidFill>
              <a:ea typeface="ヒラギノ角ゴ Pro W3" charset="-128"/>
            </a:endParaRPr>
          </a:p>
          <a:p>
            <a:pPr>
              <a:lnSpc>
                <a:spcPct val="100000"/>
              </a:lnSpc>
              <a:spcBef>
                <a:spcPts val="0"/>
              </a:spcBef>
            </a:pPr>
            <a:r>
              <a:rPr lang="en-US" altLang="en-US" sz="1600" dirty="0">
                <a:solidFill>
                  <a:srgbClr val="FFFFFF"/>
                </a:solidFill>
                <a:ea typeface="ヒラギノ角ゴ Pro W3" charset="-128"/>
              </a:rPr>
              <a:t>The con's:</a:t>
            </a:r>
          </a:p>
          <a:p>
            <a:pPr>
              <a:lnSpc>
                <a:spcPct val="100000"/>
              </a:lnSpc>
              <a:spcBef>
                <a:spcPts val="0"/>
              </a:spcBef>
            </a:pPr>
            <a:endParaRPr lang="en-US" altLang="en-US" sz="1600" dirty="0">
              <a:solidFill>
                <a:srgbClr val="FFFFFF"/>
              </a:solidFill>
              <a:ea typeface="ヒラギノ角ゴ Pro W3" charset="-128"/>
            </a:endParaRPr>
          </a:p>
          <a:p>
            <a:pPr marL="285750" indent="-285750">
              <a:lnSpc>
                <a:spcPct val="100000"/>
              </a:lnSpc>
              <a:spcBef>
                <a:spcPts val="0"/>
              </a:spcBef>
              <a:buFont typeface="Arial" panose="020B0604020202020204" pitchFamily="34" charset="0"/>
              <a:buChar char="•"/>
            </a:pPr>
            <a:r>
              <a:rPr lang="en-US" altLang="en-US" sz="1600" dirty="0">
                <a:solidFill>
                  <a:srgbClr val="FFFFFF"/>
                </a:solidFill>
                <a:ea typeface="ヒラギノ角ゴ Pro W3" charset="-128"/>
              </a:rPr>
              <a:t>Empty table returned when you don't have all the correct permissions instead of an error message.</a:t>
            </a:r>
          </a:p>
          <a:p>
            <a:pPr marL="285750" indent="-285750">
              <a:lnSpc>
                <a:spcPct val="100000"/>
              </a:lnSpc>
              <a:spcBef>
                <a:spcPts val="0"/>
              </a:spcBef>
              <a:buFont typeface="Arial" panose="020B0604020202020204" pitchFamily="34" charset="0"/>
              <a:buChar char="•"/>
            </a:pPr>
            <a:r>
              <a:rPr lang="en-US" altLang="en-US" sz="1600" dirty="0">
                <a:solidFill>
                  <a:srgbClr val="FFFFFF"/>
                </a:solidFill>
                <a:ea typeface="ヒラギノ角ゴ Pro W3" charset="-128"/>
              </a:rPr>
              <a:t>Table owner, does not have the rights to read, write, update, or delete the data.</a:t>
            </a:r>
          </a:p>
        </p:txBody>
      </p:sp>
      <p:sp>
        <p:nvSpPr>
          <p:cNvPr id="18435"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dirty="0">
                <a:solidFill>
                  <a:schemeClr val="accent6"/>
                </a:solidFill>
              </a:rPr>
              <a:t>© Fred Hutchinson Cancer Research Center </a:t>
            </a:r>
          </a:p>
        </p:txBody>
      </p:sp>
      <p:sp>
        <p:nvSpPr>
          <p:cNvPr id="18436" name="Slide Number Placeholder 3"/>
          <p:cNvSpPr>
            <a:spLocks noGrp="1"/>
          </p:cNvSpPr>
          <p:nvPr>
            <p:ph type="sldNum" sz="quarter" idx="14"/>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2B6AB763-AB93-4001-93C0-322525D2C7E0}" type="slidenum">
              <a:rPr lang="en-US" altLang="en-US" sz="600"/>
              <a:pPr>
                <a:lnSpc>
                  <a:spcPct val="100000"/>
                </a:lnSpc>
                <a:spcBef>
                  <a:spcPct val="0"/>
                </a:spcBef>
                <a:buClrTx/>
              </a:pPr>
              <a:t>24</a:t>
            </a:fld>
            <a:endParaRPr lang="en-US" altLang="en-US" sz="600"/>
          </a:p>
        </p:txBody>
      </p:sp>
      <p:sp>
        <p:nvSpPr>
          <p:cNvPr id="7" name="Text Placeholder 6">
            <a:extLst>
              <a:ext uri="{FF2B5EF4-FFF2-40B4-BE49-F238E27FC236}">
                <a16:creationId xmlns:a16="http://schemas.microsoft.com/office/drawing/2014/main" id="{08D999EF-D8FF-4249-8224-817F64A04183}"/>
              </a:ext>
            </a:extLst>
          </p:cNvPr>
          <p:cNvSpPr txBox="1">
            <a:spLocks/>
          </p:cNvSpPr>
          <p:nvPr/>
        </p:nvSpPr>
        <p:spPr bwMode="auto">
          <a:xfrm>
            <a:off x="6274965" y="1261872"/>
            <a:ext cx="5300187" cy="484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000" dirty="0">
                <a:solidFill>
                  <a:srgbClr val="3A8BDA"/>
                </a:solidFill>
                <a:latin typeface="Courier New" panose="02070309020205020404" pitchFamily="49" charset="0"/>
              </a:rPr>
              <a:t>-- In an empty database run the "Setup for all examples" </a:t>
            </a:r>
          </a:p>
          <a:p>
            <a:pPr>
              <a:lnSpc>
                <a:spcPct val="100000"/>
              </a:lnSpc>
              <a:spcBef>
                <a:spcPts val="0"/>
              </a:spcBef>
            </a:pPr>
            <a:r>
              <a:rPr lang="en-US" sz="1000" dirty="0">
                <a:solidFill>
                  <a:srgbClr val="3A8BDA"/>
                </a:solidFill>
                <a:latin typeface="Courier New" panose="02070309020205020404" pitchFamily="49" charset="0"/>
              </a:rPr>
              <a:t>-- first then run the code below </a:t>
            </a:r>
          </a:p>
          <a:p>
            <a:pPr>
              <a:lnSpc>
                <a:spcPct val="100000"/>
              </a:lnSpc>
              <a:spcBef>
                <a:spcPts val="0"/>
              </a:spcBef>
            </a:pPr>
            <a:endParaRPr lang="en-US" sz="1000" dirty="0">
              <a:solidFill>
                <a:srgbClr val="3A8BDA"/>
              </a:solidFill>
              <a:latin typeface="Courier New" panose="02070309020205020404" pitchFamily="49" charset="0"/>
            </a:endParaRPr>
          </a:p>
          <a:p>
            <a:pPr>
              <a:lnSpc>
                <a:spcPct val="100000"/>
              </a:lnSpc>
              <a:spcBef>
                <a:spcPts val="0"/>
              </a:spcBef>
            </a:pPr>
            <a:r>
              <a:rPr lang="en-US" sz="1000" dirty="0">
                <a:solidFill>
                  <a:srgbClr val="3A8BDA"/>
                </a:solidFill>
                <a:latin typeface="Courier New" panose="02070309020205020404" pitchFamily="49" charset="0"/>
              </a:rPr>
              <a:t>-- Grant both groups SELECT permissions on the table </a:t>
            </a:r>
          </a:p>
          <a:p>
            <a:pPr>
              <a:lnSpc>
                <a:spcPct val="100000"/>
              </a:lnSpc>
              <a:spcBef>
                <a:spcPts val="0"/>
              </a:spcBef>
            </a:pPr>
            <a:r>
              <a:rPr lang="en-US" sz="1000" dirty="0">
                <a:solidFill>
                  <a:srgbClr val="7BC22F"/>
                </a:solidFill>
                <a:latin typeface="Courier New" panose="02070309020205020404" pitchFamily="49" charset="0"/>
              </a:rPr>
              <a:t>GRANT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TO</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group_a</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GRANT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TO</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group_b</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CREATE</a:t>
            </a:r>
            <a:r>
              <a:rPr lang="en-US" sz="1000" dirty="0">
                <a:solidFill>
                  <a:srgbClr val="FFFFFF"/>
                </a:solidFill>
                <a:latin typeface="Courier New" panose="02070309020205020404" pitchFamily="49" charset="0"/>
              </a:rPr>
              <a:t> POLICY </a:t>
            </a:r>
            <a:r>
              <a:rPr lang="en-US" sz="1000" dirty="0" err="1">
                <a:solidFill>
                  <a:srgbClr val="FFFFFF"/>
                </a:solidFill>
                <a:latin typeface="Courier New" panose="02070309020205020404" pitchFamily="49" charset="0"/>
              </a:rPr>
              <a:t>test_policy</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USING</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array_agg</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role_name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information_schema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applicable_roles</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WHERE</a:t>
            </a:r>
            <a:r>
              <a:rPr lang="en-US" sz="1000" dirty="0">
                <a:solidFill>
                  <a:srgbClr val="FFFFFF"/>
                </a:solidFill>
                <a:latin typeface="Courier New" panose="02070309020205020404" pitchFamily="49" charset="0"/>
              </a:rPr>
              <a:t> grantee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current_user</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&gt;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ARRAY</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group_a</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group_b</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ALTER</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TABLE</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ENABLE </a:t>
            </a:r>
            <a:r>
              <a:rPr lang="en-US" sz="1000" dirty="0">
                <a:solidFill>
                  <a:srgbClr val="7BC22F"/>
                </a:solidFill>
                <a:latin typeface="Courier New" panose="02070309020205020404" pitchFamily="49" charset="0"/>
              </a:rPr>
              <a:t>ROW</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LEVEL</a:t>
            </a:r>
            <a:r>
              <a:rPr lang="en-US" sz="1000" dirty="0">
                <a:solidFill>
                  <a:srgbClr val="FFFFFF"/>
                </a:solidFill>
                <a:latin typeface="Courier New" panose="02070309020205020404" pitchFamily="49" charset="0"/>
              </a:rPr>
              <a:t> SECURITY</a:t>
            </a:r>
            <a:r>
              <a:rPr lang="en-US" sz="1000" dirty="0">
                <a:solidFill>
                  <a:srgbClr val="F08047"/>
                </a:solidFill>
                <a:latin typeface="Courier New" panose="02070309020205020404" pitchFamily="49" charset="0"/>
              </a:rPr>
              <a:t>;</a:t>
            </a:r>
          </a:p>
          <a:p>
            <a:pPr>
              <a:lnSpc>
                <a:spcPct val="100000"/>
              </a:lnSpc>
              <a:spcBef>
                <a:spcPts val="0"/>
              </a:spcBef>
            </a:pP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ALTER</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TABLE</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FORCE </a:t>
            </a:r>
            <a:r>
              <a:rPr lang="en-US" sz="1000" dirty="0">
                <a:solidFill>
                  <a:srgbClr val="7BC22F"/>
                </a:solidFill>
                <a:latin typeface="Courier New" panose="02070309020205020404" pitchFamily="49" charset="0"/>
              </a:rPr>
              <a:t>ROW</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LEVEL</a:t>
            </a:r>
            <a:r>
              <a:rPr lang="en-US" sz="1000" dirty="0">
                <a:solidFill>
                  <a:srgbClr val="FFFFFF"/>
                </a:solidFill>
                <a:latin typeface="Courier New" panose="02070309020205020404" pitchFamily="49" charset="0"/>
              </a:rPr>
              <a:t> SECURITY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endParaRPr lang="en-US" sz="1000" dirty="0">
              <a:effectLst/>
            </a:endParaRPr>
          </a:p>
        </p:txBody>
      </p:sp>
      <p:pic>
        <p:nvPicPr>
          <p:cNvPr id="8" name="Picture 7">
            <a:extLst>
              <a:ext uri="{FF2B5EF4-FFF2-40B4-BE49-F238E27FC236}">
                <a16:creationId xmlns:a16="http://schemas.microsoft.com/office/drawing/2014/main" id="{63D7C90D-785E-44BE-B181-CC263F1BF7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35576966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5"/>
          <p:cNvSpPr>
            <a:spLocks noGrp="1"/>
          </p:cNvSpPr>
          <p:nvPr>
            <p:ph type="title"/>
          </p:nvPr>
        </p:nvSpPr>
        <p:spPr>
          <a:xfrm>
            <a:off x="611559" y="141288"/>
            <a:ext cx="5300185" cy="685800"/>
          </a:xfrm>
        </p:spPr>
        <p:txBody>
          <a:bodyPr/>
          <a:lstStyle/>
          <a:p>
            <a:r>
              <a:rPr lang="en-US" altLang="en-US" dirty="0">
                <a:solidFill>
                  <a:srgbClr val="FFFFFF"/>
                </a:solidFill>
                <a:ea typeface="ヒラギノ角ゴ Pro W3" charset="-128"/>
              </a:rPr>
              <a:t>Check with Dataset</a:t>
            </a:r>
          </a:p>
        </p:txBody>
      </p:sp>
      <p:sp>
        <p:nvSpPr>
          <p:cNvPr id="24581" name="Text Placeholder 6"/>
          <p:cNvSpPr>
            <a:spLocks noGrp="1"/>
          </p:cNvSpPr>
          <p:nvPr>
            <p:ph type="body" sz="quarter" idx="12"/>
          </p:nvPr>
        </p:nvSpPr>
        <p:spPr>
          <a:xfrm>
            <a:off x="611557" y="1261872"/>
            <a:ext cx="5300187" cy="4846320"/>
          </a:xfrm>
        </p:spPr>
        <p:txBody>
          <a:bodyPr/>
          <a:lstStyle/>
          <a:p>
            <a:pPr>
              <a:lnSpc>
                <a:spcPct val="100000"/>
              </a:lnSpc>
              <a:spcBef>
                <a:spcPts val="0"/>
              </a:spcBef>
            </a:pPr>
            <a:endParaRPr lang="en-US" sz="900" dirty="0">
              <a:solidFill>
                <a:srgbClr val="7BC22F"/>
              </a:solidFill>
              <a:latin typeface="Courier Condensed" pitchFamily="2" charset="2"/>
            </a:endParaRPr>
          </a:p>
          <a:p>
            <a:pPr>
              <a:lnSpc>
                <a:spcPct val="100000"/>
              </a:lnSpc>
              <a:spcBef>
                <a:spcPts val="0"/>
              </a:spcBef>
            </a:pPr>
            <a:endParaRPr lang="en-US" sz="900" dirty="0">
              <a:solidFill>
                <a:srgbClr val="7BC22F"/>
              </a:solidFill>
              <a:latin typeface="Courier Condensed" pitchFamily="2" charset="2"/>
            </a:endParaRPr>
          </a:p>
          <a:p>
            <a:pPr>
              <a:lnSpc>
                <a:spcPct val="100000"/>
              </a:lnSpc>
              <a:spcBef>
                <a:spcPts val="0"/>
              </a:spcBef>
            </a:pPr>
            <a:endParaRPr lang="en-US" sz="900" dirty="0">
              <a:solidFill>
                <a:srgbClr val="7BC22F"/>
              </a:solidFill>
              <a:latin typeface="Courier Condensed" pitchFamily="2" charset="2"/>
            </a:endParaRPr>
          </a:p>
          <a:p>
            <a:pPr>
              <a:lnSpc>
                <a:spcPct val="100000"/>
              </a:lnSpc>
              <a:spcBef>
                <a:spcPts val="0"/>
              </a:spcBef>
            </a:pPr>
            <a:endParaRPr lang="en-US" sz="900" dirty="0">
              <a:solidFill>
                <a:srgbClr val="7BC22F"/>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user_a</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a:t>
            </a:r>
            <a:r>
              <a:rPr lang="en-US" sz="900" dirty="0" err="1">
                <a:solidFill>
                  <a:srgbClr val="3A8BDA"/>
                </a:solidFill>
                <a:latin typeface="Courier Condensed" pitchFamily="2" charset="2"/>
              </a:rPr>
              <a:t>Privilaged</a:t>
            </a:r>
            <a:r>
              <a:rPr lang="en-US" sz="900" dirty="0">
                <a:solidFill>
                  <a:srgbClr val="3A8BDA"/>
                </a:solidFill>
                <a:latin typeface="Courier Condensed" pitchFamily="2" charset="2"/>
              </a:rPr>
              <a:t> User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-- 3 rows returned (execution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total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user_b</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Partial </a:t>
            </a:r>
            <a:r>
              <a:rPr lang="en-US" sz="900" dirty="0" err="1">
                <a:solidFill>
                  <a:srgbClr val="3A8BDA"/>
                </a:solidFill>
                <a:latin typeface="Courier Condensed" pitchFamily="2" charset="2"/>
              </a:rPr>
              <a:t>Privilaged</a:t>
            </a:r>
            <a:r>
              <a:rPr lang="en-US" sz="900" dirty="0">
                <a:solidFill>
                  <a:srgbClr val="3A8BDA"/>
                </a:solidFill>
                <a:latin typeface="Courier Condensed" pitchFamily="2" charset="2"/>
              </a:rPr>
              <a:t> User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Empty set (execution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total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user_c</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Un-</a:t>
            </a:r>
            <a:r>
              <a:rPr lang="en-US" sz="900" dirty="0" err="1">
                <a:solidFill>
                  <a:srgbClr val="3A8BDA"/>
                </a:solidFill>
                <a:latin typeface="Courier Condensed" pitchFamily="2" charset="2"/>
              </a:rPr>
              <a:t>Privilaged</a:t>
            </a:r>
            <a:r>
              <a:rPr lang="en-US" sz="900" dirty="0">
                <a:solidFill>
                  <a:srgbClr val="3A8BDA"/>
                </a:solidFill>
                <a:latin typeface="Courier Condensed" pitchFamily="2" charset="2"/>
              </a:rPr>
              <a:t> User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ERROR: permission denied for relation test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group_a</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-- 1st Group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Empty set (execution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total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group_b</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-- 2nd Group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Empty set (execution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total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table_owner</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Table Owner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Empty set (execution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total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postgres</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Superuser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-- 3 rows returned (execution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total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a:t>
            </a:r>
            <a:endParaRPr lang="en-US" sz="900" dirty="0">
              <a:latin typeface="Courier Condensed" pitchFamily="2" charset="2"/>
            </a:endParaRPr>
          </a:p>
          <a:p>
            <a:pPr>
              <a:lnSpc>
                <a:spcPct val="100000"/>
              </a:lnSpc>
              <a:spcBef>
                <a:spcPts val="0"/>
              </a:spcBef>
            </a:pPr>
            <a:endParaRPr lang="en-US" altLang="en-US" sz="900" dirty="0">
              <a:solidFill>
                <a:srgbClr val="FFFFFF"/>
              </a:solidFill>
              <a:latin typeface="Courier Condensed" pitchFamily="2" charset="2"/>
              <a:ea typeface="ヒラギノ角ゴ Pro W3" charset="-128"/>
            </a:endParaRPr>
          </a:p>
        </p:txBody>
      </p:sp>
      <p:sp>
        <p:nvSpPr>
          <p:cNvPr id="18435"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dirty="0">
                <a:solidFill>
                  <a:schemeClr val="accent6"/>
                </a:solidFill>
              </a:rPr>
              <a:t>© Fred Hutchinson Cancer Research Center </a:t>
            </a:r>
          </a:p>
        </p:txBody>
      </p:sp>
      <p:sp>
        <p:nvSpPr>
          <p:cNvPr id="18436" name="Slide Number Placeholder 3"/>
          <p:cNvSpPr>
            <a:spLocks noGrp="1"/>
          </p:cNvSpPr>
          <p:nvPr>
            <p:ph type="sldNum" sz="quarter" idx="14"/>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2B6AB763-AB93-4001-93C0-322525D2C7E0}" type="slidenum">
              <a:rPr lang="en-US" altLang="en-US" sz="600"/>
              <a:pPr>
                <a:lnSpc>
                  <a:spcPct val="100000"/>
                </a:lnSpc>
                <a:spcBef>
                  <a:spcPct val="0"/>
                </a:spcBef>
                <a:buClrTx/>
              </a:pPr>
              <a:t>25</a:t>
            </a:fld>
            <a:endParaRPr lang="en-US" altLang="en-US" sz="600"/>
          </a:p>
        </p:txBody>
      </p:sp>
      <p:sp>
        <p:nvSpPr>
          <p:cNvPr id="7" name="Text Placeholder 6">
            <a:extLst>
              <a:ext uri="{FF2B5EF4-FFF2-40B4-BE49-F238E27FC236}">
                <a16:creationId xmlns:a16="http://schemas.microsoft.com/office/drawing/2014/main" id="{08D999EF-D8FF-4249-8224-817F64A04183}"/>
              </a:ext>
            </a:extLst>
          </p:cNvPr>
          <p:cNvSpPr txBox="1">
            <a:spLocks/>
          </p:cNvSpPr>
          <p:nvPr/>
        </p:nvSpPr>
        <p:spPr bwMode="auto">
          <a:xfrm>
            <a:off x="6274965" y="1261872"/>
            <a:ext cx="5300187" cy="484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900" dirty="0">
                <a:solidFill>
                  <a:srgbClr val="3A8BDA"/>
                </a:solidFill>
                <a:latin typeface="Courier Condensed" pitchFamily="2" charset="2"/>
              </a:rPr>
              <a:t>-- Check to see what happens with an empty dataset </a:t>
            </a: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table_owner</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7BC22F"/>
                </a:solidFill>
                <a:latin typeface="Courier Condensed" pitchFamily="2" charset="2"/>
              </a:rPr>
              <a:t>TRUNCATE</a:t>
            </a:r>
            <a:r>
              <a:rPr lang="en-US" sz="900" dirty="0">
                <a:solidFill>
                  <a:srgbClr val="FFFFFF"/>
                </a:solidFill>
                <a:latin typeface="Courier Condensed" pitchFamily="2" charset="2"/>
              </a:rPr>
              <a:t> </a:t>
            </a:r>
            <a:r>
              <a:rPr lang="en-US" sz="900" dirty="0">
                <a:solidFill>
                  <a:srgbClr val="7BC22F"/>
                </a:solidFill>
                <a:latin typeface="Courier Condensed" pitchFamily="2" charset="2"/>
              </a:rPr>
              <a:t>TABLE</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endParaRPr lang="en-US" sz="900" dirty="0">
              <a:solidFill>
                <a:srgbClr val="FFFFFF"/>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user_a</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a:t>
            </a:r>
            <a:r>
              <a:rPr lang="en-US" sz="900" dirty="0" err="1">
                <a:solidFill>
                  <a:srgbClr val="3A8BDA"/>
                </a:solidFill>
                <a:latin typeface="Courier Condensed" pitchFamily="2" charset="2"/>
              </a:rPr>
              <a:t>Privilaged</a:t>
            </a:r>
            <a:r>
              <a:rPr lang="en-US" sz="900" dirty="0">
                <a:solidFill>
                  <a:srgbClr val="3A8BDA"/>
                </a:solidFill>
                <a:latin typeface="Courier Condensed" pitchFamily="2" charset="2"/>
              </a:rPr>
              <a:t> User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Empty set (execution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total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user_b</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Partial </a:t>
            </a:r>
            <a:r>
              <a:rPr lang="en-US" sz="900" dirty="0" err="1">
                <a:solidFill>
                  <a:srgbClr val="3A8BDA"/>
                </a:solidFill>
                <a:latin typeface="Courier Condensed" pitchFamily="2" charset="2"/>
              </a:rPr>
              <a:t>Privilaged</a:t>
            </a:r>
            <a:r>
              <a:rPr lang="en-US" sz="900" dirty="0">
                <a:solidFill>
                  <a:srgbClr val="3A8BDA"/>
                </a:solidFill>
                <a:latin typeface="Courier Condensed" pitchFamily="2" charset="2"/>
              </a:rPr>
              <a:t> User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Empty set (execution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total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user_c</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Un-</a:t>
            </a:r>
            <a:r>
              <a:rPr lang="en-US" sz="900" dirty="0" err="1">
                <a:solidFill>
                  <a:srgbClr val="3A8BDA"/>
                </a:solidFill>
                <a:latin typeface="Courier Condensed" pitchFamily="2" charset="2"/>
              </a:rPr>
              <a:t>Privilaged</a:t>
            </a:r>
            <a:r>
              <a:rPr lang="en-US" sz="900" dirty="0">
                <a:solidFill>
                  <a:srgbClr val="3A8BDA"/>
                </a:solidFill>
                <a:latin typeface="Courier Condensed" pitchFamily="2" charset="2"/>
              </a:rPr>
              <a:t> User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ERROR: permission denied for relation test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group_a</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-- 1st Group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Empty set (execution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total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group_b</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-- 2nd Group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Empty set (execution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total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table_owner</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Table Owner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Empty set (execution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total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postgres</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Superuser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Empty set (execution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total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a:t>
            </a:r>
            <a:endParaRPr lang="en-US" sz="900" dirty="0">
              <a:effectLst/>
              <a:latin typeface="Courier Condensed" pitchFamily="2" charset="2"/>
            </a:endParaRPr>
          </a:p>
        </p:txBody>
      </p:sp>
      <p:pic>
        <p:nvPicPr>
          <p:cNvPr id="31" name="Graphic 30" descr="Smiling Face with Solid Fill">
            <a:extLst>
              <a:ext uri="{FF2B5EF4-FFF2-40B4-BE49-F238E27FC236}">
                <a16:creationId xmlns:a16="http://schemas.microsoft.com/office/drawing/2014/main" id="{BE788030-AA6B-4116-8355-FD342F20853B}"/>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817765" y="1763515"/>
            <a:ext cx="457200" cy="457200"/>
          </a:xfrm>
          <a:prstGeom prst="rect">
            <a:avLst/>
          </a:prstGeom>
        </p:spPr>
      </p:pic>
      <p:pic>
        <p:nvPicPr>
          <p:cNvPr id="32" name="Graphic 31" descr="Sad Face with Solid Fill">
            <a:extLst>
              <a:ext uri="{FF2B5EF4-FFF2-40B4-BE49-F238E27FC236}">
                <a16:creationId xmlns:a16="http://schemas.microsoft.com/office/drawing/2014/main" id="{C3F2AF08-FF0C-43B9-9A2E-244B57151F74}"/>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5819882" y="3979220"/>
            <a:ext cx="457200" cy="457200"/>
          </a:xfrm>
          <a:prstGeom prst="rect">
            <a:avLst/>
          </a:prstGeom>
        </p:spPr>
      </p:pic>
      <p:pic>
        <p:nvPicPr>
          <p:cNvPr id="33" name="Graphic 32" descr="Sad Face with Solid Fill">
            <a:extLst>
              <a:ext uri="{FF2B5EF4-FFF2-40B4-BE49-F238E27FC236}">
                <a16:creationId xmlns:a16="http://schemas.microsoft.com/office/drawing/2014/main" id="{2F201831-B438-433F-981C-5C7035D7B019}"/>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5817765" y="3417383"/>
            <a:ext cx="457200" cy="457200"/>
          </a:xfrm>
          <a:prstGeom prst="rect">
            <a:avLst/>
          </a:prstGeom>
        </p:spPr>
      </p:pic>
      <p:pic>
        <p:nvPicPr>
          <p:cNvPr id="34" name="Graphic 33" descr="Smiling Face with Solid Fill">
            <a:extLst>
              <a:ext uri="{FF2B5EF4-FFF2-40B4-BE49-F238E27FC236}">
                <a16:creationId xmlns:a16="http://schemas.microsoft.com/office/drawing/2014/main" id="{920C7DEF-F998-4F40-B6B8-3BAC9D8EA2A4}"/>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817765" y="2855546"/>
            <a:ext cx="457200" cy="457200"/>
          </a:xfrm>
          <a:prstGeom prst="rect">
            <a:avLst/>
          </a:prstGeom>
        </p:spPr>
      </p:pic>
      <p:pic>
        <p:nvPicPr>
          <p:cNvPr id="35" name="Graphic 34" descr="Smiling Face with Solid Fill">
            <a:extLst>
              <a:ext uri="{FF2B5EF4-FFF2-40B4-BE49-F238E27FC236}">
                <a16:creationId xmlns:a16="http://schemas.microsoft.com/office/drawing/2014/main" id="{05930668-BB91-4DDA-B558-9088CCE1644C}"/>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4357" y="1763515"/>
            <a:ext cx="457200" cy="457200"/>
          </a:xfrm>
          <a:prstGeom prst="rect">
            <a:avLst/>
          </a:prstGeom>
        </p:spPr>
      </p:pic>
      <p:pic>
        <p:nvPicPr>
          <p:cNvPr id="36" name="Graphic 35" descr="Sad Face with Solid Fill">
            <a:extLst>
              <a:ext uri="{FF2B5EF4-FFF2-40B4-BE49-F238E27FC236}">
                <a16:creationId xmlns:a16="http://schemas.microsoft.com/office/drawing/2014/main" id="{5DC07E5C-F0AD-4A63-BA42-7DB3C7AE94ED}"/>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156474" y="3979220"/>
            <a:ext cx="457200" cy="457200"/>
          </a:xfrm>
          <a:prstGeom prst="rect">
            <a:avLst/>
          </a:prstGeom>
        </p:spPr>
      </p:pic>
      <p:pic>
        <p:nvPicPr>
          <p:cNvPr id="37" name="Graphic 36" descr="Sad Face with Solid Fill">
            <a:extLst>
              <a:ext uri="{FF2B5EF4-FFF2-40B4-BE49-F238E27FC236}">
                <a16:creationId xmlns:a16="http://schemas.microsoft.com/office/drawing/2014/main" id="{0EBEEB38-0C63-44E7-88AE-E7938C448D1D}"/>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154357" y="3417383"/>
            <a:ext cx="457200" cy="457200"/>
          </a:xfrm>
          <a:prstGeom prst="rect">
            <a:avLst/>
          </a:prstGeom>
        </p:spPr>
      </p:pic>
      <p:pic>
        <p:nvPicPr>
          <p:cNvPr id="38" name="Graphic 37" descr="Smiling Face with Solid Fill">
            <a:extLst>
              <a:ext uri="{FF2B5EF4-FFF2-40B4-BE49-F238E27FC236}">
                <a16:creationId xmlns:a16="http://schemas.microsoft.com/office/drawing/2014/main" id="{27C550FA-3237-4CAC-A3A5-79E9C8129884}"/>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4357" y="2855546"/>
            <a:ext cx="457200" cy="457200"/>
          </a:xfrm>
          <a:prstGeom prst="rect">
            <a:avLst/>
          </a:prstGeom>
        </p:spPr>
      </p:pic>
      <p:pic>
        <p:nvPicPr>
          <p:cNvPr id="39" name="Graphic 38" descr="Smiling Face with Solid Fill">
            <a:extLst>
              <a:ext uri="{FF2B5EF4-FFF2-40B4-BE49-F238E27FC236}">
                <a16:creationId xmlns:a16="http://schemas.microsoft.com/office/drawing/2014/main" id="{AB18528F-047C-40ED-BF3D-E40AFB694F69}"/>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6474" y="4509368"/>
            <a:ext cx="457200" cy="457200"/>
          </a:xfrm>
          <a:prstGeom prst="rect">
            <a:avLst/>
          </a:prstGeom>
        </p:spPr>
      </p:pic>
      <p:pic>
        <p:nvPicPr>
          <p:cNvPr id="40" name="Graphic 39" descr="Smiling Face with Solid Fill">
            <a:extLst>
              <a:ext uri="{FF2B5EF4-FFF2-40B4-BE49-F238E27FC236}">
                <a16:creationId xmlns:a16="http://schemas.microsoft.com/office/drawing/2014/main" id="{499C3D69-8DE1-4540-8DE6-B92A03E34211}"/>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4357" y="5066290"/>
            <a:ext cx="457200" cy="457200"/>
          </a:xfrm>
          <a:prstGeom prst="rect">
            <a:avLst/>
          </a:prstGeom>
        </p:spPr>
      </p:pic>
      <p:pic>
        <p:nvPicPr>
          <p:cNvPr id="41" name="Graphic 40" descr="Smiling Face with Solid Fill">
            <a:extLst>
              <a:ext uri="{FF2B5EF4-FFF2-40B4-BE49-F238E27FC236}">
                <a16:creationId xmlns:a16="http://schemas.microsoft.com/office/drawing/2014/main" id="{72B97DE1-1CA1-449D-8697-C40963E47CD5}"/>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815648" y="4509368"/>
            <a:ext cx="457200" cy="457200"/>
          </a:xfrm>
          <a:prstGeom prst="rect">
            <a:avLst/>
          </a:prstGeom>
        </p:spPr>
      </p:pic>
      <p:pic>
        <p:nvPicPr>
          <p:cNvPr id="42" name="Graphic 41" descr="Smiling Face with Solid Fill">
            <a:extLst>
              <a:ext uri="{FF2B5EF4-FFF2-40B4-BE49-F238E27FC236}">
                <a16:creationId xmlns:a16="http://schemas.microsoft.com/office/drawing/2014/main" id="{B497B4DB-5AF4-4B74-A442-C48C5D6C2E3D}"/>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813531" y="5066290"/>
            <a:ext cx="457200" cy="457200"/>
          </a:xfrm>
          <a:prstGeom prst="rect">
            <a:avLst/>
          </a:prstGeom>
        </p:spPr>
      </p:pic>
      <p:pic>
        <p:nvPicPr>
          <p:cNvPr id="43" name="Graphic 42" descr="Sad Face with Solid Fill">
            <a:extLst>
              <a:ext uri="{FF2B5EF4-FFF2-40B4-BE49-F238E27FC236}">
                <a16:creationId xmlns:a16="http://schemas.microsoft.com/office/drawing/2014/main" id="{5254F03C-D13A-4BB0-9E01-D0A6F0BC349F}"/>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5819882" y="2277375"/>
            <a:ext cx="457200" cy="457200"/>
          </a:xfrm>
          <a:prstGeom prst="rect">
            <a:avLst/>
          </a:prstGeom>
        </p:spPr>
      </p:pic>
      <p:pic>
        <p:nvPicPr>
          <p:cNvPr id="44" name="Graphic 43" descr="Sad Face with Solid Fill">
            <a:extLst>
              <a:ext uri="{FF2B5EF4-FFF2-40B4-BE49-F238E27FC236}">
                <a16:creationId xmlns:a16="http://schemas.microsoft.com/office/drawing/2014/main" id="{1A9FE165-C138-43E0-B47D-8ACA3A922803}"/>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154357" y="2280607"/>
            <a:ext cx="457200" cy="457200"/>
          </a:xfrm>
          <a:prstGeom prst="rect">
            <a:avLst/>
          </a:prstGeom>
        </p:spPr>
      </p:pic>
      <p:sp>
        <p:nvSpPr>
          <p:cNvPr id="22" name="Title 5">
            <a:extLst>
              <a:ext uri="{FF2B5EF4-FFF2-40B4-BE49-F238E27FC236}">
                <a16:creationId xmlns:a16="http://schemas.microsoft.com/office/drawing/2014/main" id="{C3B230C2-9EBB-4069-AB87-1B9F73FE6C10}"/>
              </a:ext>
            </a:extLst>
          </p:cNvPr>
          <p:cNvSpPr txBox="1">
            <a:spLocks/>
          </p:cNvSpPr>
          <p:nvPr/>
        </p:nvSpPr>
        <p:spPr bwMode="auto">
          <a:xfrm>
            <a:off x="6274965" y="141288"/>
            <a:ext cx="530018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lvl1pPr algn="l" rtl="0" eaLnBrk="0" fontAlgn="base" hangingPunct="0">
              <a:spcBef>
                <a:spcPct val="0"/>
              </a:spcBef>
              <a:spcAft>
                <a:spcPct val="0"/>
              </a:spcAft>
              <a:defRPr sz="3200" b="1">
                <a:solidFill>
                  <a:schemeClr val="accent6"/>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a:lstStyle>
          <a:p>
            <a:r>
              <a:rPr lang="en-US" altLang="en-US" kern="0" dirty="0">
                <a:solidFill>
                  <a:srgbClr val="FFFFFF"/>
                </a:solidFill>
                <a:latin typeface="Arial Narrow" panose="020B0606020202030204" pitchFamily="34" charset="0"/>
                <a:ea typeface="ヒラギノ角ゴ Pro W3" charset="-128"/>
              </a:rPr>
              <a:t>Check with Empty Data Set</a:t>
            </a:r>
          </a:p>
        </p:txBody>
      </p:sp>
      <p:pic>
        <p:nvPicPr>
          <p:cNvPr id="23" name="Picture 22">
            <a:extLst>
              <a:ext uri="{FF2B5EF4-FFF2-40B4-BE49-F238E27FC236}">
                <a16:creationId xmlns:a16="http://schemas.microsoft.com/office/drawing/2014/main" id="{AED7F6E4-74F8-4FCC-B7DB-7EC808E3C7B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24947268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a:solidFill>
                  <a:srgbClr val="FFFFFF"/>
                </a:solidFill>
                <a:ea typeface="ヒラギノ角ゴ Pro W3" charset="-128"/>
              </a:rPr>
              <a:t>Results:</a:t>
            </a:r>
          </a:p>
        </p:txBody>
      </p:sp>
      <p:sp>
        <p:nvSpPr>
          <p:cNvPr id="21507" name="Text Placeholder 4"/>
          <p:cNvSpPr>
            <a:spLocks noGrp="1"/>
          </p:cNvSpPr>
          <p:nvPr>
            <p:ph type="body" sz="quarter" idx="13"/>
          </p:nvPr>
        </p:nvSpPr>
        <p:spPr>
          <a:xfrm>
            <a:off x="609441" y="5451474"/>
            <a:ext cx="10963591" cy="839788"/>
          </a:xfrm>
        </p:spPr>
        <p:txBody>
          <a:bodyPr/>
          <a:lstStyle/>
          <a:p>
            <a:pPr marL="457200" indent="-457200">
              <a:lnSpc>
                <a:spcPct val="100000"/>
              </a:lnSpc>
              <a:spcBef>
                <a:spcPts val="0"/>
              </a:spcBef>
              <a:buFont typeface="Arial" panose="020B0604020202020204" pitchFamily="34" charset="0"/>
              <a:buChar char="•"/>
            </a:pPr>
            <a:endParaRPr lang="en-US" altLang="en-US" sz="1600" dirty="0">
              <a:solidFill>
                <a:srgbClr val="FFFFFF"/>
              </a:solidFill>
              <a:ea typeface="ヒラギノ角ゴ Pro W3" charset="-128"/>
            </a:endParaRP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26</a:t>
            </a:fld>
            <a:endParaRPr lang="en-US" altLang="en-US" sz="600"/>
          </a:p>
        </p:txBody>
      </p:sp>
      <p:graphicFrame>
        <p:nvGraphicFramePr>
          <p:cNvPr id="2" name="Table 1">
            <a:extLst>
              <a:ext uri="{FF2B5EF4-FFF2-40B4-BE49-F238E27FC236}">
                <a16:creationId xmlns:a16="http://schemas.microsoft.com/office/drawing/2014/main" id="{63DECACC-0D81-40EF-A6B0-2580BF6489F5}"/>
              </a:ext>
            </a:extLst>
          </p:cNvPr>
          <p:cNvGraphicFramePr>
            <a:graphicFrameLocks noGrp="1"/>
          </p:cNvGraphicFramePr>
          <p:nvPr>
            <p:extLst/>
          </p:nvPr>
        </p:nvGraphicFramePr>
        <p:xfrm>
          <a:off x="609440" y="932021"/>
          <a:ext cx="10963592" cy="4414520"/>
        </p:xfrm>
        <a:graphic>
          <a:graphicData uri="http://schemas.openxmlformats.org/drawingml/2006/table">
            <a:tbl>
              <a:tblPr firstRow="1" bandRow="1">
                <a:tableStyleId>{073A0DAA-6AF3-43AB-8588-CEC1D06C72B9}</a:tableStyleId>
              </a:tblPr>
              <a:tblGrid>
                <a:gridCol w="1370449">
                  <a:extLst>
                    <a:ext uri="{9D8B030D-6E8A-4147-A177-3AD203B41FA5}">
                      <a16:colId xmlns:a16="http://schemas.microsoft.com/office/drawing/2014/main" val="397752658"/>
                    </a:ext>
                  </a:extLst>
                </a:gridCol>
                <a:gridCol w="1370449">
                  <a:extLst>
                    <a:ext uri="{9D8B030D-6E8A-4147-A177-3AD203B41FA5}">
                      <a16:colId xmlns:a16="http://schemas.microsoft.com/office/drawing/2014/main" val="410672853"/>
                    </a:ext>
                  </a:extLst>
                </a:gridCol>
                <a:gridCol w="1370449">
                  <a:extLst>
                    <a:ext uri="{9D8B030D-6E8A-4147-A177-3AD203B41FA5}">
                      <a16:colId xmlns:a16="http://schemas.microsoft.com/office/drawing/2014/main" val="256029267"/>
                    </a:ext>
                  </a:extLst>
                </a:gridCol>
                <a:gridCol w="1370449">
                  <a:extLst>
                    <a:ext uri="{9D8B030D-6E8A-4147-A177-3AD203B41FA5}">
                      <a16:colId xmlns:a16="http://schemas.microsoft.com/office/drawing/2014/main" val="86163872"/>
                    </a:ext>
                  </a:extLst>
                </a:gridCol>
                <a:gridCol w="1370449">
                  <a:extLst>
                    <a:ext uri="{9D8B030D-6E8A-4147-A177-3AD203B41FA5}">
                      <a16:colId xmlns:a16="http://schemas.microsoft.com/office/drawing/2014/main" val="2921001182"/>
                    </a:ext>
                  </a:extLst>
                </a:gridCol>
                <a:gridCol w="1370449">
                  <a:extLst>
                    <a:ext uri="{9D8B030D-6E8A-4147-A177-3AD203B41FA5}">
                      <a16:colId xmlns:a16="http://schemas.microsoft.com/office/drawing/2014/main" val="2430947308"/>
                    </a:ext>
                  </a:extLst>
                </a:gridCol>
                <a:gridCol w="1370449">
                  <a:extLst>
                    <a:ext uri="{9D8B030D-6E8A-4147-A177-3AD203B41FA5}">
                      <a16:colId xmlns:a16="http://schemas.microsoft.com/office/drawing/2014/main" val="3817112267"/>
                    </a:ext>
                  </a:extLst>
                </a:gridCol>
                <a:gridCol w="1370449">
                  <a:extLst>
                    <a:ext uri="{9D8B030D-6E8A-4147-A177-3AD203B41FA5}">
                      <a16:colId xmlns:a16="http://schemas.microsoft.com/office/drawing/2014/main" val="1950552302"/>
                    </a:ext>
                  </a:extLst>
                </a:gridCol>
              </a:tblGrid>
              <a:tr h="370840">
                <a:tc gridSpan="8">
                  <a:txBody>
                    <a:bodyPr/>
                    <a:lstStyle/>
                    <a:p>
                      <a:r>
                        <a:rPr lang="en-US" dirty="0"/>
                        <a:t>Our Criteria</a:t>
                      </a: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41077077"/>
                  </a:ext>
                </a:extLst>
              </a:tr>
              <a:tr h="370840">
                <a:tc rowSpan="2">
                  <a:txBody>
                    <a:bodyPr/>
                    <a:lstStyle/>
                    <a:p>
                      <a:r>
                        <a:rPr lang="en-US" sz="1600" dirty="0">
                          <a:solidFill>
                            <a:srgbClr val="6FB433"/>
                          </a:solidFill>
                        </a:rPr>
                        <a:t>Style</a:t>
                      </a:r>
                    </a:p>
                  </a:txBody>
                  <a:tcPr>
                    <a:solidFill>
                      <a:srgbClr val="1C3B61"/>
                    </a:solidFill>
                  </a:tcPr>
                </a:tc>
                <a:tc rowSpan="2">
                  <a:txBody>
                    <a:bodyPr/>
                    <a:lstStyle/>
                    <a:p>
                      <a:r>
                        <a:rPr lang="en-US" sz="1600" dirty="0">
                          <a:solidFill>
                            <a:srgbClr val="6FB433"/>
                          </a:solidFill>
                        </a:rPr>
                        <a:t>User SELECT’s on</a:t>
                      </a:r>
                    </a:p>
                  </a:txBody>
                  <a:tcPr>
                    <a:solidFill>
                      <a:srgbClr val="1C3B61"/>
                    </a:solidFill>
                  </a:tcPr>
                </a:tc>
                <a:tc rowSpan="2">
                  <a:txBody>
                    <a:bodyPr/>
                    <a:lstStyle/>
                    <a:p>
                      <a:r>
                        <a:rPr lang="en-US" sz="1600" dirty="0">
                          <a:solidFill>
                            <a:srgbClr val="6FB433"/>
                          </a:solidFill>
                        </a:rPr>
                        <a:t>Object owned by </a:t>
                      </a:r>
                      <a:r>
                        <a:rPr lang="en-US" sz="1600" dirty="0" err="1">
                          <a:solidFill>
                            <a:srgbClr val="6FB433"/>
                          </a:solidFill>
                        </a:rPr>
                        <a:t>table_owner</a:t>
                      </a:r>
                      <a:endParaRPr lang="en-US" sz="1600" dirty="0">
                        <a:solidFill>
                          <a:srgbClr val="6FB433"/>
                        </a:solidFill>
                      </a:endParaRPr>
                    </a:p>
                  </a:txBody>
                  <a:tcPr>
                    <a:solidFill>
                      <a:srgbClr val="1C3B61"/>
                    </a:solidFill>
                  </a:tcPr>
                </a:tc>
                <a:tc gridSpan="5">
                  <a:txBody>
                    <a:bodyPr/>
                    <a:lstStyle/>
                    <a:p>
                      <a:r>
                        <a:rPr lang="en-US" sz="1600" dirty="0">
                          <a:solidFill>
                            <a:srgbClr val="6FB433"/>
                          </a:solidFill>
                        </a:rPr>
                        <a:t>Empty Table / With Data</a:t>
                      </a:r>
                    </a:p>
                  </a:txBody>
                  <a:tcPr>
                    <a:solidFill>
                      <a:srgbClr val="1C3B6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4164310186"/>
                  </a:ext>
                </a:extLst>
              </a:tr>
              <a:tr h="370840">
                <a:tc vMerge="1">
                  <a:txBody>
                    <a:bodyPr/>
                    <a:lstStyle/>
                    <a:p>
                      <a:endParaRPr lang="en-US" dirty="0"/>
                    </a:p>
                  </a:txBody>
                  <a:tcPr/>
                </a:tc>
                <a:tc vMerge="1">
                  <a:txBody>
                    <a:bodyPr/>
                    <a:lstStyle/>
                    <a:p>
                      <a:endParaRPr lang="en-US" dirty="0"/>
                    </a:p>
                  </a:txBody>
                  <a:tcPr/>
                </a:tc>
                <a:tc vMerge="1">
                  <a:txBody>
                    <a:bodyPr/>
                    <a:lstStyle/>
                    <a:p>
                      <a:endParaRPr lang="en-US" dirty="0"/>
                    </a:p>
                  </a:txBody>
                  <a:tcPr/>
                </a:tc>
                <a:tc>
                  <a:txBody>
                    <a:bodyPr/>
                    <a:lstStyle/>
                    <a:p>
                      <a:r>
                        <a:rPr lang="en-US" sz="1600" dirty="0">
                          <a:solidFill>
                            <a:srgbClr val="6FB433"/>
                          </a:solidFill>
                        </a:rPr>
                        <a:t>Un-Privileged User</a:t>
                      </a:r>
                    </a:p>
                  </a:txBody>
                  <a:tcPr>
                    <a:solidFill>
                      <a:srgbClr val="1C3B61"/>
                    </a:solidFill>
                  </a:tcPr>
                </a:tc>
                <a:tc>
                  <a:txBody>
                    <a:bodyPr/>
                    <a:lstStyle/>
                    <a:p>
                      <a:r>
                        <a:rPr lang="en-US" sz="1600" dirty="0">
                          <a:solidFill>
                            <a:srgbClr val="6FB433"/>
                          </a:solidFill>
                        </a:rPr>
                        <a:t>Partial Privileged User</a:t>
                      </a:r>
                    </a:p>
                  </a:txBody>
                  <a:tcPr>
                    <a:solidFill>
                      <a:srgbClr val="1C3B61"/>
                    </a:solidFill>
                  </a:tcPr>
                </a:tc>
                <a:tc>
                  <a:txBody>
                    <a:bodyPr/>
                    <a:lstStyle/>
                    <a:p>
                      <a:r>
                        <a:rPr lang="en-US" sz="1600" dirty="0">
                          <a:solidFill>
                            <a:srgbClr val="6FB433"/>
                          </a:solidFill>
                        </a:rPr>
                        <a:t>Privileged User</a:t>
                      </a:r>
                    </a:p>
                  </a:txBody>
                  <a:tcPr>
                    <a:solidFill>
                      <a:srgbClr val="1C3B61"/>
                    </a:solidFill>
                  </a:tcPr>
                </a:tc>
                <a:tc>
                  <a:txBody>
                    <a:bodyPr/>
                    <a:lstStyle/>
                    <a:p>
                      <a:r>
                        <a:rPr lang="en-US" sz="1600" dirty="0">
                          <a:solidFill>
                            <a:srgbClr val="6FB433"/>
                          </a:solidFill>
                        </a:rPr>
                        <a:t>Superuser</a:t>
                      </a:r>
                    </a:p>
                  </a:txBody>
                  <a:tcPr>
                    <a:solidFill>
                      <a:srgbClr val="1C3B61"/>
                    </a:solidFill>
                  </a:tcPr>
                </a:tc>
                <a:tc>
                  <a:txBody>
                    <a:bodyPr/>
                    <a:lstStyle/>
                    <a:p>
                      <a:r>
                        <a:rPr lang="en-US" sz="1600" dirty="0">
                          <a:solidFill>
                            <a:srgbClr val="6FB433"/>
                          </a:solidFill>
                        </a:rPr>
                        <a:t>Table Owner</a:t>
                      </a:r>
                    </a:p>
                  </a:txBody>
                  <a:tcPr>
                    <a:solidFill>
                      <a:srgbClr val="1C3B61"/>
                    </a:solidFill>
                  </a:tcPr>
                </a:tc>
                <a:extLst>
                  <a:ext uri="{0D108BD9-81ED-4DB2-BD59-A6C34878D82A}">
                    <a16:rowId xmlns:a16="http://schemas.microsoft.com/office/drawing/2014/main" val="3044532493"/>
                  </a:ext>
                </a:extLst>
              </a:tr>
              <a:tr h="370840">
                <a:tc>
                  <a:txBody>
                    <a:bodyPr/>
                    <a:lstStyle/>
                    <a:p>
                      <a:r>
                        <a:rPr lang="en-US" dirty="0"/>
                        <a:t>CRITERIA</a:t>
                      </a:r>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463921114"/>
                  </a:ext>
                </a:extLst>
              </a:tr>
              <a:tr h="370840">
                <a:tc gridSpan="8">
                  <a:txBody>
                    <a:bodyPr/>
                    <a:lstStyle/>
                    <a:p>
                      <a:r>
                        <a:rPr lang="en-US" dirty="0">
                          <a:solidFill>
                            <a:srgbClr val="6FB433"/>
                          </a:solidFill>
                        </a:rPr>
                        <a:t>Feature Chart</a:t>
                      </a:r>
                    </a:p>
                  </a:txBody>
                  <a:tcPr>
                    <a:solidFill>
                      <a:srgbClr val="1C3B61"/>
                    </a:solid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475664954"/>
                  </a:ext>
                </a:extLst>
              </a:tr>
              <a:tr h="370840">
                <a:tc rowSpan="2">
                  <a:txBody>
                    <a:bodyPr/>
                    <a:lstStyle/>
                    <a:p>
                      <a:r>
                        <a:rPr lang="en-US" sz="1600" dirty="0">
                          <a:solidFill>
                            <a:srgbClr val="6FB433"/>
                          </a:solidFill>
                        </a:rPr>
                        <a:t>Style</a:t>
                      </a:r>
                    </a:p>
                  </a:txBody>
                  <a:tcPr>
                    <a:solidFill>
                      <a:srgbClr val="1C3B61"/>
                    </a:solidFill>
                  </a:tcPr>
                </a:tc>
                <a:tc rowSpan="2">
                  <a:txBody>
                    <a:bodyPr/>
                    <a:lstStyle/>
                    <a:p>
                      <a:r>
                        <a:rPr lang="en-US" sz="1600" dirty="0">
                          <a:solidFill>
                            <a:srgbClr val="6FB433"/>
                          </a:solidFill>
                        </a:rPr>
                        <a:t>User SELECT’s on</a:t>
                      </a:r>
                    </a:p>
                  </a:txBody>
                  <a:tcPr>
                    <a:solidFill>
                      <a:srgbClr val="1C3B61"/>
                    </a:solidFill>
                  </a:tcPr>
                </a:tc>
                <a:tc rowSpan="2">
                  <a:txBody>
                    <a:bodyPr/>
                    <a:lstStyle/>
                    <a:p>
                      <a:r>
                        <a:rPr lang="en-US" sz="1600" dirty="0">
                          <a:solidFill>
                            <a:srgbClr val="6FB433"/>
                          </a:solidFill>
                        </a:rPr>
                        <a:t>Object owned by </a:t>
                      </a:r>
                      <a:r>
                        <a:rPr lang="en-US" sz="1600" dirty="0" err="1">
                          <a:solidFill>
                            <a:srgbClr val="6FB433"/>
                          </a:solidFill>
                        </a:rPr>
                        <a:t>table_owner</a:t>
                      </a:r>
                      <a:endParaRPr lang="en-US" sz="1600" dirty="0">
                        <a:solidFill>
                          <a:srgbClr val="6FB433"/>
                        </a:solidFill>
                      </a:endParaRPr>
                    </a:p>
                  </a:txBody>
                  <a:tcPr>
                    <a:solidFill>
                      <a:srgbClr val="1C3B61"/>
                    </a:solidFill>
                  </a:tcPr>
                </a:tc>
                <a:tc gridSpan="5">
                  <a:txBody>
                    <a:bodyPr/>
                    <a:lstStyle/>
                    <a:p>
                      <a:r>
                        <a:rPr lang="en-US" sz="1600" dirty="0">
                          <a:solidFill>
                            <a:srgbClr val="6FB433"/>
                          </a:solidFill>
                        </a:rPr>
                        <a:t>Empty Table / With Data</a:t>
                      </a:r>
                    </a:p>
                  </a:txBody>
                  <a:tcPr>
                    <a:solidFill>
                      <a:srgbClr val="1C3B6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929981511"/>
                  </a:ext>
                </a:extLst>
              </a:tr>
              <a:tr h="370840">
                <a:tc vMerge="1">
                  <a:txBody>
                    <a:bodyPr/>
                    <a:lstStyle/>
                    <a:p>
                      <a:endParaRPr lang="en-US" dirty="0"/>
                    </a:p>
                  </a:txBody>
                  <a:tcPr/>
                </a:tc>
                <a:tc vMerge="1">
                  <a:txBody>
                    <a:bodyPr/>
                    <a:lstStyle/>
                    <a:p>
                      <a:endParaRPr lang="en-US" dirty="0"/>
                    </a:p>
                  </a:txBody>
                  <a:tcPr/>
                </a:tc>
                <a:tc vMerge="1">
                  <a:txBody>
                    <a:bodyPr/>
                    <a:lstStyle/>
                    <a:p>
                      <a:endParaRPr lang="en-US" dirty="0"/>
                    </a:p>
                  </a:txBody>
                  <a:tcPr/>
                </a:tc>
                <a:tc>
                  <a:txBody>
                    <a:bodyPr/>
                    <a:lstStyle/>
                    <a:p>
                      <a:r>
                        <a:rPr lang="en-US" sz="1600" dirty="0">
                          <a:solidFill>
                            <a:srgbClr val="6FB433"/>
                          </a:solidFill>
                        </a:rPr>
                        <a:t>Un-Privileged </a:t>
                      </a:r>
                      <a:r>
                        <a:rPr lang="en-US" sz="1600" dirty="0" err="1">
                          <a:solidFill>
                            <a:srgbClr val="6FB433"/>
                          </a:solidFill>
                        </a:rPr>
                        <a:t>user_c</a:t>
                      </a:r>
                      <a:endParaRPr lang="en-US" sz="1600" dirty="0">
                        <a:solidFill>
                          <a:srgbClr val="6FB433"/>
                        </a:solidFill>
                      </a:endParaRPr>
                    </a:p>
                  </a:txBody>
                  <a:tcPr>
                    <a:solidFill>
                      <a:srgbClr val="1C3B61"/>
                    </a:solidFill>
                  </a:tcPr>
                </a:tc>
                <a:tc>
                  <a:txBody>
                    <a:bodyPr/>
                    <a:lstStyle/>
                    <a:p>
                      <a:r>
                        <a:rPr lang="en-US" sz="1600" dirty="0">
                          <a:solidFill>
                            <a:srgbClr val="6FB433"/>
                          </a:solidFill>
                        </a:rPr>
                        <a:t>Partial Privileged </a:t>
                      </a:r>
                      <a:r>
                        <a:rPr lang="en-US" sz="1600" dirty="0" err="1">
                          <a:solidFill>
                            <a:srgbClr val="6FB433"/>
                          </a:solidFill>
                        </a:rPr>
                        <a:t>user_b</a:t>
                      </a:r>
                      <a:endParaRPr lang="en-US" sz="1600" dirty="0">
                        <a:solidFill>
                          <a:srgbClr val="6FB433"/>
                        </a:solidFill>
                      </a:endParaRPr>
                    </a:p>
                  </a:txBody>
                  <a:tcPr>
                    <a:solidFill>
                      <a:srgbClr val="1C3B61"/>
                    </a:solidFill>
                  </a:tcPr>
                </a:tc>
                <a:tc>
                  <a:txBody>
                    <a:bodyPr/>
                    <a:lstStyle/>
                    <a:p>
                      <a:r>
                        <a:rPr lang="en-US" sz="1600" dirty="0">
                          <a:solidFill>
                            <a:srgbClr val="6FB433"/>
                          </a:solidFill>
                        </a:rPr>
                        <a:t>Privileged </a:t>
                      </a:r>
                      <a:r>
                        <a:rPr lang="en-US" sz="1600" dirty="0" err="1">
                          <a:solidFill>
                            <a:srgbClr val="6FB433"/>
                          </a:solidFill>
                        </a:rPr>
                        <a:t>user_a</a:t>
                      </a:r>
                      <a:endParaRPr lang="en-US" sz="1600" dirty="0">
                        <a:solidFill>
                          <a:srgbClr val="6FB433"/>
                        </a:solidFill>
                      </a:endParaRPr>
                    </a:p>
                  </a:txBody>
                  <a:tcPr>
                    <a:solidFill>
                      <a:srgbClr val="1C3B61"/>
                    </a:solidFill>
                  </a:tcPr>
                </a:tc>
                <a:tc>
                  <a:txBody>
                    <a:bodyPr/>
                    <a:lstStyle/>
                    <a:p>
                      <a:r>
                        <a:rPr lang="en-US" sz="1600" dirty="0">
                          <a:solidFill>
                            <a:srgbClr val="6FB433"/>
                          </a:solidFill>
                        </a:rPr>
                        <a:t>Superuser</a:t>
                      </a:r>
                    </a:p>
                  </a:txBody>
                  <a:tcPr>
                    <a:solidFill>
                      <a:srgbClr val="1C3B61"/>
                    </a:solidFill>
                  </a:tcPr>
                </a:tc>
                <a:tc>
                  <a:txBody>
                    <a:bodyPr/>
                    <a:lstStyle/>
                    <a:p>
                      <a:r>
                        <a:rPr lang="en-US" sz="1600" dirty="0">
                          <a:solidFill>
                            <a:srgbClr val="6FB433"/>
                          </a:solidFill>
                        </a:rPr>
                        <a:t>Table Owner</a:t>
                      </a:r>
                    </a:p>
                  </a:txBody>
                  <a:tcPr>
                    <a:solidFill>
                      <a:srgbClr val="1C3B61"/>
                    </a:solidFill>
                  </a:tcPr>
                </a:tc>
                <a:extLst>
                  <a:ext uri="{0D108BD9-81ED-4DB2-BD59-A6C34878D82A}">
                    <a16:rowId xmlns:a16="http://schemas.microsoft.com/office/drawing/2014/main" val="3293051443"/>
                  </a:ext>
                </a:extLst>
              </a:tr>
              <a:tr h="370840">
                <a:tc>
                  <a:txBody>
                    <a:bodyPr/>
                    <a:lstStyle/>
                    <a:p>
                      <a:r>
                        <a:rPr lang="en-US" dirty="0"/>
                        <a:t>TABLE with POLICY 9.5+</a:t>
                      </a:r>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81832165"/>
                  </a:ext>
                </a:extLst>
              </a:tr>
            </a:tbl>
          </a:graphicData>
        </a:graphic>
      </p:graphicFrame>
      <p:pic>
        <p:nvPicPr>
          <p:cNvPr id="6" name="Picture 5">
            <a:extLst>
              <a:ext uri="{FF2B5EF4-FFF2-40B4-BE49-F238E27FC236}">
                <a16:creationId xmlns:a16="http://schemas.microsoft.com/office/drawing/2014/main" id="{95375020-1D52-4A9E-B6C9-F0B9E813393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2437765" y="2547460"/>
            <a:ext cx="274320" cy="274320"/>
          </a:xfrm>
          <a:prstGeom prst="rect">
            <a:avLst/>
          </a:prstGeom>
        </p:spPr>
      </p:pic>
      <p:pic>
        <p:nvPicPr>
          <p:cNvPr id="8" name="Picture 7">
            <a:extLst>
              <a:ext uri="{FF2B5EF4-FFF2-40B4-BE49-F238E27FC236}">
                <a16:creationId xmlns:a16="http://schemas.microsoft.com/office/drawing/2014/main" id="{E1981489-3F35-43E8-8460-841BA68B521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842644" y="2547460"/>
            <a:ext cx="274320" cy="274320"/>
          </a:xfrm>
          <a:prstGeom prst="rect">
            <a:avLst/>
          </a:prstGeom>
        </p:spPr>
      </p:pic>
      <p:pic>
        <p:nvPicPr>
          <p:cNvPr id="10" name="Picture 9">
            <a:extLst>
              <a:ext uri="{FF2B5EF4-FFF2-40B4-BE49-F238E27FC236}">
                <a16:creationId xmlns:a16="http://schemas.microsoft.com/office/drawing/2014/main" id="{2D703AC8-AC70-4006-A74F-047AEF6FCFF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5247523" y="2547460"/>
            <a:ext cx="274320" cy="274320"/>
          </a:xfrm>
          <a:prstGeom prst="rect">
            <a:avLst/>
          </a:prstGeom>
        </p:spPr>
      </p:pic>
      <p:pic>
        <p:nvPicPr>
          <p:cNvPr id="12" name="Picture 11">
            <a:extLst>
              <a:ext uri="{FF2B5EF4-FFF2-40B4-BE49-F238E27FC236}">
                <a16:creationId xmlns:a16="http://schemas.microsoft.com/office/drawing/2014/main" id="{1BAECC60-E6D8-4366-A072-CD268545EF7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7839239" y="4496488"/>
            <a:ext cx="274320" cy="274320"/>
          </a:xfrm>
          <a:prstGeom prst="rect">
            <a:avLst/>
          </a:prstGeom>
        </p:spPr>
      </p:pic>
      <p:pic>
        <p:nvPicPr>
          <p:cNvPr id="14" name="Picture 13">
            <a:extLst>
              <a:ext uri="{FF2B5EF4-FFF2-40B4-BE49-F238E27FC236}">
                <a16:creationId xmlns:a16="http://schemas.microsoft.com/office/drawing/2014/main" id="{FFF0D790-BA32-4CA0-9622-4ED4E24757A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8201731" y="4496488"/>
            <a:ext cx="274320" cy="274320"/>
          </a:xfrm>
          <a:prstGeom prst="rect">
            <a:avLst/>
          </a:prstGeom>
        </p:spPr>
      </p:pic>
      <p:pic>
        <p:nvPicPr>
          <p:cNvPr id="19" name="Picture 18">
            <a:extLst>
              <a:ext uri="{FF2B5EF4-FFF2-40B4-BE49-F238E27FC236}">
                <a16:creationId xmlns:a16="http://schemas.microsoft.com/office/drawing/2014/main" id="{6B8EF8DC-B537-4246-A2A2-E5F8A48A526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6652402" y="2547460"/>
            <a:ext cx="274320" cy="274320"/>
          </a:xfrm>
          <a:prstGeom prst="rect">
            <a:avLst/>
          </a:prstGeom>
        </p:spPr>
      </p:pic>
      <p:pic>
        <p:nvPicPr>
          <p:cNvPr id="22" name="Picture 21">
            <a:extLst>
              <a:ext uri="{FF2B5EF4-FFF2-40B4-BE49-F238E27FC236}">
                <a16:creationId xmlns:a16="http://schemas.microsoft.com/office/drawing/2014/main" id="{8DC279A8-8639-4A24-B525-F3ABD3CE997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5247523" y="4488127"/>
            <a:ext cx="274320" cy="274320"/>
          </a:xfrm>
          <a:prstGeom prst="rect">
            <a:avLst/>
          </a:prstGeom>
        </p:spPr>
      </p:pic>
      <p:pic>
        <p:nvPicPr>
          <p:cNvPr id="30" name="Picture 29">
            <a:extLst>
              <a:ext uri="{FF2B5EF4-FFF2-40B4-BE49-F238E27FC236}">
                <a16:creationId xmlns:a16="http://schemas.microsoft.com/office/drawing/2014/main" id="{A4972397-9910-4789-BB90-5CD26D869D9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7839239" y="2547460"/>
            <a:ext cx="274320" cy="274320"/>
          </a:xfrm>
          <a:prstGeom prst="rect">
            <a:avLst/>
          </a:prstGeom>
        </p:spPr>
      </p:pic>
      <p:pic>
        <p:nvPicPr>
          <p:cNvPr id="31" name="Picture 30">
            <a:extLst>
              <a:ext uri="{FF2B5EF4-FFF2-40B4-BE49-F238E27FC236}">
                <a16:creationId xmlns:a16="http://schemas.microsoft.com/office/drawing/2014/main" id="{EFD1E51C-E9AB-47B2-B576-6F67ED7FBE7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8201731" y="2547460"/>
            <a:ext cx="274320" cy="274320"/>
          </a:xfrm>
          <a:prstGeom prst="rect">
            <a:avLst/>
          </a:prstGeom>
        </p:spPr>
      </p:pic>
      <p:pic>
        <p:nvPicPr>
          <p:cNvPr id="21" name="Picture 20">
            <a:extLst>
              <a:ext uri="{FF2B5EF4-FFF2-40B4-BE49-F238E27FC236}">
                <a16:creationId xmlns:a16="http://schemas.microsoft.com/office/drawing/2014/main" id="{F3BBEA3A-178D-4C53-8AE8-8955328530B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2437765" y="4488127"/>
            <a:ext cx="274320" cy="274320"/>
          </a:xfrm>
          <a:prstGeom prst="rect">
            <a:avLst/>
          </a:prstGeom>
        </p:spPr>
      </p:pic>
      <p:pic>
        <p:nvPicPr>
          <p:cNvPr id="24" name="Picture 23">
            <a:extLst>
              <a:ext uri="{FF2B5EF4-FFF2-40B4-BE49-F238E27FC236}">
                <a16:creationId xmlns:a16="http://schemas.microsoft.com/office/drawing/2014/main" id="{B2AACBF4-587B-4C43-BA38-39DCF43D5B1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9158335" y="4488127"/>
            <a:ext cx="274320" cy="274320"/>
          </a:xfrm>
          <a:prstGeom prst="rect">
            <a:avLst/>
          </a:prstGeom>
        </p:spPr>
      </p:pic>
      <p:pic>
        <p:nvPicPr>
          <p:cNvPr id="26" name="Picture 25">
            <a:extLst>
              <a:ext uri="{FF2B5EF4-FFF2-40B4-BE49-F238E27FC236}">
                <a16:creationId xmlns:a16="http://schemas.microsoft.com/office/drawing/2014/main" id="{C209752E-4E81-471F-8978-0BC1DD09C53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9520827" y="4488127"/>
            <a:ext cx="274320" cy="274320"/>
          </a:xfrm>
          <a:prstGeom prst="rect">
            <a:avLst/>
          </a:prstGeom>
        </p:spPr>
      </p:pic>
      <p:pic>
        <p:nvPicPr>
          <p:cNvPr id="28" name="Picture 27">
            <a:extLst>
              <a:ext uri="{FF2B5EF4-FFF2-40B4-BE49-F238E27FC236}">
                <a16:creationId xmlns:a16="http://schemas.microsoft.com/office/drawing/2014/main" id="{7642FF69-DD88-4E7A-B14B-803FF7C3BEB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10771046" y="4472888"/>
            <a:ext cx="274320" cy="274320"/>
          </a:xfrm>
          <a:prstGeom prst="rect">
            <a:avLst/>
          </a:prstGeom>
        </p:spPr>
      </p:pic>
      <p:pic>
        <p:nvPicPr>
          <p:cNvPr id="34" name="Picture 33">
            <a:extLst>
              <a:ext uri="{FF2B5EF4-FFF2-40B4-BE49-F238E27FC236}">
                <a16:creationId xmlns:a16="http://schemas.microsoft.com/office/drawing/2014/main" id="{92DDD999-5CD9-4F78-AFF1-5589331381E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6652402" y="4472888"/>
            <a:ext cx="274320" cy="274320"/>
          </a:xfrm>
          <a:prstGeom prst="rect">
            <a:avLst/>
          </a:prstGeom>
        </p:spPr>
      </p:pic>
      <p:pic>
        <p:nvPicPr>
          <p:cNvPr id="36" name="Picture 35">
            <a:extLst>
              <a:ext uri="{FF2B5EF4-FFF2-40B4-BE49-F238E27FC236}">
                <a16:creationId xmlns:a16="http://schemas.microsoft.com/office/drawing/2014/main" id="{4B4A0DC7-EBED-401F-84CD-B754ACF1575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842644" y="4472888"/>
            <a:ext cx="274320" cy="274320"/>
          </a:xfrm>
          <a:prstGeom prst="rect">
            <a:avLst/>
          </a:prstGeom>
        </p:spPr>
      </p:pic>
    </p:spTree>
    <p:extLst>
      <p:ext uri="{BB962C8B-B14F-4D97-AF65-F5344CB8AC3E}">
        <p14:creationId xmlns:p14="http://schemas.microsoft.com/office/powerpoint/2010/main" val="26600007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TABLE with RULE</a:t>
            </a:r>
          </a:p>
          <a:p>
            <a:endParaRPr lang="en-US" altLang="en-US" dirty="0">
              <a:ea typeface="ヒラギノ角ゴ Pro W3" charset="-128"/>
            </a:endParaRPr>
          </a:p>
        </p:txBody>
      </p:sp>
    </p:spTree>
    <p:extLst>
      <p:ext uri="{BB962C8B-B14F-4D97-AF65-F5344CB8AC3E}">
        <p14:creationId xmlns:p14="http://schemas.microsoft.com/office/powerpoint/2010/main" val="22164240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5"/>
          <p:cNvSpPr>
            <a:spLocks noGrp="1"/>
          </p:cNvSpPr>
          <p:nvPr>
            <p:ph type="title"/>
          </p:nvPr>
        </p:nvSpPr>
        <p:spPr/>
        <p:txBody>
          <a:bodyPr/>
          <a:lstStyle/>
          <a:p>
            <a:r>
              <a:rPr lang="en-US" altLang="en-US" dirty="0">
                <a:solidFill>
                  <a:srgbClr val="FFFFFF"/>
                </a:solidFill>
                <a:ea typeface="ヒラギノ角ゴ Pro W3" charset="-128"/>
              </a:rPr>
              <a:t>Setup for Table with Rule</a:t>
            </a:r>
          </a:p>
        </p:txBody>
      </p:sp>
      <p:sp>
        <p:nvSpPr>
          <p:cNvPr id="24581" name="Text Placeholder 6"/>
          <p:cNvSpPr>
            <a:spLocks noGrp="1"/>
          </p:cNvSpPr>
          <p:nvPr>
            <p:ph type="body" sz="quarter" idx="12"/>
          </p:nvPr>
        </p:nvSpPr>
        <p:spPr>
          <a:xfrm>
            <a:off x="611557" y="1261872"/>
            <a:ext cx="5300187" cy="4846320"/>
          </a:xfrm>
        </p:spPr>
        <p:txBody>
          <a:bodyPr/>
          <a:lstStyle/>
          <a:p>
            <a:pPr>
              <a:lnSpc>
                <a:spcPct val="100000"/>
              </a:lnSpc>
              <a:spcBef>
                <a:spcPts val="0"/>
              </a:spcBef>
            </a:pPr>
            <a:r>
              <a:rPr lang="en-US" altLang="en-US" sz="1600" dirty="0">
                <a:solidFill>
                  <a:srgbClr val="FFFFFF"/>
                </a:solidFill>
                <a:ea typeface="ヒラギノ角ゴ Pro W3" charset="-128"/>
              </a:rPr>
              <a:t>For this method, no SELECT permissions are granted on the table. Instead, there's a rule/view to the table and each role is granted separately. The role intersection check is implemented in a WHERE clause of the rule. The problem with the RULE is that if you only belong to one of the two group, you get an empty dataset instead of an error message. Rules are how PostgreSQL implements views internally. Per the PostgreSQL Docs: "It is considered better style to write a CREATE VIEW command than to create a real table and define an ON SELECT rule for it."</a:t>
            </a:r>
          </a:p>
          <a:p>
            <a:pPr>
              <a:lnSpc>
                <a:spcPct val="100000"/>
              </a:lnSpc>
              <a:spcBef>
                <a:spcPts val="0"/>
              </a:spcBef>
            </a:pPr>
            <a:endParaRPr lang="en-US" altLang="en-US" sz="1600" dirty="0">
              <a:solidFill>
                <a:srgbClr val="FFFFFF"/>
              </a:solidFill>
              <a:ea typeface="ヒラギノ角ゴ Pro W3" charset="-128"/>
            </a:endParaRPr>
          </a:p>
          <a:p>
            <a:pPr>
              <a:lnSpc>
                <a:spcPct val="100000"/>
              </a:lnSpc>
              <a:spcBef>
                <a:spcPts val="0"/>
              </a:spcBef>
            </a:pPr>
            <a:r>
              <a:rPr lang="en-US" altLang="en-US" sz="1600" dirty="0">
                <a:solidFill>
                  <a:srgbClr val="FFFFFF"/>
                </a:solidFill>
                <a:ea typeface="ヒラギノ角ゴ Pro W3" charset="-128"/>
              </a:rPr>
              <a:t>The con's:</a:t>
            </a:r>
          </a:p>
          <a:p>
            <a:pPr>
              <a:lnSpc>
                <a:spcPct val="100000"/>
              </a:lnSpc>
              <a:spcBef>
                <a:spcPts val="0"/>
              </a:spcBef>
            </a:pPr>
            <a:endParaRPr lang="en-US" altLang="en-US" sz="1600" dirty="0">
              <a:solidFill>
                <a:srgbClr val="FFFFFF"/>
              </a:solidFill>
              <a:ea typeface="ヒラギノ角ゴ Pro W3" charset="-128"/>
            </a:endParaRPr>
          </a:p>
          <a:p>
            <a:pPr marL="285750" indent="-285750">
              <a:lnSpc>
                <a:spcPct val="100000"/>
              </a:lnSpc>
              <a:spcBef>
                <a:spcPts val="0"/>
              </a:spcBef>
              <a:buFont typeface="Arial" panose="020B0604020202020204" pitchFamily="34" charset="0"/>
              <a:buChar char="•"/>
            </a:pPr>
            <a:r>
              <a:rPr lang="en-US" altLang="en-US" sz="1600" dirty="0">
                <a:solidFill>
                  <a:srgbClr val="FFFFFF"/>
                </a:solidFill>
                <a:ea typeface="ヒラギノ角ゴ Pro W3" charset="-128"/>
              </a:rPr>
              <a:t>Empty table returned when you don't have all the correct permissions instead of an error message.</a:t>
            </a:r>
          </a:p>
          <a:p>
            <a:pPr marL="285750" indent="-285750">
              <a:lnSpc>
                <a:spcPct val="100000"/>
              </a:lnSpc>
              <a:spcBef>
                <a:spcPts val="0"/>
              </a:spcBef>
              <a:buFont typeface="Arial" panose="020B0604020202020204" pitchFamily="34" charset="0"/>
              <a:buChar char="•"/>
            </a:pPr>
            <a:r>
              <a:rPr lang="en-US" altLang="en-US" sz="1600" dirty="0">
                <a:solidFill>
                  <a:srgbClr val="FFFFFF"/>
                </a:solidFill>
                <a:ea typeface="ヒラギノ角ゴ Pro W3" charset="-128"/>
              </a:rPr>
              <a:t>Must update the TABLE and RULE every time you change the underlying table structure.</a:t>
            </a:r>
          </a:p>
          <a:p>
            <a:pPr marL="285750" indent="-285750">
              <a:lnSpc>
                <a:spcPct val="100000"/>
              </a:lnSpc>
              <a:spcBef>
                <a:spcPts val="0"/>
              </a:spcBef>
              <a:buFont typeface="Arial" panose="020B0604020202020204" pitchFamily="34" charset="0"/>
              <a:buChar char="•"/>
            </a:pPr>
            <a:r>
              <a:rPr lang="en-US" altLang="en-US" sz="1600" dirty="0">
                <a:solidFill>
                  <a:srgbClr val="FFFFFF"/>
                </a:solidFill>
                <a:ea typeface="ヒラギノ角ゴ Pro W3" charset="-128"/>
              </a:rPr>
              <a:t>Once the RULE is applied, the TABLE turns into a VIEW.</a:t>
            </a:r>
          </a:p>
          <a:p>
            <a:pPr marL="285750" indent="-285750">
              <a:lnSpc>
                <a:spcPct val="100000"/>
              </a:lnSpc>
              <a:spcBef>
                <a:spcPts val="0"/>
              </a:spcBef>
              <a:buFont typeface="Arial" panose="020B0604020202020204" pitchFamily="34" charset="0"/>
              <a:buChar char="•"/>
            </a:pPr>
            <a:r>
              <a:rPr lang="en-US" altLang="en-US" sz="1600" dirty="0">
                <a:solidFill>
                  <a:srgbClr val="FFFFFF"/>
                </a:solidFill>
                <a:ea typeface="ヒラギノ角ゴ Pro W3" charset="-128"/>
              </a:rPr>
              <a:t>Must use DROP VIEW to get rid of the TABLE with RULE.</a:t>
            </a:r>
          </a:p>
        </p:txBody>
      </p:sp>
      <p:sp>
        <p:nvSpPr>
          <p:cNvPr id="18435"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dirty="0">
                <a:solidFill>
                  <a:schemeClr val="accent6"/>
                </a:solidFill>
              </a:rPr>
              <a:t>© Fred Hutchinson Cancer Research Center </a:t>
            </a:r>
          </a:p>
        </p:txBody>
      </p:sp>
      <p:sp>
        <p:nvSpPr>
          <p:cNvPr id="18436" name="Slide Number Placeholder 3"/>
          <p:cNvSpPr>
            <a:spLocks noGrp="1"/>
          </p:cNvSpPr>
          <p:nvPr>
            <p:ph type="sldNum" sz="quarter" idx="14"/>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2B6AB763-AB93-4001-93C0-322525D2C7E0}" type="slidenum">
              <a:rPr lang="en-US" altLang="en-US" sz="600"/>
              <a:pPr>
                <a:lnSpc>
                  <a:spcPct val="100000"/>
                </a:lnSpc>
                <a:spcBef>
                  <a:spcPct val="0"/>
                </a:spcBef>
                <a:buClrTx/>
              </a:pPr>
              <a:t>28</a:t>
            </a:fld>
            <a:endParaRPr lang="en-US" altLang="en-US" sz="600"/>
          </a:p>
        </p:txBody>
      </p:sp>
      <p:sp>
        <p:nvSpPr>
          <p:cNvPr id="7" name="Text Placeholder 6">
            <a:extLst>
              <a:ext uri="{FF2B5EF4-FFF2-40B4-BE49-F238E27FC236}">
                <a16:creationId xmlns:a16="http://schemas.microsoft.com/office/drawing/2014/main" id="{08D999EF-D8FF-4249-8224-817F64A04183}"/>
              </a:ext>
            </a:extLst>
          </p:cNvPr>
          <p:cNvSpPr txBox="1">
            <a:spLocks/>
          </p:cNvSpPr>
          <p:nvPr/>
        </p:nvSpPr>
        <p:spPr bwMode="auto">
          <a:xfrm>
            <a:off x="6274965" y="1261872"/>
            <a:ext cx="5300187" cy="484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000" dirty="0">
                <a:solidFill>
                  <a:srgbClr val="3A8BDA"/>
                </a:solidFill>
                <a:latin typeface="Courier New" panose="02070309020205020404" pitchFamily="49" charset="0"/>
              </a:rPr>
              <a:t>-- In an empty database run the "Setup for all examples" </a:t>
            </a:r>
          </a:p>
          <a:p>
            <a:pPr>
              <a:lnSpc>
                <a:spcPct val="100000"/>
              </a:lnSpc>
              <a:spcBef>
                <a:spcPts val="0"/>
              </a:spcBef>
            </a:pPr>
            <a:r>
              <a:rPr lang="en-US" sz="1000" dirty="0">
                <a:solidFill>
                  <a:srgbClr val="3A8BDA"/>
                </a:solidFill>
                <a:latin typeface="Courier New" panose="02070309020205020404" pitchFamily="49" charset="0"/>
              </a:rPr>
              <a:t>-- first then run the code below </a:t>
            </a:r>
          </a:p>
          <a:p>
            <a:pPr>
              <a:lnSpc>
                <a:spcPct val="100000"/>
              </a:lnSpc>
              <a:spcBef>
                <a:spcPts val="0"/>
              </a:spcBef>
            </a:pPr>
            <a:endParaRPr lang="en-US" sz="1000" dirty="0">
              <a:solidFill>
                <a:srgbClr val="3A8BDA"/>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SET</a:t>
            </a:r>
            <a:r>
              <a:rPr lang="en-US" sz="1000" dirty="0">
                <a:solidFill>
                  <a:srgbClr val="FFFFFF"/>
                </a:solidFill>
                <a:latin typeface="Courier New" panose="02070309020205020404" pitchFamily="49" charset="0"/>
              </a:rPr>
              <a:t> ROLE </a:t>
            </a:r>
            <a:r>
              <a:rPr lang="en-US" sz="1000" dirty="0" err="1">
                <a:solidFill>
                  <a:srgbClr val="FFFFFF"/>
                </a:solidFill>
                <a:latin typeface="Courier New" panose="02070309020205020404" pitchFamily="49" charset="0"/>
              </a:rPr>
              <a:t>table_owner</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CREATE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TABLE</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test_rule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LIKE</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CREATE</a:t>
            </a:r>
            <a:r>
              <a:rPr lang="en-US" sz="1000" dirty="0">
                <a:solidFill>
                  <a:srgbClr val="FFFFFF"/>
                </a:solidFill>
                <a:latin typeface="Courier New" panose="02070309020205020404" pitchFamily="49" charset="0"/>
              </a:rPr>
              <a:t> RULE </a:t>
            </a:r>
            <a:r>
              <a:rPr lang="en-US" sz="1000" dirty="0">
                <a:solidFill>
                  <a:srgbClr val="8DB0D3"/>
                </a:solidFill>
                <a:latin typeface="Courier New" panose="02070309020205020404" pitchFamily="49" charset="0"/>
              </a:rPr>
              <a:t>"_RETURN"</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TO</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test_rule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DO</a:t>
            </a:r>
            <a:r>
              <a:rPr lang="en-US" sz="1000" dirty="0">
                <a:solidFill>
                  <a:srgbClr val="FFFFFF"/>
                </a:solidFill>
                <a:latin typeface="Courier New" panose="02070309020205020404" pitchFamily="49" charset="0"/>
              </a:rPr>
              <a:t> INSTEAD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WHERE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array_agg</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role_name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information_schema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applicable_roles</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WHERE</a:t>
            </a:r>
            <a:r>
              <a:rPr lang="en-US" sz="1000" dirty="0">
                <a:solidFill>
                  <a:srgbClr val="FFFFFF"/>
                </a:solidFill>
                <a:latin typeface="Courier New" panose="02070309020205020404" pitchFamily="49" charset="0"/>
              </a:rPr>
              <a:t> grantee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current_user</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&gt;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ARRAY</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group_a</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group_b</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GRANT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test_rule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TO</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group_a</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GRANT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test_rule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TO</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group_b</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endParaRPr lang="en-US" sz="1000" dirty="0">
              <a:effectLst/>
            </a:endParaRPr>
          </a:p>
        </p:txBody>
      </p:sp>
      <p:pic>
        <p:nvPicPr>
          <p:cNvPr id="8" name="Picture 7">
            <a:extLst>
              <a:ext uri="{FF2B5EF4-FFF2-40B4-BE49-F238E27FC236}">
                <a16:creationId xmlns:a16="http://schemas.microsoft.com/office/drawing/2014/main" id="{C3147E2F-AD2C-4636-AE58-A9FDA9907F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19881458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5"/>
          <p:cNvSpPr>
            <a:spLocks noGrp="1"/>
          </p:cNvSpPr>
          <p:nvPr>
            <p:ph type="title"/>
          </p:nvPr>
        </p:nvSpPr>
        <p:spPr>
          <a:xfrm>
            <a:off x="611559" y="141288"/>
            <a:ext cx="5300185" cy="685800"/>
          </a:xfrm>
        </p:spPr>
        <p:txBody>
          <a:bodyPr/>
          <a:lstStyle/>
          <a:p>
            <a:r>
              <a:rPr lang="en-US" altLang="en-US" dirty="0">
                <a:solidFill>
                  <a:srgbClr val="FFFFFF"/>
                </a:solidFill>
                <a:ea typeface="ヒラギノ角ゴ Pro W3" charset="-128"/>
              </a:rPr>
              <a:t>Check with Dataset</a:t>
            </a:r>
          </a:p>
        </p:txBody>
      </p:sp>
      <p:sp>
        <p:nvSpPr>
          <p:cNvPr id="24581" name="Text Placeholder 6"/>
          <p:cNvSpPr>
            <a:spLocks noGrp="1"/>
          </p:cNvSpPr>
          <p:nvPr>
            <p:ph type="body" sz="quarter" idx="12"/>
          </p:nvPr>
        </p:nvSpPr>
        <p:spPr>
          <a:xfrm>
            <a:off x="611557" y="1261872"/>
            <a:ext cx="5300187" cy="4846320"/>
          </a:xfrm>
        </p:spPr>
        <p:txBody>
          <a:bodyPr/>
          <a:lstStyle/>
          <a:p>
            <a:pPr>
              <a:lnSpc>
                <a:spcPct val="100000"/>
              </a:lnSpc>
              <a:spcBef>
                <a:spcPts val="0"/>
              </a:spcBef>
            </a:pPr>
            <a:endParaRPr lang="en-US" sz="900" dirty="0">
              <a:solidFill>
                <a:srgbClr val="7BC22F"/>
              </a:solidFill>
              <a:latin typeface="Courier Condensed" pitchFamily="2" charset="2"/>
            </a:endParaRPr>
          </a:p>
          <a:p>
            <a:pPr>
              <a:lnSpc>
                <a:spcPct val="100000"/>
              </a:lnSpc>
              <a:spcBef>
                <a:spcPts val="0"/>
              </a:spcBef>
            </a:pPr>
            <a:endParaRPr lang="en-US" sz="900" dirty="0">
              <a:solidFill>
                <a:srgbClr val="7BC22F"/>
              </a:solidFill>
              <a:latin typeface="Courier Condensed" pitchFamily="2" charset="2"/>
            </a:endParaRPr>
          </a:p>
          <a:p>
            <a:pPr>
              <a:lnSpc>
                <a:spcPct val="100000"/>
              </a:lnSpc>
              <a:spcBef>
                <a:spcPts val="0"/>
              </a:spcBef>
            </a:pPr>
            <a:endParaRPr lang="en-US" sz="900" dirty="0">
              <a:solidFill>
                <a:srgbClr val="7BC22F"/>
              </a:solidFill>
              <a:latin typeface="Courier Condensed" pitchFamily="2" charset="2"/>
            </a:endParaRPr>
          </a:p>
          <a:p>
            <a:pPr>
              <a:lnSpc>
                <a:spcPct val="100000"/>
              </a:lnSpc>
              <a:spcBef>
                <a:spcPts val="0"/>
              </a:spcBef>
            </a:pPr>
            <a:endParaRPr lang="en-US" sz="900" dirty="0">
              <a:solidFill>
                <a:srgbClr val="7BC22F"/>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user_a</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a:t>
            </a:r>
            <a:r>
              <a:rPr lang="en-US" sz="900" dirty="0" err="1">
                <a:solidFill>
                  <a:srgbClr val="3A8BDA"/>
                </a:solidFill>
                <a:latin typeface="Courier Condensed" pitchFamily="2" charset="2"/>
              </a:rPr>
              <a:t>Privilaged</a:t>
            </a:r>
            <a:r>
              <a:rPr lang="en-US" sz="900" dirty="0">
                <a:solidFill>
                  <a:srgbClr val="3A8BDA"/>
                </a:solidFill>
                <a:latin typeface="Courier Condensed" pitchFamily="2" charset="2"/>
              </a:rPr>
              <a:t> User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test_rule</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-- 3 rows returned (execution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total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user_b</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Partial </a:t>
            </a:r>
            <a:r>
              <a:rPr lang="en-US" sz="900" dirty="0" err="1">
                <a:solidFill>
                  <a:srgbClr val="3A8BDA"/>
                </a:solidFill>
                <a:latin typeface="Courier Condensed" pitchFamily="2" charset="2"/>
              </a:rPr>
              <a:t>Privilaged</a:t>
            </a:r>
            <a:r>
              <a:rPr lang="en-US" sz="900" dirty="0">
                <a:solidFill>
                  <a:srgbClr val="3A8BDA"/>
                </a:solidFill>
                <a:latin typeface="Courier Condensed" pitchFamily="2" charset="2"/>
              </a:rPr>
              <a:t> User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test_rule</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Empty set (execution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total time: 16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user_c</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Un-</a:t>
            </a:r>
            <a:r>
              <a:rPr lang="en-US" sz="900" dirty="0" err="1">
                <a:solidFill>
                  <a:srgbClr val="3A8BDA"/>
                </a:solidFill>
                <a:latin typeface="Courier Condensed" pitchFamily="2" charset="2"/>
              </a:rPr>
              <a:t>Privilaged</a:t>
            </a:r>
            <a:r>
              <a:rPr lang="en-US" sz="900" dirty="0">
                <a:solidFill>
                  <a:srgbClr val="3A8BDA"/>
                </a:solidFill>
                <a:latin typeface="Courier Condensed" pitchFamily="2" charset="2"/>
              </a:rPr>
              <a:t> User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test_rule</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ERROR: permission denied for relation test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group_a</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-- 1st Group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test_rule</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Empty set (execution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total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group_b</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-- 2nd Group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test_rule</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Empty set (execution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total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table_owner</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Table Owner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test_rule</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Empty set (execution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total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postgres</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Superuser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test_rule</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Empty set (execution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total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a:t>
            </a:r>
            <a:endParaRPr lang="en-US" sz="900" dirty="0">
              <a:latin typeface="Courier Condensed" pitchFamily="2" charset="2"/>
            </a:endParaRPr>
          </a:p>
          <a:p>
            <a:pPr>
              <a:lnSpc>
                <a:spcPct val="100000"/>
              </a:lnSpc>
              <a:spcBef>
                <a:spcPts val="0"/>
              </a:spcBef>
            </a:pPr>
            <a:endParaRPr lang="en-US" altLang="en-US" sz="900" dirty="0">
              <a:solidFill>
                <a:srgbClr val="FFFFFF"/>
              </a:solidFill>
              <a:latin typeface="Courier Condensed" pitchFamily="2" charset="2"/>
              <a:ea typeface="ヒラギノ角ゴ Pro W3" charset="-128"/>
            </a:endParaRPr>
          </a:p>
        </p:txBody>
      </p:sp>
      <p:sp>
        <p:nvSpPr>
          <p:cNvPr id="18435"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dirty="0">
                <a:solidFill>
                  <a:schemeClr val="accent6"/>
                </a:solidFill>
              </a:rPr>
              <a:t>© Fred Hutchinson Cancer Research Center </a:t>
            </a:r>
          </a:p>
        </p:txBody>
      </p:sp>
      <p:sp>
        <p:nvSpPr>
          <p:cNvPr id="18436" name="Slide Number Placeholder 3"/>
          <p:cNvSpPr>
            <a:spLocks noGrp="1"/>
          </p:cNvSpPr>
          <p:nvPr>
            <p:ph type="sldNum" sz="quarter" idx="14"/>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2B6AB763-AB93-4001-93C0-322525D2C7E0}" type="slidenum">
              <a:rPr lang="en-US" altLang="en-US" sz="600"/>
              <a:pPr>
                <a:lnSpc>
                  <a:spcPct val="100000"/>
                </a:lnSpc>
                <a:spcBef>
                  <a:spcPct val="0"/>
                </a:spcBef>
                <a:buClrTx/>
              </a:pPr>
              <a:t>29</a:t>
            </a:fld>
            <a:endParaRPr lang="en-US" altLang="en-US" sz="600"/>
          </a:p>
        </p:txBody>
      </p:sp>
      <p:sp>
        <p:nvSpPr>
          <p:cNvPr id="7" name="Text Placeholder 6">
            <a:extLst>
              <a:ext uri="{FF2B5EF4-FFF2-40B4-BE49-F238E27FC236}">
                <a16:creationId xmlns:a16="http://schemas.microsoft.com/office/drawing/2014/main" id="{08D999EF-D8FF-4249-8224-817F64A04183}"/>
              </a:ext>
            </a:extLst>
          </p:cNvPr>
          <p:cNvSpPr txBox="1">
            <a:spLocks/>
          </p:cNvSpPr>
          <p:nvPr/>
        </p:nvSpPr>
        <p:spPr bwMode="auto">
          <a:xfrm>
            <a:off x="6274965" y="1261872"/>
            <a:ext cx="5300187" cy="484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900" dirty="0">
                <a:solidFill>
                  <a:srgbClr val="3A8BDA"/>
                </a:solidFill>
                <a:latin typeface="Courier Condensed" pitchFamily="2" charset="2"/>
              </a:rPr>
              <a:t>-- Check to see what happens with an empty dataset </a:t>
            </a: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table_owner</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7BC22F"/>
                </a:solidFill>
                <a:latin typeface="Courier Condensed" pitchFamily="2" charset="2"/>
              </a:rPr>
              <a:t>TRUNCATE</a:t>
            </a:r>
            <a:r>
              <a:rPr lang="en-US" sz="900" dirty="0">
                <a:solidFill>
                  <a:srgbClr val="FFFFFF"/>
                </a:solidFill>
                <a:latin typeface="Courier Condensed" pitchFamily="2" charset="2"/>
              </a:rPr>
              <a:t> </a:t>
            </a:r>
            <a:r>
              <a:rPr lang="en-US" sz="900" dirty="0">
                <a:solidFill>
                  <a:srgbClr val="7BC22F"/>
                </a:solidFill>
                <a:latin typeface="Courier Condensed" pitchFamily="2" charset="2"/>
              </a:rPr>
              <a:t>TABLE</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endParaRPr lang="en-US" sz="900" dirty="0">
              <a:solidFill>
                <a:srgbClr val="FFFFFF"/>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user_a</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a:t>
            </a:r>
            <a:r>
              <a:rPr lang="en-US" sz="900" dirty="0" err="1">
                <a:solidFill>
                  <a:srgbClr val="3A8BDA"/>
                </a:solidFill>
                <a:latin typeface="Courier Condensed" pitchFamily="2" charset="2"/>
              </a:rPr>
              <a:t>Privilaged</a:t>
            </a:r>
            <a:r>
              <a:rPr lang="en-US" sz="900" dirty="0">
                <a:solidFill>
                  <a:srgbClr val="3A8BDA"/>
                </a:solidFill>
                <a:latin typeface="Courier Condensed" pitchFamily="2" charset="2"/>
              </a:rPr>
              <a:t> User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test_rule</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Empty set (execution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total time: 15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user_b</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Partial </a:t>
            </a:r>
            <a:r>
              <a:rPr lang="en-US" sz="900" dirty="0" err="1">
                <a:solidFill>
                  <a:srgbClr val="3A8BDA"/>
                </a:solidFill>
                <a:latin typeface="Courier Condensed" pitchFamily="2" charset="2"/>
              </a:rPr>
              <a:t>Privilaged</a:t>
            </a:r>
            <a:r>
              <a:rPr lang="en-US" sz="900" dirty="0">
                <a:solidFill>
                  <a:srgbClr val="3A8BDA"/>
                </a:solidFill>
                <a:latin typeface="Courier Condensed" pitchFamily="2" charset="2"/>
              </a:rPr>
              <a:t> User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test_rule</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Empty set (execution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total time: 15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user_c</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Un-</a:t>
            </a:r>
            <a:r>
              <a:rPr lang="en-US" sz="900" dirty="0" err="1">
                <a:solidFill>
                  <a:srgbClr val="3A8BDA"/>
                </a:solidFill>
                <a:latin typeface="Courier Condensed" pitchFamily="2" charset="2"/>
              </a:rPr>
              <a:t>Privilaged</a:t>
            </a:r>
            <a:r>
              <a:rPr lang="en-US" sz="900" dirty="0">
                <a:solidFill>
                  <a:srgbClr val="3A8BDA"/>
                </a:solidFill>
                <a:latin typeface="Courier Condensed" pitchFamily="2" charset="2"/>
              </a:rPr>
              <a:t> User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test_rule</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ERROR: permission denied for relation test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group_a</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-- 1st Group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test_rule</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Empty set (execution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total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group_b</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-- 2nd Group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test_rule</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Empty set (execution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total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table_owner</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Table Owner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test_rule</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Empty set (execution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total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postgres</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Superuser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test_rule</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Empty set (execution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total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a:t>
            </a:r>
            <a:endParaRPr lang="en-US" sz="900" dirty="0">
              <a:effectLst/>
              <a:latin typeface="Courier Condensed" pitchFamily="2" charset="2"/>
            </a:endParaRPr>
          </a:p>
        </p:txBody>
      </p:sp>
      <p:pic>
        <p:nvPicPr>
          <p:cNvPr id="31" name="Graphic 30" descr="Smiling Face with Solid Fill">
            <a:extLst>
              <a:ext uri="{FF2B5EF4-FFF2-40B4-BE49-F238E27FC236}">
                <a16:creationId xmlns:a16="http://schemas.microsoft.com/office/drawing/2014/main" id="{1006E851-8F08-4EAB-A4F4-5D6DC6EBE520}"/>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817765" y="1763515"/>
            <a:ext cx="457200" cy="457200"/>
          </a:xfrm>
          <a:prstGeom prst="rect">
            <a:avLst/>
          </a:prstGeom>
        </p:spPr>
      </p:pic>
      <p:pic>
        <p:nvPicPr>
          <p:cNvPr id="32" name="Graphic 31" descr="Sad Face with Solid Fill">
            <a:extLst>
              <a:ext uri="{FF2B5EF4-FFF2-40B4-BE49-F238E27FC236}">
                <a16:creationId xmlns:a16="http://schemas.microsoft.com/office/drawing/2014/main" id="{849D3A38-D74F-4224-860A-20FB5E9139B9}"/>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5819882" y="3979220"/>
            <a:ext cx="457200" cy="457200"/>
          </a:xfrm>
          <a:prstGeom prst="rect">
            <a:avLst/>
          </a:prstGeom>
        </p:spPr>
      </p:pic>
      <p:pic>
        <p:nvPicPr>
          <p:cNvPr id="33" name="Graphic 32" descr="Sad Face with Solid Fill">
            <a:extLst>
              <a:ext uri="{FF2B5EF4-FFF2-40B4-BE49-F238E27FC236}">
                <a16:creationId xmlns:a16="http://schemas.microsoft.com/office/drawing/2014/main" id="{F238DD12-1357-4DB6-B4D9-CA4EF10DD3E5}"/>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5817765" y="3417383"/>
            <a:ext cx="457200" cy="457200"/>
          </a:xfrm>
          <a:prstGeom prst="rect">
            <a:avLst/>
          </a:prstGeom>
        </p:spPr>
      </p:pic>
      <p:pic>
        <p:nvPicPr>
          <p:cNvPr id="34" name="Graphic 33" descr="Smiling Face with Solid Fill">
            <a:extLst>
              <a:ext uri="{FF2B5EF4-FFF2-40B4-BE49-F238E27FC236}">
                <a16:creationId xmlns:a16="http://schemas.microsoft.com/office/drawing/2014/main" id="{0F635FE1-BB3D-4070-BBB0-F61DD4CA9106}"/>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817765" y="2855546"/>
            <a:ext cx="457200" cy="457200"/>
          </a:xfrm>
          <a:prstGeom prst="rect">
            <a:avLst/>
          </a:prstGeom>
        </p:spPr>
      </p:pic>
      <p:pic>
        <p:nvPicPr>
          <p:cNvPr id="35" name="Graphic 34" descr="Smiling Face with Solid Fill">
            <a:extLst>
              <a:ext uri="{FF2B5EF4-FFF2-40B4-BE49-F238E27FC236}">
                <a16:creationId xmlns:a16="http://schemas.microsoft.com/office/drawing/2014/main" id="{C10EF923-C862-444F-8A7A-E8753ED7523E}"/>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4357" y="1763515"/>
            <a:ext cx="457200" cy="457200"/>
          </a:xfrm>
          <a:prstGeom prst="rect">
            <a:avLst/>
          </a:prstGeom>
        </p:spPr>
      </p:pic>
      <p:pic>
        <p:nvPicPr>
          <p:cNvPr id="36" name="Graphic 35" descr="Sad Face with Solid Fill">
            <a:extLst>
              <a:ext uri="{FF2B5EF4-FFF2-40B4-BE49-F238E27FC236}">
                <a16:creationId xmlns:a16="http://schemas.microsoft.com/office/drawing/2014/main" id="{31DF4427-717A-444F-BF76-A49FC39B38EF}"/>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156474" y="3979220"/>
            <a:ext cx="457200" cy="457200"/>
          </a:xfrm>
          <a:prstGeom prst="rect">
            <a:avLst/>
          </a:prstGeom>
        </p:spPr>
      </p:pic>
      <p:pic>
        <p:nvPicPr>
          <p:cNvPr id="37" name="Graphic 36" descr="Sad Face with Solid Fill">
            <a:extLst>
              <a:ext uri="{FF2B5EF4-FFF2-40B4-BE49-F238E27FC236}">
                <a16:creationId xmlns:a16="http://schemas.microsoft.com/office/drawing/2014/main" id="{D5563374-B4F3-4EE3-B88E-416271792B06}"/>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154357" y="3417383"/>
            <a:ext cx="457200" cy="457200"/>
          </a:xfrm>
          <a:prstGeom prst="rect">
            <a:avLst/>
          </a:prstGeom>
        </p:spPr>
      </p:pic>
      <p:pic>
        <p:nvPicPr>
          <p:cNvPr id="38" name="Graphic 37" descr="Smiling Face with Solid Fill">
            <a:extLst>
              <a:ext uri="{FF2B5EF4-FFF2-40B4-BE49-F238E27FC236}">
                <a16:creationId xmlns:a16="http://schemas.microsoft.com/office/drawing/2014/main" id="{079C224F-76E4-47FC-B875-E0F0F732239B}"/>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4357" y="2855546"/>
            <a:ext cx="457200" cy="457200"/>
          </a:xfrm>
          <a:prstGeom prst="rect">
            <a:avLst/>
          </a:prstGeom>
        </p:spPr>
      </p:pic>
      <p:pic>
        <p:nvPicPr>
          <p:cNvPr id="39" name="Graphic 38" descr="Smiling Face with Solid Fill">
            <a:extLst>
              <a:ext uri="{FF2B5EF4-FFF2-40B4-BE49-F238E27FC236}">
                <a16:creationId xmlns:a16="http://schemas.microsoft.com/office/drawing/2014/main" id="{C9A1E30A-ABF6-444F-968E-347DFD057AB1}"/>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6474" y="4509368"/>
            <a:ext cx="457200" cy="457200"/>
          </a:xfrm>
          <a:prstGeom prst="rect">
            <a:avLst/>
          </a:prstGeom>
        </p:spPr>
      </p:pic>
      <p:pic>
        <p:nvPicPr>
          <p:cNvPr id="40" name="Graphic 39" descr="Smiling Face with Solid Fill">
            <a:extLst>
              <a:ext uri="{FF2B5EF4-FFF2-40B4-BE49-F238E27FC236}">
                <a16:creationId xmlns:a16="http://schemas.microsoft.com/office/drawing/2014/main" id="{6027B8B5-155B-42E0-9AF4-41C3912D7B2A}"/>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4357" y="5066290"/>
            <a:ext cx="457200" cy="457200"/>
          </a:xfrm>
          <a:prstGeom prst="rect">
            <a:avLst/>
          </a:prstGeom>
        </p:spPr>
      </p:pic>
      <p:pic>
        <p:nvPicPr>
          <p:cNvPr id="41" name="Graphic 40" descr="Smiling Face with Solid Fill">
            <a:extLst>
              <a:ext uri="{FF2B5EF4-FFF2-40B4-BE49-F238E27FC236}">
                <a16:creationId xmlns:a16="http://schemas.microsoft.com/office/drawing/2014/main" id="{6B4FE5C1-0AA2-4ABB-B56D-0C696DA360DC}"/>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815648" y="4509368"/>
            <a:ext cx="457200" cy="457200"/>
          </a:xfrm>
          <a:prstGeom prst="rect">
            <a:avLst/>
          </a:prstGeom>
        </p:spPr>
      </p:pic>
      <p:pic>
        <p:nvPicPr>
          <p:cNvPr id="42" name="Graphic 41" descr="Smiling Face with Solid Fill">
            <a:extLst>
              <a:ext uri="{FF2B5EF4-FFF2-40B4-BE49-F238E27FC236}">
                <a16:creationId xmlns:a16="http://schemas.microsoft.com/office/drawing/2014/main" id="{AFD5C529-A23F-43A1-BF5E-936565E099F4}"/>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813531" y="5066290"/>
            <a:ext cx="457200" cy="457200"/>
          </a:xfrm>
          <a:prstGeom prst="rect">
            <a:avLst/>
          </a:prstGeom>
        </p:spPr>
      </p:pic>
      <p:pic>
        <p:nvPicPr>
          <p:cNvPr id="43" name="Graphic 42" descr="Sad Face with Solid Fill">
            <a:extLst>
              <a:ext uri="{FF2B5EF4-FFF2-40B4-BE49-F238E27FC236}">
                <a16:creationId xmlns:a16="http://schemas.microsoft.com/office/drawing/2014/main" id="{A58B8802-DFA0-4639-BCD2-EE7593F2695F}"/>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5819882" y="2277375"/>
            <a:ext cx="457200" cy="457200"/>
          </a:xfrm>
          <a:prstGeom prst="rect">
            <a:avLst/>
          </a:prstGeom>
        </p:spPr>
      </p:pic>
      <p:pic>
        <p:nvPicPr>
          <p:cNvPr id="44" name="Graphic 43" descr="Sad Face with Solid Fill">
            <a:extLst>
              <a:ext uri="{FF2B5EF4-FFF2-40B4-BE49-F238E27FC236}">
                <a16:creationId xmlns:a16="http://schemas.microsoft.com/office/drawing/2014/main" id="{FBCBF0C9-9C43-44AB-A0A2-23B63121985F}"/>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154357" y="2280607"/>
            <a:ext cx="457200" cy="457200"/>
          </a:xfrm>
          <a:prstGeom prst="rect">
            <a:avLst/>
          </a:prstGeom>
        </p:spPr>
      </p:pic>
      <p:sp>
        <p:nvSpPr>
          <p:cNvPr id="22" name="Title 5">
            <a:extLst>
              <a:ext uri="{FF2B5EF4-FFF2-40B4-BE49-F238E27FC236}">
                <a16:creationId xmlns:a16="http://schemas.microsoft.com/office/drawing/2014/main" id="{0B3CC61E-414E-4698-AE19-623918C2A98D}"/>
              </a:ext>
            </a:extLst>
          </p:cNvPr>
          <p:cNvSpPr txBox="1">
            <a:spLocks/>
          </p:cNvSpPr>
          <p:nvPr/>
        </p:nvSpPr>
        <p:spPr bwMode="auto">
          <a:xfrm>
            <a:off x="6274965" y="141288"/>
            <a:ext cx="530018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lvl1pPr algn="l" rtl="0" eaLnBrk="0" fontAlgn="base" hangingPunct="0">
              <a:spcBef>
                <a:spcPct val="0"/>
              </a:spcBef>
              <a:spcAft>
                <a:spcPct val="0"/>
              </a:spcAft>
              <a:defRPr sz="3200" b="1">
                <a:solidFill>
                  <a:schemeClr val="accent6"/>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a:lstStyle>
          <a:p>
            <a:r>
              <a:rPr lang="en-US" altLang="en-US" kern="0" dirty="0">
                <a:solidFill>
                  <a:srgbClr val="FFFFFF"/>
                </a:solidFill>
                <a:latin typeface="Arial Narrow" panose="020B0606020202030204" pitchFamily="34" charset="0"/>
                <a:ea typeface="ヒラギノ角ゴ Pro W3" charset="-128"/>
              </a:rPr>
              <a:t>Check with Empty Data Set</a:t>
            </a:r>
          </a:p>
        </p:txBody>
      </p:sp>
      <p:pic>
        <p:nvPicPr>
          <p:cNvPr id="23" name="Picture 22">
            <a:extLst>
              <a:ext uri="{FF2B5EF4-FFF2-40B4-BE49-F238E27FC236}">
                <a16:creationId xmlns:a16="http://schemas.microsoft.com/office/drawing/2014/main" id="{B303219F-37B6-4894-8697-DFADDE9D2E3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17571673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a:solidFill>
                  <a:srgbClr val="FFFFFF"/>
                </a:solidFill>
                <a:ea typeface="ヒラギノ角ゴ Pro W3" charset="-128"/>
              </a:rPr>
              <a:t>Results:</a:t>
            </a:r>
          </a:p>
        </p:txBody>
      </p:sp>
      <p:sp>
        <p:nvSpPr>
          <p:cNvPr id="21507" name="Text Placeholder 4"/>
          <p:cNvSpPr>
            <a:spLocks noGrp="1"/>
          </p:cNvSpPr>
          <p:nvPr>
            <p:ph type="body" sz="quarter" idx="13"/>
          </p:nvPr>
        </p:nvSpPr>
        <p:spPr>
          <a:xfrm>
            <a:off x="609441" y="5177154"/>
            <a:ext cx="10963591" cy="1114108"/>
          </a:xfrm>
        </p:spPr>
        <p:txBody>
          <a:bodyPr/>
          <a:lstStyle/>
          <a:p>
            <a:pPr marL="457200" indent="-457200">
              <a:lnSpc>
                <a:spcPct val="100000"/>
              </a:lnSpc>
              <a:spcBef>
                <a:spcPts val="0"/>
              </a:spcBef>
              <a:buFont typeface="Arial" panose="020B0604020202020204" pitchFamily="34" charset="0"/>
              <a:buChar char="•"/>
            </a:pPr>
            <a:endParaRPr lang="en-US" altLang="en-US" sz="1600" dirty="0">
              <a:solidFill>
                <a:srgbClr val="FFFFFF"/>
              </a:solidFill>
              <a:ea typeface="ヒラギノ角ゴ Pro W3" charset="-128"/>
            </a:endParaRP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30</a:t>
            </a:fld>
            <a:endParaRPr lang="en-US" altLang="en-US" sz="600"/>
          </a:p>
        </p:txBody>
      </p:sp>
      <p:graphicFrame>
        <p:nvGraphicFramePr>
          <p:cNvPr id="2" name="Table 1">
            <a:extLst>
              <a:ext uri="{FF2B5EF4-FFF2-40B4-BE49-F238E27FC236}">
                <a16:creationId xmlns:a16="http://schemas.microsoft.com/office/drawing/2014/main" id="{63DECACC-0D81-40EF-A6B0-2580BF6489F5}"/>
              </a:ext>
            </a:extLst>
          </p:cNvPr>
          <p:cNvGraphicFramePr>
            <a:graphicFrameLocks noGrp="1"/>
          </p:cNvGraphicFramePr>
          <p:nvPr>
            <p:extLst>
              <p:ext uri="{D42A27DB-BD31-4B8C-83A1-F6EECF244321}">
                <p14:modId xmlns:p14="http://schemas.microsoft.com/office/powerpoint/2010/main" val="4083746455"/>
              </p:ext>
            </p:extLst>
          </p:nvPr>
        </p:nvGraphicFramePr>
        <p:xfrm>
          <a:off x="609440" y="932021"/>
          <a:ext cx="10963592" cy="4140200"/>
        </p:xfrm>
        <a:graphic>
          <a:graphicData uri="http://schemas.openxmlformats.org/drawingml/2006/table">
            <a:tbl>
              <a:tblPr firstRow="1" bandRow="1">
                <a:tableStyleId>{073A0DAA-6AF3-43AB-8588-CEC1D06C72B9}</a:tableStyleId>
              </a:tblPr>
              <a:tblGrid>
                <a:gridCol w="1370449">
                  <a:extLst>
                    <a:ext uri="{9D8B030D-6E8A-4147-A177-3AD203B41FA5}">
                      <a16:colId xmlns:a16="http://schemas.microsoft.com/office/drawing/2014/main" val="397752658"/>
                    </a:ext>
                  </a:extLst>
                </a:gridCol>
                <a:gridCol w="1370449">
                  <a:extLst>
                    <a:ext uri="{9D8B030D-6E8A-4147-A177-3AD203B41FA5}">
                      <a16:colId xmlns:a16="http://schemas.microsoft.com/office/drawing/2014/main" val="410672853"/>
                    </a:ext>
                  </a:extLst>
                </a:gridCol>
                <a:gridCol w="1370449">
                  <a:extLst>
                    <a:ext uri="{9D8B030D-6E8A-4147-A177-3AD203B41FA5}">
                      <a16:colId xmlns:a16="http://schemas.microsoft.com/office/drawing/2014/main" val="256029267"/>
                    </a:ext>
                  </a:extLst>
                </a:gridCol>
                <a:gridCol w="1370449">
                  <a:extLst>
                    <a:ext uri="{9D8B030D-6E8A-4147-A177-3AD203B41FA5}">
                      <a16:colId xmlns:a16="http://schemas.microsoft.com/office/drawing/2014/main" val="86163872"/>
                    </a:ext>
                  </a:extLst>
                </a:gridCol>
                <a:gridCol w="1370449">
                  <a:extLst>
                    <a:ext uri="{9D8B030D-6E8A-4147-A177-3AD203B41FA5}">
                      <a16:colId xmlns:a16="http://schemas.microsoft.com/office/drawing/2014/main" val="2921001182"/>
                    </a:ext>
                  </a:extLst>
                </a:gridCol>
                <a:gridCol w="1370449">
                  <a:extLst>
                    <a:ext uri="{9D8B030D-6E8A-4147-A177-3AD203B41FA5}">
                      <a16:colId xmlns:a16="http://schemas.microsoft.com/office/drawing/2014/main" val="2430947308"/>
                    </a:ext>
                  </a:extLst>
                </a:gridCol>
                <a:gridCol w="1370449">
                  <a:extLst>
                    <a:ext uri="{9D8B030D-6E8A-4147-A177-3AD203B41FA5}">
                      <a16:colId xmlns:a16="http://schemas.microsoft.com/office/drawing/2014/main" val="3817112267"/>
                    </a:ext>
                  </a:extLst>
                </a:gridCol>
                <a:gridCol w="1370449">
                  <a:extLst>
                    <a:ext uri="{9D8B030D-6E8A-4147-A177-3AD203B41FA5}">
                      <a16:colId xmlns:a16="http://schemas.microsoft.com/office/drawing/2014/main" val="1950552302"/>
                    </a:ext>
                  </a:extLst>
                </a:gridCol>
              </a:tblGrid>
              <a:tr h="370840">
                <a:tc gridSpan="8">
                  <a:txBody>
                    <a:bodyPr/>
                    <a:lstStyle/>
                    <a:p>
                      <a:r>
                        <a:rPr lang="en-US" dirty="0"/>
                        <a:t>Our Criteria</a:t>
                      </a: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41077077"/>
                  </a:ext>
                </a:extLst>
              </a:tr>
              <a:tr h="370840">
                <a:tc rowSpan="2">
                  <a:txBody>
                    <a:bodyPr/>
                    <a:lstStyle/>
                    <a:p>
                      <a:r>
                        <a:rPr lang="en-US" sz="1600" dirty="0">
                          <a:solidFill>
                            <a:srgbClr val="6FB433"/>
                          </a:solidFill>
                        </a:rPr>
                        <a:t>Style</a:t>
                      </a:r>
                    </a:p>
                  </a:txBody>
                  <a:tcPr>
                    <a:solidFill>
                      <a:srgbClr val="1C3B61"/>
                    </a:solidFill>
                  </a:tcPr>
                </a:tc>
                <a:tc rowSpan="2">
                  <a:txBody>
                    <a:bodyPr/>
                    <a:lstStyle/>
                    <a:p>
                      <a:r>
                        <a:rPr lang="en-US" sz="1600" dirty="0">
                          <a:solidFill>
                            <a:srgbClr val="6FB433"/>
                          </a:solidFill>
                        </a:rPr>
                        <a:t>User SELECT’s on</a:t>
                      </a:r>
                    </a:p>
                  </a:txBody>
                  <a:tcPr>
                    <a:solidFill>
                      <a:srgbClr val="1C3B61"/>
                    </a:solidFill>
                  </a:tcPr>
                </a:tc>
                <a:tc rowSpan="2">
                  <a:txBody>
                    <a:bodyPr/>
                    <a:lstStyle/>
                    <a:p>
                      <a:r>
                        <a:rPr lang="en-US" sz="1600" dirty="0">
                          <a:solidFill>
                            <a:srgbClr val="6FB433"/>
                          </a:solidFill>
                        </a:rPr>
                        <a:t>Object owned by </a:t>
                      </a:r>
                      <a:r>
                        <a:rPr lang="en-US" sz="1600" dirty="0" err="1">
                          <a:solidFill>
                            <a:srgbClr val="6FB433"/>
                          </a:solidFill>
                        </a:rPr>
                        <a:t>table_owner</a:t>
                      </a:r>
                      <a:endParaRPr lang="en-US" sz="1600" dirty="0">
                        <a:solidFill>
                          <a:srgbClr val="6FB433"/>
                        </a:solidFill>
                      </a:endParaRPr>
                    </a:p>
                  </a:txBody>
                  <a:tcPr>
                    <a:solidFill>
                      <a:srgbClr val="1C3B61"/>
                    </a:solidFill>
                  </a:tcPr>
                </a:tc>
                <a:tc gridSpan="5">
                  <a:txBody>
                    <a:bodyPr/>
                    <a:lstStyle/>
                    <a:p>
                      <a:r>
                        <a:rPr lang="en-US" sz="1600" dirty="0">
                          <a:solidFill>
                            <a:srgbClr val="6FB433"/>
                          </a:solidFill>
                        </a:rPr>
                        <a:t>Empty Table / With Data</a:t>
                      </a:r>
                    </a:p>
                  </a:txBody>
                  <a:tcPr>
                    <a:solidFill>
                      <a:srgbClr val="1C3B6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4164310186"/>
                  </a:ext>
                </a:extLst>
              </a:tr>
              <a:tr h="370840">
                <a:tc vMerge="1">
                  <a:txBody>
                    <a:bodyPr/>
                    <a:lstStyle/>
                    <a:p>
                      <a:endParaRPr lang="en-US" dirty="0"/>
                    </a:p>
                  </a:txBody>
                  <a:tcPr/>
                </a:tc>
                <a:tc vMerge="1">
                  <a:txBody>
                    <a:bodyPr/>
                    <a:lstStyle/>
                    <a:p>
                      <a:endParaRPr lang="en-US" dirty="0"/>
                    </a:p>
                  </a:txBody>
                  <a:tcPr/>
                </a:tc>
                <a:tc vMerge="1">
                  <a:txBody>
                    <a:bodyPr/>
                    <a:lstStyle/>
                    <a:p>
                      <a:endParaRPr lang="en-US" dirty="0"/>
                    </a:p>
                  </a:txBody>
                  <a:tcPr/>
                </a:tc>
                <a:tc>
                  <a:txBody>
                    <a:bodyPr/>
                    <a:lstStyle/>
                    <a:p>
                      <a:r>
                        <a:rPr lang="en-US" sz="1600" dirty="0">
                          <a:solidFill>
                            <a:srgbClr val="6FB433"/>
                          </a:solidFill>
                        </a:rPr>
                        <a:t>Un-Privileged User</a:t>
                      </a:r>
                    </a:p>
                  </a:txBody>
                  <a:tcPr>
                    <a:solidFill>
                      <a:srgbClr val="1C3B61"/>
                    </a:solidFill>
                  </a:tcPr>
                </a:tc>
                <a:tc>
                  <a:txBody>
                    <a:bodyPr/>
                    <a:lstStyle/>
                    <a:p>
                      <a:r>
                        <a:rPr lang="en-US" sz="1600" dirty="0">
                          <a:solidFill>
                            <a:srgbClr val="6FB433"/>
                          </a:solidFill>
                        </a:rPr>
                        <a:t>Partial Privileged User</a:t>
                      </a:r>
                    </a:p>
                  </a:txBody>
                  <a:tcPr>
                    <a:solidFill>
                      <a:srgbClr val="1C3B61"/>
                    </a:solidFill>
                  </a:tcPr>
                </a:tc>
                <a:tc>
                  <a:txBody>
                    <a:bodyPr/>
                    <a:lstStyle/>
                    <a:p>
                      <a:r>
                        <a:rPr lang="en-US" sz="1600" dirty="0">
                          <a:solidFill>
                            <a:srgbClr val="6FB433"/>
                          </a:solidFill>
                        </a:rPr>
                        <a:t>Privileged User</a:t>
                      </a:r>
                    </a:p>
                  </a:txBody>
                  <a:tcPr>
                    <a:solidFill>
                      <a:srgbClr val="1C3B61"/>
                    </a:solidFill>
                  </a:tcPr>
                </a:tc>
                <a:tc>
                  <a:txBody>
                    <a:bodyPr/>
                    <a:lstStyle/>
                    <a:p>
                      <a:r>
                        <a:rPr lang="en-US" sz="1600" dirty="0">
                          <a:solidFill>
                            <a:srgbClr val="6FB433"/>
                          </a:solidFill>
                        </a:rPr>
                        <a:t>Superuser</a:t>
                      </a:r>
                    </a:p>
                  </a:txBody>
                  <a:tcPr>
                    <a:solidFill>
                      <a:srgbClr val="1C3B61"/>
                    </a:solidFill>
                  </a:tcPr>
                </a:tc>
                <a:tc>
                  <a:txBody>
                    <a:bodyPr/>
                    <a:lstStyle/>
                    <a:p>
                      <a:r>
                        <a:rPr lang="en-US" sz="1600" dirty="0">
                          <a:solidFill>
                            <a:srgbClr val="6FB433"/>
                          </a:solidFill>
                        </a:rPr>
                        <a:t>Table Owner</a:t>
                      </a:r>
                    </a:p>
                  </a:txBody>
                  <a:tcPr>
                    <a:solidFill>
                      <a:srgbClr val="1C3B61"/>
                    </a:solidFill>
                  </a:tcPr>
                </a:tc>
                <a:extLst>
                  <a:ext uri="{0D108BD9-81ED-4DB2-BD59-A6C34878D82A}">
                    <a16:rowId xmlns:a16="http://schemas.microsoft.com/office/drawing/2014/main" val="3044532493"/>
                  </a:ext>
                </a:extLst>
              </a:tr>
              <a:tr h="370840">
                <a:tc>
                  <a:txBody>
                    <a:bodyPr/>
                    <a:lstStyle/>
                    <a:p>
                      <a:r>
                        <a:rPr lang="en-US" dirty="0"/>
                        <a:t>CRITERIA</a:t>
                      </a:r>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463921114"/>
                  </a:ext>
                </a:extLst>
              </a:tr>
              <a:tr h="370840">
                <a:tc gridSpan="8">
                  <a:txBody>
                    <a:bodyPr/>
                    <a:lstStyle/>
                    <a:p>
                      <a:r>
                        <a:rPr lang="en-US" dirty="0">
                          <a:solidFill>
                            <a:srgbClr val="6FB433"/>
                          </a:solidFill>
                        </a:rPr>
                        <a:t>Feature Chart</a:t>
                      </a:r>
                    </a:p>
                  </a:txBody>
                  <a:tcPr>
                    <a:solidFill>
                      <a:srgbClr val="1C3B61"/>
                    </a:solid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475664954"/>
                  </a:ext>
                </a:extLst>
              </a:tr>
              <a:tr h="370840">
                <a:tc rowSpan="2">
                  <a:txBody>
                    <a:bodyPr/>
                    <a:lstStyle/>
                    <a:p>
                      <a:r>
                        <a:rPr lang="en-US" sz="1600" dirty="0">
                          <a:solidFill>
                            <a:srgbClr val="6FB433"/>
                          </a:solidFill>
                        </a:rPr>
                        <a:t>Style</a:t>
                      </a:r>
                    </a:p>
                  </a:txBody>
                  <a:tcPr>
                    <a:solidFill>
                      <a:srgbClr val="1C3B61"/>
                    </a:solidFill>
                  </a:tcPr>
                </a:tc>
                <a:tc rowSpan="2">
                  <a:txBody>
                    <a:bodyPr/>
                    <a:lstStyle/>
                    <a:p>
                      <a:r>
                        <a:rPr lang="en-US" sz="1600" dirty="0">
                          <a:solidFill>
                            <a:srgbClr val="6FB433"/>
                          </a:solidFill>
                        </a:rPr>
                        <a:t>User SELECT’s on</a:t>
                      </a:r>
                    </a:p>
                  </a:txBody>
                  <a:tcPr>
                    <a:solidFill>
                      <a:srgbClr val="1C3B61"/>
                    </a:solidFill>
                  </a:tcPr>
                </a:tc>
                <a:tc rowSpan="2">
                  <a:txBody>
                    <a:bodyPr/>
                    <a:lstStyle/>
                    <a:p>
                      <a:r>
                        <a:rPr lang="en-US" sz="1600" dirty="0">
                          <a:solidFill>
                            <a:srgbClr val="6FB433"/>
                          </a:solidFill>
                        </a:rPr>
                        <a:t>Object owned by </a:t>
                      </a:r>
                      <a:r>
                        <a:rPr lang="en-US" sz="1600" dirty="0" err="1">
                          <a:solidFill>
                            <a:srgbClr val="6FB433"/>
                          </a:solidFill>
                        </a:rPr>
                        <a:t>table_owner</a:t>
                      </a:r>
                      <a:endParaRPr lang="en-US" sz="1600" dirty="0">
                        <a:solidFill>
                          <a:srgbClr val="6FB433"/>
                        </a:solidFill>
                      </a:endParaRPr>
                    </a:p>
                  </a:txBody>
                  <a:tcPr>
                    <a:solidFill>
                      <a:srgbClr val="1C3B61"/>
                    </a:solidFill>
                  </a:tcPr>
                </a:tc>
                <a:tc gridSpan="5">
                  <a:txBody>
                    <a:bodyPr/>
                    <a:lstStyle/>
                    <a:p>
                      <a:r>
                        <a:rPr lang="en-US" sz="1600" dirty="0">
                          <a:solidFill>
                            <a:srgbClr val="6FB433"/>
                          </a:solidFill>
                        </a:rPr>
                        <a:t>Empty Table / With Data</a:t>
                      </a:r>
                    </a:p>
                  </a:txBody>
                  <a:tcPr>
                    <a:solidFill>
                      <a:srgbClr val="1C3B6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929981511"/>
                  </a:ext>
                </a:extLst>
              </a:tr>
              <a:tr h="370840">
                <a:tc vMerge="1">
                  <a:txBody>
                    <a:bodyPr/>
                    <a:lstStyle/>
                    <a:p>
                      <a:endParaRPr lang="en-US" dirty="0"/>
                    </a:p>
                  </a:txBody>
                  <a:tcPr/>
                </a:tc>
                <a:tc vMerge="1">
                  <a:txBody>
                    <a:bodyPr/>
                    <a:lstStyle/>
                    <a:p>
                      <a:endParaRPr lang="en-US" dirty="0"/>
                    </a:p>
                  </a:txBody>
                  <a:tcPr/>
                </a:tc>
                <a:tc vMerge="1">
                  <a:txBody>
                    <a:bodyPr/>
                    <a:lstStyle/>
                    <a:p>
                      <a:endParaRPr lang="en-US" dirty="0"/>
                    </a:p>
                  </a:txBody>
                  <a:tcPr/>
                </a:tc>
                <a:tc>
                  <a:txBody>
                    <a:bodyPr/>
                    <a:lstStyle/>
                    <a:p>
                      <a:r>
                        <a:rPr lang="en-US" sz="1600" dirty="0">
                          <a:solidFill>
                            <a:srgbClr val="6FB433"/>
                          </a:solidFill>
                        </a:rPr>
                        <a:t>Un-Privileged </a:t>
                      </a:r>
                      <a:r>
                        <a:rPr lang="en-US" sz="1600" dirty="0" err="1">
                          <a:solidFill>
                            <a:srgbClr val="6FB433"/>
                          </a:solidFill>
                        </a:rPr>
                        <a:t>user_c</a:t>
                      </a:r>
                      <a:endParaRPr lang="en-US" sz="1600" dirty="0">
                        <a:solidFill>
                          <a:srgbClr val="6FB433"/>
                        </a:solidFill>
                      </a:endParaRPr>
                    </a:p>
                  </a:txBody>
                  <a:tcPr>
                    <a:solidFill>
                      <a:srgbClr val="1C3B61"/>
                    </a:solidFill>
                  </a:tcPr>
                </a:tc>
                <a:tc>
                  <a:txBody>
                    <a:bodyPr/>
                    <a:lstStyle/>
                    <a:p>
                      <a:r>
                        <a:rPr lang="en-US" sz="1600" dirty="0">
                          <a:solidFill>
                            <a:srgbClr val="6FB433"/>
                          </a:solidFill>
                        </a:rPr>
                        <a:t>Partial Privileged </a:t>
                      </a:r>
                      <a:r>
                        <a:rPr lang="en-US" sz="1600" dirty="0" err="1">
                          <a:solidFill>
                            <a:srgbClr val="6FB433"/>
                          </a:solidFill>
                        </a:rPr>
                        <a:t>user_b</a:t>
                      </a:r>
                      <a:endParaRPr lang="en-US" sz="1600" dirty="0">
                        <a:solidFill>
                          <a:srgbClr val="6FB433"/>
                        </a:solidFill>
                      </a:endParaRPr>
                    </a:p>
                  </a:txBody>
                  <a:tcPr>
                    <a:solidFill>
                      <a:srgbClr val="1C3B61"/>
                    </a:solidFill>
                  </a:tcPr>
                </a:tc>
                <a:tc>
                  <a:txBody>
                    <a:bodyPr/>
                    <a:lstStyle/>
                    <a:p>
                      <a:r>
                        <a:rPr lang="en-US" sz="1600" dirty="0">
                          <a:solidFill>
                            <a:srgbClr val="6FB433"/>
                          </a:solidFill>
                        </a:rPr>
                        <a:t>Privileged </a:t>
                      </a:r>
                      <a:r>
                        <a:rPr lang="en-US" sz="1600" dirty="0" err="1">
                          <a:solidFill>
                            <a:srgbClr val="6FB433"/>
                          </a:solidFill>
                        </a:rPr>
                        <a:t>user_a</a:t>
                      </a:r>
                      <a:endParaRPr lang="en-US" sz="1600" dirty="0">
                        <a:solidFill>
                          <a:srgbClr val="6FB433"/>
                        </a:solidFill>
                      </a:endParaRPr>
                    </a:p>
                  </a:txBody>
                  <a:tcPr>
                    <a:solidFill>
                      <a:srgbClr val="1C3B61"/>
                    </a:solidFill>
                  </a:tcPr>
                </a:tc>
                <a:tc>
                  <a:txBody>
                    <a:bodyPr/>
                    <a:lstStyle/>
                    <a:p>
                      <a:r>
                        <a:rPr lang="en-US" sz="1600" dirty="0">
                          <a:solidFill>
                            <a:srgbClr val="6FB433"/>
                          </a:solidFill>
                        </a:rPr>
                        <a:t>Superuser</a:t>
                      </a:r>
                    </a:p>
                  </a:txBody>
                  <a:tcPr>
                    <a:solidFill>
                      <a:srgbClr val="1C3B61"/>
                    </a:solidFill>
                  </a:tcPr>
                </a:tc>
                <a:tc>
                  <a:txBody>
                    <a:bodyPr/>
                    <a:lstStyle/>
                    <a:p>
                      <a:r>
                        <a:rPr lang="en-US" sz="1600" dirty="0">
                          <a:solidFill>
                            <a:srgbClr val="6FB433"/>
                          </a:solidFill>
                        </a:rPr>
                        <a:t>Table Owner</a:t>
                      </a:r>
                    </a:p>
                  </a:txBody>
                  <a:tcPr>
                    <a:solidFill>
                      <a:srgbClr val="1C3B61"/>
                    </a:solidFill>
                  </a:tcPr>
                </a:tc>
                <a:extLst>
                  <a:ext uri="{0D108BD9-81ED-4DB2-BD59-A6C34878D82A}">
                    <a16:rowId xmlns:a16="http://schemas.microsoft.com/office/drawing/2014/main" val="3293051443"/>
                  </a:ext>
                </a:extLst>
              </a:tr>
              <a:tr h="370840">
                <a:tc>
                  <a:txBody>
                    <a:bodyPr/>
                    <a:lstStyle/>
                    <a:p>
                      <a:r>
                        <a:rPr lang="en-US" dirty="0"/>
                        <a:t>TABLE with RULE</a:t>
                      </a:r>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81832165"/>
                  </a:ext>
                </a:extLst>
              </a:tr>
            </a:tbl>
          </a:graphicData>
        </a:graphic>
      </p:graphicFrame>
      <p:pic>
        <p:nvPicPr>
          <p:cNvPr id="6" name="Picture 5">
            <a:extLst>
              <a:ext uri="{FF2B5EF4-FFF2-40B4-BE49-F238E27FC236}">
                <a16:creationId xmlns:a16="http://schemas.microsoft.com/office/drawing/2014/main" id="{95375020-1D52-4A9E-B6C9-F0B9E813393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2437765" y="2547460"/>
            <a:ext cx="274320" cy="274320"/>
          </a:xfrm>
          <a:prstGeom prst="rect">
            <a:avLst/>
          </a:prstGeom>
        </p:spPr>
      </p:pic>
      <p:pic>
        <p:nvPicPr>
          <p:cNvPr id="8" name="Picture 7">
            <a:extLst>
              <a:ext uri="{FF2B5EF4-FFF2-40B4-BE49-F238E27FC236}">
                <a16:creationId xmlns:a16="http://schemas.microsoft.com/office/drawing/2014/main" id="{E1981489-3F35-43E8-8460-841BA68B521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842644" y="2547460"/>
            <a:ext cx="274320" cy="274320"/>
          </a:xfrm>
          <a:prstGeom prst="rect">
            <a:avLst/>
          </a:prstGeom>
        </p:spPr>
      </p:pic>
      <p:pic>
        <p:nvPicPr>
          <p:cNvPr id="10" name="Picture 9">
            <a:extLst>
              <a:ext uri="{FF2B5EF4-FFF2-40B4-BE49-F238E27FC236}">
                <a16:creationId xmlns:a16="http://schemas.microsoft.com/office/drawing/2014/main" id="{2D703AC8-AC70-4006-A74F-047AEF6FCFF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5247523" y="2547460"/>
            <a:ext cx="274320" cy="274320"/>
          </a:xfrm>
          <a:prstGeom prst="rect">
            <a:avLst/>
          </a:prstGeom>
        </p:spPr>
      </p:pic>
      <p:pic>
        <p:nvPicPr>
          <p:cNvPr id="12" name="Picture 11">
            <a:extLst>
              <a:ext uri="{FF2B5EF4-FFF2-40B4-BE49-F238E27FC236}">
                <a16:creationId xmlns:a16="http://schemas.microsoft.com/office/drawing/2014/main" id="{1BAECC60-E6D8-4366-A072-CD268545EF7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7839239" y="4496488"/>
            <a:ext cx="274320" cy="274320"/>
          </a:xfrm>
          <a:prstGeom prst="rect">
            <a:avLst/>
          </a:prstGeom>
        </p:spPr>
      </p:pic>
      <p:pic>
        <p:nvPicPr>
          <p:cNvPr id="14" name="Picture 13">
            <a:extLst>
              <a:ext uri="{FF2B5EF4-FFF2-40B4-BE49-F238E27FC236}">
                <a16:creationId xmlns:a16="http://schemas.microsoft.com/office/drawing/2014/main" id="{FFF0D790-BA32-4CA0-9622-4ED4E24757A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8201731" y="4496488"/>
            <a:ext cx="274320" cy="274320"/>
          </a:xfrm>
          <a:prstGeom prst="rect">
            <a:avLst/>
          </a:prstGeom>
        </p:spPr>
      </p:pic>
      <p:pic>
        <p:nvPicPr>
          <p:cNvPr id="19" name="Picture 18">
            <a:extLst>
              <a:ext uri="{FF2B5EF4-FFF2-40B4-BE49-F238E27FC236}">
                <a16:creationId xmlns:a16="http://schemas.microsoft.com/office/drawing/2014/main" id="{6B8EF8DC-B537-4246-A2A2-E5F8A48A526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6652402" y="2547460"/>
            <a:ext cx="274320" cy="274320"/>
          </a:xfrm>
          <a:prstGeom prst="rect">
            <a:avLst/>
          </a:prstGeom>
        </p:spPr>
      </p:pic>
      <p:pic>
        <p:nvPicPr>
          <p:cNvPr id="22" name="Picture 21">
            <a:extLst>
              <a:ext uri="{FF2B5EF4-FFF2-40B4-BE49-F238E27FC236}">
                <a16:creationId xmlns:a16="http://schemas.microsoft.com/office/drawing/2014/main" id="{8DC279A8-8639-4A24-B525-F3ABD3CE997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5247523" y="4488127"/>
            <a:ext cx="274320" cy="274320"/>
          </a:xfrm>
          <a:prstGeom prst="rect">
            <a:avLst/>
          </a:prstGeom>
        </p:spPr>
      </p:pic>
      <p:pic>
        <p:nvPicPr>
          <p:cNvPr id="30" name="Picture 29">
            <a:extLst>
              <a:ext uri="{FF2B5EF4-FFF2-40B4-BE49-F238E27FC236}">
                <a16:creationId xmlns:a16="http://schemas.microsoft.com/office/drawing/2014/main" id="{A4972397-9910-4789-BB90-5CD26D869D9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7839239" y="2547460"/>
            <a:ext cx="274320" cy="274320"/>
          </a:xfrm>
          <a:prstGeom prst="rect">
            <a:avLst/>
          </a:prstGeom>
        </p:spPr>
      </p:pic>
      <p:pic>
        <p:nvPicPr>
          <p:cNvPr id="31" name="Picture 30">
            <a:extLst>
              <a:ext uri="{FF2B5EF4-FFF2-40B4-BE49-F238E27FC236}">
                <a16:creationId xmlns:a16="http://schemas.microsoft.com/office/drawing/2014/main" id="{EFD1E51C-E9AB-47B2-B576-6F67ED7FBE7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8201731" y="2547460"/>
            <a:ext cx="274320" cy="274320"/>
          </a:xfrm>
          <a:prstGeom prst="rect">
            <a:avLst/>
          </a:prstGeom>
        </p:spPr>
      </p:pic>
      <p:pic>
        <p:nvPicPr>
          <p:cNvPr id="21" name="Picture 20">
            <a:extLst>
              <a:ext uri="{FF2B5EF4-FFF2-40B4-BE49-F238E27FC236}">
                <a16:creationId xmlns:a16="http://schemas.microsoft.com/office/drawing/2014/main" id="{F3BBEA3A-178D-4C53-8AE8-8955328530B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2437765" y="4488127"/>
            <a:ext cx="274320" cy="274320"/>
          </a:xfrm>
          <a:prstGeom prst="rect">
            <a:avLst/>
          </a:prstGeom>
        </p:spPr>
      </p:pic>
      <p:pic>
        <p:nvPicPr>
          <p:cNvPr id="24" name="Picture 23">
            <a:extLst>
              <a:ext uri="{FF2B5EF4-FFF2-40B4-BE49-F238E27FC236}">
                <a16:creationId xmlns:a16="http://schemas.microsoft.com/office/drawing/2014/main" id="{B2AACBF4-587B-4C43-BA38-39DCF43D5B1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9305143" y="4488127"/>
            <a:ext cx="274320" cy="274320"/>
          </a:xfrm>
          <a:prstGeom prst="rect">
            <a:avLst/>
          </a:prstGeom>
        </p:spPr>
      </p:pic>
      <p:pic>
        <p:nvPicPr>
          <p:cNvPr id="28" name="Picture 27">
            <a:extLst>
              <a:ext uri="{FF2B5EF4-FFF2-40B4-BE49-F238E27FC236}">
                <a16:creationId xmlns:a16="http://schemas.microsoft.com/office/drawing/2014/main" id="{7642FF69-DD88-4E7A-B14B-803FF7C3BEB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10771046" y="4472888"/>
            <a:ext cx="274320" cy="274320"/>
          </a:xfrm>
          <a:prstGeom prst="rect">
            <a:avLst/>
          </a:prstGeom>
        </p:spPr>
      </p:pic>
      <p:pic>
        <p:nvPicPr>
          <p:cNvPr id="34" name="Picture 33">
            <a:extLst>
              <a:ext uri="{FF2B5EF4-FFF2-40B4-BE49-F238E27FC236}">
                <a16:creationId xmlns:a16="http://schemas.microsoft.com/office/drawing/2014/main" id="{92DDD999-5CD9-4F78-AFF1-5589331381E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6652402" y="4472888"/>
            <a:ext cx="274320" cy="274320"/>
          </a:xfrm>
          <a:prstGeom prst="rect">
            <a:avLst/>
          </a:prstGeom>
        </p:spPr>
      </p:pic>
      <p:pic>
        <p:nvPicPr>
          <p:cNvPr id="36" name="Picture 35">
            <a:extLst>
              <a:ext uri="{FF2B5EF4-FFF2-40B4-BE49-F238E27FC236}">
                <a16:creationId xmlns:a16="http://schemas.microsoft.com/office/drawing/2014/main" id="{4B4A0DC7-EBED-401F-84CD-B754ACF1575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842644" y="4472888"/>
            <a:ext cx="274320" cy="274320"/>
          </a:xfrm>
          <a:prstGeom prst="rect">
            <a:avLst/>
          </a:prstGeom>
        </p:spPr>
      </p:pic>
    </p:spTree>
    <p:extLst>
      <p:ext uri="{BB962C8B-B14F-4D97-AF65-F5344CB8AC3E}">
        <p14:creationId xmlns:p14="http://schemas.microsoft.com/office/powerpoint/2010/main" val="40064710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VIEW with FUNCTION</a:t>
            </a:r>
          </a:p>
          <a:p>
            <a:endParaRPr lang="en-US" altLang="en-US" dirty="0">
              <a:ea typeface="ヒラギノ角ゴ Pro W3" charset="-128"/>
            </a:endParaRPr>
          </a:p>
        </p:txBody>
      </p:sp>
    </p:spTree>
    <p:extLst>
      <p:ext uri="{BB962C8B-B14F-4D97-AF65-F5344CB8AC3E}">
        <p14:creationId xmlns:p14="http://schemas.microsoft.com/office/powerpoint/2010/main" val="12656519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5"/>
          <p:cNvSpPr>
            <a:spLocks noGrp="1"/>
          </p:cNvSpPr>
          <p:nvPr>
            <p:ph type="title"/>
          </p:nvPr>
        </p:nvSpPr>
        <p:spPr/>
        <p:txBody>
          <a:bodyPr/>
          <a:lstStyle/>
          <a:p>
            <a:r>
              <a:rPr lang="en-US" altLang="en-US" dirty="0">
                <a:solidFill>
                  <a:srgbClr val="FFFFFF"/>
                </a:solidFill>
                <a:ea typeface="ヒラギノ角ゴ Pro W3" charset="-128"/>
              </a:rPr>
              <a:t>Setup for View with Function</a:t>
            </a:r>
          </a:p>
        </p:txBody>
      </p:sp>
      <p:sp>
        <p:nvSpPr>
          <p:cNvPr id="24581" name="Text Placeholder 6"/>
          <p:cNvSpPr>
            <a:spLocks noGrp="1"/>
          </p:cNvSpPr>
          <p:nvPr>
            <p:ph type="body" sz="quarter" idx="12"/>
          </p:nvPr>
        </p:nvSpPr>
        <p:spPr>
          <a:xfrm>
            <a:off x="611557" y="1261872"/>
            <a:ext cx="5300187" cy="4846320"/>
          </a:xfrm>
        </p:spPr>
        <p:txBody>
          <a:bodyPr/>
          <a:lstStyle/>
          <a:p>
            <a:pPr>
              <a:lnSpc>
                <a:spcPct val="100000"/>
              </a:lnSpc>
              <a:spcBef>
                <a:spcPts val="0"/>
              </a:spcBef>
            </a:pPr>
            <a:r>
              <a:rPr lang="en-US" altLang="en-US" sz="1600" dirty="0">
                <a:solidFill>
                  <a:srgbClr val="FFFFFF"/>
                </a:solidFill>
                <a:ea typeface="ヒラギノ角ゴ Pro W3" charset="-128"/>
              </a:rPr>
              <a:t>For this method, no SELECT permissions are granted on the table. Instead, there's a view to the table and each role is granted separately. The role intersection check is implemented just before the LEFT JOIN. This causes the </a:t>
            </a:r>
            <a:r>
              <a:rPr lang="en-US" altLang="en-US" sz="1600" dirty="0" err="1">
                <a:solidFill>
                  <a:srgbClr val="FFFFFF"/>
                </a:solidFill>
                <a:ea typeface="ヒラギノ角ゴ Pro W3" charset="-128"/>
              </a:rPr>
              <a:t>security_check</a:t>
            </a:r>
            <a:r>
              <a:rPr lang="en-US" altLang="en-US" sz="1600" dirty="0">
                <a:solidFill>
                  <a:srgbClr val="FFFFFF"/>
                </a:solidFill>
                <a:ea typeface="ヒラギノ角ゴ Pro W3" charset="-128"/>
              </a:rPr>
              <a:t> function to always be checked even if the table is empty. This does enforce most of what we want. Just wish it appeared as a table.</a:t>
            </a:r>
          </a:p>
          <a:p>
            <a:pPr>
              <a:lnSpc>
                <a:spcPct val="100000"/>
              </a:lnSpc>
              <a:spcBef>
                <a:spcPts val="0"/>
              </a:spcBef>
            </a:pPr>
            <a:endParaRPr lang="en-US" altLang="en-US" sz="1600" dirty="0">
              <a:solidFill>
                <a:srgbClr val="FFFFFF"/>
              </a:solidFill>
              <a:ea typeface="ヒラギノ角ゴ Pro W3" charset="-128"/>
            </a:endParaRPr>
          </a:p>
          <a:p>
            <a:pPr>
              <a:lnSpc>
                <a:spcPct val="100000"/>
              </a:lnSpc>
              <a:spcBef>
                <a:spcPts val="0"/>
              </a:spcBef>
            </a:pPr>
            <a:r>
              <a:rPr lang="en-US" altLang="en-US" sz="1600" dirty="0">
                <a:solidFill>
                  <a:srgbClr val="FFFFFF"/>
                </a:solidFill>
                <a:ea typeface="ヒラギノ角ゴ Pro W3" charset="-128"/>
              </a:rPr>
              <a:t>The con's:</a:t>
            </a:r>
          </a:p>
          <a:p>
            <a:pPr>
              <a:lnSpc>
                <a:spcPct val="100000"/>
              </a:lnSpc>
              <a:spcBef>
                <a:spcPts val="0"/>
              </a:spcBef>
            </a:pPr>
            <a:endParaRPr lang="en-US" altLang="en-US" sz="1600" dirty="0">
              <a:solidFill>
                <a:srgbClr val="FFFFFF"/>
              </a:solidFill>
              <a:ea typeface="ヒラギノ角ゴ Pro W3" charset="-128"/>
            </a:endParaRPr>
          </a:p>
          <a:p>
            <a:pPr marL="285750" indent="-285750">
              <a:lnSpc>
                <a:spcPct val="100000"/>
              </a:lnSpc>
              <a:spcBef>
                <a:spcPts val="0"/>
              </a:spcBef>
              <a:buFont typeface="Arial" panose="020B0604020202020204" pitchFamily="34" charset="0"/>
              <a:buChar char="•"/>
            </a:pPr>
            <a:r>
              <a:rPr lang="en-US" altLang="en-US" sz="1600" dirty="0">
                <a:solidFill>
                  <a:srgbClr val="FFFFFF"/>
                </a:solidFill>
                <a:ea typeface="ヒラギノ角ゴ Pro W3" charset="-128"/>
              </a:rPr>
              <a:t>Empty table returned when you don't have all the correct permissions instead of an error message.</a:t>
            </a:r>
          </a:p>
          <a:p>
            <a:pPr marL="285750" indent="-285750">
              <a:lnSpc>
                <a:spcPct val="100000"/>
              </a:lnSpc>
              <a:spcBef>
                <a:spcPts val="0"/>
              </a:spcBef>
              <a:buFont typeface="Arial" panose="020B0604020202020204" pitchFamily="34" charset="0"/>
              <a:buChar char="•"/>
            </a:pPr>
            <a:r>
              <a:rPr lang="en-US" altLang="en-US" sz="1600" dirty="0">
                <a:solidFill>
                  <a:srgbClr val="FFFFFF"/>
                </a:solidFill>
                <a:ea typeface="ヒラギノ角ゴ Pro W3" charset="-128"/>
              </a:rPr>
              <a:t>Table owner, does not have the rights to read, write, update, or delete the data.</a:t>
            </a:r>
          </a:p>
        </p:txBody>
      </p:sp>
      <p:sp>
        <p:nvSpPr>
          <p:cNvPr id="18435"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dirty="0">
                <a:solidFill>
                  <a:schemeClr val="accent6"/>
                </a:solidFill>
              </a:rPr>
              <a:t>© Fred Hutchinson Cancer Research Center </a:t>
            </a:r>
          </a:p>
        </p:txBody>
      </p:sp>
      <p:sp>
        <p:nvSpPr>
          <p:cNvPr id="18436" name="Slide Number Placeholder 3"/>
          <p:cNvSpPr>
            <a:spLocks noGrp="1"/>
          </p:cNvSpPr>
          <p:nvPr>
            <p:ph type="sldNum" sz="quarter" idx="14"/>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2B6AB763-AB93-4001-93C0-322525D2C7E0}" type="slidenum">
              <a:rPr lang="en-US" altLang="en-US" sz="600"/>
              <a:pPr>
                <a:lnSpc>
                  <a:spcPct val="100000"/>
                </a:lnSpc>
                <a:spcBef>
                  <a:spcPct val="0"/>
                </a:spcBef>
                <a:buClrTx/>
              </a:pPr>
              <a:t>32</a:t>
            </a:fld>
            <a:endParaRPr lang="en-US" altLang="en-US" sz="600"/>
          </a:p>
        </p:txBody>
      </p:sp>
      <p:sp>
        <p:nvSpPr>
          <p:cNvPr id="7" name="Text Placeholder 6">
            <a:extLst>
              <a:ext uri="{FF2B5EF4-FFF2-40B4-BE49-F238E27FC236}">
                <a16:creationId xmlns:a16="http://schemas.microsoft.com/office/drawing/2014/main" id="{08D999EF-D8FF-4249-8224-817F64A04183}"/>
              </a:ext>
            </a:extLst>
          </p:cNvPr>
          <p:cNvSpPr txBox="1">
            <a:spLocks/>
          </p:cNvSpPr>
          <p:nvPr/>
        </p:nvSpPr>
        <p:spPr bwMode="auto">
          <a:xfrm>
            <a:off x="6274965" y="1261872"/>
            <a:ext cx="5300187" cy="484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000" dirty="0">
                <a:solidFill>
                  <a:srgbClr val="3A8BDA"/>
                </a:solidFill>
                <a:latin typeface="Courier Condensed" pitchFamily="2" charset="2"/>
              </a:rPr>
              <a:t>-- In an empty database run the "Setup for all examples" </a:t>
            </a:r>
          </a:p>
          <a:p>
            <a:pPr>
              <a:lnSpc>
                <a:spcPct val="100000"/>
              </a:lnSpc>
              <a:spcBef>
                <a:spcPts val="0"/>
              </a:spcBef>
            </a:pPr>
            <a:r>
              <a:rPr lang="en-US" sz="1000" dirty="0">
                <a:solidFill>
                  <a:srgbClr val="3A8BDA"/>
                </a:solidFill>
                <a:latin typeface="Courier Condensed" pitchFamily="2" charset="2"/>
              </a:rPr>
              <a:t>-- first then run the code below </a:t>
            </a:r>
          </a:p>
          <a:p>
            <a:pPr>
              <a:lnSpc>
                <a:spcPct val="100000"/>
              </a:lnSpc>
              <a:spcBef>
                <a:spcPts val="0"/>
              </a:spcBef>
            </a:pPr>
            <a:endParaRPr lang="en-US" sz="1000" dirty="0">
              <a:solidFill>
                <a:srgbClr val="3A8BDA"/>
              </a:solidFill>
              <a:latin typeface="Courier Condensed" pitchFamily="2" charset="2"/>
            </a:endParaRPr>
          </a:p>
          <a:p>
            <a:pPr>
              <a:lnSpc>
                <a:spcPct val="100000"/>
              </a:lnSpc>
              <a:spcBef>
                <a:spcPts val="0"/>
              </a:spcBef>
            </a:pPr>
            <a:r>
              <a:rPr lang="en-US" sz="1000" dirty="0">
                <a:solidFill>
                  <a:srgbClr val="7BC22F"/>
                </a:solidFill>
                <a:latin typeface="Courier Condensed" pitchFamily="2" charset="2"/>
              </a:rPr>
              <a:t>SET</a:t>
            </a:r>
            <a:r>
              <a:rPr lang="en-US" sz="1000" dirty="0">
                <a:solidFill>
                  <a:srgbClr val="FFFFFF"/>
                </a:solidFill>
                <a:latin typeface="Courier Condensed" pitchFamily="2" charset="2"/>
              </a:rPr>
              <a:t> ROLE </a:t>
            </a:r>
            <a:r>
              <a:rPr lang="en-US" sz="1000" dirty="0" err="1">
                <a:solidFill>
                  <a:srgbClr val="FFFFFF"/>
                </a:solidFill>
                <a:latin typeface="Courier Condensed" pitchFamily="2" charset="2"/>
              </a:rPr>
              <a:t>table_owner</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CREATE</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OR</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REPLACE</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FUNCTION</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security_check</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check_roles</a:t>
            </a:r>
            <a:r>
              <a:rPr lang="en-US" sz="1000" dirty="0">
                <a:solidFill>
                  <a:srgbClr val="FFFFFF"/>
                </a:solidFill>
                <a:latin typeface="Courier Condensed" pitchFamily="2" charset="2"/>
              </a:rPr>
              <a:t> name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RETURNS</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boolean</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AS</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body</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DECLARE</a:t>
            </a:r>
            <a:r>
              <a:rPr lang="en-US" sz="1000" dirty="0">
                <a:solidFill>
                  <a:srgbClr val="FFFFFF"/>
                </a:solidFill>
                <a:latin typeface="Courier Condensed" pitchFamily="2" charset="2"/>
              </a:rPr>
              <a:t> </a:t>
            </a:r>
          </a:p>
          <a:p>
            <a:pPr>
              <a:lnSpc>
                <a:spcPct val="100000"/>
              </a:lnSpc>
              <a:spcBef>
                <a:spcPts val="0"/>
              </a:spcBef>
            </a:pPr>
            <a:r>
              <a:rPr lang="en-US" sz="1000" dirty="0">
                <a:solidFill>
                  <a:srgbClr val="FFFFFF"/>
                </a:solidFill>
                <a:latin typeface="Courier Condensed" pitchFamily="2" charset="2"/>
              </a:rPr>
              <a:t>   r </a:t>
            </a:r>
            <a:r>
              <a:rPr lang="en-US" sz="1000" dirty="0">
                <a:solidFill>
                  <a:srgbClr val="7BC22F"/>
                </a:solidFill>
                <a:latin typeface="Courier Condensed" pitchFamily="2" charset="2"/>
              </a:rPr>
              <a:t>RECORD</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BEGIN</a:t>
            </a:r>
            <a:r>
              <a:rPr lang="en-US" sz="1000" dirty="0">
                <a:solidFill>
                  <a:srgbClr val="FFFFFF"/>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   -- Checks to see if NULL was passed </a:t>
            </a:r>
          </a:p>
          <a:p>
            <a:pPr>
              <a:lnSpc>
                <a:spcPct val="100000"/>
              </a:lnSpc>
              <a:spcBef>
                <a:spcPts val="0"/>
              </a:spcBef>
            </a:pPr>
            <a:r>
              <a:rPr lang="en-US" sz="1000" dirty="0">
                <a:solidFill>
                  <a:srgbClr val="7BC22F"/>
                </a:solidFill>
                <a:latin typeface="Courier Condensed" pitchFamily="2" charset="2"/>
              </a:rPr>
              <a:t>   IF</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array_length</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check_roles</a:t>
            </a:r>
            <a:r>
              <a:rPr lang="en-US" sz="1000" dirty="0">
                <a:solidFill>
                  <a:srgbClr val="F08047"/>
                </a:solidFill>
                <a:latin typeface="Courier Condensed" pitchFamily="2" charset="2"/>
              </a:rPr>
              <a:t>,</a:t>
            </a:r>
            <a:r>
              <a:rPr lang="en-US" sz="1000" dirty="0">
                <a:solidFill>
                  <a:srgbClr val="F4DD0B"/>
                </a:solidFill>
                <a:latin typeface="Courier Condensed" pitchFamily="2" charset="2"/>
              </a:rPr>
              <a:t>1</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IS</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NULL</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THEN</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RAISE</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EXCEPTION</a:t>
            </a:r>
            <a:r>
              <a:rPr lang="en-US" sz="1000" dirty="0">
                <a:solidFill>
                  <a:srgbClr val="FFFFFF"/>
                </a:solidFill>
                <a:latin typeface="Courier Condensed" pitchFamily="2" charset="2"/>
              </a:rPr>
              <a:t> </a:t>
            </a:r>
            <a:r>
              <a:rPr lang="en-US" sz="1000" dirty="0">
                <a:solidFill>
                  <a:srgbClr val="8DB0D3"/>
                </a:solidFill>
                <a:latin typeface="Courier Condensed" pitchFamily="2" charset="2"/>
              </a:rPr>
              <a:t>'</a:t>
            </a:r>
            <a:r>
              <a:rPr lang="en-US" sz="1000" dirty="0" err="1">
                <a:solidFill>
                  <a:srgbClr val="8DB0D3"/>
                </a:solidFill>
                <a:latin typeface="Courier Condensed" pitchFamily="2" charset="2"/>
              </a:rPr>
              <a:t>security_check</a:t>
            </a:r>
            <a:r>
              <a:rPr lang="en-US" sz="1000" dirty="0">
                <a:solidFill>
                  <a:srgbClr val="8DB0D3"/>
                </a:solidFill>
                <a:latin typeface="Courier Condensed" pitchFamily="2" charset="2"/>
              </a:rPr>
              <a:t>(): Must specify roles to be checked.’</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END</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IF</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   -- Checks to see if any value in the array is NULL </a:t>
            </a:r>
          </a:p>
          <a:p>
            <a:pPr>
              <a:lnSpc>
                <a:spcPct val="100000"/>
              </a:lnSpc>
              <a:spcBef>
                <a:spcPts val="0"/>
              </a:spcBef>
            </a:pPr>
            <a:r>
              <a:rPr lang="en-US" sz="1000" dirty="0">
                <a:solidFill>
                  <a:srgbClr val="7BC22F"/>
                </a:solidFill>
                <a:latin typeface="Courier Condensed" pitchFamily="2" charset="2"/>
              </a:rPr>
              <a:t>   IF</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check_roles</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&gt;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ARRAY</a:t>
            </a:r>
            <a:r>
              <a:rPr lang="en-US" sz="1000" dirty="0">
                <a:solidFill>
                  <a:srgbClr val="F08047"/>
                </a:solidFill>
                <a:latin typeface="Courier Condensed" pitchFamily="2" charset="2"/>
              </a:rPr>
              <a:t>[</a:t>
            </a:r>
            <a:r>
              <a:rPr lang="en-US" sz="1000" dirty="0">
                <a:solidFill>
                  <a:srgbClr val="7BC22F"/>
                </a:solidFill>
                <a:latin typeface="Courier Condensed" pitchFamily="2" charset="2"/>
              </a:rPr>
              <a:t>NULL</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name</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THEN</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RAISE</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EXCEPTION</a:t>
            </a:r>
            <a:r>
              <a:rPr lang="en-US" sz="1000" dirty="0">
                <a:solidFill>
                  <a:srgbClr val="FFFFFF"/>
                </a:solidFill>
                <a:latin typeface="Courier Condensed" pitchFamily="2" charset="2"/>
              </a:rPr>
              <a:t> </a:t>
            </a:r>
            <a:r>
              <a:rPr lang="en-US" sz="1000" dirty="0">
                <a:solidFill>
                  <a:srgbClr val="8DB0D3"/>
                </a:solidFill>
                <a:latin typeface="Courier Condensed" pitchFamily="2" charset="2"/>
              </a:rPr>
              <a:t>'</a:t>
            </a:r>
            <a:r>
              <a:rPr lang="en-US" sz="1000" dirty="0" err="1">
                <a:solidFill>
                  <a:srgbClr val="8DB0D3"/>
                </a:solidFill>
                <a:latin typeface="Courier Condensed" pitchFamily="2" charset="2"/>
              </a:rPr>
              <a:t>security_check</a:t>
            </a:r>
            <a:r>
              <a:rPr lang="en-US" sz="1000" dirty="0">
                <a:solidFill>
                  <a:srgbClr val="8DB0D3"/>
                </a:solidFill>
                <a:latin typeface="Courier Condensed" pitchFamily="2" charset="2"/>
              </a:rPr>
              <a:t>(): NULL roles are not allowed in </a:t>
            </a:r>
            <a:r>
              <a:rPr lang="en-US" sz="1000" dirty="0" err="1">
                <a:solidFill>
                  <a:srgbClr val="8DB0D3"/>
                </a:solidFill>
                <a:latin typeface="Courier Condensed" pitchFamily="2" charset="2"/>
              </a:rPr>
              <a:t>check_roles</a:t>
            </a:r>
            <a:r>
              <a:rPr lang="en-US" sz="1000" dirty="0">
                <a:solidFill>
                  <a:srgbClr val="8DB0D3"/>
                </a:solidFill>
                <a:latin typeface="Courier Condensed" pitchFamily="2" charset="2"/>
              </a:rPr>
              <a:t>: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check_roles</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END</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IF</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   -- Check to see if the </a:t>
            </a:r>
            <a:r>
              <a:rPr lang="en-US" sz="1000" dirty="0" err="1">
                <a:solidFill>
                  <a:srgbClr val="3A8BDA"/>
                </a:solidFill>
                <a:latin typeface="Courier Condensed" pitchFamily="2" charset="2"/>
              </a:rPr>
              <a:t>current_user</a:t>
            </a:r>
            <a:r>
              <a:rPr lang="en-US" sz="1000" dirty="0">
                <a:solidFill>
                  <a:srgbClr val="3A8BDA"/>
                </a:solidFill>
                <a:latin typeface="Courier Condensed" pitchFamily="2" charset="2"/>
              </a:rPr>
              <a:t> is a direct member of the </a:t>
            </a:r>
            <a:r>
              <a:rPr lang="en-US" sz="1000" dirty="0" err="1">
                <a:solidFill>
                  <a:srgbClr val="3A8BDA"/>
                </a:solidFill>
                <a:latin typeface="Courier Condensed" pitchFamily="2" charset="2"/>
              </a:rPr>
              <a:t>check_roles</a:t>
            </a:r>
            <a:r>
              <a:rPr lang="en-US" sz="1000" dirty="0">
                <a:solidFill>
                  <a:srgbClr val="3A8BDA"/>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SELECT</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a:solidFill>
                  <a:srgbClr val="7BC22F"/>
                </a:solidFill>
                <a:latin typeface="Courier Condensed" pitchFamily="2" charset="2"/>
              </a:rPr>
              <a:t>SELECT</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array_agg</a:t>
            </a:r>
            <a:r>
              <a:rPr lang="en-US" sz="1000" dirty="0">
                <a:solidFill>
                  <a:srgbClr val="F08047"/>
                </a:solidFill>
                <a:latin typeface="Courier Condensed" pitchFamily="2" charset="2"/>
              </a:rPr>
              <a:t>(</a:t>
            </a:r>
            <a:r>
              <a:rPr lang="en-US" sz="1000" dirty="0" err="1">
                <a:solidFill>
                  <a:srgbClr val="FFFFFF"/>
                </a:solidFill>
                <a:latin typeface="Courier Condensed" pitchFamily="2" charset="2"/>
              </a:rPr>
              <a:t>role_name</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name</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FROM</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information_schema</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applicable_roles</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WHERE</a:t>
            </a:r>
            <a:r>
              <a:rPr lang="en-US" sz="1000" dirty="0">
                <a:solidFill>
                  <a:srgbClr val="FFFFFF"/>
                </a:solidFill>
                <a:latin typeface="Courier Condensed" pitchFamily="2" charset="2"/>
              </a:rPr>
              <a:t> grantee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current_user</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&gt;</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check_roles</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AS</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security_check</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INTO</a:t>
            </a:r>
            <a:r>
              <a:rPr lang="en-US" sz="1000" dirty="0">
                <a:solidFill>
                  <a:srgbClr val="FFFFFF"/>
                </a:solidFill>
                <a:latin typeface="Courier Condensed" pitchFamily="2" charset="2"/>
              </a:rPr>
              <a:t> r</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IF</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r</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security_check</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TRUE</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THEN</a:t>
            </a:r>
            <a:r>
              <a:rPr lang="en-US" sz="1000" dirty="0">
                <a:solidFill>
                  <a:srgbClr val="FFFFFF"/>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      -- </a:t>
            </a:r>
            <a:r>
              <a:rPr lang="en-US" sz="1000" dirty="0" err="1">
                <a:solidFill>
                  <a:srgbClr val="3A8BDA"/>
                </a:solidFill>
                <a:latin typeface="Courier Condensed" pitchFamily="2" charset="2"/>
              </a:rPr>
              <a:t>current_user</a:t>
            </a:r>
            <a:r>
              <a:rPr lang="en-US" sz="1000" dirty="0">
                <a:solidFill>
                  <a:srgbClr val="3A8BDA"/>
                </a:solidFill>
                <a:latin typeface="Courier Condensed" pitchFamily="2" charset="2"/>
              </a:rPr>
              <a:t> was found to be a member of all </a:t>
            </a:r>
            <a:r>
              <a:rPr lang="en-US" sz="1000" dirty="0" err="1">
                <a:solidFill>
                  <a:srgbClr val="3A8BDA"/>
                </a:solidFill>
                <a:latin typeface="Courier Condensed" pitchFamily="2" charset="2"/>
              </a:rPr>
              <a:t>check_roles</a:t>
            </a:r>
            <a:r>
              <a:rPr lang="en-US" sz="1000" dirty="0">
                <a:solidFill>
                  <a:srgbClr val="3A8BDA"/>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RETURN</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TRUE</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ELSE</a:t>
            </a:r>
            <a:r>
              <a:rPr lang="en-US" sz="1000" dirty="0">
                <a:solidFill>
                  <a:srgbClr val="FFFFFF"/>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      -- </a:t>
            </a:r>
            <a:r>
              <a:rPr lang="en-US" sz="1000" dirty="0" err="1">
                <a:solidFill>
                  <a:srgbClr val="3A8BDA"/>
                </a:solidFill>
                <a:latin typeface="Courier Condensed" pitchFamily="2" charset="2"/>
              </a:rPr>
              <a:t>current_user</a:t>
            </a:r>
            <a:r>
              <a:rPr lang="en-US" sz="1000" dirty="0">
                <a:solidFill>
                  <a:srgbClr val="3A8BDA"/>
                </a:solidFill>
                <a:latin typeface="Courier Condensed" pitchFamily="2" charset="2"/>
              </a:rPr>
              <a:t> was NOT found to be a member of all </a:t>
            </a:r>
            <a:r>
              <a:rPr lang="en-US" sz="1000" dirty="0" err="1">
                <a:solidFill>
                  <a:srgbClr val="3A8BDA"/>
                </a:solidFill>
                <a:latin typeface="Courier Condensed" pitchFamily="2" charset="2"/>
              </a:rPr>
              <a:t>check_roles</a:t>
            </a:r>
            <a:r>
              <a:rPr lang="en-US" sz="1000" dirty="0">
                <a:solidFill>
                  <a:srgbClr val="3A8BDA"/>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RAISE</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EXCEPTION</a:t>
            </a:r>
            <a:r>
              <a:rPr lang="en-US" sz="1000" dirty="0">
                <a:solidFill>
                  <a:srgbClr val="FFFFFF"/>
                </a:solidFill>
                <a:latin typeface="Courier Condensed" pitchFamily="2" charset="2"/>
              </a:rPr>
              <a:t> </a:t>
            </a:r>
            <a:r>
              <a:rPr lang="en-US" sz="1000" dirty="0">
                <a:solidFill>
                  <a:srgbClr val="8DB0D3"/>
                </a:solidFill>
                <a:latin typeface="Courier Condensed" pitchFamily="2" charset="2"/>
              </a:rPr>
              <a:t>'</a:t>
            </a:r>
            <a:r>
              <a:rPr lang="en-US" sz="1000" dirty="0" err="1">
                <a:solidFill>
                  <a:srgbClr val="8DB0D3"/>
                </a:solidFill>
                <a:latin typeface="Courier Condensed" pitchFamily="2" charset="2"/>
              </a:rPr>
              <a:t>security_check</a:t>
            </a:r>
            <a:r>
              <a:rPr lang="en-US" sz="1000" dirty="0">
                <a:solidFill>
                  <a:srgbClr val="8DB0D3"/>
                </a:solidFill>
                <a:latin typeface="Courier Condensed" pitchFamily="2" charset="2"/>
              </a:rPr>
              <a:t>(): User: % is required to be a member of all of these groups: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current_user</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check_roles</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END</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IF</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END</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body</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LANGUAGE</a:t>
            </a:r>
            <a:r>
              <a:rPr lang="en-US" sz="1000" dirty="0">
                <a:solidFill>
                  <a:srgbClr val="FFFFFF"/>
                </a:solidFill>
                <a:latin typeface="Courier Condensed" pitchFamily="2" charset="2"/>
              </a:rPr>
              <a:t> </a:t>
            </a:r>
            <a:r>
              <a:rPr lang="en-US" sz="1000" dirty="0">
                <a:solidFill>
                  <a:srgbClr val="8DB0D3"/>
                </a:solidFill>
                <a:latin typeface="Courier Condensed" pitchFamily="2" charset="2"/>
              </a:rPr>
              <a:t>'</a:t>
            </a:r>
            <a:r>
              <a:rPr lang="en-US" sz="1000" dirty="0" err="1">
                <a:solidFill>
                  <a:srgbClr val="8DB0D3"/>
                </a:solidFill>
                <a:latin typeface="Courier Condensed" pitchFamily="2" charset="2"/>
              </a:rPr>
              <a:t>plpgsql</a:t>
            </a:r>
            <a:r>
              <a:rPr lang="en-US" sz="1000" dirty="0">
                <a:solidFill>
                  <a:srgbClr val="8DB0D3"/>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FFFFFF"/>
                </a:solidFill>
                <a:latin typeface="Courier Condensed" pitchFamily="2" charset="2"/>
              </a:rPr>
              <a:t>STABLE </a:t>
            </a:r>
          </a:p>
          <a:p>
            <a:pPr>
              <a:lnSpc>
                <a:spcPct val="100000"/>
              </a:lnSpc>
              <a:spcBef>
                <a:spcPts val="0"/>
              </a:spcBef>
            </a:pPr>
            <a:r>
              <a:rPr lang="en-US" sz="1000" dirty="0">
                <a:solidFill>
                  <a:srgbClr val="FFFFFF"/>
                </a:solidFill>
                <a:latin typeface="Courier Condensed" pitchFamily="2" charset="2"/>
              </a:rPr>
              <a:t>CALLED </a:t>
            </a:r>
            <a:r>
              <a:rPr lang="en-US" sz="1000" dirty="0">
                <a:solidFill>
                  <a:srgbClr val="7BC22F"/>
                </a:solidFill>
                <a:latin typeface="Courier Condensed" pitchFamily="2" charset="2"/>
              </a:rPr>
              <a:t>ON</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NULL</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INPUT</a:t>
            </a:r>
            <a:r>
              <a:rPr lang="en-US" sz="1000" dirty="0">
                <a:solidFill>
                  <a:srgbClr val="FFFFFF"/>
                </a:solidFill>
                <a:latin typeface="Courier Condensed" pitchFamily="2" charset="2"/>
              </a:rPr>
              <a:t> </a:t>
            </a:r>
          </a:p>
          <a:p>
            <a:pPr>
              <a:lnSpc>
                <a:spcPct val="100000"/>
              </a:lnSpc>
              <a:spcBef>
                <a:spcPts val="0"/>
              </a:spcBef>
            </a:pPr>
            <a:r>
              <a:rPr lang="en-US" sz="1000" dirty="0">
                <a:solidFill>
                  <a:srgbClr val="FFFFFF"/>
                </a:solidFill>
                <a:latin typeface="Courier Condensed" pitchFamily="2" charset="2"/>
              </a:rPr>
              <a:t>SECURITY INVOKER</a:t>
            </a:r>
            <a:r>
              <a:rPr lang="en-US" sz="1000" dirty="0">
                <a:solidFill>
                  <a:srgbClr val="F08047"/>
                </a:solidFill>
                <a:latin typeface="Courier Condensed" pitchFamily="2" charset="2"/>
              </a:rPr>
              <a:t>;</a:t>
            </a:r>
            <a:endParaRPr lang="en-US" sz="1000" dirty="0">
              <a:effectLst/>
              <a:latin typeface="Courier Condensed" pitchFamily="2" charset="2"/>
            </a:endParaRPr>
          </a:p>
        </p:txBody>
      </p:sp>
      <p:pic>
        <p:nvPicPr>
          <p:cNvPr id="8" name="Picture 7">
            <a:extLst>
              <a:ext uri="{FF2B5EF4-FFF2-40B4-BE49-F238E27FC236}">
                <a16:creationId xmlns:a16="http://schemas.microsoft.com/office/drawing/2014/main" id="{35E2D54A-FB5E-4AAF-97B5-0D4CFD1007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33162653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5"/>
          <p:cNvSpPr>
            <a:spLocks noGrp="1"/>
          </p:cNvSpPr>
          <p:nvPr>
            <p:ph type="title"/>
          </p:nvPr>
        </p:nvSpPr>
        <p:spPr/>
        <p:txBody>
          <a:bodyPr/>
          <a:lstStyle/>
          <a:p>
            <a:r>
              <a:rPr lang="en-US" altLang="en-US" dirty="0">
                <a:solidFill>
                  <a:srgbClr val="FFFFFF"/>
                </a:solidFill>
                <a:ea typeface="ヒラギノ角ゴ Pro W3" charset="-128"/>
              </a:rPr>
              <a:t>Setup for View with Function</a:t>
            </a:r>
          </a:p>
        </p:txBody>
      </p:sp>
      <p:sp>
        <p:nvSpPr>
          <p:cNvPr id="24581" name="Text Placeholder 6"/>
          <p:cNvSpPr>
            <a:spLocks noGrp="1"/>
          </p:cNvSpPr>
          <p:nvPr>
            <p:ph type="body" sz="quarter" idx="12"/>
          </p:nvPr>
        </p:nvSpPr>
        <p:spPr>
          <a:xfrm>
            <a:off x="611557" y="1261872"/>
            <a:ext cx="5300187" cy="4846320"/>
          </a:xfrm>
        </p:spPr>
        <p:txBody>
          <a:bodyPr/>
          <a:lstStyle/>
          <a:p>
            <a:pPr>
              <a:lnSpc>
                <a:spcPct val="100000"/>
              </a:lnSpc>
              <a:spcBef>
                <a:spcPts val="0"/>
              </a:spcBef>
            </a:pPr>
            <a:r>
              <a:rPr lang="en-US" altLang="en-US" sz="1600" dirty="0">
                <a:solidFill>
                  <a:srgbClr val="FFFFFF"/>
                </a:solidFill>
                <a:ea typeface="ヒラギノ角ゴ Pro W3" charset="-128"/>
              </a:rPr>
              <a:t>For this method, no SELECT permissions are granted on the table. Instead, there's a view to the table and each role is granted separately. The role intersection check is implemented just before the LEFT JOIN. This causes the </a:t>
            </a:r>
            <a:r>
              <a:rPr lang="en-US" altLang="en-US" sz="1600" dirty="0" err="1">
                <a:solidFill>
                  <a:srgbClr val="FFFFFF"/>
                </a:solidFill>
                <a:ea typeface="ヒラギノ角ゴ Pro W3" charset="-128"/>
              </a:rPr>
              <a:t>security_check</a:t>
            </a:r>
            <a:r>
              <a:rPr lang="en-US" altLang="en-US" sz="1600" dirty="0">
                <a:solidFill>
                  <a:srgbClr val="FFFFFF"/>
                </a:solidFill>
                <a:ea typeface="ヒラギノ角ゴ Pro W3" charset="-128"/>
              </a:rPr>
              <a:t> function to always be checked even if the table is empty. This does enforce most of what we want. Just wish it appeared as a table.</a:t>
            </a:r>
          </a:p>
          <a:p>
            <a:pPr>
              <a:lnSpc>
                <a:spcPct val="100000"/>
              </a:lnSpc>
              <a:spcBef>
                <a:spcPts val="0"/>
              </a:spcBef>
            </a:pPr>
            <a:endParaRPr lang="en-US" altLang="en-US" sz="1600" dirty="0">
              <a:solidFill>
                <a:srgbClr val="FFFFFF"/>
              </a:solidFill>
              <a:ea typeface="ヒラギノ角ゴ Pro W3" charset="-128"/>
            </a:endParaRPr>
          </a:p>
          <a:p>
            <a:pPr>
              <a:lnSpc>
                <a:spcPct val="100000"/>
              </a:lnSpc>
              <a:spcBef>
                <a:spcPts val="0"/>
              </a:spcBef>
            </a:pPr>
            <a:r>
              <a:rPr lang="en-US" altLang="en-US" sz="1600" dirty="0">
                <a:solidFill>
                  <a:srgbClr val="FFFFFF"/>
                </a:solidFill>
                <a:ea typeface="ヒラギノ角ゴ Pro W3" charset="-128"/>
              </a:rPr>
              <a:t>The con's:</a:t>
            </a:r>
          </a:p>
          <a:p>
            <a:pPr>
              <a:lnSpc>
                <a:spcPct val="100000"/>
              </a:lnSpc>
              <a:spcBef>
                <a:spcPts val="0"/>
              </a:spcBef>
            </a:pPr>
            <a:endParaRPr lang="en-US" altLang="en-US" sz="1600" dirty="0">
              <a:solidFill>
                <a:srgbClr val="FFFFFF"/>
              </a:solidFill>
              <a:ea typeface="ヒラギノ角ゴ Pro W3" charset="-128"/>
            </a:endParaRPr>
          </a:p>
          <a:p>
            <a:pPr marL="285750" indent="-285750">
              <a:lnSpc>
                <a:spcPct val="100000"/>
              </a:lnSpc>
              <a:spcBef>
                <a:spcPts val="0"/>
              </a:spcBef>
              <a:buFont typeface="Arial" panose="020B0604020202020204" pitchFamily="34" charset="0"/>
              <a:buChar char="•"/>
            </a:pPr>
            <a:r>
              <a:rPr lang="en-US" altLang="en-US" sz="1600" dirty="0">
                <a:solidFill>
                  <a:srgbClr val="FFFFFF"/>
                </a:solidFill>
                <a:ea typeface="ヒラギノ角ゴ Pro W3" charset="-128"/>
              </a:rPr>
              <a:t>Empty table returned when you don't have all the correct permissions instead of an error message.</a:t>
            </a:r>
          </a:p>
          <a:p>
            <a:pPr marL="285750" indent="-285750">
              <a:lnSpc>
                <a:spcPct val="100000"/>
              </a:lnSpc>
              <a:spcBef>
                <a:spcPts val="0"/>
              </a:spcBef>
              <a:buFont typeface="Arial" panose="020B0604020202020204" pitchFamily="34" charset="0"/>
              <a:buChar char="•"/>
            </a:pPr>
            <a:r>
              <a:rPr lang="en-US" altLang="en-US" sz="1600" dirty="0">
                <a:solidFill>
                  <a:srgbClr val="FFFFFF"/>
                </a:solidFill>
                <a:ea typeface="ヒラギノ角ゴ Pro W3" charset="-128"/>
              </a:rPr>
              <a:t>Table owner, does not have the rights to read, write, update, or delete the data.</a:t>
            </a:r>
          </a:p>
          <a:p>
            <a:pPr>
              <a:lnSpc>
                <a:spcPct val="100000"/>
              </a:lnSpc>
              <a:spcBef>
                <a:spcPts val="0"/>
              </a:spcBef>
            </a:pPr>
            <a:endParaRPr lang="en-US" altLang="en-US" sz="1600" dirty="0">
              <a:solidFill>
                <a:srgbClr val="FFFFFF"/>
              </a:solidFill>
              <a:ea typeface="ヒラギノ角ゴ Pro W3" charset="-128"/>
            </a:endParaRPr>
          </a:p>
        </p:txBody>
      </p:sp>
      <p:sp>
        <p:nvSpPr>
          <p:cNvPr id="18435"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dirty="0">
                <a:solidFill>
                  <a:schemeClr val="accent6"/>
                </a:solidFill>
              </a:rPr>
              <a:t>© Fred Hutchinson Cancer Research Center </a:t>
            </a:r>
          </a:p>
        </p:txBody>
      </p:sp>
      <p:sp>
        <p:nvSpPr>
          <p:cNvPr id="18436" name="Slide Number Placeholder 3"/>
          <p:cNvSpPr>
            <a:spLocks noGrp="1"/>
          </p:cNvSpPr>
          <p:nvPr>
            <p:ph type="sldNum" sz="quarter" idx="14"/>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2B6AB763-AB93-4001-93C0-322525D2C7E0}" type="slidenum">
              <a:rPr lang="en-US" altLang="en-US" sz="600"/>
              <a:pPr>
                <a:lnSpc>
                  <a:spcPct val="100000"/>
                </a:lnSpc>
                <a:spcBef>
                  <a:spcPct val="0"/>
                </a:spcBef>
                <a:buClrTx/>
              </a:pPr>
              <a:t>33</a:t>
            </a:fld>
            <a:endParaRPr lang="en-US" altLang="en-US" sz="600"/>
          </a:p>
        </p:txBody>
      </p:sp>
      <p:sp>
        <p:nvSpPr>
          <p:cNvPr id="7" name="Text Placeholder 6">
            <a:extLst>
              <a:ext uri="{FF2B5EF4-FFF2-40B4-BE49-F238E27FC236}">
                <a16:creationId xmlns:a16="http://schemas.microsoft.com/office/drawing/2014/main" id="{08D999EF-D8FF-4249-8224-817F64A04183}"/>
              </a:ext>
            </a:extLst>
          </p:cNvPr>
          <p:cNvSpPr txBox="1">
            <a:spLocks/>
          </p:cNvSpPr>
          <p:nvPr/>
        </p:nvSpPr>
        <p:spPr bwMode="auto">
          <a:xfrm>
            <a:off x="6274965" y="1261872"/>
            <a:ext cx="5300187" cy="484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000" dirty="0">
                <a:solidFill>
                  <a:srgbClr val="7BC22F"/>
                </a:solidFill>
                <a:latin typeface="Courier Condensed" pitchFamily="2" charset="2"/>
              </a:rPr>
              <a:t>GRANT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EXECUTE</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ON</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FUNCTION</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security_check</a:t>
            </a:r>
            <a:r>
              <a:rPr lang="en-US" sz="1000" dirty="0">
                <a:solidFill>
                  <a:srgbClr val="F08047"/>
                </a:solidFill>
                <a:latin typeface="Courier Condensed" pitchFamily="2" charset="2"/>
              </a:rPr>
              <a:t>(</a:t>
            </a:r>
            <a:r>
              <a:rPr lang="en-US" sz="1000" dirty="0" err="1">
                <a:solidFill>
                  <a:srgbClr val="FFFFFF"/>
                </a:solidFill>
                <a:latin typeface="Courier Condensed" pitchFamily="2" charset="2"/>
              </a:rPr>
              <a:t>check_roles</a:t>
            </a:r>
            <a:r>
              <a:rPr lang="en-US" sz="1000" dirty="0">
                <a:solidFill>
                  <a:srgbClr val="FFFFFF"/>
                </a:solidFill>
                <a:latin typeface="Courier Condensed" pitchFamily="2" charset="2"/>
              </a:rPr>
              <a:t> name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TO</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PUBLIC</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endParaRPr lang="en-US" sz="1000" dirty="0">
              <a:solidFill>
                <a:srgbClr val="FFFFFF"/>
              </a:solidFill>
              <a:latin typeface="Courier Condensed" pitchFamily="2" charset="2"/>
            </a:endParaRPr>
          </a:p>
          <a:p>
            <a:pPr>
              <a:lnSpc>
                <a:spcPct val="100000"/>
              </a:lnSpc>
              <a:spcBef>
                <a:spcPts val="0"/>
              </a:spcBef>
            </a:pPr>
            <a:r>
              <a:rPr lang="en-US" sz="1000" dirty="0">
                <a:solidFill>
                  <a:srgbClr val="7BC22F"/>
                </a:solidFill>
                <a:latin typeface="Courier Condensed" pitchFamily="2" charset="2"/>
              </a:rPr>
              <a:t>CREATE</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OR</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REPLACE</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VIEW</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test_view</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AS</a:t>
            </a:r>
            <a:r>
              <a:rPr lang="en-US" sz="1000" dirty="0">
                <a:solidFill>
                  <a:srgbClr val="FFFFFF"/>
                </a:solidFill>
                <a:latin typeface="Courier Condensed" pitchFamily="2" charset="2"/>
              </a:rPr>
              <a:t> </a:t>
            </a:r>
          </a:p>
          <a:p>
            <a:pPr>
              <a:lnSpc>
                <a:spcPct val="100000"/>
              </a:lnSpc>
              <a:spcBef>
                <a:spcPts val="0"/>
              </a:spcBef>
            </a:pPr>
            <a:r>
              <a:rPr lang="en-US" sz="1000" dirty="0">
                <a:solidFill>
                  <a:srgbClr val="FFFFFF"/>
                </a:solidFill>
                <a:latin typeface="Courier Condensed" pitchFamily="2" charset="2"/>
              </a:rPr>
              <a:t>   </a:t>
            </a:r>
            <a:r>
              <a:rPr lang="en-US" sz="1000" dirty="0">
                <a:solidFill>
                  <a:srgbClr val="7BC22F"/>
                </a:solidFill>
                <a:latin typeface="Courier Condensed" pitchFamily="2" charset="2"/>
              </a:rPr>
              <a:t>SELECT</a:t>
            </a:r>
            <a:r>
              <a:rPr lang="en-US" sz="1000" dirty="0">
                <a:solidFill>
                  <a:srgbClr val="FFFFFF"/>
                </a:solidFill>
                <a:latin typeface="Courier Condensed" pitchFamily="2" charset="2"/>
              </a:rPr>
              <a:t> a</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FROM</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security_check</a:t>
            </a:r>
            <a:r>
              <a:rPr lang="en-US" sz="1000" dirty="0">
                <a:solidFill>
                  <a:srgbClr val="F08047"/>
                </a:solidFill>
                <a:latin typeface="Courier Condensed" pitchFamily="2" charset="2"/>
              </a:rPr>
              <a:t>(</a:t>
            </a:r>
            <a:r>
              <a:rPr lang="en-US" sz="1000" dirty="0">
                <a:solidFill>
                  <a:srgbClr val="7BC22F"/>
                </a:solidFill>
                <a:latin typeface="Courier Condensed" pitchFamily="2" charset="2"/>
              </a:rPr>
              <a:t>ARRAY</a:t>
            </a:r>
            <a:r>
              <a:rPr lang="en-US" sz="1000" dirty="0">
                <a:solidFill>
                  <a:srgbClr val="F08047"/>
                </a:solidFill>
                <a:latin typeface="Courier Condensed" pitchFamily="2" charset="2"/>
              </a:rPr>
              <a:t>[</a:t>
            </a:r>
            <a:r>
              <a:rPr lang="en-US" sz="1000" dirty="0">
                <a:solidFill>
                  <a:srgbClr val="8DB0D3"/>
                </a:solidFill>
                <a:latin typeface="Courier Condensed" pitchFamily="2" charset="2"/>
              </a:rPr>
              <a:t>'</a:t>
            </a:r>
            <a:r>
              <a:rPr lang="en-US" sz="1000" dirty="0" err="1">
                <a:solidFill>
                  <a:srgbClr val="8DB0D3"/>
                </a:solidFill>
                <a:latin typeface="Courier Condensed" pitchFamily="2" charset="2"/>
              </a:rPr>
              <a:t>group_a</a:t>
            </a:r>
            <a:r>
              <a:rPr lang="en-US" sz="1000" dirty="0">
                <a:solidFill>
                  <a:srgbClr val="8DB0D3"/>
                </a:solidFill>
                <a:latin typeface="Courier Condensed" pitchFamily="2" charset="2"/>
              </a:rPr>
              <a:t>'</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8DB0D3"/>
                </a:solidFill>
                <a:latin typeface="Courier Condensed" pitchFamily="2" charset="2"/>
              </a:rPr>
              <a:t>'</a:t>
            </a:r>
            <a:r>
              <a:rPr lang="en-US" sz="1000" dirty="0" err="1">
                <a:solidFill>
                  <a:srgbClr val="8DB0D3"/>
                </a:solidFill>
                <a:latin typeface="Courier Condensed" pitchFamily="2" charset="2"/>
              </a:rPr>
              <a:t>group_b</a:t>
            </a:r>
            <a:r>
              <a:rPr lang="en-US" sz="1000" dirty="0">
                <a:solidFill>
                  <a:srgbClr val="8DB0D3"/>
                </a:solidFill>
                <a:latin typeface="Courier Condensed" pitchFamily="2" charset="2"/>
              </a:rPr>
              <a:t>'</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LEFT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JOIN</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test</a:t>
            </a:r>
            <a:r>
              <a:rPr lang="en-US" sz="1000" dirty="0">
                <a:solidFill>
                  <a:srgbClr val="FFFFFF"/>
                </a:solidFill>
                <a:latin typeface="Courier Condensed" pitchFamily="2" charset="2"/>
              </a:rPr>
              <a:t> a </a:t>
            </a:r>
            <a:r>
              <a:rPr lang="en-US" sz="1000" dirty="0">
                <a:solidFill>
                  <a:srgbClr val="7BC22F"/>
                </a:solidFill>
                <a:latin typeface="Courier Condensed" pitchFamily="2" charset="2"/>
              </a:rPr>
              <a:t>ON</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a:solidFill>
                  <a:srgbClr val="7BC22F"/>
                </a:solidFill>
                <a:latin typeface="Courier Condensed" pitchFamily="2" charset="2"/>
              </a:rPr>
              <a:t>TRUE</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WHERE</a:t>
            </a:r>
            <a:r>
              <a:rPr lang="en-US" sz="1000" dirty="0">
                <a:solidFill>
                  <a:srgbClr val="FFFFFF"/>
                </a:solidFill>
                <a:latin typeface="Courier Condensed" pitchFamily="2" charset="2"/>
              </a:rPr>
              <a:t> a</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id </a:t>
            </a:r>
            <a:r>
              <a:rPr lang="en-US" sz="1000" dirty="0">
                <a:solidFill>
                  <a:srgbClr val="7BC22F"/>
                </a:solidFill>
                <a:latin typeface="Courier Condensed" pitchFamily="2" charset="2"/>
              </a:rPr>
              <a:t>IS</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NOT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NULL</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endParaRPr lang="en-US" sz="1000" dirty="0">
              <a:solidFill>
                <a:srgbClr val="7BC22F"/>
              </a:solidFill>
              <a:latin typeface="Courier Condensed" pitchFamily="2" charset="2"/>
            </a:endParaRPr>
          </a:p>
          <a:p>
            <a:pPr>
              <a:lnSpc>
                <a:spcPct val="100000"/>
              </a:lnSpc>
              <a:spcBef>
                <a:spcPts val="0"/>
              </a:spcBef>
            </a:pPr>
            <a:r>
              <a:rPr lang="en-US" sz="1000" dirty="0">
                <a:solidFill>
                  <a:srgbClr val="7BC22F"/>
                </a:solidFill>
                <a:latin typeface="Courier Condensed" pitchFamily="2" charset="2"/>
              </a:rPr>
              <a:t>GRANT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SELECT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ON</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test_view</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TO</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group_a</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GRANT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SELECT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ON</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test_view</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TO</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group_b</a:t>
            </a:r>
            <a:r>
              <a:rPr lang="en-US" sz="1000" dirty="0">
                <a:solidFill>
                  <a:srgbClr val="F08047"/>
                </a:solidFill>
                <a:latin typeface="Courier Condensed" pitchFamily="2" charset="2"/>
              </a:rPr>
              <a:t>;</a:t>
            </a:r>
            <a:endParaRPr lang="en-US" sz="1000" dirty="0">
              <a:effectLst/>
              <a:latin typeface="Courier Condensed" pitchFamily="2" charset="2"/>
            </a:endParaRPr>
          </a:p>
        </p:txBody>
      </p:sp>
      <p:pic>
        <p:nvPicPr>
          <p:cNvPr id="8" name="Picture 7">
            <a:extLst>
              <a:ext uri="{FF2B5EF4-FFF2-40B4-BE49-F238E27FC236}">
                <a16:creationId xmlns:a16="http://schemas.microsoft.com/office/drawing/2014/main" id="{9229C058-5407-4C0C-B645-5946406BCC0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827787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5"/>
          <p:cNvSpPr>
            <a:spLocks noGrp="1"/>
          </p:cNvSpPr>
          <p:nvPr>
            <p:ph type="title"/>
          </p:nvPr>
        </p:nvSpPr>
        <p:spPr>
          <a:xfrm>
            <a:off x="611559" y="141288"/>
            <a:ext cx="5300185" cy="685800"/>
          </a:xfrm>
        </p:spPr>
        <p:txBody>
          <a:bodyPr/>
          <a:lstStyle/>
          <a:p>
            <a:r>
              <a:rPr lang="en-US" altLang="en-US" dirty="0">
                <a:solidFill>
                  <a:srgbClr val="FFFFFF"/>
                </a:solidFill>
                <a:ea typeface="ヒラギノ角ゴ Pro W3" charset="-128"/>
              </a:rPr>
              <a:t>Check with Dataset</a:t>
            </a:r>
          </a:p>
        </p:txBody>
      </p:sp>
      <p:sp>
        <p:nvSpPr>
          <p:cNvPr id="24581" name="Text Placeholder 6"/>
          <p:cNvSpPr>
            <a:spLocks noGrp="1"/>
          </p:cNvSpPr>
          <p:nvPr>
            <p:ph type="body" sz="quarter" idx="12"/>
          </p:nvPr>
        </p:nvSpPr>
        <p:spPr>
          <a:xfrm>
            <a:off x="611557" y="1261872"/>
            <a:ext cx="5300187" cy="4846320"/>
          </a:xfrm>
        </p:spPr>
        <p:txBody>
          <a:bodyPr/>
          <a:lstStyle/>
          <a:p>
            <a:pPr>
              <a:lnSpc>
                <a:spcPct val="100000"/>
              </a:lnSpc>
              <a:spcBef>
                <a:spcPts val="0"/>
              </a:spcBef>
            </a:pPr>
            <a:endParaRPr lang="en-US" sz="900" dirty="0">
              <a:solidFill>
                <a:srgbClr val="7BC22F"/>
              </a:solidFill>
              <a:latin typeface="Courier Condensed" pitchFamily="2" charset="2"/>
            </a:endParaRPr>
          </a:p>
          <a:p>
            <a:pPr>
              <a:lnSpc>
                <a:spcPct val="100000"/>
              </a:lnSpc>
              <a:spcBef>
                <a:spcPts val="0"/>
              </a:spcBef>
            </a:pPr>
            <a:endParaRPr lang="en-US" sz="900" dirty="0">
              <a:solidFill>
                <a:srgbClr val="7BC22F"/>
              </a:solidFill>
              <a:latin typeface="Courier Condensed" pitchFamily="2" charset="2"/>
            </a:endParaRPr>
          </a:p>
          <a:p>
            <a:pPr>
              <a:lnSpc>
                <a:spcPct val="100000"/>
              </a:lnSpc>
              <a:spcBef>
                <a:spcPts val="0"/>
              </a:spcBef>
            </a:pPr>
            <a:endParaRPr lang="en-US" sz="900" dirty="0">
              <a:solidFill>
                <a:srgbClr val="7BC22F"/>
              </a:solidFill>
              <a:latin typeface="Courier Condensed" pitchFamily="2" charset="2"/>
            </a:endParaRPr>
          </a:p>
          <a:p>
            <a:pPr>
              <a:lnSpc>
                <a:spcPct val="100000"/>
              </a:lnSpc>
              <a:spcBef>
                <a:spcPts val="0"/>
              </a:spcBef>
            </a:pPr>
            <a:endParaRPr lang="en-US" sz="900" dirty="0">
              <a:solidFill>
                <a:srgbClr val="7BC22F"/>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user_a</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a:t>
            </a:r>
            <a:r>
              <a:rPr lang="en-US" sz="900" dirty="0" err="1">
                <a:solidFill>
                  <a:srgbClr val="3A8BDA"/>
                </a:solidFill>
                <a:latin typeface="Courier Condensed" pitchFamily="2" charset="2"/>
              </a:rPr>
              <a:t>Privilaged</a:t>
            </a:r>
            <a:r>
              <a:rPr lang="en-US" sz="900" dirty="0">
                <a:solidFill>
                  <a:srgbClr val="3A8BDA"/>
                </a:solidFill>
                <a:latin typeface="Courier Condensed" pitchFamily="2" charset="2"/>
              </a:rPr>
              <a:t> User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test_view</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-- 3 rows returned (execution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total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user_b</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Partial </a:t>
            </a:r>
            <a:r>
              <a:rPr lang="en-US" sz="900" dirty="0" err="1">
                <a:solidFill>
                  <a:srgbClr val="3A8BDA"/>
                </a:solidFill>
                <a:latin typeface="Courier Condensed" pitchFamily="2" charset="2"/>
              </a:rPr>
              <a:t>Privilaged</a:t>
            </a:r>
            <a:r>
              <a:rPr lang="en-US" sz="900" dirty="0">
                <a:solidFill>
                  <a:srgbClr val="3A8BDA"/>
                </a:solidFill>
                <a:latin typeface="Courier Condensed" pitchFamily="2" charset="2"/>
              </a:rPr>
              <a:t> User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test_view</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ERROR: </a:t>
            </a:r>
            <a:r>
              <a:rPr lang="en-US" sz="900" dirty="0" err="1">
                <a:solidFill>
                  <a:srgbClr val="3A8BDA"/>
                </a:solidFill>
                <a:latin typeface="Courier Condensed" pitchFamily="2" charset="2"/>
              </a:rPr>
              <a:t>security_check</a:t>
            </a:r>
            <a:r>
              <a:rPr lang="en-US" sz="900" dirty="0">
                <a:solidFill>
                  <a:srgbClr val="3A8BDA"/>
                </a:solidFill>
                <a:latin typeface="Courier Condensed" pitchFamily="2" charset="2"/>
              </a:rPr>
              <a:t>(): User: </a:t>
            </a:r>
            <a:r>
              <a:rPr lang="en-US" sz="900" dirty="0" err="1">
                <a:solidFill>
                  <a:srgbClr val="3A8BDA"/>
                </a:solidFill>
                <a:latin typeface="Courier Condensed" pitchFamily="2" charset="2"/>
              </a:rPr>
              <a:t>user_b</a:t>
            </a:r>
            <a:r>
              <a:rPr lang="en-US" sz="900" dirty="0">
                <a:solidFill>
                  <a:srgbClr val="3A8BDA"/>
                </a:solidFill>
                <a:latin typeface="Courier Condensed" pitchFamily="2" charset="2"/>
              </a:rPr>
              <a:t> is required to be a member of all of these groups: {</a:t>
            </a:r>
            <a:r>
              <a:rPr lang="en-US" sz="900" dirty="0" err="1">
                <a:solidFill>
                  <a:srgbClr val="3A8BDA"/>
                </a:solidFill>
                <a:latin typeface="Courier Condensed" pitchFamily="2" charset="2"/>
              </a:rPr>
              <a:t>group_a,group_b</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user_c</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Un-</a:t>
            </a:r>
            <a:r>
              <a:rPr lang="en-US" sz="900" dirty="0" err="1">
                <a:solidFill>
                  <a:srgbClr val="3A8BDA"/>
                </a:solidFill>
                <a:latin typeface="Courier Condensed" pitchFamily="2" charset="2"/>
              </a:rPr>
              <a:t>Privilaged</a:t>
            </a:r>
            <a:r>
              <a:rPr lang="en-US" sz="900" dirty="0">
                <a:solidFill>
                  <a:srgbClr val="3A8BDA"/>
                </a:solidFill>
                <a:latin typeface="Courier Condensed" pitchFamily="2" charset="2"/>
              </a:rPr>
              <a:t> User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test_view</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ERROR: permission denied for relation test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group_a</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-- 1st Group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test_view</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ERROR: </a:t>
            </a:r>
            <a:r>
              <a:rPr lang="en-US" sz="900" dirty="0" err="1">
                <a:solidFill>
                  <a:srgbClr val="3A8BDA"/>
                </a:solidFill>
                <a:latin typeface="Courier Condensed" pitchFamily="2" charset="2"/>
              </a:rPr>
              <a:t>security_check</a:t>
            </a:r>
            <a:r>
              <a:rPr lang="en-US" sz="900" dirty="0">
                <a:solidFill>
                  <a:srgbClr val="3A8BDA"/>
                </a:solidFill>
                <a:latin typeface="Courier Condensed" pitchFamily="2" charset="2"/>
              </a:rPr>
              <a:t>(): User: </a:t>
            </a:r>
            <a:r>
              <a:rPr lang="en-US" sz="900" dirty="0" err="1">
                <a:solidFill>
                  <a:srgbClr val="3A8BDA"/>
                </a:solidFill>
                <a:latin typeface="Courier Condensed" pitchFamily="2" charset="2"/>
              </a:rPr>
              <a:t>group_a</a:t>
            </a:r>
            <a:r>
              <a:rPr lang="en-US" sz="900" dirty="0">
                <a:solidFill>
                  <a:srgbClr val="3A8BDA"/>
                </a:solidFill>
                <a:latin typeface="Courier Condensed" pitchFamily="2" charset="2"/>
              </a:rPr>
              <a:t> is required to be a member of all of these groups: {</a:t>
            </a:r>
            <a:r>
              <a:rPr lang="en-US" sz="900" dirty="0" err="1">
                <a:solidFill>
                  <a:srgbClr val="3A8BDA"/>
                </a:solidFill>
                <a:latin typeface="Courier Condensed" pitchFamily="2" charset="2"/>
              </a:rPr>
              <a:t>group_a,group_b</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group_b</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-- 2nd Group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test_view</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ERROR: </a:t>
            </a:r>
            <a:r>
              <a:rPr lang="en-US" sz="900" dirty="0" err="1">
                <a:solidFill>
                  <a:srgbClr val="3A8BDA"/>
                </a:solidFill>
                <a:latin typeface="Courier Condensed" pitchFamily="2" charset="2"/>
              </a:rPr>
              <a:t>security_check</a:t>
            </a:r>
            <a:r>
              <a:rPr lang="en-US" sz="900" dirty="0">
                <a:solidFill>
                  <a:srgbClr val="3A8BDA"/>
                </a:solidFill>
                <a:latin typeface="Courier Condensed" pitchFamily="2" charset="2"/>
              </a:rPr>
              <a:t>(): User: </a:t>
            </a:r>
            <a:r>
              <a:rPr lang="en-US" sz="900" dirty="0" err="1">
                <a:solidFill>
                  <a:srgbClr val="3A8BDA"/>
                </a:solidFill>
                <a:latin typeface="Courier Condensed" pitchFamily="2" charset="2"/>
              </a:rPr>
              <a:t>group_b</a:t>
            </a:r>
            <a:r>
              <a:rPr lang="en-US" sz="900" dirty="0">
                <a:solidFill>
                  <a:srgbClr val="3A8BDA"/>
                </a:solidFill>
                <a:latin typeface="Courier Condensed" pitchFamily="2" charset="2"/>
              </a:rPr>
              <a:t> is required to be a member of all of these groups: {</a:t>
            </a:r>
            <a:r>
              <a:rPr lang="en-US" sz="900" dirty="0" err="1">
                <a:solidFill>
                  <a:srgbClr val="3A8BDA"/>
                </a:solidFill>
                <a:latin typeface="Courier Condensed" pitchFamily="2" charset="2"/>
              </a:rPr>
              <a:t>group_a,group_b</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table_owner</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Table Owner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test_view</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ERROR: </a:t>
            </a:r>
            <a:r>
              <a:rPr lang="en-US" sz="900" dirty="0" err="1">
                <a:solidFill>
                  <a:srgbClr val="3A8BDA"/>
                </a:solidFill>
                <a:latin typeface="Courier Condensed" pitchFamily="2" charset="2"/>
              </a:rPr>
              <a:t>security_check</a:t>
            </a:r>
            <a:r>
              <a:rPr lang="en-US" sz="900" dirty="0">
                <a:solidFill>
                  <a:srgbClr val="3A8BDA"/>
                </a:solidFill>
                <a:latin typeface="Courier Condensed" pitchFamily="2" charset="2"/>
              </a:rPr>
              <a:t>(): User: </a:t>
            </a:r>
            <a:r>
              <a:rPr lang="en-US" sz="900" dirty="0" err="1">
                <a:solidFill>
                  <a:srgbClr val="3A8BDA"/>
                </a:solidFill>
                <a:latin typeface="Courier Condensed" pitchFamily="2" charset="2"/>
              </a:rPr>
              <a:t>table_owner</a:t>
            </a:r>
            <a:r>
              <a:rPr lang="en-US" sz="900" dirty="0">
                <a:solidFill>
                  <a:srgbClr val="3A8BDA"/>
                </a:solidFill>
                <a:latin typeface="Courier Condensed" pitchFamily="2" charset="2"/>
              </a:rPr>
              <a:t> is required to be a member of all of these groups: {</a:t>
            </a:r>
            <a:r>
              <a:rPr lang="en-US" sz="900" dirty="0" err="1">
                <a:solidFill>
                  <a:srgbClr val="3A8BDA"/>
                </a:solidFill>
                <a:latin typeface="Courier Condensed" pitchFamily="2" charset="2"/>
              </a:rPr>
              <a:t>group_a,group_b</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postgres</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Superuser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test_view</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ERROR: </a:t>
            </a:r>
            <a:r>
              <a:rPr lang="en-US" sz="900" dirty="0" err="1">
                <a:solidFill>
                  <a:srgbClr val="3A8BDA"/>
                </a:solidFill>
                <a:latin typeface="Courier Condensed" pitchFamily="2" charset="2"/>
              </a:rPr>
              <a:t>security_check</a:t>
            </a:r>
            <a:r>
              <a:rPr lang="en-US" sz="900" dirty="0">
                <a:solidFill>
                  <a:srgbClr val="3A8BDA"/>
                </a:solidFill>
                <a:latin typeface="Courier Condensed" pitchFamily="2" charset="2"/>
              </a:rPr>
              <a:t>(): User: </a:t>
            </a:r>
            <a:r>
              <a:rPr lang="en-US" sz="900" dirty="0" err="1">
                <a:solidFill>
                  <a:srgbClr val="3A8BDA"/>
                </a:solidFill>
                <a:latin typeface="Courier Condensed" pitchFamily="2" charset="2"/>
              </a:rPr>
              <a:t>postgres</a:t>
            </a:r>
            <a:r>
              <a:rPr lang="en-US" sz="900" dirty="0">
                <a:solidFill>
                  <a:srgbClr val="3A8BDA"/>
                </a:solidFill>
                <a:latin typeface="Courier Condensed" pitchFamily="2" charset="2"/>
              </a:rPr>
              <a:t> is required to be a member of all of these groups: {</a:t>
            </a:r>
            <a:r>
              <a:rPr lang="en-US" sz="900" dirty="0" err="1">
                <a:solidFill>
                  <a:srgbClr val="3A8BDA"/>
                </a:solidFill>
                <a:latin typeface="Courier Condensed" pitchFamily="2" charset="2"/>
              </a:rPr>
              <a:t>group_a,group_b</a:t>
            </a:r>
            <a:r>
              <a:rPr lang="en-US" sz="900" dirty="0">
                <a:solidFill>
                  <a:srgbClr val="3A8BDA"/>
                </a:solidFill>
                <a:latin typeface="Courier Condensed" pitchFamily="2" charset="2"/>
              </a:rPr>
              <a:t>}</a:t>
            </a:r>
            <a:endParaRPr lang="en-US" sz="900" dirty="0">
              <a:latin typeface="Courier Condensed" pitchFamily="2" charset="2"/>
            </a:endParaRPr>
          </a:p>
          <a:p>
            <a:pPr>
              <a:lnSpc>
                <a:spcPct val="100000"/>
              </a:lnSpc>
              <a:spcBef>
                <a:spcPts val="0"/>
              </a:spcBef>
            </a:pPr>
            <a:endParaRPr lang="en-US" altLang="en-US" sz="900" dirty="0">
              <a:solidFill>
                <a:srgbClr val="FFFFFF"/>
              </a:solidFill>
              <a:latin typeface="Courier Condensed" pitchFamily="2" charset="2"/>
              <a:ea typeface="ヒラギノ角ゴ Pro W3" charset="-128"/>
            </a:endParaRPr>
          </a:p>
        </p:txBody>
      </p:sp>
      <p:sp>
        <p:nvSpPr>
          <p:cNvPr id="18435"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dirty="0">
                <a:solidFill>
                  <a:schemeClr val="accent6"/>
                </a:solidFill>
              </a:rPr>
              <a:t>© Fred Hutchinson Cancer Research Center </a:t>
            </a:r>
          </a:p>
        </p:txBody>
      </p:sp>
      <p:sp>
        <p:nvSpPr>
          <p:cNvPr id="18436" name="Slide Number Placeholder 3"/>
          <p:cNvSpPr>
            <a:spLocks noGrp="1"/>
          </p:cNvSpPr>
          <p:nvPr>
            <p:ph type="sldNum" sz="quarter" idx="14"/>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2B6AB763-AB93-4001-93C0-322525D2C7E0}" type="slidenum">
              <a:rPr lang="en-US" altLang="en-US" sz="600"/>
              <a:pPr>
                <a:lnSpc>
                  <a:spcPct val="100000"/>
                </a:lnSpc>
                <a:spcBef>
                  <a:spcPct val="0"/>
                </a:spcBef>
                <a:buClrTx/>
              </a:pPr>
              <a:t>34</a:t>
            </a:fld>
            <a:endParaRPr lang="en-US" altLang="en-US" sz="600"/>
          </a:p>
        </p:txBody>
      </p:sp>
      <p:sp>
        <p:nvSpPr>
          <p:cNvPr id="7" name="Text Placeholder 6">
            <a:extLst>
              <a:ext uri="{FF2B5EF4-FFF2-40B4-BE49-F238E27FC236}">
                <a16:creationId xmlns:a16="http://schemas.microsoft.com/office/drawing/2014/main" id="{08D999EF-D8FF-4249-8224-817F64A04183}"/>
              </a:ext>
            </a:extLst>
          </p:cNvPr>
          <p:cNvSpPr txBox="1">
            <a:spLocks/>
          </p:cNvSpPr>
          <p:nvPr/>
        </p:nvSpPr>
        <p:spPr bwMode="auto">
          <a:xfrm>
            <a:off x="6274965" y="1261872"/>
            <a:ext cx="5300187" cy="484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900" dirty="0">
                <a:solidFill>
                  <a:srgbClr val="3A8BDA"/>
                </a:solidFill>
                <a:latin typeface="Courier Condensed" pitchFamily="2" charset="2"/>
              </a:rPr>
              <a:t>-- Check to see what happens with an empty dataset </a:t>
            </a: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table_owner</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7BC22F"/>
                </a:solidFill>
                <a:latin typeface="Courier Condensed" pitchFamily="2" charset="2"/>
              </a:rPr>
              <a:t>TRUNCATE</a:t>
            </a:r>
            <a:r>
              <a:rPr lang="en-US" sz="900" dirty="0">
                <a:solidFill>
                  <a:srgbClr val="FFFFFF"/>
                </a:solidFill>
                <a:latin typeface="Courier Condensed" pitchFamily="2" charset="2"/>
              </a:rPr>
              <a:t> </a:t>
            </a:r>
            <a:r>
              <a:rPr lang="en-US" sz="900" dirty="0">
                <a:solidFill>
                  <a:srgbClr val="7BC22F"/>
                </a:solidFill>
                <a:latin typeface="Courier Condensed" pitchFamily="2" charset="2"/>
              </a:rPr>
              <a:t>TABLE</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endParaRPr lang="en-US" sz="900" dirty="0">
              <a:solidFill>
                <a:srgbClr val="FFFFFF"/>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user_a</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a:t>
            </a:r>
            <a:r>
              <a:rPr lang="en-US" sz="900" dirty="0" err="1">
                <a:solidFill>
                  <a:srgbClr val="3A8BDA"/>
                </a:solidFill>
                <a:latin typeface="Courier Condensed" pitchFamily="2" charset="2"/>
              </a:rPr>
              <a:t>Privilaged</a:t>
            </a:r>
            <a:r>
              <a:rPr lang="en-US" sz="900" dirty="0">
                <a:solidFill>
                  <a:srgbClr val="3A8BDA"/>
                </a:solidFill>
                <a:latin typeface="Courier Condensed" pitchFamily="2" charset="2"/>
              </a:rPr>
              <a:t> User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test_view</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Empty set (execution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total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user_b</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Partial </a:t>
            </a:r>
            <a:r>
              <a:rPr lang="en-US" sz="900" dirty="0" err="1">
                <a:solidFill>
                  <a:srgbClr val="3A8BDA"/>
                </a:solidFill>
                <a:latin typeface="Courier Condensed" pitchFamily="2" charset="2"/>
              </a:rPr>
              <a:t>Privilaged</a:t>
            </a:r>
            <a:r>
              <a:rPr lang="en-US" sz="900" dirty="0">
                <a:solidFill>
                  <a:srgbClr val="3A8BDA"/>
                </a:solidFill>
                <a:latin typeface="Courier Condensed" pitchFamily="2" charset="2"/>
              </a:rPr>
              <a:t> User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test_view</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ERROR: </a:t>
            </a:r>
            <a:r>
              <a:rPr lang="en-US" sz="900" dirty="0" err="1">
                <a:solidFill>
                  <a:srgbClr val="3A8BDA"/>
                </a:solidFill>
                <a:latin typeface="Courier Condensed" pitchFamily="2" charset="2"/>
              </a:rPr>
              <a:t>security_check</a:t>
            </a:r>
            <a:r>
              <a:rPr lang="en-US" sz="900" dirty="0">
                <a:solidFill>
                  <a:srgbClr val="3A8BDA"/>
                </a:solidFill>
                <a:latin typeface="Courier Condensed" pitchFamily="2" charset="2"/>
              </a:rPr>
              <a:t>(): User: </a:t>
            </a:r>
            <a:r>
              <a:rPr lang="en-US" sz="900" dirty="0" err="1">
                <a:solidFill>
                  <a:srgbClr val="3A8BDA"/>
                </a:solidFill>
                <a:latin typeface="Courier Condensed" pitchFamily="2" charset="2"/>
              </a:rPr>
              <a:t>user_b</a:t>
            </a:r>
            <a:r>
              <a:rPr lang="en-US" sz="900" dirty="0">
                <a:solidFill>
                  <a:srgbClr val="3A8BDA"/>
                </a:solidFill>
                <a:latin typeface="Courier Condensed" pitchFamily="2" charset="2"/>
              </a:rPr>
              <a:t> is required to be a member of all of these groups: {</a:t>
            </a:r>
            <a:r>
              <a:rPr lang="en-US" sz="900" dirty="0" err="1">
                <a:solidFill>
                  <a:srgbClr val="3A8BDA"/>
                </a:solidFill>
                <a:latin typeface="Courier Condensed" pitchFamily="2" charset="2"/>
              </a:rPr>
              <a:t>group_a,group_b</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user_c</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Un-</a:t>
            </a:r>
            <a:r>
              <a:rPr lang="en-US" sz="900" dirty="0" err="1">
                <a:solidFill>
                  <a:srgbClr val="3A8BDA"/>
                </a:solidFill>
                <a:latin typeface="Courier Condensed" pitchFamily="2" charset="2"/>
              </a:rPr>
              <a:t>Privilaged</a:t>
            </a:r>
            <a:r>
              <a:rPr lang="en-US" sz="900" dirty="0">
                <a:solidFill>
                  <a:srgbClr val="3A8BDA"/>
                </a:solidFill>
                <a:latin typeface="Courier Condensed" pitchFamily="2" charset="2"/>
              </a:rPr>
              <a:t> User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test_view</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ERROR: permission denied for relation test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group_a</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-- 1st Group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test_view</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ERROR: </a:t>
            </a:r>
            <a:r>
              <a:rPr lang="en-US" sz="900" dirty="0" err="1">
                <a:solidFill>
                  <a:srgbClr val="3A8BDA"/>
                </a:solidFill>
                <a:latin typeface="Courier Condensed" pitchFamily="2" charset="2"/>
              </a:rPr>
              <a:t>security_check</a:t>
            </a:r>
            <a:r>
              <a:rPr lang="en-US" sz="900" dirty="0">
                <a:solidFill>
                  <a:srgbClr val="3A8BDA"/>
                </a:solidFill>
                <a:latin typeface="Courier Condensed" pitchFamily="2" charset="2"/>
              </a:rPr>
              <a:t>(): User: </a:t>
            </a:r>
            <a:r>
              <a:rPr lang="en-US" sz="900" dirty="0" err="1">
                <a:solidFill>
                  <a:srgbClr val="3A8BDA"/>
                </a:solidFill>
                <a:latin typeface="Courier Condensed" pitchFamily="2" charset="2"/>
              </a:rPr>
              <a:t>group_a</a:t>
            </a:r>
            <a:r>
              <a:rPr lang="en-US" sz="900" dirty="0">
                <a:solidFill>
                  <a:srgbClr val="3A8BDA"/>
                </a:solidFill>
                <a:latin typeface="Courier Condensed" pitchFamily="2" charset="2"/>
              </a:rPr>
              <a:t> is required to be a member of all of these groups: {</a:t>
            </a:r>
            <a:r>
              <a:rPr lang="en-US" sz="900" dirty="0" err="1">
                <a:solidFill>
                  <a:srgbClr val="3A8BDA"/>
                </a:solidFill>
                <a:latin typeface="Courier Condensed" pitchFamily="2" charset="2"/>
              </a:rPr>
              <a:t>group_a,group_b</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group_b</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-- 2nd Group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test_view</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ERROR: </a:t>
            </a:r>
            <a:r>
              <a:rPr lang="en-US" sz="900" dirty="0" err="1">
                <a:solidFill>
                  <a:srgbClr val="3A8BDA"/>
                </a:solidFill>
                <a:latin typeface="Courier Condensed" pitchFamily="2" charset="2"/>
              </a:rPr>
              <a:t>security_check</a:t>
            </a:r>
            <a:r>
              <a:rPr lang="en-US" sz="900" dirty="0">
                <a:solidFill>
                  <a:srgbClr val="3A8BDA"/>
                </a:solidFill>
                <a:latin typeface="Courier Condensed" pitchFamily="2" charset="2"/>
              </a:rPr>
              <a:t>(): User: </a:t>
            </a:r>
            <a:r>
              <a:rPr lang="en-US" sz="900" dirty="0" err="1">
                <a:solidFill>
                  <a:srgbClr val="3A8BDA"/>
                </a:solidFill>
                <a:latin typeface="Courier Condensed" pitchFamily="2" charset="2"/>
              </a:rPr>
              <a:t>group_b</a:t>
            </a:r>
            <a:r>
              <a:rPr lang="en-US" sz="900" dirty="0">
                <a:solidFill>
                  <a:srgbClr val="3A8BDA"/>
                </a:solidFill>
                <a:latin typeface="Courier Condensed" pitchFamily="2" charset="2"/>
              </a:rPr>
              <a:t> is required to be a member of all of these groups: {</a:t>
            </a:r>
            <a:r>
              <a:rPr lang="en-US" sz="900" dirty="0" err="1">
                <a:solidFill>
                  <a:srgbClr val="3A8BDA"/>
                </a:solidFill>
                <a:latin typeface="Courier Condensed" pitchFamily="2" charset="2"/>
              </a:rPr>
              <a:t>group_a,group_b</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table_owner</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Table Owner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test_view</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ERROR: </a:t>
            </a:r>
            <a:r>
              <a:rPr lang="en-US" sz="900" dirty="0" err="1">
                <a:solidFill>
                  <a:srgbClr val="3A8BDA"/>
                </a:solidFill>
                <a:latin typeface="Courier Condensed" pitchFamily="2" charset="2"/>
              </a:rPr>
              <a:t>security_check</a:t>
            </a:r>
            <a:r>
              <a:rPr lang="en-US" sz="900" dirty="0">
                <a:solidFill>
                  <a:srgbClr val="3A8BDA"/>
                </a:solidFill>
                <a:latin typeface="Courier Condensed" pitchFamily="2" charset="2"/>
              </a:rPr>
              <a:t>(): User: </a:t>
            </a:r>
            <a:r>
              <a:rPr lang="en-US" sz="900" dirty="0" err="1">
                <a:solidFill>
                  <a:srgbClr val="3A8BDA"/>
                </a:solidFill>
                <a:latin typeface="Courier Condensed" pitchFamily="2" charset="2"/>
              </a:rPr>
              <a:t>table_owner</a:t>
            </a:r>
            <a:r>
              <a:rPr lang="en-US" sz="900" dirty="0">
                <a:solidFill>
                  <a:srgbClr val="3A8BDA"/>
                </a:solidFill>
                <a:latin typeface="Courier Condensed" pitchFamily="2" charset="2"/>
              </a:rPr>
              <a:t> is required to be a member of all of these groups: {</a:t>
            </a:r>
            <a:r>
              <a:rPr lang="en-US" sz="900" dirty="0" err="1">
                <a:solidFill>
                  <a:srgbClr val="3A8BDA"/>
                </a:solidFill>
                <a:latin typeface="Courier Condensed" pitchFamily="2" charset="2"/>
              </a:rPr>
              <a:t>group_a,group_b</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postgres</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Superuser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test_view</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ERROR: </a:t>
            </a:r>
            <a:r>
              <a:rPr lang="en-US" sz="900" dirty="0" err="1">
                <a:solidFill>
                  <a:srgbClr val="3A8BDA"/>
                </a:solidFill>
                <a:latin typeface="Courier Condensed" pitchFamily="2" charset="2"/>
              </a:rPr>
              <a:t>security_check</a:t>
            </a:r>
            <a:r>
              <a:rPr lang="en-US" sz="900" dirty="0">
                <a:solidFill>
                  <a:srgbClr val="3A8BDA"/>
                </a:solidFill>
                <a:latin typeface="Courier Condensed" pitchFamily="2" charset="2"/>
              </a:rPr>
              <a:t>(): User: </a:t>
            </a:r>
            <a:r>
              <a:rPr lang="en-US" sz="900" dirty="0" err="1">
                <a:solidFill>
                  <a:srgbClr val="3A8BDA"/>
                </a:solidFill>
                <a:latin typeface="Courier Condensed" pitchFamily="2" charset="2"/>
              </a:rPr>
              <a:t>postgres</a:t>
            </a:r>
            <a:r>
              <a:rPr lang="en-US" sz="900" dirty="0">
                <a:solidFill>
                  <a:srgbClr val="3A8BDA"/>
                </a:solidFill>
                <a:latin typeface="Courier Condensed" pitchFamily="2" charset="2"/>
              </a:rPr>
              <a:t> is required to be a member of all of these groups: {</a:t>
            </a:r>
            <a:r>
              <a:rPr lang="en-US" sz="900" dirty="0" err="1">
                <a:solidFill>
                  <a:srgbClr val="3A8BDA"/>
                </a:solidFill>
                <a:latin typeface="Courier Condensed" pitchFamily="2" charset="2"/>
              </a:rPr>
              <a:t>group_a,group_b</a:t>
            </a:r>
            <a:r>
              <a:rPr lang="en-US" sz="900" dirty="0">
                <a:solidFill>
                  <a:srgbClr val="3A8BDA"/>
                </a:solidFill>
                <a:latin typeface="Courier Condensed" pitchFamily="2" charset="2"/>
              </a:rPr>
              <a:t>} </a:t>
            </a:r>
            <a:endParaRPr lang="en-US" sz="900" dirty="0">
              <a:effectLst/>
              <a:latin typeface="Courier Condensed" pitchFamily="2" charset="2"/>
            </a:endParaRPr>
          </a:p>
        </p:txBody>
      </p:sp>
      <p:pic>
        <p:nvPicPr>
          <p:cNvPr id="17" name="Graphic 16" descr="Smiling Face with Solid Fill">
            <a:extLst>
              <a:ext uri="{FF2B5EF4-FFF2-40B4-BE49-F238E27FC236}">
                <a16:creationId xmlns:a16="http://schemas.microsoft.com/office/drawing/2014/main" id="{72FA2681-F7DF-4FC2-B04B-9389F7752837}"/>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819882" y="1792741"/>
            <a:ext cx="457200" cy="457200"/>
          </a:xfrm>
          <a:prstGeom prst="rect">
            <a:avLst/>
          </a:prstGeom>
        </p:spPr>
      </p:pic>
      <p:pic>
        <p:nvPicPr>
          <p:cNvPr id="20" name="Graphic 19" descr="Smiling Face with Solid Fill">
            <a:extLst>
              <a:ext uri="{FF2B5EF4-FFF2-40B4-BE49-F238E27FC236}">
                <a16:creationId xmlns:a16="http://schemas.microsoft.com/office/drawing/2014/main" id="{2F7EB806-A5D7-4C97-B364-EFBB51F54035}"/>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817765" y="2887910"/>
            <a:ext cx="457200" cy="457200"/>
          </a:xfrm>
          <a:prstGeom prst="rect">
            <a:avLst/>
          </a:prstGeom>
        </p:spPr>
      </p:pic>
      <p:pic>
        <p:nvPicPr>
          <p:cNvPr id="21" name="Graphic 20" descr="Smiling Face with Solid Fill">
            <a:extLst>
              <a:ext uri="{FF2B5EF4-FFF2-40B4-BE49-F238E27FC236}">
                <a16:creationId xmlns:a16="http://schemas.microsoft.com/office/drawing/2014/main" id="{D120B220-17BF-4F17-B807-BA575B33FD85}"/>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6474" y="1792741"/>
            <a:ext cx="457200" cy="457200"/>
          </a:xfrm>
          <a:prstGeom prst="rect">
            <a:avLst/>
          </a:prstGeom>
        </p:spPr>
      </p:pic>
      <p:pic>
        <p:nvPicPr>
          <p:cNvPr id="24" name="Graphic 23" descr="Smiling Face with Solid Fill">
            <a:extLst>
              <a:ext uri="{FF2B5EF4-FFF2-40B4-BE49-F238E27FC236}">
                <a16:creationId xmlns:a16="http://schemas.microsoft.com/office/drawing/2014/main" id="{4ADBC574-7E47-45AF-B9D0-94DC18CC3EDF}"/>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4357" y="2887910"/>
            <a:ext cx="457200" cy="457200"/>
          </a:xfrm>
          <a:prstGeom prst="rect">
            <a:avLst/>
          </a:prstGeom>
        </p:spPr>
      </p:pic>
      <p:pic>
        <p:nvPicPr>
          <p:cNvPr id="25" name="Graphic 24" descr="Smiling Face with Solid Fill">
            <a:extLst>
              <a:ext uri="{FF2B5EF4-FFF2-40B4-BE49-F238E27FC236}">
                <a16:creationId xmlns:a16="http://schemas.microsoft.com/office/drawing/2014/main" id="{9F5B803A-B324-4D5D-9C23-665FF9C05AA0}"/>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4357" y="4703700"/>
            <a:ext cx="457200" cy="457200"/>
          </a:xfrm>
          <a:prstGeom prst="rect">
            <a:avLst/>
          </a:prstGeom>
        </p:spPr>
      </p:pic>
      <p:pic>
        <p:nvPicPr>
          <p:cNvPr id="26" name="Graphic 25" descr="Smiling Face with Solid Fill">
            <a:extLst>
              <a:ext uri="{FF2B5EF4-FFF2-40B4-BE49-F238E27FC236}">
                <a16:creationId xmlns:a16="http://schemas.microsoft.com/office/drawing/2014/main" id="{D76DE874-0637-40CB-96D5-63E503765E04}"/>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4357" y="5298196"/>
            <a:ext cx="457200" cy="457200"/>
          </a:xfrm>
          <a:prstGeom prst="rect">
            <a:avLst/>
          </a:prstGeom>
        </p:spPr>
      </p:pic>
      <p:pic>
        <p:nvPicPr>
          <p:cNvPr id="27" name="Graphic 26" descr="Smiling Face with Solid Fill">
            <a:extLst>
              <a:ext uri="{FF2B5EF4-FFF2-40B4-BE49-F238E27FC236}">
                <a16:creationId xmlns:a16="http://schemas.microsoft.com/office/drawing/2014/main" id="{64A863CA-F438-4CEB-8C97-C3D62D76EC8F}"/>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6474" y="2340639"/>
            <a:ext cx="457200" cy="457200"/>
          </a:xfrm>
          <a:prstGeom prst="rect">
            <a:avLst/>
          </a:prstGeom>
        </p:spPr>
      </p:pic>
      <p:pic>
        <p:nvPicPr>
          <p:cNvPr id="31" name="Graphic 30" descr="Smiling Face with Solid Fill">
            <a:extLst>
              <a:ext uri="{FF2B5EF4-FFF2-40B4-BE49-F238E27FC236}">
                <a16:creationId xmlns:a16="http://schemas.microsoft.com/office/drawing/2014/main" id="{F74E867C-F1D6-4F61-940C-ED766F1B02DF}"/>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817765" y="2340639"/>
            <a:ext cx="457200" cy="457200"/>
          </a:xfrm>
          <a:prstGeom prst="rect">
            <a:avLst/>
          </a:prstGeom>
        </p:spPr>
      </p:pic>
      <p:pic>
        <p:nvPicPr>
          <p:cNvPr id="32" name="Graphic 31" descr="Smiling Face with Solid Fill">
            <a:extLst>
              <a:ext uri="{FF2B5EF4-FFF2-40B4-BE49-F238E27FC236}">
                <a16:creationId xmlns:a16="http://schemas.microsoft.com/office/drawing/2014/main" id="{310E13D2-DFB2-4CED-B714-22E5F23C8A5F}"/>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49758" y="3477134"/>
            <a:ext cx="457200" cy="457200"/>
          </a:xfrm>
          <a:prstGeom prst="rect">
            <a:avLst/>
          </a:prstGeom>
        </p:spPr>
      </p:pic>
      <p:pic>
        <p:nvPicPr>
          <p:cNvPr id="33" name="Graphic 32" descr="Smiling Face with Solid Fill">
            <a:extLst>
              <a:ext uri="{FF2B5EF4-FFF2-40B4-BE49-F238E27FC236}">
                <a16:creationId xmlns:a16="http://schemas.microsoft.com/office/drawing/2014/main" id="{F8139058-4D8A-47A6-B81C-582D38AF8020}"/>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49758" y="4090417"/>
            <a:ext cx="457200" cy="457200"/>
          </a:xfrm>
          <a:prstGeom prst="rect">
            <a:avLst/>
          </a:prstGeom>
        </p:spPr>
      </p:pic>
      <p:pic>
        <p:nvPicPr>
          <p:cNvPr id="34" name="Graphic 33" descr="Smiling Face with Solid Fill">
            <a:extLst>
              <a:ext uri="{FF2B5EF4-FFF2-40B4-BE49-F238E27FC236}">
                <a16:creationId xmlns:a16="http://schemas.microsoft.com/office/drawing/2014/main" id="{3B902488-9361-44E3-A450-736E203D78EA}"/>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815648" y="3467741"/>
            <a:ext cx="457200" cy="457200"/>
          </a:xfrm>
          <a:prstGeom prst="rect">
            <a:avLst/>
          </a:prstGeom>
        </p:spPr>
      </p:pic>
      <p:pic>
        <p:nvPicPr>
          <p:cNvPr id="35" name="Graphic 34" descr="Smiling Face with Solid Fill">
            <a:extLst>
              <a:ext uri="{FF2B5EF4-FFF2-40B4-BE49-F238E27FC236}">
                <a16:creationId xmlns:a16="http://schemas.microsoft.com/office/drawing/2014/main" id="{00808F17-2EA2-4987-9CE0-1491B9780B2A}"/>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815648" y="4090417"/>
            <a:ext cx="457200" cy="457200"/>
          </a:xfrm>
          <a:prstGeom prst="rect">
            <a:avLst/>
          </a:prstGeom>
        </p:spPr>
      </p:pic>
      <p:pic>
        <p:nvPicPr>
          <p:cNvPr id="36" name="Graphic 35" descr="Smiling Face with Solid Fill">
            <a:extLst>
              <a:ext uri="{FF2B5EF4-FFF2-40B4-BE49-F238E27FC236}">
                <a16:creationId xmlns:a16="http://schemas.microsoft.com/office/drawing/2014/main" id="{6AE6D447-D6CC-490B-AEE4-D0388D9320F5}"/>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815648" y="4703700"/>
            <a:ext cx="457200" cy="457200"/>
          </a:xfrm>
          <a:prstGeom prst="rect">
            <a:avLst/>
          </a:prstGeom>
        </p:spPr>
      </p:pic>
      <p:pic>
        <p:nvPicPr>
          <p:cNvPr id="37" name="Graphic 36" descr="Smiling Face with Solid Fill">
            <a:extLst>
              <a:ext uri="{FF2B5EF4-FFF2-40B4-BE49-F238E27FC236}">
                <a16:creationId xmlns:a16="http://schemas.microsoft.com/office/drawing/2014/main" id="{81D05188-4C17-42E6-AB73-DE6DCC3D367C}"/>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815648" y="5298196"/>
            <a:ext cx="457200" cy="457200"/>
          </a:xfrm>
          <a:prstGeom prst="rect">
            <a:avLst/>
          </a:prstGeom>
        </p:spPr>
      </p:pic>
      <p:sp>
        <p:nvSpPr>
          <p:cNvPr id="22" name="Title 5">
            <a:extLst>
              <a:ext uri="{FF2B5EF4-FFF2-40B4-BE49-F238E27FC236}">
                <a16:creationId xmlns:a16="http://schemas.microsoft.com/office/drawing/2014/main" id="{824990AA-B81F-4EE4-A890-E0E66DB5183E}"/>
              </a:ext>
            </a:extLst>
          </p:cNvPr>
          <p:cNvSpPr txBox="1">
            <a:spLocks/>
          </p:cNvSpPr>
          <p:nvPr/>
        </p:nvSpPr>
        <p:spPr bwMode="auto">
          <a:xfrm>
            <a:off x="6274965" y="141288"/>
            <a:ext cx="530018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lvl1pPr algn="l" rtl="0" eaLnBrk="0" fontAlgn="base" hangingPunct="0">
              <a:spcBef>
                <a:spcPct val="0"/>
              </a:spcBef>
              <a:spcAft>
                <a:spcPct val="0"/>
              </a:spcAft>
              <a:defRPr sz="3200" b="1">
                <a:solidFill>
                  <a:schemeClr val="accent6"/>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a:lstStyle>
          <a:p>
            <a:r>
              <a:rPr lang="en-US" altLang="en-US" kern="0" dirty="0">
                <a:solidFill>
                  <a:srgbClr val="FFFFFF"/>
                </a:solidFill>
                <a:latin typeface="Arial Narrow" panose="020B0606020202030204" pitchFamily="34" charset="0"/>
                <a:ea typeface="ヒラギノ角ゴ Pro W3" charset="-128"/>
              </a:rPr>
              <a:t>Check with Empty Data Set</a:t>
            </a:r>
          </a:p>
        </p:txBody>
      </p:sp>
      <p:pic>
        <p:nvPicPr>
          <p:cNvPr id="23" name="Picture 22">
            <a:extLst>
              <a:ext uri="{FF2B5EF4-FFF2-40B4-BE49-F238E27FC236}">
                <a16:creationId xmlns:a16="http://schemas.microsoft.com/office/drawing/2014/main" id="{C351FC49-1A8F-4E4B-B7D5-28EC6DE6EF9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42769829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a:solidFill>
                  <a:srgbClr val="FFFFFF"/>
                </a:solidFill>
                <a:ea typeface="ヒラギノ角ゴ Pro W3" charset="-128"/>
              </a:rPr>
              <a:t>Results:</a:t>
            </a:r>
          </a:p>
        </p:txBody>
      </p:sp>
      <p:sp>
        <p:nvSpPr>
          <p:cNvPr id="21507" name="Text Placeholder 4"/>
          <p:cNvSpPr>
            <a:spLocks noGrp="1"/>
          </p:cNvSpPr>
          <p:nvPr>
            <p:ph type="body" sz="quarter" idx="13"/>
          </p:nvPr>
        </p:nvSpPr>
        <p:spPr>
          <a:xfrm>
            <a:off x="609441" y="5177154"/>
            <a:ext cx="10963591" cy="1114108"/>
          </a:xfrm>
        </p:spPr>
        <p:txBody>
          <a:bodyPr/>
          <a:lstStyle/>
          <a:p>
            <a:pPr marL="457200" indent="-457200">
              <a:lnSpc>
                <a:spcPct val="100000"/>
              </a:lnSpc>
              <a:spcBef>
                <a:spcPts val="0"/>
              </a:spcBef>
              <a:buFont typeface="Arial" panose="020B0604020202020204" pitchFamily="34" charset="0"/>
              <a:buChar char="•"/>
            </a:pPr>
            <a:endParaRPr lang="en-US" altLang="en-US" sz="1600" dirty="0">
              <a:solidFill>
                <a:srgbClr val="FFFFFF"/>
              </a:solidFill>
              <a:ea typeface="ヒラギノ角ゴ Pro W3" charset="-128"/>
            </a:endParaRP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35</a:t>
            </a:fld>
            <a:endParaRPr lang="en-US" altLang="en-US" sz="600"/>
          </a:p>
        </p:txBody>
      </p:sp>
      <p:graphicFrame>
        <p:nvGraphicFramePr>
          <p:cNvPr id="2" name="Table 1">
            <a:extLst>
              <a:ext uri="{FF2B5EF4-FFF2-40B4-BE49-F238E27FC236}">
                <a16:creationId xmlns:a16="http://schemas.microsoft.com/office/drawing/2014/main" id="{63DECACC-0D81-40EF-A6B0-2580BF6489F5}"/>
              </a:ext>
            </a:extLst>
          </p:cNvPr>
          <p:cNvGraphicFramePr>
            <a:graphicFrameLocks noGrp="1"/>
          </p:cNvGraphicFramePr>
          <p:nvPr>
            <p:extLst>
              <p:ext uri="{D42A27DB-BD31-4B8C-83A1-F6EECF244321}">
                <p14:modId xmlns:p14="http://schemas.microsoft.com/office/powerpoint/2010/main" val="2495191663"/>
              </p:ext>
            </p:extLst>
          </p:nvPr>
        </p:nvGraphicFramePr>
        <p:xfrm>
          <a:off x="609440" y="932021"/>
          <a:ext cx="10963592" cy="4140200"/>
        </p:xfrm>
        <a:graphic>
          <a:graphicData uri="http://schemas.openxmlformats.org/drawingml/2006/table">
            <a:tbl>
              <a:tblPr firstRow="1" bandRow="1">
                <a:tableStyleId>{073A0DAA-6AF3-43AB-8588-CEC1D06C72B9}</a:tableStyleId>
              </a:tblPr>
              <a:tblGrid>
                <a:gridCol w="1370449">
                  <a:extLst>
                    <a:ext uri="{9D8B030D-6E8A-4147-A177-3AD203B41FA5}">
                      <a16:colId xmlns:a16="http://schemas.microsoft.com/office/drawing/2014/main" val="397752658"/>
                    </a:ext>
                  </a:extLst>
                </a:gridCol>
                <a:gridCol w="1370449">
                  <a:extLst>
                    <a:ext uri="{9D8B030D-6E8A-4147-A177-3AD203B41FA5}">
                      <a16:colId xmlns:a16="http://schemas.microsoft.com/office/drawing/2014/main" val="410672853"/>
                    </a:ext>
                  </a:extLst>
                </a:gridCol>
                <a:gridCol w="1370449">
                  <a:extLst>
                    <a:ext uri="{9D8B030D-6E8A-4147-A177-3AD203B41FA5}">
                      <a16:colId xmlns:a16="http://schemas.microsoft.com/office/drawing/2014/main" val="256029267"/>
                    </a:ext>
                  </a:extLst>
                </a:gridCol>
                <a:gridCol w="1370449">
                  <a:extLst>
                    <a:ext uri="{9D8B030D-6E8A-4147-A177-3AD203B41FA5}">
                      <a16:colId xmlns:a16="http://schemas.microsoft.com/office/drawing/2014/main" val="86163872"/>
                    </a:ext>
                  </a:extLst>
                </a:gridCol>
                <a:gridCol w="1370449">
                  <a:extLst>
                    <a:ext uri="{9D8B030D-6E8A-4147-A177-3AD203B41FA5}">
                      <a16:colId xmlns:a16="http://schemas.microsoft.com/office/drawing/2014/main" val="2921001182"/>
                    </a:ext>
                  </a:extLst>
                </a:gridCol>
                <a:gridCol w="1370449">
                  <a:extLst>
                    <a:ext uri="{9D8B030D-6E8A-4147-A177-3AD203B41FA5}">
                      <a16:colId xmlns:a16="http://schemas.microsoft.com/office/drawing/2014/main" val="2430947308"/>
                    </a:ext>
                  </a:extLst>
                </a:gridCol>
                <a:gridCol w="1370449">
                  <a:extLst>
                    <a:ext uri="{9D8B030D-6E8A-4147-A177-3AD203B41FA5}">
                      <a16:colId xmlns:a16="http://schemas.microsoft.com/office/drawing/2014/main" val="3817112267"/>
                    </a:ext>
                  </a:extLst>
                </a:gridCol>
                <a:gridCol w="1370449">
                  <a:extLst>
                    <a:ext uri="{9D8B030D-6E8A-4147-A177-3AD203B41FA5}">
                      <a16:colId xmlns:a16="http://schemas.microsoft.com/office/drawing/2014/main" val="1950552302"/>
                    </a:ext>
                  </a:extLst>
                </a:gridCol>
              </a:tblGrid>
              <a:tr h="370840">
                <a:tc gridSpan="8">
                  <a:txBody>
                    <a:bodyPr/>
                    <a:lstStyle/>
                    <a:p>
                      <a:r>
                        <a:rPr lang="en-US" dirty="0"/>
                        <a:t>Our Criteria</a:t>
                      </a: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41077077"/>
                  </a:ext>
                </a:extLst>
              </a:tr>
              <a:tr h="370840">
                <a:tc rowSpan="2">
                  <a:txBody>
                    <a:bodyPr/>
                    <a:lstStyle/>
                    <a:p>
                      <a:r>
                        <a:rPr lang="en-US" sz="1600" dirty="0">
                          <a:solidFill>
                            <a:srgbClr val="6FB433"/>
                          </a:solidFill>
                        </a:rPr>
                        <a:t>Style</a:t>
                      </a:r>
                    </a:p>
                  </a:txBody>
                  <a:tcPr>
                    <a:solidFill>
                      <a:srgbClr val="1C3B61"/>
                    </a:solidFill>
                  </a:tcPr>
                </a:tc>
                <a:tc rowSpan="2">
                  <a:txBody>
                    <a:bodyPr/>
                    <a:lstStyle/>
                    <a:p>
                      <a:r>
                        <a:rPr lang="en-US" sz="1600" dirty="0">
                          <a:solidFill>
                            <a:srgbClr val="6FB433"/>
                          </a:solidFill>
                        </a:rPr>
                        <a:t>User SELECT’s on</a:t>
                      </a:r>
                    </a:p>
                  </a:txBody>
                  <a:tcPr>
                    <a:solidFill>
                      <a:srgbClr val="1C3B61"/>
                    </a:solidFill>
                  </a:tcPr>
                </a:tc>
                <a:tc rowSpan="2">
                  <a:txBody>
                    <a:bodyPr/>
                    <a:lstStyle/>
                    <a:p>
                      <a:r>
                        <a:rPr lang="en-US" sz="1600" dirty="0">
                          <a:solidFill>
                            <a:srgbClr val="6FB433"/>
                          </a:solidFill>
                        </a:rPr>
                        <a:t>Object owned by </a:t>
                      </a:r>
                      <a:r>
                        <a:rPr lang="en-US" sz="1600" dirty="0" err="1">
                          <a:solidFill>
                            <a:srgbClr val="6FB433"/>
                          </a:solidFill>
                        </a:rPr>
                        <a:t>table_owner</a:t>
                      </a:r>
                      <a:endParaRPr lang="en-US" sz="1600" dirty="0">
                        <a:solidFill>
                          <a:srgbClr val="6FB433"/>
                        </a:solidFill>
                      </a:endParaRPr>
                    </a:p>
                  </a:txBody>
                  <a:tcPr>
                    <a:solidFill>
                      <a:srgbClr val="1C3B61"/>
                    </a:solidFill>
                  </a:tcPr>
                </a:tc>
                <a:tc gridSpan="5">
                  <a:txBody>
                    <a:bodyPr/>
                    <a:lstStyle/>
                    <a:p>
                      <a:r>
                        <a:rPr lang="en-US" sz="1600" dirty="0">
                          <a:solidFill>
                            <a:srgbClr val="6FB433"/>
                          </a:solidFill>
                        </a:rPr>
                        <a:t>Empty Table / With Data</a:t>
                      </a:r>
                    </a:p>
                  </a:txBody>
                  <a:tcPr>
                    <a:solidFill>
                      <a:srgbClr val="1C3B6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4164310186"/>
                  </a:ext>
                </a:extLst>
              </a:tr>
              <a:tr h="370840">
                <a:tc vMerge="1">
                  <a:txBody>
                    <a:bodyPr/>
                    <a:lstStyle/>
                    <a:p>
                      <a:endParaRPr lang="en-US" dirty="0"/>
                    </a:p>
                  </a:txBody>
                  <a:tcPr/>
                </a:tc>
                <a:tc vMerge="1">
                  <a:txBody>
                    <a:bodyPr/>
                    <a:lstStyle/>
                    <a:p>
                      <a:endParaRPr lang="en-US" dirty="0"/>
                    </a:p>
                  </a:txBody>
                  <a:tcPr/>
                </a:tc>
                <a:tc vMerge="1">
                  <a:txBody>
                    <a:bodyPr/>
                    <a:lstStyle/>
                    <a:p>
                      <a:endParaRPr lang="en-US" dirty="0"/>
                    </a:p>
                  </a:txBody>
                  <a:tcPr/>
                </a:tc>
                <a:tc>
                  <a:txBody>
                    <a:bodyPr/>
                    <a:lstStyle/>
                    <a:p>
                      <a:r>
                        <a:rPr lang="en-US" sz="1600" dirty="0">
                          <a:solidFill>
                            <a:srgbClr val="6FB433"/>
                          </a:solidFill>
                        </a:rPr>
                        <a:t>Un-Privileged User</a:t>
                      </a:r>
                    </a:p>
                  </a:txBody>
                  <a:tcPr>
                    <a:solidFill>
                      <a:srgbClr val="1C3B61"/>
                    </a:solidFill>
                  </a:tcPr>
                </a:tc>
                <a:tc>
                  <a:txBody>
                    <a:bodyPr/>
                    <a:lstStyle/>
                    <a:p>
                      <a:r>
                        <a:rPr lang="en-US" sz="1600" dirty="0">
                          <a:solidFill>
                            <a:srgbClr val="6FB433"/>
                          </a:solidFill>
                        </a:rPr>
                        <a:t>Partial Privileged User</a:t>
                      </a:r>
                    </a:p>
                  </a:txBody>
                  <a:tcPr>
                    <a:solidFill>
                      <a:srgbClr val="1C3B61"/>
                    </a:solidFill>
                  </a:tcPr>
                </a:tc>
                <a:tc>
                  <a:txBody>
                    <a:bodyPr/>
                    <a:lstStyle/>
                    <a:p>
                      <a:r>
                        <a:rPr lang="en-US" sz="1600" dirty="0">
                          <a:solidFill>
                            <a:srgbClr val="6FB433"/>
                          </a:solidFill>
                        </a:rPr>
                        <a:t>Privileged User</a:t>
                      </a:r>
                    </a:p>
                  </a:txBody>
                  <a:tcPr>
                    <a:solidFill>
                      <a:srgbClr val="1C3B61"/>
                    </a:solidFill>
                  </a:tcPr>
                </a:tc>
                <a:tc>
                  <a:txBody>
                    <a:bodyPr/>
                    <a:lstStyle/>
                    <a:p>
                      <a:r>
                        <a:rPr lang="en-US" sz="1600" dirty="0">
                          <a:solidFill>
                            <a:srgbClr val="6FB433"/>
                          </a:solidFill>
                        </a:rPr>
                        <a:t>Superuser</a:t>
                      </a:r>
                    </a:p>
                  </a:txBody>
                  <a:tcPr>
                    <a:solidFill>
                      <a:srgbClr val="1C3B61"/>
                    </a:solidFill>
                  </a:tcPr>
                </a:tc>
                <a:tc>
                  <a:txBody>
                    <a:bodyPr/>
                    <a:lstStyle/>
                    <a:p>
                      <a:r>
                        <a:rPr lang="en-US" sz="1600" dirty="0">
                          <a:solidFill>
                            <a:srgbClr val="6FB433"/>
                          </a:solidFill>
                        </a:rPr>
                        <a:t>Table Owner</a:t>
                      </a:r>
                    </a:p>
                  </a:txBody>
                  <a:tcPr>
                    <a:solidFill>
                      <a:srgbClr val="1C3B61"/>
                    </a:solidFill>
                  </a:tcPr>
                </a:tc>
                <a:extLst>
                  <a:ext uri="{0D108BD9-81ED-4DB2-BD59-A6C34878D82A}">
                    <a16:rowId xmlns:a16="http://schemas.microsoft.com/office/drawing/2014/main" val="3044532493"/>
                  </a:ext>
                </a:extLst>
              </a:tr>
              <a:tr h="370840">
                <a:tc>
                  <a:txBody>
                    <a:bodyPr/>
                    <a:lstStyle/>
                    <a:p>
                      <a:r>
                        <a:rPr lang="en-US" dirty="0"/>
                        <a:t>CRITERIA</a:t>
                      </a:r>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463921114"/>
                  </a:ext>
                </a:extLst>
              </a:tr>
              <a:tr h="370840">
                <a:tc gridSpan="8">
                  <a:txBody>
                    <a:bodyPr/>
                    <a:lstStyle/>
                    <a:p>
                      <a:r>
                        <a:rPr lang="en-US" dirty="0">
                          <a:solidFill>
                            <a:srgbClr val="6FB433"/>
                          </a:solidFill>
                        </a:rPr>
                        <a:t>Feature Chart</a:t>
                      </a:r>
                    </a:p>
                  </a:txBody>
                  <a:tcPr>
                    <a:solidFill>
                      <a:srgbClr val="1C3B61"/>
                    </a:solid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475664954"/>
                  </a:ext>
                </a:extLst>
              </a:tr>
              <a:tr h="370840">
                <a:tc rowSpan="2">
                  <a:txBody>
                    <a:bodyPr/>
                    <a:lstStyle/>
                    <a:p>
                      <a:r>
                        <a:rPr lang="en-US" sz="1600" dirty="0">
                          <a:solidFill>
                            <a:srgbClr val="6FB433"/>
                          </a:solidFill>
                        </a:rPr>
                        <a:t>Style</a:t>
                      </a:r>
                    </a:p>
                  </a:txBody>
                  <a:tcPr>
                    <a:solidFill>
                      <a:srgbClr val="1C3B61"/>
                    </a:solidFill>
                  </a:tcPr>
                </a:tc>
                <a:tc rowSpan="2">
                  <a:txBody>
                    <a:bodyPr/>
                    <a:lstStyle/>
                    <a:p>
                      <a:r>
                        <a:rPr lang="en-US" sz="1600" dirty="0">
                          <a:solidFill>
                            <a:srgbClr val="6FB433"/>
                          </a:solidFill>
                        </a:rPr>
                        <a:t>User SELECT’s on</a:t>
                      </a:r>
                    </a:p>
                  </a:txBody>
                  <a:tcPr>
                    <a:solidFill>
                      <a:srgbClr val="1C3B61"/>
                    </a:solidFill>
                  </a:tcPr>
                </a:tc>
                <a:tc rowSpan="2">
                  <a:txBody>
                    <a:bodyPr/>
                    <a:lstStyle/>
                    <a:p>
                      <a:r>
                        <a:rPr lang="en-US" sz="1600" dirty="0">
                          <a:solidFill>
                            <a:srgbClr val="6FB433"/>
                          </a:solidFill>
                        </a:rPr>
                        <a:t>Object owned by </a:t>
                      </a:r>
                      <a:r>
                        <a:rPr lang="en-US" sz="1600" dirty="0" err="1">
                          <a:solidFill>
                            <a:srgbClr val="6FB433"/>
                          </a:solidFill>
                        </a:rPr>
                        <a:t>table_owner</a:t>
                      </a:r>
                      <a:endParaRPr lang="en-US" sz="1600" dirty="0">
                        <a:solidFill>
                          <a:srgbClr val="6FB433"/>
                        </a:solidFill>
                      </a:endParaRPr>
                    </a:p>
                  </a:txBody>
                  <a:tcPr>
                    <a:solidFill>
                      <a:srgbClr val="1C3B61"/>
                    </a:solidFill>
                  </a:tcPr>
                </a:tc>
                <a:tc gridSpan="5">
                  <a:txBody>
                    <a:bodyPr/>
                    <a:lstStyle/>
                    <a:p>
                      <a:r>
                        <a:rPr lang="en-US" sz="1600" dirty="0">
                          <a:solidFill>
                            <a:srgbClr val="6FB433"/>
                          </a:solidFill>
                        </a:rPr>
                        <a:t>Empty Table / With Data</a:t>
                      </a:r>
                    </a:p>
                  </a:txBody>
                  <a:tcPr>
                    <a:solidFill>
                      <a:srgbClr val="1C3B6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929981511"/>
                  </a:ext>
                </a:extLst>
              </a:tr>
              <a:tr h="370840">
                <a:tc vMerge="1">
                  <a:txBody>
                    <a:bodyPr/>
                    <a:lstStyle/>
                    <a:p>
                      <a:endParaRPr lang="en-US" dirty="0"/>
                    </a:p>
                  </a:txBody>
                  <a:tcPr/>
                </a:tc>
                <a:tc vMerge="1">
                  <a:txBody>
                    <a:bodyPr/>
                    <a:lstStyle/>
                    <a:p>
                      <a:endParaRPr lang="en-US" dirty="0"/>
                    </a:p>
                  </a:txBody>
                  <a:tcPr/>
                </a:tc>
                <a:tc vMerge="1">
                  <a:txBody>
                    <a:bodyPr/>
                    <a:lstStyle/>
                    <a:p>
                      <a:endParaRPr lang="en-US" dirty="0"/>
                    </a:p>
                  </a:txBody>
                  <a:tcPr/>
                </a:tc>
                <a:tc>
                  <a:txBody>
                    <a:bodyPr/>
                    <a:lstStyle/>
                    <a:p>
                      <a:r>
                        <a:rPr lang="en-US" sz="1600" dirty="0">
                          <a:solidFill>
                            <a:srgbClr val="6FB433"/>
                          </a:solidFill>
                        </a:rPr>
                        <a:t>Un-Privileged </a:t>
                      </a:r>
                      <a:r>
                        <a:rPr lang="en-US" sz="1600" dirty="0" err="1">
                          <a:solidFill>
                            <a:srgbClr val="6FB433"/>
                          </a:solidFill>
                        </a:rPr>
                        <a:t>user_c</a:t>
                      </a:r>
                      <a:endParaRPr lang="en-US" sz="1600" dirty="0">
                        <a:solidFill>
                          <a:srgbClr val="6FB433"/>
                        </a:solidFill>
                      </a:endParaRPr>
                    </a:p>
                  </a:txBody>
                  <a:tcPr>
                    <a:solidFill>
                      <a:srgbClr val="1C3B61"/>
                    </a:solidFill>
                  </a:tcPr>
                </a:tc>
                <a:tc>
                  <a:txBody>
                    <a:bodyPr/>
                    <a:lstStyle/>
                    <a:p>
                      <a:r>
                        <a:rPr lang="en-US" sz="1600" dirty="0">
                          <a:solidFill>
                            <a:srgbClr val="6FB433"/>
                          </a:solidFill>
                        </a:rPr>
                        <a:t>Partial Privileged </a:t>
                      </a:r>
                      <a:r>
                        <a:rPr lang="en-US" sz="1600" dirty="0" err="1">
                          <a:solidFill>
                            <a:srgbClr val="6FB433"/>
                          </a:solidFill>
                        </a:rPr>
                        <a:t>user_b</a:t>
                      </a:r>
                      <a:endParaRPr lang="en-US" sz="1600" dirty="0">
                        <a:solidFill>
                          <a:srgbClr val="6FB433"/>
                        </a:solidFill>
                      </a:endParaRPr>
                    </a:p>
                  </a:txBody>
                  <a:tcPr>
                    <a:solidFill>
                      <a:srgbClr val="1C3B61"/>
                    </a:solidFill>
                  </a:tcPr>
                </a:tc>
                <a:tc>
                  <a:txBody>
                    <a:bodyPr/>
                    <a:lstStyle/>
                    <a:p>
                      <a:r>
                        <a:rPr lang="en-US" sz="1600" dirty="0">
                          <a:solidFill>
                            <a:srgbClr val="6FB433"/>
                          </a:solidFill>
                        </a:rPr>
                        <a:t>Privileged </a:t>
                      </a:r>
                      <a:r>
                        <a:rPr lang="en-US" sz="1600" dirty="0" err="1">
                          <a:solidFill>
                            <a:srgbClr val="6FB433"/>
                          </a:solidFill>
                        </a:rPr>
                        <a:t>user_a</a:t>
                      </a:r>
                      <a:endParaRPr lang="en-US" sz="1600" dirty="0">
                        <a:solidFill>
                          <a:srgbClr val="6FB433"/>
                        </a:solidFill>
                      </a:endParaRPr>
                    </a:p>
                  </a:txBody>
                  <a:tcPr>
                    <a:solidFill>
                      <a:srgbClr val="1C3B61"/>
                    </a:solidFill>
                  </a:tcPr>
                </a:tc>
                <a:tc>
                  <a:txBody>
                    <a:bodyPr/>
                    <a:lstStyle/>
                    <a:p>
                      <a:r>
                        <a:rPr lang="en-US" sz="1600" dirty="0">
                          <a:solidFill>
                            <a:srgbClr val="6FB433"/>
                          </a:solidFill>
                        </a:rPr>
                        <a:t>Superuser</a:t>
                      </a:r>
                    </a:p>
                  </a:txBody>
                  <a:tcPr>
                    <a:solidFill>
                      <a:srgbClr val="1C3B61"/>
                    </a:solidFill>
                  </a:tcPr>
                </a:tc>
                <a:tc>
                  <a:txBody>
                    <a:bodyPr/>
                    <a:lstStyle/>
                    <a:p>
                      <a:r>
                        <a:rPr lang="en-US" sz="1600" dirty="0">
                          <a:solidFill>
                            <a:srgbClr val="6FB433"/>
                          </a:solidFill>
                        </a:rPr>
                        <a:t>Table Owner</a:t>
                      </a:r>
                    </a:p>
                  </a:txBody>
                  <a:tcPr>
                    <a:solidFill>
                      <a:srgbClr val="1C3B61"/>
                    </a:solidFill>
                  </a:tcPr>
                </a:tc>
                <a:extLst>
                  <a:ext uri="{0D108BD9-81ED-4DB2-BD59-A6C34878D82A}">
                    <a16:rowId xmlns:a16="http://schemas.microsoft.com/office/drawing/2014/main" val="3293051443"/>
                  </a:ext>
                </a:extLst>
              </a:tr>
              <a:tr h="370840">
                <a:tc>
                  <a:txBody>
                    <a:bodyPr/>
                    <a:lstStyle/>
                    <a:p>
                      <a:r>
                        <a:rPr lang="en-US" dirty="0"/>
                        <a:t>VIEW with FUNCTION</a:t>
                      </a:r>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81832165"/>
                  </a:ext>
                </a:extLst>
              </a:tr>
            </a:tbl>
          </a:graphicData>
        </a:graphic>
      </p:graphicFrame>
      <p:pic>
        <p:nvPicPr>
          <p:cNvPr id="6" name="Picture 5">
            <a:extLst>
              <a:ext uri="{FF2B5EF4-FFF2-40B4-BE49-F238E27FC236}">
                <a16:creationId xmlns:a16="http://schemas.microsoft.com/office/drawing/2014/main" id="{95375020-1D52-4A9E-B6C9-F0B9E813393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2437765" y="2547460"/>
            <a:ext cx="274320" cy="274320"/>
          </a:xfrm>
          <a:prstGeom prst="rect">
            <a:avLst/>
          </a:prstGeom>
        </p:spPr>
      </p:pic>
      <p:pic>
        <p:nvPicPr>
          <p:cNvPr id="8" name="Picture 7">
            <a:extLst>
              <a:ext uri="{FF2B5EF4-FFF2-40B4-BE49-F238E27FC236}">
                <a16:creationId xmlns:a16="http://schemas.microsoft.com/office/drawing/2014/main" id="{E1981489-3F35-43E8-8460-841BA68B521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842644" y="2547460"/>
            <a:ext cx="274320" cy="274320"/>
          </a:xfrm>
          <a:prstGeom prst="rect">
            <a:avLst/>
          </a:prstGeom>
        </p:spPr>
      </p:pic>
      <p:pic>
        <p:nvPicPr>
          <p:cNvPr id="10" name="Picture 9">
            <a:extLst>
              <a:ext uri="{FF2B5EF4-FFF2-40B4-BE49-F238E27FC236}">
                <a16:creationId xmlns:a16="http://schemas.microsoft.com/office/drawing/2014/main" id="{2D703AC8-AC70-4006-A74F-047AEF6FCFF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5247523" y="2547460"/>
            <a:ext cx="274320" cy="274320"/>
          </a:xfrm>
          <a:prstGeom prst="rect">
            <a:avLst/>
          </a:prstGeom>
        </p:spPr>
      </p:pic>
      <p:pic>
        <p:nvPicPr>
          <p:cNvPr id="12" name="Picture 11">
            <a:extLst>
              <a:ext uri="{FF2B5EF4-FFF2-40B4-BE49-F238E27FC236}">
                <a16:creationId xmlns:a16="http://schemas.microsoft.com/office/drawing/2014/main" id="{1BAECC60-E6D8-4366-A072-CD268545EF7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7839239" y="4496488"/>
            <a:ext cx="274320" cy="274320"/>
          </a:xfrm>
          <a:prstGeom prst="rect">
            <a:avLst/>
          </a:prstGeom>
        </p:spPr>
      </p:pic>
      <p:pic>
        <p:nvPicPr>
          <p:cNvPr id="14" name="Picture 13">
            <a:extLst>
              <a:ext uri="{FF2B5EF4-FFF2-40B4-BE49-F238E27FC236}">
                <a16:creationId xmlns:a16="http://schemas.microsoft.com/office/drawing/2014/main" id="{FFF0D790-BA32-4CA0-9622-4ED4E24757A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8201731" y="4496488"/>
            <a:ext cx="274320" cy="274320"/>
          </a:xfrm>
          <a:prstGeom prst="rect">
            <a:avLst/>
          </a:prstGeom>
        </p:spPr>
      </p:pic>
      <p:pic>
        <p:nvPicPr>
          <p:cNvPr id="19" name="Picture 18">
            <a:extLst>
              <a:ext uri="{FF2B5EF4-FFF2-40B4-BE49-F238E27FC236}">
                <a16:creationId xmlns:a16="http://schemas.microsoft.com/office/drawing/2014/main" id="{6B8EF8DC-B537-4246-A2A2-E5F8A48A526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6652402" y="2547460"/>
            <a:ext cx="274320" cy="274320"/>
          </a:xfrm>
          <a:prstGeom prst="rect">
            <a:avLst/>
          </a:prstGeom>
        </p:spPr>
      </p:pic>
      <p:pic>
        <p:nvPicPr>
          <p:cNvPr id="22" name="Picture 21">
            <a:extLst>
              <a:ext uri="{FF2B5EF4-FFF2-40B4-BE49-F238E27FC236}">
                <a16:creationId xmlns:a16="http://schemas.microsoft.com/office/drawing/2014/main" id="{8DC279A8-8639-4A24-B525-F3ABD3CE997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5247523" y="4488127"/>
            <a:ext cx="274320" cy="274320"/>
          </a:xfrm>
          <a:prstGeom prst="rect">
            <a:avLst/>
          </a:prstGeom>
        </p:spPr>
      </p:pic>
      <p:pic>
        <p:nvPicPr>
          <p:cNvPr id="30" name="Picture 29">
            <a:extLst>
              <a:ext uri="{FF2B5EF4-FFF2-40B4-BE49-F238E27FC236}">
                <a16:creationId xmlns:a16="http://schemas.microsoft.com/office/drawing/2014/main" id="{A4972397-9910-4789-BB90-5CD26D869D9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7839239" y="2547460"/>
            <a:ext cx="274320" cy="274320"/>
          </a:xfrm>
          <a:prstGeom prst="rect">
            <a:avLst/>
          </a:prstGeom>
        </p:spPr>
      </p:pic>
      <p:pic>
        <p:nvPicPr>
          <p:cNvPr id="31" name="Picture 30">
            <a:extLst>
              <a:ext uri="{FF2B5EF4-FFF2-40B4-BE49-F238E27FC236}">
                <a16:creationId xmlns:a16="http://schemas.microsoft.com/office/drawing/2014/main" id="{EFD1E51C-E9AB-47B2-B576-6F67ED7FBE7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8201731" y="2547460"/>
            <a:ext cx="274320" cy="274320"/>
          </a:xfrm>
          <a:prstGeom prst="rect">
            <a:avLst/>
          </a:prstGeom>
        </p:spPr>
      </p:pic>
      <p:pic>
        <p:nvPicPr>
          <p:cNvPr id="36" name="Picture 35">
            <a:extLst>
              <a:ext uri="{FF2B5EF4-FFF2-40B4-BE49-F238E27FC236}">
                <a16:creationId xmlns:a16="http://schemas.microsoft.com/office/drawing/2014/main" id="{4B4A0DC7-EBED-401F-84CD-B754ACF1575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842644" y="4472888"/>
            <a:ext cx="274320" cy="274320"/>
          </a:xfrm>
          <a:prstGeom prst="rect">
            <a:avLst/>
          </a:prstGeom>
        </p:spPr>
      </p:pic>
      <p:pic>
        <p:nvPicPr>
          <p:cNvPr id="23" name="Picture 22">
            <a:extLst>
              <a:ext uri="{FF2B5EF4-FFF2-40B4-BE49-F238E27FC236}">
                <a16:creationId xmlns:a16="http://schemas.microsoft.com/office/drawing/2014/main" id="{F81F082D-8DC6-4722-AF1A-B03787AA4518}"/>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2437765" y="4474246"/>
            <a:ext cx="274320" cy="274320"/>
          </a:xfrm>
          <a:prstGeom prst="rect">
            <a:avLst/>
          </a:prstGeom>
        </p:spPr>
      </p:pic>
      <p:pic>
        <p:nvPicPr>
          <p:cNvPr id="25" name="Picture 24">
            <a:extLst>
              <a:ext uri="{FF2B5EF4-FFF2-40B4-BE49-F238E27FC236}">
                <a16:creationId xmlns:a16="http://schemas.microsoft.com/office/drawing/2014/main" id="{D6EFB9B0-362C-4639-89AF-09A325763DB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6649441" y="4488127"/>
            <a:ext cx="274320" cy="274320"/>
          </a:xfrm>
          <a:prstGeom prst="rect">
            <a:avLst/>
          </a:prstGeom>
        </p:spPr>
      </p:pic>
      <p:pic>
        <p:nvPicPr>
          <p:cNvPr id="29" name="Picture 28">
            <a:extLst>
              <a:ext uri="{FF2B5EF4-FFF2-40B4-BE49-F238E27FC236}">
                <a16:creationId xmlns:a16="http://schemas.microsoft.com/office/drawing/2014/main" id="{09B58A78-2A52-4666-8773-80B091D581F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10771046" y="4472888"/>
            <a:ext cx="274320" cy="274320"/>
          </a:xfrm>
          <a:prstGeom prst="rect">
            <a:avLst/>
          </a:prstGeom>
        </p:spPr>
      </p:pic>
      <p:pic>
        <p:nvPicPr>
          <p:cNvPr id="32" name="Picture 31">
            <a:extLst>
              <a:ext uri="{FF2B5EF4-FFF2-40B4-BE49-F238E27FC236}">
                <a16:creationId xmlns:a16="http://schemas.microsoft.com/office/drawing/2014/main" id="{B7296BA5-684E-4E68-A604-909DF080CDB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9366167" y="4479636"/>
            <a:ext cx="274320" cy="274320"/>
          </a:xfrm>
          <a:prstGeom prst="rect">
            <a:avLst/>
          </a:prstGeom>
        </p:spPr>
      </p:pic>
    </p:spTree>
    <p:extLst>
      <p:ext uri="{BB962C8B-B14F-4D97-AF65-F5344CB8AC3E}">
        <p14:creationId xmlns:p14="http://schemas.microsoft.com/office/powerpoint/2010/main" val="22634526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latin typeface="Arial Narrow" panose="020B0606020202030204" pitchFamily="34" charset="0"/>
                <a:ea typeface="ヒラギノ角ゴ Pro W3" charset="-128"/>
              </a:rPr>
              <a:t>TABLE with POLICY and FUNCTION</a:t>
            </a:r>
          </a:p>
        </p:txBody>
      </p:sp>
    </p:spTree>
    <p:extLst>
      <p:ext uri="{BB962C8B-B14F-4D97-AF65-F5344CB8AC3E}">
        <p14:creationId xmlns:p14="http://schemas.microsoft.com/office/powerpoint/2010/main" val="532263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5"/>
          <p:cNvSpPr>
            <a:spLocks noGrp="1"/>
          </p:cNvSpPr>
          <p:nvPr>
            <p:ph type="title"/>
          </p:nvPr>
        </p:nvSpPr>
        <p:spPr/>
        <p:txBody>
          <a:bodyPr/>
          <a:lstStyle/>
          <a:p>
            <a:r>
              <a:rPr lang="en-US" altLang="en-US" dirty="0">
                <a:solidFill>
                  <a:srgbClr val="FFFFFF"/>
                </a:solidFill>
                <a:ea typeface="ヒラギノ角ゴ Pro W3" charset="-128"/>
              </a:rPr>
              <a:t>Setup for Table with Policy and Function</a:t>
            </a:r>
          </a:p>
        </p:txBody>
      </p:sp>
      <p:sp>
        <p:nvSpPr>
          <p:cNvPr id="24581" name="Text Placeholder 6"/>
          <p:cNvSpPr>
            <a:spLocks noGrp="1"/>
          </p:cNvSpPr>
          <p:nvPr>
            <p:ph type="body" sz="quarter" idx="12"/>
          </p:nvPr>
        </p:nvSpPr>
        <p:spPr>
          <a:xfrm>
            <a:off x="611557" y="1261872"/>
            <a:ext cx="5300187" cy="4846320"/>
          </a:xfrm>
        </p:spPr>
        <p:txBody>
          <a:bodyPr/>
          <a:lstStyle/>
          <a:p>
            <a:pPr>
              <a:lnSpc>
                <a:spcPct val="100000"/>
              </a:lnSpc>
              <a:spcBef>
                <a:spcPts val="0"/>
              </a:spcBef>
            </a:pPr>
            <a:r>
              <a:rPr lang="en-US" altLang="en-US" sz="1600" dirty="0">
                <a:solidFill>
                  <a:srgbClr val="FFFFFF"/>
                </a:solidFill>
                <a:ea typeface="ヒラギノ角ゴ Pro W3" charset="-128"/>
              </a:rPr>
              <a:t>For this method, each role is granted SELECT permissions on the table. The role intersection check is implemented in the policy as a call to the </a:t>
            </a:r>
            <a:r>
              <a:rPr lang="en-US" altLang="en-US" sz="1600" dirty="0" err="1">
                <a:solidFill>
                  <a:srgbClr val="FFFFFF"/>
                </a:solidFill>
                <a:ea typeface="ヒラギノ角ゴ Pro W3" charset="-128"/>
              </a:rPr>
              <a:t>security_check</a:t>
            </a:r>
            <a:r>
              <a:rPr lang="en-US" altLang="en-US" sz="1600" dirty="0">
                <a:solidFill>
                  <a:srgbClr val="FFFFFF"/>
                </a:solidFill>
                <a:ea typeface="ヒラギノ角ゴ Pro W3" charset="-128"/>
              </a:rPr>
              <a:t> function. This is better than just having a table and policy because this method can throw errors for partial privileged users if there is data.</a:t>
            </a:r>
          </a:p>
          <a:p>
            <a:pPr>
              <a:lnSpc>
                <a:spcPct val="100000"/>
              </a:lnSpc>
              <a:spcBef>
                <a:spcPts val="0"/>
              </a:spcBef>
            </a:pPr>
            <a:endParaRPr lang="en-US" altLang="en-US" sz="1600" dirty="0">
              <a:solidFill>
                <a:srgbClr val="FFFFFF"/>
              </a:solidFill>
              <a:ea typeface="ヒラギノ角ゴ Pro W3" charset="-128"/>
            </a:endParaRPr>
          </a:p>
          <a:p>
            <a:pPr>
              <a:lnSpc>
                <a:spcPct val="100000"/>
              </a:lnSpc>
              <a:spcBef>
                <a:spcPts val="0"/>
              </a:spcBef>
            </a:pPr>
            <a:r>
              <a:rPr lang="en-US" altLang="en-US" sz="1600" dirty="0">
                <a:solidFill>
                  <a:srgbClr val="FFFFFF"/>
                </a:solidFill>
                <a:ea typeface="ヒラギノ角ゴ Pro W3" charset="-128"/>
              </a:rPr>
              <a:t>The con's:</a:t>
            </a:r>
          </a:p>
          <a:p>
            <a:pPr>
              <a:lnSpc>
                <a:spcPct val="100000"/>
              </a:lnSpc>
              <a:spcBef>
                <a:spcPts val="0"/>
              </a:spcBef>
            </a:pPr>
            <a:endParaRPr lang="en-US" altLang="en-US" sz="1600" dirty="0">
              <a:solidFill>
                <a:srgbClr val="FFFFFF"/>
              </a:solidFill>
              <a:ea typeface="ヒラギノ角ゴ Pro W3" charset="-128"/>
            </a:endParaRPr>
          </a:p>
          <a:p>
            <a:pPr marL="285750" indent="-285750">
              <a:lnSpc>
                <a:spcPct val="100000"/>
              </a:lnSpc>
              <a:spcBef>
                <a:spcPts val="0"/>
              </a:spcBef>
              <a:buFont typeface="Arial" panose="020B0604020202020204" pitchFamily="34" charset="0"/>
              <a:buChar char="•"/>
            </a:pPr>
            <a:r>
              <a:rPr lang="en-US" altLang="en-US" sz="1600" dirty="0">
                <a:solidFill>
                  <a:srgbClr val="FFFFFF"/>
                </a:solidFill>
                <a:ea typeface="ヒラギノ角ゴ Pro W3" charset="-128"/>
              </a:rPr>
              <a:t>Empty table returned when you don't have all the correct permissions instead of an error message.</a:t>
            </a:r>
          </a:p>
          <a:p>
            <a:pPr marL="285750" indent="-285750">
              <a:lnSpc>
                <a:spcPct val="100000"/>
              </a:lnSpc>
              <a:spcBef>
                <a:spcPts val="0"/>
              </a:spcBef>
              <a:buFont typeface="Arial" panose="020B0604020202020204" pitchFamily="34" charset="0"/>
              <a:buChar char="•"/>
            </a:pPr>
            <a:r>
              <a:rPr lang="en-US" altLang="en-US" sz="1600" dirty="0">
                <a:solidFill>
                  <a:srgbClr val="FFFFFF"/>
                </a:solidFill>
                <a:ea typeface="ヒラギノ角ゴ Pro W3" charset="-128"/>
              </a:rPr>
              <a:t>Table owner, does not have the rights to read, write, update, or delete the data.</a:t>
            </a:r>
          </a:p>
        </p:txBody>
      </p:sp>
      <p:sp>
        <p:nvSpPr>
          <p:cNvPr id="18435"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dirty="0">
                <a:solidFill>
                  <a:schemeClr val="accent6"/>
                </a:solidFill>
              </a:rPr>
              <a:t>© Fred Hutchinson Cancer Research Center </a:t>
            </a:r>
          </a:p>
        </p:txBody>
      </p:sp>
      <p:sp>
        <p:nvSpPr>
          <p:cNvPr id="18436" name="Slide Number Placeholder 3"/>
          <p:cNvSpPr>
            <a:spLocks noGrp="1"/>
          </p:cNvSpPr>
          <p:nvPr>
            <p:ph type="sldNum" sz="quarter" idx="14"/>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2B6AB763-AB93-4001-93C0-322525D2C7E0}" type="slidenum">
              <a:rPr lang="en-US" altLang="en-US" sz="600"/>
              <a:pPr>
                <a:lnSpc>
                  <a:spcPct val="100000"/>
                </a:lnSpc>
                <a:spcBef>
                  <a:spcPct val="0"/>
                </a:spcBef>
                <a:buClrTx/>
              </a:pPr>
              <a:t>37</a:t>
            </a:fld>
            <a:endParaRPr lang="en-US" altLang="en-US" sz="600"/>
          </a:p>
        </p:txBody>
      </p:sp>
      <p:sp>
        <p:nvSpPr>
          <p:cNvPr id="7" name="Text Placeholder 6">
            <a:extLst>
              <a:ext uri="{FF2B5EF4-FFF2-40B4-BE49-F238E27FC236}">
                <a16:creationId xmlns:a16="http://schemas.microsoft.com/office/drawing/2014/main" id="{08D999EF-D8FF-4249-8224-817F64A04183}"/>
              </a:ext>
            </a:extLst>
          </p:cNvPr>
          <p:cNvSpPr txBox="1">
            <a:spLocks/>
          </p:cNvSpPr>
          <p:nvPr/>
        </p:nvSpPr>
        <p:spPr bwMode="auto">
          <a:xfrm>
            <a:off x="6274965" y="1261872"/>
            <a:ext cx="5300187" cy="484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000" dirty="0">
                <a:solidFill>
                  <a:srgbClr val="3A8BDA"/>
                </a:solidFill>
                <a:latin typeface="Courier Condensed" pitchFamily="2" charset="2"/>
              </a:rPr>
              <a:t>-- In an empty database run the "Setup for all examples" </a:t>
            </a:r>
          </a:p>
          <a:p>
            <a:pPr>
              <a:lnSpc>
                <a:spcPct val="100000"/>
              </a:lnSpc>
              <a:spcBef>
                <a:spcPts val="0"/>
              </a:spcBef>
            </a:pPr>
            <a:r>
              <a:rPr lang="en-US" sz="1000" dirty="0">
                <a:solidFill>
                  <a:srgbClr val="3A8BDA"/>
                </a:solidFill>
                <a:latin typeface="Courier Condensed" pitchFamily="2" charset="2"/>
              </a:rPr>
              <a:t>-- first then run the code below </a:t>
            </a:r>
          </a:p>
          <a:p>
            <a:pPr>
              <a:lnSpc>
                <a:spcPct val="100000"/>
              </a:lnSpc>
              <a:spcBef>
                <a:spcPts val="0"/>
              </a:spcBef>
            </a:pPr>
            <a:endParaRPr lang="en-US" sz="1000" dirty="0">
              <a:solidFill>
                <a:srgbClr val="3A8BDA"/>
              </a:solidFill>
              <a:latin typeface="Courier Condensed" pitchFamily="2" charset="2"/>
            </a:endParaRPr>
          </a:p>
          <a:p>
            <a:pPr>
              <a:lnSpc>
                <a:spcPct val="100000"/>
              </a:lnSpc>
              <a:spcBef>
                <a:spcPts val="0"/>
              </a:spcBef>
            </a:pPr>
            <a:r>
              <a:rPr lang="en-US" sz="1000" dirty="0">
                <a:solidFill>
                  <a:srgbClr val="7BC22F"/>
                </a:solidFill>
                <a:latin typeface="Courier Condensed" pitchFamily="2" charset="2"/>
              </a:rPr>
              <a:t>SET</a:t>
            </a:r>
            <a:r>
              <a:rPr lang="en-US" sz="1000" dirty="0">
                <a:solidFill>
                  <a:srgbClr val="FFFFFF"/>
                </a:solidFill>
                <a:latin typeface="Courier Condensed" pitchFamily="2" charset="2"/>
              </a:rPr>
              <a:t> ROLE </a:t>
            </a:r>
            <a:r>
              <a:rPr lang="en-US" sz="1000" dirty="0" err="1">
                <a:solidFill>
                  <a:srgbClr val="FFFFFF"/>
                </a:solidFill>
                <a:latin typeface="Courier Condensed" pitchFamily="2" charset="2"/>
              </a:rPr>
              <a:t>table_owner</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CREATE</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OR</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REPLACE</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FUNCTION</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security_check</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check_roles</a:t>
            </a:r>
            <a:r>
              <a:rPr lang="en-US" sz="1000" dirty="0">
                <a:solidFill>
                  <a:srgbClr val="FFFFFF"/>
                </a:solidFill>
                <a:latin typeface="Courier Condensed" pitchFamily="2" charset="2"/>
              </a:rPr>
              <a:t> name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RETURNS</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boolean</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AS</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body</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DECLARE</a:t>
            </a:r>
            <a:r>
              <a:rPr lang="en-US" sz="1000" dirty="0">
                <a:solidFill>
                  <a:srgbClr val="FFFFFF"/>
                </a:solidFill>
                <a:latin typeface="Courier Condensed" pitchFamily="2" charset="2"/>
              </a:rPr>
              <a:t> </a:t>
            </a:r>
          </a:p>
          <a:p>
            <a:pPr>
              <a:lnSpc>
                <a:spcPct val="100000"/>
              </a:lnSpc>
              <a:spcBef>
                <a:spcPts val="0"/>
              </a:spcBef>
            </a:pPr>
            <a:r>
              <a:rPr lang="en-US" sz="1000" dirty="0">
                <a:solidFill>
                  <a:srgbClr val="FFFFFF"/>
                </a:solidFill>
                <a:latin typeface="Courier Condensed" pitchFamily="2" charset="2"/>
              </a:rPr>
              <a:t>   r </a:t>
            </a:r>
            <a:r>
              <a:rPr lang="en-US" sz="1000" dirty="0">
                <a:solidFill>
                  <a:srgbClr val="7BC22F"/>
                </a:solidFill>
                <a:latin typeface="Courier Condensed" pitchFamily="2" charset="2"/>
              </a:rPr>
              <a:t>RECORD</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BEGIN</a:t>
            </a:r>
            <a:r>
              <a:rPr lang="en-US" sz="1000" dirty="0">
                <a:solidFill>
                  <a:srgbClr val="FFFFFF"/>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   -- Checks to see if NULL was passed </a:t>
            </a:r>
          </a:p>
          <a:p>
            <a:pPr>
              <a:lnSpc>
                <a:spcPct val="100000"/>
              </a:lnSpc>
              <a:spcBef>
                <a:spcPts val="0"/>
              </a:spcBef>
            </a:pPr>
            <a:r>
              <a:rPr lang="en-US" sz="1000" dirty="0">
                <a:solidFill>
                  <a:srgbClr val="7BC22F"/>
                </a:solidFill>
                <a:latin typeface="Courier Condensed" pitchFamily="2" charset="2"/>
              </a:rPr>
              <a:t>   IF</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array_length</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check_roles</a:t>
            </a:r>
            <a:r>
              <a:rPr lang="en-US" sz="1000" dirty="0">
                <a:solidFill>
                  <a:srgbClr val="F08047"/>
                </a:solidFill>
                <a:latin typeface="Courier Condensed" pitchFamily="2" charset="2"/>
              </a:rPr>
              <a:t>,</a:t>
            </a:r>
            <a:r>
              <a:rPr lang="en-US" sz="1000" dirty="0">
                <a:solidFill>
                  <a:srgbClr val="F4DD0B"/>
                </a:solidFill>
                <a:latin typeface="Courier Condensed" pitchFamily="2" charset="2"/>
              </a:rPr>
              <a:t>1</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IS</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NULL</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THEN</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RAISE</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EXCEPTION</a:t>
            </a:r>
            <a:r>
              <a:rPr lang="en-US" sz="1000" dirty="0">
                <a:solidFill>
                  <a:srgbClr val="FFFFFF"/>
                </a:solidFill>
                <a:latin typeface="Courier Condensed" pitchFamily="2" charset="2"/>
              </a:rPr>
              <a:t> </a:t>
            </a:r>
            <a:r>
              <a:rPr lang="en-US" sz="1000" dirty="0">
                <a:solidFill>
                  <a:srgbClr val="8DB0D3"/>
                </a:solidFill>
                <a:latin typeface="Courier Condensed" pitchFamily="2" charset="2"/>
              </a:rPr>
              <a:t>'</a:t>
            </a:r>
            <a:r>
              <a:rPr lang="en-US" sz="1000" dirty="0" err="1">
                <a:solidFill>
                  <a:srgbClr val="8DB0D3"/>
                </a:solidFill>
                <a:latin typeface="Courier Condensed" pitchFamily="2" charset="2"/>
              </a:rPr>
              <a:t>security_check</a:t>
            </a:r>
            <a:r>
              <a:rPr lang="en-US" sz="1000" dirty="0">
                <a:solidFill>
                  <a:srgbClr val="8DB0D3"/>
                </a:solidFill>
                <a:latin typeface="Courier Condensed" pitchFamily="2" charset="2"/>
              </a:rPr>
              <a:t>(): Must specify roles to be checked.’</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END</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IF</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   -- Checks to see if any value in the array is NULL </a:t>
            </a:r>
          </a:p>
          <a:p>
            <a:pPr>
              <a:lnSpc>
                <a:spcPct val="100000"/>
              </a:lnSpc>
              <a:spcBef>
                <a:spcPts val="0"/>
              </a:spcBef>
            </a:pPr>
            <a:r>
              <a:rPr lang="en-US" sz="1000" dirty="0">
                <a:solidFill>
                  <a:srgbClr val="7BC22F"/>
                </a:solidFill>
                <a:latin typeface="Courier Condensed" pitchFamily="2" charset="2"/>
              </a:rPr>
              <a:t>   IF</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check_roles</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&gt;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ARRAY</a:t>
            </a:r>
            <a:r>
              <a:rPr lang="en-US" sz="1000" dirty="0">
                <a:solidFill>
                  <a:srgbClr val="F08047"/>
                </a:solidFill>
                <a:latin typeface="Courier Condensed" pitchFamily="2" charset="2"/>
              </a:rPr>
              <a:t>[</a:t>
            </a:r>
            <a:r>
              <a:rPr lang="en-US" sz="1000" dirty="0">
                <a:solidFill>
                  <a:srgbClr val="7BC22F"/>
                </a:solidFill>
                <a:latin typeface="Courier Condensed" pitchFamily="2" charset="2"/>
              </a:rPr>
              <a:t>NULL</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name</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THEN</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RAISE</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EXCEPTION</a:t>
            </a:r>
            <a:r>
              <a:rPr lang="en-US" sz="1000" dirty="0">
                <a:solidFill>
                  <a:srgbClr val="FFFFFF"/>
                </a:solidFill>
                <a:latin typeface="Courier Condensed" pitchFamily="2" charset="2"/>
              </a:rPr>
              <a:t> </a:t>
            </a:r>
            <a:r>
              <a:rPr lang="en-US" sz="1000" dirty="0">
                <a:solidFill>
                  <a:srgbClr val="8DB0D3"/>
                </a:solidFill>
                <a:latin typeface="Courier Condensed" pitchFamily="2" charset="2"/>
              </a:rPr>
              <a:t>'</a:t>
            </a:r>
            <a:r>
              <a:rPr lang="en-US" sz="1000" dirty="0" err="1">
                <a:solidFill>
                  <a:srgbClr val="8DB0D3"/>
                </a:solidFill>
                <a:latin typeface="Courier Condensed" pitchFamily="2" charset="2"/>
              </a:rPr>
              <a:t>security_check</a:t>
            </a:r>
            <a:r>
              <a:rPr lang="en-US" sz="1000" dirty="0">
                <a:solidFill>
                  <a:srgbClr val="8DB0D3"/>
                </a:solidFill>
                <a:latin typeface="Courier Condensed" pitchFamily="2" charset="2"/>
              </a:rPr>
              <a:t>(): NULL roles are not allowed in </a:t>
            </a:r>
            <a:r>
              <a:rPr lang="en-US" sz="1000" dirty="0" err="1">
                <a:solidFill>
                  <a:srgbClr val="8DB0D3"/>
                </a:solidFill>
                <a:latin typeface="Courier Condensed" pitchFamily="2" charset="2"/>
              </a:rPr>
              <a:t>check_roles</a:t>
            </a:r>
            <a:r>
              <a:rPr lang="en-US" sz="1000" dirty="0">
                <a:solidFill>
                  <a:srgbClr val="8DB0D3"/>
                </a:solidFill>
                <a:latin typeface="Courier Condensed" pitchFamily="2" charset="2"/>
              </a:rPr>
              <a:t>: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check_roles</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END</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IF</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   -- Check to see if the </a:t>
            </a:r>
            <a:r>
              <a:rPr lang="en-US" sz="1000" dirty="0" err="1">
                <a:solidFill>
                  <a:srgbClr val="3A8BDA"/>
                </a:solidFill>
                <a:latin typeface="Courier Condensed" pitchFamily="2" charset="2"/>
              </a:rPr>
              <a:t>current_user</a:t>
            </a:r>
            <a:r>
              <a:rPr lang="en-US" sz="1000" dirty="0">
                <a:solidFill>
                  <a:srgbClr val="3A8BDA"/>
                </a:solidFill>
                <a:latin typeface="Courier Condensed" pitchFamily="2" charset="2"/>
              </a:rPr>
              <a:t> is a direct member of the </a:t>
            </a:r>
            <a:r>
              <a:rPr lang="en-US" sz="1000" dirty="0" err="1">
                <a:solidFill>
                  <a:srgbClr val="3A8BDA"/>
                </a:solidFill>
                <a:latin typeface="Courier Condensed" pitchFamily="2" charset="2"/>
              </a:rPr>
              <a:t>check_roles</a:t>
            </a:r>
            <a:r>
              <a:rPr lang="en-US" sz="1000" dirty="0">
                <a:solidFill>
                  <a:srgbClr val="3A8BDA"/>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SELECT</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a:solidFill>
                  <a:srgbClr val="7BC22F"/>
                </a:solidFill>
                <a:latin typeface="Courier Condensed" pitchFamily="2" charset="2"/>
              </a:rPr>
              <a:t>SELECT</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array_agg</a:t>
            </a:r>
            <a:r>
              <a:rPr lang="en-US" sz="1000" dirty="0">
                <a:solidFill>
                  <a:srgbClr val="F08047"/>
                </a:solidFill>
                <a:latin typeface="Courier Condensed" pitchFamily="2" charset="2"/>
              </a:rPr>
              <a:t>(</a:t>
            </a:r>
            <a:r>
              <a:rPr lang="en-US" sz="1000" dirty="0" err="1">
                <a:solidFill>
                  <a:srgbClr val="FFFFFF"/>
                </a:solidFill>
                <a:latin typeface="Courier Condensed" pitchFamily="2" charset="2"/>
              </a:rPr>
              <a:t>role_name</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name</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FROM</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information_schema</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applicable_roles</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WHERE</a:t>
            </a:r>
            <a:r>
              <a:rPr lang="en-US" sz="1000" dirty="0">
                <a:solidFill>
                  <a:srgbClr val="FFFFFF"/>
                </a:solidFill>
                <a:latin typeface="Courier Condensed" pitchFamily="2" charset="2"/>
              </a:rPr>
              <a:t> grantee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current_user</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&gt;</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check_roles</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AS</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security_check</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INTO</a:t>
            </a:r>
            <a:r>
              <a:rPr lang="en-US" sz="1000" dirty="0">
                <a:solidFill>
                  <a:srgbClr val="FFFFFF"/>
                </a:solidFill>
                <a:latin typeface="Courier Condensed" pitchFamily="2" charset="2"/>
              </a:rPr>
              <a:t> r</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IF</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r</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security_check</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TRUE</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THEN</a:t>
            </a:r>
            <a:r>
              <a:rPr lang="en-US" sz="1000" dirty="0">
                <a:solidFill>
                  <a:srgbClr val="FFFFFF"/>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      -- </a:t>
            </a:r>
            <a:r>
              <a:rPr lang="en-US" sz="1000" dirty="0" err="1">
                <a:solidFill>
                  <a:srgbClr val="3A8BDA"/>
                </a:solidFill>
                <a:latin typeface="Courier Condensed" pitchFamily="2" charset="2"/>
              </a:rPr>
              <a:t>current_user</a:t>
            </a:r>
            <a:r>
              <a:rPr lang="en-US" sz="1000" dirty="0">
                <a:solidFill>
                  <a:srgbClr val="3A8BDA"/>
                </a:solidFill>
                <a:latin typeface="Courier Condensed" pitchFamily="2" charset="2"/>
              </a:rPr>
              <a:t> was found to be a member of all </a:t>
            </a:r>
            <a:r>
              <a:rPr lang="en-US" sz="1000" dirty="0" err="1">
                <a:solidFill>
                  <a:srgbClr val="3A8BDA"/>
                </a:solidFill>
                <a:latin typeface="Courier Condensed" pitchFamily="2" charset="2"/>
              </a:rPr>
              <a:t>check_roles</a:t>
            </a:r>
            <a:r>
              <a:rPr lang="en-US" sz="1000" dirty="0">
                <a:solidFill>
                  <a:srgbClr val="3A8BDA"/>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RETURN</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TRUE</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ELSE</a:t>
            </a:r>
            <a:r>
              <a:rPr lang="en-US" sz="1000" dirty="0">
                <a:solidFill>
                  <a:srgbClr val="FFFFFF"/>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      -- </a:t>
            </a:r>
            <a:r>
              <a:rPr lang="en-US" sz="1000" dirty="0" err="1">
                <a:solidFill>
                  <a:srgbClr val="3A8BDA"/>
                </a:solidFill>
                <a:latin typeface="Courier Condensed" pitchFamily="2" charset="2"/>
              </a:rPr>
              <a:t>current_user</a:t>
            </a:r>
            <a:r>
              <a:rPr lang="en-US" sz="1000" dirty="0">
                <a:solidFill>
                  <a:srgbClr val="3A8BDA"/>
                </a:solidFill>
                <a:latin typeface="Courier Condensed" pitchFamily="2" charset="2"/>
              </a:rPr>
              <a:t> was NOT found to be a member of all </a:t>
            </a:r>
            <a:r>
              <a:rPr lang="en-US" sz="1000" dirty="0" err="1">
                <a:solidFill>
                  <a:srgbClr val="3A8BDA"/>
                </a:solidFill>
                <a:latin typeface="Courier Condensed" pitchFamily="2" charset="2"/>
              </a:rPr>
              <a:t>check_roles</a:t>
            </a:r>
            <a:r>
              <a:rPr lang="en-US" sz="1000" dirty="0">
                <a:solidFill>
                  <a:srgbClr val="3A8BDA"/>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RAISE</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EXCEPTION</a:t>
            </a:r>
            <a:r>
              <a:rPr lang="en-US" sz="1000" dirty="0">
                <a:solidFill>
                  <a:srgbClr val="FFFFFF"/>
                </a:solidFill>
                <a:latin typeface="Courier Condensed" pitchFamily="2" charset="2"/>
              </a:rPr>
              <a:t> </a:t>
            </a:r>
            <a:r>
              <a:rPr lang="en-US" sz="1000" dirty="0">
                <a:solidFill>
                  <a:srgbClr val="8DB0D3"/>
                </a:solidFill>
                <a:latin typeface="Courier Condensed" pitchFamily="2" charset="2"/>
              </a:rPr>
              <a:t>'</a:t>
            </a:r>
            <a:r>
              <a:rPr lang="en-US" sz="1000" dirty="0" err="1">
                <a:solidFill>
                  <a:srgbClr val="8DB0D3"/>
                </a:solidFill>
                <a:latin typeface="Courier Condensed" pitchFamily="2" charset="2"/>
              </a:rPr>
              <a:t>security_check</a:t>
            </a:r>
            <a:r>
              <a:rPr lang="en-US" sz="1000" dirty="0">
                <a:solidFill>
                  <a:srgbClr val="8DB0D3"/>
                </a:solidFill>
                <a:latin typeface="Courier Condensed" pitchFamily="2" charset="2"/>
              </a:rPr>
              <a:t>(): User: % is required to be a member of all of these groups: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current_user</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check_roles</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END</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IF</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END</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FFFFFF"/>
                </a:solidFill>
                <a:latin typeface="Courier Condensed" pitchFamily="2" charset="2"/>
              </a:rPr>
              <a:t>$</a:t>
            </a:r>
            <a:r>
              <a:rPr lang="en-US" sz="1000" dirty="0">
                <a:solidFill>
                  <a:srgbClr val="7BC22F"/>
                </a:solidFill>
                <a:latin typeface="Courier Condensed" pitchFamily="2" charset="2"/>
              </a:rPr>
              <a:t>body</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LANGUAGE</a:t>
            </a:r>
            <a:r>
              <a:rPr lang="en-US" sz="1000" dirty="0">
                <a:solidFill>
                  <a:srgbClr val="FFFFFF"/>
                </a:solidFill>
                <a:latin typeface="Courier Condensed" pitchFamily="2" charset="2"/>
              </a:rPr>
              <a:t> </a:t>
            </a:r>
            <a:r>
              <a:rPr lang="en-US" sz="1000" dirty="0">
                <a:solidFill>
                  <a:srgbClr val="8DB0D3"/>
                </a:solidFill>
                <a:latin typeface="Courier Condensed" pitchFamily="2" charset="2"/>
              </a:rPr>
              <a:t>'</a:t>
            </a:r>
            <a:r>
              <a:rPr lang="en-US" sz="1000" dirty="0" err="1">
                <a:solidFill>
                  <a:srgbClr val="8DB0D3"/>
                </a:solidFill>
                <a:latin typeface="Courier Condensed" pitchFamily="2" charset="2"/>
              </a:rPr>
              <a:t>plpgsql</a:t>
            </a:r>
            <a:r>
              <a:rPr lang="en-US" sz="1000" dirty="0">
                <a:solidFill>
                  <a:srgbClr val="8DB0D3"/>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FFFFFF"/>
                </a:solidFill>
                <a:latin typeface="Courier Condensed" pitchFamily="2" charset="2"/>
              </a:rPr>
              <a:t>STABLE </a:t>
            </a:r>
          </a:p>
          <a:p>
            <a:pPr>
              <a:lnSpc>
                <a:spcPct val="100000"/>
              </a:lnSpc>
              <a:spcBef>
                <a:spcPts val="0"/>
              </a:spcBef>
            </a:pPr>
            <a:r>
              <a:rPr lang="en-US" sz="1000" dirty="0">
                <a:solidFill>
                  <a:srgbClr val="FFFFFF"/>
                </a:solidFill>
                <a:latin typeface="Courier Condensed" pitchFamily="2" charset="2"/>
              </a:rPr>
              <a:t>CALLED </a:t>
            </a:r>
            <a:r>
              <a:rPr lang="en-US" sz="1000" dirty="0">
                <a:solidFill>
                  <a:srgbClr val="7BC22F"/>
                </a:solidFill>
                <a:latin typeface="Courier Condensed" pitchFamily="2" charset="2"/>
              </a:rPr>
              <a:t>ON</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NULL</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INPUT</a:t>
            </a:r>
          </a:p>
          <a:p>
            <a:pPr>
              <a:lnSpc>
                <a:spcPct val="100000"/>
              </a:lnSpc>
              <a:spcBef>
                <a:spcPts val="0"/>
              </a:spcBef>
            </a:pPr>
            <a:r>
              <a:rPr lang="en-US" sz="1000" dirty="0">
                <a:solidFill>
                  <a:srgbClr val="FFFFFF"/>
                </a:solidFill>
                <a:latin typeface="Courier Condensed" pitchFamily="2" charset="2"/>
              </a:rPr>
              <a:t>SECURITY INVOKER</a:t>
            </a:r>
            <a:r>
              <a:rPr lang="en-US" sz="1000" dirty="0">
                <a:solidFill>
                  <a:srgbClr val="F08047"/>
                </a:solidFill>
                <a:latin typeface="Courier Condensed" pitchFamily="2" charset="2"/>
              </a:rPr>
              <a:t>;</a:t>
            </a:r>
            <a:endParaRPr lang="en-US" sz="1000" dirty="0">
              <a:effectLst/>
              <a:latin typeface="Courier Condensed" pitchFamily="2" charset="2"/>
            </a:endParaRPr>
          </a:p>
        </p:txBody>
      </p:sp>
      <p:pic>
        <p:nvPicPr>
          <p:cNvPr id="8" name="Picture 7">
            <a:extLst>
              <a:ext uri="{FF2B5EF4-FFF2-40B4-BE49-F238E27FC236}">
                <a16:creationId xmlns:a16="http://schemas.microsoft.com/office/drawing/2014/main" id="{6DA265A1-614D-487E-BE46-65458012D46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20173645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5"/>
          <p:cNvSpPr>
            <a:spLocks noGrp="1"/>
          </p:cNvSpPr>
          <p:nvPr>
            <p:ph type="title"/>
          </p:nvPr>
        </p:nvSpPr>
        <p:spPr/>
        <p:txBody>
          <a:bodyPr/>
          <a:lstStyle/>
          <a:p>
            <a:r>
              <a:rPr lang="en-US" altLang="en-US" dirty="0">
                <a:solidFill>
                  <a:srgbClr val="FFFFFF"/>
                </a:solidFill>
                <a:ea typeface="ヒラギノ角ゴ Pro W3" charset="-128"/>
              </a:rPr>
              <a:t>Setup for Table with Policy and Function</a:t>
            </a:r>
          </a:p>
        </p:txBody>
      </p:sp>
      <p:sp>
        <p:nvSpPr>
          <p:cNvPr id="24581" name="Text Placeholder 6"/>
          <p:cNvSpPr>
            <a:spLocks noGrp="1"/>
          </p:cNvSpPr>
          <p:nvPr>
            <p:ph type="body" sz="quarter" idx="12"/>
          </p:nvPr>
        </p:nvSpPr>
        <p:spPr>
          <a:xfrm>
            <a:off x="611557" y="1261872"/>
            <a:ext cx="5300187" cy="4846320"/>
          </a:xfrm>
        </p:spPr>
        <p:txBody>
          <a:bodyPr/>
          <a:lstStyle/>
          <a:p>
            <a:pPr>
              <a:lnSpc>
                <a:spcPct val="100000"/>
              </a:lnSpc>
              <a:spcBef>
                <a:spcPts val="0"/>
              </a:spcBef>
            </a:pPr>
            <a:endParaRPr lang="en-US" altLang="en-US" sz="1600" dirty="0">
              <a:solidFill>
                <a:srgbClr val="FFFFFF"/>
              </a:solidFill>
              <a:ea typeface="ヒラギノ角ゴ Pro W3" charset="-128"/>
            </a:endParaRPr>
          </a:p>
        </p:txBody>
      </p:sp>
      <p:sp>
        <p:nvSpPr>
          <p:cNvPr id="18435"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dirty="0">
                <a:solidFill>
                  <a:schemeClr val="accent6"/>
                </a:solidFill>
              </a:rPr>
              <a:t>© Fred Hutchinson Cancer Research Center </a:t>
            </a:r>
          </a:p>
        </p:txBody>
      </p:sp>
      <p:sp>
        <p:nvSpPr>
          <p:cNvPr id="18436" name="Slide Number Placeholder 3"/>
          <p:cNvSpPr>
            <a:spLocks noGrp="1"/>
          </p:cNvSpPr>
          <p:nvPr>
            <p:ph type="sldNum" sz="quarter" idx="14"/>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2B6AB763-AB93-4001-93C0-322525D2C7E0}" type="slidenum">
              <a:rPr lang="en-US" altLang="en-US" sz="600"/>
              <a:pPr>
                <a:lnSpc>
                  <a:spcPct val="100000"/>
                </a:lnSpc>
                <a:spcBef>
                  <a:spcPct val="0"/>
                </a:spcBef>
                <a:buClrTx/>
              </a:pPr>
              <a:t>38</a:t>
            </a:fld>
            <a:endParaRPr lang="en-US" altLang="en-US" sz="600"/>
          </a:p>
        </p:txBody>
      </p:sp>
      <p:sp>
        <p:nvSpPr>
          <p:cNvPr id="7" name="Text Placeholder 6">
            <a:extLst>
              <a:ext uri="{FF2B5EF4-FFF2-40B4-BE49-F238E27FC236}">
                <a16:creationId xmlns:a16="http://schemas.microsoft.com/office/drawing/2014/main" id="{08D999EF-D8FF-4249-8224-817F64A04183}"/>
              </a:ext>
            </a:extLst>
          </p:cNvPr>
          <p:cNvSpPr txBox="1">
            <a:spLocks/>
          </p:cNvSpPr>
          <p:nvPr/>
        </p:nvSpPr>
        <p:spPr bwMode="auto">
          <a:xfrm>
            <a:off x="6274965" y="1261872"/>
            <a:ext cx="5300187" cy="484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000" dirty="0">
                <a:solidFill>
                  <a:srgbClr val="7BC22F"/>
                </a:solidFill>
                <a:latin typeface="Courier Condensed" pitchFamily="2" charset="2"/>
              </a:rPr>
              <a:t>GRANT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EXECUTE</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ON</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FUNCTION</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security_check</a:t>
            </a:r>
            <a:r>
              <a:rPr lang="en-US" sz="1000" dirty="0">
                <a:solidFill>
                  <a:srgbClr val="F08047"/>
                </a:solidFill>
                <a:latin typeface="Courier Condensed" pitchFamily="2" charset="2"/>
              </a:rPr>
              <a:t>(</a:t>
            </a:r>
            <a:r>
              <a:rPr lang="en-US" sz="1000" dirty="0" err="1">
                <a:solidFill>
                  <a:srgbClr val="FFFFFF"/>
                </a:solidFill>
                <a:latin typeface="Courier Condensed" pitchFamily="2" charset="2"/>
              </a:rPr>
              <a:t>check_roles</a:t>
            </a:r>
            <a:r>
              <a:rPr lang="en-US" sz="1000" dirty="0">
                <a:solidFill>
                  <a:srgbClr val="FFFFFF"/>
                </a:solidFill>
                <a:latin typeface="Courier Condensed" pitchFamily="2" charset="2"/>
              </a:rPr>
              <a:t> name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TO</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PUBLIC</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endParaRPr lang="en-US" sz="1000" dirty="0">
              <a:solidFill>
                <a:srgbClr val="FFFFFF"/>
              </a:solidFill>
              <a:latin typeface="Courier Condensed" pitchFamily="2" charset="2"/>
            </a:endParaRPr>
          </a:p>
          <a:p>
            <a:pPr>
              <a:lnSpc>
                <a:spcPct val="100000"/>
              </a:lnSpc>
              <a:spcBef>
                <a:spcPts val="0"/>
              </a:spcBef>
            </a:pPr>
            <a:r>
              <a:rPr lang="en-US" sz="1000" dirty="0">
                <a:solidFill>
                  <a:srgbClr val="3A8BDA"/>
                </a:solidFill>
                <a:latin typeface="Courier Condensed" pitchFamily="2" charset="2"/>
              </a:rPr>
              <a:t>-- Grant both groups SELECT permissions on the table </a:t>
            </a:r>
          </a:p>
          <a:p>
            <a:pPr>
              <a:lnSpc>
                <a:spcPct val="100000"/>
              </a:lnSpc>
              <a:spcBef>
                <a:spcPts val="0"/>
              </a:spcBef>
            </a:pPr>
            <a:r>
              <a:rPr lang="en-US" sz="1000" dirty="0">
                <a:solidFill>
                  <a:srgbClr val="7BC22F"/>
                </a:solidFill>
                <a:latin typeface="Courier Condensed" pitchFamily="2" charset="2"/>
              </a:rPr>
              <a:t>GRANT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SELECT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ON</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test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TO</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group_a</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GRANT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SELECT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ON</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test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TO</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group_b</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endParaRPr lang="en-US" sz="1000" dirty="0">
              <a:solidFill>
                <a:srgbClr val="FFFFFF"/>
              </a:solidFill>
              <a:latin typeface="Courier Condensed" pitchFamily="2" charset="2"/>
            </a:endParaRPr>
          </a:p>
          <a:p>
            <a:pPr>
              <a:lnSpc>
                <a:spcPct val="100000"/>
              </a:lnSpc>
              <a:spcBef>
                <a:spcPts val="0"/>
              </a:spcBef>
            </a:pPr>
            <a:r>
              <a:rPr lang="en-US" sz="1000" dirty="0">
                <a:solidFill>
                  <a:srgbClr val="7BC22F"/>
                </a:solidFill>
                <a:latin typeface="Courier Condensed" pitchFamily="2" charset="2"/>
              </a:rPr>
              <a:t>CREATE</a:t>
            </a:r>
            <a:r>
              <a:rPr lang="en-US" sz="1000" dirty="0">
                <a:solidFill>
                  <a:srgbClr val="FFFFFF"/>
                </a:solidFill>
                <a:latin typeface="Courier Condensed" pitchFamily="2" charset="2"/>
              </a:rPr>
              <a:t> POLICY </a:t>
            </a:r>
            <a:r>
              <a:rPr lang="en-US" sz="1000" dirty="0" err="1">
                <a:solidFill>
                  <a:srgbClr val="FFFFFF"/>
                </a:solidFill>
                <a:latin typeface="Courier Condensed" pitchFamily="2" charset="2"/>
              </a:rPr>
              <a:t>test_policy</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ON</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test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USING</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security_check</a:t>
            </a:r>
            <a:r>
              <a:rPr lang="en-US" sz="1000" dirty="0">
                <a:solidFill>
                  <a:srgbClr val="F08047"/>
                </a:solidFill>
                <a:latin typeface="Courier Condensed" pitchFamily="2" charset="2"/>
              </a:rPr>
              <a:t>(</a:t>
            </a:r>
            <a:r>
              <a:rPr lang="en-US" sz="1000" dirty="0">
                <a:solidFill>
                  <a:srgbClr val="7BC22F"/>
                </a:solidFill>
                <a:latin typeface="Courier Condensed" pitchFamily="2" charset="2"/>
              </a:rPr>
              <a:t>ARRAY</a:t>
            </a:r>
            <a:r>
              <a:rPr lang="en-US" sz="1000" dirty="0">
                <a:solidFill>
                  <a:srgbClr val="F08047"/>
                </a:solidFill>
                <a:latin typeface="Courier Condensed" pitchFamily="2" charset="2"/>
              </a:rPr>
              <a:t>[</a:t>
            </a:r>
            <a:r>
              <a:rPr lang="en-US" sz="1000" dirty="0">
                <a:solidFill>
                  <a:srgbClr val="8DB0D3"/>
                </a:solidFill>
                <a:latin typeface="Courier Condensed" pitchFamily="2" charset="2"/>
              </a:rPr>
              <a:t>'</a:t>
            </a:r>
            <a:r>
              <a:rPr lang="en-US" sz="1000" dirty="0" err="1">
                <a:solidFill>
                  <a:srgbClr val="8DB0D3"/>
                </a:solidFill>
                <a:latin typeface="Courier Condensed" pitchFamily="2" charset="2"/>
              </a:rPr>
              <a:t>group_a</a:t>
            </a:r>
            <a:r>
              <a:rPr lang="en-US" sz="1000" dirty="0">
                <a:solidFill>
                  <a:srgbClr val="8DB0D3"/>
                </a:solidFill>
                <a:latin typeface="Courier Condensed" pitchFamily="2" charset="2"/>
              </a:rPr>
              <a:t>'</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name</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8DB0D3"/>
                </a:solidFill>
                <a:latin typeface="Courier Condensed" pitchFamily="2" charset="2"/>
              </a:rPr>
              <a:t>'</a:t>
            </a:r>
            <a:r>
              <a:rPr lang="en-US" sz="1000" dirty="0" err="1">
                <a:solidFill>
                  <a:srgbClr val="8DB0D3"/>
                </a:solidFill>
                <a:latin typeface="Courier Condensed" pitchFamily="2" charset="2"/>
              </a:rPr>
              <a:t>group_b</a:t>
            </a:r>
            <a:r>
              <a:rPr lang="en-US" sz="1000" dirty="0">
                <a:solidFill>
                  <a:srgbClr val="8DB0D3"/>
                </a:solidFill>
                <a:latin typeface="Courier Condensed" pitchFamily="2" charset="2"/>
              </a:rPr>
              <a:t>'</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name</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endParaRPr lang="en-US" sz="1000" dirty="0">
              <a:solidFill>
                <a:srgbClr val="FFFFFF"/>
              </a:solidFill>
              <a:latin typeface="Courier Condensed" pitchFamily="2" charset="2"/>
            </a:endParaRPr>
          </a:p>
          <a:p>
            <a:pPr>
              <a:lnSpc>
                <a:spcPct val="100000"/>
              </a:lnSpc>
              <a:spcBef>
                <a:spcPts val="0"/>
              </a:spcBef>
            </a:pPr>
            <a:r>
              <a:rPr lang="en-US" sz="1000" dirty="0">
                <a:solidFill>
                  <a:srgbClr val="7BC22F"/>
                </a:solidFill>
                <a:latin typeface="Courier Condensed" pitchFamily="2" charset="2"/>
              </a:rPr>
              <a:t>ALTER</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TABLE</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test</a:t>
            </a:r>
            <a:r>
              <a:rPr lang="en-US" sz="1000" dirty="0">
                <a:solidFill>
                  <a:srgbClr val="FFFFFF"/>
                </a:solidFill>
                <a:latin typeface="Courier Condensed" pitchFamily="2" charset="2"/>
              </a:rPr>
              <a:t> ENABLE </a:t>
            </a:r>
            <a:r>
              <a:rPr lang="en-US" sz="1000" dirty="0">
                <a:solidFill>
                  <a:srgbClr val="7BC22F"/>
                </a:solidFill>
                <a:latin typeface="Courier Condensed" pitchFamily="2" charset="2"/>
              </a:rPr>
              <a:t>ROW</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LEVEL</a:t>
            </a:r>
            <a:r>
              <a:rPr lang="en-US" sz="1000" dirty="0">
                <a:solidFill>
                  <a:srgbClr val="FFFFFF"/>
                </a:solidFill>
                <a:latin typeface="Courier Condensed" pitchFamily="2" charset="2"/>
              </a:rPr>
              <a:t> SECURITY</a:t>
            </a:r>
            <a:r>
              <a:rPr lang="en-US" sz="1000" dirty="0">
                <a:solidFill>
                  <a:srgbClr val="F08047"/>
                </a:solidFill>
                <a:latin typeface="Courier Condensed" pitchFamily="2" charset="2"/>
              </a:rPr>
              <a:t>;</a:t>
            </a:r>
            <a:endParaRPr lang="en-US" sz="1000" dirty="0">
              <a:effectLst/>
              <a:latin typeface="Courier Condensed" pitchFamily="2" charset="2"/>
            </a:endParaRPr>
          </a:p>
        </p:txBody>
      </p:sp>
      <p:pic>
        <p:nvPicPr>
          <p:cNvPr id="8" name="Picture 7">
            <a:extLst>
              <a:ext uri="{FF2B5EF4-FFF2-40B4-BE49-F238E27FC236}">
                <a16:creationId xmlns:a16="http://schemas.microsoft.com/office/drawing/2014/main" id="{D05A5488-0955-4D85-9144-4C5942F7D96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31854212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5"/>
          <p:cNvSpPr>
            <a:spLocks noGrp="1"/>
          </p:cNvSpPr>
          <p:nvPr>
            <p:ph type="title"/>
          </p:nvPr>
        </p:nvSpPr>
        <p:spPr>
          <a:xfrm>
            <a:off x="611559" y="141288"/>
            <a:ext cx="5300185" cy="685800"/>
          </a:xfrm>
        </p:spPr>
        <p:txBody>
          <a:bodyPr/>
          <a:lstStyle/>
          <a:p>
            <a:r>
              <a:rPr lang="en-US" altLang="en-US" dirty="0">
                <a:solidFill>
                  <a:srgbClr val="FFFFFF"/>
                </a:solidFill>
                <a:ea typeface="ヒラギノ角ゴ Pro W3" charset="-128"/>
              </a:rPr>
              <a:t>Check with Dataset</a:t>
            </a:r>
          </a:p>
        </p:txBody>
      </p:sp>
      <p:sp>
        <p:nvSpPr>
          <p:cNvPr id="24581" name="Text Placeholder 6"/>
          <p:cNvSpPr>
            <a:spLocks noGrp="1"/>
          </p:cNvSpPr>
          <p:nvPr>
            <p:ph type="body" sz="quarter" idx="12"/>
          </p:nvPr>
        </p:nvSpPr>
        <p:spPr>
          <a:xfrm>
            <a:off x="611557" y="1261872"/>
            <a:ext cx="5300187" cy="4846320"/>
          </a:xfrm>
        </p:spPr>
        <p:txBody>
          <a:bodyPr/>
          <a:lstStyle/>
          <a:p>
            <a:pPr>
              <a:lnSpc>
                <a:spcPct val="100000"/>
              </a:lnSpc>
              <a:spcBef>
                <a:spcPts val="0"/>
              </a:spcBef>
            </a:pPr>
            <a:endParaRPr lang="en-US" sz="900" dirty="0">
              <a:solidFill>
                <a:srgbClr val="7BC22F"/>
              </a:solidFill>
              <a:latin typeface="Courier Condensed" pitchFamily="2" charset="2"/>
            </a:endParaRPr>
          </a:p>
          <a:p>
            <a:pPr>
              <a:lnSpc>
                <a:spcPct val="100000"/>
              </a:lnSpc>
              <a:spcBef>
                <a:spcPts val="0"/>
              </a:spcBef>
            </a:pPr>
            <a:endParaRPr lang="en-US" sz="900" dirty="0">
              <a:solidFill>
                <a:srgbClr val="7BC22F"/>
              </a:solidFill>
              <a:latin typeface="Courier Condensed" pitchFamily="2" charset="2"/>
            </a:endParaRPr>
          </a:p>
          <a:p>
            <a:pPr>
              <a:lnSpc>
                <a:spcPct val="100000"/>
              </a:lnSpc>
              <a:spcBef>
                <a:spcPts val="0"/>
              </a:spcBef>
            </a:pPr>
            <a:endParaRPr lang="en-US" sz="900" dirty="0">
              <a:solidFill>
                <a:srgbClr val="7BC22F"/>
              </a:solidFill>
              <a:latin typeface="Courier Condensed" pitchFamily="2" charset="2"/>
            </a:endParaRPr>
          </a:p>
          <a:p>
            <a:pPr>
              <a:lnSpc>
                <a:spcPct val="100000"/>
              </a:lnSpc>
              <a:spcBef>
                <a:spcPts val="0"/>
              </a:spcBef>
            </a:pPr>
            <a:endParaRPr lang="en-US" sz="900" dirty="0">
              <a:solidFill>
                <a:srgbClr val="7BC22F"/>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user_a</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a:t>
            </a:r>
            <a:r>
              <a:rPr lang="en-US" sz="900" dirty="0" err="1">
                <a:solidFill>
                  <a:srgbClr val="3A8BDA"/>
                </a:solidFill>
                <a:latin typeface="Courier Condensed" pitchFamily="2" charset="2"/>
              </a:rPr>
              <a:t>Privilaged</a:t>
            </a:r>
            <a:r>
              <a:rPr lang="en-US" sz="900" dirty="0">
                <a:solidFill>
                  <a:srgbClr val="3A8BDA"/>
                </a:solidFill>
                <a:latin typeface="Courier Condensed" pitchFamily="2" charset="2"/>
              </a:rPr>
              <a:t> User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-- 3 rows returned (execution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total time: 15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user_b</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Partial </a:t>
            </a:r>
            <a:r>
              <a:rPr lang="en-US" sz="900" dirty="0" err="1">
                <a:solidFill>
                  <a:srgbClr val="3A8BDA"/>
                </a:solidFill>
                <a:latin typeface="Courier Condensed" pitchFamily="2" charset="2"/>
              </a:rPr>
              <a:t>Privilaged</a:t>
            </a:r>
            <a:r>
              <a:rPr lang="en-US" sz="900" dirty="0">
                <a:solidFill>
                  <a:srgbClr val="3A8BDA"/>
                </a:solidFill>
                <a:latin typeface="Courier Condensed" pitchFamily="2" charset="2"/>
              </a:rPr>
              <a:t> User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ERROR: </a:t>
            </a:r>
            <a:r>
              <a:rPr lang="en-US" sz="900" dirty="0" err="1">
                <a:solidFill>
                  <a:srgbClr val="3A8BDA"/>
                </a:solidFill>
                <a:latin typeface="Courier Condensed" pitchFamily="2" charset="2"/>
              </a:rPr>
              <a:t>security_check</a:t>
            </a:r>
            <a:r>
              <a:rPr lang="en-US" sz="900" dirty="0">
                <a:solidFill>
                  <a:srgbClr val="3A8BDA"/>
                </a:solidFill>
                <a:latin typeface="Courier Condensed" pitchFamily="2" charset="2"/>
              </a:rPr>
              <a:t>(): User: </a:t>
            </a:r>
            <a:r>
              <a:rPr lang="en-US" sz="900" dirty="0" err="1">
                <a:solidFill>
                  <a:srgbClr val="3A8BDA"/>
                </a:solidFill>
                <a:latin typeface="Courier Condensed" pitchFamily="2" charset="2"/>
              </a:rPr>
              <a:t>user_b</a:t>
            </a:r>
            <a:r>
              <a:rPr lang="en-US" sz="900" dirty="0">
                <a:solidFill>
                  <a:srgbClr val="3A8BDA"/>
                </a:solidFill>
                <a:latin typeface="Courier Condensed" pitchFamily="2" charset="2"/>
              </a:rPr>
              <a:t> is required to be a member of all of these groups: {</a:t>
            </a:r>
            <a:r>
              <a:rPr lang="en-US" sz="900" dirty="0" err="1">
                <a:solidFill>
                  <a:srgbClr val="3A8BDA"/>
                </a:solidFill>
                <a:latin typeface="Courier Condensed" pitchFamily="2" charset="2"/>
              </a:rPr>
              <a:t>group_a,group_b</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user_c</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Un-</a:t>
            </a:r>
            <a:r>
              <a:rPr lang="en-US" sz="900" dirty="0" err="1">
                <a:solidFill>
                  <a:srgbClr val="3A8BDA"/>
                </a:solidFill>
                <a:latin typeface="Courier Condensed" pitchFamily="2" charset="2"/>
              </a:rPr>
              <a:t>Privilaged</a:t>
            </a:r>
            <a:r>
              <a:rPr lang="en-US" sz="900" dirty="0">
                <a:solidFill>
                  <a:srgbClr val="3A8BDA"/>
                </a:solidFill>
                <a:latin typeface="Courier Condensed" pitchFamily="2" charset="2"/>
              </a:rPr>
              <a:t> User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ERROR: permission denied for relation test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group_a</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-- 1st Group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ERROR: </a:t>
            </a:r>
            <a:r>
              <a:rPr lang="en-US" sz="900" dirty="0" err="1">
                <a:solidFill>
                  <a:srgbClr val="3A8BDA"/>
                </a:solidFill>
                <a:latin typeface="Courier Condensed" pitchFamily="2" charset="2"/>
              </a:rPr>
              <a:t>security_check</a:t>
            </a:r>
            <a:r>
              <a:rPr lang="en-US" sz="900" dirty="0">
                <a:solidFill>
                  <a:srgbClr val="3A8BDA"/>
                </a:solidFill>
                <a:latin typeface="Courier Condensed" pitchFamily="2" charset="2"/>
              </a:rPr>
              <a:t>(): User: </a:t>
            </a:r>
            <a:r>
              <a:rPr lang="en-US" sz="900" dirty="0" err="1">
                <a:solidFill>
                  <a:srgbClr val="3A8BDA"/>
                </a:solidFill>
                <a:latin typeface="Courier Condensed" pitchFamily="2" charset="2"/>
              </a:rPr>
              <a:t>group_a</a:t>
            </a:r>
            <a:r>
              <a:rPr lang="en-US" sz="900" dirty="0">
                <a:solidFill>
                  <a:srgbClr val="3A8BDA"/>
                </a:solidFill>
                <a:latin typeface="Courier Condensed" pitchFamily="2" charset="2"/>
              </a:rPr>
              <a:t> is required to be a member of all of these groups: {</a:t>
            </a:r>
            <a:r>
              <a:rPr lang="en-US" sz="900" dirty="0" err="1">
                <a:solidFill>
                  <a:srgbClr val="3A8BDA"/>
                </a:solidFill>
                <a:latin typeface="Courier Condensed" pitchFamily="2" charset="2"/>
              </a:rPr>
              <a:t>group_a,group_b</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group_b</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-- 2nd Group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ERROR: </a:t>
            </a:r>
            <a:r>
              <a:rPr lang="en-US" sz="900" dirty="0" err="1">
                <a:solidFill>
                  <a:srgbClr val="3A8BDA"/>
                </a:solidFill>
                <a:latin typeface="Courier Condensed" pitchFamily="2" charset="2"/>
              </a:rPr>
              <a:t>security_check</a:t>
            </a:r>
            <a:r>
              <a:rPr lang="en-US" sz="900" dirty="0">
                <a:solidFill>
                  <a:srgbClr val="3A8BDA"/>
                </a:solidFill>
                <a:latin typeface="Courier Condensed" pitchFamily="2" charset="2"/>
              </a:rPr>
              <a:t>(): User: </a:t>
            </a:r>
            <a:r>
              <a:rPr lang="en-US" sz="900" dirty="0" err="1">
                <a:solidFill>
                  <a:srgbClr val="3A8BDA"/>
                </a:solidFill>
                <a:latin typeface="Courier Condensed" pitchFamily="2" charset="2"/>
              </a:rPr>
              <a:t>group_b</a:t>
            </a:r>
            <a:r>
              <a:rPr lang="en-US" sz="900" dirty="0">
                <a:solidFill>
                  <a:srgbClr val="3A8BDA"/>
                </a:solidFill>
                <a:latin typeface="Courier Condensed" pitchFamily="2" charset="2"/>
              </a:rPr>
              <a:t> is required to be a member of all of these groups: {</a:t>
            </a:r>
            <a:r>
              <a:rPr lang="en-US" sz="900" dirty="0" err="1">
                <a:solidFill>
                  <a:srgbClr val="3A8BDA"/>
                </a:solidFill>
                <a:latin typeface="Courier Condensed" pitchFamily="2" charset="2"/>
              </a:rPr>
              <a:t>group_a,group_b</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table_owner</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Table Owner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-- 3 rows returned (execution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total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postgres</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Superuser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-- 3 rows returned (execution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total time: 16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a:t>
            </a:r>
            <a:endParaRPr lang="en-US" sz="900" dirty="0">
              <a:latin typeface="Courier Condensed" pitchFamily="2" charset="2"/>
            </a:endParaRPr>
          </a:p>
          <a:p>
            <a:pPr>
              <a:lnSpc>
                <a:spcPct val="100000"/>
              </a:lnSpc>
              <a:spcBef>
                <a:spcPts val="0"/>
              </a:spcBef>
            </a:pPr>
            <a:endParaRPr lang="en-US" altLang="en-US" sz="900" dirty="0">
              <a:solidFill>
                <a:srgbClr val="FFFFFF"/>
              </a:solidFill>
              <a:latin typeface="Courier Condensed" pitchFamily="2" charset="2"/>
              <a:ea typeface="ヒラギノ角ゴ Pro W3" charset="-128"/>
            </a:endParaRPr>
          </a:p>
        </p:txBody>
      </p:sp>
      <p:sp>
        <p:nvSpPr>
          <p:cNvPr id="18435"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dirty="0">
                <a:solidFill>
                  <a:schemeClr val="accent6"/>
                </a:solidFill>
              </a:rPr>
              <a:t>© Fred Hutchinson Cancer Research Center </a:t>
            </a:r>
          </a:p>
        </p:txBody>
      </p:sp>
      <p:sp>
        <p:nvSpPr>
          <p:cNvPr id="18436" name="Slide Number Placeholder 3"/>
          <p:cNvSpPr>
            <a:spLocks noGrp="1"/>
          </p:cNvSpPr>
          <p:nvPr>
            <p:ph type="sldNum" sz="quarter" idx="14"/>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2B6AB763-AB93-4001-93C0-322525D2C7E0}" type="slidenum">
              <a:rPr lang="en-US" altLang="en-US" sz="600"/>
              <a:pPr>
                <a:lnSpc>
                  <a:spcPct val="100000"/>
                </a:lnSpc>
                <a:spcBef>
                  <a:spcPct val="0"/>
                </a:spcBef>
                <a:buClrTx/>
              </a:pPr>
              <a:t>39</a:t>
            </a:fld>
            <a:endParaRPr lang="en-US" altLang="en-US" sz="600"/>
          </a:p>
        </p:txBody>
      </p:sp>
      <p:sp>
        <p:nvSpPr>
          <p:cNvPr id="7" name="Text Placeholder 6">
            <a:extLst>
              <a:ext uri="{FF2B5EF4-FFF2-40B4-BE49-F238E27FC236}">
                <a16:creationId xmlns:a16="http://schemas.microsoft.com/office/drawing/2014/main" id="{08D999EF-D8FF-4249-8224-817F64A04183}"/>
              </a:ext>
            </a:extLst>
          </p:cNvPr>
          <p:cNvSpPr txBox="1">
            <a:spLocks/>
          </p:cNvSpPr>
          <p:nvPr/>
        </p:nvSpPr>
        <p:spPr bwMode="auto">
          <a:xfrm>
            <a:off x="6274965" y="1261872"/>
            <a:ext cx="5300187" cy="484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900" dirty="0">
                <a:solidFill>
                  <a:srgbClr val="3A8BDA"/>
                </a:solidFill>
                <a:latin typeface="Courier Condensed" pitchFamily="2" charset="2"/>
              </a:rPr>
              <a:t>-- Check to see what happens with an empty dataset </a:t>
            </a: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table_owner</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7BC22F"/>
                </a:solidFill>
                <a:latin typeface="Courier Condensed" pitchFamily="2" charset="2"/>
              </a:rPr>
              <a:t>TRUNCATE</a:t>
            </a:r>
            <a:r>
              <a:rPr lang="en-US" sz="900" dirty="0">
                <a:solidFill>
                  <a:srgbClr val="FFFFFF"/>
                </a:solidFill>
                <a:latin typeface="Courier Condensed" pitchFamily="2" charset="2"/>
              </a:rPr>
              <a:t> </a:t>
            </a:r>
            <a:r>
              <a:rPr lang="en-US" sz="900" dirty="0">
                <a:solidFill>
                  <a:srgbClr val="7BC22F"/>
                </a:solidFill>
                <a:latin typeface="Courier Condensed" pitchFamily="2" charset="2"/>
              </a:rPr>
              <a:t>TABLE</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endParaRPr lang="en-US" sz="900" dirty="0">
              <a:solidFill>
                <a:srgbClr val="FFFFFF"/>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user_a</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a:t>
            </a:r>
            <a:r>
              <a:rPr lang="en-US" sz="900" dirty="0" err="1">
                <a:solidFill>
                  <a:srgbClr val="3A8BDA"/>
                </a:solidFill>
                <a:latin typeface="Courier Condensed" pitchFamily="2" charset="2"/>
              </a:rPr>
              <a:t>Privilaged</a:t>
            </a:r>
            <a:r>
              <a:rPr lang="en-US" sz="900" dirty="0">
                <a:solidFill>
                  <a:srgbClr val="3A8BDA"/>
                </a:solidFill>
                <a:latin typeface="Courier Condensed" pitchFamily="2" charset="2"/>
              </a:rPr>
              <a:t> User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Empty set (execution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total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user_b</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Partial </a:t>
            </a:r>
            <a:r>
              <a:rPr lang="en-US" sz="900" dirty="0" err="1">
                <a:solidFill>
                  <a:srgbClr val="3A8BDA"/>
                </a:solidFill>
                <a:latin typeface="Courier Condensed" pitchFamily="2" charset="2"/>
              </a:rPr>
              <a:t>Privilaged</a:t>
            </a:r>
            <a:r>
              <a:rPr lang="en-US" sz="900" dirty="0">
                <a:solidFill>
                  <a:srgbClr val="3A8BDA"/>
                </a:solidFill>
                <a:latin typeface="Courier Condensed" pitchFamily="2" charset="2"/>
              </a:rPr>
              <a:t> User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Empty set (execution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total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user_c</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Un-</a:t>
            </a:r>
            <a:r>
              <a:rPr lang="en-US" sz="900" dirty="0" err="1">
                <a:solidFill>
                  <a:srgbClr val="3A8BDA"/>
                </a:solidFill>
                <a:latin typeface="Courier Condensed" pitchFamily="2" charset="2"/>
              </a:rPr>
              <a:t>Privilaged</a:t>
            </a:r>
            <a:r>
              <a:rPr lang="en-US" sz="900" dirty="0">
                <a:solidFill>
                  <a:srgbClr val="3A8BDA"/>
                </a:solidFill>
                <a:latin typeface="Courier Condensed" pitchFamily="2" charset="2"/>
              </a:rPr>
              <a:t> User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ERROR: permission denied for relation test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group_a</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-- 1st Group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Empty set (execution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total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group_b</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-- 2nd Group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Empty set (execution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total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table_owner</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Table Owner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Empty set (execution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total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postgres</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Superuser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Empty set (execution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total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a:t>
            </a:r>
            <a:endParaRPr lang="en-US" sz="900" dirty="0">
              <a:effectLst/>
              <a:latin typeface="Courier Condensed" pitchFamily="2" charset="2"/>
            </a:endParaRPr>
          </a:p>
        </p:txBody>
      </p:sp>
      <p:pic>
        <p:nvPicPr>
          <p:cNvPr id="17" name="Graphic 16" descr="Smiling Face with Solid Fill">
            <a:extLst>
              <a:ext uri="{FF2B5EF4-FFF2-40B4-BE49-F238E27FC236}">
                <a16:creationId xmlns:a16="http://schemas.microsoft.com/office/drawing/2014/main" id="{DB793758-AEC0-4FA1-B664-3D0820F73C4D}"/>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817765" y="1764338"/>
            <a:ext cx="457200" cy="457200"/>
          </a:xfrm>
          <a:prstGeom prst="rect">
            <a:avLst/>
          </a:prstGeom>
        </p:spPr>
      </p:pic>
      <p:pic>
        <p:nvPicPr>
          <p:cNvPr id="18" name="Graphic 17" descr="Sad Face with Solid Fill">
            <a:extLst>
              <a:ext uri="{FF2B5EF4-FFF2-40B4-BE49-F238E27FC236}">
                <a16:creationId xmlns:a16="http://schemas.microsoft.com/office/drawing/2014/main" id="{067AF6C2-18B7-4C03-9342-932108437BF2}"/>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5820811" y="3990547"/>
            <a:ext cx="457200" cy="457200"/>
          </a:xfrm>
          <a:prstGeom prst="rect">
            <a:avLst/>
          </a:prstGeom>
        </p:spPr>
      </p:pic>
      <p:pic>
        <p:nvPicPr>
          <p:cNvPr id="19" name="Graphic 18" descr="Sad Face with Solid Fill">
            <a:extLst>
              <a:ext uri="{FF2B5EF4-FFF2-40B4-BE49-F238E27FC236}">
                <a16:creationId xmlns:a16="http://schemas.microsoft.com/office/drawing/2014/main" id="{67A5592A-F7DD-4961-AE8D-58C4E79064B4}"/>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5817765" y="3411916"/>
            <a:ext cx="457200" cy="457200"/>
          </a:xfrm>
          <a:prstGeom prst="rect">
            <a:avLst/>
          </a:prstGeom>
        </p:spPr>
      </p:pic>
      <p:pic>
        <p:nvPicPr>
          <p:cNvPr id="20" name="Graphic 19" descr="Smiling Face with Solid Fill">
            <a:extLst>
              <a:ext uri="{FF2B5EF4-FFF2-40B4-BE49-F238E27FC236}">
                <a16:creationId xmlns:a16="http://schemas.microsoft.com/office/drawing/2014/main" id="{1DB73127-108D-420E-BE1D-617CA6F2C82F}"/>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817765" y="2891409"/>
            <a:ext cx="457200" cy="457200"/>
          </a:xfrm>
          <a:prstGeom prst="rect">
            <a:avLst/>
          </a:prstGeom>
        </p:spPr>
      </p:pic>
      <p:pic>
        <p:nvPicPr>
          <p:cNvPr id="21" name="Graphic 20" descr="Smiling Face with Solid Fill">
            <a:extLst>
              <a:ext uri="{FF2B5EF4-FFF2-40B4-BE49-F238E27FC236}">
                <a16:creationId xmlns:a16="http://schemas.microsoft.com/office/drawing/2014/main" id="{851D14C6-0DA8-4729-A3AB-B05EE4CC80A7}"/>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4357" y="1764338"/>
            <a:ext cx="457200" cy="457200"/>
          </a:xfrm>
          <a:prstGeom prst="rect">
            <a:avLst/>
          </a:prstGeom>
        </p:spPr>
      </p:pic>
      <p:pic>
        <p:nvPicPr>
          <p:cNvPr id="24" name="Graphic 23" descr="Smiling Face with Solid Fill">
            <a:extLst>
              <a:ext uri="{FF2B5EF4-FFF2-40B4-BE49-F238E27FC236}">
                <a16:creationId xmlns:a16="http://schemas.microsoft.com/office/drawing/2014/main" id="{6BC2F01E-B4F9-4D27-9A8B-7967B60608F6}"/>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4357" y="2891409"/>
            <a:ext cx="457200" cy="457200"/>
          </a:xfrm>
          <a:prstGeom prst="rect">
            <a:avLst/>
          </a:prstGeom>
        </p:spPr>
      </p:pic>
      <p:pic>
        <p:nvPicPr>
          <p:cNvPr id="25" name="Graphic 24" descr="Smiling Face with Solid Fill">
            <a:extLst>
              <a:ext uri="{FF2B5EF4-FFF2-40B4-BE49-F238E27FC236}">
                <a16:creationId xmlns:a16="http://schemas.microsoft.com/office/drawing/2014/main" id="{98336810-9EA9-4559-9274-A4942BAF99E5}"/>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3299" y="4523521"/>
            <a:ext cx="457200" cy="457200"/>
          </a:xfrm>
          <a:prstGeom prst="rect">
            <a:avLst/>
          </a:prstGeom>
        </p:spPr>
      </p:pic>
      <p:pic>
        <p:nvPicPr>
          <p:cNvPr id="26" name="Graphic 25" descr="Smiling Face with Solid Fill">
            <a:extLst>
              <a:ext uri="{FF2B5EF4-FFF2-40B4-BE49-F238E27FC236}">
                <a16:creationId xmlns:a16="http://schemas.microsoft.com/office/drawing/2014/main" id="{1E82965D-D1D8-4AB8-8CB7-CF2184EF04FF}"/>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3299" y="5086092"/>
            <a:ext cx="457200" cy="457200"/>
          </a:xfrm>
          <a:prstGeom prst="rect">
            <a:avLst/>
          </a:prstGeom>
        </p:spPr>
      </p:pic>
      <p:pic>
        <p:nvPicPr>
          <p:cNvPr id="27" name="Graphic 26" descr="Smiling Face with Solid Fill">
            <a:extLst>
              <a:ext uri="{FF2B5EF4-FFF2-40B4-BE49-F238E27FC236}">
                <a16:creationId xmlns:a16="http://schemas.microsoft.com/office/drawing/2014/main" id="{DD813584-D506-4063-A640-2B47A8AE04D6}"/>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3299" y="2328838"/>
            <a:ext cx="457200" cy="457200"/>
          </a:xfrm>
          <a:prstGeom prst="rect">
            <a:avLst/>
          </a:prstGeom>
        </p:spPr>
      </p:pic>
      <p:pic>
        <p:nvPicPr>
          <p:cNvPr id="30" name="Graphic 29" descr="Sad Face with Solid Fill">
            <a:extLst>
              <a:ext uri="{FF2B5EF4-FFF2-40B4-BE49-F238E27FC236}">
                <a16:creationId xmlns:a16="http://schemas.microsoft.com/office/drawing/2014/main" id="{37EFDF91-898A-4BD6-A450-03FB10AAC0BF}"/>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5810615" y="2328838"/>
            <a:ext cx="457200" cy="457200"/>
          </a:xfrm>
          <a:prstGeom prst="rect">
            <a:avLst/>
          </a:prstGeom>
        </p:spPr>
      </p:pic>
      <p:pic>
        <p:nvPicPr>
          <p:cNvPr id="31" name="Graphic 30" descr="Smiling Face with Solid Fill">
            <a:extLst>
              <a:ext uri="{FF2B5EF4-FFF2-40B4-BE49-F238E27FC236}">
                <a16:creationId xmlns:a16="http://schemas.microsoft.com/office/drawing/2014/main" id="{820D0A52-4A1D-454E-90E6-81911B6D4C6A}"/>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3299" y="3411916"/>
            <a:ext cx="457200" cy="457200"/>
          </a:xfrm>
          <a:prstGeom prst="rect">
            <a:avLst/>
          </a:prstGeom>
        </p:spPr>
      </p:pic>
      <p:pic>
        <p:nvPicPr>
          <p:cNvPr id="32" name="Graphic 31" descr="Smiling Face with Solid Fill">
            <a:extLst>
              <a:ext uri="{FF2B5EF4-FFF2-40B4-BE49-F238E27FC236}">
                <a16:creationId xmlns:a16="http://schemas.microsoft.com/office/drawing/2014/main" id="{D93EA7E1-0F69-445A-8440-B44E0F4C75E2}"/>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3299" y="3990547"/>
            <a:ext cx="457200" cy="457200"/>
          </a:xfrm>
          <a:prstGeom prst="rect">
            <a:avLst/>
          </a:prstGeom>
        </p:spPr>
      </p:pic>
      <p:pic>
        <p:nvPicPr>
          <p:cNvPr id="33" name="Graphic 32" descr="Smiling Face with Solid Fill">
            <a:extLst>
              <a:ext uri="{FF2B5EF4-FFF2-40B4-BE49-F238E27FC236}">
                <a16:creationId xmlns:a16="http://schemas.microsoft.com/office/drawing/2014/main" id="{9752443C-5561-46ED-ABC5-CA2B4EF43965}"/>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823026" y="4523521"/>
            <a:ext cx="457200" cy="457200"/>
          </a:xfrm>
          <a:prstGeom prst="rect">
            <a:avLst/>
          </a:prstGeom>
        </p:spPr>
      </p:pic>
      <p:pic>
        <p:nvPicPr>
          <p:cNvPr id="34" name="Graphic 33" descr="Smiling Face with Solid Fill">
            <a:extLst>
              <a:ext uri="{FF2B5EF4-FFF2-40B4-BE49-F238E27FC236}">
                <a16:creationId xmlns:a16="http://schemas.microsoft.com/office/drawing/2014/main" id="{7FE9BAEC-065D-49DA-B5C9-CF51FF0D0CF6}"/>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814461" y="5083764"/>
            <a:ext cx="457200" cy="457200"/>
          </a:xfrm>
          <a:prstGeom prst="rect">
            <a:avLst/>
          </a:prstGeom>
        </p:spPr>
      </p:pic>
      <p:sp>
        <p:nvSpPr>
          <p:cNvPr id="22" name="Title 5">
            <a:extLst>
              <a:ext uri="{FF2B5EF4-FFF2-40B4-BE49-F238E27FC236}">
                <a16:creationId xmlns:a16="http://schemas.microsoft.com/office/drawing/2014/main" id="{039D0F11-341C-4551-957D-EDCCEAF01454}"/>
              </a:ext>
            </a:extLst>
          </p:cNvPr>
          <p:cNvSpPr txBox="1">
            <a:spLocks/>
          </p:cNvSpPr>
          <p:nvPr/>
        </p:nvSpPr>
        <p:spPr bwMode="auto">
          <a:xfrm>
            <a:off x="6274965" y="141288"/>
            <a:ext cx="530018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lvl1pPr algn="l" rtl="0" eaLnBrk="0" fontAlgn="base" hangingPunct="0">
              <a:spcBef>
                <a:spcPct val="0"/>
              </a:spcBef>
              <a:spcAft>
                <a:spcPct val="0"/>
              </a:spcAft>
              <a:defRPr sz="3200" b="1">
                <a:solidFill>
                  <a:schemeClr val="accent6"/>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a:lstStyle>
          <a:p>
            <a:r>
              <a:rPr lang="en-US" altLang="en-US" kern="0" dirty="0">
                <a:solidFill>
                  <a:srgbClr val="FFFFFF"/>
                </a:solidFill>
                <a:latin typeface="Arial Narrow" panose="020B0606020202030204" pitchFamily="34" charset="0"/>
                <a:ea typeface="ヒラギノ角ゴ Pro W3" charset="-128"/>
              </a:rPr>
              <a:t>Check with Empty Data Set</a:t>
            </a:r>
          </a:p>
        </p:txBody>
      </p:sp>
      <p:pic>
        <p:nvPicPr>
          <p:cNvPr id="23" name="Picture 22">
            <a:extLst>
              <a:ext uri="{FF2B5EF4-FFF2-40B4-BE49-F238E27FC236}">
                <a16:creationId xmlns:a16="http://schemas.microsoft.com/office/drawing/2014/main" id="{7A64261D-5207-42BE-B7BD-99A700BCAAD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10074388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a:solidFill>
                  <a:srgbClr val="FFFFFF"/>
                </a:solidFill>
                <a:ea typeface="ヒラギノ角ゴ Pro W3" charset="-128"/>
              </a:rPr>
              <a:t>Results:</a:t>
            </a:r>
          </a:p>
        </p:txBody>
      </p:sp>
      <p:sp>
        <p:nvSpPr>
          <p:cNvPr id="21507" name="Text Placeholder 4"/>
          <p:cNvSpPr>
            <a:spLocks noGrp="1"/>
          </p:cNvSpPr>
          <p:nvPr>
            <p:ph type="body" sz="quarter" idx="13"/>
          </p:nvPr>
        </p:nvSpPr>
        <p:spPr>
          <a:xfrm>
            <a:off x="609441" y="5651738"/>
            <a:ext cx="10963591" cy="639523"/>
          </a:xfrm>
        </p:spPr>
        <p:txBody>
          <a:bodyPr/>
          <a:lstStyle/>
          <a:p>
            <a:pPr marL="457200" indent="-457200">
              <a:lnSpc>
                <a:spcPct val="100000"/>
              </a:lnSpc>
              <a:spcBef>
                <a:spcPts val="0"/>
              </a:spcBef>
              <a:buFont typeface="Arial" panose="020B0604020202020204" pitchFamily="34" charset="0"/>
              <a:buChar char="•"/>
            </a:pPr>
            <a:endParaRPr lang="en-US" altLang="en-US" sz="1600" dirty="0">
              <a:solidFill>
                <a:srgbClr val="FFFFFF"/>
              </a:solidFill>
              <a:ea typeface="ヒラギノ角ゴ Pro W3" charset="-128"/>
            </a:endParaRP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40</a:t>
            </a:fld>
            <a:endParaRPr lang="en-US" altLang="en-US" sz="600"/>
          </a:p>
        </p:txBody>
      </p:sp>
      <p:graphicFrame>
        <p:nvGraphicFramePr>
          <p:cNvPr id="2" name="Table 1">
            <a:extLst>
              <a:ext uri="{FF2B5EF4-FFF2-40B4-BE49-F238E27FC236}">
                <a16:creationId xmlns:a16="http://schemas.microsoft.com/office/drawing/2014/main" id="{63DECACC-0D81-40EF-A6B0-2580BF6489F5}"/>
              </a:ext>
            </a:extLst>
          </p:cNvPr>
          <p:cNvGraphicFramePr>
            <a:graphicFrameLocks noGrp="1"/>
          </p:cNvGraphicFramePr>
          <p:nvPr>
            <p:extLst>
              <p:ext uri="{D42A27DB-BD31-4B8C-83A1-F6EECF244321}">
                <p14:modId xmlns:p14="http://schemas.microsoft.com/office/powerpoint/2010/main" val="3369527862"/>
              </p:ext>
            </p:extLst>
          </p:nvPr>
        </p:nvGraphicFramePr>
        <p:xfrm>
          <a:off x="609440" y="932021"/>
          <a:ext cx="10963592" cy="4688840"/>
        </p:xfrm>
        <a:graphic>
          <a:graphicData uri="http://schemas.openxmlformats.org/drawingml/2006/table">
            <a:tbl>
              <a:tblPr firstRow="1" bandRow="1">
                <a:tableStyleId>{073A0DAA-6AF3-43AB-8588-CEC1D06C72B9}</a:tableStyleId>
              </a:tblPr>
              <a:tblGrid>
                <a:gridCol w="1370449">
                  <a:extLst>
                    <a:ext uri="{9D8B030D-6E8A-4147-A177-3AD203B41FA5}">
                      <a16:colId xmlns:a16="http://schemas.microsoft.com/office/drawing/2014/main" val="397752658"/>
                    </a:ext>
                  </a:extLst>
                </a:gridCol>
                <a:gridCol w="1370449">
                  <a:extLst>
                    <a:ext uri="{9D8B030D-6E8A-4147-A177-3AD203B41FA5}">
                      <a16:colId xmlns:a16="http://schemas.microsoft.com/office/drawing/2014/main" val="410672853"/>
                    </a:ext>
                  </a:extLst>
                </a:gridCol>
                <a:gridCol w="1370449">
                  <a:extLst>
                    <a:ext uri="{9D8B030D-6E8A-4147-A177-3AD203B41FA5}">
                      <a16:colId xmlns:a16="http://schemas.microsoft.com/office/drawing/2014/main" val="256029267"/>
                    </a:ext>
                  </a:extLst>
                </a:gridCol>
                <a:gridCol w="1370449">
                  <a:extLst>
                    <a:ext uri="{9D8B030D-6E8A-4147-A177-3AD203B41FA5}">
                      <a16:colId xmlns:a16="http://schemas.microsoft.com/office/drawing/2014/main" val="86163872"/>
                    </a:ext>
                  </a:extLst>
                </a:gridCol>
                <a:gridCol w="1370449">
                  <a:extLst>
                    <a:ext uri="{9D8B030D-6E8A-4147-A177-3AD203B41FA5}">
                      <a16:colId xmlns:a16="http://schemas.microsoft.com/office/drawing/2014/main" val="2921001182"/>
                    </a:ext>
                  </a:extLst>
                </a:gridCol>
                <a:gridCol w="1370449">
                  <a:extLst>
                    <a:ext uri="{9D8B030D-6E8A-4147-A177-3AD203B41FA5}">
                      <a16:colId xmlns:a16="http://schemas.microsoft.com/office/drawing/2014/main" val="2430947308"/>
                    </a:ext>
                  </a:extLst>
                </a:gridCol>
                <a:gridCol w="1370449">
                  <a:extLst>
                    <a:ext uri="{9D8B030D-6E8A-4147-A177-3AD203B41FA5}">
                      <a16:colId xmlns:a16="http://schemas.microsoft.com/office/drawing/2014/main" val="3817112267"/>
                    </a:ext>
                  </a:extLst>
                </a:gridCol>
                <a:gridCol w="1370449">
                  <a:extLst>
                    <a:ext uri="{9D8B030D-6E8A-4147-A177-3AD203B41FA5}">
                      <a16:colId xmlns:a16="http://schemas.microsoft.com/office/drawing/2014/main" val="1950552302"/>
                    </a:ext>
                  </a:extLst>
                </a:gridCol>
              </a:tblGrid>
              <a:tr h="370840">
                <a:tc gridSpan="8">
                  <a:txBody>
                    <a:bodyPr/>
                    <a:lstStyle/>
                    <a:p>
                      <a:r>
                        <a:rPr lang="en-US" dirty="0"/>
                        <a:t>Our Criteria</a:t>
                      </a: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41077077"/>
                  </a:ext>
                </a:extLst>
              </a:tr>
              <a:tr h="370840">
                <a:tc rowSpan="2">
                  <a:txBody>
                    <a:bodyPr/>
                    <a:lstStyle/>
                    <a:p>
                      <a:r>
                        <a:rPr lang="en-US" sz="1600" dirty="0">
                          <a:solidFill>
                            <a:srgbClr val="6FB433"/>
                          </a:solidFill>
                        </a:rPr>
                        <a:t>Style</a:t>
                      </a:r>
                    </a:p>
                  </a:txBody>
                  <a:tcPr>
                    <a:solidFill>
                      <a:srgbClr val="1C3B61"/>
                    </a:solidFill>
                  </a:tcPr>
                </a:tc>
                <a:tc rowSpan="2">
                  <a:txBody>
                    <a:bodyPr/>
                    <a:lstStyle/>
                    <a:p>
                      <a:r>
                        <a:rPr lang="en-US" sz="1600" dirty="0">
                          <a:solidFill>
                            <a:srgbClr val="6FB433"/>
                          </a:solidFill>
                        </a:rPr>
                        <a:t>User SELECT’s on</a:t>
                      </a:r>
                    </a:p>
                  </a:txBody>
                  <a:tcPr>
                    <a:solidFill>
                      <a:srgbClr val="1C3B61"/>
                    </a:solidFill>
                  </a:tcPr>
                </a:tc>
                <a:tc rowSpan="2">
                  <a:txBody>
                    <a:bodyPr/>
                    <a:lstStyle/>
                    <a:p>
                      <a:r>
                        <a:rPr lang="en-US" sz="1600" dirty="0">
                          <a:solidFill>
                            <a:srgbClr val="6FB433"/>
                          </a:solidFill>
                        </a:rPr>
                        <a:t>Object owned by </a:t>
                      </a:r>
                      <a:r>
                        <a:rPr lang="en-US" sz="1600" dirty="0" err="1">
                          <a:solidFill>
                            <a:srgbClr val="6FB433"/>
                          </a:solidFill>
                        </a:rPr>
                        <a:t>table_owner</a:t>
                      </a:r>
                      <a:endParaRPr lang="en-US" sz="1600" dirty="0">
                        <a:solidFill>
                          <a:srgbClr val="6FB433"/>
                        </a:solidFill>
                      </a:endParaRPr>
                    </a:p>
                  </a:txBody>
                  <a:tcPr>
                    <a:solidFill>
                      <a:srgbClr val="1C3B61"/>
                    </a:solidFill>
                  </a:tcPr>
                </a:tc>
                <a:tc gridSpan="5">
                  <a:txBody>
                    <a:bodyPr/>
                    <a:lstStyle/>
                    <a:p>
                      <a:r>
                        <a:rPr lang="en-US" sz="1600" dirty="0">
                          <a:solidFill>
                            <a:srgbClr val="6FB433"/>
                          </a:solidFill>
                        </a:rPr>
                        <a:t>Empty Table / With Data</a:t>
                      </a:r>
                    </a:p>
                  </a:txBody>
                  <a:tcPr>
                    <a:solidFill>
                      <a:srgbClr val="1C3B6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4164310186"/>
                  </a:ext>
                </a:extLst>
              </a:tr>
              <a:tr h="370840">
                <a:tc vMerge="1">
                  <a:txBody>
                    <a:bodyPr/>
                    <a:lstStyle/>
                    <a:p>
                      <a:endParaRPr lang="en-US" dirty="0"/>
                    </a:p>
                  </a:txBody>
                  <a:tcPr/>
                </a:tc>
                <a:tc vMerge="1">
                  <a:txBody>
                    <a:bodyPr/>
                    <a:lstStyle/>
                    <a:p>
                      <a:endParaRPr lang="en-US" dirty="0"/>
                    </a:p>
                  </a:txBody>
                  <a:tcPr/>
                </a:tc>
                <a:tc vMerge="1">
                  <a:txBody>
                    <a:bodyPr/>
                    <a:lstStyle/>
                    <a:p>
                      <a:endParaRPr lang="en-US" dirty="0"/>
                    </a:p>
                  </a:txBody>
                  <a:tcPr/>
                </a:tc>
                <a:tc>
                  <a:txBody>
                    <a:bodyPr/>
                    <a:lstStyle/>
                    <a:p>
                      <a:r>
                        <a:rPr lang="en-US" sz="1600" dirty="0">
                          <a:solidFill>
                            <a:srgbClr val="6FB433"/>
                          </a:solidFill>
                        </a:rPr>
                        <a:t>Un-Privileged User</a:t>
                      </a:r>
                    </a:p>
                  </a:txBody>
                  <a:tcPr>
                    <a:solidFill>
                      <a:srgbClr val="1C3B61"/>
                    </a:solidFill>
                  </a:tcPr>
                </a:tc>
                <a:tc>
                  <a:txBody>
                    <a:bodyPr/>
                    <a:lstStyle/>
                    <a:p>
                      <a:r>
                        <a:rPr lang="en-US" sz="1600" dirty="0">
                          <a:solidFill>
                            <a:srgbClr val="6FB433"/>
                          </a:solidFill>
                        </a:rPr>
                        <a:t>Partial Privileged User</a:t>
                      </a:r>
                    </a:p>
                  </a:txBody>
                  <a:tcPr>
                    <a:solidFill>
                      <a:srgbClr val="1C3B61"/>
                    </a:solidFill>
                  </a:tcPr>
                </a:tc>
                <a:tc>
                  <a:txBody>
                    <a:bodyPr/>
                    <a:lstStyle/>
                    <a:p>
                      <a:r>
                        <a:rPr lang="en-US" sz="1600" dirty="0">
                          <a:solidFill>
                            <a:srgbClr val="6FB433"/>
                          </a:solidFill>
                        </a:rPr>
                        <a:t>Privileged User</a:t>
                      </a:r>
                    </a:p>
                  </a:txBody>
                  <a:tcPr>
                    <a:solidFill>
                      <a:srgbClr val="1C3B61"/>
                    </a:solidFill>
                  </a:tcPr>
                </a:tc>
                <a:tc>
                  <a:txBody>
                    <a:bodyPr/>
                    <a:lstStyle/>
                    <a:p>
                      <a:r>
                        <a:rPr lang="en-US" sz="1600" dirty="0">
                          <a:solidFill>
                            <a:srgbClr val="6FB433"/>
                          </a:solidFill>
                        </a:rPr>
                        <a:t>Superuser</a:t>
                      </a:r>
                    </a:p>
                  </a:txBody>
                  <a:tcPr>
                    <a:solidFill>
                      <a:srgbClr val="1C3B61"/>
                    </a:solidFill>
                  </a:tcPr>
                </a:tc>
                <a:tc>
                  <a:txBody>
                    <a:bodyPr/>
                    <a:lstStyle/>
                    <a:p>
                      <a:r>
                        <a:rPr lang="en-US" sz="1600" dirty="0">
                          <a:solidFill>
                            <a:srgbClr val="6FB433"/>
                          </a:solidFill>
                        </a:rPr>
                        <a:t>Table Owner</a:t>
                      </a:r>
                    </a:p>
                  </a:txBody>
                  <a:tcPr>
                    <a:solidFill>
                      <a:srgbClr val="1C3B61"/>
                    </a:solidFill>
                  </a:tcPr>
                </a:tc>
                <a:extLst>
                  <a:ext uri="{0D108BD9-81ED-4DB2-BD59-A6C34878D82A}">
                    <a16:rowId xmlns:a16="http://schemas.microsoft.com/office/drawing/2014/main" val="3044532493"/>
                  </a:ext>
                </a:extLst>
              </a:tr>
              <a:tr h="370840">
                <a:tc>
                  <a:txBody>
                    <a:bodyPr/>
                    <a:lstStyle/>
                    <a:p>
                      <a:r>
                        <a:rPr lang="en-US" dirty="0"/>
                        <a:t>CRITERIA</a:t>
                      </a:r>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463921114"/>
                  </a:ext>
                </a:extLst>
              </a:tr>
              <a:tr h="370840">
                <a:tc gridSpan="8">
                  <a:txBody>
                    <a:bodyPr/>
                    <a:lstStyle/>
                    <a:p>
                      <a:r>
                        <a:rPr lang="en-US" dirty="0">
                          <a:solidFill>
                            <a:srgbClr val="6FB433"/>
                          </a:solidFill>
                        </a:rPr>
                        <a:t>Feature Chart</a:t>
                      </a:r>
                    </a:p>
                  </a:txBody>
                  <a:tcPr>
                    <a:solidFill>
                      <a:srgbClr val="1C3B61"/>
                    </a:solid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475664954"/>
                  </a:ext>
                </a:extLst>
              </a:tr>
              <a:tr h="370840">
                <a:tc rowSpan="2">
                  <a:txBody>
                    <a:bodyPr/>
                    <a:lstStyle/>
                    <a:p>
                      <a:r>
                        <a:rPr lang="en-US" sz="1600" dirty="0">
                          <a:solidFill>
                            <a:srgbClr val="6FB433"/>
                          </a:solidFill>
                        </a:rPr>
                        <a:t>Style</a:t>
                      </a:r>
                    </a:p>
                  </a:txBody>
                  <a:tcPr>
                    <a:solidFill>
                      <a:srgbClr val="1C3B61"/>
                    </a:solidFill>
                  </a:tcPr>
                </a:tc>
                <a:tc rowSpan="2">
                  <a:txBody>
                    <a:bodyPr/>
                    <a:lstStyle/>
                    <a:p>
                      <a:r>
                        <a:rPr lang="en-US" sz="1600" dirty="0">
                          <a:solidFill>
                            <a:srgbClr val="6FB433"/>
                          </a:solidFill>
                        </a:rPr>
                        <a:t>User SELECT’s on</a:t>
                      </a:r>
                    </a:p>
                  </a:txBody>
                  <a:tcPr>
                    <a:solidFill>
                      <a:srgbClr val="1C3B61"/>
                    </a:solidFill>
                  </a:tcPr>
                </a:tc>
                <a:tc rowSpan="2">
                  <a:txBody>
                    <a:bodyPr/>
                    <a:lstStyle/>
                    <a:p>
                      <a:r>
                        <a:rPr lang="en-US" sz="1600" dirty="0">
                          <a:solidFill>
                            <a:srgbClr val="6FB433"/>
                          </a:solidFill>
                        </a:rPr>
                        <a:t>Object owned by </a:t>
                      </a:r>
                      <a:r>
                        <a:rPr lang="en-US" sz="1600" dirty="0" err="1">
                          <a:solidFill>
                            <a:srgbClr val="6FB433"/>
                          </a:solidFill>
                        </a:rPr>
                        <a:t>table_owner</a:t>
                      </a:r>
                      <a:endParaRPr lang="en-US" sz="1600" dirty="0">
                        <a:solidFill>
                          <a:srgbClr val="6FB433"/>
                        </a:solidFill>
                      </a:endParaRPr>
                    </a:p>
                  </a:txBody>
                  <a:tcPr>
                    <a:solidFill>
                      <a:srgbClr val="1C3B61"/>
                    </a:solidFill>
                  </a:tcPr>
                </a:tc>
                <a:tc gridSpan="5">
                  <a:txBody>
                    <a:bodyPr/>
                    <a:lstStyle/>
                    <a:p>
                      <a:r>
                        <a:rPr lang="en-US" sz="1600" dirty="0">
                          <a:solidFill>
                            <a:srgbClr val="6FB433"/>
                          </a:solidFill>
                        </a:rPr>
                        <a:t>Empty Table / With Data</a:t>
                      </a:r>
                    </a:p>
                  </a:txBody>
                  <a:tcPr>
                    <a:solidFill>
                      <a:srgbClr val="1C3B6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929981511"/>
                  </a:ext>
                </a:extLst>
              </a:tr>
              <a:tr h="370840">
                <a:tc vMerge="1">
                  <a:txBody>
                    <a:bodyPr/>
                    <a:lstStyle/>
                    <a:p>
                      <a:endParaRPr lang="en-US" dirty="0"/>
                    </a:p>
                  </a:txBody>
                  <a:tcPr/>
                </a:tc>
                <a:tc vMerge="1">
                  <a:txBody>
                    <a:bodyPr/>
                    <a:lstStyle/>
                    <a:p>
                      <a:endParaRPr lang="en-US" dirty="0"/>
                    </a:p>
                  </a:txBody>
                  <a:tcPr/>
                </a:tc>
                <a:tc vMerge="1">
                  <a:txBody>
                    <a:bodyPr/>
                    <a:lstStyle/>
                    <a:p>
                      <a:endParaRPr lang="en-US" dirty="0"/>
                    </a:p>
                  </a:txBody>
                  <a:tcPr/>
                </a:tc>
                <a:tc>
                  <a:txBody>
                    <a:bodyPr/>
                    <a:lstStyle/>
                    <a:p>
                      <a:r>
                        <a:rPr lang="en-US" sz="1600" dirty="0">
                          <a:solidFill>
                            <a:srgbClr val="6FB433"/>
                          </a:solidFill>
                        </a:rPr>
                        <a:t>Un-Privileged </a:t>
                      </a:r>
                      <a:r>
                        <a:rPr lang="en-US" sz="1600" dirty="0" err="1">
                          <a:solidFill>
                            <a:srgbClr val="6FB433"/>
                          </a:solidFill>
                        </a:rPr>
                        <a:t>user_c</a:t>
                      </a:r>
                      <a:endParaRPr lang="en-US" sz="1600" dirty="0">
                        <a:solidFill>
                          <a:srgbClr val="6FB433"/>
                        </a:solidFill>
                      </a:endParaRPr>
                    </a:p>
                  </a:txBody>
                  <a:tcPr>
                    <a:solidFill>
                      <a:srgbClr val="1C3B61"/>
                    </a:solidFill>
                  </a:tcPr>
                </a:tc>
                <a:tc>
                  <a:txBody>
                    <a:bodyPr/>
                    <a:lstStyle/>
                    <a:p>
                      <a:r>
                        <a:rPr lang="en-US" sz="1600" dirty="0">
                          <a:solidFill>
                            <a:srgbClr val="6FB433"/>
                          </a:solidFill>
                        </a:rPr>
                        <a:t>Partial Privileged </a:t>
                      </a:r>
                      <a:r>
                        <a:rPr lang="en-US" sz="1600" dirty="0" err="1">
                          <a:solidFill>
                            <a:srgbClr val="6FB433"/>
                          </a:solidFill>
                        </a:rPr>
                        <a:t>user_b</a:t>
                      </a:r>
                      <a:endParaRPr lang="en-US" sz="1600" dirty="0">
                        <a:solidFill>
                          <a:srgbClr val="6FB433"/>
                        </a:solidFill>
                      </a:endParaRPr>
                    </a:p>
                  </a:txBody>
                  <a:tcPr>
                    <a:solidFill>
                      <a:srgbClr val="1C3B61"/>
                    </a:solidFill>
                  </a:tcPr>
                </a:tc>
                <a:tc>
                  <a:txBody>
                    <a:bodyPr/>
                    <a:lstStyle/>
                    <a:p>
                      <a:r>
                        <a:rPr lang="en-US" sz="1600" dirty="0">
                          <a:solidFill>
                            <a:srgbClr val="6FB433"/>
                          </a:solidFill>
                        </a:rPr>
                        <a:t>Privileged </a:t>
                      </a:r>
                      <a:r>
                        <a:rPr lang="en-US" sz="1600" dirty="0" err="1">
                          <a:solidFill>
                            <a:srgbClr val="6FB433"/>
                          </a:solidFill>
                        </a:rPr>
                        <a:t>user_a</a:t>
                      </a:r>
                      <a:endParaRPr lang="en-US" sz="1600" dirty="0">
                        <a:solidFill>
                          <a:srgbClr val="6FB433"/>
                        </a:solidFill>
                      </a:endParaRPr>
                    </a:p>
                  </a:txBody>
                  <a:tcPr>
                    <a:solidFill>
                      <a:srgbClr val="1C3B61"/>
                    </a:solidFill>
                  </a:tcPr>
                </a:tc>
                <a:tc>
                  <a:txBody>
                    <a:bodyPr/>
                    <a:lstStyle/>
                    <a:p>
                      <a:r>
                        <a:rPr lang="en-US" sz="1600" dirty="0">
                          <a:solidFill>
                            <a:srgbClr val="6FB433"/>
                          </a:solidFill>
                        </a:rPr>
                        <a:t>Superuser</a:t>
                      </a:r>
                    </a:p>
                  </a:txBody>
                  <a:tcPr>
                    <a:solidFill>
                      <a:srgbClr val="1C3B61"/>
                    </a:solidFill>
                  </a:tcPr>
                </a:tc>
                <a:tc>
                  <a:txBody>
                    <a:bodyPr/>
                    <a:lstStyle/>
                    <a:p>
                      <a:r>
                        <a:rPr lang="en-US" sz="1600" dirty="0">
                          <a:solidFill>
                            <a:srgbClr val="6FB433"/>
                          </a:solidFill>
                        </a:rPr>
                        <a:t>Table Owner</a:t>
                      </a:r>
                    </a:p>
                  </a:txBody>
                  <a:tcPr>
                    <a:solidFill>
                      <a:srgbClr val="1C3B61"/>
                    </a:solidFill>
                  </a:tcPr>
                </a:tc>
                <a:extLst>
                  <a:ext uri="{0D108BD9-81ED-4DB2-BD59-A6C34878D82A}">
                    <a16:rowId xmlns:a16="http://schemas.microsoft.com/office/drawing/2014/main" val="3293051443"/>
                  </a:ext>
                </a:extLst>
              </a:tr>
              <a:tr h="370840">
                <a:tc>
                  <a:txBody>
                    <a:bodyPr/>
                    <a:lstStyle/>
                    <a:p>
                      <a:r>
                        <a:rPr lang="en-US" dirty="0"/>
                        <a:t>TABLE with POLICY and FUNCTION</a:t>
                      </a:r>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81832165"/>
                  </a:ext>
                </a:extLst>
              </a:tr>
            </a:tbl>
          </a:graphicData>
        </a:graphic>
      </p:graphicFrame>
      <p:pic>
        <p:nvPicPr>
          <p:cNvPr id="6" name="Picture 5">
            <a:extLst>
              <a:ext uri="{FF2B5EF4-FFF2-40B4-BE49-F238E27FC236}">
                <a16:creationId xmlns:a16="http://schemas.microsoft.com/office/drawing/2014/main" id="{95375020-1D52-4A9E-B6C9-F0B9E813393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2437765" y="2547460"/>
            <a:ext cx="274320" cy="274320"/>
          </a:xfrm>
          <a:prstGeom prst="rect">
            <a:avLst/>
          </a:prstGeom>
        </p:spPr>
      </p:pic>
      <p:pic>
        <p:nvPicPr>
          <p:cNvPr id="8" name="Picture 7">
            <a:extLst>
              <a:ext uri="{FF2B5EF4-FFF2-40B4-BE49-F238E27FC236}">
                <a16:creationId xmlns:a16="http://schemas.microsoft.com/office/drawing/2014/main" id="{E1981489-3F35-43E8-8460-841BA68B521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842644" y="2547460"/>
            <a:ext cx="274320" cy="274320"/>
          </a:xfrm>
          <a:prstGeom prst="rect">
            <a:avLst/>
          </a:prstGeom>
        </p:spPr>
      </p:pic>
      <p:pic>
        <p:nvPicPr>
          <p:cNvPr id="10" name="Picture 9">
            <a:extLst>
              <a:ext uri="{FF2B5EF4-FFF2-40B4-BE49-F238E27FC236}">
                <a16:creationId xmlns:a16="http://schemas.microsoft.com/office/drawing/2014/main" id="{2D703AC8-AC70-4006-A74F-047AEF6FCFF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5247523" y="2547460"/>
            <a:ext cx="274320" cy="274320"/>
          </a:xfrm>
          <a:prstGeom prst="rect">
            <a:avLst/>
          </a:prstGeom>
        </p:spPr>
      </p:pic>
      <p:pic>
        <p:nvPicPr>
          <p:cNvPr id="12" name="Picture 11">
            <a:extLst>
              <a:ext uri="{FF2B5EF4-FFF2-40B4-BE49-F238E27FC236}">
                <a16:creationId xmlns:a16="http://schemas.microsoft.com/office/drawing/2014/main" id="{1BAECC60-E6D8-4366-A072-CD268545EF7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7839239" y="4496488"/>
            <a:ext cx="274320" cy="274320"/>
          </a:xfrm>
          <a:prstGeom prst="rect">
            <a:avLst/>
          </a:prstGeom>
        </p:spPr>
      </p:pic>
      <p:pic>
        <p:nvPicPr>
          <p:cNvPr id="14" name="Picture 13">
            <a:extLst>
              <a:ext uri="{FF2B5EF4-FFF2-40B4-BE49-F238E27FC236}">
                <a16:creationId xmlns:a16="http://schemas.microsoft.com/office/drawing/2014/main" id="{FFF0D790-BA32-4CA0-9622-4ED4E24757A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8201731" y="4496488"/>
            <a:ext cx="274320" cy="274320"/>
          </a:xfrm>
          <a:prstGeom prst="rect">
            <a:avLst/>
          </a:prstGeom>
        </p:spPr>
      </p:pic>
      <p:pic>
        <p:nvPicPr>
          <p:cNvPr id="19" name="Picture 18">
            <a:extLst>
              <a:ext uri="{FF2B5EF4-FFF2-40B4-BE49-F238E27FC236}">
                <a16:creationId xmlns:a16="http://schemas.microsoft.com/office/drawing/2014/main" id="{6B8EF8DC-B537-4246-A2A2-E5F8A48A526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6652402" y="2547460"/>
            <a:ext cx="274320" cy="274320"/>
          </a:xfrm>
          <a:prstGeom prst="rect">
            <a:avLst/>
          </a:prstGeom>
        </p:spPr>
      </p:pic>
      <p:pic>
        <p:nvPicPr>
          <p:cNvPr id="22" name="Picture 21">
            <a:extLst>
              <a:ext uri="{FF2B5EF4-FFF2-40B4-BE49-F238E27FC236}">
                <a16:creationId xmlns:a16="http://schemas.microsoft.com/office/drawing/2014/main" id="{8DC279A8-8639-4A24-B525-F3ABD3CE997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5247523" y="4488127"/>
            <a:ext cx="274320" cy="274320"/>
          </a:xfrm>
          <a:prstGeom prst="rect">
            <a:avLst/>
          </a:prstGeom>
        </p:spPr>
      </p:pic>
      <p:pic>
        <p:nvPicPr>
          <p:cNvPr id="30" name="Picture 29">
            <a:extLst>
              <a:ext uri="{FF2B5EF4-FFF2-40B4-BE49-F238E27FC236}">
                <a16:creationId xmlns:a16="http://schemas.microsoft.com/office/drawing/2014/main" id="{A4972397-9910-4789-BB90-5CD26D869D9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7839239" y="2547460"/>
            <a:ext cx="274320" cy="274320"/>
          </a:xfrm>
          <a:prstGeom prst="rect">
            <a:avLst/>
          </a:prstGeom>
        </p:spPr>
      </p:pic>
      <p:pic>
        <p:nvPicPr>
          <p:cNvPr id="31" name="Picture 30">
            <a:extLst>
              <a:ext uri="{FF2B5EF4-FFF2-40B4-BE49-F238E27FC236}">
                <a16:creationId xmlns:a16="http://schemas.microsoft.com/office/drawing/2014/main" id="{EFD1E51C-E9AB-47B2-B576-6F67ED7FBE7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8201731" y="2547460"/>
            <a:ext cx="274320" cy="274320"/>
          </a:xfrm>
          <a:prstGeom prst="rect">
            <a:avLst/>
          </a:prstGeom>
        </p:spPr>
      </p:pic>
      <p:pic>
        <p:nvPicPr>
          <p:cNvPr id="21" name="Picture 20">
            <a:extLst>
              <a:ext uri="{FF2B5EF4-FFF2-40B4-BE49-F238E27FC236}">
                <a16:creationId xmlns:a16="http://schemas.microsoft.com/office/drawing/2014/main" id="{F3BBEA3A-178D-4C53-8AE8-8955328530B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2437765" y="4488127"/>
            <a:ext cx="274320" cy="274320"/>
          </a:xfrm>
          <a:prstGeom prst="rect">
            <a:avLst/>
          </a:prstGeom>
        </p:spPr>
      </p:pic>
      <p:pic>
        <p:nvPicPr>
          <p:cNvPr id="24" name="Picture 23">
            <a:extLst>
              <a:ext uri="{FF2B5EF4-FFF2-40B4-BE49-F238E27FC236}">
                <a16:creationId xmlns:a16="http://schemas.microsoft.com/office/drawing/2014/main" id="{B2AACBF4-587B-4C43-BA38-39DCF43D5B1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9158335" y="4488127"/>
            <a:ext cx="274320" cy="274320"/>
          </a:xfrm>
          <a:prstGeom prst="rect">
            <a:avLst/>
          </a:prstGeom>
        </p:spPr>
      </p:pic>
      <p:pic>
        <p:nvPicPr>
          <p:cNvPr id="36" name="Picture 35">
            <a:extLst>
              <a:ext uri="{FF2B5EF4-FFF2-40B4-BE49-F238E27FC236}">
                <a16:creationId xmlns:a16="http://schemas.microsoft.com/office/drawing/2014/main" id="{4B4A0DC7-EBED-401F-84CD-B754ACF1575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842644" y="4472888"/>
            <a:ext cx="274320" cy="274320"/>
          </a:xfrm>
          <a:prstGeom prst="rect">
            <a:avLst/>
          </a:prstGeom>
        </p:spPr>
      </p:pic>
      <p:pic>
        <p:nvPicPr>
          <p:cNvPr id="23" name="Picture 22">
            <a:extLst>
              <a:ext uri="{FF2B5EF4-FFF2-40B4-BE49-F238E27FC236}">
                <a16:creationId xmlns:a16="http://schemas.microsoft.com/office/drawing/2014/main" id="{4EDABDCD-A9B3-4A80-A398-C4F9F5CDD3A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9520827" y="2547460"/>
            <a:ext cx="274320" cy="274320"/>
          </a:xfrm>
          <a:prstGeom prst="rect">
            <a:avLst/>
          </a:prstGeom>
        </p:spPr>
      </p:pic>
      <p:pic>
        <p:nvPicPr>
          <p:cNvPr id="25" name="Picture 24">
            <a:extLst>
              <a:ext uri="{FF2B5EF4-FFF2-40B4-BE49-F238E27FC236}">
                <a16:creationId xmlns:a16="http://schemas.microsoft.com/office/drawing/2014/main" id="{BA0777B2-91C8-4A43-B3B4-90BF26F973B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9524993" y="4472888"/>
            <a:ext cx="274320" cy="274320"/>
          </a:xfrm>
          <a:prstGeom prst="rect">
            <a:avLst/>
          </a:prstGeom>
        </p:spPr>
      </p:pic>
      <p:pic>
        <p:nvPicPr>
          <p:cNvPr id="27" name="Picture 26">
            <a:extLst>
              <a:ext uri="{FF2B5EF4-FFF2-40B4-BE49-F238E27FC236}">
                <a16:creationId xmlns:a16="http://schemas.microsoft.com/office/drawing/2014/main" id="{C8F4057B-C1A2-4B68-A1F7-34F19F8058B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10570504" y="4505405"/>
            <a:ext cx="274320" cy="274320"/>
          </a:xfrm>
          <a:prstGeom prst="rect">
            <a:avLst/>
          </a:prstGeom>
        </p:spPr>
      </p:pic>
      <p:pic>
        <p:nvPicPr>
          <p:cNvPr id="29" name="Picture 28">
            <a:extLst>
              <a:ext uri="{FF2B5EF4-FFF2-40B4-BE49-F238E27FC236}">
                <a16:creationId xmlns:a16="http://schemas.microsoft.com/office/drawing/2014/main" id="{DE66055E-DDDD-4078-804F-C2BDC288312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10937162" y="4490166"/>
            <a:ext cx="274320" cy="274320"/>
          </a:xfrm>
          <a:prstGeom prst="rect">
            <a:avLst/>
          </a:prstGeom>
        </p:spPr>
      </p:pic>
      <p:pic>
        <p:nvPicPr>
          <p:cNvPr id="32" name="Picture 31">
            <a:extLst>
              <a:ext uri="{FF2B5EF4-FFF2-40B4-BE49-F238E27FC236}">
                <a16:creationId xmlns:a16="http://schemas.microsoft.com/office/drawing/2014/main" id="{3B027AFD-FB99-4335-9E17-BA513EFE697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6462847" y="4495165"/>
            <a:ext cx="274320" cy="274320"/>
          </a:xfrm>
          <a:prstGeom prst="rect">
            <a:avLst/>
          </a:prstGeom>
        </p:spPr>
      </p:pic>
      <p:pic>
        <p:nvPicPr>
          <p:cNvPr id="33" name="Picture 32">
            <a:extLst>
              <a:ext uri="{FF2B5EF4-FFF2-40B4-BE49-F238E27FC236}">
                <a16:creationId xmlns:a16="http://schemas.microsoft.com/office/drawing/2014/main" id="{5A811589-81BD-4558-8945-CD183FB62F3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6829505" y="4479926"/>
            <a:ext cx="274320" cy="274320"/>
          </a:xfrm>
          <a:prstGeom prst="rect">
            <a:avLst/>
          </a:prstGeom>
        </p:spPr>
      </p:pic>
    </p:spTree>
    <p:extLst>
      <p:ext uri="{BB962C8B-B14F-4D97-AF65-F5344CB8AC3E}">
        <p14:creationId xmlns:p14="http://schemas.microsoft.com/office/powerpoint/2010/main" val="14835066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5"/>
          <p:cNvSpPr>
            <a:spLocks noGrp="1"/>
          </p:cNvSpPr>
          <p:nvPr>
            <p:ph type="title"/>
          </p:nvPr>
        </p:nvSpPr>
        <p:spPr/>
        <p:txBody>
          <a:bodyPr/>
          <a:lstStyle/>
          <a:p>
            <a:r>
              <a:rPr lang="en-US" altLang="en-US" dirty="0">
                <a:solidFill>
                  <a:srgbClr val="FFFFFF"/>
                </a:solidFill>
                <a:ea typeface="ヒラギノ角ゴ Pro W3" charset="-128"/>
              </a:rPr>
              <a:t>Speed Test</a:t>
            </a:r>
          </a:p>
        </p:txBody>
      </p:sp>
      <p:sp>
        <p:nvSpPr>
          <p:cNvPr id="24581" name="Text Placeholder 6"/>
          <p:cNvSpPr>
            <a:spLocks noGrp="1"/>
          </p:cNvSpPr>
          <p:nvPr>
            <p:ph type="body" sz="quarter" idx="12"/>
          </p:nvPr>
        </p:nvSpPr>
        <p:spPr>
          <a:xfrm>
            <a:off x="611557" y="1261872"/>
            <a:ext cx="4812699" cy="4846320"/>
          </a:xfrm>
        </p:spPr>
        <p:txBody>
          <a:bodyPr/>
          <a:lstStyle/>
          <a:p>
            <a:pPr>
              <a:lnSpc>
                <a:spcPct val="100000"/>
              </a:lnSpc>
              <a:spcBef>
                <a:spcPts val="0"/>
              </a:spcBef>
            </a:pPr>
            <a:r>
              <a:rPr lang="en-US" altLang="en-US" sz="1600" dirty="0">
                <a:solidFill>
                  <a:srgbClr val="FFFFFF"/>
                </a:solidFill>
                <a:ea typeface="ヒラギノ角ゴ Pro W3" charset="-128"/>
              </a:rPr>
              <a:t>The table policy is a per row item, you will want to understand how this affects performance. In this test we will add 10 millions rows of data and then test with and without using a policy several times. We can that the row level security adds about 3-5 seconds for 10 million rows. Because the function is set as STABLE, this also means that it will only be evaluated once, thereby saving some time over having to be run for every row.</a:t>
            </a:r>
          </a:p>
        </p:txBody>
      </p:sp>
      <p:sp>
        <p:nvSpPr>
          <p:cNvPr id="18435"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dirty="0">
                <a:solidFill>
                  <a:schemeClr val="accent6"/>
                </a:solidFill>
              </a:rPr>
              <a:t>© Fred Hutchinson Cancer Research Center </a:t>
            </a:r>
          </a:p>
        </p:txBody>
      </p:sp>
      <p:sp>
        <p:nvSpPr>
          <p:cNvPr id="18436" name="Slide Number Placeholder 3"/>
          <p:cNvSpPr>
            <a:spLocks noGrp="1"/>
          </p:cNvSpPr>
          <p:nvPr>
            <p:ph type="sldNum" sz="quarter" idx="14"/>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2B6AB763-AB93-4001-93C0-322525D2C7E0}" type="slidenum">
              <a:rPr lang="en-US" altLang="en-US" sz="600"/>
              <a:pPr>
                <a:lnSpc>
                  <a:spcPct val="100000"/>
                </a:lnSpc>
                <a:spcBef>
                  <a:spcPct val="0"/>
                </a:spcBef>
                <a:buClrTx/>
              </a:pPr>
              <a:t>41</a:t>
            </a:fld>
            <a:endParaRPr lang="en-US" altLang="en-US" sz="600"/>
          </a:p>
        </p:txBody>
      </p:sp>
      <p:sp>
        <p:nvSpPr>
          <p:cNvPr id="7" name="Text Placeholder 6">
            <a:extLst>
              <a:ext uri="{FF2B5EF4-FFF2-40B4-BE49-F238E27FC236}">
                <a16:creationId xmlns:a16="http://schemas.microsoft.com/office/drawing/2014/main" id="{08D999EF-D8FF-4249-8224-817F64A04183}"/>
              </a:ext>
            </a:extLst>
          </p:cNvPr>
          <p:cNvSpPr txBox="1">
            <a:spLocks/>
          </p:cNvSpPr>
          <p:nvPr/>
        </p:nvSpPr>
        <p:spPr bwMode="auto">
          <a:xfrm>
            <a:off x="6094413" y="1261872"/>
            <a:ext cx="5480740" cy="484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000" dirty="0">
                <a:solidFill>
                  <a:srgbClr val="3A8BDA"/>
                </a:solidFill>
                <a:latin typeface="Courier Condensed" pitchFamily="2" charset="2"/>
              </a:rPr>
              <a:t>-- Continuing from the previous test. </a:t>
            </a:r>
          </a:p>
          <a:p>
            <a:pPr>
              <a:lnSpc>
                <a:spcPct val="100000"/>
              </a:lnSpc>
              <a:spcBef>
                <a:spcPts val="0"/>
              </a:spcBef>
            </a:pPr>
            <a:endParaRPr lang="en-US" sz="1000" dirty="0">
              <a:solidFill>
                <a:srgbClr val="3A8BDA"/>
              </a:solidFill>
              <a:latin typeface="Courier Condensed" pitchFamily="2" charset="2"/>
            </a:endParaRPr>
          </a:p>
          <a:p>
            <a:pPr>
              <a:lnSpc>
                <a:spcPct val="100000"/>
              </a:lnSpc>
              <a:spcBef>
                <a:spcPts val="0"/>
              </a:spcBef>
            </a:pPr>
            <a:r>
              <a:rPr lang="en-US" sz="1000" dirty="0">
                <a:solidFill>
                  <a:srgbClr val="7BC22F"/>
                </a:solidFill>
                <a:latin typeface="Courier Condensed" pitchFamily="2" charset="2"/>
              </a:rPr>
              <a:t>SET</a:t>
            </a:r>
            <a:r>
              <a:rPr lang="en-US" sz="1000" dirty="0">
                <a:solidFill>
                  <a:srgbClr val="FFFFFF"/>
                </a:solidFill>
                <a:latin typeface="Courier Condensed" pitchFamily="2" charset="2"/>
              </a:rPr>
              <a:t> ROLE </a:t>
            </a:r>
            <a:r>
              <a:rPr lang="en-US" sz="1000" dirty="0" err="1">
                <a:solidFill>
                  <a:srgbClr val="FFFFFF"/>
                </a:solidFill>
                <a:latin typeface="Courier Condensed" pitchFamily="2" charset="2"/>
              </a:rPr>
              <a:t>table_owner</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WITH</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RECURSIVE</a:t>
            </a:r>
            <a:r>
              <a:rPr lang="en-US" sz="1000" dirty="0">
                <a:solidFill>
                  <a:srgbClr val="FFFFFF"/>
                </a:solidFill>
                <a:latin typeface="Courier Condensed" pitchFamily="2" charset="2"/>
              </a:rPr>
              <a:t> t</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n</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AS</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VALUES</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a:solidFill>
                  <a:srgbClr val="F4DD0B"/>
                </a:solidFill>
                <a:latin typeface="Courier Condensed" pitchFamily="2" charset="2"/>
              </a:rPr>
              <a:t>1</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UNION</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ALL</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SELECT</a:t>
            </a:r>
            <a:r>
              <a:rPr lang="en-US" sz="1000" dirty="0">
                <a:solidFill>
                  <a:srgbClr val="FFFFFF"/>
                </a:solidFill>
                <a:latin typeface="Courier Condensed" pitchFamily="2" charset="2"/>
              </a:rPr>
              <a:t> n</a:t>
            </a:r>
            <a:r>
              <a:rPr lang="en-US" sz="1000" dirty="0">
                <a:solidFill>
                  <a:srgbClr val="F4DD0B"/>
                </a:solidFill>
                <a:latin typeface="Courier Condensed" pitchFamily="2" charset="2"/>
              </a:rPr>
              <a:t>+1</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FROM</a:t>
            </a:r>
            <a:r>
              <a:rPr lang="en-US" sz="1000" dirty="0">
                <a:solidFill>
                  <a:srgbClr val="FFFFFF"/>
                </a:solidFill>
                <a:latin typeface="Courier Condensed" pitchFamily="2" charset="2"/>
              </a:rPr>
              <a:t> t </a:t>
            </a:r>
            <a:r>
              <a:rPr lang="en-US" sz="1000" dirty="0">
                <a:solidFill>
                  <a:srgbClr val="7BC22F"/>
                </a:solidFill>
                <a:latin typeface="Courier Condensed" pitchFamily="2" charset="2"/>
              </a:rPr>
              <a:t>WHERE</a:t>
            </a:r>
            <a:r>
              <a:rPr lang="en-US" sz="1000" dirty="0">
                <a:solidFill>
                  <a:srgbClr val="FFFFFF"/>
                </a:solidFill>
                <a:latin typeface="Courier Condensed" pitchFamily="2" charset="2"/>
              </a:rPr>
              <a:t> n </a:t>
            </a:r>
            <a:r>
              <a:rPr lang="en-US" sz="1000" dirty="0">
                <a:solidFill>
                  <a:srgbClr val="F08047"/>
                </a:solidFill>
                <a:latin typeface="Courier Condensed" pitchFamily="2" charset="2"/>
              </a:rPr>
              <a:t>&lt;</a:t>
            </a:r>
            <a:r>
              <a:rPr lang="en-US" sz="1000" dirty="0">
                <a:solidFill>
                  <a:srgbClr val="FFFFFF"/>
                </a:solidFill>
                <a:latin typeface="Courier Condensed" pitchFamily="2" charset="2"/>
              </a:rPr>
              <a:t> </a:t>
            </a:r>
            <a:r>
              <a:rPr lang="en-US" sz="1000" dirty="0">
                <a:solidFill>
                  <a:srgbClr val="F4DD0B"/>
                </a:solidFill>
                <a:latin typeface="Courier Condensed" pitchFamily="2" charset="2"/>
              </a:rPr>
              <a:t>10000000</a:t>
            </a:r>
            <a:r>
              <a:rPr lang="en-US" sz="1000" dirty="0">
                <a:solidFill>
                  <a:srgbClr val="FFFFFF"/>
                </a:solidFill>
                <a:latin typeface="Courier Condensed" pitchFamily="2" charset="2"/>
              </a:rPr>
              <a:t> </a:t>
            </a:r>
          </a:p>
          <a:p>
            <a:pPr>
              <a:lnSpc>
                <a:spcPct val="100000"/>
              </a:lnSpc>
              <a:spcBef>
                <a:spcPts val="0"/>
              </a:spcBef>
            </a:pP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INSERT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INTO</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test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SELECT</a:t>
            </a:r>
            <a:r>
              <a:rPr lang="en-US" sz="1000" dirty="0">
                <a:solidFill>
                  <a:srgbClr val="FFFFFF"/>
                </a:solidFill>
                <a:latin typeface="Courier Condensed" pitchFamily="2" charset="2"/>
              </a:rPr>
              <a:t> n</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8DB0D3"/>
                </a:solidFill>
                <a:latin typeface="Courier Condensed" pitchFamily="2" charset="2"/>
              </a:rPr>
              <a:t>'testing'</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FROM</a:t>
            </a:r>
            <a:r>
              <a:rPr lang="en-US" sz="1000" dirty="0">
                <a:solidFill>
                  <a:srgbClr val="FFFFFF"/>
                </a:solidFill>
                <a:latin typeface="Courier Condensed" pitchFamily="2" charset="2"/>
              </a:rPr>
              <a:t> t</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endParaRPr lang="en-US" sz="1000" dirty="0">
              <a:solidFill>
                <a:srgbClr val="FFFFFF"/>
              </a:solidFill>
              <a:latin typeface="Courier Condensed" pitchFamily="2" charset="2"/>
            </a:endParaRPr>
          </a:p>
          <a:p>
            <a:pPr>
              <a:lnSpc>
                <a:spcPct val="100000"/>
              </a:lnSpc>
              <a:spcBef>
                <a:spcPts val="0"/>
              </a:spcBef>
            </a:pPr>
            <a:r>
              <a:rPr lang="en-US" sz="1000" dirty="0">
                <a:solidFill>
                  <a:srgbClr val="7BC22F"/>
                </a:solidFill>
                <a:latin typeface="Courier Condensed" pitchFamily="2" charset="2"/>
              </a:rPr>
              <a:t>SET</a:t>
            </a:r>
            <a:r>
              <a:rPr lang="en-US" sz="1000" dirty="0">
                <a:solidFill>
                  <a:srgbClr val="FFFFFF"/>
                </a:solidFill>
                <a:latin typeface="Courier Condensed" pitchFamily="2" charset="2"/>
              </a:rPr>
              <a:t> ROLE </a:t>
            </a:r>
            <a:r>
              <a:rPr lang="en-US" sz="1000" dirty="0" err="1">
                <a:solidFill>
                  <a:srgbClr val="FFFFFF"/>
                </a:solidFill>
                <a:latin typeface="Courier Condensed" pitchFamily="2" charset="2"/>
              </a:rPr>
              <a:t>user_a</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CREATE</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TABLE</a:t>
            </a:r>
            <a:r>
              <a:rPr lang="en-US" sz="1000" dirty="0">
                <a:solidFill>
                  <a:srgbClr val="FFFFFF"/>
                </a:solidFill>
                <a:latin typeface="Courier Condensed" pitchFamily="2" charset="2"/>
              </a:rPr>
              <a:t> test2 </a:t>
            </a:r>
            <a:r>
              <a:rPr lang="en-US" sz="1000" dirty="0">
                <a:solidFill>
                  <a:srgbClr val="7BC22F"/>
                </a:solidFill>
                <a:latin typeface="Courier Condensed" pitchFamily="2" charset="2"/>
              </a:rPr>
              <a:t>AS</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SELECT</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FROM</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test</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 Query OK, 10000000 rows affected (execution time: 11.014 sec; total time: 11.014 sec) </a:t>
            </a:r>
          </a:p>
          <a:p>
            <a:pPr>
              <a:lnSpc>
                <a:spcPct val="100000"/>
              </a:lnSpc>
              <a:spcBef>
                <a:spcPts val="0"/>
              </a:spcBef>
            </a:pPr>
            <a:endParaRPr lang="en-US" sz="1000" dirty="0">
              <a:solidFill>
                <a:srgbClr val="3A8BDA"/>
              </a:solidFill>
              <a:latin typeface="Courier Condensed" pitchFamily="2" charset="2"/>
            </a:endParaRPr>
          </a:p>
          <a:p>
            <a:pPr>
              <a:lnSpc>
                <a:spcPct val="100000"/>
              </a:lnSpc>
              <a:spcBef>
                <a:spcPts val="0"/>
              </a:spcBef>
            </a:pPr>
            <a:r>
              <a:rPr lang="en-US" sz="1000" dirty="0">
                <a:solidFill>
                  <a:srgbClr val="7BC22F"/>
                </a:solidFill>
                <a:latin typeface="Courier Condensed" pitchFamily="2" charset="2"/>
              </a:rPr>
              <a:t>SET</a:t>
            </a:r>
            <a:r>
              <a:rPr lang="en-US" sz="1000" dirty="0">
                <a:solidFill>
                  <a:srgbClr val="FFFFFF"/>
                </a:solidFill>
                <a:latin typeface="Courier Condensed" pitchFamily="2" charset="2"/>
              </a:rPr>
              <a:t> ROLE </a:t>
            </a:r>
            <a:r>
              <a:rPr lang="en-US" sz="1000" dirty="0" err="1">
                <a:solidFill>
                  <a:srgbClr val="FFFFFF"/>
                </a:solidFill>
                <a:latin typeface="Courier Condensed" pitchFamily="2" charset="2"/>
              </a:rPr>
              <a:t>table_owner</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ALTER</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TABLE</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test</a:t>
            </a:r>
            <a:r>
              <a:rPr lang="en-US" sz="1000" dirty="0">
                <a:solidFill>
                  <a:srgbClr val="FFFFFF"/>
                </a:solidFill>
                <a:latin typeface="Courier Condensed" pitchFamily="2" charset="2"/>
              </a:rPr>
              <a:t> DISABLE </a:t>
            </a:r>
            <a:r>
              <a:rPr lang="en-US" sz="1000" dirty="0">
                <a:solidFill>
                  <a:srgbClr val="7BC22F"/>
                </a:solidFill>
                <a:latin typeface="Courier Condensed" pitchFamily="2" charset="2"/>
              </a:rPr>
              <a:t>ROW</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LEVEL</a:t>
            </a:r>
            <a:r>
              <a:rPr lang="en-US" sz="1000" dirty="0">
                <a:solidFill>
                  <a:srgbClr val="FFFFFF"/>
                </a:solidFill>
                <a:latin typeface="Courier Condensed" pitchFamily="2" charset="2"/>
              </a:rPr>
              <a:t> SECURITY</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SET</a:t>
            </a:r>
            <a:r>
              <a:rPr lang="en-US" sz="1000" dirty="0">
                <a:solidFill>
                  <a:srgbClr val="FFFFFF"/>
                </a:solidFill>
                <a:latin typeface="Courier Condensed" pitchFamily="2" charset="2"/>
              </a:rPr>
              <a:t> ROLE </a:t>
            </a:r>
            <a:r>
              <a:rPr lang="en-US" sz="1000" dirty="0" err="1">
                <a:solidFill>
                  <a:srgbClr val="FFFFFF"/>
                </a:solidFill>
                <a:latin typeface="Courier Condensed" pitchFamily="2" charset="2"/>
              </a:rPr>
              <a:t>user_a</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CREATE</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TABLE</a:t>
            </a:r>
            <a:r>
              <a:rPr lang="en-US" sz="1000" dirty="0">
                <a:solidFill>
                  <a:srgbClr val="FFFFFF"/>
                </a:solidFill>
                <a:latin typeface="Courier Condensed" pitchFamily="2" charset="2"/>
              </a:rPr>
              <a:t> test3 </a:t>
            </a:r>
            <a:r>
              <a:rPr lang="en-US" sz="1000" dirty="0">
                <a:solidFill>
                  <a:srgbClr val="7BC22F"/>
                </a:solidFill>
                <a:latin typeface="Courier Condensed" pitchFamily="2" charset="2"/>
              </a:rPr>
              <a:t>AS</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SELECT</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FROM</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test</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 Query OK, 10000000 rows affected (execution time: 8.159 sec; total time: 8.159 sec) </a:t>
            </a:r>
          </a:p>
          <a:p>
            <a:pPr>
              <a:lnSpc>
                <a:spcPct val="100000"/>
              </a:lnSpc>
              <a:spcBef>
                <a:spcPts val="0"/>
              </a:spcBef>
            </a:pPr>
            <a:endParaRPr lang="en-US" sz="1000" dirty="0">
              <a:solidFill>
                <a:srgbClr val="3A8BDA"/>
              </a:solidFill>
              <a:latin typeface="Courier Condensed" pitchFamily="2" charset="2"/>
            </a:endParaRPr>
          </a:p>
          <a:p>
            <a:pPr>
              <a:lnSpc>
                <a:spcPct val="100000"/>
              </a:lnSpc>
              <a:spcBef>
                <a:spcPts val="0"/>
              </a:spcBef>
            </a:pPr>
            <a:r>
              <a:rPr lang="en-US" sz="1000" dirty="0">
                <a:solidFill>
                  <a:srgbClr val="7BC22F"/>
                </a:solidFill>
                <a:latin typeface="Courier Condensed" pitchFamily="2" charset="2"/>
              </a:rPr>
              <a:t>SET</a:t>
            </a:r>
            <a:r>
              <a:rPr lang="en-US" sz="1000" dirty="0">
                <a:solidFill>
                  <a:srgbClr val="FFFFFF"/>
                </a:solidFill>
                <a:latin typeface="Courier Condensed" pitchFamily="2" charset="2"/>
              </a:rPr>
              <a:t> ROLE </a:t>
            </a:r>
            <a:r>
              <a:rPr lang="en-US" sz="1000" dirty="0" err="1">
                <a:solidFill>
                  <a:srgbClr val="FFFFFF"/>
                </a:solidFill>
                <a:latin typeface="Courier Condensed" pitchFamily="2" charset="2"/>
              </a:rPr>
              <a:t>table_owner</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ALTER</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TABLE</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test</a:t>
            </a:r>
            <a:r>
              <a:rPr lang="en-US" sz="1000" dirty="0">
                <a:solidFill>
                  <a:srgbClr val="FFFFFF"/>
                </a:solidFill>
                <a:latin typeface="Courier Condensed" pitchFamily="2" charset="2"/>
              </a:rPr>
              <a:t> ENABLE </a:t>
            </a:r>
            <a:r>
              <a:rPr lang="en-US" sz="1000" dirty="0">
                <a:solidFill>
                  <a:srgbClr val="7BC22F"/>
                </a:solidFill>
                <a:latin typeface="Courier Condensed" pitchFamily="2" charset="2"/>
              </a:rPr>
              <a:t>ROW</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LEVEL</a:t>
            </a:r>
            <a:r>
              <a:rPr lang="en-US" sz="1000" dirty="0">
                <a:solidFill>
                  <a:srgbClr val="FFFFFF"/>
                </a:solidFill>
                <a:latin typeface="Courier Condensed" pitchFamily="2" charset="2"/>
              </a:rPr>
              <a:t> SECURITY</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SET</a:t>
            </a:r>
            <a:r>
              <a:rPr lang="en-US" sz="1000" dirty="0">
                <a:solidFill>
                  <a:srgbClr val="FFFFFF"/>
                </a:solidFill>
                <a:latin typeface="Courier Condensed" pitchFamily="2" charset="2"/>
              </a:rPr>
              <a:t> ROLE </a:t>
            </a:r>
            <a:r>
              <a:rPr lang="en-US" sz="1000" dirty="0" err="1">
                <a:solidFill>
                  <a:srgbClr val="FFFFFF"/>
                </a:solidFill>
                <a:latin typeface="Courier Condensed" pitchFamily="2" charset="2"/>
              </a:rPr>
              <a:t>user_a</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CREATE</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TABLE</a:t>
            </a:r>
            <a:r>
              <a:rPr lang="en-US" sz="1000" dirty="0">
                <a:solidFill>
                  <a:srgbClr val="FFFFFF"/>
                </a:solidFill>
                <a:latin typeface="Courier Condensed" pitchFamily="2" charset="2"/>
              </a:rPr>
              <a:t> test4 </a:t>
            </a:r>
            <a:r>
              <a:rPr lang="en-US" sz="1000" dirty="0">
                <a:solidFill>
                  <a:srgbClr val="7BC22F"/>
                </a:solidFill>
                <a:latin typeface="Courier Condensed" pitchFamily="2" charset="2"/>
              </a:rPr>
              <a:t>AS</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SELECT</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FROM</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test</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 Query OK, 10000000 rows affected (execution time: 13.104 sec; total time: 13.104 sec) </a:t>
            </a:r>
          </a:p>
          <a:p>
            <a:pPr>
              <a:lnSpc>
                <a:spcPct val="100000"/>
              </a:lnSpc>
              <a:spcBef>
                <a:spcPts val="0"/>
              </a:spcBef>
            </a:pPr>
            <a:endParaRPr lang="en-US" sz="1000" dirty="0">
              <a:solidFill>
                <a:srgbClr val="3A8BDA"/>
              </a:solidFill>
              <a:latin typeface="Courier Condensed" pitchFamily="2" charset="2"/>
            </a:endParaRPr>
          </a:p>
          <a:p>
            <a:pPr>
              <a:lnSpc>
                <a:spcPct val="100000"/>
              </a:lnSpc>
              <a:spcBef>
                <a:spcPts val="0"/>
              </a:spcBef>
            </a:pPr>
            <a:r>
              <a:rPr lang="en-US" sz="1000" dirty="0">
                <a:solidFill>
                  <a:srgbClr val="7BC22F"/>
                </a:solidFill>
                <a:latin typeface="Courier Condensed" pitchFamily="2" charset="2"/>
              </a:rPr>
              <a:t>SET</a:t>
            </a:r>
            <a:r>
              <a:rPr lang="en-US" sz="1000" dirty="0">
                <a:solidFill>
                  <a:srgbClr val="FFFFFF"/>
                </a:solidFill>
                <a:latin typeface="Courier Condensed" pitchFamily="2" charset="2"/>
              </a:rPr>
              <a:t> ROLE </a:t>
            </a:r>
            <a:r>
              <a:rPr lang="en-US" sz="1000" dirty="0" err="1">
                <a:solidFill>
                  <a:srgbClr val="FFFFFF"/>
                </a:solidFill>
                <a:latin typeface="Courier Condensed" pitchFamily="2" charset="2"/>
              </a:rPr>
              <a:t>table_owner</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ALTER</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TABLE</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test</a:t>
            </a:r>
            <a:r>
              <a:rPr lang="en-US" sz="1000" dirty="0">
                <a:solidFill>
                  <a:srgbClr val="FFFFFF"/>
                </a:solidFill>
                <a:latin typeface="Courier Condensed" pitchFamily="2" charset="2"/>
              </a:rPr>
              <a:t> DISABLE </a:t>
            </a:r>
            <a:r>
              <a:rPr lang="en-US" sz="1000" dirty="0">
                <a:solidFill>
                  <a:srgbClr val="7BC22F"/>
                </a:solidFill>
                <a:latin typeface="Courier Condensed" pitchFamily="2" charset="2"/>
              </a:rPr>
              <a:t>ROW</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LEVEL</a:t>
            </a:r>
            <a:r>
              <a:rPr lang="en-US" sz="1000" dirty="0">
                <a:solidFill>
                  <a:srgbClr val="FFFFFF"/>
                </a:solidFill>
                <a:latin typeface="Courier Condensed" pitchFamily="2" charset="2"/>
              </a:rPr>
              <a:t> SECURITY</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SET</a:t>
            </a:r>
            <a:r>
              <a:rPr lang="en-US" sz="1000" dirty="0">
                <a:solidFill>
                  <a:srgbClr val="FFFFFF"/>
                </a:solidFill>
                <a:latin typeface="Courier Condensed" pitchFamily="2" charset="2"/>
              </a:rPr>
              <a:t> ROLE </a:t>
            </a:r>
            <a:r>
              <a:rPr lang="en-US" sz="1000" dirty="0" err="1">
                <a:solidFill>
                  <a:srgbClr val="FFFFFF"/>
                </a:solidFill>
                <a:latin typeface="Courier Condensed" pitchFamily="2" charset="2"/>
              </a:rPr>
              <a:t>user_a</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CREATE</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TABLE</a:t>
            </a:r>
            <a:r>
              <a:rPr lang="en-US" sz="1000" dirty="0">
                <a:solidFill>
                  <a:srgbClr val="FFFFFF"/>
                </a:solidFill>
                <a:latin typeface="Courier Condensed" pitchFamily="2" charset="2"/>
              </a:rPr>
              <a:t> test5 </a:t>
            </a:r>
            <a:r>
              <a:rPr lang="en-US" sz="1000" dirty="0">
                <a:solidFill>
                  <a:srgbClr val="7BC22F"/>
                </a:solidFill>
                <a:latin typeface="Courier Condensed" pitchFamily="2" charset="2"/>
              </a:rPr>
              <a:t>AS</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SELECT</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FROM</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test</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 Query OK, 10000000 rows affected (execution time: 8.315 sec; total time: 8.315 sec)</a:t>
            </a:r>
            <a:endParaRPr lang="en-US" sz="1000" dirty="0">
              <a:effectLst/>
              <a:latin typeface="Courier Condensed" pitchFamily="2" charset="2"/>
            </a:endParaRPr>
          </a:p>
        </p:txBody>
      </p:sp>
      <p:pic>
        <p:nvPicPr>
          <p:cNvPr id="8" name="Picture 7">
            <a:extLst>
              <a:ext uri="{FF2B5EF4-FFF2-40B4-BE49-F238E27FC236}">
                <a16:creationId xmlns:a16="http://schemas.microsoft.com/office/drawing/2014/main" id="{75B50E7D-61B9-4A3E-94E3-CF3643D49EB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39574620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latin typeface="Arial Narrow" panose="020B0606020202030204" pitchFamily="34" charset="0"/>
                <a:ea typeface="ヒラギノ角ゴ Pro W3" charset="-128"/>
              </a:rPr>
              <a:t>TABLE with RULE and FUNCTION</a:t>
            </a:r>
          </a:p>
        </p:txBody>
      </p:sp>
    </p:spTree>
    <p:extLst>
      <p:ext uri="{BB962C8B-B14F-4D97-AF65-F5344CB8AC3E}">
        <p14:creationId xmlns:p14="http://schemas.microsoft.com/office/powerpoint/2010/main" val="42594677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5"/>
          <p:cNvSpPr>
            <a:spLocks noGrp="1"/>
          </p:cNvSpPr>
          <p:nvPr>
            <p:ph type="title"/>
          </p:nvPr>
        </p:nvSpPr>
        <p:spPr/>
        <p:txBody>
          <a:bodyPr/>
          <a:lstStyle/>
          <a:p>
            <a:r>
              <a:rPr lang="en-US" altLang="en-US" dirty="0">
                <a:solidFill>
                  <a:srgbClr val="FFFFFF"/>
                </a:solidFill>
                <a:ea typeface="ヒラギノ角ゴ Pro W3" charset="-128"/>
              </a:rPr>
              <a:t>Setup for Table with Rule and Function</a:t>
            </a:r>
          </a:p>
        </p:txBody>
      </p:sp>
      <p:sp>
        <p:nvSpPr>
          <p:cNvPr id="24581" name="Text Placeholder 6"/>
          <p:cNvSpPr>
            <a:spLocks noGrp="1"/>
          </p:cNvSpPr>
          <p:nvPr>
            <p:ph type="body" sz="quarter" idx="12"/>
          </p:nvPr>
        </p:nvSpPr>
        <p:spPr>
          <a:xfrm>
            <a:off x="611557" y="1261872"/>
            <a:ext cx="5300187" cy="4846320"/>
          </a:xfrm>
        </p:spPr>
        <p:txBody>
          <a:bodyPr/>
          <a:lstStyle/>
          <a:p>
            <a:pPr>
              <a:lnSpc>
                <a:spcPct val="100000"/>
              </a:lnSpc>
              <a:spcBef>
                <a:spcPts val="0"/>
              </a:spcBef>
            </a:pPr>
            <a:r>
              <a:rPr lang="en-US" altLang="en-US" sz="1600" dirty="0">
                <a:solidFill>
                  <a:srgbClr val="FFFFFF"/>
                </a:solidFill>
                <a:ea typeface="ヒラギノ角ゴ Pro W3" charset="-128"/>
              </a:rPr>
              <a:t>For this method, no SELECT permissions are granted on the table. Instead, there's a view to the table and each role is granted separately. The role intersection check is implemented just before the LEFT JOIN. This causes the </a:t>
            </a:r>
            <a:r>
              <a:rPr lang="en-US" altLang="en-US" sz="1600" dirty="0" err="1">
                <a:solidFill>
                  <a:srgbClr val="FFFFFF"/>
                </a:solidFill>
                <a:ea typeface="ヒラギノ角ゴ Pro W3" charset="-128"/>
              </a:rPr>
              <a:t>security_check</a:t>
            </a:r>
            <a:r>
              <a:rPr lang="en-US" altLang="en-US" sz="1600" dirty="0">
                <a:solidFill>
                  <a:srgbClr val="FFFFFF"/>
                </a:solidFill>
                <a:ea typeface="ヒラギノ角ゴ Pro W3" charset="-128"/>
              </a:rPr>
              <a:t> function to always be checked even in the table is empty. The problem with this method is that it is a per row evaluation.</a:t>
            </a:r>
          </a:p>
          <a:p>
            <a:pPr>
              <a:lnSpc>
                <a:spcPct val="100000"/>
              </a:lnSpc>
              <a:spcBef>
                <a:spcPts val="0"/>
              </a:spcBef>
            </a:pPr>
            <a:endParaRPr lang="en-US" altLang="en-US" sz="1600" dirty="0">
              <a:solidFill>
                <a:srgbClr val="FFFFFF"/>
              </a:solidFill>
              <a:ea typeface="ヒラギノ角ゴ Pro W3" charset="-128"/>
            </a:endParaRPr>
          </a:p>
          <a:p>
            <a:pPr>
              <a:lnSpc>
                <a:spcPct val="100000"/>
              </a:lnSpc>
              <a:spcBef>
                <a:spcPts val="0"/>
              </a:spcBef>
            </a:pPr>
            <a:r>
              <a:rPr lang="en-US" altLang="en-US" sz="1600" dirty="0">
                <a:solidFill>
                  <a:srgbClr val="FFFFFF"/>
                </a:solidFill>
                <a:ea typeface="ヒラギノ角ゴ Pro W3" charset="-128"/>
              </a:rPr>
              <a:t>The con's:</a:t>
            </a:r>
          </a:p>
          <a:p>
            <a:pPr>
              <a:lnSpc>
                <a:spcPct val="100000"/>
              </a:lnSpc>
              <a:spcBef>
                <a:spcPts val="0"/>
              </a:spcBef>
            </a:pPr>
            <a:endParaRPr lang="en-US" altLang="en-US" sz="1600" dirty="0">
              <a:solidFill>
                <a:srgbClr val="FFFFFF"/>
              </a:solidFill>
              <a:ea typeface="ヒラギノ角ゴ Pro W3" charset="-128"/>
            </a:endParaRPr>
          </a:p>
          <a:p>
            <a:pPr marL="285750" indent="-285750">
              <a:lnSpc>
                <a:spcPct val="100000"/>
              </a:lnSpc>
              <a:spcBef>
                <a:spcPts val="0"/>
              </a:spcBef>
              <a:buFont typeface="Arial" panose="020B0604020202020204" pitchFamily="34" charset="0"/>
              <a:buChar char="•"/>
            </a:pPr>
            <a:r>
              <a:rPr lang="en-US" altLang="en-US" sz="1600" dirty="0">
                <a:solidFill>
                  <a:srgbClr val="FFFFFF"/>
                </a:solidFill>
                <a:ea typeface="ヒラギノ角ゴ Pro W3" charset="-128"/>
              </a:rPr>
              <a:t>Table owner, does not have the rights to read, write, update, or delete the data.</a:t>
            </a:r>
          </a:p>
          <a:p>
            <a:pPr marL="285750" indent="-285750">
              <a:lnSpc>
                <a:spcPct val="100000"/>
              </a:lnSpc>
              <a:spcBef>
                <a:spcPts val="0"/>
              </a:spcBef>
              <a:buFont typeface="Arial" panose="020B0604020202020204" pitchFamily="34" charset="0"/>
              <a:buChar char="•"/>
            </a:pPr>
            <a:r>
              <a:rPr lang="en-US" altLang="en-US" sz="1600" dirty="0">
                <a:solidFill>
                  <a:srgbClr val="FFFFFF"/>
                </a:solidFill>
                <a:ea typeface="ヒラギノ角ゴ Pro W3" charset="-128"/>
              </a:rPr>
              <a:t>Once the RULE is applied, the TABLE turns into a VIEW.</a:t>
            </a:r>
          </a:p>
          <a:p>
            <a:pPr marL="285750" indent="-285750">
              <a:lnSpc>
                <a:spcPct val="100000"/>
              </a:lnSpc>
              <a:spcBef>
                <a:spcPts val="0"/>
              </a:spcBef>
              <a:buFont typeface="Arial" panose="020B0604020202020204" pitchFamily="34" charset="0"/>
              <a:buChar char="•"/>
            </a:pPr>
            <a:r>
              <a:rPr lang="en-US" altLang="en-US" sz="1600" dirty="0">
                <a:solidFill>
                  <a:srgbClr val="FFFFFF"/>
                </a:solidFill>
                <a:ea typeface="ヒラギノ角ゴ Pro W3" charset="-128"/>
              </a:rPr>
              <a:t>Must use DROP VIEW to get rid of the TABLE with RULE.</a:t>
            </a:r>
          </a:p>
        </p:txBody>
      </p:sp>
      <p:sp>
        <p:nvSpPr>
          <p:cNvPr id="18435"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dirty="0">
                <a:solidFill>
                  <a:schemeClr val="accent6"/>
                </a:solidFill>
              </a:rPr>
              <a:t>© Fred Hutchinson Cancer Research Center </a:t>
            </a:r>
          </a:p>
        </p:txBody>
      </p:sp>
      <p:sp>
        <p:nvSpPr>
          <p:cNvPr id="18436" name="Slide Number Placeholder 3"/>
          <p:cNvSpPr>
            <a:spLocks noGrp="1"/>
          </p:cNvSpPr>
          <p:nvPr>
            <p:ph type="sldNum" sz="quarter" idx="14"/>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2B6AB763-AB93-4001-93C0-322525D2C7E0}" type="slidenum">
              <a:rPr lang="en-US" altLang="en-US" sz="600"/>
              <a:pPr>
                <a:lnSpc>
                  <a:spcPct val="100000"/>
                </a:lnSpc>
                <a:spcBef>
                  <a:spcPct val="0"/>
                </a:spcBef>
                <a:buClrTx/>
              </a:pPr>
              <a:t>43</a:t>
            </a:fld>
            <a:endParaRPr lang="en-US" altLang="en-US" sz="600"/>
          </a:p>
        </p:txBody>
      </p:sp>
      <p:sp>
        <p:nvSpPr>
          <p:cNvPr id="7" name="Text Placeholder 6">
            <a:extLst>
              <a:ext uri="{FF2B5EF4-FFF2-40B4-BE49-F238E27FC236}">
                <a16:creationId xmlns:a16="http://schemas.microsoft.com/office/drawing/2014/main" id="{08D999EF-D8FF-4249-8224-817F64A04183}"/>
              </a:ext>
            </a:extLst>
          </p:cNvPr>
          <p:cNvSpPr txBox="1">
            <a:spLocks/>
          </p:cNvSpPr>
          <p:nvPr/>
        </p:nvSpPr>
        <p:spPr bwMode="auto">
          <a:xfrm>
            <a:off x="6274965" y="1261872"/>
            <a:ext cx="5300187" cy="484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000" dirty="0">
                <a:solidFill>
                  <a:srgbClr val="3A8BDA"/>
                </a:solidFill>
                <a:latin typeface="Courier Condensed" pitchFamily="2" charset="2"/>
              </a:rPr>
              <a:t>-- In an empty database run the "Setup for all examples" </a:t>
            </a:r>
          </a:p>
          <a:p>
            <a:pPr>
              <a:lnSpc>
                <a:spcPct val="100000"/>
              </a:lnSpc>
              <a:spcBef>
                <a:spcPts val="0"/>
              </a:spcBef>
            </a:pPr>
            <a:r>
              <a:rPr lang="en-US" sz="1000" dirty="0">
                <a:solidFill>
                  <a:srgbClr val="3A8BDA"/>
                </a:solidFill>
                <a:latin typeface="Courier Condensed" pitchFamily="2" charset="2"/>
              </a:rPr>
              <a:t>-- first then run the code below </a:t>
            </a:r>
          </a:p>
          <a:p>
            <a:pPr>
              <a:lnSpc>
                <a:spcPct val="100000"/>
              </a:lnSpc>
              <a:spcBef>
                <a:spcPts val="0"/>
              </a:spcBef>
            </a:pPr>
            <a:endParaRPr lang="en-US" sz="1000" dirty="0">
              <a:solidFill>
                <a:srgbClr val="3A8BDA"/>
              </a:solidFill>
              <a:latin typeface="Courier Condensed" pitchFamily="2" charset="2"/>
            </a:endParaRPr>
          </a:p>
          <a:p>
            <a:pPr>
              <a:lnSpc>
                <a:spcPct val="100000"/>
              </a:lnSpc>
              <a:spcBef>
                <a:spcPts val="0"/>
              </a:spcBef>
            </a:pPr>
            <a:r>
              <a:rPr lang="en-US" sz="1000" dirty="0">
                <a:solidFill>
                  <a:srgbClr val="7BC22F"/>
                </a:solidFill>
                <a:latin typeface="Courier Condensed" pitchFamily="2" charset="2"/>
              </a:rPr>
              <a:t>SET</a:t>
            </a:r>
            <a:r>
              <a:rPr lang="en-US" sz="1000" dirty="0">
                <a:solidFill>
                  <a:srgbClr val="FFFFFF"/>
                </a:solidFill>
                <a:latin typeface="Courier Condensed" pitchFamily="2" charset="2"/>
              </a:rPr>
              <a:t> ROLE </a:t>
            </a:r>
            <a:r>
              <a:rPr lang="en-US" sz="1000" dirty="0" err="1">
                <a:solidFill>
                  <a:srgbClr val="FFFFFF"/>
                </a:solidFill>
                <a:latin typeface="Courier Condensed" pitchFamily="2" charset="2"/>
              </a:rPr>
              <a:t>table_owner</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CREATE</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OR</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REPLACE</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FUNCTION</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security_check</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check_roles</a:t>
            </a:r>
            <a:r>
              <a:rPr lang="en-US" sz="1000" dirty="0">
                <a:solidFill>
                  <a:srgbClr val="FFFFFF"/>
                </a:solidFill>
                <a:latin typeface="Courier Condensed" pitchFamily="2" charset="2"/>
              </a:rPr>
              <a:t> name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RETURNS</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boolean</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AS</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body</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DECLARE</a:t>
            </a:r>
            <a:r>
              <a:rPr lang="en-US" sz="1000" dirty="0">
                <a:solidFill>
                  <a:srgbClr val="FFFFFF"/>
                </a:solidFill>
                <a:latin typeface="Courier Condensed" pitchFamily="2" charset="2"/>
              </a:rPr>
              <a:t> </a:t>
            </a:r>
          </a:p>
          <a:p>
            <a:pPr>
              <a:lnSpc>
                <a:spcPct val="100000"/>
              </a:lnSpc>
              <a:spcBef>
                <a:spcPts val="0"/>
              </a:spcBef>
            </a:pPr>
            <a:r>
              <a:rPr lang="en-US" sz="1000" dirty="0">
                <a:solidFill>
                  <a:srgbClr val="FFFFFF"/>
                </a:solidFill>
                <a:latin typeface="Courier Condensed" pitchFamily="2" charset="2"/>
              </a:rPr>
              <a:t>   r </a:t>
            </a:r>
            <a:r>
              <a:rPr lang="en-US" sz="1000" dirty="0">
                <a:solidFill>
                  <a:srgbClr val="7BC22F"/>
                </a:solidFill>
                <a:latin typeface="Courier Condensed" pitchFamily="2" charset="2"/>
              </a:rPr>
              <a:t>RECORD</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BEGIN</a:t>
            </a:r>
            <a:r>
              <a:rPr lang="en-US" sz="1000" dirty="0">
                <a:solidFill>
                  <a:srgbClr val="FFFFFF"/>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   -- Checks to see if NULL was passed </a:t>
            </a:r>
          </a:p>
          <a:p>
            <a:pPr>
              <a:lnSpc>
                <a:spcPct val="100000"/>
              </a:lnSpc>
              <a:spcBef>
                <a:spcPts val="0"/>
              </a:spcBef>
            </a:pPr>
            <a:r>
              <a:rPr lang="en-US" sz="1000" dirty="0">
                <a:solidFill>
                  <a:srgbClr val="7BC22F"/>
                </a:solidFill>
                <a:latin typeface="Courier Condensed" pitchFamily="2" charset="2"/>
              </a:rPr>
              <a:t>   IF</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array_length</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check_roles</a:t>
            </a:r>
            <a:r>
              <a:rPr lang="en-US" sz="1000" dirty="0">
                <a:solidFill>
                  <a:srgbClr val="F08047"/>
                </a:solidFill>
                <a:latin typeface="Courier Condensed" pitchFamily="2" charset="2"/>
              </a:rPr>
              <a:t>,</a:t>
            </a:r>
            <a:r>
              <a:rPr lang="en-US" sz="1000" dirty="0">
                <a:solidFill>
                  <a:srgbClr val="F4DD0B"/>
                </a:solidFill>
                <a:latin typeface="Courier Condensed" pitchFamily="2" charset="2"/>
              </a:rPr>
              <a:t>1</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IS</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NULL</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THEN</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RAISE</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EXCEPTION</a:t>
            </a:r>
            <a:r>
              <a:rPr lang="en-US" sz="1000" dirty="0">
                <a:solidFill>
                  <a:srgbClr val="FFFFFF"/>
                </a:solidFill>
                <a:latin typeface="Courier Condensed" pitchFamily="2" charset="2"/>
              </a:rPr>
              <a:t> </a:t>
            </a:r>
            <a:r>
              <a:rPr lang="en-US" sz="1000" dirty="0">
                <a:solidFill>
                  <a:srgbClr val="8DB0D3"/>
                </a:solidFill>
                <a:latin typeface="Courier Condensed" pitchFamily="2" charset="2"/>
              </a:rPr>
              <a:t>'</a:t>
            </a:r>
            <a:r>
              <a:rPr lang="en-US" sz="1000" dirty="0" err="1">
                <a:solidFill>
                  <a:srgbClr val="8DB0D3"/>
                </a:solidFill>
                <a:latin typeface="Courier Condensed" pitchFamily="2" charset="2"/>
              </a:rPr>
              <a:t>security_check</a:t>
            </a:r>
            <a:r>
              <a:rPr lang="en-US" sz="1000" dirty="0">
                <a:solidFill>
                  <a:srgbClr val="8DB0D3"/>
                </a:solidFill>
                <a:latin typeface="Courier Condensed" pitchFamily="2" charset="2"/>
              </a:rPr>
              <a:t>(): Must specify roles to be checked.’</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END</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IF</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   -- Checks to see if any value in the array is NULL </a:t>
            </a:r>
          </a:p>
          <a:p>
            <a:pPr>
              <a:lnSpc>
                <a:spcPct val="100000"/>
              </a:lnSpc>
              <a:spcBef>
                <a:spcPts val="0"/>
              </a:spcBef>
            </a:pPr>
            <a:r>
              <a:rPr lang="en-US" sz="1000" dirty="0">
                <a:solidFill>
                  <a:srgbClr val="7BC22F"/>
                </a:solidFill>
                <a:latin typeface="Courier Condensed" pitchFamily="2" charset="2"/>
              </a:rPr>
              <a:t>   IF</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check_roles</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&gt;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ARRAY</a:t>
            </a:r>
            <a:r>
              <a:rPr lang="en-US" sz="1000" dirty="0">
                <a:solidFill>
                  <a:srgbClr val="F08047"/>
                </a:solidFill>
                <a:latin typeface="Courier Condensed" pitchFamily="2" charset="2"/>
              </a:rPr>
              <a:t>[</a:t>
            </a:r>
            <a:r>
              <a:rPr lang="en-US" sz="1000" dirty="0">
                <a:solidFill>
                  <a:srgbClr val="7BC22F"/>
                </a:solidFill>
                <a:latin typeface="Courier Condensed" pitchFamily="2" charset="2"/>
              </a:rPr>
              <a:t>NULL</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name</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THEN</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RAISE</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EXCEPTION</a:t>
            </a:r>
            <a:r>
              <a:rPr lang="en-US" sz="1000" dirty="0">
                <a:solidFill>
                  <a:srgbClr val="FFFFFF"/>
                </a:solidFill>
                <a:latin typeface="Courier Condensed" pitchFamily="2" charset="2"/>
              </a:rPr>
              <a:t> </a:t>
            </a:r>
            <a:r>
              <a:rPr lang="en-US" sz="1000" dirty="0">
                <a:solidFill>
                  <a:srgbClr val="8DB0D3"/>
                </a:solidFill>
                <a:latin typeface="Courier Condensed" pitchFamily="2" charset="2"/>
              </a:rPr>
              <a:t>'</a:t>
            </a:r>
            <a:r>
              <a:rPr lang="en-US" sz="1000" dirty="0" err="1">
                <a:solidFill>
                  <a:srgbClr val="8DB0D3"/>
                </a:solidFill>
                <a:latin typeface="Courier Condensed" pitchFamily="2" charset="2"/>
              </a:rPr>
              <a:t>security_check</a:t>
            </a:r>
            <a:r>
              <a:rPr lang="en-US" sz="1000" dirty="0">
                <a:solidFill>
                  <a:srgbClr val="8DB0D3"/>
                </a:solidFill>
                <a:latin typeface="Courier Condensed" pitchFamily="2" charset="2"/>
              </a:rPr>
              <a:t>(): NULL roles are not allowed in </a:t>
            </a:r>
            <a:r>
              <a:rPr lang="en-US" sz="1000" dirty="0" err="1">
                <a:solidFill>
                  <a:srgbClr val="8DB0D3"/>
                </a:solidFill>
                <a:latin typeface="Courier Condensed" pitchFamily="2" charset="2"/>
              </a:rPr>
              <a:t>check_roles</a:t>
            </a:r>
            <a:r>
              <a:rPr lang="en-US" sz="1000" dirty="0">
                <a:solidFill>
                  <a:srgbClr val="8DB0D3"/>
                </a:solidFill>
                <a:latin typeface="Courier Condensed" pitchFamily="2" charset="2"/>
              </a:rPr>
              <a:t>: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check_roles</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END</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IF</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   -- Check to see if the </a:t>
            </a:r>
            <a:r>
              <a:rPr lang="en-US" sz="1000" dirty="0" err="1">
                <a:solidFill>
                  <a:srgbClr val="3A8BDA"/>
                </a:solidFill>
                <a:latin typeface="Courier Condensed" pitchFamily="2" charset="2"/>
              </a:rPr>
              <a:t>current_user</a:t>
            </a:r>
            <a:r>
              <a:rPr lang="en-US" sz="1000" dirty="0">
                <a:solidFill>
                  <a:srgbClr val="3A8BDA"/>
                </a:solidFill>
                <a:latin typeface="Courier Condensed" pitchFamily="2" charset="2"/>
              </a:rPr>
              <a:t> is a direct member of the </a:t>
            </a:r>
            <a:r>
              <a:rPr lang="en-US" sz="1000" dirty="0" err="1">
                <a:solidFill>
                  <a:srgbClr val="3A8BDA"/>
                </a:solidFill>
                <a:latin typeface="Courier Condensed" pitchFamily="2" charset="2"/>
              </a:rPr>
              <a:t>check_roles</a:t>
            </a:r>
            <a:r>
              <a:rPr lang="en-US" sz="1000" dirty="0">
                <a:solidFill>
                  <a:srgbClr val="3A8BDA"/>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SELECT</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a:solidFill>
                  <a:srgbClr val="7BC22F"/>
                </a:solidFill>
                <a:latin typeface="Courier Condensed" pitchFamily="2" charset="2"/>
              </a:rPr>
              <a:t>SELECT</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array_agg</a:t>
            </a:r>
            <a:r>
              <a:rPr lang="en-US" sz="1000" dirty="0">
                <a:solidFill>
                  <a:srgbClr val="F08047"/>
                </a:solidFill>
                <a:latin typeface="Courier Condensed" pitchFamily="2" charset="2"/>
              </a:rPr>
              <a:t>(</a:t>
            </a:r>
            <a:r>
              <a:rPr lang="en-US" sz="1000" dirty="0" err="1">
                <a:solidFill>
                  <a:srgbClr val="FFFFFF"/>
                </a:solidFill>
                <a:latin typeface="Courier Condensed" pitchFamily="2" charset="2"/>
              </a:rPr>
              <a:t>role_name</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name</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FROM</a:t>
            </a:r>
            <a:r>
              <a:rPr lang="en-US" sz="1000" dirty="0">
                <a:solidFill>
                  <a:srgbClr val="FFFFFF"/>
                </a:solidFill>
                <a:latin typeface="Courier Condensed" pitchFamily="2" charset="2"/>
              </a:rPr>
              <a:t>      </a:t>
            </a:r>
          </a:p>
          <a:p>
            <a:pPr>
              <a:lnSpc>
                <a:spcPct val="100000"/>
              </a:lnSpc>
              <a:spcBef>
                <a:spcPts val="0"/>
              </a:spcBef>
            </a:pP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information_schema</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applicable_roles</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WHERE</a:t>
            </a:r>
            <a:r>
              <a:rPr lang="en-US" sz="1000" dirty="0">
                <a:solidFill>
                  <a:srgbClr val="FFFFFF"/>
                </a:solidFill>
                <a:latin typeface="Courier Condensed" pitchFamily="2" charset="2"/>
              </a:rPr>
              <a:t> </a:t>
            </a:r>
          </a:p>
          <a:p>
            <a:pPr>
              <a:lnSpc>
                <a:spcPct val="100000"/>
              </a:lnSpc>
              <a:spcBef>
                <a:spcPts val="0"/>
              </a:spcBef>
            </a:pPr>
            <a:r>
              <a:rPr lang="en-US" sz="1000" dirty="0">
                <a:solidFill>
                  <a:srgbClr val="FFFFFF"/>
                </a:solidFill>
                <a:latin typeface="Courier Condensed" pitchFamily="2" charset="2"/>
              </a:rPr>
              <a:t>      grantee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current_user</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&gt;</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check_roles</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AS</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security_check</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INTO</a:t>
            </a:r>
            <a:r>
              <a:rPr lang="en-US" sz="1000" dirty="0">
                <a:solidFill>
                  <a:srgbClr val="FFFFFF"/>
                </a:solidFill>
                <a:latin typeface="Courier Condensed" pitchFamily="2" charset="2"/>
              </a:rPr>
              <a:t> r</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IF</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r</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security_check</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TRUE</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THEN</a:t>
            </a:r>
            <a:r>
              <a:rPr lang="en-US" sz="1000" dirty="0">
                <a:solidFill>
                  <a:srgbClr val="FFFFFF"/>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      -- </a:t>
            </a:r>
            <a:r>
              <a:rPr lang="en-US" sz="1000" dirty="0" err="1">
                <a:solidFill>
                  <a:srgbClr val="3A8BDA"/>
                </a:solidFill>
                <a:latin typeface="Courier Condensed" pitchFamily="2" charset="2"/>
              </a:rPr>
              <a:t>current_user</a:t>
            </a:r>
            <a:r>
              <a:rPr lang="en-US" sz="1000" dirty="0">
                <a:solidFill>
                  <a:srgbClr val="3A8BDA"/>
                </a:solidFill>
                <a:latin typeface="Courier Condensed" pitchFamily="2" charset="2"/>
              </a:rPr>
              <a:t> was found to be a member of all </a:t>
            </a:r>
            <a:r>
              <a:rPr lang="en-US" sz="1000" dirty="0" err="1">
                <a:solidFill>
                  <a:srgbClr val="3A8BDA"/>
                </a:solidFill>
                <a:latin typeface="Courier Condensed" pitchFamily="2" charset="2"/>
              </a:rPr>
              <a:t>check_roles</a:t>
            </a:r>
            <a:r>
              <a:rPr lang="en-US" sz="1000" dirty="0">
                <a:solidFill>
                  <a:srgbClr val="3A8BDA"/>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RETURN</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TRUE</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ELSE</a:t>
            </a:r>
            <a:r>
              <a:rPr lang="en-US" sz="1000" dirty="0">
                <a:solidFill>
                  <a:srgbClr val="FFFFFF"/>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      -- </a:t>
            </a:r>
            <a:r>
              <a:rPr lang="en-US" sz="1000" dirty="0" err="1">
                <a:solidFill>
                  <a:srgbClr val="3A8BDA"/>
                </a:solidFill>
                <a:latin typeface="Courier Condensed" pitchFamily="2" charset="2"/>
              </a:rPr>
              <a:t>current_user</a:t>
            </a:r>
            <a:r>
              <a:rPr lang="en-US" sz="1000" dirty="0">
                <a:solidFill>
                  <a:srgbClr val="3A8BDA"/>
                </a:solidFill>
                <a:latin typeface="Courier Condensed" pitchFamily="2" charset="2"/>
              </a:rPr>
              <a:t> was NOT found to be a member of all </a:t>
            </a:r>
            <a:r>
              <a:rPr lang="en-US" sz="1000" dirty="0" err="1">
                <a:solidFill>
                  <a:srgbClr val="3A8BDA"/>
                </a:solidFill>
                <a:latin typeface="Courier Condensed" pitchFamily="2" charset="2"/>
              </a:rPr>
              <a:t>check_roles</a:t>
            </a:r>
            <a:r>
              <a:rPr lang="en-US" sz="1000" dirty="0">
                <a:solidFill>
                  <a:srgbClr val="3A8BDA"/>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RAISE</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EXCEPTION</a:t>
            </a:r>
            <a:r>
              <a:rPr lang="en-US" sz="1000" dirty="0">
                <a:solidFill>
                  <a:srgbClr val="FFFFFF"/>
                </a:solidFill>
                <a:latin typeface="Courier Condensed" pitchFamily="2" charset="2"/>
              </a:rPr>
              <a:t> </a:t>
            </a:r>
            <a:r>
              <a:rPr lang="en-US" sz="1000" dirty="0">
                <a:solidFill>
                  <a:srgbClr val="8DB0D3"/>
                </a:solidFill>
                <a:latin typeface="Courier Condensed" pitchFamily="2" charset="2"/>
              </a:rPr>
              <a:t>'</a:t>
            </a:r>
            <a:r>
              <a:rPr lang="en-US" sz="1000" dirty="0" err="1">
                <a:solidFill>
                  <a:srgbClr val="8DB0D3"/>
                </a:solidFill>
                <a:latin typeface="Courier Condensed" pitchFamily="2" charset="2"/>
              </a:rPr>
              <a:t>security_check</a:t>
            </a:r>
            <a:r>
              <a:rPr lang="en-US" sz="1000" dirty="0">
                <a:solidFill>
                  <a:srgbClr val="8DB0D3"/>
                </a:solidFill>
                <a:latin typeface="Courier Condensed" pitchFamily="2" charset="2"/>
              </a:rPr>
              <a:t>(): User: % is required to be a member of all of these groups: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current_user</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check_roles</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END</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IF</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END</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FFFFFF"/>
                </a:solidFill>
                <a:latin typeface="Courier Condensed" pitchFamily="2" charset="2"/>
              </a:rPr>
              <a:t>$</a:t>
            </a:r>
            <a:r>
              <a:rPr lang="en-US" sz="1000" dirty="0">
                <a:solidFill>
                  <a:srgbClr val="7BC22F"/>
                </a:solidFill>
                <a:latin typeface="Courier Condensed" pitchFamily="2" charset="2"/>
              </a:rPr>
              <a:t>body</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LANGUAGE</a:t>
            </a:r>
            <a:r>
              <a:rPr lang="en-US" sz="1000" dirty="0">
                <a:solidFill>
                  <a:srgbClr val="FFFFFF"/>
                </a:solidFill>
                <a:latin typeface="Courier Condensed" pitchFamily="2" charset="2"/>
              </a:rPr>
              <a:t> </a:t>
            </a:r>
            <a:r>
              <a:rPr lang="en-US" sz="1000" dirty="0">
                <a:solidFill>
                  <a:srgbClr val="8DB0D3"/>
                </a:solidFill>
                <a:latin typeface="Courier Condensed" pitchFamily="2" charset="2"/>
              </a:rPr>
              <a:t>'</a:t>
            </a:r>
            <a:r>
              <a:rPr lang="en-US" sz="1000" dirty="0" err="1">
                <a:solidFill>
                  <a:srgbClr val="8DB0D3"/>
                </a:solidFill>
                <a:latin typeface="Courier Condensed" pitchFamily="2" charset="2"/>
              </a:rPr>
              <a:t>plpgsql</a:t>
            </a:r>
            <a:r>
              <a:rPr lang="en-US" sz="1000" dirty="0">
                <a:solidFill>
                  <a:srgbClr val="8DB0D3"/>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FFFFFF"/>
                </a:solidFill>
                <a:latin typeface="Courier Condensed" pitchFamily="2" charset="2"/>
              </a:rPr>
              <a:t>STABLE </a:t>
            </a:r>
          </a:p>
          <a:p>
            <a:pPr>
              <a:lnSpc>
                <a:spcPct val="100000"/>
              </a:lnSpc>
              <a:spcBef>
                <a:spcPts val="0"/>
              </a:spcBef>
            </a:pPr>
            <a:r>
              <a:rPr lang="en-US" sz="1000" dirty="0">
                <a:solidFill>
                  <a:srgbClr val="FFFFFF"/>
                </a:solidFill>
                <a:latin typeface="Courier Condensed" pitchFamily="2" charset="2"/>
              </a:rPr>
              <a:t>CALLED </a:t>
            </a:r>
            <a:r>
              <a:rPr lang="en-US" sz="1000" dirty="0">
                <a:solidFill>
                  <a:srgbClr val="7BC22F"/>
                </a:solidFill>
                <a:latin typeface="Courier Condensed" pitchFamily="2" charset="2"/>
              </a:rPr>
              <a:t>ON</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NULL</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INPUT</a:t>
            </a:r>
            <a:r>
              <a:rPr lang="en-US" sz="1000" dirty="0">
                <a:solidFill>
                  <a:srgbClr val="FFFFFF"/>
                </a:solidFill>
                <a:latin typeface="Courier Condensed" pitchFamily="2" charset="2"/>
              </a:rPr>
              <a:t> </a:t>
            </a:r>
          </a:p>
          <a:p>
            <a:pPr>
              <a:lnSpc>
                <a:spcPct val="100000"/>
              </a:lnSpc>
              <a:spcBef>
                <a:spcPts val="0"/>
              </a:spcBef>
            </a:pPr>
            <a:r>
              <a:rPr lang="en-US" sz="1000" dirty="0">
                <a:solidFill>
                  <a:srgbClr val="FFFFFF"/>
                </a:solidFill>
                <a:latin typeface="Courier Condensed" pitchFamily="2" charset="2"/>
              </a:rPr>
              <a:t>SECURITY INVOKER</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endParaRPr lang="en-US" sz="1000" dirty="0">
              <a:effectLst/>
              <a:latin typeface="Courier Condensed" pitchFamily="2" charset="2"/>
            </a:endParaRPr>
          </a:p>
        </p:txBody>
      </p:sp>
      <p:pic>
        <p:nvPicPr>
          <p:cNvPr id="8" name="Picture 7">
            <a:extLst>
              <a:ext uri="{FF2B5EF4-FFF2-40B4-BE49-F238E27FC236}">
                <a16:creationId xmlns:a16="http://schemas.microsoft.com/office/drawing/2014/main" id="{5A5A48F5-C2BA-4DD9-8061-E99FF11BB14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5303337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5"/>
          <p:cNvSpPr>
            <a:spLocks noGrp="1"/>
          </p:cNvSpPr>
          <p:nvPr>
            <p:ph type="title"/>
          </p:nvPr>
        </p:nvSpPr>
        <p:spPr/>
        <p:txBody>
          <a:bodyPr/>
          <a:lstStyle/>
          <a:p>
            <a:r>
              <a:rPr lang="en-US" altLang="en-US" dirty="0">
                <a:solidFill>
                  <a:srgbClr val="FFFFFF"/>
                </a:solidFill>
                <a:ea typeface="ヒラギノ角ゴ Pro W3" charset="-128"/>
              </a:rPr>
              <a:t>Setup for Table with Rule and Function</a:t>
            </a:r>
          </a:p>
        </p:txBody>
      </p:sp>
      <p:sp>
        <p:nvSpPr>
          <p:cNvPr id="24581" name="Text Placeholder 6"/>
          <p:cNvSpPr>
            <a:spLocks noGrp="1"/>
          </p:cNvSpPr>
          <p:nvPr>
            <p:ph type="body" sz="quarter" idx="12"/>
          </p:nvPr>
        </p:nvSpPr>
        <p:spPr>
          <a:xfrm>
            <a:off x="611557" y="1261872"/>
            <a:ext cx="5300187" cy="4846320"/>
          </a:xfrm>
        </p:spPr>
        <p:txBody>
          <a:bodyPr/>
          <a:lstStyle/>
          <a:p>
            <a:pPr>
              <a:lnSpc>
                <a:spcPct val="100000"/>
              </a:lnSpc>
              <a:spcBef>
                <a:spcPts val="0"/>
              </a:spcBef>
            </a:pPr>
            <a:r>
              <a:rPr lang="en-US" altLang="en-US" sz="1600" dirty="0">
                <a:solidFill>
                  <a:srgbClr val="FFFFFF"/>
                </a:solidFill>
                <a:ea typeface="ヒラギノ角ゴ Pro W3" charset="-128"/>
              </a:rPr>
              <a:t>For this method, no SELECT permissions are granted on the table. Instead, there's a view to the table and each role is granted separately. The role intersection check is implemented just before the LEFT JOIN. This causes the </a:t>
            </a:r>
            <a:r>
              <a:rPr lang="en-US" altLang="en-US" sz="1600" dirty="0" err="1">
                <a:solidFill>
                  <a:srgbClr val="FFFFFF"/>
                </a:solidFill>
                <a:ea typeface="ヒラギノ角ゴ Pro W3" charset="-128"/>
              </a:rPr>
              <a:t>security_check</a:t>
            </a:r>
            <a:r>
              <a:rPr lang="en-US" altLang="en-US" sz="1600" dirty="0">
                <a:solidFill>
                  <a:srgbClr val="FFFFFF"/>
                </a:solidFill>
                <a:ea typeface="ヒラギノ角ゴ Pro W3" charset="-128"/>
              </a:rPr>
              <a:t> function to always be checked even in the table is empty. The problem with this method is that it is a per row evaluation.</a:t>
            </a:r>
          </a:p>
          <a:p>
            <a:pPr>
              <a:lnSpc>
                <a:spcPct val="100000"/>
              </a:lnSpc>
              <a:spcBef>
                <a:spcPts val="0"/>
              </a:spcBef>
            </a:pPr>
            <a:endParaRPr lang="en-US" altLang="en-US" sz="1600" dirty="0">
              <a:solidFill>
                <a:srgbClr val="FFFFFF"/>
              </a:solidFill>
              <a:ea typeface="ヒラギノ角ゴ Pro W3" charset="-128"/>
            </a:endParaRPr>
          </a:p>
          <a:p>
            <a:pPr>
              <a:lnSpc>
                <a:spcPct val="100000"/>
              </a:lnSpc>
              <a:spcBef>
                <a:spcPts val="0"/>
              </a:spcBef>
            </a:pPr>
            <a:r>
              <a:rPr lang="en-US" altLang="en-US" sz="1600" dirty="0">
                <a:solidFill>
                  <a:srgbClr val="FFFFFF"/>
                </a:solidFill>
                <a:ea typeface="ヒラギノ角ゴ Pro W3" charset="-128"/>
              </a:rPr>
              <a:t>The con's:</a:t>
            </a:r>
          </a:p>
          <a:p>
            <a:pPr>
              <a:lnSpc>
                <a:spcPct val="100000"/>
              </a:lnSpc>
              <a:spcBef>
                <a:spcPts val="0"/>
              </a:spcBef>
            </a:pPr>
            <a:endParaRPr lang="en-US" altLang="en-US" sz="1600" dirty="0">
              <a:solidFill>
                <a:srgbClr val="FFFFFF"/>
              </a:solidFill>
              <a:ea typeface="ヒラギノ角ゴ Pro W3" charset="-128"/>
            </a:endParaRPr>
          </a:p>
          <a:p>
            <a:pPr marL="285750" indent="-285750">
              <a:lnSpc>
                <a:spcPct val="100000"/>
              </a:lnSpc>
              <a:spcBef>
                <a:spcPts val="0"/>
              </a:spcBef>
              <a:buFont typeface="Arial" panose="020B0604020202020204" pitchFamily="34" charset="0"/>
              <a:buChar char="•"/>
            </a:pPr>
            <a:r>
              <a:rPr lang="en-US" altLang="en-US" sz="1600" dirty="0">
                <a:solidFill>
                  <a:srgbClr val="FFFFFF"/>
                </a:solidFill>
                <a:ea typeface="ヒラギノ角ゴ Pro W3" charset="-128"/>
              </a:rPr>
              <a:t>Table owner, does not have the rights to read, write, update, or delete the data.</a:t>
            </a:r>
          </a:p>
          <a:p>
            <a:pPr marL="285750" indent="-285750">
              <a:lnSpc>
                <a:spcPct val="100000"/>
              </a:lnSpc>
              <a:spcBef>
                <a:spcPts val="0"/>
              </a:spcBef>
              <a:buFont typeface="Arial" panose="020B0604020202020204" pitchFamily="34" charset="0"/>
              <a:buChar char="•"/>
            </a:pPr>
            <a:r>
              <a:rPr lang="en-US" altLang="en-US" sz="1600" dirty="0">
                <a:solidFill>
                  <a:srgbClr val="FFFFFF"/>
                </a:solidFill>
                <a:ea typeface="ヒラギノ角ゴ Pro W3" charset="-128"/>
              </a:rPr>
              <a:t>Once the RULE is applied, the TABLE turns into a VIEW.</a:t>
            </a:r>
          </a:p>
          <a:p>
            <a:pPr marL="285750" indent="-285750">
              <a:lnSpc>
                <a:spcPct val="100000"/>
              </a:lnSpc>
              <a:spcBef>
                <a:spcPts val="0"/>
              </a:spcBef>
              <a:buFont typeface="Arial" panose="020B0604020202020204" pitchFamily="34" charset="0"/>
              <a:buChar char="•"/>
            </a:pPr>
            <a:r>
              <a:rPr lang="en-US" altLang="en-US" sz="1600" dirty="0">
                <a:solidFill>
                  <a:srgbClr val="FFFFFF"/>
                </a:solidFill>
                <a:ea typeface="ヒラギノ角ゴ Pro W3" charset="-128"/>
              </a:rPr>
              <a:t>Must use DROP VIEW to get rid of the TABLE with RULE.</a:t>
            </a:r>
          </a:p>
        </p:txBody>
      </p:sp>
      <p:sp>
        <p:nvSpPr>
          <p:cNvPr id="18435"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dirty="0">
                <a:solidFill>
                  <a:schemeClr val="accent6"/>
                </a:solidFill>
              </a:rPr>
              <a:t>© Fred Hutchinson Cancer Research Center </a:t>
            </a:r>
          </a:p>
        </p:txBody>
      </p:sp>
      <p:sp>
        <p:nvSpPr>
          <p:cNvPr id="18436" name="Slide Number Placeholder 3"/>
          <p:cNvSpPr>
            <a:spLocks noGrp="1"/>
          </p:cNvSpPr>
          <p:nvPr>
            <p:ph type="sldNum" sz="quarter" idx="14"/>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2B6AB763-AB93-4001-93C0-322525D2C7E0}" type="slidenum">
              <a:rPr lang="en-US" altLang="en-US" sz="600"/>
              <a:pPr>
                <a:lnSpc>
                  <a:spcPct val="100000"/>
                </a:lnSpc>
                <a:spcBef>
                  <a:spcPct val="0"/>
                </a:spcBef>
                <a:buClrTx/>
              </a:pPr>
              <a:t>44</a:t>
            </a:fld>
            <a:endParaRPr lang="en-US" altLang="en-US" sz="600"/>
          </a:p>
        </p:txBody>
      </p:sp>
      <p:sp>
        <p:nvSpPr>
          <p:cNvPr id="7" name="Text Placeholder 6">
            <a:extLst>
              <a:ext uri="{FF2B5EF4-FFF2-40B4-BE49-F238E27FC236}">
                <a16:creationId xmlns:a16="http://schemas.microsoft.com/office/drawing/2014/main" id="{08D999EF-D8FF-4249-8224-817F64A04183}"/>
              </a:ext>
            </a:extLst>
          </p:cNvPr>
          <p:cNvSpPr txBox="1">
            <a:spLocks/>
          </p:cNvSpPr>
          <p:nvPr/>
        </p:nvSpPr>
        <p:spPr bwMode="auto">
          <a:xfrm>
            <a:off x="6274965" y="1261872"/>
            <a:ext cx="5300187" cy="484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000" dirty="0">
                <a:solidFill>
                  <a:srgbClr val="7BC22F"/>
                </a:solidFill>
                <a:latin typeface="Courier Condensed" pitchFamily="2" charset="2"/>
              </a:rPr>
              <a:t>GRANT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EXECUTE</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ON</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FUNCTION</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security_check</a:t>
            </a:r>
            <a:r>
              <a:rPr lang="en-US" sz="1000" dirty="0">
                <a:solidFill>
                  <a:srgbClr val="F08047"/>
                </a:solidFill>
                <a:latin typeface="Courier Condensed" pitchFamily="2" charset="2"/>
              </a:rPr>
              <a:t>(</a:t>
            </a:r>
            <a:r>
              <a:rPr lang="en-US" sz="1000" dirty="0" err="1">
                <a:solidFill>
                  <a:srgbClr val="FFFFFF"/>
                </a:solidFill>
                <a:latin typeface="Courier Condensed" pitchFamily="2" charset="2"/>
              </a:rPr>
              <a:t>check_roles</a:t>
            </a:r>
            <a:r>
              <a:rPr lang="en-US" sz="1000" dirty="0">
                <a:solidFill>
                  <a:srgbClr val="FFFFFF"/>
                </a:solidFill>
                <a:latin typeface="Courier Condensed" pitchFamily="2" charset="2"/>
              </a:rPr>
              <a:t> name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TO</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PUBLIC</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endParaRPr lang="en-US" sz="1000" dirty="0">
              <a:solidFill>
                <a:srgbClr val="FFFFFF"/>
              </a:solidFill>
              <a:latin typeface="Courier Condensed" pitchFamily="2" charset="2"/>
            </a:endParaRPr>
          </a:p>
          <a:p>
            <a:pPr>
              <a:lnSpc>
                <a:spcPct val="100000"/>
              </a:lnSpc>
              <a:spcBef>
                <a:spcPts val="0"/>
              </a:spcBef>
            </a:pPr>
            <a:r>
              <a:rPr lang="en-US" sz="1000" dirty="0">
                <a:solidFill>
                  <a:srgbClr val="7BC22F"/>
                </a:solidFill>
                <a:latin typeface="Courier Condensed" pitchFamily="2" charset="2"/>
              </a:rPr>
              <a:t>DROP</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VIEW</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test_rule</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CREATE</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TABLE</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test_rule</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a:solidFill>
                  <a:srgbClr val="7BC22F"/>
                </a:solidFill>
                <a:latin typeface="Courier Condensed" pitchFamily="2" charset="2"/>
              </a:rPr>
              <a:t>LIKE</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test</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SELECT</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relname</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relkind</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FROM</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pg_catalog</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pg_class</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WHERE</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relname</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8DB0D3"/>
                </a:solidFill>
                <a:latin typeface="Courier Condensed" pitchFamily="2" charset="2"/>
              </a:rPr>
              <a:t>'</a:t>
            </a:r>
            <a:r>
              <a:rPr lang="en-US" sz="1000" dirty="0" err="1">
                <a:solidFill>
                  <a:srgbClr val="8DB0D3"/>
                </a:solidFill>
                <a:latin typeface="Courier Condensed" pitchFamily="2" charset="2"/>
              </a:rPr>
              <a:t>test_rule</a:t>
            </a:r>
            <a:r>
              <a:rPr lang="en-US" sz="1000" dirty="0">
                <a:solidFill>
                  <a:srgbClr val="8DB0D3"/>
                </a:solidFill>
                <a:latin typeface="Courier Condensed" pitchFamily="2" charset="2"/>
              </a:rPr>
              <a:t>’</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a:t>
            </a:r>
            <a:r>
              <a:rPr lang="en-US" sz="1000" dirty="0" err="1">
                <a:solidFill>
                  <a:srgbClr val="3A8BDA"/>
                </a:solidFill>
                <a:latin typeface="Courier Condensed" pitchFamily="2" charset="2"/>
              </a:rPr>
              <a:t>relname</a:t>
            </a:r>
            <a:r>
              <a:rPr lang="en-US" sz="1000" dirty="0">
                <a:solidFill>
                  <a:srgbClr val="3A8BDA"/>
                </a:solidFill>
                <a:latin typeface="Courier Condensed" pitchFamily="2" charset="2"/>
              </a:rPr>
              <a:t>" "</a:t>
            </a:r>
            <a:r>
              <a:rPr lang="en-US" sz="1000" dirty="0" err="1">
                <a:solidFill>
                  <a:srgbClr val="3A8BDA"/>
                </a:solidFill>
                <a:latin typeface="Courier Condensed" pitchFamily="2" charset="2"/>
              </a:rPr>
              <a:t>relkind</a:t>
            </a:r>
            <a:r>
              <a:rPr lang="en-US" sz="1000" dirty="0">
                <a:solidFill>
                  <a:srgbClr val="3A8BDA"/>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a:t>
            </a:r>
            <a:r>
              <a:rPr lang="en-US" sz="1000" dirty="0" err="1">
                <a:solidFill>
                  <a:srgbClr val="3A8BDA"/>
                </a:solidFill>
                <a:latin typeface="Courier Condensed" pitchFamily="2" charset="2"/>
              </a:rPr>
              <a:t>test_rule</a:t>
            </a:r>
            <a:r>
              <a:rPr lang="en-US" sz="1000" dirty="0">
                <a:solidFill>
                  <a:srgbClr val="3A8BDA"/>
                </a:solidFill>
                <a:latin typeface="Courier Condensed" pitchFamily="2" charset="2"/>
              </a:rPr>
              <a:t>" "r" </a:t>
            </a:r>
          </a:p>
          <a:p>
            <a:pPr>
              <a:lnSpc>
                <a:spcPct val="100000"/>
              </a:lnSpc>
              <a:spcBef>
                <a:spcPts val="0"/>
              </a:spcBef>
            </a:pPr>
            <a:r>
              <a:rPr lang="en-US" sz="1000" dirty="0">
                <a:solidFill>
                  <a:srgbClr val="3A8BDA"/>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CREATE</a:t>
            </a:r>
            <a:r>
              <a:rPr lang="en-US" sz="1000" dirty="0">
                <a:solidFill>
                  <a:srgbClr val="FFFFFF"/>
                </a:solidFill>
                <a:latin typeface="Courier Condensed" pitchFamily="2" charset="2"/>
              </a:rPr>
              <a:t> RULE </a:t>
            </a:r>
            <a:r>
              <a:rPr lang="en-US" sz="1000" dirty="0">
                <a:solidFill>
                  <a:srgbClr val="8DB0D3"/>
                </a:solidFill>
                <a:latin typeface="Courier Condensed" pitchFamily="2" charset="2"/>
              </a:rPr>
              <a:t>"_RETURN"</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AS</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ON</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SELECT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TO</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test_rule</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DO</a:t>
            </a:r>
            <a:r>
              <a:rPr lang="en-US" sz="1000" dirty="0">
                <a:solidFill>
                  <a:srgbClr val="FFFFFF"/>
                </a:solidFill>
                <a:latin typeface="Courier Condensed" pitchFamily="2" charset="2"/>
              </a:rPr>
              <a:t> INSTEAD </a:t>
            </a:r>
          </a:p>
          <a:p>
            <a:pPr>
              <a:lnSpc>
                <a:spcPct val="100000"/>
              </a:lnSpc>
              <a:spcBef>
                <a:spcPts val="0"/>
              </a:spcBef>
            </a:pPr>
            <a:r>
              <a:rPr lang="en-US" sz="1000" dirty="0">
                <a:solidFill>
                  <a:srgbClr val="7BC22F"/>
                </a:solidFill>
                <a:latin typeface="Courier Condensed" pitchFamily="2" charset="2"/>
              </a:rPr>
              <a:t>   SELECT</a:t>
            </a:r>
            <a:r>
              <a:rPr lang="en-US" sz="1000" dirty="0">
                <a:solidFill>
                  <a:srgbClr val="FFFFFF"/>
                </a:solidFill>
                <a:latin typeface="Courier Condensed" pitchFamily="2" charset="2"/>
              </a:rPr>
              <a:t> test</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FROM</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security_check</a:t>
            </a:r>
            <a:r>
              <a:rPr lang="en-US" sz="1000" dirty="0">
                <a:solidFill>
                  <a:srgbClr val="F08047"/>
                </a:solidFill>
                <a:latin typeface="Courier Condensed" pitchFamily="2" charset="2"/>
              </a:rPr>
              <a:t>(</a:t>
            </a:r>
            <a:r>
              <a:rPr lang="en-US" sz="1000" dirty="0">
                <a:solidFill>
                  <a:srgbClr val="7BC22F"/>
                </a:solidFill>
                <a:latin typeface="Courier Condensed" pitchFamily="2" charset="2"/>
              </a:rPr>
              <a:t>ARRAY</a:t>
            </a:r>
            <a:r>
              <a:rPr lang="en-US" sz="1000" dirty="0">
                <a:solidFill>
                  <a:srgbClr val="F08047"/>
                </a:solidFill>
                <a:latin typeface="Courier Condensed" pitchFamily="2" charset="2"/>
              </a:rPr>
              <a:t>[</a:t>
            </a:r>
            <a:r>
              <a:rPr lang="en-US" sz="1000" dirty="0">
                <a:solidFill>
                  <a:srgbClr val="8DB0D3"/>
                </a:solidFill>
                <a:latin typeface="Courier Condensed" pitchFamily="2" charset="2"/>
              </a:rPr>
              <a:t>'</a:t>
            </a:r>
            <a:r>
              <a:rPr lang="en-US" sz="1000" dirty="0" err="1">
                <a:solidFill>
                  <a:srgbClr val="8DB0D3"/>
                </a:solidFill>
                <a:latin typeface="Courier Condensed" pitchFamily="2" charset="2"/>
              </a:rPr>
              <a:t>group_a</a:t>
            </a:r>
            <a:r>
              <a:rPr lang="en-US" sz="1000" dirty="0">
                <a:solidFill>
                  <a:srgbClr val="8DB0D3"/>
                </a:solidFill>
                <a:latin typeface="Courier Condensed" pitchFamily="2" charset="2"/>
              </a:rPr>
              <a:t>'</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name</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8DB0D3"/>
                </a:solidFill>
                <a:latin typeface="Courier Condensed" pitchFamily="2" charset="2"/>
              </a:rPr>
              <a:t>'</a:t>
            </a:r>
            <a:r>
              <a:rPr lang="en-US" sz="1000" dirty="0" err="1">
                <a:solidFill>
                  <a:srgbClr val="8DB0D3"/>
                </a:solidFill>
                <a:latin typeface="Courier Condensed" pitchFamily="2" charset="2"/>
              </a:rPr>
              <a:t>group_b</a:t>
            </a:r>
            <a:r>
              <a:rPr lang="en-US" sz="1000" dirty="0">
                <a:solidFill>
                  <a:srgbClr val="8DB0D3"/>
                </a:solidFill>
                <a:latin typeface="Courier Condensed" pitchFamily="2" charset="2"/>
              </a:rPr>
              <a:t>'</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name</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LEFT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JOIN</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test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ON</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a:solidFill>
                  <a:srgbClr val="7BC22F"/>
                </a:solidFill>
                <a:latin typeface="Courier Condensed" pitchFamily="2" charset="2"/>
              </a:rPr>
              <a:t>TRUE</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   -- Where clause needed to prevent 1 row from being returned when test contains 0 rows </a:t>
            </a:r>
          </a:p>
          <a:p>
            <a:pPr>
              <a:lnSpc>
                <a:spcPct val="100000"/>
              </a:lnSpc>
              <a:spcBef>
                <a:spcPts val="0"/>
              </a:spcBef>
            </a:pPr>
            <a:r>
              <a:rPr lang="en-US" sz="1000" dirty="0">
                <a:solidFill>
                  <a:srgbClr val="3A8BDA"/>
                </a:solidFill>
                <a:latin typeface="Courier Condensed" pitchFamily="2" charset="2"/>
              </a:rPr>
              <a:t>   </a:t>
            </a:r>
            <a:r>
              <a:rPr lang="en-US" sz="1000" dirty="0">
                <a:solidFill>
                  <a:srgbClr val="7BC22F"/>
                </a:solidFill>
                <a:latin typeface="Courier Condensed" pitchFamily="2" charset="2"/>
              </a:rPr>
              <a:t>WHERE</a:t>
            </a:r>
            <a:r>
              <a:rPr lang="en-US" sz="1000" dirty="0">
                <a:solidFill>
                  <a:srgbClr val="FFFFFF"/>
                </a:solidFill>
                <a:latin typeface="Courier Condensed" pitchFamily="2" charset="2"/>
              </a:rPr>
              <a:t> test</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id </a:t>
            </a:r>
            <a:r>
              <a:rPr lang="en-US" sz="1000" dirty="0">
                <a:solidFill>
                  <a:srgbClr val="7BC22F"/>
                </a:solidFill>
                <a:latin typeface="Courier Condensed" pitchFamily="2" charset="2"/>
              </a:rPr>
              <a:t>IS</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NOT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NULL</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endParaRPr lang="en-US" sz="1000" dirty="0">
              <a:solidFill>
                <a:srgbClr val="FFFFFF"/>
              </a:solidFill>
              <a:latin typeface="Courier Condensed" pitchFamily="2" charset="2"/>
            </a:endParaRPr>
          </a:p>
          <a:p>
            <a:pPr>
              <a:lnSpc>
                <a:spcPct val="100000"/>
              </a:lnSpc>
              <a:spcBef>
                <a:spcPts val="0"/>
              </a:spcBef>
            </a:pPr>
            <a:r>
              <a:rPr lang="en-US" sz="1000" dirty="0">
                <a:solidFill>
                  <a:srgbClr val="7BC22F"/>
                </a:solidFill>
                <a:latin typeface="Courier Condensed" pitchFamily="2" charset="2"/>
              </a:rPr>
              <a:t>SELECT</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relname</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relkind</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FROM</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pg_catalog</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pg_class</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WHERE</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relname</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8DB0D3"/>
                </a:solidFill>
                <a:latin typeface="Courier Condensed" pitchFamily="2" charset="2"/>
              </a:rPr>
              <a:t>'</a:t>
            </a:r>
            <a:r>
              <a:rPr lang="en-US" sz="1000" dirty="0" err="1">
                <a:solidFill>
                  <a:srgbClr val="8DB0D3"/>
                </a:solidFill>
                <a:latin typeface="Courier Condensed" pitchFamily="2" charset="2"/>
              </a:rPr>
              <a:t>test_rule</a:t>
            </a:r>
            <a:r>
              <a:rPr lang="en-US" sz="1000" dirty="0">
                <a:solidFill>
                  <a:srgbClr val="8DB0D3"/>
                </a:solidFill>
                <a:latin typeface="Courier Condensed" pitchFamily="2" charset="2"/>
              </a:rPr>
              <a:t>’</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a:t>
            </a:r>
            <a:r>
              <a:rPr lang="en-US" sz="1000" dirty="0" err="1">
                <a:solidFill>
                  <a:srgbClr val="3A8BDA"/>
                </a:solidFill>
                <a:latin typeface="Courier Condensed" pitchFamily="2" charset="2"/>
              </a:rPr>
              <a:t>relname</a:t>
            </a:r>
            <a:r>
              <a:rPr lang="en-US" sz="1000" dirty="0">
                <a:solidFill>
                  <a:srgbClr val="3A8BDA"/>
                </a:solidFill>
                <a:latin typeface="Courier Condensed" pitchFamily="2" charset="2"/>
              </a:rPr>
              <a:t>" "</a:t>
            </a:r>
            <a:r>
              <a:rPr lang="en-US" sz="1000" dirty="0" err="1">
                <a:solidFill>
                  <a:srgbClr val="3A8BDA"/>
                </a:solidFill>
                <a:latin typeface="Courier Condensed" pitchFamily="2" charset="2"/>
              </a:rPr>
              <a:t>relkind</a:t>
            </a:r>
            <a:r>
              <a:rPr lang="en-US" sz="1000" dirty="0">
                <a:solidFill>
                  <a:srgbClr val="3A8BDA"/>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a:t>
            </a:r>
            <a:r>
              <a:rPr lang="en-US" sz="1000" dirty="0" err="1">
                <a:solidFill>
                  <a:srgbClr val="3A8BDA"/>
                </a:solidFill>
                <a:latin typeface="Courier Condensed" pitchFamily="2" charset="2"/>
              </a:rPr>
              <a:t>test_rule</a:t>
            </a:r>
            <a:r>
              <a:rPr lang="en-US" sz="1000" dirty="0">
                <a:solidFill>
                  <a:srgbClr val="3A8BDA"/>
                </a:solidFill>
                <a:latin typeface="Courier Condensed" pitchFamily="2" charset="2"/>
              </a:rPr>
              <a:t>" "v" </a:t>
            </a:r>
          </a:p>
          <a:p>
            <a:pPr>
              <a:lnSpc>
                <a:spcPct val="100000"/>
              </a:lnSpc>
              <a:spcBef>
                <a:spcPts val="0"/>
              </a:spcBef>
            </a:pPr>
            <a:r>
              <a:rPr lang="en-US" sz="1000" dirty="0">
                <a:solidFill>
                  <a:srgbClr val="3A8BDA"/>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endParaRPr lang="en-US" sz="1000" dirty="0">
              <a:solidFill>
                <a:srgbClr val="FFFFFF"/>
              </a:solidFill>
              <a:latin typeface="Courier Condensed" pitchFamily="2" charset="2"/>
            </a:endParaRPr>
          </a:p>
          <a:p>
            <a:pPr>
              <a:lnSpc>
                <a:spcPct val="100000"/>
              </a:lnSpc>
              <a:spcBef>
                <a:spcPts val="0"/>
              </a:spcBef>
            </a:pPr>
            <a:r>
              <a:rPr lang="en-US" sz="1000" dirty="0">
                <a:solidFill>
                  <a:srgbClr val="7BC22F"/>
                </a:solidFill>
                <a:latin typeface="Courier Condensed" pitchFamily="2" charset="2"/>
              </a:rPr>
              <a:t>GRANT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SELECT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ON</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test_rule</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TO</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group_a</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GRANT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SELECT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ON</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test_rule</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TO</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group_b</a:t>
            </a:r>
            <a:r>
              <a:rPr lang="en-US" sz="1000" dirty="0">
                <a:solidFill>
                  <a:srgbClr val="F08047"/>
                </a:solidFill>
                <a:latin typeface="Courier Condensed" pitchFamily="2" charset="2"/>
              </a:rPr>
              <a:t>;</a:t>
            </a:r>
            <a:endParaRPr lang="en-US" sz="1000" dirty="0">
              <a:effectLst/>
              <a:latin typeface="Courier Condensed" pitchFamily="2" charset="2"/>
            </a:endParaRPr>
          </a:p>
        </p:txBody>
      </p:sp>
      <p:pic>
        <p:nvPicPr>
          <p:cNvPr id="8" name="Picture 7">
            <a:extLst>
              <a:ext uri="{FF2B5EF4-FFF2-40B4-BE49-F238E27FC236}">
                <a16:creationId xmlns:a16="http://schemas.microsoft.com/office/drawing/2014/main" id="{8329BA83-844C-441B-A616-648923BD764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31435002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5"/>
          <p:cNvSpPr>
            <a:spLocks noGrp="1"/>
          </p:cNvSpPr>
          <p:nvPr>
            <p:ph type="title"/>
          </p:nvPr>
        </p:nvSpPr>
        <p:spPr>
          <a:xfrm>
            <a:off x="611559" y="141288"/>
            <a:ext cx="5300185" cy="685800"/>
          </a:xfrm>
        </p:spPr>
        <p:txBody>
          <a:bodyPr/>
          <a:lstStyle/>
          <a:p>
            <a:r>
              <a:rPr lang="en-US" altLang="en-US" dirty="0">
                <a:solidFill>
                  <a:srgbClr val="FFFFFF"/>
                </a:solidFill>
                <a:ea typeface="ヒラギノ角ゴ Pro W3" charset="-128"/>
              </a:rPr>
              <a:t>Check with Dataset</a:t>
            </a:r>
          </a:p>
        </p:txBody>
      </p:sp>
      <p:sp>
        <p:nvSpPr>
          <p:cNvPr id="24581" name="Text Placeholder 6"/>
          <p:cNvSpPr>
            <a:spLocks noGrp="1"/>
          </p:cNvSpPr>
          <p:nvPr>
            <p:ph type="body" sz="quarter" idx="12"/>
          </p:nvPr>
        </p:nvSpPr>
        <p:spPr>
          <a:xfrm>
            <a:off x="611557" y="1261872"/>
            <a:ext cx="5300187" cy="4846320"/>
          </a:xfrm>
        </p:spPr>
        <p:txBody>
          <a:bodyPr/>
          <a:lstStyle/>
          <a:p>
            <a:pPr>
              <a:lnSpc>
                <a:spcPct val="100000"/>
              </a:lnSpc>
              <a:spcBef>
                <a:spcPts val="0"/>
              </a:spcBef>
            </a:pPr>
            <a:endParaRPr lang="en-US" sz="900" dirty="0">
              <a:solidFill>
                <a:srgbClr val="7BC22F"/>
              </a:solidFill>
              <a:latin typeface="Courier Condensed" pitchFamily="2" charset="2"/>
            </a:endParaRPr>
          </a:p>
          <a:p>
            <a:pPr>
              <a:lnSpc>
                <a:spcPct val="100000"/>
              </a:lnSpc>
              <a:spcBef>
                <a:spcPts val="0"/>
              </a:spcBef>
            </a:pPr>
            <a:endParaRPr lang="en-US" sz="900" dirty="0">
              <a:solidFill>
                <a:srgbClr val="7BC22F"/>
              </a:solidFill>
              <a:latin typeface="Courier Condensed" pitchFamily="2" charset="2"/>
            </a:endParaRPr>
          </a:p>
          <a:p>
            <a:pPr>
              <a:lnSpc>
                <a:spcPct val="100000"/>
              </a:lnSpc>
              <a:spcBef>
                <a:spcPts val="0"/>
              </a:spcBef>
            </a:pPr>
            <a:endParaRPr lang="en-US" sz="900" dirty="0">
              <a:solidFill>
                <a:srgbClr val="7BC22F"/>
              </a:solidFill>
              <a:latin typeface="Courier Condensed" pitchFamily="2" charset="2"/>
            </a:endParaRPr>
          </a:p>
          <a:p>
            <a:pPr>
              <a:lnSpc>
                <a:spcPct val="100000"/>
              </a:lnSpc>
              <a:spcBef>
                <a:spcPts val="0"/>
              </a:spcBef>
            </a:pPr>
            <a:endParaRPr lang="en-US" sz="900" dirty="0">
              <a:solidFill>
                <a:srgbClr val="7BC22F"/>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user_a</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a:t>
            </a:r>
            <a:r>
              <a:rPr lang="en-US" sz="900" dirty="0" err="1">
                <a:solidFill>
                  <a:srgbClr val="3A8BDA"/>
                </a:solidFill>
                <a:latin typeface="Courier Condensed" pitchFamily="2" charset="2"/>
              </a:rPr>
              <a:t>Privilaged</a:t>
            </a:r>
            <a:r>
              <a:rPr lang="en-US" sz="900" dirty="0">
                <a:solidFill>
                  <a:srgbClr val="3A8BDA"/>
                </a:solidFill>
                <a:latin typeface="Courier Condensed" pitchFamily="2" charset="2"/>
              </a:rPr>
              <a:t> User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test_rule</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-- 3 rows returned (execution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total time: 15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user_b</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Partial </a:t>
            </a:r>
            <a:r>
              <a:rPr lang="en-US" sz="900" dirty="0" err="1">
                <a:solidFill>
                  <a:srgbClr val="3A8BDA"/>
                </a:solidFill>
                <a:latin typeface="Courier Condensed" pitchFamily="2" charset="2"/>
              </a:rPr>
              <a:t>Privilaged</a:t>
            </a:r>
            <a:r>
              <a:rPr lang="en-US" sz="900" dirty="0">
                <a:solidFill>
                  <a:srgbClr val="3A8BDA"/>
                </a:solidFill>
                <a:latin typeface="Courier Condensed" pitchFamily="2" charset="2"/>
              </a:rPr>
              <a:t> User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test_rule</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ERROR: </a:t>
            </a:r>
            <a:r>
              <a:rPr lang="en-US" sz="900" dirty="0" err="1">
                <a:solidFill>
                  <a:srgbClr val="3A8BDA"/>
                </a:solidFill>
                <a:latin typeface="Courier Condensed" pitchFamily="2" charset="2"/>
              </a:rPr>
              <a:t>security_check</a:t>
            </a:r>
            <a:r>
              <a:rPr lang="en-US" sz="900" dirty="0">
                <a:solidFill>
                  <a:srgbClr val="3A8BDA"/>
                </a:solidFill>
                <a:latin typeface="Courier Condensed" pitchFamily="2" charset="2"/>
              </a:rPr>
              <a:t>(): User: </a:t>
            </a:r>
            <a:r>
              <a:rPr lang="en-US" sz="900" dirty="0" err="1">
                <a:solidFill>
                  <a:srgbClr val="3A8BDA"/>
                </a:solidFill>
                <a:latin typeface="Courier Condensed" pitchFamily="2" charset="2"/>
              </a:rPr>
              <a:t>user_b</a:t>
            </a:r>
            <a:r>
              <a:rPr lang="en-US" sz="900" dirty="0">
                <a:solidFill>
                  <a:srgbClr val="3A8BDA"/>
                </a:solidFill>
                <a:latin typeface="Courier Condensed" pitchFamily="2" charset="2"/>
              </a:rPr>
              <a:t> is required to be a member of all of these groups: {</a:t>
            </a:r>
            <a:r>
              <a:rPr lang="en-US" sz="900" dirty="0" err="1">
                <a:solidFill>
                  <a:srgbClr val="3A8BDA"/>
                </a:solidFill>
                <a:latin typeface="Courier Condensed" pitchFamily="2" charset="2"/>
              </a:rPr>
              <a:t>group_a,group_b</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user_c</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Un-</a:t>
            </a:r>
            <a:r>
              <a:rPr lang="en-US" sz="900" dirty="0" err="1">
                <a:solidFill>
                  <a:srgbClr val="3A8BDA"/>
                </a:solidFill>
                <a:latin typeface="Courier Condensed" pitchFamily="2" charset="2"/>
              </a:rPr>
              <a:t>Privilaged</a:t>
            </a:r>
            <a:r>
              <a:rPr lang="en-US" sz="900" dirty="0">
                <a:solidFill>
                  <a:srgbClr val="3A8BDA"/>
                </a:solidFill>
                <a:latin typeface="Courier Condensed" pitchFamily="2" charset="2"/>
              </a:rPr>
              <a:t> User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test_rule</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ERROR: permission denied for relation test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group_a</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-- 1st Group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test_rule</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ERROR: </a:t>
            </a:r>
            <a:r>
              <a:rPr lang="en-US" sz="900" dirty="0" err="1">
                <a:solidFill>
                  <a:srgbClr val="3A8BDA"/>
                </a:solidFill>
                <a:latin typeface="Courier Condensed" pitchFamily="2" charset="2"/>
              </a:rPr>
              <a:t>security_check</a:t>
            </a:r>
            <a:r>
              <a:rPr lang="en-US" sz="900" dirty="0">
                <a:solidFill>
                  <a:srgbClr val="3A8BDA"/>
                </a:solidFill>
                <a:latin typeface="Courier Condensed" pitchFamily="2" charset="2"/>
              </a:rPr>
              <a:t>(): User: </a:t>
            </a:r>
            <a:r>
              <a:rPr lang="en-US" sz="900" dirty="0" err="1">
                <a:solidFill>
                  <a:srgbClr val="3A8BDA"/>
                </a:solidFill>
                <a:latin typeface="Courier Condensed" pitchFamily="2" charset="2"/>
              </a:rPr>
              <a:t>group_a</a:t>
            </a:r>
            <a:r>
              <a:rPr lang="en-US" sz="900" dirty="0">
                <a:solidFill>
                  <a:srgbClr val="3A8BDA"/>
                </a:solidFill>
                <a:latin typeface="Courier Condensed" pitchFamily="2" charset="2"/>
              </a:rPr>
              <a:t> is required to be a member of all of these groups: {</a:t>
            </a:r>
            <a:r>
              <a:rPr lang="en-US" sz="900" dirty="0" err="1">
                <a:solidFill>
                  <a:srgbClr val="3A8BDA"/>
                </a:solidFill>
                <a:latin typeface="Courier Condensed" pitchFamily="2" charset="2"/>
              </a:rPr>
              <a:t>group_a,group_b</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group_b</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-- 2nd Group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test_rule</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ERROR: </a:t>
            </a:r>
            <a:r>
              <a:rPr lang="en-US" sz="900" dirty="0" err="1">
                <a:solidFill>
                  <a:srgbClr val="3A8BDA"/>
                </a:solidFill>
                <a:latin typeface="Courier Condensed" pitchFamily="2" charset="2"/>
              </a:rPr>
              <a:t>security_check</a:t>
            </a:r>
            <a:r>
              <a:rPr lang="en-US" sz="900" dirty="0">
                <a:solidFill>
                  <a:srgbClr val="3A8BDA"/>
                </a:solidFill>
                <a:latin typeface="Courier Condensed" pitchFamily="2" charset="2"/>
              </a:rPr>
              <a:t>(): User: </a:t>
            </a:r>
            <a:r>
              <a:rPr lang="en-US" sz="900" dirty="0" err="1">
                <a:solidFill>
                  <a:srgbClr val="3A8BDA"/>
                </a:solidFill>
                <a:latin typeface="Courier Condensed" pitchFamily="2" charset="2"/>
              </a:rPr>
              <a:t>group_b</a:t>
            </a:r>
            <a:r>
              <a:rPr lang="en-US" sz="900" dirty="0">
                <a:solidFill>
                  <a:srgbClr val="3A8BDA"/>
                </a:solidFill>
                <a:latin typeface="Courier Condensed" pitchFamily="2" charset="2"/>
              </a:rPr>
              <a:t> is required to be a member of all of these groups: {</a:t>
            </a:r>
            <a:r>
              <a:rPr lang="en-US" sz="900" dirty="0" err="1">
                <a:solidFill>
                  <a:srgbClr val="3A8BDA"/>
                </a:solidFill>
                <a:latin typeface="Courier Condensed" pitchFamily="2" charset="2"/>
              </a:rPr>
              <a:t>group_a,group_b</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table_owner</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Table Owner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test_rule</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ERROR: </a:t>
            </a:r>
            <a:r>
              <a:rPr lang="en-US" sz="900" dirty="0" err="1">
                <a:solidFill>
                  <a:srgbClr val="3A8BDA"/>
                </a:solidFill>
                <a:latin typeface="Courier Condensed" pitchFamily="2" charset="2"/>
              </a:rPr>
              <a:t>security_check</a:t>
            </a:r>
            <a:r>
              <a:rPr lang="en-US" sz="900" dirty="0">
                <a:solidFill>
                  <a:srgbClr val="3A8BDA"/>
                </a:solidFill>
                <a:latin typeface="Courier Condensed" pitchFamily="2" charset="2"/>
              </a:rPr>
              <a:t>(): User: </a:t>
            </a:r>
            <a:r>
              <a:rPr lang="en-US" sz="900" dirty="0" err="1">
                <a:solidFill>
                  <a:srgbClr val="3A8BDA"/>
                </a:solidFill>
                <a:latin typeface="Courier Condensed" pitchFamily="2" charset="2"/>
              </a:rPr>
              <a:t>table_owner</a:t>
            </a:r>
            <a:r>
              <a:rPr lang="en-US" sz="900" dirty="0">
                <a:solidFill>
                  <a:srgbClr val="3A8BDA"/>
                </a:solidFill>
                <a:latin typeface="Courier Condensed" pitchFamily="2" charset="2"/>
              </a:rPr>
              <a:t> is required to be a member of all of these groups: {</a:t>
            </a:r>
            <a:r>
              <a:rPr lang="en-US" sz="900" dirty="0" err="1">
                <a:solidFill>
                  <a:srgbClr val="3A8BDA"/>
                </a:solidFill>
                <a:latin typeface="Courier Condensed" pitchFamily="2" charset="2"/>
              </a:rPr>
              <a:t>group_a,group_b</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postgres</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Superuser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test_rule</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ERROR: </a:t>
            </a:r>
            <a:r>
              <a:rPr lang="en-US" sz="900" dirty="0" err="1">
                <a:solidFill>
                  <a:srgbClr val="3A8BDA"/>
                </a:solidFill>
                <a:latin typeface="Courier Condensed" pitchFamily="2" charset="2"/>
              </a:rPr>
              <a:t>security_check</a:t>
            </a:r>
            <a:r>
              <a:rPr lang="en-US" sz="900" dirty="0">
                <a:solidFill>
                  <a:srgbClr val="3A8BDA"/>
                </a:solidFill>
                <a:latin typeface="Courier Condensed" pitchFamily="2" charset="2"/>
              </a:rPr>
              <a:t>(): User: </a:t>
            </a:r>
            <a:r>
              <a:rPr lang="en-US" sz="900" dirty="0" err="1">
                <a:solidFill>
                  <a:srgbClr val="3A8BDA"/>
                </a:solidFill>
                <a:latin typeface="Courier Condensed" pitchFamily="2" charset="2"/>
              </a:rPr>
              <a:t>postgres</a:t>
            </a:r>
            <a:r>
              <a:rPr lang="en-US" sz="900" dirty="0">
                <a:solidFill>
                  <a:srgbClr val="3A8BDA"/>
                </a:solidFill>
                <a:latin typeface="Courier Condensed" pitchFamily="2" charset="2"/>
              </a:rPr>
              <a:t> is required to be a member of all of these groups: {</a:t>
            </a:r>
            <a:r>
              <a:rPr lang="en-US" sz="900" dirty="0" err="1">
                <a:solidFill>
                  <a:srgbClr val="3A8BDA"/>
                </a:solidFill>
                <a:latin typeface="Courier Condensed" pitchFamily="2" charset="2"/>
              </a:rPr>
              <a:t>group_a,group_b</a:t>
            </a:r>
            <a:r>
              <a:rPr lang="en-US" sz="900" dirty="0">
                <a:solidFill>
                  <a:srgbClr val="3A8BDA"/>
                </a:solidFill>
                <a:latin typeface="Courier Condensed" pitchFamily="2" charset="2"/>
              </a:rPr>
              <a:t>}</a:t>
            </a:r>
            <a:endParaRPr lang="en-US" sz="900" dirty="0">
              <a:latin typeface="Courier Condensed" pitchFamily="2" charset="2"/>
            </a:endParaRPr>
          </a:p>
          <a:p>
            <a:pPr>
              <a:lnSpc>
                <a:spcPct val="100000"/>
              </a:lnSpc>
              <a:spcBef>
                <a:spcPts val="0"/>
              </a:spcBef>
            </a:pPr>
            <a:endParaRPr lang="en-US" altLang="en-US" sz="900" dirty="0">
              <a:solidFill>
                <a:srgbClr val="FFFFFF"/>
              </a:solidFill>
              <a:latin typeface="Courier Condensed" pitchFamily="2" charset="2"/>
              <a:ea typeface="ヒラギノ角ゴ Pro W3" charset="-128"/>
            </a:endParaRPr>
          </a:p>
        </p:txBody>
      </p:sp>
      <p:sp>
        <p:nvSpPr>
          <p:cNvPr id="18435"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dirty="0">
                <a:solidFill>
                  <a:schemeClr val="accent6"/>
                </a:solidFill>
              </a:rPr>
              <a:t>© Fred Hutchinson Cancer Research Center </a:t>
            </a:r>
          </a:p>
        </p:txBody>
      </p:sp>
      <p:sp>
        <p:nvSpPr>
          <p:cNvPr id="18436" name="Slide Number Placeholder 3"/>
          <p:cNvSpPr>
            <a:spLocks noGrp="1"/>
          </p:cNvSpPr>
          <p:nvPr>
            <p:ph type="sldNum" sz="quarter" idx="14"/>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2B6AB763-AB93-4001-93C0-322525D2C7E0}" type="slidenum">
              <a:rPr lang="en-US" altLang="en-US" sz="600"/>
              <a:pPr>
                <a:lnSpc>
                  <a:spcPct val="100000"/>
                </a:lnSpc>
                <a:spcBef>
                  <a:spcPct val="0"/>
                </a:spcBef>
                <a:buClrTx/>
              </a:pPr>
              <a:t>45</a:t>
            </a:fld>
            <a:endParaRPr lang="en-US" altLang="en-US" sz="600"/>
          </a:p>
        </p:txBody>
      </p:sp>
      <p:sp>
        <p:nvSpPr>
          <p:cNvPr id="7" name="Text Placeholder 6">
            <a:extLst>
              <a:ext uri="{FF2B5EF4-FFF2-40B4-BE49-F238E27FC236}">
                <a16:creationId xmlns:a16="http://schemas.microsoft.com/office/drawing/2014/main" id="{08D999EF-D8FF-4249-8224-817F64A04183}"/>
              </a:ext>
            </a:extLst>
          </p:cNvPr>
          <p:cNvSpPr txBox="1">
            <a:spLocks/>
          </p:cNvSpPr>
          <p:nvPr/>
        </p:nvSpPr>
        <p:spPr bwMode="auto">
          <a:xfrm>
            <a:off x="6274965" y="1261872"/>
            <a:ext cx="5300187" cy="484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900" dirty="0">
                <a:solidFill>
                  <a:srgbClr val="3A8BDA"/>
                </a:solidFill>
                <a:latin typeface="Courier Condensed" pitchFamily="2" charset="2"/>
              </a:rPr>
              <a:t>-- Check to see what happens with an empty dataset </a:t>
            </a: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table_owner</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7BC22F"/>
                </a:solidFill>
                <a:latin typeface="Courier Condensed" pitchFamily="2" charset="2"/>
              </a:rPr>
              <a:t>TRUNCATE</a:t>
            </a:r>
            <a:r>
              <a:rPr lang="en-US" sz="900" dirty="0">
                <a:solidFill>
                  <a:srgbClr val="FFFFFF"/>
                </a:solidFill>
                <a:latin typeface="Courier Condensed" pitchFamily="2" charset="2"/>
              </a:rPr>
              <a:t> </a:t>
            </a:r>
            <a:r>
              <a:rPr lang="en-US" sz="900" dirty="0">
                <a:solidFill>
                  <a:srgbClr val="7BC22F"/>
                </a:solidFill>
                <a:latin typeface="Courier Condensed" pitchFamily="2" charset="2"/>
              </a:rPr>
              <a:t>TABLE</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endParaRPr lang="en-US" sz="900" dirty="0">
              <a:solidFill>
                <a:srgbClr val="FFFFFF"/>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user_a</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a:t>
            </a:r>
            <a:r>
              <a:rPr lang="en-US" sz="900" dirty="0" err="1">
                <a:solidFill>
                  <a:srgbClr val="3A8BDA"/>
                </a:solidFill>
                <a:latin typeface="Courier Condensed" pitchFamily="2" charset="2"/>
              </a:rPr>
              <a:t>Privilaged</a:t>
            </a:r>
            <a:r>
              <a:rPr lang="en-US" sz="900" dirty="0">
                <a:solidFill>
                  <a:srgbClr val="3A8BDA"/>
                </a:solidFill>
                <a:latin typeface="Courier Condensed" pitchFamily="2" charset="2"/>
              </a:rPr>
              <a:t> User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test_rule</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Empty set (execution time: 0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total time: 16 </a:t>
            </a:r>
            <a:r>
              <a:rPr lang="en-US" sz="900" dirty="0" err="1">
                <a:solidFill>
                  <a:srgbClr val="3A8BDA"/>
                </a:solidFill>
                <a:latin typeface="Courier Condensed" pitchFamily="2" charset="2"/>
              </a:rPr>
              <a:t>ms</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user_b</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Partial </a:t>
            </a:r>
            <a:r>
              <a:rPr lang="en-US" sz="900" dirty="0" err="1">
                <a:solidFill>
                  <a:srgbClr val="3A8BDA"/>
                </a:solidFill>
                <a:latin typeface="Courier Condensed" pitchFamily="2" charset="2"/>
              </a:rPr>
              <a:t>Privilaged</a:t>
            </a:r>
            <a:r>
              <a:rPr lang="en-US" sz="900" dirty="0">
                <a:solidFill>
                  <a:srgbClr val="3A8BDA"/>
                </a:solidFill>
                <a:latin typeface="Courier Condensed" pitchFamily="2" charset="2"/>
              </a:rPr>
              <a:t> User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test_rule</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ERROR: </a:t>
            </a:r>
            <a:r>
              <a:rPr lang="en-US" sz="900" dirty="0" err="1">
                <a:solidFill>
                  <a:srgbClr val="3A8BDA"/>
                </a:solidFill>
                <a:latin typeface="Courier Condensed" pitchFamily="2" charset="2"/>
              </a:rPr>
              <a:t>security_check</a:t>
            </a:r>
            <a:r>
              <a:rPr lang="en-US" sz="900" dirty="0">
                <a:solidFill>
                  <a:srgbClr val="3A8BDA"/>
                </a:solidFill>
                <a:latin typeface="Courier Condensed" pitchFamily="2" charset="2"/>
              </a:rPr>
              <a:t>(): User: </a:t>
            </a:r>
            <a:r>
              <a:rPr lang="en-US" sz="900" dirty="0" err="1">
                <a:solidFill>
                  <a:srgbClr val="3A8BDA"/>
                </a:solidFill>
                <a:latin typeface="Courier Condensed" pitchFamily="2" charset="2"/>
              </a:rPr>
              <a:t>user_b</a:t>
            </a:r>
            <a:r>
              <a:rPr lang="en-US" sz="900" dirty="0">
                <a:solidFill>
                  <a:srgbClr val="3A8BDA"/>
                </a:solidFill>
                <a:latin typeface="Courier Condensed" pitchFamily="2" charset="2"/>
              </a:rPr>
              <a:t> is required to be a member of all of these groups: {</a:t>
            </a:r>
            <a:r>
              <a:rPr lang="en-US" sz="900" dirty="0" err="1">
                <a:solidFill>
                  <a:srgbClr val="3A8BDA"/>
                </a:solidFill>
                <a:latin typeface="Courier Condensed" pitchFamily="2" charset="2"/>
              </a:rPr>
              <a:t>group_a,group_b</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user_c</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Un-</a:t>
            </a:r>
            <a:r>
              <a:rPr lang="en-US" sz="900" dirty="0" err="1">
                <a:solidFill>
                  <a:srgbClr val="3A8BDA"/>
                </a:solidFill>
                <a:latin typeface="Courier Condensed" pitchFamily="2" charset="2"/>
              </a:rPr>
              <a:t>Privilaged</a:t>
            </a:r>
            <a:r>
              <a:rPr lang="en-US" sz="900" dirty="0">
                <a:solidFill>
                  <a:srgbClr val="3A8BDA"/>
                </a:solidFill>
                <a:latin typeface="Courier Condensed" pitchFamily="2" charset="2"/>
              </a:rPr>
              <a:t> User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test_rule</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ERROR: permission denied for relation test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group_a</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-- 1st Group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test_rule</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ERROR: </a:t>
            </a:r>
            <a:r>
              <a:rPr lang="en-US" sz="900" dirty="0" err="1">
                <a:solidFill>
                  <a:srgbClr val="3A8BDA"/>
                </a:solidFill>
                <a:latin typeface="Courier Condensed" pitchFamily="2" charset="2"/>
              </a:rPr>
              <a:t>security_check</a:t>
            </a:r>
            <a:r>
              <a:rPr lang="en-US" sz="900" dirty="0">
                <a:solidFill>
                  <a:srgbClr val="3A8BDA"/>
                </a:solidFill>
                <a:latin typeface="Courier Condensed" pitchFamily="2" charset="2"/>
              </a:rPr>
              <a:t>(): User: </a:t>
            </a:r>
            <a:r>
              <a:rPr lang="en-US" sz="900" dirty="0" err="1">
                <a:solidFill>
                  <a:srgbClr val="3A8BDA"/>
                </a:solidFill>
                <a:latin typeface="Courier Condensed" pitchFamily="2" charset="2"/>
              </a:rPr>
              <a:t>group_a</a:t>
            </a:r>
            <a:r>
              <a:rPr lang="en-US" sz="900" dirty="0">
                <a:solidFill>
                  <a:srgbClr val="3A8BDA"/>
                </a:solidFill>
                <a:latin typeface="Courier Condensed" pitchFamily="2" charset="2"/>
              </a:rPr>
              <a:t> is required to be a member of all of these groups: {</a:t>
            </a:r>
            <a:r>
              <a:rPr lang="en-US" sz="900" dirty="0" err="1">
                <a:solidFill>
                  <a:srgbClr val="3A8BDA"/>
                </a:solidFill>
                <a:latin typeface="Courier Condensed" pitchFamily="2" charset="2"/>
              </a:rPr>
              <a:t>group_a,group_b</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group_b</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-- 2nd Group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test_rule</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ERROR: </a:t>
            </a:r>
            <a:r>
              <a:rPr lang="en-US" sz="900" dirty="0" err="1">
                <a:solidFill>
                  <a:srgbClr val="3A8BDA"/>
                </a:solidFill>
                <a:latin typeface="Courier Condensed" pitchFamily="2" charset="2"/>
              </a:rPr>
              <a:t>security_check</a:t>
            </a:r>
            <a:r>
              <a:rPr lang="en-US" sz="900" dirty="0">
                <a:solidFill>
                  <a:srgbClr val="3A8BDA"/>
                </a:solidFill>
                <a:latin typeface="Courier Condensed" pitchFamily="2" charset="2"/>
              </a:rPr>
              <a:t>(): User: </a:t>
            </a:r>
            <a:r>
              <a:rPr lang="en-US" sz="900" dirty="0" err="1">
                <a:solidFill>
                  <a:srgbClr val="3A8BDA"/>
                </a:solidFill>
                <a:latin typeface="Courier Condensed" pitchFamily="2" charset="2"/>
              </a:rPr>
              <a:t>group_b</a:t>
            </a:r>
            <a:r>
              <a:rPr lang="en-US" sz="900" dirty="0">
                <a:solidFill>
                  <a:srgbClr val="3A8BDA"/>
                </a:solidFill>
                <a:latin typeface="Courier Condensed" pitchFamily="2" charset="2"/>
              </a:rPr>
              <a:t> is required to be a member of all of these groups: {</a:t>
            </a:r>
            <a:r>
              <a:rPr lang="en-US" sz="900" dirty="0" err="1">
                <a:solidFill>
                  <a:srgbClr val="3A8BDA"/>
                </a:solidFill>
                <a:latin typeface="Courier Condensed" pitchFamily="2" charset="2"/>
              </a:rPr>
              <a:t>group_a,group_b</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table_owner</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Table Owner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test_rule</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ERROR: </a:t>
            </a:r>
            <a:r>
              <a:rPr lang="en-US" sz="900" dirty="0" err="1">
                <a:solidFill>
                  <a:srgbClr val="3A8BDA"/>
                </a:solidFill>
                <a:latin typeface="Courier Condensed" pitchFamily="2" charset="2"/>
              </a:rPr>
              <a:t>security_check</a:t>
            </a:r>
            <a:r>
              <a:rPr lang="en-US" sz="900" dirty="0">
                <a:solidFill>
                  <a:srgbClr val="3A8BDA"/>
                </a:solidFill>
                <a:latin typeface="Courier Condensed" pitchFamily="2" charset="2"/>
              </a:rPr>
              <a:t>(): User: </a:t>
            </a:r>
            <a:r>
              <a:rPr lang="en-US" sz="900" dirty="0" err="1">
                <a:solidFill>
                  <a:srgbClr val="3A8BDA"/>
                </a:solidFill>
                <a:latin typeface="Courier Condensed" pitchFamily="2" charset="2"/>
              </a:rPr>
              <a:t>table_owner</a:t>
            </a:r>
            <a:r>
              <a:rPr lang="en-US" sz="900" dirty="0">
                <a:solidFill>
                  <a:srgbClr val="3A8BDA"/>
                </a:solidFill>
                <a:latin typeface="Courier Condensed" pitchFamily="2" charset="2"/>
              </a:rPr>
              <a:t> is required to be a member of all of these groups: {</a:t>
            </a:r>
            <a:r>
              <a:rPr lang="en-US" sz="900" dirty="0" err="1">
                <a:solidFill>
                  <a:srgbClr val="3A8BDA"/>
                </a:solidFill>
                <a:latin typeface="Courier Condensed" pitchFamily="2" charset="2"/>
              </a:rPr>
              <a:t>group_a,group_b</a:t>
            </a:r>
            <a:r>
              <a:rPr lang="en-US" sz="900" dirty="0">
                <a:solidFill>
                  <a:srgbClr val="3A8BDA"/>
                </a:solidFill>
                <a:latin typeface="Courier Condensed" pitchFamily="2" charset="2"/>
              </a:rPr>
              <a:t>} </a:t>
            </a:r>
          </a:p>
          <a:p>
            <a:pPr>
              <a:lnSpc>
                <a:spcPct val="100000"/>
              </a:lnSpc>
              <a:spcBef>
                <a:spcPts val="0"/>
              </a:spcBef>
            </a:pPr>
            <a:endParaRPr lang="en-US" sz="900" dirty="0">
              <a:solidFill>
                <a:srgbClr val="3A8BDA"/>
              </a:solidFill>
              <a:latin typeface="Courier Condensed" pitchFamily="2" charset="2"/>
            </a:endParaRPr>
          </a:p>
          <a:p>
            <a:pPr>
              <a:lnSpc>
                <a:spcPct val="100000"/>
              </a:lnSpc>
              <a:spcBef>
                <a:spcPts val="0"/>
              </a:spcBef>
            </a:pPr>
            <a:r>
              <a:rPr lang="en-US" sz="900" dirty="0">
                <a:solidFill>
                  <a:srgbClr val="7BC22F"/>
                </a:solidFill>
                <a:latin typeface="Courier Condensed" pitchFamily="2" charset="2"/>
              </a:rPr>
              <a:t>SET</a:t>
            </a:r>
            <a:r>
              <a:rPr lang="en-US" sz="900" dirty="0">
                <a:solidFill>
                  <a:srgbClr val="FFFFFF"/>
                </a:solidFill>
                <a:latin typeface="Courier Condensed" pitchFamily="2" charset="2"/>
              </a:rPr>
              <a:t> ROLE </a:t>
            </a:r>
            <a:r>
              <a:rPr lang="en-US" sz="900" dirty="0" err="1">
                <a:solidFill>
                  <a:srgbClr val="FFFFFF"/>
                </a:solidFill>
                <a:latin typeface="Courier Condensed" pitchFamily="2" charset="2"/>
              </a:rPr>
              <a:t>postgres</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3A8BDA"/>
                </a:solidFill>
                <a:latin typeface="Courier Condensed" pitchFamily="2" charset="2"/>
              </a:rPr>
              <a:t>-- Superuser </a:t>
            </a:r>
          </a:p>
          <a:p>
            <a:pPr>
              <a:lnSpc>
                <a:spcPct val="100000"/>
              </a:lnSpc>
              <a:spcBef>
                <a:spcPts val="0"/>
              </a:spcBef>
            </a:pPr>
            <a:r>
              <a:rPr lang="en-US" sz="900" dirty="0">
                <a:solidFill>
                  <a:srgbClr val="7BC22F"/>
                </a:solidFill>
                <a:latin typeface="Courier Condensed" pitchFamily="2" charset="2"/>
              </a:rPr>
              <a:t>SELECT</a:t>
            </a:r>
            <a:r>
              <a:rPr lang="en-US" sz="900" dirty="0">
                <a:solidFill>
                  <a:srgbClr val="FFFFFF"/>
                </a:solidFill>
                <a:latin typeface="Courier Condensed" pitchFamily="2" charset="2"/>
              </a:rPr>
              <a:t> </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r>
              <a:rPr lang="en-US" sz="900" dirty="0">
                <a:solidFill>
                  <a:srgbClr val="7BC22F"/>
                </a:solidFill>
                <a:latin typeface="Courier Condensed" pitchFamily="2" charset="2"/>
              </a:rPr>
              <a:t>FROM</a:t>
            </a:r>
            <a:r>
              <a:rPr lang="en-US" sz="900" dirty="0">
                <a:solidFill>
                  <a:srgbClr val="FFFFFF"/>
                </a:solidFill>
                <a:latin typeface="Courier Condensed" pitchFamily="2" charset="2"/>
              </a:rPr>
              <a:t> </a:t>
            </a:r>
            <a:r>
              <a:rPr lang="en-US" sz="900" dirty="0" err="1">
                <a:solidFill>
                  <a:srgbClr val="7BC22F"/>
                </a:solidFill>
                <a:latin typeface="Courier Condensed" pitchFamily="2" charset="2"/>
              </a:rPr>
              <a:t>public</a:t>
            </a:r>
            <a:r>
              <a:rPr lang="en-US" sz="900" dirty="0" err="1">
                <a:solidFill>
                  <a:srgbClr val="F08047"/>
                </a:solidFill>
                <a:latin typeface="Courier Condensed" pitchFamily="2" charset="2"/>
              </a:rPr>
              <a:t>.</a:t>
            </a:r>
            <a:r>
              <a:rPr lang="en-US" sz="900" dirty="0" err="1">
                <a:solidFill>
                  <a:srgbClr val="FFFFFF"/>
                </a:solidFill>
                <a:latin typeface="Courier Condensed" pitchFamily="2" charset="2"/>
              </a:rPr>
              <a:t>test_rule</a:t>
            </a:r>
            <a:r>
              <a:rPr lang="en-US" sz="900" dirty="0">
                <a:solidFill>
                  <a:srgbClr val="F08047"/>
                </a:solidFill>
                <a:latin typeface="Courier Condensed" pitchFamily="2" charset="2"/>
              </a:rPr>
              <a:t>;</a:t>
            </a:r>
            <a:r>
              <a:rPr lang="en-US" sz="900" dirty="0">
                <a:solidFill>
                  <a:srgbClr val="FFFFFF"/>
                </a:solidFill>
                <a:latin typeface="Courier Condensed" pitchFamily="2" charset="2"/>
              </a:rPr>
              <a:t> </a:t>
            </a:r>
          </a:p>
          <a:p>
            <a:pPr>
              <a:lnSpc>
                <a:spcPct val="100000"/>
              </a:lnSpc>
              <a:spcBef>
                <a:spcPts val="0"/>
              </a:spcBef>
            </a:pPr>
            <a:r>
              <a:rPr lang="en-US" sz="900" dirty="0">
                <a:solidFill>
                  <a:srgbClr val="3A8BDA"/>
                </a:solidFill>
                <a:latin typeface="Courier Condensed" pitchFamily="2" charset="2"/>
              </a:rPr>
              <a:t>-- ERROR: </a:t>
            </a:r>
            <a:r>
              <a:rPr lang="en-US" sz="900" dirty="0" err="1">
                <a:solidFill>
                  <a:srgbClr val="3A8BDA"/>
                </a:solidFill>
                <a:latin typeface="Courier Condensed" pitchFamily="2" charset="2"/>
              </a:rPr>
              <a:t>security_check</a:t>
            </a:r>
            <a:r>
              <a:rPr lang="en-US" sz="900" dirty="0">
                <a:solidFill>
                  <a:srgbClr val="3A8BDA"/>
                </a:solidFill>
                <a:latin typeface="Courier Condensed" pitchFamily="2" charset="2"/>
              </a:rPr>
              <a:t>(): User: </a:t>
            </a:r>
            <a:r>
              <a:rPr lang="en-US" sz="900" dirty="0" err="1">
                <a:solidFill>
                  <a:srgbClr val="3A8BDA"/>
                </a:solidFill>
                <a:latin typeface="Courier Condensed" pitchFamily="2" charset="2"/>
              </a:rPr>
              <a:t>postgres</a:t>
            </a:r>
            <a:r>
              <a:rPr lang="en-US" sz="900" dirty="0">
                <a:solidFill>
                  <a:srgbClr val="3A8BDA"/>
                </a:solidFill>
                <a:latin typeface="Courier Condensed" pitchFamily="2" charset="2"/>
              </a:rPr>
              <a:t> is required to be a member of all of these groups: {</a:t>
            </a:r>
            <a:r>
              <a:rPr lang="en-US" sz="900" dirty="0" err="1">
                <a:solidFill>
                  <a:srgbClr val="3A8BDA"/>
                </a:solidFill>
                <a:latin typeface="Courier Condensed" pitchFamily="2" charset="2"/>
              </a:rPr>
              <a:t>group_a,group_b</a:t>
            </a:r>
            <a:r>
              <a:rPr lang="en-US" sz="900" dirty="0">
                <a:solidFill>
                  <a:srgbClr val="3A8BDA"/>
                </a:solidFill>
                <a:latin typeface="Courier Condensed" pitchFamily="2" charset="2"/>
              </a:rPr>
              <a:t>}</a:t>
            </a:r>
            <a:endParaRPr lang="en-US" sz="900" dirty="0">
              <a:effectLst/>
              <a:latin typeface="Courier Condensed" pitchFamily="2" charset="2"/>
            </a:endParaRPr>
          </a:p>
        </p:txBody>
      </p:sp>
      <p:pic>
        <p:nvPicPr>
          <p:cNvPr id="17" name="Graphic 16" descr="Smiling Face with Solid Fill">
            <a:extLst>
              <a:ext uri="{FF2B5EF4-FFF2-40B4-BE49-F238E27FC236}">
                <a16:creationId xmlns:a16="http://schemas.microsoft.com/office/drawing/2014/main" id="{0E79A0FB-81AB-4D28-839E-AFE99EB1422D}"/>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819882" y="1787198"/>
            <a:ext cx="457200" cy="457200"/>
          </a:xfrm>
          <a:prstGeom prst="rect">
            <a:avLst/>
          </a:prstGeom>
        </p:spPr>
      </p:pic>
      <p:pic>
        <p:nvPicPr>
          <p:cNvPr id="20" name="Graphic 19" descr="Smiling Face with Solid Fill">
            <a:extLst>
              <a:ext uri="{FF2B5EF4-FFF2-40B4-BE49-F238E27FC236}">
                <a16:creationId xmlns:a16="http://schemas.microsoft.com/office/drawing/2014/main" id="{11FA0992-9A7C-413A-BF3F-AAE8719C49BD}"/>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819882" y="2852490"/>
            <a:ext cx="457200" cy="457200"/>
          </a:xfrm>
          <a:prstGeom prst="rect">
            <a:avLst/>
          </a:prstGeom>
        </p:spPr>
      </p:pic>
      <p:pic>
        <p:nvPicPr>
          <p:cNvPr id="21" name="Graphic 20" descr="Smiling Face with Solid Fill">
            <a:extLst>
              <a:ext uri="{FF2B5EF4-FFF2-40B4-BE49-F238E27FC236}">
                <a16:creationId xmlns:a16="http://schemas.microsoft.com/office/drawing/2014/main" id="{81469898-5B9F-4F40-AFB5-B028AF88EEAB}"/>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6474" y="1787198"/>
            <a:ext cx="457200" cy="457200"/>
          </a:xfrm>
          <a:prstGeom prst="rect">
            <a:avLst/>
          </a:prstGeom>
        </p:spPr>
      </p:pic>
      <p:pic>
        <p:nvPicPr>
          <p:cNvPr id="24" name="Graphic 23" descr="Smiling Face with Solid Fill">
            <a:extLst>
              <a:ext uri="{FF2B5EF4-FFF2-40B4-BE49-F238E27FC236}">
                <a16:creationId xmlns:a16="http://schemas.microsoft.com/office/drawing/2014/main" id="{BA47FF10-F40A-4E84-B1D2-1F41A787445D}"/>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6474" y="2852490"/>
            <a:ext cx="457200" cy="457200"/>
          </a:xfrm>
          <a:prstGeom prst="rect">
            <a:avLst/>
          </a:prstGeom>
        </p:spPr>
      </p:pic>
      <p:pic>
        <p:nvPicPr>
          <p:cNvPr id="25" name="Graphic 24" descr="Smiling Face with Solid Fill">
            <a:extLst>
              <a:ext uri="{FF2B5EF4-FFF2-40B4-BE49-F238E27FC236}">
                <a16:creationId xmlns:a16="http://schemas.microsoft.com/office/drawing/2014/main" id="{6DD117CA-7BDF-4436-932B-52DEA20373D0}"/>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6474" y="4546328"/>
            <a:ext cx="457200" cy="457200"/>
          </a:xfrm>
          <a:prstGeom prst="rect">
            <a:avLst/>
          </a:prstGeom>
        </p:spPr>
      </p:pic>
      <p:pic>
        <p:nvPicPr>
          <p:cNvPr id="26" name="Graphic 25" descr="Smiling Face with Solid Fill">
            <a:extLst>
              <a:ext uri="{FF2B5EF4-FFF2-40B4-BE49-F238E27FC236}">
                <a16:creationId xmlns:a16="http://schemas.microsoft.com/office/drawing/2014/main" id="{2078EE6C-5FE2-46A1-A7E9-35F6929FAA8A}"/>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6474" y="5140824"/>
            <a:ext cx="457200" cy="457200"/>
          </a:xfrm>
          <a:prstGeom prst="rect">
            <a:avLst/>
          </a:prstGeom>
        </p:spPr>
      </p:pic>
      <p:pic>
        <p:nvPicPr>
          <p:cNvPr id="27" name="Graphic 26" descr="Smiling Face with Solid Fill">
            <a:extLst>
              <a:ext uri="{FF2B5EF4-FFF2-40B4-BE49-F238E27FC236}">
                <a16:creationId xmlns:a16="http://schemas.microsoft.com/office/drawing/2014/main" id="{9E75CDA7-814D-45B6-B7B2-ABB9A8952D4E}"/>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6474" y="2312524"/>
            <a:ext cx="457200" cy="457200"/>
          </a:xfrm>
          <a:prstGeom prst="rect">
            <a:avLst/>
          </a:prstGeom>
        </p:spPr>
      </p:pic>
      <p:pic>
        <p:nvPicPr>
          <p:cNvPr id="31" name="Graphic 30" descr="Smiling Face with Solid Fill">
            <a:extLst>
              <a:ext uri="{FF2B5EF4-FFF2-40B4-BE49-F238E27FC236}">
                <a16:creationId xmlns:a16="http://schemas.microsoft.com/office/drawing/2014/main" id="{E4BBD921-7FC8-4BB1-A7D7-8D2DFBDBBA4D}"/>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817765" y="2312524"/>
            <a:ext cx="457200" cy="457200"/>
          </a:xfrm>
          <a:prstGeom prst="rect">
            <a:avLst/>
          </a:prstGeom>
        </p:spPr>
      </p:pic>
      <p:pic>
        <p:nvPicPr>
          <p:cNvPr id="32" name="Graphic 31" descr="Smiling Face with Solid Fill">
            <a:extLst>
              <a:ext uri="{FF2B5EF4-FFF2-40B4-BE49-F238E27FC236}">
                <a16:creationId xmlns:a16="http://schemas.microsoft.com/office/drawing/2014/main" id="{6C446B3E-46B8-40F2-AEF5-8F8374B9D5D5}"/>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4357" y="3392456"/>
            <a:ext cx="457200" cy="457200"/>
          </a:xfrm>
          <a:prstGeom prst="rect">
            <a:avLst/>
          </a:prstGeom>
        </p:spPr>
      </p:pic>
      <p:pic>
        <p:nvPicPr>
          <p:cNvPr id="33" name="Graphic 32" descr="Smiling Face with Solid Fill">
            <a:extLst>
              <a:ext uri="{FF2B5EF4-FFF2-40B4-BE49-F238E27FC236}">
                <a16:creationId xmlns:a16="http://schemas.microsoft.com/office/drawing/2014/main" id="{6F0DAA28-EDE6-4539-BC05-2DD25DFC03E0}"/>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49758" y="3932422"/>
            <a:ext cx="457200" cy="457200"/>
          </a:xfrm>
          <a:prstGeom prst="rect">
            <a:avLst/>
          </a:prstGeom>
        </p:spPr>
      </p:pic>
      <p:pic>
        <p:nvPicPr>
          <p:cNvPr id="34" name="Graphic 33" descr="Smiling Face with Solid Fill">
            <a:extLst>
              <a:ext uri="{FF2B5EF4-FFF2-40B4-BE49-F238E27FC236}">
                <a16:creationId xmlns:a16="http://schemas.microsoft.com/office/drawing/2014/main" id="{1B4C94EE-379F-445F-B34C-462677BB6770}"/>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817765" y="3392456"/>
            <a:ext cx="457200" cy="457200"/>
          </a:xfrm>
          <a:prstGeom prst="rect">
            <a:avLst/>
          </a:prstGeom>
        </p:spPr>
      </p:pic>
      <p:pic>
        <p:nvPicPr>
          <p:cNvPr id="35" name="Graphic 34" descr="Smiling Face with Solid Fill">
            <a:extLst>
              <a:ext uri="{FF2B5EF4-FFF2-40B4-BE49-F238E27FC236}">
                <a16:creationId xmlns:a16="http://schemas.microsoft.com/office/drawing/2014/main" id="{317957F9-071A-49DA-BDE2-9131C9B5E8C3}"/>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817765" y="3928214"/>
            <a:ext cx="457200" cy="457200"/>
          </a:xfrm>
          <a:prstGeom prst="rect">
            <a:avLst/>
          </a:prstGeom>
        </p:spPr>
      </p:pic>
      <p:pic>
        <p:nvPicPr>
          <p:cNvPr id="36" name="Graphic 35" descr="Smiling Face with Solid Fill">
            <a:extLst>
              <a:ext uri="{FF2B5EF4-FFF2-40B4-BE49-F238E27FC236}">
                <a16:creationId xmlns:a16="http://schemas.microsoft.com/office/drawing/2014/main" id="{C22F5A59-5D52-4970-899D-149196465572}"/>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817765" y="4546328"/>
            <a:ext cx="457200" cy="457200"/>
          </a:xfrm>
          <a:prstGeom prst="rect">
            <a:avLst/>
          </a:prstGeom>
        </p:spPr>
      </p:pic>
      <p:pic>
        <p:nvPicPr>
          <p:cNvPr id="37" name="Graphic 36" descr="Smiling Face with Solid Fill">
            <a:extLst>
              <a:ext uri="{FF2B5EF4-FFF2-40B4-BE49-F238E27FC236}">
                <a16:creationId xmlns:a16="http://schemas.microsoft.com/office/drawing/2014/main" id="{7E1FAEEE-2DCC-4AE9-9ABB-BEB0EE127C7F}"/>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817765" y="5138496"/>
            <a:ext cx="457200" cy="457200"/>
          </a:xfrm>
          <a:prstGeom prst="rect">
            <a:avLst/>
          </a:prstGeom>
        </p:spPr>
      </p:pic>
      <p:sp>
        <p:nvSpPr>
          <p:cNvPr id="22" name="Title 5">
            <a:extLst>
              <a:ext uri="{FF2B5EF4-FFF2-40B4-BE49-F238E27FC236}">
                <a16:creationId xmlns:a16="http://schemas.microsoft.com/office/drawing/2014/main" id="{E1B4BA8D-1A24-4976-9D22-ADBBCB342F07}"/>
              </a:ext>
            </a:extLst>
          </p:cNvPr>
          <p:cNvSpPr txBox="1">
            <a:spLocks/>
          </p:cNvSpPr>
          <p:nvPr/>
        </p:nvSpPr>
        <p:spPr bwMode="auto">
          <a:xfrm>
            <a:off x="6274965" y="141288"/>
            <a:ext cx="530018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lvl1pPr algn="l" rtl="0" eaLnBrk="0" fontAlgn="base" hangingPunct="0">
              <a:spcBef>
                <a:spcPct val="0"/>
              </a:spcBef>
              <a:spcAft>
                <a:spcPct val="0"/>
              </a:spcAft>
              <a:defRPr sz="3200" b="1">
                <a:solidFill>
                  <a:schemeClr val="accent6"/>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a:lstStyle>
          <a:p>
            <a:r>
              <a:rPr lang="en-US" altLang="en-US" kern="0" dirty="0">
                <a:solidFill>
                  <a:srgbClr val="FFFFFF"/>
                </a:solidFill>
                <a:latin typeface="Arial Narrow" panose="020B0606020202030204" pitchFamily="34" charset="0"/>
                <a:ea typeface="ヒラギノ角ゴ Pro W3" charset="-128"/>
              </a:rPr>
              <a:t>Check with Empty Data Set</a:t>
            </a:r>
          </a:p>
        </p:txBody>
      </p:sp>
      <p:pic>
        <p:nvPicPr>
          <p:cNvPr id="23" name="Picture 22">
            <a:extLst>
              <a:ext uri="{FF2B5EF4-FFF2-40B4-BE49-F238E27FC236}">
                <a16:creationId xmlns:a16="http://schemas.microsoft.com/office/drawing/2014/main" id="{06DED4B7-D9A8-4FC1-B991-2E379667DFD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22340543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a:solidFill>
                  <a:srgbClr val="FFFFFF"/>
                </a:solidFill>
                <a:ea typeface="ヒラギノ角ゴ Pro W3" charset="-128"/>
              </a:rPr>
              <a:t>Results:</a:t>
            </a:r>
          </a:p>
        </p:txBody>
      </p:sp>
      <p:sp>
        <p:nvSpPr>
          <p:cNvPr id="21507" name="Text Placeholder 4"/>
          <p:cNvSpPr>
            <a:spLocks noGrp="1"/>
          </p:cNvSpPr>
          <p:nvPr>
            <p:ph type="body" sz="quarter" idx="13"/>
          </p:nvPr>
        </p:nvSpPr>
        <p:spPr>
          <a:xfrm>
            <a:off x="609441" y="5451474"/>
            <a:ext cx="10963591" cy="839788"/>
          </a:xfrm>
        </p:spPr>
        <p:txBody>
          <a:bodyPr/>
          <a:lstStyle/>
          <a:p>
            <a:pPr marL="457200" indent="-457200">
              <a:lnSpc>
                <a:spcPct val="100000"/>
              </a:lnSpc>
              <a:spcBef>
                <a:spcPts val="0"/>
              </a:spcBef>
              <a:buFont typeface="Arial" panose="020B0604020202020204" pitchFamily="34" charset="0"/>
              <a:buChar char="•"/>
            </a:pPr>
            <a:endParaRPr lang="en-US" altLang="en-US" sz="1600" dirty="0">
              <a:solidFill>
                <a:srgbClr val="FFFFFF"/>
              </a:solidFill>
              <a:ea typeface="ヒラギノ角ゴ Pro W3" charset="-128"/>
            </a:endParaRP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46</a:t>
            </a:fld>
            <a:endParaRPr lang="en-US" altLang="en-US" sz="600"/>
          </a:p>
        </p:txBody>
      </p:sp>
      <p:graphicFrame>
        <p:nvGraphicFramePr>
          <p:cNvPr id="2" name="Table 1">
            <a:extLst>
              <a:ext uri="{FF2B5EF4-FFF2-40B4-BE49-F238E27FC236}">
                <a16:creationId xmlns:a16="http://schemas.microsoft.com/office/drawing/2014/main" id="{63DECACC-0D81-40EF-A6B0-2580BF6489F5}"/>
              </a:ext>
            </a:extLst>
          </p:cNvPr>
          <p:cNvGraphicFramePr>
            <a:graphicFrameLocks noGrp="1"/>
          </p:cNvGraphicFramePr>
          <p:nvPr>
            <p:extLst>
              <p:ext uri="{D42A27DB-BD31-4B8C-83A1-F6EECF244321}">
                <p14:modId xmlns:p14="http://schemas.microsoft.com/office/powerpoint/2010/main" val="1764801125"/>
              </p:ext>
            </p:extLst>
          </p:nvPr>
        </p:nvGraphicFramePr>
        <p:xfrm>
          <a:off x="609440" y="932021"/>
          <a:ext cx="10963592" cy="4414520"/>
        </p:xfrm>
        <a:graphic>
          <a:graphicData uri="http://schemas.openxmlformats.org/drawingml/2006/table">
            <a:tbl>
              <a:tblPr firstRow="1" bandRow="1">
                <a:tableStyleId>{073A0DAA-6AF3-43AB-8588-CEC1D06C72B9}</a:tableStyleId>
              </a:tblPr>
              <a:tblGrid>
                <a:gridCol w="1370449">
                  <a:extLst>
                    <a:ext uri="{9D8B030D-6E8A-4147-A177-3AD203B41FA5}">
                      <a16:colId xmlns:a16="http://schemas.microsoft.com/office/drawing/2014/main" val="397752658"/>
                    </a:ext>
                  </a:extLst>
                </a:gridCol>
                <a:gridCol w="1370449">
                  <a:extLst>
                    <a:ext uri="{9D8B030D-6E8A-4147-A177-3AD203B41FA5}">
                      <a16:colId xmlns:a16="http://schemas.microsoft.com/office/drawing/2014/main" val="410672853"/>
                    </a:ext>
                  </a:extLst>
                </a:gridCol>
                <a:gridCol w="1370449">
                  <a:extLst>
                    <a:ext uri="{9D8B030D-6E8A-4147-A177-3AD203B41FA5}">
                      <a16:colId xmlns:a16="http://schemas.microsoft.com/office/drawing/2014/main" val="256029267"/>
                    </a:ext>
                  </a:extLst>
                </a:gridCol>
                <a:gridCol w="1370449">
                  <a:extLst>
                    <a:ext uri="{9D8B030D-6E8A-4147-A177-3AD203B41FA5}">
                      <a16:colId xmlns:a16="http://schemas.microsoft.com/office/drawing/2014/main" val="86163872"/>
                    </a:ext>
                  </a:extLst>
                </a:gridCol>
                <a:gridCol w="1370449">
                  <a:extLst>
                    <a:ext uri="{9D8B030D-6E8A-4147-A177-3AD203B41FA5}">
                      <a16:colId xmlns:a16="http://schemas.microsoft.com/office/drawing/2014/main" val="2921001182"/>
                    </a:ext>
                  </a:extLst>
                </a:gridCol>
                <a:gridCol w="1370449">
                  <a:extLst>
                    <a:ext uri="{9D8B030D-6E8A-4147-A177-3AD203B41FA5}">
                      <a16:colId xmlns:a16="http://schemas.microsoft.com/office/drawing/2014/main" val="2430947308"/>
                    </a:ext>
                  </a:extLst>
                </a:gridCol>
                <a:gridCol w="1370449">
                  <a:extLst>
                    <a:ext uri="{9D8B030D-6E8A-4147-A177-3AD203B41FA5}">
                      <a16:colId xmlns:a16="http://schemas.microsoft.com/office/drawing/2014/main" val="3817112267"/>
                    </a:ext>
                  </a:extLst>
                </a:gridCol>
                <a:gridCol w="1370449">
                  <a:extLst>
                    <a:ext uri="{9D8B030D-6E8A-4147-A177-3AD203B41FA5}">
                      <a16:colId xmlns:a16="http://schemas.microsoft.com/office/drawing/2014/main" val="1950552302"/>
                    </a:ext>
                  </a:extLst>
                </a:gridCol>
              </a:tblGrid>
              <a:tr h="370840">
                <a:tc gridSpan="8">
                  <a:txBody>
                    <a:bodyPr/>
                    <a:lstStyle/>
                    <a:p>
                      <a:r>
                        <a:rPr lang="en-US" dirty="0"/>
                        <a:t>Our Criteria</a:t>
                      </a: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41077077"/>
                  </a:ext>
                </a:extLst>
              </a:tr>
              <a:tr h="370840">
                <a:tc rowSpan="2">
                  <a:txBody>
                    <a:bodyPr/>
                    <a:lstStyle/>
                    <a:p>
                      <a:r>
                        <a:rPr lang="en-US" sz="1600" dirty="0">
                          <a:solidFill>
                            <a:srgbClr val="6FB433"/>
                          </a:solidFill>
                        </a:rPr>
                        <a:t>Style</a:t>
                      </a:r>
                    </a:p>
                  </a:txBody>
                  <a:tcPr>
                    <a:solidFill>
                      <a:srgbClr val="1C3B61"/>
                    </a:solidFill>
                  </a:tcPr>
                </a:tc>
                <a:tc rowSpan="2">
                  <a:txBody>
                    <a:bodyPr/>
                    <a:lstStyle/>
                    <a:p>
                      <a:r>
                        <a:rPr lang="en-US" sz="1600" dirty="0">
                          <a:solidFill>
                            <a:srgbClr val="6FB433"/>
                          </a:solidFill>
                        </a:rPr>
                        <a:t>User SELECT’s on</a:t>
                      </a:r>
                    </a:p>
                  </a:txBody>
                  <a:tcPr>
                    <a:solidFill>
                      <a:srgbClr val="1C3B61"/>
                    </a:solidFill>
                  </a:tcPr>
                </a:tc>
                <a:tc rowSpan="2">
                  <a:txBody>
                    <a:bodyPr/>
                    <a:lstStyle/>
                    <a:p>
                      <a:r>
                        <a:rPr lang="en-US" sz="1600" dirty="0">
                          <a:solidFill>
                            <a:srgbClr val="6FB433"/>
                          </a:solidFill>
                        </a:rPr>
                        <a:t>Object owned by </a:t>
                      </a:r>
                      <a:r>
                        <a:rPr lang="en-US" sz="1600" dirty="0" err="1">
                          <a:solidFill>
                            <a:srgbClr val="6FB433"/>
                          </a:solidFill>
                        </a:rPr>
                        <a:t>table_owner</a:t>
                      </a:r>
                      <a:endParaRPr lang="en-US" sz="1600" dirty="0">
                        <a:solidFill>
                          <a:srgbClr val="6FB433"/>
                        </a:solidFill>
                      </a:endParaRPr>
                    </a:p>
                  </a:txBody>
                  <a:tcPr>
                    <a:solidFill>
                      <a:srgbClr val="1C3B61"/>
                    </a:solidFill>
                  </a:tcPr>
                </a:tc>
                <a:tc gridSpan="5">
                  <a:txBody>
                    <a:bodyPr/>
                    <a:lstStyle/>
                    <a:p>
                      <a:r>
                        <a:rPr lang="en-US" sz="1600" dirty="0">
                          <a:solidFill>
                            <a:srgbClr val="6FB433"/>
                          </a:solidFill>
                        </a:rPr>
                        <a:t>Empty Table / With Data</a:t>
                      </a:r>
                    </a:p>
                  </a:txBody>
                  <a:tcPr>
                    <a:solidFill>
                      <a:srgbClr val="1C3B6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4164310186"/>
                  </a:ext>
                </a:extLst>
              </a:tr>
              <a:tr h="370840">
                <a:tc vMerge="1">
                  <a:txBody>
                    <a:bodyPr/>
                    <a:lstStyle/>
                    <a:p>
                      <a:endParaRPr lang="en-US" dirty="0"/>
                    </a:p>
                  </a:txBody>
                  <a:tcPr/>
                </a:tc>
                <a:tc vMerge="1">
                  <a:txBody>
                    <a:bodyPr/>
                    <a:lstStyle/>
                    <a:p>
                      <a:endParaRPr lang="en-US" dirty="0"/>
                    </a:p>
                  </a:txBody>
                  <a:tcPr/>
                </a:tc>
                <a:tc vMerge="1">
                  <a:txBody>
                    <a:bodyPr/>
                    <a:lstStyle/>
                    <a:p>
                      <a:endParaRPr lang="en-US" dirty="0"/>
                    </a:p>
                  </a:txBody>
                  <a:tcPr/>
                </a:tc>
                <a:tc>
                  <a:txBody>
                    <a:bodyPr/>
                    <a:lstStyle/>
                    <a:p>
                      <a:r>
                        <a:rPr lang="en-US" sz="1600" dirty="0">
                          <a:solidFill>
                            <a:srgbClr val="6FB433"/>
                          </a:solidFill>
                        </a:rPr>
                        <a:t>Un-Privileged User</a:t>
                      </a:r>
                    </a:p>
                  </a:txBody>
                  <a:tcPr>
                    <a:solidFill>
                      <a:srgbClr val="1C3B61"/>
                    </a:solidFill>
                  </a:tcPr>
                </a:tc>
                <a:tc>
                  <a:txBody>
                    <a:bodyPr/>
                    <a:lstStyle/>
                    <a:p>
                      <a:r>
                        <a:rPr lang="en-US" sz="1600" dirty="0">
                          <a:solidFill>
                            <a:srgbClr val="6FB433"/>
                          </a:solidFill>
                        </a:rPr>
                        <a:t>Partial Privileged User</a:t>
                      </a:r>
                    </a:p>
                  </a:txBody>
                  <a:tcPr>
                    <a:solidFill>
                      <a:srgbClr val="1C3B61"/>
                    </a:solidFill>
                  </a:tcPr>
                </a:tc>
                <a:tc>
                  <a:txBody>
                    <a:bodyPr/>
                    <a:lstStyle/>
                    <a:p>
                      <a:r>
                        <a:rPr lang="en-US" sz="1600" dirty="0">
                          <a:solidFill>
                            <a:srgbClr val="6FB433"/>
                          </a:solidFill>
                        </a:rPr>
                        <a:t>Privileged User</a:t>
                      </a:r>
                    </a:p>
                  </a:txBody>
                  <a:tcPr>
                    <a:solidFill>
                      <a:srgbClr val="1C3B61"/>
                    </a:solidFill>
                  </a:tcPr>
                </a:tc>
                <a:tc>
                  <a:txBody>
                    <a:bodyPr/>
                    <a:lstStyle/>
                    <a:p>
                      <a:r>
                        <a:rPr lang="en-US" sz="1600" dirty="0">
                          <a:solidFill>
                            <a:srgbClr val="6FB433"/>
                          </a:solidFill>
                        </a:rPr>
                        <a:t>Superuser</a:t>
                      </a:r>
                    </a:p>
                  </a:txBody>
                  <a:tcPr>
                    <a:solidFill>
                      <a:srgbClr val="1C3B61"/>
                    </a:solidFill>
                  </a:tcPr>
                </a:tc>
                <a:tc>
                  <a:txBody>
                    <a:bodyPr/>
                    <a:lstStyle/>
                    <a:p>
                      <a:r>
                        <a:rPr lang="en-US" sz="1600" dirty="0">
                          <a:solidFill>
                            <a:srgbClr val="6FB433"/>
                          </a:solidFill>
                        </a:rPr>
                        <a:t>Table Owner</a:t>
                      </a:r>
                    </a:p>
                  </a:txBody>
                  <a:tcPr>
                    <a:solidFill>
                      <a:srgbClr val="1C3B61"/>
                    </a:solidFill>
                  </a:tcPr>
                </a:tc>
                <a:extLst>
                  <a:ext uri="{0D108BD9-81ED-4DB2-BD59-A6C34878D82A}">
                    <a16:rowId xmlns:a16="http://schemas.microsoft.com/office/drawing/2014/main" val="3044532493"/>
                  </a:ext>
                </a:extLst>
              </a:tr>
              <a:tr h="370840">
                <a:tc>
                  <a:txBody>
                    <a:bodyPr/>
                    <a:lstStyle/>
                    <a:p>
                      <a:r>
                        <a:rPr lang="en-US" dirty="0"/>
                        <a:t>CRITERIA</a:t>
                      </a:r>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463921114"/>
                  </a:ext>
                </a:extLst>
              </a:tr>
              <a:tr h="370840">
                <a:tc gridSpan="8">
                  <a:txBody>
                    <a:bodyPr/>
                    <a:lstStyle/>
                    <a:p>
                      <a:r>
                        <a:rPr lang="en-US" dirty="0">
                          <a:solidFill>
                            <a:srgbClr val="6FB433"/>
                          </a:solidFill>
                        </a:rPr>
                        <a:t>Feature Chart</a:t>
                      </a:r>
                    </a:p>
                  </a:txBody>
                  <a:tcPr>
                    <a:solidFill>
                      <a:srgbClr val="1C3B61"/>
                    </a:solid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475664954"/>
                  </a:ext>
                </a:extLst>
              </a:tr>
              <a:tr h="370840">
                <a:tc rowSpan="2">
                  <a:txBody>
                    <a:bodyPr/>
                    <a:lstStyle/>
                    <a:p>
                      <a:r>
                        <a:rPr lang="en-US" sz="1600" dirty="0">
                          <a:solidFill>
                            <a:srgbClr val="6FB433"/>
                          </a:solidFill>
                        </a:rPr>
                        <a:t>Style</a:t>
                      </a:r>
                    </a:p>
                  </a:txBody>
                  <a:tcPr>
                    <a:solidFill>
                      <a:srgbClr val="1C3B61"/>
                    </a:solidFill>
                  </a:tcPr>
                </a:tc>
                <a:tc rowSpan="2">
                  <a:txBody>
                    <a:bodyPr/>
                    <a:lstStyle/>
                    <a:p>
                      <a:r>
                        <a:rPr lang="en-US" sz="1600" dirty="0">
                          <a:solidFill>
                            <a:srgbClr val="6FB433"/>
                          </a:solidFill>
                        </a:rPr>
                        <a:t>User SELECT’s on</a:t>
                      </a:r>
                    </a:p>
                  </a:txBody>
                  <a:tcPr>
                    <a:solidFill>
                      <a:srgbClr val="1C3B61"/>
                    </a:solidFill>
                  </a:tcPr>
                </a:tc>
                <a:tc rowSpan="2">
                  <a:txBody>
                    <a:bodyPr/>
                    <a:lstStyle/>
                    <a:p>
                      <a:r>
                        <a:rPr lang="en-US" sz="1600" dirty="0">
                          <a:solidFill>
                            <a:srgbClr val="6FB433"/>
                          </a:solidFill>
                        </a:rPr>
                        <a:t>Object owned by </a:t>
                      </a:r>
                      <a:r>
                        <a:rPr lang="en-US" sz="1600" dirty="0" err="1">
                          <a:solidFill>
                            <a:srgbClr val="6FB433"/>
                          </a:solidFill>
                        </a:rPr>
                        <a:t>table_owner</a:t>
                      </a:r>
                      <a:endParaRPr lang="en-US" sz="1600" dirty="0">
                        <a:solidFill>
                          <a:srgbClr val="6FB433"/>
                        </a:solidFill>
                      </a:endParaRPr>
                    </a:p>
                  </a:txBody>
                  <a:tcPr>
                    <a:solidFill>
                      <a:srgbClr val="1C3B61"/>
                    </a:solidFill>
                  </a:tcPr>
                </a:tc>
                <a:tc gridSpan="5">
                  <a:txBody>
                    <a:bodyPr/>
                    <a:lstStyle/>
                    <a:p>
                      <a:r>
                        <a:rPr lang="en-US" sz="1600" dirty="0">
                          <a:solidFill>
                            <a:srgbClr val="6FB433"/>
                          </a:solidFill>
                        </a:rPr>
                        <a:t>Empty Table / With Data</a:t>
                      </a:r>
                    </a:p>
                  </a:txBody>
                  <a:tcPr>
                    <a:solidFill>
                      <a:srgbClr val="1C3B6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929981511"/>
                  </a:ext>
                </a:extLst>
              </a:tr>
              <a:tr h="370840">
                <a:tc vMerge="1">
                  <a:txBody>
                    <a:bodyPr/>
                    <a:lstStyle/>
                    <a:p>
                      <a:endParaRPr lang="en-US" dirty="0"/>
                    </a:p>
                  </a:txBody>
                  <a:tcPr/>
                </a:tc>
                <a:tc vMerge="1">
                  <a:txBody>
                    <a:bodyPr/>
                    <a:lstStyle/>
                    <a:p>
                      <a:endParaRPr lang="en-US" dirty="0"/>
                    </a:p>
                  </a:txBody>
                  <a:tcPr/>
                </a:tc>
                <a:tc vMerge="1">
                  <a:txBody>
                    <a:bodyPr/>
                    <a:lstStyle/>
                    <a:p>
                      <a:endParaRPr lang="en-US" dirty="0"/>
                    </a:p>
                  </a:txBody>
                  <a:tcPr/>
                </a:tc>
                <a:tc>
                  <a:txBody>
                    <a:bodyPr/>
                    <a:lstStyle/>
                    <a:p>
                      <a:r>
                        <a:rPr lang="en-US" sz="1600" dirty="0">
                          <a:solidFill>
                            <a:srgbClr val="6FB433"/>
                          </a:solidFill>
                        </a:rPr>
                        <a:t>Un-Privileged </a:t>
                      </a:r>
                      <a:r>
                        <a:rPr lang="en-US" sz="1600" dirty="0" err="1">
                          <a:solidFill>
                            <a:srgbClr val="6FB433"/>
                          </a:solidFill>
                        </a:rPr>
                        <a:t>user_c</a:t>
                      </a:r>
                      <a:endParaRPr lang="en-US" sz="1600" dirty="0">
                        <a:solidFill>
                          <a:srgbClr val="6FB433"/>
                        </a:solidFill>
                      </a:endParaRPr>
                    </a:p>
                  </a:txBody>
                  <a:tcPr>
                    <a:solidFill>
                      <a:srgbClr val="1C3B61"/>
                    </a:solidFill>
                  </a:tcPr>
                </a:tc>
                <a:tc>
                  <a:txBody>
                    <a:bodyPr/>
                    <a:lstStyle/>
                    <a:p>
                      <a:r>
                        <a:rPr lang="en-US" sz="1600" dirty="0">
                          <a:solidFill>
                            <a:srgbClr val="6FB433"/>
                          </a:solidFill>
                        </a:rPr>
                        <a:t>Partial Privileged </a:t>
                      </a:r>
                      <a:r>
                        <a:rPr lang="en-US" sz="1600" dirty="0" err="1">
                          <a:solidFill>
                            <a:srgbClr val="6FB433"/>
                          </a:solidFill>
                        </a:rPr>
                        <a:t>user_b</a:t>
                      </a:r>
                      <a:endParaRPr lang="en-US" sz="1600" dirty="0">
                        <a:solidFill>
                          <a:srgbClr val="6FB433"/>
                        </a:solidFill>
                      </a:endParaRPr>
                    </a:p>
                  </a:txBody>
                  <a:tcPr>
                    <a:solidFill>
                      <a:srgbClr val="1C3B61"/>
                    </a:solidFill>
                  </a:tcPr>
                </a:tc>
                <a:tc>
                  <a:txBody>
                    <a:bodyPr/>
                    <a:lstStyle/>
                    <a:p>
                      <a:r>
                        <a:rPr lang="en-US" sz="1600" dirty="0">
                          <a:solidFill>
                            <a:srgbClr val="6FB433"/>
                          </a:solidFill>
                        </a:rPr>
                        <a:t>Privileged </a:t>
                      </a:r>
                      <a:r>
                        <a:rPr lang="en-US" sz="1600" dirty="0" err="1">
                          <a:solidFill>
                            <a:srgbClr val="6FB433"/>
                          </a:solidFill>
                        </a:rPr>
                        <a:t>user_a</a:t>
                      </a:r>
                      <a:endParaRPr lang="en-US" sz="1600" dirty="0">
                        <a:solidFill>
                          <a:srgbClr val="6FB433"/>
                        </a:solidFill>
                      </a:endParaRPr>
                    </a:p>
                  </a:txBody>
                  <a:tcPr>
                    <a:solidFill>
                      <a:srgbClr val="1C3B61"/>
                    </a:solidFill>
                  </a:tcPr>
                </a:tc>
                <a:tc>
                  <a:txBody>
                    <a:bodyPr/>
                    <a:lstStyle/>
                    <a:p>
                      <a:r>
                        <a:rPr lang="en-US" sz="1600" dirty="0">
                          <a:solidFill>
                            <a:srgbClr val="6FB433"/>
                          </a:solidFill>
                        </a:rPr>
                        <a:t>Superuser</a:t>
                      </a:r>
                    </a:p>
                  </a:txBody>
                  <a:tcPr>
                    <a:solidFill>
                      <a:srgbClr val="1C3B61"/>
                    </a:solidFill>
                  </a:tcPr>
                </a:tc>
                <a:tc>
                  <a:txBody>
                    <a:bodyPr/>
                    <a:lstStyle/>
                    <a:p>
                      <a:r>
                        <a:rPr lang="en-US" sz="1600" dirty="0">
                          <a:solidFill>
                            <a:srgbClr val="6FB433"/>
                          </a:solidFill>
                        </a:rPr>
                        <a:t>Table Owner</a:t>
                      </a:r>
                    </a:p>
                  </a:txBody>
                  <a:tcPr>
                    <a:solidFill>
                      <a:srgbClr val="1C3B61"/>
                    </a:solidFill>
                  </a:tcPr>
                </a:tc>
                <a:extLst>
                  <a:ext uri="{0D108BD9-81ED-4DB2-BD59-A6C34878D82A}">
                    <a16:rowId xmlns:a16="http://schemas.microsoft.com/office/drawing/2014/main" val="3293051443"/>
                  </a:ext>
                </a:extLst>
              </a:tr>
              <a:tr h="370840">
                <a:tc>
                  <a:txBody>
                    <a:bodyPr/>
                    <a:lstStyle/>
                    <a:p>
                      <a:r>
                        <a:rPr lang="en-US" dirty="0"/>
                        <a:t>TABLE with RULE and FUNCTION</a:t>
                      </a:r>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81832165"/>
                  </a:ext>
                </a:extLst>
              </a:tr>
            </a:tbl>
          </a:graphicData>
        </a:graphic>
      </p:graphicFrame>
      <p:pic>
        <p:nvPicPr>
          <p:cNvPr id="6" name="Picture 5">
            <a:extLst>
              <a:ext uri="{FF2B5EF4-FFF2-40B4-BE49-F238E27FC236}">
                <a16:creationId xmlns:a16="http://schemas.microsoft.com/office/drawing/2014/main" id="{95375020-1D52-4A9E-B6C9-F0B9E813393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2437765" y="2547460"/>
            <a:ext cx="274320" cy="274320"/>
          </a:xfrm>
          <a:prstGeom prst="rect">
            <a:avLst/>
          </a:prstGeom>
        </p:spPr>
      </p:pic>
      <p:pic>
        <p:nvPicPr>
          <p:cNvPr id="8" name="Picture 7">
            <a:extLst>
              <a:ext uri="{FF2B5EF4-FFF2-40B4-BE49-F238E27FC236}">
                <a16:creationId xmlns:a16="http://schemas.microsoft.com/office/drawing/2014/main" id="{E1981489-3F35-43E8-8460-841BA68B521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842644" y="2547460"/>
            <a:ext cx="274320" cy="274320"/>
          </a:xfrm>
          <a:prstGeom prst="rect">
            <a:avLst/>
          </a:prstGeom>
        </p:spPr>
      </p:pic>
      <p:pic>
        <p:nvPicPr>
          <p:cNvPr id="10" name="Picture 9">
            <a:extLst>
              <a:ext uri="{FF2B5EF4-FFF2-40B4-BE49-F238E27FC236}">
                <a16:creationId xmlns:a16="http://schemas.microsoft.com/office/drawing/2014/main" id="{2D703AC8-AC70-4006-A74F-047AEF6FCFF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5247523" y="2547460"/>
            <a:ext cx="274320" cy="274320"/>
          </a:xfrm>
          <a:prstGeom prst="rect">
            <a:avLst/>
          </a:prstGeom>
        </p:spPr>
      </p:pic>
      <p:pic>
        <p:nvPicPr>
          <p:cNvPr id="12" name="Picture 11">
            <a:extLst>
              <a:ext uri="{FF2B5EF4-FFF2-40B4-BE49-F238E27FC236}">
                <a16:creationId xmlns:a16="http://schemas.microsoft.com/office/drawing/2014/main" id="{1BAECC60-E6D8-4366-A072-CD268545EF7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7839239" y="4496488"/>
            <a:ext cx="274320" cy="274320"/>
          </a:xfrm>
          <a:prstGeom prst="rect">
            <a:avLst/>
          </a:prstGeom>
        </p:spPr>
      </p:pic>
      <p:pic>
        <p:nvPicPr>
          <p:cNvPr id="14" name="Picture 13">
            <a:extLst>
              <a:ext uri="{FF2B5EF4-FFF2-40B4-BE49-F238E27FC236}">
                <a16:creationId xmlns:a16="http://schemas.microsoft.com/office/drawing/2014/main" id="{FFF0D790-BA32-4CA0-9622-4ED4E24757A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8201731" y="4496488"/>
            <a:ext cx="274320" cy="274320"/>
          </a:xfrm>
          <a:prstGeom prst="rect">
            <a:avLst/>
          </a:prstGeom>
        </p:spPr>
      </p:pic>
      <p:pic>
        <p:nvPicPr>
          <p:cNvPr id="19" name="Picture 18">
            <a:extLst>
              <a:ext uri="{FF2B5EF4-FFF2-40B4-BE49-F238E27FC236}">
                <a16:creationId xmlns:a16="http://schemas.microsoft.com/office/drawing/2014/main" id="{6B8EF8DC-B537-4246-A2A2-E5F8A48A526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6652402" y="2547460"/>
            <a:ext cx="274320" cy="274320"/>
          </a:xfrm>
          <a:prstGeom prst="rect">
            <a:avLst/>
          </a:prstGeom>
        </p:spPr>
      </p:pic>
      <p:pic>
        <p:nvPicPr>
          <p:cNvPr id="22" name="Picture 21">
            <a:extLst>
              <a:ext uri="{FF2B5EF4-FFF2-40B4-BE49-F238E27FC236}">
                <a16:creationId xmlns:a16="http://schemas.microsoft.com/office/drawing/2014/main" id="{8DC279A8-8639-4A24-B525-F3ABD3CE997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5247523" y="4488127"/>
            <a:ext cx="274320" cy="274320"/>
          </a:xfrm>
          <a:prstGeom prst="rect">
            <a:avLst/>
          </a:prstGeom>
        </p:spPr>
      </p:pic>
      <p:pic>
        <p:nvPicPr>
          <p:cNvPr id="30" name="Picture 29">
            <a:extLst>
              <a:ext uri="{FF2B5EF4-FFF2-40B4-BE49-F238E27FC236}">
                <a16:creationId xmlns:a16="http://schemas.microsoft.com/office/drawing/2014/main" id="{A4972397-9910-4789-BB90-5CD26D869D9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7839239" y="2547460"/>
            <a:ext cx="274320" cy="274320"/>
          </a:xfrm>
          <a:prstGeom prst="rect">
            <a:avLst/>
          </a:prstGeom>
        </p:spPr>
      </p:pic>
      <p:pic>
        <p:nvPicPr>
          <p:cNvPr id="31" name="Picture 30">
            <a:extLst>
              <a:ext uri="{FF2B5EF4-FFF2-40B4-BE49-F238E27FC236}">
                <a16:creationId xmlns:a16="http://schemas.microsoft.com/office/drawing/2014/main" id="{EFD1E51C-E9AB-47B2-B576-6F67ED7FBE7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8201731" y="2547460"/>
            <a:ext cx="274320" cy="274320"/>
          </a:xfrm>
          <a:prstGeom prst="rect">
            <a:avLst/>
          </a:prstGeom>
        </p:spPr>
      </p:pic>
      <p:pic>
        <p:nvPicPr>
          <p:cNvPr id="36" name="Picture 35">
            <a:extLst>
              <a:ext uri="{FF2B5EF4-FFF2-40B4-BE49-F238E27FC236}">
                <a16:creationId xmlns:a16="http://schemas.microsoft.com/office/drawing/2014/main" id="{4B4A0DC7-EBED-401F-84CD-B754ACF1575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842644" y="4472888"/>
            <a:ext cx="274320" cy="274320"/>
          </a:xfrm>
          <a:prstGeom prst="rect">
            <a:avLst/>
          </a:prstGeom>
        </p:spPr>
      </p:pic>
      <p:pic>
        <p:nvPicPr>
          <p:cNvPr id="23" name="Picture 22">
            <a:extLst>
              <a:ext uri="{FF2B5EF4-FFF2-40B4-BE49-F238E27FC236}">
                <a16:creationId xmlns:a16="http://schemas.microsoft.com/office/drawing/2014/main" id="{7C5590D7-ADCD-411D-BF19-D3B3EE9C602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6652402" y="4471551"/>
            <a:ext cx="274320" cy="274320"/>
          </a:xfrm>
          <a:prstGeom prst="rect">
            <a:avLst/>
          </a:prstGeom>
        </p:spPr>
      </p:pic>
      <p:pic>
        <p:nvPicPr>
          <p:cNvPr id="27" name="Picture 26">
            <a:extLst>
              <a:ext uri="{FF2B5EF4-FFF2-40B4-BE49-F238E27FC236}">
                <a16:creationId xmlns:a16="http://schemas.microsoft.com/office/drawing/2014/main" id="{C6FA7FB9-1E3A-4FFE-AE38-6D5D8443F08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10771046" y="4496488"/>
            <a:ext cx="274320" cy="274320"/>
          </a:xfrm>
          <a:prstGeom prst="rect">
            <a:avLst/>
          </a:prstGeom>
        </p:spPr>
      </p:pic>
      <p:pic>
        <p:nvPicPr>
          <p:cNvPr id="32" name="Picture 31">
            <a:extLst>
              <a:ext uri="{FF2B5EF4-FFF2-40B4-BE49-F238E27FC236}">
                <a16:creationId xmlns:a16="http://schemas.microsoft.com/office/drawing/2014/main" id="{D3364824-69A6-48A6-BE01-A1C2D7ABBDA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9349228" y="4496488"/>
            <a:ext cx="274320" cy="274320"/>
          </a:xfrm>
          <a:prstGeom prst="rect">
            <a:avLst/>
          </a:prstGeom>
        </p:spPr>
      </p:pic>
      <p:pic>
        <p:nvPicPr>
          <p:cNvPr id="33" name="Picture 32">
            <a:extLst>
              <a:ext uri="{FF2B5EF4-FFF2-40B4-BE49-F238E27FC236}">
                <a16:creationId xmlns:a16="http://schemas.microsoft.com/office/drawing/2014/main" id="{C3C5EF08-10A0-429A-8B5E-26D82C3D9A49}"/>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2437765" y="4474246"/>
            <a:ext cx="274320" cy="274320"/>
          </a:xfrm>
          <a:prstGeom prst="rect">
            <a:avLst/>
          </a:prstGeom>
        </p:spPr>
      </p:pic>
    </p:spTree>
    <p:extLst>
      <p:ext uri="{BB962C8B-B14F-4D97-AF65-F5344CB8AC3E}">
        <p14:creationId xmlns:p14="http://schemas.microsoft.com/office/powerpoint/2010/main" val="23409684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5"/>
          <p:cNvSpPr>
            <a:spLocks noGrp="1"/>
          </p:cNvSpPr>
          <p:nvPr>
            <p:ph type="title"/>
          </p:nvPr>
        </p:nvSpPr>
        <p:spPr/>
        <p:txBody>
          <a:bodyPr/>
          <a:lstStyle/>
          <a:p>
            <a:r>
              <a:rPr lang="en-US" altLang="en-US" dirty="0">
                <a:solidFill>
                  <a:srgbClr val="FFFFFF"/>
                </a:solidFill>
                <a:ea typeface="ヒラギノ角ゴ Pro W3" charset="-128"/>
              </a:rPr>
              <a:t>Upgrading the Function</a:t>
            </a:r>
          </a:p>
        </p:txBody>
      </p:sp>
      <p:sp>
        <p:nvSpPr>
          <p:cNvPr id="24581" name="Text Placeholder 6"/>
          <p:cNvSpPr>
            <a:spLocks noGrp="1"/>
          </p:cNvSpPr>
          <p:nvPr>
            <p:ph type="body" sz="quarter" idx="12"/>
          </p:nvPr>
        </p:nvSpPr>
        <p:spPr>
          <a:xfrm>
            <a:off x="611557" y="1261872"/>
            <a:ext cx="5300187" cy="4846320"/>
          </a:xfrm>
        </p:spPr>
        <p:txBody>
          <a:bodyPr/>
          <a:lstStyle/>
          <a:p>
            <a:pPr>
              <a:lnSpc>
                <a:spcPct val="100000"/>
              </a:lnSpc>
              <a:spcBef>
                <a:spcPts val="0"/>
              </a:spcBef>
            </a:pPr>
            <a:r>
              <a:rPr lang="en-US" altLang="en-US" sz="1600" dirty="0">
                <a:solidFill>
                  <a:srgbClr val="FFFFFF"/>
                </a:solidFill>
                <a:ea typeface="ヒラギノ角ゴ Pro W3" charset="-128"/>
              </a:rPr>
              <a:t>While we are only dealing with users that are directly granted access to the group, you may wish to deal with inherited roles. We can create a simple recursive function to lookup this information. Because the user is a member of these group, we can use the set role function to switch to that group to look up what groups that group belongs to, we just need to set the user back afterwards.</a:t>
            </a:r>
          </a:p>
        </p:txBody>
      </p:sp>
      <p:sp>
        <p:nvSpPr>
          <p:cNvPr id="18435"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dirty="0">
                <a:solidFill>
                  <a:schemeClr val="accent6"/>
                </a:solidFill>
              </a:rPr>
              <a:t>© Fred Hutchinson Cancer Research Center </a:t>
            </a:r>
          </a:p>
        </p:txBody>
      </p:sp>
      <p:sp>
        <p:nvSpPr>
          <p:cNvPr id="18436" name="Slide Number Placeholder 3"/>
          <p:cNvSpPr>
            <a:spLocks noGrp="1"/>
          </p:cNvSpPr>
          <p:nvPr>
            <p:ph type="sldNum" sz="quarter" idx="14"/>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2B6AB763-AB93-4001-93C0-322525D2C7E0}" type="slidenum">
              <a:rPr lang="en-US" altLang="en-US" sz="600"/>
              <a:pPr>
                <a:lnSpc>
                  <a:spcPct val="100000"/>
                </a:lnSpc>
                <a:spcBef>
                  <a:spcPct val="0"/>
                </a:spcBef>
                <a:buClrTx/>
              </a:pPr>
              <a:t>47</a:t>
            </a:fld>
            <a:endParaRPr lang="en-US" altLang="en-US" sz="600"/>
          </a:p>
        </p:txBody>
      </p:sp>
      <p:sp>
        <p:nvSpPr>
          <p:cNvPr id="7" name="Text Placeholder 6">
            <a:extLst>
              <a:ext uri="{FF2B5EF4-FFF2-40B4-BE49-F238E27FC236}">
                <a16:creationId xmlns:a16="http://schemas.microsoft.com/office/drawing/2014/main" id="{08D999EF-D8FF-4249-8224-817F64A04183}"/>
              </a:ext>
            </a:extLst>
          </p:cNvPr>
          <p:cNvSpPr txBox="1">
            <a:spLocks/>
          </p:cNvSpPr>
          <p:nvPr/>
        </p:nvSpPr>
        <p:spPr bwMode="auto">
          <a:xfrm>
            <a:off x="6274965" y="1261872"/>
            <a:ext cx="5300187" cy="484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000" dirty="0">
                <a:solidFill>
                  <a:srgbClr val="7BC22F"/>
                </a:solidFill>
                <a:latin typeface="Courier Condensed" pitchFamily="2" charset="2"/>
              </a:rPr>
              <a:t>CREATE</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OR</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REPLACE</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FUNCTION</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applicable_roles</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lookup name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RETURNS</a:t>
            </a:r>
            <a:r>
              <a:rPr lang="en-US" sz="1000" dirty="0">
                <a:solidFill>
                  <a:srgbClr val="FFFFFF"/>
                </a:solidFill>
                <a:latin typeface="Courier Condensed" pitchFamily="2" charset="2"/>
              </a:rPr>
              <a:t> SETOF </a:t>
            </a:r>
            <a:r>
              <a:rPr lang="en-US" sz="1000" dirty="0" err="1">
                <a:solidFill>
                  <a:srgbClr val="FFFFFF"/>
                </a:solidFill>
                <a:latin typeface="Courier Condensed" pitchFamily="2" charset="2"/>
              </a:rPr>
              <a:t>information_schema</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applicable_roles</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AS</a:t>
            </a:r>
            <a:r>
              <a:rPr lang="en-US" sz="1000" dirty="0">
                <a:solidFill>
                  <a:srgbClr val="FFFFFF"/>
                </a:solidFill>
                <a:latin typeface="Courier Condensed" pitchFamily="2" charset="2"/>
              </a:rPr>
              <a:t> </a:t>
            </a:r>
          </a:p>
          <a:p>
            <a:pPr>
              <a:lnSpc>
                <a:spcPct val="100000"/>
              </a:lnSpc>
              <a:spcBef>
                <a:spcPts val="0"/>
              </a:spcBef>
            </a:pPr>
            <a:r>
              <a:rPr lang="en-US" sz="1000" dirty="0">
                <a:solidFill>
                  <a:srgbClr val="FFFFFF"/>
                </a:solidFill>
                <a:latin typeface="Courier Condensed" pitchFamily="2" charset="2"/>
              </a:rPr>
              <a:t>$</a:t>
            </a:r>
            <a:r>
              <a:rPr lang="en-US" sz="1000" dirty="0">
                <a:solidFill>
                  <a:srgbClr val="7BC22F"/>
                </a:solidFill>
                <a:latin typeface="Courier Condensed" pitchFamily="2" charset="2"/>
              </a:rPr>
              <a:t>body</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DECLARE</a:t>
            </a:r>
            <a:r>
              <a:rPr lang="en-US" sz="1000" dirty="0">
                <a:solidFill>
                  <a:srgbClr val="FFFFFF"/>
                </a:solidFill>
                <a:latin typeface="Courier Condensed" pitchFamily="2" charset="2"/>
              </a:rPr>
              <a:t> </a:t>
            </a:r>
          </a:p>
          <a:p>
            <a:pPr>
              <a:lnSpc>
                <a:spcPct val="100000"/>
              </a:lnSpc>
              <a:spcBef>
                <a:spcPts val="0"/>
              </a:spcBef>
            </a:pP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original_user</a:t>
            </a:r>
            <a:r>
              <a:rPr lang="en-US" sz="1000" dirty="0">
                <a:solidFill>
                  <a:srgbClr val="FFFFFF"/>
                </a:solidFill>
                <a:latin typeface="Courier Condensed" pitchFamily="2" charset="2"/>
              </a:rPr>
              <a:t> NAME</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FFFFFF"/>
                </a:solidFill>
                <a:latin typeface="Courier Condensed" pitchFamily="2" charset="2"/>
              </a:rPr>
              <a:t>   r </a:t>
            </a:r>
            <a:r>
              <a:rPr lang="en-US" sz="1000" dirty="0">
                <a:solidFill>
                  <a:srgbClr val="7BC22F"/>
                </a:solidFill>
                <a:latin typeface="Courier Condensed" pitchFamily="2" charset="2"/>
              </a:rPr>
              <a:t>RECORD</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BEGIN</a:t>
            </a:r>
            <a:r>
              <a:rPr lang="en-US" sz="1000" dirty="0">
                <a:solidFill>
                  <a:srgbClr val="FFFFFF"/>
                </a:solidFill>
                <a:latin typeface="Courier Condensed" pitchFamily="2" charset="2"/>
              </a:rPr>
              <a:t> </a:t>
            </a:r>
          </a:p>
          <a:p>
            <a:pPr>
              <a:lnSpc>
                <a:spcPct val="100000"/>
              </a:lnSpc>
              <a:spcBef>
                <a:spcPts val="0"/>
              </a:spcBef>
            </a:pP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original_user</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current_user</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EXECUTE</a:t>
            </a:r>
            <a:r>
              <a:rPr lang="en-US" sz="1000" dirty="0">
                <a:solidFill>
                  <a:srgbClr val="FFFFFF"/>
                </a:solidFill>
                <a:latin typeface="Courier Condensed" pitchFamily="2" charset="2"/>
              </a:rPr>
              <a:t> </a:t>
            </a:r>
            <a:r>
              <a:rPr lang="en-US" sz="1000" dirty="0">
                <a:solidFill>
                  <a:srgbClr val="8DB0D3"/>
                </a:solidFill>
                <a:latin typeface="Courier Condensed" pitchFamily="2" charset="2"/>
              </a:rPr>
              <a:t>'SET ROLE '</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quote_ident</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lookup</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FOR</a:t>
            </a:r>
            <a:r>
              <a:rPr lang="en-US" sz="1000" dirty="0">
                <a:solidFill>
                  <a:srgbClr val="FFFFFF"/>
                </a:solidFill>
                <a:latin typeface="Courier Condensed" pitchFamily="2" charset="2"/>
              </a:rPr>
              <a:t> r </a:t>
            </a:r>
            <a:r>
              <a:rPr lang="en-US" sz="1000" dirty="0">
                <a:solidFill>
                  <a:srgbClr val="7BC22F"/>
                </a:solidFill>
                <a:latin typeface="Courier Condensed" pitchFamily="2" charset="2"/>
              </a:rPr>
              <a:t>IN</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SELECT</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FROM</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information_schema</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applicable_roles</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WHERE</a:t>
            </a:r>
            <a:r>
              <a:rPr lang="en-US" sz="1000" dirty="0">
                <a:solidFill>
                  <a:srgbClr val="FFFFFF"/>
                </a:solidFill>
                <a:latin typeface="Courier Condensed" pitchFamily="2" charset="2"/>
              </a:rPr>
              <a:t> grantee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current_user</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LOOP</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RETURN</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NEXT</a:t>
            </a:r>
            <a:r>
              <a:rPr lang="en-US" sz="1000" dirty="0">
                <a:solidFill>
                  <a:srgbClr val="FFFFFF"/>
                </a:solidFill>
                <a:latin typeface="Courier Condensed" pitchFamily="2" charset="2"/>
              </a:rPr>
              <a:t> r</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RETURN</a:t>
            </a:r>
            <a:r>
              <a:rPr lang="en-US" sz="1000" dirty="0">
                <a:solidFill>
                  <a:srgbClr val="FFFFFF"/>
                </a:solidFill>
                <a:latin typeface="Courier Condensed" pitchFamily="2" charset="2"/>
              </a:rPr>
              <a:t> QUERY </a:t>
            </a:r>
            <a:r>
              <a:rPr lang="en-US" sz="1000" dirty="0">
                <a:solidFill>
                  <a:srgbClr val="7BC22F"/>
                </a:solidFill>
                <a:latin typeface="Courier Condensed" pitchFamily="2" charset="2"/>
              </a:rPr>
              <a:t>SELECT</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FROM</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applicable_roles</a:t>
            </a:r>
            <a:r>
              <a:rPr lang="en-US" sz="1000" dirty="0">
                <a:solidFill>
                  <a:srgbClr val="F08047"/>
                </a:solidFill>
                <a:latin typeface="Courier Condensed" pitchFamily="2" charset="2"/>
              </a:rPr>
              <a:t>(</a:t>
            </a:r>
            <a:r>
              <a:rPr lang="en-US" sz="1000" dirty="0" err="1">
                <a:solidFill>
                  <a:srgbClr val="FFFFFF"/>
                </a:solidFill>
                <a:latin typeface="Courier Condensed" pitchFamily="2" charset="2"/>
              </a:rPr>
              <a:t>r</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role_name</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END</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LOOP</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EXECUTE</a:t>
            </a:r>
            <a:r>
              <a:rPr lang="en-US" sz="1000" dirty="0">
                <a:solidFill>
                  <a:srgbClr val="FFFFFF"/>
                </a:solidFill>
                <a:latin typeface="Courier Condensed" pitchFamily="2" charset="2"/>
              </a:rPr>
              <a:t> </a:t>
            </a:r>
            <a:r>
              <a:rPr lang="en-US" sz="1000" dirty="0">
                <a:solidFill>
                  <a:srgbClr val="8DB0D3"/>
                </a:solidFill>
                <a:latin typeface="Courier Condensed" pitchFamily="2" charset="2"/>
              </a:rPr>
              <a:t>'SET ROLE '</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quote_ident</a:t>
            </a:r>
            <a:r>
              <a:rPr lang="en-US" sz="1000" dirty="0">
                <a:solidFill>
                  <a:srgbClr val="F08047"/>
                </a:solidFill>
                <a:latin typeface="Courier Condensed" pitchFamily="2" charset="2"/>
              </a:rPr>
              <a:t>(</a:t>
            </a:r>
            <a:r>
              <a:rPr lang="en-US" sz="1000" dirty="0" err="1">
                <a:solidFill>
                  <a:srgbClr val="FFFFFF"/>
                </a:solidFill>
                <a:latin typeface="Courier Condensed" pitchFamily="2" charset="2"/>
              </a:rPr>
              <a:t>original_user</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END</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FFFFFF"/>
                </a:solidFill>
                <a:latin typeface="Courier Condensed" pitchFamily="2" charset="2"/>
              </a:rPr>
              <a:t>$</a:t>
            </a:r>
            <a:r>
              <a:rPr lang="en-US" sz="1000" dirty="0">
                <a:solidFill>
                  <a:srgbClr val="7BC22F"/>
                </a:solidFill>
                <a:latin typeface="Courier Condensed" pitchFamily="2" charset="2"/>
              </a:rPr>
              <a:t>body</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LANGUAGE</a:t>
            </a:r>
            <a:r>
              <a:rPr lang="en-US" sz="1000" dirty="0">
                <a:solidFill>
                  <a:srgbClr val="FFFFFF"/>
                </a:solidFill>
                <a:latin typeface="Courier Condensed" pitchFamily="2" charset="2"/>
              </a:rPr>
              <a:t> </a:t>
            </a:r>
            <a:r>
              <a:rPr lang="en-US" sz="1000" dirty="0">
                <a:solidFill>
                  <a:srgbClr val="8DB0D3"/>
                </a:solidFill>
                <a:latin typeface="Courier Condensed" pitchFamily="2" charset="2"/>
              </a:rPr>
              <a:t>'</a:t>
            </a:r>
            <a:r>
              <a:rPr lang="en-US" sz="1000" dirty="0" err="1">
                <a:solidFill>
                  <a:srgbClr val="8DB0D3"/>
                </a:solidFill>
                <a:latin typeface="Courier Condensed" pitchFamily="2" charset="2"/>
              </a:rPr>
              <a:t>plpgsql</a:t>
            </a:r>
            <a:r>
              <a:rPr lang="en-US" sz="1000" dirty="0">
                <a:solidFill>
                  <a:srgbClr val="8DB0D3"/>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FFFFFF"/>
                </a:solidFill>
                <a:latin typeface="Courier Condensed" pitchFamily="2" charset="2"/>
              </a:rPr>
              <a:t>VOLATILE </a:t>
            </a:r>
          </a:p>
          <a:p>
            <a:pPr>
              <a:lnSpc>
                <a:spcPct val="100000"/>
              </a:lnSpc>
              <a:spcBef>
                <a:spcPts val="0"/>
              </a:spcBef>
            </a:pPr>
            <a:r>
              <a:rPr lang="en-US" sz="1000" dirty="0">
                <a:solidFill>
                  <a:srgbClr val="7BC22F"/>
                </a:solidFill>
                <a:latin typeface="Courier Condensed" pitchFamily="2" charset="2"/>
              </a:rPr>
              <a:t>RETURNS</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NULL</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ON</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NULL</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INPUT</a:t>
            </a:r>
            <a:r>
              <a:rPr lang="en-US" sz="1000" dirty="0">
                <a:solidFill>
                  <a:srgbClr val="FFFFFF"/>
                </a:solidFill>
                <a:latin typeface="Courier Condensed" pitchFamily="2" charset="2"/>
              </a:rPr>
              <a:t> </a:t>
            </a:r>
          </a:p>
          <a:p>
            <a:pPr>
              <a:lnSpc>
                <a:spcPct val="100000"/>
              </a:lnSpc>
              <a:spcBef>
                <a:spcPts val="0"/>
              </a:spcBef>
            </a:pPr>
            <a:r>
              <a:rPr lang="en-US" sz="1000" dirty="0">
                <a:solidFill>
                  <a:srgbClr val="FFFFFF"/>
                </a:solidFill>
                <a:latin typeface="Courier Condensed" pitchFamily="2" charset="2"/>
              </a:rPr>
              <a:t>SECURITY INVOKER</a:t>
            </a:r>
            <a:r>
              <a:rPr lang="en-US" sz="1000" dirty="0">
                <a:solidFill>
                  <a:srgbClr val="F08047"/>
                </a:solidFill>
                <a:latin typeface="Courier Condensed" pitchFamily="2" charset="2"/>
              </a:rPr>
              <a:t>;</a:t>
            </a:r>
            <a:endParaRPr lang="en-US" sz="1000" dirty="0">
              <a:effectLst/>
              <a:latin typeface="Courier Condensed" pitchFamily="2" charset="2"/>
            </a:endParaRPr>
          </a:p>
        </p:txBody>
      </p:sp>
      <p:pic>
        <p:nvPicPr>
          <p:cNvPr id="8" name="Picture 7">
            <a:extLst>
              <a:ext uri="{FF2B5EF4-FFF2-40B4-BE49-F238E27FC236}">
                <a16:creationId xmlns:a16="http://schemas.microsoft.com/office/drawing/2014/main" id="{6DD01F66-1EA1-4FE7-9E0E-F5555C8BE1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10907928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5"/>
          <p:cNvSpPr>
            <a:spLocks noGrp="1"/>
          </p:cNvSpPr>
          <p:nvPr>
            <p:ph type="title"/>
          </p:nvPr>
        </p:nvSpPr>
        <p:spPr/>
        <p:txBody>
          <a:bodyPr/>
          <a:lstStyle/>
          <a:p>
            <a:r>
              <a:rPr lang="en-US" altLang="en-US" dirty="0">
                <a:solidFill>
                  <a:srgbClr val="FFFFFF"/>
                </a:solidFill>
                <a:ea typeface="ヒラギノ角ゴ Pro W3" charset="-128"/>
              </a:rPr>
              <a:t>Upgrading the Function</a:t>
            </a:r>
          </a:p>
        </p:txBody>
      </p:sp>
      <p:sp>
        <p:nvSpPr>
          <p:cNvPr id="24581" name="Text Placeholder 6"/>
          <p:cNvSpPr>
            <a:spLocks noGrp="1"/>
          </p:cNvSpPr>
          <p:nvPr>
            <p:ph type="body" sz="quarter" idx="12"/>
          </p:nvPr>
        </p:nvSpPr>
        <p:spPr>
          <a:xfrm>
            <a:off x="611557" y="1261872"/>
            <a:ext cx="5300187" cy="4846320"/>
          </a:xfrm>
        </p:spPr>
        <p:txBody>
          <a:bodyPr/>
          <a:lstStyle/>
          <a:p>
            <a:pPr>
              <a:lnSpc>
                <a:spcPct val="100000"/>
              </a:lnSpc>
              <a:spcBef>
                <a:spcPts val="0"/>
              </a:spcBef>
            </a:pPr>
            <a:r>
              <a:rPr lang="en-US" altLang="en-US" sz="1600" dirty="0">
                <a:solidFill>
                  <a:srgbClr val="FFFFFF"/>
                </a:solidFill>
                <a:ea typeface="ヒラギノ角ゴ Pro W3" charset="-128"/>
              </a:rPr>
              <a:t>We want to have the same permission denied errors that an unprivileged user would receive on a normal table. This can be achieved by passing in the relation, aka table or view name, into the function and then updating our error messages.</a:t>
            </a:r>
          </a:p>
        </p:txBody>
      </p:sp>
      <p:sp>
        <p:nvSpPr>
          <p:cNvPr id="18435"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dirty="0">
                <a:solidFill>
                  <a:schemeClr val="accent6"/>
                </a:solidFill>
              </a:rPr>
              <a:t>© Fred Hutchinson Cancer Research Center </a:t>
            </a:r>
          </a:p>
        </p:txBody>
      </p:sp>
      <p:sp>
        <p:nvSpPr>
          <p:cNvPr id="18436" name="Slide Number Placeholder 3"/>
          <p:cNvSpPr>
            <a:spLocks noGrp="1"/>
          </p:cNvSpPr>
          <p:nvPr>
            <p:ph type="sldNum" sz="quarter" idx="14"/>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2B6AB763-AB93-4001-93C0-322525D2C7E0}" type="slidenum">
              <a:rPr lang="en-US" altLang="en-US" sz="600"/>
              <a:pPr>
                <a:lnSpc>
                  <a:spcPct val="100000"/>
                </a:lnSpc>
                <a:spcBef>
                  <a:spcPct val="0"/>
                </a:spcBef>
                <a:buClrTx/>
              </a:pPr>
              <a:t>48</a:t>
            </a:fld>
            <a:endParaRPr lang="en-US" altLang="en-US" sz="600"/>
          </a:p>
        </p:txBody>
      </p:sp>
      <p:sp>
        <p:nvSpPr>
          <p:cNvPr id="7" name="Text Placeholder 6">
            <a:extLst>
              <a:ext uri="{FF2B5EF4-FFF2-40B4-BE49-F238E27FC236}">
                <a16:creationId xmlns:a16="http://schemas.microsoft.com/office/drawing/2014/main" id="{08D999EF-D8FF-4249-8224-817F64A04183}"/>
              </a:ext>
            </a:extLst>
          </p:cNvPr>
          <p:cNvSpPr txBox="1">
            <a:spLocks/>
          </p:cNvSpPr>
          <p:nvPr/>
        </p:nvSpPr>
        <p:spPr bwMode="auto">
          <a:xfrm>
            <a:off x="6274965" y="1261872"/>
            <a:ext cx="5300187" cy="484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000" dirty="0">
                <a:solidFill>
                  <a:srgbClr val="7BC22F"/>
                </a:solidFill>
                <a:latin typeface="Courier Condensed" pitchFamily="2" charset="2"/>
              </a:rPr>
              <a:t>SET</a:t>
            </a:r>
            <a:r>
              <a:rPr lang="en-US" sz="1000" dirty="0">
                <a:solidFill>
                  <a:srgbClr val="FFFFFF"/>
                </a:solidFill>
                <a:latin typeface="Courier Condensed" pitchFamily="2" charset="2"/>
              </a:rPr>
              <a:t> ROLE </a:t>
            </a:r>
            <a:r>
              <a:rPr lang="en-US" sz="1000" dirty="0" err="1">
                <a:solidFill>
                  <a:srgbClr val="FFFFFF"/>
                </a:solidFill>
                <a:latin typeface="Courier Condensed" pitchFamily="2" charset="2"/>
              </a:rPr>
              <a:t>table_owner</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CREATE</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OR</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REPLACE</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FUNCTION</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security_check</a:t>
            </a:r>
            <a:r>
              <a:rPr lang="en-US" sz="1000" dirty="0">
                <a:solidFill>
                  <a:srgbClr val="FFFFFF"/>
                </a:solidFill>
                <a:latin typeface="Courier Condensed" pitchFamily="2" charset="2"/>
              </a:rPr>
              <a:t> </a:t>
            </a:r>
          </a:p>
          <a:p>
            <a:pPr>
              <a:lnSpc>
                <a:spcPct val="100000"/>
              </a:lnSpc>
              <a:spcBef>
                <a:spcPts val="0"/>
              </a:spcBef>
            </a:pPr>
            <a:r>
              <a:rPr lang="en-US" sz="1000" dirty="0">
                <a:solidFill>
                  <a:srgbClr val="F08047"/>
                </a:solidFill>
                <a:latin typeface="Courier Condensed" pitchFamily="2" charset="2"/>
              </a:rPr>
              <a:t>( </a:t>
            </a:r>
            <a:r>
              <a:rPr lang="en-US" sz="1000" dirty="0" err="1">
                <a:solidFill>
                  <a:srgbClr val="FFFFFF"/>
                </a:solidFill>
                <a:latin typeface="Courier Condensed" pitchFamily="2" charset="2"/>
              </a:rPr>
              <a:t>check_roles</a:t>
            </a:r>
            <a:r>
              <a:rPr lang="en-US" sz="1000" dirty="0">
                <a:solidFill>
                  <a:srgbClr val="FFFFFF"/>
                </a:solidFill>
                <a:latin typeface="Courier Condensed" pitchFamily="2" charset="2"/>
              </a:rPr>
              <a:t> name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relation name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RETURNS</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boolean</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AS</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body</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DECLARE</a:t>
            </a:r>
            <a:r>
              <a:rPr lang="en-US" sz="1000" dirty="0">
                <a:solidFill>
                  <a:srgbClr val="FFFFFF"/>
                </a:solidFill>
                <a:latin typeface="Courier Condensed" pitchFamily="2" charset="2"/>
              </a:rPr>
              <a:t> r </a:t>
            </a:r>
            <a:r>
              <a:rPr lang="en-US" sz="1000" dirty="0">
                <a:solidFill>
                  <a:srgbClr val="7BC22F"/>
                </a:solidFill>
                <a:latin typeface="Courier Condensed" pitchFamily="2" charset="2"/>
              </a:rPr>
              <a:t>RECORD</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BEGIN</a:t>
            </a:r>
            <a:r>
              <a:rPr lang="en-US" sz="1000" dirty="0">
                <a:solidFill>
                  <a:srgbClr val="FFFFFF"/>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   -- Checks to see if NULL was passed </a:t>
            </a:r>
          </a:p>
          <a:p>
            <a:pPr>
              <a:lnSpc>
                <a:spcPct val="100000"/>
              </a:lnSpc>
              <a:spcBef>
                <a:spcPts val="0"/>
              </a:spcBef>
            </a:pPr>
            <a:r>
              <a:rPr lang="en-US" sz="1000" dirty="0">
                <a:solidFill>
                  <a:srgbClr val="7BC22F"/>
                </a:solidFill>
                <a:latin typeface="Courier Condensed" pitchFamily="2" charset="2"/>
              </a:rPr>
              <a:t>   IF</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array_length</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check_roles</a:t>
            </a:r>
            <a:r>
              <a:rPr lang="en-US" sz="1000" dirty="0">
                <a:solidFill>
                  <a:srgbClr val="F08047"/>
                </a:solidFill>
                <a:latin typeface="Courier Condensed" pitchFamily="2" charset="2"/>
              </a:rPr>
              <a:t>,</a:t>
            </a:r>
            <a:r>
              <a:rPr lang="en-US" sz="1000" dirty="0">
                <a:solidFill>
                  <a:srgbClr val="F4DD0B"/>
                </a:solidFill>
                <a:latin typeface="Courier Condensed" pitchFamily="2" charset="2"/>
              </a:rPr>
              <a:t>1</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IS</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NULL</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THEN</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RAISE</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EXCEPTION</a:t>
            </a:r>
            <a:r>
              <a:rPr lang="en-US" sz="1000" dirty="0">
                <a:solidFill>
                  <a:srgbClr val="FFFFFF"/>
                </a:solidFill>
                <a:latin typeface="Courier Condensed" pitchFamily="2" charset="2"/>
              </a:rPr>
              <a:t> </a:t>
            </a:r>
            <a:r>
              <a:rPr lang="en-US" sz="1000" dirty="0">
                <a:solidFill>
                  <a:srgbClr val="8DB0D3"/>
                </a:solidFill>
                <a:latin typeface="Courier Condensed" pitchFamily="2" charset="2"/>
              </a:rPr>
              <a:t>'</a:t>
            </a:r>
            <a:r>
              <a:rPr lang="en-US" sz="1000" dirty="0" err="1">
                <a:solidFill>
                  <a:srgbClr val="8DB0D3"/>
                </a:solidFill>
                <a:latin typeface="Courier Condensed" pitchFamily="2" charset="2"/>
              </a:rPr>
              <a:t>check_roles</a:t>
            </a:r>
            <a:r>
              <a:rPr lang="en-US" sz="1000" dirty="0">
                <a:solidFill>
                  <a:srgbClr val="8DB0D3"/>
                </a:solidFill>
                <a:latin typeface="Courier Condensed" pitchFamily="2" charset="2"/>
              </a:rPr>
              <a:t> argument of </a:t>
            </a:r>
            <a:r>
              <a:rPr lang="en-US" sz="1000" dirty="0" err="1">
                <a:solidFill>
                  <a:srgbClr val="8DB0D3"/>
                </a:solidFill>
                <a:latin typeface="Courier Condensed" pitchFamily="2" charset="2"/>
              </a:rPr>
              <a:t>security_check</a:t>
            </a:r>
            <a:r>
              <a:rPr lang="en-US" sz="1000" dirty="0">
                <a:solidFill>
                  <a:srgbClr val="8DB0D3"/>
                </a:solidFill>
                <a:latin typeface="Courier Condensed" pitchFamily="2" charset="2"/>
              </a:rPr>
              <a:t>() is null'</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USING</a:t>
            </a:r>
            <a:r>
              <a:rPr lang="en-US" sz="1000" dirty="0">
                <a:solidFill>
                  <a:srgbClr val="FFFFFF"/>
                </a:solidFill>
                <a:latin typeface="Courier Condensed" pitchFamily="2" charset="2"/>
              </a:rPr>
              <a:t> ERRCODE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8DB0D3"/>
                </a:solidFill>
                <a:latin typeface="Courier Condensed" pitchFamily="2" charset="2"/>
              </a:rPr>
              <a:t>'</a:t>
            </a:r>
            <a:r>
              <a:rPr lang="en-US" sz="1000" dirty="0" err="1">
                <a:solidFill>
                  <a:srgbClr val="8DB0D3"/>
                </a:solidFill>
                <a:latin typeface="Courier Condensed" pitchFamily="2" charset="2"/>
              </a:rPr>
              <a:t>null_value_not_allowed</a:t>
            </a:r>
            <a:r>
              <a:rPr lang="en-US" sz="1000" dirty="0">
                <a:solidFill>
                  <a:srgbClr val="8DB0D3"/>
                </a:solidFill>
                <a:latin typeface="Courier Condensed" pitchFamily="2" charset="2"/>
              </a:rPr>
              <a:t>'</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HINT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8DB0D3"/>
                </a:solidFill>
                <a:latin typeface="Courier Condensed" pitchFamily="2" charset="2"/>
              </a:rPr>
              <a:t>'</a:t>
            </a:r>
            <a:r>
              <a:rPr lang="en-US" sz="1000" dirty="0" err="1">
                <a:solidFill>
                  <a:srgbClr val="8DB0D3"/>
                </a:solidFill>
                <a:latin typeface="Courier Condensed" pitchFamily="2" charset="2"/>
              </a:rPr>
              <a:t>security_check</a:t>
            </a:r>
            <a:r>
              <a:rPr lang="en-US" sz="1000" dirty="0">
                <a:solidFill>
                  <a:srgbClr val="8DB0D3"/>
                </a:solidFill>
                <a:latin typeface="Courier Condensed" pitchFamily="2" charset="2"/>
              </a:rPr>
              <a:t>(): Must specify roles to be checked.’</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END</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IF</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IF</a:t>
            </a:r>
            <a:r>
              <a:rPr lang="en-US" sz="1000" dirty="0">
                <a:solidFill>
                  <a:srgbClr val="FFFFFF"/>
                </a:solidFill>
                <a:latin typeface="Courier Condensed" pitchFamily="2" charset="2"/>
              </a:rPr>
              <a:t> relation </a:t>
            </a:r>
            <a:r>
              <a:rPr lang="en-US" sz="1000" dirty="0">
                <a:solidFill>
                  <a:srgbClr val="7BC22F"/>
                </a:solidFill>
                <a:latin typeface="Courier Condensed" pitchFamily="2" charset="2"/>
              </a:rPr>
              <a:t>IS</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NULL</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THEN</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RAISE</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EXCEPTION</a:t>
            </a:r>
            <a:r>
              <a:rPr lang="en-US" sz="1000" dirty="0">
                <a:solidFill>
                  <a:srgbClr val="FFFFFF"/>
                </a:solidFill>
                <a:latin typeface="Courier Condensed" pitchFamily="2" charset="2"/>
              </a:rPr>
              <a:t> </a:t>
            </a:r>
            <a:r>
              <a:rPr lang="en-US" sz="1000" dirty="0">
                <a:solidFill>
                  <a:srgbClr val="8DB0D3"/>
                </a:solidFill>
                <a:latin typeface="Courier Condensed" pitchFamily="2" charset="2"/>
              </a:rPr>
              <a:t>'relation argument of </a:t>
            </a:r>
            <a:r>
              <a:rPr lang="en-US" sz="1000" dirty="0" err="1">
                <a:solidFill>
                  <a:srgbClr val="8DB0D3"/>
                </a:solidFill>
                <a:latin typeface="Courier Condensed" pitchFamily="2" charset="2"/>
              </a:rPr>
              <a:t>security_check</a:t>
            </a:r>
            <a:r>
              <a:rPr lang="en-US" sz="1000" dirty="0">
                <a:solidFill>
                  <a:srgbClr val="8DB0D3"/>
                </a:solidFill>
                <a:latin typeface="Courier Condensed" pitchFamily="2" charset="2"/>
              </a:rPr>
              <a:t>() is null'</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USING</a:t>
            </a:r>
            <a:r>
              <a:rPr lang="en-US" sz="1000" dirty="0">
                <a:solidFill>
                  <a:srgbClr val="FFFFFF"/>
                </a:solidFill>
                <a:latin typeface="Courier Condensed" pitchFamily="2" charset="2"/>
              </a:rPr>
              <a:t> ERRCODE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8DB0D3"/>
                </a:solidFill>
                <a:latin typeface="Courier Condensed" pitchFamily="2" charset="2"/>
              </a:rPr>
              <a:t>'</a:t>
            </a:r>
            <a:r>
              <a:rPr lang="en-US" sz="1000" dirty="0" err="1">
                <a:solidFill>
                  <a:srgbClr val="8DB0D3"/>
                </a:solidFill>
                <a:latin typeface="Courier Condensed" pitchFamily="2" charset="2"/>
              </a:rPr>
              <a:t>null_value_not_allowed</a:t>
            </a:r>
            <a:r>
              <a:rPr lang="en-US" sz="1000" dirty="0">
                <a:solidFill>
                  <a:srgbClr val="8DB0D3"/>
                </a:solidFill>
                <a:latin typeface="Courier Condensed" pitchFamily="2" charset="2"/>
              </a:rPr>
              <a:t>'</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HINT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8DB0D3"/>
                </a:solidFill>
                <a:latin typeface="Courier Condensed" pitchFamily="2" charset="2"/>
              </a:rPr>
              <a:t>'</a:t>
            </a:r>
            <a:r>
              <a:rPr lang="en-US" sz="1000" dirty="0" err="1">
                <a:solidFill>
                  <a:srgbClr val="8DB0D3"/>
                </a:solidFill>
                <a:latin typeface="Courier Condensed" pitchFamily="2" charset="2"/>
              </a:rPr>
              <a:t>security_check</a:t>
            </a:r>
            <a:r>
              <a:rPr lang="en-US" sz="1000" dirty="0">
                <a:solidFill>
                  <a:srgbClr val="8DB0D3"/>
                </a:solidFill>
                <a:latin typeface="Courier Condensed" pitchFamily="2" charset="2"/>
              </a:rPr>
              <a:t>(): Must specify relation being checked.’</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END</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IF</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   -- Check to see if the </a:t>
            </a:r>
            <a:r>
              <a:rPr lang="en-US" sz="1000" dirty="0" err="1">
                <a:solidFill>
                  <a:srgbClr val="3A8BDA"/>
                </a:solidFill>
                <a:latin typeface="Courier Condensed" pitchFamily="2" charset="2"/>
              </a:rPr>
              <a:t>current_user</a:t>
            </a:r>
            <a:r>
              <a:rPr lang="en-US" sz="1000" dirty="0">
                <a:solidFill>
                  <a:srgbClr val="3A8BDA"/>
                </a:solidFill>
                <a:latin typeface="Courier Condensed" pitchFamily="2" charset="2"/>
              </a:rPr>
              <a:t> is a direct member of the </a:t>
            </a:r>
            <a:r>
              <a:rPr lang="en-US" sz="1000" dirty="0" err="1">
                <a:solidFill>
                  <a:srgbClr val="3A8BDA"/>
                </a:solidFill>
                <a:latin typeface="Courier Condensed" pitchFamily="2" charset="2"/>
              </a:rPr>
              <a:t>check_roles</a:t>
            </a:r>
            <a:r>
              <a:rPr lang="en-US" sz="1000" dirty="0">
                <a:solidFill>
                  <a:srgbClr val="3A8BDA"/>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   -- SELECT ((SELECT </a:t>
            </a:r>
            <a:r>
              <a:rPr lang="en-US" sz="1000" dirty="0" err="1">
                <a:solidFill>
                  <a:srgbClr val="3A8BDA"/>
                </a:solidFill>
                <a:latin typeface="Courier Condensed" pitchFamily="2" charset="2"/>
              </a:rPr>
              <a:t>array_agg</a:t>
            </a:r>
            <a:r>
              <a:rPr lang="en-US" sz="1000" dirty="0">
                <a:solidFill>
                  <a:srgbClr val="3A8BDA"/>
                </a:solidFill>
                <a:latin typeface="Courier Condensed" pitchFamily="2" charset="2"/>
              </a:rPr>
              <a:t>(</a:t>
            </a:r>
            <a:r>
              <a:rPr lang="en-US" sz="1000" dirty="0" err="1">
                <a:solidFill>
                  <a:srgbClr val="3A8BDA"/>
                </a:solidFill>
                <a:latin typeface="Courier Condensed" pitchFamily="2" charset="2"/>
              </a:rPr>
              <a:t>role_name</a:t>
            </a:r>
            <a:r>
              <a:rPr lang="en-US" sz="1000" dirty="0">
                <a:solidFill>
                  <a:srgbClr val="3A8BDA"/>
                </a:solidFill>
                <a:latin typeface="Courier Condensed" pitchFamily="2" charset="2"/>
              </a:rPr>
              <a:t>::name) FROM </a:t>
            </a:r>
            <a:r>
              <a:rPr lang="en-US" sz="1000" dirty="0" err="1">
                <a:solidFill>
                  <a:srgbClr val="3A8BDA"/>
                </a:solidFill>
                <a:latin typeface="Courier Condensed" pitchFamily="2" charset="2"/>
              </a:rPr>
              <a:t>information_schema.applicable_roles</a:t>
            </a:r>
            <a:r>
              <a:rPr lang="en-US" sz="1000" dirty="0">
                <a:solidFill>
                  <a:srgbClr val="3A8BDA"/>
                </a:solidFill>
                <a:latin typeface="Courier Condensed" pitchFamily="2" charset="2"/>
              </a:rPr>
              <a:t> WHERE grantee = </a:t>
            </a:r>
            <a:r>
              <a:rPr lang="en-US" sz="1000" dirty="0" err="1">
                <a:solidFill>
                  <a:srgbClr val="3A8BDA"/>
                </a:solidFill>
                <a:latin typeface="Courier Condensed" pitchFamily="2" charset="2"/>
              </a:rPr>
              <a:t>current_user</a:t>
            </a:r>
            <a:r>
              <a:rPr lang="en-US" sz="1000" dirty="0">
                <a:solidFill>
                  <a:srgbClr val="3A8BDA"/>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SELECT</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a:solidFill>
                  <a:srgbClr val="7BC22F"/>
                </a:solidFill>
                <a:latin typeface="Courier Condensed" pitchFamily="2" charset="2"/>
              </a:rPr>
              <a:t>SELECT</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array_agg</a:t>
            </a:r>
            <a:r>
              <a:rPr lang="en-US" sz="1000" dirty="0">
                <a:solidFill>
                  <a:srgbClr val="F08047"/>
                </a:solidFill>
                <a:latin typeface="Courier Condensed" pitchFamily="2" charset="2"/>
              </a:rPr>
              <a:t>(</a:t>
            </a:r>
            <a:r>
              <a:rPr lang="en-US" sz="1000" dirty="0" err="1">
                <a:solidFill>
                  <a:srgbClr val="FFFFFF"/>
                </a:solidFill>
                <a:latin typeface="Courier Condensed" pitchFamily="2" charset="2"/>
              </a:rPr>
              <a:t>role_name</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name</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FROM</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applicable_roles</a:t>
            </a:r>
            <a:r>
              <a:rPr lang="en-US" sz="1000" dirty="0">
                <a:solidFill>
                  <a:srgbClr val="F08047"/>
                </a:solidFill>
                <a:latin typeface="Courier Condensed" pitchFamily="2" charset="2"/>
              </a:rPr>
              <a:t>(</a:t>
            </a:r>
            <a:r>
              <a:rPr lang="en-US" sz="1000" dirty="0" err="1">
                <a:solidFill>
                  <a:srgbClr val="7BC22F"/>
                </a:solidFill>
                <a:latin typeface="Courier Condensed" pitchFamily="2" charset="2"/>
              </a:rPr>
              <a:t>current_user</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&gt;</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check_roles</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AS</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security_check</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INTO</a:t>
            </a:r>
            <a:r>
              <a:rPr lang="en-US" sz="1000" dirty="0">
                <a:solidFill>
                  <a:srgbClr val="FFFFFF"/>
                </a:solidFill>
                <a:latin typeface="Courier Condensed" pitchFamily="2" charset="2"/>
              </a:rPr>
              <a:t> r</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IF</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r</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security_check</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TRUE</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THEN</a:t>
            </a:r>
            <a:r>
              <a:rPr lang="en-US" sz="1000" dirty="0">
                <a:solidFill>
                  <a:srgbClr val="FFFFFF"/>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      -- </a:t>
            </a:r>
            <a:r>
              <a:rPr lang="en-US" sz="1000" dirty="0" err="1">
                <a:solidFill>
                  <a:srgbClr val="3A8BDA"/>
                </a:solidFill>
                <a:latin typeface="Courier Condensed" pitchFamily="2" charset="2"/>
              </a:rPr>
              <a:t>current_user</a:t>
            </a:r>
            <a:r>
              <a:rPr lang="en-US" sz="1000" dirty="0">
                <a:solidFill>
                  <a:srgbClr val="3A8BDA"/>
                </a:solidFill>
                <a:latin typeface="Courier Condensed" pitchFamily="2" charset="2"/>
              </a:rPr>
              <a:t> was found to be a member of all </a:t>
            </a:r>
            <a:r>
              <a:rPr lang="en-US" sz="1000" dirty="0" err="1">
                <a:solidFill>
                  <a:srgbClr val="3A8BDA"/>
                </a:solidFill>
                <a:latin typeface="Courier Condensed" pitchFamily="2" charset="2"/>
              </a:rPr>
              <a:t>check_roles</a:t>
            </a:r>
            <a:r>
              <a:rPr lang="en-US" sz="1000" dirty="0">
                <a:solidFill>
                  <a:srgbClr val="3A8BDA"/>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RETURN</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TRUE</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ELSE</a:t>
            </a:r>
            <a:r>
              <a:rPr lang="en-US" sz="1000" dirty="0">
                <a:solidFill>
                  <a:srgbClr val="FFFFFF"/>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      -- </a:t>
            </a:r>
            <a:r>
              <a:rPr lang="en-US" sz="1000" dirty="0" err="1">
                <a:solidFill>
                  <a:srgbClr val="3A8BDA"/>
                </a:solidFill>
                <a:latin typeface="Courier Condensed" pitchFamily="2" charset="2"/>
              </a:rPr>
              <a:t>current_user</a:t>
            </a:r>
            <a:r>
              <a:rPr lang="en-US" sz="1000" dirty="0">
                <a:solidFill>
                  <a:srgbClr val="3A8BDA"/>
                </a:solidFill>
                <a:latin typeface="Courier Condensed" pitchFamily="2" charset="2"/>
              </a:rPr>
              <a:t> was NOT found to be a member of all </a:t>
            </a:r>
            <a:r>
              <a:rPr lang="en-US" sz="1000" dirty="0" err="1">
                <a:solidFill>
                  <a:srgbClr val="3A8BDA"/>
                </a:solidFill>
                <a:latin typeface="Courier Condensed" pitchFamily="2" charset="2"/>
              </a:rPr>
              <a:t>check_roles</a:t>
            </a:r>
            <a:r>
              <a:rPr lang="en-US" sz="1000" dirty="0">
                <a:solidFill>
                  <a:srgbClr val="3A8BDA"/>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RAISE</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EXCEPTION</a:t>
            </a:r>
            <a:r>
              <a:rPr lang="en-US" sz="1000" dirty="0">
                <a:solidFill>
                  <a:srgbClr val="FFFFFF"/>
                </a:solidFill>
                <a:latin typeface="Courier Condensed" pitchFamily="2" charset="2"/>
              </a:rPr>
              <a:t> </a:t>
            </a:r>
            <a:r>
              <a:rPr lang="en-US" sz="1000" dirty="0">
                <a:solidFill>
                  <a:srgbClr val="8DB0D3"/>
                </a:solidFill>
                <a:latin typeface="Courier Condensed" pitchFamily="2" charset="2"/>
              </a:rPr>
              <a:t>'permission denied for relation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relation </a:t>
            </a:r>
            <a:r>
              <a:rPr lang="en-US" sz="1000" dirty="0">
                <a:solidFill>
                  <a:srgbClr val="7BC22F"/>
                </a:solidFill>
                <a:latin typeface="Courier Condensed" pitchFamily="2" charset="2"/>
              </a:rPr>
              <a:t>USING</a:t>
            </a:r>
            <a:r>
              <a:rPr lang="en-US" sz="1000" dirty="0">
                <a:solidFill>
                  <a:srgbClr val="FFFFFF"/>
                </a:solidFill>
                <a:latin typeface="Courier Condensed" pitchFamily="2" charset="2"/>
              </a:rPr>
              <a:t> ERRCODE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8DB0D3"/>
                </a:solidFill>
                <a:latin typeface="Courier Condensed" pitchFamily="2" charset="2"/>
              </a:rPr>
              <a:t>'</a:t>
            </a:r>
            <a:r>
              <a:rPr lang="en-US" sz="1000" dirty="0" err="1">
                <a:solidFill>
                  <a:srgbClr val="8DB0D3"/>
                </a:solidFill>
                <a:latin typeface="Courier Condensed" pitchFamily="2" charset="2"/>
              </a:rPr>
              <a:t>insufficient_privilege</a:t>
            </a:r>
            <a:r>
              <a:rPr lang="en-US" sz="1000" dirty="0">
                <a:solidFill>
                  <a:srgbClr val="8DB0D3"/>
                </a:solidFill>
                <a:latin typeface="Courier Condensed" pitchFamily="2" charset="2"/>
              </a:rPr>
              <a:t>'</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HINT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8DB0D3"/>
                </a:solidFill>
                <a:latin typeface="Courier Condensed" pitchFamily="2" charset="2"/>
              </a:rPr>
              <a:t>'</a:t>
            </a:r>
            <a:r>
              <a:rPr lang="en-US" sz="1000" dirty="0" err="1">
                <a:solidFill>
                  <a:srgbClr val="8DB0D3"/>
                </a:solidFill>
                <a:latin typeface="Courier Condensed" pitchFamily="2" charset="2"/>
              </a:rPr>
              <a:t>security_check</a:t>
            </a:r>
            <a:r>
              <a:rPr lang="en-US" sz="1000" dirty="0">
                <a:solidFill>
                  <a:srgbClr val="8DB0D3"/>
                </a:solidFill>
                <a:latin typeface="Courier Condensed" pitchFamily="2" charset="2"/>
              </a:rPr>
              <a:t>(): User: '</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current_user</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8DB0D3"/>
                </a:solidFill>
                <a:latin typeface="Courier Condensed" pitchFamily="2" charset="2"/>
              </a:rPr>
              <a:t>' is required to be a member of all of these groups: {'</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array_to_string</a:t>
            </a:r>
            <a:r>
              <a:rPr lang="en-US" sz="1000" dirty="0">
                <a:solidFill>
                  <a:srgbClr val="F08047"/>
                </a:solidFill>
                <a:latin typeface="Courier Condensed" pitchFamily="2" charset="2"/>
              </a:rPr>
              <a:t>(</a:t>
            </a:r>
            <a:r>
              <a:rPr lang="en-US" sz="1000" dirty="0" err="1">
                <a:solidFill>
                  <a:srgbClr val="FFFFFF"/>
                </a:solidFill>
                <a:latin typeface="Courier Condensed" pitchFamily="2" charset="2"/>
              </a:rPr>
              <a:t>check_roles</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8DB0D3"/>
                </a:solidFill>
                <a:latin typeface="Courier Condensed" pitchFamily="2" charset="2"/>
              </a:rPr>
              <a:t>','</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8DB0D3"/>
                </a:solidFill>
                <a:latin typeface="Courier Condensed" pitchFamily="2" charset="2"/>
              </a:rPr>
              <a:t>'NULL'</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8DB0D3"/>
                </a:solidFill>
                <a:latin typeface="Courier Condensed" pitchFamily="2" charset="2"/>
              </a:rPr>
              <a:t>'}’</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   END</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IF</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END</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body</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LANGUAGE</a:t>
            </a:r>
            <a:r>
              <a:rPr lang="en-US" sz="1000" dirty="0">
                <a:solidFill>
                  <a:srgbClr val="FFFFFF"/>
                </a:solidFill>
                <a:latin typeface="Courier Condensed" pitchFamily="2" charset="2"/>
              </a:rPr>
              <a:t> </a:t>
            </a:r>
            <a:r>
              <a:rPr lang="en-US" sz="1000" dirty="0">
                <a:solidFill>
                  <a:srgbClr val="8DB0D3"/>
                </a:solidFill>
                <a:latin typeface="Courier Condensed" pitchFamily="2" charset="2"/>
              </a:rPr>
              <a:t>'</a:t>
            </a:r>
            <a:r>
              <a:rPr lang="en-US" sz="1000" dirty="0" err="1">
                <a:solidFill>
                  <a:srgbClr val="8DB0D3"/>
                </a:solidFill>
                <a:latin typeface="Courier Condensed" pitchFamily="2" charset="2"/>
              </a:rPr>
              <a:t>plpgsql</a:t>
            </a:r>
            <a:r>
              <a:rPr lang="en-US" sz="1000" dirty="0">
                <a:solidFill>
                  <a:srgbClr val="8DB0D3"/>
                </a:solidFill>
                <a:latin typeface="Courier Condensed" pitchFamily="2" charset="2"/>
              </a:rPr>
              <a:t>'</a:t>
            </a:r>
            <a:r>
              <a:rPr lang="en-US" sz="1000" dirty="0">
                <a:solidFill>
                  <a:srgbClr val="FFFFFF"/>
                </a:solidFill>
                <a:latin typeface="Courier Condensed" pitchFamily="2" charset="2"/>
              </a:rPr>
              <a:t> STABLE CALLED </a:t>
            </a:r>
            <a:r>
              <a:rPr lang="en-US" sz="1000" dirty="0">
                <a:solidFill>
                  <a:srgbClr val="7BC22F"/>
                </a:solidFill>
                <a:latin typeface="Courier Condensed" pitchFamily="2" charset="2"/>
              </a:rPr>
              <a:t>ON</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NULL</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INPUT</a:t>
            </a:r>
            <a:r>
              <a:rPr lang="en-US" sz="1000" dirty="0">
                <a:solidFill>
                  <a:srgbClr val="FFFFFF"/>
                </a:solidFill>
                <a:latin typeface="Courier Condensed" pitchFamily="2" charset="2"/>
              </a:rPr>
              <a:t> SECURITY INVOKER</a:t>
            </a:r>
            <a:r>
              <a:rPr lang="en-US" sz="1000" dirty="0">
                <a:solidFill>
                  <a:srgbClr val="F08047"/>
                </a:solidFill>
                <a:latin typeface="Courier Condensed" pitchFamily="2" charset="2"/>
              </a:rPr>
              <a:t>;</a:t>
            </a:r>
            <a:endParaRPr lang="en-US" sz="1000" dirty="0">
              <a:solidFill>
                <a:srgbClr val="FFFFFF"/>
              </a:solidFill>
              <a:latin typeface="Courier Condensed" pitchFamily="2" charset="2"/>
            </a:endParaRPr>
          </a:p>
        </p:txBody>
      </p:sp>
      <p:pic>
        <p:nvPicPr>
          <p:cNvPr id="8" name="Picture 7">
            <a:extLst>
              <a:ext uri="{FF2B5EF4-FFF2-40B4-BE49-F238E27FC236}">
                <a16:creationId xmlns:a16="http://schemas.microsoft.com/office/drawing/2014/main" id="{CB70D3D4-2506-4774-BE70-B05084397F1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11527411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5"/>
          <p:cNvSpPr>
            <a:spLocks noGrp="1"/>
          </p:cNvSpPr>
          <p:nvPr>
            <p:ph type="title"/>
          </p:nvPr>
        </p:nvSpPr>
        <p:spPr/>
        <p:txBody>
          <a:bodyPr/>
          <a:lstStyle/>
          <a:p>
            <a:r>
              <a:rPr lang="en-US" altLang="en-US" dirty="0">
                <a:solidFill>
                  <a:srgbClr val="FFFFFF"/>
                </a:solidFill>
                <a:ea typeface="ヒラギノ角ゴ Pro W3" charset="-128"/>
              </a:rPr>
              <a:t>Upgrading the Function</a:t>
            </a:r>
          </a:p>
        </p:txBody>
      </p:sp>
      <p:sp>
        <p:nvSpPr>
          <p:cNvPr id="24581" name="Text Placeholder 6"/>
          <p:cNvSpPr>
            <a:spLocks noGrp="1"/>
          </p:cNvSpPr>
          <p:nvPr>
            <p:ph type="body" sz="quarter" idx="12"/>
          </p:nvPr>
        </p:nvSpPr>
        <p:spPr>
          <a:xfrm>
            <a:off x="611557" y="1261872"/>
            <a:ext cx="5300187" cy="4846320"/>
          </a:xfrm>
        </p:spPr>
        <p:txBody>
          <a:bodyPr/>
          <a:lstStyle/>
          <a:p>
            <a:pPr>
              <a:lnSpc>
                <a:spcPct val="100000"/>
              </a:lnSpc>
              <a:spcBef>
                <a:spcPts val="0"/>
              </a:spcBef>
            </a:pPr>
            <a:endParaRPr lang="en-US" altLang="en-US" sz="1600" dirty="0">
              <a:solidFill>
                <a:srgbClr val="FFFFFF"/>
              </a:solidFill>
              <a:ea typeface="ヒラギノ角ゴ Pro W3" charset="-128"/>
            </a:endParaRPr>
          </a:p>
        </p:txBody>
      </p:sp>
      <p:sp>
        <p:nvSpPr>
          <p:cNvPr id="18435"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dirty="0">
                <a:solidFill>
                  <a:schemeClr val="accent6"/>
                </a:solidFill>
              </a:rPr>
              <a:t>© Fred Hutchinson Cancer Research Center </a:t>
            </a:r>
          </a:p>
        </p:txBody>
      </p:sp>
      <p:sp>
        <p:nvSpPr>
          <p:cNvPr id="18436" name="Slide Number Placeholder 3"/>
          <p:cNvSpPr>
            <a:spLocks noGrp="1"/>
          </p:cNvSpPr>
          <p:nvPr>
            <p:ph type="sldNum" sz="quarter" idx="14"/>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2B6AB763-AB93-4001-93C0-322525D2C7E0}" type="slidenum">
              <a:rPr lang="en-US" altLang="en-US" sz="600"/>
              <a:pPr>
                <a:lnSpc>
                  <a:spcPct val="100000"/>
                </a:lnSpc>
                <a:spcBef>
                  <a:spcPct val="0"/>
                </a:spcBef>
                <a:buClrTx/>
              </a:pPr>
              <a:t>49</a:t>
            </a:fld>
            <a:endParaRPr lang="en-US" altLang="en-US" sz="600"/>
          </a:p>
        </p:txBody>
      </p:sp>
      <p:sp>
        <p:nvSpPr>
          <p:cNvPr id="7" name="Text Placeholder 6">
            <a:extLst>
              <a:ext uri="{FF2B5EF4-FFF2-40B4-BE49-F238E27FC236}">
                <a16:creationId xmlns:a16="http://schemas.microsoft.com/office/drawing/2014/main" id="{08D999EF-D8FF-4249-8224-817F64A04183}"/>
              </a:ext>
            </a:extLst>
          </p:cNvPr>
          <p:cNvSpPr txBox="1">
            <a:spLocks/>
          </p:cNvSpPr>
          <p:nvPr/>
        </p:nvSpPr>
        <p:spPr bwMode="auto">
          <a:xfrm>
            <a:off x="6274965" y="1261872"/>
            <a:ext cx="5300187" cy="484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000" dirty="0">
                <a:solidFill>
                  <a:srgbClr val="7BC22F"/>
                </a:solidFill>
                <a:latin typeface="Courier Condensed" pitchFamily="2" charset="2"/>
              </a:rPr>
              <a:t>GRANT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EXECUTE</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ON</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FUNCTION</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security_check</a:t>
            </a:r>
            <a:r>
              <a:rPr lang="en-US" sz="1000" dirty="0">
                <a:solidFill>
                  <a:srgbClr val="F08047"/>
                </a:solidFill>
                <a:latin typeface="Courier Condensed" pitchFamily="2" charset="2"/>
              </a:rPr>
              <a:t>(</a:t>
            </a:r>
            <a:r>
              <a:rPr lang="en-US" sz="1000" dirty="0" err="1">
                <a:solidFill>
                  <a:srgbClr val="FFFFFF"/>
                </a:solidFill>
                <a:latin typeface="Courier Condensed" pitchFamily="2" charset="2"/>
              </a:rPr>
              <a:t>check_roles</a:t>
            </a:r>
            <a:r>
              <a:rPr lang="en-US" sz="1000" dirty="0">
                <a:solidFill>
                  <a:srgbClr val="FFFFFF"/>
                </a:solidFill>
                <a:latin typeface="Courier Condensed" pitchFamily="2" charset="2"/>
              </a:rPr>
              <a:t> name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relation name</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TO</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PUBLIC</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endParaRPr lang="en-US" sz="1000" dirty="0">
              <a:solidFill>
                <a:srgbClr val="FFFFFF"/>
              </a:solidFill>
              <a:latin typeface="Courier Condensed" pitchFamily="2" charset="2"/>
            </a:endParaRPr>
          </a:p>
          <a:p>
            <a:pPr>
              <a:lnSpc>
                <a:spcPct val="100000"/>
              </a:lnSpc>
              <a:spcBef>
                <a:spcPts val="0"/>
              </a:spcBef>
            </a:pPr>
            <a:r>
              <a:rPr lang="en-US" sz="1000" dirty="0">
                <a:solidFill>
                  <a:srgbClr val="7BC22F"/>
                </a:solidFill>
                <a:latin typeface="Courier Condensed" pitchFamily="2" charset="2"/>
              </a:rPr>
              <a:t>SET</a:t>
            </a:r>
            <a:r>
              <a:rPr lang="en-US" sz="1000" dirty="0">
                <a:solidFill>
                  <a:srgbClr val="FFFFFF"/>
                </a:solidFill>
                <a:latin typeface="Courier Condensed" pitchFamily="2" charset="2"/>
              </a:rPr>
              <a:t> ROLE </a:t>
            </a:r>
            <a:r>
              <a:rPr lang="en-US" sz="1000" dirty="0" err="1">
                <a:solidFill>
                  <a:srgbClr val="FFFFFF"/>
                </a:solidFill>
                <a:latin typeface="Courier Condensed" pitchFamily="2" charset="2"/>
              </a:rPr>
              <a:t>user_b</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SELECT</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security_check</a:t>
            </a:r>
            <a:r>
              <a:rPr lang="en-US" sz="1000" dirty="0">
                <a:solidFill>
                  <a:srgbClr val="F08047"/>
                </a:solidFill>
                <a:latin typeface="Courier Condensed" pitchFamily="2" charset="2"/>
              </a:rPr>
              <a:t>(</a:t>
            </a:r>
            <a:r>
              <a:rPr lang="en-US" sz="1000" dirty="0">
                <a:solidFill>
                  <a:srgbClr val="7BC22F"/>
                </a:solidFill>
                <a:latin typeface="Courier Condensed" pitchFamily="2" charset="2"/>
              </a:rPr>
              <a:t>null</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null</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 ERROR: </a:t>
            </a:r>
            <a:r>
              <a:rPr lang="en-US" sz="1000" dirty="0" err="1">
                <a:solidFill>
                  <a:srgbClr val="3A8BDA"/>
                </a:solidFill>
                <a:latin typeface="Courier Condensed" pitchFamily="2" charset="2"/>
              </a:rPr>
              <a:t>check_roles</a:t>
            </a:r>
            <a:r>
              <a:rPr lang="en-US" sz="1000" dirty="0">
                <a:solidFill>
                  <a:srgbClr val="3A8BDA"/>
                </a:solidFill>
                <a:latin typeface="Courier Condensed" pitchFamily="2" charset="2"/>
              </a:rPr>
              <a:t> argument of </a:t>
            </a:r>
            <a:r>
              <a:rPr lang="en-US" sz="1000" dirty="0" err="1">
                <a:solidFill>
                  <a:srgbClr val="3A8BDA"/>
                </a:solidFill>
                <a:latin typeface="Courier Condensed" pitchFamily="2" charset="2"/>
              </a:rPr>
              <a:t>security_check</a:t>
            </a:r>
            <a:r>
              <a:rPr lang="en-US" sz="1000" dirty="0">
                <a:solidFill>
                  <a:srgbClr val="3A8BDA"/>
                </a:solidFill>
                <a:latin typeface="Courier Condensed" pitchFamily="2" charset="2"/>
              </a:rPr>
              <a:t>() is null </a:t>
            </a:r>
          </a:p>
          <a:p>
            <a:pPr>
              <a:lnSpc>
                <a:spcPct val="100000"/>
              </a:lnSpc>
              <a:spcBef>
                <a:spcPts val="0"/>
              </a:spcBef>
            </a:pPr>
            <a:r>
              <a:rPr lang="en-US" sz="1000" dirty="0">
                <a:solidFill>
                  <a:srgbClr val="3A8BDA"/>
                </a:solidFill>
                <a:latin typeface="Courier Condensed" pitchFamily="2" charset="2"/>
              </a:rPr>
              <a:t>-- HINT: </a:t>
            </a:r>
            <a:r>
              <a:rPr lang="en-US" sz="1000" dirty="0" err="1">
                <a:solidFill>
                  <a:srgbClr val="3A8BDA"/>
                </a:solidFill>
                <a:latin typeface="Courier Condensed" pitchFamily="2" charset="2"/>
              </a:rPr>
              <a:t>security_check</a:t>
            </a:r>
            <a:r>
              <a:rPr lang="en-US" sz="1000" dirty="0">
                <a:solidFill>
                  <a:srgbClr val="3A8BDA"/>
                </a:solidFill>
                <a:latin typeface="Courier Condensed" pitchFamily="2" charset="2"/>
              </a:rPr>
              <a:t>(): Must specify roles to be checked. </a:t>
            </a:r>
          </a:p>
          <a:p>
            <a:pPr>
              <a:lnSpc>
                <a:spcPct val="100000"/>
              </a:lnSpc>
              <a:spcBef>
                <a:spcPts val="0"/>
              </a:spcBef>
            </a:pPr>
            <a:endParaRPr lang="en-US" sz="1000" dirty="0">
              <a:solidFill>
                <a:srgbClr val="3A8BDA"/>
              </a:solidFill>
              <a:latin typeface="Courier Condensed" pitchFamily="2" charset="2"/>
            </a:endParaRPr>
          </a:p>
          <a:p>
            <a:pPr>
              <a:lnSpc>
                <a:spcPct val="100000"/>
              </a:lnSpc>
              <a:spcBef>
                <a:spcPts val="0"/>
              </a:spcBef>
            </a:pPr>
            <a:r>
              <a:rPr lang="en-US" sz="1000" dirty="0">
                <a:solidFill>
                  <a:srgbClr val="7BC22F"/>
                </a:solidFill>
                <a:latin typeface="Courier Condensed" pitchFamily="2" charset="2"/>
              </a:rPr>
              <a:t>SELECT</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security_check</a:t>
            </a:r>
            <a:r>
              <a:rPr lang="en-US" sz="1000" dirty="0">
                <a:solidFill>
                  <a:srgbClr val="F08047"/>
                </a:solidFill>
                <a:latin typeface="Courier Condensed" pitchFamily="2" charset="2"/>
              </a:rPr>
              <a:t>(</a:t>
            </a:r>
            <a:r>
              <a:rPr lang="en-US" sz="1000" dirty="0">
                <a:solidFill>
                  <a:srgbClr val="7BC22F"/>
                </a:solidFill>
                <a:latin typeface="Courier Condensed" pitchFamily="2" charset="2"/>
              </a:rPr>
              <a:t>ARRAY</a:t>
            </a:r>
            <a:r>
              <a:rPr lang="en-US" sz="1000" dirty="0">
                <a:solidFill>
                  <a:srgbClr val="F08047"/>
                </a:solidFill>
                <a:latin typeface="Courier Condensed" pitchFamily="2" charset="2"/>
              </a:rPr>
              <a:t>[</a:t>
            </a:r>
            <a:r>
              <a:rPr lang="en-US" sz="1000" dirty="0">
                <a:solidFill>
                  <a:srgbClr val="8DB0D3"/>
                </a:solidFill>
                <a:latin typeface="Courier Condensed" pitchFamily="2" charset="2"/>
              </a:rPr>
              <a:t>'</a:t>
            </a:r>
            <a:r>
              <a:rPr lang="en-US" sz="1000" dirty="0" err="1">
                <a:solidFill>
                  <a:srgbClr val="8DB0D3"/>
                </a:solidFill>
                <a:latin typeface="Courier Condensed" pitchFamily="2" charset="2"/>
              </a:rPr>
              <a:t>group_a</a:t>
            </a:r>
            <a:r>
              <a:rPr lang="en-US" sz="1000" dirty="0">
                <a:solidFill>
                  <a:srgbClr val="8DB0D3"/>
                </a:solidFill>
                <a:latin typeface="Courier Condensed" pitchFamily="2" charset="2"/>
              </a:rPr>
              <a:t>'</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name</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8DB0D3"/>
                </a:solidFill>
                <a:latin typeface="Courier Condensed" pitchFamily="2" charset="2"/>
              </a:rPr>
              <a:t>'</a:t>
            </a:r>
            <a:r>
              <a:rPr lang="en-US" sz="1000" dirty="0" err="1">
                <a:solidFill>
                  <a:srgbClr val="8DB0D3"/>
                </a:solidFill>
                <a:latin typeface="Courier Condensed" pitchFamily="2" charset="2"/>
              </a:rPr>
              <a:t>group_b</a:t>
            </a:r>
            <a:r>
              <a:rPr lang="en-US" sz="1000" dirty="0">
                <a:solidFill>
                  <a:srgbClr val="8DB0D3"/>
                </a:solidFill>
                <a:latin typeface="Courier Condensed" pitchFamily="2" charset="2"/>
              </a:rPr>
              <a:t>'</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name</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null</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 ERROR: relation argument of </a:t>
            </a:r>
            <a:r>
              <a:rPr lang="en-US" sz="1000" dirty="0" err="1">
                <a:solidFill>
                  <a:srgbClr val="3A8BDA"/>
                </a:solidFill>
                <a:latin typeface="Courier Condensed" pitchFamily="2" charset="2"/>
              </a:rPr>
              <a:t>security_check</a:t>
            </a:r>
            <a:r>
              <a:rPr lang="en-US" sz="1000" dirty="0">
                <a:solidFill>
                  <a:srgbClr val="3A8BDA"/>
                </a:solidFill>
                <a:latin typeface="Courier Condensed" pitchFamily="2" charset="2"/>
              </a:rPr>
              <a:t>() is null </a:t>
            </a:r>
          </a:p>
          <a:p>
            <a:pPr>
              <a:lnSpc>
                <a:spcPct val="100000"/>
              </a:lnSpc>
              <a:spcBef>
                <a:spcPts val="0"/>
              </a:spcBef>
            </a:pPr>
            <a:r>
              <a:rPr lang="en-US" sz="1000" dirty="0">
                <a:solidFill>
                  <a:srgbClr val="3A8BDA"/>
                </a:solidFill>
                <a:latin typeface="Courier Condensed" pitchFamily="2" charset="2"/>
              </a:rPr>
              <a:t>-- HINT: </a:t>
            </a:r>
            <a:r>
              <a:rPr lang="en-US" sz="1000" dirty="0" err="1">
                <a:solidFill>
                  <a:srgbClr val="3A8BDA"/>
                </a:solidFill>
                <a:latin typeface="Courier Condensed" pitchFamily="2" charset="2"/>
              </a:rPr>
              <a:t>security_check</a:t>
            </a:r>
            <a:r>
              <a:rPr lang="en-US" sz="1000" dirty="0">
                <a:solidFill>
                  <a:srgbClr val="3A8BDA"/>
                </a:solidFill>
                <a:latin typeface="Courier Condensed" pitchFamily="2" charset="2"/>
              </a:rPr>
              <a:t>(): Must specify roles to be checked. </a:t>
            </a:r>
          </a:p>
          <a:p>
            <a:pPr>
              <a:lnSpc>
                <a:spcPct val="100000"/>
              </a:lnSpc>
              <a:spcBef>
                <a:spcPts val="0"/>
              </a:spcBef>
            </a:pPr>
            <a:endParaRPr lang="en-US" sz="1000" dirty="0">
              <a:solidFill>
                <a:srgbClr val="3A8BDA"/>
              </a:solidFill>
              <a:latin typeface="Courier Condensed" pitchFamily="2" charset="2"/>
            </a:endParaRPr>
          </a:p>
          <a:p>
            <a:pPr>
              <a:lnSpc>
                <a:spcPct val="100000"/>
              </a:lnSpc>
              <a:spcBef>
                <a:spcPts val="0"/>
              </a:spcBef>
            </a:pPr>
            <a:r>
              <a:rPr lang="en-US" sz="1000" dirty="0">
                <a:solidFill>
                  <a:srgbClr val="7BC22F"/>
                </a:solidFill>
                <a:latin typeface="Courier Condensed" pitchFamily="2" charset="2"/>
              </a:rPr>
              <a:t>SELECT</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security_check</a:t>
            </a:r>
            <a:r>
              <a:rPr lang="en-US" sz="1000" dirty="0">
                <a:solidFill>
                  <a:srgbClr val="F08047"/>
                </a:solidFill>
                <a:latin typeface="Courier Condensed" pitchFamily="2" charset="2"/>
              </a:rPr>
              <a:t>(</a:t>
            </a:r>
            <a:r>
              <a:rPr lang="en-US" sz="1000" dirty="0">
                <a:solidFill>
                  <a:srgbClr val="7BC22F"/>
                </a:solidFill>
                <a:latin typeface="Courier Condensed" pitchFamily="2" charset="2"/>
              </a:rPr>
              <a:t>ARRAY</a:t>
            </a:r>
            <a:r>
              <a:rPr lang="en-US" sz="1000" dirty="0">
                <a:solidFill>
                  <a:srgbClr val="F08047"/>
                </a:solidFill>
                <a:latin typeface="Courier Condensed" pitchFamily="2" charset="2"/>
              </a:rPr>
              <a:t>[</a:t>
            </a:r>
            <a:r>
              <a:rPr lang="en-US" sz="1000" dirty="0">
                <a:solidFill>
                  <a:srgbClr val="7BC22F"/>
                </a:solidFill>
                <a:latin typeface="Courier Condensed" pitchFamily="2" charset="2"/>
              </a:rPr>
              <a:t>null</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name</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8DB0D3"/>
                </a:solidFill>
                <a:latin typeface="Courier Condensed" pitchFamily="2" charset="2"/>
              </a:rPr>
              <a:t>'</a:t>
            </a:r>
            <a:r>
              <a:rPr lang="en-US" sz="1000" dirty="0" err="1">
                <a:solidFill>
                  <a:srgbClr val="8DB0D3"/>
                </a:solidFill>
                <a:latin typeface="Courier Condensed" pitchFamily="2" charset="2"/>
              </a:rPr>
              <a:t>test_rule</a:t>
            </a:r>
            <a:r>
              <a:rPr lang="en-US" sz="1000" dirty="0">
                <a:solidFill>
                  <a:srgbClr val="8DB0D3"/>
                </a:solidFill>
                <a:latin typeface="Courier Condensed" pitchFamily="2" charset="2"/>
              </a:rPr>
              <a:t>'</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name</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 ERROR: permission denied for relation </a:t>
            </a:r>
            <a:r>
              <a:rPr lang="en-US" sz="1000" dirty="0" err="1">
                <a:solidFill>
                  <a:srgbClr val="3A8BDA"/>
                </a:solidFill>
                <a:latin typeface="Courier Condensed" pitchFamily="2" charset="2"/>
              </a:rPr>
              <a:t>test_rule</a:t>
            </a:r>
            <a:r>
              <a:rPr lang="en-US" sz="1000" dirty="0">
                <a:solidFill>
                  <a:srgbClr val="3A8BDA"/>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 HINT: </a:t>
            </a:r>
            <a:r>
              <a:rPr lang="en-US" sz="1000" dirty="0" err="1">
                <a:solidFill>
                  <a:srgbClr val="3A8BDA"/>
                </a:solidFill>
                <a:latin typeface="Courier Condensed" pitchFamily="2" charset="2"/>
              </a:rPr>
              <a:t>security_check</a:t>
            </a:r>
            <a:r>
              <a:rPr lang="en-US" sz="1000" dirty="0">
                <a:solidFill>
                  <a:srgbClr val="3A8BDA"/>
                </a:solidFill>
                <a:latin typeface="Courier Condensed" pitchFamily="2" charset="2"/>
              </a:rPr>
              <a:t>(): User: </a:t>
            </a:r>
            <a:r>
              <a:rPr lang="en-US" sz="1000" dirty="0" err="1">
                <a:solidFill>
                  <a:srgbClr val="3A8BDA"/>
                </a:solidFill>
                <a:latin typeface="Courier Condensed" pitchFamily="2" charset="2"/>
              </a:rPr>
              <a:t>user_b</a:t>
            </a:r>
            <a:r>
              <a:rPr lang="en-US" sz="1000" dirty="0">
                <a:solidFill>
                  <a:srgbClr val="3A8BDA"/>
                </a:solidFill>
                <a:latin typeface="Courier Condensed" pitchFamily="2" charset="2"/>
              </a:rPr>
              <a:t> is required to be a member of all of these groups: {NULL} </a:t>
            </a:r>
          </a:p>
          <a:p>
            <a:pPr>
              <a:lnSpc>
                <a:spcPct val="100000"/>
              </a:lnSpc>
              <a:spcBef>
                <a:spcPts val="0"/>
              </a:spcBef>
            </a:pPr>
            <a:endParaRPr lang="en-US" sz="1000" dirty="0">
              <a:solidFill>
                <a:srgbClr val="3A8BDA"/>
              </a:solidFill>
              <a:latin typeface="Courier Condensed" pitchFamily="2" charset="2"/>
            </a:endParaRPr>
          </a:p>
          <a:p>
            <a:pPr>
              <a:lnSpc>
                <a:spcPct val="100000"/>
              </a:lnSpc>
              <a:spcBef>
                <a:spcPts val="0"/>
              </a:spcBef>
            </a:pPr>
            <a:r>
              <a:rPr lang="en-US" sz="1000" dirty="0">
                <a:solidFill>
                  <a:srgbClr val="7BC22F"/>
                </a:solidFill>
                <a:latin typeface="Courier Condensed" pitchFamily="2" charset="2"/>
              </a:rPr>
              <a:t>SELECT</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security_check</a:t>
            </a:r>
            <a:r>
              <a:rPr lang="en-US" sz="1000" dirty="0">
                <a:solidFill>
                  <a:srgbClr val="F08047"/>
                </a:solidFill>
                <a:latin typeface="Courier Condensed" pitchFamily="2" charset="2"/>
              </a:rPr>
              <a:t>(</a:t>
            </a:r>
            <a:r>
              <a:rPr lang="en-US" sz="1000" dirty="0">
                <a:solidFill>
                  <a:srgbClr val="7BC22F"/>
                </a:solidFill>
                <a:latin typeface="Courier Condensed" pitchFamily="2" charset="2"/>
              </a:rPr>
              <a:t>ARRAY</a:t>
            </a:r>
            <a:r>
              <a:rPr lang="en-US" sz="1000" dirty="0">
                <a:solidFill>
                  <a:srgbClr val="F08047"/>
                </a:solidFill>
                <a:latin typeface="Courier Condensed" pitchFamily="2" charset="2"/>
              </a:rPr>
              <a:t>[</a:t>
            </a:r>
            <a:r>
              <a:rPr lang="en-US" sz="1000" dirty="0">
                <a:solidFill>
                  <a:srgbClr val="8DB0D3"/>
                </a:solidFill>
                <a:latin typeface="Courier Condensed" pitchFamily="2" charset="2"/>
              </a:rPr>
              <a:t>'</a:t>
            </a:r>
            <a:r>
              <a:rPr lang="en-US" sz="1000" dirty="0" err="1">
                <a:solidFill>
                  <a:srgbClr val="8DB0D3"/>
                </a:solidFill>
                <a:latin typeface="Courier Condensed" pitchFamily="2" charset="2"/>
              </a:rPr>
              <a:t>group_a</a:t>
            </a:r>
            <a:r>
              <a:rPr lang="en-US" sz="1000" dirty="0">
                <a:solidFill>
                  <a:srgbClr val="8DB0D3"/>
                </a:solidFill>
                <a:latin typeface="Courier Condensed" pitchFamily="2" charset="2"/>
              </a:rPr>
              <a:t>'</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name</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8DB0D3"/>
                </a:solidFill>
                <a:latin typeface="Courier Condensed" pitchFamily="2" charset="2"/>
              </a:rPr>
              <a:t>'</a:t>
            </a:r>
            <a:r>
              <a:rPr lang="en-US" sz="1000" dirty="0" err="1">
                <a:solidFill>
                  <a:srgbClr val="8DB0D3"/>
                </a:solidFill>
                <a:latin typeface="Courier Condensed" pitchFamily="2" charset="2"/>
              </a:rPr>
              <a:t>group_b</a:t>
            </a:r>
            <a:r>
              <a:rPr lang="en-US" sz="1000" dirty="0">
                <a:solidFill>
                  <a:srgbClr val="8DB0D3"/>
                </a:solidFill>
                <a:latin typeface="Courier Condensed" pitchFamily="2" charset="2"/>
              </a:rPr>
              <a:t>'</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name</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8DB0D3"/>
                </a:solidFill>
                <a:latin typeface="Courier Condensed" pitchFamily="2" charset="2"/>
              </a:rPr>
              <a:t>'</a:t>
            </a:r>
            <a:r>
              <a:rPr lang="en-US" sz="1000" dirty="0" err="1">
                <a:solidFill>
                  <a:srgbClr val="8DB0D3"/>
                </a:solidFill>
                <a:latin typeface="Courier Condensed" pitchFamily="2" charset="2"/>
              </a:rPr>
              <a:t>test_rule</a:t>
            </a:r>
            <a:r>
              <a:rPr lang="en-US" sz="1000" dirty="0">
                <a:solidFill>
                  <a:srgbClr val="8DB0D3"/>
                </a:solidFill>
                <a:latin typeface="Courier Condensed" pitchFamily="2" charset="2"/>
              </a:rPr>
              <a:t>'</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name</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 ERROR: permission denied for relation </a:t>
            </a:r>
            <a:r>
              <a:rPr lang="en-US" sz="1000" dirty="0" err="1">
                <a:solidFill>
                  <a:srgbClr val="3A8BDA"/>
                </a:solidFill>
                <a:latin typeface="Courier Condensed" pitchFamily="2" charset="2"/>
              </a:rPr>
              <a:t>test_rule</a:t>
            </a:r>
            <a:r>
              <a:rPr lang="en-US" sz="1000" dirty="0">
                <a:solidFill>
                  <a:srgbClr val="3A8BDA"/>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 HINT: </a:t>
            </a:r>
            <a:r>
              <a:rPr lang="en-US" sz="1000" dirty="0" err="1">
                <a:solidFill>
                  <a:srgbClr val="3A8BDA"/>
                </a:solidFill>
                <a:latin typeface="Courier Condensed" pitchFamily="2" charset="2"/>
              </a:rPr>
              <a:t>security_check</a:t>
            </a:r>
            <a:r>
              <a:rPr lang="en-US" sz="1000" dirty="0">
                <a:solidFill>
                  <a:srgbClr val="3A8BDA"/>
                </a:solidFill>
                <a:latin typeface="Courier Condensed" pitchFamily="2" charset="2"/>
              </a:rPr>
              <a:t>(): User: </a:t>
            </a:r>
            <a:r>
              <a:rPr lang="en-US" sz="1000" dirty="0" err="1">
                <a:solidFill>
                  <a:srgbClr val="3A8BDA"/>
                </a:solidFill>
                <a:latin typeface="Courier Condensed" pitchFamily="2" charset="2"/>
              </a:rPr>
              <a:t>user_b</a:t>
            </a:r>
            <a:r>
              <a:rPr lang="en-US" sz="1000" dirty="0">
                <a:solidFill>
                  <a:srgbClr val="3A8BDA"/>
                </a:solidFill>
                <a:latin typeface="Courier Condensed" pitchFamily="2" charset="2"/>
              </a:rPr>
              <a:t> is required to be a member of all of these groups: {</a:t>
            </a:r>
            <a:r>
              <a:rPr lang="en-US" sz="1000" dirty="0" err="1">
                <a:solidFill>
                  <a:srgbClr val="3A8BDA"/>
                </a:solidFill>
                <a:latin typeface="Courier Condensed" pitchFamily="2" charset="2"/>
              </a:rPr>
              <a:t>group_a,group_b</a:t>
            </a:r>
            <a:r>
              <a:rPr lang="en-US" sz="1000" dirty="0">
                <a:solidFill>
                  <a:srgbClr val="3A8BDA"/>
                </a:solidFill>
                <a:latin typeface="Courier Condensed" pitchFamily="2" charset="2"/>
              </a:rPr>
              <a:t>}</a:t>
            </a:r>
            <a:endParaRPr lang="en-US" sz="1000" dirty="0">
              <a:effectLst/>
              <a:latin typeface="Courier Condensed" pitchFamily="2" charset="2"/>
            </a:endParaRPr>
          </a:p>
        </p:txBody>
      </p:sp>
      <p:pic>
        <p:nvPicPr>
          <p:cNvPr id="8" name="Picture 7">
            <a:extLst>
              <a:ext uri="{FF2B5EF4-FFF2-40B4-BE49-F238E27FC236}">
                <a16:creationId xmlns:a16="http://schemas.microsoft.com/office/drawing/2014/main" id="{C06B7E9D-92A9-4E38-A95A-1B733946F1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15991748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Speed Testing</a:t>
            </a:r>
          </a:p>
        </p:txBody>
      </p:sp>
    </p:spTree>
    <p:extLst>
      <p:ext uri="{BB962C8B-B14F-4D97-AF65-F5344CB8AC3E}">
        <p14:creationId xmlns:p14="http://schemas.microsoft.com/office/powerpoint/2010/main" val="30801052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5"/>
          <p:cNvSpPr>
            <a:spLocks noGrp="1"/>
          </p:cNvSpPr>
          <p:nvPr>
            <p:ph type="title"/>
          </p:nvPr>
        </p:nvSpPr>
        <p:spPr/>
        <p:txBody>
          <a:bodyPr/>
          <a:lstStyle/>
          <a:p>
            <a:r>
              <a:rPr lang="en-US" altLang="en-US" dirty="0">
                <a:solidFill>
                  <a:srgbClr val="FFFFFF"/>
                </a:solidFill>
                <a:ea typeface="ヒラギノ角ゴ Pro W3" charset="-128"/>
              </a:rPr>
              <a:t>Speed Testing</a:t>
            </a:r>
          </a:p>
        </p:txBody>
      </p:sp>
      <p:sp>
        <p:nvSpPr>
          <p:cNvPr id="24581" name="Text Placeholder 6"/>
          <p:cNvSpPr>
            <a:spLocks noGrp="1"/>
          </p:cNvSpPr>
          <p:nvPr>
            <p:ph type="body" sz="quarter" idx="12"/>
          </p:nvPr>
        </p:nvSpPr>
        <p:spPr>
          <a:xfrm>
            <a:off x="611557" y="1261872"/>
            <a:ext cx="5300187" cy="4846320"/>
          </a:xfrm>
        </p:spPr>
        <p:txBody>
          <a:bodyPr/>
          <a:lstStyle/>
          <a:p>
            <a:pPr>
              <a:lnSpc>
                <a:spcPct val="100000"/>
              </a:lnSpc>
              <a:spcBef>
                <a:spcPts val="0"/>
              </a:spcBef>
            </a:pPr>
            <a:r>
              <a:rPr lang="en-US" altLang="en-US" sz="1600" dirty="0">
                <a:solidFill>
                  <a:srgbClr val="FFFFFF"/>
                </a:solidFill>
                <a:ea typeface="ヒラギノ角ゴ Pro W3" charset="-128"/>
              </a:rPr>
              <a:t>Thanks to Jeremy Schneider, Amazon AWS, for doing speed testing using PostgreSQL build version 10.4 from yum.postgresql.org.</a:t>
            </a:r>
          </a:p>
          <a:p>
            <a:pPr>
              <a:lnSpc>
                <a:spcPct val="100000"/>
              </a:lnSpc>
              <a:spcBef>
                <a:spcPts val="0"/>
              </a:spcBef>
            </a:pPr>
            <a:endParaRPr lang="en-US" altLang="en-US" sz="1600" dirty="0">
              <a:solidFill>
                <a:srgbClr val="FFFFFF"/>
              </a:solidFill>
              <a:ea typeface="ヒラギノ角ゴ Pro W3" charset="-128"/>
            </a:endParaRPr>
          </a:p>
          <a:p>
            <a:pPr>
              <a:lnSpc>
                <a:spcPct val="100000"/>
              </a:lnSpc>
              <a:spcBef>
                <a:spcPts val="0"/>
              </a:spcBef>
            </a:pPr>
            <a:r>
              <a:rPr lang="en-US" altLang="en-US" sz="1600" dirty="0">
                <a:solidFill>
                  <a:srgbClr val="FFFFFF"/>
                </a:solidFill>
                <a:ea typeface="ヒラギノ角ゴ Pro W3" charset="-128"/>
              </a:rPr>
              <a:t>Re-reading your blog, your code for speed testing does the trick and is a little nicer than my code.  :)  i could have just used that, tweaking for wider rows. I prefer this, and it's easy enough to do 'testing'||repeat('X',58).</a:t>
            </a:r>
          </a:p>
          <a:p>
            <a:pPr>
              <a:lnSpc>
                <a:spcPct val="100000"/>
              </a:lnSpc>
              <a:spcBef>
                <a:spcPts val="0"/>
              </a:spcBef>
            </a:pPr>
            <a:endParaRPr lang="en-US" altLang="en-US" sz="1600" dirty="0">
              <a:solidFill>
                <a:srgbClr val="FFFFFF"/>
              </a:solidFill>
              <a:ea typeface="ヒラギノ角ゴ Pro W3" charset="-128"/>
            </a:endParaRPr>
          </a:p>
        </p:txBody>
      </p:sp>
      <p:sp>
        <p:nvSpPr>
          <p:cNvPr id="18435"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dirty="0">
                <a:solidFill>
                  <a:schemeClr val="accent6"/>
                </a:solidFill>
              </a:rPr>
              <a:t>© Fred Hutchinson Cancer Research Center </a:t>
            </a:r>
          </a:p>
        </p:txBody>
      </p:sp>
      <p:sp>
        <p:nvSpPr>
          <p:cNvPr id="18436" name="Slide Number Placeholder 3"/>
          <p:cNvSpPr>
            <a:spLocks noGrp="1"/>
          </p:cNvSpPr>
          <p:nvPr>
            <p:ph type="sldNum" sz="quarter" idx="14"/>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2B6AB763-AB93-4001-93C0-322525D2C7E0}" type="slidenum">
              <a:rPr lang="en-US" altLang="en-US" sz="600"/>
              <a:pPr>
                <a:lnSpc>
                  <a:spcPct val="100000"/>
                </a:lnSpc>
                <a:spcBef>
                  <a:spcPct val="0"/>
                </a:spcBef>
                <a:buClrTx/>
              </a:pPr>
              <a:t>51</a:t>
            </a:fld>
            <a:endParaRPr lang="en-US" altLang="en-US" sz="600"/>
          </a:p>
        </p:txBody>
      </p:sp>
      <p:sp>
        <p:nvSpPr>
          <p:cNvPr id="7" name="Text Placeholder 6">
            <a:extLst>
              <a:ext uri="{FF2B5EF4-FFF2-40B4-BE49-F238E27FC236}">
                <a16:creationId xmlns:a16="http://schemas.microsoft.com/office/drawing/2014/main" id="{08D999EF-D8FF-4249-8224-817F64A04183}"/>
              </a:ext>
            </a:extLst>
          </p:cNvPr>
          <p:cNvSpPr txBox="1">
            <a:spLocks/>
          </p:cNvSpPr>
          <p:nvPr/>
        </p:nvSpPr>
        <p:spPr bwMode="auto">
          <a:xfrm>
            <a:off x="6274965" y="1261872"/>
            <a:ext cx="5300187" cy="484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000" dirty="0">
                <a:solidFill>
                  <a:srgbClr val="7BC22F"/>
                </a:solidFill>
                <a:latin typeface="Courier Condensed" pitchFamily="2" charset="2"/>
              </a:rPr>
              <a:t>insert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into</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test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select</a:t>
            </a:r>
            <a:r>
              <a:rPr lang="en-US" sz="1000" dirty="0">
                <a:solidFill>
                  <a:srgbClr val="FFFFFF"/>
                </a:solidFill>
                <a:latin typeface="Courier Condensed" pitchFamily="2" charset="2"/>
              </a:rPr>
              <a:t> random</a:t>
            </a:r>
            <a:r>
              <a:rPr lang="en-US" sz="1000" dirty="0">
                <a:solidFill>
                  <a:srgbClr val="F08047"/>
                </a:solidFill>
                <a:latin typeface="Courier Condensed" pitchFamily="2" charset="2"/>
              </a:rPr>
              <a:t>()*</a:t>
            </a:r>
            <a:r>
              <a:rPr lang="en-US" sz="1000" dirty="0">
                <a:solidFill>
                  <a:srgbClr val="F4DD0B"/>
                </a:solidFill>
                <a:latin typeface="Courier Condensed" pitchFamily="2" charset="2"/>
              </a:rPr>
              <a:t>9000000</a:t>
            </a:r>
            <a:r>
              <a:rPr lang="en-US" sz="1000" dirty="0">
                <a:solidFill>
                  <a:srgbClr val="F08047"/>
                </a:solidFill>
                <a:latin typeface="Courier Condensed" pitchFamily="2" charset="2"/>
              </a:rPr>
              <a:t>+</a:t>
            </a:r>
            <a:r>
              <a:rPr lang="en-US" sz="1000" dirty="0">
                <a:solidFill>
                  <a:srgbClr val="F4DD0B"/>
                </a:solidFill>
                <a:latin typeface="Courier Condensed" pitchFamily="2" charset="2"/>
              </a:rPr>
              <a:t>100000</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md5</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random</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text</a:t>
            </a:r>
            <a:r>
              <a:rPr lang="en-US" sz="1000" dirty="0">
                <a:solidFill>
                  <a:srgbClr val="F08047"/>
                </a:solidFill>
                <a:latin typeface="Courier Condensed" pitchFamily="2" charset="2"/>
              </a:rPr>
              <a:t>)||</a:t>
            </a:r>
            <a:r>
              <a:rPr lang="en-US" sz="1000" dirty="0">
                <a:solidFill>
                  <a:srgbClr val="7BC22F"/>
                </a:solidFill>
                <a:latin typeface="Courier Condensed" pitchFamily="2" charset="2"/>
              </a:rPr>
              <a:t>repeat</a:t>
            </a:r>
            <a:r>
              <a:rPr lang="en-US" sz="1000" dirty="0">
                <a:solidFill>
                  <a:srgbClr val="F08047"/>
                </a:solidFill>
                <a:latin typeface="Courier Condensed" pitchFamily="2" charset="2"/>
              </a:rPr>
              <a:t>(</a:t>
            </a:r>
            <a:r>
              <a:rPr lang="en-US" sz="1000" dirty="0">
                <a:solidFill>
                  <a:srgbClr val="8DB0D3"/>
                </a:solidFill>
                <a:latin typeface="Courier Condensed" pitchFamily="2" charset="2"/>
              </a:rPr>
              <a:t>'X'</a:t>
            </a:r>
            <a:r>
              <a:rPr lang="en-US" sz="1000" dirty="0">
                <a:solidFill>
                  <a:srgbClr val="F08047"/>
                </a:solidFill>
                <a:latin typeface="Courier Condensed" pitchFamily="2" charset="2"/>
              </a:rPr>
              <a:t>,</a:t>
            </a:r>
            <a:r>
              <a:rPr lang="en-US" sz="1000" dirty="0">
                <a:solidFill>
                  <a:srgbClr val="F4DD0B"/>
                </a:solidFill>
                <a:latin typeface="Courier Condensed" pitchFamily="2" charset="2"/>
              </a:rPr>
              <a:t>58</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from</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generate_series</a:t>
            </a:r>
            <a:r>
              <a:rPr lang="en-US" sz="1000" dirty="0">
                <a:solidFill>
                  <a:srgbClr val="F08047"/>
                </a:solidFill>
                <a:latin typeface="Courier Condensed" pitchFamily="2" charset="2"/>
              </a:rPr>
              <a:t>(</a:t>
            </a:r>
            <a:r>
              <a:rPr lang="en-US" sz="1000" dirty="0">
                <a:solidFill>
                  <a:srgbClr val="F4DD0B"/>
                </a:solidFill>
                <a:latin typeface="Courier Condensed" pitchFamily="2" charset="2"/>
              </a:rPr>
              <a:t>1</a:t>
            </a:r>
            <a:r>
              <a:rPr lang="en-US" sz="1000" dirty="0">
                <a:solidFill>
                  <a:srgbClr val="F08047"/>
                </a:solidFill>
                <a:latin typeface="Courier Condensed" pitchFamily="2" charset="2"/>
              </a:rPr>
              <a:t>,</a:t>
            </a:r>
            <a:r>
              <a:rPr lang="en-US" sz="1000" dirty="0">
                <a:solidFill>
                  <a:srgbClr val="F4DD0B"/>
                </a:solidFill>
                <a:latin typeface="Courier Condensed" pitchFamily="2" charset="2"/>
              </a:rPr>
              <a:t>10000</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g1 </a:t>
            </a:r>
          </a:p>
          <a:p>
            <a:pPr>
              <a:lnSpc>
                <a:spcPct val="100000"/>
              </a:lnSpc>
              <a:spcBef>
                <a:spcPts val="0"/>
              </a:spcBef>
            </a:pPr>
            <a:r>
              <a:rPr lang="en-US" sz="1000" dirty="0">
                <a:solidFill>
                  <a:srgbClr val="7BC22F"/>
                </a:solidFill>
                <a:latin typeface="Courier Condensed" pitchFamily="2" charset="2"/>
              </a:rPr>
              <a:t>cross</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join</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generate_series</a:t>
            </a:r>
            <a:r>
              <a:rPr lang="en-US" sz="1000" dirty="0">
                <a:solidFill>
                  <a:srgbClr val="F08047"/>
                </a:solidFill>
                <a:latin typeface="Courier Condensed" pitchFamily="2" charset="2"/>
              </a:rPr>
              <a:t>(</a:t>
            </a:r>
            <a:r>
              <a:rPr lang="en-US" sz="1000" dirty="0">
                <a:solidFill>
                  <a:srgbClr val="F4DD0B"/>
                </a:solidFill>
                <a:latin typeface="Courier Condensed" pitchFamily="2" charset="2"/>
              </a:rPr>
              <a:t>1</a:t>
            </a:r>
            <a:r>
              <a:rPr lang="en-US" sz="1000" dirty="0">
                <a:solidFill>
                  <a:srgbClr val="F08047"/>
                </a:solidFill>
                <a:latin typeface="Courier Condensed" pitchFamily="2" charset="2"/>
              </a:rPr>
              <a:t>,</a:t>
            </a:r>
            <a:r>
              <a:rPr lang="en-US" sz="1000" dirty="0">
                <a:solidFill>
                  <a:srgbClr val="F4DD0B"/>
                </a:solidFill>
                <a:latin typeface="Courier Condensed" pitchFamily="2" charset="2"/>
              </a:rPr>
              <a:t>100</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g2</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endParaRPr lang="en-US" sz="1000" dirty="0">
              <a:solidFill>
                <a:srgbClr val="FFFFFF"/>
              </a:solidFill>
              <a:latin typeface="Courier Condensed" pitchFamily="2" charset="2"/>
            </a:endParaRPr>
          </a:p>
          <a:p>
            <a:pPr>
              <a:lnSpc>
                <a:spcPct val="100000"/>
              </a:lnSpc>
              <a:spcBef>
                <a:spcPts val="0"/>
              </a:spcBef>
            </a:pPr>
            <a:r>
              <a:rPr lang="en-US" sz="1000" dirty="0">
                <a:solidFill>
                  <a:srgbClr val="7BC22F"/>
                </a:solidFill>
                <a:latin typeface="Courier Condensed" pitchFamily="2" charset="2"/>
              </a:rPr>
              <a:t>insert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into</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test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select</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from</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test</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insert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into</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test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select</a:t>
            </a:r>
            <a:r>
              <a:rPr lang="en-US" sz="1000" dirty="0">
                <a:solidFill>
                  <a:srgbClr val="FFFFFF"/>
                </a:solidFill>
                <a:latin typeface="Courier Condensed" pitchFamily="2" charset="2"/>
              </a:rPr>
              <a:t> </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from</a:t>
            </a:r>
            <a:r>
              <a:rPr lang="en-US" sz="1000" dirty="0">
                <a:solidFill>
                  <a:srgbClr val="FFFFFF"/>
                </a:solidFill>
                <a:latin typeface="Courier Condensed" pitchFamily="2" charset="2"/>
              </a:rPr>
              <a:t> </a:t>
            </a:r>
            <a:r>
              <a:rPr lang="en-US" sz="1000" dirty="0" err="1">
                <a:solidFill>
                  <a:srgbClr val="7BC22F"/>
                </a:solidFill>
                <a:latin typeface="Courier Condensed" pitchFamily="2" charset="2"/>
              </a:rPr>
              <a:t>public</a:t>
            </a:r>
            <a:r>
              <a:rPr lang="en-US" sz="1000" dirty="0" err="1">
                <a:solidFill>
                  <a:srgbClr val="F08047"/>
                </a:solidFill>
                <a:latin typeface="Courier Condensed" pitchFamily="2" charset="2"/>
              </a:rPr>
              <a:t>.</a:t>
            </a:r>
            <a:r>
              <a:rPr lang="en-US" sz="1000" dirty="0" err="1">
                <a:solidFill>
                  <a:srgbClr val="FFFFFF"/>
                </a:solidFill>
                <a:latin typeface="Courier Condensed" pitchFamily="2" charset="2"/>
              </a:rPr>
              <a:t>test</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endParaRPr lang="en-US" sz="1000" dirty="0">
              <a:solidFill>
                <a:srgbClr val="FFFFFF"/>
              </a:solidFill>
              <a:latin typeface="Courier Condensed" pitchFamily="2" charset="2"/>
            </a:endParaRPr>
          </a:p>
          <a:p>
            <a:pPr>
              <a:lnSpc>
                <a:spcPct val="100000"/>
              </a:lnSpc>
              <a:spcBef>
                <a:spcPts val="0"/>
              </a:spcBef>
            </a:pPr>
            <a:r>
              <a:rPr lang="en-US" sz="1000" dirty="0">
                <a:solidFill>
                  <a:srgbClr val="7BC22F"/>
                </a:solidFill>
                <a:latin typeface="Courier Condensed" pitchFamily="2" charset="2"/>
              </a:rPr>
              <a:t>select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count</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from</a:t>
            </a:r>
            <a:r>
              <a:rPr lang="en-US" sz="1000" dirty="0">
                <a:solidFill>
                  <a:srgbClr val="FFFFFF"/>
                </a:solidFill>
                <a:latin typeface="Courier Condensed" pitchFamily="2" charset="2"/>
              </a:rPr>
              <a:t> test</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a:solidFill>
                  <a:srgbClr val="7BC22F"/>
                </a:solidFill>
                <a:latin typeface="Courier Condensed" pitchFamily="2" charset="2"/>
              </a:rPr>
              <a:t>count</a:t>
            </a:r>
            <a:r>
              <a:rPr lang="en-US" sz="1000" dirty="0">
                <a:solidFill>
                  <a:srgbClr val="FFFFFF"/>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 </a:t>
            </a:r>
          </a:p>
          <a:p>
            <a:pPr>
              <a:lnSpc>
                <a:spcPct val="100000"/>
              </a:lnSpc>
              <a:spcBef>
                <a:spcPts val="0"/>
              </a:spcBef>
            </a:pPr>
            <a:r>
              <a:rPr lang="en-US" sz="1000" dirty="0">
                <a:solidFill>
                  <a:srgbClr val="F4DD0B"/>
                </a:solidFill>
                <a:latin typeface="Courier Condensed" pitchFamily="2" charset="2"/>
              </a:rPr>
              <a:t>4</a:t>
            </a:r>
            <a:r>
              <a:rPr lang="en-US" sz="1000" dirty="0">
                <a:solidFill>
                  <a:srgbClr val="F08047"/>
                </a:solidFill>
                <a:latin typeface="Courier Condensed" pitchFamily="2" charset="2"/>
              </a:rPr>
              <a:t>,</a:t>
            </a:r>
            <a:r>
              <a:rPr lang="en-US" sz="1000" dirty="0">
                <a:solidFill>
                  <a:srgbClr val="F4DD0B"/>
                </a:solidFill>
                <a:latin typeface="Courier Condensed" pitchFamily="2" charset="2"/>
              </a:rPr>
              <a:t>000</a:t>
            </a:r>
            <a:r>
              <a:rPr lang="en-US" sz="1000" dirty="0">
                <a:solidFill>
                  <a:srgbClr val="F08047"/>
                </a:solidFill>
                <a:latin typeface="Courier Condensed" pitchFamily="2" charset="2"/>
              </a:rPr>
              <a:t>,</a:t>
            </a:r>
            <a:r>
              <a:rPr lang="en-US" sz="1000" dirty="0">
                <a:solidFill>
                  <a:srgbClr val="F4DD0B"/>
                </a:solidFill>
                <a:latin typeface="Courier Condensed" pitchFamily="2" charset="2"/>
              </a:rPr>
              <a:t>000</a:t>
            </a:r>
            <a:r>
              <a:rPr lang="en-US" sz="1000" dirty="0">
                <a:solidFill>
                  <a:srgbClr val="FFFFFF"/>
                </a:solidFill>
                <a:latin typeface="Courier Condensed" pitchFamily="2" charset="2"/>
              </a:rPr>
              <a:t> </a:t>
            </a:r>
          </a:p>
          <a:p>
            <a:pPr>
              <a:lnSpc>
                <a:spcPct val="100000"/>
              </a:lnSpc>
              <a:spcBef>
                <a:spcPts val="0"/>
              </a:spcBef>
            </a:pPr>
            <a:r>
              <a:rPr lang="en-US" sz="1000" dirty="0">
                <a:solidFill>
                  <a:srgbClr val="F08047"/>
                </a:solidFill>
                <a:latin typeface="Courier Condensed" pitchFamily="2" charset="2"/>
              </a:rPr>
              <a:t>(</a:t>
            </a:r>
            <a:r>
              <a:rPr lang="en-US" sz="1000" dirty="0">
                <a:solidFill>
                  <a:srgbClr val="F4DD0B"/>
                </a:solidFill>
                <a:latin typeface="Courier Condensed" pitchFamily="2" charset="2"/>
              </a:rPr>
              <a:t>1</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row</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endParaRPr lang="en-US" sz="1000" dirty="0">
              <a:solidFill>
                <a:srgbClr val="FFFFFF"/>
              </a:solidFill>
              <a:latin typeface="Courier Condensed" pitchFamily="2" charset="2"/>
            </a:endParaRPr>
          </a:p>
          <a:p>
            <a:pPr>
              <a:lnSpc>
                <a:spcPct val="100000"/>
              </a:lnSpc>
              <a:spcBef>
                <a:spcPts val="0"/>
              </a:spcBef>
            </a:pPr>
            <a:r>
              <a:rPr lang="en-US" sz="1000" dirty="0">
                <a:solidFill>
                  <a:srgbClr val="7BC22F"/>
                </a:solidFill>
                <a:latin typeface="Courier Condensed" pitchFamily="2" charset="2"/>
              </a:rPr>
              <a:t>Time</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r>
              <a:rPr lang="en-US" sz="1000" dirty="0">
                <a:solidFill>
                  <a:srgbClr val="F4DD0B"/>
                </a:solidFill>
                <a:latin typeface="Courier Condensed" pitchFamily="2" charset="2"/>
              </a:rPr>
              <a:t>358.332</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ms</a:t>
            </a:r>
            <a:r>
              <a:rPr lang="en-US" sz="1000" dirty="0">
                <a:solidFill>
                  <a:srgbClr val="FFFFFF"/>
                </a:solidFill>
                <a:latin typeface="Courier Condensed" pitchFamily="2" charset="2"/>
              </a:rPr>
              <a:t> </a:t>
            </a:r>
          </a:p>
          <a:p>
            <a:pPr>
              <a:lnSpc>
                <a:spcPct val="100000"/>
              </a:lnSpc>
              <a:spcBef>
                <a:spcPts val="0"/>
              </a:spcBef>
            </a:pPr>
            <a:endParaRPr lang="en-US" sz="1000" dirty="0">
              <a:solidFill>
                <a:srgbClr val="FFFFFF"/>
              </a:solidFill>
              <a:latin typeface="Courier Condensed" pitchFamily="2" charset="2"/>
            </a:endParaRPr>
          </a:p>
          <a:p>
            <a:pPr>
              <a:lnSpc>
                <a:spcPct val="100000"/>
              </a:lnSpc>
              <a:spcBef>
                <a:spcPts val="0"/>
              </a:spcBef>
            </a:pPr>
            <a:r>
              <a:rPr lang="en-US" sz="1000" dirty="0">
                <a:solidFill>
                  <a:srgbClr val="7BC22F"/>
                </a:solidFill>
                <a:latin typeface="Courier Condensed" pitchFamily="2" charset="2"/>
              </a:rPr>
              <a:t>select</a:t>
            </a:r>
            <a:r>
              <a:rPr lang="en-US" sz="1000" dirty="0">
                <a:solidFill>
                  <a:srgbClr val="FFFFFF"/>
                </a:solidFill>
                <a:latin typeface="Courier Condensed" pitchFamily="2" charset="2"/>
              </a:rPr>
              <a:t> </a:t>
            </a:r>
            <a:r>
              <a:rPr lang="en-US" sz="1000" dirty="0" err="1">
                <a:solidFill>
                  <a:srgbClr val="FFFFFF"/>
                </a:solidFill>
                <a:latin typeface="Courier Condensed" pitchFamily="2" charset="2"/>
              </a:rPr>
              <a:t>pg_relation_size</a:t>
            </a:r>
            <a:r>
              <a:rPr lang="en-US" sz="1000" dirty="0">
                <a:solidFill>
                  <a:srgbClr val="F08047"/>
                </a:solidFill>
                <a:latin typeface="Courier Condensed" pitchFamily="2" charset="2"/>
              </a:rPr>
              <a:t>(</a:t>
            </a:r>
            <a:r>
              <a:rPr lang="en-US" sz="1000" dirty="0">
                <a:solidFill>
                  <a:srgbClr val="8DB0D3"/>
                </a:solidFill>
                <a:latin typeface="Courier Condensed" pitchFamily="2" charset="2"/>
              </a:rPr>
              <a:t>'test’</a:t>
            </a:r>
            <a:r>
              <a:rPr lang="en-US" sz="1000" dirty="0">
                <a:solidFill>
                  <a:srgbClr val="F08047"/>
                </a:solidFill>
                <a:latin typeface="Courier Condensed" pitchFamily="2" charset="2"/>
              </a:rPr>
              <a:t>);</a:t>
            </a:r>
            <a:r>
              <a:rPr lang="en-US" sz="1000" dirty="0">
                <a:solidFill>
                  <a:srgbClr val="FFFFFF"/>
                </a:solidFill>
                <a:latin typeface="Courier Condensed" pitchFamily="2" charset="2"/>
              </a:rPr>
              <a:t> </a:t>
            </a:r>
          </a:p>
          <a:p>
            <a:pPr>
              <a:lnSpc>
                <a:spcPct val="100000"/>
              </a:lnSpc>
              <a:spcBef>
                <a:spcPts val="0"/>
              </a:spcBef>
            </a:pPr>
            <a:r>
              <a:rPr lang="en-US" sz="1000" dirty="0" err="1">
                <a:solidFill>
                  <a:srgbClr val="FFFFFF"/>
                </a:solidFill>
                <a:latin typeface="Courier Condensed" pitchFamily="2" charset="2"/>
              </a:rPr>
              <a:t>pg_relation_size</a:t>
            </a:r>
            <a:r>
              <a:rPr lang="en-US" sz="1000" dirty="0">
                <a:solidFill>
                  <a:srgbClr val="FFFFFF"/>
                </a:solidFill>
                <a:latin typeface="Courier Condensed" pitchFamily="2" charset="2"/>
              </a:rPr>
              <a:t> </a:t>
            </a:r>
          </a:p>
          <a:p>
            <a:pPr>
              <a:lnSpc>
                <a:spcPct val="100000"/>
              </a:lnSpc>
              <a:spcBef>
                <a:spcPts val="0"/>
              </a:spcBef>
            </a:pPr>
            <a:r>
              <a:rPr lang="en-US" sz="1000" dirty="0">
                <a:solidFill>
                  <a:srgbClr val="3A8BDA"/>
                </a:solidFill>
                <a:latin typeface="Courier Condensed" pitchFamily="2" charset="2"/>
              </a:rPr>
              <a:t>------------------ </a:t>
            </a:r>
          </a:p>
          <a:p>
            <a:pPr>
              <a:lnSpc>
                <a:spcPct val="100000"/>
              </a:lnSpc>
              <a:spcBef>
                <a:spcPts val="0"/>
              </a:spcBef>
            </a:pPr>
            <a:r>
              <a:rPr lang="en-US" sz="1000" dirty="0">
                <a:solidFill>
                  <a:srgbClr val="F4DD0B"/>
                </a:solidFill>
                <a:latin typeface="Courier Condensed" pitchFamily="2" charset="2"/>
              </a:rPr>
              <a:t>504</a:t>
            </a:r>
            <a:r>
              <a:rPr lang="en-US" sz="1000" dirty="0">
                <a:solidFill>
                  <a:srgbClr val="F08047"/>
                </a:solidFill>
                <a:latin typeface="Courier Condensed" pitchFamily="2" charset="2"/>
              </a:rPr>
              <a:t>,</a:t>
            </a:r>
            <a:r>
              <a:rPr lang="en-US" sz="1000" dirty="0">
                <a:solidFill>
                  <a:srgbClr val="F4DD0B"/>
                </a:solidFill>
                <a:latin typeface="Courier Condensed" pitchFamily="2" charset="2"/>
              </a:rPr>
              <a:t>127</a:t>
            </a:r>
            <a:r>
              <a:rPr lang="en-US" sz="1000" dirty="0">
                <a:solidFill>
                  <a:srgbClr val="F08047"/>
                </a:solidFill>
                <a:latin typeface="Courier Condensed" pitchFamily="2" charset="2"/>
              </a:rPr>
              <a:t>,</a:t>
            </a:r>
            <a:r>
              <a:rPr lang="en-US" sz="1000" dirty="0">
                <a:solidFill>
                  <a:srgbClr val="F4DD0B"/>
                </a:solidFill>
                <a:latin typeface="Courier Condensed" pitchFamily="2" charset="2"/>
              </a:rPr>
              <a:t>488</a:t>
            </a:r>
            <a:r>
              <a:rPr lang="en-US" sz="1000" dirty="0">
                <a:solidFill>
                  <a:srgbClr val="FFFFFF"/>
                </a:solidFill>
                <a:latin typeface="Courier Condensed" pitchFamily="2" charset="2"/>
              </a:rPr>
              <a:t> </a:t>
            </a:r>
          </a:p>
          <a:p>
            <a:pPr>
              <a:lnSpc>
                <a:spcPct val="100000"/>
              </a:lnSpc>
              <a:spcBef>
                <a:spcPts val="0"/>
              </a:spcBef>
            </a:pPr>
            <a:r>
              <a:rPr lang="en-US" sz="1000" dirty="0">
                <a:solidFill>
                  <a:srgbClr val="F08047"/>
                </a:solidFill>
                <a:latin typeface="Courier Condensed" pitchFamily="2" charset="2"/>
              </a:rPr>
              <a:t>(</a:t>
            </a:r>
            <a:r>
              <a:rPr lang="en-US" sz="1000" dirty="0">
                <a:solidFill>
                  <a:srgbClr val="F4DD0B"/>
                </a:solidFill>
                <a:latin typeface="Courier Condensed" pitchFamily="2" charset="2"/>
              </a:rPr>
              <a:t>1</a:t>
            </a:r>
            <a:r>
              <a:rPr lang="en-US" sz="1000" dirty="0">
                <a:solidFill>
                  <a:srgbClr val="FFFFFF"/>
                </a:solidFill>
                <a:latin typeface="Courier Condensed" pitchFamily="2" charset="2"/>
              </a:rPr>
              <a:t> </a:t>
            </a:r>
            <a:r>
              <a:rPr lang="en-US" sz="1000" dirty="0">
                <a:solidFill>
                  <a:srgbClr val="7BC22F"/>
                </a:solidFill>
                <a:latin typeface="Courier Condensed" pitchFamily="2" charset="2"/>
              </a:rPr>
              <a:t>row</a:t>
            </a:r>
            <a:r>
              <a:rPr lang="en-US" sz="1000" dirty="0">
                <a:solidFill>
                  <a:srgbClr val="F08047"/>
                </a:solidFill>
                <a:latin typeface="Courier Condensed" pitchFamily="2" charset="2"/>
              </a:rPr>
              <a:t>)</a:t>
            </a:r>
            <a:endParaRPr lang="en-US" sz="1000" dirty="0">
              <a:effectLst/>
              <a:latin typeface="Courier Condensed" pitchFamily="2" charset="2"/>
            </a:endParaRPr>
          </a:p>
        </p:txBody>
      </p:sp>
    </p:spTree>
    <p:extLst>
      <p:ext uri="{BB962C8B-B14F-4D97-AF65-F5344CB8AC3E}">
        <p14:creationId xmlns:p14="http://schemas.microsoft.com/office/powerpoint/2010/main" val="7746476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a:solidFill>
                  <a:srgbClr val="FFFFFF"/>
                </a:solidFill>
                <a:ea typeface="ヒラギノ角ゴ Pro W3" charset="-128"/>
              </a:rPr>
              <a:t>Results &amp; Speed Test:</a:t>
            </a:r>
          </a:p>
        </p:txBody>
      </p:sp>
      <p:sp>
        <p:nvSpPr>
          <p:cNvPr id="15364" name="Footer Placeholder 5"/>
          <p:cNvSpPr>
            <a:spLocks noGrp="1"/>
          </p:cNvSpPr>
          <p:nvPr>
            <p:ph type="ftr" sz="quarter" idx="14"/>
          </p:nvPr>
        </p:nvSpPr>
        <p:spPr>
          <a:xfrm>
            <a:off x="7857138" y="6492875"/>
            <a:ext cx="3409061" cy="228600"/>
          </a:xfrm>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52</a:t>
            </a:fld>
            <a:endParaRPr lang="en-US" altLang="en-US" sz="600"/>
          </a:p>
        </p:txBody>
      </p:sp>
      <p:graphicFrame>
        <p:nvGraphicFramePr>
          <p:cNvPr id="2" name="Table 1">
            <a:extLst>
              <a:ext uri="{FF2B5EF4-FFF2-40B4-BE49-F238E27FC236}">
                <a16:creationId xmlns:a16="http://schemas.microsoft.com/office/drawing/2014/main" id="{63DECACC-0D81-40EF-A6B0-2580BF6489F5}"/>
              </a:ext>
            </a:extLst>
          </p:cNvPr>
          <p:cNvGraphicFramePr>
            <a:graphicFrameLocks noGrp="1"/>
          </p:cNvGraphicFramePr>
          <p:nvPr>
            <p:extLst>
              <p:ext uri="{D42A27DB-BD31-4B8C-83A1-F6EECF244321}">
                <p14:modId xmlns:p14="http://schemas.microsoft.com/office/powerpoint/2010/main" val="2609897984"/>
              </p:ext>
            </p:extLst>
          </p:nvPr>
        </p:nvGraphicFramePr>
        <p:xfrm>
          <a:off x="609440" y="932021"/>
          <a:ext cx="10963593" cy="5300103"/>
        </p:xfrm>
        <a:graphic>
          <a:graphicData uri="http://schemas.openxmlformats.org/drawingml/2006/table">
            <a:tbl>
              <a:tblPr firstRow="1" bandRow="1">
                <a:tableStyleId>{073A0DAA-6AF3-43AB-8588-CEC1D06C72B9}</a:tableStyleId>
              </a:tblPr>
              <a:tblGrid>
                <a:gridCol w="1218177">
                  <a:extLst>
                    <a:ext uri="{9D8B030D-6E8A-4147-A177-3AD203B41FA5}">
                      <a16:colId xmlns:a16="http://schemas.microsoft.com/office/drawing/2014/main" val="397752658"/>
                    </a:ext>
                  </a:extLst>
                </a:gridCol>
                <a:gridCol w="1218177">
                  <a:extLst>
                    <a:ext uri="{9D8B030D-6E8A-4147-A177-3AD203B41FA5}">
                      <a16:colId xmlns:a16="http://schemas.microsoft.com/office/drawing/2014/main" val="410672853"/>
                    </a:ext>
                  </a:extLst>
                </a:gridCol>
                <a:gridCol w="1046466">
                  <a:extLst>
                    <a:ext uri="{9D8B030D-6E8A-4147-A177-3AD203B41FA5}">
                      <a16:colId xmlns:a16="http://schemas.microsoft.com/office/drawing/2014/main" val="256029267"/>
                    </a:ext>
                  </a:extLst>
                </a:gridCol>
                <a:gridCol w="1389888">
                  <a:extLst>
                    <a:ext uri="{9D8B030D-6E8A-4147-A177-3AD203B41FA5}">
                      <a16:colId xmlns:a16="http://schemas.microsoft.com/office/drawing/2014/main" val="1404914120"/>
                    </a:ext>
                  </a:extLst>
                </a:gridCol>
                <a:gridCol w="1218177">
                  <a:extLst>
                    <a:ext uri="{9D8B030D-6E8A-4147-A177-3AD203B41FA5}">
                      <a16:colId xmlns:a16="http://schemas.microsoft.com/office/drawing/2014/main" val="2921001182"/>
                    </a:ext>
                  </a:extLst>
                </a:gridCol>
                <a:gridCol w="1218177">
                  <a:extLst>
                    <a:ext uri="{9D8B030D-6E8A-4147-A177-3AD203B41FA5}">
                      <a16:colId xmlns:a16="http://schemas.microsoft.com/office/drawing/2014/main" val="2430947308"/>
                    </a:ext>
                  </a:extLst>
                </a:gridCol>
                <a:gridCol w="1218177">
                  <a:extLst>
                    <a:ext uri="{9D8B030D-6E8A-4147-A177-3AD203B41FA5}">
                      <a16:colId xmlns:a16="http://schemas.microsoft.com/office/drawing/2014/main" val="3817112267"/>
                    </a:ext>
                  </a:extLst>
                </a:gridCol>
                <a:gridCol w="1218177">
                  <a:extLst>
                    <a:ext uri="{9D8B030D-6E8A-4147-A177-3AD203B41FA5}">
                      <a16:colId xmlns:a16="http://schemas.microsoft.com/office/drawing/2014/main" val="1950552302"/>
                    </a:ext>
                  </a:extLst>
                </a:gridCol>
                <a:gridCol w="1218177">
                  <a:extLst>
                    <a:ext uri="{9D8B030D-6E8A-4147-A177-3AD203B41FA5}">
                      <a16:colId xmlns:a16="http://schemas.microsoft.com/office/drawing/2014/main" val="90947992"/>
                    </a:ext>
                  </a:extLst>
                </a:gridCol>
              </a:tblGrid>
              <a:tr h="257587">
                <a:tc gridSpan="9">
                  <a:txBody>
                    <a:bodyPr/>
                    <a:lstStyle/>
                    <a:p>
                      <a:r>
                        <a:rPr lang="en-US" sz="1000" dirty="0"/>
                        <a:t>Our Criteria</a:t>
                      </a:r>
                    </a:p>
                  </a:txBody>
                  <a:tcPr/>
                </a:tc>
                <a:tc hMerge="1">
                  <a:txBody>
                    <a:bodyPr/>
                    <a:lstStyle/>
                    <a:p>
                      <a:endParaRPr lang="en-US" dirty="0"/>
                    </a:p>
                  </a:txBody>
                  <a:tcPr/>
                </a:tc>
                <a:tc hMerge="1">
                  <a:txBody>
                    <a:bodyPr/>
                    <a:lstStyle/>
                    <a:p>
                      <a:endParaRPr lang="en-US" dirty="0"/>
                    </a:p>
                  </a:txBody>
                  <a:tcPr/>
                </a:tc>
                <a:tc hMerge="1">
                  <a:txBody>
                    <a:bodyPr/>
                    <a:lstStyle/>
                    <a:p>
                      <a:endParaRPr lang="en-US"/>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sz="1000" dirty="0"/>
                    </a:p>
                  </a:txBody>
                  <a:tcPr/>
                </a:tc>
                <a:extLst>
                  <a:ext uri="{0D108BD9-81ED-4DB2-BD59-A6C34878D82A}">
                    <a16:rowId xmlns:a16="http://schemas.microsoft.com/office/drawing/2014/main" val="241077077"/>
                  </a:ext>
                </a:extLst>
              </a:tr>
              <a:tr h="248575">
                <a:tc rowSpan="2">
                  <a:txBody>
                    <a:bodyPr/>
                    <a:lstStyle/>
                    <a:p>
                      <a:r>
                        <a:rPr lang="en-US" sz="1000" dirty="0">
                          <a:solidFill>
                            <a:srgbClr val="6FB433"/>
                          </a:solidFill>
                        </a:rPr>
                        <a:t>Style</a:t>
                      </a:r>
                    </a:p>
                  </a:txBody>
                  <a:tcPr>
                    <a:solidFill>
                      <a:srgbClr val="1C3B61"/>
                    </a:solidFill>
                  </a:tcPr>
                </a:tc>
                <a:tc rowSpan="2">
                  <a:txBody>
                    <a:bodyPr/>
                    <a:lstStyle/>
                    <a:p>
                      <a:r>
                        <a:rPr lang="en-US" sz="1000" dirty="0">
                          <a:solidFill>
                            <a:srgbClr val="6FB433"/>
                          </a:solidFill>
                        </a:rPr>
                        <a:t>User SELECT’s on</a:t>
                      </a:r>
                    </a:p>
                  </a:txBody>
                  <a:tcPr>
                    <a:solidFill>
                      <a:srgbClr val="1C3B61"/>
                    </a:solidFill>
                  </a:tcPr>
                </a:tc>
                <a:tc rowSpan="2">
                  <a:txBody>
                    <a:bodyPr/>
                    <a:lstStyle/>
                    <a:p>
                      <a:r>
                        <a:rPr lang="en-US" sz="1000" dirty="0">
                          <a:solidFill>
                            <a:srgbClr val="6FB433"/>
                          </a:solidFill>
                        </a:rPr>
                        <a:t>Object owned by </a:t>
                      </a:r>
                      <a:r>
                        <a:rPr lang="en-US" sz="1000" dirty="0" err="1">
                          <a:solidFill>
                            <a:srgbClr val="6FB433"/>
                          </a:solidFill>
                        </a:rPr>
                        <a:t>table_owner</a:t>
                      </a:r>
                      <a:endParaRPr lang="en-US" sz="1000" dirty="0">
                        <a:solidFill>
                          <a:srgbClr val="6FB433"/>
                        </a:solidFill>
                      </a:endParaRPr>
                    </a:p>
                  </a:txBody>
                  <a:tcPr>
                    <a:solidFill>
                      <a:srgbClr val="1C3B61"/>
                    </a:solidFill>
                  </a:tcPr>
                </a:tc>
                <a:tc gridSpan="5">
                  <a:txBody>
                    <a:bodyPr/>
                    <a:lstStyle/>
                    <a:p>
                      <a:r>
                        <a:rPr lang="en-US" sz="1000">
                          <a:solidFill>
                            <a:srgbClr val="6FB433"/>
                          </a:solidFill>
                        </a:rPr>
                        <a:t>Empty Table / With Data</a:t>
                      </a:r>
                      <a:endParaRPr lang="en-US" sz="1000" dirty="0">
                        <a:solidFill>
                          <a:srgbClr val="6FB433"/>
                        </a:solidFill>
                      </a:endParaRPr>
                    </a:p>
                  </a:txBody>
                  <a:tcPr>
                    <a:solidFill>
                      <a:srgbClr val="1C3B6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tc>
                  <a:txBody>
                    <a:bodyPr/>
                    <a:lstStyle/>
                    <a:p>
                      <a:r>
                        <a:rPr lang="en-US" sz="1000" dirty="0">
                          <a:solidFill>
                            <a:srgbClr val="6FB433"/>
                          </a:solidFill>
                        </a:rPr>
                        <a:t>With Data</a:t>
                      </a:r>
                    </a:p>
                  </a:txBody>
                  <a:tcPr>
                    <a:solidFill>
                      <a:srgbClr val="1C3B61"/>
                    </a:solidFill>
                  </a:tcPr>
                </a:tc>
                <a:extLst>
                  <a:ext uri="{0D108BD9-81ED-4DB2-BD59-A6C34878D82A}">
                    <a16:rowId xmlns:a16="http://schemas.microsoft.com/office/drawing/2014/main" val="4164310186"/>
                  </a:ext>
                </a:extLst>
              </a:tr>
              <a:tr h="370840">
                <a:tc vMerge="1">
                  <a:txBody>
                    <a:bodyPr/>
                    <a:lstStyle/>
                    <a:p>
                      <a:endParaRPr lang="en-US" dirty="0"/>
                    </a:p>
                  </a:txBody>
                  <a:tcPr/>
                </a:tc>
                <a:tc vMerge="1">
                  <a:txBody>
                    <a:bodyPr/>
                    <a:lstStyle/>
                    <a:p>
                      <a:endParaRPr lang="en-US" dirty="0"/>
                    </a:p>
                  </a:txBody>
                  <a:tcPr/>
                </a:tc>
                <a:tc vMerge="1">
                  <a:txBody>
                    <a:bodyPr/>
                    <a:lstStyle/>
                    <a:p>
                      <a:endParaRPr lang="en-US" dirty="0"/>
                    </a:p>
                  </a:txBody>
                  <a:tcPr/>
                </a:tc>
                <a:tc>
                  <a:txBody>
                    <a:bodyPr/>
                    <a:lstStyle/>
                    <a:p>
                      <a:r>
                        <a:rPr lang="en-US" sz="1000" dirty="0">
                          <a:solidFill>
                            <a:srgbClr val="6FB433"/>
                          </a:solidFill>
                        </a:rPr>
                        <a:t>Un-Privileged User</a:t>
                      </a:r>
                      <a:endParaRPr lang="en-US" dirty="0"/>
                    </a:p>
                  </a:txBody>
                  <a:tcPr>
                    <a:solidFill>
                      <a:srgbClr val="1C3B61"/>
                    </a:solidFill>
                  </a:tcPr>
                </a:tc>
                <a:tc>
                  <a:txBody>
                    <a:bodyPr/>
                    <a:lstStyle/>
                    <a:p>
                      <a:r>
                        <a:rPr lang="en-US" sz="1000" dirty="0">
                          <a:solidFill>
                            <a:srgbClr val="6FB433"/>
                          </a:solidFill>
                        </a:rPr>
                        <a:t>Partial Privileged User</a:t>
                      </a:r>
                    </a:p>
                  </a:txBody>
                  <a:tcPr>
                    <a:solidFill>
                      <a:srgbClr val="1C3B61"/>
                    </a:solidFill>
                  </a:tcPr>
                </a:tc>
                <a:tc>
                  <a:txBody>
                    <a:bodyPr/>
                    <a:lstStyle/>
                    <a:p>
                      <a:r>
                        <a:rPr lang="en-US" sz="1000" dirty="0">
                          <a:solidFill>
                            <a:srgbClr val="6FB433"/>
                          </a:solidFill>
                        </a:rPr>
                        <a:t>Privileged User</a:t>
                      </a:r>
                    </a:p>
                  </a:txBody>
                  <a:tcPr>
                    <a:solidFill>
                      <a:srgbClr val="1C3B61"/>
                    </a:solidFill>
                  </a:tcPr>
                </a:tc>
                <a:tc>
                  <a:txBody>
                    <a:bodyPr/>
                    <a:lstStyle/>
                    <a:p>
                      <a:r>
                        <a:rPr lang="en-US" sz="1000" dirty="0">
                          <a:solidFill>
                            <a:srgbClr val="6FB433"/>
                          </a:solidFill>
                        </a:rPr>
                        <a:t>Superuser</a:t>
                      </a:r>
                    </a:p>
                  </a:txBody>
                  <a:tcPr>
                    <a:solidFill>
                      <a:srgbClr val="1C3B61"/>
                    </a:solidFill>
                  </a:tcPr>
                </a:tc>
                <a:tc>
                  <a:txBody>
                    <a:bodyPr/>
                    <a:lstStyle/>
                    <a:p>
                      <a:r>
                        <a:rPr lang="en-US" sz="1000" dirty="0">
                          <a:solidFill>
                            <a:srgbClr val="6FB433"/>
                          </a:solidFill>
                        </a:rPr>
                        <a:t>Table Owner</a:t>
                      </a:r>
                    </a:p>
                  </a:txBody>
                  <a:tcPr>
                    <a:solidFill>
                      <a:srgbClr val="1C3B61"/>
                    </a:solidFill>
                  </a:tcPr>
                </a:tc>
                <a:tc>
                  <a:txBody>
                    <a:bodyPr/>
                    <a:lstStyle/>
                    <a:p>
                      <a:r>
                        <a:rPr lang="en-US" sz="1000" dirty="0">
                          <a:solidFill>
                            <a:srgbClr val="6FB433"/>
                          </a:solidFill>
                        </a:rPr>
                        <a:t>Speed Test</a:t>
                      </a:r>
                    </a:p>
                  </a:txBody>
                  <a:tcPr>
                    <a:solidFill>
                      <a:srgbClr val="1C3B61"/>
                    </a:solidFill>
                  </a:tcPr>
                </a:tc>
                <a:extLst>
                  <a:ext uri="{0D108BD9-81ED-4DB2-BD59-A6C34878D82A}">
                    <a16:rowId xmlns:a16="http://schemas.microsoft.com/office/drawing/2014/main" val="3044532493"/>
                  </a:ext>
                </a:extLst>
              </a:tr>
              <a:tr h="234074">
                <a:tc>
                  <a:txBody>
                    <a:bodyPr/>
                    <a:lstStyle/>
                    <a:p>
                      <a:r>
                        <a:rPr lang="en-US" sz="1000" dirty="0"/>
                        <a:t>CRITERIA</a:t>
                      </a:r>
                    </a:p>
                  </a:txBody>
                  <a:tcPr/>
                </a:tc>
                <a:tc>
                  <a:txBody>
                    <a:bodyPr/>
                    <a:lstStyle/>
                    <a:p>
                      <a:endParaRPr lang="en-US" sz="1000" dirty="0"/>
                    </a:p>
                  </a:txBody>
                  <a:tcPr/>
                </a:tc>
                <a:tc>
                  <a:txBody>
                    <a:bodyPr/>
                    <a:lstStyle/>
                    <a:p>
                      <a:endParaRPr lang="en-US" sz="1000" dirty="0"/>
                    </a:p>
                  </a:txBody>
                  <a:tcPr/>
                </a:tc>
                <a:tc>
                  <a:txBody>
                    <a:bodyPr/>
                    <a:lstStyle/>
                    <a:p>
                      <a:endParaRPr lang="en-US" sz="1000" dirty="0"/>
                    </a:p>
                  </a:txBody>
                  <a:tcPr/>
                </a:tc>
                <a:tc>
                  <a:txBody>
                    <a:bodyPr/>
                    <a:lstStyle/>
                    <a:p>
                      <a:endParaRPr lang="en-US" sz="1000" dirty="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1463921114"/>
                  </a:ext>
                </a:extLst>
              </a:tr>
              <a:tr h="238809">
                <a:tc gridSpan="9">
                  <a:txBody>
                    <a:bodyPr/>
                    <a:lstStyle/>
                    <a:p>
                      <a:r>
                        <a:rPr lang="en-US" sz="1000" dirty="0">
                          <a:solidFill>
                            <a:srgbClr val="6FB433"/>
                          </a:solidFill>
                        </a:rPr>
                        <a:t>Feature Chart</a:t>
                      </a:r>
                    </a:p>
                  </a:txBody>
                  <a:tcPr>
                    <a:solidFill>
                      <a:srgbClr val="1C3B61"/>
                    </a:solidFill>
                  </a:tcPr>
                </a:tc>
                <a:tc hMerge="1">
                  <a:txBody>
                    <a:bodyPr/>
                    <a:lstStyle/>
                    <a:p>
                      <a:endParaRPr lang="en-US" dirty="0"/>
                    </a:p>
                  </a:txBody>
                  <a:tcPr/>
                </a:tc>
                <a:tc hMerge="1">
                  <a:txBody>
                    <a:bodyPr/>
                    <a:lstStyle/>
                    <a:p>
                      <a:endParaRPr lang="en-US" dirty="0"/>
                    </a:p>
                  </a:txBody>
                  <a:tcPr/>
                </a:tc>
                <a:tc hMerge="1">
                  <a:txBody>
                    <a:bodyPr/>
                    <a:lstStyle/>
                    <a:p>
                      <a:endParaRPr lang="en-US"/>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sz="1000" dirty="0">
                        <a:solidFill>
                          <a:srgbClr val="6FB433"/>
                        </a:solidFill>
                      </a:endParaRPr>
                    </a:p>
                  </a:txBody>
                  <a:tcPr>
                    <a:solidFill>
                      <a:srgbClr val="1C3B61"/>
                    </a:solidFill>
                  </a:tcPr>
                </a:tc>
                <a:extLst>
                  <a:ext uri="{0D108BD9-81ED-4DB2-BD59-A6C34878D82A}">
                    <a16:rowId xmlns:a16="http://schemas.microsoft.com/office/drawing/2014/main" val="475664954"/>
                  </a:ext>
                </a:extLst>
              </a:tr>
              <a:tr h="252421">
                <a:tc rowSpan="2">
                  <a:txBody>
                    <a:bodyPr/>
                    <a:lstStyle/>
                    <a:p>
                      <a:r>
                        <a:rPr lang="en-US" sz="1000" dirty="0">
                          <a:solidFill>
                            <a:srgbClr val="6FB433"/>
                          </a:solidFill>
                        </a:rPr>
                        <a:t>Style</a:t>
                      </a:r>
                    </a:p>
                  </a:txBody>
                  <a:tcPr>
                    <a:solidFill>
                      <a:srgbClr val="1C3B61"/>
                    </a:solidFill>
                  </a:tcPr>
                </a:tc>
                <a:tc rowSpan="2">
                  <a:txBody>
                    <a:bodyPr/>
                    <a:lstStyle/>
                    <a:p>
                      <a:r>
                        <a:rPr lang="en-US" sz="1000" dirty="0">
                          <a:solidFill>
                            <a:srgbClr val="6FB433"/>
                          </a:solidFill>
                        </a:rPr>
                        <a:t>User SELECT’s on</a:t>
                      </a:r>
                    </a:p>
                  </a:txBody>
                  <a:tcPr>
                    <a:solidFill>
                      <a:srgbClr val="1C3B61"/>
                    </a:solidFill>
                  </a:tcPr>
                </a:tc>
                <a:tc rowSpan="2">
                  <a:txBody>
                    <a:bodyPr/>
                    <a:lstStyle/>
                    <a:p>
                      <a:r>
                        <a:rPr lang="en-US" sz="1000" dirty="0">
                          <a:solidFill>
                            <a:srgbClr val="6FB433"/>
                          </a:solidFill>
                        </a:rPr>
                        <a:t>Object owned by </a:t>
                      </a:r>
                      <a:r>
                        <a:rPr lang="en-US" sz="1000" dirty="0" err="1">
                          <a:solidFill>
                            <a:srgbClr val="6FB433"/>
                          </a:solidFill>
                        </a:rPr>
                        <a:t>table_owner</a:t>
                      </a:r>
                      <a:endParaRPr lang="en-US" sz="1000" dirty="0">
                        <a:solidFill>
                          <a:srgbClr val="6FB433"/>
                        </a:solidFill>
                      </a:endParaRPr>
                    </a:p>
                  </a:txBody>
                  <a:tcPr>
                    <a:solidFill>
                      <a:srgbClr val="1C3B61"/>
                    </a:solidFill>
                  </a:tcPr>
                </a:tc>
                <a:tc gridSpan="5">
                  <a:txBody>
                    <a:bodyPr/>
                    <a:lstStyle/>
                    <a:p>
                      <a:r>
                        <a:rPr lang="en-US" sz="1000">
                          <a:solidFill>
                            <a:srgbClr val="6FB433"/>
                          </a:solidFill>
                        </a:rPr>
                        <a:t>Empty Table / With Data</a:t>
                      </a:r>
                      <a:endParaRPr lang="en-US" sz="1000" dirty="0">
                        <a:solidFill>
                          <a:srgbClr val="6FB433"/>
                        </a:solidFill>
                      </a:endParaRPr>
                    </a:p>
                  </a:txBody>
                  <a:tcPr>
                    <a:solidFill>
                      <a:srgbClr val="1C3B6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tc>
                  <a:txBody>
                    <a:bodyPr/>
                    <a:lstStyle/>
                    <a:p>
                      <a:r>
                        <a:rPr lang="en-US" sz="1000" dirty="0">
                          <a:solidFill>
                            <a:srgbClr val="6FB433"/>
                          </a:solidFill>
                        </a:rPr>
                        <a:t>With Data</a:t>
                      </a:r>
                    </a:p>
                  </a:txBody>
                  <a:tcPr>
                    <a:solidFill>
                      <a:srgbClr val="1C3B61"/>
                    </a:solidFill>
                  </a:tcPr>
                </a:tc>
                <a:extLst>
                  <a:ext uri="{0D108BD9-81ED-4DB2-BD59-A6C34878D82A}">
                    <a16:rowId xmlns:a16="http://schemas.microsoft.com/office/drawing/2014/main" val="929981511"/>
                  </a:ext>
                </a:extLst>
              </a:tr>
              <a:tr h="370840">
                <a:tc vMerge="1">
                  <a:txBody>
                    <a:bodyPr/>
                    <a:lstStyle/>
                    <a:p>
                      <a:endParaRPr lang="en-US" dirty="0"/>
                    </a:p>
                  </a:txBody>
                  <a:tcPr/>
                </a:tc>
                <a:tc vMerge="1">
                  <a:txBody>
                    <a:bodyPr/>
                    <a:lstStyle/>
                    <a:p>
                      <a:endParaRPr lang="en-US" dirty="0"/>
                    </a:p>
                  </a:txBody>
                  <a:tcPr/>
                </a:tc>
                <a:tc vMerge="1">
                  <a:txBody>
                    <a:bodyPr/>
                    <a:lstStyle/>
                    <a:p>
                      <a:endParaRPr lang="en-US" dirty="0"/>
                    </a:p>
                  </a:txBody>
                  <a:tcPr/>
                </a:tc>
                <a:tc>
                  <a:txBody>
                    <a:bodyPr/>
                    <a:lstStyle/>
                    <a:p>
                      <a:r>
                        <a:rPr lang="en-US" sz="1000">
                          <a:solidFill>
                            <a:srgbClr val="6FB433"/>
                          </a:solidFill>
                        </a:rPr>
                        <a:t>Un-Privileged user_c</a:t>
                      </a:r>
                      <a:endParaRPr lang="en-US"/>
                    </a:p>
                  </a:txBody>
                  <a:tcPr>
                    <a:solidFill>
                      <a:srgbClr val="1C3B61"/>
                    </a:solidFill>
                  </a:tcPr>
                </a:tc>
                <a:tc>
                  <a:txBody>
                    <a:bodyPr/>
                    <a:lstStyle/>
                    <a:p>
                      <a:r>
                        <a:rPr lang="en-US" sz="1000" dirty="0">
                          <a:solidFill>
                            <a:srgbClr val="6FB433"/>
                          </a:solidFill>
                        </a:rPr>
                        <a:t>Partial Privileged </a:t>
                      </a:r>
                      <a:r>
                        <a:rPr lang="en-US" sz="1000" dirty="0" err="1">
                          <a:solidFill>
                            <a:srgbClr val="6FB433"/>
                          </a:solidFill>
                        </a:rPr>
                        <a:t>user_b</a:t>
                      </a:r>
                      <a:endParaRPr lang="en-US" sz="1000" dirty="0">
                        <a:solidFill>
                          <a:srgbClr val="6FB433"/>
                        </a:solidFill>
                      </a:endParaRPr>
                    </a:p>
                  </a:txBody>
                  <a:tcPr>
                    <a:solidFill>
                      <a:srgbClr val="1C3B61"/>
                    </a:solidFill>
                  </a:tcPr>
                </a:tc>
                <a:tc>
                  <a:txBody>
                    <a:bodyPr/>
                    <a:lstStyle/>
                    <a:p>
                      <a:r>
                        <a:rPr lang="en-US" sz="1000" dirty="0">
                          <a:solidFill>
                            <a:srgbClr val="6FB433"/>
                          </a:solidFill>
                        </a:rPr>
                        <a:t>Privileged </a:t>
                      </a:r>
                      <a:r>
                        <a:rPr lang="en-US" sz="1000" dirty="0" err="1">
                          <a:solidFill>
                            <a:srgbClr val="6FB433"/>
                          </a:solidFill>
                        </a:rPr>
                        <a:t>user_a</a:t>
                      </a:r>
                      <a:endParaRPr lang="en-US" sz="1000" dirty="0">
                        <a:solidFill>
                          <a:srgbClr val="6FB433"/>
                        </a:solidFill>
                      </a:endParaRPr>
                    </a:p>
                  </a:txBody>
                  <a:tcPr>
                    <a:solidFill>
                      <a:srgbClr val="1C3B61"/>
                    </a:solidFill>
                  </a:tcPr>
                </a:tc>
                <a:tc>
                  <a:txBody>
                    <a:bodyPr/>
                    <a:lstStyle/>
                    <a:p>
                      <a:r>
                        <a:rPr lang="en-US" sz="1000" dirty="0">
                          <a:solidFill>
                            <a:srgbClr val="6FB433"/>
                          </a:solidFill>
                        </a:rPr>
                        <a:t>Superuser</a:t>
                      </a:r>
                    </a:p>
                  </a:txBody>
                  <a:tcPr>
                    <a:solidFill>
                      <a:srgbClr val="1C3B61"/>
                    </a:solidFill>
                  </a:tcPr>
                </a:tc>
                <a:tc>
                  <a:txBody>
                    <a:bodyPr/>
                    <a:lstStyle/>
                    <a:p>
                      <a:r>
                        <a:rPr lang="en-US" sz="1000" dirty="0">
                          <a:solidFill>
                            <a:srgbClr val="6FB433"/>
                          </a:solidFill>
                        </a:rPr>
                        <a:t>Table Owner</a:t>
                      </a:r>
                    </a:p>
                  </a:txBody>
                  <a:tcPr>
                    <a:solidFill>
                      <a:srgbClr val="1C3B61"/>
                    </a:solidFill>
                  </a:tcPr>
                </a:tc>
                <a:tc>
                  <a:txBody>
                    <a:bodyPr/>
                    <a:lstStyle/>
                    <a:p>
                      <a:r>
                        <a:rPr lang="en-US" sz="1000" dirty="0">
                          <a:solidFill>
                            <a:srgbClr val="6FB433"/>
                          </a:solidFill>
                        </a:rPr>
                        <a:t>Speed Test</a:t>
                      </a:r>
                    </a:p>
                  </a:txBody>
                  <a:tcPr>
                    <a:solidFill>
                      <a:srgbClr val="1C3B61"/>
                    </a:solidFill>
                  </a:tcPr>
                </a:tc>
                <a:extLst>
                  <a:ext uri="{0D108BD9-81ED-4DB2-BD59-A6C34878D82A}">
                    <a16:rowId xmlns:a16="http://schemas.microsoft.com/office/drawing/2014/main" val="3293051443"/>
                  </a:ext>
                </a:extLst>
              </a:tr>
              <a:tr h="234075">
                <a:tc>
                  <a:txBody>
                    <a:bodyPr/>
                    <a:lstStyle/>
                    <a:p>
                      <a:r>
                        <a:rPr lang="en-US" sz="1000" dirty="0"/>
                        <a:t>TABLE</a:t>
                      </a:r>
                    </a:p>
                  </a:txBody>
                  <a:tcPr/>
                </a:tc>
                <a:tc>
                  <a:txBody>
                    <a:bodyPr/>
                    <a:lstStyle/>
                    <a:p>
                      <a:endParaRPr lang="en-US" sz="1000" dirty="0"/>
                    </a:p>
                  </a:txBody>
                  <a:tcPr/>
                </a:tc>
                <a:tc>
                  <a:txBody>
                    <a:bodyPr/>
                    <a:lstStyle/>
                    <a:p>
                      <a:endParaRPr lang="en-US" sz="1000" dirty="0"/>
                    </a:p>
                  </a:txBody>
                  <a:tcPr/>
                </a:tc>
                <a:tc>
                  <a:txBody>
                    <a:bodyPr/>
                    <a:lstStyle/>
                    <a:p>
                      <a:endParaRPr lang="en-US" sz="1000" dirty="0"/>
                    </a:p>
                  </a:txBody>
                  <a:tcPr/>
                </a:tc>
                <a:tc>
                  <a:txBody>
                    <a:bodyPr/>
                    <a:lstStyle/>
                    <a:p>
                      <a:endParaRPr lang="en-US" sz="1000" dirty="0"/>
                    </a:p>
                  </a:txBody>
                  <a:tcPr/>
                </a:tc>
                <a:tc>
                  <a:txBody>
                    <a:bodyPr/>
                    <a:lstStyle/>
                    <a:p>
                      <a:endParaRPr lang="en-US" sz="1000" dirty="0"/>
                    </a:p>
                  </a:txBody>
                  <a:tcPr/>
                </a:tc>
                <a:tc>
                  <a:txBody>
                    <a:bodyPr/>
                    <a:lstStyle/>
                    <a:p>
                      <a:endParaRPr lang="en-US" sz="1000" dirty="0"/>
                    </a:p>
                  </a:txBody>
                  <a:tcPr/>
                </a:tc>
                <a:tc>
                  <a:txBody>
                    <a:bodyPr/>
                    <a:lstStyle/>
                    <a:p>
                      <a:endParaRPr lang="en-US" sz="1000" dirty="0"/>
                    </a:p>
                  </a:txBody>
                  <a:tcPr/>
                </a:tc>
                <a:tc>
                  <a:txBody>
                    <a:bodyPr/>
                    <a:lstStyle/>
                    <a:p>
                      <a:pPr algn="r"/>
                      <a:r>
                        <a:rPr lang="en-US" sz="1000" dirty="0"/>
                        <a:t>990.815 </a:t>
                      </a:r>
                      <a:r>
                        <a:rPr lang="en-US" sz="1000" dirty="0" err="1"/>
                        <a:t>ms</a:t>
                      </a:r>
                      <a:endParaRPr lang="en-US" sz="1000" dirty="0"/>
                    </a:p>
                  </a:txBody>
                  <a:tcPr/>
                </a:tc>
                <a:extLst>
                  <a:ext uri="{0D108BD9-81ED-4DB2-BD59-A6C34878D82A}">
                    <a16:rowId xmlns:a16="http://schemas.microsoft.com/office/drawing/2014/main" val="181832165"/>
                  </a:ext>
                </a:extLst>
              </a:tr>
              <a:tr h="234075">
                <a:tc>
                  <a:txBody>
                    <a:bodyPr/>
                    <a:lstStyle/>
                    <a:p>
                      <a:r>
                        <a:rPr lang="en-US" sz="1000" dirty="0"/>
                        <a:t>VIEW</a:t>
                      </a:r>
                    </a:p>
                  </a:txBody>
                  <a:tcPr/>
                </a:tc>
                <a:tc>
                  <a:txBody>
                    <a:bodyPr/>
                    <a:lstStyle/>
                    <a:p>
                      <a:endParaRPr lang="en-US" sz="1000" dirty="0"/>
                    </a:p>
                  </a:txBody>
                  <a:tcPr/>
                </a:tc>
                <a:tc>
                  <a:txBody>
                    <a:bodyPr/>
                    <a:lstStyle/>
                    <a:p>
                      <a:endParaRPr lang="en-US" sz="1000" dirty="0"/>
                    </a:p>
                  </a:txBody>
                  <a:tcPr/>
                </a:tc>
                <a:tc>
                  <a:txBody>
                    <a:bodyPr/>
                    <a:lstStyle/>
                    <a:p>
                      <a:endParaRPr lang="en-US" sz="1000" dirty="0"/>
                    </a:p>
                  </a:txBody>
                  <a:tcPr/>
                </a:tc>
                <a:tc>
                  <a:txBody>
                    <a:bodyPr/>
                    <a:lstStyle/>
                    <a:p>
                      <a:endParaRPr lang="en-US" sz="1000" dirty="0"/>
                    </a:p>
                  </a:txBody>
                  <a:tcPr/>
                </a:tc>
                <a:tc>
                  <a:txBody>
                    <a:bodyPr/>
                    <a:lstStyle/>
                    <a:p>
                      <a:endParaRPr lang="en-US" sz="1000" dirty="0"/>
                    </a:p>
                  </a:txBody>
                  <a:tcPr/>
                </a:tc>
                <a:tc>
                  <a:txBody>
                    <a:bodyPr/>
                    <a:lstStyle/>
                    <a:p>
                      <a:endParaRPr lang="en-US" sz="1000" dirty="0"/>
                    </a:p>
                  </a:txBody>
                  <a:tcPr/>
                </a:tc>
                <a:tc>
                  <a:txBody>
                    <a:bodyPr/>
                    <a:lstStyle/>
                    <a:p>
                      <a:endParaRPr lang="en-US" sz="1000" dirty="0"/>
                    </a:p>
                  </a:txBody>
                  <a:tcPr/>
                </a:tc>
                <a:tc>
                  <a:txBody>
                    <a:bodyPr/>
                    <a:lstStyle/>
                    <a:p>
                      <a:pPr algn="r"/>
                      <a:r>
                        <a:rPr lang="en-US" sz="1000" dirty="0"/>
                        <a:t>1,081.979 </a:t>
                      </a:r>
                      <a:r>
                        <a:rPr lang="en-US" sz="1000" dirty="0" err="1"/>
                        <a:t>ms</a:t>
                      </a:r>
                      <a:endParaRPr lang="en-US" sz="1000" dirty="0"/>
                    </a:p>
                  </a:txBody>
                  <a:tcPr/>
                </a:tc>
                <a:extLst>
                  <a:ext uri="{0D108BD9-81ED-4DB2-BD59-A6C34878D82A}">
                    <a16:rowId xmlns:a16="http://schemas.microsoft.com/office/drawing/2014/main" val="3924625621"/>
                  </a:ext>
                </a:extLst>
              </a:tr>
              <a:tr h="234075">
                <a:tc>
                  <a:txBody>
                    <a:bodyPr/>
                    <a:lstStyle/>
                    <a:p>
                      <a:r>
                        <a:rPr lang="en-US" sz="1000" dirty="0"/>
                        <a:t>FUNCTION</a:t>
                      </a:r>
                    </a:p>
                  </a:txBody>
                  <a:tcPr/>
                </a:tc>
                <a:tc>
                  <a:txBody>
                    <a:bodyPr/>
                    <a:lstStyle/>
                    <a:p>
                      <a:endParaRPr lang="en-US" sz="1000" dirty="0"/>
                    </a:p>
                  </a:txBody>
                  <a:tcPr/>
                </a:tc>
                <a:tc>
                  <a:txBody>
                    <a:bodyPr/>
                    <a:lstStyle/>
                    <a:p>
                      <a:endParaRPr lang="en-US" sz="1000" dirty="0"/>
                    </a:p>
                  </a:txBody>
                  <a:tcPr/>
                </a:tc>
                <a:tc>
                  <a:txBody>
                    <a:bodyPr/>
                    <a:lstStyle/>
                    <a:p>
                      <a:endParaRPr lang="en-US" sz="1000" dirty="0"/>
                    </a:p>
                  </a:txBody>
                  <a:tcPr/>
                </a:tc>
                <a:tc>
                  <a:txBody>
                    <a:bodyPr/>
                    <a:lstStyle/>
                    <a:p>
                      <a:endParaRPr lang="en-US" sz="1000" dirty="0"/>
                    </a:p>
                  </a:txBody>
                  <a:tcPr/>
                </a:tc>
                <a:tc>
                  <a:txBody>
                    <a:bodyPr/>
                    <a:lstStyle/>
                    <a:p>
                      <a:endParaRPr lang="en-US" sz="1000" dirty="0"/>
                    </a:p>
                  </a:txBody>
                  <a:tcPr/>
                </a:tc>
                <a:tc>
                  <a:txBody>
                    <a:bodyPr/>
                    <a:lstStyle/>
                    <a:p>
                      <a:endParaRPr lang="en-US" sz="1000" dirty="0"/>
                    </a:p>
                  </a:txBody>
                  <a:tcPr/>
                </a:tc>
                <a:tc>
                  <a:txBody>
                    <a:bodyPr/>
                    <a:lstStyle/>
                    <a:p>
                      <a:endParaRPr lang="en-US" sz="1000" dirty="0"/>
                    </a:p>
                  </a:txBody>
                  <a:tcPr/>
                </a:tc>
                <a:tc>
                  <a:txBody>
                    <a:bodyPr/>
                    <a:lstStyle/>
                    <a:p>
                      <a:pPr algn="r"/>
                      <a:r>
                        <a:rPr lang="en-US" sz="1000" dirty="0"/>
                        <a:t>2,093.991 </a:t>
                      </a:r>
                      <a:r>
                        <a:rPr lang="en-US" sz="1000" dirty="0" err="1"/>
                        <a:t>ms</a:t>
                      </a:r>
                      <a:endParaRPr lang="en-US" sz="1000" dirty="0"/>
                    </a:p>
                  </a:txBody>
                  <a:tcPr/>
                </a:tc>
                <a:extLst>
                  <a:ext uri="{0D108BD9-81ED-4DB2-BD59-A6C34878D82A}">
                    <a16:rowId xmlns:a16="http://schemas.microsoft.com/office/drawing/2014/main" val="3566969714"/>
                  </a:ext>
                </a:extLst>
              </a:tr>
              <a:tr h="234075">
                <a:tc>
                  <a:txBody>
                    <a:bodyPr/>
                    <a:lstStyle/>
                    <a:p>
                      <a:r>
                        <a:rPr lang="en-US" sz="1000" dirty="0"/>
                        <a:t>TABLE with POLICY 9.5+</a:t>
                      </a:r>
                    </a:p>
                  </a:txBody>
                  <a:tcPr/>
                </a:tc>
                <a:tc>
                  <a:txBody>
                    <a:bodyPr/>
                    <a:lstStyle/>
                    <a:p>
                      <a:endParaRPr lang="en-US" sz="1000" dirty="0"/>
                    </a:p>
                  </a:txBody>
                  <a:tcPr/>
                </a:tc>
                <a:tc>
                  <a:txBody>
                    <a:bodyPr/>
                    <a:lstStyle/>
                    <a:p>
                      <a:endParaRPr lang="en-US" sz="1000" dirty="0"/>
                    </a:p>
                  </a:txBody>
                  <a:tcPr/>
                </a:tc>
                <a:tc>
                  <a:txBody>
                    <a:bodyPr/>
                    <a:lstStyle/>
                    <a:p>
                      <a:endParaRPr lang="en-US" sz="1000" dirty="0"/>
                    </a:p>
                  </a:txBody>
                  <a:tcPr/>
                </a:tc>
                <a:tc>
                  <a:txBody>
                    <a:bodyPr/>
                    <a:lstStyle/>
                    <a:p>
                      <a:endParaRPr lang="en-US" sz="1000" dirty="0"/>
                    </a:p>
                  </a:txBody>
                  <a:tcPr/>
                </a:tc>
                <a:tc>
                  <a:txBody>
                    <a:bodyPr/>
                    <a:lstStyle/>
                    <a:p>
                      <a:endParaRPr lang="en-US" sz="1000" dirty="0"/>
                    </a:p>
                  </a:txBody>
                  <a:tcPr/>
                </a:tc>
                <a:tc>
                  <a:txBody>
                    <a:bodyPr/>
                    <a:lstStyle/>
                    <a:p>
                      <a:endParaRPr lang="en-US" sz="1000" dirty="0"/>
                    </a:p>
                  </a:txBody>
                  <a:tcPr/>
                </a:tc>
                <a:tc>
                  <a:txBody>
                    <a:bodyPr/>
                    <a:lstStyle/>
                    <a:p>
                      <a:endParaRPr lang="en-US" sz="1000" dirty="0"/>
                    </a:p>
                  </a:txBody>
                  <a:tcPr/>
                </a:tc>
                <a:tc>
                  <a:txBody>
                    <a:bodyPr/>
                    <a:lstStyle/>
                    <a:p>
                      <a:pPr algn="r"/>
                      <a:r>
                        <a:rPr lang="en-US" sz="1000" dirty="0"/>
                        <a:t>2,023.267 </a:t>
                      </a:r>
                      <a:r>
                        <a:rPr lang="en-US" sz="1000" dirty="0" err="1"/>
                        <a:t>ms</a:t>
                      </a:r>
                      <a:endParaRPr lang="en-US" sz="1000" dirty="0"/>
                    </a:p>
                  </a:txBody>
                  <a:tcPr/>
                </a:tc>
                <a:extLst>
                  <a:ext uri="{0D108BD9-81ED-4DB2-BD59-A6C34878D82A}">
                    <a16:rowId xmlns:a16="http://schemas.microsoft.com/office/drawing/2014/main" val="3880018286"/>
                  </a:ext>
                </a:extLst>
              </a:tr>
              <a:tr h="234075">
                <a:tc>
                  <a:txBody>
                    <a:bodyPr/>
                    <a:lstStyle/>
                    <a:p>
                      <a:r>
                        <a:rPr lang="en-US" sz="1000" dirty="0"/>
                        <a:t>TABLE with POLICY (</a:t>
                      </a:r>
                      <a:r>
                        <a:rPr lang="en-US" sz="1000" dirty="0" err="1"/>
                        <a:t>FORCE’d</a:t>
                      </a:r>
                      <a:r>
                        <a:rPr lang="en-US" sz="1000" dirty="0"/>
                        <a:t>) 9.5+</a:t>
                      </a:r>
                    </a:p>
                  </a:txBody>
                  <a:tcPr/>
                </a:tc>
                <a:tc>
                  <a:txBody>
                    <a:bodyPr/>
                    <a:lstStyle/>
                    <a:p>
                      <a:endParaRPr lang="en-US" sz="1000" dirty="0"/>
                    </a:p>
                  </a:txBody>
                  <a:tcPr/>
                </a:tc>
                <a:tc>
                  <a:txBody>
                    <a:bodyPr/>
                    <a:lstStyle/>
                    <a:p>
                      <a:endParaRPr lang="en-US" sz="1000" dirty="0"/>
                    </a:p>
                  </a:txBody>
                  <a:tcPr/>
                </a:tc>
                <a:tc>
                  <a:txBody>
                    <a:bodyPr/>
                    <a:lstStyle/>
                    <a:p>
                      <a:endParaRPr lang="en-US" sz="1000" dirty="0"/>
                    </a:p>
                  </a:txBody>
                  <a:tcPr/>
                </a:tc>
                <a:tc>
                  <a:txBody>
                    <a:bodyPr/>
                    <a:lstStyle/>
                    <a:p>
                      <a:endParaRPr lang="en-US" sz="1000" dirty="0"/>
                    </a:p>
                  </a:txBody>
                  <a:tcPr/>
                </a:tc>
                <a:tc>
                  <a:txBody>
                    <a:bodyPr/>
                    <a:lstStyle/>
                    <a:p>
                      <a:endParaRPr lang="en-US" sz="1000" dirty="0"/>
                    </a:p>
                  </a:txBody>
                  <a:tcPr/>
                </a:tc>
                <a:tc>
                  <a:txBody>
                    <a:bodyPr/>
                    <a:lstStyle/>
                    <a:p>
                      <a:endParaRPr lang="en-US" sz="1000" dirty="0"/>
                    </a:p>
                  </a:txBody>
                  <a:tcPr/>
                </a:tc>
                <a:tc>
                  <a:txBody>
                    <a:bodyPr/>
                    <a:lstStyle/>
                    <a:p>
                      <a:endParaRPr lang="en-US" sz="1000" dirty="0"/>
                    </a:p>
                  </a:txBody>
                  <a:tcPr/>
                </a:tc>
                <a:tc>
                  <a:txBody>
                    <a:bodyPr/>
                    <a:lstStyle/>
                    <a:p>
                      <a:pPr algn="r"/>
                      <a:r>
                        <a:rPr lang="en-US" sz="1000" dirty="0"/>
                        <a:t>2,028.994 </a:t>
                      </a:r>
                      <a:r>
                        <a:rPr lang="en-US" sz="1000" dirty="0" err="1"/>
                        <a:t>ms</a:t>
                      </a:r>
                      <a:endParaRPr lang="en-US" sz="1000" dirty="0"/>
                    </a:p>
                  </a:txBody>
                  <a:tcPr/>
                </a:tc>
                <a:extLst>
                  <a:ext uri="{0D108BD9-81ED-4DB2-BD59-A6C34878D82A}">
                    <a16:rowId xmlns:a16="http://schemas.microsoft.com/office/drawing/2014/main" val="2160751119"/>
                  </a:ext>
                </a:extLst>
              </a:tr>
              <a:tr h="234075">
                <a:tc>
                  <a:txBody>
                    <a:bodyPr/>
                    <a:lstStyle/>
                    <a:p>
                      <a:r>
                        <a:rPr lang="en-US" sz="1000" dirty="0"/>
                        <a:t>TABLE with RULE</a:t>
                      </a:r>
                    </a:p>
                  </a:txBody>
                  <a:tcPr/>
                </a:tc>
                <a:tc>
                  <a:txBody>
                    <a:bodyPr/>
                    <a:lstStyle/>
                    <a:p>
                      <a:endParaRPr lang="en-US" sz="1000" dirty="0"/>
                    </a:p>
                  </a:txBody>
                  <a:tcPr/>
                </a:tc>
                <a:tc>
                  <a:txBody>
                    <a:bodyPr/>
                    <a:lstStyle/>
                    <a:p>
                      <a:endParaRPr lang="en-US" sz="1000" dirty="0"/>
                    </a:p>
                  </a:txBody>
                  <a:tcPr/>
                </a:tc>
                <a:tc>
                  <a:txBody>
                    <a:bodyPr/>
                    <a:lstStyle/>
                    <a:p>
                      <a:endParaRPr lang="en-US" sz="1000" dirty="0"/>
                    </a:p>
                  </a:txBody>
                  <a:tcPr/>
                </a:tc>
                <a:tc>
                  <a:txBody>
                    <a:bodyPr/>
                    <a:lstStyle/>
                    <a:p>
                      <a:endParaRPr lang="en-US" sz="1000" dirty="0"/>
                    </a:p>
                  </a:txBody>
                  <a:tcPr/>
                </a:tc>
                <a:tc>
                  <a:txBody>
                    <a:bodyPr/>
                    <a:lstStyle/>
                    <a:p>
                      <a:endParaRPr lang="en-US" sz="1000" dirty="0"/>
                    </a:p>
                  </a:txBody>
                  <a:tcPr/>
                </a:tc>
                <a:tc>
                  <a:txBody>
                    <a:bodyPr/>
                    <a:lstStyle/>
                    <a:p>
                      <a:endParaRPr lang="en-US" sz="1000" dirty="0"/>
                    </a:p>
                  </a:txBody>
                  <a:tcPr/>
                </a:tc>
                <a:tc>
                  <a:txBody>
                    <a:bodyPr/>
                    <a:lstStyle/>
                    <a:p>
                      <a:endParaRPr lang="en-US" sz="1000" dirty="0"/>
                    </a:p>
                  </a:txBody>
                  <a:tcPr/>
                </a:tc>
                <a:tc>
                  <a:txBody>
                    <a:bodyPr/>
                    <a:lstStyle/>
                    <a:p>
                      <a:pPr algn="r"/>
                      <a:r>
                        <a:rPr lang="en-US" sz="1000" dirty="0"/>
                        <a:t>1,064.975 </a:t>
                      </a:r>
                      <a:r>
                        <a:rPr lang="en-US" sz="1000" dirty="0" err="1"/>
                        <a:t>ms</a:t>
                      </a:r>
                      <a:endParaRPr lang="en-US" sz="1000" dirty="0"/>
                    </a:p>
                  </a:txBody>
                  <a:tcPr/>
                </a:tc>
                <a:extLst>
                  <a:ext uri="{0D108BD9-81ED-4DB2-BD59-A6C34878D82A}">
                    <a16:rowId xmlns:a16="http://schemas.microsoft.com/office/drawing/2014/main" val="99306157"/>
                  </a:ext>
                </a:extLst>
              </a:tr>
              <a:tr h="234075">
                <a:tc>
                  <a:txBody>
                    <a:bodyPr/>
                    <a:lstStyle/>
                    <a:p>
                      <a:r>
                        <a:rPr lang="en-US" sz="1000" dirty="0"/>
                        <a:t>VIEW with FUNCTION</a:t>
                      </a:r>
                    </a:p>
                  </a:txBody>
                  <a:tcPr>
                    <a:solidFill>
                      <a:srgbClr val="6FB433"/>
                    </a:solidFill>
                  </a:tcPr>
                </a:tc>
                <a:tc>
                  <a:txBody>
                    <a:bodyPr/>
                    <a:lstStyle/>
                    <a:p>
                      <a:endParaRPr lang="en-US" sz="1000" dirty="0"/>
                    </a:p>
                  </a:txBody>
                  <a:tcPr>
                    <a:solidFill>
                      <a:srgbClr val="6FB433"/>
                    </a:solidFill>
                  </a:tcPr>
                </a:tc>
                <a:tc>
                  <a:txBody>
                    <a:bodyPr/>
                    <a:lstStyle/>
                    <a:p>
                      <a:endParaRPr lang="en-US" sz="1000" dirty="0"/>
                    </a:p>
                  </a:txBody>
                  <a:tcPr>
                    <a:solidFill>
                      <a:srgbClr val="6FB433"/>
                    </a:solidFill>
                  </a:tcPr>
                </a:tc>
                <a:tc>
                  <a:txBody>
                    <a:bodyPr/>
                    <a:lstStyle/>
                    <a:p>
                      <a:endParaRPr lang="en-US" sz="1000" dirty="0"/>
                    </a:p>
                  </a:txBody>
                  <a:tcPr>
                    <a:solidFill>
                      <a:srgbClr val="6FB433"/>
                    </a:solidFill>
                  </a:tcPr>
                </a:tc>
                <a:tc>
                  <a:txBody>
                    <a:bodyPr/>
                    <a:lstStyle/>
                    <a:p>
                      <a:endParaRPr lang="en-US" sz="1000" dirty="0"/>
                    </a:p>
                  </a:txBody>
                  <a:tcPr>
                    <a:solidFill>
                      <a:srgbClr val="6FB433"/>
                    </a:solidFill>
                  </a:tcPr>
                </a:tc>
                <a:tc>
                  <a:txBody>
                    <a:bodyPr/>
                    <a:lstStyle/>
                    <a:p>
                      <a:endParaRPr lang="en-US" sz="1000" dirty="0"/>
                    </a:p>
                  </a:txBody>
                  <a:tcPr>
                    <a:solidFill>
                      <a:srgbClr val="6FB433"/>
                    </a:solidFill>
                  </a:tcPr>
                </a:tc>
                <a:tc>
                  <a:txBody>
                    <a:bodyPr/>
                    <a:lstStyle/>
                    <a:p>
                      <a:endParaRPr lang="en-US" sz="1000" dirty="0"/>
                    </a:p>
                  </a:txBody>
                  <a:tcPr>
                    <a:solidFill>
                      <a:srgbClr val="6FB433"/>
                    </a:solidFill>
                  </a:tcPr>
                </a:tc>
                <a:tc>
                  <a:txBody>
                    <a:bodyPr/>
                    <a:lstStyle/>
                    <a:p>
                      <a:endParaRPr lang="en-US" sz="1000" dirty="0"/>
                    </a:p>
                  </a:txBody>
                  <a:tcPr>
                    <a:solidFill>
                      <a:srgbClr val="6FB433"/>
                    </a:solidFill>
                  </a:tcPr>
                </a:tc>
                <a:tc>
                  <a:txBody>
                    <a:bodyPr/>
                    <a:lstStyle/>
                    <a:p>
                      <a:pPr algn="r"/>
                      <a:r>
                        <a:rPr lang="en-US" sz="1000" dirty="0"/>
                        <a:t>1,255.351 </a:t>
                      </a:r>
                      <a:r>
                        <a:rPr lang="en-US" sz="1000" dirty="0" err="1"/>
                        <a:t>ms</a:t>
                      </a:r>
                      <a:endParaRPr lang="en-US" sz="1000" dirty="0"/>
                    </a:p>
                    <a:p>
                      <a:pPr algn="r"/>
                      <a:r>
                        <a:rPr lang="en-US" sz="1000" dirty="0"/>
                        <a:t>~1.25 s</a:t>
                      </a:r>
                    </a:p>
                  </a:txBody>
                  <a:tcPr>
                    <a:solidFill>
                      <a:srgbClr val="6FB433"/>
                    </a:solidFill>
                  </a:tcPr>
                </a:tc>
                <a:extLst>
                  <a:ext uri="{0D108BD9-81ED-4DB2-BD59-A6C34878D82A}">
                    <a16:rowId xmlns:a16="http://schemas.microsoft.com/office/drawing/2014/main" val="2273775686"/>
                  </a:ext>
                </a:extLst>
              </a:tr>
              <a:tr h="234075">
                <a:tc>
                  <a:txBody>
                    <a:bodyPr/>
                    <a:lstStyle/>
                    <a:p>
                      <a:r>
                        <a:rPr lang="en-US" sz="1000" dirty="0"/>
                        <a:t>TABLE with POLICY and FUNCTION *</a:t>
                      </a:r>
                    </a:p>
                  </a:txBody>
                  <a:tcPr/>
                </a:tc>
                <a:tc>
                  <a:txBody>
                    <a:bodyPr/>
                    <a:lstStyle/>
                    <a:p>
                      <a:endParaRPr lang="en-US" sz="1000" dirty="0"/>
                    </a:p>
                  </a:txBody>
                  <a:tcPr/>
                </a:tc>
                <a:tc>
                  <a:txBody>
                    <a:bodyPr/>
                    <a:lstStyle/>
                    <a:p>
                      <a:endParaRPr lang="en-US" sz="1000" dirty="0"/>
                    </a:p>
                  </a:txBody>
                  <a:tcPr/>
                </a:tc>
                <a:tc>
                  <a:txBody>
                    <a:bodyPr/>
                    <a:lstStyle/>
                    <a:p>
                      <a:endParaRPr lang="en-US" sz="1000" dirty="0"/>
                    </a:p>
                  </a:txBody>
                  <a:tcPr/>
                </a:tc>
                <a:tc>
                  <a:txBody>
                    <a:bodyPr/>
                    <a:lstStyle/>
                    <a:p>
                      <a:endParaRPr lang="en-US" sz="1000" dirty="0"/>
                    </a:p>
                  </a:txBody>
                  <a:tcPr/>
                </a:tc>
                <a:tc>
                  <a:txBody>
                    <a:bodyPr/>
                    <a:lstStyle/>
                    <a:p>
                      <a:endParaRPr lang="en-US" sz="1000" dirty="0"/>
                    </a:p>
                  </a:txBody>
                  <a:tcPr/>
                </a:tc>
                <a:tc>
                  <a:txBody>
                    <a:bodyPr/>
                    <a:lstStyle/>
                    <a:p>
                      <a:endParaRPr lang="en-US" sz="1000" dirty="0"/>
                    </a:p>
                  </a:txBody>
                  <a:tcPr/>
                </a:tc>
                <a:tc>
                  <a:txBody>
                    <a:bodyPr/>
                    <a:lstStyle/>
                    <a:p>
                      <a:endParaRPr lang="en-US" sz="1000" dirty="0"/>
                    </a:p>
                  </a:txBody>
                  <a:tcPr/>
                </a:tc>
                <a:tc>
                  <a:txBody>
                    <a:bodyPr/>
                    <a:lstStyle/>
                    <a:p>
                      <a:pPr algn="r"/>
                      <a:r>
                        <a:rPr lang="en-US" sz="1000" dirty="0"/>
                        <a:t>129,706.047 </a:t>
                      </a:r>
                      <a:r>
                        <a:rPr lang="en-US" sz="1000" dirty="0" err="1"/>
                        <a:t>ms</a:t>
                      </a:r>
                      <a:endParaRPr lang="en-US" sz="1000" dirty="0"/>
                    </a:p>
                    <a:p>
                      <a:pPr algn="r"/>
                      <a:r>
                        <a:rPr lang="en-US" sz="1000" dirty="0"/>
                        <a:t>~2.16 m</a:t>
                      </a:r>
                    </a:p>
                  </a:txBody>
                  <a:tcPr/>
                </a:tc>
                <a:extLst>
                  <a:ext uri="{0D108BD9-81ED-4DB2-BD59-A6C34878D82A}">
                    <a16:rowId xmlns:a16="http://schemas.microsoft.com/office/drawing/2014/main" val="3490540846"/>
                  </a:ext>
                </a:extLst>
              </a:tr>
              <a:tr h="234075">
                <a:tc>
                  <a:txBody>
                    <a:bodyPr/>
                    <a:lstStyle/>
                    <a:p>
                      <a:r>
                        <a:rPr lang="en-US" sz="1000" dirty="0"/>
                        <a:t>TABLE with RULE and FUNCTION</a:t>
                      </a:r>
                    </a:p>
                  </a:txBody>
                  <a:tcPr/>
                </a:tc>
                <a:tc>
                  <a:txBody>
                    <a:bodyPr/>
                    <a:lstStyle/>
                    <a:p>
                      <a:endParaRPr lang="en-US" sz="1000" dirty="0"/>
                    </a:p>
                  </a:txBody>
                  <a:tcPr/>
                </a:tc>
                <a:tc>
                  <a:txBody>
                    <a:bodyPr/>
                    <a:lstStyle/>
                    <a:p>
                      <a:endParaRPr lang="en-US" sz="1000" dirty="0"/>
                    </a:p>
                  </a:txBody>
                  <a:tcPr/>
                </a:tc>
                <a:tc>
                  <a:txBody>
                    <a:bodyPr/>
                    <a:lstStyle/>
                    <a:p>
                      <a:endParaRPr lang="en-US" sz="1000" dirty="0"/>
                    </a:p>
                  </a:txBody>
                  <a:tcPr/>
                </a:tc>
                <a:tc>
                  <a:txBody>
                    <a:bodyPr/>
                    <a:lstStyle/>
                    <a:p>
                      <a:endParaRPr lang="en-US" sz="1000" dirty="0"/>
                    </a:p>
                  </a:txBody>
                  <a:tcPr/>
                </a:tc>
                <a:tc>
                  <a:txBody>
                    <a:bodyPr/>
                    <a:lstStyle/>
                    <a:p>
                      <a:endParaRPr lang="en-US" sz="1000" dirty="0"/>
                    </a:p>
                  </a:txBody>
                  <a:tcPr/>
                </a:tc>
                <a:tc>
                  <a:txBody>
                    <a:bodyPr/>
                    <a:lstStyle/>
                    <a:p>
                      <a:endParaRPr lang="en-US" sz="1000" dirty="0"/>
                    </a:p>
                  </a:txBody>
                  <a:tcPr/>
                </a:tc>
                <a:tc>
                  <a:txBody>
                    <a:bodyPr/>
                    <a:lstStyle/>
                    <a:p>
                      <a:endParaRPr lang="en-US" sz="1000" dirty="0"/>
                    </a:p>
                  </a:txBody>
                  <a:tcPr/>
                </a:tc>
                <a:tc>
                  <a:txBody>
                    <a:bodyPr/>
                    <a:lstStyle/>
                    <a:p>
                      <a:pPr algn="r"/>
                      <a:r>
                        <a:rPr lang="en-US" sz="1000" dirty="0"/>
                        <a:t>1,198.303 </a:t>
                      </a:r>
                      <a:r>
                        <a:rPr lang="en-US" sz="1000" dirty="0" err="1"/>
                        <a:t>ms</a:t>
                      </a:r>
                      <a:endParaRPr lang="en-US" sz="1000" dirty="0"/>
                    </a:p>
                  </a:txBody>
                  <a:tcPr/>
                </a:tc>
                <a:extLst>
                  <a:ext uri="{0D108BD9-81ED-4DB2-BD59-A6C34878D82A}">
                    <a16:rowId xmlns:a16="http://schemas.microsoft.com/office/drawing/2014/main" val="4228257455"/>
                  </a:ext>
                </a:extLst>
              </a:tr>
            </a:tbl>
          </a:graphicData>
        </a:graphic>
      </p:graphicFrame>
      <p:pic>
        <p:nvPicPr>
          <p:cNvPr id="6" name="Picture 5">
            <a:extLst>
              <a:ext uri="{FF2B5EF4-FFF2-40B4-BE49-F238E27FC236}">
                <a16:creationId xmlns:a16="http://schemas.microsoft.com/office/drawing/2014/main" id="{95375020-1D52-4A9E-B6C9-F0B9E813393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 b="1"/>
          <a:stretch/>
        </p:blipFill>
        <p:spPr>
          <a:xfrm>
            <a:off x="2294683" y="1875474"/>
            <a:ext cx="182880" cy="182880"/>
          </a:xfrm>
          <a:prstGeom prst="rect">
            <a:avLst/>
          </a:prstGeom>
        </p:spPr>
      </p:pic>
      <p:pic>
        <p:nvPicPr>
          <p:cNvPr id="8" name="Picture 7">
            <a:extLst>
              <a:ext uri="{FF2B5EF4-FFF2-40B4-BE49-F238E27FC236}">
                <a16:creationId xmlns:a16="http://schemas.microsoft.com/office/drawing/2014/main" id="{E1981489-3F35-43E8-8460-841BA68B521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3460089" y="1875474"/>
            <a:ext cx="182880" cy="182880"/>
          </a:xfrm>
          <a:prstGeom prst="rect">
            <a:avLst/>
          </a:prstGeom>
        </p:spPr>
      </p:pic>
      <p:pic>
        <p:nvPicPr>
          <p:cNvPr id="10" name="Picture 9">
            <a:extLst>
              <a:ext uri="{FF2B5EF4-FFF2-40B4-BE49-F238E27FC236}">
                <a16:creationId xmlns:a16="http://schemas.microsoft.com/office/drawing/2014/main" id="{2D703AC8-AC70-4006-A74F-047AEF6FCFF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4734339" y="1875474"/>
            <a:ext cx="182880" cy="182880"/>
          </a:xfrm>
          <a:prstGeom prst="rect">
            <a:avLst/>
          </a:prstGeom>
        </p:spPr>
      </p:pic>
      <p:pic>
        <p:nvPicPr>
          <p:cNvPr id="30" name="Picture 29">
            <a:extLst>
              <a:ext uri="{FF2B5EF4-FFF2-40B4-BE49-F238E27FC236}">
                <a16:creationId xmlns:a16="http://schemas.microsoft.com/office/drawing/2014/main" id="{A4972397-9910-4789-BB90-5CD26D869D90}"/>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 t="1" r="1" b="1"/>
          <a:stretch/>
        </p:blipFill>
        <p:spPr>
          <a:xfrm>
            <a:off x="6980823" y="1875474"/>
            <a:ext cx="182880" cy="182880"/>
          </a:xfrm>
          <a:prstGeom prst="rect">
            <a:avLst/>
          </a:prstGeom>
        </p:spPr>
      </p:pic>
      <p:pic>
        <p:nvPicPr>
          <p:cNvPr id="31" name="Picture 30">
            <a:extLst>
              <a:ext uri="{FF2B5EF4-FFF2-40B4-BE49-F238E27FC236}">
                <a16:creationId xmlns:a16="http://schemas.microsoft.com/office/drawing/2014/main" id="{EFD1E51C-E9AB-47B2-B576-6F67ED7FBE7C}"/>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 t="1" r="1" b="1"/>
          <a:stretch/>
        </p:blipFill>
        <p:spPr>
          <a:xfrm>
            <a:off x="7282839" y="1875474"/>
            <a:ext cx="182880" cy="182880"/>
          </a:xfrm>
          <a:prstGeom prst="rect">
            <a:avLst/>
          </a:prstGeom>
        </p:spPr>
      </p:pic>
      <p:pic>
        <p:nvPicPr>
          <p:cNvPr id="32" name="Picture 31">
            <a:extLst>
              <a:ext uri="{FF2B5EF4-FFF2-40B4-BE49-F238E27FC236}">
                <a16:creationId xmlns:a16="http://schemas.microsoft.com/office/drawing/2014/main" id="{3F51D231-61D6-418F-99A9-0F3F06B43F7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6008589" y="1875474"/>
            <a:ext cx="182880" cy="182880"/>
          </a:xfrm>
          <a:prstGeom prst="rect">
            <a:avLst/>
          </a:prstGeom>
        </p:spPr>
      </p:pic>
      <p:pic>
        <p:nvPicPr>
          <p:cNvPr id="33" name="Picture 32">
            <a:extLst>
              <a:ext uri="{FF2B5EF4-FFF2-40B4-BE49-F238E27FC236}">
                <a16:creationId xmlns:a16="http://schemas.microsoft.com/office/drawing/2014/main" id="{F5974ABD-F1B0-42A6-AA12-3BBFA236A97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 b="1"/>
          <a:stretch/>
        </p:blipFill>
        <p:spPr>
          <a:xfrm>
            <a:off x="2294683" y="3001807"/>
            <a:ext cx="182880" cy="182880"/>
          </a:xfrm>
          <a:prstGeom prst="rect">
            <a:avLst/>
          </a:prstGeom>
        </p:spPr>
      </p:pic>
      <p:pic>
        <p:nvPicPr>
          <p:cNvPr id="34" name="Picture 33">
            <a:extLst>
              <a:ext uri="{FF2B5EF4-FFF2-40B4-BE49-F238E27FC236}">
                <a16:creationId xmlns:a16="http://schemas.microsoft.com/office/drawing/2014/main" id="{6E03FD33-C84A-4DED-951F-5C44314C8FA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3460089" y="3001807"/>
            <a:ext cx="182880" cy="182880"/>
          </a:xfrm>
          <a:prstGeom prst="rect">
            <a:avLst/>
          </a:prstGeom>
        </p:spPr>
      </p:pic>
      <p:pic>
        <p:nvPicPr>
          <p:cNvPr id="35" name="Picture 34">
            <a:extLst>
              <a:ext uri="{FF2B5EF4-FFF2-40B4-BE49-F238E27FC236}">
                <a16:creationId xmlns:a16="http://schemas.microsoft.com/office/drawing/2014/main" id="{9C8F6300-95F9-4E98-B657-A56B0F988F6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4734339" y="3001807"/>
            <a:ext cx="182880" cy="182880"/>
          </a:xfrm>
          <a:prstGeom prst="rect">
            <a:avLst/>
          </a:prstGeom>
        </p:spPr>
      </p:pic>
      <p:pic>
        <p:nvPicPr>
          <p:cNvPr id="36" name="Picture 35">
            <a:extLst>
              <a:ext uri="{FF2B5EF4-FFF2-40B4-BE49-F238E27FC236}">
                <a16:creationId xmlns:a16="http://schemas.microsoft.com/office/drawing/2014/main" id="{707C2C35-4E40-46B5-A471-7FE2318E01BF}"/>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 t="1" r="1" b="1"/>
          <a:stretch/>
        </p:blipFill>
        <p:spPr>
          <a:xfrm>
            <a:off x="7282839" y="3001807"/>
            <a:ext cx="182880" cy="182880"/>
          </a:xfrm>
          <a:prstGeom prst="rect">
            <a:avLst/>
          </a:prstGeom>
        </p:spPr>
      </p:pic>
      <p:pic>
        <p:nvPicPr>
          <p:cNvPr id="39" name="Picture 38">
            <a:extLst>
              <a:ext uri="{FF2B5EF4-FFF2-40B4-BE49-F238E27FC236}">
                <a16:creationId xmlns:a16="http://schemas.microsoft.com/office/drawing/2014/main" id="{51673196-AB5C-448B-B0B9-E54B1A9B87E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3460089" y="3245915"/>
            <a:ext cx="182880" cy="182880"/>
          </a:xfrm>
          <a:prstGeom prst="rect">
            <a:avLst/>
          </a:prstGeom>
        </p:spPr>
      </p:pic>
      <p:pic>
        <p:nvPicPr>
          <p:cNvPr id="40" name="Picture 39">
            <a:extLst>
              <a:ext uri="{FF2B5EF4-FFF2-40B4-BE49-F238E27FC236}">
                <a16:creationId xmlns:a16="http://schemas.microsoft.com/office/drawing/2014/main" id="{E08A2364-2F20-46B6-959F-1C9F3B59292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4734339" y="3245915"/>
            <a:ext cx="182880" cy="182880"/>
          </a:xfrm>
          <a:prstGeom prst="rect">
            <a:avLst/>
          </a:prstGeom>
        </p:spPr>
      </p:pic>
      <p:pic>
        <p:nvPicPr>
          <p:cNvPr id="41" name="Picture 40">
            <a:extLst>
              <a:ext uri="{FF2B5EF4-FFF2-40B4-BE49-F238E27FC236}">
                <a16:creationId xmlns:a16="http://schemas.microsoft.com/office/drawing/2014/main" id="{AD6B7BDC-9B27-4A6C-BBBB-9380E6765BE8}"/>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 t="1" r="1" b="1"/>
          <a:stretch/>
        </p:blipFill>
        <p:spPr>
          <a:xfrm>
            <a:off x="7282839" y="3245915"/>
            <a:ext cx="182880" cy="182880"/>
          </a:xfrm>
          <a:prstGeom prst="rect">
            <a:avLst/>
          </a:prstGeom>
        </p:spPr>
      </p:pic>
      <p:pic>
        <p:nvPicPr>
          <p:cNvPr id="45" name="Picture 44">
            <a:extLst>
              <a:ext uri="{FF2B5EF4-FFF2-40B4-BE49-F238E27FC236}">
                <a16:creationId xmlns:a16="http://schemas.microsoft.com/office/drawing/2014/main" id="{F0126FFC-4EE4-436B-BE17-E1FDA8CF935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4734339" y="3490434"/>
            <a:ext cx="182880" cy="182880"/>
          </a:xfrm>
          <a:prstGeom prst="rect">
            <a:avLst/>
          </a:prstGeom>
        </p:spPr>
      </p:pic>
      <p:pic>
        <p:nvPicPr>
          <p:cNvPr id="46" name="Picture 45">
            <a:extLst>
              <a:ext uri="{FF2B5EF4-FFF2-40B4-BE49-F238E27FC236}">
                <a16:creationId xmlns:a16="http://schemas.microsoft.com/office/drawing/2014/main" id="{A0683F99-E7C1-4F13-94AC-55B9731759DA}"/>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 t="1" r="1" b="1"/>
          <a:stretch/>
        </p:blipFill>
        <p:spPr>
          <a:xfrm>
            <a:off x="7282839" y="3490434"/>
            <a:ext cx="182880" cy="182880"/>
          </a:xfrm>
          <a:prstGeom prst="rect">
            <a:avLst/>
          </a:prstGeom>
        </p:spPr>
      </p:pic>
      <p:pic>
        <p:nvPicPr>
          <p:cNvPr id="47" name="Picture 46">
            <a:extLst>
              <a:ext uri="{FF2B5EF4-FFF2-40B4-BE49-F238E27FC236}">
                <a16:creationId xmlns:a16="http://schemas.microsoft.com/office/drawing/2014/main" id="{E0DADC0B-9573-4D18-B16E-A8AE7C6CDC3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6008589" y="3490434"/>
            <a:ext cx="182880" cy="182880"/>
          </a:xfrm>
          <a:prstGeom prst="rect">
            <a:avLst/>
          </a:prstGeom>
        </p:spPr>
      </p:pic>
      <p:pic>
        <p:nvPicPr>
          <p:cNvPr id="48" name="Picture 47">
            <a:extLst>
              <a:ext uri="{FF2B5EF4-FFF2-40B4-BE49-F238E27FC236}">
                <a16:creationId xmlns:a16="http://schemas.microsoft.com/office/drawing/2014/main" id="{3CF6FA1A-FD0A-492B-A95A-5A1443BD65F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 b="1"/>
          <a:stretch/>
        </p:blipFill>
        <p:spPr>
          <a:xfrm>
            <a:off x="2294683" y="3739888"/>
            <a:ext cx="182880" cy="182880"/>
          </a:xfrm>
          <a:prstGeom prst="rect">
            <a:avLst/>
          </a:prstGeom>
        </p:spPr>
      </p:pic>
      <p:pic>
        <p:nvPicPr>
          <p:cNvPr id="49" name="Picture 48">
            <a:extLst>
              <a:ext uri="{FF2B5EF4-FFF2-40B4-BE49-F238E27FC236}">
                <a16:creationId xmlns:a16="http://schemas.microsoft.com/office/drawing/2014/main" id="{7DBE56AA-B1E8-4D27-A472-E23C65EABA7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3460089" y="3739888"/>
            <a:ext cx="182880" cy="182880"/>
          </a:xfrm>
          <a:prstGeom prst="rect">
            <a:avLst/>
          </a:prstGeom>
        </p:spPr>
      </p:pic>
      <p:pic>
        <p:nvPicPr>
          <p:cNvPr id="50" name="Picture 49">
            <a:extLst>
              <a:ext uri="{FF2B5EF4-FFF2-40B4-BE49-F238E27FC236}">
                <a16:creationId xmlns:a16="http://schemas.microsoft.com/office/drawing/2014/main" id="{54501BEC-F2F9-4CB8-8AF4-331F60DE694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4734339" y="3739888"/>
            <a:ext cx="182880" cy="182880"/>
          </a:xfrm>
          <a:prstGeom prst="rect">
            <a:avLst/>
          </a:prstGeom>
        </p:spPr>
      </p:pic>
      <p:pic>
        <p:nvPicPr>
          <p:cNvPr id="51" name="Picture 50">
            <a:extLst>
              <a:ext uri="{FF2B5EF4-FFF2-40B4-BE49-F238E27FC236}">
                <a16:creationId xmlns:a16="http://schemas.microsoft.com/office/drawing/2014/main" id="{A74C4189-624B-441B-A23E-272605B3EAD4}"/>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 t="1" r="1" b="1"/>
          <a:stretch/>
        </p:blipFill>
        <p:spPr>
          <a:xfrm>
            <a:off x="7282839" y="3739888"/>
            <a:ext cx="182880" cy="182880"/>
          </a:xfrm>
          <a:prstGeom prst="rect">
            <a:avLst/>
          </a:prstGeom>
        </p:spPr>
      </p:pic>
      <p:pic>
        <p:nvPicPr>
          <p:cNvPr id="53" name="Picture 52">
            <a:extLst>
              <a:ext uri="{FF2B5EF4-FFF2-40B4-BE49-F238E27FC236}">
                <a16:creationId xmlns:a16="http://schemas.microsoft.com/office/drawing/2014/main" id="{0D92601A-6CD4-4344-98D4-1369D0E0B61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 b="1"/>
          <a:stretch/>
        </p:blipFill>
        <p:spPr>
          <a:xfrm>
            <a:off x="2289066" y="4128140"/>
            <a:ext cx="182880" cy="182880"/>
          </a:xfrm>
          <a:prstGeom prst="rect">
            <a:avLst/>
          </a:prstGeom>
        </p:spPr>
      </p:pic>
      <p:pic>
        <p:nvPicPr>
          <p:cNvPr id="54" name="Picture 53">
            <a:extLst>
              <a:ext uri="{FF2B5EF4-FFF2-40B4-BE49-F238E27FC236}">
                <a16:creationId xmlns:a16="http://schemas.microsoft.com/office/drawing/2014/main" id="{D3960EAD-8047-498A-B791-B5A40D1B933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3454472" y="4128140"/>
            <a:ext cx="182880" cy="182880"/>
          </a:xfrm>
          <a:prstGeom prst="rect">
            <a:avLst/>
          </a:prstGeom>
        </p:spPr>
      </p:pic>
      <p:pic>
        <p:nvPicPr>
          <p:cNvPr id="55" name="Picture 54">
            <a:extLst>
              <a:ext uri="{FF2B5EF4-FFF2-40B4-BE49-F238E27FC236}">
                <a16:creationId xmlns:a16="http://schemas.microsoft.com/office/drawing/2014/main" id="{8C84FE23-01BE-4AF5-9DD0-387E3C838A5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4728722" y="4128140"/>
            <a:ext cx="182880" cy="182880"/>
          </a:xfrm>
          <a:prstGeom prst="rect">
            <a:avLst/>
          </a:prstGeom>
        </p:spPr>
      </p:pic>
      <p:pic>
        <p:nvPicPr>
          <p:cNvPr id="56" name="Picture 55">
            <a:extLst>
              <a:ext uri="{FF2B5EF4-FFF2-40B4-BE49-F238E27FC236}">
                <a16:creationId xmlns:a16="http://schemas.microsoft.com/office/drawing/2014/main" id="{6458EB2B-DFCD-494A-A9B4-C092A4AC6A88}"/>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 t="1" r="1" b="1"/>
          <a:stretch/>
        </p:blipFill>
        <p:spPr>
          <a:xfrm>
            <a:off x="7277222" y="4128140"/>
            <a:ext cx="182880" cy="182880"/>
          </a:xfrm>
          <a:prstGeom prst="rect">
            <a:avLst/>
          </a:prstGeom>
        </p:spPr>
      </p:pic>
      <p:pic>
        <p:nvPicPr>
          <p:cNvPr id="59" name="Picture 58">
            <a:extLst>
              <a:ext uri="{FF2B5EF4-FFF2-40B4-BE49-F238E27FC236}">
                <a16:creationId xmlns:a16="http://schemas.microsoft.com/office/drawing/2014/main" id="{EA343469-775C-40D6-93F2-308EC0003A0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3454472" y="4683341"/>
            <a:ext cx="182880" cy="182880"/>
          </a:xfrm>
          <a:prstGeom prst="rect">
            <a:avLst/>
          </a:prstGeom>
        </p:spPr>
      </p:pic>
      <p:pic>
        <p:nvPicPr>
          <p:cNvPr id="60" name="Picture 59">
            <a:extLst>
              <a:ext uri="{FF2B5EF4-FFF2-40B4-BE49-F238E27FC236}">
                <a16:creationId xmlns:a16="http://schemas.microsoft.com/office/drawing/2014/main" id="{33E8E0F9-CCA7-4D40-8AAC-E03D9D57D09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4728722" y="4683341"/>
            <a:ext cx="182880" cy="182880"/>
          </a:xfrm>
          <a:prstGeom prst="rect">
            <a:avLst/>
          </a:prstGeom>
        </p:spPr>
      </p:pic>
      <p:pic>
        <p:nvPicPr>
          <p:cNvPr id="61" name="Picture 60">
            <a:extLst>
              <a:ext uri="{FF2B5EF4-FFF2-40B4-BE49-F238E27FC236}">
                <a16:creationId xmlns:a16="http://schemas.microsoft.com/office/drawing/2014/main" id="{636FB4B7-6018-4066-844F-D14A27BD12FF}"/>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 t="1" r="1" b="1"/>
          <a:stretch/>
        </p:blipFill>
        <p:spPr>
          <a:xfrm>
            <a:off x="7277222" y="4683341"/>
            <a:ext cx="182880" cy="182880"/>
          </a:xfrm>
          <a:prstGeom prst="rect">
            <a:avLst/>
          </a:prstGeom>
        </p:spPr>
      </p:pic>
      <p:pic>
        <p:nvPicPr>
          <p:cNvPr id="64" name="Picture 63">
            <a:extLst>
              <a:ext uri="{FF2B5EF4-FFF2-40B4-BE49-F238E27FC236}">
                <a16:creationId xmlns:a16="http://schemas.microsoft.com/office/drawing/2014/main" id="{B37F7787-2FAB-4264-85EB-0C90C28C658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3454472" y="4929385"/>
            <a:ext cx="182880" cy="182880"/>
          </a:xfrm>
          <a:prstGeom prst="rect">
            <a:avLst/>
          </a:prstGeom>
        </p:spPr>
      </p:pic>
      <p:pic>
        <p:nvPicPr>
          <p:cNvPr id="65" name="Picture 64">
            <a:extLst>
              <a:ext uri="{FF2B5EF4-FFF2-40B4-BE49-F238E27FC236}">
                <a16:creationId xmlns:a16="http://schemas.microsoft.com/office/drawing/2014/main" id="{D6317440-7765-4BF4-9E06-B0BB09DA5C7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4728722" y="4929385"/>
            <a:ext cx="182880" cy="182880"/>
          </a:xfrm>
          <a:prstGeom prst="rect">
            <a:avLst/>
          </a:prstGeom>
        </p:spPr>
      </p:pic>
      <p:pic>
        <p:nvPicPr>
          <p:cNvPr id="66" name="Picture 65">
            <a:extLst>
              <a:ext uri="{FF2B5EF4-FFF2-40B4-BE49-F238E27FC236}">
                <a16:creationId xmlns:a16="http://schemas.microsoft.com/office/drawing/2014/main" id="{93FB52B2-CAFD-4D84-BB78-07E72FF7E040}"/>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 t="1" r="1" b="1"/>
          <a:stretch/>
        </p:blipFill>
        <p:spPr>
          <a:xfrm>
            <a:off x="7277222" y="4929385"/>
            <a:ext cx="182880" cy="182880"/>
          </a:xfrm>
          <a:prstGeom prst="rect">
            <a:avLst/>
          </a:prstGeom>
        </p:spPr>
      </p:pic>
      <p:pic>
        <p:nvPicPr>
          <p:cNvPr id="67" name="Picture 66">
            <a:extLst>
              <a:ext uri="{FF2B5EF4-FFF2-40B4-BE49-F238E27FC236}">
                <a16:creationId xmlns:a16="http://schemas.microsoft.com/office/drawing/2014/main" id="{24CD5215-0AB1-40BF-9E7F-676EB472D52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6002972" y="4929385"/>
            <a:ext cx="182880" cy="182880"/>
          </a:xfrm>
          <a:prstGeom prst="rect">
            <a:avLst/>
          </a:prstGeom>
        </p:spPr>
      </p:pic>
      <p:pic>
        <p:nvPicPr>
          <p:cNvPr id="68" name="Picture 67">
            <a:extLst>
              <a:ext uri="{FF2B5EF4-FFF2-40B4-BE49-F238E27FC236}">
                <a16:creationId xmlns:a16="http://schemas.microsoft.com/office/drawing/2014/main" id="{6A796E01-1643-4525-B711-6CD6E598E77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 b="1"/>
          <a:stretch/>
        </p:blipFill>
        <p:spPr>
          <a:xfrm>
            <a:off x="2289066" y="5323211"/>
            <a:ext cx="182880" cy="182880"/>
          </a:xfrm>
          <a:prstGeom prst="rect">
            <a:avLst/>
          </a:prstGeom>
        </p:spPr>
      </p:pic>
      <p:pic>
        <p:nvPicPr>
          <p:cNvPr id="69" name="Picture 68">
            <a:extLst>
              <a:ext uri="{FF2B5EF4-FFF2-40B4-BE49-F238E27FC236}">
                <a16:creationId xmlns:a16="http://schemas.microsoft.com/office/drawing/2014/main" id="{8F906983-DF73-46F4-967A-5E9389A78CF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3454472" y="5323211"/>
            <a:ext cx="182880" cy="182880"/>
          </a:xfrm>
          <a:prstGeom prst="rect">
            <a:avLst/>
          </a:prstGeom>
        </p:spPr>
      </p:pic>
      <p:pic>
        <p:nvPicPr>
          <p:cNvPr id="70" name="Picture 69">
            <a:extLst>
              <a:ext uri="{FF2B5EF4-FFF2-40B4-BE49-F238E27FC236}">
                <a16:creationId xmlns:a16="http://schemas.microsoft.com/office/drawing/2014/main" id="{923CD12D-7DDA-40E5-9472-FE54447706C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4728722" y="5323211"/>
            <a:ext cx="182880" cy="182880"/>
          </a:xfrm>
          <a:prstGeom prst="rect">
            <a:avLst/>
          </a:prstGeom>
        </p:spPr>
      </p:pic>
      <p:pic>
        <p:nvPicPr>
          <p:cNvPr id="71" name="Picture 70">
            <a:extLst>
              <a:ext uri="{FF2B5EF4-FFF2-40B4-BE49-F238E27FC236}">
                <a16:creationId xmlns:a16="http://schemas.microsoft.com/office/drawing/2014/main" id="{7CE5A566-DA5C-4385-A13F-1734AC17E8DF}"/>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 t="1" r="1" b="1"/>
          <a:stretch/>
        </p:blipFill>
        <p:spPr>
          <a:xfrm>
            <a:off x="7277222" y="5323211"/>
            <a:ext cx="182880" cy="182880"/>
          </a:xfrm>
          <a:prstGeom prst="rect">
            <a:avLst/>
          </a:prstGeom>
        </p:spPr>
      </p:pic>
      <p:pic>
        <p:nvPicPr>
          <p:cNvPr id="74" name="Picture 73">
            <a:extLst>
              <a:ext uri="{FF2B5EF4-FFF2-40B4-BE49-F238E27FC236}">
                <a16:creationId xmlns:a16="http://schemas.microsoft.com/office/drawing/2014/main" id="{11BE9B61-4E65-4C0B-847F-04AA9F65D0E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1" r="1" b="1"/>
          <a:stretch/>
        </p:blipFill>
        <p:spPr>
          <a:xfrm>
            <a:off x="3454472" y="5895288"/>
            <a:ext cx="182880" cy="182880"/>
          </a:xfrm>
          <a:prstGeom prst="rect">
            <a:avLst/>
          </a:prstGeom>
        </p:spPr>
      </p:pic>
      <p:pic>
        <p:nvPicPr>
          <p:cNvPr id="75" name="Picture 74">
            <a:extLst>
              <a:ext uri="{FF2B5EF4-FFF2-40B4-BE49-F238E27FC236}">
                <a16:creationId xmlns:a16="http://schemas.microsoft.com/office/drawing/2014/main" id="{3826137D-0087-4EF0-A6BF-DA53A3FB919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4728722" y="5895288"/>
            <a:ext cx="182880" cy="182880"/>
          </a:xfrm>
          <a:prstGeom prst="rect">
            <a:avLst/>
          </a:prstGeom>
        </p:spPr>
      </p:pic>
      <p:pic>
        <p:nvPicPr>
          <p:cNvPr id="76" name="Picture 75">
            <a:extLst>
              <a:ext uri="{FF2B5EF4-FFF2-40B4-BE49-F238E27FC236}">
                <a16:creationId xmlns:a16="http://schemas.microsoft.com/office/drawing/2014/main" id="{98FE7608-4C76-4095-AC9F-AAFC10DBFF6D}"/>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 t="1" r="1" b="1"/>
          <a:stretch/>
        </p:blipFill>
        <p:spPr>
          <a:xfrm>
            <a:off x="7277222" y="5895288"/>
            <a:ext cx="182880" cy="182880"/>
          </a:xfrm>
          <a:prstGeom prst="rect">
            <a:avLst/>
          </a:prstGeom>
        </p:spPr>
      </p:pic>
      <p:pic>
        <p:nvPicPr>
          <p:cNvPr id="77" name="Picture 76">
            <a:extLst>
              <a:ext uri="{FF2B5EF4-FFF2-40B4-BE49-F238E27FC236}">
                <a16:creationId xmlns:a16="http://schemas.microsoft.com/office/drawing/2014/main" id="{1E3FC874-B0AB-4B57-98CD-2843BDEFAAA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6002972" y="5895288"/>
            <a:ext cx="182880" cy="182880"/>
          </a:xfrm>
          <a:prstGeom prst="rect">
            <a:avLst/>
          </a:prstGeom>
        </p:spPr>
      </p:pic>
      <p:pic>
        <p:nvPicPr>
          <p:cNvPr id="78" name="Picture 77">
            <a:extLst>
              <a:ext uri="{FF2B5EF4-FFF2-40B4-BE49-F238E27FC236}">
                <a16:creationId xmlns:a16="http://schemas.microsoft.com/office/drawing/2014/main" id="{A07551B6-9C2E-414C-8ED6-EB6CB5A92B64}"/>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 t="1" r="1" b="1"/>
          <a:stretch/>
        </p:blipFill>
        <p:spPr>
          <a:xfrm>
            <a:off x="3454472" y="3488905"/>
            <a:ext cx="182880" cy="182880"/>
          </a:xfrm>
          <a:prstGeom prst="rect">
            <a:avLst/>
          </a:prstGeom>
        </p:spPr>
      </p:pic>
      <p:pic>
        <p:nvPicPr>
          <p:cNvPr id="79" name="Picture 78">
            <a:extLst>
              <a:ext uri="{FF2B5EF4-FFF2-40B4-BE49-F238E27FC236}">
                <a16:creationId xmlns:a16="http://schemas.microsoft.com/office/drawing/2014/main" id="{ECD4DCDD-2720-4EF5-BCAE-0370359D05A4}"/>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 t="1" r="1" b="1"/>
          <a:stretch/>
        </p:blipFill>
        <p:spPr>
          <a:xfrm>
            <a:off x="2289066" y="3244855"/>
            <a:ext cx="182880" cy="182880"/>
          </a:xfrm>
          <a:prstGeom prst="rect">
            <a:avLst/>
          </a:prstGeom>
        </p:spPr>
      </p:pic>
      <p:pic>
        <p:nvPicPr>
          <p:cNvPr id="80" name="Picture 79">
            <a:extLst>
              <a:ext uri="{FF2B5EF4-FFF2-40B4-BE49-F238E27FC236}">
                <a16:creationId xmlns:a16="http://schemas.microsoft.com/office/drawing/2014/main" id="{DC9E2E5A-2AEB-42B0-BBF5-EE98F4D4A739}"/>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1" t="1" r="1" b="1"/>
          <a:stretch/>
        </p:blipFill>
        <p:spPr>
          <a:xfrm>
            <a:off x="2289066" y="3489396"/>
            <a:ext cx="182880" cy="182880"/>
          </a:xfrm>
          <a:prstGeom prst="rect">
            <a:avLst/>
          </a:prstGeom>
        </p:spPr>
      </p:pic>
      <p:pic>
        <p:nvPicPr>
          <p:cNvPr id="81" name="Picture 80">
            <a:extLst>
              <a:ext uri="{FF2B5EF4-FFF2-40B4-BE49-F238E27FC236}">
                <a16:creationId xmlns:a16="http://schemas.microsoft.com/office/drawing/2014/main" id="{0C691D78-C210-442B-BDA8-170E212F0BB4}"/>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 t="1" r="1" b="1"/>
          <a:stretch/>
        </p:blipFill>
        <p:spPr>
          <a:xfrm>
            <a:off x="2289066" y="4683341"/>
            <a:ext cx="182880" cy="182880"/>
          </a:xfrm>
          <a:prstGeom prst="rect">
            <a:avLst/>
          </a:prstGeom>
        </p:spPr>
      </p:pic>
      <p:pic>
        <p:nvPicPr>
          <p:cNvPr id="82" name="Picture 81">
            <a:extLst>
              <a:ext uri="{FF2B5EF4-FFF2-40B4-BE49-F238E27FC236}">
                <a16:creationId xmlns:a16="http://schemas.microsoft.com/office/drawing/2014/main" id="{A04C75CC-EDA6-40A4-BC4C-5A8A48F659CB}"/>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 t="1" r="1" b="1"/>
          <a:stretch/>
        </p:blipFill>
        <p:spPr>
          <a:xfrm>
            <a:off x="2289066" y="4929385"/>
            <a:ext cx="182880" cy="182880"/>
          </a:xfrm>
          <a:prstGeom prst="rect">
            <a:avLst/>
          </a:prstGeom>
        </p:spPr>
      </p:pic>
      <p:pic>
        <p:nvPicPr>
          <p:cNvPr id="83" name="Picture 82">
            <a:extLst>
              <a:ext uri="{FF2B5EF4-FFF2-40B4-BE49-F238E27FC236}">
                <a16:creationId xmlns:a16="http://schemas.microsoft.com/office/drawing/2014/main" id="{F3CC111A-ECF6-4215-8128-CB07A7958D88}"/>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 t="1" r="1" b="1"/>
          <a:stretch/>
        </p:blipFill>
        <p:spPr>
          <a:xfrm>
            <a:off x="2289066" y="5891655"/>
            <a:ext cx="182880" cy="182880"/>
          </a:xfrm>
          <a:prstGeom prst="rect">
            <a:avLst/>
          </a:prstGeom>
        </p:spPr>
      </p:pic>
      <p:pic>
        <p:nvPicPr>
          <p:cNvPr id="84" name="Picture 83">
            <a:extLst>
              <a:ext uri="{FF2B5EF4-FFF2-40B4-BE49-F238E27FC236}">
                <a16:creationId xmlns:a16="http://schemas.microsoft.com/office/drawing/2014/main" id="{D25061AA-A264-4D94-BE69-51B61ED69AFD}"/>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 t="1" r="1" b="1"/>
          <a:stretch/>
        </p:blipFill>
        <p:spPr>
          <a:xfrm>
            <a:off x="6980823" y="3001807"/>
            <a:ext cx="182880" cy="182880"/>
          </a:xfrm>
          <a:prstGeom prst="rect">
            <a:avLst/>
          </a:prstGeom>
        </p:spPr>
      </p:pic>
      <p:pic>
        <p:nvPicPr>
          <p:cNvPr id="85" name="Picture 84">
            <a:extLst>
              <a:ext uri="{FF2B5EF4-FFF2-40B4-BE49-F238E27FC236}">
                <a16:creationId xmlns:a16="http://schemas.microsoft.com/office/drawing/2014/main" id="{BCD4854D-AA49-467A-8E48-F8CD0344544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 t="1" r="1" b="1"/>
          <a:stretch/>
        </p:blipFill>
        <p:spPr>
          <a:xfrm>
            <a:off x="6980823" y="3244855"/>
            <a:ext cx="182880" cy="182880"/>
          </a:xfrm>
          <a:prstGeom prst="rect">
            <a:avLst/>
          </a:prstGeom>
        </p:spPr>
      </p:pic>
      <p:pic>
        <p:nvPicPr>
          <p:cNvPr id="86" name="Picture 85">
            <a:extLst>
              <a:ext uri="{FF2B5EF4-FFF2-40B4-BE49-F238E27FC236}">
                <a16:creationId xmlns:a16="http://schemas.microsoft.com/office/drawing/2014/main" id="{66910338-2BCD-43AA-A293-1A89E1416472}"/>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 t="1" r="1" b="1"/>
          <a:stretch/>
        </p:blipFill>
        <p:spPr>
          <a:xfrm>
            <a:off x="6980823" y="3488905"/>
            <a:ext cx="182880" cy="182880"/>
          </a:xfrm>
          <a:prstGeom prst="rect">
            <a:avLst/>
          </a:prstGeom>
        </p:spPr>
      </p:pic>
      <p:pic>
        <p:nvPicPr>
          <p:cNvPr id="87" name="Picture 86">
            <a:extLst>
              <a:ext uri="{FF2B5EF4-FFF2-40B4-BE49-F238E27FC236}">
                <a16:creationId xmlns:a16="http://schemas.microsoft.com/office/drawing/2014/main" id="{9A784BF6-CC68-415E-B6C0-84140DC5282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 t="1" r="1" b="1"/>
          <a:stretch/>
        </p:blipFill>
        <p:spPr>
          <a:xfrm>
            <a:off x="6980823" y="4128140"/>
            <a:ext cx="182880" cy="182880"/>
          </a:xfrm>
          <a:prstGeom prst="rect">
            <a:avLst/>
          </a:prstGeom>
        </p:spPr>
      </p:pic>
      <p:pic>
        <p:nvPicPr>
          <p:cNvPr id="88" name="Picture 87">
            <a:extLst>
              <a:ext uri="{FF2B5EF4-FFF2-40B4-BE49-F238E27FC236}">
                <a16:creationId xmlns:a16="http://schemas.microsoft.com/office/drawing/2014/main" id="{1F1DC571-FBD8-47FD-A691-88AA4D15A590}"/>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 t="1" r="1" b="1"/>
          <a:stretch/>
        </p:blipFill>
        <p:spPr>
          <a:xfrm>
            <a:off x="6980823" y="4683814"/>
            <a:ext cx="182880" cy="182880"/>
          </a:xfrm>
          <a:prstGeom prst="rect">
            <a:avLst/>
          </a:prstGeom>
        </p:spPr>
      </p:pic>
      <p:pic>
        <p:nvPicPr>
          <p:cNvPr id="89" name="Picture 88">
            <a:extLst>
              <a:ext uri="{FF2B5EF4-FFF2-40B4-BE49-F238E27FC236}">
                <a16:creationId xmlns:a16="http://schemas.microsoft.com/office/drawing/2014/main" id="{8D2F9DDE-EE7B-4972-A8A5-51DA35E9BFD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 t="1" r="1" b="1"/>
          <a:stretch/>
        </p:blipFill>
        <p:spPr>
          <a:xfrm>
            <a:off x="6980823" y="4929385"/>
            <a:ext cx="182880" cy="182880"/>
          </a:xfrm>
          <a:prstGeom prst="rect">
            <a:avLst/>
          </a:prstGeom>
        </p:spPr>
      </p:pic>
      <p:pic>
        <p:nvPicPr>
          <p:cNvPr id="90" name="Picture 89">
            <a:extLst>
              <a:ext uri="{FF2B5EF4-FFF2-40B4-BE49-F238E27FC236}">
                <a16:creationId xmlns:a16="http://schemas.microsoft.com/office/drawing/2014/main" id="{7B4A46B6-C799-4B66-8FFE-BBD4EB44C797}"/>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 t="1" r="1" b="1"/>
          <a:stretch/>
        </p:blipFill>
        <p:spPr>
          <a:xfrm>
            <a:off x="6980823" y="5320914"/>
            <a:ext cx="182880" cy="182880"/>
          </a:xfrm>
          <a:prstGeom prst="rect">
            <a:avLst/>
          </a:prstGeom>
        </p:spPr>
      </p:pic>
      <p:pic>
        <p:nvPicPr>
          <p:cNvPr id="91" name="Picture 90">
            <a:extLst>
              <a:ext uri="{FF2B5EF4-FFF2-40B4-BE49-F238E27FC236}">
                <a16:creationId xmlns:a16="http://schemas.microsoft.com/office/drawing/2014/main" id="{344E4CD9-679B-4092-9D2C-53B1531F2D84}"/>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 t="1" r="1" b="1"/>
          <a:stretch/>
        </p:blipFill>
        <p:spPr>
          <a:xfrm>
            <a:off x="6980823" y="5901459"/>
            <a:ext cx="182880" cy="182880"/>
          </a:xfrm>
          <a:prstGeom prst="rect">
            <a:avLst/>
          </a:prstGeom>
        </p:spPr>
      </p:pic>
      <p:pic>
        <p:nvPicPr>
          <p:cNvPr id="92" name="Picture 91">
            <a:extLst>
              <a:ext uri="{FF2B5EF4-FFF2-40B4-BE49-F238E27FC236}">
                <a16:creationId xmlns:a16="http://schemas.microsoft.com/office/drawing/2014/main" id="{D5E3D3E2-36AA-4431-ADF6-2BD5FBA8042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 t="1" r="1" b="1"/>
          <a:stretch/>
        </p:blipFill>
        <p:spPr>
          <a:xfrm>
            <a:off x="6980823" y="3730475"/>
            <a:ext cx="182880" cy="182880"/>
          </a:xfrm>
          <a:prstGeom prst="rect">
            <a:avLst/>
          </a:prstGeom>
        </p:spPr>
      </p:pic>
      <p:pic>
        <p:nvPicPr>
          <p:cNvPr id="93" name="Picture 92">
            <a:extLst>
              <a:ext uri="{FF2B5EF4-FFF2-40B4-BE49-F238E27FC236}">
                <a16:creationId xmlns:a16="http://schemas.microsoft.com/office/drawing/2014/main" id="{B13D74CF-1811-4C31-A0B3-653755740F60}"/>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 t="1" r="1" b="1"/>
          <a:stretch/>
        </p:blipFill>
        <p:spPr>
          <a:xfrm>
            <a:off x="6008589" y="3244855"/>
            <a:ext cx="182880" cy="182880"/>
          </a:xfrm>
          <a:prstGeom prst="rect">
            <a:avLst/>
          </a:prstGeom>
        </p:spPr>
      </p:pic>
      <p:pic>
        <p:nvPicPr>
          <p:cNvPr id="94" name="Picture 93">
            <a:extLst>
              <a:ext uri="{FF2B5EF4-FFF2-40B4-BE49-F238E27FC236}">
                <a16:creationId xmlns:a16="http://schemas.microsoft.com/office/drawing/2014/main" id="{216C1472-6577-4ABD-8C48-86A753744EED}"/>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 t="1" r="1" b="1"/>
          <a:stretch/>
        </p:blipFill>
        <p:spPr>
          <a:xfrm>
            <a:off x="6002972" y="3734397"/>
            <a:ext cx="182880" cy="182880"/>
          </a:xfrm>
          <a:prstGeom prst="rect">
            <a:avLst/>
          </a:prstGeom>
        </p:spPr>
      </p:pic>
      <p:pic>
        <p:nvPicPr>
          <p:cNvPr id="95" name="Picture 94">
            <a:extLst>
              <a:ext uri="{FF2B5EF4-FFF2-40B4-BE49-F238E27FC236}">
                <a16:creationId xmlns:a16="http://schemas.microsoft.com/office/drawing/2014/main" id="{93F4AC26-C1E6-4321-B3DA-3D9FE48D0F0D}"/>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 t="1" r="1" b="1"/>
          <a:stretch/>
        </p:blipFill>
        <p:spPr>
          <a:xfrm>
            <a:off x="5999796" y="4128140"/>
            <a:ext cx="182880" cy="182880"/>
          </a:xfrm>
          <a:prstGeom prst="rect">
            <a:avLst/>
          </a:prstGeom>
        </p:spPr>
      </p:pic>
      <p:pic>
        <p:nvPicPr>
          <p:cNvPr id="96" name="Picture 95">
            <a:extLst>
              <a:ext uri="{FF2B5EF4-FFF2-40B4-BE49-F238E27FC236}">
                <a16:creationId xmlns:a16="http://schemas.microsoft.com/office/drawing/2014/main" id="{6130F669-C9F1-45D0-B0CF-E18499C88FA4}"/>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 t="1" r="1" b="1"/>
          <a:stretch/>
        </p:blipFill>
        <p:spPr>
          <a:xfrm>
            <a:off x="5999796" y="4683341"/>
            <a:ext cx="182880" cy="182880"/>
          </a:xfrm>
          <a:prstGeom prst="rect">
            <a:avLst/>
          </a:prstGeom>
        </p:spPr>
      </p:pic>
      <p:pic>
        <p:nvPicPr>
          <p:cNvPr id="97" name="Picture 96">
            <a:extLst>
              <a:ext uri="{FF2B5EF4-FFF2-40B4-BE49-F238E27FC236}">
                <a16:creationId xmlns:a16="http://schemas.microsoft.com/office/drawing/2014/main" id="{5349ECBB-1A15-4DD5-8EAA-1F984D839673}"/>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 t="1" r="1" b="1"/>
          <a:stretch/>
        </p:blipFill>
        <p:spPr>
          <a:xfrm>
            <a:off x="8564243" y="2996684"/>
            <a:ext cx="182880" cy="182880"/>
          </a:xfrm>
          <a:prstGeom prst="rect">
            <a:avLst/>
          </a:prstGeom>
        </p:spPr>
      </p:pic>
      <p:pic>
        <p:nvPicPr>
          <p:cNvPr id="98" name="Picture 97">
            <a:extLst>
              <a:ext uri="{FF2B5EF4-FFF2-40B4-BE49-F238E27FC236}">
                <a16:creationId xmlns:a16="http://schemas.microsoft.com/office/drawing/2014/main" id="{CF1849FC-5B1C-412B-94CD-E28EB946EE23}"/>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 t="1" r="1" b="1"/>
          <a:stretch/>
        </p:blipFill>
        <p:spPr>
          <a:xfrm>
            <a:off x="8262227" y="2996684"/>
            <a:ext cx="182880" cy="182880"/>
          </a:xfrm>
          <a:prstGeom prst="rect">
            <a:avLst/>
          </a:prstGeom>
        </p:spPr>
      </p:pic>
      <p:pic>
        <p:nvPicPr>
          <p:cNvPr id="99" name="Picture 98">
            <a:extLst>
              <a:ext uri="{FF2B5EF4-FFF2-40B4-BE49-F238E27FC236}">
                <a16:creationId xmlns:a16="http://schemas.microsoft.com/office/drawing/2014/main" id="{FC425572-5ED5-4FE4-AA7C-BAF43A38963A}"/>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 t="1" r="1" b="1"/>
          <a:stretch/>
        </p:blipFill>
        <p:spPr>
          <a:xfrm>
            <a:off x="9774991" y="2993008"/>
            <a:ext cx="182880" cy="182880"/>
          </a:xfrm>
          <a:prstGeom prst="rect">
            <a:avLst/>
          </a:prstGeom>
        </p:spPr>
      </p:pic>
      <p:pic>
        <p:nvPicPr>
          <p:cNvPr id="100" name="Picture 99">
            <a:extLst>
              <a:ext uri="{FF2B5EF4-FFF2-40B4-BE49-F238E27FC236}">
                <a16:creationId xmlns:a16="http://schemas.microsoft.com/office/drawing/2014/main" id="{60D6323D-7E52-408E-9EFE-DC6DDD468232}"/>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 t="1" r="1" b="1"/>
          <a:stretch/>
        </p:blipFill>
        <p:spPr>
          <a:xfrm>
            <a:off x="9472975" y="2993008"/>
            <a:ext cx="182880" cy="182880"/>
          </a:xfrm>
          <a:prstGeom prst="rect">
            <a:avLst/>
          </a:prstGeom>
        </p:spPr>
      </p:pic>
      <p:pic>
        <p:nvPicPr>
          <p:cNvPr id="101" name="Picture 100">
            <a:extLst>
              <a:ext uri="{FF2B5EF4-FFF2-40B4-BE49-F238E27FC236}">
                <a16:creationId xmlns:a16="http://schemas.microsoft.com/office/drawing/2014/main" id="{38C02BA9-D89B-4350-B0CE-941C865E0B73}"/>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 t="1" r="1" b="1"/>
          <a:stretch/>
        </p:blipFill>
        <p:spPr>
          <a:xfrm>
            <a:off x="8562706" y="3730475"/>
            <a:ext cx="182880" cy="182880"/>
          </a:xfrm>
          <a:prstGeom prst="rect">
            <a:avLst/>
          </a:prstGeom>
        </p:spPr>
      </p:pic>
      <p:pic>
        <p:nvPicPr>
          <p:cNvPr id="102" name="Picture 101">
            <a:extLst>
              <a:ext uri="{FF2B5EF4-FFF2-40B4-BE49-F238E27FC236}">
                <a16:creationId xmlns:a16="http://schemas.microsoft.com/office/drawing/2014/main" id="{5312E5B5-B9C2-49E9-97ED-5AA79CEFED0E}"/>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 t="1" r="1" b="1"/>
          <a:stretch/>
        </p:blipFill>
        <p:spPr>
          <a:xfrm>
            <a:off x="8260690" y="3730475"/>
            <a:ext cx="182880" cy="182880"/>
          </a:xfrm>
          <a:prstGeom prst="rect">
            <a:avLst/>
          </a:prstGeom>
        </p:spPr>
      </p:pic>
      <p:pic>
        <p:nvPicPr>
          <p:cNvPr id="103" name="Picture 102">
            <a:extLst>
              <a:ext uri="{FF2B5EF4-FFF2-40B4-BE49-F238E27FC236}">
                <a16:creationId xmlns:a16="http://schemas.microsoft.com/office/drawing/2014/main" id="{5ACAA2C1-9930-443B-BDCF-A482D221F21A}"/>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 t="1" r="1" b="1"/>
          <a:stretch/>
        </p:blipFill>
        <p:spPr>
          <a:xfrm>
            <a:off x="9773454" y="3726799"/>
            <a:ext cx="182880" cy="182880"/>
          </a:xfrm>
          <a:prstGeom prst="rect">
            <a:avLst/>
          </a:prstGeom>
        </p:spPr>
      </p:pic>
      <p:pic>
        <p:nvPicPr>
          <p:cNvPr id="104" name="Picture 103">
            <a:extLst>
              <a:ext uri="{FF2B5EF4-FFF2-40B4-BE49-F238E27FC236}">
                <a16:creationId xmlns:a16="http://schemas.microsoft.com/office/drawing/2014/main" id="{D564034B-50B3-4840-9E87-13C9AF079DB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 t="1" r="1" b="1"/>
          <a:stretch/>
        </p:blipFill>
        <p:spPr>
          <a:xfrm>
            <a:off x="9471438" y="3726799"/>
            <a:ext cx="182880" cy="182880"/>
          </a:xfrm>
          <a:prstGeom prst="rect">
            <a:avLst/>
          </a:prstGeom>
        </p:spPr>
      </p:pic>
      <p:pic>
        <p:nvPicPr>
          <p:cNvPr id="106" name="Picture 105">
            <a:extLst>
              <a:ext uri="{FF2B5EF4-FFF2-40B4-BE49-F238E27FC236}">
                <a16:creationId xmlns:a16="http://schemas.microsoft.com/office/drawing/2014/main" id="{E3C48240-E456-484C-9210-2DCCA971612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 t="1" r="1" b="1"/>
          <a:stretch/>
        </p:blipFill>
        <p:spPr>
          <a:xfrm>
            <a:off x="8264216" y="5320914"/>
            <a:ext cx="182880" cy="182880"/>
          </a:xfrm>
          <a:prstGeom prst="rect">
            <a:avLst/>
          </a:prstGeom>
        </p:spPr>
      </p:pic>
      <p:pic>
        <p:nvPicPr>
          <p:cNvPr id="108" name="Picture 107">
            <a:extLst>
              <a:ext uri="{FF2B5EF4-FFF2-40B4-BE49-F238E27FC236}">
                <a16:creationId xmlns:a16="http://schemas.microsoft.com/office/drawing/2014/main" id="{F71E896B-8119-4A3C-9FD2-1F42A812700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 t="1" r="1" b="1"/>
          <a:stretch/>
        </p:blipFill>
        <p:spPr>
          <a:xfrm>
            <a:off x="9474964" y="5317238"/>
            <a:ext cx="182880" cy="182880"/>
          </a:xfrm>
          <a:prstGeom prst="rect">
            <a:avLst/>
          </a:prstGeom>
        </p:spPr>
      </p:pic>
      <p:pic>
        <p:nvPicPr>
          <p:cNvPr id="109" name="Picture 108">
            <a:extLst>
              <a:ext uri="{FF2B5EF4-FFF2-40B4-BE49-F238E27FC236}">
                <a16:creationId xmlns:a16="http://schemas.microsoft.com/office/drawing/2014/main" id="{DF9027ED-D317-4B42-90B3-E7C74639CCC9}"/>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 t="1" r="1" b="1"/>
          <a:stretch/>
        </p:blipFill>
        <p:spPr>
          <a:xfrm>
            <a:off x="8564688" y="4128140"/>
            <a:ext cx="182880" cy="182880"/>
          </a:xfrm>
          <a:prstGeom prst="rect">
            <a:avLst/>
          </a:prstGeom>
        </p:spPr>
      </p:pic>
      <p:pic>
        <p:nvPicPr>
          <p:cNvPr id="110" name="Picture 109">
            <a:extLst>
              <a:ext uri="{FF2B5EF4-FFF2-40B4-BE49-F238E27FC236}">
                <a16:creationId xmlns:a16="http://schemas.microsoft.com/office/drawing/2014/main" id="{BC9333DD-920E-481D-9B7F-6AB58E3E1387}"/>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 t="1" r="1" b="1"/>
          <a:stretch/>
        </p:blipFill>
        <p:spPr>
          <a:xfrm>
            <a:off x="8262672" y="4128140"/>
            <a:ext cx="182880" cy="182880"/>
          </a:xfrm>
          <a:prstGeom prst="rect">
            <a:avLst/>
          </a:prstGeom>
        </p:spPr>
      </p:pic>
      <p:pic>
        <p:nvPicPr>
          <p:cNvPr id="111" name="Picture 110">
            <a:extLst>
              <a:ext uri="{FF2B5EF4-FFF2-40B4-BE49-F238E27FC236}">
                <a16:creationId xmlns:a16="http://schemas.microsoft.com/office/drawing/2014/main" id="{0B648B35-F997-44C7-8A75-FB091CFF4D7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8562706" y="5317238"/>
            <a:ext cx="182880" cy="182880"/>
          </a:xfrm>
          <a:prstGeom prst="rect">
            <a:avLst/>
          </a:prstGeom>
        </p:spPr>
      </p:pic>
      <p:pic>
        <p:nvPicPr>
          <p:cNvPr id="112" name="Picture 111">
            <a:extLst>
              <a:ext uri="{FF2B5EF4-FFF2-40B4-BE49-F238E27FC236}">
                <a16:creationId xmlns:a16="http://schemas.microsoft.com/office/drawing/2014/main" id="{EBA05C7C-08A0-4FE0-ADA3-6E5754D526F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9780306" y="5317238"/>
            <a:ext cx="182880" cy="182880"/>
          </a:xfrm>
          <a:prstGeom prst="rect">
            <a:avLst/>
          </a:prstGeom>
        </p:spPr>
      </p:pic>
      <p:pic>
        <p:nvPicPr>
          <p:cNvPr id="113" name="Picture 112">
            <a:extLst>
              <a:ext uri="{FF2B5EF4-FFF2-40B4-BE49-F238E27FC236}">
                <a16:creationId xmlns:a16="http://schemas.microsoft.com/office/drawing/2014/main" id="{0D8F6F91-B118-4B25-8461-83B2545F1EC2}"/>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 t="1" r="1" b="1"/>
          <a:stretch/>
        </p:blipFill>
        <p:spPr>
          <a:xfrm>
            <a:off x="6157241" y="2996684"/>
            <a:ext cx="182880" cy="182880"/>
          </a:xfrm>
          <a:prstGeom prst="rect">
            <a:avLst/>
          </a:prstGeom>
        </p:spPr>
      </p:pic>
      <p:pic>
        <p:nvPicPr>
          <p:cNvPr id="114" name="Picture 113">
            <a:extLst>
              <a:ext uri="{FF2B5EF4-FFF2-40B4-BE49-F238E27FC236}">
                <a16:creationId xmlns:a16="http://schemas.microsoft.com/office/drawing/2014/main" id="{B97186F7-9787-4447-8875-F22CCFFDF664}"/>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 t="1" r="1" b="1"/>
          <a:stretch/>
        </p:blipFill>
        <p:spPr>
          <a:xfrm>
            <a:off x="5855225" y="2996684"/>
            <a:ext cx="182880" cy="182880"/>
          </a:xfrm>
          <a:prstGeom prst="rect">
            <a:avLst/>
          </a:prstGeom>
        </p:spPr>
      </p:pic>
      <p:pic>
        <p:nvPicPr>
          <p:cNvPr id="115" name="Picture 114">
            <a:extLst>
              <a:ext uri="{FF2B5EF4-FFF2-40B4-BE49-F238E27FC236}">
                <a16:creationId xmlns:a16="http://schemas.microsoft.com/office/drawing/2014/main" id="{B0A0C38F-A120-4FEF-B2F1-0448699D4FAD}"/>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 t="1" r="1" b="1"/>
          <a:stretch/>
        </p:blipFill>
        <p:spPr>
          <a:xfrm>
            <a:off x="5855135" y="5315745"/>
            <a:ext cx="182880" cy="182880"/>
          </a:xfrm>
          <a:prstGeom prst="rect">
            <a:avLst/>
          </a:prstGeom>
        </p:spPr>
      </p:pic>
      <p:pic>
        <p:nvPicPr>
          <p:cNvPr id="116" name="Picture 115">
            <a:extLst>
              <a:ext uri="{FF2B5EF4-FFF2-40B4-BE49-F238E27FC236}">
                <a16:creationId xmlns:a16="http://schemas.microsoft.com/office/drawing/2014/main" id="{1DDCAE94-F039-4B7D-9A62-4680DB3CBB8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6153625" y="5312069"/>
            <a:ext cx="182880" cy="182880"/>
          </a:xfrm>
          <a:prstGeom prst="rect">
            <a:avLst/>
          </a:prstGeom>
        </p:spPr>
      </p:pic>
      <p:pic>
        <p:nvPicPr>
          <p:cNvPr id="117" name="Picture 116">
            <a:extLst>
              <a:ext uri="{FF2B5EF4-FFF2-40B4-BE49-F238E27FC236}">
                <a16:creationId xmlns:a16="http://schemas.microsoft.com/office/drawing/2014/main" id="{C1ED7013-F7D0-4F77-98AB-B9EEE536D560}"/>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 t="1" r="1" b="1"/>
          <a:stretch/>
        </p:blipFill>
        <p:spPr>
          <a:xfrm>
            <a:off x="8443570" y="3241481"/>
            <a:ext cx="182880" cy="182880"/>
          </a:xfrm>
          <a:prstGeom prst="rect">
            <a:avLst/>
          </a:prstGeom>
        </p:spPr>
      </p:pic>
      <p:pic>
        <p:nvPicPr>
          <p:cNvPr id="118" name="Picture 117">
            <a:extLst>
              <a:ext uri="{FF2B5EF4-FFF2-40B4-BE49-F238E27FC236}">
                <a16:creationId xmlns:a16="http://schemas.microsoft.com/office/drawing/2014/main" id="{E5C63B5D-4E70-42DE-8829-BB862EE937C0}"/>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 t="1" r="1" b="1"/>
          <a:stretch/>
        </p:blipFill>
        <p:spPr>
          <a:xfrm>
            <a:off x="9619261" y="3241481"/>
            <a:ext cx="182880" cy="182880"/>
          </a:xfrm>
          <a:prstGeom prst="rect">
            <a:avLst/>
          </a:prstGeom>
        </p:spPr>
      </p:pic>
      <p:pic>
        <p:nvPicPr>
          <p:cNvPr id="119" name="Picture 118">
            <a:extLst>
              <a:ext uri="{FF2B5EF4-FFF2-40B4-BE49-F238E27FC236}">
                <a16:creationId xmlns:a16="http://schemas.microsoft.com/office/drawing/2014/main" id="{D0B99AEE-DBE0-4F82-B16E-422958199EFD}"/>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 t="1" r="1" b="1"/>
          <a:stretch/>
        </p:blipFill>
        <p:spPr>
          <a:xfrm>
            <a:off x="8443570" y="4683341"/>
            <a:ext cx="182880" cy="182880"/>
          </a:xfrm>
          <a:prstGeom prst="rect">
            <a:avLst/>
          </a:prstGeom>
        </p:spPr>
      </p:pic>
      <p:pic>
        <p:nvPicPr>
          <p:cNvPr id="120" name="Picture 119">
            <a:extLst>
              <a:ext uri="{FF2B5EF4-FFF2-40B4-BE49-F238E27FC236}">
                <a16:creationId xmlns:a16="http://schemas.microsoft.com/office/drawing/2014/main" id="{E6BCB76E-DC4C-4394-89A5-F82F5BB6FA5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 t="1" r="1" b="1"/>
          <a:stretch/>
        </p:blipFill>
        <p:spPr>
          <a:xfrm>
            <a:off x="9621664" y="4685681"/>
            <a:ext cx="182880" cy="182880"/>
          </a:xfrm>
          <a:prstGeom prst="rect">
            <a:avLst/>
          </a:prstGeom>
        </p:spPr>
      </p:pic>
      <p:pic>
        <p:nvPicPr>
          <p:cNvPr id="121" name="Picture 120">
            <a:extLst>
              <a:ext uri="{FF2B5EF4-FFF2-40B4-BE49-F238E27FC236}">
                <a16:creationId xmlns:a16="http://schemas.microsoft.com/office/drawing/2014/main" id="{C8AD1178-7CA6-4772-8FB1-D1320778683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8440892" y="3484145"/>
            <a:ext cx="182880" cy="182880"/>
          </a:xfrm>
          <a:prstGeom prst="rect">
            <a:avLst/>
          </a:prstGeom>
        </p:spPr>
      </p:pic>
      <p:pic>
        <p:nvPicPr>
          <p:cNvPr id="122" name="Picture 121">
            <a:extLst>
              <a:ext uri="{FF2B5EF4-FFF2-40B4-BE49-F238E27FC236}">
                <a16:creationId xmlns:a16="http://schemas.microsoft.com/office/drawing/2014/main" id="{877E498A-E56E-411C-B0C4-4E2DF851803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9619261" y="3486297"/>
            <a:ext cx="182880" cy="182880"/>
          </a:xfrm>
          <a:prstGeom prst="rect">
            <a:avLst/>
          </a:prstGeom>
        </p:spPr>
      </p:pic>
      <p:pic>
        <p:nvPicPr>
          <p:cNvPr id="123" name="Picture 122">
            <a:extLst>
              <a:ext uri="{FF2B5EF4-FFF2-40B4-BE49-F238E27FC236}">
                <a16:creationId xmlns:a16="http://schemas.microsoft.com/office/drawing/2014/main" id="{546F9249-C15C-408C-A46D-454D843EEB4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8440892" y="4932255"/>
            <a:ext cx="182880" cy="182880"/>
          </a:xfrm>
          <a:prstGeom prst="rect">
            <a:avLst/>
          </a:prstGeom>
        </p:spPr>
      </p:pic>
      <p:pic>
        <p:nvPicPr>
          <p:cNvPr id="124" name="Picture 123">
            <a:extLst>
              <a:ext uri="{FF2B5EF4-FFF2-40B4-BE49-F238E27FC236}">
                <a16:creationId xmlns:a16="http://schemas.microsoft.com/office/drawing/2014/main" id="{A738A4C7-A435-4D0C-B095-FACBDC96DD9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9619261" y="4934407"/>
            <a:ext cx="182880" cy="182880"/>
          </a:xfrm>
          <a:prstGeom prst="rect">
            <a:avLst/>
          </a:prstGeom>
        </p:spPr>
      </p:pic>
      <p:pic>
        <p:nvPicPr>
          <p:cNvPr id="125" name="Picture 124">
            <a:extLst>
              <a:ext uri="{FF2B5EF4-FFF2-40B4-BE49-F238E27FC236}">
                <a16:creationId xmlns:a16="http://schemas.microsoft.com/office/drawing/2014/main" id="{9A9B4AB8-E2A6-4E32-AF94-773D799DECC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8440892" y="5894624"/>
            <a:ext cx="182880" cy="182880"/>
          </a:xfrm>
          <a:prstGeom prst="rect">
            <a:avLst/>
          </a:prstGeom>
        </p:spPr>
      </p:pic>
      <p:pic>
        <p:nvPicPr>
          <p:cNvPr id="126" name="Picture 125">
            <a:extLst>
              <a:ext uri="{FF2B5EF4-FFF2-40B4-BE49-F238E27FC236}">
                <a16:creationId xmlns:a16="http://schemas.microsoft.com/office/drawing/2014/main" id="{D5A825C0-1D65-43E3-A9B1-E79BC099023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t="1" r="1" b="1"/>
          <a:stretch/>
        </p:blipFill>
        <p:spPr>
          <a:xfrm>
            <a:off x="9619261" y="5896776"/>
            <a:ext cx="182880" cy="182880"/>
          </a:xfrm>
          <a:prstGeom prst="rect">
            <a:avLst/>
          </a:prstGeom>
        </p:spPr>
      </p:pic>
      <p:pic>
        <p:nvPicPr>
          <p:cNvPr id="127" name="Picture 126">
            <a:extLst>
              <a:ext uri="{FF2B5EF4-FFF2-40B4-BE49-F238E27FC236}">
                <a16:creationId xmlns:a16="http://schemas.microsoft.com/office/drawing/2014/main" id="{A97EEFB0-3640-4666-A3B1-B8BA48841F7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 t="1" r="1" b="1"/>
          <a:stretch/>
        </p:blipFill>
        <p:spPr>
          <a:xfrm>
            <a:off x="9619261" y="4139188"/>
            <a:ext cx="182880" cy="182880"/>
          </a:xfrm>
          <a:prstGeom prst="rect">
            <a:avLst/>
          </a:prstGeom>
        </p:spPr>
      </p:pic>
      <p:pic>
        <p:nvPicPr>
          <p:cNvPr id="105" name="Picture 104">
            <a:extLst>
              <a:ext uri="{FF2B5EF4-FFF2-40B4-BE49-F238E27FC236}">
                <a16:creationId xmlns:a16="http://schemas.microsoft.com/office/drawing/2014/main" id="{0DFACFC9-0A2D-4F26-9CC5-D66182CA72E7}"/>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7587278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Conclusion</a:t>
            </a:r>
          </a:p>
        </p:txBody>
      </p:sp>
    </p:spTree>
    <p:extLst>
      <p:ext uri="{BB962C8B-B14F-4D97-AF65-F5344CB8AC3E}">
        <p14:creationId xmlns:p14="http://schemas.microsoft.com/office/powerpoint/2010/main" val="1841949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a:solidFill>
                  <a:srgbClr val="FFFFFF"/>
                </a:solidFill>
                <a:ea typeface="ヒラギノ角ゴ Pro W3" charset="-128"/>
              </a:rPr>
              <a:t>Take Away</a:t>
            </a:r>
          </a:p>
        </p:txBody>
      </p:sp>
      <p:sp>
        <p:nvSpPr>
          <p:cNvPr id="21507" name="Text Placeholder 4"/>
          <p:cNvSpPr>
            <a:spLocks noGrp="1"/>
          </p:cNvSpPr>
          <p:nvPr>
            <p:ph type="body" sz="quarter" idx="12"/>
          </p:nvPr>
        </p:nvSpPr>
        <p:spPr>
          <a:xfrm>
            <a:off x="611557" y="1261872"/>
            <a:ext cx="10963593" cy="4846320"/>
          </a:xfrm>
        </p:spPr>
        <p:txBody>
          <a:bodyPr numCol="1">
            <a:noAutofit/>
          </a:bodyPr>
          <a:lstStyle/>
          <a:p>
            <a:pPr marL="457200" indent="-457200">
              <a:lnSpc>
                <a:spcPct val="100000"/>
              </a:lnSpc>
              <a:buFont typeface="Arial" panose="020B0604020202020204" pitchFamily="34" charset="0"/>
              <a:buChar char="•"/>
            </a:pPr>
            <a:r>
              <a:rPr lang="en-US" altLang="en-US" sz="2400" dirty="0">
                <a:solidFill>
                  <a:srgbClr val="FFFFFF"/>
                </a:solidFill>
                <a:ea typeface="ヒラギノ角ゴ Pro W3" charset="-128"/>
              </a:rPr>
              <a:t>There is nothing that meets our full criteria. </a:t>
            </a:r>
          </a:p>
          <a:p>
            <a:pPr marL="457200" indent="-457200">
              <a:lnSpc>
                <a:spcPct val="100000"/>
              </a:lnSpc>
              <a:buFont typeface="Arial" panose="020B0604020202020204" pitchFamily="34" charset="0"/>
              <a:buChar char="•"/>
            </a:pPr>
            <a:r>
              <a:rPr lang="en-US" altLang="en-US" sz="2400" dirty="0">
                <a:solidFill>
                  <a:srgbClr val="FFFFFF"/>
                </a:solidFill>
                <a:ea typeface="ヒラギノ角ゴ Pro W3" charset="-128"/>
              </a:rPr>
              <a:t>We ended up going with the View with Function due to the tighter security over the Table with Policy and Function. </a:t>
            </a:r>
          </a:p>
          <a:p>
            <a:pPr marL="457200" indent="-457200">
              <a:lnSpc>
                <a:spcPct val="100000"/>
              </a:lnSpc>
              <a:buFont typeface="Arial" panose="020B0604020202020204" pitchFamily="34" charset="0"/>
              <a:buChar char="•"/>
            </a:pPr>
            <a:r>
              <a:rPr lang="en-US" altLang="en-US" sz="2400" dirty="0">
                <a:solidFill>
                  <a:srgbClr val="FFFFFF"/>
                </a:solidFill>
                <a:ea typeface="ヒラギノ角ゴ Pro W3" charset="-128"/>
              </a:rPr>
              <a:t>When querying as a partially privileged user, aka </a:t>
            </a:r>
            <a:r>
              <a:rPr lang="en-US" altLang="en-US" sz="2400" dirty="0" err="1">
                <a:solidFill>
                  <a:srgbClr val="FFFFFF"/>
                </a:solidFill>
                <a:ea typeface="ヒラギノ角ゴ Pro W3" charset="-128"/>
              </a:rPr>
              <a:t>user_b</a:t>
            </a:r>
            <a:r>
              <a:rPr lang="en-US" altLang="en-US" sz="2400" dirty="0">
                <a:solidFill>
                  <a:srgbClr val="FFFFFF"/>
                </a:solidFill>
                <a:ea typeface="ヒラギノ角ゴ Pro W3" charset="-128"/>
              </a:rPr>
              <a:t>, the Table with Policy and Function, we can get different results depending on the PostgreSQL version. </a:t>
            </a:r>
          </a:p>
          <a:p>
            <a:pPr marL="457200" indent="-457200">
              <a:lnSpc>
                <a:spcPct val="100000"/>
              </a:lnSpc>
              <a:buFont typeface="Arial" panose="020B0604020202020204" pitchFamily="34" charset="0"/>
              <a:buChar char="•"/>
            </a:pPr>
            <a:r>
              <a:rPr lang="en-US" altLang="en-US" sz="2400" dirty="0">
                <a:solidFill>
                  <a:srgbClr val="FFFFFF"/>
                </a:solidFill>
                <a:ea typeface="ヒラギノ角ゴ Pro W3" charset="-128"/>
              </a:rPr>
              <a:t>Setting the volatility of the function to stable in PostgreSQL 9.6 will throw a permission denied error where as in PostgreSQL 10 you will get an empty table returned. My writing and testing was done in Postgres 9.4.</a:t>
            </a:r>
            <a:endParaRPr lang="en-US" altLang="en-US" dirty="0">
              <a:solidFill>
                <a:srgbClr val="FFFFFF"/>
              </a:solidFill>
              <a:ea typeface="ヒラギノ角ゴ Pro W3" charset="-128"/>
            </a:endParaRPr>
          </a:p>
        </p:txBody>
      </p:sp>
      <p:sp>
        <p:nvSpPr>
          <p:cNvPr id="15364" name="Footer Placeholder 5"/>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4"/>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54</a:t>
            </a:fld>
            <a:endParaRPr lang="en-US" altLang="en-US" sz="600"/>
          </a:p>
        </p:txBody>
      </p:sp>
    </p:spTree>
    <p:extLst>
      <p:ext uri="{BB962C8B-B14F-4D97-AF65-F5344CB8AC3E}">
        <p14:creationId xmlns:p14="http://schemas.microsoft.com/office/powerpoint/2010/main" val="40644588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Default Design">
  <a:themeElements>
    <a:clrScheme name="Custom 8">
      <a:dk1>
        <a:srgbClr val="18243D"/>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Fred Hutch">
      <a:dk1>
        <a:srgbClr val="1C3B61"/>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Fred Hutch 1">
      <a:dk1>
        <a:srgbClr val="1C3B61"/>
      </a:dk1>
      <a:lt1>
        <a:srgbClr val="89C348"/>
      </a:lt1>
      <a:dk2>
        <a:srgbClr val="207C7E"/>
      </a:dk2>
      <a:lt2>
        <a:srgbClr val="E6E6E6"/>
      </a:lt2>
      <a:accent1>
        <a:srgbClr val="39B6B9"/>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Default Design">
  <a:themeElements>
    <a:clrScheme name="Custom 8">
      <a:dk1>
        <a:srgbClr val="18243D"/>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C0C0C0"/>
      </a:lt2>
      <a:accent1>
        <a:srgbClr val="0099FF"/>
      </a:accent1>
      <a:accent2>
        <a:srgbClr val="B2DE94"/>
      </a:accent2>
      <a:accent3>
        <a:srgbClr val="FFFFFF"/>
      </a:accent3>
      <a:accent4>
        <a:srgbClr val="000000"/>
      </a:accent4>
      <a:accent5>
        <a:srgbClr val="AACAFF"/>
      </a:accent5>
      <a:accent6>
        <a:srgbClr val="A1C986"/>
      </a:accent6>
      <a:hlink>
        <a:srgbClr val="777777"/>
      </a:hlink>
      <a:folHlink>
        <a:srgbClr val="0033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9087B361EE6D547926849227F2F3F56" ma:contentTypeVersion="1" ma:contentTypeDescription="Create a new document." ma:contentTypeScope="" ma:versionID="2c558d49e31ae4125b266514d9b27f18">
  <xsd:schema xmlns:xsd="http://www.w3.org/2001/XMLSchema" xmlns:xs="http://www.w3.org/2001/XMLSchema" xmlns:p="http://schemas.microsoft.com/office/2006/metadata/properties" xmlns:ns1="http://schemas.microsoft.com/sharepoint/v3" targetNamespace="http://schemas.microsoft.com/office/2006/metadata/properties" ma:root="true" ma:fieldsID="ef2aa9ed40e72a78c3822fc753b43e87"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7B28F747-26CE-40AD-9175-33B1C06D75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C3F479E-D7E6-436F-AFD7-733F3A4136BA}">
  <ds:schemaRefs>
    <ds:schemaRef ds:uri="http://schemas.microsoft.com/sharepoint/v3/contenttype/forms"/>
  </ds:schemaRefs>
</ds:datastoreItem>
</file>

<file path=customXml/itemProps3.xml><?xml version="1.0" encoding="utf-8"?>
<ds:datastoreItem xmlns:ds="http://schemas.openxmlformats.org/officeDocument/2006/customXml" ds:itemID="{89658E7D-2543-453C-AEBE-213801F22CAE}">
  <ds:schemaRefs>
    <ds:schemaRef ds:uri="http://schemas.microsoft.com/sharepoint/v3"/>
    <ds:schemaRef ds:uri="http://purl.org/dc/terms/"/>
    <ds:schemaRef ds:uri="http://schemas.openxmlformats.org/package/2006/metadata/core-properties"/>
    <ds:schemaRef ds:uri="http://purl.org/dc/dcmitype/"/>
    <ds:schemaRef ds:uri="http://schemas.microsoft.com/office/2006/documentManagement/types"/>
    <ds:schemaRef ds:uri="http://purl.org/dc/elements/1.1/"/>
    <ds:schemaRef ds:uri="http://schemas.microsoft.com/office/2006/metadata/properties"/>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2893</TotalTime>
  <Words>13329</Words>
  <Application>Microsoft Office PowerPoint</Application>
  <PresentationFormat>Custom</PresentationFormat>
  <Paragraphs>1700</Paragraphs>
  <Slides>56</Slides>
  <Notes>29</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56</vt:i4>
      </vt:variant>
    </vt:vector>
  </HeadingPairs>
  <TitlesOfParts>
    <vt:vector size="69" baseType="lpstr">
      <vt:lpstr>Arial</vt:lpstr>
      <vt:lpstr>Arial Narrow</vt:lpstr>
      <vt:lpstr>Calibri</vt:lpstr>
      <vt:lpstr>Consolas</vt:lpstr>
      <vt:lpstr>Courier Condensed</vt:lpstr>
      <vt:lpstr>Courier New</vt:lpstr>
      <vt:lpstr>Lucida Grande</vt:lpstr>
      <vt:lpstr>Times New Roman</vt:lpstr>
      <vt:lpstr>ヒラギノ角ゴ Pro W3</vt:lpstr>
      <vt:lpstr>Default Design</vt:lpstr>
      <vt:lpstr>1_Default Design</vt:lpstr>
      <vt:lpstr>2_Default Design</vt:lpstr>
      <vt:lpstr>3_Default Design</vt:lpstr>
      <vt:lpstr>PowerPoint Presentation</vt:lpstr>
      <vt:lpstr>PowerPoint Presentation</vt:lpstr>
      <vt:lpstr>Where to find this presentation:</vt:lpstr>
      <vt:lpstr>What this presentation covers:</vt:lpstr>
      <vt:lpstr>Symbol Key:</vt:lpstr>
      <vt:lpstr>Criteria:</vt:lpstr>
      <vt:lpstr>Check users Groups</vt:lpstr>
      <vt:lpstr>Setup for all examples</vt:lpstr>
      <vt:lpstr>PowerPoint Presentation</vt:lpstr>
      <vt:lpstr>Setup for Table</vt:lpstr>
      <vt:lpstr>Results:</vt:lpstr>
      <vt:lpstr>PowerPoint Presentation</vt:lpstr>
      <vt:lpstr>Setup for View</vt:lpstr>
      <vt:lpstr>Check with Dataset</vt:lpstr>
      <vt:lpstr>Results:</vt:lpstr>
      <vt:lpstr>PowerPoint Presentation</vt:lpstr>
      <vt:lpstr>Setup for Function</vt:lpstr>
      <vt:lpstr>Check with Dataset</vt:lpstr>
      <vt:lpstr>Results:</vt:lpstr>
      <vt:lpstr>PowerPoint Presentation</vt:lpstr>
      <vt:lpstr>Setup for Table with Policy</vt:lpstr>
      <vt:lpstr>Check with Dataset</vt:lpstr>
      <vt:lpstr>Results:</vt:lpstr>
      <vt:lpstr>PowerPoint Presentation</vt:lpstr>
      <vt:lpstr>Setup for Table with Policy using forced Row Level Security</vt:lpstr>
      <vt:lpstr>Check with Dataset</vt:lpstr>
      <vt:lpstr>Results:</vt:lpstr>
      <vt:lpstr>PowerPoint Presentation</vt:lpstr>
      <vt:lpstr>Setup for Table with Rule</vt:lpstr>
      <vt:lpstr>Check with Dataset</vt:lpstr>
      <vt:lpstr>Results:</vt:lpstr>
      <vt:lpstr>PowerPoint Presentation</vt:lpstr>
      <vt:lpstr>Setup for View with Function</vt:lpstr>
      <vt:lpstr>Setup for View with Function</vt:lpstr>
      <vt:lpstr>Check with Dataset</vt:lpstr>
      <vt:lpstr>Results:</vt:lpstr>
      <vt:lpstr>PowerPoint Presentation</vt:lpstr>
      <vt:lpstr>Setup for Table with Policy and Function</vt:lpstr>
      <vt:lpstr>Setup for Table with Policy and Function</vt:lpstr>
      <vt:lpstr>Check with Dataset</vt:lpstr>
      <vt:lpstr>Results:</vt:lpstr>
      <vt:lpstr>Speed Test</vt:lpstr>
      <vt:lpstr>PowerPoint Presentation</vt:lpstr>
      <vt:lpstr>Setup for Table with Rule and Function</vt:lpstr>
      <vt:lpstr>Setup for Table with Rule and Function</vt:lpstr>
      <vt:lpstr>Check with Dataset</vt:lpstr>
      <vt:lpstr>Results:</vt:lpstr>
      <vt:lpstr>Upgrading the Function</vt:lpstr>
      <vt:lpstr>Upgrading the Function</vt:lpstr>
      <vt:lpstr>Upgrading the Function</vt:lpstr>
      <vt:lpstr>PowerPoint Presentation</vt:lpstr>
      <vt:lpstr>Speed Testing</vt:lpstr>
      <vt:lpstr>Results &amp; Speed Test:</vt:lpstr>
      <vt:lpstr>PowerPoint Presentation</vt:lpstr>
      <vt:lpstr>Take Away</vt:lpstr>
      <vt:lpstr>PowerPoint Presentation</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Albin, Lloyd</dc:creator>
  <cp:lastModifiedBy>Lloyd Albin</cp:lastModifiedBy>
  <cp:revision>312</cp:revision>
  <cp:lastPrinted>2014-07-24T22:52:48Z</cp:lastPrinted>
  <dcterms:created xsi:type="dcterms:W3CDTF">1601-01-01T00:00:00Z</dcterms:created>
  <dcterms:modified xsi:type="dcterms:W3CDTF">2018-10-16T16:58:55Z</dcterms:modified>
</cp:coreProperties>
</file>