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73"/>
  </p:notesMasterIdLst>
  <p:handoutMasterIdLst>
    <p:handoutMasterId r:id="rId74"/>
  </p:handoutMasterIdLst>
  <p:sldIdLst>
    <p:sldId id="278" r:id="rId8"/>
    <p:sldId id="263" r:id="rId9"/>
    <p:sldId id="265" r:id="rId10"/>
    <p:sldId id="264" r:id="rId11"/>
    <p:sldId id="341" r:id="rId12"/>
    <p:sldId id="340" r:id="rId13"/>
    <p:sldId id="335" r:id="rId14"/>
    <p:sldId id="345" r:id="rId15"/>
    <p:sldId id="346" r:id="rId16"/>
    <p:sldId id="347" r:id="rId17"/>
    <p:sldId id="342" r:id="rId18"/>
    <p:sldId id="349" r:id="rId19"/>
    <p:sldId id="350"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5" r:id="rId34"/>
    <p:sldId id="366" r:id="rId35"/>
    <p:sldId id="367" r:id="rId36"/>
    <p:sldId id="368" r:id="rId37"/>
    <p:sldId id="369" r:id="rId38"/>
    <p:sldId id="370" r:id="rId39"/>
    <p:sldId id="372" r:id="rId40"/>
    <p:sldId id="373" r:id="rId41"/>
    <p:sldId id="374" r:id="rId42"/>
    <p:sldId id="375" r:id="rId43"/>
    <p:sldId id="371" r:id="rId44"/>
    <p:sldId id="377" r:id="rId45"/>
    <p:sldId id="376" r:id="rId46"/>
    <p:sldId id="379" r:id="rId47"/>
    <p:sldId id="380" r:id="rId48"/>
    <p:sldId id="381" r:id="rId49"/>
    <p:sldId id="387" r:id="rId50"/>
    <p:sldId id="382" r:id="rId51"/>
    <p:sldId id="383" r:id="rId52"/>
    <p:sldId id="384" r:id="rId53"/>
    <p:sldId id="385" r:id="rId54"/>
    <p:sldId id="386" r:id="rId55"/>
    <p:sldId id="348" r:id="rId56"/>
    <p:sldId id="343" r:id="rId57"/>
    <p:sldId id="285" r:id="rId58"/>
    <p:sldId id="337" r:id="rId59"/>
    <p:sldId id="338" r:id="rId60"/>
    <p:sldId id="339" r:id="rId61"/>
    <p:sldId id="336" r:id="rId62"/>
    <p:sldId id="286" r:id="rId63"/>
    <p:sldId id="389" r:id="rId64"/>
    <p:sldId id="390" r:id="rId65"/>
    <p:sldId id="391" r:id="rId66"/>
    <p:sldId id="392" r:id="rId67"/>
    <p:sldId id="393" r:id="rId68"/>
    <p:sldId id="394" r:id="rId69"/>
    <p:sldId id="395" r:id="rId70"/>
    <p:sldId id="396" r:id="rId71"/>
    <p:sldId id="277" r:id="rId72"/>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Lst>
        </p14:section>
        <p14:section name="Table of Contents" id="{B71384D2-6F92-4568-B6C7-DCE0E52539D9}">
          <p14:sldIdLst>
            <p14:sldId id="263"/>
            <p14:sldId id="265"/>
          </p14:sldIdLst>
        </p14:section>
        <p14:section name="Shadow Tables" id="{95422C7D-646A-4673-8AFE-F9E899A880D9}">
          <p14:sldIdLst>
            <p14:sldId id="264"/>
            <p14:sldId id="341"/>
          </p14:sldIdLst>
        </p14:section>
        <p14:section name="Basic Shadow Table Code" id="{0492E84F-EAA3-4943-9C74-47C8E9558CFD}">
          <p14:sldIdLst>
            <p14:sldId id="340"/>
            <p14:sldId id="335"/>
            <p14:sldId id="345"/>
            <p14:sldId id="346"/>
            <p14:sldId id="347"/>
          </p14:sldIdLst>
        </p14:section>
        <p14:section name="New Shadow Table Code" id="{A711640B-7A6B-44B1-98D2-1029BCEF853E}">
          <p14:sldIdLst>
            <p14:sldId id="342"/>
            <p14:sldId id="349"/>
            <p14:sldId id="350"/>
            <p14:sldId id="351"/>
            <p14:sldId id="352"/>
            <p14:sldId id="353"/>
            <p14:sldId id="354"/>
            <p14:sldId id="355"/>
            <p14:sldId id="356"/>
            <p14:sldId id="357"/>
          </p14:sldIdLst>
        </p14:section>
        <p14:section name="The Time Travel Query" id="{D13B85C4-3764-49E9-8784-A57B8F191929}">
          <p14:sldIdLst>
            <p14:sldId id="358"/>
            <p14:sldId id="359"/>
            <p14:sldId id="360"/>
          </p14:sldIdLst>
        </p14:section>
        <p14:section name="Doing Comparisons Over Time" id="{F9EC1620-DF7F-44F1-94BF-67EADBEAB667}">
          <p14:sldIdLst>
            <p14:sldId id="361"/>
            <p14:sldId id="362"/>
            <p14:sldId id="363"/>
          </p14:sldIdLst>
        </p14:section>
        <p14:section name="Restoring Data" id="{DEB003DD-9A9A-4DCB-8E44-78CCF53C38F6}">
          <p14:sldIdLst>
            <p14:sldId id="365"/>
            <p14:sldId id="366"/>
            <p14:sldId id="367"/>
          </p14:sldIdLst>
        </p14:section>
        <p14:section name="Automatic Shadow Table Setup" id="{A7FFDA48-E266-4330-ABAF-1C4EB82A540D}">
          <p14:sldIdLst>
            <p14:sldId id="368"/>
            <p14:sldId id="369"/>
            <p14:sldId id="370"/>
            <p14:sldId id="372"/>
            <p14:sldId id="373"/>
            <p14:sldId id="374"/>
            <p14:sldId id="375"/>
            <p14:sldId id="371"/>
            <p14:sldId id="377"/>
            <p14:sldId id="376"/>
          </p14:sldIdLst>
        </p14:section>
        <p14:section name="Postgres 10+" id="{D14E3783-5577-49BB-8537-2E6FD3A3DF22}">
          <p14:sldIdLst>
            <p14:sldId id="379"/>
            <p14:sldId id="380"/>
            <p14:sldId id="381"/>
            <p14:sldId id="387"/>
            <p14:sldId id="382"/>
            <p14:sldId id="383"/>
            <p14:sldId id="384"/>
            <p14:sldId id="385"/>
            <p14:sldId id="386"/>
          </p14:sldIdLst>
        </p14:section>
        <p14:section name="Pros &amp; Cons" id="{6573983F-67BD-4D52-B1A7-B4A0110FC76E}">
          <p14:sldIdLst>
            <p14:sldId id="348"/>
            <p14:sldId id="343"/>
          </p14:sldIdLst>
        </p14:section>
        <p14:section name="Other Shadow Table Projects" id="{15D4876A-A63C-47F2-8A66-98BF82CD070F}">
          <p14:sldIdLst>
            <p14:sldId id="285"/>
            <p14:sldId id="337"/>
            <p14:sldId id="338"/>
            <p14:sldId id="339"/>
          </p14:sldIdLst>
        </p14:section>
        <p14:section name="pgAudit" id="{70115C79-8EE4-41E7-A954-9F803D638C47}">
          <p14:sldIdLst>
            <p14:sldId id="336"/>
            <p14:sldId id="286"/>
            <p14:sldId id="389"/>
            <p14:sldId id="390"/>
            <p14:sldId id="391"/>
            <p14:sldId id="392"/>
            <p14:sldId id="393"/>
            <p14:sldId id="394"/>
            <p14:sldId id="395"/>
            <p14:sldId id="396"/>
          </p14:sldIdLst>
        </p14:section>
        <p14:section name="Thank You" id="{9F6D41A6-A25B-4076-B8FB-6A070DD960E4}">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5678" autoAdjust="0"/>
  </p:normalViewPr>
  <p:slideViewPr>
    <p:cSldViewPr snapToGrid="0">
      <p:cViewPr varScale="1">
        <p:scale>
          <a:sx n="87" d="100"/>
          <a:sy n="87" d="100"/>
        </p:scale>
        <p:origin x="1506" y="102"/>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loyd Albin" userId="fe980ee8f47986a9" providerId="LiveId" clId="{635D3E1A-8636-49EA-9DBA-37F8CAA08FF1}"/>
    <pc:docChg chg="custSel addSld delSld modSld modSection">
      <pc:chgData name="Lloyd Albin" userId="fe980ee8f47986a9" providerId="LiveId" clId="{635D3E1A-8636-49EA-9DBA-37F8CAA08FF1}" dt="2018-05-01T06:05:53.940" v="37" actId="6549"/>
      <pc:docMkLst>
        <pc:docMk/>
      </pc:docMkLst>
      <pc:sldChg chg="delSp modSp">
        <pc:chgData name="Lloyd Albin" userId="fe980ee8f47986a9" providerId="LiveId" clId="{635D3E1A-8636-49EA-9DBA-37F8CAA08FF1}" dt="2018-05-01T06:05:53.940" v="37" actId="6549"/>
        <pc:sldMkLst>
          <pc:docMk/>
          <pc:sldMk cId="3165434787" sldId="286"/>
        </pc:sldMkLst>
        <pc:spChg chg="mod">
          <ac:chgData name="Lloyd Albin" userId="fe980ee8f47986a9" providerId="LiveId" clId="{635D3E1A-8636-49EA-9DBA-37F8CAA08FF1}" dt="2018-05-01T06:05:12.122" v="33" actId="6549"/>
          <ac:spMkLst>
            <pc:docMk/>
            <pc:sldMk cId="3165434787" sldId="286"/>
            <ac:spMk id="7" creationId="{00000000-0000-0000-0000-000000000000}"/>
          </ac:spMkLst>
        </pc:spChg>
        <pc:spChg chg="mod">
          <ac:chgData name="Lloyd Albin" userId="fe980ee8f47986a9" providerId="LiveId" clId="{635D3E1A-8636-49EA-9DBA-37F8CAA08FF1}" dt="2018-05-01T06:05:53.940" v="37" actId="6549"/>
          <ac:spMkLst>
            <pc:docMk/>
            <pc:sldMk cId="3165434787" sldId="286"/>
            <ac:spMk id="8" creationId="{00000000-0000-0000-0000-000000000000}"/>
          </ac:spMkLst>
        </pc:spChg>
        <pc:picChg chg="del">
          <ac:chgData name="Lloyd Albin" userId="fe980ee8f47986a9" providerId="LiveId" clId="{635D3E1A-8636-49EA-9DBA-37F8CAA08FF1}" dt="2018-05-01T06:05:45.017" v="35" actId="478"/>
          <ac:picMkLst>
            <pc:docMk/>
            <pc:sldMk cId="3165434787" sldId="286"/>
            <ac:picMk id="10" creationId="{00000000-0000-0000-0000-000000000000}"/>
          </ac:picMkLst>
        </pc:picChg>
      </pc:sldChg>
      <pc:sldChg chg="modSp">
        <pc:chgData name="Lloyd Albin" userId="fe980ee8f47986a9" providerId="LiveId" clId="{635D3E1A-8636-49EA-9DBA-37F8CAA08FF1}" dt="2018-05-01T05:21:36.212" v="17" actId="6549"/>
        <pc:sldMkLst>
          <pc:docMk/>
          <pc:sldMk cId="848340671" sldId="336"/>
        </pc:sldMkLst>
        <pc:spChg chg="mod">
          <ac:chgData name="Lloyd Albin" userId="fe980ee8f47986a9" providerId="LiveId" clId="{635D3E1A-8636-49EA-9DBA-37F8CAA08FF1}" dt="2018-05-01T05:21:36.212" v="17" actId="6549"/>
          <ac:spMkLst>
            <pc:docMk/>
            <pc:sldMk cId="848340671" sldId="336"/>
            <ac:spMk id="20482" creationId="{00000000-0000-0000-0000-000000000000}"/>
          </ac:spMkLst>
        </pc:spChg>
      </pc:sldChg>
      <pc:sldChg chg="del">
        <pc:chgData name="Lloyd Albin" userId="fe980ee8f47986a9" providerId="LiveId" clId="{635D3E1A-8636-49EA-9DBA-37F8CAA08FF1}" dt="2018-05-01T05:20:49.705" v="0" actId="2696"/>
        <pc:sldMkLst>
          <pc:docMk/>
          <pc:sldMk cId="1963460132" sldId="378"/>
        </pc:sldMkLst>
      </pc:sldChg>
      <pc:sldChg chg="add">
        <pc:chgData name="Lloyd Albin" userId="fe980ee8f47986a9" providerId="LiveId" clId="{635D3E1A-8636-49EA-9DBA-37F8CAA08FF1}" dt="2018-05-01T06:04:32.444" v="18"/>
        <pc:sldMkLst>
          <pc:docMk/>
          <pc:sldMk cId="1879399749" sldId="38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6/6/2018</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extLst>
      <p:ext uri="{BB962C8B-B14F-4D97-AF65-F5344CB8AC3E}">
        <p14:creationId xmlns:p14="http://schemas.microsoft.com/office/powerpoint/2010/main" val="88025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403971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1287557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is a VARCHAR with a specific length of NAMEDATALEN-1. The default for NAMEDATALEN is 64, so the max identifier length is 63 bytes. WARNING: Longer</a:t>
            </a:r>
            <a:r>
              <a:rPr lang="en-US" baseline="0" dirty="0"/>
              <a:t> names will be automatically truncated. </a:t>
            </a:r>
            <a:r>
              <a:rPr lang="en-US" dirty="0"/>
              <a:t>You can change this in </a:t>
            </a:r>
            <a:r>
              <a:rPr lang="en-US" dirty="0" err="1"/>
              <a:t>src</a:t>
            </a:r>
            <a:r>
              <a:rPr lang="en-US" dirty="0"/>
              <a:t>/include/</a:t>
            </a:r>
            <a:r>
              <a:rPr lang="en-US" dirty="0" err="1"/>
              <a:t>pg_config_manual.h</a:t>
            </a:r>
            <a:r>
              <a:rPr lang="en-US" dirty="0"/>
              <a:t> and then recompile.</a:t>
            </a:r>
          </a:p>
          <a:p>
            <a:r>
              <a:rPr lang="en-US" dirty="0"/>
              <a:t>https://www.postgresql.org/docs/10/static/sql-syntax-lexical.html#SQL-SYNTAX-IDENTIFIERS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session_user</a:t>
            </a:r>
            <a:r>
              <a:rPr lang="en-US" baseline="0" dirty="0"/>
              <a:t> is who you logged in with unless you ran the SET SESSION AUTHORIZATION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https://www.postgresql.org/docs/10/static/sql-set-session-authorization.html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SESSION AUTHORIZATION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err="1"/>
              <a:t>paul</a:t>
            </a:r>
            <a:r>
              <a:rPr lang="en-US" dirty="0"/>
              <a:t>               | </a:t>
            </a:r>
            <a:r>
              <a:rPr lang="en-US" dirty="0" err="1"/>
              <a:t>paul</a:t>
            </a:r>
            <a:endParaRPr lang="en-US" baseline="0" dirty="0"/>
          </a:p>
          <a:p>
            <a:endParaRPr lang="en-US" baseline="0" dirty="0"/>
          </a:p>
          <a:p>
            <a:r>
              <a:rPr lang="en-US" baseline="0" dirty="0"/>
              <a:t>The </a:t>
            </a:r>
            <a:r>
              <a:rPr lang="en-US" baseline="0" dirty="0" err="1"/>
              <a:t>current_user</a:t>
            </a:r>
            <a:r>
              <a:rPr lang="en-US" baseline="0" dirty="0"/>
              <a:t> is the same as the </a:t>
            </a:r>
            <a:r>
              <a:rPr lang="en-US" baseline="0" dirty="0" err="1"/>
              <a:t>session_user</a:t>
            </a:r>
            <a:r>
              <a:rPr lang="en-US" baseline="0" dirty="0"/>
              <a:t> unless you ran the SET ROLE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https://www.postgresql.org/docs/10/static/sql-set-role.html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ROLE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a:t>
            </a:r>
            <a:r>
              <a:rPr lang="en-US" dirty="0" err="1"/>
              <a:t>paul</a:t>
            </a:r>
            <a:endParaRPr lang="en-US" dirty="0"/>
          </a:p>
          <a:p>
            <a:endParaRPr lang="en-US" dirty="0"/>
          </a:p>
          <a:p>
            <a:r>
              <a:rPr lang="en-US" dirty="0"/>
              <a:t>Internal</a:t>
            </a:r>
            <a:r>
              <a:rPr lang="en-US" baseline="0" dirty="0"/>
              <a:t> variables that you can user inside of </a:t>
            </a:r>
            <a:r>
              <a:rPr lang="en-US" baseline="0" dirty="0" err="1"/>
              <a:t>plpgsql</a:t>
            </a:r>
            <a:r>
              <a:rPr lang="en-US" baseline="0" dirty="0"/>
              <a:t> triggers, such as TG_OP, NEW, and OLD.</a:t>
            </a:r>
            <a:endParaRPr lang="en-US" dirty="0"/>
          </a:p>
          <a:p>
            <a:r>
              <a:rPr lang="en-US" dirty="0"/>
              <a:t>https://www.postgresql.org/docs/10/static/plpgsql-trigger.html</a:t>
            </a:r>
          </a:p>
          <a:p>
            <a:endParaRPr lang="en-US" dirty="0"/>
          </a:p>
          <a:p>
            <a:r>
              <a:rPr lang="en-US" dirty="0"/>
              <a:t>SECURITY DEFINER, </a:t>
            </a:r>
            <a:r>
              <a:rPr lang="en-US" dirty="0" err="1"/>
              <a:t>etc</a:t>
            </a:r>
            <a:endParaRPr lang="en-US" dirty="0"/>
          </a:p>
          <a:p>
            <a:r>
              <a:rPr lang="en-US" dirty="0"/>
              <a:t>https://www.postgresql.org/docs/10/static/sql-createfunction.html</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NOW() will be the same for every line done within the same transaction and is the time at the start of the transaction (BEGIN or single line</a:t>
            </a:r>
            <a:r>
              <a:rPr lang="en-US" baseline="0" dirty="0"/>
              <a:t> command)</a:t>
            </a:r>
            <a:r>
              <a:rPr lang="en-US" dirty="0"/>
              <a:t>. Which helps keep all times together for a transaction when time traveling the shadow table. You could replace this with </a:t>
            </a:r>
            <a:r>
              <a:rPr lang="en-US" dirty="0" err="1"/>
              <a:t>clock_timestamp</a:t>
            </a:r>
            <a:r>
              <a:rPr lang="en-US" dirty="0"/>
              <a:t>() is you want every record to have their own unique timestamp,</a:t>
            </a:r>
            <a:r>
              <a:rPr lang="en-US" baseline="0" dirty="0"/>
              <a:t> but then you should also add a Transaction ID to your shadow table and it will also make it harder/complex to time travel the shadow 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https://www.postgresql.org/docs/10/static/functions-datetime.html</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55855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286300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a:t>
            </a:r>
            <a:r>
              <a:rPr lang="en-US" baseline="0" dirty="0"/>
              <a:t> show you how to use the DISTINCT ON clause.</a:t>
            </a:r>
            <a:endParaRPr lang="en-US" dirty="0"/>
          </a:p>
          <a:p>
            <a:r>
              <a:rPr lang="en-US" dirty="0"/>
              <a:t>https://www.postgresql.org/docs/10/static/sql-select.html#SQL-DISTINCT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34226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84633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will talk about composite type expansions and give you the hints</a:t>
            </a:r>
            <a:r>
              <a:rPr lang="en-US" baseline="0" dirty="0"/>
              <a:t> to understand row expansions. OLD and NEW are basically composite types.</a:t>
            </a:r>
            <a:endParaRPr lang="en-US" dirty="0"/>
          </a:p>
          <a:p>
            <a:r>
              <a:rPr lang="en-US" dirty="0"/>
              <a:t>https://www.postgresql.org/docs/10/static/rowtypes.html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665555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TG_NARGS and TG_ARGV.</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4449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215092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3021112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3647557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4199513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Truncate</a:t>
            </a:r>
            <a:r>
              <a:rPr lang="en-US" baseline="0" dirty="0"/>
              <a:t> truncates the tables in the order listed. This means that when table1 is truncated, it’s data will appear in table2 via the shadow function and then the shadow table, table2, will also be truncated.</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276288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940033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1040786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4093546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3037478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1669572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952931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2665905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1980119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317538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914056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2190701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1541517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982114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3216219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dirty="0"/>
              <a:t>_</a:t>
            </a:r>
            <a:r>
              <a:rPr lang="en-US" dirty="0" err="1"/>
              <a:t>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1720426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948160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136781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1532714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26940970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https://www.postgresql.org/docs/10/static/sql-createtrigger.html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1592899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TG_LEVEL,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2430964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37520591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22311543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2650894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542769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4233180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983203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2609554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8412343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8983376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40091349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3252826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1681143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0427396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3362412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9548607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4041432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60</a:t>
            </a:fld>
            <a:endParaRPr lang="en-US" altLang="en-US"/>
          </a:p>
        </p:txBody>
      </p:sp>
    </p:spTree>
    <p:extLst>
      <p:ext uri="{BB962C8B-B14F-4D97-AF65-F5344CB8AC3E}">
        <p14:creationId xmlns:p14="http://schemas.microsoft.com/office/powerpoint/2010/main" val="759860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https://docs.aws.amazon.com/AmazonRDS/latest/UserGuide/CHAP_PostgreSQL.html#PostgreSQL.Concepts.General.FeatureSupport.Extensions.101x</a:t>
            </a:r>
          </a:p>
          <a:p>
            <a:r>
              <a:rPr lang="en-US" dirty="0" smtClean="0"/>
              <a:t>https</a:t>
            </a:r>
            <a:r>
              <a:rPr lang="en-US" dirty="0" smtClean="0"/>
              <a:t>://docs.aws.amazon.com/AmazonRDS/latest/UserGuide/CHAP_PostgreSQL.html#PostgreSQL.Concepts</a:t>
            </a:r>
          </a:p>
          <a:p>
            <a:r>
              <a:rPr lang="en-US" dirty="0" smtClean="0"/>
              <a:t>https://cloud.google.com/sql/docs/postgres/extensions</a:t>
            </a:r>
          </a:p>
          <a:p>
            <a:r>
              <a:rPr lang="en-US" dirty="0" smtClean="0"/>
              <a:t>https://docs.microsoft.com/en-us/azure/postgresql/concepts-supported-versions</a:t>
            </a:r>
          </a:p>
          <a:p>
            <a:r>
              <a:rPr lang="en-US" dirty="0" smtClean="0"/>
              <a:t>https://docs.microsoft.com/en-us/azure/postgresql/concepts-extensions</a:t>
            </a:r>
          </a:p>
          <a:p>
            <a:r>
              <a:rPr lang="en-US" dirty="0" smtClean="0"/>
              <a:t>https://github.com/pgaudit/pgaudit</a:t>
            </a:r>
          </a:p>
          <a:p>
            <a:r>
              <a:rPr lang="en-US" dirty="0" smtClean="0"/>
              <a:t>https://github.com/pgaudit/pgaudit/tree/REL9_5_STABLE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https://github.com/pgaudit/pgaudit/tree/REL9_6_STABLE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smtClean="0"/>
              <a:t>https://github.com/pgaudit/pgaudit/tree/REL_10_STABLE</a:t>
            </a:r>
          </a:p>
          <a:p>
            <a:r>
              <a:rPr lang="en-US" dirty="0" smtClean="0"/>
              <a:t>https://devcenter.heroku.com/articles/heroku-postgres-extensions-postgis-full-text-search</a:t>
            </a:r>
          </a:p>
          <a:p>
            <a:r>
              <a:rPr lang="en-US" dirty="0" smtClean="0"/>
              <a:t>https://docs.citusdata.com/en/v7.3/admin_guide/cluster_management.html#postgresql-extensions</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61</a:t>
            </a:fld>
            <a:endParaRPr lang="en-US" altLang="en-US"/>
          </a:p>
        </p:txBody>
      </p:sp>
    </p:spTree>
    <p:extLst>
      <p:ext uri="{BB962C8B-B14F-4D97-AF65-F5344CB8AC3E}">
        <p14:creationId xmlns:p14="http://schemas.microsoft.com/office/powerpoint/2010/main" val="2265437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62</a:t>
            </a:fld>
            <a:endParaRPr lang="en-US" altLang="en-US"/>
          </a:p>
        </p:txBody>
      </p:sp>
    </p:spTree>
    <p:extLst>
      <p:ext uri="{BB962C8B-B14F-4D97-AF65-F5344CB8AC3E}">
        <p14:creationId xmlns:p14="http://schemas.microsoft.com/office/powerpoint/2010/main" val="10317915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63</a:t>
            </a:fld>
            <a:endParaRPr lang="en-US" altLang="en-US"/>
          </a:p>
        </p:txBody>
      </p:sp>
    </p:spTree>
    <p:extLst>
      <p:ext uri="{BB962C8B-B14F-4D97-AF65-F5344CB8AC3E}">
        <p14:creationId xmlns:p14="http://schemas.microsoft.com/office/powerpoint/2010/main" val="3387527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64</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83895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http://Lloyd.TheAlbins.com/ShadowTablesVersPGAudit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Shadow Tables </a:t>
            </a:r>
            <a:r>
              <a:rPr lang="en-US" altLang="en-US" sz="4400" dirty="0" err="1">
                <a:ea typeface="ヒラギノ角ゴ Pro W3" charset="-128"/>
              </a:rPr>
              <a:t>vers</a:t>
            </a:r>
            <a:r>
              <a:rPr lang="en-US" altLang="en-US" sz="4400" dirty="0">
                <a:ea typeface="ヒラギノ角ゴ Pro W3" charset="-128"/>
              </a:rPr>
              <a:t> </a:t>
            </a:r>
            <a:r>
              <a:rPr lang="en-US" altLang="en-US" sz="4400" dirty="0" err="1">
                <a:ea typeface="ヒラギノ角ゴ Pro W3" charset="-128"/>
              </a:rPr>
              <a:t>PGAudit</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2" y="1262062"/>
            <a:ext cx="5347254" cy="4879093"/>
          </a:xfrm>
        </p:spPr>
        <p:txBody>
          <a:bodyPr/>
          <a:lstStyle/>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Writing a Shadow Table Function</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Attaching the Function via a Trigger to a Normal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Time Traveling your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Comparing current table to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Resetting your primary table to a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Adding Shadow Tables (Easily)</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Capturing DDL Changes</a:t>
            </a:r>
          </a:p>
          <a:p>
            <a:pPr marL="457200" indent="-457200">
              <a:lnSpc>
                <a:spcPct val="100000"/>
              </a:lnSpc>
              <a:spcBef>
                <a:spcPts val="0"/>
              </a:spcBef>
              <a:buFont typeface="Arial" panose="020B0604020202020204" pitchFamily="34" charset="0"/>
              <a:buChar char="•"/>
            </a:pPr>
            <a:r>
              <a:rPr lang="en-US" altLang="en-US" sz="2400" dirty="0" err="1">
                <a:solidFill>
                  <a:srgbClr val="FFFFFF"/>
                </a:solidFill>
                <a:ea typeface="ヒラギノ角ゴ Pro W3" charset="-128"/>
              </a:rPr>
              <a:t>PGAudit</a:t>
            </a:r>
            <a:endParaRPr lang="en-US" altLang="en-US" sz="24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Compiling </a:t>
            </a: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DDL</a:t>
            </a: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Pros &amp; Cons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Cloud Providers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RDS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Aurora</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Microsoft</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Google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
        <p:nvSpPr>
          <p:cNvPr id="8" name="Text Placeholder 4"/>
          <p:cNvSpPr txBox="1">
            <a:spLocks/>
          </p:cNvSpPr>
          <p:nvPr/>
        </p:nvSpPr>
        <p:spPr bwMode="auto">
          <a:xfrm>
            <a:off x="6096000" y="1440391"/>
            <a:ext cx="5471432" cy="487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ct val="20000"/>
              </a:spcBef>
              <a:spcAft>
                <a:spcPct val="0"/>
              </a:spcAft>
              <a:buClr>
                <a:schemeClr val="bg1"/>
              </a:buClr>
              <a:defRPr sz="2800">
                <a:solidFill>
                  <a:schemeClr val="accent6"/>
                </a:solidFill>
                <a:latin typeface="+mn-lt"/>
                <a:ea typeface="ヒラギノ角ゴ Pro W3" charset="0"/>
                <a:cs typeface="ヒラギノ角ゴ Pro W3" charset="0"/>
              </a:defRPr>
            </a:lvl1pPr>
            <a:lvl2pPr marL="117475" indent="-117475" algn="l" rtl="0" eaLnBrk="0" fontAlgn="base" hangingPunct="0">
              <a:spcBef>
                <a:spcPts val="984"/>
              </a:spcBef>
              <a:spcAft>
                <a:spcPct val="0"/>
              </a:spcAft>
              <a:buClrTx/>
              <a:buSzPct val="100000"/>
              <a:buFont typeface="Times New Roman" pitchFamily="18" charset="0"/>
              <a:buChar char="–"/>
              <a:defRPr sz="1600" i="1" baseline="0">
                <a:solidFill>
                  <a:schemeClr val="accent6"/>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kern="0" dirty="0">
                <a:solidFill>
                  <a:srgbClr val="FFFFFF"/>
                </a:solidFill>
                <a:ea typeface="ヒラギノ角ゴ Pro W3" charset="-128"/>
              </a:rPr>
              <a:t>Other Shadow Table Projects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pgsql_shadow_tables</a:t>
            </a:r>
            <a:endParaRPr lang="en-US" altLang="en-US" sz="1200" kern="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kern="0" dirty="0">
                <a:solidFill>
                  <a:srgbClr val="FFFFFF"/>
                </a:solidFill>
                <a:ea typeface="ヒラギノ角ゴ Pro W3" charset="-128"/>
              </a:rPr>
              <a:t>Audit trigger 91plus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pgmemento</a:t>
            </a:r>
            <a:endParaRPr lang="en-US" altLang="en-US" sz="1200" kern="0" dirty="0">
              <a:solidFill>
                <a:srgbClr val="FFFFFF"/>
              </a:solidFill>
              <a:ea typeface="ヒラギノ角ゴ Pro W3"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Tables</a:t>
            </a:r>
          </a:p>
          <a:p>
            <a:pPr marL="90488" lvl="1">
              <a:spcBef>
                <a:spcPct val="0"/>
              </a:spcBef>
            </a:pPr>
            <a:r>
              <a:rPr lang="en-US" altLang="en-US" dirty="0">
                <a:ea typeface="ヒラギノ角ゴ Pro W3" charset="-128"/>
              </a:rPr>
              <a:t>A simpler generic shadow function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457200" indent="-457200">
              <a:spcBef>
                <a:spcPts val="0"/>
              </a:spcBef>
              <a:buFont typeface="Arial" panose="020B0604020202020204" pitchFamily="34" charset="0"/>
              <a:buChar char="•"/>
            </a:pPr>
            <a:r>
              <a:rPr lang="en-US" dirty="0"/>
              <a:t>Sometimes we want to have a copy of a table and know when everything happened to the original table, insert, update, delete, and truncate. This is possible to have happen automatically with a trigger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In these first slides, I will give you the basic function that I have given you before. The problem with this is that you need to create one function per table, aka 100 tables equals 100 functions.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Then in the next set of slides, I will show you how to write a generic shadow function that can write multiple shadow tables, aka 100 tables equals 1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must also be easy to roll back to a previous version of the table</a:t>
            </a:r>
          </a:p>
          <a:p>
            <a:endParaRPr lang="en-US" dirty="0"/>
          </a:p>
        </p:txBody>
      </p:sp>
    </p:spTree>
    <p:extLst>
      <p:ext uri="{BB962C8B-B14F-4D97-AF65-F5344CB8AC3E}">
        <p14:creationId xmlns:p14="http://schemas.microsoft.com/office/powerpoint/2010/main" val="245895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Basic Shadow Function</a:t>
            </a:r>
          </a:p>
        </p:txBody>
      </p:sp>
    </p:spTree>
    <p:extLst>
      <p:ext uri="{BB962C8B-B14F-4D97-AF65-F5344CB8AC3E}">
        <p14:creationId xmlns:p14="http://schemas.microsoft.com/office/powerpoint/2010/main" val="674956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create the primary table, table1, and the shadow table, table2, with the user’s name, action, and action time.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action will be insert, update, or delete. In the new function, this can also be truncate.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r>
              <a:rPr lang="en-US" dirty="0">
                <a:solidFill>
                  <a:srgbClr val="3A8BDA"/>
                </a:solidFill>
                <a:latin typeface="Courier New" panose="02070309020205020404" pitchFamily="49" charset="0"/>
                <a:cs typeface="Courier New" panose="02070309020205020404" pitchFamily="49" charset="0"/>
              </a:rPr>
              <a:t>-- Table 1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table1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PRIMARY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3A8BDA"/>
                </a:solidFill>
                <a:latin typeface="Courier New" panose="02070309020205020404" pitchFamily="49" charset="0"/>
                <a:cs typeface="Courier New" panose="02070309020205020404" pitchFamily="49" charset="0"/>
              </a:rPr>
              <a:t>-- Table 2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table2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user_name</a:t>
            </a:r>
            <a:r>
              <a:rPr lang="en-US" dirty="0">
                <a:solidFill>
                  <a:srgbClr val="FFFFFF"/>
                </a:solidFill>
                <a:latin typeface="Courier New" panose="02070309020205020404" pitchFamily="49" charset="0"/>
                <a:cs typeface="Courier New" panose="02070309020205020404" pitchFamily="49" charset="0"/>
              </a:rPr>
              <a:t> NAME</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action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action_time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TIMESTAMP</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58612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a:xfrm>
            <a:off x="607327" y="1261872"/>
            <a:ext cx="3561902" cy="4846320"/>
          </a:xfrm>
        </p:spPr>
        <p:txBody>
          <a:bodyPr/>
          <a:lstStyle/>
          <a:p>
            <a:pPr marL="457200" indent="-457200">
              <a:spcBef>
                <a:spcPts val="0"/>
              </a:spcBef>
              <a:buFont typeface="Arial" panose="020B0604020202020204" pitchFamily="34" charset="0"/>
              <a:buChar char="•"/>
            </a:pPr>
            <a:r>
              <a:rPr lang="en-US" dirty="0"/>
              <a:t>You can also user </a:t>
            </a:r>
            <a:r>
              <a:rPr lang="en-US" dirty="0" err="1"/>
              <a:t>session_user</a:t>
            </a:r>
            <a:r>
              <a:rPr lang="en-US" dirty="0"/>
              <a:t> or write both </a:t>
            </a:r>
            <a:r>
              <a:rPr lang="en-US" dirty="0" err="1"/>
              <a:t>current_user</a:t>
            </a:r>
            <a:r>
              <a:rPr lang="en-US" dirty="0"/>
              <a:t> and </a:t>
            </a:r>
            <a:r>
              <a:rPr lang="en-US" dirty="0" err="1"/>
              <a:t>session_user</a:t>
            </a:r>
            <a:r>
              <a:rPr lang="en-US" dirty="0"/>
              <a:t> to the table.</a:t>
            </a:r>
          </a:p>
          <a:p>
            <a:pPr marL="457200" indent="-457200">
              <a:spcBef>
                <a:spcPts val="0"/>
              </a:spcBef>
              <a:buFont typeface="Arial" panose="020B0604020202020204" pitchFamily="34" charset="0"/>
              <a:buChar char="•"/>
            </a:pPr>
            <a:r>
              <a:rPr lang="en-US" dirty="0"/>
              <a:t>You could also add a TG_OP for TRUNCATE.</a:t>
            </a:r>
          </a:p>
          <a:p>
            <a:pPr marL="457200" indent="-457200">
              <a:spcBef>
                <a:spcPts val="0"/>
              </a:spcBef>
              <a:buFont typeface="Arial" panose="020B0604020202020204" pitchFamily="34" charset="0"/>
              <a:buChar char="•"/>
            </a:pPr>
            <a:r>
              <a:rPr lang="en-US" dirty="0"/>
              <a:t>I use SECURITY DEFINER so that the function can run as the functions owner instead of the calling user. This allows you to exclude permissions on the shadow table from people who have permissions on the real table.</a:t>
            </a:r>
          </a:p>
          <a:p>
            <a:pPr marL="457200" indent="-457200">
              <a:spcBef>
                <a:spcPts val="0"/>
              </a:spcBef>
              <a:buFont typeface="Arial" panose="020B0604020202020204" pitchFamily="34" charset="0"/>
              <a:buChar char="•"/>
            </a:pPr>
            <a:r>
              <a:rPr lang="en-US" dirty="0"/>
              <a:t>NOW() will be the same for every line done within the same transaction.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86943" y="1261872"/>
            <a:ext cx="7190327" cy="4846320"/>
          </a:xfrm>
        </p:spPr>
        <p:txBody>
          <a:bodyPr/>
          <a:lstStyle/>
          <a:p>
            <a:pPr>
              <a:lnSpc>
                <a:spcPct val="100000"/>
              </a:lnSpc>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BEGIN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br>
              <a:rPr lang="en-US" sz="1200" dirty="0">
                <a:solidFill>
                  <a:srgbClr val="8DB0D3"/>
                </a:solidFill>
                <a:latin typeface="Courier New" panose="02070309020205020404" pitchFamily="49" charset="0"/>
              </a:rPr>
            </a:br>
            <a:r>
              <a:rPr lang="en-US" sz="1200" dirty="0">
                <a:solidFill>
                  <a:srgbClr val="FFFFFF"/>
                </a:solidFill>
                <a:latin typeface="Courier New" panose="02070309020205020404" pitchFamily="49" charset="0"/>
              </a:rPr>
              <a:t>VOLATILE</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9958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Adding the Trigger</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6" y="1261872"/>
            <a:ext cx="4933503" cy="4846320"/>
          </a:xfrm>
        </p:spPr>
        <p:txBody>
          <a:bodyPr/>
          <a:lstStyle/>
          <a:p>
            <a:pPr marL="457200" indent="-457200">
              <a:spcBef>
                <a:spcPts val="0"/>
              </a:spcBef>
              <a:buFont typeface="Arial" panose="020B0604020202020204" pitchFamily="34" charset="0"/>
              <a:buChar char="•"/>
            </a:pPr>
            <a:r>
              <a:rPr lang="en-US" dirty="0"/>
              <a:t>Because we have written this trigger as FOR EACH ROW, we can’t do TRUNCATE. TRUNCATE needs to be STATEMENT based. This means that you would need to add a second trigger for TRUNCATE and using STATEMENT.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93230" y="1261872"/>
            <a:ext cx="5884040" cy="4846320"/>
          </a:xfrm>
        </p:spPr>
        <p:txBody>
          <a:bodyPr/>
          <a:lstStyle/>
          <a:p>
            <a:pPr>
              <a:lnSpc>
                <a:spcPct val="100000"/>
              </a:lnSpc>
            </a:pPr>
            <a:r>
              <a:rPr lang="en-US" dirty="0">
                <a:solidFill>
                  <a:srgbClr val="7BC22F"/>
                </a:solidFill>
                <a:latin typeface="Courier New" panose="02070309020205020404" pitchFamily="49" charset="0"/>
              </a:rPr>
              <a:t>CREATE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TRIGGER</a:t>
            </a:r>
            <a:r>
              <a:rPr lang="en-US" dirty="0">
                <a:solidFill>
                  <a:srgbClr val="FFFFFF"/>
                </a:solidFill>
                <a:latin typeface="Courier New" panose="02070309020205020404" pitchFamily="49" charset="0"/>
              </a:rPr>
              <a:t> table1_tr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BEFORE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ON</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FOR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EACH</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ROW</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EXECUTE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PROCEDURE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shadow_table1</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spTree>
    <p:extLst>
      <p:ext uri="{BB962C8B-B14F-4D97-AF65-F5344CB8AC3E}">
        <p14:creationId xmlns:p14="http://schemas.microsoft.com/office/powerpoint/2010/main" val="179636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a:xfrm>
            <a:off x="607326" y="2775856"/>
            <a:ext cx="10967826" cy="3332335"/>
          </a:xfrm>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 will show you later on how using a SELECT DISTINCT ON (key) … WHERE </a:t>
            </a:r>
            <a:r>
              <a:rPr lang="en-US" dirty="0" err="1"/>
              <a:t>action_time</a:t>
            </a:r>
            <a:r>
              <a:rPr lang="en-US" dirty="0"/>
              <a:t> &lt;= </a:t>
            </a:r>
            <a:r>
              <a:rPr lang="en-US" dirty="0" err="1"/>
              <a:t>selection_time</a:t>
            </a:r>
            <a:r>
              <a:rPr lang="en-US" dirty="0"/>
              <a:t> will allow you to time travel the shadow table.</a:t>
            </a:r>
          </a:p>
        </p:txBody>
      </p:sp>
      <p:sp>
        <p:nvSpPr>
          <p:cNvPr id="2" name="Text Placeholder 1"/>
          <p:cNvSpPr>
            <a:spLocks noGrp="1"/>
          </p:cNvSpPr>
          <p:nvPr>
            <p:ph type="body" sz="quarter" idx="12"/>
          </p:nvPr>
        </p:nvSpPr>
        <p:spPr>
          <a:xfrm>
            <a:off x="1817914" y="1261872"/>
            <a:ext cx="9759356" cy="1513982"/>
          </a:xfrm>
        </p:spPr>
        <p:txBody>
          <a:bodyPr/>
          <a:lstStyle/>
          <a:p>
            <a:pPr>
              <a:lnSpc>
                <a:spcPct val="100000"/>
              </a:lnSpc>
            </a:pP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'30'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'meters'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'10'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SET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'20'</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FROM</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'50'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graphicFrame>
        <p:nvGraphicFramePr>
          <p:cNvPr id="11" name="Content Placeholder 7"/>
          <p:cNvGraphicFramePr>
            <a:graphicFrameLocks/>
          </p:cNvGraphicFramePr>
          <p:nvPr>
            <p:extLst>
              <p:ext uri="{D42A27DB-BD31-4B8C-83A1-F6EECF244321}">
                <p14:modId xmlns:p14="http://schemas.microsoft.com/office/powerpoint/2010/main" val="2792617515"/>
              </p:ext>
            </p:extLst>
          </p:nvPr>
        </p:nvGraphicFramePr>
        <p:xfrm>
          <a:off x="1966611" y="2775855"/>
          <a:ext cx="1905000" cy="79248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3335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extLst>
                  <a:ext uri="{0D108BD9-81ED-4DB2-BD59-A6C34878D82A}">
                    <a16:rowId xmlns:a16="http://schemas.microsoft.com/office/drawing/2014/main" val="10001"/>
                  </a:ext>
                </a:extLst>
              </a:tr>
              <a:tr h="14859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extLst>
                  <a:ext uri="{0D108BD9-81ED-4DB2-BD59-A6C34878D82A}">
                    <a16:rowId xmlns:a16="http://schemas.microsoft.com/office/drawing/2014/main" val="10002"/>
                  </a:ext>
                </a:extLst>
              </a:tr>
            </a:tbl>
          </a:graphicData>
        </a:graphic>
      </p:graphicFrame>
      <p:graphicFrame>
        <p:nvGraphicFramePr>
          <p:cNvPr id="12" name="Content Placeholder 8"/>
          <p:cNvGraphicFramePr>
            <a:graphicFrameLocks/>
          </p:cNvGraphicFramePr>
          <p:nvPr>
            <p:extLst>
              <p:ext uri="{D42A27DB-BD31-4B8C-83A1-F6EECF244321}">
                <p14:modId xmlns:p14="http://schemas.microsoft.com/office/powerpoint/2010/main" val="3108825297"/>
              </p:ext>
            </p:extLst>
          </p:nvPr>
        </p:nvGraphicFramePr>
        <p:xfrm>
          <a:off x="4125686" y="3877373"/>
          <a:ext cx="5546583" cy="1615440"/>
        </p:xfrm>
        <a:graphic>
          <a:graphicData uri="http://schemas.openxmlformats.org/drawingml/2006/table">
            <a:tbl>
              <a:tblPr firstRow="1" bandRow="1">
                <a:tableStyleId>{5C22544A-7EE6-4342-B048-85BDC9FD1C3A}</a:tableStyleId>
              </a:tblPr>
              <a:tblGrid>
                <a:gridCol w="450739">
                  <a:extLst>
                    <a:ext uri="{9D8B030D-6E8A-4147-A177-3AD203B41FA5}">
                      <a16:colId xmlns:a16="http://schemas.microsoft.com/office/drawing/2014/main" val="20000"/>
                    </a:ext>
                  </a:extLst>
                </a:gridCol>
                <a:gridCol w="600984">
                  <a:extLst>
                    <a:ext uri="{9D8B030D-6E8A-4147-A177-3AD203B41FA5}">
                      <a16:colId xmlns:a16="http://schemas.microsoft.com/office/drawing/2014/main" val="20001"/>
                    </a:ext>
                  </a:extLst>
                </a:gridCol>
                <a:gridCol w="901476">
                  <a:extLst>
                    <a:ext uri="{9D8B030D-6E8A-4147-A177-3AD203B41FA5}">
                      <a16:colId xmlns:a16="http://schemas.microsoft.com/office/drawing/2014/main" val="20002"/>
                    </a:ext>
                  </a:extLst>
                </a:gridCol>
                <a:gridCol w="901476">
                  <a:extLst>
                    <a:ext uri="{9D8B030D-6E8A-4147-A177-3AD203B41FA5}">
                      <a16:colId xmlns:a16="http://schemas.microsoft.com/office/drawing/2014/main" val="20003"/>
                    </a:ext>
                  </a:extLst>
                </a:gridCol>
                <a:gridCol w="897426">
                  <a:extLst>
                    <a:ext uri="{9D8B030D-6E8A-4147-A177-3AD203B41FA5}">
                      <a16:colId xmlns:a16="http://schemas.microsoft.com/office/drawing/2014/main" val="20004"/>
                    </a:ext>
                  </a:extLst>
                </a:gridCol>
                <a:gridCol w="1794482">
                  <a:extLst>
                    <a:ext uri="{9D8B030D-6E8A-4147-A177-3AD203B41FA5}">
                      <a16:colId xmlns:a16="http://schemas.microsoft.com/office/drawing/2014/main" val="20005"/>
                    </a:ext>
                  </a:extLst>
                </a:gridCol>
              </a:tblGrid>
              <a:tr h="16764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tc>
                  <a:txBody>
                    <a:bodyPr/>
                    <a:lstStyle/>
                    <a:p>
                      <a:r>
                        <a:rPr lang="en-US" sz="1000" dirty="0" err="1">
                          <a:solidFill>
                            <a:schemeClr val="tx1"/>
                          </a:solidFill>
                        </a:rPr>
                        <a:t>user_name</a:t>
                      </a:r>
                      <a:endParaRPr lang="en-US" sz="1000" dirty="0">
                        <a:solidFill>
                          <a:schemeClr val="tx1"/>
                        </a:solidFill>
                      </a:endParaRPr>
                    </a:p>
                  </a:txBody>
                  <a:tcPr/>
                </a:tc>
                <a:tc>
                  <a:txBody>
                    <a:bodyPr/>
                    <a:lstStyle/>
                    <a:p>
                      <a:r>
                        <a:rPr lang="en-US" sz="1000" dirty="0">
                          <a:solidFill>
                            <a:schemeClr val="tx1"/>
                          </a:solidFill>
                        </a:rPr>
                        <a:t>action</a:t>
                      </a:r>
                    </a:p>
                  </a:txBody>
                  <a:tcPr/>
                </a:tc>
                <a:tc>
                  <a:txBody>
                    <a:bodyPr/>
                    <a:lstStyle/>
                    <a:p>
                      <a:r>
                        <a:rPr lang="en-US" sz="1000" dirty="0" err="1">
                          <a:solidFill>
                            <a:schemeClr val="tx1"/>
                          </a:solidFill>
                        </a:rPr>
                        <a:t>action_time</a:t>
                      </a:r>
                      <a:endParaRPr lang="en-US" sz="1000" dirty="0">
                        <a:solidFill>
                          <a:schemeClr val="tx1"/>
                        </a:solidFill>
                      </a:endParaRPr>
                    </a:p>
                  </a:txBody>
                  <a:tcPr/>
                </a:tc>
                <a:extLst>
                  <a:ext uri="{0D108BD9-81ED-4DB2-BD59-A6C34878D82A}">
                    <a16:rowId xmlns:a16="http://schemas.microsoft.com/office/drawing/2014/main" val="10000"/>
                  </a:ext>
                </a:extLst>
              </a:tr>
              <a:tr h="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4:58:04 PM</a:t>
                      </a:r>
                    </a:p>
                  </a:txBody>
                  <a:tcPr/>
                </a:tc>
                <a:extLst>
                  <a:ext uri="{0D108BD9-81ED-4DB2-BD59-A6C34878D82A}">
                    <a16:rowId xmlns:a16="http://schemas.microsoft.com/office/drawing/2014/main" val="10001"/>
                  </a:ext>
                </a:extLst>
              </a:tr>
              <a:tr h="0">
                <a:tc>
                  <a:txBody>
                    <a:bodyPr/>
                    <a:lstStyle/>
                    <a:p>
                      <a:r>
                        <a:rPr lang="en-US" sz="1200" dirty="0"/>
                        <a:t>2</a:t>
                      </a:r>
                    </a:p>
                  </a:txBody>
                  <a:tcPr/>
                </a:tc>
                <a:tc>
                  <a:txBody>
                    <a:bodyPr/>
                    <a:lstStyle/>
                    <a:p>
                      <a:r>
                        <a:rPr lang="en-US" sz="1200" dirty="0"/>
                        <a:t>10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4:58:05 PM</a:t>
                      </a:r>
                    </a:p>
                  </a:txBody>
                  <a:tcPr/>
                </a:tc>
                <a:extLst>
                  <a:ext uri="{0D108BD9-81ED-4DB2-BD59-A6C34878D82A}">
                    <a16:rowId xmlns:a16="http://schemas.microsoft.com/office/drawing/2014/main" val="10002"/>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UPDATE</a:t>
                      </a:r>
                    </a:p>
                  </a:txBody>
                  <a:tcPr/>
                </a:tc>
                <a:tc>
                  <a:txBody>
                    <a:bodyPr/>
                    <a:lstStyle/>
                    <a:p>
                      <a:r>
                        <a:rPr lang="en-US" sz="1200" dirty="0"/>
                        <a:t>12/3/2013 4:58:06 PM</a:t>
                      </a:r>
                    </a:p>
                  </a:txBody>
                  <a:tcPr/>
                </a:tc>
                <a:extLst>
                  <a:ext uri="{0D108BD9-81ED-4DB2-BD59-A6C34878D82A}">
                    <a16:rowId xmlns:a16="http://schemas.microsoft.com/office/drawing/2014/main" val="10003"/>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DELETE</a:t>
                      </a:r>
                    </a:p>
                  </a:txBody>
                  <a:tcPr/>
                </a:tc>
                <a:tc>
                  <a:txBody>
                    <a:bodyPr/>
                    <a:lstStyle/>
                    <a:p>
                      <a:r>
                        <a:rPr lang="en-US" sz="1200" dirty="0"/>
                        <a:t>12/3/2013 4:58:07 PM</a:t>
                      </a:r>
                    </a:p>
                  </a:txBody>
                  <a:tcPr/>
                </a:tc>
                <a:extLst>
                  <a:ext uri="{0D108BD9-81ED-4DB2-BD59-A6C34878D82A}">
                    <a16:rowId xmlns:a16="http://schemas.microsoft.com/office/drawing/2014/main" val="10004"/>
                  </a:ext>
                </a:extLst>
              </a:tr>
              <a:tr h="12700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4:58:08 PM</a:t>
                      </a:r>
                    </a:p>
                  </a:txBody>
                  <a:tcPr/>
                </a:tc>
                <a:extLst>
                  <a:ext uri="{0D108BD9-81ED-4DB2-BD59-A6C34878D82A}">
                    <a16:rowId xmlns:a16="http://schemas.microsoft.com/office/drawing/2014/main" val="10005"/>
                  </a:ext>
                </a:extLst>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35604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New Shadow Function</a:t>
            </a:r>
          </a:p>
        </p:txBody>
      </p:sp>
    </p:spTree>
    <p:extLst>
      <p:ext uri="{BB962C8B-B14F-4D97-AF65-F5344CB8AC3E}">
        <p14:creationId xmlns:p14="http://schemas.microsoft.com/office/powerpoint/2010/main" val="418532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Updating the function – Row Expansion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can update the function to not have to explicitly know the field names by using row expansion by </a:t>
            </a:r>
            <a:r>
              <a:rPr lang="en-US" dirty="0" err="1"/>
              <a:t>wraping</a:t>
            </a:r>
            <a:r>
              <a:rPr lang="en-US" dirty="0"/>
              <a:t> a ROW variable in () and then use .* to retrieve all the fields and field names.</a:t>
            </a:r>
          </a:p>
          <a:p>
            <a:pPr marL="573088" lvl="1" indent="-457200">
              <a:spcBef>
                <a:spcPts val="0"/>
              </a:spcBef>
              <a:buFont typeface="Arial" panose="020B0604020202020204" pitchFamily="34" charset="0"/>
              <a:buChar char="•"/>
            </a:pPr>
            <a:r>
              <a:rPr lang="en-US" dirty="0"/>
              <a:t>(NEW).*</a:t>
            </a:r>
          </a:p>
          <a:p>
            <a:pPr marL="573088" lvl="1" indent="-457200">
              <a:spcBef>
                <a:spcPts val="0"/>
              </a:spcBef>
              <a:buFont typeface="Arial" panose="020B0604020202020204" pitchFamily="34" charset="0"/>
              <a:buChar char="•"/>
            </a:pPr>
            <a:r>
              <a:rPr lang="en-US" dirty="0"/>
              <a:t>(OLD).*</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Now we don’t need to know the field names and the function is more generic.</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BUT this still is one function per shadow table, so we need to do more improvement.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VOLATILE</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0222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Start</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last thing to make this universal is to pass in the name of the shadow table to write.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pass in both the schema and name of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Because trigger functions can’t have inbound arguments, we need to use TG_NARGS and TG_ARGV.</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TG_NARGS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'Incorrect number of arguments for </a:t>
            </a:r>
            <a:r>
              <a:rPr lang="en-US" sz="1200" dirty="0" err="1">
                <a:solidFill>
                  <a:srgbClr val="8DB0D3"/>
                </a:solidFill>
                <a:latin typeface="Courier New" panose="02070309020205020404" pitchFamily="49" charset="0"/>
              </a:rPr>
              <a:t>shadow_function</a:t>
            </a:r>
            <a:r>
              <a:rPr lang="en-US" sz="1200" dirty="0">
                <a:solidFill>
                  <a:srgbClr val="8DB0D3"/>
                </a:solidFill>
                <a:latin typeface="Courier New" panose="02070309020205020404" pitchFamily="49" charset="0"/>
              </a:rPr>
              <a:t>(schema, table):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TG_NARGS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0902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have added a truncate that will write one row for every row removed by the truncate command.</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make the shadow table larger, and faster to query. But also slower if you are truncating a large amount of data.</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3982850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make the shadow table smaller but slower to query if you do a lot of truncates.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will also not slow down the truncate command.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user_name</a:t>
            </a:r>
            <a:r>
              <a:rPr lang="en-US" sz="1200" dirty="0">
                <a:solidFill>
                  <a:srgbClr val="8DB0D3"/>
                </a:solidFill>
                <a:latin typeface="Courier New" panose="02070309020205020404" pitchFamily="49" charset="0"/>
              </a:rPr>
              <a:t>, action, </a:t>
            </a:r>
            <a:r>
              <a:rPr lang="en-US" sz="1200" dirty="0" err="1">
                <a:solidFill>
                  <a:srgbClr val="8DB0D3"/>
                </a:solidFill>
                <a:latin typeface="Courier New" panose="02070309020205020404" pitchFamily="49" charset="0"/>
              </a:rPr>
              <a:t>action_time</a:t>
            </a:r>
            <a:r>
              <a:rPr lang="en-US" sz="1200" dirty="0">
                <a:solidFill>
                  <a:srgbClr val="8DB0D3"/>
                </a:solidFill>
                <a:latin typeface="Courier New" panose="02070309020205020404" pitchFamily="49" charset="0"/>
              </a:rPr>
              <a:t>) VALUES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68425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End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end of the function</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27433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The new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For this new function we need a two trigger instead of one.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second trigger is to handle the truncates.</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table1_tr1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36235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Removing all data</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If you wish to truncate table1 and get ride of the historical data in the shadow table (table2) you can perform this as a single truncate command.</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48858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2125592131"/>
              </p:ext>
            </p:extLst>
          </p:nvPr>
        </p:nvGraphicFramePr>
        <p:xfrm>
          <a:off x="1055863" y="3094264"/>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97889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19484104"/>
              </p:ext>
            </p:extLst>
          </p:nvPr>
        </p:nvGraphicFramePr>
        <p:xfrm>
          <a:off x="1055863" y="3094264"/>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6600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Time Travel</a:t>
            </a:r>
          </a:p>
          <a:p>
            <a:pPr marL="90488" lvl="1">
              <a:spcBef>
                <a:spcPct val="0"/>
              </a:spcBef>
            </a:pPr>
            <a:r>
              <a:rPr lang="en-US" altLang="en-US" dirty="0">
                <a:ea typeface="ヒラギノ角ゴ Pro W3" charset="-128"/>
              </a:rPr>
              <a:t>Writing the Tardis Query</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514" y="577850"/>
            <a:ext cx="5339755" cy="556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597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p:txBody>
      </p:sp>
      <p:sp>
        <p:nvSpPr>
          <p:cNvPr id="2" name="Text Placeholder 1"/>
          <p:cNvSpPr>
            <a:spLocks noGrp="1"/>
          </p:cNvSpPr>
          <p:nvPr>
            <p:ph type="body" sz="quarter" idx="12"/>
          </p:nvPr>
        </p:nvSpPr>
        <p:spPr>
          <a:xfrm>
            <a:off x="6092296" y="1261872"/>
            <a:ext cx="5484973" cy="1700178"/>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9342127"/>
              </p:ext>
            </p:extLst>
          </p:nvPr>
        </p:nvGraphicFramePr>
        <p:xfrm>
          <a:off x="1055860" y="3593592"/>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811779784"/>
              </p:ext>
            </p:extLst>
          </p:nvPr>
        </p:nvGraphicFramePr>
        <p:xfrm>
          <a:off x="6092296" y="3281590"/>
          <a:ext cx="4570730" cy="6858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2"/>
                  </a:ext>
                </a:extLst>
              </a:tr>
            </a:tbl>
          </a:graphicData>
        </a:graphic>
      </p:graphicFrame>
      <p:sp>
        <p:nvSpPr>
          <p:cNvPr id="12" name="Text Placeholder 7"/>
          <p:cNvSpPr txBox="1">
            <a:spLocks/>
          </p:cNvSpPr>
          <p:nvPr/>
        </p:nvSpPr>
        <p:spPr bwMode="auto">
          <a:xfrm>
            <a:off x="6092296" y="2949576"/>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3444206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Query Results</a:t>
            </a:r>
          </a:p>
          <a:p>
            <a:endParaRPr lang="en-US" dirty="0"/>
          </a:p>
        </p:txBody>
      </p:sp>
      <p:sp>
        <p:nvSpPr>
          <p:cNvPr id="2" name="Text Placeholder 1"/>
          <p:cNvSpPr>
            <a:spLocks noGrp="1"/>
          </p:cNvSpPr>
          <p:nvPr>
            <p:ph type="body" sz="quarter" idx="12"/>
          </p:nvPr>
        </p:nvSpPr>
        <p:spPr>
          <a:xfrm>
            <a:off x="6092296" y="1261871"/>
            <a:ext cx="5484973" cy="3986303"/>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1403153187"/>
              </p:ext>
            </p:extLst>
          </p:nvPr>
        </p:nvGraphicFramePr>
        <p:xfrm>
          <a:off x="1055863" y="3281590"/>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4017342841"/>
              </p:ext>
            </p:extLst>
          </p:nvPr>
        </p:nvGraphicFramePr>
        <p:xfrm>
          <a:off x="6098342" y="5641925"/>
          <a:ext cx="4570730" cy="4572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1"/>
                  </a:ext>
                </a:extLst>
              </a:tr>
            </a:tbl>
          </a:graphicData>
        </a:graphic>
      </p:graphicFrame>
      <p:sp>
        <p:nvSpPr>
          <p:cNvPr id="12" name="Text Placeholder 7"/>
          <p:cNvSpPr txBox="1">
            <a:spLocks/>
          </p:cNvSpPr>
          <p:nvPr/>
        </p:nvSpPr>
        <p:spPr bwMode="auto">
          <a:xfrm>
            <a:off x="6098342" y="5309911"/>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2743451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Doing Comparisons Over Time</a:t>
            </a:r>
          </a:p>
        </p:txBody>
      </p:sp>
    </p:spTree>
    <p:extLst>
      <p:ext uri="{BB962C8B-B14F-4D97-AF65-F5344CB8AC3E}">
        <p14:creationId xmlns:p14="http://schemas.microsoft.com/office/powerpoint/2010/main" val="1916055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1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old data that has been changed in the new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213234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2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new data that has been changed in the old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is the inverse of the last query by simply swapping the two sides of the EXCEPT.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can also compare two point in time this same way. Point 1 EXCEPT Point 2.</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3088609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Re-Setting Table 1</a:t>
            </a:r>
          </a:p>
          <a:p>
            <a:pPr marL="90488" lvl="1">
              <a:spcBef>
                <a:spcPct val="0"/>
              </a:spcBef>
            </a:pPr>
            <a:r>
              <a:rPr lang="en-US" altLang="en-US" dirty="0">
                <a:ea typeface="ヒラギノ角ゴ Pro W3" charset="-128"/>
              </a:rPr>
              <a:t>Writing a Time Snapshot back into Table 1</a:t>
            </a:r>
          </a:p>
        </p:txBody>
      </p:sp>
    </p:spTree>
    <p:extLst>
      <p:ext uri="{BB962C8B-B14F-4D97-AF65-F5344CB8AC3E}">
        <p14:creationId xmlns:p14="http://schemas.microsoft.com/office/powerpoint/2010/main" val="2375753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row truncated.</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071100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truncate.</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4264416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Adding Shadow Tables</a:t>
            </a:r>
          </a:p>
          <a:p>
            <a:pPr marL="90488" lvl="1">
              <a:spcBef>
                <a:spcPct val="0"/>
              </a:spcBef>
            </a:pPr>
            <a:r>
              <a:rPr lang="en-US" altLang="en-US" dirty="0">
                <a:ea typeface="ヒラギノ角ゴ Pro W3" charset="-128"/>
              </a:rPr>
              <a:t>How to give developers the ability to add Shadow Tables</a:t>
            </a:r>
          </a:p>
        </p:txBody>
      </p:sp>
    </p:spTree>
    <p:extLst>
      <p:ext uri="{BB962C8B-B14F-4D97-AF65-F5344CB8AC3E}">
        <p14:creationId xmlns:p14="http://schemas.microsoft.com/office/powerpoint/2010/main" val="409880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will use this function to add the shadow table to any normal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names of the shadow schema and table will be optional.</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NOTE: The shadow table will be owned by the owner of this function, not the user who called this function.</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add_shadow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void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a:p>
            <a:endParaRPr lang="en-US" sz="1200" dirty="0">
              <a:effectLst/>
            </a:endParaRPr>
          </a:p>
        </p:txBody>
      </p:sp>
    </p:spTree>
    <p:extLst>
      <p:ext uri="{BB962C8B-B14F-4D97-AF65-F5344CB8AC3E}">
        <p14:creationId xmlns:p14="http://schemas.microsoft.com/office/powerpoint/2010/main" val="3876240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Conflicts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a:xfrm>
            <a:off x="607327" y="1261872"/>
            <a:ext cx="3496588" cy="4846320"/>
          </a:xfrm>
        </p:spPr>
        <p:txBody>
          <a:bodyPr/>
          <a:lstStyle/>
          <a:p>
            <a:pPr marL="457200" indent="-457200">
              <a:spcBef>
                <a:spcPts val="0"/>
              </a:spcBef>
              <a:buFont typeface="Arial" panose="020B0604020202020204" pitchFamily="34" charset="0"/>
              <a:buChar char="•"/>
            </a:pPr>
            <a:r>
              <a:rPr lang="en-US" dirty="0"/>
              <a:t>We check to make sure the source schema and table are not null and that they exist.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If the shadow schema/table are not supplied we fill them out with our new defaults.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check to make sure that the shadow table does not exist.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21629" y="1261872"/>
            <a:ext cx="7255640"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schema: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table: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source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'Source Table must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shadow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 Table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endParaRPr lang="en-US" sz="1200" dirty="0">
              <a:effectLst/>
            </a:endParaRPr>
          </a:p>
        </p:txBody>
      </p:sp>
    </p:spTree>
    <p:extLst>
      <p:ext uri="{BB962C8B-B14F-4D97-AF65-F5344CB8AC3E}">
        <p14:creationId xmlns:p14="http://schemas.microsoft.com/office/powerpoint/2010/main" val="232912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32</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Check for the insert, update &amp; delete trigger, _</a:t>
            </a:r>
            <a:r>
              <a:rPr lang="en-US" dirty="0" err="1"/>
              <a:t>tsr</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Check for the truncate trigger, _</a:t>
            </a:r>
            <a:r>
              <a:rPr lang="en-US" dirty="0" err="1"/>
              <a:t>tss</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solidFill>
                  <a:srgbClr val="FF0000"/>
                </a:solidFill>
              </a:rPr>
              <a:t>This will not work on Postgres 9.1-10 as the view does not currently support truncate triggers. </a:t>
            </a:r>
            <a:r>
              <a:rPr lang="en-US" i="1" dirty="0"/>
              <a:t>See additional presentation of how to fix this view.</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b="1" i="1" dirty="0">
                <a:solidFill>
                  <a:srgbClr val="FF0000"/>
                </a:solidFill>
              </a:rPr>
              <a:t>Note: </a:t>
            </a:r>
            <a:r>
              <a:rPr lang="en-US" dirty="0"/>
              <a:t>There a trigger name may appear more than once in a schema applied to different tables, so you must not match only on trigger name.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3A8BDA"/>
                </a:solidFill>
                <a:latin typeface="Courier New" panose="02070309020205020404" pitchFamily="49" charset="0"/>
              </a:rPr>
              <a:t>-- Check to see if triggers already exist </a:t>
            </a:r>
          </a:p>
          <a:p>
            <a:pPr>
              <a:lnSpc>
                <a:spcPct val="100000"/>
              </a:lnSpc>
              <a:spcBef>
                <a:spcPts val="0"/>
              </a:spcBef>
            </a:pPr>
            <a:r>
              <a:rPr lang="en-US" sz="1200" dirty="0">
                <a:solidFill>
                  <a:srgbClr val="3A8BDA"/>
                </a:solidFill>
                <a:latin typeface="Courier New" panose="02070309020205020404" pitchFamily="49" charset="0"/>
              </a:rPr>
              <a:t>-- Need to check the object source because the same trigger name may exist more than once in a schema if applied to different tables.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this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576945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33</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You may fix the triggers view</a:t>
            </a:r>
          </a:p>
          <a:p>
            <a:pPr marL="573088" lvl="1" indent="-457200">
              <a:spcBef>
                <a:spcPts val="0"/>
              </a:spcBef>
              <a:buFont typeface="Arial" panose="020B0604020202020204" pitchFamily="34" charset="0"/>
              <a:buChar char="•"/>
            </a:pPr>
            <a:r>
              <a:rPr lang="en-US" dirty="0">
                <a:solidFill>
                  <a:srgbClr val="FF0000"/>
                </a:solidFill>
              </a:rPr>
              <a:t>Except if are using Postgres 9.3.x which has a bug in it and does not properly display the view source code. This is because of missing line returns. I filed a bug report on this and that is why it is fixed in Postgres 9.4 and newer.</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work for non-</a:t>
            </a:r>
            <a:r>
              <a:rPr lang="en-US" dirty="0" err="1"/>
              <a:t>superusers</a:t>
            </a:r>
            <a:r>
              <a:rPr lang="en-US" dirty="0"/>
              <a: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substr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length</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strpos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reverse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pg_settings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server_version</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'Could not figure out the PostgreSQL version'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version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version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'9.1'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'9.4'</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'9.5'</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'9.6'</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definition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 (32,''TRUNCATE''::text)'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 (32, ''TRUNCATE''::text)'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definition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pg_views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viewname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definition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the triggers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Postgres 9.3's </a:t>
            </a:r>
            <a:r>
              <a:rPr lang="en-US" sz="1200" dirty="0" err="1">
                <a:solidFill>
                  <a:srgbClr val="3A8BDA"/>
                </a:solidFill>
                <a:latin typeface="Courier New" panose="02070309020205020404" pitchFamily="49" charset="0"/>
              </a:rPr>
              <a:t>pg_views</a:t>
            </a:r>
            <a:r>
              <a:rPr lang="en-US" sz="1200" dirty="0">
                <a:solidFill>
                  <a:srgbClr val="3A8BDA"/>
                </a:solidFill>
                <a:latin typeface="Courier New" panose="02070309020205020404" pitchFamily="49" charset="0"/>
              </a:rPr>
              <a:t> is broken and not compatible. </a:t>
            </a:r>
          </a:p>
          <a:p>
            <a:pPr>
              <a:lnSpc>
                <a:spcPct val="100000"/>
              </a:lnSpc>
              <a:spcBef>
                <a:spcPts val="0"/>
              </a:spcBef>
            </a:pPr>
            <a:r>
              <a:rPr lang="en-US" sz="1200" dirty="0">
                <a:solidFill>
                  <a:srgbClr val="3A8BDA"/>
                </a:solidFill>
                <a:latin typeface="Courier New" panose="02070309020205020404" pitchFamily="49" charset="0"/>
              </a:rPr>
              <a:t>      -- Let Postgres throw an error when trying to create this trigger.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4059632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This will work for any Postgres version.</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551975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(3)</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The best thing to do is create a modified view of the triggers view that is accessible any anyone.</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289728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Shadow Table and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Create the shadow table.</a:t>
            </a:r>
          </a:p>
          <a:p>
            <a:pPr marL="457200" indent="-457200">
              <a:spcBef>
                <a:spcPts val="0"/>
              </a:spcBef>
              <a:buFont typeface="Arial" panose="020B0604020202020204" pitchFamily="34" charset="0"/>
              <a:buChar char="•"/>
            </a:pPr>
            <a:r>
              <a:rPr lang="en-US" dirty="0"/>
              <a:t>Create the insert, update, and delete trigger.</a:t>
            </a:r>
          </a:p>
          <a:p>
            <a:pPr marL="457200" indent="-457200">
              <a:spcBef>
                <a:spcPts val="0"/>
              </a:spcBef>
              <a:buFont typeface="Arial" panose="020B0604020202020204" pitchFamily="34" charset="0"/>
              <a:buChar char="•"/>
            </a:pPr>
            <a:r>
              <a:rPr lang="en-US" dirty="0"/>
              <a:t>Create the truncate trigger.</a:t>
            </a:r>
          </a:p>
          <a:p>
            <a:pPr marL="457200" indent="-457200">
              <a:spcBef>
                <a:spcPts val="0"/>
              </a:spcBef>
              <a:buFont typeface="Arial" panose="020B0604020202020204" pitchFamily="34" charset="0"/>
              <a:buChar char="•"/>
            </a:pPr>
            <a:r>
              <a:rPr lang="en-US" dirty="0"/>
              <a:t>Naming Notes:</a:t>
            </a:r>
          </a:p>
          <a:p>
            <a:pPr marL="457200" indent="-457200">
              <a:spcBef>
                <a:spcPts val="0"/>
              </a:spcBef>
              <a:buFont typeface="Arial" panose="020B0604020202020204" pitchFamily="34" charset="0"/>
              <a:buChar char="•"/>
            </a:pPr>
            <a:r>
              <a:rPr lang="en-US" dirty="0" err="1"/>
              <a:t>tsr</a:t>
            </a:r>
            <a:r>
              <a:rPr lang="en-US" dirty="0"/>
              <a:t> = Trigger Shadow Row</a:t>
            </a:r>
          </a:p>
          <a:p>
            <a:pPr marL="457200" indent="-457200">
              <a:spcBef>
                <a:spcPts val="0"/>
              </a:spcBef>
              <a:buFont typeface="Arial" panose="020B0604020202020204" pitchFamily="34" charset="0"/>
              <a:buChar char="•"/>
            </a:pPr>
            <a:r>
              <a:rPr lang="en-US" dirty="0" err="1"/>
              <a:t>tss</a:t>
            </a:r>
            <a:r>
              <a:rPr lang="en-US" dirty="0"/>
              <a:t> = Trigger Shadow Statement</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a:rPr>
              <a:t>-- Create Shadow Table</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TABLE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AS SELECT *, </a:t>
            </a:r>
            <a:r>
              <a:rPr lang="en-US" sz="1200" dirty="0" err="1">
                <a:solidFill>
                  <a:srgbClr val="8DB0D3"/>
                </a:solidFill>
                <a:latin typeface="Courier New"/>
              </a:rPr>
              <a:t>current_user</a:t>
            </a:r>
            <a:r>
              <a:rPr lang="en-US" sz="1200" dirty="0">
                <a:solidFill>
                  <a:srgbClr val="8DB0D3"/>
                </a:solidFill>
                <a:latin typeface="Courier New"/>
              </a:rPr>
              <a:t>::name AS </a:t>
            </a:r>
            <a:r>
              <a:rPr lang="en-US" sz="1200" dirty="0" err="1">
                <a:solidFill>
                  <a:srgbClr val="8DB0D3"/>
                </a:solidFill>
                <a:latin typeface="Courier New"/>
              </a:rPr>
              <a:t>user_name</a:t>
            </a:r>
            <a:r>
              <a:rPr lang="en-US" sz="1200" dirty="0">
                <a:solidFill>
                  <a:srgbClr val="8DB0D3"/>
                </a:solidFill>
                <a:latin typeface="Courier New"/>
              </a:rPr>
              <a:t>, ''INSERT''::varchar AS action, now()::timestamp AS </a:t>
            </a:r>
            <a:r>
              <a:rPr lang="en-US" sz="1200" dirty="0" err="1">
                <a:solidFill>
                  <a:srgbClr val="8DB0D3"/>
                </a:solidFill>
                <a:latin typeface="Courier New"/>
              </a:rPr>
              <a:t>action_time</a:t>
            </a:r>
            <a:r>
              <a:rPr lang="en-US" sz="1200" dirty="0">
                <a:solidFill>
                  <a:srgbClr val="8DB0D3"/>
                </a:solidFill>
                <a:latin typeface="Courier New"/>
              </a:rPr>
              <a:t> FROM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r>
              <a:rPr lang="en-US" sz="1200" dirty="0">
                <a:solidFill>
                  <a:srgbClr val="FFFFFF"/>
                </a:solidFill>
                <a:latin typeface="Courier New"/>
              </a:rPr>
              <a:t>    </a:t>
            </a:r>
          </a:p>
          <a:p>
            <a:pPr>
              <a:lnSpc>
                <a:spcPct val="100000"/>
              </a:lnSpc>
              <a:spcBef>
                <a:spcPts val="0"/>
              </a:spcBef>
            </a:pPr>
            <a:r>
              <a:rPr lang="en-US" sz="1200" dirty="0">
                <a:solidFill>
                  <a:srgbClr val="3A8BDA"/>
                </a:solidFill>
                <a:latin typeface="Courier New"/>
              </a:rPr>
              <a:t>-- Add Triggers </a:t>
            </a:r>
            <a:r>
              <a:rPr lang="en-US" sz="1200" dirty="0">
                <a:solidFill>
                  <a:srgbClr val="FFFFFF"/>
                </a:solidFill>
                <a:latin typeface="Courier New"/>
              </a:rPr>
              <a:t>    </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tsr</a:t>
            </a:r>
            <a:r>
              <a:rPr lang="en-US" sz="1200" dirty="0">
                <a:solidFill>
                  <a:srgbClr val="8DB0D3"/>
                </a:solidFill>
                <a:latin typeface="Courier New"/>
              </a:rPr>
              <a:t> BEFORE INSERT OR UPDATE OR DELETE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ROW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tss</a:t>
            </a:r>
            <a:r>
              <a:rPr lang="en-US" sz="1200" dirty="0">
                <a:solidFill>
                  <a:srgbClr val="8DB0D3"/>
                </a:solidFill>
                <a:latin typeface="Courier New"/>
              </a:rPr>
              <a:t> BEFORE TRUNCATE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STATEMENT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endParaRPr lang="en-US" sz="1200" dirty="0"/>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1025482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Indexes on the Shadow Table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first index is always needed.</a:t>
            </a:r>
          </a:p>
          <a:p>
            <a:pPr marL="457200" indent="-457200">
              <a:spcBef>
                <a:spcPts val="0"/>
              </a:spcBef>
              <a:buFont typeface="Arial" panose="020B0604020202020204" pitchFamily="34" charset="0"/>
              <a:buChar char="•"/>
            </a:pPr>
            <a:r>
              <a:rPr lang="en-US" dirty="0"/>
              <a:t>The second index is only needed if you are using Method 2.</a:t>
            </a:r>
          </a:p>
          <a:p>
            <a:pPr marL="457200" indent="-457200">
              <a:spcBef>
                <a:spcPts val="0"/>
              </a:spcBef>
              <a:buFont typeface="Arial" panose="020B0604020202020204" pitchFamily="34" charset="0"/>
              <a:buChar char="•"/>
            </a:pPr>
            <a:r>
              <a:rPr lang="en-US" dirty="0"/>
              <a:t>With my test  queries  and the indexes I was able to query 1.6 Million Shadow records in under 1 second using either method.</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(key, </a:t>
            </a:r>
            <a:r>
              <a:rPr lang="en-US" sz="1200" dirty="0" err="1">
                <a:solidFill>
                  <a:srgbClr val="8DB0D3"/>
                </a:solidFill>
                <a:latin typeface="Courier New"/>
              </a:rPr>
              <a:t>action_time</a:t>
            </a:r>
            <a:r>
              <a:rPr lang="en-US" sz="1200" dirty="0">
                <a:solidFill>
                  <a:srgbClr val="8DB0D3"/>
                </a:solidFill>
                <a:latin typeface="Courier New"/>
              </a:rPr>
              <a:t> DESC);'</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FFFFF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a:t>
            </a:r>
            <a:r>
              <a:rPr lang="en-US" sz="1200" dirty="0" err="1">
                <a:solidFill>
                  <a:srgbClr val="8DB0D3"/>
                </a:solidFill>
                <a:latin typeface="Courier New"/>
              </a:rPr>
              <a:t>action_time</a:t>
            </a:r>
            <a:r>
              <a:rPr lang="en-US" sz="1200" dirty="0">
                <a:solidFill>
                  <a:srgbClr val="8DB0D3"/>
                </a:solidFill>
                <a:latin typeface="Courier New"/>
              </a:rPr>
              <a:t> DESC) WHERE action = ''TRUNCATE'';'</a:t>
            </a:r>
            <a:r>
              <a:rPr lang="en-US" sz="1200" dirty="0">
                <a:solidFill>
                  <a:srgbClr val="F08047"/>
                </a:solidFill>
                <a:latin typeface="Courier New"/>
              </a:rPr>
              <a:t>;</a:t>
            </a:r>
            <a:r>
              <a:rPr lang="en-US" sz="1200" dirty="0">
                <a:solidFill>
                  <a:srgbClr val="FFFFFF"/>
                </a:solidFill>
                <a:latin typeface="Courier New"/>
              </a:rPr>
              <a:t> </a:t>
            </a:r>
            <a:endParaRPr lang="en-US" sz="1200" dirty="0"/>
          </a:p>
          <a:p>
            <a:endParaRPr lang="en-US" sz="1200" dirty="0">
              <a:effectLst/>
            </a:endParaRPr>
          </a:p>
        </p:txBody>
      </p:sp>
      <p:sp>
        <p:nvSpPr>
          <p:cNvPr id="3" name="Cloud 2"/>
          <p:cNvSpPr/>
          <p:nvPr/>
        </p:nvSpPr>
        <p:spPr bwMode="auto">
          <a:xfrm>
            <a:off x="848299" y="3316077"/>
            <a:ext cx="8317735" cy="2792115"/>
          </a:xfrm>
          <a:prstGeom prst="cloud">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b="1" dirty="0"/>
              <a:t>Update this page:</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The first index has a problem with the key as we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need to lookup the primary key or unique key for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this table and then use that key.</a:t>
            </a:r>
          </a:p>
        </p:txBody>
      </p:sp>
    </p:spTree>
    <p:extLst>
      <p:ext uri="{BB962C8B-B14F-4D97-AF65-F5344CB8AC3E}">
        <p14:creationId xmlns:p14="http://schemas.microsoft.com/office/powerpoint/2010/main" val="3144301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Because we set default values for the 3rd &amp; 4th fields, these fields may either table a null value or be omitted completely.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public.table2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2475424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Postgres 10+</a:t>
            </a:r>
          </a:p>
          <a:p>
            <a:pPr marL="90488" lvl="1">
              <a:spcBef>
                <a:spcPct val="0"/>
              </a:spcBef>
            </a:pPr>
            <a:r>
              <a:rPr lang="en-US" altLang="en-US" dirty="0">
                <a:ea typeface="ヒラギノ角ゴ Pro W3" charset="-128"/>
              </a:rPr>
              <a:t>Referencing New and Old Table</a:t>
            </a:r>
          </a:p>
        </p:txBody>
      </p:sp>
    </p:spTree>
    <p:extLst>
      <p:ext uri="{BB962C8B-B14F-4D97-AF65-F5344CB8AC3E}">
        <p14:creationId xmlns:p14="http://schemas.microsoft.com/office/powerpoint/2010/main" val="3521876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Create Trigger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Starting with Postgres 10+ we can reference a copy of all the rows being </a:t>
            </a:r>
            <a:r>
              <a:rPr lang="en-US" dirty="0" err="1"/>
              <a:t>INSERTed</a:t>
            </a:r>
            <a:r>
              <a:rPr lang="en-US" dirty="0"/>
              <a:t>, </a:t>
            </a:r>
            <a:r>
              <a:rPr lang="en-US" dirty="0" err="1"/>
              <a:t>UPDATEed</a:t>
            </a:r>
            <a:r>
              <a:rPr lang="en-US" dirty="0"/>
              <a:t>, or </a:t>
            </a:r>
            <a:r>
              <a:rPr lang="en-US" dirty="0" err="1"/>
              <a:t>DELETEed</a:t>
            </a:r>
            <a:r>
              <a:rPr lang="en-US" dirty="0"/>
              <a:t> as basically temp tables inside of the trigger function. This allows us to process these actions as STATEMENTs instead of ROWs. This means when you updated 1,000 rows in the old code, it ran the trigger function 1,000 times and with the new code it will only run 1 time, making the new code much faster.</a:t>
            </a:r>
          </a:p>
          <a:p>
            <a:pPr marL="457200" indent="-457200">
              <a:spcBef>
                <a:spcPts val="0"/>
              </a:spcBef>
              <a:buFont typeface="Arial" panose="020B0604020202020204" pitchFamily="34" charset="0"/>
              <a:buChar char="•"/>
            </a:pPr>
            <a:r>
              <a:rPr lang="en-US" dirty="0"/>
              <a:t>You will notice that these now need to be AFTER triggers</a:t>
            </a:r>
          </a:p>
          <a:p>
            <a:pPr marL="457200" indent="-457200">
              <a:spcBef>
                <a:spcPts val="0"/>
              </a:spcBef>
              <a:buFont typeface="Arial" panose="020B0604020202020204" pitchFamily="34" charset="0"/>
              <a:buChar char="•"/>
            </a:pPr>
            <a:r>
              <a:rPr lang="en-US" dirty="0"/>
              <a:t>REFERENCING requires INSERT, UPDATE, and DELETE must now be separate triggers.</a:t>
            </a:r>
          </a:p>
          <a:p>
            <a:pPr marL="457200" indent="-457200">
              <a:spcBef>
                <a:spcPts val="0"/>
              </a:spcBef>
              <a:buFont typeface="Arial" panose="020B0604020202020204" pitchFamily="34" charset="0"/>
              <a:buChar char="•"/>
            </a:pPr>
            <a:r>
              <a:rPr lang="en-US" dirty="0"/>
              <a:t>The names of these temp tables are defined by you when creating the trigger, but must be the same name as you use inside the trigger function.</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table2_tr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table3_tr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table4_tr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12457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a:xfrm>
            <a:off x="607327" y="1261872"/>
            <a:ext cx="3659874" cy="4846320"/>
          </a:xfrm>
        </p:spPr>
        <p:txBody>
          <a:bodyPr/>
          <a:lstStyle/>
          <a:p>
            <a:pPr marL="457200" indent="-457200">
              <a:spcBef>
                <a:spcPts val="0"/>
              </a:spcBef>
              <a:buFont typeface="Arial" panose="020B0604020202020204" pitchFamily="34" charset="0"/>
              <a:buChar char="•"/>
            </a:pPr>
            <a:r>
              <a:rPr lang="en-US" dirty="0"/>
              <a:t>We now check the TG_LEVEL to find out if it is a ROW or STATEMENT based trigger. This allows us to update the function on Postgres 10+ without breaking backwards compatibility.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477407" y="1261872"/>
            <a:ext cx="7099863"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n.*,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o.*,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o'</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2275946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checking for previous triggers.</a:t>
            </a:r>
          </a:p>
          <a:p>
            <a:pPr marL="457200" indent="-457200">
              <a:spcBef>
                <a:spcPts val="0"/>
              </a:spcBef>
              <a:buFont typeface="Arial" panose="020B0604020202020204" pitchFamily="34" charset="0"/>
              <a:buChar char="•"/>
            </a:pPr>
            <a:r>
              <a:rPr lang="en-US" dirty="0"/>
              <a:t>We want to be able to detect both the old style trigger and the new style trigger.</a:t>
            </a:r>
          </a:p>
          <a:p>
            <a:pPr marL="457200" indent="-457200">
              <a:spcBef>
                <a:spcPts val="0"/>
              </a:spcBef>
              <a:buFont typeface="Arial" panose="020B0604020202020204" pitchFamily="34" charset="0"/>
              <a:buChar char="•"/>
            </a:pPr>
            <a:r>
              <a:rPr lang="en-US" dirty="0"/>
              <a:t>Update the error message to show the actual trigger found since now it could be one of </a:t>
            </a:r>
            <a:r>
              <a:rPr lang="en-US"/>
              <a:t>four versions.</a:t>
            </a:r>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Old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3A8BDA"/>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Replace with New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552485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creating the new triggers.</a:t>
            </a:r>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Add Triggers      </a:t>
            </a: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4172525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incline function will update all the triggers in your database from ROW style to STATEMENT style.</a:t>
            </a:r>
          </a:p>
          <a:p>
            <a:pPr marL="457200" indent="-457200">
              <a:spcBef>
                <a:spcPts val="0"/>
              </a:spcBef>
              <a:buFont typeface="Arial" panose="020B0604020202020204" pitchFamily="34" charset="0"/>
              <a:buChar char="•"/>
            </a:pPr>
            <a:r>
              <a:rPr lang="en-US" dirty="0"/>
              <a:t>Functions are a transaction, so this is done completely inside a transaction.</a:t>
            </a:r>
          </a:p>
          <a:p>
            <a:pPr marL="457200" indent="-457200">
              <a:spcBef>
                <a:spcPts val="0"/>
              </a:spcBef>
              <a:buFont typeface="Arial" panose="020B0604020202020204" pitchFamily="34" charset="0"/>
              <a:buChar char="•"/>
            </a:pPr>
            <a:r>
              <a:rPr lang="en-US" dirty="0"/>
              <a:t>The SELECT statement will be covered over the next several slides.</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DO</a:t>
            </a:r>
            <a:r>
              <a:rPr lang="en-US" sz="1200" dirty="0">
                <a:solidFill>
                  <a:srgbClr val="FFFFFF"/>
                </a:solidFill>
                <a:latin typeface="Courier New" panose="02070309020205020404" pitchFamily="49" charset="0"/>
              </a:rPr>
              <a:t> $$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796212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DROP TRIGGER and CREATE TRIGGER for the INSERT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'DROP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p>
          <a:p>
            <a:pPr>
              <a:lnSpc>
                <a:spcPct val="100000"/>
              </a:lnSpc>
              <a:spcBef>
                <a:spcPts val="0"/>
              </a:spcBef>
            </a:pPr>
            <a:endParaRPr lang="en-US" sz="1200" dirty="0">
              <a:solidFill>
                <a:srgbClr val="F08047"/>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0187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CREATE TRIGGER’s for the UPDATE and DELETE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a:t>
            </a:r>
          </a:p>
          <a:p>
            <a:pPr>
              <a:lnSpc>
                <a:spcPct val="100000"/>
              </a:lnSpc>
              <a:spcBef>
                <a:spcPts val="0"/>
              </a:spcBef>
            </a:pPr>
            <a:r>
              <a:rPr lang="en-US" sz="1200" dirty="0">
                <a:solidFill>
                  <a:srgbClr val="8DB0D3"/>
                </a:solidFill>
                <a:latin typeface="Courier New" panose="02070309020205020404" pitchFamily="49" charset="0"/>
              </a:rPr>
              <a:t>    FOR EACH STATEMENT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61548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Look up the triggers that are _</a:t>
            </a:r>
            <a:r>
              <a:rPr lang="en-US" dirty="0" err="1"/>
              <a:t>tsr</a:t>
            </a:r>
            <a:r>
              <a:rPr lang="en-US" dirty="0"/>
              <a:t>, aka the row based triggers from the old shadow function.</a:t>
            </a:r>
          </a:p>
          <a:p>
            <a:pPr marL="457200" indent="-457200">
              <a:spcBef>
                <a:spcPts val="0"/>
              </a:spcBef>
              <a:buFont typeface="Arial" panose="020B0604020202020204" pitchFamily="34" charset="0"/>
              <a:buChar char="•"/>
            </a:pPr>
            <a:r>
              <a:rPr lang="en-US" dirty="0"/>
              <a:t>The _</a:t>
            </a:r>
            <a:r>
              <a:rPr lang="en-US" dirty="0" err="1"/>
              <a:t>tss</a:t>
            </a:r>
            <a:r>
              <a:rPr lang="en-US" dirty="0"/>
              <a:t> ones, we want to ignore, they are for the TRUNCATE statements and they don’t need updating.</a:t>
            </a:r>
          </a:p>
          <a:p>
            <a:pPr marL="457200" indent="-457200">
              <a:spcBef>
                <a:spcPts val="0"/>
              </a:spcBef>
              <a:buFont typeface="Arial" panose="020B0604020202020204" pitchFamily="34" charset="0"/>
              <a:buChar char="•"/>
            </a:pPr>
            <a:r>
              <a:rPr lang="en-US" dirty="0"/>
              <a:t>The first 4 lines can be excluded as they are just for reference if you are running the query manually.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tgfoid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b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'public'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LIKE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87122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Pros &amp; Cons</a:t>
            </a:r>
          </a:p>
          <a:p>
            <a:pPr marL="90488" lvl="1">
              <a:spcBef>
                <a:spcPct val="0"/>
              </a:spcBef>
            </a:pPr>
            <a:r>
              <a:rPr lang="en-US" altLang="en-US" dirty="0">
                <a:ea typeface="ヒラギノ角ゴ Pro W3" charset="-128"/>
              </a:rPr>
              <a:t>The differences between Shadow Tables and </a:t>
            </a:r>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1450180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49</a:t>
            </a:fld>
            <a:endParaRPr lang="en-US" alt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700426508"/>
              </p:ext>
            </p:extLst>
          </p:nvPr>
        </p:nvGraphicFramePr>
        <p:xfrm>
          <a:off x="607326" y="1261872"/>
          <a:ext cx="10964049" cy="4526280"/>
        </p:xfrm>
        <a:graphic>
          <a:graphicData uri="http://schemas.openxmlformats.org/drawingml/2006/table">
            <a:tbl>
              <a:tblPr firstRow="1" bandRow="1">
                <a:tableStyleId>{5C22544A-7EE6-4342-B048-85BDC9FD1C3A}</a:tableStyleId>
              </a:tblPr>
              <a:tblGrid>
                <a:gridCol w="7927074">
                  <a:extLst>
                    <a:ext uri="{9D8B030D-6E8A-4147-A177-3AD203B41FA5}">
                      <a16:colId xmlns:a16="http://schemas.microsoft.com/office/drawing/2014/main" val="20000"/>
                    </a:ext>
                  </a:extLst>
                </a:gridCol>
                <a:gridCol w="1883229">
                  <a:extLst>
                    <a:ext uri="{9D8B030D-6E8A-4147-A177-3AD203B41FA5}">
                      <a16:colId xmlns:a16="http://schemas.microsoft.com/office/drawing/2014/main" val="20001"/>
                    </a:ext>
                  </a:extLst>
                </a:gridCol>
                <a:gridCol w="1153746">
                  <a:extLst>
                    <a:ext uri="{9D8B030D-6E8A-4147-A177-3AD203B41FA5}">
                      <a16:colId xmlns:a16="http://schemas.microsoft.com/office/drawing/2014/main" val="20002"/>
                    </a:ext>
                  </a:extLst>
                </a:gridCol>
              </a:tblGrid>
              <a:tr h="370840">
                <a:tc>
                  <a:txBody>
                    <a:bodyPr/>
                    <a:lstStyle/>
                    <a:p>
                      <a:r>
                        <a:rPr lang="en-US" dirty="0">
                          <a:solidFill>
                            <a:schemeClr val="tx1"/>
                          </a:solidFill>
                        </a:rPr>
                        <a:t>Item</a:t>
                      </a:r>
                    </a:p>
                  </a:txBody>
                  <a:tcPr/>
                </a:tc>
                <a:tc>
                  <a:txBody>
                    <a:bodyPr/>
                    <a:lstStyle/>
                    <a:p>
                      <a:r>
                        <a:rPr lang="en-US" dirty="0">
                          <a:solidFill>
                            <a:schemeClr val="tx1"/>
                          </a:solidFill>
                        </a:rPr>
                        <a:t>Shadow Tables</a:t>
                      </a:r>
                    </a:p>
                  </a:txBody>
                  <a:tcPr/>
                </a:tc>
                <a:tc>
                  <a:txBody>
                    <a:bodyPr/>
                    <a:lstStyle/>
                    <a:p>
                      <a:r>
                        <a:rPr lang="en-US" dirty="0" err="1">
                          <a:solidFill>
                            <a:schemeClr val="tx1"/>
                          </a:solidFill>
                        </a:rPr>
                        <a:t>pgAudit</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r>
                        <a:rPr lang="en-US" dirty="0"/>
                        <a:t>Easy to Setup</a:t>
                      </a:r>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1"/>
                  </a:ext>
                </a:extLst>
              </a:tr>
              <a:tr h="370840">
                <a:tc>
                  <a:txBody>
                    <a:bodyPr/>
                    <a:lstStyle/>
                    <a:p>
                      <a:r>
                        <a:rPr lang="en-US" dirty="0"/>
                        <a:t>Have historical copy</a:t>
                      </a:r>
                      <a:r>
                        <a:rPr lang="en-US" baseline="0" dirty="0"/>
                        <a:t> of the data</a:t>
                      </a:r>
                      <a:endParaRPr lang="en-US" dirty="0"/>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2"/>
                  </a:ext>
                </a:extLst>
              </a:tr>
              <a:tr h="370840">
                <a:tc>
                  <a:txBody>
                    <a:bodyPr/>
                    <a:lstStyle/>
                    <a:p>
                      <a:r>
                        <a:rPr lang="en-US" dirty="0"/>
                        <a:t>Have historical copy of the DDL</a:t>
                      </a:r>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3"/>
                  </a:ext>
                </a:extLst>
              </a:tr>
              <a:tr h="370840">
                <a:tc>
                  <a:txBody>
                    <a:bodyPr/>
                    <a:lstStyle/>
                    <a:p>
                      <a:r>
                        <a:rPr lang="en-US" dirty="0"/>
                        <a:t>Know</a:t>
                      </a:r>
                      <a:r>
                        <a:rPr lang="en-US" baseline="0" dirty="0"/>
                        <a:t> who looked at the data</a:t>
                      </a:r>
                      <a:endParaRPr lang="en-US" dirty="0"/>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4"/>
                  </a:ext>
                </a:extLst>
              </a:tr>
              <a:tr h="370840">
                <a:tc>
                  <a:txBody>
                    <a:bodyPr/>
                    <a:lstStyle/>
                    <a:p>
                      <a:r>
                        <a:rPr lang="en-US" dirty="0"/>
                        <a:t>Rollback</a:t>
                      </a:r>
                      <a:r>
                        <a:rPr lang="en-US" baseline="0" dirty="0"/>
                        <a:t> to historical version of the table</a:t>
                      </a:r>
                      <a:endParaRPr lang="en-US" dirty="0"/>
                    </a:p>
                  </a:txBody>
                  <a:tcPr/>
                </a:tc>
                <a:tc>
                  <a:txBody>
                    <a:bodyPr/>
                    <a:lstStyle/>
                    <a:p>
                      <a:r>
                        <a:rPr lang="en-US" dirty="0"/>
                        <a:t>X</a:t>
                      </a:r>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r>
                        <a:rPr lang="en-US" dirty="0"/>
                        <a:t>Can be installed on cloud services</a:t>
                      </a:r>
                    </a:p>
                  </a:txBody>
                  <a:tcPr/>
                </a:tc>
                <a:tc>
                  <a:txBody>
                    <a:bodyPr/>
                    <a:lstStyle/>
                    <a:p>
                      <a:r>
                        <a:rPr lang="en-US" dirty="0"/>
                        <a:t>X</a:t>
                      </a:r>
                    </a:p>
                  </a:txBody>
                  <a:tcPr/>
                </a:tc>
                <a:tc>
                  <a:txBody>
                    <a:bodyPr/>
                    <a:lstStyle/>
                    <a:p>
                      <a:endParaRPr lang="en-US"/>
                    </a:p>
                  </a:txBody>
                  <a:tcPr/>
                </a:tc>
                <a:extLst>
                  <a:ext uri="{0D108BD9-81ED-4DB2-BD59-A6C34878D82A}">
                    <a16:rowId xmlns:a16="http://schemas.microsoft.com/office/drawing/2014/main" val="10006"/>
                  </a:ext>
                </a:extLst>
              </a:tr>
              <a:tr h="370840">
                <a:tc>
                  <a:txBody>
                    <a:bodyPr/>
                    <a:lstStyle/>
                    <a:p>
                      <a:r>
                        <a:rPr lang="en-US" dirty="0"/>
                        <a:t>Can be installed without </a:t>
                      </a:r>
                      <a:r>
                        <a:rPr lang="en-US" dirty="0" err="1"/>
                        <a:t>superuser</a:t>
                      </a:r>
                      <a:r>
                        <a:rPr lang="en-US" dirty="0"/>
                        <a:t> privileges</a:t>
                      </a:r>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7"/>
                  </a:ext>
                </a:extLst>
              </a:tr>
              <a:tr h="370840">
                <a:tc>
                  <a:txBody>
                    <a:bodyPr/>
                    <a:lstStyle/>
                    <a:p>
                      <a:r>
                        <a:rPr lang="en-US" dirty="0"/>
                        <a:t>See the</a:t>
                      </a:r>
                      <a:r>
                        <a:rPr lang="en-US" baseline="0" dirty="0"/>
                        <a:t> contents of the table on x date and y time</a:t>
                      </a:r>
                      <a:endParaRPr lang="en-US" dirty="0"/>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8"/>
                  </a:ext>
                </a:extLst>
              </a:tr>
              <a:tr h="370840">
                <a:tc>
                  <a:txBody>
                    <a:bodyPr/>
                    <a:lstStyle/>
                    <a:p>
                      <a:r>
                        <a:rPr lang="en-US" dirty="0"/>
                        <a:t>ALTER TABLE </a:t>
                      </a:r>
                      <a:r>
                        <a:rPr lang="en-US" i="1" dirty="0"/>
                        <a:t>*I am contemplating working on a Event Trigger to version</a:t>
                      </a:r>
                      <a:r>
                        <a:rPr lang="en-US" i="1" baseline="0" dirty="0"/>
                        <a:t> number the shadow tables and create a new shadow table for the new table layout</a:t>
                      </a:r>
                      <a:r>
                        <a:rPr lang="en-US" i="1" dirty="0"/>
                        <a:t>.</a:t>
                      </a:r>
                    </a:p>
                  </a:txBody>
                  <a:tcPr/>
                </a:tc>
                <a:tc>
                  <a:txBody>
                    <a:bodyPr/>
                    <a:lstStyle/>
                    <a:p>
                      <a:r>
                        <a:rPr lang="en-US" dirty="0"/>
                        <a:t>Will</a:t>
                      </a:r>
                      <a:r>
                        <a:rPr lang="en-US" baseline="0" dirty="0"/>
                        <a:t> not currently work. Have to perform manually.</a:t>
                      </a:r>
                      <a:endParaRPr lang="en-US" dirty="0"/>
                    </a:p>
                  </a:txBody>
                  <a:tcPr/>
                </a:tc>
                <a:tc>
                  <a:txBody>
                    <a:bodyPr/>
                    <a:lstStyle/>
                    <a:p>
                      <a:r>
                        <a:rPr lang="en-US" dirty="0"/>
                        <a:t>X</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110832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Other Shadow Table Projects</a:t>
            </a:r>
          </a:p>
        </p:txBody>
      </p:sp>
    </p:spTree>
    <p:extLst>
      <p:ext uri="{BB962C8B-B14F-4D97-AF65-F5344CB8AC3E}">
        <p14:creationId xmlns:p14="http://schemas.microsoft.com/office/powerpoint/2010/main" val="3410477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pgsql_shadow_tables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https://github.com/akaariai/pgsql_shadow_tables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Audit table management for PostgreSQL 8.4+</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An easy way to do database version tracking.</a:t>
            </a:r>
          </a:p>
        </p:txBody>
      </p:sp>
    </p:spTree>
    <p:extLst>
      <p:ext uri="{BB962C8B-B14F-4D97-AF65-F5344CB8AC3E}">
        <p14:creationId xmlns:p14="http://schemas.microsoft.com/office/powerpoint/2010/main" val="571591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Audit trigger</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https://github.com/2ndQuadrant/audit-trigger</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dirty="0"/>
              <a:t>https://wiki.postgresql.org/wiki/Audit_trigger_91plus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simple, </a:t>
            </a:r>
            <a:r>
              <a:rPr lang="en-US" dirty="0" err="1"/>
              <a:t>customisable</a:t>
            </a:r>
            <a:r>
              <a:rPr lang="en-US" dirty="0"/>
              <a:t> table audit system for PostgreSQL implemented using triggers.</a:t>
            </a:r>
          </a:p>
        </p:txBody>
      </p:sp>
    </p:spTree>
    <p:extLst>
      <p:ext uri="{BB962C8B-B14F-4D97-AF65-F5344CB8AC3E}">
        <p14:creationId xmlns:p14="http://schemas.microsoft.com/office/powerpoint/2010/main" val="3139650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pgMemento</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https://github.com/pgMemento/pgMemento</a:t>
            </a:r>
          </a:p>
          <a:p>
            <a:pPr marL="119063" indent="-119063">
              <a:lnSpc>
                <a:spcPct val="100000"/>
              </a:lnSpc>
              <a:buFont typeface="Arial" panose="020B0604020202020204" pitchFamily="34" charset="0"/>
              <a:buChar char="•"/>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a:t>pgMemento</a:t>
            </a:r>
            <a:r>
              <a:rPr lang="en-US" dirty="0"/>
              <a:t> provides an audit trail for your data inside a PostgreSQL database using triggers and server-side functions written in PL/</a:t>
            </a:r>
            <a:r>
              <a:rPr lang="en-US" dirty="0" err="1"/>
              <a:t>pgSQL</a:t>
            </a:r>
            <a:r>
              <a:rPr lang="en-US" dirty="0"/>
              <a:t>. It also tracks DDL changes to enable schema versioning and offers powerful algorithms to restore or repair past revisions.</a:t>
            </a:r>
          </a:p>
        </p:txBody>
      </p:sp>
    </p:spTree>
    <p:extLst>
      <p:ext uri="{BB962C8B-B14F-4D97-AF65-F5344CB8AC3E}">
        <p14:creationId xmlns:p14="http://schemas.microsoft.com/office/powerpoint/2010/main" val="1626355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848340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Introduction</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PostgreSQL Audit Extension (</a:t>
            </a:r>
            <a:r>
              <a:rPr lang="en-US" dirty="0" err="1"/>
              <a:t>pgAudit</a:t>
            </a:r>
            <a:r>
              <a:rPr lang="en-US" dirty="0"/>
              <a:t>) provides detailed session and/or object audit logging via the standard PostgreSQL logging facility.</a:t>
            </a:r>
          </a:p>
          <a:p>
            <a:pPr marL="119063" indent="-119063">
              <a:buFont typeface="Arial" panose="020B0604020202020204" pitchFamily="34" charset="0"/>
              <a:buChar char="•"/>
            </a:pPr>
            <a:r>
              <a:rPr lang="en-US" dirty="0"/>
              <a:t>The goal of the </a:t>
            </a:r>
            <a:r>
              <a:rPr lang="en-US" dirty="0" err="1"/>
              <a:t>pgAudit</a:t>
            </a:r>
            <a:r>
              <a:rPr lang="en-US" dirty="0"/>
              <a:t> is to provide PostgreSQL users with capability to produce audit logs often required to comply with government, financial, or ISO certifications.</a:t>
            </a:r>
          </a:p>
          <a:p>
            <a:pPr marL="119063" indent="-119063">
              <a:buFont typeface="Arial" panose="020B0604020202020204" pitchFamily="34" charset="0"/>
              <a:buChar char="•"/>
            </a:pPr>
            <a:r>
              <a:rPr lang="en-US" dirty="0"/>
              <a:t>An audit is an official inspection of an individual's or organization's accounts, typically by an independent body. The information gathered by </a:t>
            </a:r>
            <a:r>
              <a:rPr lang="en-US" dirty="0" err="1"/>
              <a:t>pgAudit</a:t>
            </a:r>
            <a:r>
              <a:rPr lang="en-US" dirty="0"/>
              <a:t> is properly called an audit trail or audit </a:t>
            </a:r>
            <a:r>
              <a:rPr lang="en-US" dirty="0" smtClean="0"/>
              <a:t>log.</a:t>
            </a:r>
            <a:endParaRPr lang="en-US" dirty="0"/>
          </a:p>
        </p:txBody>
      </p:sp>
    </p:spTree>
    <p:extLst>
      <p:ext uri="{BB962C8B-B14F-4D97-AF65-F5344CB8AC3E}">
        <p14:creationId xmlns:p14="http://schemas.microsoft.com/office/powerpoint/2010/main" val="3165434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Why </a:t>
            </a:r>
            <a:r>
              <a:rPr lang="en-US" dirty="0" err="1" smtClean="0"/>
              <a:t>pgAudit</a:t>
            </a:r>
            <a:r>
              <a:rPr lang="en-US" dirty="0" smtClean="0"/>
              <a:t>?</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Basic statement logging can be provided by the standard logging facility with </a:t>
            </a:r>
            <a:r>
              <a:rPr lang="en-US" dirty="0" err="1"/>
              <a:t>log_statement</a:t>
            </a:r>
            <a:r>
              <a:rPr lang="en-US" dirty="0"/>
              <a:t> = all. This is acceptable for monitoring and other usages but does not provide the level of detail generally required for an audit. It is not enough to have a list of all the operations performed against the database. It must also be possible to find particular statements that are of interest to an auditor. The standard logging facility shows what the user requested, while </a:t>
            </a:r>
            <a:r>
              <a:rPr lang="en-US" dirty="0" err="1"/>
              <a:t>pgAudit</a:t>
            </a:r>
            <a:r>
              <a:rPr lang="en-US" dirty="0"/>
              <a:t> focuses on the details of what happened while the database was satisfying the request</a:t>
            </a:r>
            <a:r>
              <a:rPr lang="en-US" dirty="0" smtClean="0"/>
              <a:t>.</a:t>
            </a:r>
            <a:endParaRPr lang="en-US" dirty="0"/>
          </a:p>
        </p:txBody>
      </p:sp>
    </p:spTree>
    <p:extLst>
      <p:ext uri="{BB962C8B-B14F-4D97-AF65-F5344CB8AC3E}">
        <p14:creationId xmlns:p14="http://schemas.microsoft.com/office/powerpoint/2010/main" val="630054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Why </a:t>
            </a:r>
            <a:r>
              <a:rPr lang="en-US" dirty="0" err="1" smtClean="0"/>
              <a:t>pgAudit</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Executed Command</a:t>
            </a:r>
            <a:endParaRPr lang="en-US" sz="1000" dirty="0"/>
          </a:p>
          <a:p>
            <a:pPr>
              <a:lnSpc>
                <a:spcPct val="100000"/>
              </a:lnSpc>
              <a:spcBef>
                <a:spcPts val="0"/>
              </a:spcBef>
            </a:pPr>
            <a:r>
              <a:rPr lang="en-US" sz="1000" dirty="0" smtClean="0">
                <a:solidFill>
                  <a:srgbClr val="7BC22F"/>
                </a:solidFill>
                <a:latin typeface="Courier New" panose="02070309020205020404" pitchFamily="49" charset="0"/>
              </a:rPr>
              <a:t>BEGIN</a:t>
            </a:r>
            <a:r>
              <a:rPr lang="en-US" sz="1000" dirty="0" smtClean="0">
                <a:solidFill>
                  <a:srgbClr val="FFFFFF"/>
                </a:solidFill>
                <a:latin typeface="Courier New" panose="02070309020205020404" pitchFamily="49" charset="0"/>
              </a:rPr>
              <a:t> </a:t>
            </a:r>
          </a:p>
          <a:p>
            <a:pPr>
              <a:lnSpc>
                <a:spcPct val="100000"/>
              </a:lnSpc>
              <a:spcBef>
                <a:spcPts val="0"/>
              </a:spcBef>
            </a:pPr>
            <a:r>
              <a:rPr lang="en-US" sz="1000" dirty="0" smtClean="0">
                <a:solidFill>
                  <a:srgbClr val="7BC22F"/>
                </a:solidFill>
                <a:latin typeface="Courier New" panose="02070309020205020404" pitchFamily="49" charset="0"/>
              </a:rPr>
              <a:t>EXECUTE</a:t>
            </a:r>
            <a:r>
              <a:rPr lang="en-US" sz="1000" dirty="0" smtClean="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END</a:t>
            </a:r>
            <a:r>
              <a:rPr lang="en-US" sz="1000" dirty="0" smtClean="0">
                <a:solidFill>
                  <a:srgbClr val="FFFFFF"/>
                </a:solidFill>
                <a:latin typeface="Courier New" panose="02070309020205020404" pitchFamily="49" charset="0"/>
              </a:rPr>
              <a:t> </a:t>
            </a:r>
            <a:r>
              <a:rPr lang="en-US" sz="1000" dirty="0">
                <a:solidFill>
                  <a:srgbClr val="FFFFFF"/>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Normal Logging</a:t>
            </a:r>
            <a:endParaRPr lang="en-US" sz="1000" dirty="0"/>
          </a:p>
          <a:p>
            <a:pPr>
              <a:lnSpc>
                <a:spcPct val="100000"/>
              </a:lnSpc>
              <a:spcBef>
                <a:spcPts val="0"/>
              </a:spcBef>
            </a:pPr>
            <a:r>
              <a:rPr lang="en-US" sz="1000" dirty="0" smtClean="0">
                <a:solidFill>
                  <a:srgbClr val="7BC22F"/>
                </a:solidFill>
                <a:latin typeface="Courier New" panose="02070309020205020404" pitchFamily="49" charset="0"/>
              </a:rPr>
              <a:t>LOG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statement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BEGIN</a:t>
            </a:r>
            <a:r>
              <a:rPr lang="en-US" sz="1000" dirty="0" smtClean="0">
                <a:solidFill>
                  <a:srgbClr val="FFFFFF"/>
                </a:solidFill>
                <a:latin typeface="Courier New" panose="02070309020205020404" pitchFamily="49" charset="0"/>
              </a:rPr>
              <a:t> </a:t>
            </a:r>
          </a:p>
          <a:p>
            <a:pPr>
              <a:lnSpc>
                <a:spcPct val="100000"/>
              </a:lnSpc>
              <a:spcBef>
                <a:spcPts val="0"/>
              </a:spcBef>
            </a:pPr>
            <a:r>
              <a:rPr lang="en-US" sz="1000" dirty="0" smtClean="0">
                <a:solidFill>
                  <a:srgbClr val="7BC22F"/>
                </a:solidFill>
                <a:latin typeface="Courier New" panose="02070309020205020404" pitchFamily="49" charset="0"/>
              </a:rPr>
              <a:t>EXECUTE</a:t>
            </a:r>
            <a:r>
              <a:rPr lang="en-US" sz="1000" dirty="0" smtClean="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END</a:t>
            </a:r>
            <a:r>
              <a:rPr lang="en-US" sz="1000" dirty="0" smtClean="0">
                <a:solidFill>
                  <a:srgbClr val="FFFFFF"/>
                </a:solidFill>
                <a:latin typeface="Courier New" panose="02070309020205020404" pitchFamily="49" charset="0"/>
              </a:rPr>
              <a:t> </a:t>
            </a:r>
            <a:r>
              <a:rPr lang="en-US" sz="1000" dirty="0">
                <a:solidFill>
                  <a:srgbClr val="FFFFFF"/>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a:t>
            </a:r>
            <a:r>
              <a:rPr lang="en-US" sz="1000" dirty="0" err="1">
                <a:solidFill>
                  <a:srgbClr val="3A8BDA"/>
                </a:solidFill>
                <a:latin typeface="Courier New" panose="02070309020205020404" pitchFamily="49" charset="0"/>
              </a:rPr>
              <a:t>pgAudit</a:t>
            </a:r>
            <a:r>
              <a:rPr lang="en-US" sz="1000" dirty="0">
                <a:solidFill>
                  <a:srgbClr val="3A8BDA"/>
                </a:solidFill>
                <a:latin typeface="Courier New" panose="02070309020205020404" pitchFamily="49" charset="0"/>
              </a:rPr>
              <a:t> Logging</a:t>
            </a:r>
            <a:endParaRPr lang="en-US" sz="1000" dirty="0"/>
          </a:p>
          <a:p>
            <a:pPr>
              <a:lnSpc>
                <a:spcPct val="100000"/>
              </a:lnSpc>
              <a:spcBef>
                <a:spcPts val="0"/>
              </a:spcBef>
            </a:pPr>
            <a:r>
              <a:rPr lang="en-US" sz="1000" dirty="0" smtClean="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FUNCTION</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"DO $$ </a:t>
            </a:r>
            <a:endParaRPr lang="en-US" sz="1000" dirty="0" smtClean="0">
              <a:solidFill>
                <a:srgbClr val="8DB0D3"/>
              </a:solidFill>
              <a:latin typeface="Courier New" panose="02070309020205020404" pitchFamily="49" charset="0"/>
            </a:endParaRPr>
          </a:p>
          <a:p>
            <a:pPr>
              <a:lnSpc>
                <a:spcPct val="100000"/>
              </a:lnSpc>
              <a:spcBef>
                <a:spcPts val="0"/>
              </a:spcBef>
            </a:pPr>
            <a:r>
              <a:rPr lang="en-US" sz="1000" dirty="0" smtClean="0">
                <a:solidFill>
                  <a:srgbClr val="8DB0D3"/>
                </a:solidFill>
                <a:latin typeface="Courier New" panose="02070309020205020404" pitchFamily="49" charset="0"/>
              </a:rPr>
              <a:t>BEGIN </a:t>
            </a:r>
          </a:p>
          <a:p>
            <a:pPr>
              <a:lnSpc>
                <a:spcPct val="100000"/>
              </a:lnSpc>
              <a:spcBef>
                <a:spcPts val="0"/>
              </a:spcBef>
            </a:pPr>
            <a:r>
              <a:rPr lang="en-US" sz="1000" dirty="0" smtClean="0">
                <a:solidFill>
                  <a:srgbClr val="8DB0D3"/>
                </a:solidFill>
                <a:latin typeface="Courier New" panose="02070309020205020404" pitchFamily="49" charset="0"/>
              </a:rPr>
              <a:t>EXECUTE </a:t>
            </a:r>
            <a:r>
              <a:rPr lang="en-US" sz="1000" dirty="0">
                <a:solidFill>
                  <a:srgbClr val="8DB0D3"/>
                </a:solidFill>
                <a:latin typeface="Courier New" panose="02070309020205020404" pitchFamily="49" charset="0"/>
              </a:rPr>
              <a:t>'CREATE TABLE import' || '</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 </a:t>
            </a:r>
            <a:endParaRPr lang="en-US" sz="1000" dirty="0" smtClean="0">
              <a:solidFill>
                <a:srgbClr val="8DB0D3"/>
              </a:solidFill>
              <a:latin typeface="Courier New" panose="02070309020205020404" pitchFamily="49" charset="0"/>
            </a:endParaRPr>
          </a:p>
          <a:p>
            <a:pPr>
              <a:lnSpc>
                <a:spcPct val="100000"/>
              </a:lnSpc>
              <a:spcBef>
                <a:spcPts val="0"/>
              </a:spcBef>
            </a:pPr>
            <a:r>
              <a:rPr lang="en-US" sz="1000" dirty="0" smtClean="0">
                <a:solidFill>
                  <a:srgbClr val="8DB0D3"/>
                </a:solidFill>
                <a:latin typeface="Courier New" panose="02070309020205020404" pitchFamily="49" charset="0"/>
              </a:rPr>
              <a:t>END </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DDL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important_table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important_table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For </a:t>
            </a:r>
            <a:r>
              <a:rPr lang="en-US" dirty="0"/>
              <a:t>example, an auditor may want to verify that a particular table was created inside a documented maintenance window. This might seem like a simple job for </a:t>
            </a:r>
            <a:r>
              <a:rPr lang="en-US" dirty="0" err="1"/>
              <a:t>grep</a:t>
            </a:r>
            <a:r>
              <a:rPr lang="en-US" dirty="0"/>
              <a:t>, but what if you are presented with something like this (intentionally obfuscated) </a:t>
            </a:r>
            <a:r>
              <a:rPr lang="en-US" dirty="0" smtClean="0"/>
              <a:t>example.</a:t>
            </a:r>
          </a:p>
          <a:p>
            <a:pPr marL="119063" indent="-119063">
              <a:buFont typeface="Arial" panose="020B0604020202020204" pitchFamily="34" charset="0"/>
              <a:buChar char="•"/>
            </a:pPr>
            <a:r>
              <a:rPr lang="en-US" dirty="0"/>
              <a:t>It appears that finding the table of interest may require some knowledge of the code in cases where tables are created dynamically. This is not ideal since it would be preferable to just search on the table name. This is where </a:t>
            </a:r>
            <a:r>
              <a:rPr lang="en-US" dirty="0" err="1"/>
              <a:t>pgAudit</a:t>
            </a:r>
            <a:r>
              <a:rPr lang="en-US" dirty="0"/>
              <a:t> comes </a:t>
            </a:r>
            <a:r>
              <a:rPr lang="en-US" dirty="0" smtClean="0"/>
              <a:t>in.</a:t>
            </a:r>
          </a:p>
          <a:p>
            <a:pPr marL="119063" indent="-119063">
              <a:buFont typeface="Arial" panose="020B0604020202020204" pitchFamily="34" charset="0"/>
              <a:buChar char="•"/>
            </a:pPr>
            <a:r>
              <a:rPr lang="en-US" dirty="0"/>
              <a:t>Not only is the DO block logged, but </a:t>
            </a:r>
            <a:r>
              <a:rPr lang="en-US" dirty="0" err="1"/>
              <a:t>substatement</a:t>
            </a:r>
            <a:r>
              <a:rPr lang="en-US" dirty="0"/>
              <a:t> 2 contains the full text of the CREATE TABLE with the statement type, object type, and full-qualified name to make searches easy.</a:t>
            </a:r>
          </a:p>
        </p:txBody>
      </p:sp>
    </p:spTree>
    <p:extLst>
      <p:ext uri="{BB962C8B-B14F-4D97-AF65-F5344CB8AC3E}">
        <p14:creationId xmlns:p14="http://schemas.microsoft.com/office/powerpoint/2010/main" val="13919527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Views</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When logging SELECT and DML statements, </a:t>
            </a:r>
            <a:r>
              <a:rPr lang="en-US" dirty="0" err="1"/>
              <a:t>pgAudit</a:t>
            </a:r>
            <a:r>
              <a:rPr lang="en-US" dirty="0"/>
              <a:t> can be configured to log a separate entry for each relation referenced in a statement. No parsing is required to find all statements that touch a particular table. In fact, the goal is that the statement text is provided primarily for deep forensics and should not be required for an audit.</a:t>
            </a:r>
          </a:p>
        </p:txBody>
      </p:sp>
    </p:spTree>
    <p:extLst>
      <p:ext uri="{BB962C8B-B14F-4D97-AF65-F5344CB8AC3E}">
        <p14:creationId xmlns:p14="http://schemas.microsoft.com/office/powerpoint/2010/main" val="37856214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Depending on settings, it is possible for </a:t>
            </a:r>
            <a:r>
              <a:rPr lang="en-US" dirty="0" err="1"/>
              <a:t>pgAudit</a:t>
            </a:r>
            <a:r>
              <a:rPr lang="en-US" dirty="0"/>
              <a:t> to generate an enormous volume of logging. Be careful to determine exactly what needs to be audit logged in your environment to avoid logging too much</a:t>
            </a:r>
            <a:r>
              <a:rPr lang="en-US" dirty="0" smtClean="0"/>
              <a:t>.</a:t>
            </a:r>
            <a:endParaRPr lang="en-US" dirty="0"/>
          </a:p>
          <a:p>
            <a:pPr marL="119063" indent="-119063">
              <a:buFont typeface="Arial" panose="020B0604020202020204" pitchFamily="34" charset="0"/>
              <a:buChar char="•"/>
            </a:pPr>
            <a:r>
              <a:rPr lang="en-US" dirty="0"/>
              <a:t>For example, when working in an OLAP environment it would probably not be wise to audit log inserts into a large fact table. The size of the log file will likely be many times the actual data size of the inserts because the log file is expressed as text. Since logs are generally stored with the OS this may lead to disk space being exhausted very quickly. In cases where it is not possible to limit audit logging to certain tables, be sure to assess the performance impact while testing and allocate plenty of space on the log volume</a:t>
            </a:r>
            <a:r>
              <a:rPr lang="en-US" dirty="0" smtClean="0"/>
              <a:t>.</a:t>
            </a:r>
            <a:endParaRPr lang="en-US" dirty="0"/>
          </a:p>
        </p:txBody>
      </p:sp>
    </p:spTree>
    <p:extLst>
      <p:ext uri="{BB962C8B-B14F-4D97-AF65-F5344CB8AC3E}">
        <p14:creationId xmlns:p14="http://schemas.microsoft.com/office/powerpoint/2010/main" val="25791408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grant</a:t>
            </a:r>
            <a:r>
              <a:rPr lang="en-US" sz="1000" dirty="0" smtClean="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  on</a:t>
            </a:r>
            <a:r>
              <a:rPr lang="en-US" sz="1000" dirty="0" smtClean="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endParaRPr lang="en-US" sz="1000" dirty="0" smtClean="0">
              <a:solidFill>
                <a:srgbClr val="FFFFFF"/>
              </a:solidFill>
              <a:latin typeface="Courier New" panose="02070309020205020404" pitchFamily="49" charset="0"/>
            </a:endParaRPr>
          </a:p>
          <a:p>
            <a:pPr>
              <a:lnSpc>
                <a:spcPct val="100000"/>
              </a:lnSpc>
              <a:spcBef>
                <a:spcPts val="0"/>
              </a:spcBef>
            </a:pPr>
            <a:r>
              <a:rPr lang="en-US" sz="1000" dirty="0" smtClean="0">
                <a:solidFill>
                  <a:srgbClr val="7BC22F"/>
                </a:solidFill>
                <a:latin typeface="Courier New" panose="02070309020205020404" pitchFamily="49" charset="0"/>
              </a:rPr>
              <a:t>  to</a:t>
            </a:r>
            <a:r>
              <a:rPr lang="en-US" sz="1000" dirty="0" smtClean="0">
                <a:solidFill>
                  <a:srgbClr val="FFFFFF"/>
                </a:solidFill>
                <a:latin typeface="Courier New" panose="02070309020205020404" pitchFamily="49" charset="0"/>
              </a:rPr>
              <a:t> </a:t>
            </a:r>
            <a:r>
              <a:rPr lang="en-US" sz="1000" dirty="0">
                <a:solidFill>
                  <a:srgbClr val="FFFFFF"/>
                </a:solidFill>
                <a:latin typeface="Courier New" panose="02070309020205020404" pitchFamily="49" charset="0"/>
              </a:rPr>
              <a:t>auditor</a:t>
            </a:r>
            <a:r>
              <a:rPr lang="en-US" sz="1000" dirty="0">
                <a:solidFill>
                  <a:srgbClr val="F08047"/>
                </a:solidFill>
                <a:latin typeface="Courier New" panose="02070309020205020404" pitchFamily="49" charset="0"/>
              </a:rPr>
              <a:t>;</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To limit the number of relations audit logged for SELECT and DML statements, consider using object audit logging (see Object Auditing). Object audit logging allows selection of the relations to be logged allowing for reduction of the overall log volume. However, when new relations are added they must be explicitly added to object audit logging. A programmatic solution where specified tables are excluded from logging and all others are included may be a good option in this case.</a:t>
            </a:r>
          </a:p>
        </p:txBody>
      </p:sp>
    </p:spTree>
    <p:extLst>
      <p:ext uri="{BB962C8B-B14F-4D97-AF65-F5344CB8AC3E}">
        <p14:creationId xmlns:p14="http://schemas.microsoft.com/office/powerpoint/2010/main" val="4287867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Cloud Versions</a:t>
            </a:r>
            <a:endParaRPr lang="en-US" dirty="0"/>
          </a:p>
        </p:txBody>
      </p:sp>
      <p:sp>
        <p:nvSpPr>
          <p:cNvPr id="7" name="Text Placeholder 6"/>
          <p:cNvSpPr>
            <a:spLocks noGrp="1"/>
          </p:cNvSpPr>
          <p:nvPr>
            <p:ph type="body" sz="quarter" idx="12"/>
          </p:nvPr>
        </p:nvSpPr>
        <p:spPr/>
        <p:txBody>
          <a:bodyPr/>
          <a:lstStyle/>
          <a:p>
            <a:pPr>
              <a:lnSpc>
                <a:spcPct val="100000"/>
              </a:lnSpc>
            </a:pPr>
            <a:r>
              <a:rPr lang="en-US" sz="1000" dirty="0" smtClean="0"/>
              <a:t>PostgreSQL 10.x – </a:t>
            </a:r>
            <a:r>
              <a:rPr lang="en-US" sz="1000" dirty="0" err="1" smtClean="0"/>
              <a:t>pgAudit</a:t>
            </a:r>
            <a:r>
              <a:rPr lang="en-US" sz="1000" dirty="0" smtClean="0"/>
              <a:t> 1.2.x – Current 1.2.0</a:t>
            </a:r>
          </a:p>
          <a:p>
            <a:pPr>
              <a:lnSpc>
                <a:spcPct val="100000"/>
              </a:lnSpc>
            </a:pPr>
            <a:r>
              <a:rPr lang="en-US" sz="1000" dirty="0"/>
              <a:t>PostgreSQL </a:t>
            </a:r>
            <a:r>
              <a:rPr lang="en-US" sz="1000" dirty="0" smtClean="0"/>
              <a:t>9.6.x </a:t>
            </a:r>
            <a:r>
              <a:rPr lang="en-US" sz="1000" dirty="0"/>
              <a:t>– </a:t>
            </a:r>
            <a:r>
              <a:rPr lang="en-US" sz="1000" dirty="0" err="1"/>
              <a:t>pgAudit</a:t>
            </a:r>
            <a:r>
              <a:rPr lang="en-US" sz="1000" dirty="0"/>
              <a:t> </a:t>
            </a:r>
            <a:r>
              <a:rPr lang="en-US" sz="1000" dirty="0" smtClean="0"/>
              <a:t>1.1.x – Current 1.1.1</a:t>
            </a:r>
            <a:endParaRPr lang="en-US" sz="1000" dirty="0"/>
          </a:p>
          <a:p>
            <a:pPr>
              <a:lnSpc>
                <a:spcPct val="100000"/>
              </a:lnSpc>
            </a:pPr>
            <a:r>
              <a:rPr lang="en-US" sz="1000" dirty="0"/>
              <a:t>PostgreSQL </a:t>
            </a:r>
            <a:r>
              <a:rPr lang="en-US" sz="1000" dirty="0" smtClean="0"/>
              <a:t>9.5.x </a:t>
            </a:r>
            <a:r>
              <a:rPr lang="en-US" sz="1000" dirty="0"/>
              <a:t>– </a:t>
            </a:r>
            <a:r>
              <a:rPr lang="en-US" sz="1000" dirty="0" err="1"/>
              <a:t>pgAudit</a:t>
            </a:r>
            <a:r>
              <a:rPr lang="en-US" sz="1000" dirty="0"/>
              <a:t> </a:t>
            </a:r>
            <a:r>
              <a:rPr lang="en-US" sz="1000" dirty="0" smtClean="0"/>
              <a:t>1.0.x – Current 1.0.6</a:t>
            </a:r>
            <a:endParaRPr lang="en-US" sz="1000" dirty="0"/>
          </a:p>
          <a:p>
            <a:pPr>
              <a:lnSpc>
                <a:spcPct val="100000"/>
              </a:lnSpc>
            </a:pPr>
            <a:r>
              <a:rPr lang="en-US" sz="1000" dirty="0" smtClean="0"/>
              <a:t>Current as of 5/1/2018</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smtClean="0"/>
              <a:t>pgAudit</a:t>
            </a:r>
            <a:r>
              <a:rPr lang="en-US" dirty="0" smtClean="0"/>
              <a:t> only works with PostgreSQL 9.5+</a:t>
            </a:r>
          </a:p>
          <a:p>
            <a:pPr marL="119063" indent="-119063">
              <a:buFont typeface="Arial" panose="020B0604020202020204" pitchFamily="34" charset="0"/>
              <a:buChar char="•"/>
            </a:pPr>
            <a:r>
              <a:rPr lang="en-US" dirty="0" smtClean="0"/>
              <a:t>No – Not supported by the Cloud Provider.</a:t>
            </a:r>
          </a:p>
          <a:p>
            <a:pPr marL="119063" indent="-119063">
              <a:buFont typeface="Arial" panose="020B0604020202020204" pitchFamily="34" charset="0"/>
              <a:buChar char="•"/>
            </a:pPr>
            <a:r>
              <a:rPr lang="en-US" dirty="0" smtClean="0"/>
              <a:t>N.A. – Not made for this version of PostgreSQL.</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449891009"/>
              </p:ext>
            </p:extLst>
          </p:nvPr>
        </p:nvGraphicFramePr>
        <p:xfrm>
          <a:off x="729471" y="2536254"/>
          <a:ext cx="10841903" cy="3764280"/>
        </p:xfrm>
        <a:graphic>
          <a:graphicData uri="http://schemas.openxmlformats.org/drawingml/2006/table">
            <a:tbl>
              <a:tblPr firstRow="1" bandRow="1">
                <a:tableStyleId>{5C22544A-7EE6-4342-B048-85BDC9FD1C3A}</a:tableStyleId>
              </a:tblPr>
              <a:tblGrid>
                <a:gridCol w="4936032">
                  <a:extLst>
                    <a:ext uri="{9D8B030D-6E8A-4147-A177-3AD203B41FA5}">
                      <a16:colId xmlns:a16="http://schemas.microsoft.com/office/drawing/2014/main" val="20000"/>
                    </a:ext>
                  </a:extLst>
                </a:gridCol>
                <a:gridCol w="5905871">
                  <a:extLst>
                    <a:ext uri="{9D8B030D-6E8A-4147-A177-3AD203B41FA5}">
                      <a16:colId xmlns:a16="http://schemas.microsoft.com/office/drawing/2014/main" val="20001"/>
                    </a:ext>
                  </a:extLst>
                </a:gridCol>
              </a:tblGrid>
              <a:tr h="370840">
                <a:tc>
                  <a:txBody>
                    <a:bodyPr/>
                    <a:lstStyle/>
                    <a:p>
                      <a:r>
                        <a:rPr lang="en-US" dirty="0">
                          <a:solidFill>
                            <a:srgbClr val="18243D"/>
                          </a:solidFill>
                        </a:rPr>
                        <a:t>Cloud Provider</a:t>
                      </a:r>
                    </a:p>
                  </a:txBody>
                  <a:tcPr/>
                </a:tc>
                <a:tc>
                  <a:txBody>
                    <a:bodyPr/>
                    <a:lstStyle/>
                    <a:p>
                      <a:r>
                        <a:rPr lang="en-US" dirty="0" err="1">
                          <a:solidFill>
                            <a:srgbClr val="18243D"/>
                          </a:solidFill>
                        </a:rPr>
                        <a:t>PostGIS</a:t>
                      </a:r>
                      <a:endParaRPr lang="en-US" dirty="0">
                        <a:solidFill>
                          <a:srgbClr val="18243D"/>
                        </a:solidFill>
                      </a:endParaRPr>
                    </a:p>
                  </a:txBody>
                  <a:tcPr/>
                </a:tc>
                <a:extLst>
                  <a:ext uri="{0D108BD9-81ED-4DB2-BD59-A6C34878D82A}">
                    <a16:rowId xmlns:a16="http://schemas.microsoft.com/office/drawing/2014/main" val="10000"/>
                  </a:ext>
                </a:extLst>
              </a:tr>
              <a:tr h="370840">
                <a:tc>
                  <a:txBody>
                    <a:bodyPr/>
                    <a:lstStyle/>
                    <a:p>
                      <a:r>
                        <a:rPr lang="en-US" dirty="0"/>
                        <a:t>Amazon</a:t>
                      </a:r>
                    </a:p>
                  </a:txBody>
                  <a:tcPr/>
                </a:tc>
                <a:tc>
                  <a:txBody>
                    <a:bodyPr/>
                    <a:lstStyle/>
                    <a:p>
                      <a:r>
                        <a:rPr lang="en-US" dirty="0" smtClean="0"/>
                        <a:t>10.1-10.3/1.2.0</a:t>
                      </a:r>
                      <a:endParaRPr lang="en-US" dirty="0"/>
                    </a:p>
                    <a:p>
                      <a:r>
                        <a:rPr lang="en-US" dirty="0" smtClean="0"/>
                        <a:t>9.6.3-9.6.8/1.1</a:t>
                      </a:r>
                      <a:r>
                        <a:rPr lang="en-US" dirty="0"/>
                        <a:t/>
                      </a:r>
                      <a:br>
                        <a:rPr lang="en-US" dirty="0"/>
                      </a:br>
                      <a:r>
                        <a:rPr lang="en-US" dirty="0" smtClean="0"/>
                        <a:t>9.6.1-9.6.2/No</a:t>
                      </a:r>
                    </a:p>
                    <a:p>
                      <a:r>
                        <a:rPr lang="en-US" dirty="0" smtClean="0"/>
                        <a:t>9.5.7-9.5.12/1.0.5</a:t>
                      </a:r>
                    </a:p>
                    <a:p>
                      <a:r>
                        <a:rPr lang="en-US" dirty="0" smtClean="0"/>
                        <a:t>9.5.2-9.5.6/No</a:t>
                      </a:r>
                    </a:p>
                    <a:p>
                      <a:r>
                        <a:rPr lang="en-US" dirty="0" smtClean="0"/>
                        <a:t>9.4.x/N.A.</a:t>
                      </a:r>
                    </a:p>
                    <a:p>
                      <a:r>
                        <a:rPr lang="en-US" dirty="0" smtClean="0"/>
                        <a:t>9.3.x/N.A.</a:t>
                      </a:r>
                      <a:endParaRPr lang="en-US" dirty="0"/>
                    </a:p>
                  </a:txBody>
                  <a:tcPr/>
                </a:tc>
                <a:extLst>
                  <a:ext uri="{0D108BD9-81ED-4DB2-BD59-A6C34878D82A}">
                    <a16:rowId xmlns:a16="http://schemas.microsoft.com/office/drawing/2014/main" val="10001"/>
                  </a:ext>
                </a:extLst>
              </a:tr>
              <a:tr h="370840">
                <a:tc>
                  <a:txBody>
                    <a:bodyPr/>
                    <a:lstStyle/>
                    <a:p>
                      <a:r>
                        <a:rPr lang="en-US" dirty="0"/>
                        <a:t>Google</a:t>
                      </a:r>
                    </a:p>
                  </a:txBody>
                  <a:tcPr/>
                </a:tc>
                <a:tc>
                  <a:txBody>
                    <a:bodyPr/>
                    <a:lstStyle/>
                    <a:p>
                      <a:r>
                        <a:rPr lang="en-US" dirty="0" smtClean="0"/>
                        <a:t>No</a:t>
                      </a:r>
                      <a:endParaRPr lang="en-US" dirty="0"/>
                    </a:p>
                  </a:txBody>
                  <a:tcPr/>
                </a:tc>
                <a:extLst>
                  <a:ext uri="{0D108BD9-81ED-4DB2-BD59-A6C34878D82A}">
                    <a16:rowId xmlns:a16="http://schemas.microsoft.com/office/drawing/2014/main" val="10002"/>
                  </a:ext>
                </a:extLst>
              </a:tr>
              <a:tr h="370840">
                <a:tc>
                  <a:txBody>
                    <a:bodyPr/>
                    <a:lstStyle/>
                    <a:p>
                      <a:r>
                        <a:rPr lang="en-US" dirty="0"/>
                        <a:t>Microsoft</a:t>
                      </a:r>
                    </a:p>
                  </a:txBody>
                  <a:tcPr/>
                </a:tc>
                <a:tc>
                  <a:txBody>
                    <a:bodyPr/>
                    <a:lstStyle/>
                    <a:p>
                      <a:r>
                        <a:rPr lang="en-US" dirty="0" smtClean="0"/>
                        <a:t>9.5.7/No</a:t>
                      </a:r>
                      <a:endParaRPr lang="en-US" dirty="0"/>
                    </a:p>
                    <a:p>
                      <a:r>
                        <a:rPr lang="en-US" dirty="0" smtClean="0"/>
                        <a:t>9.6.2/No</a:t>
                      </a:r>
                      <a:endParaRPr lang="en-US" dirty="0"/>
                    </a:p>
                  </a:txBody>
                  <a:tcPr/>
                </a:tc>
                <a:extLst>
                  <a:ext uri="{0D108BD9-81ED-4DB2-BD59-A6C34878D82A}">
                    <a16:rowId xmlns:a16="http://schemas.microsoft.com/office/drawing/2014/main" val="10003"/>
                  </a:ext>
                </a:extLst>
              </a:tr>
              <a:tr h="370840">
                <a:tc>
                  <a:txBody>
                    <a:bodyPr/>
                    <a:lstStyle/>
                    <a:p>
                      <a:r>
                        <a:rPr lang="en-US" dirty="0" err="1" smtClean="0"/>
                        <a:t>Heroku</a:t>
                      </a:r>
                      <a:endParaRPr lang="en-US" dirty="0"/>
                    </a:p>
                  </a:txBody>
                  <a:tcPr/>
                </a:tc>
                <a:tc>
                  <a:txBody>
                    <a:bodyPr/>
                    <a:lstStyle/>
                    <a:p>
                      <a:r>
                        <a:rPr lang="en-US" dirty="0" smtClean="0"/>
                        <a:t>No</a:t>
                      </a:r>
                      <a:endParaRPr lang="en-US" dirty="0"/>
                    </a:p>
                  </a:txBody>
                  <a:tcPr/>
                </a:tc>
                <a:extLst>
                  <a:ext uri="{0D108BD9-81ED-4DB2-BD59-A6C34878D82A}">
                    <a16:rowId xmlns:a16="http://schemas.microsoft.com/office/drawing/2014/main" val="1071226042"/>
                  </a:ext>
                </a:extLst>
              </a:tr>
            </a:tbl>
          </a:graphicData>
        </a:graphic>
      </p:graphicFrame>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2738888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Gotcha</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There are some tasks that must be done in a specific order.</a:t>
            </a:r>
          </a:p>
          <a:p>
            <a:pPr marL="458788" lvl="1" indent="-342900">
              <a:buFont typeface="+mj-lt"/>
              <a:buAutoNum type="arabicPeriod"/>
            </a:pPr>
            <a:r>
              <a:rPr lang="en-US" dirty="0" smtClean="0"/>
              <a:t>Add to </a:t>
            </a:r>
            <a:r>
              <a:rPr lang="en-US" dirty="0" err="1" smtClean="0"/>
              <a:t>shared_preload_libraries</a:t>
            </a:r>
            <a:endParaRPr lang="en-US" dirty="0" smtClean="0"/>
          </a:p>
          <a:p>
            <a:pPr marL="458788" lvl="1" indent="-342900">
              <a:buFont typeface="+mj-lt"/>
              <a:buAutoNum type="arabicPeriod"/>
            </a:pPr>
            <a:r>
              <a:rPr lang="en-US" dirty="0" smtClean="0"/>
              <a:t>Create extension </a:t>
            </a:r>
            <a:r>
              <a:rPr lang="en-US" dirty="0" err="1" smtClean="0"/>
              <a:t>pg_audit</a:t>
            </a:r>
            <a:endParaRPr lang="en-US" dirty="0" smtClean="0"/>
          </a:p>
          <a:p>
            <a:pPr marL="458788" lvl="1" indent="-342900">
              <a:buFont typeface="+mj-lt"/>
              <a:buAutoNum type="arabicPeriod"/>
            </a:pPr>
            <a:r>
              <a:rPr lang="en-US" dirty="0" smtClean="0"/>
              <a:t>Add Database/Role/Server settings</a:t>
            </a:r>
          </a:p>
          <a:p>
            <a:pPr marL="119063" indent="-119063">
              <a:buFont typeface="Arial" panose="020B0604020202020204" pitchFamily="34" charset="0"/>
              <a:buChar char="•"/>
            </a:pPr>
            <a:r>
              <a:rPr lang="en-US" dirty="0" smtClean="0"/>
              <a:t>If you do these out of order, your database may refuse to start.</a:t>
            </a:r>
            <a:endParaRPr lang="en-US" dirty="0"/>
          </a:p>
        </p:txBody>
      </p:sp>
    </p:spTree>
    <p:extLst>
      <p:ext uri="{BB962C8B-B14F-4D97-AF65-F5344CB8AC3E}">
        <p14:creationId xmlns:p14="http://schemas.microsoft.com/office/powerpoint/2010/main" val="3392570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More Details Here</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https://github.com/pgaudit/pgaudit</a:t>
            </a:r>
            <a:endParaRPr lang="en-US" dirty="0"/>
          </a:p>
        </p:txBody>
      </p:sp>
    </p:spTree>
    <p:extLst>
      <p:ext uri="{BB962C8B-B14F-4D97-AF65-F5344CB8AC3E}">
        <p14:creationId xmlns:p14="http://schemas.microsoft.com/office/powerpoint/2010/main" val="161509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658E7D-2543-453C-AEBE-213801F22CAE}">
  <ds:schemaRefs>
    <ds:schemaRef ds:uri="http://purl.org/dc/dcmitype/"/>
    <ds:schemaRef ds:uri="http://schemas.microsoft.com/office/infopath/2007/PartnerControls"/>
    <ds:schemaRef ds:uri="http://schemas.microsoft.com/office/2006/documentManagement/types"/>
    <ds:schemaRef ds:uri="http://purl.org/dc/terms/"/>
    <ds:schemaRef ds:uri="http://schemas.microsoft.com/office/2006/metadata/properties"/>
    <ds:schemaRef ds:uri="http://purl.org/dc/elements/1.1/"/>
    <ds:schemaRef ds:uri="http://schemas.openxmlformats.org/package/2006/metadata/core-properti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16222</TotalTime>
  <Words>7337</Words>
  <Application>Microsoft Office PowerPoint</Application>
  <PresentationFormat>Custom</PresentationFormat>
  <Paragraphs>1388</Paragraphs>
  <Slides>65</Slides>
  <Notes>65</Notes>
  <HiddenSlides>1</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65</vt:i4>
      </vt:variant>
    </vt:vector>
  </HeadingPairs>
  <TitlesOfParts>
    <vt:vector size="77" baseType="lpstr">
      <vt:lpstr>Arial</vt:lpstr>
      <vt:lpstr>Arial Narrow</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Shadow Tables</vt:lpstr>
      <vt:lpstr>PowerPoint Presentation</vt:lpstr>
      <vt:lpstr>Creating the Tables</vt:lpstr>
      <vt:lpstr>Writing the Function</vt:lpstr>
      <vt:lpstr>Adding the Trigger</vt:lpstr>
      <vt:lpstr>What it looks like when used</vt:lpstr>
      <vt:lpstr>PowerPoint Presentation</vt:lpstr>
      <vt:lpstr>Updating the function – Row Expansion</vt:lpstr>
      <vt:lpstr>Writing the function - Start</vt:lpstr>
      <vt:lpstr>Writing the function – Middle Version 1</vt:lpstr>
      <vt:lpstr>Writing the function – Middle Version 2</vt:lpstr>
      <vt:lpstr>Writing the function – End</vt:lpstr>
      <vt:lpstr>The new triggers</vt:lpstr>
      <vt:lpstr>Removing all data</vt:lpstr>
      <vt:lpstr>What it looks like when used – Version 1</vt:lpstr>
      <vt:lpstr>What it looks like when used – Version 2</vt:lpstr>
      <vt:lpstr>PowerPoint Presentation</vt:lpstr>
      <vt:lpstr>Time Travel the Shadow Table – Version 1</vt:lpstr>
      <vt:lpstr>Time Travel the Shadow Table – Version 2</vt:lpstr>
      <vt:lpstr>PowerPoint Presentation</vt:lpstr>
      <vt:lpstr>Comparison 1 – Version 1</vt:lpstr>
      <vt:lpstr>Comparison 2 – Version 1</vt:lpstr>
      <vt:lpstr>PowerPoint Presentation</vt:lpstr>
      <vt:lpstr>Re-Setting Data – Version 1</vt:lpstr>
      <vt:lpstr>Re-Setting Data – Version 2</vt:lpstr>
      <vt:lpstr>PowerPoint Presentation</vt:lpstr>
      <vt:lpstr>Creating the add_shadow function</vt:lpstr>
      <vt:lpstr>Checking for Conflicts</vt:lpstr>
      <vt:lpstr>Checking for Triggers</vt:lpstr>
      <vt:lpstr>Checking for Triggers – Fixing the triggers view (1)</vt:lpstr>
      <vt:lpstr>Checking for Triggers – Fixing the triggers view (2)</vt:lpstr>
      <vt:lpstr>Checking for Triggers – Fixing the triggers view (3)</vt:lpstr>
      <vt:lpstr>Creating the Shadow Table and Triggers</vt:lpstr>
      <vt:lpstr>Creating the Indexes on the Shadow Table</vt:lpstr>
      <vt:lpstr>Using the add_shadow function</vt:lpstr>
      <vt:lpstr>PowerPoint Presentation</vt:lpstr>
      <vt:lpstr>Create Trigger – Postgres 10+</vt:lpstr>
      <vt:lpstr>Writing the function – Middle Version 1</vt:lpstr>
      <vt:lpstr>add_shadow() – Postgres 10+</vt:lpstr>
      <vt:lpstr>add_shadow() – Postgres 10+</vt:lpstr>
      <vt:lpstr>Update Row to Statement Triggers – Postgres 10+</vt:lpstr>
      <vt:lpstr>Update Row to Statement Triggers – Postgres 10+</vt:lpstr>
      <vt:lpstr>Update Row to Statement Triggers – Postgres 10+</vt:lpstr>
      <vt:lpstr>Update Row to Statement Triggers – Postgres 10+</vt:lpstr>
      <vt:lpstr>PowerPoint Presentation</vt:lpstr>
      <vt:lpstr>Shadow Tables</vt:lpstr>
      <vt:lpstr>PowerPoint Presentation</vt:lpstr>
      <vt:lpstr>pgsql_shadow_tables</vt:lpstr>
      <vt:lpstr>Audit trigger</vt:lpstr>
      <vt:lpstr>pgMemento</vt:lpstr>
      <vt:lpstr>PowerPoint Presentation</vt:lpstr>
      <vt:lpstr>Introduction</vt:lpstr>
      <vt:lpstr>Why pgAudit?</vt:lpstr>
      <vt:lpstr>Why pgAudit?</vt:lpstr>
      <vt:lpstr>Views</vt:lpstr>
      <vt:lpstr>Usage Considerations</vt:lpstr>
      <vt:lpstr>Usage Considerations</vt:lpstr>
      <vt:lpstr>Cloud Versions</vt:lpstr>
      <vt:lpstr>Gotcha</vt:lpstr>
      <vt:lpstr>More Details Here</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322</cp:revision>
  <cp:lastPrinted>2014-07-24T22:52:48Z</cp:lastPrinted>
  <dcterms:created xsi:type="dcterms:W3CDTF">1601-01-01T00:00:00Z</dcterms:created>
  <dcterms:modified xsi:type="dcterms:W3CDTF">2018-06-07T20:58:15Z</dcterms:modified>
</cp:coreProperties>
</file>