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8"/>
  </p:notesMasterIdLst>
  <p:handoutMasterIdLst>
    <p:handoutMasterId r:id="rId69"/>
  </p:handoutMasterIdLst>
  <p:sldIdLst>
    <p:sldId id="278" r:id="rId8"/>
    <p:sldId id="263" r:id="rId9"/>
    <p:sldId id="265" r:id="rId10"/>
    <p:sldId id="264" r:id="rId11"/>
    <p:sldId id="280" r:id="rId12"/>
    <p:sldId id="279" r:id="rId13"/>
    <p:sldId id="281" r:id="rId14"/>
    <p:sldId id="282" r:id="rId15"/>
    <p:sldId id="329" r:id="rId16"/>
    <p:sldId id="330" r:id="rId17"/>
    <p:sldId id="331" r:id="rId18"/>
    <p:sldId id="332" r:id="rId19"/>
    <p:sldId id="333" r:id="rId20"/>
    <p:sldId id="334" r:id="rId21"/>
    <p:sldId id="335" r:id="rId22"/>
    <p:sldId id="312" r:id="rId23"/>
    <p:sldId id="327" r:id="rId24"/>
    <p:sldId id="311" r:id="rId25"/>
    <p:sldId id="328" r:id="rId26"/>
    <p:sldId id="313" r:id="rId27"/>
    <p:sldId id="321" r:id="rId28"/>
    <p:sldId id="322" r:id="rId29"/>
    <p:sldId id="323" r:id="rId30"/>
    <p:sldId id="324" r:id="rId31"/>
    <p:sldId id="325" r:id="rId32"/>
    <p:sldId id="326" r:id="rId33"/>
    <p:sldId id="314" r:id="rId34"/>
    <p:sldId id="299" r:id="rId35"/>
    <p:sldId id="319" r:id="rId36"/>
    <p:sldId id="320" r:id="rId37"/>
    <p:sldId id="315" r:id="rId38"/>
    <p:sldId id="316" r:id="rId39"/>
    <p:sldId id="317" r:id="rId40"/>
    <p:sldId id="291" r:id="rId41"/>
    <p:sldId id="298" r:id="rId42"/>
    <p:sldId id="292" r:id="rId43"/>
    <p:sldId id="318" r:id="rId44"/>
    <p:sldId id="300" r:id="rId45"/>
    <p:sldId id="301" r:id="rId46"/>
    <p:sldId id="302" r:id="rId47"/>
    <p:sldId id="303" r:id="rId48"/>
    <p:sldId id="304" r:id="rId49"/>
    <p:sldId id="293" r:id="rId50"/>
    <p:sldId id="305" r:id="rId51"/>
    <p:sldId id="306" r:id="rId52"/>
    <p:sldId id="307" r:id="rId53"/>
    <p:sldId id="308" r:id="rId54"/>
    <p:sldId id="309" r:id="rId55"/>
    <p:sldId id="310" r:id="rId56"/>
    <p:sldId id="294" r:id="rId57"/>
    <p:sldId id="297" r:id="rId58"/>
    <p:sldId id="295" r:id="rId59"/>
    <p:sldId id="296" r:id="rId60"/>
    <p:sldId id="290" r:id="rId61"/>
    <p:sldId id="287" r:id="rId62"/>
    <p:sldId id="288" r:id="rId63"/>
    <p:sldId id="289" r:id="rId64"/>
    <p:sldId id="285" r:id="rId65"/>
    <p:sldId id="286" r:id="rId66"/>
    <p:sldId id="277" r:id="rId67"/>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Lst>
        </p14:section>
        <p14:section name="Table of Contents" id="{B71384D2-6F92-4568-B6C7-DCE0E52539D9}">
          <p14:sldIdLst>
            <p14:sldId id="263"/>
            <p14:sldId id="265"/>
          </p14:sldIdLst>
        </p14:section>
        <p14:section name="Installing PostGIS" id="{0492E84F-EAA3-4943-9C74-47C8E9558CFD}">
          <p14:sldIdLst>
            <p14:sldId id="264"/>
            <p14:sldId id="280"/>
            <p14:sldId id="279"/>
            <p14:sldId id="281"/>
          </p14:sldIdLst>
        </p14:section>
        <p14:section name="Tiger Data" id="{1E44FDAF-5048-40F7-B41F-218CECAE8ABA}">
          <p14:sldIdLst>
            <p14:sldId id="282"/>
            <p14:sldId id="329"/>
            <p14:sldId id="330"/>
            <p14:sldId id="331"/>
            <p14:sldId id="332"/>
            <p14:sldId id="333"/>
            <p14:sldId id="334"/>
            <p14:sldId id="335"/>
          </p14:sldIdLst>
        </p14:section>
        <p14:section name="World Data" id="{BB1A4DE0-9C28-4F8F-9165-3D7AD700E630}">
          <p14:sldIdLst>
            <p14:sldId id="312"/>
            <p14:sldId id="327"/>
          </p14:sldIdLst>
        </p14:section>
        <p14:section name="Aviation Math" id="{E0CA56D9-899C-4615-A580-C41D385F6284}">
          <p14:sldIdLst>
            <p14:sldId id="311"/>
            <p14:sldId id="328"/>
          </p14:sldIdLst>
        </p14:section>
        <p14:section name="PostGIS Math" id="{13320530-8248-4CF4-ACC7-71D6A30D7823}">
          <p14:sldIdLst>
            <p14:sldId id="313"/>
            <p14:sldId id="321"/>
            <p14:sldId id="322"/>
            <p14:sldId id="323"/>
            <p14:sldId id="324"/>
            <p14:sldId id="325"/>
            <p14:sldId id="326"/>
          </p14:sldIdLst>
        </p14:section>
        <p14:section name="Airport Database" id="{1904DB3C-F99D-40A3-B686-479E7D1852FC}">
          <p14:sldIdLst>
            <p14:sldId id="314"/>
            <p14:sldId id="299"/>
            <p14:sldId id="319"/>
            <p14:sldId id="320"/>
          </p14:sldIdLst>
        </p14:section>
        <p14:section name="Aircraft Performance" id="{7B34CEC9-A18C-4D3E-AAAE-F026EC288E3F}">
          <p14:sldIdLst>
            <p14:sldId id="315"/>
            <p14:sldId id="316"/>
            <p14:sldId id="317"/>
          </p14:sldIdLst>
        </p14:section>
        <p14:section name="Taxes" id="{68D17B29-2C5C-4F25-B22A-80F5D2EA8B1A}">
          <p14:sldIdLst>
            <p14:sldId id="291"/>
            <p14:sldId id="298"/>
          </p14:sldIdLst>
        </p14:section>
        <p14:section name="Quering the Airports" id="{D9F470E1-EE4A-4753-89C7-BF65C0F1EE6C}">
          <p14:sldIdLst>
            <p14:sldId id="292"/>
            <p14:sldId id="318"/>
            <p14:sldId id="300"/>
            <p14:sldId id="301"/>
            <p14:sldId id="302"/>
            <p14:sldId id="303"/>
            <p14:sldId id="304"/>
          </p14:sldIdLst>
        </p14:section>
        <p14:section name="QGis" id="{1A9F67A1-E0EB-4FF7-A746-45F7332AC348}">
          <p14:sldIdLst>
            <p14:sldId id="293"/>
            <p14:sldId id="305"/>
            <p14:sldId id="306"/>
            <p14:sldId id="307"/>
            <p14:sldId id="308"/>
            <p14:sldId id="309"/>
            <p14:sldId id="310"/>
          </p14:sldIdLst>
        </p14:section>
        <p14:section name="Google Maps API" id="{5E92307D-2180-4E0D-971A-33835087A43D}">
          <p14:sldIdLst>
            <p14:sldId id="294"/>
            <p14:sldId id="297"/>
          </p14:sldIdLst>
        </p14:section>
        <p14:section name="Microsoft Bing Maps" id="{53C5ED66-28DB-4569-AB51-D06C116B80BA}">
          <p14:sldIdLst>
            <p14:sldId id="295"/>
            <p14:sldId id="296"/>
          </p14:sldIdLst>
        </p14:section>
        <p14:section name="Books" id="{7D7A5554-1224-41D9-AB69-57B4CD73D59E}">
          <p14:sldIdLst>
            <p14:sldId id="290"/>
            <p14:sldId id="287"/>
            <p14:sldId id="288"/>
            <p14:sldId id="289"/>
          </p14:sldIdLst>
        </p14:section>
        <p14:section name="References" id="{15D4876A-A63C-47F2-8A66-98BF82CD070F}">
          <p14:sldIdLst>
            <p14:sldId id="285"/>
            <p14:sldId id="286"/>
          </p14:sldIdLst>
        </p14:section>
        <p14:section name="Thank You" id="{9F6D41A6-A25B-4076-B8FB-6A070DD960E4}">
          <p14:sldIdLst>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75678" autoAdjust="0"/>
  </p:normalViewPr>
  <p:slideViewPr>
    <p:cSldViewPr snapToGrid="0">
      <p:cViewPr>
        <p:scale>
          <a:sx n="87" d="100"/>
          <a:sy n="87" d="100"/>
        </p:scale>
        <p:origin x="-1380" y="-282"/>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12/1/2017</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http://postgis.net/install/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http://postgis.net/source/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http://docs.aws.amazon.com/AmazonRDS/latest/UserGuide/CHAP_PostgreSQL.html</a:t>
            </a:r>
          </a:p>
          <a:p>
            <a:r>
              <a:rPr lang="en-US" dirty="0" smtClean="0"/>
              <a:t>https://forums.aws.amazon.com/tags/pgrouting – Not</a:t>
            </a:r>
            <a:r>
              <a:rPr lang="en-US" baseline="0" dirty="0" smtClean="0"/>
              <a:t> relevant any longer with RDS Postgres 9.6.5</a:t>
            </a:r>
            <a:endParaRPr lang="en-US" dirty="0" smtClean="0"/>
          </a:p>
          <a:p>
            <a:r>
              <a:rPr lang="en-US" dirty="0" smtClean="0"/>
              <a:t>https://cloud.google.com/sql/docs/postgres/extensions</a:t>
            </a:r>
          </a:p>
          <a:p>
            <a:r>
              <a:rPr lang="en-US" dirty="0" smtClean="0"/>
              <a:t>https://docs.microsoft.com/en-us/azure/postgresql/concepts-supported-versions</a:t>
            </a:r>
          </a:p>
          <a:p>
            <a:r>
              <a:rPr lang="en-US" dirty="0" smtClean="0"/>
              <a:t>https://docs.microsoft.com/en-us/azure/postgresql/concepts-extensions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410171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https://www.census.gov/geo/maps-data/data/tiger-line.html</a:t>
            </a:r>
          </a:p>
          <a:p>
            <a:r>
              <a:rPr lang="en-US" dirty="0" smtClean="0"/>
              <a:t>https://www.census.gov/cgi-bin/geo/shapefiles/index.php</a:t>
            </a:r>
          </a:p>
          <a:p>
            <a:r>
              <a:rPr lang="en-US" dirty="0" smtClean="0"/>
              <a:t>https://www2.census.gov/geo/pdfs/education/tiger/Downloading_TIGERLine_Shp.pdf</a:t>
            </a:r>
          </a:p>
          <a:p>
            <a:r>
              <a:rPr lang="en-US" dirty="0" smtClean="0"/>
              <a:t>https://www.census.gov/geo/maps-data/data/tiger.html</a:t>
            </a:r>
          </a:p>
          <a:p>
            <a:endParaRPr lang="en-US" dirty="0" smtClean="0"/>
          </a:p>
          <a:p>
            <a:r>
              <a:rPr lang="en-US" dirty="0" smtClean="0"/>
              <a:t>2017 TIGER/Line Shapefiles</a:t>
            </a:r>
          </a:p>
          <a:p>
            <a:r>
              <a:rPr lang="en-US" dirty="0" smtClean="0"/>
              <a:t>All legal boundaries and names are as of January 1, 2017. Released September 28, 2017.</a:t>
            </a:r>
          </a:p>
          <a:p>
            <a:endParaRPr lang="en-US" dirty="0" smtClean="0"/>
          </a:p>
          <a:p>
            <a:r>
              <a:rPr lang="en-US" dirty="0" smtClean="0"/>
              <a:t>Another great resource for</a:t>
            </a:r>
            <a:r>
              <a:rPr lang="en-US" baseline="0" dirty="0" smtClean="0"/>
              <a:t> data is the government catalog of 198,280 downloadable data sets.</a:t>
            </a:r>
          </a:p>
          <a:p>
            <a:r>
              <a:rPr lang="en-US" baseline="0" dirty="0" smtClean="0"/>
              <a:t>122,385 are </a:t>
            </a:r>
            <a:r>
              <a:rPr lang="en-US" baseline="0" dirty="0" err="1" smtClean="0"/>
              <a:t>geospacial</a:t>
            </a:r>
            <a:endParaRPr lang="en-US" baseline="0" dirty="0" smtClean="0"/>
          </a:p>
          <a:p>
            <a:r>
              <a:rPr lang="en-US" baseline="0" dirty="0" smtClean="0"/>
              <a:t>4,116 are Shapefiles.</a:t>
            </a:r>
            <a:endParaRPr lang="en-US" dirty="0" smtClean="0"/>
          </a:p>
          <a:p>
            <a:r>
              <a:rPr lang="en-US" dirty="0" smtClean="0"/>
              <a:t>https://catalog.data.gov/</a:t>
            </a:r>
          </a:p>
          <a:p>
            <a:endParaRPr lang="en-US" dirty="0" smtClean="0"/>
          </a:p>
          <a:p>
            <a:r>
              <a:rPr lang="en-US" dirty="0" smtClean="0"/>
              <a:t>Many states have their own downloadable datasets:</a:t>
            </a:r>
          </a:p>
          <a:p>
            <a:r>
              <a:rPr lang="en-US" dirty="0" smtClean="0"/>
              <a:t>Washington State – Department of Health</a:t>
            </a:r>
          </a:p>
          <a:p>
            <a:r>
              <a:rPr lang="en-US" dirty="0" smtClean="0"/>
              <a:t>https://www.doh.wa.gov/DataandStatisticalReports/DataSystems/GeographicInformationSystem/DownloadableDataSets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http://www.7-zip.org/</a:t>
            </a:r>
          </a:p>
          <a:p>
            <a:r>
              <a:rPr lang="en-US" dirty="0" smtClean="0"/>
              <a:t>http://gnuwin32.sourceforge.net/packages/wget.htm - Version 1.11.4</a:t>
            </a:r>
          </a:p>
          <a:p>
            <a:r>
              <a:rPr lang="en-US" dirty="0" smtClean="0"/>
              <a:t>https://eternallybored.org/misc/wget/ -- Version 1.19.1 – This is the one I ended up using.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https://winscp.net/eng/download.php</a:t>
            </a:r>
          </a:p>
          <a:p>
            <a:r>
              <a:rPr lang="en-US" dirty="0" smtClean="0"/>
              <a:t>Login anonymously and go to ftp://ftp.census.gov/geo/tiger/ and then drag and drop the TIGER2017</a:t>
            </a:r>
            <a:r>
              <a:rPr lang="en-US" baseline="0" dirty="0" smtClean="0"/>
              <a:t> directory to your local machine.</a:t>
            </a:r>
          </a:p>
          <a:p>
            <a:endParaRPr lang="en-US" baseline="0" dirty="0" smtClean="0"/>
          </a:p>
          <a:p>
            <a:r>
              <a:rPr lang="en-US" dirty="0" smtClean="0"/>
              <a:t>ftp://ftp.census.gov/geo/tiger/TIGER2017/2017_TL_Shapefiles_File_Name_Definitions.pdf</a:t>
            </a:r>
            <a:endParaRPr lang="en-US" dirty="0" smtClean="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https://postgis.net/docs/using_postgis_dbmanagement.html#shp2pgsql_usage</a:t>
            </a:r>
          </a:p>
          <a:p>
            <a:r>
              <a:rPr lang="en-US" dirty="0" smtClean="0"/>
              <a:t>http://www.spatialreference.org/ref/epsg/4326/</a:t>
            </a:r>
          </a:p>
          <a:p>
            <a:r>
              <a:rPr lang="en-US" dirty="0" smtClean="0"/>
              <a:t>WGS 84 = World Geodetic System dated 1984</a:t>
            </a:r>
          </a:p>
          <a:p>
            <a:r>
              <a:rPr lang="en-US" dirty="0" smtClean="0"/>
              <a:t>shp2pgsql –S defaults to 0</a:t>
            </a:r>
          </a:p>
          <a:p>
            <a:endParaRPr lang="en-US" dirty="0" smtClean="0"/>
          </a:p>
          <a:p>
            <a:r>
              <a:rPr lang="en-US" dirty="0" smtClean="0"/>
              <a:t>http://www.7-zip.org/</a:t>
            </a:r>
          </a:p>
          <a:p>
            <a:r>
              <a:rPr lang="en-US" dirty="0" smtClean="0"/>
              <a:t>http://gnuwin32.sourceforge.net/packages/wget.htm - Version 1.11.4</a:t>
            </a:r>
          </a:p>
          <a:p>
            <a:r>
              <a:rPr lang="en-US" dirty="0" smtClean="0"/>
              <a:t>https://eternallybored.org/misc/wget/ -- Version 1.19.1</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https://postgis.net/docs/ST_CoveredBy.html</a:t>
            </a:r>
          </a:p>
          <a:p>
            <a:r>
              <a:rPr lang="en-US" dirty="0" smtClean="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1744249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http://www.gadm.org/version2</a:t>
            </a:r>
          </a:p>
          <a:p>
            <a:r>
              <a:rPr lang="en-US" dirty="0" smtClean="0"/>
              <a:t>http://thematicmapping.org/downloads/world_borders.php</a:t>
            </a:r>
          </a:p>
          <a:p>
            <a:endParaRPr lang="en-US" dirty="0" smtClean="0"/>
          </a:p>
          <a:p>
            <a:r>
              <a:rPr lang="en-US" dirty="0" smtClean="0"/>
              <a:t>GADM - The coordinate reference system is longitude/latitude and theWGS84 datum.</a:t>
            </a:r>
          </a:p>
          <a:p>
            <a:r>
              <a:rPr lang="en-US" dirty="0" smtClean="0"/>
              <a:t>http://www.spatialreference.org/ref/epsg/4326/</a:t>
            </a:r>
          </a:p>
          <a:p>
            <a:r>
              <a:rPr lang="en-US" dirty="0" smtClean="0"/>
              <a:t>WGS 84 = World Geodetic System dated 1984</a:t>
            </a:r>
          </a:p>
          <a:p>
            <a:r>
              <a:rPr lang="en-US" dirty="0" smtClean="0"/>
              <a:t>shp2pgsql –S defaults to 0</a:t>
            </a:r>
          </a:p>
          <a:p>
            <a:r>
              <a:rPr lang="en-US" dirty="0" smtClean="0"/>
              <a:t>This is the same as the SRID (Spatial Reference ID) as the Tiger Datasets.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http://gisgeography.com/great-circle-geodesic-line-shortest-flight-path/</a:t>
            </a:r>
          </a:p>
          <a:p>
            <a:endParaRPr lang="en-US" dirty="0" smtClean="0"/>
          </a:p>
          <a:p>
            <a:r>
              <a:rPr lang="en-US" dirty="0" smtClean="0"/>
              <a:t>However, a straight line in a </a:t>
            </a:r>
            <a:r>
              <a:rPr lang="en-US" b="1" dirty="0" smtClean="0"/>
              <a:t>2-dimensional map</a:t>
            </a:r>
            <a:r>
              <a:rPr lang="en-US" dirty="0" smtClean="0"/>
              <a:t>, geometry, is not the same as a straight line on a </a:t>
            </a:r>
            <a:r>
              <a:rPr lang="en-US" b="1" dirty="0" smtClean="0"/>
              <a:t>3-dimensional globe</a:t>
            </a:r>
            <a:r>
              <a:rPr lang="en-US" dirty="0" smtClean="0"/>
              <a:t>, geography. </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4014537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http://www.movable-type.co.uk/scripts/latlong.html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3864272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https://postgis.net/docs/ST_Distance.html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https://postgis.net/docs/ST_DWithin.html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https://postgis.net/docs/ST_Point.html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https://postgis.net/docs/ST_MakePoint.html</a:t>
            </a:r>
          </a:p>
          <a:p>
            <a:endParaRPr lang="en-US" dirty="0" smtClean="0"/>
          </a:p>
          <a:p>
            <a:r>
              <a:rPr lang="en-US" dirty="0" smtClean="0"/>
              <a:t>You can use the </a:t>
            </a:r>
            <a:r>
              <a:rPr lang="en-US" dirty="0" err="1" smtClean="0"/>
              <a:t>ST_MakePoint</a:t>
            </a:r>
            <a:r>
              <a:rPr lang="en-US" dirty="0" smtClean="0"/>
              <a:t> to make</a:t>
            </a:r>
            <a:r>
              <a:rPr lang="en-US" baseline="0" dirty="0" smtClean="0"/>
              <a:t> set the geometry with altitude and then use the </a:t>
            </a:r>
            <a:r>
              <a:rPr lang="en-US" dirty="0" smtClean="0"/>
              <a:t>ST_3DDistance to get the distance. The</a:t>
            </a:r>
            <a:r>
              <a:rPr lang="en-US" baseline="0" dirty="0" smtClean="0"/>
              <a:t> problem is that this still uses the Cartesian distance instead of the Spherical distance.</a:t>
            </a:r>
            <a:endParaRPr lang="en-US" dirty="0" smtClean="0"/>
          </a:p>
          <a:p>
            <a:r>
              <a:rPr lang="en-US" dirty="0" smtClean="0"/>
              <a:t>https://postgis.net/docs/ST_3DDistance.html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https://postgis.net/docs/ST_SetSRID.html</a:t>
            </a:r>
          </a:p>
          <a:p>
            <a:r>
              <a:rPr lang="en-US" dirty="0" smtClean="0"/>
              <a:t>http://www.spatialreference.org/ref/epsg/4326/</a:t>
            </a:r>
          </a:p>
          <a:p>
            <a:r>
              <a:rPr lang="en-US" dirty="0" smtClean="0"/>
              <a:t>WGS 84 = World Geodetic System dated 1984</a:t>
            </a:r>
          </a:p>
          <a:p>
            <a:r>
              <a:rPr lang="en-US" dirty="0" smtClean="0"/>
              <a:t>http://www.spatialreference.org/ref/epsg/4269/</a:t>
            </a:r>
          </a:p>
          <a:p>
            <a:r>
              <a:rPr lang="en-US" dirty="0" smtClean="0"/>
              <a:t>NAD83 = North American Datum of 1983</a:t>
            </a:r>
          </a:p>
          <a:p>
            <a:r>
              <a:rPr lang="en-US" dirty="0" smtClean="0"/>
              <a:t>https://en.wikipedia.org/wiki/North_American_Datum#North_American_Datum_of_1983</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549174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rPr>
              <a:t>"</a:t>
            </a:r>
            <a:r>
              <a:rPr lang="en-US" dirty="0" err="1">
                <a:solidFill>
                  <a:srgbClr val="FFFFFF"/>
                </a:solidFill>
              </a:rPr>
              <a:t>Elev</a:t>
            </a:r>
            <a:r>
              <a:rPr lang="en-US" dirty="0">
                <a:solidFill>
                  <a:srgbClr val="FFFFFF"/>
                </a:solidFill>
              </a:rPr>
              <a:t>" * 0.3048 converts from Feet to Meters.</a:t>
            </a:r>
          </a:p>
          <a:p>
            <a:endParaRPr lang="en-US" dirty="0" smtClean="0"/>
          </a:p>
          <a:p>
            <a:r>
              <a:rPr lang="en-US" dirty="0" smtClean="0"/>
              <a:t>Adding the index’s will speed up your queries,</a:t>
            </a:r>
            <a:r>
              <a:rPr lang="en-US" baseline="0" dirty="0" smtClean="0"/>
              <a:t> especially if you are asking for what airports are within a state or county.</a:t>
            </a:r>
          </a:p>
          <a:p>
            <a:endParaRPr lang="en-US" baseline="0" dirty="0" smtClean="0"/>
          </a:p>
          <a:p>
            <a:r>
              <a:rPr lang="en-US" baseline="0" dirty="0" smtClean="0"/>
              <a:t>The “0-” in the “</a:t>
            </a:r>
            <a:r>
              <a:rPr lang="en-US" dirty="0" err="1">
                <a:solidFill>
                  <a:srgbClr val="FFFFFF"/>
                </a:solidFill>
              </a:rPr>
              <a:t>ST_Point</a:t>
            </a:r>
            <a:r>
              <a:rPr lang="en-US" dirty="0">
                <a:solidFill>
                  <a:srgbClr val="F08047"/>
                </a:solidFill>
              </a:rPr>
              <a:t>(</a:t>
            </a:r>
            <a:r>
              <a:rPr lang="en-US" dirty="0">
                <a:solidFill>
                  <a:srgbClr val="F4DD0B"/>
                </a:solidFill>
              </a:rPr>
              <a:t>0</a:t>
            </a:r>
            <a:r>
              <a:rPr lang="en-US" dirty="0">
                <a:solidFill>
                  <a:srgbClr val="F08047"/>
                </a:solidFill>
              </a:rPr>
              <a:t>-</a:t>
            </a:r>
            <a:r>
              <a:rPr lang="en-US" dirty="0">
                <a:solidFill>
                  <a:srgbClr val="FFFFFF"/>
                </a:solidFill>
              </a:rPr>
              <a:t>lon</a:t>
            </a:r>
            <a:r>
              <a:rPr lang="en-US" dirty="0">
                <a:solidFill>
                  <a:srgbClr val="F08047"/>
                </a:solidFill>
              </a:rPr>
              <a:t>,</a:t>
            </a:r>
            <a:r>
              <a:rPr lang="en-US" dirty="0">
                <a:solidFill>
                  <a:srgbClr val="FFFFFF"/>
                </a:solidFill>
              </a:rPr>
              <a:t> </a:t>
            </a:r>
            <a:r>
              <a:rPr lang="en-US" dirty="0" err="1">
                <a:solidFill>
                  <a:srgbClr val="FFFFFF"/>
                </a:solidFill>
              </a:rPr>
              <a:t>lat</a:t>
            </a:r>
            <a:r>
              <a:rPr lang="en-US" dirty="0">
                <a:solidFill>
                  <a:srgbClr val="F08047"/>
                </a:solidFill>
              </a:rPr>
              <a:t>)” is specific to the dataset that I used. This will not be normal for most uses.</a:t>
            </a:r>
          </a:p>
          <a:p>
            <a:endParaRPr lang="en-US" dirty="0">
              <a:solidFill>
                <a:srgbClr val="F08047"/>
              </a:solidFill>
            </a:endParaRPr>
          </a:p>
          <a:p>
            <a:r>
              <a:rPr lang="en-US" dirty="0">
                <a:solidFill>
                  <a:srgbClr val="F08047"/>
                </a:solidFill>
              </a:rPr>
              <a:t>You can find out what tables have geography or geometry fields and their SRID’s and Data Types by using one of these two queries.</a:t>
            </a:r>
          </a:p>
          <a:p>
            <a:r>
              <a:rPr lang="en-US" dirty="0">
                <a:solidFill>
                  <a:srgbClr val="F08047"/>
                </a:solidFill>
              </a:rPr>
              <a:t>SELECT * FROM </a:t>
            </a:r>
            <a:r>
              <a:rPr lang="en-US" dirty="0" err="1">
                <a:solidFill>
                  <a:srgbClr val="F08047"/>
                </a:solidFill>
              </a:rPr>
              <a:t>geography_columns</a:t>
            </a:r>
            <a:r>
              <a:rPr lang="en-US" dirty="0">
                <a:solidFill>
                  <a:srgbClr val="F08047"/>
                </a:solidFill>
              </a:rPr>
              <a:t>;</a:t>
            </a:r>
          </a:p>
          <a:p>
            <a:r>
              <a:rPr lang="en-US" dirty="0">
                <a:solidFill>
                  <a:srgbClr val="F08047"/>
                </a:solidFill>
              </a:rPr>
              <a:t>SELECT * FROM </a:t>
            </a:r>
            <a:r>
              <a:rPr lang="en-US" dirty="0" err="1">
                <a:solidFill>
                  <a:srgbClr val="F08047"/>
                </a:solidFill>
              </a:rPr>
              <a:t>geometry_columns</a:t>
            </a:r>
            <a:r>
              <a:rPr lang="en-US" dirty="0">
                <a:solidFill>
                  <a:srgbClr val="F08047"/>
                </a:solidFill>
              </a:rPr>
              <a:t>;</a:t>
            </a:r>
          </a:p>
          <a:p>
            <a:r>
              <a:rPr lang="en-US" dirty="0">
                <a:solidFill>
                  <a:srgbClr val="F08047"/>
                </a:solidFill>
              </a:rPr>
              <a:t>Unless you specify POINT for geography or geometry, it will be set to Geometry in these views.</a:t>
            </a:r>
          </a:p>
          <a:p>
            <a:r>
              <a:rPr lang="en-US" dirty="0">
                <a:solidFill>
                  <a:srgbClr val="F08047"/>
                </a:solidFill>
              </a:rPr>
              <a:t>Unless you specify the SRID for geometry, it will be set to 0 in these views.</a:t>
            </a:r>
          </a:p>
          <a:p>
            <a:endParaRPr lang="en-US" dirty="0">
              <a:solidFill>
                <a:srgbClr val="F08047"/>
              </a:solidFill>
            </a:endParaRPr>
          </a:p>
          <a:p>
            <a:r>
              <a:rPr lang="en-US" dirty="0">
                <a:solidFill>
                  <a:srgbClr val="F08047"/>
                </a:solidFill>
              </a:rPr>
              <a:t>You can also update some of this information after the fact by using </a:t>
            </a:r>
            <a:r>
              <a:rPr lang="en-US" dirty="0" err="1">
                <a:solidFill>
                  <a:srgbClr val="F08047"/>
                </a:solidFill>
              </a:rPr>
              <a:t>UpdateGeometrySRID</a:t>
            </a:r>
            <a:r>
              <a:rPr lang="en-US" dirty="0">
                <a:solidFill>
                  <a:srgbClr val="F08047"/>
                </a:solidFill>
              </a:rPr>
              <a:t> </a:t>
            </a:r>
          </a:p>
          <a:p>
            <a:r>
              <a:rPr lang="en-US" dirty="0" smtClean="0"/>
              <a:t>https://postgis.net/docs/UpdateGeometrySRID.html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http://workshops.boundlessgeo.com/postgis-intro/geography.html</a:t>
            </a:r>
          </a:p>
          <a:p>
            <a:endParaRPr lang="en-US" dirty="0" smtClean="0"/>
          </a:p>
          <a:p>
            <a:r>
              <a:rPr lang="en-US" dirty="0" smtClean="0"/>
              <a:t>When</a:t>
            </a:r>
            <a:r>
              <a:rPr lang="en-US" baseline="0" dirty="0" smtClean="0"/>
              <a:t> you use </a:t>
            </a:r>
            <a:r>
              <a:rPr lang="en-US" baseline="0" dirty="0" err="1" smtClean="0"/>
              <a:t>geometery</a:t>
            </a:r>
            <a:r>
              <a:rPr lang="en-US" baseline="0" dirty="0" smtClean="0"/>
              <a:t>, your result is in degrees. On a sphere, the size of one “degree square” is quite variable, becoming smaller as you move away from the equator. Think of the meridians (vertical lines) on the globe getting closer to each other as you go towards the poles. So, a distance of 121 degrees doesn’t mean anything. It is a nonsense number.</a:t>
            </a:r>
            <a:endParaRPr lang="en-US" dirty="0" smtClean="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45736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http://www.controller.com/listingsdetail/aircraft-for-sale/BOMBARDIER-CHALLENGER-601-3A-ER/1991-BOMBARDIER-CHALLENGER-601-3A-ER/1271959.htm</a:t>
            </a:r>
          </a:p>
          <a:p>
            <a:pPr defTabSz="931774" eaLnBrk="1" fontAlgn="auto" hangingPunct="1">
              <a:spcBef>
                <a:spcPts val="0"/>
              </a:spcBef>
              <a:spcAft>
                <a:spcPts val="0"/>
              </a:spcAft>
              <a:defRPr/>
            </a:pPr>
            <a:r>
              <a:rPr lang="en-US" dirty="0" smtClean="0"/>
              <a:t>http://e-ditionsbyfry.com/ActiveMagazine/getBook.asp?Path=WAC/2008/07/01&amp;BookCollection=WAC&amp;ReaderStyle=Gray&amp;page=92</a:t>
            </a:r>
          </a:p>
          <a:p>
            <a:endParaRPr lang="en-US" dirty="0" smtClean="0"/>
          </a:p>
          <a:p>
            <a:r>
              <a:rPr lang="en-US" dirty="0" smtClean="0"/>
              <a:t>Runway length can vary</a:t>
            </a:r>
            <a:r>
              <a:rPr lang="en-US" baseline="0" dirty="0" smtClean="0"/>
              <a:t> based on temperature and weight. Sedona, AZ airport, while can support this aircraft, you can not take off during the heat of the day for a long flight.</a:t>
            </a:r>
            <a:endParaRPr lang="en-US" dirty="0" smtClean="0"/>
          </a:p>
          <a:p>
            <a:endParaRPr lang="en-US" dirty="0" smtClean="0"/>
          </a:p>
          <a:p>
            <a:r>
              <a:rPr lang="en-US" dirty="0" smtClean="0"/>
              <a:t>Charter rate is from 2009.</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148839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http://www.irs.gov/pub/irs-pdf/i720.pdf</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32990039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ORDER</a:t>
            </a:r>
            <a:r>
              <a:rPr lang="en-US" baseline="0" dirty="0" smtClean="0"/>
              <a:t> BY can use ordinal (left-to-right) position of the output columns. This way you don’t have to enter the math into the ORDER BY.</a:t>
            </a:r>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Please Note: The </a:t>
            </a:r>
            <a:r>
              <a:rPr lang="en-US" dirty="0" err="1" smtClean="0"/>
              <a:t>ST_Contains</a:t>
            </a:r>
            <a:r>
              <a:rPr lang="en-US" dirty="0" smtClean="0"/>
              <a:t> you wish</a:t>
            </a:r>
            <a:r>
              <a:rPr lang="en-US" baseline="0" dirty="0" smtClean="0"/>
              <a:t> to use the Geometry instead of the Geography that is used by the </a:t>
            </a:r>
            <a:r>
              <a:rPr lang="en-US" baseline="0" dirty="0" err="1" smtClean="0"/>
              <a:t>ST_DWithin</a:t>
            </a:r>
            <a:r>
              <a:rPr lang="en-US" baseline="0" dirty="0" smtClean="0"/>
              <a:t> and </a:t>
            </a:r>
            <a:r>
              <a:rPr lang="en-US" baseline="0" dirty="0" err="1" smtClean="0"/>
              <a:t>ST_Distance</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893235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http://www.qgis.org/en/site/forusers/download.html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smtClean="0"/>
              <a:t>Natural Earth is a public domain map dataset available at 1:10m, 1:50m, and 1:110 million scales. Featuring tightly integrated vector and raster data, with Natural Earth you can make a variety of visually pleasing, well-crafted maps with cartography or GIS software.</a:t>
            </a:r>
          </a:p>
          <a:p>
            <a:pPr defTabSz="465887">
              <a:defRPr/>
            </a:pPr>
            <a:endParaRPr lang="en-US" dirty="0" smtClean="0"/>
          </a:p>
          <a:p>
            <a:pPr defTabSz="465887">
              <a:defRPr/>
            </a:pPr>
            <a:r>
              <a:rPr lang="en-US" dirty="0" smtClean="0"/>
              <a:t>The map,</a:t>
            </a:r>
            <a:r>
              <a:rPr lang="en-US" baseline="0" dirty="0" smtClean="0"/>
              <a:t> “</a:t>
            </a:r>
            <a:r>
              <a:rPr lang="en-US" dirty="0" smtClean="0"/>
              <a:t>Cross Blended </a:t>
            </a:r>
            <a:r>
              <a:rPr lang="en-US" dirty="0" err="1" smtClean="0"/>
              <a:t>Hypso</a:t>
            </a:r>
            <a:r>
              <a:rPr lang="en-US" dirty="0" smtClean="0"/>
              <a:t> with Shaded Relief, Water, and Drainages</a:t>
            </a:r>
            <a:r>
              <a:rPr lang="en-US" baseline="0" dirty="0" smtClean="0"/>
              <a:t>”, </a:t>
            </a:r>
            <a:r>
              <a:rPr lang="en-US" dirty="0" smtClean="0"/>
              <a:t> is from Natural Earth.</a:t>
            </a:r>
          </a:p>
          <a:p>
            <a:endParaRPr lang="en-US" dirty="0" smtClean="0"/>
          </a:p>
          <a:p>
            <a:r>
              <a:rPr lang="en-US" altLang="en-US" dirty="0" smtClean="0">
                <a:ea typeface="ヒラギノ角ゴ Pro W3" charset="-128"/>
              </a:rPr>
              <a:t>Hypsometric Tints</a:t>
            </a:r>
            <a:endParaRPr lang="en-US" dirty="0" smtClean="0"/>
          </a:p>
          <a:p>
            <a:r>
              <a:rPr lang="en-US" dirty="0" smtClean="0"/>
              <a:t>http://www.naturalearthdata.com/</a:t>
            </a:r>
          </a:p>
          <a:p>
            <a:r>
              <a:rPr lang="en-US" dirty="0" smtClean="0"/>
              <a:t>http://www.naturalearthdata.com/downloads/10m-raster-data/</a:t>
            </a:r>
          </a:p>
          <a:p>
            <a:r>
              <a:rPr lang="en-US" dirty="0" smtClean="0"/>
              <a:t>http://www.naturalearthdata.com/downloads/10m-raster-data/10m-cross-blend-hypso/</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671672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smtClean="0"/>
              <a:t>https://developers.google.com/maps/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960752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32695731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 the different map APIs available</a:t>
            </a:r>
          </a:p>
          <a:p>
            <a:r>
              <a:rPr lang="en-US" dirty="0" smtClean="0"/>
              <a:t>https://www.microsoft.com/en-us/maps/choose-your-bing-maps-api</a:t>
            </a:r>
          </a:p>
          <a:p>
            <a:endParaRPr lang="en-US" dirty="0" smtClean="0"/>
          </a:p>
          <a:p>
            <a:r>
              <a:rPr lang="en-US" dirty="0" smtClean="0"/>
              <a:t>Getting Started with Bing Maps</a:t>
            </a:r>
          </a:p>
          <a:p>
            <a:r>
              <a:rPr lang="en-US" dirty="0" smtClean="0"/>
              <a:t>https://msdn.microsoft.com/en-us/library/ff428643.aspx</a:t>
            </a:r>
          </a:p>
          <a:p>
            <a:pPr defTabSz="465887">
              <a:defRPr/>
            </a:pPr>
            <a:r>
              <a:rPr lang="en-US" dirty="0" smtClean="0"/>
              <a:t>or</a:t>
            </a:r>
          </a:p>
          <a:p>
            <a:pPr defTabSz="465887">
              <a:defRPr/>
            </a:pPr>
            <a:r>
              <a:rPr lang="en-US" dirty="0" smtClean="0"/>
              <a:t>https://msdn.microsoft.com/en-us/library/dd877180.aspx</a:t>
            </a:r>
          </a:p>
          <a:p>
            <a:endParaRPr lang="en-US" dirty="0" smtClean="0"/>
          </a:p>
          <a:p>
            <a:r>
              <a:rPr lang="en-US" dirty="0" smtClean="0"/>
              <a:t>Geocoding with Microsoft Excel and Bing Maps API</a:t>
            </a:r>
          </a:p>
          <a:p>
            <a:r>
              <a:rPr lang="en-US" dirty="0" smtClean="0"/>
              <a:t>http://grindgis.com/software/microsoft-excel/geocoding-excel-and-bing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3627687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https://www.packtpub.com/</a:t>
            </a:r>
          </a:p>
          <a:p>
            <a:r>
              <a:rPr lang="en-US" dirty="0" smtClean="0"/>
              <a:t>https://mapt.io/</a:t>
            </a:r>
          </a:p>
          <a:p>
            <a:r>
              <a:rPr lang="en-US" dirty="0" smtClean="0"/>
              <a:t>https://mapt.io/#pricing</a:t>
            </a:r>
          </a:p>
          <a:p>
            <a:r>
              <a:rPr lang="en-US" dirty="0" smtClean="0"/>
              <a:t>https://mapt.io/annual-pricing-plans/</a:t>
            </a:r>
          </a:p>
          <a:p>
            <a:endParaRPr lang="en-US" dirty="0" smtClean="0"/>
          </a:p>
          <a:p>
            <a:r>
              <a:rPr lang="en-US" dirty="0" smtClean="0"/>
              <a:t>You</a:t>
            </a:r>
            <a:r>
              <a:rPr lang="en-US" baseline="0" dirty="0" smtClean="0"/>
              <a:t> can also get a Safari subscription that includes all these publishers:</a:t>
            </a:r>
          </a:p>
          <a:p>
            <a:r>
              <a:rPr lang="en-US" dirty="0" smtClean="0"/>
              <a:t>O’Reilly, Pearson, Wiley, </a:t>
            </a:r>
            <a:r>
              <a:rPr lang="en-US" dirty="0" err="1" smtClean="0"/>
              <a:t>Packt</a:t>
            </a:r>
            <a:r>
              <a:rPr lang="en-US" dirty="0" smtClean="0"/>
              <a:t>, Harvard Business Review, and Wharton Digital Press.</a:t>
            </a:r>
          </a:p>
          <a:p>
            <a:endParaRPr lang="en-US" dirty="0" smtClean="0"/>
          </a:p>
          <a:p>
            <a:r>
              <a:rPr lang="en-US" dirty="0" smtClean="0"/>
              <a:t>https://www.safaribooksonline.com/</a:t>
            </a:r>
          </a:p>
          <a:p>
            <a:r>
              <a:rPr lang="en-US" dirty="0" smtClean="0"/>
              <a:t>https://www.safaribooksonline.com/pricing/</a:t>
            </a:r>
          </a:p>
          <a:p>
            <a:endParaRPr lang="en-US" dirty="0" smtClean="0"/>
          </a:p>
          <a:p>
            <a:r>
              <a:rPr lang="en-US" dirty="0" err="1" smtClean="0"/>
              <a:t>Safair</a:t>
            </a:r>
            <a:r>
              <a:rPr lang="en-US" dirty="0" smtClean="0"/>
              <a:t> Books Online contains all the books that I showed,</a:t>
            </a:r>
            <a:r>
              <a:rPr lang="en-US" baseline="0" dirty="0" smtClean="0"/>
              <a:t> but also includes the following:</a:t>
            </a:r>
          </a:p>
          <a:p>
            <a:r>
              <a:rPr lang="en-US" baseline="0" dirty="0" smtClean="0"/>
              <a:t>https://www.safaribooksonline.com/library/view/postgis-in-action/9781935182269/ - First Edition</a:t>
            </a:r>
          </a:p>
          <a:p>
            <a:r>
              <a:rPr lang="en-US" dirty="0" smtClean="0"/>
              <a:t>https://www.safaribooksonline.com/library/view/postgis-in-action/9781617291395/ - Second Edition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28295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https://www.packtpub.com/big-data-and-business-intelligence/mastering-postgis</a:t>
            </a:r>
          </a:p>
          <a:p>
            <a:endParaRPr lang="en-US" dirty="0" smtClean="0"/>
          </a:p>
          <a:p>
            <a:r>
              <a:rPr lang="en-US" b="1" dirty="0" smtClean="0"/>
              <a:t>Book Description</a:t>
            </a:r>
          </a:p>
          <a:p>
            <a:r>
              <a:rPr lang="en-US" dirty="0" err="1" smtClean="0"/>
              <a:t>PostGIS</a:t>
            </a:r>
            <a:r>
              <a:rPr lang="en-US" dirty="0" smtClean="0"/>
              <a:t> is open source extension </a:t>
            </a:r>
            <a:r>
              <a:rPr lang="en-US" dirty="0" err="1" smtClean="0"/>
              <a:t>onf</a:t>
            </a:r>
            <a:r>
              <a:rPr lang="en-US" dirty="0" smtClean="0"/>
              <a:t> PostgreSQL object-relational database system that allows GIS objects to be stored and allows querying for information and location services. The aim of this book is to help you master the functionalities offered by </a:t>
            </a:r>
            <a:r>
              <a:rPr lang="en-US" dirty="0" err="1" smtClean="0"/>
              <a:t>PostGIS</a:t>
            </a:r>
            <a:r>
              <a:rPr lang="en-US" dirty="0" smtClean="0"/>
              <a:t>- from data creation, analysis and output, to ETL and live edits.</a:t>
            </a:r>
          </a:p>
          <a:p>
            <a:r>
              <a:rPr lang="en-US" dirty="0" smtClean="0"/>
              <a:t>The book begins with an overview of the key concepts related to spatial database systems and how it applies to Spatial RMDS. You will learn to load different formats into your Postgres instance, investigate the spatial nature of your raster data, and finally export it using built-in functionalities or 3th party tools for backup or representational purposes.</a:t>
            </a:r>
          </a:p>
          <a:p>
            <a:r>
              <a:rPr lang="en-US" dirty="0" smtClean="0"/>
              <a:t>Through the course of this book, you will be presented with many examples on how to interact with the database using JavaScript and Node.js. Sample web-based applications interacting with backend </a:t>
            </a:r>
            <a:r>
              <a:rPr lang="en-US" dirty="0" err="1" smtClean="0"/>
              <a:t>PostGIS</a:t>
            </a:r>
            <a:r>
              <a:rPr lang="en-US" dirty="0" smtClean="0"/>
              <a:t> will also be presented throughout the book, so you can get comfortable with the modern ways of consuming and modifying your spatial data.</a:t>
            </a:r>
          </a:p>
          <a:p>
            <a:r>
              <a:rPr lang="en-US" b="1" dirty="0" smtClean="0">
                <a:effectLst/>
              </a:rPr>
              <a:t>Table of Contents</a:t>
            </a:r>
          </a:p>
          <a:p>
            <a:r>
              <a:rPr lang="en-US" dirty="0" smtClean="0">
                <a:effectLst/>
              </a:rPr>
              <a:t>1: Importing Spatial Data </a:t>
            </a:r>
          </a:p>
          <a:p>
            <a:r>
              <a:rPr lang="en-US" dirty="0" smtClean="0">
                <a:effectLst/>
              </a:rPr>
              <a:t>2: Spatial Data Analysis </a:t>
            </a:r>
          </a:p>
          <a:p>
            <a:r>
              <a:rPr lang="en-US" dirty="0" smtClean="0">
                <a:effectLst/>
              </a:rPr>
              <a:t>3: Data Processing - Vector Ops </a:t>
            </a:r>
          </a:p>
          <a:p>
            <a:r>
              <a:rPr lang="en-US" dirty="0" smtClean="0">
                <a:effectLst/>
              </a:rPr>
              <a:t>4: Data Processing - Raster Ops </a:t>
            </a:r>
          </a:p>
          <a:p>
            <a:r>
              <a:rPr lang="en-US" dirty="0" smtClean="0">
                <a:effectLst/>
              </a:rPr>
              <a:t>5: Exporting Spatial Data </a:t>
            </a:r>
          </a:p>
          <a:p>
            <a:r>
              <a:rPr lang="en-US" dirty="0" smtClean="0">
                <a:effectLst/>
              </a:rPr>
              <a:t>6: ETL Using Node.js </a:t>
            </a:r>
          </a:p>
          <a:p>
            <a:r>
              <a:rPr lang="en-US" dirty="0" smtClean="0">
                <a:effectLst/>
              </a:rPr>
              <a:t>7: </a:t>
            </a:r>
            <a:r>
              <a:rPr lang="en-US" dirty="0" err="1" smtClean="0">
                <a:effectLst/>
              </a:rPr>
              <a:t>PostGIS</a:t>
            </a:r>
            <a:r>
              <a:rPr lang="en-US" dirty="0" smtClean="0">
                <a:effectLst/>
              </a:rPr>
              <a:t> – Creating Simple </a:t>
            </a:r>
            <a:r>
              <a:rPr lang="en-US" dirty="0" err="1" smtClean="0">
                <a:effectLst/>
              </a:rPr>
              <a:t>WebGIS</a:t>
            </a:r>
            <a:r>
              <a:rPr lang="en-US" dirty="0" smtClean="0">
                <a:effectLst/>
              </a:rPr>
              <a:t> Applications </a:t>
            </a:r>
          </a:p>
          <a:p>
            <a:r>
              <a:rPr lang="en-US" dirty="0" smtClean="0">
                <a:effectLst/>
              </a:rPr>
              <a:t>8: </a:t>
            </a:r>
            <a:r>
              <a:rPr lang="en-US" dirty="0" err="1" smtClean="0">
                <a:effectLst/>
              </a:rPr>
              <a:t>PostGIS</a:t>
            </a:r>
            <a:r>
              <a:rPr lang="en-US" dirty="0" smtClean="0">
                <a:effectLst/>
              </a:rPr>
              <a:t> Topology </a:t>
            </a:r>
          </a:p>
          <a:p>
            <a:r>
              <a:rPr lang="en-US" dirty="0" smtClean="0">
                <a:effectLst/>
              </a:rPr>
              <a:t>9: </a:t>
            </a:r>
            <a:r>
              <a:rPr lang="en-US" dirty="0" err="1" smtClean="0">
                <a:effectLst/>
              </a:rPr>
              <a:t>pgRouting</a:t>
            </a:r>
            <a:r>
              <a:rPr lang="en-US" dirty="0" smtClean="0">
                <a:effectLst/>
              </a:rPr>
              <a:t> </a:t>
            </a:r>
          </a:p>
          <a:p>
            <a:r>
              <a:rPr lang="en-US" b="1" dirty="0" smtClean="0">
                <a:effectLst/>
              </a:rPr>
              <a:t>What You Will Learn</a:t>
            </a:r>
          </a:p>
          <a:p>
            <a:r>
              <a:rPr lang="en-US" dirty="0" smtClean="0">
                <a:effectLst/>
              </a:rPr>
              <a:t>Refresh your knowledge of the </a:t>
            </a:r>
            <a:r>
              <a:rPr lang="en-US" dirty="0" err="1" smtClean="0">
                <a:effectLst/>
              </a:rPr>
              <a:t>PostGIS</a:t>
            </a:r>
            <a:r>
              <a:rPr lang="en-US" dirty="0" smtClean="0">
                <a:effectLst/>
              </a:rPr>
              <a:t> concepts and spatial databases</a:t>
            </a:r>
          </a:p>
          <a:p>
            <a:r>
              <a:rPr lang="en-US" dirty="0" smtClean="0">
                <a:effectLst/>
              </a:rPr>
              <a:t>Solve spatial problems with the use of SQL in real-world scenarios</a:t>
            </a:r>
          </a:p>
          <a:p>
            <a:r>
              <a:rPr lang="en-US" dirty="0" smtClean="0">
                <a:effectLst/>
              </a:rPr>
              <a:t>Practical walkthroughs of application development examples using </a:t>
            </a:r>
            <a:r>
              <a:rPr lang="en-US" dirty="0" err="1" smtClean="0">
                <a:effectLst/>
              </a:rPr>
              <a:t>Postgis</a:t>
            </a:r>
            <a:r>
              <a:rPr lang="en-US" dirty="0" smtClean="0">
                <a:effectLst/>
              </a:rPr>
              <a:t>, </a:t>
            </a:r>
            <a:r>
              <a:rPr lang="en-US" dirty="0" err="1" smtClean="0">
                <a:effectLst/>
              </a:rPr>
              <a:t>GeoServer</a:t>
            </a:r>
            <a:r>
              <a:rPr lang="en-US" dirty="0" smtClean="0">
                <a:effectLst/>
              </a:rPr>
              <a:t> and </a:t>
            </a:r>
            <a:r>
              <a:rPr lang="en-US" dirty="0" err="1" smtClean="0">
                <a:effectLst/>
              </a:rPr>
              <a:t>OpenLayers</a:t>
            </a:r>
            <a:r>
              <a:rPr lang="en-US" dirty="0" smtClean="0">
                <a:effectLst/>
              </a:rPr>
              <a:t>.</a:t>
            </a:r>
          </a:p>
          <a:p>
            <a:r>
              <a:rPr lang="en-US" dirty="0" smtClean="0">
                <a:effectLst/>
              </a:rPr>
              <a:t>Extract, transform and load your spatial data</a:t>
            </a:r>
          </a:p>
          <a:p>
            <a:r>
              <a:rPr lang="en-US" dirty="0" smtClean="0">
                <a:effectLst/>
              </a:rPr>
              <a:t>Expose data directly or through web services.</a:t>
            </a:r>
          </a:p>
          <a:p>
            <a:r>
              <a:rPr lang="en-US" dirty="0" smtClean="0">
                <a:effectLst/>
              </a:rPr>
              <a:t>Consume your data in both desktop and web clients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27553691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https://www.packtpub.com/big-data-and-business-intelligence/postgis-essentials</a:t>
            </a:r>
          </a:p>
          <a:p>
            <a:endParaRPr lang="en-US" dirty="0" smtClean="0"/>
          </a:p>
          <a:p>
            <a:r>
              <a:rPr lang="en-US" b="1" dirty="0" smtClean="0"/>
              <a:t>Book Description</a:t>
            </a:r>
          </a:p>
          <a:p>
            <a:r>
              <a:rPr lang="en-US" dirty="0" err="1" smtClean="0"/>
              <a:t>PostGIS</a:t>
            </a:r>
            <a:r>
              <a:rPr lang="en-US" dirty="0" smtClean="0"/>
              <a:t> is one of the world's leading spatial databases, created as a geographic extension for PostgreSQL. With it, users are able to manipulate and visualize spatial data incredibly effectively and efficiently.</a:t>
            </a:r>
          </a:p>
          <a:p>
            <a:r>
              <a:rPr lang="en-US" dirty="0" err="1" smtClean="0"/>
              <a:t>PostGIS</a:t>
            </a:r>
            <a:r>
              <a:rPr lang="en-US" dirty="0" smtClean="0"/>
              <a:t> Essentials introduces you to the fundamentals of </a:t>
            </a:r>
            <a:r>
              <a:rPr lang="en-US" dirty="0" err="1" smtClean="0"/>
              <a:t>PostGIS</a:t>
            </a:r>
            <a:r>
              <a:rPr lang="en-US" dirty="0" smtClean="0"/>
              <a:t>, giving you easy access to one of the most popular and powerful spatial databases available today. You will begin by learning how to install and successfully set up </a:t>
            </a:r>
            <a:r>
              <a:rPr lang="en-US" dirty="0" err="1" smtClean="0"/>
              <a:t>PostGIS</a:t>
            </a:r>
            <a:r>
              <a:rPr lang="en-US" dirty="0" smtClean="0"/>
              <a:t> before covering how to create your first spatial database. The book will then help you to develop your skills further as you will learn how to insert GIS objects as well as how to select and filter GIS queries with clear and practical information. You will then learn how to display GIS data graphically and create effective visualizations. The book concludes with tips, tricks, and techniques to help you optimize </a:t>
            </a:r>
            <a:r>
              <a:rPr lang="en-US" dirty="0" err="1" smtClean="0"/>
              <a:t>PostGIS</a:t>
            </a:r>
            <a:r>
              <a:rPr lang="en-US" dirty="0" smtClean="0"/>
              <a:t> and improve the performance of your database.</a:t>
            </a:r>
          </a:p>
          <a:p>
            <a:r>
              <a:rPr lang="en-US" b="1" dirty="0" smtClean="0">
                <a:effectLst/>
              </a:rPr>
              <a:t>Table of Contents</a:t>
            </a:r>
          </a:p>
          <a:p>
            <a:r>
              <a:rPr lang="en-US" dirty="0" smtClean="0">
                <a:effectLst/>
              </a:rPr>
              <a:t>1: Introducing </a:t>
            </a:r>
            <a:r>
              <a:rPr lang="en-US" dirty="0" err="1" smtClean="0">
                <a:effectLst/>
              </a:rPr>
              <a:t>PostGIS</a:t>
            </a:r>
            <a:r>
              <a:rPr lang="en-US" dirty="0" smtClean="0">
                <a:effectLst/>
              </a:rPr>
              <a:t> and Setting it Up </a:t>
            </a:r>
          </a:p>
          <a:p>
            <a:r>
              <a:rPr lang="en-US" dirty="0" smtClean="0">
                <a:effectLst/>
              </a:rPr>
              <a:t>2: Creating Your First Spatial Database </a:t>
            </a:r>
          </a:p>
          <a:p>
            <a:r>
              <a:rPr lang="en-US" dirty="0" smtClean="0">
                <a:effectLst/>
              </a:rPr>
              <a:t>3: Inserting GIS Objects </a:t>
            </a:r>
          </a:p>
          <a:p>
            <a:r>
              <a:rPr lang="en-US" dirty="0" smtClean="0">
                <a:effectLst/>
              </a:rPr>
              <a:t>4: Selecting and Filtering GIS Queries </a:t>
            </a:r>
          </a:p>
          <a:p>
            <a:r>
              <a:rPr lang="en-US" dirty="0" smtClean="0">
                <a:effectLst/>
              </a:rPr>
              <a:t>5: Displaying GIS Data Graphically </a:t>
            </a:r>
          </a:p>
          <a:p>
            <a:r>
              <a:rPr lang="en-US" dirty="0" smtClean="0">
                <a:effectLst/>
              </a:rPr>
              <a:t>6: Management of </a:t>
            </a:r>
            <a:r>
              <a:rPr lang="en-US" dirty="0" err="1" smtClean="0">
                <a:effectLst/>
              </a:rPr>
              <a:t>Vectorial</a:t>
            </a:r>
            <a:r>
              <a:rPr lang="en-US" dirty="0" smtClean="0">
                <a:effectLst/>
              </a:rPr>
              <a:t> and Raster Data with </a:t>
            </a:r>
            <a:r>
              <a:rPr lang="en-US" dirty="0" err="1" smtClean="0">
                <a:effectLst/>
              </a:rPr>
              <a:t>PostGIS</a:t>
            </a:r>
            <a:r>
              <a:rPr lang="en-US" dirty="0" smtClean="0">
                <a:effectLst/>
              </a:rPr>
              <a:t> </a:t>
            </a:r>
          </a:p>
          <a:p>
            <a:r>
              <a:rPr lang="en-US" dirty="0" smtClean="0">
                <a:effectLst/>
              </a:rPr>
              <a:t>7: Performance Tuning </a:t>
            </a:r>
          </a:p>
          <a:p>
            <a:r>
              <a:rPr lang="en-US" dirty="0" smtClean="0">
                <a:effectLst/>
              </a:rPr>
              <a:t>8: Developing a GIS Web Application </a:t>
            </a:r>
          </a:p>
          <a:p>
            <a:r>
              <a:rPr lang="en-US" dirty="0" smtClean="0">
                <a:effectLst/>
              </a:rPr>
              <a:t>9: Developing a Desktop GIS Application </a:t>
            </a:r>
          </a:p>
          <a:p>
            <a:r>
              <a:rPr lang="en-US" b="1" dirty="0" smtClean="0">
                <a:effectLst/>
              </a:rPr>
              <a:t>What You Will Learn</a:t>
            </a:r>
          </a:p>
          <a:p>
            <a:r>
              <a:rPr lang="en-US" dirty="0" smtClean="0">
                <a:effectLst/>
              </a:rPr>
              <a:t>Install and configure </a:t>
            </a:r>
            <a:r>
              <a:rPr lang="en-US" dirty="0" err="1" smtClean="0">
                <a:effectLst/>
              </a:rPr>
              <a:t>PostGIS</a:t>
            </a:r>
            <a:r>
              <a:rPr lang="en-US" dirty="0" smtClean="0">
                <a:effectLst/>
              </a:rPr>
              <a:t> and other useful open source tools such as QGIS and GDAL for working with spatial data</a:t>
            </a:r>
          </a:p>
          <a:p>
            <a:r>
              <a:rPr lang="en-US" dirty="0" smtClean="0">
                <a:effectLst/>
              </a:rPr>
              <a:t>Create spatial databases and tables from scratch and develop spatial queries through practical examples</a:t>
            </a:r>
          </a:p>
          <a:p>
            <a:r>
              <a:rPr lang="en-US" dirty="0" smtClean="0">
                <a:effectLst/>
              </a:rPr>
              <a:t>Obtain useful spatial data from public and free sources and insert and manage this data to be useful with your data tables</a:t>
            </a:r>
          </a:p>
          <a:p>
            <a:r>
              <a:rPr lang="en-US" dirty="0" smtClean="0">
                <a:effectLst/>
              </a:rPr>
              <a:t>Familiarize yourself with the fundamental concepts in </a:t>
            </a:r>
            <a:r>
              <a:rPr lang="en-US" dirty="0" err="1" smtClean="0">
                <a:effectLst/>
              </a:rPr>
              <a:t>PostGIS</a:t>
            </a:r>
            <a:r>
              <a:rPr lang="en-US" dirty="0" smtClean="0">
                <a:effectLst/>
              </a:rPr>
              <a:t> and spatial databases</a:t>
            </a:r>
          </a:p>
          <a:p>
            <a:r>
              <a:rPr lang="en-US" dirty="0" smtClean="0">
                <a:effectLst/>
              </a:rPr>
              <a:t>Visualize the data stored in your tables and combine it with other data sources to create beautiful graphical solutions using QGIS</a:t>
            </a:r>
          </a:p>
          <a:p>
            <a:r>
              <a:rPr lang="en-US" dirty="0" smtClean="0">
                <a:effectLst/>
              </a:rPr>
              <a:t>Use the GDAL spatial library to transform and </a:t>
            </a:r>
            <a:r>
              <a:rPr lang="en-US" dirty="0" err="1" smtClean="0">
                <a:effectLst/>
              </a:rPr>
              <a:t>reproject</a:t>
            </a:r>
            <a:r>
              <a:rPr lang="en-US" dirty="0" smtClean="0">
                <a:effectLst/>
              </a:rPr>
              <a:t> from a wide range of data formats such as </a:t>
            </a:r>
            <a:r>
              <a:rPr lang="en-US" dirty="0" err="1" smtClean="0">
                <a:effectLst/>
              </a:rPr>
              <a:t>vectorial</a:t>
            </a:r>
            <a:r>
              <a:rPr lang="en-US" dirty="0" smtClean="0">
                <a:effectLst/>
              </a:rPr>
              <a:t> and raster geospatial data formats</a:t>
            </a:r>
          </a:p>
          <a:p>
            <a:r>
              <a:rPr lang="en-US" dirty="0" smtClean="0">
                <a:effectLst/>
              </a:rPr>
              <a:t>Develop a complete GIS application from scratch by implementing the concepts learned in the book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30697272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https://www.packtpub.com/big-data-and-business-intelligence/postgis-cookbook</a:t>
            </a:r>
          </a:p>
          <a:p>
            <a:r>
              <a:rPr lang="en-US" b="0" dirty="0" smtClean="0"/>
              <a:t>https://www.packtpub.com/application-development/postgis-cookbook-second-edition</a:t>
            </a:r>
          </a:p>
          <a:p>
            <a:r>
              <a:rPr lang="en-US" b="0" dirty="0" smtClean="0"/>
              <a:t>Second Edition to be published: April 2018</a:t>
            </a:r>
          </a:p>
          <a:p>
            <a:endParaRPr lang="en-US" b="1" dirty="0" smtClean="0"/>
          </a:p>
          <a:p>
            <a:r>
              <a:rPr lang="en-US" b="1" dirty="0" smtClean="0"/>
              <a:t>Book Description</a:t>
            </a:r>
          </a:p>
          <a:p>
            <a:r>
              <a:rPr lang="en-US" dirty="0" err="1" smtClean="0"/>
              <a:t>PostGIS</a:t>
            </a:r>
            <a:r>
              <a:rPr lang="en-US" dirty="0" smtClean="0"/>
              <a:t> is a spatial database that integrates advanced storage and analysis of vector and raster data, and is remarkably flexible and powerful. </a:t>
            </a:r>
            <a:r>
              <a:rPr lang="en-US" dirty="0" err="1" smtClean="0"/>
              <a:t>PostGIS</a:t>
            </a:r>
            <a:r>
              <a:rPr lang="en-US" dirty="0" smtClean="0"/>
              <a:t> provides support for geographic objects to the PostgreSQL object-relational database and is currently the most popular open source spatial databases. If you want to explore the complete range of </a:t>
            </a:r>
            <a:r>
              <a:rPr lang="en-US" dirty="0" err="1" smtClean="0"/>
              <a:t>PostGIS</a:t>
            </a:r>
            <a:r>
              <a:rPr lang="en-US" dirty="0" smtClean="0"/>
              <a:t> techniques and expose the related extensions, this book is a must-have.</a:t>
            </a:r>
          </a:p>
          <a:p>
            <a:r>
              <a:rPr lang="en-US" dirty="0" smtClean="0"/>
              <a:t>This book is a deep-dive into the full range of </a:t>
            </a:r>
            <a:r>
              <a:rPr lang="en-US" dirty="0" err="1" smtClean="0"/>
              <a:t>PostGIS</a:t>
            </a:r>
            <a:r>
              <a:rPr lang="en-US" dirty="0" smtClean="0"/>
              <a:t> topics, with practical applications of the concepts and code. It is a comprehensive guide on </a:t>
            </a:r>
            <a:r>
              <a:rPr lang="en-US" dirty="0" err="1" smtClean="0"/>
              <a:t>PostGIS</a:t>
            </a:r>
            <a:r>
              <a:rPr lang="en-US" dirty="0" smtClean="0"/>
              <a:t> tools and concepts which are required to manage, manipulate, and </a:t>
            </a:r>
            <a:r>
              <a:rPr lang="en-US" dirty="0" err="1" smtClean="0"/>
              <a:t>analyse</a:t>
            </a:r>
            <a:r>
              <a:rPr lang="en-US" dirty="0" smtClean="0"/>
              <a:t> spatial data in </a:t>
            </a:r>
            <a:r>
              <a:rPr lang="en-US" dirty="0" err="1" smtClean="0"/>
              <a:t>PostGIS</a:t>
            </a:r>
            <a:r>
              <a:rPr lang="en-US" dirty="0" smtClean="0"/>
              <a:t>. This book is packed with systematic instructions of hands-on examples and in-depth explanations. Even for experienced users, this book will serve as a great source of reference by providing new ways of working with </a:t>
            </a:r>
            <a:r>
              <a:rPr lang="en-US" dirty="0" err="1" smtClean="0"/>
              <a:t>PostGIS</a:t>
            </a:r>
            <a:r>
              <a:rPr lang="en-US" dirty="0" smtClean="0"/>
              <a:t> through the book's easy-to-follow approach.</a:t>
            </a:r>
          </a:p>
          <a:p>
            <a:r>
              <a:rPr lang="en-US" dirty="0" smtClean="0"/>
              <a:t>This hands-on guide looks at key spatial data manipulation tasks, explaining not only how each task is performed, but also why. It provides practical guidance allowing you to safely take advantage of the advanced technology in </a:t>
            </a:r>
            <a:r>
              <a:rPr lang="en-US" dirty="0" err="1" smtClean="0"/>
              <a:t>PostGIS</a:t>
            </a:r>
            <a:r>
              <a:rPr lang="en-US" dirty="0" smtClean="0"/>
              <a:t> in order to simplify your spatial database administration tasks.</a:t>
            </a:r>
          </a:p>
          <a:p>
            <a:r>
              <a:rPr lang="en-US" dirty="0" smtClean="0"/>
              <a:t>This practical book will help you take advantage of basic and advanced vector, raster, and routing approaches. You will learn to use the concepts of data maintenance, optimization, and performance, which will help you to integrate these into a large ecosystem of desktop and web tools.</a:t>
            </a:r>
          </a:p>
          <a:p>
            <a:r>
              <a:rPr lang="en-US" dirty="0" smtClean="0"/>
              <a:t>With this comprehensive guide, you will be armed with all the tools and instructions you need to both manage the spatial database system and make better decisions as your project's requirements evolve.</a:t>
            </a:r>
          </a:p>
          <a:p>
            <a:r>
              <a:rPr lang="en-US" b="1" dirty="0" smtClean="0">
                <a:effectLst/>
              </a:rPr>
              <a:t>Table of Contents</a:t>
            </a:r>
          </a:p>
          <a:p>
            <a:r>
              <a:rPr lang="en-US" dirty="0" smtClean="0">
                <a:effectLst/>
              </a:rPr>
              <a:t>1: Moving Data In and Out of </a:t>
            </a:r>
            <a:r>
              <a:rPr lang="en-US" dirty="0" err="1" smtClean="0">
                <a:effectLst/>
              </a:rPr>
              <a:t>PostGIS</a:t>
            </a:r>
            <a:r>
              <a:rPr lang="en-US" dirty="0" smtClean="0">
                <a:effectLst/>
              </a:rPr>
              <a:t> </a:t>
            </a:r>
          </a:p>
          <a:p>
            <a:r>
              <a:rPr lang="en-US" dirty="0" smtClean="0">
                <a:effectLst/>
              </a:rPr>
              <a:t>2: Structures that Work </a:t>
            </a:r>
          </a:p>
          <a:p>
            <a:r>
              <a:rPr lang="en-US" dirty="0" smtClean="0">
                <a:effectLst/>
              </a:rPr>
              <a:t>3: Working with Vector Data – The Basics </a:t>
            </a:r>
          </a:p>
          <a:p>
            <a:r>
              <a:rPr lang="en-US" dirty="0" smtClean="0">
                <a:effectLst/>
              </a:rPr>
              <a:t>4: Working with Vector Data – Advanced Recipes </a:t>
            </a:r>
          </a:p>
          <a:p>
            <a:r>
              <a:rPr lang="en-US" dirty="0" smtClean="0">
                <a:effectLst/>
              </a:rPr>
              <a:t>5: Working with Raster Data </a:t>
            </a:r>
          </a:p>
          <a:p>
            <a:r>
              <a:rPr lang="en-US" dirty="0" smtClean="0">
                <a:effectLst/>
              </a:rPr>
              <a:t>6: Working with </a:t>
            </a:r>
            <a:r>
              <a:rPr lang="en-US" dirty="0" err="1" smtClean="0">
                <a:effectLst/>
              </a:rPr>
              <a:t>pgRouting</a:t>
            </a:r>
            <a:r>
              <a:rPr lang="en-US" dirty="0" smtClean="0">
                <a:effectLst/>
              </a:rPr>
              <a:t> </a:t>
            </a:r>
          </a:p>
          <a:p>
            <a:r>
              <a:rPr lang="en-US" dirty="0" smtClean="0">
                <a:effectLst/>
              </a:rPr>
              <a:t>7: Into the Nth Dimension </a:t>
            </a:r>
          </a:p>
          <a:p>
            <a:r>
              <a:rPr lang="en-US" dirty="0" smtClean="0">
                <a:effectLst/>
              </a:rPr>
              <a:t>8: </a:t>
            </a:r>
            <a:r>
              <a:rPr lang="en-US" dirty="0" err="1" smtClean="0">
                <a:effectLst/>
              </a:rPr>
              <a:t>PostGIS</a:t>
            </a:r>
            <a:r>
              <a:rPr lang="en-US" dirty="0" smtClean="0">
                <a:effectLst/>
              </a:rPr>
              <a:t> Programming </a:t>
            </a:r>
          </a:p>
          <a:p>
            <a:r>
              <a:rPr lang="en-US" dirty="0" smtClean="0">
                <a:effectLst/>
              </a:rPr>
              <a:t>9: </a:t>
            </a:r>
            <a:r>
              <a:rPr lang="en-US" dirty="0" err="1" smtClean="0">
                <a:effectLst/>
              </a:rPr>
              <a:t>PostGIS</a:t>
            </a:r>
            <a:r>
              <a:rPr lang="en-US" dirty="0" smtClean="0">
                <a:effectLst/>
              </a:rPr>
              <a:t> and the Web </a:t>
            </a:r>
          </a:p>
          <a:p>
            <a:r>
              <a:rPr lang="en-US" dirty="0" smtClean="0">
                <a:effectLst/>
              </a:rPr>
              <a:t>10: Maintenance, Optimization, and Performance Tuning </a:t>
            </a:r>
          </a:p>
          <a:p>
            <a:r>
              <a:rPr lang="en-US" dirty="0" smtClean="0">
                <a:effectLst/>
              </a:rPr>
              <a:t>11: Using Desktop Clients </a:t>
            </a:r>
          </a:p>
          <a:p>
            <a:r>
              <a:rPr lang="en-US" b="1" dirty="0" smtClean="0">
                <a:effectLst/>
              </a:rPr>
              <a:t>What You Will Learn</a:t>
            </a:r>
          </a:p>
          <a:p>
            <a:r>
              <a:rPr lang="en-US" dirty="0" smtClean="0">
                <a:effectLst/>
              </a:rPr>
              <a:t>Import and export geographic data from the </a:t>
            </a:r>
            <a:r>
              <a:rPr lang="en-US" dirty="0" err="1" smtClean="0">
                <a:effectLst/>
              </a:rPr>
              <a:t>PostGIS</a:t>
            </a:r>
            <a:r>
              <a:rPr lang="en-US" dirty="0" smtClean="0">
                <a:effectLst/>
              </a:rPr>
              <a:t> database using the available tools</a:t>
            </a:r>
          </a:p>
          <a:p>
            <a:r>
              <a:rPr lang="en-US" dirty="0" smtClean="0">
                <a:effectLst/>
              </a:rPr>
              <a:t>Structure spatial data using the functionality provided by the combination of PostgreSQL and </a:t>
            </a:r>
            <a:r>
              <a:rPr lang="en-US" dirty="0" err="1" smtClean="0">
                <a:effectLst/>
              </a:rPr>
              <a:t>PostGIS</a:t>
            </a:r>
            <a:endParaRPr lang="en-US" dirty="0" smtClean="0">
              <a:effectLst/>
            </a:endParaRPr>
          </a:p>
          <a:p>
            <a:r>
              <a:rPr lang="en-US" dirty="0" smtClean="0">
                <a:effectLst/>
              </a:rPr>
              <a:t>Work with a set of </a:t>
            </a:r>
            <a:r>
              <a:rPr lang="en-US" dirty="0" err="1" smtClean="0">
                <a:effectLst/>
              </a:rPr>
              <a:t>PostGIS</a:t>
            </a:r>
            <a:r>
              <a:rPr lang="en-US" dirty="0" smtClean="0">
                <a:effectLst/>
              </a:rPr>
              <a:t> functions to perform basic and advanced vector analyses</a:t>
            </a:r>
          </a:p>
          <a:p>
            <a:r>
              <a:rPr lang="en-US" dirty="0" smtClean="0">
                <a:effectLst/>
              </a:rPr>
              <a:t>Connect </a:t>
            </a:r>
            <a:r>
              <a:rPr lang="en-US" dirty="0" err="1" smtClean="0">
                <a:effectLst/>
              </a:rPr>
              <a:t>PostGIS</a:t>
            </a:r>
            <a:r>
              <a:rPr lang="en-US" dirty="0" smtClean="0">
                <a:effectLst/>
              </a:rPr>
              <a:t> with Python</a:t>
            </a:r>
          </a:p>
          <a:p>
            <a:r>
              <a:rPr lang="en-US" dirty="0" smtClean="0">
                <a:effectLst/>
              </a:rPr>
              <a:t>Learn to use programming frameworks around </a:t>
            </a:r>
            <a:r>
              <a:rPr lang="en-US" dirty="0" err="1" smtClean="0">
                <a:effectLst/>
              </a:rPr>
              <a:t>PostGIS</a:t>
            </a:r>
            <a:endParaRPr lang="en-US" dirty="0" smtClean="0">
              <a:effectLst/>
            </a:endParaRPr>
          </a:p>
          <a:p>
            <a:r>
              <a:rPr lang="en-US" dirty="0" smtClean="0">
                <a:effectLst/>
              </a:rPr>
              <a:t>Maintain, optimize, and fine-tune spatial data for long-term viability</a:t>
            </a:r>
          </a:p>
          <a:p>
            <a:r>
              <a:rPr lang="en-US" dirty="0" smtClean="0">
                <a:effectLst/>
              </a:rPr>
              <a:t>Explore the 3D capabilities of </a:t>
            </a:r>
            <a:r>
              <a:rPr lang="en-US" dirty="0" err="1" smtClean="0">
                <a:effectLst/>
              </a:rPr>
              <a:t>PostGIS</a:t>
            </a:r>
            <a:r>
              <a:rPr lang="en-US" dirty="0" smtClean="0">
                <a:effectLst/>
              </a:rPr>
              <a:t>, including LiDAR point clouds and point clouds derived from Structure from Motion (</a:t>
            </a:r>
            <a:r>
              <a:rPr lang="en-US" dirty="0" err="1" smtClean="0">
                <a:effectLst/>
              </a:rPr>
              <a:t>SfM</a:t>
            </a:r>
            <a:r>
              <a:rPr lang="en-US" dirty="0" smtClean="0">
                <a:effectLst/>
              </a:rPr>
              <a:t>) techniques</a:t>
            </a:r>
          </a:p>
          <a:p>
            <a:r>
              <a:rPr lang="en-US" dirty="0" smtClean="0">
                <a:effectLst/>
              </a:rPr>
              <a:t>Distribute 3D models through the Web using the X3D standard</a:t>
            </a:r>
          </a:p>
          <a:p>
            <a:r>
              <a:rPr lang="en-US" dirty="0" smtClean="0">
                <a:effectLst/>
              </a:rPr>
              <a:t>Use </a:t>
            </a:r>
            <a:r>
              <a:rPr lang="en-US" dirty="0" err="1" smtClean="0">
                <a:effectLst/>
              </a:rPr>
              <a:t>PostGIS</a:t>
            </a:r>
            <a:r>
              <a:rPr lang="en-US" dirty="0" smtClean="0">
                <a:effectLst/>
              </a:rPr>
              <a:t> to develop powerful GIS web applications using Open Geospatial Consortium web standards</a:t>
            </a:r>
          </a:p>
          <a:p>
            <a:r>
              <a:rPr lang="en-US" dirty="0" smtClean="0">
                <a:effectLst/>
              </a:rPr>
              <a:t>Master </a:t>
            </a:r>
            <a:r>
              <a:rPr lang="en-US" dirty="0" err="1" smtClean="0">
                <a:effectLst/>
              </a:rPr>
              <a:t>PostGIS</a:t>
            </a:r>
            <a:r>
              <a:rPr lang="en-US" dirty="0" smtClean="0">
                <a:effectLst/>
              </a:rPr>
              <a:t> Raster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5502580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smtClean="0"/>
              <a:t>Click to edit Master title style</a:t>
            </a:r>
            <a:endParaRPr lang="en-US" dirty="0"/>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smtClean="0"/>
              <a:t>Click to edit Master text styles</a:t>
            </a:r>
          </a:p>
          <a:p>
            <a:pPr lvl="1"/>
            <a:r>
              <a:rPr lang="en-US" dirty="0" smtClean="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smtClean="0"/>
              <a:t>Drag picture to placeholder or click icon to add</a:t>
            </a:r>
            <a:endParaRPr lang="en-US" noProof="0" dirty="0"/>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Large Body</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timing>
    <p:tnLst>
      <p:par>
        <p:cTn id="1" dur="indefinite" restart="never" nodeType="tmRoot"/>
      </p:par>
    </p:tnLst>
  </p:timing>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gadm.org/version2"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www.qgis.org/" TargetMode="External"/><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a:t>
            </a:r>
            <a:r>
              <a:rPr lang="en-US" dirty="0" smtClean="0">
                <a:solidFill>
                  <a:srgbClr val="FFFF00"/>
                </a:solidFill>
              </a:rPr>
              <a:t>://Lloyd.TheAlbins.com/UsingGISinPostgres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Using GIS in </a:t>
            </a:r>
            <a:r>
              <a:rPr lang="en-US" altLang="en-US" sz="4400" dirty="0" smtClean="0">
                <a:ea typeface="ヒラギノ角ゴ Pro W3" charset="-128"/>
              </a:rPr>
              <a:t>PostgreSQL</a:t>
            </a:r>
            <a:endParaRPr lang="en-US" altLang="en-US" sz="3600" dirty="0" smtClean="0">
              <a:ea typeface="ヒラギノ角ゴ Pro W3" charset="-128"/>
            </a:endParaRPr>
          </a:p>
          <a:p>
            <a:pPr marL="90488" lvl="1">
              <a:spcBef>
                <a:spcPct val="0"/>
              </a:spcBef>
            </a:pPr>
            <a:r>
              <a:rPr lang="en-US" altLang="en-US" dirty="0" smtClean="0">
                <a:ea typeface="ヒラギノ角ゴ Pro W3" charset="-128"/>
              </a:rPr>
              <a:t>By Lloyd Albin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a:t>
            </a:r>
            <a:r>
              <a:rPr lang="en-US" altLang="en-US" dirty="0" smtClean="0">
                <a:solidFill>
                  <a:srgbClr val="FFFFFF"/>
                </a:solidFill>
                <a:ea typeface="ヒラギノ角ゴ Pro W3" charset="-128"/>
              </a:rPr>
              <a:t>cover</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3"/>
          </p:nvPr>
        </p:nvSpPr>
        <p:spPr>
          <a:xfrm>
            <a:off x="609441" y="1262063"/>
            <a:ext cx="9141619" cy="5029200"/>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Installing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Cloud Solutions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From Source</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DataSets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Tiger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World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Hypsometric Tints</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Aviation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Airplane Performance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Great Circle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Taxes</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Updating your tables to make GIS faster</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Displaying your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QGIS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Google Maps API</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Bing Maps API</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latin typeface="Times New Roman" pitchFamily="18" charset="0"/>
              </a:rPr>
              <a:t>Additional notes</a:t>
            </a:r>
            <a:r>
              <a:rPr kumimoji="0" lang="en-US" sz="2400" b="0" i="0" u="none" strike="noStrike" cap="none" normalizeH="0" dirty="0" smtClean="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smtClean="0">
                <a:ln>
                  <a:noFill/>
                </a:ln>
                <a:solidFill>
                  <a:srgbClr val="FFFF00"/>
                </a:solidFill>
                <a:effectLst/>
                <a:latin typeface="Times New Roman" pitchFamily="18" charset="0"/>
              </a:rPr>
            </a:br>
            <a:r>
              <a:rPr kumimoji="0" lang="en-US" sz="2400" b="0" i="0" u="none" strike="noStrike" cap="none" normalizeH="0" dirty="0" smtClean="0">
                <a:ln>
                  <a:noFill/>
                </a:ln>
                <a:solidFill>
                  <a:srgbClr val="FFFF00"/>
                </a:solidFill>
                <a:effectLst/>
                <a:latin typeface="Times New Roman" pitchFamily="18" charset="0"/>
              </a:rPr>
              <a:t>(    ) in the upper right corner of the slide.</a:t>
            </a:r>
            <a:endParaRPr kumimoji="0" lang="en-US" sz="2400" b="0" i="0" u="none" strike="noStrike" cap="none" normalizeH="0" baseline="0" dirty="0" smtClean="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Installing </a:t>
            </a:r>
            <a:r>
              <a:rPr lang="en-US" altLang="en-US" dirty="0" err="1" smtClean="0">
                <a:ea typeface="ヒラギノ角ゴ Pro W3" charset="-128"/>
              </a:rPr>
              <a:t>PostGIS</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many ways to install</a:t>
            </a:r>
            <a:endParaRPr lang="en-US" altLang="en-US" dirty="0" smtClean="0">
              <a:ea typeface="ヒラギノ角ゴ Pro W3"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a:t>
            </a:r>
            <a:r>
              <a:rPr lang="en-US" altLang="en-US" dirty="0" smtClean="0">
                <a:solidFill>
                  <a:srgbClr val="FFFFFF"/>
                </a:solidFill>
                <a:ea typeface="ヒラギノ角ゴ Pro W3" charset="-128"/>
              </a:rPr>
              <a:t>cover</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Binary Installers: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Windows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EnterpriseDB’s</a:t>
            </a:r>
            <a:r>
              <a:rPr lang="en-US" altLang="en-US" dirty="0">
                <a:solidFill>
                  <a:srgbClr val="FFFFFF"/>
                </a:solidFill>
                <a:ea typeface="ヒラギノ角ゴ Pro W3" charset="-128"/>
              </a:rPr>
              <a:t> </a:t>
            </a:r>
            <a:r>
              <a:rPr lang="en-US" altLang="en-US" dirty="0" err="1">
                <a:solidFill>
                  <a:srgbClr val="FFFFFF"/>
                </a:solidFill>
                <a:ea typeface="ヒラギノ角ゴ Pro W3" charset="-128"/>
              </a:rPr>
              <a:t>StackBuilder</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Winnie - Experimental Releases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OSX</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Postgres.app</a:t>
            </a:r>
            <a:r>
              <a:rPr lang="en-US" altLang="en-US" dirty="0">
                <a:solidFill>
                  <a:srgbClr val="FFFFFF"/>
                </a:solidFill>
                <a:ea typeface="ヒラギノ角ゴ Pro W3" charset="-128"/>
              </a:rPr>
              <a:t> - Recommended</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KyngChaos</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Homebrew</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OSX PostgreSQL/</a:t>
            </a:r>
            <a:r>
              <a:rPr lang="en-US" altLang="en-US" dirty="0" err="1">
                <a:solidFill>
                  <a:srgbClr val="FFFFFF"/>
                </a:solidFill>
                <a:ea typeface="ヒラギノ角ゴ Pro W3" charset="-128"/>
              </a:rPr>
              <a:t>StackBuilder</a:t>
            </a:r>
            <a:r>
              <a:rPr lang="en-US" altLang="en-US" dirty="0">
                <a:solidFill>
                  <a:srgbClr val="FFFFFF"/>
                </a:solidFill>
                <a:ea typeface="ヒラギノ角ゴ Pro W3" charset="-128"/>
              </a:rPr>
              <a:t> – Mixed reliability – per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Red Hat / Centos / Scientific Linux</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PostgreSQL YUM/RPM Repositories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Ubuntu / </a:t>
            </a:r>
            <a:r>
              <a:rPr lang="en-US" altLang="en-US" i="0" dirty="0" err="1">
                <a:solidFill>
                  <a:srgbClr val="FFFFFF"/>
                </a:solidFill>
                <a:ea typeface="ヒラギノ角ゴ Pro W3" charset="-128"/>
              </a:rPr>
              <a:t>Debian</a:t>
            </a:r>
            <a:endParaRPr lang="en-US" altLang="en-US" i="0"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APT Repository</a:t>
            </a:r>
          </a:p>
          <a:p>
            <a:pPr marL="574675" lvl="1" indent="-457200">
              <a:spcBef>
                <a:spcPts val="0"/>
              </a:spcBef>
              <a:buFont typeface="Arial" panose="020B0604020202020204" pitchFamily="34" charset="0"/>
              <a:buChar char="•"/>
            </a:pPr>
            <a:r>
              <a:rPr lang="en-US" altLang="en-US" i="0" dirty="0" err="1">
                <a:solidFill>
                  <a:srgbClr val="FFFFFF"/>
                </a:solidFill>
                <a:ea typeface="ヒラギノ角ゴ Pro W3" charset="-128"/>
              </a:rPr>
              <a:t>OpenSUSE</a:t>
            </a:r>
            <a:r>
              <a:rPr lang="en-US" altLang="en-US" i="0" dirty="0">
                <a:solidFill>
                  <a:srgbClr val="FFFFFF"/>
                </a:solidFill>
                <a:ea typeface="ヒラギノ角ゴ Pro W3" charset="-128"/>
              </a:rPr>
              <a:t> and SUSE</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Repository</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Other Installers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BigSQL</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EnterpriseDB</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106189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(Source Code Install</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smtClean="0">
                <a:solidFill>
                  <a:srgbClr val="FFFFFF"/>
                </a:solidFill>
                <a:latin typeface="Courier New"/>
              </a:rPr>
              <a:t>tar </a:t>
            </a:r>
            <a:r>
              <a:rPr lang="en-US" sz="1000" dirty="0" err="1">
                <a:solidFill>
                  <a:srgbClr val="FFFFFF"/>
                </a:solidFill>
                <a:latin typeface="Courier New"/>
              </a:rPr>
              <a:t>xvzf</a:t>
            </a:r>
            <a:r>
              <a:rPr lang="en-US" sz="1000" dirty="0">
                <a:solidFill>
                  <a:srgbClr val="FFFFFF"/>
                </a:solidFill>
                <a:latin typeface="Courier New"/>
              </a:rPr>
              <a:t> </a:t>
            </a:r>
            <a:r>
              <a:rPr lang="en-US" sz="1000" dirty="0" smtClean="0">
                <a:solidFill>
                  <a:srgbClr val="FFFFFF"/>
                </a:solidFill>
                <a:latin typeface="Courier New"/>
              </a:rPr>
              <a:t>postgis-2.3.3.tar.gz</a:t>
            </a:r>
          </a:p>
          <a:p>
            <a:pPr>
              <a:lnSpc>
                <a:spcPct val="100000"/>
              </a:lnSpc>
              <a:spcBef>
                <a:spcPts val="0"/>
              </a:spcBef>
            </a:pPr>
            <a:r>
              <a:rPr lang="en-US" sz="1000" dirty="0" smtClean="0">
                <a:solidFill>
                  <a:srgbClr val="FFFFFF"/>
                </a:solidFill>
                <a:latin typeface="Courier New"/>
              </a:rPr>
              <a:t>cd </a:t>
            </a:r>
            <a:r>
              <a:rPr lang="en-US" sz="1000" dirty="0">
                <a:solidFill>
                  <a:srgbClr val="FFFFFF"/>
                </a:solidFill>
                <a:latin typeface="Courier New"/>
              </a:rPr>
              <a:t>postgis-2.3.3 </a:t>
            </a:r>
          </a:p>
          <a:p>
            <a:pPr>
              <a:lnSpc>
                <a:spcPct val="100000"/>
              </a:lnSpc>
              <a:spcBef>
                <a:spcPts val="0"/>
              </a:spcBef>
            </a:pPr>
            <a:r>
              <a:rPr lang="en-US" sz="1000" dirty="0">
                <a:solidFill>
                  <a:srgbClr val="FFFFFF"/>
                </a:solidFill>
                <a:latin typeface="Courier New"/>
              </a:rPr>
              <a:t>./configure </a:t>
            </a:r>
          </a:p>
          <a:p>
            <a:pPr>
              <a:lnSpc>
                <a:spcPct val="100000"/>
              </a:lnSpc>
              <a:spcBef>
                <a:spcPts val="0"/>
              </a:spcBef>
            </a:pPr>
            <a:r>
              <a:rPr lang="en-US" sz="1000" dirty="0">
                <a:solidFill>
                  <a:srgbClr val="FFFFFF"/>
                </a:solidFill>
                <a:latin typeface="Courier New"/>
              </a:rPr>
              <a:t>make </a:t>
            </a:r>
          </a:p>
          <a:p>
            <a:pPr>
              <a:lnSpc>
                <a:spcPct val="100000"/>
              </a:lnSpc>
              <a:spcBef>
                <a:spcPts val="0"/>
              </a:spcBef>
            </a:pPr>
            <a:r>
              <a:rPr lang="en-US" sz="1000" dirty="0">
                <a:solidFill>
                  <a:srgbClr val="FFFFFF"/>
                </a:solidFill>
                <a:latin typeface="Courier New"/>
              </a:rPr>
              <a:t>make </a:t>
            </a:r>
            <a:r>
              <a:rPr lang="en-US" sz="1000" dirty="0" smtClean="0">
                <a:solidFill>
                  <a:srgbClr val="FFFFFF"/>
                </a:solidFill>
                <a:latin typeface="Courier New"/>
              </a:rPr>
              <a:t>install</a:t>
            </a:r>
            <a:endParaRPr lang="en-US" sz="1000" dirty="0">
              <a:solidFill>
                <a:srgbClr val="FFFFFF"/>
              </a:solidFill>
              <a:latin typeface="Courier New"/>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Download Source:</a:t>
            </a:r>
          </a:p>
          <a:p>
            <a:pPr marL="234951" lvl="1" indent="-119063">
              <a:buFont typeface="Arial" panose="020B0604020202020204" pitchFamily="34" charset="0"/>
              <a:buChar char="•"/>
            </a:pPr>
            <a:r>
              <a:rPr lang="en-US" dirty="0"/>
              <a:t>http://www.postgis.net/source/</a:t>
            </a:r>
          </a:p>
          <a:p>
            <a:pPr marL="119063" indent="-119063">
              <a:buFont typeface="Arial" panose="020B0604020202020204" pitchFamily="34" charset="0"/>
              <a:buChar char="•"/>
            </a:pPr>
            <a:r>
              <a:rPr lang="en-US" dirty="0"/>
              <a:t>Source Code Install:</a:t>
            </a:r>
          </a:p>
          <a:p>
            <a:pPr marL="234951" lvl="1" indent="-119063">
              <a:buFont typeface="Arial" panose="020B0604020202020204" pitchFamily="34" charset="0"/>
              <a:buChar char="•"/>
            </a:pPr>
            <a:r>
              <a:rPr lang="en-US" dirty="0"/>
              <a:t>Packages that are also needed to build the source code:</a:t>
            </a:r>
          </a:p>
          <a:p>
            <a:pPr marL="341313" lvl="2" indent="-119063">
              <a:buFont typeface="Arial" panose="020B0604020202020204" pitchFamily="34" charset="0"/>
              <a:buChar char="•"/>
              <a:tabLst>
                <a:tab pos="1089025" algn="l"/>
              </a:tabLst>
            </a:pPr>
            <a:r>
              <a:rPr lang="en-US" dirty="0"/>
              <a:t>GEOS	– http://trac.osgeo.org/geos</a:t>
            </a:r>
          </a:p>
          <a:p>
            <a:pPr marL="341313" lvl="2" indent="-119063">
              <a:buFont typeface="Arial" panose="020B0604020202020204" pitchFamily="34" charset="0"/>
              <a:buChar char="•"/>
              <a:tabLst>
                <a:tab pos="1089025" algn="l"/>
              </a:tabLst>
            </a:pPr>
            <a:r>
              <a:rPr lang="en-US" dirty="0" err="1"/>
              <a:t>Proj</a:t>
            </a:r>
            <a:r>
              <a:rPr lang="en-US" dirty="0"/>
              <a:t> 4	– https://trac.osgeo.org/proj/</a:t>
            </a:r>
          </a:p>
          <a:p>
            <a:pPr marL="341313" lvl="2" indent="-119063">
              <a:buFont typeface="Arial" panose="020B0604020202020204" pitchFamily="34" charset="0"/>
              <a:buChar char="•"/>
              <a:tabLst>
                <a:tab pos="1089025" algn="l"/>
              </a:tabLst>
            </a:pPr>
            <a:r>
              <a:rPr lang="en-US" dirty="0"/>
              <a:t>GDAL	– http://gdal.org/</a:t>
            </a:r>
          </a:p>
          <a:p>
            <a:pPr marL="341313" lvl="2" indent="-119063">
              <a:buFont typeface="Arial" panose="020B0604020202020204" pitchFamily="34" charset="0"/>
              <a:buChar char="•"/>
              <a:tabLst>
                <a:tab pos="1089025" algn="l"/>
              </a:tabLst>
            </a:pPr>
            <a:r>
              <a:rPr lang="en-US" dirty="0"/>
              <a:t>LibXML2	– http://www.xmlsoft.org/</a:t>
            </a:r>
          </a:p>
          <a:p>
            <a:pPr marL="341313" lvl="2" indent="-119063">
              <a:buFont typeface="Arial" panose="020B0604020202020204" pitchFamily="34" charset="0"/>
              <a:buChar char="•"/>
              <a:tabLst>
                <a:tab pos="1089025" algn="l"/>
              </a:tabLst>
            </a:pPr>
            <a:r>
              <a:rPr lang="en-US" dirty="0"/>
              <a:t>JSON-C	– https://github.com/json-c/json-c</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3721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(Cloud</a:t>
            </a:r>
            <a:r>
              <a:rPr lang="en-US" altLang="en-US" dirty="0" smtClean="0">
                <a:solidFill>
                  <a:srgbClr val="FFFFFF"/>
                </a:solidFill>
                <a:ea typeface="ヒラギノ角ゴ Pro W3" charset="-128"/>
              </a:rPr>
              <a:t>)</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The three big cloud providers all support </a:t>
            </a: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but they do not all support </a:t>
            </a:r>
            <a:r>
              <a:rPr lang="en-US" altLang="en-US" dirty="0" err="1">
                <a:solidFill>
                  <a:srgbClr val="FFFFFF"/>
                </a:solidFill>
                <a:ea typeface="ヒラギノ角ゴ Pro W3" charset="-128"/>
              </a:rPr>
              <a:t>pgRouting</a:t>
            </a:r>
            <a:r>
              <a:rPr lang="en-US" altLang="en-US" dirty="0">
                <a:solidFill>
                  <a:srgbClr val="FFFFFF"/>
                </a:solidFill>
                <a:ea typeface="ヒラギノ角ゴ Pro W3" charset="-128"/>
              </a:rPr>
              <a:t>.</a:t>
            </a:r>
          </a:p>
          <a:p>
            <a:pPr marL="457200" indent="-457200">
              <a:lnSpc>
                <a:spcPct val="100000"/>
              </a:lnSpc>
              <a:spcBef>
                <a:spcPts val="0"/>
              </a:spcBef>
              <a:buFont typeface="Arial" panose="020B0604020202020204" pitchFamily="34" charset="0"/>
              <a:buChar char="•"/>
            </a:pPr>
            <a:endParaRPr lang="en-US" altLang="en-US"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Chart data last verified on: 12-01-2017 </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6</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60922595"/>
              </p:ext>
            </p:extLst>
          </p:nvPr>
        </p:nvGraphicFramePr>
        <p:xfrm>
          <a:off x="628649" y="3199763"/>
          <a:ext cx="10964637" cy="2844800"/>
        </p:xfrm>
        <a:graphic>
          <a:graphicData uri="http://schemas.openxmlformats.org/drawingml/2006/table">
            <a:tbl>
              <a:tblPr firstRow="1" bandRow="1">
                <a:tableStyleId>{5C22544A-7EE6-4342-B048-85BDC9FD1C3A}</a:tableStyleId>
              </a:tblPr>
              <a:tblGrid>
                <a:gridCol w="3714751"/>
                <a:gridCol w="3559629"/>
                <a:gridCol w="3690257"/>
              </a:tblGrid>
              <a:tr h="370840">
                <a:tc>
                  <a:txBody>
                    <a:bodyPr/>
                    <a:lstStyle/>
                    <a:p>
                      <a:r>
                        <a:rPr lang="en-US" dirty="0" smtClean="0">
                          <a:solidFill>
                            <a:srgbClr val="18243D"/>
                          </a:solidFill>
                        </a:rPr>
                        <a:t>Cloud Provider</a:t>
                      </a:r>
                      <a:endParaRPr lang="en-US" dirty="0">
                        <a:solidFill>
                          <a:srgbClr val="18243D"/>
                        </a:solidFill>
                      </a:endParaRPr>
                    </a:p>
                  </a:txBody>
                  <a:tcPr/>
                </a:tc>
                <a:tc>
                  <a:txBody>
                    <a:bodyPr/>
                    <a:lstStyle/>
                    <a:p>
                      <a:r>
                        <a:rPr lang="en-US" dirty="0" err="1" smtClean="0">
                          <a:solidFill>
                            <a:srgbClr val="18243D"/>
                          </a:solidFill>
                        </a:rPr>
                        <a:t>PostGIS</a:t>
                      </a:r>
                      <a:endParaRPr lang="en-US" dirty="0">
                        <a:solidFill>
                          <a:srgbClr val="18243D"/>
                        </a:solidFill>
                      </a:endParaRPr>
                    </a:p>
                  </a:txBody>
                  <a:tcPr/>
                </a:tc>
                <a:tc>
                  <a:txBody>
                    <a:bodyPr/>
                    <a:lstStyle/>
                    <a:p>
                      <a:r>
                        <a:rPr lang="en-US" dirty="0" err="1" smtClean="0">
                          <a:solidFill>
                            <a:srgbClr val="18243D"/>
                          </a:solidFill>
                        </a:rPr>
                        <a:t>pgRouting</a:t>
                      </a:r>
                      <a:endParaRPr lang="en-US" dirty="0">
                        <a:solidFill>
                          <a:srgbClr val="18243D"/>
                        </a:solidFill>
                      </a:endParaRPr>
                    </a:p>
                  </a:txBody>
                  <a:tcPr/>
                </a:tc>
              </a:tr>
              <a:tr h="370840">
                <a:tc>
                  <a:txBody>
                    <a:bodyPr/>
                    <a:lstStyle/>
                    <a:p>
                      <a:r>
                        <a:rPr lang="en-US" dirty="0" smtClean="0"/>
                        <a:t>Amazon</a:t>
                      </a:r>
                      <a:endParaRPr lang="en-US" dirty="0"/>
                    </a:p>
                  </a:txBody>
                  <a:tcPr/>
                </a:tc>
                <a:tc>
                  <a:txBody>
                    <a:bodyPr/>
                    <a:lstStyle/>
                    <a:p>
                      <a:r>
                        <a:rPr lang="en-US" dirty="0" smtClean="0"/>
                        <a:t>9.6.2-9.6.5/2.3.2</a:t>
                      </a:r>
                    </a:p>
                    <a:p>
                      <a:r>
                        <a:rPr lang="en-US" dirty="0" smtClean="0"/>
                        <a:t>9.6.1/2.3.0</a:t>
                      </a:r>
                    </a:p>
                    <a:p>
                      <a:r>
                        <a:rPr lang="en-US" dirty="0" smtClean="0"/>
                        <a:t>9.5.6/2.2.5</a:t>
                      </a:r>
                    </a:p>
                    <a:p>
                      <a:r>
                        <a:rPr lang="en-US" dirty="0" smtClean="0"/>
                        <a:t>9.4.x/2.1.8</a:t>
                      </a:r>
                    </a:p>
                    <a:p>
                      <a:r>
                        <a:rPr lang="en-US" dirty="0" smtClean="0"/>
                        <a:t>9.3.x/2.1.8</a:t>
                      </a:r>
                      <a:endParaRPr lang="en-US" dirty="0"/>
                    </a:p>
                  </a:txBody>
                  <a:tcPr/>
                </a:tc>
                <a:tc>
                  <a:txBody>
                    <a:bodyPr/>
                    <a:lstStyle/>
                    <a:p>
                      <a:r>
                        <a:rPr lang="en-US" dirty="0" smtClean="0"/>
                        <a:t>9.6.5</a:t>
                      </a:r>
                      <a:endParaRPr lang="en-US" dirty="0"/>
                    </a:p>
                  </a:txBody>
                  <a:tcPr/>
                </a:tc>
              </a:tr>
              <a:tr h="370840">
                <a:tc>
                  <a:txBody>
                    <a:bodyPr/>
                    <a:lstStyle/>
                    <a:p>
                      <a:r>
                        <a:rPr lang="en-US" dirty="0" smtClean="0"/>
                        <a:t>Google</a:t>
                      </a:r>
                      <a:endParaRPr lang="en-US" dirty="0"/>
                    </a:p>
                  </a:txBody>
                  <a:tcPr/>
                </a:tc>
                <a:tc>
                  <a:txBody>
                    <a:bodyPr/>
                    <a:lstStyle/>
                    <a:p>
                      <a:r>
                        <a:rPr lang="en-US" dirty="0" smtClean="0"/>
                        <a:t>2.3</a:t>
                      </a:r>
                      <a:endParaRPr lang="en-US" dirty="0"/>
                    </a:p>
                  </a:txBody>
                  <a:tcPr/>
                </a:tc>
                <a:tc>
                  <a:txBody>
                    <a:bodyPr/>
                    <a:lstStyle/>
                    <a:p>
                      <a:r>
                        <a:rPr lang="en-US" dirty="0" smtClean="0"/>
                        <a:t>No</a:t>
                      </a:r>
                      <a:endParaRPr lang="en-US" dirty="0"/>
                    </a:p>
                  </a:txBody>
                  <a:tcPr/>
                </a:tc>
              </a:tr>
              <a:tr h="370840">
                <a:tc>
                  <a:txBody>
                    <a:bodyPr/>
                    <a:lstStyle/>
                    <a:p>
                      <a:r>
                        <a:rPr lang="en-US" dirty="0" smtClean="0"/>
                        <a:t>Microsoft</a:t>
                      </a:r>
                      <a:endParaRPr lang="en-US" dirty="0"/>
                    </a:p>
                  </a:txBody>
                  <a:tcPr/>
                </a:tc>
                <a:tc>
                  <a:txBody>
                    <a:bodyPr/>
                    <a:lstStyle/>
                    <a:p>
                      <a:r>
                        <a:rPr lang="en-US" dirty="0" smtClean="0"/>
                        <a:t>9.5.7/Yes</a:t>
                      </a:r>
                    </a:p>
                    <a:p>
                      <a:r>
                        <a:rPr lang="en-US" dirty="0" smtClean="0"/>
                        <a:t>9.6.2/Yes</a:t>
                      </a:r>
                      <a:endParaRPr lang="en-US" dirty="0"/>
                    </a:p>
                  </a:txBody>
                  <a:tcPr/>
                </a:tc>
                <a:tc>
                  <a:txBody>
                    <a:bodyPr/>
                    <a:lstStyle/>
                    <a:p>
                      <a:r>
                        <a:rPr lang="en-US" dirty="0" smtClean="0"/>
                        <a:t>Yes</a:t>
                      </a:r>
                      <a:endParaRPr lang="en-US" dirty="0"/>
                    </a:p>
                  </a:txBody>
                  <a:tcPr/>
                </a:tc>
              </a:tr>
            </a:tbl>
          </a:graphicData>
        </a:graphic>
      </p:graphicFrame>
    </p:spTree>
    <p:extLst>
      <p:ext uri="{BB962C8B-B14F-4D97-AF65-F5344CB8AC3E}">
        <p14:creationId xmlns:p14="http://schemas.microsoft.com/office/powerpoint/2010/main" val="21571786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sz="5400" dirty="0"/>
              <a:t>United States Census Bureau</a:t>
            </a:r>
            <a:endParaRPr lang="en-US" altLang="en-US" sz="5400" dirty="0">
              <a:ea typeface="ヒラギノ角ゴ Pro W3" charset="-128"/>
            </a:endParaRPr>
          </a:p>
          <a:p>
            <a:pPr marL="90488" lvl="1">
              <a:spcBef>
                <a:spcPct val="0"/>
              </a:spcBef>
            </a:pPr>
            <a:r>
              <a:rPr lang="en-US" altLang="en-US" dirty="0">
                <a:ea typeface="ヒラギノ角ゴ Pro W3" charset="-128"/>
              </a:rPr>
              <a:t>Tiger Shapefiles</a:t>
            </a:r>
          </a:p>
        </p:txBody>
      </p:sp>
    </p:spTree>
    <p:extLst>
      <p:ext uri="{BB962C8B-B14F-4D97-AF65-F5344CB8AC3E}">
        <p14:creationId xmlns:p14="http://schemas.microsoft.com/office/powerpoint/2010/main" val="3693783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Tiger Line/Shapefiles</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6" y="1261872"/>
            <a:ext cx="10964048" cy="4846320"/>
          </a:xfrm>
        </p:spPr>
        <p:txBody>
          <a:bodyPr numCol="2"/>
          <a:lstStyle/>
          <a:p>
            <a:pPr marL="119063" indent="-119063">
              <a:buFont typeface="Arial" panose="020B0604020202020204" pitchFamily="34" charset="0"/>
              <a:buChar char="•"/>
            </a:pPr>
            <a:r>
              <a:rPr lang="en-US" dirty="0"/>
              <a:t>Shapefiles – 2007 to Present (2017)</a:t>
            </a:r>
          </a:p>
          <a:p>
            <a:pPr marL="119063" indent="-119063">
              <a:buFont typeface="Arial" panose="020B0604020202020204" pitchFamily="34" charset="0"/>
              <a:buChar char="•"/>
            </a:pPr>
            <a:r>
              <a:rPr lang="en-US" dirty="0"/>
              <a:t>TIGER/Line ASCII Format – 2006 and earlier.</a:t>
            </a:r>
          </a:p>
          <a:p>
            <a:pPr marL="119063" indent="-119063">
              <a:buFont typeface="Arial" panose="020B0604020202020204" pitchFamily="34" charset="0"/>
              <a:buChar char="•"/>
            </a:pPr>
            <a:r>
              <a:rPr lang="en-US" dirty="0"/>
              <a:t>Here are some of the Tiger Datasets:</a:t>
            </a:r>
          </a:p>
          <a:p>
            <a:pPr marL="234951" lvl="1" indent="-119063">
              <a:buFont typeface="Arial" panose="020B0604020202020204" pitchFamily="34" charset="0"/>
              <a:buChar char="•"/>
            </a:pPr>
            <a:r>
              <a:rPr lang="en-US" dirty="0"/>
              <a:t>Geographic Areas</a:t>
            </a:r>
          </a:p>
          <a:p>
            <a:pPr marL="341313" lvl="2" indent="-119063">
              <a:buFont typeface="Arial" panose="020B0604020202020204" pitchFamily="34" charset="0"/>
              <a:buChar char="•"/>
            </a:pPr>
            <a:r>
              <a:rPr lang="en-US" dirty="0"/>
              <a:t>American Indian Area Geography</a:t>
            </a:r>
          </a:p>
          <a:p>
            <a:pPr marL="341313" lvl="2" indent="-119063">
              <a:buFont typeface="Arial" panose="020B0604020202020204" pitchFamily="34" charset="0"/>
              <a:buChar char="•"/>
            </a:pPr>
            <a:r>
              <a:rPr lang="en-US" dirty="0"/>
              <a:t>Blocks</a:t>
            </a:r>
          </a:p>
          <a:p>
            <a:pPr marL="341313" lvl="2" indent="-119063">
              <a:buFont typeface="Arial" panose="020B0604020202020204" pitchFamily="34" charset="0"/>
              <a:buChar char="•"/>
            </a:pPr>
            <a:r>
              <a:rPr lang="en-US" dirty="0"/>
              <a:t>Block Groups</a:t>
            </a:r>
          </a:p>
          <a:p>
            <a:pPr marL="341313" lvl="2" indent="-119063">
              <a:buFont typeface="Arial" panose="020B0604020202020204" pitchFamily="34" charset="0"/>
              <a:buChar char="•"/>
            </a:pPr>
            <a:r>
              <a:rPr lang="en-US" dirty="0"/>
              <a:t>Census Tracts</a:t>
            </a:r>
          </a:p>
          <a:p>
            <a:pPr marL="341313" lvl="2" indent="-119063">
              <a:buFont typeface="Arial" panose="020B0604020202020204" pitchFamily="34" charset="0"/>
              <a:buChar char="•"/>
            </a:pPr>
            <a:r>
              <a:rPr lang="en-US" dirty="0"/>
              <a:t>Congressional Districts</a:t>
            </a:r>
          </a:p>
          <a:p>
            <a:pPr marL="341313" lvl="2" indent="-119063">
              <a:buFont typeface="Arial" panose="020B0604020202020204" pitchFamily="34" charset="0"/>
              <a:buChar char="•"/>
            </a:pPr>
            <a:r>
              <a:rPr lang="en-US" dirty="0"/>
              <a:t>Consolidated Cities</a:t>
            </a:r>
          </a:p>
          <a:p>
            <a:pPr marL="341313" lvl="2" indent="-119063">
              <a:buFont typeface="Arial" panose="020B0604020202020204" pitchFamily="34" charset="0"/>
              <a:buChar char="•"/>
            </a:pPr>
            <a:r>
              <a:rPr lang="en-US" dirty="0"/>
              <a:t>Core Based Statistical Areas</a:t>
            </a:r>
          </a:p>
          <a:p>
            <a:pPr marL="341313" lvl="2" indent="-119063">
              <a:buFont typeface="Arial" panose="020B0604020202020204" pitchFamily="34" charset="0"/>
              <a:buChar char="•"/>
            </a:pPr>
            <a:r>
              <a:rPr lang="en-US" dirty="0"/>
              <a:t>Counties (and equivalent)</a:t>
            </a:r>
          </a:p>
          <a:p>
            <a:pPr marL="341313" lvl="2" indent="-119063">
              <a:buFont typeface="Arial" panose="020B0604020202020204" pitchFamily="34" charset="0"/>
              <a:buChar char="•"/>
            </a:pPr>
            <a:r>
              <a:rPr lang="en-US" dirty="0"/>
              <a:t>County Subdivisions</a:t>
            </a:r>
          </a:p>
          <a:p>
            <a:pPr marL="341313" lvl="2" indent="-119063">
              <a:buFont typeface="Arial" panose="020B0604020202020204" pitchFamily="34" charset="0"/>
              <a:buChar char="•"/>
            </a:pPr>
            <a:r>
              <a:rPr lang="en-US" dirty="0"/>
              <a:t>Estate</a:t>
            </a:r>
          </a:p>
          <a:p>
            <a:pPr marL="341313" lvl="2" indent="-119063">
              <a:buFont typeface="Arial" panose="020B0604020202020204" pitchFamily="34" charset="0"/>
              <a:buChar char="•"/>
            </a:pPr>
            <a:r>
              <a:rPr lang="en-US" dirty="0"/>
              <a:t>Places</a:t>
            </a:r>
          </a:p>
          <a:p>
            <a:pPr marL="341313" lvl="2" indent="-119063">
              <a:buFont typeface="Arial" panose="020B0604020202020204" pitchFamily="34" charset="0"/>
              <a:buChar char="•"/>
            </a:pPr>
            <a:r>
              <a:rPr lang="en-US" dirty="0"/>
              <a:t>Public Use Microdata </a:t>
            </a:r>
            <a:r>
              <a:rPr lang="en-US" dirty="0" smtClean="0"/>
              <a:t>Areas</a:t>
            </a:r>
          </a:p>
          <a:p>
            <a:pPr marL="341313" lvl="2" indent="-119063">
              <a:buFont typeface="Arial" panose="020B0604020202020204" pitchFamily="34" charset="0"/>
              <a:buChar char="•"/>
            </a:pPr>
            <a:r>
              <a:rPr lang="en-US" dirty="0"/>
              <a:t>School Districts</a:t>
            </a:r>
          </a:p>
          <a:p>
            <a:pPr marL="341313" lvl="2" indent="-119063">
              <a:buFont typeface="Arial" panose="020B0604020202020204" pitchFamily="34" charset="0"/>
              <a:buChar char="•"/>
            </a:pPr>
            <a:r>
              <a:rPr lang="en-US" dirty="0"/>
              <a:t>States (and equivalent)</a:t>
            </a:r>
          </a:p>
          <a:p>
            <a:pPr marL="341313" lvl="2" indent="-119063">
              <a:buFont typeface="Arial" panose="020B0604020202020204" pitchFamily="34" charset="0"/>
              <a:buChar char="•"/>
            </a:pPr>
            <a:r>
              <a:rPr lang="en-US" dirty="0"/>
              <a:t>State Legislative Districts</a:t>
            </a:r>
          </a:p>
          <a:p>
            <a:pPr marL="341313" lvl="2" indent="-119063">
              <a:buFont typeface="Arial" panose="020B0604020202020204" pitchFamily="34" charset="0"/>
              <a:buChar char="•"/>
            </a:pPr>
            <a:r>
              <a:rPr lang="en-US" dirty="0" err="1"/>
              <a:t>Subbarrio</a:t>
            </a:r>
            <a:r>
              <a:rPr lang="en-US" dirty="0"/>
              <a:t> (</a:t>
            </a:r>
            <a:r>
              <a:rPr lang="en-US" dirty="0" err="1"/>
              <a:t>SubMinor</a:t>
            </a:r>
            <a:r>
              <a:rPr lang="en-US" dirty="0"/>
              <a:t> Civil Division)</a:t>
            </a:r>
          </a:p>
          <a:p>
            <a:pPr marL="341313" lvl="2" indent="-119063">
              <a:buFont typeface="Arial" panose="020B0604020202020204" pitchFamily="34" charset="0"/>
              <a:buChar char="•"/>
            </a:pPr>
            <a:r>
              <a:rPr lang="en-US" dirty="0"/>
              <a:t>Urban Areas</a:t>
            </a:r>
          </a:p>
          <a:p>
            <a:pPr marL="341313" lvl="2" indent="-119063">
              <a:buFont typeface="Arial" panose="020B0604020202020204" pitchFamily="34" charset="0"/>
              <a:buChar char="•"/>
            </a:pPr>
            <a:r>
              <a:rPr lang="en-US" dirty="0"/>
              <a:t>ZIP Code Tabulation Areas</a:t>
            </a:r>
          </a:p>
          <a:p>
            <a:pPr marL="234951" lvl="1" indent="-119063">
              <a:buFont typeface="Arial" panose="020B0604020202020204" pitchFamily="34" charset="0"/>
              <a:buChar char="•"/>
            </a:pPr>
            <a:r>
              <a:rPr lang="en-US" dirty="0"/>
              <a:t>Features</a:t>
            </a:r>
          </a:p>
          <a:p>
            <a:pPr marL="341313" lvl="2" indent="-119063">
              <a:buFont typeface="Arial" panose="020B0604020202020204" pitchFamily="34" charset="0"/>
              <a:buChar char="•"/>
            </a:pPr>
            <a:r>
              <a:rPr lang="en-US" dirty="0"/>
              <a:t>All Lines</a:t>
            </a:r>
          </a:p>
          <a:p>
            <a:pPr marL="341313" lvl="2" indent="-119063">
              <a:buFont typeface="Arial" panose="020B0604020202020204" pitchFamily="34" charset="0"/>
              <a:buChar char="•"/>
            </a:pPr>
            <a:r>
              <a:rPr lang="en-US" dirty="0"/>
              <a:t>Coastline</a:t>
            </a:r>
          </a:p>
          <a:p>
            <a:pPr marL="341313" lvl="2" indent="-119063">
              <a:buFont typeface="Arial" panose="020B0604020202020204" pitchFamily="34" charset="0"/>
              <a:buChar char="•"/>
            </a:pPr>
            <a:r>
              <a:rPr lang="en-US" dirty="0"/>
              <a:t>Landmarks</a:t>
            </a:r>
          </a:p>
          <a:p>
            <a:pPr marL="341313" lvl="2" indent="-119063">
              <a:buFont typeface="Arial" panose="020B0604020202020204" pitchFamily="34" charset="0"/>
              <a:buChar char="•"/>
            </a:pPr>
            <a:r>
              <a:rPr lang="en-US" dirty="0"/>
              <a:t>Roads</a:t>
            </a:r>
          </a:p>
          <a:p>
            <a:pPr marL="341313" lvl="2" indent="-119063">
              <a:buFont typeface="Arial" panose="020B0604020202020204" pitchFamily="34" charset="0"/>
              <a:buChar char="•"/>
            </a:pPr>
            <a:r>
              <a:rPr lang="en-US" dirty="0"/>
              <a:t>Rails</a:t>
            </a:r>
          </a:p>
          <a:p>
            <a:pPr marL="341313" lvl="2" indent="-119063">
              <a:buFont typeface="Arial" panose="020B0604020202020204" pitchFamily="34" charset="0"/>
              <a:buChar char="•"/>
            </a:pPr>
            <a:r>
              <a:rPr lang="en-US" dirty="0"/>
              <a:t>Military Installations</a:t>
            </a:r>
          </a:p>
          <a:p>
            <a:pPr marL="341313" lvl="2" indent="-119063">
              <a:buFont typeface="Arial" panose="020B0604020202020204" pitchFamily="34" charset="0"/>
              <a:buChar char="•"/>
            </a:pPr>
            <a:r>
              <a:rPr lang="en-US" dirty="0"/>
              <a:t>Water</a:t>
            </a:r>
          </a:p>
          <a:p>
            <a:pPr marL="234951" lvl="1" indent="-119063">
              <a:buFont typeface="Arial" panose="020B0604020202020204" pitchFamily="34" charset="0"/>
              <a:buChar char="•"/>
            </a:pPr>
            <a:r>
              <a:rPr lang="en-US" dirty="0"/>
              <a:t>Feature Relationships</a:t>
            </a:r>
          </a:p>
          <a:p>
            <a:pPr marL="341313" lvl="2" indent="-119063">
              <a:buFont typeface="Arial" panose="020B0604020202020204" pitchFamily="34" charset="0"/>
              <a:buChar char="•"/>
            </a:pPr>
            <a:r>
              <a:rPr lang="en-US" dirty="0"/>
              <a:t>Relationship Files</a:t>
            </a:r>
          </a:p>
          <a:p>
            <a:pPr marL="341313" lvl="2" indent="-119063">
              <a:buFont typeface="Arial" panose="020B0604020202020204" pitchFamily="34" charset="0"/>
              <a:buChar char="•"/>
            </a:pP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4864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Pre-Requirements</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Pre-Requirements: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wget</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7-zip</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388481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loader_variables</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tiger.loader_variables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tiger_year</a:t>
            </a:r>
            <a:r>
              <a:rPr lang="en-US" altLang="en-US" dirty="0">
                <a:solidFill>
                  <a:srgbClr val="FFFFFF"/>
                </a:solidFill>
                <a:ea typeface="ヒラギノ角ゴ Pro W3" charset="-128"/>
              </a:rPr>
              <a:t> – 2017</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website_root</a:t>
            </a:r>
            <a:r>
              <a:rPr lang="en-US" altLang="en-US" dirty="0">
                <a:solidFill>
                  <a:srgbClr val="FFFFFF"/>
                </a:solidFill>
                <a:ea typeface="ヒラギノ角ゴ Pro W3" charset="-128"/>
              </a:rPr>
              <a:t> –</a:t>
            </a:r>
            <a:r>
              <a:rPr lang="en-US" altLang="en-US" dirty="0" smtClean="0">
                <a:solidFill>
                  <a:srgbClr val="FFFFFF"/>
                </a:solidFill>
                <a:ea typeface="ヒラギノ角ゴ Pro W3" charset="-128"/>
              </a:rPr>
              <a:t> http</a:t>
            </a:r>
            <a:r>
              <a:rPr lang="en-US" altLang="en-US" dirty="0">
                <a:solidFill>
                  <a:srgbClr val="FFFFFF"/>
                </a:solidFill>
                <a:ea typeface="ヒラギノ角ゴ Pro W3" charset="-128"/>
              </a:rPr>
              <a:t>://www2.census.gov/geo/tiger/TIGER2017 </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staging_folder</a:t>
            </a:r>
            <a:r>
              <a:rPr lang="en-US" altLang="en-US" dirty="0">
                <a:solidFill>
                  <a:srgbClr val="FFFFFF"/>
                </a:solidFill>
                <a:ea typeface="ヒラギノ角ゴ Pro W3" charset="-128"/>
              </a:rPr>
              <a:t> – Local Directory for Downloads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data_schema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tiger_data</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tiger_staging</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600" b="1" dirty="0"/>
              <a:t>You may wish to update your staging folder aka where the downloads happen.</a:t>
            </a:r>
            <a:endParaRPr lang="en-US" altLang="en-US" sz="1600" b="1" dirty="0">
              <a:solidFill>
                <a:srgbClr val="FFFFFF"/>
              </a:solidFill>
              <a:ea typeface="ヒラギノ角ゴ Pro W3" charset="-128"/>
            </a:endParaRP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b="1" dirty="0">
                <a:solidFill>
                  <a:srgbClr val="FFFF00"/>
                </a:solidFill>
                <a:ea typeface="ヒラギノ角ゴ Pro W3" charset="-128"/>
              </a:rPr>
              <a:t>If you want to download their entire dataset, </a:t>
            </a:r>
            <a:r>
              <a:rPr lang="en-US" altLang="en-US" sz="1600" b="1" u="sng" dirty="0">
                <a:solidFill>
                  <a:srgbClr val="FFFF00"/>
                </a:solidFill>
                <a:ea typeface="ヒラギノ角ゴ Pro W3" charset="-128"/>
              </a:rPr>
              <a:t>don’t use http</a:t>
            </a:r>
            <a:r>
              <a:rPr lang="en-US" altLang="en-US" sz="1600" b="1" dirty="0">
                <a:solidFill>
                  <a:srgbClr val="FFFF00"/>
                </a:solidFill>
                <a:ea typeface="ヒラギノ角ゴ Pro W3" charset="-128"/>
              </a:rPr>
              <a:t> or you will get blacklisted from their website like I did. Change it to ftp to be able to download all the data sets.</a:t>
            </a:r>
          </a:p>
          <a:p>
            <a:pPr>
              <a:lnSpc>
                <a:spcPct val="100000"/>
              </a:lnSpc>
              <a:spcBef>
                <a:spcPts val="0"/>
              </a:spcBef>
            </a:pPr>
            <a:endParaRPr lang="en-US" altLang="en-US" sz="1600" b="1" dirty="0">
              <a:solidFill>
                <a:srgbClr val="FFFF00"/>
              </a:solidFill>
              <a:ea typeface="ヒラギノ角ゴ Pro W3" charset="-128"/>
            </a:endParaRPr>
          </a:p>
          <a:p>
            <a:pPr>
              <a:lnSpc>
                <a:spcPct val="100000"/>
              </a:lnSpc>
              <a:spcBef>
                <a:spcPts val="0"/>
              </a:spcBef>
            </a:pPr>
            <a:r>
              <a:rPr lang="en-US" altLang="en-US" sz="1600" dirty="0">
                <a:ea typeface="ヒラギノ角ゴ Pro W3" charset="-128"/>
              </a:rPr>
              <a:t>Another good program for Windows is </a:t>
            </a:r>
            <a:r>
              <a:rPr lang="en-US" altLang="en-US" sz="1600" dirty="0" err="1">
                <a:ea typeface="ヒラギノ角ゴ Pro W3" charset="-128"/>
              </a:rPr>
              <a:t>WinSCP</a:t>
            </a:r>
            <a:r>
              <a:rPr lang="en-US" altLang="en-US" sz="1600" dirty="0">
                <a:ea typeface="ヒラギノ角ゴ Pro W3" charset="-128"/>
              </a:rPr>
              <a:t> to be able to download the whole directory structure.</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ftp://ftp.census.gov/geo/tiger/TIGER2017/</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There is a Shapefile File Name Definition file in the main folder for each year that describes what data is contained in the subfolders.</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This table is found in the postgis_23_sample database.</a:t>
            </a:r>
          </a:p>
          <a:p>
            <a:endParaRPr lang="en-US" sz="1600" dirty="0"/>
          </a:p>
        </p:txBody>
      </p:sp>
    </p:spTree>
    <p:extLst>
      <p:ext uri="{BB962C8B-B14F-4D97-AF65-F5344CB8AC3E}">
        <p14:creationId xmlns:p14="http://schemas.microsoft.com/office/powerpoint/2010/main" val="620275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loader_platform</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tiger.loader_platform</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Make a copy of the windows or </a:t>
            </a:r>
            <a:r>
              <a:rPr lang="en-US" altLang="en-US" dirty="0" err="1">
                <a:solidFill>
                  <a:srgbClr val="FFFFFF"/>
                </a:solidFill>
                <a:ea typeface="ヒラギノ角ゴ Pro W3" charset="-128"/>
              </a:rPr>
              <a:t>sh</a:t>
            </a:r>
            <a:r>
              <a:rPr lang="en-US" altLang="en-US" dirty="0">
                <a:solidFill>
                  <a:srgbClr val="FFFFFF"/>
                </a:solidFill>
                <a:ea typeface="ヒラギノ角ゴ Pro W3" charset="-128"/>
              </a:rPr>
              <a:t> record and edit to your needs.</a:t>
            </a:r>
            <a:endParaRPr lang="en-US" dirty="0"/>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altLang="en-US" dirty="0">
                <a:solidFill>
                  <a:srgbClr val="FFFFFF"/>
                </a:solidFill>
                <a:ea typeface="ヒラギノ角ゴ Pro W3" charset="-128"/>
              </a:rPr>
              <a:t>I edited the following sections:</a:t>
            </a:r>
          </a:p>
          <a:p>
            <a:pPr>
              <a:lnSpc>
                <a:spcPct val="100000"/>
              </a:lnSpc>
              <a:spcBef>
                <a:spcPts val="0"/>
              </a:spcBef>
            </a:pPr>
            <a:r>
              <a:rPr lang="en-US" altLang="en-US" dirty="0" err="1">
                <a:solidFill>
                  <a:srgbClr val="FFFFFF"/>
                </a:solidFill>
                <a:ea typeface="ヒラギノ角ゴ Pro W3" charset="-128"/>
              </a:rPr>
              <a:t>declare_sect</a:t>
            </a:r>
            <a:endParaRPr lang="en-US" altLang="en-US" dirty="0">
              <a:solidFill>
                <a:srgbClr val="FFFFFF"/>
              </a:solidFill>
              <a:ea typeface="ヒラギノ角ゴ Pro W3" charset="-128"/>
            </a:endParaRPr>
          </a:p>
          <a:p>
            <a:pPr>
              <a:lnSpc>
                <a:spcPct val="100000"/>
              </a:lnSpc>
              <a:spcBef>
                <a:spcPts val="0"/>
              </a:spcBef>
            </a:pPr>
            <a:r>
              <a:rPr lang="en-US" altLang="en-US" dirty="0">
                <a:solidFill>
                  <a:srgbClr val="FFFFFF"/>
                </a:solidFill>
                <a:ea typeface="ヒラギノ角ゴ Pro W3" charset="-128"/>
              </a:rPr>
              <a:t>	PGBIN (</a:t>
            </a:r>
            <a:r>
              <a:rPr lang="en-US" altLang="en-US" dirty="0" err="1">
                <a:solidFill>
                  <a:srgbClr val="FFFFFF"/>
                </a:solidFill>
                <a:ea typeface="ヒラギノ角ゴ Pro W3" charset="-128"/>
              </a:rPr>
              <a:t>postgres</a:t>
            </a:r>
            <a:r>
              <a:rPr lang="en-US" altLang="en-US" dirty="0">
                <a:solidFill>
                  <a:srgbClr val="FFFFFF"/>
                </a:solidFill>
                <a:ea typeface="ヒラギノ角ゴ Pro W3" charset="-128"/>
              </a:rPr>
              <a:t> binary location)</a:t>
            </a:r>
          </a:p>
          <a:p>
            <a:pPr>
              <a:lnSpc>
                <a:spcPct val="100000"/>
              </a:lnSpc>
              <a:spcBef>
                <a:spcPts val="0"/>
              </a:spcBef>
            </a:pPr>
            <a:r>
              <a:rPr lang="en-US" altLang="en-US" dirty="0">
                <a:solidFill>
                  <a:srgbClr val="FFFFFF"/>
                </a:solidFill>
                <a:ea typeface="ヒラギノ角ゴ Pro W3" charset="-128"/>
              </a:rPr>
              <a:t>	PGPORT (Non-Standard port)</a:t>
            </a:r>
          </a:p>
          <a:p>
            <a:pPr>
              <a:lnSpc>
                <a:spcPct val="100000"/>
              </a:lnSpc>
              <a:spcBef>
                <a:spcPts val="0"/>
              </a:spcBef>
            </a:pPr>
            <a:r>
              <a:rPr lang="en-US" altLang="en-US" dirty="0">
                <a:solidFill>
                  <a:srgbClr val="FFFFFF"/>
                </a:solidFill>
                <a:ea typeface="ヒラギノ角ゴ Pro W3" charset="-128"/>
              </a:rPr>
              <a:t>	PGPASSWORD (My password)</a:t>
            </a:r>
          </a:p>
          <a:p>
            <a:pPr>
              <a:lnSpc>
                <a:spcPct val="100000"/>
              </a:lnSpc>
              <a:spcBef>
                <a:spcPts val="0"/>
              </a:spcBef>
            </a:pPr>
            <a:r>
              <a:rPr lang="en-US" altLang="en-US" dirty="0">
                <a:solidFill>
                  <a:srgbClr val="FFFFFF"/>
                </a:solidFill>
                <a:ea typeface="ヒラギノ角ゴ Pro W3" charset="-128"/>
              </a:rPr>
              <a:t>	PGDATABASE (My database)</a:t>
            </a:r>
          </a:p>
          <a:p>
            <a:pPr>
              <a:lnSpc>
                <a:spcPct val="100000"/>
              </a:lnSpc>
              <a:spcBef>
                <a:spcPts val="0"/>
              </a:spcBef>
            </a:pPr>
            <a:r>
              <a:rPr lang="en-US" altLang="en-US" dirty="0" err="1">
                <a:solidFill>
                  <a:srgbClr val="FFFFFF"/>
                </a:solidFill>
                <a:ea typeface="ヒラギノ角ゴ Pro W3" charset="-128"/>
              </a:rPr>
              <a:t>wget</a:t>
            </a:r>
            <a:r>
              <a:rPr lang="en-US" altLang="en-US" dirty="0">
                <a:solidFill>
                  <a:srgbClr val="FFFFFF"/>
                </a:solidFill>
                <a:ea typeface="ヒラギノ角ゴ Pro W3" charset="-128"/>
              </a:rPr>
              <a:t> (May have not been needed)</a:t>
            </a:r>
          </a:p>
          <a:p>
            <a:pPr>
              <a:lnSpc>
                <a:spcPct val="100000"/>
              </a:lnSpc>
              <a:spcBef>
                <a:spcPts val="0"/>
              </a:spcBef>
            </a:pPr>
            <a:endParaRPr lang="en-US" altLang="en-US" dirty="0">
              <a:solidFill>
                <a:srgbClr val="FFFFFF"/>
              </a:solidFill>
              <a:ea typeface="ヒラギノ角ゴ Pro W3" charset="-128"/>
            </a:endParaRPr>
          </a:p>
          <a:p>
            <a:pPr>
              <a:lnSpc>
                <a:spcPct val="100000"/>
              </a:lnSpc>
              <a:spcBef>
                <a:spcPts val="0"/>
              </a:spcBef>
            </a:pPr>
            <a:r>
              <a:rPr lang="en-US" altLang="en-US" dirty="0">
                <a:ea typeface="ヒラギノ角ゴ Pro W3" charset="-128"/>
              </a:rPr>
              <a:t>This table is found in the postgis_23_sample database.</a:t>
            </a:r>
          </a:p>
          <a:p>
            <a:endParaRPr lang="en-US" dirty="0"/>
          </a:p>
        </p:txBody>
      </p:sp>
    </p:spTree>
    <p:extLst>
      <p:ext uri="{BB962C8B-B14F-4D97-AF65-F5344CB8AC3E}">
        <p14:creationId xmlns:p14="http://schemas.microsoft.com/office/powerpoint/2010/main" val="3830221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Loading Shapefiles into PostgreSQL</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Convert Shape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shp2pgsql</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-D	– Copy format </a:t>
            </a:r>
            <a:r>
              <a:rPr lang="en-US" altLang="en-US" dirty="0" err="1">
                <a:ea typeface="ヒラギノ角ゴ Pro W3" charset="-128"/>
              </a:rPr>
              <a:t>vers</a:t>
            </a:r>
            <a:r>
              <a:rPr lang="en-US" altLang="en-US" dirty="0">
                <a:ea typeface="ヒラギノ角ゴ Pro W3" charset="-128"/>
              </a:rPr>
              <a:t> Insert format</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-G	– Use geography type (requires </a:t>
            </a:r>
            <a:r>
              <a:rPr lang="en-US" altLang="en-US" dirty="0" err="1">
                <a:ea typeface="ヒラギノ角ゴ Pro W3" charset="-128"/>
              </a:rPr>
              <a:t>lon</a:t>
            </a:r>
            <a:r>
              <a:rPr lang="en-US" altLang="en-US" dirty="0">
                <a:ea typeface="ヒラギノ角ゴ Pro W3" charset="-128"/>
              </a:rPr>
              <a:t>/</a:t>
            </a:r>
            <a:r>
              <a:rPr lang="en-US" altLang="en-US" dirty="0" err="1">
                <a:ea typeface="ヒラギノ角ゴ Pro W3" charset="-128"/>
              </a:rPr>
              <a:t>lat</a:t>
            </a:r>
            <a:r>
              <a:rPr lang="en-US" altLang="en-US" dirty="0">
                <a:ea typeface="ヒラギノ角ゴ Pro W3" charset="-128"/>
              </a:rPr>
              <a:t>)</a:t>
            </a:r>
          </a:p>
          <a:p>
            <a:pPr marL="800100" lvl="3" indent="-457200">
              <a:spcBef>
                <a:spcPts val="0"/>
              </a:spcBef>
              <a:buFont typeface="Arial" panose="020B0604020202020204" pitchFamily="34" charset="0"/>
              <a:buChar char="•"/>
              <a:tabLst>
                <a:tab pos="914400" algn="l"/>
              </a:tabLst>
            </a:pPr>
            <a:r>
              <a:rPr lang="en-US" altLang="en-US" sz="1400" dirty="0">
                <a:ea typeface="ヒラギノ角ゴ Pro W3" charset="-128"/>
              </a:rPr>
              <a:t>Default is geometry type</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-I	– Create spatial index on </a:t>
            </a:r>
            <a:r>
              <a:rPr lang="en-US" altLang="en-US" dirty="0" err="1">
                <a:ea typeface="ヒラギノ角ゴ Pro W3" charset="-128"/>
              </a:rPr>
              <a:t>geocolumn</a:t>
            </a:r>
            <a:endParaRPr lang="en-US" altLang="en-US" dirty="0">
              <a:ea typeface="ヒラギノ角ゴ Pro W3" charset="-128"/>
            </a:endParaRP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4326 – </a:t>
            </a:r>
            <a:r>
              <a:rPr lang="en-US" dirty="0"/>
              <a:t>Longitude/Latitude based on WGS 84</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32661 – Meter based on WGS 84</a:t>
            </a:r>
          </a:p>
          <a:p>
            <a:pPr marL="681037" lvl="2" indent="-457200">
              <a:spcBef>
                <a:spcPts val="0"/>
              </a:spcBef>
              <a:buFont typeface="Arial" panose="020B0604020202020204" pitchFamily="34" charset="0"/>
              <a:buChar char="•"/>
            </a:pPr>
            <a:r>
              <a:rPr lang="en-US" altLang="en-US" dirty="0">
                <a:ea typeface="ヒラギノ角ゴ Pro W3" charset="-128"/>
              </a:rPr>
              <a:t>filename</a:t>
            </a:r>
          </a:p>
          <a:p>
            <a:pPr marL="681037" lvl="2" indent="-457200">
              <a:spcBef>
                <a:spcPts val="0"/>
              </a:spcBef>
              <a:buFont typeface="Arial" panose="020B0604020202020204" pitchFamily="34" charset="0"/>
              <a:buChar char="•"/>
            </a:pPr>
            <a:r>
              <a:rPr lang="en-US" altLang="en-US" dirty="0" err="1">
                <a:ea typeface="ヒラギノ角ゴ Pro W3" charset="-128"/>
              </a:rPr>
              <a:t>schema.table</a:t>
            </a: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Loading SQL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Use </a:t>
            </a:r>
            <a:r>
              <a:rPr lang="en-US" altLang="en-US" dirty="0" err="1">
                <a:solidFill>
                  <a:srgbClr val="FFFFFF"/>
                </a:solidFill>
                <a:ea typeface="ヒラギノ角ゴ Pro W3" charset="-128"/>
              </a:rPr>
              <a:t>psql</a:t>
            </a:r>
            <a:r>
              <a:rPr lang="en-US" altLang="en-US" dirty="0">
                <a:solidFill>
                  <a:srgbClr val="FFFFFF"/>
                </a:solidFill>
                <a:ea typeface="ヒラギノ角ゴ Pro W3" charset="-128"/>
              </a:rPr>
              <a:t> or other app to load </a:t>
            </a:r>
            <a:r>
              <a:rPr lang="en-US" altLang="en-US" dirty="0" err="1">
                <a:solidFill>
                  <a:srgbClr val="FFFFFF"/>
                </a:solidFill>
                <a:ea typeface="ヒラギノ角ゴ Pro W3" charset="-128"/>
              </a:rPr>
              <a:t>sql</a:t>
            </a:r>
            <a:r>
              <a:rPr lang="en-US" altLang="en-US" dirty="0">
                <a:solidFill>
                  <a:srgbClr val="FFFFFF"/>
                </a:solidFill>
                <a:ea typeface="ヒラギノ角ゴ Pro W3" charset="-128"/>
              </a:rPr>
              <a:t> file.</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solidFill>
                  <a:srgbClr val="FFFFFF"/>
                </a:solidFill>
                <a:ea typeface="ヒラギノ角ゴ Pro W3" charset="-128"/>
              </a:rPr>
              <a:t>The bat/</a:t>
            </a:r>
            <a:r>
              <a:rPr lang="en-US" dirty="0" err="1">
                <a:solidFill>
                  <a:srgbClr val="FFFFFF"/>
                </a:solidFill>
                <a:ea typeface="ヒラギノ角ゴ Pro W3" charset="-128"/>
              </a:rPr>
              <a:t>sh</a:t>
            </a:r>
            <a:r>
              <a:rPr lang="en-US" dirty="0">
                <a:solidFill>
                  <a:srgbClr val="FFFFFF"/>
                </a:solidFill>
                <a:ea typeface="ヒラギノ角ゴ Pro W3" charset="-128"/>
              </a:rPr>
              <a:t> file takes care of everything for you so that you don’t have to do each part manually such as: download, convert and load into </a:t>
            </a:r>
            <a:r>
              <a:rPr lang="en-US" dirty="0" err="1">
                <a:solidFill>
                  <a:srgbClr val="FFFFFF"/>
                </a:solidFill>
                <a:ea typeface="ヒラギノ角ゴ Pro W3" charset="-128"/>
              </a:rPr>
              <a:t>postgres</a:t>
            </a:r>
            <a:r>
              <a:rPr lang="en-US" dirty="0">
                <a:solidFill>
                  <a:srgbClr val="FFFFFF"/>
                </a:solidFill>
                <a:ea typeface="ヒラギノ角ゴ Pro W3" charset="-128"/>
              </a:rPr>
              <a:t> the data in SRID 4269.</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b="1" dirty="0"/>
              <a:t>"C:\Program Files\PostgreSQL\9.5\bin\</a:t>
            </a:r>
            <a:r>
              <a:rPr lang="en-US" b="1" dirty="0" err="1"/>
              <a:t>psql</a:t>
            </a:r>
            <a:r>
              <a:rPr lang="en-US" b="1" dirty="0"/>
              <a:t>" -U </a:t>
            </a:r>
            <a:r>
              <a:rPr lang="en-US" b="1" dirty="0" err="1"/>
              <a:t>postgres</a:t>
            </a:r>
            <a:r>
              <a:rPr lang="en-US" b="1" dirty="0"/>
              <a:t> -h localhost -p 5433 -d postgis_23_sample -A -t -c "SELECT </a:t>
            </a:r>
            <a:r>
              <a:rPr lang="en-US" b="1" dirty="0" err="1"/>
              <a:t>Loader_Generate_Nation_Script</a:t>
            </a:r>
            <a:r>
              <a:rPr lang="en-US" b="1" dirty="0"/>
              <a:t>('</a:t>
            </a:r>
            <a:r>
              <a:rPr lang="en-US" b="1" dirty="0" err="1"/>
              <a:t>lloyd</a:t>
            </a:r>
            <a:r>
              <a:rPr lang="en-US" b="1" dirty="0"/>
              <a:t>')" &gt; loader.bat</a:t>
            </a:r>
          </a:p>
          <a:p>
            <a:pPr>
              <a:lnSpc>
                <a:spcPct val="100000"/>
              </a:lnSpc>
              <a:spcBef>
                <a:spcPts val="0"/>
              </a:spcBef>
            </a:pPr>
            <a:endParaRPr lang="en-US" altLang="en-US" b="1" dirty="0">
              <a:solidFill>
                <a:srgbClr val="FFFFFF"/>
              </a:solidFill>
              <a:ea typeface="ヒラギノ角ゴ Pro W3" charset="-128"/>
            </a:endParaRPr>
          </a:p>
          <a:p>
            <a:pPr>
              <a:lnSpc>
                <a:spcPct val="100000"/>
              </a:lnSpc>
              <a:spcBef>
                <a:spcPts val="0"/>
              </a:spcBef>
            </a:pPr>
            <a:r>
              <a:rPr lang="en-US" altLang="en-US" b="1" dirty="0">
                <a:solidFill>
                  <a:srgbClr val="FFFFFF"/>
                </a:solidFill>
                <a:ea typeface="ヒラギノ角ゴ Pro W3" charset="-128"/>
              </a:rPr>
              <a:t>loader.bat</a:t>
            </a:r>
          </a:p>
          <a:p>
            <a:endParaRPr lang="en-US" dirty="0"/>
          </a:p>
        </p:txBody>
      </p:sp>
    </p:spTree>
    <p:extLst>
      <p:ext uri="{BB962C8B-B14F-4D97-AF65-F5344CB8AC3E}">
        <p14:creationId xmlns:p14="http://schemas.microsoft.com/office/powerpoint/2010/main" val="3120138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2.0 Shapefile and DBF Loader Exporter</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ea typeface="ヒラギノ角ゴ Pro W3" charset="-128"/>
              </a:rPr>
              <a:t>There is a Windows Shapefile loader that come with the </a:t>
            </a:r>
            <a:r>
              <a:rPr lang="en-US" altLang="en-US" sz="2400" dirty="0" err="1">
                <a:ea typeface="ヒラギノ角ゴ Pro W3" charset="-128"/>
              </a:rPr>
              <a:t>EnterpriseDB</a:t>
            </a:r>
            <a:r>
              <a:rPr lang="en-US" altLang="en-US" sz="2400" dirty="0">
                <a:ea typeface="ヒラギノ角ゴ Pro W3" charset="-128"/>
              </a:rPr>
              <a:t> </a:t>
            </a:r>
            <a:r>
              <a:rPr lang="en-US" altLang="en-US" sz="2400" dirty="0" err="1">
                <a:ea typeface="ヒラギノ角ゴ Pro W3" charset="-128"/>
              </a:rPr>
              <a:t>PostGIS</a:t>
            </a:r>
            <a:r>
              <a:rPr lang="en-US" altLang="en-US" sz="2400" dirty="0">
                <a:ea typeface="ヒラギノ角ゴ Pro W3" charset="-128"/>
              </a:rPr>
              <a:t> Installation</a:t>
            </a:r>
            <a:endParaRPr lang="en-US" sz="2400" dirty="0"/>
          </a:p>
          <a:p>
            <a:endParaRPr lang="en-US" dirty="0"/>
          </a:p>
        </p:txBody>
      </p:sp>
      <p:sp>
        <p:nvSpPr>
          <p:cNvPr id="2" name="Text Placeholder 1"/>
          <p:cNvSpPr>
            <a:spLocks noGrp="1"/>
          </p:cNvSpPr>
          <p:nvPr>
            <p:ph type="body" sz="quarter" idx="12"/>
          </p:nvPr>
        </p:nvSpPr>
        <p:spPr/>
        <p:txBody>
          <a:bodyPr/>
          <a:lstStyle/>
          <a:p>
            <a:endParaRPr lang="en-US"/>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603" y="1258791"/>
            <a:ext cx="5588454" cy="4975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036" y="3302938"/>
            <a:ext cx="4569649" cy="2931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3145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county’s are in what state</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find out what counties are in Washington State.</a:t>
            </a:r>
          </a:p>
          <a:p>
            <a:pPr marL="457200" indent="-457200">
              <a:spcBef>
                <a:spcPts val="0"/>
              </a:spcBef>
              <a:buFont typeface="Arial" panose="020B0604020202020204" pitchFamily="34" charset="0"/>
              <a:buChar char="•"/>
            </a:pPr>
            <a:r>
              <a:rPr lang="en-US" dirty="0"/>
              <a:t>There are two different functions that we can use to perform this.</a:t>
            </a:r>
          </a:p>
          <a:p>
            <a:pPr marL="573088" lvl="1" indent="-457200">
              <a:spcBef>
                <a:spcPts val="0"/>
              </a:spcBef>
              <a:buFont typeface="Arial" panose="020B0604020202020204" pitchFamily="34" charset="0"/>
              <a:buChar char="•"/>
            </a:pPr>
            <a:r>
              <a:rPr lang="en-US" dirty="0" err="1"/>
              <a:t>ST_CoveredBy</a:t>
            </a:r>
            <a:r>
              <a:rPr lang="en-US" dirty="0"/>
              <a:t> – Geometry and Geography</a:t>
            </a:r>
          </a:p>
          <a:p>
            <a:pPr marL="573088" lvl="1" indent="-457200">
              <a:spcBef>
                <a:spcPts val="0"/>
              </a:spcBef>
              <a:buFont typeface="Arial" panose="020B0604020202020204" pitchFamily="34" charset="0"/>
              <a:buChar char="•"/>
            </a:pPr>
            <a:r>
              <a:rPr lang="en-US" dirty="0" err="1"/>
              <a:t>ST_Contains</a:t>
            </a:r>
            <a:r>
              <a:rPr lang="en-US" dirty="0"/>
              <a:t> – Geometry Only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br>
              <a:rPr lang="en-US" dirty="0">
                <a:solidFill>
                  <a:srgbClr val="FFFFFF"/>
                </a:solidFill>
                <a:latin typeface="Courier New"/>
              </a:rPr>
            </a:b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ST_CoveredBy</a:t>
            </a:r>
            <a:r>
              <a:rPr lang="en-US" dirty="0">
                <a:solidFill>
                  <a:srgbClr val="F08047"/>
                </a:solidFill>
                <a:latin typeface="Courier New"/>
              </a:rPr>
              <a:t>(</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err="1">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endParaRPr lang="en-US" dirty="0">
              <a:solidFill>
                <a:srgbClr val="FFFFFF"/>
              </a:solidFill>
              <a:latin typeface="Courier New"/>
            </a:endParaRPr>
          </a:p>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ST_Contains</a:t>
            </a:r>
            <a:r>
              <a:rPr lang="en-US" dirty="0">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endParaRPr lang="en-US" dirty="0"/>
          </a:p>
          <a:p>
            <a:endParaRPr lang="en-US" dirty="0"/>
          </a:p>
        </p:txBody>
      </p:sp>
    </p:spTree>
    <p:extLst>
      <p:ext uri="{BB962C8B-B14F-4D97-AF65-F5344CB8AC3E}">
        <p14:creationId xmlns:p14="http://schemas.microsoft.com/office/powerpoint/2010/main" val="1558612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World Data</a:t>
            </a:r>
            <a:endParaRPr lang="en-US" altLang="en-US" dirty="0">
              <a:ea typeface="ヒラギノ角ゴ Pro W3" charset="-128"/>
            </a:endParaRPr>
          </a:p>
          <a:p>
            <a:pPr marL="90488" lvl="1">
              <a:spcBef>
                <a:spcPct val="0"/>
              </a:spcBef>
            </a:pPr>
            <a:r>
              <a:rPr lang="en-US" altLang="en-US" dirty="0">
                <a:ea typeface="ヒラギノ角ゴ Pro W3" charset="-128"/>
              </a:rPr>
              <a:t>Downloading Country / State / County / and more</a:t>
            </a:r>
          </a:p>
        </p:txBody>
      </p:sp>
    </p:spTree>
    <p:extLst>
      <p:ext uri="{BB962C8B-B14F-4D97-AF65-F5344CB8AC3E}">
        <p14:creationId xmlns:p14="http://schemas.microsoft.com/office/powerpoint/2010/main" val="205843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t>qadm28_levels_adm0 – Country</a:t>
            </a:r>
          </a:p>
          <a:p>
            <a:pPr marL="119063" indent="-119063">
              <a:lnSpc>
                <a:spcPct val="100000"/>
              </a:lnSpc>
              <a:buFont typeface="Arial" panose="020B0604020202020204" pitchFamily="34" charset="0"/>
              <a:buChar char="•"/>
            </a:pPr>
            <a:r>
              <a:rPr lang="en-US" sz="1000" b="1" dirty="0"/>
              <a:t>qadm28_levels_adm1 – State</a:t>
            </a:r>
          </a:p>
          <a:p>
            <a:pPr marL="119063" indent="-119063">
              <a:lnSpc>
                <a:spcPct val="100000"/>
              </a:lnSpc>
              <a:buFont typeface="Arial" panose="020B0604020202020204" pitchFamily="34" charset="0"/>
              <a:buChar char="•"/>
            </a:pPr>
            <a:r>
              <a:rPr lang="en-US" sz="1000" b="1" dirty="0"/>
              <a:t>qadm28_levels_adm2 – County</a:t>
            </a:r>
          </a:p>
          <a:p>
            <a:pPr marL="119063" indent="-119063">
              <a:lnSpc>
                <a:spcPct val="100000"/>
              </a:lnSpc>
              <a:buFont typeface="Arial" panose="020B0604020202020204" pitchFamily="34" charset="0"/>
              <a:buChar char="•"/>
            </a:pPr>
            <a:r>
              <a:rPr lang="en-US" sz="1000" b="1" dirty="0"/>
              <a:t>qadm28_levels_adm3 – Canada, South America, Africa, Europe, &amp; Asia</a:t>
            </a:r>
          </a:p>
          <a:p>
            <a:pPr marL="119063" indent="-119063">
              <a:lnSpc>
                <a:spcPct val="100000"/>
              </a:lnSpc>
              <a:buFont typeface="Arial" panose="020B0604020202020204" pitchFamily="34" charset="0"/>
              <a:buChar char="•"/>
            </a:pPr>
            <a:r>
              <a:rPr lang="en-US" sz="1000" b="1" dirty="0"/>
              <a:t>qadm28_levels_adm4 – Some parts of Africa and Europe</a:t>
            </a:r>
          </a:p>
          <a:p>
            <a:pPr marL="119063" indent="-119063">
              <a:lnSpc>
                <a:spcPct val="100000"/>
              </a:lnSpc>
              <a:buFont typeface="Arial" panose="020B0604020202020204" pitchFamily="34" charset="0"/>
              <a:buChar char="•"/>
            </a:pPr>
            <a:r>
              <a:rPr lang="en-US" sz="1000" b="1" dirty="0"/>
              <a:t>qadm28_levels_adm5 – Some parts of Europe</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sz="2400" dirty="0"/>
              <a:t>There are several world shape file website that contain free shape data.</a:t>
            </a:r>
          </a:p>
          <a:p>
            <a:pPr marL="119063" indent="-119063">
              <a:buFont typeface="Arial" panose="020B0604020202020204" pitchFamily="34" charset="0"/>
              <a:buChar char="•"/>
            </a:pPr>
            <a:r>
              <a:rPr lang="en-US" sz="2400" dirty="0">
                <a:hlinkClick r:id="rId3"/>
              </a:rPr>
              <a:t>http://www.gadm.org/version2</a:t>
            </a:r>
            <a:endParaRPr lang="en-US" sz="2400" dirty="0"/>
          </a:p>
          <a:p>
            <a:pPr marL="119063" indent="-119063">
              <a:buFont typeface="Arial" panose="020B0604020202020204" pitchFamily="34" charset="0"/>
              <a:buChar char="•"/>
            </a:pPr>
            <a:r>
              <a:rPr lang="en-US" sz="2400" dirty="0"/>
              <a:t>GADM has been developed by Robert </a:t>
            </a:r>
            <a:r>
              <a:rPr lang="en-US" sz="2400" dirty="0" err="1"/>
              <a:t>Hijmans</a:t>
            </a:r>
            <a:r>
              <a:rPr lang="en-US" sz="2400" dirty="0"/>
              <a:t>, in collaboration with colleagues at the University of California, Berkeley Museum of Vertebrate Zoology, the International Rice Research Institute and the University of California, Davis, and with contributions of many others.</a:t>
            </a:r>
          </a:p>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99744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Aviation Math</a:t>
            </a:r>
          </a:p>
          <a:p>
            <a:pPr marL="90488" lvl="1">
              <a:spcBef>
                <a:spcPct val="0"/>
              </a:spcBef>
            </a:pPr>
            <a:r>
              <a:rPr lang="en-US" altLang="en-US" dirty="0">
                <a:ea typeface="ヒラギノ角ゴ Pro W3" charset="-128"/>
              </a:rPr>
              <a:t>Great Circle Calculations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741" y="2131971"/>
            <a:ext cx="6172448" cy="3832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03741" y="4162425"/>
            <a:ext cx="6172448" cy="461665"/>
          </a:xfrm>
          <a:prstGeom prst="rect">
            <a:avLst/>
          </a:prstGeom>
          <a:noFill/>
        </p:spPr>
        <p:txBody>
          <a:bodyPr wrap="square" rtlCol="0">
            <a:spAutoFit/>
          </a:bodyPr>
          <a:lstStyle/>
          <a:p>
            <a:pPr algn="ctr"/>
            <a:r>
              <a:rPr lang="en-US" dirty="0" smtClean="0"/>
              <a:t>geometry</a:t>
            </a:r>
            <a:endParaRPr lang="en-US" dirty="0"/>
          </a:p>
        </p:txBody>
      </p:sp>
      <p:sp>
        <p:nvSpPr>
          <p:cNvPr id="6" name="TextBox 5"/>
          <p:cNvSpPr txBox="1"/>
          <p:nvPr/>
        </p:nvSpPr>
        <p:spPr>
          <a:xfrm>
            <a:off x="3003741" y="3381375"/>
            <a:ext cx="6172448" cy="461665"/>
          </a:xfrm>
          <a:prstGeom prst="rect">
            <a:avLst/>
          </a:prstGeom>
          <a:noFill/>
        </p:spPr>
        <p:txBody>
          <a:bodyPr wrap="square" rtlCol="0">
            <a:spAutoFit/>
          </a:bodyPr>
          <a:lstStyle/>
          <a:p>
            <a:pPr algn="ctr"/>
            <a:r>
              <a:rPr lang="en-US" dirty="0" smtClean="0"/>
              <a:t>geography</a:t>
            </a:r>
            <a:endParaRPr lang="en-US" dirty="0"/>
          </a:p>
        </p:txBody>
      </p:sp>
    </p:spTree>
    <p:extLst>
      <p:ext uri="{BB962C8B-B14F-4D97-AF65-F5344CB8AC3E}">
        <p14:creationId xmlns:p14="http://schemas.microsoft.com/office/powerpoint/2010/main" val="6584039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119063" indent="-119063">
              <a:buFont typeface="Arial" panose="020B0604020202020204" pitchFamily="34" charset="0"/>
              <a:buChar char="•"/>
            </a:pPr>
            <a:r>
              <a:rPr lang="en-US" sz="2000" dirty="0"/>
              <a:t>The “Spherical Law of Cosines” is the great circle distance d between two points with coordinates {lat1,lon1} and {lat2,lon2} is given by:</a:t>
            </a:r>
          </a:p>
          <a:p>
            <a:r>
              <a:rPr lang="en-US" sz="2000" b="1" dirty="0">
                <a:solidFill>
                  <a:srgbClr val="FFFF00"/>
                </a:solidFill>
              </a:rPr>
              <a:t>d=</a:t>
            </a:r>
            <a:r>
              <a:rPr lang="en-US" sz="2000" b="1" dirty="0" err="1">
                <a:solidFill>
                  <a:srgbClr val="FFFF00"/>
                </a:solidFill>
              </a:rPr>
              <a:t>acos</a:t>
            </a:r>
            <a:r>
              <a:rPr lang="en-US" sz="2000" b="1" dirty="0">
                <a:solidFill>
                  <a:srgbClr val="FFFF00"/>
                </a:solidFill>
              </a:rPr>
              <a:t>(sin(lat1)*sin(lat2)+cos(lat1)*cos(lat2)*cos(lon1-lon2))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Haversine</a:t>
            </a:r>
            <a:r>
              <a:rPr lang="en-US" sz="2000" dirty="0"/>
              <a:t>” formula is a mathematically equivalent formula, which is less subject to rounding error for short distances is:</a:t>
            </a:r>
          </a:p>
          <a:p>
            <a:r>
              <a:rPr lang="en-US" sz="2000" b="1" dirty="0">
                <a:solidFill>
                  <a:srgbClr val="FFFF00"/>
                </a:solidFill>
              </a:rPr>
              <a:t>d=2*</a:t>
            </a:r>
            <a:r>
              <a:rPr lang="en-US" sz="2000" b="1" dirty="0" err="1">
                <a:solidFill>
                  <a:srgbClr val="FFFF00"/>
                </a:solidFill>
              </a:rPr>
              <a:t>asin</a:t>
            </a:r>
            <a:r>
              <a:rPr lang="en-US" sz="2000" b="1" dirty="0">
                <a:solidFill>
                  <a:srgbClr val="FFFF00"/>
                </a:solidFill>
              </a:rPr>
              <a:t>(</a:t>
            </a:r>
            <a:r>
              <a:rPr lang="en-US" sz="2000" b="1" dirty="0" err="1">
                <a:solidFill>
                  <a:srgbClr val="FFFF00"/>
                </a:solidFill>
              </a:rPr>
              <a:t>sqrt</a:t>
            </a:r>
            <a:r>
              <a:rPr lang="en-US" sz="2000" b="1" dirty="0">
                <a:solidFill>
                  <a:srgbClr val="FFFF00"/>
                </a:solidFill>
              </a:rPr>
              <a:t>((sin((lat1-lat2)/2))^2 + </a:t>
            </a:r>
            <a:r>
              <a:rPr lang="en-US" sz="2000" b="1" dirty="0" smtClean="0">
                <a:solidFill>
                  <a:srgbClr val="FFFF00"/>
                </a:solidFill>
              </a:rPr>
              <a:t>cos(lat1</a:t>
            </a:r>
            <a:r>
              <a:rPr lang="en-US" sz="2000" b="1" dirty="0">
                <a:solidFill>
                  <a:srgbClr val="FFFF00"/>
                </a:solidFill>
              </a:rPr>
              <a:t>)*cos(lat2)*(sin((lon1-lon2)/2))^2))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lat</a:t>
            </a:r>
            <a:r>
              <a:rPr lang="en-US" sz="2000" dirty="0"/>
              <a:t>/</a:t>
            </a:r>
            <a:r>
              <a:rPr lang="en-US" sz="2000" dirty="0" err="1"/>
              <a:t>lon</a:t>
            </a:r>
            <a:r>
              <a:rPr lang="en-US" sz="2000" dirty="0"/>
              <a:t> need to be specified in Radians. Convert longitude and latitude to radians by multiplying </a:t>
            </a:r>
            <a:r>
              <a:rPr lang="en-US" sz="2000" dirty="0" err="1"/>
              <a:t>lat</a:t>
            </a:r>
            <a:r>
              <a:rPr lang="en-US" sz="2000" dirty="0"/>
              <a:t>/</a:t>
            </a:r>
            <a:r>
              <a:rPr lang="en-US" sz="2000" dirty="0" err="1"/>
              <a:t>lon</a:t>
            </a:r>
            <a:r>
              <a:rPr lang="en-US" sz="2000" dirty="0"/>
              <a:t> by pi/180</a:t>
            </a:r>
          </a:p>
          <a:p>
            <a:pPr marL="119063" indent="-119063">
              <a:buFont typeface="Arial" panose="020B0604020202020204" pitchFamily="34" charset="0"/>
              <a:buChar char="•"/>
            </a:pPr>
            <a:r>
              <a:rPr lang="en-US" sz="2000" dirty="0"/>
              <a:t>The distance (d) is in radians and will need to be converted to nautical miles by multiplying d by 180*60/pi()</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045350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PostGIS</a:t>
            </a:r>
            <a:r>
              <a:rPr lang="en-US" altLang="en-US" dirty="0">
                <a:ea typeface="ヒラギノ角ゴ Pro W3" charset="-128"/>
              </a:rPr>
              <a:t> Math</a:t>
            </a:r>
          </a:p>
          <a:p>
            <a:pPr marL="90488" lvl="1">
              <a:spcBef>
                <a:spcPct val="0"/>
              </a:spcBef>
            </a:pPr>
            <a:r>
              <a:rPr lang="en-US" altLang="en-US" dirty="0" err="1">
                <a:ea typeface="ヒラギノ角ゴ Pro W3" charset="-128"/>
              </a:rPr>
              <a:t>PostGIS</a:t>
            </a:r>
            <a:r>
              <a:rPr lang="en-US" altLang="en-US" dirty="0">
                <a:ea typeface="ヒラギノ角ゴ Pro W3" charset="-128"/>
              </a:rPr>
              <a:t> Functions that we will be using.</a:t>
            </a:r>
          </a:p>
        </p:txBody>
      </p:sp>
    </p:spTree>
    <p:extLst>
      <p:ext uri="{BB962C8B-B14F-4D97-AF65-F5344CB8AC3E}">
        <p14:creationId xmlns:p14="http://schemas.microsoft.com/office/powerpoint/2010/main" val="205843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(Degrees) float </a:t>
            </a:r>
            <a:r>
              <a:rPr lang="en-US" sz="1000" dirty="0" err="1">
                <a:solidFill>
                  <a:srgbClr val="7BC22F"/>
                </a:solidFill>
                <a:latin typeface="Courier New"/>
              </a:rPr>
              <a:t>ST_Distance</a:t>
            </a:r>
            <a:r>
              <a:rPr lang="en-US" sz="1000" dirty="0">
                <a:solidFill>
                  <a:srgbClr val="7BC22F"/>
                </a:solidFill>
                <a:latin typeface="Courier New"/>
              </a:rPr>
              <a:t>(geometry g1, geometry 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ST_Distance</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type returns the minimum 2D Cartesian distance between two geometries in projected units (spatial ref units). </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type defaults to return the minimum geodesic distance between two geographies in meters. </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err="1">
                <a:ea typeface="ヒラギノ角ゴ Pro W3" charset="-128"/>
              </a:rPr>
              <a:t>ST_Distance</a:t>
            </a:r>
            <a:r>
              <a:rPr lang="en-US" dirty="0">
                <a:ea typeface="ヒラギノ角ゴ Pro W3" charset="-128"/>
              </a:rPr>
              <a:t>() = Meters</a:t>
            </a:r>
          </a:p>
          <a:p>
            <a:pPr marL="458787" indent="-457200">
              <a:spcBef>
                <a:spcPts val="0"/>
              </a:spcBef>
              <a:buFont typeface="Arial" panose="020B0604020202020204" pitchFamily="34" charset="0"/>
              <a:buChar char="•"/>
            </a:pPr>
            <a:r>
              <a:rPr lang="en-US" dirty="0">
                <a:ea typeface="ヒラギノ角ゴ Pro W3" charset="-128"/>
              </a:rPr>
              <a:t>m/1000 = Kilometers</a:t>
            </a:r>
          </a:p>
          <a:p>
            <a:pPr marL="458787" indent="-457200">
              <a:spcBef>
                <a:spcPts val="0"/>
              </a:spcBef>
              <a:buFont typeface="Arial" panose="020B0604020202020204" pitchFamily="34" charset="0"/>
              <a:buChar char="•"/>
            </a:pPr>
            <a:r>
              <a:rPr lang="en-US" dirty="0">
                <a:ea typeface="ヒラギノ角ゴ Pro W3" charset="-128"/>
              </a:rPr>
              <a:t>km/0.53996 = Nautical Mile</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55314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(geometry g1, geometry g2, double precision </a:t>
            </a:r>
            <a:r>
              <a:rPr lang="en-US" sz="1000" dirty="0" err="1">
                <a:solidFill>
                  <a:srgbClr val="7BC22F"/>
                </a:solidFill>
                <a:latin typeface="Courier New"/>
              </a:rPr>
              <a:t>distance_of_srid</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ST_DWithin</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3000</a:t>
            </a:r>
            <a:r>
              <a:rPr lang="en-US" sz="1000" dirty="0">
                <a:solidFill>
                  <a:srgbClr val="FFFFFF"/>
                </a:solidFill>
                <a:latin typeface="Courier New"/>
              </a:rPr>
              <a:t> </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1852</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ST_DWithin</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units are in those of spatial reference</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endParaRPr lang="en-US" altLang="en-US" dirty="0">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units are in meters.</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3000 = Nautical Mile </a:t>
            </a:r>
          </a:p>
          <a:p>
            <a:pPr marL="458787" indent="-457200">
              <a:spcBef>
                <a:spcPts val="0"/>
              </a:spcBef>
              <a:buFont typeface="Arial" panose="020B0604020202020204" pitchFamily="34" charset="0"/>
              <a:buChar char="•"/>
            </a:pPr>
            <a:r>
              <a:rPr lang="en-US" dirty="0">
                <a:ea typeface="ヒラギノ角ゴ Pro W3" charset="-128"/>
              </a:rPr>
              <a:t>nm*1852 = Meters</a:t>
            </a:r>
          </a:p>
          <a:p>
            <a:pPr marL="458787" indent="-457200">
              <a:spcBef>
                <a:spcPts val="0"/>
              </a:spcBef>
              <a:buFont typeface="Arial" panose="020B0604020202020204" pitchFamily="34" charset="0"/>
              <a:buChar char="•"/>
            </a:pPr>
            <a:r>
              <a:rPr lang="en-US" dirty="0" err="1">
                <a:ea typeface="ヒラギノ角ゴ Pro W3" charset="-128"/>
              </a:rPr>
              <a:t>ST_DWithin</a:t>
            </a:r>
            <a:r>
              <a:rPr lang="en-US" dirty="0">
                <a:ea typeface="ヒラギノ角ゴ Pro W3" charset="-128"/>
              </a:rPr>
              <a:t>() = Meters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13792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ST_Contains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ST_Contains</a:t>
            </a:r>
            <a:r>
              <a:rPr lang="en-US" sz="1000" dirty="0">
                <a:solidFill>
                  <a:srgbClr val="7BC22F"/>
                </a:solidFill>
                <a:latin typeface="Courier New"/>
              </a:rPr>
              <a:t>(geometry </a:t>
            </a:r>
            <a:r>
              <a:rPr lang="en-US" sz="1000" dirty="0" err="1">
                <a:solidFill>
                  <a:srgbClr val="7BC22F"/>
                </a:solidFill>
                <a:latin typeface="Courier New"/>
              </a:rPr>
              <a:t>geomA</a:t>
            </a:r>
            <a:r>
              <a:rPr lang="en-US" sz="1000" dirty="0">
                <a:solidFill>
                  <a:srgbClr val="7BC22F"/>
                </a:solidFill>
                <a:latin typeface="Courier New"/>
              </a:rPr>
              <a:t>, geometry </a:t>
            </a:r>
            <a:r>
              <a:rPr lang="en-US" sz="1000" dirty="0" err="1">
                <a:solidFill>
                  <a:srgbClr val="7BC22F"/>
                </a:solidFill>
                <a:latin typeface="Courier New"/>
              </a:rPr>
              <a:t>geomB</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ST_Contains</a:t>
            </a:r>
            <a:r>
              <a:rPr lang="en-US" sz="1000" dirty="0">
                <a:solidFill>
                  <a:srgbClr val="F08047"/>
                </a:solidFill>
                <a:latin typeface="Courier New"/>
              </a:rPr>
              <a:t>(</a:t>
            </a:r>
            <a:r>
              <a:rPr lang="en-US" sz="1000" dirty="0" err="1">
                <a:solidFill>
                  <a:srgbClr val="FFFFFF"/>
                </a:solidFill>
                <a:latin typeface="Courier New"/>
              </a:rPr>
              <a:t>State_geom</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Airport_geom</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ST_Contains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find out what state the airport resides within.</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also use this against a country or county table to find out what country or county the airport resides within.</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95681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ST_Point</a:t>
            </a:r>
            <a:r>
              <a:rPr lang="en-US" sz="1000" dirty="0">
                <a:solidFill>
                  <a:srgbClr val="7BC22F"/>
                </a:solidFill>
                <a:latin typeface="Courier New"/>
              </a:rPr>
              <a:t>(float x, float y);</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876173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ST_MakePoint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ST_MakePoint</a:t>
            </a:r>
            <a:r>
              <a:rPr lang="en-US" sz="1000" dirty="0">
                <a:solidFill>
                  <a:srgbClr val="7BC22F"/>
                </a:solidFill>
                <a:latin typeface="Courier New"/>
              </a:rPr>
              <a:t>(double x, double y, double z);</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ST_MakePoint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FFFFF"/>
                </a:solidFill>
                <a:latin typeface="Courier New"/>
              </a:rPr>
              <a:t>, </a:t>
            </a:r>
            <a:r>
              <a:rPr lang="en-US" sz="1000" dirty="0" err="1">
                <a:solidFill>
                  <a:srgbClr val="FFFFFF"/>
                </a:solidFill>
                <a:latin typeface="Courier New"/>
              </a:rPr>
              <a:t>elev</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ST_MakePoint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and elevation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08412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ST_SetSRID</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smtClean="0">
                <a:solidFill>
                  <a:srgbClr val="7BC22F"/>
                </a:solidFill>
                <a:latin typeface="Courier New"/>
              </a:rPr>
              <a:t>geometry </a:t>
            </a:r>
            <a:r>
              <a:rPr lang="en-US" sz="1000" dirty="0" err="1">
                <a:solidFill>
                  <a:srgbClr val="7BC22F"/>
                </a:solidFill>
                <a:latin typeface="Courier New"/>
              </a:rPr>
              <a:t>ST_SetSRID</a:t>
            </a:r>
            <a:r>
              <a:rPr lang="en-US" sz="1000" dirty="0">
                <a:solidFill>
                  <a:srgbClr val="7BC22F"/>
                </a:solidFill>
                <a:latin typeface="Courier New"/>
              </a:rPr>
              <a:t>(geometry </a:t>
            </a:r>
            <a:r>
              <a:rPr lang="en-US" sz="1000" dirty="0" err="1">
                <a:solidFill>
                  <a:srgbClr val="7BC22F"/>
                </a:solidFill>
                <a:latin typeface="Courier New"/>
              </a:rPr>
              <a:t>geom</a:t>
            </a:r>
            <a:r>
              <a:rPr lang="en-US" sz="1000" dirty="0">
                <a:solidFill>
                  <a:srgbClr val="7BC22F"/>
                </a:solidFill>
                <a:latin typeface="Courier New"/>
              </a:rPr>
              <a:t>, integer </a:t>
            </a:r>
            <a:r>
              <a:rPr lang="en-US" sz="1000" dirty="0" err="1">
                <a:solidFill>
                  <a:srgbClr val="7BC22F"/>
                </a:solidFill>
                <a:latin typeface="Courier New"/>
              </a:rPr>
              <a:t>srid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ST_SetSRID</a:t>
            </a:r>
            <a:r>
              <a:rPr lang="en-US" sz="1000" dirty="0">
                <a:solidFill>
                  <a:srgbClr val="F08047"/>
                </a:solidFill>
                <a:latin typeface="Courier New"/>
              </a:rPr>
              <a:t>(</a:t>
            </a:r>
            <a:r>
              <a:rPr lang="en-US" sz="1000" dirty="0" err="1">
                <a:solidFill>
                  <a:srgbClr val="FFFFFF"/>
                </a:solidFill>
                <a:latin typeface="Courier New"/>
              </a:rPr>
              <a:t>Airport_geom</a:t>
            </a:r>
            <a:r>
              <a:rPr lang="en-US" sz="1000" dirty="0">
                <a:solidFill>
                  <a:srgbClr val="FFFFFF"/>
                </a:solidFill>
                <a:latin typeface="Courier New"/>
              </a:rPr>
              <a:t>, 4326</a:t>
            </a:r>
            <a:r>
              <a:rPr lang="en-US" sz="1000" dirty="0">
                <a:solidFill>
                  <a:srgbClr val="F08047"/>
                </a:solidFill>
                <a:latin typeface="Courier New"/>
              </a:rPr>
              <a:t>)::geography;</a:t>
            </a:r>
            <a:br>
              <a:rPr lang="en-US" sz="1000" dirty="0">
                <a:solidFill>
                  <a:srgbClr val="F08047"/>
                </a:solidFill>
                <a:latin typeface="Courier New"/>
              </a:rPr>
            </a:br>
            <a:r>
              <a:rPr lang="en-US" sz="1000" dirty="0">
                <a:solidFill>
                  <a:srgbClr val="F08047"/>
                </a:solidFill>
                <a:latin typeface="Courier New"/>
              </a:rPr>
              <a:t/>
            </a:r>
            <a:br>
              <a:rPr lang="en-US" sz="1000" dirty="0">
                <a:solidFill>
                  <a:srgbClr val="F08047"/>
                </a:solidFill>
                <a:latin typeface="Courier New"/>
              </a:rPr>
            </a:br>
            <a:r>
              <a:rPr lang="en-US" sz="1000" dirty="0" err="1" smtClean="0">
                <a:solidFill>
                  <a:srgbClr val="FFFFFF"/>
                </a:solidFill>
                <a:latin typeface="Courier New"/>
              </a:rPr>
              <a:t>ST_SetSRID</a:t>
            </a:r>
            <a:r>
              <a:rPr lang="en-US" sz="1000" dirty="0" smtClean="0">
                <a:solidFill>
                  <a:srgbClr val="F08047"/>
                </a:solidFill>
                <a:latin typeface="Courier New"/>
              </a:rPr>
              <a:t>(</a:t>
            </a:r>
            <a:r>
              <a:rPr lang="en-US" sz="1000" dirty="0" err="1" smtClean="0">
                <a:solidFill>
                  <a:srgbClr val="FFFFFF"/>
                </a:solidFill>
                <a:latin typeface="Courier New"/>
              </a:rPr>
              <a:t>Airport_geom</a:t>
            </a:r>
            <a:r>
              <a:rPr lang="en-US" sz="1000" dirty="0">
                <a:solidFill>
                  <a:srgbClr val="FFFFFF"/>
                </a:solidFill>
                <a:latin typeface="Courier New"/>
              </a:rPr>
              <a:t>, 4269</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ST_SetSRID</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set the SRID </a:t>
            </a:r>
            <a:r>
              <a:rPr lang="en-US" altLang="en-US" i="1" dirty="0">
                <a:solidFill>
                  <a:srgbClr val="FFFFFF"/>
                </a:solidFill>
                <a:ea typeface="ヒラギノ角ゴ Pro W3" charset="-128"/>
              </a:rPr>
              <a:t>(Spatial Reference System Identifier)</a:t>
            </a:r>
            <a:r>
              <a:rPr lang="en-US" altLang="en-US" dirty="0">
                <a:solidFill>
                  <a:srgbClr val="FFFFFF"/>
                </a:solidFill>
                <a:ea typeface="ヒラギノ角ゴ Pro W3" charset="-128"/>
              </a:rPr>
              <a:t> meta data to say which type of point we are using</a:t>
            </a:r>
            <a:r>
              <a:rPr lang="en-US" dirty="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4326 is the WGS 84 </a:t>
            </a:r>
            <a:r>
              <a:rPr lang="en-US" i="1" dirty="0">
                <a:solidFill>
                  <a:srgbClr val="FFFFFF"/>
                </a:solidFill>
                <a:ea typeface="ヒラギノ角ゴ Pro W3" charset="-128"/>
              </a:rPr>
              <a:t>(World Geodetic System dated 1984)</a:t>
            </a:r>
            <a:r>
              <a:rPr lang="en-US" dirty="0">
                <a:solidFill>
                  <a:srgbClr val="FFFFFF"/>
                </a:solidFill>
                <a:ea typeface="ヒラギノ角ゴ Pro W3" charset="-128"/>
              </a:rPr>
              <a:t>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4269 is the NAD83 (North American Datum of 1983)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use </a:t>
            </a:r>
            <a:r>
              <a:rPr lang="en-US" dirty="0" err="1">
                <a:solidFill>
                  <a:srgbClr val="FFFFFF"/>
                </a:solidFill>
                <a:ea typeface="ヒラギノ角ゴ Pro W3" charset="-128"/>
              </a:rPr>
              <a:t>ST_Transform</a:t>
            </a:r>
            <a:r>
              <a:rPr lang="en-US" dirty="0">
                <a:solidFill>
                  <a:srgbClr val="FFFFFF"/>
                </a:solidFill>
                <a:ea typeface="ヒラギノ角ゴ Pro W3" charset="-128"/>
              </a:rPr>
              <a:t> to convert between SRID’s.</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North American Datum 1983 and WGS 84</a:t>
            </a:r>
          </a:p>
          <a:p>
            <a:pPr marL="574675" lvl="1" indent="-457200">
              <a:spcBef>
                <a:spcPts val="0"/>
              </a:spcBef>
              <a:buFont typeface="Arial" panose="020B0604020202020204" pitchFamily="34" charset="0"/>
              <a:buChar char="•"/>
            </a:pPr>
            <a:r>
              <a:rPr lang="en-US" dirty="0">
                <a:ea typeface="ヒラギノ角ゴ Pro W3" charset="-128"/>
              </a:rPr>
              <a:t>One fundamental difference is that NAD 83 is defined to remain essentially constant over time for points on the North American Plate, whereas WGS 84 is defined with respect to the average of stations all over the world. Thus there is a change over time as to the difference between the systems. For much of the United States the relative rate is on the order of 1 to 2 cm per year.</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4520524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Airport Table</a:t>
            </a:r>
          </a:p>
        </p:txBody>
      </p:sp>
    </p:spTree>
    <p:extLst>
      <p:ext uri="{BB962C8B-B14F-4D97-AF65-F5344CB8AC3E}">
        <p14:creationId xmlns:p14="http://schemas.microsoft.com/office/powerpoint/2010/main" val="205843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a:xfrm>
            <a:off x="607326" y="1261872"/>
            <a:ext cx="10975074"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The basic airport table that I loaded includes these fields that we will be using in our queries.</a:t>
            </a:r>
            <a:endParaRPr lang="en-US" dirty="0"/>
          </a:p>
          <a:p>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576560779"/>
              </p:ext>
            </p:extLst>
          </p:nvPr>
        </p:nvGraphicFramePr>
        <p:xfrm>
          <a:off x="466725" y="1946275"/>
          <a:ext cx="11104788" cy="487680"/>
        </p:xfrm>
        <a:graphic>
          <a:graphicData uri="http://schemas.openxmlformats.org/drawingml/2006/table">
            <a:tbl>
              <a:tblPr firstRow="1" bandRow="1">
                <a:tableStyleId>{5C22544A-7EE6-4342-B048-85BDC9FD1C3A}</a:tableStyleId>
              </a:tblPr>
              <a:tblGrid>
                <a:gridCol w="2224422"/>
                <a:gridCol w="1026890"/>
                <a:gridCol w="1107014"/>
                <a:gridCol w="1107014"/>
                <a:gridCol w="842820"/>
                <a:gridCol w="498503"/>
                <a:gridCol w="650090"/>
                <a:gridCol w="1488145"/>
                <a:gridCol w="1421015"/>
                <a:gridCol w="738875"/>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lat</a:t>
                      </a:r>
                      <a:endParaRPr lang="en-US" sz="1000" dirty="0">
                        <a:solidFill>
                          <a:srgbClr val="18243D"/>
                        </a:solidFill>
                      </a:endParaRPr>
                    </a:p>
                  </a:txBody>
                  <a:tcPr/>
                </a:tc>
                <a:tc>
                  <a:txBody>
                    <a:bodyPr/>
                    <a:lstStyle/>
                    <a:p>
                      <a:r>
                        <a:rPr lang="en-US" sz="1000" dirty="0" err="1" smtClean="0">
                          <a:solidFill>
                            <a:srgbClr val="18243D"/>
                          </a:solidFill>
                        </a:rPr>
                        <a:t>lon</a:t>
                      </a:r>
                      <a:endParaRPr lang="en-US" sz="1000" dirty="0">
                        <a:solidFill>
                          <a:srgbClr val="18243D"/>
                        </a:solidFill>
                      </a:endParaRPr>
                    </a:p>
                  </a:txBody>
                  <a:tcPr/>
                </a:tc>
                <a:tc>
                  <a:txBody>
                    <a:bodyPr/>
                    <a:lstStyle/>
                    <a:p>
                      <a:r>
                        <a:rPr lang="en-US" sz="1000" dirty="0" err="1" smtClean="0">
                          <a:solidFill>
                            <a:srgbClr val="18243D"/>
                          </a:solidFill>
                        </a:rPr>
                        <a:t>AvGas</a:t>
                      </a:r>
                      <a:endParaRPr lang="en-US" sz="1000" dirty="0">
                        <a:solidFill>
                          <a:srgbClr val="18243D"/>
                        </a:solidFill>
                      </a:endParaRPr>
                    </a:p>
                  </a:txBody>
                  <a:tcPr/>
                </a:tc>
                <a:tc>
                  <a:txBody>
                    <a:bodyPr/>
                    <a:lstStyle/>
                    <a:p>
                      <a:r>
                        <a:rPr lang="en-US" sz="1000" dirty="0" smtClean="0">
                          <a:solidFill>
                            <a:srgbClr val="18243D"/>
                          </a:solidFill>
                        </a:rPr>
                        <a:t>jet</a:t>
                      </a:r>
                      <a:endParaRPr lang="en-US" sz="1000" dirty="0">
                        <a:solidFill>
                          <a:srgbClr val="18243D"/>
                        </a:solidFill>
                      </a:endParaRPr>
                    </a:p>
                  </a:txBody>
                  <a:tcPr/>
                </a:tc>
                <a:tc>
                  <a:txBody>
                    <a:bodyPr/>
                    <a:lstStyle/>
                    <a:p>
                      <a:r>
                        <a:rPr lang="en-US" sz="1000" dirty="0" err="1" smtClean="0">
                          <a:solidFill>
                            <a:srgbClr val="18243D"/>
                          </a:solidFill>
                        </a:rPr>
                        <a:t>Elev</a:t>
                      </a:r>
                      <a:endParaRPr lang="en-US" sz="1000" dirty="0">
                        <a:solidFill>
                          <a:srgbClr val="18243D"/>
                        </a:solidFill>
                      </a:endParaRPr>
                    </a:p>
                  </a:txBody>
                  <a:tcPr/>
                </a:tc>
                <a:tc>
                  <a:txBody>
                    <a:bodyPr/>
                    <a:lstStyle/>
                    <a:p>
                      <a:r>
                        <a:rPr lang="en-US" sz="1000" dirty="0" smtClean="0">
                          <a:solidFill>
                            <a:srgbClr val="18243D"/>
                          </a:solidFill>
                        </a:rPr>
                        <a:t>Sectional</a:t>
                      </a:r>
                      <a:endParaRPr lang="en-US" sz="1000" dirty="0">
                        <a:solidFill>
                          <a:srgbClr val="18243D"/>
                        </a:solidFill>
                      </a:endParaRPr>
                    </a:p>
                  </a:txBody>
                  <a:tcPr/>
                </a:tc>
                <a:tc>
                  <a:txBody>
                    <a:bodyPr/>
                    <a:lstStyle/>
                    <a:p>
                      <a:r>
                        <a:rPr lang="en-US" sz="1000" dirty="0" err="1" smtClean="0">
                          <a:solidFill>
                            <a:srgbClr val="18243D"/>
                          </a:solidFill>
                        </a:rPr>
                        <a:t>runwaylength</a:t>
                      </a:r>
                      <a:endParaRPr lang="en-US" sz="1000" dirty="0">
                        <a:solidFill>
                          <a:srgbClr val="18243D"/>
                        </a:solidFill>
                      </a:endParaRPr>
                    </a:p>
                  </a:txBody>
                  <a:tcPr/>
                </a:tc>
                <a:tc>
                  <a:txBody>
                    <a:bodyPr/>
                    <a:lstStyle/>
                    <a:p>
                      <a:r>
                        <a:rPr lang="en-US" sz="1000" dirty="0" smtClean="0">
                          <a:solidFill>
                            <a:srgbClr val="18243D"/>
                          </a:solidFill>
                        </a:rPr>
                        <a:t>Rural</a:t>
                      </a:r>
                      <a:endParaRPr lang="en-US" sz="1000" dirty="0">
                        <a:solidFill>
                          <a:srgbClr val="18243D"/>
                        </a:solidFill>
                      </a:endParaRPr>
                    </a:p>
                  </a:txBody>
                  <a:tcPr/>
                </a:tc>
              </a:tr>
              <a:tr h="0">
                <a:tc>
                  <a:txBody>
                    <a:bodyPr/>
                    <a:lstStyle/>
                    <a:p>
                      <a:r>
                        <a:rPr lang="en-US" sz="1000" dirty="0" smtClean="0"/>
                        <a:t>Austin/-Bergstrom </a:t>
                      </a:r>
                      <a:r>
                        <a:rPr lang="en-US" sz="1000" dirty="0" err="1" smtClean="0"/>
                        <a:t>Intl,TX</a:t>
                      </a:r>
                      <a:endParaRPr lang="en-US" sz="1000" dirty="0" smtClean="0"/>
                    </a:p>
                  </a:txBody>
                  <a:tcPr/>
                </a:tc>
                <a:tc>
                  <a:txBody>
                    <a:bodyPr/>
                    <a:lstStyle/>
                    <a:p>
                      <a:r>
                        <a:rPr lang="en-US" sz="1000" dirty="0" smtClean="0"/>
                        <a:t>KAUS</a:t>
                      </a:r>
                    </a:p>
                  </a:txBody>
                  <a:tcPr/>
                </a:tc>
                <a:tc>
                  <a:txBody>
                    <a:bodyPr/>
                    <a:lstStyle/>
                    <a:p>
                      <a:r>
                        <a:rPr lang="en-US" sz="1000" dirty="0" smtClean="0"/>
                        <a:t>30.194528</a:t>
                      </a:r>
                    </a:p>
                  </a:txBody>
                  <a:tcPr/>
                </a:tc>
                <a:tc>
                  <a:txBody>
                    <a:bodyPr/>
                    <a:lstStyle/>
                    <a:p>
                      <a:r>
                        <a:rPr lang="en-US" sz="1000" dirty="0" smtClean="0"/>
                        <a:t>97.669889</a:t>
                      </a:r>
                    </a:p>
                  </a:txBody>
                  <a:tcPr/>
                </a:tc>
                <a:tc>
                  <a:txBody>
                    <a:bodyPr/>
                    <a:lstStyle/>
                    <a:p>
                      <a:r>
                        <a:rPr lang="en-US" sz="1000" dirty="0" smtClean="0"/>
                        <a:t>1</a:t>
                      </a:r>
                    </a:p>
                  </a:txBody>
                  <a:tcPr/>
                </a:tc>
                <a:tc>
                  <a:txBody>
                    <a:bodyPr/>
                    <a:lstStyle/>
                    <a:p>
                      <a:r>
                        <a:rPr lang="en-US" sz="1000" dirty="0" smtClean="0"/>
                        <a:t>1</a:t>
                      </a:r>
                    </a:p>
                  </a:txBody>
                  <a:tcPr/>
                </a:tc>
                <a:tc>
                  <a:txBody>
                    <a:bodyPr/>
                    <a:lstStyle/>
                    <a:p>
                      <a:r>
                        <a:rPr lang="en-US" sz="1000" dirty="0" smtClean="0"/>
                        <a:t>542</a:t>
                      </a:r>
                    </a:p>
                  </a:txBody>
                  <a:tcPr/>
                </a:tc>
                <a:tc>
                  <a:txBody>
                    <a:bodyPr/>
                    <a:lstStyle/>
                    <a:p>
                      <a:r>
                        <a:rPr lang="en-US" sz="1000" dirty="0" smtClean="0"/>
                        <a:t>SAN ANTONIO</a:t>
                      </a:r>
                    </a:p>
                  </a:txBody>
                  <a:tcPr/>
                </a:tc>
                <a:tc>
                  <a:txBody>
                    <a:bodyPr/>
                    <a:lstStyle/>
                    <a:p>
                      <a:r>
                        <a:rPr lang="en-US" sz="1000" dirty="0" smtClean="0"/>
                        <a:t>12248</a:t>
                      </a:r>
                    </a:p>
                  </a:txBody>
                  <a:tcPr/>
                </a:tc>
                <a:tc>
                  <a:txBody>
                    <a:bodyPr/>
                    <a:lstStyle/>
                    <a:p>
                      <a:r>
                        <a:rPr lang="en-US" sz="1000" dirty="0" smtClean="0"/>
                        <a:t>0</a:t>
                      </a:r>
                    </a:p>
                  </a:txBody>
                  <a:tcPr/>
                </a:tc>
              </a:tr>
            </a:tbl>
          </a:graphicData>
        </a:graphic>
      </p:graphicFrame>
    </p:spTree>
    <p:extLst>
      <p:ext uri="{BB962C8B-B14F-4D97-AF65-F5344CB8AC3E}">
        <p14:creationId xmlns:p14="http://schemas.microsoft.com/office/powerpoint/2010/main" val="6034802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7" name="Text Placeholder 6"/>
          <p:cNvSpPr>
            <a:spLocks noGrp="1"/>
          </p:cNvSpPr>
          <p:nvPr>
            <p:ph type="body" sz="quarter" idx="12"/>
          </p:nvPr>
        </p:nvSpPr>
        <p:spPr>
          <a:xfrm>
            <a:off x="6629400" y="1261872"/>
            <a:ext cx="4947869" cy="4846320"/>
          </a:xfrm>
        </p:spPr>
        <p:txBody>
          <a:bodyPr/>
          <a:lstStyle/>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geography</a:t>
            </a:r>
            <a:r>
              <a:rPr lang="en-US" sz="1000" dirty="0">
                <a:solidFill>
                  <a:srgbClr val="F08047"/>
                </a:solidFill>
              </a:rPr>
              <a:t>(</a:t>
            </a:r>
            <a:r>
              <a:rPr lang="en-US" sz="1000" dirty="0" err="1">
                <a:solidFill>
                  <a:srgbClr val="FFFFFF"/>
                </a:solidFill>
              </a:rPr>
              <a:t>pointz</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smtClean="0">
                <a:solidFill>
                  <a:srgbClr val="FFFFFF"/>
                </a:solidFill>
              </a:rPr>
              <a:t>ST_SetSRID</a:t>
            </a:r>
            <a:r>
              <a:rPr lang="en-US" sz="1000" dirty="0" smtClean="0">
                <a:solidFill>
                  <a:srgbClr val="F08047"/>
                </a:solidFill>
              </a:rPr>
              <a:t>(</a:t>
            </a:r>
            <a:r>
              <a:rPr lang="en-US" sz="1000" dirty="0" err="1" smtClean="0">
                <a:solidFill>
                  <a:srgbClr val="FFFFFF"/>
                </a:solidFill>
              </a:rPr>
              <a:t>ST_MakePoint</a:t>
            </a:r>
            <a:r>
              <a:rPr lang="en-US" sz="1000" dirty="0" smtClean="0">
                <a:solidFill>
                  <a:srgbClr val="F08047"/>
                </a:solidFill>
              </a:rPr>
              <a:t>(</a:t>
            </a:r>
            <a:r>
              <a:rPr lang="en-US" sz="1000" dirty="0" smtClean="0">
                <a:solidFill>
                  <a:srgbClr val="F4DD0B"/>
                </a:solidFill>
              </a:rPr>
              <a:t>0</a:t>
            </a:r>
            <a:r>
              <a:rPr lang="en-US" sz="1000" dirty="0" smtClean="0">
                <a:solidFill>
                  <a:srgbClr val="F08047"/>
                </a:solidFill>
              </a:rPr>
              <a:t>-</a:t>
            </a:r>
            <a:r>
              <a:rPr lang="en-US" sz="1000" dirty="0" smtClean="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a:t>
            </a:r>
            <a:r>
              <a:rPr lang="en-US" sz="1000" dirty="0">
                <a:solidFill>
                  <a:srgbClr val="FFFFFF"/>
                </a:solidFill>
              </a:rPr>
              <a:t> </a:t>
            </a:r>
            <a:r>
              <a:rPr lang="en-US" sz="1000" dirty="0" smtClean="0">
                <a:solidFill>
                  <a:srgbClr val="FFFFFF"/>
                </a:solidFill>
              </a:rPr>
              <a:t/>
            </a:r>
            <a:br>
              <a:rPr lang="en-US" sz="1000" dirty="0" smtClean="0">
                <a:solidFill>
                  <a:srgbClr val="FFFFFF"/>
                </a:solidFill>
              </a:rPr>
            </a:br>
            <a:r>
              <a:rPr lang="en-US" sz="1000" dirty="0" smtClean="0">
                <a:solidFill>
                  <a:srgbClr val="FFFFFF"/>
                </a:solidFill>
              </a:rPr>
              <a:t>    "</a:t>
            </a:r>
            <a:r>
              <a:rPr lang="en-US" sz="1000" dirty="0" err="1">
                <a:solidFill>
                  <a:srgbClr val="FFFFFF"/>
                </a:solidFill>
              </a:rPr>
              <a:t>Elev</a:t>
            </a:r>
            <a:r>
              <a:rPr lang="en-US" sz="1000" dirty="0">
                <a:solidFill>
                  <a:srgbClr val="FFFFFF"/>
                </a:solidFill>
              </a:rPr>
              <a:t>" * 0.3048</a:t>
            </a:r>
            <a:r>
              <a:rPr lang="en-US" sz="1000" dirty="0">
                <a:solidFill>
                  <a:srgbClr val="F08047"/>
                </a:solidFill>
              </a:rPr>
              <a:t>), </a:t>
            </a:r>
            <a:r>
              <a:rPr lang="en-US" sz="1000" dirty="0">
                <a:solidFill>
                  <a:srgbClr val="F4DD0B"/>
                </a:solidFill>
              </a:rPr>
              <a:t>4326</a:t>
            </a:r>
            <a:r>
              <a:rPr lang="en-US" sz="1000" dirty="0">
                <a:solidFill>
                  <a:srgbClr val="F08047"/>
                </a:solidFill>
              </a:rPr>
              <a:t>)::</a:t>
            </a:r>
            <a:r>
              <a:rPr lang="en-US" sz="1000" dirty="0">
                <a:solidFill>
                  <a:srgbClr val="FFFFFF"/>
                </a:solidFill>
              </a:rPr>
              <a:t>geography</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airports_geog_idx</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geog</a:t>
            </a:r>
            <a:r>
              <a:rPr lang="en-US" sz="1000" dirty="0">
                <a:solidFill>
                  <a:srgbClr val="F08047"/>
                </a:solidFill>
              </a:rPr>
              <a:t>);</a:t>
            </a: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geometry</a:t>
            </a:r>
            <a:r>
              <a:rPr lang="en-US" sz="1000" dirty="0">
                <a:solidFill>
                  <a:srgbClr val="F08047"/>
                </a:solidFill>
              </a:rPr>
              <a:t>(</a:t>
            </a:r>
            <a:r>
              <a:rPr lang="en-US" sz="1000" dirty="0">
                <a:solidFill>
                  <a:srgbClr val="FFFFFF"/>
                </a:solidFill>
              </a:rPr>
              <a:t>point</a:t>
            </a:r>
            <a:r>
              <a:rPr lang="en-US" sz="1000" dirty="0">
                <a:solidFill>
                  <a:srgbClr val="F08047"/>
                </a:solidFill>
              </a:rPr>
              <a:t>, </a:t>
            </a:r>
            <a:r>
              <a:rPr lang="en-US" sz="1000" dirty="0">
                <a:solidFill>
                  <a:srgbClr val="F4DD0B"/>
                </a:solidFill>
              </a:rPr>
              <a:t>4269</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ST_SetSRID</a:t>
            </a:r>
            <a:r>
              <a:rPr lang="en-US" sz="1000" dirty="0">
                <a:solidFill>
                  <a:srgbClr val="F08047"/>
                </a:solidFill>
              </a:rPr>
              <a:t>(</a:t>
            </a:r>
            <a:r>
              <a:rPr lang="en-US" sz="1000" dirty="0" err="1">
                <a:solidFill>
                  <a:srgbClr val="FFFFFF"/>
                </a:solidFill>
              </a:rPr>
              <a:t>ST_Point</a:t>
            </a:r>
            <a:r>
              <a:rPr lang="en-US" sz="1000" dirty="0">
                <a:solidFill>
                  <a:srgbClr val="F08047"/>
                </a:solidFill>
              </a:rPr>
              <a:t>(</a:t>
            </a:r>
            <a:r>
              <a:rPr lang="en-US" sz="1000" dirty="0">
                <a:solidFill>
                  <a:srgbClr val="F4DD0B"/>
                </a:solidFill>
              </a:rPr>
              <a:t>0</a:t>
            </a:r>
            <a:r>
              <a:rPr lang="en-US" sz="1000" dirty="0">
                <a:solidFill>
                  <a:srgbClr val="F08047"/>
                </a:solidFill>
              </a:rPr>
              <a:t>-</a:t>
            </a:r>
            <a:r>
              <a:rPr lang="en-US" sz="1000" dirty="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 </a:t>
            </a:r>
            <a:r>
              <a:rPr lang="en-US" sz="1000" dirty="0">
                <a:solidFill>
                  <a:srgbClr val="F4DD0B"/>
                </a:solidFill>
              </a:rPr>
              <a:t>4269</a:t>
            </a:r>
            <a:r>
              <a:rPr lang="en-US" sz="1000" dirty="0">
                <a:solidFill>
                  <a:srgbClr val="F08047"/>
                </a:solidFill>
              </a:rPr>
              <a:t>);</a:t>
            </a:r>
          </a:p>
          <a:p>
            <a:pPr>
              <a:lnSpc>
                <a:spcPct val="100000"/>
              </a:lnSpc>
              <a:spcBef>
                <a:spcPts val="0"/>
              </a:spcBef>
            </a:pPr>
            <a:endParaRPr lang="en-US" sz="1000" dirty="0">
              <a:solidFill>
                <a:srgbClr val="F08047"/>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airports_geom_idx</a:t>
            </a:r>
            <a:r>
              <a:rPr lang="en-US" sz="1000" dirty="0">
                <a:solidFill>
                  <a:srgbClr val="FFFFFF"/>
                </a:solidFill>
              </a:rPr>
              <a:t> </a:t>
            </a:r>
            <a:br>
              <a:rPr lang="en-US" sz="1000" dirty="0">
                <a:solidFill>
                  <a:srgbClr val="FFFFFF"/>
                </a:solidFill>
              </a:rPr>
            </a:b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geom</a:t>
            </a:r>
            <a:r>
              <a:rPr lang="en-US" sz="1000" dirty="0">
                <a:solidFill>
                  <a:srgbClr val="F08047"/>
                </a:solidFill>
              </a:rPr>
              <a:t>);</a:t>
            </a: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6" y="1261872"/>
            <a:ext cx="5804360"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Using </a:t>
            </a:r>
            <a:r>
              <a:rPr lang="en-US" altLang="en-US" dirty="0" err="1">
                <a:ea typeface="ヒラギノ角ゴ Pro W3" charset="-128"/>
              </a:rPr>
              <a:t>ST_Contains</a:t>
            </a:r>
            <a:r>
              <a:rPr lang="en-US" altLang="en-US" dirty="0">
                <a:ea typeface="ヒラギノ角ゴ Pro W3" charset="-128"/>
              </a:rPr>
              <a:t> you want to use Geometry instead of the Geography that is used by the </a:t>
            </a:r>
            <a:r>
              <a:rPr lang="en-US" altLang="en-US" dirty="0" err="1">
                <a:ea typeface="ヒラギノ角ゴ Pro W3" charset="-128"/>
              </a:rPr>
              <a:t>ST_DWithin</a:t>
            </a:r>
            <a:r>
              <a:rPr lang="en-US" altLang="en-US" dirty="0">
                <a:ea typeface="ヒラギノ角ゴ Pro W3" charset="-128"/>
              </a:rPr>
              <a:t> and </a:t>
            </a:r>
            <a:r>
              <a:rPr lang="en-US" altLang="en-US" dirty="0" err="1">
                <a:ea typeface="ヒラギノ角ゴ Pro W3" charset="-128"/>
              </a:rPr>
              <a:t>ST_Distance</a:t>
            </a:r>
            <a:r>
              <a:rPr lang="en-US" altLang="en-US" dirty="0">
                <a:ea typeface="ヒラギノ角ゴ Pro W3" charset="-128"/>
              </a:rPr>
              <a:t>. This is why you may want both a </a:t>
            </a:r>
            <a:r>
              <a:rPr lang="en-US" altLang="en-US" dirty="0" err="1">
                <a:ea typeface="ヒラギノ角ゴ Pro W3" charset="-128"/>
              </a:rPr>
              <a:t>geog</a:t>
            </a:r>
            <a:r>
              <a:rPr lang="en-US" altLang="en-US" dirty="0">
                <a:ea typeface="ヒラギノ角ゴ Pro W3" charset="-128"/>
              </a:rPr>
              <a:t> and a </a:t>
            </a:r>
            <a:r>
              <a:rPr lang="en-US" altLang="en-US" dirty="0" err="1">
                <a:ea typeface="ヒラギノ角ゴ Pro W3" charset="-128"/>
              </a:rPr>
              <a:t>geom</a:t>
            </a:r>
            <a:r>
              <a:rPr lang="en-US" altLang="en-US" dirty="0">
                <a:ea typeface="ヒラギノ角ゴ Pro W3" charset="-128"/>
              </a:rPr>
              <a:t> field in your airports database. </a:t>
            </a:r>
            <a:endParaRPr lang="en-US" altLang="en-US" dirty="0" smtClean="0">
              <a:ea typeface="ヒラギノ角ゴ Pro W3" charset="-128"/>
            </a:endParaRP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Casting between geography and geometry will slow down your query</a:t>
            </a:r>
            <a:r>
              <a:rPr lang="en-US" altLang="en-US" dirty="0" smtClean="0">
                <a:ea typeface="ヒラギノ角ゴ Pro W3" charset="-128"/>
              </a:rPr>
              <a:t>.</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Double check your data, it took me hours to figure out that the longitude was inverted. This is not a problem when calculating distances, but is a problem if you want to see what state/county/county the airport is within</a:t>
            </a:r>
            <a:r>
              <a:rPr lang="en-US" altLang="en-US" dirty="0" smtClean="0">
                <a:ea typeface="ヒラギノ角ゴ Pro W3" charset="-128"/>
              </a:rPr>
              <a:t>.</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smtClean="0">
                <a:ea typeface="ヒラギノ角ゴ Pro W3" charset="-128"/>
              </a:rPr>
              <a:t>The elevation is not required for any of the work that we are going to perform, it is just here for reference as it was part of the original dataset.</a:t>
            </a:r>
            <a:endParaRPr lang="en-US" alt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7478531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Geometry vs Geography</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a:xfrm>
            <a:off x="607326" y="4397828"/>
            <a:ext cx="10964048" cy="1710363"/>
          </a:xfrm>
        </p:spPr>
        <p:txBody>
          <a:bodyPr/>
          <a:lstStyle/>
          <a:p>
            <a:pPr marL="457200" lvl="0" indent="-457200">
              <a:spcBef>
                <a:spcPts val="0"/>
              </a:spcBef>
              <a:buClr>
                <a:srgbClr val="89C348"/>
              </a:buClr>
              <a:buFont typeface="Arial" panose="020B0604020202020204" pitchFamily="34" charset="0"/>
              <a:buChar char="•"/>
            </a:pPr>
            <a:r>
              <a:rPr lang="en-US" altLang="en-US" dirty="0">
                <a:solidFill>
                  <a:srgbClr val="FFFFFF"/>
                </a:solidFill>
                <a:ea typeface="ヒラギノ角ゴ Pro W3" charset="-128"/>
              </a:rPr>
              <a:t>You can treat geographic coordinates as approximate Cartesian coordinates and continue to do spatial calculations. However, measurements of distance, length and area will be nonsensical. Since spherical coordinates measure angular distance, the units are in “degrees.” Further, the approximate results from indexes and true/false tests like intersects and contains can become terribly wrong. The distance between points get larger as problem areas like the poles or the international dateline are approached.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437" y="1071563"/>
            <a:ext cx="6467475"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8531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Aircraft Performance</a:t>
            </a:r>
          </a:p>
          <a:p>
            <a:pPr marL="90488" lvl="1">
              <a:spcBef>
                <a:spcPct val="0"/>
              </a:spcBef>
            </a:pPr>
            <a:r>
              <a:rPr lang="en-US" altLang="en-US" dirty="0">
                <a:ea typeface="ヒラギノ角ゴ Pro W3" charset="-128"/>
              </a:rPr>
              <a:t>The Basics</a:t>
            </a:r>
          </a:p>
        </p:txBody>
      </p:sp>
    </p:spTree>
    <p:extLst>
      <p:ext uri="{BB962C8B-B14F-4D97-AF65-F5344CB8AC3E}">
        <p14:creationId xmlns:p14="http://schemas.microsoft.com/office/powerpoint/2010/main" val="2058435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t>Aircraft Performance</a:t>
            </a:r>
            <a:endParaRPr lang="en-US" altLang="en-US" dirty="0" smtClean="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10970842" cy="4846637"/>
          </a:xfrm>
        </p:spPr>
        <p:txBody>
          <a:bodyPr/>
          <a:lstStyle/>
          <a:p>
            <a:pPr marL="119063" indent="-119063">
              <a:buFont typeface="Arial" panose="020B0604020202020204" pitchFamily="34" charset="0"/>
              <a:buChar char="•"/>
            </a:pPr>
            <a:r>
              <a:rPr lang="en-US" dirty="0"/>
              <a:t>You need to understand aircraft performance to be able to generate a quote. Such as:</a:t>
            </a:r>
          </a:p>
          <a:p>
            <a:pPr marL="234951" lvl="1" indent="-119063">
              <a:buFont typeface="Arial" panose="020B0604020202020204" pitchFamily="34" charset="0"/>
              <a:buChar char="•"/>
            </a:pPr>
            <a:r>
              <a:rPr lang="en-US" dirty="0"/>
              <a:t>How fast does it fly?</a:t>
            </a:r>
          </a:p>
          <a:p>
            <a:pPr marL="234951" lvl="1" indent="-119063">
              <a:buFont typeface="Arial" panose="020B0604020202020204" pitchFamily="34" charset="0"/>
              <a:buChar char="•"/>
            </a:pPr>
            <a:r>
              <a:rPr lang="en-US" dirty="0"/>
              <a:t>How far can it fly?</a:t>
            </a:r>
          </a:p>
          <a:p>
            <a:pPr marL="234951" lvl="1" indent="-119063">
              <a:buFont typeface="Arial" panose="020B0604020202020204" pitchFamily="34" charset="0"/>
              <a:buChar char="•"/>
            </a:pPr>
            <a:r>
              <a:rPr lang="en-US" dirty="0"/>
              <a:t>What is max number of people it can fly?</a:t>
            </a:r>
          </a:p>
          <a:p>
            <a:pPr marL="234951" lvl="1" indent="-119063">
              <a:buFont typeface="Arial" panose="020B0604020202020204" pitchFamily="34" charset="0"/>
              <a:buChar char="•"/>
            </a:pPr>
            <a:r>
              <a:rPr lang="en-US" dirty="0"/>
              <a:t>What is the max weight it can fly?</a:t>
            </a:r>
          </a:p>
          <a:p>
            <a:pPr marL="234951" lvl="1" indent="-119063">
              <a:buFont typeface="Arial" panose="020B0604020202020204" pitchFamily="34" charset="0"/>
              <a:buChar char="•"/>
            </a:pPr>
            <a:r>
              <a:rPr lang="en-US" dirty="0"/>
              <a:t>How much does it cost to fly per hour or per nautical mile?</a:t>
            </a:r>
          </a:p>
          <a:p>
            <a:pPr marL="234951" lvl="1" indent="-119063">
              <a:buFont typeface="Arial" panose="020B0604020202020204" pitchFamily="34" charset="0"/>
              <a:buChar char="•"/>
            </a:pPr>
            <a:r>
              <a:rPr lang="en-US" dirty="0"/>
              <a:t>What type of fuel does it use?</a:t>
            </a:r>
          </a:p>
          <a:p>
            <a:pPr marL="234951" lvl="1" indent="-119063">
              <a:buFont typeface="Arial" panose="020B0604020202020204" pitchFamily="34" charset="0"/>
              <a:buChar char="•"/>
            </a:pPr>
            <a:r>
              <a:rPr lang="en-US" dirty="0"/>
              <a:t>Minimum runway length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4513572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8825" cy="608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9" name="Content Placeholder 5"/>
          <p:cNvGraphicFramePr>
            <a:graphicFrameLocks/>
          </p:cNvGraphicFramePr>
          <p:nvPr>
            <p:extLst>
              <p:ext uri="{D42A27DB-BD31-4B8C-83A1-F6EECF244321}">
                <p14:modId xmlns:p14="http://schemas.microsoft.com/office/powerpoint/2010/main" val="1342934523"/>
              </p:ext>
            </p:extLst>
          </p:nvPr>
        </p:nvGraphicFramePr>
        <p:xfrm>
          <a:off x="0" y="5336271"/>
          <a:ext cx="12188824" cy="748616"/>
        </p:xfrm>
        <a:graphic>
          <a:graphicData uri="http://schemas.openxmlformats.org/drawingml/2006/table">
            <a:tbl>
              <a:tblPr firstRow="1" bandRow="1">
                <a:tableStyleId>{5C22544A-7EE6-4342-B048-85BDC9FD1C3A}</a:tableStyleId>
              </a:tblPr>
              <a:tblGrid>
                <a:gridCol w="2020309"/>
                <a:gridCol w="2337326"/>
                <a:gridCol w="3097212"/>
                <a:gridCol w="2195545"/>
                <a:gridCol w="629319"/>
                <a:gridCol w="944998"/>
                <a:gridCol w="964115"/>
              </a:tblGrid>
              <a:tr h="379560">
                <a:tc>
                  <a:txBody>
                    <a:bodyPr/>
                    <a:lstStyle/>
                    <a:p>
                      <a:r>
                        <a:rPr lang="en-US" sz="1400" dirty="0" smtClean="0">
                          <a:solidFill>
                            <a:srgbClr val="18243D"/>
                          </a:solidFill>
                        </a:rPr>
                        <a:t>Max Fuel Range (nm)</a:t>
                      </a:r>
                      <a:endParaRPr lang="en-US" sz="1400" dirty="0">
                        <a:solidFill>
                          <a:srgbClr val="18243D"/>
                        </a:solidFill>
                      </a:endParaRPr>
                    </a:p>
                  </a:txBody>
                  <a:tcPr/>
                </a:tc>
                <a:tc>
                  <a:txBody>
                    <a:bodyPr/>
                    <a:lstStyle/>
                    <a:p>
                      <a:r>
                        <a:rPr lang="en-US" sz="1400" dirty="0" smtClean="0">
                          <a:solidFill>
                            <a:srgbClr val="18243D"/>
                          </a:solidFill>
                        </a:rPr>
                        <a:t>Max Payload Range (nm)</a:t>
                      </a:r>
                      <a:endParaRPr lang="en-US" sz="1400" dirty="0">
                        <a:solidFill>
                          <a:srgbClr val="18243D"/>
                        </a:solidFill>
                      </a:endParaRPr>
                    </a:p>
                  </a:txBody>
                  <a:tcPr/>
                </a:tc>
                <a:tc>
                  <a:txBody>
                    <a:bodyPr/>
                    <a:lstStyle/>
                    <a:p>
                      <a:r>
                        <a:rPr lang="en-US" sz="1400" dirty="0" smtClean="0">
                          <a:solidFill>
                            <a:srgbClr val="18243D"/>
                          </a:solidFill>
                        </a:rPr>
                        <a:t>Long Range Cruise Speed (</a:t>
                      </a:r>
                      <a:r>
                        <a:rPr lang="en-US" sz="1400" dirty="0" err="1" smtClean="0">
                          <a:solidFill>
                            <a:srgbClr val="18243D"/>
                          </a:solidFill>
                        </a:rPr>
                        <a:t>nmph</a:t>
                      </a:r>
                      <a:r>
                        <a:rPr lang="en-US" sz="1400" dirty="0" smtClean="0">
                          <a:solidFill>
                            <a:srgbClr val="18243D"/>
                          </a:solidFill>
                        </a:rPr>
                        <a:t>)</a:t>
                      </a:r>
                      <a:endParaRPr lang="en-US" sz="1400" dirty="0">
                        <a:solidFill>
                          <a:srgbClr val="18243D"/>
                        </a:solidFill>
                      </a:endParaRPr>
                    </a:p>
                  </a:txBody>
                  <a:tcPr/>
                </a:tc>
                <a:tc>
                  <a:txBody>
                    <a:bodyPr/>
                    <a:lstStyle/>
                    <a:p>
                      <a:r>
                        <a:rPr lang="en-US" sz="1400" dirty="0" smtClean="0">
                          <a:solidFill>
                            <a:srgbClr val="18243D"/>
                          </a:solidFill>
                        </a:rPr>
                        <a:t>Min Runway Length (</a:t>
                      </a:r>
                      <a:r>
                        <a:rPr lang="en-US" sz="1400" dirty="0" err="1" smtClean="0">
                          <a:solidFill>
                            <a:srgbClr val="18243D"/>
                          </a:solidFill>
                        </a:rPr>
                        <a:t>ft</a:t>
                      </a:r>
                      <a:r>
                        <a:rPr lang="en-US" sz="1400" dirty="0" smtClean="0">
                          <a:solidFill>
                            <a:srgbClr val="18243D"/>
                          </a:solidFill>
                        </a:rPr>
                        <a:t>)</a:t>
                      </a:r>
                      <a:endParaRPr lang="en-US" sz="1400" dirty="0">
                        <a:solidFill>
                          <a:srgbClr val="18243D"/>
                        </a:solidFill>
                      </a:endParaRPr>
                    </a:p>
                  </a:txBody>
                  <a:tcPr/>
                </a:tc>
                <a:tc>
                  <a:txBody>
                    <a:bodyPr/>
                    <a:lstStyle/>
                    <a:p>
                      <a:r>
                        <a:rPr lang="en-US" sz="1400" dirty="0" smtClean="0">
                          <a:solidFill>
                            <a:srgbClr val="18243D"/>
                          </a:solidFill>
                        </a:rPr>
                        <a:t>Fuel</a:t>
                      </a:r>
                      <a:endParaRPr lang="en-US" sz="1400" dirty="0">
                        <a:solidFill>
                          <a:srgbClr val="18243D"/>
                        </a:solidFill>
                      </a:endParaRPr>
                    </a:p>
                  </a:txBody>
                  <a:tcPr/>
                </a:tc>
                <a:tc>
                  <a:txBody>
                    <a:bodyPr/>
                    <a:lstStyle/>
                    <a:p>
                      <a:r>
                        <a:rPr lang="en-US" sz="1400" dirty="0" smtClean="0">
                          <a:solidFill>
                            <a:srgbClr val="18243D"/>
                          </a:solidFill>
                        </a:rPr>
                        <a:t>Max </a:t>
                      </a:r>
                      <a:r>
                        <a:rPr lang="en-US" sz="1400" dirty="0" err="1" smtClean="0">
                          <a:solidFill>
                            <a:srgbClr val="18243D"/>
                          </a:solidFill>
                        </a:rPr>
                        <a:t>Pax</a:t>
                      </a:r>
                      <a:endParaRPr lang="en-US" sz="1400" dirty="0">
                        <a:solidFill>
                          <a:srgbClr val="18243D"/>
                        </a:solidFill>
                      </a:endParaRPr>
                    </a:p>
                  </a:txBody>
                  <a:tcPr/>
                </a:tc>
                <a:tc>
                  <a:txBody>
                    <a:bodyPr/>
                    <a:lstStyle/>
                    <a:p>
                      <a:r>
                        <a:rPr lang="en-US" sz="1400" dirty="0" smtClean="0">
                          <a:solidFill>
                            <a:srgbClr val="18243D"/>
                          </a:solidFill>
                        </a:rPr>
                        <a:t>Rate (</a:t>
                      </a:r>
                      <a:r>
                        <a:rPr lang="en-US" sz="1400" dirty="0" err="1" smtClean="0">
                          <a:solidFill>
                            <a:srgbClr val="18243D"/>
                          </a:solidFill>
                        </a:rPr>
                        <a:t>hr</a:t>
                      </a:r>
                      <a:r>
                        <a:rPr lang="en-US" sz="1400" dirty="0" smtClean="0">
                          <a:solidFill>
                            <a:srgbClr val="18243D"/>
                          </a:solidFill>
                        </a:rPr>
                        <a:t>)</a:t>
                      </a:r>
                      <a:endParaRPr lang="en-US" sz="1400" dirty="0">
                        <a:solidFill>
                          <a:srgbClr val="18243D"/>
                        </a:solidFill>
                      </a:endParaRPr>
                    </a:p>
                  </a:txBody>
                  <a:tcPr/>
                </a:tc>
              </a:tr>
              <a:tr h="369056">
                <a:tc>
                  <a:txBody>
                    <a:bodyPr/>
                    <a:lstStyle/>
                    <a:p>
                      <a:r>
                        <a:rPr lang="en-US" sz="1400" dirty="0" smtClean="0"/>
                        <a:t>3,370</a:t>
                      </a:r>
                      <a:endParaRPr lang="en-US" sz="1400" dirty="0"/>
                    </a:p>
                  </a:txBody>
                  <a:tcPr/>
                </a:tc>
                <a:tc>
                  <a:txBody>
                    <a:bodyPr/>
                    <a:lstStyle/>
                    <a:p>
                      <a:r>
                        <a:rPr lang="en-US" sz="1400" dirty="0" smtClean="0"/>
                        <a:t>2,182</a:t>
                      </a:r>
                      <a:endParaRPr lang="en-US" sz="1400" dirty="0"/>
                    </a:p>
                  </a:txBody>
                  <a:tcPr/>
                </a:tc>
                <a:tc>
                  <a:txBody>
                    <a:bodyPr/>
                    <a:lstStyle/>
                    <a:p>
                      <a:r>
                        <a:rPr lang="en-US" sz="1400" dirty="0" smtClean="0"/>
                        <a:t>425</a:t>
                      </a:r>
                      <a:endParaRPr lang="en-US" sz="1400" dirty="0"/>
                    </a:p>
                  </a:txBody>
                  <a:tcPr/>
                </a:tc>
                <a:tc>
                  <a:txBody>
                    <a:bodyPr/>
                    <a:lstStyle/>
                    <a:p>
                      <a:r>
                        <a:rPr lang="en-US" sz="1400" dirty="0" smtClean="0"/>
                        <a:t>2,850</a:t>
                      </a:r>
                      <a:endParaRPr lang="en-US" sz="1400" dirty="0"/>
                    </a:p>
                  </a:txBody>
                  <a:tcPr/>
                </a:tc>
                <a:tc>
                  <a:txBody>
                    <a:bodyPr/>
                    <a:lstStyle/>
                    <a:p>
                      <a:r>
                        <a:rPr lang="en-US" sz="1400" dirty="0" smtClean="0"/>
                        <a:t>Jet A</a:t>
                      </a:r>
                      <a:endParaRPr lang="en-US" sz="1400" dirty="0"/>
                    </a:p>
                  </a:txBody>
                  <a:tcPr/>
                </a:tc>
                <a:tc>
                  <a:txBody>
                    <a:bodyPr/>
                    <a:lstStyle/>
                    <a:p>
                      <a:r>
                        <a:rPr lang="en-US" sz="1400" dirty="0" smtClean="0"/>
                        <a:t>12</a:t>
                      </a:r>
                      <a:endParaRPr lang="en-US" sz="1400" dirty="0"/>
                    </a:p>
                  </a:txBody>
                  <a:tcPr/>
                </a:tc>
                <a:tc>
                  <a:txBody>
                    <a:bodyPr/>
                    <a:lstStyle/>
                    <a:p>
                      <a:r>
                        <a:rPr lang="en-US" sz="1400" dirty="0" smtClean="0"/>
                        <a:t>$10,000</a:t>
                      </a:r>
                      <a:endParaRPr lang="en-US" sz="1400" dirty="0"/>
                    </a:p>
                  </a:txBody>
                  <a:tcPr/>
                </a:tc>
              </a:tr>
            </a:tbl>
          </a:graphicData>
        </a:graphic>
      </p:graphicFrame>
    </p:spTree>
    <p:extLst>
      <p:ext uri="{BB962C8B-B14F-4D97-AF65-F5344CB8AC3E}">
        <p14:creationId xmlns:p14="http://schemas.microsoft.com/office/powerpoint/2010/main" val="16388005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Taxes</a:t>
            </a:r>
            <a:endParaRPr lang="en-US" altLang="en-US" dirty="0">
              <a:ea typeface="ヒラギノ角ゴ Pro W3" charset="-128"/>
            </a:endParaRPr>
          </a:p>
          <a:p>
            <a:pPr marL="90488" lvl="1">
              <a:spcBef>
                <a:spcPct val="0"/>
              </a:spcBef>
            </a:pPr>
            <a:r>
              <a:rPr lang="en-US" altLang="en-US" dirty="0">
                <a:ea typeface="ヒラギノ角ゴ Pro W3" charset="-128"/>
              </a:rPr>
              <a:t>Federal Excise and Passenger Segment Tax’s</a:t>
            </a:r>
          </a:p>
        </p:txBody>
      </p:sp>
    </p:spTree>
    <p:extLst>
      <p:ext uri="{BB962C8B-B14F-4D97-AF65-F5344CB8AC3E}">
        <p14:creationId xmlns:p14="http://schemas.microsoft.com/office/powerpoint/2010/main" val="29160529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Taxes</a:t>
            </a:r>
            <a:endParaRPr lang="en-US" altLang="en-US" dirty="0" smtClean="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10970842" cy="4846637"/>
          </a:xfrm>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IRS Publication 720 :</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Transportation of persons by air (IRS No. 26). </a:t>
            </a:r>
            <a:r>
              <a:rPr lang="en-US" altLang="en-US" dirty="0">
                <a:solidFill>
                  <a:srgbClr val="FFFFFF"/>
                </a:solidFill>
                <a:ea typeface="ヒラギノ角ゴ Pro W3" charset="-128"/>
              </a:rPr>
              <a:t>For calendar year 2017, the tax on the amount paid for each domestic segment of taxable air transportation is increased to $4.10. The tax is increased to $9 per person for domestic segments that begin or end in Alaska or Hawaii (applies only to departures). See Air Transportation Taxes, later.</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Use of international air travel facilities (IRS No. 27).</a:t>
            </a:r>
            <a:r>
              <a:rPr lang="en-US" altLang="en-US" dirty="0">
                <a:solidFill>
                  <a:srgbClr val="FFFF00"/>
                </a:solidFill>
                <a:ea typeface="ヒラギノ角ゴ Pro W3" charset="-128"/>
              </a:rPr>
              <a:t> </a:t>
            </a:r>
            <a:r>
              <a:rPr lang="en-US" altLang="en-US" dirty="0">
                <a:solidFill>
                  <a:srgbClr val="FFFFFF"/>
                </a:solidFill>
                <a:ea typeface="ヒラギノ角ゴ Pro W3" charset="-128"/>
              </a:rPr>
              <a:t>For calendar year 2017, the section 4261 tax on the amount paid for international flights is increased to $18 per person for flights that begin or end in the United States.</a:t>
            </a:r>
          </a:p>
          <a:p>
            <a:pPr marL="574675" lvl="1" indent="-457200">
              <a:spcBef>
                <a:spcPts val="0"/>
              </a:spcBef>
              <a:buFont typeface="Arial" panose="020B0604020202020204" pitchFamily="34" charset="0"/>
              <a:buChar char="•"/>
            </a:pPr>
            <a:r>
              <a:rPr lang="en-US" b="1" dirty="0">
                <a:solidFill>
                  <a:srgbClr val="FFFF00"/>
                </a:solidFill>
              </a:rPr>
              <a:t>Rural airports. </a:t>
            </a:r>
            <a:r>
              <a:rPr lang="en-US" dirty="0"/>
              <a:t>If a segment is to or from a rural airport, the domestic segment tax does not apply.</a:t>
            </a:r>
          </a:p>
          <a:p>
            <a:pPr marL="574675" lvl="1" indent="-457200">
              <a:spcBef>
                <a:spcPts val="0"/>
              </a:spcBef>
              <a:buFont typeface="Arial" panose="020B0604020202020204" pitchFamily="34" charset="0"/>
              <a:buChar char="•"/>
            </a:pPr>
            <a:r>
              <a:rPr lang="en-US" b="1" dirty="0">
                <a:solidFill>
                  <a:srgbClr val="FFFF00"/>
                </a:solidFill>
              </a:rPr>
              <a:t>Federal Excise Tax. </a:t>
            </a:r>
            <a:r>
              <a:rPr lang="en-US" dirty="0"/>
              <a:t>The percentage tax is 7.5% of amounts paid for taxable transportation of persons by air.</a:t>
            </a:r>
          </a:p>
          <a:p>
            <a:pPr marL="574675" lvl="1" indent="-457200">
              <a:spcBef>
                <a:spcPts val="0"/>
              </a:spcBef>
              <a:buFont typeface="Arial" panose="020B0604020202020204" pitchFamily="34" charset="0"/>
              <a:buChar char="•"/>
            </a:pPr>
            <a:endParaRPr lang="en-US" dirty="0"/>
          </a:p>
          <a:p>
            <a:pPr marL="574675" lvl="1" indent="-457200">
              <a:spcBef>
                <a:spcPts val="0"/>
              </a:spcBef>
              <a:buFont typeface="Arial" panose="020B0604020202020204" pitchFamily="34" charset="0"/>
              <a:buChar char="•"/>
            </a:pPr>
            <a:r>
              <a:rPr lang="en-US" dirty="0"/>
              <a:t>There are other taxes in this publication if you are doing cargo flights, etc.</a:t>
            </a:r>
            <a:endParaRPr lang="en-US"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1335489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err="1"/>
              <a:t>Quering</a:t>
            </a:r>
            <a:r>
              <a:rPr lang="en-US" dirty="0"/>
              <a:t> the Airports</a:t>
            </a:r>
            <a:endParaRPr lang="en-US" altLang="en-US" dirty="0">
              <a:ea typeface="ヒラギノ角ゴ Pro W3" charset="-128"/>
            </a:endParaRPr>
          </a:p>
          <a:p>
            <a:pPr marL="90488" lvl="1">
              <a:spcBef>
                <a:spcPct val="0"/>
              </a:spcBef>
            </a:pPr>
            <a:r>
              <a:rPr lang="en-US" altLang="en-US" dirty="0">
                <a:ea typeface="ヒラギノ角ゴ Pro W3" charset="-128"/>
              </a:rPr>
              <a:t>Creating our Postgres Queries</a:t>
            </a:r>
          </a:p>
        </p:txBody>
      </p:sp>
    </p:spTree>
    <p:extLst>
      <p:ext uri="{BB962C8B-B14F-4D97-AF65-F5344CB8AC3E}">
        <p14:creationId xmlns:p14="http://schemas.microsoft.com/office/powerpoint/2010/main" val="40139215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“Spherical Law of Cosines</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“Spherical Law of Cosines”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299749326"/>
              </p:ext>
            </p:extLst>
          </p:nvPr>
        </p:nvGraphicFramePr>
        <p:xfrm>
          <a:off x="5162552" y="5828393"/>
          <a:ext cx="6508751" cy="487680"/>
        </p:xfrm>
        <a:graphic>
          <a:graphicData uri="http://schemas.openxmlformats.org/drawingml/2006/table">
            <a:tbl>
              <a:tblPr firstRow="1" bandRow="1">
                <a:tableStyleId>{5C22544A-7EE6-4342-B048-85BDC9FD1C3A}</a:tableStyleId>
              </a:tblPr>
              <a:tblGrid>
                <a:gridCol w="1854518"/>
                <a:gridCol w="752793"/>
                <a:gridCol w="1300480"/>
                <a:gridCol w="1300480"/>
                <a:gridCol w="13004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752.888418549542</a:t>
                      </a:r>
                    </a:p>
                  </a:txBody>
                  <a:tcPr/>
                </a:tc>
                <a:tc>
                  <a:txBody>
                    <a:bodyPr/>
                    <a:lstStyle/>
                    <a:p>
                      <a:r>
                        <a:rPr lang="en-US" sz="1000" dirty="0" smtClean="0"/>
                        <a:t>1.88222104637386</a:t>
                      </a:r>
                    </a:p>
                  </a:txBody>
                  <a:tcPr/>
                </a:tc>
                <a:tc>
                  <a:txBody>
                    <a:bodyPr/>
                    <a:lstStyle/>
                    <a:p>
                      <a:r>
                        <a:rPr lang="en-US" sz="1000" dirty="0" smtClean="0"/>
                        <a:t>18822.2104637386</a:t>
                      </a:r>
                    </a:p>
                  </a:txBody>
                  <a:tcPr/>
                </a:tc>
              </a:tr>
            </a:tbl>
          </a:graphicData>
        </a:graphic>
      </p:graphicFrame>
    </p:spTree>
    <p:extLst>
      <p:ext uri="{BB962C8B-B14F-4D97-AF65-F5344CB8AC3E}">
        <p14:creationId xmlns:p14="http://schemas.microsoft.com/office/powerpoint/2010/main" val="18179403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a:t>
            </a:r>
            <a:r>
              <a:rPr lang="en-US" dirty="0" err="1"/>
              <a:t>Haversine</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a:t>
            </a:r>
            <a:r>
              <a:rPr lang="en-US" dirty="0" err="1"/>
              <a:t>Haversine</a:t>
            </a:r>
            <a:r>
              <a:rPr lang="en-US" dirty="0"/>
              <a:t>”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160726243"/>
              </p:ext>
            </p:extLst>
          </p:nvPr>
        </p:nvGraphicFramePr>
        <p:xfrm>
          <a:off x="5162552" y="5850164"/>
          <a:ext cx="6508751" cy="487680"/>
        </p:xfrm>
        <a:graphic>
          <a:graphicData uri="http://schemas.openxmlformats.org/drawingml/2006/table">
            <a:tbl>
              <a:tblPr firstRow="1" bandRow="1">
                <a:tableStyleId>{5C22544A-7EE6-4342-B048-85BDC9FD1C3A}</a:tableStyleId>
              </a:tblPr>
              <a:tblGrid>
                <a:gridCol w="1854518"/>
                <a:gridCol w="752793"/>
                <a:gridCol w="1300480"/>
                <a:gridCol w="1300480"/>
                <a:gridCol w="13004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752.888418549542</a:t>
                      </a:r>
                    </a:p>
                  </a:txBody>
                  <a:tcPr/>
                </a:tc>
                <a:tc>
                  <a:txBody>
                    <a:bodyPr/>
                    <a:lstStyle/>
                    <a:p>
                      <a:r>
                        <a:rPr lang="en-US" sz="1000" dirty="0" smtClean="0"/>
                        <a:t>1.88222104637386</a:t>
                      </a:r>
                    </a:p>
                  </a:txBody>
                  <a:tcPr/>
                </a:tc>
                <a:tc>
                  <a:txBody>
                    <a:bodyPr/>
                    <a:lstStyle/>
                    <a:p>
                      <a:r>
                        <a:rPr lang="en-US" sz="1000" dirty="0" smtClean="0"/>
                        <a:t>18822.2104637386</a:t>
                      </a:r>
                    </a:p>
                  </a:txBody>
                  <a:tcPr/>
                </a:tc>
              </a:tr>
            </a:tbl>
          </a:graphicData>
        </a:graphic>
      </p:graphicFrame>
    </p:spTree>
    <p:extLst>
      <p:ext uri="{BB962C8B-B14F-4D97-AF65-F5344CB8AC3E}">
        <p14:creationId xmlns:p14="http://schemas.microsoft.com/office/powerpoint/2010/main" val="34602695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smtClean="0"/>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p>
          <a:p>
            <a:pPr>
              <a:lnSpc>
                <a:spcPct val="100000"/>
              </a:lnSpc>
              <a:spcBef>
                <a:spcPts val="0"/>
              </a:spcBef>
            </a:pP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a:p>
            <a:pPr>
              <a:lnSpc>
                <a:spcPct val="100000"/>
              </a:lnSpc>
              <a:spcBef>
                <a:spcPts val="0"/>
              </a:spcBef>
            </a:pPr>
            <a:r>
              <a:rPr lang="en-US" sz="1000" dirty="0">
                <a:solidFill>
                  <a:srgbClr val="FFFFFF"/>
                </a:solidFill>
              </a:rPr>
              <a:t> </a:t>
            </a: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is how simple the GIS Query can be.</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974403899"/>
              </p:ext>
            </p:extLst>
          </p:nvPr>
        </p:nvGraphicFramePr>
        <p:xfrm>
          <a:off x="5810250" y="5904593"/>
          <a:ext cx="5810251" cy="487680"/>
        </p:xfrm>
        <a:graphic>
          <a:graphicData uri="http://schemas.openxmlformats.org/drawingml/2006/table">
            <a:tbl>
              <a:tblPr firstRow="1" bandRow="1">
                <a:tableStyleId>{5C22544A-7EE6-4342-B048-85BDC9FD1C3A}</a:tableStyleId>
              </a:tblPr>
              <a:tblGrid>
                <a:gridCol w="1854518"/>
                <a:gridCol w="752793"/>
                <a:gridCol w="1230630"/>
                <a:gridCol w="1230630"/>
                <a:gridCol w="7416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spTree>
    <p:extLst>
      <p:ext uri="{BB962C8B-B14F-4D97-AF65-F5344CB8AC3E}">
        <p14:creationId xmlns:p14="http://schemas.microsoft.com/office/powerpoint/2010/main" val="21375180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smtClean="0"/>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Change the </a:t>
            </a:r>
            <a:r>
              <a:rPr lang="en-US" dirty="0" err="1"/>
              <a:t>ST_Distance</a:t>
            </a:r>
            <a:r>
              <a:rPr lang="en-US" dirty="0"/>
              <a:t> to use </a:t>
            </a:r>
            <a:r>
              <a:rPr lang="en-US" dirty="0" err="1"/>
              <a:t>ST_DWithin</a:t>
            </a:r>
            <a:r>
              <a:rPr lang="en-US" dirty="0"/>
              <a:t>.</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393178983"/>
              </p:ext>
            </p:extLst>
          </p:nvPr>
        </p:nvGraphicFramePr>
        <p:xfrm>
          <a:off x="5810250" y="5828393"/>
          <a:ext cx="5810251" cy="487680"/>
        </p:xfrm>
        <a:graphic>
          <a:graphicData uri="http://schemas.openxmlformats.org/drawingml/2006/table">
            <a:tbl>
              <a:tblPr firstRow="1" bandRow="1">
                <a:tableStyleId>{5C22544A-7EE6-4342-B048-85BDC9FD1C3A}</a:tableStyleId>
              </a:tblPr>
              <a:tblGrid>
                <a:gridCol w="1854518"/>
                <a:gridCol w="752793"/>
                <a:gridCol w="1230630"/>
                <a:gridCol w="1230630"/>
                <a:gridCol w="7416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spTree>
    <p:extLst>
      <p:ext uri="{BB962C8B-B14F-4D97-AF65-F5344CB8AC3E}">
        <p14:creationId xmlns:p14="http://schemas.microsoft.com/office/powerpoint/2010/main" val="36005852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a:t>
            </a:r>
            <a:r>
              <a:rPr lang="en-US" dirty="0" smtClean="0"/>
              <a:t>Query</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fet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dst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a:solidFill>
                  <a:srgbClr val="7BC22F"/>
                </a:solidFill>
              </a:rPr>
              <a:t>ELSE</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AS</a:t>
            </a:r>
            <a:r>
              <a:rPr lang="en-US" sz="1000" dirty="0">
                <a:solidFill>
                  <a:srgbClr val="FFFFFF"/>
                </a:solidFill>
              </a:rPr>
              <a:t> total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LEFT</a:t>
            </a:r>
            <a:r>
              <a:rPr lang="en-US" sz="1000" dirty="0">
                <a:solidFill>
                  <a:srgbClr val="FFFFFF"/>
                </a:solidFill>
              </a:rPr>
              <a:t> </a:t>
            </a:r>
            <a:r>
              <a:rPr lang="en-US" sz="1000" dirty="0">
                <a:solidFill>
                  <a:srgbClr val="7BC22F"/>
                </a:solidFill>
              </a:rPr>
              <a:t>JOIN</a:t>
            </a:r>
            <a:r>
              <a:rPr lang="en-US" sz="1000" dirty="0">
                <a:solidFill>
                  <a:srgbClr val="FFFFFF"/>
                </a:solidFill>
              </a:rPr>
              <a:t> tiger_data</a:t>
            </a:r>
            <a:r>
              <a:rPr lang="en-US" sz="1000" dirty="0">
                <a:solidFill>
                  <a:srgbClr val="F08047"/>
                </a:solidFill>
              </a:rPr>
              <a:t>.</a:t>
            </a:r>
            <a:r>
              <a:rPr lang="en-US" sz="1000" dirty="0">
                <a:solidFill>
                  <a:srgbClr val="FFFFFF"/>
                </a:solidFill>
              </a:rPr>
              <a:t>state_4326 s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ST_Contains</a:t>
            </a:r>
            <a:r>
              <a:rPr lang="en-US" sz="1000" dirty="0">
                <a:solidFill>
                  <a:srgbClr val="F08047"/>
                </a:solidFill>
              </a:rPr>
              <a:t>(</a:t>
            </a:r>
            <a:r>
              <a:rPr lang="en-US" sz="1000" dirty="0" err="1">
                <a:solidFill>
                  <a:srgbClr val="FFFFFF"/>
                </a:solidFill>
              </a:rPr>
              <a:t>s</a:t>
            </a:r>
            <a:r>
              <a:rPr lang="en-US" sz="1000" dirty="0" err="1">
                <a:solidFill>
                  <a:srgbClr val="F08047"/>
                </a:solidFill>
              </a:rPr>
              <a:t>.</a:t>
            </a:r>
            <a:r>
              <a:rPr lang="en-US" sz="1000" dirty="0" err="1">
                <a:solidFill>
                  <a:srgbClr val="FFFFFF"/>
                </a:solidFill>
              </a:rPr>
              <a:t>the_geom</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US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Adding all the taxes to get total cost.</a:t>
            </a:r>
          </a:p>
          <a:p>
            <a:pPr marL="119063" indent="-119063">
              <a:buFont typeface="Arial" panose="020B0604020202020204" pitchFamily="34" charset="0"/>
              <a:buChar char="•"/>
            </a:pPr>
            <a:r>
              <a:rPr lang="en-US" sz="1200" dirty="0"/>
              <a:t>Instead of using an aircraft table, you will notice some hand coding of numbers for the Challenger 601.</a:t>
            </a:r>
          </a:p>
          <a:p>
            <a:pPr marL="234951" lvl="1" indent="-119063">
              <a:buFont typeface="Arial" panose="020B0604020202020204" pitchFamily="34" charset="0"/>
              <a:buChar char="•"/>
            </a:pPr>
            <a:r>
              <a:rPr lang="en-US" sz="1000" dirty="0"/>
              <a:t>Meters to Kilometers: * 1000</a:t>
            </a:r>
            <a:br>
              <a:rPr lang="en-US" sz="1000" dirty="0"/>
            </a:br>
            <a:r>
              <a:rPr lang="en-US" sz="1000" dirty="0"/>
              <a:t>Kilometers to Nautical Miles: *0.53996</a:t>
            </a:r>
            <a:br>
              <a:rPr lang="en-US" sz="1000" dirty="0"/>
            </a:br>
            <a:r>
              <a:rPr lang="en-US" sz="1000" dirty="0"/>
              <a:t>Flight Speed: 400nmph</a:t>
            </a:r>
            <a:br>
              <a:rPr lang="en-US" sz="1000" dirty="0"/>
            </a:br>
            <a:r>
              <a:rPr lang="en-US" sz="1000" dirty="0"/>
              <a:t>Cost per Hour: $10,000</a:t>
            </a:r>
            <a:br>
              <a:rPr lang="en-US" sz="1000" dirty="0"/>
            </a:br>
            <a:r>
              <a:rPr lang="en-US" sz="1000" dirty="0"/>
              <a:t>Federal Excise Tax: 7.5%</a:t>
            </a:r>
            <a:br>
              <a:rPr lang="en-US" sz="1000" dirty="0"/>
            </a:br>
            <a:r>
              <a:rPr lang="en-US" sz="1000" dirty="0"/>
              <a:t>Domestic Excise Tax: $4.10 – Excluding Hawaii &amp; Alaska</a:t>
            </a:r>
            <a:br>
              <a:rPr lang="en-US" sz="1000" dirty="0"/>
            </a:br>
            <a:r>
              <a:rPr lang="en-US" sz="1000" dirty="0"/>
              <a:t>Domestic Excise Tax: $9.00 – Hawaii &amp; Alaska</a:t>
            </a:r>
            <a:br>
              <a:rPr lang="en-US" sz="1000" dirty="0"/>
            </a:br>
            <a:r>
              <a:rPr lang="en-US" sz="1000" dirty="0"/>
              <a:t>International Excise Tax: $18.00</a:t>
            </a:r>
            <a:br>
              <a:rPr lang="en-US" sz="1000" dirty="0"/>
            </a:br>
            <a:r>
              <a:rPr lang="en-US" sz="1000" dirty="0"/>
              <a:t>Max Distance: 3,000nm (Nautical Miles)</a:t>
            </a:r>
            <a:br>
              <a:rPr lang="en-US" sz="1000" dirty="0"/>
            </a:br>
            <a:r>
              <a:rPr lang="en-US" sz="1000" dirty="0"/>
              <a:t>Nautical Miles to Meters: * 1852</a:t>
            </a:r>
            <a:br>
              <a:rPr lang="en-US" sz="1000" dirty="0"/>
            </a:br>
            <a:r>
              <a:rPr lang="en-US" sz="1000" dirty="0"/>
              <a:t>Has Jet Fuel: 1 </a:t>
            </a:r>
            <a:r>
              <a:rPr lang="en-US" sz="1000" i="1" dirty="0"/>
              <a:t>(Need to be able to refuel)</a:t>
            </a:r>
            <a:br>
              <a:rPr lang="en-US" sz="1000" i="1" dirty="0"/>
            </a:br>
            <a:r>
              <a:rPr lang="en-US" sz="1000" dirty="0"/>
              <a:t>Min Runway Length: 5,000 feet</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319196484"/>
              </p:ext>
            </p:extLst>
          </p:nvPr>
        </p:nvGraphicFramePr>
        <p:xfrm>
          <a:off x="574220" y="4228192"/>
          <a:ext cx="3990975" cy="487680"/>
        </p:xfrm>
        <a:graphic>
          <a:graphicData uri="http://schemas.openxmlformats.org/drawingml/2006/table">
            <a:tbl>
              <a:tblPr firstRow="1" bandRow="1">
                <a:tableStyleId>{5C22544A-7EE6-4342-B048-85BDC9FD1C3A}</a:tableStyleId>
              </a:tblPr>
              <a:tblGrid>
                <a:gridCol w="1893995"/>
                <a:gridCol w="768817"/>
                <a:gridCol w="1328163"/>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distance_km</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1394.64510913275</a:t>
                      </a:r>
                      <a:endParaRPr lang="en-US" sz="1000" dirty="0"/>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11414899"/>
              </p:ext>
            </p:extLst>
          </p:nvPr>
        </p:nvGraphicFramePr>
        <p:xfrm>
          <a:off x="574220" y="4852079"/>
          <a:ext cx="3990975" cy="487680"/>
        </p:xfrm>
        <a:graphic>
          <a:graphicData uri="http://schemas.openxmlformats.org/drawingml/2006/table">
            <a:tbl>
              <a:tblPr firstRow="1" bandRow="1">
                <a:tableStyleId>{5C22544A-7EE6-4342-B048-85BDC9FD1C3A}</a:tableStyleId>
              </a:tblPr>
              <a:tblGrid>
                <a:gridCol w="1484836"/>
                <a:gridCol w="1484836"/>
                <a:gridCol w="1021303"/>
              </a:tblGrid>
              <a:tr h="0">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37297054"/>
              </p:ext>
            </p:extLst>
          </p:nvPr>
        </p:nvGraphicFramePr>
        <p:xfrm>
          <a:off x="574220" y="5475967"/>
          <a:ext cx="3981450" cy="487680"/>
        </p:xfrm>
        <a:graphic>
          <a:graphicData uri="http://schemas.openxmlformats.org/drawingml/2006/table">
            <a:tbl>
              <a:tblPr firstRow="1" bandRow="1">
                <a:tableStyleId>{5C22544A-7EE6-4342-B048-85BDC9FD1C3A}</a:tableStyleId>
              </a:tblPr>
              <a:tblGrid>
                <a:gridCol w="1389645"/>
                <a:gridCol w="1077173"/>
                <a:gridCol w="1514632"/>
              </a:tblGrid>
              <a:tr h="0">
                <a:tc>
                  <a:txBody>
                    <a:bodyPr/>
                    <a:lstStyle/>
                    <a:p>
                      <a:r>
                        <a:rPr lang="en-US" sz="1000" dirty="0" err="1" smtClean="0">
                          <a:solidFill>
                            <a:srgbClr val="18243D"/>
                          </a:solidFill>
                        </a:rPr>
                        <a:t>fet</a:t>
                      </a:r>
                      <a:endParaRPr lang="en-US" sz="1000" dirty="0">
                        <a:solidFill>
                          <a:srgbClr val="18243D"/>
                        </a:solidFill>
                      </a:endParaRPr>
                    </a:p>
                  </a:txBody>
                  <a:tcPr/>
                </a:tc>
                <a:tc>
                  <a:txBody>
                    <a:bodyPr/>
                    <a:lstStyle/>
                    <a:p>
                      <a:r>
                        <a:rPr lang="en-US" sz="1000" dirty="0" err="1" smtClean="0">
                          <a:solidFill>
                            <a:srgbClr val="18243D"/>
                          </a:solidFill>
                        </a:rPr>
                        <a:t>dst</a:t>
                      </a:r>
                      <a:endParaRPr lang="en-US" sz="1000" dirty="0">
                        <a:solidFill>
                          <a:srgbClr val="18243D"/>
                        </a:solidFill>
                      </a:endParaRPr>
                    </a:p>
                  </a:txBody>
                  <a:tcPr/>
                </a:tc>
                <a:tc>
                  <a:txBody>
                    <a:bodyPr/>
                    <a:lstStyle/>
                    <a:p>
                      <a:r>
                        <a:rPr lang="en-US" sz="1000" dirty="0" smtClean="0">
                          <a:solidFill>
                            <a:srgbClr val="18243D"/>
                          </a:solidFill>
                        </a:rPr>
                        <a:t>total</a:t>
                      </a:r>
                      <a:endParaRPr lang="en-US" sz="1000" dirty="0">
                        <a:solidFill>
                          <a:srgbClr val="18243D"/>
                        </a:solidFill>
                      </a:endParaRPr>
                    </a:p>
                  </a:txBody>
                  <a:tcPr/>
                </a:tc>
              </a:tr>
              <a:tr h="0">
                <a:tc>
                  <a:txBody>
                    <a:bodyPr/>
                    <a:lstStyle/>
                    <a:p>
                      <a:r>
                        <a:rPr lang="en-US" sz="1000" dirty="0" smtClean="0"/>
                        <a:t>$1,411.97</a:t>
                      </a:r>
                    </a:p>
                  </a:txBody>
                  <a:tcPr/>
                </a:tc>
                <a:tc>
                  <a:txBody>
                    <a:bodyPr/>
                    <a:lstStyle/>
                    <a:p>
                      <a:r>
                        <a:rPr lang="en-US" sz="1000" dirty="0" smtClean="0"/>
                        <a:t>$49.20</a:t>
                      </a:r>
                    </a:p>
                  </a:txBody>
                  <a:tcPr/>
                </a:tc>
                <a:tc>
                  <a:txBody>
                    <a:bodyPr/>
                    <a:lstStyle/>
                    <a:p>
                      <a:r>
                        <a:rPr lang="en-US" sz="1000" dirty="0" smtClean="0"/>
                        <a:t>$20,287.48</a:t>
                      </a:r>
                    </a:p>
                  </a:txBody>
                  <a:tcPr/>
                </a:tc>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2599698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Visualized using </a:t>
            </a:r>
            <a:r>
              <a:rPr lang="en-US" dirty="0" err="1" smtClean="0"/>
              <a:t>QGis</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a:xfrm>
            <a:off x="607326" y="1261872"/>
            <a:ext cx="10964188" cy="4846320"/>
          </a:xfrm>
        </p:spPr>
        <p:txBody>
          <a:bodyPr/>
          <a:lstStyle/>
          <a:p>
            <a:pPr marL="119063" indent="-119063">
              <a:buFont typeface="Arial" panose="020B0604020202020204" pitchFamily="34" charset="0"/>
              <a:buChar char="•"/>
            </a:pPr>
            <a:r>
              <a:rPr lang="en-US" dirty="0"/>
              <a:t>This map shows the state level outlines and can be generated using either Tiger State or Word Data Admin Level 1 data sets.</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4999" t="44551" r="18001" b="11785"/>
          <a:stretch/>
        </p:blipFill>
        <p:spPr>
          <a:xfrm>
            <a:off x="1357821" y="2191838"/>
            <a:ext cx="9459685" cy="3953301"/>
          </a:xfrm>
          <a:prstGeom prst="rect">
            <a:avLst/>
          </a:prstGeom>
        </p:spPr>
      </p:pic>
    </p:spTree>
    <p:extLst>
      <p:ext uri="{BB962C8B-B14F-4D97-AF65-F5344CB8AC3E}">
        <p14:creationId xmlns:p14="http://schemas.microsoft.com/office/powerpoint/2010/main" val="36965739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smtClean="0">
                <a:ea typeface="ヒラギノ角ゴ Pro W3" charset="-128"/>
              </a:rPr>
              <a:t>QGis</a:t>
            </a:r>
            <a:endParaRPr lang="en-US" altLang="en-US" dirty="0" smtClean="0">
              <a:ea typeface="ヒラギノ角ゴ Pro W3" charset="-128"/>
            </a:endParaRPr>
          </a:p>
          <a:p>
            <a:pPr marL="90488" lvl="1">
              <a:spcBef>
                <a:spcPct val="0"/>
              </a:spcBef>
            </a:pPr>
            <a:r>
              <a:rPr lang="en-US" altLang="en-US" dirty="0">
                <a:ea typeface="ヒラギノ角ゴ Pro W3" charset="-128"/>
              </a:rPr>
              <a:t>A Free and Open Source Geographic Information </a:t>
            </a:r>
            <a:r>
              <a:rPr lang="en-US" altLang="en-US" dirty="0" smtClean="0">
                <a:ea typeface="ヒラギノ角ゴ Pro W3" charset="-128"/>
              </a:rPr>
              <a:t>System to </a:t>
            </a:r>
            <a:r>
              <a:rPr lang="en-US" altLang="en-US" dirty="0">
                <a:ea typeface="ヒラギノ角ゴ Pro W3" charset="-128"/>
              </a:rPr>
              <a:t>display your </a:t>
            </a:r>
            <a:r>
              <a:rPr lang="en-US" altLang="en-US" dirty="0" smtClean="0">
                <a:ea typeface="ヒラギノ角ゴ Pro W3" charset="-128"/>
              </a:rPr>
              <a:t>data</a:t>
            </a:r>
            <a:endParaRPr lang="en-US" altLang="en-US" dirty="0">
              <a:ea typeface="ヒラギノ角ゴ Pro W3" charset="-128"/>
            </a:endParaRPr>
          </a:p>
        </p:txBody>
      </p:sp>
    </p:spTree>
    <p:extLst>
      <p:ext uri="{BB962C8B-B14F-4D97-AF65-F5344CB8AC3E}">
        <p14:creationId xmlns:p14="http://schemas.microsoft.com/office/powerpoint/2010/main" val="40139215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QGis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200" b="1" dirty="0"/>
              <a:t>Windows 32-bit / 64-bit</a:t>
            </a:r>
          </a:p>
          <a:p>
            <a:pPr marL="119063" indent="-119063">
              <a:lnSpc>
                <a:spcPct val="100000"/>
              </a:lnSpc>
              <a:buFont typeface="Arial" panose="020B0604020202020204" pitchFamily="34" charset="0"/>
              <a:buChar char="•"/>
            </a:pPr>
            <a:r>
              <a:rPr lang="en-US" sz="1200" b="1" dirty="0"/>
              <a:t>Mac OS X</a:t>
            </a:r>
          </a:p>
          <a:p>
            <a:pPr marL="119063" indent="-119063">
              <a:lnSpc>
                <a:spcPct val="100000"/>
              </a:lnSpc>
              <a:buFont typeface="Arial" panose="020B0604020202020204" pitchFamily="34" charset="0"/>
              <a:buChar char="•"/>
            </a:pPr>
            <a:r>
              <a:rPr lang="en-US" sz="1200" b="1" dirty="0"/>
              <a:t>Linux</a:t>
            </a:r>
          </a:p>
          <a:p>
            <a:pPr marL="234951" lvl="1" indent="-119063">
              <a:buFont typeface="Arial" panose="020B0604020202020204" pitchFamily="34" charset="0"/>
              <a:buChar char="•"/>
            </a:pPr>
            <a:r>
              <a:rPr lang="en-US" sz="1200" b="1" dirty="0" err="1"/>
              <a:t>Debian</a:t>
            </a:r>
            <a:r>
              <a:rPr lang="en-US" sz="1200" b="1" dirty="0"/>
              <a:t>/Ubuntu</a:t>
            </a:r>
          </a:p>
          <a:p>
            <a:pPr marL="234951" lvl="1" indent="-119063">
              <a:buFont typeface="Arial" panose="020B0604020202020204" pitchFamily="34" charset="0"/>
              <a:buChar char="•"/>
            </a:pPr>
            <a:r>
              <a:rPr lang="en-US" sz="1200" b="1" dirty="0"/>
              <a:t>Fedora</a:t>
            </a:r>
          </a:p>
          <a:p>
            <a:pPr marL="234951" lvl="1" indent="-119063">
              <a:buFont typeface="Arial" panose="020B0604020202020204" pitchFamily="34" charset="0"/>
              <a:buChar char="•"/>
            </a:pPr>
            <a:r>
              <a:rPr lang="en-US" sz="1200" b="1" dirty="0" err="1"/>
              <a:t>openSUSE</a:t>
            </a:r>
            <a:endParaRPr lang="en-US" sz="1200" b="1" dirty="0"/>
          </a:p>
          <a:p>
            <a:pPr marL="234951" lvl="1" indent="-119063">
              <a:buFont typeface="Arial" panose="020B0604020202020204" pitchFamily="34" charset="0"/>
              <a:buChar char="•"/>
            </a:pPr>
            <a:r>
              <a:rPr lang="en-US" sz="1200" b="1" dirty="0"/>
              <a:t>RHEL,</a:t>
            </a:r>
          </a:p>
          <a:p>
            <a:pPr marL="234951" lvl="1" indent="-119063">
              <a:buFont typeface="Arial" panose="020B0604020202020204" pitchFamily="34" charset="0"/>
              <a:buChar char="•"/>
            </a:pPr>
            <a:r>
              <a:rPr lang="en-US" sz="1200" b="1" dirty="0"/>
              <a:t>CentOS,</a:t>
            </a:r>
          </a:p>
          <a:p>
            <a:pPr marL="234951" lvl="1" indent="-119063">
              <a:buFont typeface="Arial" panose="020B0604020202020204" pitchFamily="34" charset="0"/>
              <a:buChar char="•"/>
            </a:pPr>
            <a:r>
              <a:rPr lang="en-US" sz="1200" b="1" dirty="0"/>
              <a:t>Etc.</a:t>
            </a:r>
          </a:p>
          <a:p>
            <a:pPr marL="119063" indent="-119063">
              <a:buFont typeface="Arial" panose="020B0604020202020204" pitchFamily="34" charset="0"/>
              <a:buChar char="•"/>
            </a:pPr>
            <a:r>
              <a:rPr lang="en-US" sz="1200" b="1" dirty="0"/>
              <a:t>BSD</a:t>
            </a:r>
          </a:p>
          <a:p>
            <a:pPr marL="119063" indent="-119063">
              <a:buFont typeface="Arial" panose="020B0604020202020204" pitchFamily="34" charset="0"/>
              <a:buChar char="•"/>
            </a:pPr>
            <a:r>
              <a:rPr lang="en-US" sz="1200" b="1" dirty="0"/>
              <a:t>Android (Experimental version available in the Play Store)</a:t>
            </a:r>
            <a:endParaRPr lang="en-US" sz="1200" b="1"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Free and Open Source Geographic Information System</a:t>
            </a:r>
          </a:p>
          <a:p>
            <a:pPr marL="119063" indent="-119063">
              <a:buFont typeface="Arial" panose="020B0604020202020204" pitchFamily="34" charset="0"/>
              <a:buChar char="•"/>
            </a:pPr>
            <a:r>
              <a:rPr lang="en-US" dirty="0">
                <a:hlinkClick r:id="rId3"/>
              </a:rPr>
              <a:t>http://www.qgis.org/</a:t>
            </a:r>
            <a:endParaRPr lang="en-US" dirty="0"/>
          </a:p>
          <a:p>
            <a:pPr marL="119063" indent="-119063">
              <a:buFont typeface="Arial" panose="020B0604020202020204" pitchFamily="34" charset="0"/>
              <a:buChar char="•"/>
            </a:pPr>
            <a:r>
              <a:rPr lang="en-US" dirty="0"/>
              <a:t>Create, edit, </a:t>
            </a:r>
            <a:r>
              <a:rPr lang="en-US" dirty="0" err="1"/>
              <a:t>visualise</a:t>
            </a:r>
            <a:r>
              <a:rPr lang="en-US" dirty="0"/>
              <a:t>, </a:t>
            </a:r>
            <a:r>
              <a:rPr lang="en-US" dirty="0" err="1"/>
              <a:t>analyse</a:t>
            </a:r>
            <a:r>
              <a:rPr lang="en-US" dirty="0"/>
              <a:t> and publish geospatial information.</a:t>
            </a:r>
          </a:p>
          <a:p>
            <a:pPr marL="119063" indent="-119063">
              <a:buFont typeface="Arial" panose="020B0604020202020204" pitchFamily="34" charset="0"/>
              <a:buChar char="•"/>
            </a:pPr>
            <a:r>
              <a:rPr lang="en-US" dirty="0"/>
              <a:t>Load Shapefile or ZIP files containing the Shapefiles.</a:t>
            </a:r>
          </a:p>
          <a:p>
            <a:pPr marL="119063" indent="-119063">
              <a:buFont typeface="Arial" panose="020B0604020202020204" pitchFamily="34" charset="0"/>
              <a:buChar char="•"/>
            </a:pPr>
            <a:r>
              <a:rPr lang="en-US" dirty="0"/>
              <a:t>Hooks into Postgres and other databases.</a:t>
            </a:r>
          </a:p>
          <a:p>
            <a:pPr marL="119063" indent="-119063">
              <a:buFont typeface="Arial" panose="020B0604020202020204" pitchFamily="34" charset="0"/>
              <a:buChar char="•"/>
            </a:pPr>
            <a:r>
              <a:rPr lang="en-US" dirty="0"/>
              <a:t>You can view other properties about the record, such as text fields.</a:t>
            </a:r>
          </a:p>
          <a:p>
            <a:pPr marL="119063" indent="-119063">
              <a:buFont typeface="Arial" panose="020B0604020202020204" pitchFamily="34" charset="0"/>
              <a:buChar char="•"/>
            </a:pPr>
            <a:r>
              <a:rPr lang="en-US" dirty="0"/>
              <a:t>If you are accessing a table instead of a view, you can edit the data in </a:t>
            </a:r>
            <a:r>
              <a:rPr lang="en-US" dirty="0" err="1"/>
              <a:t>QGis</a:t>
            </a:r>
            <a:r>
              <a:rPr lang="en-US" dirty="0"/>
              <a:t> and </a:t>
            </a:r>
            <a:r>
              <a:rPr lang="en-US" dirty="0" err="1"/>
              <a:t>QGis</a:t>
            </a:r>
            <a:r>
              <a:rPr lang="en-US" dirty="0"/>
              <a:t> will update the record in Postgres.</a:t>
            </a:r>
          </a:p>
          <a:p>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334674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The </a:t>
            </a:r>
            <a:r>
              <a:rPr lang="en-US" altLang="en-US" dirty="0" smtClean="0">
                <a:solidFill>
                  <a:srgbClr val="FFFFFF"/>
                </a:solidFill>
                <a:ea typeface="ヒラギノ角ゴ Pro W3" charset="-128"/>
              </a:rPr>
              <a:t>World</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a:xfrm>
            <a:off x="607326" y="1261872"/>
            <a:ext cx="10953303"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gadm28_levels_adm0 – Country </a:t>
            </a:r>
            <a:r>
              <a:rPr lang="en-US" dirty="0" err="1"/>
              <a:t>geom’s</a:t>
            </a:r>
            <a:endParaRPr lang="en-US" dirty="0"/>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7998" t="35183" r="15001" b="14919"/>
          <a:stretch/>
        </p:blipFill>
        <p:spPr>
          <a:xfrm>
            <a:off x="1988757" y="1978925"/>
            <a:ext cx="8201323" cy="3917050"/>
          </a:xfrm>
          <a:prstGeom prst="rect">
            <a:avLst/>
          </a:prstGeom>
        </p:spPr>
      </p:pic>
    </p:spTree>
    <p:extLst>
      <p:ext uri="{BB962C8B-B14F-4D97-AF65-F5344CB8AC3E}">
        <p14:creationId xmlns:p14="http://schemas.microsoft.com/office/powerpoint/2010/main" val="27289335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State Data (Shown) or gadm28_levels_adm1 (Would exclude the Puget Sound)</a:t>
            </a:r>
          </a:p>
          <a:p>
            <a:endParaRPr lang="en-US"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623" t="20001" r="2918" b="14860"/>
          <a:stretch/>
        </p:blipFill>
        <p:spPr>
          <a:xfrm>
            <a:off x="1988757" y="2145847"/>
            <a:ext cx="8211553" cy="3714750"/>
          </a:xfrm>
          <a:prstGeom prst="rect">
            <a:avLst/>
          </a:prstGeom>
        </p:spPr>
      </p:pic>
    </p:spTree>
    <p:extLst>
      <p:ext uri="{BB962C8B-B14F-4D97-AF65-F5344CB8AC3E}">
        <p14:creationId xmlns:p14="http://schemas.microsoft.com/office/powerpoint/2010/main" val="14065771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a:xfrm>
            <a:off x="607326" y="1261872"/>
            <a:ext cx="10996845" cy="881253"/>
          </a:xfrm>
        </p:spPr>
        <p:txBody>
          <a:bodyPr numCol="2" spcCol="0"/>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gadm28_levels_adm2 – County</a:t>
            </a:r>
          </a:p>
          <a:p>
            <a:pPr marL="457200" indent="-457200">
              <a:spcBef>
                <a:spcPts val="0"/>
              </a:spcBef>
              <a:buFont typeface="Arial" panose="020B0604020202020204" pitchFamily="34" charset="0"/>
              <a:buChar char="•"/>
            </a:pPr>
            <a:r>
              <a:rPr lang="en-US" dirty="0"/>
              <a:t>Tiger – Primary </a:t>
            </a:r>
            <a:r>
              <a:rPr lang="en-US" dirty="0" smtClean="0"/>
              <a:t>Roads</a:t>
            </a:r>
          </a:p>
          <a:p>
            <a:pPr marL="457200" indent="-457200">
              <a:spcBef>
                <a:spcPts val="0"/>
              </a:spcBef>
              <a:buFont typeface="Arial" panose="020B0604020202020204" pitchFamily="34" charset="0"/>
              <a:buChar char="•"/>
            </a:pPr>
            <a:endParaRPr lang="en-US" dirty="0" smtClean="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Tiger – Secondary Roads</a:t>
            </a:r>
          </a:p>
          <a:p>
            <a:pPr marL="457200" indent="-457200">
              <a:spcBef>
                <a:spcPts val="0"/>
              </a:spcBef>
              <a:buFont typeface="Arial" panose="020B0604020202020204" pitchFamily="34" charset="0"/>
              <a:buChar char="•"/>
            </a:pPr>
            <a:r>
              <a:rPr lang="en-US" dirty="0"/>
              <a:t>Cross Blended </a:t>
            </a:r>
            <a:r>
              <a:rPr lang="en-US" dirty="0" err="1"/>
              <a:t>Hypso</a:t>
            </a:r>
            <a:r>
              <a:rPr lang="en-US" dirty="0"/>
              <a:t> with Shaded Relief, Water, and Drainages</a:t>
            </a:r>
          </a:p>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5997" y="2143125"/>
            <a:ext cx="6656474" cy="426882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078547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59" t="6285" r="10961" b="4572"/>
          <a:stretch/>
        </p:blipFill>
        <p:spPr>
          <a:xfrm>
            <a:off x="3250629" y="2068829"/>
            <a:ext cx="5682615" cy="4221371"/>
          </a:xfrm>
          <a:prstGeom prst="rect">
            <a:avLst/>
          </a:prstGeom>
        </p:spPr>
      </p:pic>
    </p:spTree>
    <p:extLst>
      <p:ext uri="{BB962C8B-B14F-4D97-AF65-F5344CB8AC3E}">
        <p14:creationId xmlns:p14="http://schemas.microsoft.com/office/powerpoint/2010/main" val="9649391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48</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pPr marL="457200" indent="-457200">
              <a:spcBef>
                <a:spcPts val="0"/>
              </a:spcBef>
              <a:buFont typeface="Arial" panose="020B0604020202020204" pitchFamily="34" charset="0"/>
              <a:buChar char="•"/>
            </a:pPr>
            <a:r>
              <a:rPr lang="en-US" dirty="0"/>
              <a:t>Filtered by </a:t>
            </a:r>
            <a:r>
              <a:rPr lang="en-US" dirty="0" err="1"/>
              <a:t>JetA</a:t>
            </a:r>
            <a:r>
              <a:rPr lang="en-US" dirty="0"/>
              <a:t> Fuel and Runways over 5,000 feet</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561" t="6498" r="11056" b="4359"/>
          <a:stretch/>
        </p:blipFill>
        <p:spPr>
          <a:xfrm>
            <a:off x="3250629" y="2155915"/>
            <a:ext cx="5682615" cy="4221371"/>
          </a:xfrm>
          <a:prstGeom prst="rect">
            <a:avLst/>
          </a:prstGeom>
        </p:spPr>
      </p:pic>
    </p:spTree>
    <p:extLst>
      <p:ext uri="{BB962C8B-B14F-4D97-AF65-F5344CB8AC3E}">
        <p14:creationId xmlns:p14="http://schemas.microsoft.com/office/powerpoint/2010/main" val="5637253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smtClean="0">
                <a:ea typeface="ヒラギノ角ゴ Pro W3" charset="-128"/>
              </a:rPr>
              <a:t>Google Maps API</a:t>
            </a:r>
            <a:endParaRPr lang="en-US" altLang="en-US" dirty="0" smtClean="0">
              <a:ea typeface="ヒラギノ角ゴ Pro W3" charset="-128"/>
            </a:endParaRPr>
          </a:p>
        </p:txBody>
      </p:sp>
    </p:spTree>
    <p:extLst>
      <p:ext uri="{BB962C8B-B14F-4D97-AF65-F5344CB8AC3E}">
        <p14:creationId xmlns:p14="http://schemas.microsoft.com/office/powerpoint/2010/main" val="40139215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solidFill>
                  <a:srgbClr val="FFFFFF"/>
                </a:solidFill>
                <a:ea typeface="ヒラギノ角ゴ Pro W3" charset="-128"/>
              </a:rPr>
              <a:t>Google Maps API</a:t>
            </a:r>
            <a:endParaRPr lang="en-US" altLang="en-US" dirty="0" smtClean="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4863956" cy="4846637"/>
          </a:xfrm>
        </p:spPr>
        <p:txBody>
          <a:bodyPr/>
          <a:lstStyle/>
          <a:p>
            <a:pPr marL="457200" indent="-457200">
              <a:spcBef>
                <a:spcPts val="0"/>
              </a:spcBef>
              <a:buFont typeface="Arial" panose="020B0604020202020204" pitchFamily="34" charset="0"/>
              <a:buChar char="•"/>
            </a:pPr>
            <a:r>
              <a:rPr lang="en-US" dirty="0"/>
              <a:t>Google Maps APIs are available for Android, iOS, web browsers and via HTTP web services. </a:t>
            </a:r>
            <a:endParaRPr lang="en-US" dirty="0" smtClean="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Airports within Washington State, excluding Bellingham with </a:t>
            </a:r>
            <a:r>
              <a:rPr lang="en-US" dirty="0" err="1"/>
              <a:t>JetA</a:t>
            </a:r>
            <a:r>
              <a:rPr lang="en-US" dirty="0"/>
              <a:t> and runway length &gt;= 5,000 feet</a:t>
            </a:r>
            <a:endParaRPr lang="en-US"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0981" y="1766648"/>
            <a:ext cx="5983911" cy="386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531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smtClean="0">
                <a:ea typeface="ヒラギノ角ゴ Pro W3" charset="-128"/>
              </a:rPr>
              <a:t>Microsoft Bing Maps API</a:t>
            </a:r>
            <a:endParaRPr lang="en-US" altLang="en-US" dirty="0" smtClean="0">
              <a:ea typeface="ヒラギノ角ゴ Pro W3" charset="-128"/>
            </a:endParaRPr>
          </a:p>
        </p:txBody>
      </p:sp>
    </p:spTree>
    <p:extLst>
      <p:ext uri="{BB962C8B-B14F-4D97-AF65-F5344CB8AC3E}">
        <p14:creationId xmlns:p14="http://schemas.microsoft.com/office/powerpoint/2010/main" val="40139215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Microsoft Bing Map </a:t>
            </a:r>
            <a:r>
              <a:rPr lang="en-US" altLang="en-US" dirty="0" smtClean="0">
                <a:solidFill>
                  <a:srgbClr val="FFFFFF"/>
                </a:solidFill>
                <a:ea typeface="ヒラギノ角ゴ Pro W3" charset="-128"/>
              </a:rPr>
              <a:t>API</a:t>
            </a:r>
            <a:endParaRPr lang="en-US" altLang="en-US" dirty="0" smtClean="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9131038" cy="4846637"/>
          </a:xfrm>
        </p:spPr>
        <p:txBody>
          <a:bodyPr/>
          <a:lstStyle/>
          <a:p>
            <a:pPr marL="457200" indent="-457200">
              <a:spcBef>
                <a:spcPts val="0"/>
              </a:spcBef>
              <a:buFont typeface="Arial" panose="020B0604020202020204" pitchFamily="34" charset="0"/>
              <a:buChar char="•"/>
            </a:pPr>
            <a:r>
              <a:rPr lang="en-US" dirty="0"/>
              <a:t>Microsoft Bing Maps also has an API that you can 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Example to be added, but see the notes for the links on how to get started with the Bing Maps API.</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5022896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smtClean="0">
                <a:ea typeface="ヒラギノ角ゴ Pro W3" charset="-128"/>
              </a:rPr>
              <a:t>Books</a:t>
            </a:r>
            <a:endParaRPr lang="en-US" altLang="en-US" dirty="0" smtClean="0">
              <a:ea typeface="ヒラギノ角ゴ Pro W3" charset="-12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4" name="TextBox 3"/>
          <p:cNvSpPr txBox="1"/>
          <p:nvPr/>
        </p:nvSpPr>
        <p:spPr>
          <a:xfrm>
            <a:off x="466726" y="4914900"/>
            <a:ext cx="10563224" cy="1200329"/>
          </a:xfrm>
          <a:prstGeom prst="rect">
            <a:avLst/>
          </a:prstGeom>
          <a:noFill/>
        </p:spPr>
        <p:txBody>
          <a:bodyPr wrap="square" rtlCol="0">
            <a:spAutoFit/>
          </a:bodyPr>
          <a:lstStyle/>
          <a:p>
            <a:r>
              <a:rPr lang="en-US" dirty="0" smtClean="0">
                <a:solidFill>
                  <a:schemeClr val="accent6"/>
                </a:solidFill>
              </a:rPr>
              <a:t>The selection of books shown here are not endorsed by me. They are just part of the annual </a:t>
            </a:r>
            <a:r>
              <a:rPr lang="en-US" dirty="0" err="1" smtClean="0">
                <a:solidFill>
                  <a:schemeClr val="accent6"/>
                </a:solidFill>
              </a:rPr>
              <a:t>Mapt</a:t>
            </a:r>
            <a:r>
              <a:rPr lang="en-US" dirty="0" smtClean="0">
                <a:solidFill>
                  <a:schemeClr val="accent6"/>
                </a:solidFill>
              </a:rPr>
              <a:t> service that I subscribe too, that allows me to read all books published </a:t>
            </a:r>
            <a:r>
              <a:rPr lang="en-US" dirty="0" err="1" smtClean="0">
                <a:solidFill>
                  <a:schemeClr val="accent6"/>
                </a:solidFill>
              </a:rPr>
              <a:t>Packt</a:t>
            </a:r>
            <a:r>
              <a:rPr lang="en-US" dirty="0" smtClean="0">
                <a:solidFill>
                  <a:schemeClr val="accent6"/>
                </a:solidFill>
              </a:rPr>
              <a:t> Publishing.</a:t>
            </a:r>
            <a:endParaRPr lang="en-US" dirty="0">
              <a:solidFill>
                <a:schemeClr val="accent6"/>
              </a:solidFill>
            </a:endParaRPr>
          </a:p>
        </p:txBody>
      </p:sp>
    </p:spTree>
    <p:extLst>
      <p:ext uri="{BB962C8B-B14F-4D97-AF65-F5344CB8AC3E}">
        <p14:creationId xmlns:p14="http://schemas.microsoft.com/office/powerpoint/2010/main" val="27589193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Mastering </a:t>
            </a:r>
            <a:r>
              <a:rPr lang="en-US" dirty="0" err="1" smtClean="0"/>
              <a:t>PostGIS</a:t>
            </a:r>
            <a:endParaRPr lang="en-US" dirty="0"/>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Write efficient GIS applications using </a:t>
            </a:r>
            <a:r>
              <a:rPr lang="en-US" dirty="0" err="1"/>
              <a:t>PostGIS</a:t>
            </a:r>
            <a:r>
              <a:rPr lang="en-US" dirty="0"/>
              <a:t> - from data creation to data consumption.</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Importing Spatial Data </a:t>
            </a:r>
          </a:p>
          <a:p>
            <a:pPr marL="573088" lvl="1" indent="-457200">
              <a:spcBef>
                <a:spcPts val="0"/>
              </a:spcBef>
              <a:buFont typeface="+mj-lt"/>
              <a:buAutoNum type="arabicParenR"/>
            </a:pPr>
            <a:r>
              <a:rPr lang="en-US" dirty="0"/>
              <a:t>Spatial Data Analysis </a:t>
            </a:r>
          </a:p>
          <a:p>
            <a:pPr marL="573088" lvl="1" indent="-457200">
              <a:spcBef>
                <a:spcPts val="0"/>
              </a:spcBef>
              <a:buFont typeface="+mj-lt"/>
              <a:buAutoNum type="arabicParenR"/>
            </a:pPr>
            <a:r>
              <a:rPr lang="en-US" dirty="0"/>
              <a:t>Data Processing - Vector Ops </a:t>
            </a:r>
          </a:p>
          <a:p>
            <a:pPr marL="573088" lvl="1" indent="-457200">
              <a:spcBef>
                <a:spcPts val="0"/>
              </a:spcBef>
              <a:buFont typeface="+mj-lt"/>
              <a:buAutoNum type="arabicParenR"/>
            </a:pPr>
            <a:r>
              <a:rPr lang="en-US" dirty="0"/>
              <a:t>Data Processing - Raster Ops </a:t>
            </a:r>
          </a:p>
          <a:p>
            <a:pPr marL="573088" lvl="1" indent="-457200">
              <a:spcBef>
                <a:spcPts val="0"/>
              </a:spcBef>
              <a:buFont typeface="+mj-lt"/>
              <a:buAutoNum type="arabicParenR"/>
            </a:pPr>
            <a:r>
              <a:rPr lang="en-US" dirty="0"/>
              <a:t>Exporting Spatial Data </a:t>
            </a:r>
          </a:p>
          <a:p>
            <a:pPr marL="573088" lvl="1" indent="-457200">
              <a:spcBef>
                <a:spcPts val="0"/>
              </a:spcBef>
              <a:buFont typeface="+mj-lt"/>
              <a:buAutoNum type="arabicParenR"/>
            </a:pPr>
            <a:r>
              <a:rPr lang="en-US" dirty="0"/>
              <a:t>ETL Using Node.js </a:t>
            </a:r>
          </a:p>
          <a:p>
            <a:pPr marL="573088" lvl="1" indent="-457200">
              <a:spcBef>
                <a:spcPts val="0"/>
              </a:spcBef>
              <a:buFont typeface="+mj-lt"/>
              <a:buAutoNum type="arabicParenR"/>
            </a:pPr>
            <a:r>
              <a:rPr lang="en-US" dirty="0" err="1"/>
              <a:t>PostGIS</a:t>
            </a:r>
            <a:r>
              <a:rPr lang="en-US" dirty="0"/>
              <a:t> – Creating Simple </a:t>
            </a:r>
            <a:r>
              <a:rPr lang="en-US" dirty="0" err="1"/>
              <a:t>WebGIS</a:t>
            </a:r>
            <a:r>
              <a:rPr lang="en-US" dirty="0"/>
              <a:t> Applications </a:t>
            </a:r>
          </a:p>
          <a:p>
            <a:pPr marL="573088" lvl="1" indent="-457200">
              <a:spcBef>
                <a:spcPts val="0"/>
              </a:spcBef>
              <a:buFont typeface="+mj-lt"/>
              <a:buAutoNum type="arabicParenR"/>
            </a:pPr>
            <a:r>
              <a:rPr lang="en-US" dirty="0" err="1"/>
              <a:t>PostGIS</a:t>
            </a:r>
            <a:r>
              <a:rPr lang="en-US" dirty="0"/>
              <a:t> Topology </a:t>
            </a:r>
          </a:p>
          <a:p>
            <a:pPr marL="573088" lvl="1" indent="-457200">
              <a:spcBef>
                <a:spcPts val="0"/>
              </a:spcBef>
              <a:buFont typeface="+mj-lt"/>
              <a:buAutoNum type="arabicParenR"/>
            </a:pPr>
            <a:r>
              <a:rPr lang="en-US" dirty="0" err="1"/>
              <a:t>pgRouting</a:t>
            </a:r>
            <a:r>
              <a:rPr lang="en-US" dirty="0"/>
              <a:t>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8" cy="4653023"/>
          </a:xfrm>
        </p:spPr>
      </p:pic>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54</a:t>
            </a:fld>
            <a:endParaRPr lang="en-US" alt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8422221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Essentials</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Learn how to build powerful spatial database solutions with </a:t>
            </a:r>
            <a:r>
              <a:rPr lang="en-US" dirty="0" err="1"/>
              <a:t>PostGIS</a:t>
            </a:r>
            <a:r>
              <a:rPr lang="en-US" dirty="0"/>
              <a:t> quickly and efficiently.</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Introducing </a:t>
            </a:r>
            <a:r>
              <a:rPr lang="en-US" dirty="0" err="1"/>
              <a:t>PostGIS</a:t>
            </a:r>
            <a:r>
              <a:rPr lang="en-US" dirty="0"/>
              <a:t> and Setting it Up </a:t>
            </a:r>
          </a:p>
          <a:p>
            <a:pPr marL="573088" lvl="1" indent="-457200">
              <a:spcBef>
                <a:spcPts val="0"/>
              </a:spcBef>
              <a:buFont typeface="+mj-lt"/>
              <a:buAutoNum type="arabicParenR"/>
            </a:pPr>
            <a:r>
              <a:rPr lang="en-US" dirty="0"/>
              <a:t>Creating Your First Spatial Database </a:t>
            </a:r>
          </a:p>
          <a:p>
            <a:pPr marL="573088" lvl="1" indent="-457200">
              <a:spcBef>
                <a:spcPts val="0"/>
              </a:spcBef>
              <a:buFont typeface="+mj-lt"/>
              <a:buAutoNum type="arabicParenR"/>
            </a:pPr>
            <a:r>
              <a:rPr lang="en-US" dirty="0"/>
              <a:t>Inserting GIS Objects </a:t>
            </a:r>
          </a:p>
          <a:p>
            <a:pPr marL="573088" lvl="1" indent="-457200">
              <a:spcBef>
                <a:spcPts val="0"/>
              </a:spcBef>
              <a:buFont typeface="+mj-lt"/>
              <a:buAutoNum type="arabicParenR"/>
            </a:pPr>
            <a:r>
              <a:rPr lang="en-US" dirty="0"/>
              <a:t>Selecting and Filtering GIS Queries </a:t>
            </a:r>
          </a:p>
          <a:p>
            <a:pPr marL="573088" lvl="1" indent="-457200">
              <a:spcBef>
                <a:spcPts val="0"/>
              </a:spcBef>
              <a:buFont typeface="+mj-lt"/>
              <a:buAutoNum type="arabicParenR"/>
            </a:pPr>
            <a:r>
              <a:rPr lang="en-US" dirty="0"/>
              <a:t>Displaying GIS Data Graphically </a:t>
            </a:r>
          </a:p>
          <a:p>
            <a:pPr marL="573088" lvl="1" indent="-457200">
              <a:spcBef>
                <a:spcPts val="0"/>
              </a:spcBef>
              <a:buFont typeface="+mj-lt"/>
              <a:buAutoNum type="arabicParenR"/>
            </a:pPr>
            <a:r>
              <a:rPr lang="en-US" dirty="0"/>
              <a:t>Management of </a:t>
            </a:r>
            <a:r>
              <a:rPr lang="en-US" dirty="0" err="1"/>
              <a:t>Vectorial</a:t>
            </a:r>
            <a:r>
              <a:rPr lang="en-US" dirty="0"/>
              <a:t> and Raster Data with </a:t>
            </a:r>
            <a:r>
              <a:rPr lang="en-US" dirty="0" err="1"/>
              <a:t>PostGIS</a:t>
            </a:r>
            <a:r>
              <a:rPr lang="en-US" dirty="0"/>
              <a:t> </a:t>
            </a:r>
          </a:p>
          <a:p>
            <a:pPr marL="573088" lvl="1" indent="-457200">
              <a:spcBef>
                <a:spcPts val="0"/>
              </a:spcBef>
              <a:buFont typeface="+mj-lt"/>
              <a:buAutoNum type="arabicParenR"/>
            </a:pPr>
            <a:r>
              <a:rPr lang="en-US" dirty="0"/>
              <a:t>Performance Tuning </a:t>
            </a:r>
          </a:p>
          <a:p>
            <a:pPr marL="573088" lvl="1" indent="-457200">
              <a:spcBef>
                <a:spcPts val="0"/>
              </a:spcBef>
              <a:buFont typeface="+mj-lt"/>
              <a:buAutoNum type="arabicParenR"/>
            </a:pPr>
            <a:r>
              <a:rPr lang="en-US" dirty="0"/>
              <a:t>Developing a GIS Web Application </a:t>
            </a:r>
          </a:p>
          <a:p>
            <a:pPr marL="573088" lvl="1" indent="-457200">
              <a:spcBef>
                <a:spcPts val="0"/>
              </a:spcBef>
              <a:buFont typeface="+mj-lt"/>
              <a:buAutoNum type="arabicParenR"/>
            </a:pPr>
            <a:r>
              <a:rPr lang="en-US" dirty="0"/>
              <a:t>Developing a Desktop GIS Application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55</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482542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Cookbook</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For web developers and software architects this book will provide a vital guide to the tools and capabilities available to </a:t>
            </a:r>
            <a:r>
              <a:rPr lang="en-US" dirty="0" err="1"/>
              <a:t>PostGIS</a:t>
            </a:r>
            <a:r>
              <a:rPr lang="en-US" dirty="0"/>
              <a:t> spatial databases. Packed with hands-on recipes and powerful concepts.</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Moving Data In and Out of </a:t>
            </a:r>
            <a:r>
              <a:rPr lang="en-US" dirty="0" err="1"/>
              <a:t>PostGIS</a:t>
            </a:r>
            <a:r>
              <a:rPr lang="en-US" dirty="0"/>
              <a:t> </a:t>
            </a:r>
          </a:p>
          <a:p>
            <a:pPr marL="573088" lvl="1" indent="-457200">
              <a:spcBef>
                <a:spcPts val="0"/>
              </a:spcBef>
              <a:buFont typeface="+mj-lt"/>
              <a:buAutoNum type="arabicParenR"/>
            </a:pPr>
            <a:r>
              <a:rPr lang="en-US" dirty="0"/>
              <a:t>Structures that Work </a:t>
            </a:r>
          </a:p>
          <a:p>
            <a:pPr marL="573088" lvl="1" indent="-457200">
              <a:spcBef>
                <a:spcPts val="0"/>
              </a:spcBef>
              <a:buFont typeface="+mj-lt"/>
              <a:buAutoNum type="arabicParenR"/>
            </a:pPr>
            <a:r>
              <a:rPr lang="en-US" dirty="0"/>
              <a:t>Working with Vector Data – The Basics </a:t>
            </a:r>
          </a:p>
          <a:p>
            <a:pPr marL="573088" lvl="1" indent="-457200">
              <a:spcBef>
                <a:spcPts val="0"/>
              </a:spcBef>
              <a:buFont typeface="+mj-lt"/>
              <a:buAutoNum type="arabicParenR"/>
            </a:pPr>
            <a:r>
              <a:rPr lang="en-US" dirty="0"/>
              <a:t>Working with Vector Data – Advanced Recipes </a:t>
            </a:r>
          </a:p>
          <a:p>
            <a:pPr marL="573088" lvl="1" indent="-457200">
              <a:spcBef>
                <a:spcPts val="0"/>
              </a:spcBef>
              <a:buFont typeface="+mj-lt"/>
              <a:buAutoNum type="arabicParenR"/>
            </a:pPr>
            <a:r>
              <a:rPr lang="en-US" dirty="0"/>
              <a:t>Working with Raster Data </a:t>
            </a:r>
          </a:p>
          <a:p>
            <a:pPr marL="573088" lvl="1" indent="-457200">
              <a:spcBef>
                <a:spcPts val="0"/>
              </a:spcBef>
              <a:buFont typeface="+mj-lt"/>
              <a:buAutoNum type="arabicParenR"/>
            </a:pPr>
            <a:r>
              <a:rPr lang="en-US" dirty="0"/>
              <a:t>Working with </a:t>
            </a:r>
            <a:r>
              <a:rPr lang="en-US" dirty="0" err="1"/>
              <a:t>pgRouting</a:t>
            </a:r>
            <a:r>
              <a:rPr lang="en-US" dirty="0"/>
              <a:t> </a:t>
            </a:r>
          </a:p>
          <a:p>
            <a:pPr marL="573088" lvl="1" indent="-457200">
              <a:spcBef>
                <a:spcPts val="0"/>
              </a:spcBef>
              <a:buFont typeface="+mj-lt"/>
              <a:buAutoNum type="arabicParenR"/>
            </a:pPr>
            <a:r>
              <a:rPr lang="en-US" dirty="0"/>
              <a:t>Into the Nth Dimension </a:t>
            </a:r>
          </a:p>
          <a:p>
            <a:pPr marL="573088" lvl="1" indent="-457200">
              <a:spcBef>
                <a:spcPts val="0"/>
              </a:spcBef>
              <a:buFont typeface="+mj-lt"/>
              <a:buAutoNum type="arabicParenR"/>
            </a:pPr>
            <a:r>
              <a:rPr lang="en-US" dirty="0" err="1"/>
              <a:t>PostGIS</a:t>
            </a:r>
            <a:r>
              <a:rPr lang="en-US" dirty="0"/>
              <a:t> Programming </a:t>
            </a:r>
          </a:p>
          <a:p>
            <a:pPr marL="573088" lvl="1" indent="-457200">
              <a:spcBef>
                <a:spcPts val="0"/>
              </a:spcBef>
              <a:buFont typeface="+mj-lt"/>
              <a:buAutoNum type="arabicParenR"/>
            </a:pPr>
            <a:r>
              <a:rPr lang="en-US" dirty="0" err="1"/>
              <a:t>PostGIS</a:t>
            </a:r>
            <a:r>
              <a:rPr lang="en-US" dirty="0"/>
              <a:t> and the Web </a:t>
            </a:r>
          </a:p>
          <a:p>
            <a:pPr marL="573088" lvl="1" indent="-457200">
              <a:spcBef>
                <a:spcPts val="0"/>
              </a:spcBef>
              <a:buFont typeface="+mj-lt"/>
              <a:buAutoNum type="arabicParenR"/>
            </a:pPr>
            <a:r>
              <a:rPr lang="en-US" dirty="0"/>
              <a:t>Maintenance, Optimization, and Performance Tuning </a:t>
            </a:r>
          </a:p>
          <a:p>
            <a:pPr marL="573088" lvl="1" indent="-457200">
              <a:spcBef>
                <a:spcPts val="0"/>
              </a:spcBef>
              <a:buFont typeface="+mj-lt"/>
              <a:buAutoNum type="arabicParenR"/>
            </a:pPr>
            <a:r>
              <a:rPr lang="en-US" dirty="0"/>
              <a:t>Using Desktop Clients </a:t>
            </a:r>
            <a:endParaRPr lang="en-US" dirty="0" smtClean="0"/>
          </a:p>
          <a:p>
            <a:pPr marL="573088" lvl="1" indent="-457200">
              <a:spcBef>
                <a:spcPts val="0"/>
              </a:spcBef>
              <a:buFont typeface="+mj-lt"/>
              <a:buAutoNum type="arabicParenR"/>
            </a:pPr>
            <a:endParaRPr lang="en-US" dirty="0"/>
          </a:p>
          <a:p>
            <a:pPr marL="457200" indent="-457200">
              <a:spcBef>
                <a:spcPts val="0"/>
              </a:spcBef>
              <a:buFont typeface="Arial" panose="020B0604020202020204" pitchFamily="34" charset="0"/>
              <a:buChar char="•"/>
            </a:pPr>
            <a:r>
              <a:rPr lang="en-US" dirty="0"/>
              <a:t>Second Edition to be published: April </a:t>
            </a:r>
            <a:r>
              <a:rPr lang="en-US" dirty="0" smtClean="0"/>
              <a:t>2018</a:t>
            </a:r>
            <a:endParaRPr lang="en-US" dirty="0"/>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56</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09324" y="4951264"/>
            <a:ext cx="1162050" cy="1435247"/>
          </a:xfrm>
          <a:prstGeom prst="rect">
            <a:avLst/>
          </a:prstGeom>
        </p:spPr>
      </p:pic>
    </p:spTree>
    <p:extLst>
      <p:ext uri="{BB962C8B-B14F-4D97-AF65-F5344CB8AC3E}">
        <p14:creationId xmlns:p14="http://schemas.microsoft.com/office/powerpoint/2010/main" val="25149513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smtClean="0">
                <a:ea typeface="ヒラギノ角ゴ Pro W3" charset="-128"/>
              </a:rPr>
              <a:t>References</a:t>
            </a:r>
            <a:endParaRPr lang="en-US" altLang="en-US" dirty="0" smtClean="0">
              <a:ea typeface="ヒラギノ角ゴ Pro W3" charset="-128"/>
            </a:endParaRPr>
          </a:p>
        </p:txBody>
      </p:sp>
    </p:spTree>
    <p:extLst>
      <p:ext uri="{BB962C8B-B14F-4D97-AF65-F5344CB8AC3E}">
        <p14:creationId xmlns:p14="http://schemas.microsoft.com/office/powerpoint/2010/main" val="34104777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References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http://Lloyd.TheAlbins.com/UsingGISinPostgres</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Photo</a:t>
            </a:r>
          </a:p>
          <a:p>
            <a:pPr marL="119063" indent="-119063">
              <a:lnSpc>
                <a:spcPct val="100000"/>
              </a:lnSpc>
              <a:buFont typeface="Arial" panose="020B0604020202020204" pitchFamily="34" charset="0"/>
              <a:buChar char="•"/>
            </a:pPr>
            <a:r>
              <a:rPr lang="en-US" sz="1000" dirty="0"/>
              <a:t>http://www.controller.com/listingsdetail/aircraft-for-sale/BOMBARDIER-CHALLENGER-601-3A-ER/1991-BOMBARDIER-CHALLENGER-601-3A-ER/1271959.htm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Specifications</a:t>
            </a:r>
          </a:p>
          <a:p>
            <a:pPr marL="119063" indent="-119063">
              <a:lnSpc>
                <a:spcPct val="100000"/>
              </a:lnSpc>
              <a:buFont typeface="Arial" panose="020B0604020202020204" pitchFamily="34" charset="0"/>
              <a:buChar char="•"/>
            </a:pPr>
            <a:r>
              <a:rPr lang="en-US" sz="1000" dirty="0"/>
              <a:t>http://e-ditionsbyfry.com/ActiveMagazine/getBook.asp?Path=WAC/2008/07/01&amp;BookCollection=WAC&amp;ReaderStyle=Gray&amp;page=92</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Great Circle Math and other aircraft related math</a:t>
            </a:r>
          </a:p>
          <a:p>
            <a:pPr marL="119063" indent="-119063">
              <a:lnSpc>
                <a:spcPct val="100000"/>
              </a:lnSpc>
              <a:buFont typeface="Arial" panose="020B0604020202020204" pitchFamily="34" charset="0"/>
              <a:buChar char="•"/>
            </a:pPr>
            <a:r>
              <a:rPr lang="en-US" sz="1000" dirty="0"/>
              <a:t>http://williams.best.vwh.net/avform.htm#Dist</a:t>
            </a:r>
          </a:p>
          <a:p>
            <a:pPr marL="119063" indent="-119063">
              <a:lnSpc>
                <a:spcPct val="100000"/>
              </a:lnSpc>
              <a:buFont typeface="Arial" panose="020B0604020202020204" pitchFamily="34" charset="0"/>
              <a:buChar char="•"/>
            </a:pPr>
            <a:r>
              <a:rPr lang="en-US" sz="1000" dirty="0"/>
              <a:t>http://www.gcmap.com/faq/gccalc</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Airport Database</a:t>
            </a:r>
          </a:p>
          <a:p>
            <a:pPr marL="119063" indent="-119063">
              <a:lnSpc>
                <a:spcPct val="100000"/>
              </a:lnSpc>
              <a:buFont typeface="Arial" panose="020B0604020202020204" pitchFamily="34" charset="0"/>
              <a:buChar char="•"/>
            </a:pPr>
            <a:r>
              <a:rPr lang="en-US" sz="1000" dirty="0"/>
              <a:t>http://www.chartersuitesoftware.com/updateairports.htm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Spatial Reference: EPSG Projection 4326 - WGS 84</a:t>
            </a:r>
          </a:p>
          <a:p>
            <a:pPr marL="119063" indent="-119063">
              <a:lnSpc>
                <a:spcPct val="100000"/>
              </a:lnSpc>
              <a:buFont typeface="Arial" panose="020B0604020202020204" pitchFamily="34" charset="0"/>
              <a:buChar char="•"/>
            </a:pPr>
            <a:r>
              <a:rPr lang="en-US" sz="1000" dirty="0"/>
              <a:t>http://www.spatialreference.org/ref/epsg/4326/</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IRS Publication 720 – Flight Taxes</a:t>
            </a:r>
          </a:p>
          <a:p>
            <a:pPr marL="119063" indent="-119063">
              <a:lnSpc>
                <a:spcPct val="100000"/>
              </a:lnSpc>
              <a:buFont typeface="Arial" panose="020B0604020202020204" pitchFamily="34" charset="0"/>
              <a:buChar char="•"/>
            </a:pPr>
            <a:r>
              <a:rPr lang="en-US" sz="1000" dirty="0"/>
              <a:t>http://www.irs.gov/pub/irs-pdf/i720.pdf</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There are too many references to go here. If you have the PowerPoint version of this slide, there are many more references and comments in the notes section for any slide containing the note icon (     ) in the upper right corner of the slide.</a:t>
            </a:r>
          </a:p>
          <a:p>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204" y="2384425"/>
            <a:ext cx="270712" cy="272344"/>
          </a:xfrm>
          <a:prstGeom prst="rect">
            <a:avLst/>
          </a:prstGeom>
        </p:spPr>
      </p:pic>
    </p:spTree>
    <p:extLst>
      <p:ext uri="{BB962C8B-B14F-4D97-AF65-F5344CB8AC3E}">
        <p14:creationId xmlns:p14="http://schemas.microsoft.com/office/powerpoint/2010/main" val="316543478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658E7D-2543-453C-AEBE-213801F22CAE}">
  <ds:schemaRef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terms/"/>
    <ds:schemaRef ds:uri="http://schemas.openxmlformats.org/package/2006/metadata/core-properties"/>
    <ds:schemaRef ds:uri="http://schemas.microsoft.com/sharepoint/v3"/>
    <ds:schemaRef ds:uri="http://purl.org/dc/dcmitype/"/>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1732</TotalTime>
  <Words>6341</Words>
  <Application>Microsoft Office PowerPoint</Application>
  <PresentationFormat>Custom</PresentationFormat>
  <Paragraphs>1029</Paragraphs>
  <Slides>60</Slides>
  <Notes>60</Notes>
  <HiddenSlides>0</HiddenSlides>
  <MMClips>0</MMClips>
  <ScaleCrop>false</ScaleCrop>
  <HeadingPairs>
    <vt:vector size="4" baseType="variant">
      <vt:variant>
        <vt:lpstr>Theme</vt:lpstr>
      </vt:variant>
      <vt:variant>
        <vt:i4>4</vt:i4>
      </vt:variant>
      <vt:variant>
        <vt:lpstr>Slide Titles</vt:lpstr>
      </vt:variant>
      <vt:variant>
        <vt:i4>60</vt:i4>
      </vt:variant>
    </vt:vector>
  </HeadingPairs>
  <TitlesOfParts>
    <vt:vector size="64" baseType="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What we are going to cover</vt:lpstr>
      <vt:lpstr>PostGIS (Source Code Install)</vt:lpstr>
      <vt:lpstr>PostGIS (Cloud)</vt:lpstr>
      <vt:lpstr>PowerPoint Presentation</vt:lpstr>
      <vt:lpstr>Tiger Line/Shapefiles</vt:lpstr>
      <vt:lpstr>Pre-Requirements</vt:lpstr>
      <vt:lpstr>Edit loader_variables</vt:lpstr>
      <vt:lpstr>Edit loader_platform</vt:lpstr>
      <vt:lpstr>Loading Shapefiles into PostgreSQL</vt:lpstr>
      <vt:lpstr>PostGIS 2.0 Shapefile and DBF Loader Exporter</vt:lpstr>
      <vt:lpstr>What county’s are in what state</vt:lpstr>
      <vt:lpstr>PowerPoint Presentation</vt:lpstr>
      <vt:lpstr>World Administrative (Boundry) Data</vt:lpstr>
      <vt:lpstr>PowerPoint Presentation</vt:lpstr>
      <vt:lpstr>World Administrative (Boundry) Data</vt:lpstr>
      <vt:lpstr>PowerPoint Presentation</vt:lpstr>
      <vt:lpstr>ST_Distance</vt:lpstr>
      <vt:lpstr>ST_DWithin</vt:lpstr>
      <vt:lpstr>ST_Contains</vt:lpstr>
      <vt:lpstr>ST_Point</vt:lpstr>
      <vt:lpstr>ST_MakePoint</vt:lpstr>
      <vt:lpstr>ST_SetSRID</vt:lpstr>
      <vt:lpstr>PowerPoint Presentation</vt:lpstr>
      <vt:lpstr>Airports Table</vt:lpstr>
      <vt:lpstr>Airports Table</vt:lpstr>
      <vt:lpstr>Geometry vs Geography</vt:lpstr>
      <vt:lpstr>PowerPoint Presentation</vt:lpstr>
      <vt:lpstr>Aircraft Performance</vt:lpstr>
      <vt:lpstr>PowerPoint Presentation</vt:lpstr>
      <vt:lpstr>PowerPoint Presentation</vt:lpstr>
      <vt:lpstr>Taxes</vt:lpstr>
      <vt:lpstr>PowerPoint Presentation</vt:lpstr>
      <vt:lpstr>Standard Query - “Spherical Law of Cosines”</vt:lpstr>
      <vt:lpstr>Standard Query - “Haversine”</vt:lpstr>
      <vt:lpstr>GIS Query – ST_Distance</vt:lpstr>
      <vt:lpstr>GIS Query – ST_DWithin</vt:lpstr>
      <vt:lpstr>GIS Query</vt:lpstr>
      <vt:lpstr>GIS Query – Visualized using QGis</vt:lpstr>
      <vt:lpstr>PowerPoint Presentation</vt:lpstr>
      <vt:lpstr>QGis</vt:lpstr>
      <vt:lpstr>Using QGIS – The World</vt:lpstr>
      <vt:lpstr>Using QGIS – Washington State</vt:lpstr>
      <vt:lpstr>Using QGIS – Washington State</vt:lpstr>
      <vt:lpstr>Using QGIS – King &amp; Snohomish County</vt:lpstr>
      <vt:lpstr>Using QGIS – King &amp; Snohomish County</vt:lpstr>
      <vt:lpstr>PowerPoint Presentation</vt:lpstr>
      <vt:lpstr>Google Maps API</vt:lpstr>
      <vt:lpstr>PowerPoint Presentation</vt:lpstr>
      <vt:lpstr>Microsoft Bing Map API</vt:lpstr>
      <vt:lpstr>PowerPoint Presentation</vt:lpstr>
      <vt:lpstr>Mastering PostGIS</vt:lpstr>
      <vt:lpstr>PostGIS Essentials</vt:lpstr>
      <vt:lpstr>PostGIS Cookbook</vt:lpstr>
      <vt:lpstr>PowerPoint Presentation</vt:lpstr>
      <vt:lpstr>References</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223</cp:revision>
  <cp:lastPrinted>2014-07-24T22:52:48Z</cp:lastPrinted>
  <dcterms:created xsi:type="dcterms:W3CDTF">1601-01-01T00:00:00Z</dcterms:created>
  <dcterms:modified xsi:type="dcterms:W3CDTF">2017-12-02T00:03:06Z</dcterms:modified>
</cp:coreProperties>
</file>