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0"/>
  </p:notesMasterIdLst>
  <p:handoutMasterIdLst>
    <p:handoutMasterId r:id="rId61"/>
  </p:handoutMasterIdLst>
  <p:sldIdLst>
    <p:sldId id="278" r:id="rId8"/>
    <p:sldId id="263" r:id="rId9"/>
    <p:sldId id="265" r:id="rId10"/>
    <p:sldId id="264" r:id="rId11"/>
    <p:sldId id="330" r:id="rId12"/>
    <p:sldId id="373" r:id="rId13"/>
    <p:sldId id="374" r:id="rId14"/>
    <p:sldId id="377" r:id="rId15"/>
    <p:sldId id="378" r:id="rId16"/>
    <p:sldId id="380" r:id="rId17"/>
    <p:sldId id="382" r:id="rId18"/>
    <p:sldId id="383" r:id="rId19"/>
    <p:sldId id="381" r:id="rId20"/>
    <p:sldId id="384" r:id="rId21"/>
    <p:sldId id="389" r:id="rId22"/>
    <p:sldId id="296" r:id="rId23"/>
    <p:sldId id="280" r:id="rId24"/>
    <p:sldId id="335" r:id="rId25"/>
    <p:sldId id="376" r:id="rId26"/>
    <p:sldId id="388" r:id="rId27"/>
    <p:sldId id="413" r:id="rId28"/>
    <p:sldId id="386" r:id="rId29"/>
    <p:sldId id="387" r:id="rId30"/>
    <p:sldId id="402" r:id="rId31"/>
    <p:sldId id="414" r:id="rId32"/>
    <p:sldId id="415" r:id="rId33"/>
    <p:sldId id="401" r:id="rId34"/>
    <p:sldId id="338" r:id="rId35"/>
    <p:sldId id="339" r:id="rId36"/>
    <p:sldId id="375" r:id="rId37"/>
    <p:sldId id="393" r:id="rId38"/>
    <p:sldId id="385" r:id="rId39"/>
    <p:sldId id="395" r:id="rId40"/>
    <p:sldId id="398" r:id="rId41"/>
    <p:sldId id="396" r:id="rId42"/>
    <p:sldId id="397" r:id="rId43"/>
    <p:sldId id="403" r:id="rId44"/>
    <p:sldId id="399" r:id="rId45"/>
    <p:sldId id="412" r:id="rId46"/>
    <p:sldId id="392" r:id="rId47"/>
    <p:sldId id="391" r:id="rId48"/>
    <p:sldId id="404" r:id="rId49"/>
    <p:sldId id="405" r:id="rId50"/>
    <p:sldId id="406" r:id="rId51"/>
    <p:sldId id="407" r:id="rId52"/>
    <p:sldId id="409" r:id="rId53"/>
    <p:sldId id="408" r:id="rId54"/>
    <p:sldId id="410" r:id="rId55"/>
    <p:sldId id="411" r:id="rId56"/>
    <p:sldId id="295" r:id="rId57"/>
    <p:sldId id="390" r:id="rId58"/>
    <p:sldId id="277" r:id="rId5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D00D0E7-9AB9-40A5-92A1-C70767960CFA}">
          <p14:sldIdLst>
            <p14:sldId id="278"/>
          </p14:sldIdLst>
        </p14:section>
        <p14:section name="Table of Contents" id="{0278C6C7-FE1F-406D-912E-51B3FA09D07D}">
          <p14:sldIdLst>
            <p14:sldId id="263"/>
            <p14:sldId id="265"/>
          </p14:sldIdLst>
        </p14:section>
        <p14:section name="Installing PostGIS" id="{551A83DC-F284-42EC-A9EF-81CD767419AF}">
          <p14:sldIdLst>
            <p14:sldId id="264"/>
            <p14:sldId id="330"/>
            <p14:sldId id="373"/>
            <p14:sldId id="374"/>
          </p14:sldIdLst>
        </p14:section>
        <p14:section name="Tiger Data" id="{45129850-239A-4010-9B18-72461C8E5E0C}">
          <p14:sldIdLst>
            <p14:sldId id="377"/>
            <p14:sldId id="378"/>
            <p14:sldId id="380"/>
            <p14:sldId id="382"/>
            <p14:sldId id="383"/>
            <p14:sldId id="381"/>
            <p14:sldId id="384"/>
          </p14:sldIdLst>
        </p14:section>
        <p14:section name="World Data" id="{4A0CDFAD-4A0F-48A4-841B-1F10822A1518}">
          <p14:sldIdLst>
            <p14:sldId id="389"/>
            <p14:sldId id="296"/>
          </p14:sldIdLst>
        </p14:section>
        <p14:section name="Aviation Math" id="{D6A49313-8028-429B-85B9-14A7C26C8767}">
          <p14:sldIdLst>
            <p14:sldId id="280"/>
            <p14:sldId id="335"/>
            <p14:sldId id="376"/>
            <p14:sldId id="388"/>
          </p14:sldIdLst>
        </p14:section>
        <p14:section name="PostGIS Math" id="{6D083F27-4A8F-4795-98C5-B6DC511BAEFD}">
          <p14:sldIdLst>
            <p14:sldId id="413"/>
            <p14:sldId id="386"/>
            <p14:sldId id="387"/>
            <p14:sldId id="402"/>
            <p14:sldId id="414"/>
            <p14:sldId id="415"/>
            <p14:sldId id="401"/>
          </p14:sldIdLst>
        </p14:section>
        <p14:section name="Aircraft Performance" id="{86E33BAC-060F-4C09-A139-6D7EF00B6338}">
          <p14:sldIdLst>
            <p14:sldId id="338"/>
            <p14:sldId id="339"/>
            <p14:sldId id="375"/>
          </p14:sldIdLst>
        </p14:section>
        <p14:section name="Taxes" id="{FE209F02-6A94-4E20-AD22-BD5C68DA66F2}">
          <p14:sldIdLst>
            <p14:sldId id="393"/>
            <p14:sldId id="385"/>
          </p14:sldIdLst>
        </p14:section>
        <p14:section name="Quering the Airports" id="{CE3EF8AE-0FC7-4DC0-900B-6D0EB21C647C}">
          <p14:sldIdLst>
            <p14:sldId id="395"/>
            <p14:sldId id="398"/>
            <p14:sldId id="396"/>
            <p14:sldId id="397"/>
            <p14:sldId id="403"/>
            <p14:sldId id="399"/>
            <p14:sldId id="412"/>
          </p14:sldIdLst>
        </p14:section>
        <p14:section name="QGis" id="{B2D2AEB7-7343-4A4F-86D7-F775D44597CD}">
          <p14:sldIdLst>
            <p14:sldId id="392"/>
            <p14:sldId id="391"/>
            <p14:sldId id="404"/>
            <p14:sldId id="405"/>
            <p14:sldId id="406"/>
            <p14:sldId id="407"/>
          </p14:sldIdLst>
        </p14:section>
        <p14:section name="Google API" id="{8A499D3B-5339-4122-9FC3-F3C83F639793}">
          <p14:sldIdLst>
            <p14:sldId id="409"/>
            <p14:sldId id="408"/>
          </p14:sldIdLst>
        </p14:section>
        <p14:section name="Microsoft Bing Maps" id="{46657896-7727-402C-8FCA-A488230EF3AA}">
          <p14:sldIdLst>
            <p14:sldId id="410"/>
            <p14:sldId id="411"/>
          </p14:sldIdLst>
        </p14:section>
        <p14:section name="References" id="{92E7739A-45BC-4D27-8E74-E0544E11B6FD}">
          <p14:sldIdLst>
            <p14:sldId id="295"/>
            <p14:sldId id="390"/>
          </p14:sldIdLst>
        </p14:section>
        <p14:section name="Thank You" id="{B5C7C7B9-2F7D-4B98-A45C-6F88DA0BD744}">
          <p14:sldIdLst>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43D"/>
    <a:srgbClr val="1C3B61"/>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34" autoAdjust="0"/>
    <p:restoredTop sz="79598" autoAdjust="0"/>
  </p:normalViewPr>
  <p:slideViewPr>
    <p:cSldViewPr snapToGrid="0">
      <p:cViewPr>
        <p:scale>
          <a:sx n="100" d="100"/>
          <a:sy n="100" d="100"/>
        </p:scale>
        <p:origin x="-1860" y="-132"/>
      </p:cViewPr>
      <p:guideLst>
        <p:guide orient="horz" pos="1036"/>
        <p:guide orient="horz" pos="3910"/>
        <p:guide orient="horz" pos="840"/>
        <p:guide orient="horz" pos="4168"/>
        <p:guide pos="5325"/>
        <p:guide pos="1567"/>
        <p:guide pos="899"/>
        <p:guide pos="2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11/13/2017</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http://postgis.net/install/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http://postgis.net/source/</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http://docs.aws.amazon.com/AmazonRDS/latest/UserGuide/CHAP_PostgreSQL.html</a:t>
            </a:r>
          </a:p>
          <a:p>
            <a:r>
              <a:rPr lang="en-US" dirty="0" smtClean="0"/>
              <a:t>https://forums.aws.amazon.com/tags/pgrouting</a:t>
            </a:r>
          </a:p>
          <a:p>
            <a:r>
              <a:rPr lang="en-US" dirty="0" smtClean="0"/>
              <a:t>https://cloud.google.com/sql/docs/postgres/extensions</a:t>
            </a:r>
          </a:p>
          <a:p>
            <a:r>
              <a:rPr lang="en-US" dirty="0" smtClean="0"/>
              <a:t>https://docs.microsoft.com/en-us/azure/postgresql/concepts-supported-versions</a:t>
            </a:r>
          </a:p>
          <a:p>
            <a:r>
              <a:rPr lang="en-US" dirty="0" smtClean="0"/>
              <a:t>https://docs.microsoft.com/en-us/azure/postgresql/concepts-extensions</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https://www.census.gov/geo/maps-data/data/tiger-line.html</a:t>
            </a:r>
          </a:p>
          <a:p>
            <a:r>
              <a:rPr lang="en-US" dirty="0" smtClean="0"/>
              <a:t>https://www.census.gov/cgi-bin/geo/shapefiles/index.php</a:t>
            </a:r>
          </a:p>
          <a:p>
            <a:r>
              <a:rPr lang="en-US" dirty="0" smtClean="0"/>
              <a:t>https://www2.census.gov/geo/pdfs/education/tiger/Downloading_TIGERLine_Shp.pdf</a:t>
            </a:r>
          </a:p>
          <a:p>
            <a:r>
              <a:rPr lang="en-US" dirty="0" smtClean="0"/>
              <a:t>https://www.census.gov/geo/maps-data/data/tiger.html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http://www.7-zip.org/</a:t>
            </a:r>
          </a:p>
          <a:p>
            <a:r>
              <a:rPr lang="en-US" dirty="0" smtClean="0"/>
              <a:t>http://gnuwin32.sourceforge.net/packages/wget.htm - Version 1.11.4</a:t>
            </a:r>
          </a:p>
          <a:p>
            <a:r>
              <a:rPr lang="en-US" dirty="0" smtClean="0"/>
              <a:t>https://eternallybored.org/misc/wget/ -- Version 1.19.1</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https://postgis.net/docs/using_postgis_dbmanagement.html#shp2pgsql_usage</a:t>
            </a:r>
          </a:p>
          <a:p>
            <a:pPr marL="0" indent="0">
              <a:buNone/>
            </a:pPr>
            <a:r>
              <a:rPr lang="en-US" dirty="0" smtClean="0"/>
              <a:t>http://www.spatialreference.org/ref/epsg/4326/</a:t>
            </a:r>
          </a:p>
          <a:p>
            <a:r>
              <a:rPr lang="en-US" dirty="0" smtClean="0"/>
              <a:t>WGS 84 = World Geodetic System dated 1984</a:t>
            </a:r>
          </a:p>
          <a:p>
            <a:r>
              <a:rPr lang="en-US" dirty="0" smtClean="0"/>
              <a:t>shp2pgsql –S defaults to 0</a:t>
            </a:r>
          </a:p>
          <a:p>
            <a:endParaRPr lang="en-US" dirty="0" smtClean="0"/>
          </a:p>
          <a:p>
            <a:r>
              <a:rPr lang="en-US" dirty="0" smtClean="0"/>
              <a:t>http://www.7-zip.org/</a:t>
            </a:r>
          </a:p>
          <a:p>
            <a:r>
              <a:rPr lang="en-US" dirty="0" smtClean="0"/>
              <a:t>http://gnuwin32.sourceforge.net/packages/wget.htm - Version 1.11.4</a:t>
            </a:r>
          </a:p>
          <a:p>
            <a:r>
              <a:rPr lang="en-US" dirty="0" smtClean="0"/>
              <a:t>https://eternallybored.org/misc/wget/ -- Version 1.19.1</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https://postgis.net/docs/ST_CoveredBy.html</a:t>
            </a:r>
          </a:p>
          <a:p>
            <a:pPr marL="0" indent="0">
              <a:buNone/>
            </a:pPr>
            <a:r>
              <a:rPr lang="en-US" dirty="0" smtClean="0"/>
              <a:t>https://postgis.net/docs/ST_Contains.html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http://www.gadm.org/version2</a:t>
            </a:r>
          </a:p>
          <a:p>
            <a:r>
              <a:rPr lang="en-US" dirty="0" smtClean="0"/>
              <a:t>http://thematicmapping.org/downloads/world_borders.php</a:t>
            </a:r>
          </a:p>
          <a:p>
            <a:r>
              <a:rPr lang="en-US" dirty="0" smtClean="0"/>
              <a:t>http://www.naturalearthdata.com/</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http://gisgeography.com/great-circle-geodesic-line-shortest-flight-path/</a:t>
            </a:r>
          </a:p>
          <a:p>
            <a:endParaRPr lang="en-US" dirty="0" smtClean="0"/>
          </a:p>
          <a:p>
            <a:r>
              <a:rPr lang="en-US" dirty="0" smtClean="0"/>
              <a:t>However, a straight line in a </a:t>
            </a:r>
            <a:r>
              <a:rPr lang="en-US" b="1" dirty="0" smtClean="0"/>
              <a:t>2-dimensional map</a:t>
            </a:r>
            <a:r>
              <a:rPr lang="en-US" dirty="0" smtClean="0"/>
              <a:t> is not the same as a straight line on a </a:t>
            </a:r>
            <a:r>
              <a:rPr lang="en-US" b="1" dirty="0" smtClean="0"/>
              <a:t>3-dimensional globe</a:t>
            </a:r>
            <a:r>
              <a:rPr lang="en-US" dirty="0" smtClean="0"/>
              <a:t>. </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444397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http://www.movable-type.co.uk/scripts/latlong.html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https://postgis.net/docs/ST_Distance.html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https://postgis.net/docs/ST_DWithin.html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https://postgis.net/docs/ST_Contains.html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https://postgis.net/docs/ST_Point.html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https://postgis.net/docs/ST_SetSRID.html</a:t>
            </a:r>
          </a:p>
          <a:p>
            <a:pPr marL="0" indent="0">
              <a:buNone/>
            </a:pPr>
            <a:r>
              <a:rPr lang="en-US" dirty="0" smtClean="0"/>
              <a:t>http://www.spatialreference.org/ref/epsg/4326/</a:t>
            </a:r>
          </a:p>
          <a:p>
            <a:r>
              <a:rPr lang="en-US" dirty="0" smtClean="0"/>
              <a:t>WGS 84 = World Geodetic System dated 1984</a:t>
            </a:r>
          </a:p>
          <a:p>
            <a:r>
              <a:rPr lang="en-US" dirty="0" smtClean="0"/>
              <a:t>http://www.spatialreference.org/ref/epsg/4269/</a:t>
            </a:r>
          </a:p>
          <a:p>
            <a:r>
              <a:rPr lang="en-US" dirty="0" smtClean="0"/>
              <a:t>NAD83 = North American Datum of 1983</a:t>
            </a:r>
          </a:p>
          <a:p>
            <a:r>
              <a:rPr lang="en-US" dirty="0" smtClean="0"/>
              <a:t>https://en.wikipedia.org/wiki/North_American_Datum#North_American_Datum_of_1983</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http://www.controller.com/listingsdetail/aircraft-for-sale/BOMBARDIER-CHALLENGER-601-3A-ER/1991-BOMBARDIER-CHALLENGER-601-3A-ER/1271959.htm</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http://e-ditionsbyfry.com/ActiveMagazine/getBook.asp?Path=WAC/2008/07/01&amp;BookCollection=WAC&amp;ReaderStyle=Gray&amp;page=92</a:t>
            </a:r>
          </a:p>
          <a:p>
            <a:endParaRPr lang="en-US" dirty="0" smtClean="0"/>
          </a:p>
          <a:p>
            <a:r>
              <a:rPr lang="en-US" dirty="0" smtClean="0"/>
              <a:t>Runway length can vary</a:t>
            </a:r>
            <a:r>
              <a:rPr lang="en-US" baseline="0" dirty="0" smtClean="0"/>
              <a:t> based on temperature and weight. Sedona, AZ airport, while can support this aircraft, you can not take off during the heat of the day for a long flight.</a:t>
            </a:r>
            <a:endParaRPr lang="en-US" dirty="0" smtClean="0"/>
          </a:p>
          <a:p>
            <a:endParaRPr lang="en-US" dirty="0" smtClean="0"/>
          </a:p>
          <a:p>
            <a:r>
              <a:rPr lang="en-US" dirty="0" smtClean="0"/>
              <a:t>Charter rate is from 2009.</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229974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t>http://www.irs.gov/pub/irs-pdf/i720.pdf</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ORDER</a:t>
            </a:r>
            <a:r>
              <a:rPr lang="en-US" baseline="0" dirty="0" smtClean="0"/>
              <a:t> BY can use ordinal (left-to-right) position of the output columns. This way you don’t have to enter the math into the ORDER BY.</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35</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Note: The </a:t>
            </a:r>
            <a:r>
              <a:rPr lang="en-US" dirty="0" err="1" smtClean="0"/>
              <a:t>ST_Contains</a:t>
            </a:r>
            <a:r>
              <a:rPr lang="en-US" dirty="0" smtClean="0"/>
              <a:t> you wish</a:t>
            </a:r>
            <a:r>
              <a:rPr lang="en-US" baseline="0" dirty="0" smtClean="0"/>
              <a:t> to use the Geometry instead of the Geography that is used by the </a:t>
            </a:r>
            <a:r>
              <a:rPr lang="en-US" baseline="0" dirty="0" err="1" smtClean="0"/>
              <a:t>ST_DWithin</a:t>
            </a:r>
            <a:r>
              <a:rPr lang="en-US" baseline="0" dirty="0" smtClean="0"/>
              <a:t> and </a:t>
            </a:r>
            <a:r>
              <a:rPr lang="en-US" baseline="0" dirty="0" err="1" smtClean="0"/>
              <a:t>ST_Distance</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http://www.qgis.org/en/site/forusers/download.html</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41</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42</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https://developers.google.com/maps/</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https://msdn.microsoft.com/en-us/library/dd877180.aspx</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93938" y="3041650"/>
            <a:ext cx="45593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1613" y="5827713"/>
            <a:ext cx="21399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1613" y="5827713"/>
            <a:ext cx="21399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457199" y="578533"/>
            <a:ext cx="8228013"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457199" y="578533"/>
            <a:ext cx="8228013"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455613" y="1261872"/>
            <a:ext cx="3876902"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246929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smtClean="0"/>
              <a:t>Click to edit Master title style</a:t>
            </a:r>
            <a:endParaRPr lang="en-US" dirty="0"/>
          </a:p>
        </p:txBody>
      </p:sp>
      <p:sp>
        <p:nvSpPr>
          <p:cNvPr id="14" name="Text Placeholder 13"/>
          <p:cNvSpPr>
            <a:spLocks noGrp="1"/>
          </p:cNvSpPr>
          <p:nvPr>
            <p:ph type="body" sz="quarter" idx="13"/>
          </p:nvPr>
        </p:nvSpPr>
        <p:spPr>
          <a:xfrm>
            <a:off x="457993" y="1261872"/>
            <a:ext cx="6858000"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smtClean="0"/>
              <a:t>Click to edit Master text styles</a:t>
            </a:r>
          </a:p>
          <a:p>
            <a:pPr lvl="1"/>
            <a:r>
              <a:rPr lang="en-US" dirty="0" smtClean="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7" y="1261872"/>
            <a:ext cx="6850507"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7" y="1261872"/>
            <a:ext cx="8226426"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7" name="Picture Placeholder 6"/>
          <p:cNvSpPr>
            <a:spLocks noGrp="1"/>
          </p:cNvSpPr>
          <p:nvPr>
            <p:ph type="pic" sz="quarter" idx="13"/>
          </p:nvPr>
        </p:nvSpPr>
        <p:spPr>
          <a:xfrm>
            <a:off x="458789" y="1243013"/>
            <a:ext cx="3765362"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smtClean="0"/>
              <a:t>Drag picture to placeholder or click icon to add</a:t>
            </a:r>
            <a:endParaRPr lang="en-US" noProof="0" dirty="0"/>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455613" y="1261872"/>
            <a:ext cx="3876902"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8"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7" name="Picture Placeholder 6"/>
          <p:cNvSpPr>
            <a:spLocks noGrp="1"/>
          </p:cNvSpPr>
          <p:nvPr>
            <p:ph type="pic" sz="quarter" idx="13"/>
          </p:nvPr>
        </p:nvSpPr>
        <p:spPr>
          <a:xfrm>
            <a:off x="458790"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3" name="Picture Placeholder 6"/>
          <p:cNvSpPr>
            <a:spLocks noGrp="1"/>
          </p:cNvSpPr>
          <p:nvPr>
            <p:ph type="pic" sz="quarter" idx="14"/>
          </p:nvPr>
        </p:nvSpPr>
        <p:spPr>
          <a:xfrm>
            <a:off x="3339537"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4" name="Picture Placeholder 6"/>
          <p:cNvSpPr>
            <a:spLocks noGrp="1"/>
          </p:cNvSpPr>
          <p:nvPr>
            <p:ph type="pic" sz="quarter" idx="15"/>
          </p:nvPr>
        </p:nvSpPr>
        <p:spPr>
          <a:xfrm>
            <a:off x="6220285"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1" name="Text Placeholder 5"/>
          <p:cNvSpPr>
            <a:spLocks noGrp="1"/>
          </p:cNvSpPr>
          <p:nvPr>
            <p:ph type="body" sz="quarter" idx="20"/>
          </p:nvPr>
        </p:nvSpPr>
        <p:spPr>
          <a:xfrm>
            <a:off x="3339536"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12" name="Text Placeholder 5"/>
          <p:cNvSpPr>
            <a:spLocks noGrp="1"/>
          </p:cNvSpPr>
          <p:nvPr>
            <p:ph type="body" sz="quarter" idx="21"/>
          </p:nvPr>
        </p:nvSpPr>
        <p:spPr>
          <a:xfrm>
            <a:off x="6220284"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Picture Placeholder 6"/>
          <p:cNvSpPr>
            <a:spLocks noGrp="1"/>
          </p:cNvSpPr>
          <p:nvPr>
            <p:ph type="pic" sz="quarter" idx="13"/>
          </p:nvPr>
        </p:nvSpPr>
        <p:spPr>
          <a:xfrm>
            <a:off x="4734333" y="1243013"/>
            <a:ext cx="3950880" cy="3365847"/>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9" name="Text Placeholder 5"/>
          <p:cNvSpPr>
            <a:spLocks noGrp="1"/>
          </p:cNvSpPr>
          <p:nvPr>
            <p:ph type="body" sz="quarter" idx="14"/>
          </p:nvPr>
        </p:nvSpPr>
        <p:spPr>
          <a:xfrm>
            <a:off x="458785" y="4817251"/>
            <a:ext cx="3936611"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20" name="Picture Placeholder 6"/>
          <p:cNvSpPr>
            <a:spLocks noGrp="1"/>
          </p:cNvSpPr>
          <p:nvPr>
            <p:ph type="pic" sz="quarter" idx="15"/>
          </p:nvPr>
        </p:nvSpPr>
        <p:spPr>
          <a:xfrm>
            <a:off x="458788" y="1243013"/>
            <a:ext cx="3950880" cy="3365847"/>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0" name="Text Placeholder 5"/>
          <p:cNvSpPr>
            <a:spLocks noGrp="1"/>
          </p:cNvSpPr>
          <p:nvPr>
            <p:ph type="body" sz="quarter" idx="18"/>
          </p:nvPr>
        </p:nvSpPr>
        <p:spPr>
          <a:xfrm>
            <a:off x="4748602" y="4817251"/>
            <a:ext cx="3936611"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27" name="Rectangle 9"/>
          <p:cNvSpPr>
            <a:spLocks noGrp="1" noChangeArrowheads="1"/>
          </p:cNvSpPr>
          <p:nvPr>
            <p:ph type="body" idx="1"/>
          </p:nvPr>
        </p:nvSpPr>
        <p:spPr bwMode="auto">
          <a:xfrm>
            <a:off x="458788" y="1323975"/>
            <a:ext cx="8224837"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2051" name="Rectangle 9"/>
          <p:cNvSpPr>
            <a:spLocks noGrp="1" noChangeArrowheads="1"/>
          </p:cNvSpPr>
          <p:nvPr>
            <p:ph type="body" idx="1"/>
          </p:nvPr>
        </p:nvSpPr>
        <p:spPr bwMode="auto">
          <a:xfrm>
            <a:off x="458788" y="1323975"/>
            <a:ext cx="8224837"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25" y="6115050"/>
            <a:ext cx="18589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 id="2147484446" r:id="rId2"/>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Slide Header</a:t>
            </a:r>
          </a:p>
        </p:txBody>
      </p:sp>
      <p:sp>
        <p:nvSpPr>
          <p:cNvPr id="3075" name="Rectangle 9"/>
          <p:cNvSpPr>
            <a:spLocks noGrp="1" noChangeArrowheads="1"/>
          </p:cNvSpPr>
          <p:nvPr>
            <p:ph type="body" idx="1"/>
          </p:nvPr>
        </p:nvSpPr>
        <p:spPr bwMode="auto">
          <a:xfrm>
            <a:off x="457200" y="1262063"/>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Large Body</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446088" y="952500"/>
            <a:ext cx="8237537"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5725" y="6115050"/>
            <a:ext cx="18589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458788" y="3084513"/>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Edit Section Break</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1613" y="6007100"/>
            <a:ext cx="16922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timing>
    <p:tnLst>
      <p:par>
        <p:cTn id="1" dur="indefinite" restart="never" nodeType="tmRoot"/>
      </p:par>
    </p:tnLst>
  </p:timing>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www.gadm.org/version2"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www.qgis.org/" TargetMode="External"/><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0550" y="646113"/>
            <a:ext cx="5405438"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457200" y="577850"/>
            <a:ext cx="8228013" cy="1938338"/>
          </a:xfrm>
        </p:spPr>
        <p:txBody>
          <a:bodyPr/>
          <a:lstStyle/>
          <a:p>
            <a:r>
              <a:rPr lang="en-US" sz="4400" dirty="0" smtClean="0"/>
              <a:t>Using GIS in PostgreSQL</a:t>
            </a:r>
            <a:endParaRPr lang="en-US" altLang="en-US" sz="3600" dirty="0" smtClean="0">
              <a:ea typeface="ヒラギノ角ゴ Pro W3" charset="-128"/>
            </a:endParaRPr>
          </a:p>
          <a:p>
            <a:pPr marL="90488" lvl="1">
              <a:spcBef>
                <a:spcPct val="0"/>
              </a:spcBef>
            </a:pPr>
            <a:r>
              <a:rPr lang="en-US" altLang="en-US" dirty="0" smtClean="0">
                <a:ea typeface="ヒラギノ角ゴ Pro W3" charset="-128"/>
              </a:rPr>
              <a:t>By Lloyd </a:t>
            </a:r>
            <a:r>
              <a:rPr lang="en-US" altLang="en-US" dirty="0" smtClean="0">
                <a:ea typeface="ヒラギノ角ゴ Pro W3" charset="-128"/>
              </a:rPr>
              <a:t>Albin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a:t>
            </a:r>
            <a:r>
              <a:rPr lang="en-US" altLang="en-US" dirty="0" smtClean="0">
                <a:solidFill>
                  <a:srgbClr val="FFFFFF"/>
                </a:solidFill>
                <a:ea typeface="ヒラギノ角ゴ Pro W3" charset="-128"/>
              </a:rPr>
              <a:t>we are going to cover</a:t>
            </a:r>
          </a:p>
        </p:txBody>
      </p:sp>
      <p:sp>
        <p:nvSpPr>
          <p:cNvPr id="21507" name="Text Placeholder 4"/>
          <p:cNvSpPr>
            <a:spLocks noGrp="1"/>
          </p:cNvSpPr>
          <p:nvPr>
            <p:ph type="body" sz="quarter" idx="13"/>
          </p:nvPr>
        </p:nvSpPr>
        <p:spPr>
          <a:xfrm>
            <a:off x="457200" y="1262063"/>
            <a:ext cx="8234218" cy="5029200"/>
          </a:xfrm>
        </p:spPr>
        <p:txBody>
          <a:bodyPr/>
          <a:lstStyle/>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Installing </a:t>
            </a:r>
            <a:r>
              <a:rPr lang="en-US" altLang="en-US" dirty="0" err="1" smtClean="0">
                <a:solidFill>
                  <a:srgbClr val="FFFFFF"/>
                </a:solidFill>
                <a:ea typeface="ヒラギノ角ゴ Pro W3" charset="-128"/>
              </a:rPr>
              <a:t>PostGIS</a:t>
            </a:r>
            <a:endParaRPr lang="en-US" altLang="en-US" dirty="0" smtClean="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Cloud Solutions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From Source</a:t>
            </a:r>
          </a:p>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Aviation Math</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Airplane Performance</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Great Circle Math</a:t>
            </a:r>
          </a:p>
          <a:p>
            <a:pPr marL="457200" indent="-457200">
              <a:lnSpc>
                <a:spcPct val="100000"/>
              </a:lnSpc>
              <a:spcBef>
                <a:spcPts val="0"/>
              </a:spcBef>
              <a:buFont typeface="Arial" panose="020B0604020202020204" pitchFamily="34" charset="0"/>
              <a:buChar char="•"/>
            </a:pPr>
            <a:r>
              <a:rPr lang="en-US" altLang="en-US" dirty="0" err="1" smtClean="0">
                <a:solidFill>
                  <a:srgbClr val="FFFFFF"/>
                </a:solidFill>
                <a:ea typeface="ヒラギノ角ゴ Pro W3" charset="-128"/>
              </a:rPr>
              <a:t>PostGIS</a:t>
            </a:r>
            <a:r>
              <a:rPr lang="en-US" altLang="en-US" dirty="0" smtClean="0">
                <a:solidFill>
                  <a:srgbClr val="FFFFFF"/>
                </a:solidFill>
                <a:ea typeface="ヒラギノ角ゴ Pro W3" charset="-128"/>
              </a:rPr>
              <a:t> Math</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Updating your tables to make GIS faster</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Oh how easy it is to read and write GIS</a:t>
            </a:r>
          </a:p>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Taxes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Adding per Passenger Taxes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Adding Airport Taxes</a:t>
            </a:r>
          </a:p>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References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Tiger Data</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World Data</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QGis</a:t>
            </a:r>
            <a:endParaRPr lang="en-US" altLang="en-US" dirty="0" smtClean="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Also see slide notes for even more.</a:t>
            </a:r>
          </a:p>
          <a:p>
            <a:pPr marL="574675" lvl="1" indent="-457200">
              <a:spcBef>
                <a:spcPts val="0"/>
              </a:spcBef>
              <a:buFont typeface="Arial" panose="020B0604020202020204" pitchFamily="34" charset="0"/>
              <a:buChar char="•"/>
            </a:pP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Installing </a:t>
            </a:r>
            <a:r>
              <a:rPr lang="en-US" altLang="en-US" dirty="0" err="1" smtClean="0">
                <a:ea typeface="ヒラギノ角ゴ Pro W3" charset="-128"/>
              </a:rPr>
              <a:t>PostGIS</a:t>
            </a:r>
            <a:endParaRPr lang="en-US" altLang="en-US" dirty="0" smtClean="0">
              <a:ea typeface="ヒラギノ角ゴ Pro W3" charset="-128"/>
            </a:endParaRPr>
          </a:p>
          <a:p>
            <a:pPr marL="90488" lvl="1">
              <a:spcBef>
                <a:spcPct val="0"/>
              </a:spcBef>
            </a:pPr>
            <a:r>
              <a:rPr lang="en-US" altLang="en-US" dirty="0" smtClean="0">
                <a:ea typeface="ヒラギノ角ゴ Pro W3" charset="-128"/>
              </a:rPr>
              <a:t>The many ways to install</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smtClean="0">
                <a:solidFill>
                  <a:srgbClr val="FFFFFF"/>
                </a:solidFill>
                <a:ea typeface="ヒラギノ角ゴ Pro W3" charset="-128"/>
              </a:rPr>
              <a:t>PostGIS</a:t>
            </a:r>
            <a:r>
              <a:rPr lang="en-US" altLang="en-US" dirty="0" smtClean="0">
                <a:solidFill>
                  <a:srgbClr val="FFFFFF"/>
                </a:solidFill>
                <a:ea typeface="ヒラギノ角ゴ Pro W3" charset="-128"/>
              </a:rPr>
              <a:t> (Installers)</a:t>
            </a:r>
          </a:p>
        </p:txBody>
      </p:sp>
      <p:sp>
        <p:nvSpPr>
          <p:cNvPr id="21507" name="Text Placeholder 4"/>
          <p:cNvSpPr>
            <a:spLocks noGrp="1"/>
          </p:cNvSpPr>
          <p:nvPr>
            <p:ph type="body" sz="quarter" idx="12"/>
          </p:nvPr>
        </p:nvSpPr>
        <p:spPr/>
        <p:txBody>
          <a:bodyPr/>
          <a:lstStyle/>
          <a:p>
            <a:pPr marL="457200" indent="-457200">
              <a:lnSpc>
                <a:spcPct val="100000"/>
              </a:lnSpc>
              <a:spcBef>
                <a:spcPts val="0"/>
              </a:spcBef>
              <a:buFont typeface="Arial" panose="020B0604020202020204" pitchFamily="34" charset="0"/>
              <a:buChar char="•"/>
            </a:pPr>
            <a:r>
              <a:rPr lang="en-US" altLang="en-US" sz="2400" dirty="0" smtClean="0">
                <a:solidFill>
                  <a:schemeClr val="tx2">
                    <a:lumMod val="40000"/>
                    <a:lumOff val="60000"/>
                  </a:schemeClr>
                </a:solidFill>
                <a:ea typeface="ヒラギノ角ゴ Pro W3" charset="-128"/>
              </a:rPr>
              <a:t>Binary Installers:</a:t>
            </a:r>
            <a:endParaRPr lang="en-US" altLang="en-US" sz="2400" dirty="0">
              <a:solidFill>
                <a:schemeClr val="tx2">
                  <a:lumMod val="40000"/>
                  <a:lumOff val="60000"/>
                </a:schemeClr>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Windows</a:t>
            </a:r>
            <a:endParaRPr lang="en-US" altLang="en-US" dirty="0">
              <a:solidFill>
                <a:srgbClr val="FFFFFF"/>
              </a:solidFill>
              <a:ea typeface="ヒラギノ角ゴ Pro W3" charset="-128"/>
            </a:endParaRPr>
          </a:p>
          <a:p>
            <a:pPr marL="738187" lvl="2"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EnterpriseDB’s</a:t>
            </a:r>
            <a:r>
              <a:rPr lang="en-US" altLang="en-US" dirty="0" smtClean="0">
                <a:solidFill>
                  <a:srgbClr val="FFFFFF"/>
                </a:solidFill>
                <a:ea typeface="ヒラギノ角ゴ Pro W3" charset="-128"/>
              </a:rPr>
              <a:t> </a:t>
            </a:r>
            <a:r>
              <a:rPr lang="en-US" altLang="en-US" dirty="0" err="1" smtClean="0">
                <a:solidFill>
                  <a:srgbClr val="FFFFFF"/>
                </a:solidFill>
                <a:ea typeface="ヒラギノ角ゴ Pro W3" charset="-128"/>
              </a:rPr>
              <a:t>StackBuilder</a:t>
            </a:r>
            <a:endParaRPr lang="en-US" altLang="en-US" dirty="0">
              <a:solidFill>
                <a:srgbClr val="FFFFFF"/>
              </a:solidFill>
              <a:ea typeface="ヒラギノ角ゴ Pro W3" charset="-128"/>
            </a:endParaRPr>
          </a:p>
          <a:p>
            <a:pPr marL="73818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Winnie - </a:t>
            </a:r>
            <a:r>
              <a:rPr lang="en-US" altLang="en-US" i="1" dirty="0" smtClean="0">
                <a:solidFill>
                  <a:srgbClr val="FFFFFF"/>
                </a:solidFill>
                <a:ea typeface="ヒラギノ角ゴ Pro W3" charset="-128"/>
              </a:rPr>
              <a:t>Experimental Releases</a:t>
            </a:r>
            <a:endParaRPr lang="en-US" altLang="en-US" i="1"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OSX</a:t>
            </a:r>
          </a:p>
          <a:p>
            <a:pPr marL="738187" lvl="2"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Postgres.app</a:t>
            </a:r>
            <a:r>
              <a:rPr lang="en-US" altLang="en-US" dirty="0" smtClean="0">
                <a:solidFill>
                  <a:srgbClr val="FFFFFF"/>
                </a:solidFill>
                <a:ea typeface="ヒラギノ角ゴ Pro W3" charset="-128"/>
              </a:rPr>
              <a:t> - </a:t>
            </a:r>
            <a:r>
              <a:rPr lang="en-US" altLang="en-US" i="1" dirty="0" smtClean="0">
                <a:solidFill>
                  <a:srgbClr val="FFFFFF"/>
                </a:solidFill>
                <a:ea typeface="ヒラギノ角ゴ Pro W3" charset="-128"/>
              </a:rPr>
              <a:t>Recommended</a:t>
            </a:r>
            <a:endParaRPr lang="en-US" altLang="en-US" i="1" dirty="0">
              <a:solidFill>
                <a:srgbClr val="FFFFFF"/>
              </a:solidFill>
              <a:ea typeface="ヒラギノ角ゴ Pro W3" charset="-128"/>
            </a:endParaRPr>
          </a:p>
          <a:p>
            <a:pPr marL="738187" lvl="2"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KyngChaos</a:t>
            </a:r>
            <a:endParaRPr lang="en-US" altLang="en-US" dirty="0">
              <a:solidFill>
                <a:srgbClr val="FFFFFF"/>
              </a:solidFill>
              <a:ea typeface="ヒラギノ角ゴ Pro W3" charset="-128"/>
            </a:endParaRPr>
          </a:p>
          <a:p>
            <a:pPr marL="73818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Homebrew</a:t>
            </a:r>
          </a:p>
          <a:p>
            <a:pPr marL="73818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OSX PostgreSQL/</a:t>
            </a:r>
            <a:r>
              <a:rPr lang="en-US" altLang="en-US" dirty="0" err="1" smtClean="0">
                <a:solidFill>
                  <a:srgbClr val="FFFFFF"/>
                </a:solidFill>
                <a:ea typeface="ヒラギノ角ゴ Pro W3" charset="-128"/>
              </a:rPr>
              <a:t>StackBuilder</a:t>
            </a:r>
            <a:r>
              <a:rPr lang="en-US" altLang="en-US" dirty="0" smtClean="0">
                <a:solidFill>
                  <a:srgbClr val="FFFFFF"/>
                </a:solidFill>
                <a:ea typeface="ヒラギノ角ゴ Pro W3" charset="-128"/>
              </a:rPr>
              <a:t> – Mixed reliability – per </a:t>
            </a:r>
            <a:r>
              <a:rPr lang="en-US" altLang="en-US" dirty="0" err="1" smtClean="0">
                <a:solidFill>
                  <a:srgbClr val="FFFFFF"/>
                </a:solidFill>
                <a:ea typeface="ヒラギノ角ゴ Pro W3" charset="-128"/>
              </a:rPr>
              <a:t>PostGIS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Red Hat / Centos / Scientific Linux</a:t>
            </a:r>
          </a:p>
          <a:p>
            <a:pPr marL="73818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PostgreSQL YUM/RPM Repositories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Ubuntu / </a:t>
            </a:r>
            <a:r>
              <a:rPr lang="en-US" altLang="en-US" dirty="0" err="1" smtClean="0">
                <a:solidFill>
                  <a:srgbClr val="FFFFFF"/>
                </a:solidFill>
                <a:ea typeface="ヒラギノ角ゴ Pro W3" charset="-128"/>
              </a:rPr>
              <a:t>Debian</a:t>
            </a:r>
            <a:endParaRPr lang="en-US" altLang="en-US" dirty="0">
              <a:solidFill>
                <a:srgbClr val="FFFFFF"/>
              </a:solidFill>
              <a:ea typeface="ヒラギノ角ゴ Pro W3" charset="-128"/>
            </a:endParaRPr>
          </a:p>
          <a:p>
            <a:pPr marL="73818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APT Repository</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OpenSUSE</a:t>
            </a:r>
            <a:r>
              <a:rPr lang="en-US" altLang="en-US" dirty="0" smtClean="0">
                <a:solidFill>
                  <a:srgbClr val="FFFFFF"/>
                </a:solidFill>
                <a:ea typeface="ヒラギノ角ゴ Pro W3" charset="-128"/>
              </a:rPr>
              <a:t> and SUSE</a:t>
            </a:r>
          </a:p>
          <a:p>
            <a:pPr marL="73818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Repository</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Other Installers</a:t>
            </a:r>
          </a:p>
          <a:p>
            <a:pPr marL="738187" lvl="2"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BigSQL</a:t>
            </a:r>
            <a:endParaRPr lang="en-US" altLang="en-US" dirty="0" smtClean="0">
              <a:solidFill>
                <a:srgbClr val="FFFFFF"/>
              </a:solidFill>
              <a:ea typeface="ヒラギノ角ゴ Pro W3" charset="-128"/>
            </a:endParaRPr>
          </a:p>
          <a:p>
            <a:pPr marL="738187" lvl="2"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EnterpriseDB</a:t>
            </a:r>
            <a:endParaRPr lang="en-US" altLang="en-US" dirty="0" smtClean="0">
              <a:solidFill>
                <a:srgbClr val="FFFFFF"/>
              </a:solidFill>
              <a:ea typeface="ヒラギノ角ゴ Pro W3" charset="-128"/>
            </a:endParaRP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spTree>
    <p:extLst>
      <p:ext uri="{BB962C8B-B14F-4D97-AF65-F5344CB8AC3E}">
        <p14:creationId xmlns:p14="http://schemas.microsoft.com/office/powerpoint/2010/main" val="2388483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smtClean="0">
                <a:solidFill>
                  <a:srgbClr val="FFFFFF"/>
                </a:solidFill>
                <a:ea typeface="ヒラギノ角ゴ Pro W3" charset="-128"/>
              </a:rPr>
              <a:t>PostGIS</a:t>
            </a:r>
            <a:r>
              <a:rPr lang="en-US" altLang="en-US" dirty="0" smtClean="0">
                <a:solidFill>
                  <a:srgbClr val="FFFFFF"/>
                </a:solidFill>
                <a:ea typeface="ヒラギノ角ゴ Pro W3" charset="-128"/>
              </a:rPr>
              <a:t> (Source Code Install)</a:t>
            </a: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b="1" dirty="0"/>
              <a:t>tar</a:t>
            </a:r>
            <a:r>
              <a:rPr lang="en-US" sz="1200" dirty="0"/>
              <a:t> </a:t>
            </a:r>
            <a:r>
              <a:rPr lang="en-US" sz="1200" dirty="0" err="1"/>
              <a:t>xvzf</a:t>
            </a:r>
            <a:r>
              <a:rPr lang="en-US" sz="1200" dirty="0"/>
              <a:t> postgis-2.3.3.tar.gz </a:t>
            </a:r>
            <a:endParaRPr lang="en-US" sz="1200" dirty="0" smtClean="0"/>
          </a:p>
          <a:p>
            <a:pPr>
              <a:lnSpc>
                <a:spcPct val="100000"/>
              </a:lnSpc>
              <a:spcBef>
                <a:spcPts val="0"/>
              </a:spcBef>
            </a:pPr>
            <a:r>
              <a:rPr lang="en-US" sz="1200" b="1" dirty="0" smtClean="0"/>
              <a:t>cd</a:t>
            </a:r>
            <a:r>
              <a:rPr lang="en-US" sz="1200" dirty="0" smtClean="0"/>
              <a:t> </a:t>
            </a:r>
            <a:r>
              <a:rPr lang="en-US" sz="1200" dirty="0"/>
              <a:t>postgis-2.3.3 </a:t>
            </a:r>
            <a:endParaRPr lang="en-US" sz="1200" dirty="0" smtClean="0"/>
          </a:p>
          <a:p>
            <a:pPr>
              <a:lnSpc>
                <a:spcPct val="100000"/>
              </a:lnSpc>
              <a:spcBef>
                <a:spcPts val="0"/>
              </a:spcBef>
            </a:pPr>
            <a:r>
              <a:rPr lang="en-US" sz="1200" dirty="0" smtClean="0"/>
              <a:t>.</a:t>
            </a:r>
            <a:r>
              <a:rPr lang="en-US" sz="1200" b="1" dirty="0" smtClean="0"/>
              <a:t>/</a:t>
            </a:r>
            <a:r>
              <a:rPr lang="en-US" sz="1200" dirty="0"/>
              <a:t>configure </a:t>
            </a:r>
            <a:endParaRPr lang="en-US" sz="1200" dirty="0" smtClean="0"/>
          </a:p>
          <a:p>
            <a:pPr>
              <a:lnSpc>
                <a:spcPct val="100000"/>
              </a:lnSpc>
              <a:spcBef>
                <a:spcPts val="0"/>
              </a:spcBef>
            </a:pPr>
            <a:r>
              <a:rPr lang="en-US" sz="1200" b="1" dirty="0" smtClean="0"/>
              <a:t>make</a:t>
            </a:r>
            <a:r>
              <a:rPr lang="en-US" sz="1200" dirty="0" smtClean="0"/>
              <a:t> </a:t>
            </a:r>
          </a:p>
          <a:p>
            <a:pPr>
              <a:lnSpc>
                <a:spcPct val="100000"/>
              </a:lnSpc>
              <a:spcBef>
                <a:spcPts val="0"/>
              </a:spcBef>
            </a:pPr>
            <a:r>
              <a:rPr lang="en-US" sz="1200" b="1" dirty="0" smtClean="0"/>
              <a:t>make</a:t>
            </a:r>
            <a:r>
              <a:rPr lang="en-US" sz="1200" dirty="0" smtClean="0"/>
              <a:t> </a:t>
            </a:r>
            <a:r>
              <a:rPr lang="en-US" sz="1200" b="1" dirty="0"/>
              <a:t>install</a:t>
            </a: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5</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smtClean="0">
                <a:solidFill>
                  <a:schemeClr val="tx2">
                    <a:lumMod val="40000"/>
                    <a:lumOff val="60000"/>
                  </a:schemeClr>
                </a:solidFill>
                <a:ea typeface="ヒラギノ角ゴ Pro W3" charset="-128"/>
              </a:rPr>
              <a:t>Download Source: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http://www.postgis.net/source</a:t>
            </a:r>
            <a:r>
              <a:rPr lang="en-US" altLang="en-US" dirty="0" smtClean="0">
                <a:solidFill>
                  <a:srgbClr val="FFFFFF"/>
                </a:solidFill>
                <a:ea typeface="ヒラギノ角ゴ Pro W3" charset="-128"/>
              </a:rPr>
              <a:t>/</a:t>
            </a:r>
            <a:endParaRPr lang="en-US" altLang="en-US" dirty="0">
              <a:solidFill>
                <a:srgbClr val="FFFFFF"/>
              </a:solidFill>
              <a:ea typeface="ヒラギノ角ゴ Pro W3" charset="-128"/>
            </a:endParaRPr>
          </a:p>
          <a:p>
            <a:pPr marL="457200" indent="-457200">
              <a:spcBef>
                <a:spcPts val="0"/>
              </a:spcBef>
              <a:buFont typeface="Arial" panose="020B0604020202020204" pitchFamily="34" charset="0"/>
              <a:buChar char="•"/>
            </a:pPr>
            <a:r>
              <a:rPr lang="en-US" altLang="en-US" sz="2400" dirty="0" smtClean="0">
                <a:solidFill>
                  <a:schemeClr val="tx2">
                    <a:lumMod val="40000"/>
                    <a:lumOff val="60000"/>
                  </a:schemeClr>
                </a:solidFill>
                <a:ea typeface="ヒラギノ角ゴ Pro W3" charset="-128"/>
              </a:rPr>
              <a:t>Source Code Install:</a:t>
            </a:r>
            <a:endParaRPr lang="en-US" altLang="en-US" sz="2400" dirty="0">
              <a:solidFill>
                <a:schemeClr val="tx2">
                  <a:lumMod val="40000"/>
                  <a:lumOff val="60000"/>
                </a:schemeClr>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Packages that are also needed to build the source code:</a:t>
            </a:r>
          </a:p>
          <a:p>
            <a:pPr marL="681037" lvl="2" indent="-457200">
              <a:spcBef>
                <a:spcPts val="0"/>
              </a:spcBef>
              <a:buFont typeface="Arial" panose="020B0604020202020204" pitchFamily="34" charset="0"/>
              <a:buChar char="•"/>
              <a:tabLst>
                <a:tab pos="1425575" algn="l"/>
              </a:tabLst>
            </a:pPr>
            <a:r>
              <a:rPr lang="en-US" altLang="en-US" dirty="0" smtClean="0">
                <a:ea typeface="ヒラギノ角ゴ Pro W3" charset="-128"/>
              </a:rPr>
              <a:t>GEOS	– </a:t>
            </a:r>
            <a:r>
              <a:rPr lang="en-US" altLang="en-US" sz="1400" dirty="0" smtClean="0">
                <a:ea typeface="ヒラギノ角ゴ Pro W3" charset="-128"/>
              </a:rPr>
              <a:t>http</a:t>
            </a:r>
            <a:r>
              <a:rPr lang="en-US" altLang="en-US" sz="1400" dirty="0">
                <a:ea typeface="ヒラギノ角ゴ Pro W3" charset="-128"/>
              </a:rPr>
              <a:t>://trac.osgeo.org/geos</a:t>
            </a:r>
            <a:endParaRPr lang="en-US" altLang="en-US" sz="1400" dirty="0" smtClean="0">
              <a:ea typeface="ヒラギノ角ゴ Pro W3" charset="-128"/>
            </a:endParaRPr>
          </a:p>
          <a:p>
            <a:pPr marL="681037" lvl="2" indent="-457200">
              <a:spcBef>
                <a:spcPts val="0"/>
              </a:spcBef>
              <a:buFont typeface="Arial" panose="020B0604020202020204" pitchFamily="34" charset="0"/>
              <a:buChar char="•"/>
              <a:tabLst>
                <a:tab pos="1425575" algn="l"/>
              </a:tabLst>
            </a:pPr>
            <a:r>
              <a:rPr lang="en-US" altLang="en-US" dirty="0" err="1" smtClean="0">
                <a:ea typeface="ヒラギノ角ゴ Pro W3" charset="-128"/>
              </a:rPr>
              <a:t>Proj</a:t>
            </a:r>
            <a:r>
              <a:rPr lang="en-US" altLang="en-US" dirty="0" smtClean="0">
                <a:ea typeface="ヒラギノ角ゴ Pro W3" charset="-128"/>
              </a:rPr>
              <a:t> 4	– </a:t>
            </a:r>
            <a:r>
              <a:rPr lang="en-US" altLang="en-US" sz="1400" dirty="0" smtClean="0">
                <a:ea typeface="ヒラギノ角ゴ Pro W3" charset="-128"/>
              </a:rPr>
              <a:t>https</a:t>
            </a:r>
            <a:r>
              <a:rPr lang="en-US" altLang="en-US" sz="1400" dirty="0">
                <a:ea typeface="ヒラギノ角ゴ Pro W3" charset="-128"/>
              </a:rPr>
              <a:t>://trac.osgeo.org/proj/</a:t>
            </a:r>
            <a:endParaRPr lang="en-US" altLang="en-US" sz="1400" dirty="0" smtClean="0">
              <a:ea typeface="ヒラギノ角ゴ Pro W3" charset="-128"/>
            </a:endParaRPr>
          </a:p>
          <a:p>
            <a:pPr marL="681037" lvl="2" indent="-457200">
              <a:spcBef>
                <a:spcPts val="0"/>
              </a:spcBef>
              <a:buFont typeface="Arial" panose="020B0604020202020204" pitchFamily="34" charset="0"/>
              <a:buChar char="•"/>
              <a:tabLst>
                <a:tab pos="1425575" algn="l"/>
              </a:tabLst>
            </a:pPr>
            <a:r>
              <a:rPr lang="en-US" altLang="en-US" dirty="0" smtClean="0">
                <a:ea typeface="ヒラギノ角ゴ Pro W3" charset="-128"/>
              </a:rPr>
              <a:t>GDAL	– </a:t>
            </a:r>
            <a:r>
              <a:rPr lang="en-US" altLang="en-US" sz="1400" dirty="0" smtClean="0">
                <a:ea typeface="ヒラギノ角ゴ Pro W3" charset="-128"/>
              </a:rPr>
              <a:t>http</a:t>
            </a:r>
            <a:r>
              <a:rPr lang="en-US" altLang="en-US" sz="1400" dirty="0">
                <a:ea typeface="ヒラギノ角ゴ Pro W3" charset="-128"/>
              </a:rPr>
              <a:t>://gdal.org/</a:t>
            </a:r>
            <a:endParaRPr lang="en-US" altLang="en-US" sz="1400" dirty="0" smtClean="0">
              <a:ea typeface="ヒラギノ角ゴ Pro W3" charset="-128"/>
            </a:endParaRPr>
          </a:p>
          <a:p>
            <a:pPr marL="681037" lvl="2" indent="-457200">
              <a:spcBef>
                <a:spcPts val="0"/>
              </a:spcBef>
              <a:buFont typeface="Arial" panose="020B0604020202020204" pitchFamily="34" charset="0"/>
              <a:buChar char="•"/>
              <a:tabLst>
                <a:tab pos="1425575" algn="l"/>
              </a:tabLst>
            </a:pPr>
            <a:r>
              <a:rPr lang="en-US" altLang="en-US" dirty="0" smtClean="0">
                <a:ea typeface="ヒラギノ角ゴ Pro W3" charset="-128"/>
              </a:rPr>
              <a:t>LibXML2	– </a:t>
            </a:r>
            <a:r>
              <a:rPr lang="en-US" altLang="en-US" sz="1400" dirty="0" smtClean="0">
                <a:ea typeface="ヒラギノ角ゴ Pro W3" charset="-128"/>
              </a:rPr>
              <a:t>http</a:t>
            </a:r>
            <a:r>
              <a:rPr lang="en-US" altLang="en-US" sz="1400" dirty="0">
                <a:ea typeface="ヒラギノ角ゴ Pro W3" charset="-128"/>
              </a:rPr>
              <a:t>://www.xmlsoft.org/</a:t>
            </a:r>
            <a:endParaRPr lang="en-US" altLang="en-US" sz="1400" dirty="0" smtClean="0">
              <a:ea typeface="ヒラギノ角ゴ Pro W3" charset="-128"/>
            </a:endParaRPr>
          </a:p>
          <a:p>
            <a:pPr marL="681037" lvl="2" indent="-457200">
              <a:spcBef>
                <a:spcPts val="0"/>
              </a:spcBef>
              <a:buFont typeface="Arial" panose="020B0604020202020204" pitchFamily="34" charset="0"/>
              <a:buChar char="•"/>
              <a:tabLst>
                <a:tab pos="1425575" algn="l"/>
              </a:tabLst>
            </a:pPr>
            <a:r>
              <a:rPr lang="en-US" altLang="en-US" dirty="0" smtClean="0">
                <a:ea typeface="ヒラギノ角ゴ Pro W3" charset="-128"/>
              </a:rPr>
              <a:t>JSON-C	– </a:t>
            </a:r>
            <a:r>
              <a:rPr lang="en-US" altLang="en-US" sz="1400" dirty="0" smtClean="0">
                <a:ea typeface="ヒラギノ角ゴ Pro W3" charset="-128"/>
              </a:rPr>
              <a:t>https</a:t>
            </a:r>
            <a:r>
              <a:rPr lang="en-US" altLang="en-US" sz="1400" dirty="0">
                <a:ea typeface="ヒラギノ角ゴ Pro W3" charset="-128"/>
              </a:rPr>
              <a:t>://github.com/json-c/json-c</a:t>
            </a:r>
          </a:p>
          <a:p>
            <a:endParaRPr lang="en-US" dirty="0"/>
          </a:p>
        </p:txBody>
      </p:sp>
    </p:spTree>
    <p:extLst>
      <p:ext uri="{BB962C8B-B14F-4D97-AF65-F5344CB8AC3E}">
        <p14:creationId xmlns:p14="http://schemas.microsoft.com/office/powerpoint/2010/main" val="2649474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smtClean="0">
                <a:solidFill>
                  <a:srgbClr val="FFFFFF"/>
                </a:solidFill>
                <a:ea typeface="ヒラギノ角ゴ Pro W3" charset="-128"/>
              </a:rPr>
              <a:t>PostGIS</a:t>
            </a:r>
            <a:r>
              <a:rPr lang="en-US" altLang="en-US" dirty="0" smtClean="0">
                <a:solidFill>
                  <a:srgbClr val="FFFFFF"/>
                </a:solidFill>
                <a:ea typeface="ヒラギノ角ゴ Pro W3" charset="-128"/>
              </a:rPr>
              <a:t> (Cloud)</a:t>
            </a:r>
          </a:p>
        </p:txBody>
      </p:sp>
      <p:sp>
        <p:nvSpPr>
          <p:cNvPr id="21507" name="Text Placeholder 4"/>
          <p:cNvSpPr>
            <a:spLocks noGrp="1"/>
          </p:cNvSpPr>
          <p:nvPr>
            <p:ph type="body" sz="quarter" idx="12"/>
          </p:nvPr>
        </p:nvSpPr>
        <p:spPr>
          <a:xfrm>
            <a:off x="458787" y="1261872"/>
            <a:ext cx="8243511" cy="1954026"/>
          </a:xfrm>
        </p:spPr>
        <p:txBody>
          <a:bodyPr/>
          <a:lstStyle/>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The three big cloud providers all support </a:t>
            </a:r>
            <a:r>
              <a:rPr lang="en-US" altLang="en-US" dirty="0" err="1" smtClean="0">
                <a:solidFill>
                  <a:srgbClr val="FFFFFF"/>
                </a:solidFill>
                <a:ea typeface="ヒラギノ角ゴ Pro W3" charset="-128"/>
              </a:rPr>
              <a:t>PostGIS</a:t>
            </a:r>
            <a:r>
              <a:rPr lang="en-US" altLang="en-US" dirty="0" smtClean="0">
                <a:solidFill>
                  <a:srgbClr val="FFFFFF"/>
                </a:solidFill>
                <a:ea typeface="ヒラギノ角ゴ Pro W3" charset="-128"/>
              </a:rPr>
              <a:t>, but they do not all support </a:t>
            </a:r>
            <a:r>
              <a:rPr lang="en-US" altLang="en-US" dirty="0" err="1" smtClean="0">
                <a:solidFill>
                  <a:srgbClr val="FFFFFF"/>
                </a:solidFill>
                <a:ea typeface="ヒラギノ角ゴ Pro W3" charset="-128"/>
              </a:rPr>
              <a:t>pgRouting</a:t>
            </a:r>
            <a:r>
              <a:rPr lang="en-US" altLang="en-US" dirty="0" smtClean="0">
                <a:solidFill>
                  <a:srgbClr val="FFFFFF"/>
                </a:solidFill>
                <a:ea typeface="ヒラギノ角ゴ Pro W3" charset="-128"/>
              </a:rPr>
              <a:t>. </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6</a:t>
            </a:fld>
            <a:endParaRPr lang="en-US" altLang="en-US" sz="600"/>
          </a:p>
        </p:txBody>
      </p:sp>
      <p:graphicFrame>
        <p:nvGraphicFramePr>
          <p:cNvPr id="2" name="Table 1"/>
          <p:cNvGraphicFramePr>
            <a:graphicFrameLocks noGrp="1"/>
          </p:cNvGraphicFramePr>
          <p:nvPr>
            <p:extLst>
              <p:ext uri="{D42A27DB-BD31-4B8C-83A1-F6EECF244321}">
                <p14:modId xmlns:p14="http://schemas.microsoft.com/office/powerpoint/2010/main" val="557386617"/>
              </p:ext>
            </p:extLst>
          </p:nvPr>
        </p:nvGraphicFramePr>
        <p:xfrm>
          <a:off x="462365" y="3280045"/>
          <a:ext cx="8232183" cy="2844800"/>
        </p:xfrm>
        <a:graphic>
          <a:graphicData uri="http://schemas.openxmlformats.org/drawingml/2006/table">
            <a:tbl>
              <a:tblPr firstRow="1" bandRow="1">
                <a:tableStyleId>{5C22544A-7EE6-4342-B048-85BDC9FD1C3A}</a:tableStyleId>
              </a:tblPr>
              <a:tblGrid>
                <a:gridCol w="2744061"/>
                <a:gridCol w="2744061"/>
                <a:gridCol w="2744061"/>
              </a:tblGrid>
              <a:tr h="370840">
                <a:tc>
                  <a:txBody>
                    <a:bodyPr/>
                    <a:lstStyle/>
                    <a:p>
                      <a:r>
                        <a:rPr lang="en-US" dirty="0" smtClean="0">
                          <a:solidFill>
                            <a:srgbClr val="18243D"/>
                          </a:solidFill>
                        </a:rPr>
                        <a:t>Cloud Provider</a:t>
                      </a:r>
                      <a:endParaRPr lang="en-US" dirty="0">
                        <a:solidFill>
                          <a:srgbClr val="18243D"/>
                        </a:solidFill>
                      </a:endParaRPr>
                    </a:p>
                  </a:txBody>
                  <a:tcPr/>
                </a:tc>
                <a:tc>
                  <a:txBody>
                    <a:bodyPr/>
                    <a:lstStyle/>
                    <a:p>
                      <a:r>
                        <a:rPr lang="en-US" dirty="0" err="1" smtClean="0">
                          <a:solidFill>
                            <a:srgbClr val="18243D"/>
                          </a:solidFill>
                        </a:rPr>
                        <a:t>PostGIS</a:t>
                      </a:r>
                      <a:endParaRPr lang="en-US" dirty="0">
                        <a:solidFill>
                          <a:srgbClr val="18243D"/>
                        </a:solidFill>
                      </a:endParaRPr>
                    </a:p>
                  </a:txBody>
                  <a:tcPr/>
                </a:tc>
                <a:tc>
                  <a:txBody>
                    <a:bodyPr/>
                    <a:lstStyle/>
                    <a:p>
                      <a:r>
                        <a:rPr lang="en-US" dirty="0" err="1" smtClean="0">
                          <a:solidFill>
                            <a:srgbClr val="18243D"/>
                          </a:solidFill>
                        </a:rPr>
                        <a:t>pgRouting</a:t>
                      </a:r>
                      <a:endParaRPr lang="en-US" dirty="0">
                        <a:solidFill>
                          <a:srgbClr val="18243D"/>
                        </a:solidFill>
                      </a:endParaRPr>
                    </a:p>
                  </a:txBody>
                  <a:tcPr/>
                </a:tc>
              </a:tr>
              <a:tr h="370840">
                <a:tc>
                  <a:txBody>
                    <a:bodyPr/>
                    <a:lstStyle/>
                    <a:p>
                      <a:r>
                        <a:rPr lang="en-US" dirty="0" smtClean="0"/>
                        <a:t>Amazon</a:t>
                      </a:r>
                      <a:endParaRPr lang="en-US" dirty="0"/>
                    </a:p>
                  </a:txBody>
                  <a:tcPr/>
                </a:tc>
                <a:tc>
                  <a:txBody>
                    <a:bodyPr/>
                    <a:lstStyle/>
                    <a:p>
                      <a:r>
                        <a:rPr lang="en-US" dirty="0" smtClean="0"/>
                        <a:t>9.6.2-9.6.5/2.3.2</a:t>
                      </a:r>
                    </a:p>
                    <a:p>
                      <a:r>
                        <a:rPr lang="en-US" dirty="0" smtClean="0"/>
                        <a:t>9.6.1/2.3.0</a:t>
                      </a:r>
                    </a:p>
                    <a:p>
                      <a:r>
                        <a:rPr lang="en-US" dirty="0" smtClean="0"/>
                        <a:t>9.5.6/2.2.5</a:t>
                      </a:r>
                    </a:p>
                    <a:p>
                      <a:r>
                        <a:rPr lang="en-US" dirty="0" smtClean="0"/>
                        <a:t>9.4.x/2.1.8</a:t>
                      </a:r>
                    </a:p>
                    <a:p>
                      <a:r>
                        <a:rPr lang="en-US" dirty="0" smtClean="0"/>
                        <a:t>9.3.x/2.1.8</a:t>
                      </a:r>
                      <a:endParaRPr lang="en-US" dirty="0"/>
                    </a:p>
                  </a:txBody>
                  <a:tcPr/>
                </a:tc>
                <a:tc>
                  <a:txBody>
                    <a:bodyPr/>
                    <a:lstStyle/>
                    <a:p>
                      <a:r>
                        <a:rPr lang="en-US" dirty="0" smtClean="0"/>
                        <a:t>9.6.5</a:t>
                      </a:r>
                      <a:endParaRPr lang="en-US" dirty="0"/>
                    </a:p>
                  </a:txBody>
                  <a:tcPr/>
                </a:tc>
              </a:tr>
              <a:tr h="370840">
                <a:tc>
                  <a:txBody>
                    <a:bodyPr/>
                    <a:lstStyle/>
                    <a:p>
                      <a:r>
                        <a:rPr lang="en-US" dirty="0" smtClean="0"/>
                        <a:t>Google</a:t>
                      </a:r>
                      <a:endParaRPr lang="en-US" dirty="0"/>
                    </a:p>
                  </a:txBody>
                  <a:tcPr/>
                </a:tc>
                <a:tc>
                  <a:txBody>
                    <a:bodyPr/>
                    <a:lstStyle/>
                    <a:p>
                      <a:r>
                        <a:rPr lang="en-US" dirty="0" smtClean="0"/>
                        <a:t>2.3</a:t>
                      </a:r>
                      <a:endParaRPr lang="en-US" dirty="0"/>
                    </a:p>
                  </a:txBody>
                  <a:tcPr/>
                </a:tc>
                <a:tc>
                  <a:txBody>
                    <a:bodyPr/>
                    <a:lstStyle/>
                    <a:p>
                      <a:r>
                        <a:rPr lang="en-US" dirty="0" smtClean="0"/>
                        <a:t>No</a:t>
                      </a:r>
                      <a:endParaRPr lang="en-US" dirty="0"/>
                    </a:p>
                  </a:txBody>
                  <a:tcPr/>
                </a:tc>
              </a:tr>
              <a:tr h="370840">
                <a:tc>
                  <a:txBody>
                    <a:bodyPr/>
                    <a:lstStyle/>
                    <a:p>
                      <a:r>
                        <a:rPr lang="en-US" dirty="0" smtClean="0"/>
                        <a:t>Microsoft</a:t>
                      </a:r>
                      <a:endParaRPr lang="en-US" dirty="0"/>
                    </a:p>
                  </a:txBody>
                  <a:tcPr/>
                </a:tc>
                <a:tc>
                  <a:txBody>
                    <a:bodyPr/>
                    <a:lstStyle/>
                    <a:p>
                      <a:r>
                        <a:rPr lang="en-US" dirty="0" smtClean="0"/>
                        <a:t>9.5.7/Yes</a:t>
                      </a:r>
                    </a:p>
                    <a:p>
                      <a:r>
                        <a:rPr lang="en-US" dirty="0" smtClean="0"/>
                        <a:t>9.6.2/Yes</a:t>
                      </a:r>
                      <a:endParaRPr lang="en-US" dirty="0"/>
                    </a:p>
                  </a:txBody>
                  <a:tcPr/>
                </a:tc>
                <a:tc>
                  <a:txBody>
                    <a:bodyPr/>
                    <a:lstStyle/>
                    <a:p>
                      <a:r>
                        <a:rPr lang="en-US" dirty="0" smtClean="0"/>
                        <a:t>Yes</a:t>
                      </a:r>
                      <a:endParaRPr lang="en-US" dirty="0"/>
                    </a:p>
                  </a:txBody>
                  <a:tcPr/>
                </a:tc>
              </a:tr>
            </a:tbl>
          </a:graphicData>
        </a:graphic>
      </p:graphicFrame>
    </p:spTree>
    <p:extLst>
      <p:ext uri="{BB962C8B-B14F-4D97-AF65-F5344CB8AC3E}">
        <p14:creationId xmlns:p14="http://schemas.microsoft.com/office/powerpoint/2010/main" val="4072100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sz="5400" dirty="0" smtClean="0">
                <a:latin typeface="Arial Narrow" panose="020B0606020202030204" pitchFamily="34" charset="0"/>
              </a:rPr>
              <a:t>United States Census Bureau</a:t>
            </a:r>
            <a:endParaRPr lang="en-US" altLang="en-US" sz="5400" dirty="0" smtClean="0">
              <a:latin typeface="Arial Narrow" panose="020B0606020202030204" pitchFamily="34" charset="0"/>
              <a:ea typeface="ヒラギノ角ゴ Pro W3" charset="-128"/>
            </a:endParaRPr>
          </a:p>
          <a:p>
            <a:pPr marL="90488" lvl="1">
              <a:spcBef>
                <a:spcPct val="0"/>
              </a:spcBef>
            </a:pPr>
            <a:r>
              <a:rPr lang="en-US" altLang="en-US" dirty="0" smtClean="0">
                <a:ea typeface="ヒラギノ角ゴ Pro W3" charset="-128"/>
              </a:rPr>
              <a:t>Tiger Shapefiles</a:t>
            </a:r>
          </a:p>
        </p:txBody>
      </p:sp>
    </p:spTree>
    <p:extLst>
      <p:ext uri="{BB962C8B-B14F-4D97-AF65-F5344CB8AC3E}">
        <p14:creationId xmlns:p14="http://schemas.microsoft.com/office/powerpoint/2010/main" val="22236926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Tiger Line/Shapefiles</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a:xfrm>
            <a:off x="455612" y="1261872"/>
            <a:ext cx="8215689" cy="4846320"/>
          </a:xfrm>
        </p:spPr>
        <p:txBody>
          <a:bodyPr numCol="2"/>
          <a:lstStyle/>
          <a:p>
            <a:pPr marL="119063" indent="-119063">
              <a:buFont typeface="Arial" panose="020B0604020202020204" pitchFamily="34" charset="0"/>
              <a:buChar char="•"/>
            </a:pPr>
            <a:r>
              <a:rPr lang="en-US" dirty="0" smtClean="0"/>
              <a:t>Shapefiles – 2007 to Present (2016)</a:t>
            </a:r>
          </a:p>
          <a:p>
            <a:pPr marL="119063" indent="-119063">
              <a:buFont typeface="Arial" panose="020B0604020202020204" pitchFamily="34" charset="0"/>
              <a:buChar char="•"/>
            </a:pPr>
            <a:r>
              <a:rPr lang="en-US" dirty="0" smtClean="0"/>
              <a:t>TIGER/Line ASCII Format – 2006 and earlier.</a:t>
            </a:r>
          </a:p>
          <a:p>
            <a:pPr marL="119063" indent="-119063">
              <a:buFont typeface="Arial" panose="020B0604020202020204" pitchFamily="34" charset="0"/>
              <a:buChar char="•"/>
            </a:pPr>
            <a:r>
              <a:rPr lang="en-US" dirty="0" smtClean="0"/>
              <a:t>Here are some of the Tiger Datasets:</a:t>
            </a:r>
          </a:p>
          <a:p>
            <a:pPr marL="234951" lvl="1" indent="-119063">
              <a:buFont typeface="Arial" panose="020B0604020202020204" pitchFamily="34" charset="0"/>
              <a:buChar char="•"/>
            </a:pPr>
            <a:r>
              <a:rPr lang="en-US" dirty="0"/>
              <a:t>Geographic Areas</a:t>
            </a:r>
            <a:endParaRPr lang="en-US" dirty="0" smtClean="0"/>
          </a:p>
          <a:p>
            <a:pPr marL="341313" lvl="2" indent="-119063">
              <a:buFont typeface="Arial" panose="020B0604020202020204" pitchFamily="34" charset="0"/>
              <a:buChar char="•"/>
            </a:pPr>
            <a:r>
              <a:rPr lang="en-US" dirty="0" smtClean="0"/>
              <a:t>American </a:t>
            </a:r>
            <a:r>
              <a:rPr lang="en-US" dirty="0"/>
              <a:t>Indian Area </a:t>
            </a:r>
            <a:r>
              <a:rPr lang="en-US" dirty="0" smtClean="0"/>
              <a:t>Geography</a:t>
            </a:r>
          </a:p>
          <a:p>
            <a:pPr marL="341313" lvl="2" indent="-119063">
              <a:buFont typeface="Arial" panose="020B0604020202020204" pitchFamily="34" charset="0"/>
              <a:buChar char="•"/>
            </a:pPr>
            <a:r>
              <a:rPr lang="en-US" dirty="0" smtClean="0"/>
              <a:t>Blocks</a:t>
            </a:r>
          </a:p>
          <a:p>
            <a:pPr marL="341313" lvl="2" indent="-119063">
              <a:buFont typeface="Arial" panose="020B0604020202020204" pitchFamily="34" charset="0"/>
              <a:buChar char="•"/>
            </a:pPr>
            <a:r>
              <a:rPr lang="en-US" dirty="0" smtClean="0"/>
              <a:t>Block Groups</a:t>
            </a:r>
          </a:p>
          <a:p>
            <a:pPr marL="341313" lvl="2" indent="-119063">
              <a:buFont typeface="Arial" panose="020B0604020202020204" pitchFamily="34" charset="0"/>
              <a:buChar char="•"/>
            </a:pPr>
            <a:r>
              <a:rPr lang="en-US" dirty="0" smtClean="0"/>
              <a:t>Census Tracts</a:t>
            </a:r>
          </a:p>
          <a:p>
            <a:pPr marL="341313" lvl="2" indent="-119063">
              <a:buFont typeface="Arial" panose="020B0604020202020204" pitchFamily="34" charset="0"/>
              <a:buChar char="•"/>
            </a:pPr>
            <a:r>
              <a:rPr lang="en-US" dirty="0" smtClean="0"/>
              <a:t>Congressional Districts</a:t>
            </a:r>
          </a:p>
          <a:p>
            <a:pPr marL="341313" lvl="2" indent="-119063">
              <a:buFont typeface="Arial" panose="020B0604020202020204" pitchFamily="34" charset="0"/>
              <a:buChar char="•"/>
            </a:pPr>
            <a:r>
              <a:rPr lang="en-US" dirty="0" smtClean="0"/>
              <a:t>Consolidated Cities</a:t>
            </a:r>
          </a:p>
          <a:p>
            <a:pPr marL="341313" lvl="2" indent="-119063">
              <a:buFont typeface="Arial" panose="020B0604020202020204" pitchFamily="34" charset="0"/>
              <a:buChar char="•"/>
            </a:pPr>
            <a:r>
              <a:rPr lang="en-US" dirty="0" smtClean="0"/>
              <a:t>Core </a:t>
            </a:r>
            <a:r>
              <a:rPr lang="en-US" dirty="0"/>
              <a:t>Based Statistical </a:t>
            </a:r>
            <a:r>
              <a:rPr lang="en-US" dirty="0" smtClean="0"/>
              <a:t>Areas</a:t>
            </a:r>
          </a:p>
          <a:p>
            <a:pPr marL="341313" lvl="2" indent="-119063">
              <a:buFont typeface="Arial" panose="020B0604020202020204" pitchFamily="34" charset="0"/>
              <a:buChar char="•"/>
            </a:pPr>
            <a:r>
              <a:rPr lang="en-US" dirty="0" smtClean="0"/>
              <a:t>Counties </a:t>
            </a:r>
            <a:r>
              <a:rPr lang="en-US" dirty="0"/>
              <a:t>(and equivalent</a:t>
            </a:r>
            <a:r>
              <a:rPr lang="en-US" dirty="0" smtClean="0"/>
              <a:t>)</a:t>
            </a:r>
          </a:p>
          <a:p>
            <a:pPr marL="341313" lvl="2" indent="-119063">
              <a:buFont typeface="Arial" panose="020B0604020202020204" pitchFamily="34" charset="0"/>
              <a:buChar char="•"/>
            </a:pPr>
            <a:r>
              <a:rPr lang="en-US" dirty="0" smtClean="0"/>
              <a:t>County Subdivisions</a:t>
            </a:r>
          </a:p>
          <a:p>
            <a:pPr marL="341313" lvl="2" indent="-119063">
              <a:buFont typeface="Arial" panose="020B0604020202020204" pitchFamily="34" charset="0"/>
              <a:buChar char="•"/>
            </a:pPr>
            <a:r>
              <a:rPr lang="en-US" dirty="0" smtClean="0"/>
              <a:t>Estate</a:t>
            </a:r>
          </a:p>
          <a:p>
            <a:pPr marL="341313" lvl="2" indent="-119063">
              <a:buFont typeface="Arial" panose="020B0604020202020204" pitchFamily="34" charset="0"/>
              <a:buChar char="•"/>
            </a:pPr>
            <a:r>
              <a:rPr lang="en-US" dirty="0" smtClean="0"/>
              <a:t>Places</a:t>
            </a:r>
          </a:p>
          <a:p>
            <a:pPr marL="341313" lvl="2" indent="-119063">
              <a:buFont typeface="Arial" panose="020B0604020202020204" pitchFamily="34" charset="0"/>
              <a:buChar char="•"/>
            </a:pPr>
            <a:r>
              <a:rPr lang="en-US" dirty="0" smtClean="0"/>
              <a:t>Public </a:t>
            </a:r>
            <a:r>
              <a:rPr lang="en-US" dirty="0"/>
              <a:t>Use Microdata </a:t>
            </a:r>
            <a:r>
              <a:rPr lang="en-US" dirty="0" smtClean="0"/>
              <a:t>Areas</a:t>
            </a:r>
          </a:p>
          <a:p>
            <a:pPr marL="341313" lvl="2" indent="-119063">
              <a:buFont typeface="Arial" panose="020B0604020202020204" pitchFamily="34" charset="0"/>
              <a:buChar char="•"/>
            </a:pPr>
            <a:r>
              <a:rPr lang="en-US" dirty="0" smtClean="0"/>
              <a:t>School Districts</a:t>
            </a:r>
          </a:p>
          <a:p>
            <a:pPr marL="341313" lvl="2" indent="-119063">
              <a:buFont typeface="Arial" panose="020B0604020202020204" pitchFamily="34" charset="0"/>
              <a:buChar char="•"/>
            </a:pPr>
            <a:r>
              <a:rPr lang="en-US" dirty="0" smtClean="0"/>
              <a:t>States </a:t>
            </a:r>
            <a:r>
              <a:rPr lang="en-US" dirty="0"/>
              <a:t>(and equivalent</a:t>
            </a:r>
            <a:r>
              <a:rPr lang="en-US" dirty="0" smtClean="0"/>
              <a:t>)</a:t>
            </a:r>
          </a:p>
          <a:p>
            <a:pPr marL="341313" lvl="2" indent="-119063">
              <a:buFont typeface="Arial" panose="020B0604020202020204" pitchFamily="34" charset="0"/>
              <a:buChar char="•"/>
            </a:pPr>
            <a:r>
              <a:rPr lang="en-US" dirty="0" smtClean="0"/>
              <a:t>State </a:t>
            </a:r>
            <a:r>
              <a:rPr lang="en-US" dirty="0"/>
              <a:t>Legislative </a:t>
            </a:r>
            <a:r>
              <a:rPr lang="en-US" dirty="0" smtClean="0"/>
              <a:t>Districts</a:t>
            </a:r>
          </a:p>
          <a:p>
            <a:pPr marL="341313" lvl="2" indent="-119063">
              <a:buFont typeface="Arial" panose="020B0604020202020204" pitchFamily="34" charset="0"/>
              <a:buChar char="•"/>
            </a:pPr>
            <a:r>
              <a:rPr lang="en-US" dirty="0" err="1" smtClean="0"/>
              <a:t>Subbarrio</a:t>
            </a:r>
            <a:r>
              <a:rPr lang="en-US" dirty="0" smtClean="0"/>
              <a:t> </a:t>
            </a:r>
            <a:r>
              <a:rPr lang="en-US" dirty="0"/>
              <a:t>(</a:t>
            </a:r>
            <a:r>
              <a:rPr lang="en-US" dirty="0" err="1"/>
              <a:t>SubMinor</a:t>
            </a:r>
            <a:r>
              <a:rPr lang="en-US" dirty="0"/>
              <a:t> Civil Division</a:t>
            </a:r>
            <a:r>
              <a:rPr lang="en-US" dirty="0" smtClean="0"/>
              <a:t>)</a:t>
            </a:r>
          </a:p>
          <a:p>
            <a:pPr marL="341313" lvl="2" indent="-119063">
              <a:buFont typeface="Arial" panose="020B0604020202020204" pitchFamily="34" charset="0"/>
              <a:buChar char="•"/>
            </a:pPr>
            <a:r>
              <a:rPr lang="en-US" dirty="0" smtClean="0"/>
              <a:t>Urban Areas</a:t>
            </a:r>
          </a:p>
          <a:p>
            <a:pPr marL="341313" lvl="2" indent="-119063">
              <a:buFont typeface="Arial" panose="020B0604020202020204" pitchFamily="34" charset="0"/>
              <a:buChar char="•"/>
            </a:pPr>
            <a:r>
              <a:rPr lang="en-US" dirty="0" smtClean="0"/>
              <a:t>ZIP </a:t>
            </a:r>
            <a:r>
              <a:rPr lang="en-US" dirty="0"/>
              <a:t>Code Tabulation </a:t>
            </a:r>
            <a:r>
              <a:rPr lang="en-US" dirty="0" smtClean="0"/>
              <a:t>Areas</a:t>
            </a:r>
          </a:p>
          <a:p>
            <a:pPr marL="234951" lvl="1" indent="-119063">
              <a:buFont typeface="Arial" panose="020B0604020202020204" pitchFamily="34" charset="0"/>
              <a:buChar char="•"/>
            </a:pPr>
            <a:r>
              <a:rPr lang="en-US" dirty="0" smtClean="0"/>
              <a:t>Features</a:t>
            </a:r>
          </a:p>
          <a:p>
            <a:pPr marL="341313" lvl="2" indent="-119063">
              <a:buFont typeface="Arial" panose="020B0604020202020204" pitchFamily="34" charset="0"/>
              <a:buChar char="•"/>
            </a:pPr>
            <a:r>
              <a:rPr lang="en-US" dirty="0" smtClean="0"/>
              <a:t>All Lines</a:t>
            </a:r>
          </a:p>
          <a:p>
            <a:pPr marL="341313" lvl="2" indent="-119063">
              <a:buFont typeface="Arial" panose="020B0604020202020204" pitchFamily="34" charset="0"/>
              <a:buChar char="•"/>
            </a:pPr>
            <a:r>
              <a:rPr lang="en-US" dirty="0" smtClean="0"/>
              <a:t>Coastline</a:t>
            </a:r>
          </a:p>
          <a:p>
            <a:pPr marL="341313" lvl="2" indent="-119063">
              <a:buFont typeface="Arial" panose="020B0604020202020204" pitchFamily="34" charset="0"/>
              <a:buChar char="•"/>
            </a:pPr>
            <a:r>
              <a:rPr lang="en-US" dirty="0" smtClean="0"/>
              <a:t>Landmarks</a:t>
            </a:r>
          </a:p>
          <a:p>
            <a:pPr marL="341313" lvl="2" indent="-119063">
              <a:buFont typeface="Arial" panose="020B0604020202020204" pitchFamily="34" charset="0"/>
              <a:buChar char="•"/>
            </a:pPr>
            <a:r>
              <a:rPr lang="en-US" dirty="0" smtClean="0"/>
              <a:t>Roads</a:t>
            </a:r>
          </a:p>
          <a:p>
            <a:pPr marL="341313" lvl="2" indent="-119063">
              <a:buFont typeface="Arial" panose="020B0604020202020204" pitchFamily="34" charset="0"/>
              <a:buChar char="•"/>
            </a:pPr>
            <a:r>
              <a:rPr lang="en-US" dirty="0" smtClean="0"/>
              <a:t>Rails</a:t>
            </a:r>
          </a:p>
          <a:p>
            <a:pPr marL="341313" lvl="2" indent="-119063">
              <a:buFont typeface="Arial" panose="020B0604020202020204" pitchFamily="34" charset="0"/>
              <a:buChar char="•"/>
            </a:pPr>
            <a:r>
              <a:rPr lang="en-US" dirty="0" smtClean="0"/>
              <a:t>Military Installations</a:t>
            </a:r>
          </a:p>
          <a:p>
            <a:pPr marL="341313" lvl="2" indent="-119063">
              <a:buFont typeface="Arial" panose="020B0604020202020204" pitchFamily="34" charset="0"/>
              <a:buChar char="•"/>
            </a:pPr>
            <a:r>
              <a:rPr lang="en-US" dirty="0" smtClean="0"/>
              <a:t>Water</a:t>
            </a:r>
          </a:p>
          <a:p>
            <a:pPr marL="234951" lvl="1" indent="-119063">
              <a:buFont typeface="Arial" panose="020B0604020202020204" pitchFamily="34" charset="0"/>
              <a:buChar char="•"/>
            </a:pPr>
            <a:r>
              <a:rPr lang="en-US" dirty="0" smtClean="0"/>
              <a:t>Feature Relationships</a:t>
            </a:r>
          </a:p>
          <a:p>
            <a:pPr marL="341313" lvl="2" indent="-119063">
              <a:buFont typeface="Arial" panose="020B0604020202020204" pitchFamily="34" charset="0"/>
              <a:buChar char="•"/>
            </a:pPr>
            <a:r>
              <a:rPr lang="en-US" dirty="0" smtClean="0"/>
              <a:t>Relationship Files</a:t>
            </a:r>
          </a:p>
        </p:txBody>
      </p:sp>
    </p:spTree>
    <p:extLst>
      <p:ext uri="{BB962C8B-B14F-4D97-AF65-F5344CB8AC3E}">
        <p14:creationId xmlns:p14="http://schemas.microsoft.com/office/powerpoint/2010/main" val="23484256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Pre-Requirements</a:t>
            </a: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9</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smtClean="0">
                <a:solidFill>
                  <a:schemeClr val="tx2">
                    <a:lumMod val="40000"/>
                    <a:lumOff val="60000"/>
                  </a:schemeClr>
                </a:solidFill>
                <a:ea typeface="ヒラギノ角ゴ Pro W3" charset="-128"/>
              </a:rPr>
              <a:t>Pre-Requirements:</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wget</a:t>
            </a:r>
            <a:endParaRPr lang="en-US" altLang="en-US" dirty="0" smtClean="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7-zip</a:t>
            </a:r>
            <a:endParaRPr lang="en-US" dirty="0"/>
          </a:p>
        </p:txBody>
      </p:sp>
    </p:spTree>
    <p:extLst>
      <p:ext uri="{BB962C8B-B14F-4D97-AF65-F5344CB8AC3E}">
        <p14:creationId xmlns:p14="http://schemas.microsoft.com/office/powerpoint/2010/main" val="15186197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Edit </a:t>
            </a:r>
            <a:r>
              <a:rPr lang="en-US" altLang="en-US" dirty="0" err="1" smtClean="0">
                <a:solidFill>
                  <a:srgbClr val="FFFFFF"/>
                </a:solidFill>
                <a:ea typeface="ヒラギノ角ゴ Pro W3" charset="-128"/>
              </a:rPr>
              <a:t>loader_variables</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2"/>
          </p:nvPr>
        </p:nvSpPr>
        <p:spPr>
          <a:xfrm>
            <a:off x="4905375" y="1261872"/>
            <a:ext cx="3779838" cy="4846320"/>
          </a:xfrm>
        </p:spPr>
        <p:txBody>
          <a:bodyPr/>
          <a:lstStyle/>
          <a:p>
            <a:pPr>
              <a:lnSpc>
                <a:spcPct val="100000"/>
              </a:lnSpc>
              <a:spcBef>
                <a:spcPts val="0"/>
              </a:spcBef>
            </a:pPr>
            <a:r>
              <a:rPr lang="en-US" sz="1200" b="1" dirty="0" smtClean="0"/>
              <a:t>You may wish to update your staging folder aka where the downloads happen.</a:t>
            </a:r>
            <a:endParaRPr lang="en-US" altLang="en-US" sz="1200" b="1" dirty="0" smtClean="0">
              <a:solidFill>
                <a:srgbClr val="FFFFFF"/>
              </a:solidFill>
              <a:ea typeface="ヒラギノ角ゴ Pro W3" charset="-128"/>
            </a:endParaRPr>
          </a:p>
          <a:p>
            <a:pPr>
              <a:lnSpc>
                <a:spcPct val="100000"/>
              </a:lnSpc>
              <a:spcBef>
                <a:spcPts val="0"/>
              </a:spcBef>
            </a:pPr>
            <a:endParaRPr lang="en-US" altLang="en-US" sz="1200" dirty="0" smtClean="0">
              <a:solidFill>
                <a:srgbClr val="FFFFFF"/>
              </a:solidFill>
              <a:ea typeface="ヒラギノ角ゴ Pro W3" charset="-128"/>
            </a:endParaRPr>
          </a:p>
          <a:p>
            <a:pPr>
              <a:lnSpc>
                <a:spcPct val="100000"/>
              </a:lnSpc>
              <a:spcBef>
                <a:spcPts val="0"/>
              </a:spcBef>
            </a:pPr>
            <a:r>
              <a:rPr lang="en-US" altLang="en-US" sz="1200" b="1" dirty="0" smtClean="0">
                <a:solidFill>
                  <a:srgbClr val="FFFF00"/>
                </a:solidFill>
                <a:ea typeface="ヒラギノ角ゴ Pro W3" charset="-128"/>
              </a:rPr>
              <a:t>If you want to download their entire dataset, </a:t>
            </a:r>
            <a:r>
              <a:rPr lang="en-US" altLang="en-US" sz="1200" b="1" u="sng" dirty="0" smtClean="0">
                <a:solidFill>
                  <a:srgbClr val="FFFF00"/>
                </a:solidFill>
                <a:ea typeface="ヒラギノ角ゴ Pro W3" charset="-128"/>
              </a:rPr>
              <a:t>don’t use http</a:t>
            </a:r>
            <a:r>
              <a:rPr lang="en-US" altLang="en-US" sz="1200" b="1" dirty="0" smtClean="0">
                <a:solidFill>
                  <a:srgbClr val="FFFF00"/>
                </a:solidFill>
                <a:ea typeface="ヒラギノ角ゴ Pro W3" charset="-128"/>
              </a:rPr>
              <a:t> or you will get blacklisted from their website like I did. Change it to ftp to be able to download all the data sets.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10</a:t>
            </a:fld>
            <a:endParaRPr lang="en-US" altLang="en-US" sz="600"/>
          </a:p>
        </p:txBody>
      </p:sp>
      <p:sp>
        <p:nvSpPr>
          <p:cNvPr id="2" name="Text Placeholder 1"/>
          <p:cNvSpPr>
            <a:spLocks noGrp="1"/>
          </p:cNvSpPr>
          <p:nvPr>
            <p:ph type="body" sz="quarter" idx="16"/>
          </p:nvPr>
        </p:nvSpPr>
        <p:spPr>
          <a:xfrm>
            <a:off x="455613" y="1261872"/>
            <a:ext cx="4402137" cy="4846320"/>
          </a:xfrm>
        </p:spPr>
        <p:txBody>
          <a:bodyPr/>
          <a:lstStyle/>
          <a:p>
            <a:pPr marL="457200" indent="-457200">
              <a:spcBef>
                <a:spcPts val="0"/>
              </a:spcBef>
              <a:buFont typeface="Arial" panose="020B0604020202020204" pitchFamily="34" charset="0"/>
              <a:buChar char="•"/>
            </a:pPr>
            <a:r>
              <a:rPr lang="en-US" altLang="en-US" sz="2400" dirty="0" err="1" smtClean="0">
                <a:solidFill>
                  <a:schemeClr val="tx2">
                    <a:lumMod val="40000"/>
                    <a:lumOff val="60000"/>
                  </a:schemeClr>
                </a:solidFill>
                <a:ea typeface="ヒラギノ角ゴ Pro W3" charset="-128"/>
              </a:rPr>
              <a:t>loader_variables</a:t>
            </a:r>
            <a:r>
              <a:rPr lang="en-US" altLang="en-US" sz="2400" dirty="0" smtClean="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tiger_year</a:t>
            </a:r>
            <a:r>
              <a:rPr lang="en-US" altLang="en-US" dirty="0" smtClean="0">
                <a:solidFill>
                  <a:srgbClr val="FFFFFF"/>
                </a:solidFill>
                <a:ea typeface="ヒラギノ角ゴ Pro W3" charset="-128"/>
              </a:rPr>
              <a:t> – 2016</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website_root</a:t>
            </a:r>
            <a:r>
              <a:rPr lang="en-US" altLang="en-US" dirty="0">
                <a:solidFill>
                  <a:srgbClr val="FFFFFF"/>
                </a:solidFill>
                <a:ea typeface="ヒラギノ角ゴ Pro W3" charset="-128"/>
              </a:rPr>
              <a:t> –</a:t>
            </a:r>
            <a:r>
              <a:rPr lang="en-US" altLang="en-US" dirty="0" smtClean="0">
                <a:solidFill>
                  <a:srgbClr val="FFFFFF"/>
                </a:solidFill>
                <a:ea typeface="ヒラギノ角ゴ Pro W3" charset="-128"/>
              </a:rPr>
              <a:t> </a:t>
            </a:r>
            <a:r>
              <a:rPr lang="en-US" altLang="en-US" dirty="0">
                <a:solidFill>
                  <a:srgbClr val="FFFFFF"/>
                </a:solidFill>
                <a:ea typeface="ヒラギノ角ゴ Pro W3" charset="-128"/>
              </a:rPr>
              <a:t>http://</a:t>
            </a:r>
            <a:r>
              <a:rPr lang="en-US" altLang="en-US" dirty="0" smtClean="0">
                <a:solidFill>
                  <a:srgbClr val="FFFFFF"/>
                </a:solidFill>
                <a:ea typeface="ヒラギノ角ゴ Pro W3" charset="-128"/>
              </a:rPr>
              <a:t>www2.census.gov/geo/tiger/TIGER2016 </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staging_folder</a:t>
            </a:r>
            <a:r>
              <a:rPr lang="en-US" altLang="en-US" dirty="0" smtClean="0">
                <a:solidFill>
                  <a:srgbClr val="FFFFFF"/>
                </a:solidFill>
                <a:ea typeface="ヒラギノ角ゴ Pro W3" charset="-128"/>
              </a:rPr>
              <a:t> – Local Directory for Downloads</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data_schema</a:t>
            </a:r>
            <a:r>
              <a:rPr lang="en-US" altLang="en-US" dirty="0" smtClean="0">
                <a:solidFill>
                  <a:srgbClr val="FFFFFF"/>
                </a:solidFill>
                <a:ea typeface="ヒラギノ角ゴ Pro W3" charset="-128"/>
              </a:rPr>
              <a:t> – </a:t>
            </a:r>
            <a:r>
              <a:rPr lang="en-US" altLang="en-US" dirty="0" err="1" smtClean="0">
                <a:solidFill>
                  <a:srgbClr val="FFFFFF"/>
                </a:solidFill>
                <a:ea typeface="ヒラギノ角ゴ Pro W3" charset="-128"/>
              </a:rPr>
              <a:t>tiger_data</a:t>
            </a:r>
            <a:endParaRPr lang="en-US" altLang="en-US" dirty="0" smtClean="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staging_schema</a:t>
            </a:r>
            <a:r>
              <a:rPr lang="en-US" altLang="en-US" dirty="0" smtClean="0">
                <a:solidFill>
                  <a:srgbClr val="FFFFFF"/>
                </a:solidFill>
                <a:ea typeface="ヒラギノ角ゴ Pro W3" charset="-128"/>
              </a:rPr>
              <a:t> – </a:t>
            </a:r>
            <a:r>
              <a:rPr lang="en-US" altLang="en-US" dirty="0" err="1" smtClean="0">
                <a:solidFill>
                  <a:srgbClr val="FFFFFF"/>
                </a:solidFill>
                <a:ea typeface="ヒラギノ角ゴ Pro W3" charset="-128"/>
              </a:rPr>
              <a:t>tiger_staging</a:t>
            </a:r>
            <a:endParaRPr lang="en-US" dirty="0"/>
          </a:p>
        </p:txBody>
      </p:sp>
    </p:spTree>
    <p:extLst>
      <p:ext uri="{BB962C8B-B14F-4D97-AF65-F5344CB8AC3E}">
        <p14:creationId xmlns:p14="http://schemas.microsoft.com/office/powerpoint/2010/main" val="2883041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Edit </a:t>
            </a:r>
            <a:r>
              <a:rPr lang="en-US" altLang="en-US" dirty="0" err="1" smtClean="0">
                <a:solidFill>
                  <a:srgbClr val="FFFFFF"/>
                </a:solidFill>
                <a:ea typeface="ヒラギノ角ゴ Pro W3" charset="-128"/>
              </a:rPr>
              <a:t>loader_platform</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altLang="en-US" sz="1200" dirty="0" smtClean="0">
                <a:solidFill>
                  <a:srgbClr val="FFFFFF"/>
                </a:solidFill>
                <a:ea typeface="ヒラギノ角ゴ Pro W3" charset="-128"/>
              </a:rPr>
              <a:t>I edited the following sections:</a:t>
            </a:r>
          </a:p>
          <a:p>
            <a:pPr>
              <a:lnSpc>
                <a:spcPct val="100000"/>
              </a:lnSpc>
              <a:spcBef>
                <a:spcPts val="0"/>
              </a:spcBef>
            </a:pPr>
            <a:r>
              <a:rPr lang="en-US" altLang="en-US" sz="1200" dirty="0" err="1" smtClean="0">
                <a:solidFill>
                  <a:srgbClr val="FFFFFF"/>
                </a:solidFill>
                <a:ea typeface="ヒラギノ角ゴ Pro W3" charset="-128"/>
              </a:rPr>
              <a:t>declare_sect</a:t>
            </a:r>
            <a:endParaRPr lang="en-US" altLang="en-US" sz="1200" dirty="0" smtClean="0">
              <a:solidFill>
                <a:srgbClr val="FFFFFF"/>
              </a:solidFill>
              <a:ea typeface="ヒラギノ角ゴ Pro W3" charset="-128"/>
            </a:endParaRPr>
          </a:p>
          <a:p>
            <a:pPr>
              <a:lnSpc>
                <a:spcPct val="100000"/>
              </a:lnSpc>
              <a:spcBef>
                <a:spcPts val="0"/>
              </a:spcBef>
            </a:pPr>
            <a:r>
              <a:rPr lang="en-US" altLang="en-US" sz="1200" dirty="0">
                <a:solidFill>
                  <a:srgbClr val="FFFFFF"/>
                </a:solidFill>
                <a:ea typeface="ヒラギノ角ゴ Pro W3" charset="-128"/>
              </a:rPr>
              <a:t>	</a:t>
            </a:r>
            <a:r>
              <a:rPr lang="en-US" altLang="en-US" sz="1200" dirty="0" err="1" smtClean="0">
                <a:solidFill>
                  <a:srgbClr val="FFFFFF"/>
                </a:solidFill>
                <a:ea typeface="ヒラギノ角ゴ Pro W3" charset="-128"/>
              </a:rPr>
              <a:t>postgres</a:t>
            </a:r>
            <a:r>
              <a:rPr lang="en-US" altLang="en-US" sz="1200" dirty="0" smtClean="0">
                <a:solidFill>
                  <a:srgbClr val="FFFFFF"/>
                </a:solidFill>
                <a:ea typeface="ヒラギノ角ゴ Pro W3" charset="-128"/>
              </a:rPr>
              <a:t> version</a:t>
            </a:r>
          </a:p>
          <a:p>
            <a:pPr>
              <a:lnSpc>
                <a:spcPct val="100000"/>
              </a:lnSpc>
              <a:spcBef>
                <a:spcPts val="0"/>
              </a:spcBef>
            </a:pPr>
            <a:r>
              <a:rPr lang="en-US" altLang="en-US" sz="1200" dirty="0">
                <a:solidFill>
                  <a:srgbClr val="FFFFFF"/>
                </a:solidFill>
                <a:ea typeface="ヒラギノ角ゴ Pro W3" charset="-128"/>
              </a:rPr>
              <a:t>	</a:t>
            </a:r>
            <a:r>
              <a:rPr lang="en-US" altLang="en-US" sz="1200" dirty="0" smtClean="0">
                <a:solidFill>
                  <a:srgbClr val="FFFFFF"/>
                </a:solidFill>
                <a:ea typeface="ヒラギノ角ゴ Pro W3" charset="-128"/>
              </a:rPr>
              <a:t>port</a:t>
            </a:r>
          </a:p>
          <a:p>
            <a:pPr>
              <a:lnSpc>
                <a:spcPct val="100000"/>
              </a:lnSpc>
              <a:spcBef>
                <a:spcPts val="0"/>
              </a:spcBef>
            </a:pPr>
            <a:r>
              <a:rPr lang="en-US" altLang="en-US" sz="1200" dirty="0">
                <a:solidFill>
                  <a:srgbClr val="FFFFFF"/>
                </a:solidFill>
                <a:ea typeface="ヒラギノ角ゴ Pro W3" charset="-128"/>
              </a:rPr>
              <a:t>	</a:t>
            </a:r>
            <a:r>
              <a:rPr lang="en-US" altLang="en-US" sz="1200" dirty="0" smtClean="0">
                <a:solidFill>
                  <a:srgbClr val="FFFFFF"/>
                </a:solidFill>
                <a:ea typeface="ヒラギノ角ゴ Pro W3" charset="-128"/>
              </a:rPr>
              <a:t>password</a:t>
            </a:r>
          </a:p>
          <a:p>
            <a:pPr>
              <a:lnSpc>
                <a:spcPct val="100000"/>
              </a:lnSpc>
              <a:spcBef>
                <a:spcPts val="0"/>
              </a:spcBef>
            </a:pPr>
            <a:r>
              <a:rPr lang="en-US" altLang="en-US" sz="1200" dirty="0">
                <a:solidFill>
                  <a:srgbClr val="FFFFFF"/>
                </a:solidFill>
                <a:ea typeface="ヒラギノ角ゴ Pro W3" charset="-128"/>
              </a:rPr>
              <a:t>	</a:t>
            </a:r>
            <a:r>
              <a:rPr lang="en-US" altLang="en-US" sz="1200" dirty="0" smtClean="0">
                <a:solidFill>
                  <a:srgbClr val="FFFFFF"/>
                </a:solidFill>
                <a:ea typeface="ヒラギノ角ゴ Pro W3" charset="-128"/>
              </a:rPr>
              <a:t>database</a:t>
            </a:r>
          </a:p>
          <a:p>
            <a:pPr>
              <a:lnSpc>
                <a:spcPct val="100000"/>
              </a:lnSpc>
              <a:spcBef>
                <a:spcPts val="0"/>
              </a:spcBef>
            </a:pPr>
            <a:r>
              <a:rPr lang="en-US" altLang="en-US" sz="1200" dirty="0" err="1" smtClean="0">
                <a:solidFill>
                  <a:srgbClr val="FFFFFF"/>
                </a:solidFill>
                <a:ea typeface="ヒラギノ角ゴ Pro W3" charset="-128"/>
              </a:rPr>
              <a:t>wget</a:t>
            </a: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11</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err="1" smtClean="0">
                <a:solidFill>
                  <a:schemeClr val="tx2">
                    <a:lumMod val="40000"/>
                    <a:lumOff val="60000"/>
                  </a:schemeClr>
                </a:solidFill>
                <a:ea typeface="ヒラギノ角ゴ Pro W3" charset="-128"/>
              </a:rPr>
              <a:t>loader_platform</a:t>
            </a:r>
            <a:r>
              <a:rPr lang="en-US" altLang="en-US" sz="2400" dirty="0" smtClean="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Make a copy of windows or </a:t>
            </a:r>
            <a:r>
              <a:rPr lang="en-US" altLang="en-US" dirty="0" err="1" smtClean="0">
                <a:solidFill>
                  <a:srgbClr val="FFFFFF"/>
                </a:solidFill>
                <a:ea typeface="ヒラギノ角ゴ Pro W3" charset="-128"/>
              </a:rPr>
              <a:t>sh</a:t>
            </a:r>
            <a:r>
              <a:rPr lang="en-US" altLang="en-US" dirty="0" smtClean="0">
                <a:solidFill>
                  <a:srgbClr val="FFFFFF"/>
                </a:solidFill>
                <a:ea typeface="ヒラギノ角ゴ Pro W3" charset="-128"/>
              </a:rPr>
              <a:t> record and edit to your needs.</a:t>
            </a:r>
            <a:endParaRPr lang="en-US" dirty="0"/>
          </a:p>
        </p:txBody>
      </p:sp>
    </p:spTree>
    <p:extLst>
      <p:ext uri="{BB962C8B-B14F-4D97-AF65-F5344CB8AC3E}">
        <p14:creationId xmlns:p14="http://schemas.microsoft.com/office/powerpoint/2010/main" val="1976665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Loading Shapefiles into PostgreSQL</a:t>
            </a: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b="1" dirty="0"/>
              <a:t>"C:\Program Files\PostgreSQL\9.5\bin\</a:t>
            </a:r>
            <a:r>
              <a:rPr lang="en-US" sz="1200" b="1" dirty="0" err="1"/>
              <a:t>psql</a:t>
            </a:r>
            <a:r>
              <a:rPr lang="en-US" sz="1200" b="1" dirty="0"/>
              <a:t>" -U </a:t>
            </a:r>
            <a:r>
              <a:rPr lang="en-US" sz="1200" b="1" dirty="0" err="1"/>
              <a:t>postgres</a:t>
            </a:r>
            <a:r>
              <a:rPr lang="en-US" sz="1200" b="1" dirty="0"/>
              <a:t> -h localhost -p 5433 -d postgis_23_sample -A -t -c "SELECT </a:t>
            </a:r>
            <a:r>
              <a:rPr lang="en-US" sz="1200" b="1" dirty="0" err="1"/>
              <a:t>Loader_Generate_Nation_Script</a:t>
            </a:r>
            <a:r>
              <a:rPr lang="en-US" sz="1200" b="1" dirty="0"/>
              <a:t>('</a:t>
            </a:r>
            <a:r>
              <a:rPr lang="en-US" sz="1200" b="1" dirty="0" err="1"/>
              <a:t>lloyd</a:t>
            </a:r>
            <a:r>
              <a:rPr lang="en-US" sz="1200" b="1" dirty="0"/>
              <a:t>')" &gt; </a:t>
            </a:r>
            <a:r>
              <a:rPr lang="en-US" sz="1200" b="1" dirty="0" smtClean="0"/>
              <a:t>loader.bat</a:t>
            </a:r>
          </a:p>
          <a:p>
            <a:pPr>
              <a:lnSpc>
                <a:spcPct val="100000"/>
              </a:lnSpc>
              <a:spcBef>
                <a:spcPts val="0"/>
              </a:spcBef>
            </a:pPr>
            <a:endParaRPr lang="en-US" altLang="en-US" sz="1200" b="1" dirty="0">
              <a:solidFill>
                <a:srgbClr val="FFFFFF"/>
              </a:solidFill>
              <a:ea typeface="ヒラギノ角ゴ Pro W3" charset="-128"/>
            </a:endParaRPr>
          </a:p>
          <a:p>
            <a:pPr>
              <a:lnSpc>
                <a:spcPct val="100000"/>
              </a:lnSpc>
              <a:spcBef>
                <a:spcPts val="0"/>
              </a:spcBef>
            </a:pPr>
            <a:r>
              <a:rPr lang="en-US" altLang="en-US" sz="1200" b="1" dirty="0" smtClean="0">
                <a:solidFill>
                  <a:srgbClr val="FFFFFF"/>
                </a:solidFill>
                <a:ea typeface="ヒラギノ角ゴ Pro W3" charset="-128"/>
              </a:rPr>
              <a:t>loader.bat</a:t>
            </a:r>
          </a:p>
          <a:p>
            <a:pPr>
              <a:lnSpc>
                <a:spcPct val="100000"/>
              </a:lnSpc>
              <a:spcBef>
                <a:spcPts val="0"/>
              </a:spcBef>
            </a:pP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12</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smtClean="0">
                <a:solidFill>
                  <a:schemeClr val="tx2">
                    <a:lumMod val="40000"/>
                    <a:lumOff val="60000"/>
                  </a:schemeClr>
                </a:solidFill>
                <a:ea typeface="ヒラギノ角ゴ Pro W3" charset="-128"/>
              </a:rPr>
              <a:t>Convert Shape File:</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shp2pgsql</a:t>
            </a:r>
          </a:p>
          <a:p>
            <a:pPr marL="681037" lvl="2" indent="-457200">
              <a:spcBef>
                <a:spcPts val="0"/>
              </a:spcBef>
              <a:buFont typeface="Arial" panose="020B0604020202020204" pitchFamily="34" charset="0"/>
              <a:buChar char="•"/>
              <a:tabLst>
                <a:tab pos="914400" algn="l"/>
              </a:tabLst>
            </a:pPr>
            <a:r>
              <a:rPr lang="en-US" altLang="en-US" dirty="0" smtClean="0">
                <a:ea typeface="ヒラギノ角ゴ Pro W3" charset="-128"/>
              </a:rPr>
              <a:t>-D	– Copy format </a:t>
            </a:r>
            <a:r>
              <a:rPr lang="en-US" altLang="en-US" dirty="0" err="1" smtClean="0">
                <a:ea typeface="ヒラギノ角ゴ Pro W3" charset="-128"/>
              </a:rPr>
              <a:t>vers</a:t>
            </a:r>
            <a:r>
              <a:rPr lang="en-US" altLang="en-US" dirty="0" smtClean="0">
                <a:ea typeface="ヒラギノ角ゴ Pro W3" charset="-128"/>
              </a:rPr>
              <a:t> Insert format</a:t>
            </a:r>
          </a:p>
          <a:p>
            <a:pPr marL="681037" lvl="2" indent="-457200">
              <a:spcBef>
                <a:spcPts val="0"/>
              </a:spcBef>
              <a:buFont typeface="Arial" panose="020B0604020202020204" pitchFamily="34" charset="0"/>
              <a:buChar char="•"/>
              <a:tabLst>
                <a:tab pos="914400" algn="l"/>
              </a:tabLst>
            </a:pPr>
            <a:r>
              <a:rPr lang="en-US" altLang="en-US" dirty="0" smtClean="0">
                <a:solidFill>
                  <a:srgbClr val="FFFFFF"/>
                </a:solidFill>
                <a:ea typeface="ヒラギノ角ゴ Pro W3" charset="-128"/>
              </a:rPr>
              <a:t>-G	– Use geography type (requires </a:t>
            </a:r>
            <a:r>
              <a:rPr lang="en-US" altLang="en-US" dirty="0" err="1" smtClean="0">
                <a:solidFill>
                  <a:srgbClr val="FFFFFF"/>
                </a:solidFill>
                <a:ea typeface="ヒラギノ角ゴ Pro W3" charset="-128"/>
              </a:rPr>
              <a:t>lon</a:t>
            </a:r>
            <a:r>
              <a:rPr lang="en-US" altLang="en-US" dirty="0" smtClean="0">
                <a:solidFill>
                  <a:srgbClr val="FFFFFF"/>
                </a:solidFill>
                <a:ea typeface="ヒラギノ角ゴ Pro W3" charset="-128"/>
              </a:rPr>
              <a:t>/</a:t>
            </a:r>
            <a:r>
              <a:rPr lang="en-US" altLang="en-US" dirty="0" err="1" smtClean="0">
                <a:solidFill>
                  <a:srgbClr val="FFFFFF"/>
                </a:solidFill>
                <a:ea typeface="ヒラギノ角ゴ Pro W3" charset="-128"/>
              </a:rPr>
              <a:t>lat</a:t>
            </a:r>
            <a:r>
              <a:rPr lang="en-US" altLang="en-US" dirty="0" smtClean="0">
                <a:solidFill>
                  <a:srgbClr val="FFFFFF"/>
                </a:solidFill>
                <a:ea typeface="ヒラギノ角ゴ Pro W3" charset="-128"/>
              </a:rPr>
              <a:t>)</a:t>
            </a:r>
          </a:p>
          <a:p>
            <a:pPr marL="800100" lvl="3" indent="-457200">
              <a:spcBef>
                <a:spcPts val="0"/>
              </a:spcBef>
              <a:buFont typeface="Arial" panose="020B0604020202020204" pitchFamily="34" charset="0"/>
              <a:buChar char="•"/>
              <a:tabLst>
                <a:tab pos="914400" algn="l"/>
              </a:tabLst>
            </a:pPr>
            <a:r>
              <a:rPr lang="en-US" altLang="en-US" sz="1400" dirty="0" smtClean="0">
                <a:ea typeface="ヒラギノ角ゴ Pro W3" charset="-128"/>
              </a:rPr>
              <a:t>Default is geometry type</a:t>
            </a:r>
            <a:endParaRPr lang="en-US" altLang="en-US" sz="1400" dirty="0" smtClean="0">
              <a:solidFill>
                <a:srgbClr val="FFFFFF"/>
              </a:solidFill>
              <a:ea typeface="ヒラギノ角ゴ Pro W3" charset="-128"/>
            </a:endParaRPr>
          </a:p>
          <a:p>
            <a:pPr marL="681037" lvl="2" indent="-457200">
              <a:spcBef>
                <a:spcPts val="0"/>
              </a:spcBef>
              <a:buFont typeface="Arial" panose="020B0604020202020204" pitchFamily="34" charset="0"/>
              <a:buChar char="•"/>
              <a:tabLst>
                <a:tab pos="914400" algn="l"/>
              </a:tabLst>
            </a:pPr>
            <a:r>
              <a:rPr lang="en-US" altLang="en-US" dirty="0" smtClean="0">
                <a:ea typeface="ヒラギノ角ゴ Pro W3" charset="-128"/>
              </a:rPr>
              <a:t>-I	– Create spatial index on </a:t>
            </a:r>
            <a:r>
              <a:rPr lang="en-US" altLang="en-US" dirty="0" err="1" smtClean="0">
                <a:ea typeface="ヒラギノ角ゴ Pro W3" charset="-128"/>
              </a:rPr>
              <a:t>geocolumn</a:t>
            </a:r>
            <a:endParaRPr lang="en-US" altLang="en-US" dirty="0" smtClean="0">
              <a:ea typeface="ヒラギノ角ゴ Pro W3" charset="-128"/>
            </a:endParaRPr>
          </a:p>
          <a:p>
            <a:pPr marL="681037" lvl="2" indent="-457200">
              <a:spcBef>
                <a:spcPts val="0"/>
              </a:spcBef>
              <a:buFont typeface="Arial" panose="020B0604020202020204" pitchFamily="34" charset="0"/>
              <a:buChar char="•"/>
              <a:tabLst>
                <a:tab pos="914400" algn="l"/>
              </a:tabLst>
            </a:pPr>
            <a:r>
              <a:rPr lang="en-US" altLang="en-US" dirty="0" smtClean="0">
                <a:ea typeface="ヒラギノ角ゴ Pro W3" charset="-128"/>
              </a:rPr>
              <a:t>-S 4326 </a:t>
            </a:r>
            <a:r>
              <a:rPr lang="en-US" altLang="en-US" dirty="0">
                <a:ea typeface="ヒラギノ角ゴ Pro W3" charset="-128"/>
              </a:rPr>
              <a:t>–</a:t>
            </a:r>
            <a:r>
              <a:rPr lang="en-US" altLang="en-US" dirty="0" smtClean="0">
                <a:ea typeface="ヒラギノ角ゴ Pro W3" charset="-128"/>
              </a:rPr>
              <a:t> </a:t>
            </a:r>
            <a:r>
              <a:rPr lang="en-US" dirty="0"/>
              <a:t>Longitude/Latitude based on </a:t>
            </a:r>
            <a:r>
              <a:rPr lang="en-US" dirty="0" smtClean="0"/>
              <a:t>WGS 84</a:t>
            </a:r>
            <a:endParaRPr lang="en-US" dirty="0"/>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-S 32661 –</a:t>
            </a:r>
            <a:r>
              <a:rPr lang="en-US" altLang="en-US" dirty="0" smtClean="0">
                <a:ea typeface="ヒラギノ角ゴ Pro W3" charset="-128"/>
              </a:rPr>
              <a:t> </a:t>
            </a:r>
            <a:r>
              <a:rPr lang="en-US" altLang="en-US" dirty="0">
                <a:ea typeface="ヒラギノ角ゴ Pro W3" charset="-128"/>
              </a:rPr>
              <a:t>Meter based on WGS 84</a:t>
            </a:r>
            <a:endParaRPr lang="en-US" altLang="en-US" dirty="0" smtClean="0">
              <a:ea typeface="ヒラギノ角ゴ Pro W3" charset="-128"/>
            </a:endParaRPr>
          </a:p>
          <a:p>
            <a:pPr marL="68103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filename</a:t>
            </a:r>
          </a:p>
          <a:p>
            <a:pPr marL="681037" lvl="2" indent="-457200">
              <a:spcBef>
                <a:spcPts val="0"/>
              </a:spcBef>
              <a:buFont typeface="Arial" panose="020B0604020202020204" pitchFamily="34" charset="0"/>
              <a:buChar char="•"/>
            </a:pPr>
            <a:r>
              <a:rPr lang="en-US" altLang="en-US" dirty="0" err="1" smtClean="0">
                <a:ea typeface="ヒラギノ角ゴ Pro W3" charset="-128"/>
              </a:rPr>
              <a:t>schema.table</a:t>
            </a:r>
            <a:endParaRPr lang="en-US" altLang="en-US" dirty="0">
              <a:solidFill>
                <a:srgbClr val="FFFFFF"/>
              </a:solidFill>
              <a:ea typeface="ヒラギノ角ゴ Pro W3" charset="-128"/>
            </a:endParaRPr>
          </a:p>
          <a:p>
            <a:pPr marL="457200" indent="-457200">
              <a:spcBef>
                <a:spcPts val="0"/>
              </a:spcBef>
              <a:buFont typeface="Arial" panose="020B0604020202020204" pitchFamily="34" charset="0"/>
              <a:buChar char="•"/>
            </a:pPr>
            <a:r>
              <a:rPr lang="en-US" altLang="en-US" sz="2400" dirty="0" smtClean="0">
                <a:solidFill>
                  <a:schemeClr val="tx2">
                    <a:lumMod val="40000"/>
                    <a:lumOff val="60000"/>
                  </a:schemeClr>
                </a:solidFill>
                <a:ea typeface="ヒラギノ角ゴ Pro W3" charset="-128"/>
              </a:rPr>
              <a:t>Loading SQL File:</a:t>
            </a:r>
            <a:endParaRPr lang="en-US" altLang="en-US" sz="2400" dirty="0">
              <a:solidFill>
                <a:schemeClr val="tx2">
                  <a:lumMod val="40000"/>
                  <a:lumOff val="60000"/>
                </a:schemeClr>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Use </a:t>
            </a:r>
            <a:r>
              <a:rPr lang="en-US" altLang="en-US" dirty="0" err="1" smtClean="0">
                <a:solidFill>
                  <a:srgbClr val="FFFFFF"/>
                </a:solidFill>
                <a:ea typeface="ヒラギノ角ゴ Pro W3" charset="-128"/>
              </a:rPr>
              <a:t>psql</a:t>
            </a:r>
            <a:r>
              <a:rPr lang="en-US" altLang="en-US" dirty="0" smtClean="0">
                <a:solidFill>
                  <a:srgbClr val="FFFFFF"/>
                </a:solidFill>
                <a:ea typeface="ヒラギノ角ゴ Pro W3" charset="-128"/>
              </a:rPr>
              <a:t> or other app to load </a:t>
            </a:r>
            <a:r>
              <a:rPr lang="en-US" altLang="en-US" dirty="0" err="1" smtClean="0">
                <a:solidFill>
                  <a:srgbClr val="FFFFFF"/>
                </a:solidFill>
                <a:ea typeface="ヒラギノ角ゴ Pro W3" charset="-128"/>
              </a:rPr>
              <a:t>sql</a:t>
            </a:r>
            <a:r>
              <a:rPr lang="en-US" altLang="en-US" dirty="0" smtClean="0">
                <a:solidFill>
                  <a:srgbClr val="FFFFFF"/>
                </a:solidFill>
                <a:ea typeface="ヒラギノ角ゴ Pro W3" charset="-128"/>
              </a:rPr>
              <a:t> file.</a:t>
            </a:r>
          </a:p>
          <a:p>
            <a:pPr marL="574675" lvl="1" indent="-457200">
              <a:spcBef>
                <a:spcPts val="0"/>
              </a:spcBef>
              <a:buFont typeface="Arial" panose="020B0604020202020204" pitchFamily="34" charset="0"/>
              <a:buChar char="•"/>
            </a:pPr>
            <a:endParaRPr lang="en-US" dirty="0">
              <a:solidFill>
                <a:srgbClr val="FFFFFF"/>
              </a:solidFill>
              <a:ea typeface="ヒラギノ角ゴ Pro W3" charset="-128"/>
            </a:endParaRPr>
          </a:p>
          <a:p>
            <a:pPr marL="458787" indent="-457200">
              <a:spcBef>
                <a:spcPts val="0"/>
              </a:spcBef>
              <a:buFont typeface="Arial" panose="020B0604020202020204" pitchFamily="34" charset="0"/>
              <a:buChar char="•"/>
            </a:pPr>
            <a:r>
              <a:rPr lang="en-US" dirty="0" smtClean="0">
                <a:solidFill>
                  <a:srgbClr val="FFFFFF"/>
                </a:solidFill>
                <a:ea typeface="ヒラギノ角ゴ Pro W3" charset="-128"/>
              </a:rPr>
              <a:t>The bat/</a:t>
            </a:r>
            <a:r>
              <a:rPr lang="en-US" dirty="0" err="1" smtClean="0">
                <a:solidFill>
                  <a:srgbClr val="FFFFFF"/>
                </a:solidFill>
                <a:ea typeface="ヒラギノ角ゴ Pro W3" charset="-128"/>
              </a:rPr>
              <a:t>sh</a:t>
            </a:r>
            <a:r>
              <a:rPr lang="en-US" dirty="0" smtClean="0">
                <a:solidFill>
                  <a:srgbClr val="FFFFFF"/>
                </a:solidFill>
                <a:ea typeface="ヒラギノ角ゴ Pro W3" charset="-128"/>
              </a:rPr>
              <a:t> file takes care of everything for you so that you don’t have to do each part manually such as: download, convert and load into </a:t>
            </a:r>
            <a:r>
              <a:rPr lang="en-US" dirty="0" err="1" smtClean="0">
                <a:solidFill>
                  <a:srgbClr val="FFFFFF"/>
                </a:solidFill>
                <a:ea typeface="ヒラギノ角ゴ Pro W3" charset="-128"/>
              </a:rPr>
              <a:t>postgres</a:t>
            </a:r>
            <a:r>
              <a:rPr lang="en-US" dirty="0" smtClean="0">
                <a:solidFill>
                  <a:srgbClr val="FFFFFF"/>
                </a:solidFill>
                <a:ea typeface="ヒラギノ角ゴ Pro W3" charset="-128"/>
              </a:rPr>
              <a:t> the data in SRID 4269.</a:t>
            </a:r>
            <a:endParaRPr lang="en-US" dirty="0"/>
          </a:p>
        </p:txBody>
      </p:sp>
    </p:spTree>
    <p:extLst>
      <p:ext uri="{BB962C8B-B14F-4D97-AF65-F5344CB8AC3E}">
        <p14:creationId xmlns:p14="http://schemas.microsoft.com/office/powerpoint/2010/main" val="2463127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What county’s are in what state</a:t>
            </a: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dirty="0">
                <a:solidFill>
                  <a:srgbClr val="7BC22F"/>
                </a:solidFill>
                <a:latin typeface="Courier New"/>
              </a:rPr>
              <a:t>SELECT</a:t>
            </a:r>
            <a:r>
              <a:rPr lang="en-US" sz="1200" dirty="0">
                <a:solidFill>
                  <a:srgbClr val="FFFFFF"/>
                </a:solidFill>
                <a:latin typeface="Courier New"/>
              </a:rPr>
              <a:t> </a:t>
            </a:r>
            <a:r>
              <a:rPr lang="en-US" sz="1200" dirty="0" err="1">
                <a:solidFill>
                  <a:srgbClr val="FFFFFF"/>
                </a:solidFill>
                <a:latin typeface="Courier New"/>
              </a:rPr>
              <a:t>s</a:t>
            </a:r>
            <a:r>
              <a:rPr lang="en-US" sz="1200" dirty="0" err="1">
                <a:solidFill>
                  <a:srgbClr val="F08047"/>
                </a:solidFill>
                <a:latin typeface="Courier New"/>
              </a:rPr>
              <a:t>.</a:t>
            </a:r>
            <a:r>
              <a:rPr lang="en-US" sz="1200" dirty="0" err="1">
                <a:solidFill>
                  <a:srgbClr val="FFFFFF"/>
                </a:solidFill>
                <a:latin typeface="Courier New"/>
              </a:rPr>
              <a:t>stusps</a:t>
            </a:r>
            <a:r>
              <a:rPr lang="en-US" sz="1200" dirty="0">
                <a:solidFill>
                  <a:srgbClr val="F08047"/>
                </a:solidFill>
                <a:latin typeface="Courier New"/>
              </a:rPr>
              <a:t>,</a:t>
            </a:r>
            <a:r>
              <a:rPr lang="en-US" sz="1200" dirty="0">
                <a:solidFill>
                  <a:srgbClr val="FFFFFF"/>
                </a:solidFill>
                <a:latin typeface="Courier New"/>
              </a:rPr>
              <a:t> c</a:t>
            </a:r>
            <a:r>
              <a:rPr lang="en-US" sz="1200" dirty="0">
                <a:solidFill>
                  <a:srgbClr val="F08047"/>
                </a:solidFill>
                <a:latin typeface="Courier New"/>
              </a:rPr>
              <a:t>.*</a:t>
            </a:r>
            <a:r>
              <a:rPr lang="en-US" sz="1200" dirty="0">
                <a:solidFill>
                  <a:srgbClr val="FFFFFF"/>
                </a:solidFill>
                <a:latin typeface="Courier New"/>
              </a:rPr>
              <a:t> </a:t>
            </a:r>
            <a:br>
              <a:rPr lang="en-US" sz="1200" dirty="0">
                <a:solidFill>
                  <a:srgbClr val="FFFFFF"/>
                </a:solidFill>
                <a:latin typeface="Courier New"/>
              </a:rPr>
            </a:br>
            <a:r>
              <a:rPr lang="en-US" sz="1200" dirty="0" smtClean="0">
                <a:solidFill>
                  <a:srgbClr val="7BC22F"/>
                </a:solidFill>
                <a:latin typeface="Courier New"/>
              </a:rPr>
              <a:t>FROM</a:t>
            </a:r>
            <a:r>
              <a:rPr lang="en-US" sz="1200" dirty="0" smtClean="0">
                <a:solidFill>
                  <a:srgbClr val="FFFFFF"/>
                </a:solidFill>
                <a:latin typeface="Courier New"/>
              </a:rPr>
              <a:t> </a:t>
            </a:r>
            <a:r>
              <a:rPr lang="en-US" sz="1200" dirty="0" err="1">
                <a:solidFill>
                  <a:srgbClr val="FFFFFF"/>
                </a:solidFill>
                <a:latin typeface="Courier New"/>
              </a:rPr>
              <a:t>tiger</a:t>
            </a:r>
            <a:r>
              <a:rPr lang="en-US" sz="1200" dirty="0" err="1">
                <a:solidFill>
                  <a:srgbClr val="F08047"/>
                </a:solidFill>
                <a:latin typeface="Courier New"/>
              </a:rPr>
              <a:t>.</a:t>
            </a:r>
            <a:r>
              <a:rPr lang="en-US" sz="1200" dirty="0" err="1">
                <a:solidFill>
                  <a:srgbClr val="7BC22F"/>
                </a:solidFill>
                <a:latin typeface="Courier New"/>
              </a:rPr>
              <a:t>state</a:t>
            </a:r>
            <a:r>
              <a:rPr lang="en-US" sz="1200" dirty="0">
                <a:solidFill>
                  <a:srgbClr val="FFFFFF"/>
                </a:solidFill>
                <a:latin typeface="Courier New"/>
              </a:rPr>
              <a:t> s </a:t>
            </a:r>
            <a:endParaRPr lang="en-US" sz="1200" dirty="0" smtClean="0">
              <a:solidFill>
                <a:srgbClr val="FFFFFF"/>
              </a:solidFill>
              <a:latin typeface="Courier New"/>
            </a:endParaRPr>
          </a:p>
          <a:p>
            <a:pPr>
              <a:lnSpc>
                <a:spcPct val="100000"/>
              </a:lnSpc>
              <a:spcBef>
                <a:spcPts val="0"/>
              </a:spcBef>
            </a:pPr>
            <a:r>
              <a:rPr lang="en-US" sz="1200" dirty="0" smtClean="0">
                <a:solidFill>
                  <a:srgbClr val="7BC22F"/>
                </a:solidFill>
                <a:latin typeface="Courier New"/>
              </a:rPr>
              <a:t>LEFT</a:t>
            </a:r>
            <a:r>
              <a:rPr lang="en-US" sz="1200" dirty="0" smtClean="0">
                <a:solidFill>
                  <a:srgbClr val="FFFFFF"/>
                </a:solidFill>
                <a:latin typeface="Courier New"/>
              </a:rPr>
              <a:t> </a:t>
            </a:r>
            <a:r>
              <a:rPr lang="en-US" sz="1200" dirty="0">
                <a:solidFill>
                  <a:srgbClr val="7BC22F"/>
                </a:solidFill>
                <a:latin typeface="Courier New"/>
              </a:rPr>
              <a:t>JOIN</a:t>
            </a:r>
            <a:r>
              <a:rPr lang="en-US" sz="1200" dirty="0">
                <a:solidFill>
                  <a:srgbClr val="FFFFFF"/>
                </a:solidFill>
                <a:latin typeface="Courier New"/>
              </a:rPr>
              <a:t> </a:t>
            </a:r>
            <a:r>
              <a:rPr lang="en-US" sz="1200" dirty="0" err="1">
                <a:solidFill>
                  <a:srgbClr val="FFFFFF"/>
                </a:solidFill>
                <a:latin typeface="Courier New"/>
              </a:rPr>
              <a:t>tiger</a:t>
            </a:r>
            <a:r>
              <a:rPr lang="en-US" sz="1200" dirty="0" err="1">
                <a:solidFill>
                  <a:srgbClr val="F08047"/>
                </a:solidFill>
                <a:latin typeface="Courier New"/>
              </a:rPr>
              <a:t>.</a:t>
            </a:r>
            <a:r>
              <a:rPr lang="en-US" sz="1200" dirty="0" err="1">
                <a:solidFill>
                  <a:srgbClr val="FFFFFF"/>
                </a:solidFill>
                <a:latin typeface="Courier New"/>
              </a:rPr>
              <a:t>county</a:t>
            </a:r>
            <a:r>
              <a:rPr lang="en-US" sz="1200" dirty="0">
                <a:solidFill>
                  <a:srgbClr val="FFFFFF"/>
                </a:solidFill>
                <a:latin typeface="Courier New"/>
              </a:rPr>
              <a:t> c </a:t>
            </a:r>
            <a:endParaRPr lang="en-US" sz="1200" dirty="0" smtClean="0">
              <a:solidFill>
                <a:srgbClr val="FFFFFF"/>
              </a:solidFill>
              <a:latin typeface="Courier New"/>
            </a:endParaRPr>
          </a:p>
          <a:p>
            <a:pPr>
              <a:lnSpc>
                <a:spcPct val="100000"/>
              </a:lnSpc>
              <a:spcBef>
                <a:spcPts val="0"/>
              </a:spcBef>
            </a:pPr>
            <a:r>
              <a:rPr lang="en-US" sz="1200" dirty="0" smtClean="0">
                <a:solidFill>
                  <a:srgbClr val="7BC22F"/>
                </a:solidFill>
                <a:latin typeface="Courier New"/>
              </a:rPr>
              <a:t>ON</a:t>
            </a:r>
            <a:r>
              <a:rPr lang="en-US" sz="1200" dirty="0" smtClean="0">
                <a:solidFill>
                  <a:srgbClr val="FFFFFF"/>
                </a:solidFill>
                <a:latin typeface="Courier New"/>
              </a:rPr>
              <a:t> </a:t>
            </a:r>
            <a:r>
              <a:rPr lang="en-US" sz="1200" dirty="0" err="1">
                <a:solidFill>
                  <a:srgbClr val="FFFFFF"/>
                </a:solidFill>
                <a:latin typeface="Courier New"/>
              </a:rPr>
              <a:t>ST_CoveredBy</a:t>
            </a:r>
            <a:r>
              <a:rPr lang="en-US" sz="1200" dirty="0">
                <a:solidFill>
                  <a:srgbClr val="F08047"/>
                </a:solidFill>
                <a:latin typeface="Courier New"/>
              </a:rPr>
              <a:t>(</a:t>
            </a:r>
            <a:r>
              <a:rPr lang="en-US" sz="1200" dirty="0" err="1">
                <a:solidFill>
                  <a:srgbClr val="FFFFFF"/>
                </a:solidFill>
                <a:latin typeface="Courier New"/>
              </a:rPr>
              <a:t>c</a:t>
            </a:r>
            <a:r>
              <a:rPr lang="en-US" sz="1200" dirty="0" err="1">
                <a:solidFill>
                  <a:srgbClr val="F08047"/>
                </a:solidFill>
                <a:latin typeface="Courier New"/>
              </a:rPr>
              <a:t>.</a:t>
            </a:r>
            <a:r>
              <a:rPr lang="en-US" sz="1200" dirty="0" err="1">
                <a:solidFill>
                  <a:srgbClr val="FFFFFF"/>
                </a:solidFill>
                <a:latin typeface="Courier New"/>
              </a:rPr>
              <a:t>the_geom</a:t>
            </a:r>
            <a:r>
              <a:rPr lang="en-US" sz="1200" dirty="0" err="1">
                <a:solidFill>
                  <a:srgbClr val="F08047"/>
                </a:solidFill>
                <a:latin typeface="Courier New"/>
              </a:rPr>
              <a:t>,</a:t>
            </a:r>
            <a:r>
              <a:rPr lang="en-US" sz="1200" dirty="0" err="1">
                <a:solidFill>
                  <a:srgbClr val="FFFFFF"/>
                </a:solidFill>
                <a:latin typeface="Courier New"/>
              </a:rPr>
              <a:t>s</a:t>
            </a:r>
            <a:r>
              <a:rPr lang="en-US" sz="1200" dirty="0" err="1">
                <a:solidFill>
                  <a:srgbClr val="F08047"/>
                </a:solidFill>
                <a:latin typeface="Courier New"/>
              </a:rPr>
              <a:t>.</a:t>
            </a:r>
            <a:r>
              <a:rPr lang="en-US" sz="1200" dirty="0" err="1">
                <a:solidFill>
                  <a:srgbClr val="FFFFFF"/>
                </a:solidFill>
                <a:latin typeface="Courier New"/>
              </a:rPr>
              <a:t>the_geom</a:t>
            </a:r>
            <a:r>
              <a:rPr lang="en-US" sz="1200" dirty="0">
                <a:solidFill>
                  <a:srgbClr val="F08047"/>
                </a:solidFill>
                <a:latin typeface="Courier New"/>
              </a:rPr>
              <a:t>)</a:t>
            </a:r>
            <a:r>
              <a:rPr lang="en-US" sz="1200" dirty="0">
                <a:solidFill>
                  <a:srgbClr val="FFFFFF"/>
                </a:solidFill>
                <a:latin typeface="Courier New"/>
              </a:rPr>
              <a:t> </a:t>
            </a:r>
            <a:endParaRPr lang="en-US" sz="1200" dirty="0" smtClean="0">
              <a:solidFill>
                <a:srgbClr val="FFFFFF"/>
              </a:solidFill>
              <a:latin typeface="Courier New"/>
            </a:endParaRPr>
          </a:p>
          <a:p>
            <a:pPr>
              <a:lnSpc>
                <a:spcPct val="100000"/>
              </a:lnSpc>
              <a:spcBef>
                <a:spcPts val="0"/>
              </a:spcBef>
            </a:pPr>
            <a:r>
              <a:rPr lang="en-US" sz="1200" dirty="0" smtClean="0">
                <a:solidFill>
                  <a:srgbClr val="7BC22F"/>
                </a:solidFill>
                <a:latin typeface="Courier New"/>
              </a:rPr>
              <a:t>WHERE</a:t>
            </a:r>
            <a:r>
              <a:rPr lang="en-US" sz="1200" dirty="0" smtClean="0">
                <a:solidFill>
                  <a:srgbClr val="FFFFFF"/>
                </a:solidFill>
                <a:latin typeface="Courier New"/>
              </a:rPr>
              <a:t> </a:t>
            </a:r>
            <a:r>
              <a:rPr lang="en-US" sz="1200" dirty="0" err="1">
                <a:solidFill>
                  <a:srgbClr val="FFFFFF"/>
                </a:solidFill>
                <a:latin typeface="Courier New"/>
              </a:rPr>
              <a:t>s</a:t>
            </a:r>
            <a:r>
              <a:rPr lang="en-US" sz="1200" dirty="0" err="1">
                <a:solidFill>
                  <a:srgbClr val="F08047"/>
                </a:solidFill>
                <a:latin typeface="Courier New"/>
              </a:rPr>
              <a:t>.</a:t>
            </a:r>
            <a:r>
              <a:rPr lang="en-US" sz="1200" dirty="0" err="1">
                <a:solidFill>
                  <a:srgbClr val="FFFFFF"/>
                </a:solidFill>
                <a:latin typeface="Courier New"/>
              </a:rPr>
              <a:t>stusps</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'WA'</a:t>
            </a:r>
            <a:r>
              <a:rPr lang="en-US" sz="1200" dirty="0">
                <a:solidFill>
                  <a:srgbClr val="F08047"/>
                </a:solidFill>
                <a:latin typeface="Courier New"/>
              </a:rPr>
              <a:t>;</a:t>
            </a:r>
            <a:r>
              <a:rPr lang="en-US" sz="1200" dirty="0">
                <a:solidFill>
                  <a:srgbClr val="FFFFFF"/>
                </a:solidFill>
                <a:latin typeface="Courier New"/>
              </a:rPr>
              <a:t> </a:t>
            </a:r>
            <a:endParaRPr lang="en-US" sz="1200" dirty="0" smtClean="0">
              <a:solidFill>
                <a:srgbClr val="FFFFFF"/>
              </a:solidFill>
              <a:latin typeface="Courier New"/>
            </a:endParaRPr>
          </a:p>
          <a:p>
            <a:pPr>
              <a:lnSpc>
                <a:spcPct val="100000"/>
              </a:lnSpc>
              <a:spcBef>
                <a:spcPts val="0"/>
              </a:spcBef>
            </a:pPr>
            <a:endParaRPr lang="en-US" sz="1200" dirty="0">
              <a:solidFill>
                <a:srgbClr val="FFFFFF"/>
              </a:solidFill>
              <a:latin typeface="Courier New"/>
            </a:endParaRPr>
          </a:p>
          <a:p>
            <a:pPr>
              <a:lnSpc>
                <a:spcPct val="100000"/>
              </a:lnSpc>
              <a:spcBef>
                <a:spcPts val="0"/>
              </a:spcBef>
            </a:pPr>
            <a:r>
              <a:rPr lang="en-US" sz="1200" dirty="0" smtClean="0">
                <a:solidFill>
                  <a:srgbClr val="7BC22F"/>
                </a:solidFill>
                <a:latin typeface="Courier New"/>
              </a:rPr>
              <a:t>SELECT</a:t>
            </a:r>
            <a:r>
              <a:rPr lang="en-US" sz="1200" dirty="0" smtClean="0">
                <a:solidFill>
                  <a:srgbClr val="FFFFFF"/>
                </a:solidFill>
                <a:latin typeface="Courier New"/>
              </a:rPr>
              <a:t> </a:t>
            </a:r>
            <a:r>
              <a:rPr lang="en-US" sz="1200" dirty="0" err="1">
                <a:solidFill>
                  <a:srgbClr val="FFFFFF"/>
                </a:solidFill>
                <a:latin typeface="Courier New"/>
              </a:rPr>
              <a:t>s</a:t>
            </a:r>
            <a:r>
              <a:rPr lang="en-US" sz="1200" dirty="0" err="1">
                <a:solidFill>
                  <a:srgbClr val="F08047"/>
                </a:solidFill>
                <a:latin typeface="Courier New"/>
              </a:rPr>
              <a:t>.</a:t>
            </a:r>
            <a:r>
              <a:rPr lang="en-US" sz="1200" dirty="0" err="1">
                <a:solidFill>
                  <a:srgbClr val="FFFFFF"/>
                </a:solidFill>
                <a:latin typeface="Courier New"/>
              </a:rPr>
              <a:t>stusps</a:t>
            </a:r>
            <a:r>
              <a:rPr lang="en-US" sz="1200" dirty="0">
                <a:solidFill>
                  <a:srgbClr val="F08047"/>
                </a:solidFill>
                <a:latin typeface="Courier New"/>
              </a:rPr>
              <a:t>,</a:t>
            </a:r>
            <a:r>
              <a:rPr lang="en-US" sz="1200" dirty="0">
                <a:solidFill>
                  <a:srgbClr val="FFFFFF"/>
                </a:solidFill>
                <a:latin typeface="Courier New"/>
              </a:rPr>
              <a:t> c</a:t>
            </a:r>
            <a:r>
              <a:rPr lang="en-US" sz="1200" dirty="0">
                <a:solidFill>
                  <a:srgbClr val="F08047"/>
                </a:solidFill>
                <a:latin typeface="Courier New"/>
              </a:rPr>
              <a:t>.*</a:t>
            </a:r>
            <a:r>
              <a:rPr lang="en-US" sz="1200" dirty="0">
                <a:solidFill>
                  <a:srgbClr val="FFFFFF"/>
                </a:solidFill>
                <a:latin typeface="Courier New"/>
              </a:rPr>
              <a:t> </a:t>
            </a:r>
            <a:endParaRPr lang="en-US" sz="1200" dirty="0" smtClean="0">
              <a:solidFill>
                <a:srgbClr val="FFFFFF"/>
              </a:solidFill>
              <a:latin typeface="Courier New"/>
            </a:endParaRPr>
          </a:p>
          <a:p>
            <a:pPr>
              <a:lnSpc>
                <a:spcPct val="100000"/>
              </a:lnSpc>
              <a:spcBef>
                <a:spcPts val="0"/>
              </a:spcBef>
            </a:pPr>
            <a:r>
              <a:rPr lang="en-US" sz="1200" dirty="0" smtClean="0">
                <a:solidFill>
                  <a:srgbClr val="7BC22F"/>
                </a:solidFill>
                <a:latin typeface="Courier New"/>
              </a:rPr>
              <a:t>FROM</a:t>
            </a:r>
            <a:r>
              <a:rPr lang="en-US" sz="1200" dirty="0" smtClean="0">
                <a:solidFill>
                  <a:srgbClr val="FFFFFF"/>
                </a:solidFill>
                <a:latin typeface="Courier New"/>
              </a:rPr>
              <a:t> </a:t>
            </a:r>
            <a:r>
              <a:rPr lang="en-US" sz="1200" dirty="0" err="1">
                <a:solidFill>
                  <a:srgbClr val="FFFFFF"/>
                </a:solidFill>
                <a:latin typeface="Courier New"/>
              </a:rPr>
              <a:t>tiger</a:t>
            </a:r>
            <a:r>
              <a:rPr lang="en-US" sz="1200" dirty="0" err="1">
                <a:solidFill>
                  <a:srgbClr val="F08047"/>
                </a:solidFill>
                <a:latin typeface="Courier New"/>
              </a:rPr>
              <a:t>.</a:t>
            </a:r>
            <a:r>
              <a:rPr lang="en-US" sz="1200" dirty="0" err="1">
                <a:solidFill>
                  <a:srgbClr val="7BC22F"/>
                </a:solidFill>
                <a:latin typeface="Courier New"/>
              </a:rPr>
              <a:t>state</a:t>
            </a:r>
            <a:r>
              <a:rPr lang="en-US" sz="1200" dirty="0">
                <a:solidFill>
                  <a:srgbClr val="FFFFFF"/>
                </a:solidFill>
                <a:latin typeface="Courier New"/>
              </a:rPr>
              <a:t> s </a:t>
            </a:r>
            <a:endParaRPr lang="en-US" sz="1200" dirty="0" smtClean="0">
              <a:solidFill>
                <a:srgbClr val="FFFFFF"/>
              </a:solidFill>
              <a:latin typeface="Courier New"/>
            </a:endParaRPr>
          </a:p>
          <a:p>
            <a:pPr>
              <a:lnSpc>
                <a:spcPct val="100000"/>
              </a:lnSpc>
              <a:spcBef>
                <a:spcPts val="0"/>
              </a:spcBef>
            </a:pPr>
            <a:r>
              <a:rPr lang="en-US" sz="1200" dirty="0" smtClean="0">
                <a:solidFill>
                  <a:srgbClr val="7BC22F"/>
                </a:solidFill>
                <a:latin typeface="Courier New"/>
              </a:rPr>
              <a:t>LEFT</a:t>
            </a:r>
            <a:r>
              <a:rPr lang="en-US" sz="1200" dirty="0" smtClean="0">
                <a:solidFill>
                  <a:srgbClr val="FFFFFF"/>
                </a:solidFill>
                <a:latin typeface="Courier New"/>
              </a:rPr>
              <a:t> </a:t>
            </a:r>
            <a:r>
              <a:rPr lang="en-US" sz="1200" dirty="0">
                <a:solidFill>
                  <a:srgbClr val="7BC22F"/>
                </a:solidFill>
                <a:latin typeface="Courier New"/>
              </a:rPr>
              <a:t>JOIN</a:t>
            </a:r>
            <a:r>
              <a:rPr lang="en-US" sz="1200" dirty="0">
                <a:solidFill>
                  <a:srgbClr val="FFFFFF"/>
                </a:solidFill>
                <a:latin typeface="Courier New"/>
              </a:rPr>
              <a:t> </a:t>
            </a:r>
            <a:r>
              <a:rPr lang="en-US" sz="1200" dirty="0" err="1">
                <a:solidFill>
                  <a:srgbClr val="FFFFFF"/>
                </a:solidFill>
                <a:latin typeface="Courier New"/>
              </a:rPr>
              <a:t>tiger</a:t>
            </a:r>
            <a:r>
              <a:rPr lang="en-US" sz="1200" dirty="0" err="1">
                <a:solidFill>
                  <a:srgbClr val="F08047"/>
                </a:solidFill>
                <a:latin typeface="Courier New"/>
              </a:rPr>
              <a:t>.</a:t>
            </a:r>
            <a:r>
              <a:rPr lang="en-US" sz="1200" dirty="0" err="1">
                <a:solidFill>
                  <a:srgbClr val="FFFFFF"/>
                </a:solidFill>
                <a:latin typeface="Courier New"/>
              </a:rPr>
              <a:t>county</a:t>
            </a:r>
            <a:r>
              <a:rPr lang="en-US" sz="1200" dirty="0">
                <a:solidFill>
                  <a:srgbClr val="FFFFFF"/>
                </a:solidFill>
                <a:latin typeface="Courier New"/>
              </a:rPr>
              <a:t> c </a:t>
            </a:r>
            <a:endParaRPr lang="en-US" sz="1200" dirty="0" smtClean="0">
              <a:solidFill>
                <a:srgbClr val="FFFFFF"/>
              </a:solidFill>
              <a:latin typeface="Courier New"/>
            </a:endParaRPr>
          </a:p>
          <a:p>
            <a:pPr>
              <a:lnSpc>
                <a:spcPct val="100000"/>
              </a:lnSpc>
              <a:spcBef>
                <a:spcPts val="0"/>
              </a:spcBef>
            </a:pPr>
            <a:r>
              <a:rPr lang="en-US" sz="1200" dirty="0" smtClean="0">
                <a:solidFill>
                  <a:srgbClr val="7BC22F"/>
                </a:solidFill>
                <a:latin typeface="Courier New"/>
              </a:rPr>
              <a:t>ON</a:t>
            </a:r>
            <a:r>
              <a:rPr lang="en-US" sz="1200" dirty="0" smtClean="0">
                <a:solidFill>
                  <a:srgbClr val="FFFFFF"/>
                </a:solidFill>
                <a:latin typeface="Courier New"/>
              </a:rPr>
              <a:t> </a:t>
            </a:r>
            <a:r>
              <a:rPr lang="en-US" sz="1200" dirty="0" err="1">
                <a:solidFill>
                  <a:srgbClr val="FFFFFF"/>
                </a:solidFill>
                <a:latin typeface="Courier New"/>
              </a:rPr>
              <a:t>ST_Contains</a:t>
            </a:r>
            <a:r>
              <a:rPr lang="en-US" sz="1200" dirty="0">
                <a:solidFill>
                  <a:srgbClr val="F08047"/>
                </a:solidFill>
                <a:latin typeface="Courier New"/>
              </a:rPr>
              <a:t>(</a:t>
            </a:r>
            <a:r>
              <a:rPr lang="en-US" sz="1200" dirty="0" err="1">
                <a:solidFill>
                  <a:srgbClr val="FFFFFF"/>
                </a:solidFill>
                <a:latin typeface="Courier New"/>
              </a:rPr>
              <a:t>s</a:t>
            </a:r>
            <a:r>
              <a:rPr lang="en-US" sz="1200" dirty="0" err="1">
                <a:solidFill>
                  <a:srgbClr val="F08047"/>
                </a:solidFill>
                <a:latin typeface="Courier New"/>
              </a:rPr>
              <a:t>.</a:t>
            </a:r>
            <a:r>
              <a:rPr lang="en-US" sz="1200" dirty="0" err="1">
                <a:solidFill>
                  <a:srgbClr val="FFFFFF"/>
                </a:solidFill>
                <a:latin typeface="Courier New"/>
              </a:rPr>
              <a:t>the_geom</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c</a:t>
            </a:r>
            <a:r>
              <a:rPr lang="en-US" sz="1200" dirty="0" err="1">
                <a:solidFill>
                  <a:srgbClr val="F08047"/>
                </a:solidFill>
                <a:latin typeface="Courier New"/>
              </a:rPr>
              <a:t>.</a:t>
            </a:r>
            <a:r>
              <a:rPr lang="en-US" sz="1200" dirty="0" err="1">
                <a:solidFill>
                  <a:srgbClr val="FFFFFF"/>
                </a:solidFill>
                <a:latin typeface="Courier New"/>
              </a:rPr>
              <a:t>the_geom</a:t>
            </a:r>
            <a:r>
              <a:rPr lang="en-US" sz="1200" dirty="0">
                <a:solidFill>
                  <a:srgbClr val="F08047"/>
                </a:solidFill>
                <a:latin typeface="Courier New"/>
              </a:rPr>
              <a:t>)</a:t>
            </a:r>
            <a:r>
              <a:rPr lang="en-US" sz="1200" dirty="0">
                <a:solidFill>
                  <a:srgbClr val="FFFFFF"/>
                </a:solidFill>
                <a:latin typeface="Courier New"/>
              </a:rPr>
              <a:t> </a:t>
            </a:r>
            <a:endParaRPr lang="en-US" sz="1200" dirty="0" smtClean="0">
              <a:solidFill>
                <a:srgbClr val="FFFFFF"/>
              </a:solidFill>
              <a:latin typeface="Courier New"/>
            </a:endParaRPr>
          </a:p>
          <a:p>
            <a:pPr>
              <a:lnSpc>
                <a:spcPct val="100000"/>
              </a:lnSpc>
              <a:spcBef>
                <a:spcPts val="0"/>
              </a:spcBef>
            </a:pPr>
            <a:r>
              <a:rPr lang="en-US" sz="1200" dirty="0" smtClean="0">
                <a:solidFill>
                  <a:srgbClr val="7BC22F"/>
                </a:solidFill>
                <a:latin typeface="Courier New"/>
              </a:rPr>
              <a:t>WHERE</a:t>
            </a:r>
            <a:r>
              <a:rPr lang="en-US" sz="1200" dirty="0" smtClean="0">
                <a:solidFill>
                  <a:srgbClr val="FFFFFF"/>
                </a:solidFill>
                <a:latin typeface="Courier New"/>
              </a:rPr>
              <a:t> </a:t>
            </a:r>
            <a:r>
              <a:rPr lang="en-US" sz="1200" dirty="0" err="1">
                <a:solidFill>
                  <a:srgbClr val="FFFFFF"/>
                </a:solidFill>
                <a:latin typeface="Courier New"/>
              </a:rPr>
              <a:t>s</a:t>
            </a:r>
            <a:r>
              <a:rPr lang="en-US" sz="1200" dirty="0" err="1">
                <a:solidFill>
                  <a:srgbClr val="F08047"/>
                </a:solidFill>
                <a:latin typeface="Courier New"/>
              </a:rPr>
              <a:t>.</a:t>
            </a:r>
            <a:r>
              <a:rPr lang="en-US" sz="1200" dirty="0" err="1">
                <a:solidFill>
                  <a:srgbClr val="FFFFFF"/>
                </a:solidFill>
                <a:latin typeface="Courier New"/>
              </a:rPr>
              <a:t>stusps</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'WA'</a:t>
            </a:r>
            <a:r>
              <a:rPr lang="en-US" sz="1200" dirty="0">
                <a:solidFill>
                  <a:srgbClr val="F08047"/>
                </a:solidFill>
                <a:latin typeface="Courier New"/>
              </a:rPr>
              <a:t>;</a:t>
            </a:r>
            <a:endParaRPr lang="en-US" sz="1200" dirty="0"/>
          </a:p>
          <a:p>
            <a:pPr>
              <a:lnSpc>
                <a:spcPct val="100000"/>
              </a:lnSpc>
              <a:spcBef>
                <a:spcPts val="0"/>
              </a:spcBef>
            </a:pP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13</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dirty="0" smtClean="0"/>
              <a:t>Here we find out what counties are in Washington State.</a:t>
            </a:r>
          </a:p>
          <a:p>
            <a:pPr marL="457200" indent="-457200">
              <a:spcBef>
                <a:spcPts val="0"/>
              </a:spcBef>
              <a:buFont typeface="Arial" panose="020B0604020202020204" pitchFamily="34" charset="0"/>
              <a:buChar char="•"/>
            </a:pPr>
            <a:r>
              <a:rPr lang="en-US" dirty="0" smtClean="0"/>
              <a:t>There are two different functions that we can use to perform this.</a:t>
            </a:r>
          </a:p>
          <a:p>
            <a:pPr marL="573088" lvl="1" indent="-457200">
              <a:spcBef>
                <a:spcPts val="0"/>
              </a:spcBef>
              <a:buFont typeface="Arial" panose="020B0604020202020204" pitchFamily="34" charset="0"/>
              <a:buChar char="•"/>
            </a:pPr>
            <a:r>
              <a:rPr lang="en-US" dirty="0" err="1" smtClean="0"/>
              <a:t>ST_CoveredBy</a:t>
            </a:r>
            <a:r>
              <a:rPr lang="en-US" dirty="0" smtClean="0"/>
              <a:t> – Geometry and Geography</a:t>
            </a:r>
          </a:p>
          <a:p>
            <a:pPr marL="573088" lvl="1" indent="-457200">
              <a:spcBef>
                <a:spcPts val="0"/>
              </a:spcBef>
              <a:buFont typeface="Arial" panose="020B0604020202020204" pitchFamily="34" charset="0"/>
              <a:buChar char="•"/>
            </a:pPr>
            <a:r>
              <a:rPr lang="en-US" dirty="0" err="1" smtClean="0"/>
              <a:t>ST_Contains</a:t>
            </a:r>
            <a:r>
              <a:rPr lang="en-US" dirty="0" smtClean="0"/>
              <a:t> – Geometry Only</a:t>
            </a:r>
            <a:endParaRPr lang="en-US" dirty="0"/>
          </a:p>
        </p:txBody>
      </p:sp>
    </p:spTree>
    <p:extLst>
      <p:ext uri="{BB962C8B-B14F-4D97-AF65-F5344CB8AC3E}">
        <p14:creationId xmlns:p14="http://schemas.microsoft.com/office/powerpoint/2010/main" val="3214134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smtClean="0">
                <a:latin typeface="Arial Narrow" panose="020B0606020202030204" pitchFamily="34" charset="0"/>
              </a:rPr>
              <a:t>World Data</a:t>
            </a:r>
            <a:endParaRPr lang="en-US" altLang="en-US" dirty="0" smtClean="0">
              <a:latin typeface="Arial Narrow" panose="020B0606020202030204" pitchFamily="34" charset="0"/>
              <a:ea typeface="ヒラギノ角ゴ Pro W3" charset="-128"/>
            </a:endParaRPr>
          </a:p>
          <a:p>
            <a:pPr marL="90488" lvl="1">
              <a:spcBef>
                <a:spcPct val="0"/>
              </a:spcBef>
            </a:pPr>
            <a:r>
              <a:rPr lang="en-US" altLang="en-US" dirty="0">
                <a:ea typeface="ヒラギノ角ゴ Pro W3" charset="-128"/>
              </a:rPr>
              <a:t>Downloading </a:t>
            </a:r>
            <a:r>
              <a:rPr lang="en-US" altLang="en-US">
                <a:ea typeface="ヒラギノ角ゴ Pro W3" charset="-128"/>
              </a:rPr>
              <a:t>County/State/County/Hypsometric </a:t>
            </a:r>
            <a:r>
              <a:rPr lang="en-US" altLang="en-US" smtClean="0">
                <a:ea typeface="ヒラギノ角ゴ Pro W3" charset="-128"/>
              </a:rPr>
              <a:t>Tints</a:t>
            </a:r>
            <a:endParaRPr lang="en-US" altLang="en-US" dirty="0" smtClean="0">
              <a:ea typeface="ヒラギノ角ゴ Pro W3" charset="-128"/>
            </a:endParaRPr>
          </a:p>
        </p:txBody>
      </p:sp>
    </p:spTree>
    <p:extLst>
      <p:ext uri="{BB962C8B-B14F-4D97-AF65-F5344CB8AC3E}">
        <p14:creationId xmlns:p14="http://schemas.microsoft.com/office/powerpoint/2010/main" val="2064013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World Administrative (</a:t>
            </a:r>
            <a:r>
              <a:rPr lang="en-US" dirty="0" err="1" smtClean="0"/>
              <a:t>Boundry</a:t>
            </a:r>
            <a:r>
              <a:rPr lang="en-US" dirty="0" smtClean="0"/>
              <a:t>) Data</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smtClean="0">
                <a:solidFill>
                  <a:srgbClr val="FFFF00"/>
                </a:solidFill>
              </a:rPr>
              <a:t>qadm28_levels_adm0 – Country</a:t>
            </a:r>
          </a:p>
          <a:p>
            <a:pPr marL="119063" indent="-119063">
              <a:lnSpc>
                <a:spcPct val="100000"/>
              </a:lnSpc>
              <a:buFont typeface="Arial" panose="020B0604020202020204" pitchFamily="34" charset="0"/>
              <a:buChar char="•"/>
            </a:pPr>
            <a:r>
              <a:rPr lang="en-US" sz="1000" b="1" dirty="0" smtClean="0">
                <a:solidFill>
                  <a:srgbClr val="FFFF00"/>
                </a:solidFill>
              </a:rPr>
              <a:t>qadm28_levels_adm1 – State</a:t>
            </a:r>
          </a:p>
          <a:p>
            <a:pPr marL="119063" indent="-119063">
              <a:lnSpc>
                <a:spcPct val="100000"/>
              </a:lnSpc>
              <a:buFont typeface="Arial" panose="020B0604020202020204" pitchFamily="34" charset="0"/>
              <a:buChar char="•"/>
            </a:pPr>
            <a:r>
              <a:rPr lang="en-US" sz="1000" b="1" dirty="0" smtClean="0">
                <a:solidFill>
                  <a:srgbClr val="FFFF00"/>
                </a:solidFill>
              </a:rPr>
              <a:t>qadm28_levels_adm2 – County</a:t>
            </a:r>
          </a:p>
          <a:p>
            <a:pPr marL="119063" indent="-119063">
              <a:lnSpc>
                <a:spcPct val="100000"/>
              </a:lnSpc>
              <a:buFont typeface="Arial" panose="020B0604020202020204" pitchFamily="34" charset="0"/>
              <a:buChar char="•"/>
            </a:pPr>
            <a:r>
              <a:rPr lang="en-US" sz="1000" b="1" dirty="0" smtClean="0">
                <a:solidFill>
                  <a:srgbClr val="FFFF00"/>
                </a:solidFill>
              </a:rPr>
              <a:t>qadm28_levels_adm3 – Canada, South America, Africa, Europe, &amp; Asia</a:t>
            </a:r>
          </a:p>
          <a:p>
            <a:pPr marL="119063" indent="-119063">
              <a:lnSpc>
                <a:spcPct val="100000"/>
              </a:lnSpc>
              <a:buFont typeface="Arial" panose="020B0604020202020204" pitchFamily="34" charset="0"/>
              <a:buChar char="•"/>
            </a:pPr>
            <a:r>
              <a:rPr lang="en-US" sz="1000" b="1" dirty="0" smtClean="0">
                <a:solidFill>
                  <a:srgbClr val="FFFF00"/>
                </a:solidFill>
              </a:rPr>
              <a:t>qadm28_levels_adm4 – Some parts of Africa and Europe</a:t>
            </a:r>
          </a:p>
          <a:p>
            <a:pPr marL="119063" indent="-119063">
              <a:lnSpc>
                <a:spcPct val="100000"/>
              </a:lnSpc>
              <a:buFont typeface="Arial" panose="020B0604020202020204" pitchFamily="34" charset="0"/>
              <a:buChar char="•"/>
            </a:pPr>
            <a:r>
              <a:rPr lang="en-US" sz="1000" b="1" dirty="0" smtClean="0">
                <a:solidFill>
                  <a:srgbClr val="FFFF00"/>
                </a:solidFill>
              </a:rPr>
              <a:t>qadm28_levels_adm5 – Some parts of Europe</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There are several world shape file website that contain free shape data.</a:t>
            </a:r>
          </a:p>
          <a:p>
            <a:pPr marL="119063" indent="-119063">
              <a:buFont typeface="Arial" panose="020B0604020202020204" pitchFamily="34" charset="0"/>
              <a:buChar char="•"/>
            </a:pPr>
            <a:r>
              <a:rPr lang="en-US" dirty="0">
                <a:hlinkClick r:id="rId3"/>
              </a:rPr>
              <a:t>http://</a:t>
            </a:r>
            <a:r>
              <a:rPr lang="en-US" dirty="0" smtClean="0">
                <a:hlinkClick r:id="rId3"/>
              </a:rPr>
              <a:t>www.gadm.org/version2</a:t>
            </a:r>
            <a:endParaRPr lang="en-US" dirty="0" smtClean="0"/>
          </a:p>
          <a:p>
            <a:pPr marL="119063" indent="-119063">
              <a:buFont typeface="Arial" panose="020B0604020202020204" pitchFamily="34" charset="0"/>
              <a:buChar char="•"/>
            </a:pPr>
            <a:r>
              <a:rPr lang="en-US" dirty="0" smtClean="0"/>
              <a:t>GADM </a:t>
            </a:r>
            <a:r>
              <a:rPr lang="en-US" dirty="0"/>
              <a:t>has been developed by Robert </a:t>
            </a:r>
            <a:r>
              <a:rPr lang="en-US" dirty="0" err="1"/>
              <a:t>Hijmans</a:t>
            </a:r>
            <a:r>
              <a:rPr lang="en-US" dirty="0"/>
              <a:t>, in collaboration with colleagues at the University of California, Berkeley Museum of Vertebrate </a:t>
            </a:r>
            <a:r>
              <a:rPr lang="en-US" dirty="0" smtClean="0"/>
              <a:t>Zoology, </a:t>
            </a:r>
            <a:r>
              <a:rPr lang="en-US" dirty="0"/>
              <a:t>the International Rice Research Institute </a:t>
            </a:r>
            <a:r>
              <a:rPr lang="en-US" dirty="0" smtClean="0"/>
              <a:t>and </a:t>
            </a:r>
            <a:r>
              <a:rPr lang="en-US" dirty="0"/>
              <a:t>the University of California, </a:t>
            </a:r>
            <a:r>
              <a:rPr lang="en-US" dirty="0" smtClean="0"/>
              <a:t>Davis, </a:t>
            </a:r>
            <a:r>
              <a:rPr lang="en-US" dirty="0"/>
              <a:t>and with contributions of many others</a:t>
            </a:r>
            <a:r>
              <a:rPr lang="en-US" dirty="0" smtClean="0"/>
              <a:t>.</a:t>
            </a:r>
          </a:p>
          <a:p>
            <a:pPr marL="119063" indent="-119063">
              <a:buFont typeface="Arial" panose="020B0604020202020204" pitchFamily="34" charset="0"/>
              <a:buChar char="•"/>
            </a:pPr>
            <a:endParaRPr lang="en-US" dirty="0"/>
          </a:p>
        </p:txBody>
      </p:sp>
    </p:spTree>
    <p:extLst>
      <p:ext uri="{BB962C8B-B14F-4D97-AF65-F5344CB8AC3E}">
        <p14:creationId xmlns:p14="http://schemas.microsoft.com/office/powerpoint/2010/main" val="24999104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Aviation Math</a:t>
            </a:r>
          </a:p>
          <a:p>
            <a:pPr marL="90488" lvl="1">
              <a:spcBef>
                <a:spcPct val="0"/>
              </a:spcBef>
            </a:pPr>
            <a:r>
              <a:rPr lang="en-US" altLang="en-US" dirty="0" smtClean="0">
                <a:ea typeface="ヒラギノ角ゴ Pro W3" charset="-128"/>
              </a:rPr>
              <a:t>Great Circle Calculations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2311" y="2131971"/>
            <a:ext cx="6172448" cy="3832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7614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The Math</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17</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The “Spherical Law of Cosines” </a:t>
            </a:r>
            <a:r>
              <a:rPr lang="en-US" dirty="0" smtClean="0"/>
              <a:t>is the great </a:t>
            </a:r>
            <a:r>
              <a:rPr lang="en-US" dirty="0"/>
              <a:t>circle distance d between two points with coordinates {lat1,lon1} and {lat2,lon2} is given by</a:t>
            </a:r>
            <a:r>
              <a:rPr lang="en-US" dirty="0" smtClean="0"/>
              <a:t>:</a:t>
            </a:r>
            <a:endParaRPr lang="en-US" dirty="0"/>
          </a:p>
          <a:p>
            <a:r>
              <a:rPr lang="en-US" b="1" dirty="0">
                <a:solidFill>
                  <a:srgbClr val="FFFF00"/>
                </a:solidFill>
              </a:rPr>
              <a:t>d=</a:t>
            </a:r>
            <a:r>
              <a:rPr lang="en-US" b="1" dirty="0" err="1">
                <a:solidFill>
                  <a:srgbClr val="FFFF00"/>
                </a:solidFill>
              </a:rPr>
              <a:t>acos</a:t>
            </a:r>
            <a:r>
              <a:rPr lang="en-US" b="1" dirty="0">
                <a:solidFill>
                  <a:srgbClr val="FFFF00"/>
                </a:solidFill>
              </a:rPr>
              <a:t>(sin(lat1)*sin(lat2)+cos(lat1)*cos(lat2)*cos(lon1-lon2))</a:t>
            </a:r>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r>
              <a:rPr lang="en-US" dirty="0" smtClean="0"/>
              <a:t>The “</a:t>
            </a:r>
            <a:r>
              <a:rPr lang="en-US" dirty="0" err="1" smtClean="0"/>
              <a:t>Haversine</a:t>
            </a:r>
            <a:r>
              <a:rPr lang="en-US" dirty="0" smtClean="0"/>
              <a:t>” formula is a </a:t>
            </a:r>
            <a:r>
              <a:rPr lang="en-US" dirty="0"/>
              <a:t>mathematically equivalent formula, which is less subject to rounding error for short distances is</a:t>
            </a:r>
            <a:r>
              <a:rPr lang="en-US" dirty="0" smtClean="0"/>
              <a:t>:</a:t>
            </a:r>
            <a:endParaRPr lang="en-US" dirty="0"/>
          </a:p>
          <a:p>
            <a:r>
              <a:rPr lang="en-US" b="1" dirty="0">
                <a:solidFill>
                  <a:srgbClr val="FFFF00"/>
                </a:solidFill>
              </a:rPr>
              <a:t>d=2*</a:t>
            </a:r>
            <a:r>
              <a:rPr lang="en-US" b="1" dirty="0" err="1">
                <a:solidFill>
                  <a:srgbClr val="FFFF00"/>
                </a:solidFill>
              </a:rPr>
              <a:t>asin</a:t>
            </a:r>
            <a:r>
              <a:rPr lang="en-US" b="1" dirty="0">
                <a:solidFill>
                  <a:srgbClr val="FFFF00"/>
                </a:solidFill>
              </a:rPr>
              <a:t>(</a:t>
            </a:r>
            <a:r>
              <a:rPr lang="en-US" b="1" dirty="0" err="1">
                <a:solidFill>
                  <a:srgbClr val="FFFF00"/>
                </a:solidFill>
              </a:rPr>
              <a:t>sqrt</a:t>
            </a:r>
            <a:r>
              <a:rPr lang="en-US" b="1" dirty="0">
                <a:solidFill>
                  <a:srgbClr val="FFFF00"/>
                </a:solidFill>
              </a:rPr>
              <a:t>((sin((lat1-lat2)/2))^2 + </a:t>
            </a:r>
          </a:p>
          <a:p>
            <a:r>
              <a:rPr lang="en-US" b="1" dirty="0">
                <a:solidFill>
                  <a:srgbClr val="FFFF00"/>
                </a:solidFill>
              </a:rPr>
              <a:t>                 cos(lat1)*cos(lat2)*(sin((lon1-lon2)/2))^2))</a:t>
            </a:r>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r>
              <a:rPr lang="en-US" dirty="0" smtClean="0"/>
              <a:t>The </a:t>
            </a:r>
            <a:r>
              <a:rPr lang="en-US" dirty="0" err="1" smtClean="0"/>
              <a:t>lat</a:t>
            </a:r>
            <a:r>
              <a:rPr lang="en-US" dirty="0" smtClean="0"/>
              <a:t>/</a:t>
            </a:r>
            <a:r>
              <a:rPr lang="en-US" dirty="0" err="1" smtClean="0"/>
              <a:t>lon</a:t>
            </a:r>
            <a:r>
              <a:rPr lang="en-US" dirty="0" smtClean="0"/>
              <a:t> need to be specified in Radians. Convert </a:t>
            </a:r>
            <a:r>
              <a:rPr lang="en-US" dirty="0"/>
              <a:t>longitude and latitude to radians </a:t>
            </a:r>
            <a:r>
              <a:rPr lang="en-US" dirty="0" smtClean="0"/>
              <a:t>by multiplying </a:t>
            </a:r>
            <a:r>
              <a:rPr lang="en-US" dirty="0" err="1" smtClean="0"/>
              <a:t>lat</a:t>
            </a:r>
            <a:r>
              <a:rPr lang="en-US" dirty="0" smtClean="0"/>
              <a:t>/</a:t>
            </a:r>
            <a:r>
              <a:rPr lang="en-US" dirty="0" err="1" smtClean="0"/>
              <a:t>lon</a:t>
            </a:r>
            <a:r>
              <a:rPr lang="en-US" dirty="0" smtClean="0"/>
              <a:t> </a:t>
            </a:r>
            <a:r>
              <a:rPr lang="en-US" dirty="0"/>
              <a:t>by </a:t>
            </a:r>
            <a:r>
              <a:rPr lang="en-US" dirty="0" smtClean="0"/>
              <a:t>pi/180</a:t>
            </a:r>
            <a:endParaRPr lang="en-US" dirty="0"/>
          </a:p>
          <a:p>
            <a:pPr marL="119063" indent="-119063">
              <a:buFont typeface="Arial" panose="020B0604020202020204" pitchFamily="34" charset="0"/>
              <a:buChar char="•"/>
            </a:pPr>
            <a:r>
              <a:rPr lang="en-US" dirty="0" smtClean="0"/>
              <a:t>The distance (d) is in radians and will need to be converted </a:t>
            </a:r>
            <a:r>
              <a:rPr lang="en-US" dirty="0"/>
              <a:t>to nautical miles </a:t>
            </a:r>
            <a:r>
              <a:rPr lang="en-US" dirty="0" smtClean="0"/>
              <a:t>by multiplying </a:t>
            </a:r>
            <a:r>
              <a:rPr lang="en-US" dirty="0"/>
              <a:t>d by 180*60/pi</a:t>
            </a:r>
            <a:r>
              <a:rPr lang="en-US" dirty="0" smtClean="0"/>
              <a:t>()</a:t>
            </a:r>
            <a:endParaRPr lang="en-US" dirty="0"/>
          </a:p>
        </p:txBody>
      </p:sp>
    </p:spTree>
    <p:extLst>
      <p:ext uri="{BB962C8B-B14F-4D97-AF65-F5344CB8AC3E}">
        <p14:creationId xmlns:p14="http://schemas.microsoft.com/office/powerpoint/2010/main" val="30173074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Visual Flight Rules (VFR)</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smtClean="0"/>
              <a:t>Between 3,000 </a:t>
            </a:r>
            <a:r>
              <a:rPr lang="en-US" smtClean="0"/>
              <a:t>feet </a:t>
            </a:r>
            <a:r>
              <a:rPr lang="en-US"/>
              <a:t>Above Ground Level (</a:t>
            </a:r>
            <a:r>
              <a:rPr lang="en-US" dirty="0" smtClean="0"/>
              <a:t>AGL) and 18,000 feet Mean Sea Level (MSL).</a:t>
            </a:r>
            <a:endParaRPr lang="en-US" dirty="0"/>
          </a:p>
          <a:p>
            <a:pPr marL="119063" indent="-119063">
              <a:buFont typeface="Arial" panose="020B0604020202020204" pitchFamily="34" charset="0"/>
              <a:buChar char="•"/>
            </a:pPr>
            <a:r>
              <a:rPr lang="en-US" dirty="0" smtClean="0"/>
              <a:t>On </a:t>
            </a:r>
            <a:r>
              <a:rPr lang="en-US" dirty="0"/>
              <a:t>a magnetic course of 0-179 degrees shall fly at an odd thousand </a:t>
            </a:r>
            <a:r>
              <a:rPr lang="en-US" dirty="0" err="1"/>
              <a:t>ft</a:t>
            </a:r>
            <a:r>
              <a:rPr lang="en-US" dirty="0"/>
              <a:t> MSL altitude +500 feet (e.g., 3,500, 5,500, or 7,500 </a:t>
            </a:r>
            <a:r>
              <a:rPr lang="en-US" dirty="0" err="1"/>
              <a:t>ft</a:t>
            </a:r>
            <a:r>
              <a:rPr lang="en-US" dirty="0"/>
              <a:t>); or</a:t>
            </a:r>
          </a:p>
          <a:p>
            <a:pPr marL="119063" indent="-119063">
              <a:buFont typeface="Arial" panose="020B0604020202020204" pitchFamily="34" charset="0"/>
              <a:buChar char="•"/>
            </a:pPr>
            <a:r>
              <a:rPr lang="en-US" dirty="0" smtClean="0"/>
              <a:t>On </a:t>
            </a:r>
            <a:r>
              <a:rPr lang="en-US" dirty="0"/>
              <a:t>a magnetic course of 180-359 degrees shall fly at an even thousand </a:t>
            </a:r>
            <a:r>
              <a:rPr lang="en-US" dirty="0" err="1"/>
              <a:t>ft</a:t>
            </a:r>
            <a:r>
              <a:rPr lang="en-US" dirty="0"/>
              <a:t> MSL altitude +500 feet (e.g., 4,500, 6,500, or 8,500 </a:t>
            </a:r>
            <a:r>
              <a:rPr lang="en-US" dirty="0" err="1"/>
              <a:t>ft</a:t>
            </a:r>
            <a:r>
              <a:rPr lang="en-US" dirty="0"/>
              <a:t>).</a:t>
            </a:r>
          </a:p>
          <a:p>
            <a:pPr marL="119063" indent="-119063">
              <a:buFont typeface="Arial" panose="020B0604020202020204" pitchFamily="34" charset="0"/>
              <a:buChar char="•"/>
            </a:pPr>
            <a:r>
              <a:rPr lang="en-US" dirty="0" smtClean="0"/>
              <a:t>Part 91 Federal Aviation Regulations (FAR)</a:t>
            </a:r>
          </a:p>
        </p:txBody>
      </p:sp>
    </p:spTree>
    <p:extLst>
      <p:ext uri="{BB962C8B-B14F-4D97-AF65-F5344CB8AC3E}">
        <p14:creationId xmlns:p14="http://schemas.microsoft.com/office/powerpoint/2010/main" val="401584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Instrument Flight Rules (IFR)</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19</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smtClean="0"/>
              <a:t>Between 3,000 feet Above Ground Level (AGL) and 18,000 feet Mean Sea Level (MSL).</a:t>
            </a:r>
            <a:endParaRPr lang="en-US" dirty="0"/>
          </a:p>
          <a:p>
            <a:pPr marL="119063" indent="-119063">
              <a:buFont typeface="Arial" panose="020B0604020202020204" pitchFamily="34" charset="0"/>
              <a:buChar char="•"/>
            </a:pPr>
            <a:r>
              <a:rPr lang="en-US" dirty="0" smtClean="0"/>
              <a:t>On </a:t>
            </a:r>
            <a:r>
              <a:rPr lang="en-US" dirty="0"/>
              <a:t>a magnetic course of 0-179 degrees shall fly at an odd thousand </a:t>
            </a:r>
            <a:r>
              <a:rPr lang="en-US" dirty="0" err="1"/>
              <a:t>ft</a:t>
            </a:r>
            <a:r>
              <a:rPr lang="en-US" dirty="0"/>
              <a:t> MSL altitude +500 feet (e.g., 3,500, 5,500, or 7,500 </a:t>
            </a:r>
            <a:r>
              <a:rPr lang="en-US" dirty="0" err="1"/>
              <a:t>ft</a:t>
            </a:r>
            <a:r>
              <a:rPr lang="en-US" dirty="0"/>
              <a:t>); or</a:t>
            </a:r>
          </a:p>
          <a:p>
            <a:pPr marL="119063" indent="-119063">
              <a:buFont typeface="Arial" panose="020B0604020202020204" pitchFamily="34" charset="0"/>
              <a:buChar char="•"/>
            </a:pPr>
            <a:r>
              <a:rPr lang="en-US" dirty="0" smtClean="0"/>
              <a:t>On </a:t>
            </a:r>
            <a:r>
              <a:rPr lang="en-US" dirty="0"/>
              <a:t>a magnetic course of 180-359 degrees shall fly at an even thousand </a:t>
            </a:r>
            <a:r>
              <a:rPr lang="en-US" dirty="0" err="1"/>
              <a:t>ft</a:t>
            </a:r>
            <a:r>
              <a:rPr lang="en-US" dirty="0"/>
              <a:t> MSL altitude +500 feet (e.g., 4,500, 6,500, or 8,500 </a:t>
            </a:r>
            <a:r>
              <a:rPr lang="en-US" dirty="0" err="1"/>
              <a:t>ft</a:t>
            </a:r>
            <a:r>
              <a:rPr lang="en-US" dirty="0"/>
              <a:t>).</a:t>
            </a:r>
          </a:p>
          <a:p>
            <a:pPr marL="119063" indent="-119063">
              <a:buFont typeface="Arial" panose="020B0604020202020204" pitchFamily="34" charset="0"/>
              <a:buChar char="•"/>
            </a:pPr>
            <a:r>
              <a:rPr lang="en-US" dirty="0" smtClean="0"/>
              <a:t>Part 91 Federal Aviation Regulations (FAR)</a:t>
            </a:r>
          </a:p>
        </p:txBody>
      </p:sp>
    </p:spTree>
    <p:extLst>
      <p:ext uri="{BB962C8B-B14F-4D97-AF65-F5344CB8AC3E}">
        <p14:creationId xmlns:p14="http://schemas.microsoft.com/office/powerpoint/2010/main" val="3540383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err="1" smtClean="0">
                <a:ea typeface="ヒラギノ角ゴ Pro W3" charset="-128"/>
              </a:rPr>
              <a:t>PostGIS</a:t>
            </a:r>
            <a:r>
              <a:rPr lang="en-US" altLang="en-US" dirty="0" smtClean="0">
                <a:ea typeface="ヒラギノ角ゴ Pro W3" charset="-128"/>
              </a:rPr>
              <a:t> Math</a:t>
            </a:r>
          </a:p>
          <a:p>
            <a:pPr marL="90488" lvl="1">
              <a:spcBef>
                <a:spcPct val="0"/>
              </a:spcBef>
            </a:pPr>
            <a:r>
              <a:rPr lang="en-US" altLang="en-US" dirty="0" err="1" smtClean="0">
                <a:ea typeface="ヒラギノ角ゴ Pro W3" charset="-128"/>
              </a:rPr>
              <a:t>PostGIS</a:t>
            </a:r>
            <a:r>
              <a:rPr lang="en-US" altLang="en-US" dirty="0" smtClean="0">
                <a:ea typeface="ヒラギノ角ゴ Pro W3" charset="-128"/>
              </a:rPr>
              <a:t> Functions that we will be using.</a:t>
            </a:r>
          </a:p>
        </p:txBody>
      </p:sp>
    </p:spTree>
    <p:extLst>
      <p:ext uri="{BB962C8B-B14F-4D97-AF65-F5344CB8AC3E}">
        <p14:creationId xmlns:p14="http://schemas.microsoft.com/office/powerpoint/2010/main" val="2758975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smtClean="0">
                <a:solidFill>
                  <a:srgbClr val="FFFFFF"/>
                </a:solidFill>
                <a:ea typeface="ヒラギノ角ゴ Pro W3" charset="-128"/>
              </a:rPr>
              <a:t>ST_Distance</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dirty="0">
                <a:solidFill>
                  <a:srgbClr val="7BC22F"/>
                </a:solidFill>
                <a:latin typeface="Courier New"/>
              </a:rPr>
              <a:t>float </a:t>
            </a:r>
            <a:r>
              <a:rPr lang="en-US" sz="1200" dirty="0" err="1">
                <a:solidFill>
                  <a:srgbClr val="7BC22F"/>
                </a:solidFill>
                <a:latin typeface="Courier New"/>
              </a:rPr>
              <a:t>ST_Distance</a:t>
            </a:r>
            <a:r>
              <a:rPr lang="en-US" sz="1200" dirty="0">
                <a:solidFill>
                  <a:srgbClr val="7BC22F"/>
                </a:solidFill>
                <a:latin typeface="Courier New"/>
              </a:rPr>
              <a:t>(geometry g1, geometry g2);</a:t>
            </a:r>
          </a:p>
          <a:p>
            <a:pPr>
              <a:lnSpc>
                <a:spcPct val="100000"/>
              </a:lnSpc>
              <a:spcBef>
                <a:spcPts val="0"/>
              </a:spcBef>
            </a:pPr>
            <a:endParaRPr lang="en-US" sz="1200" dirty="0">
              <a:solidFill>
                <a:srgbClr val="7BC22F"/>
              </a:solidFill>
              <a:latin typeface="Courier New"/>
            </a:endParaRPr>
          </a:p>
          <a:p>
            <a:pPr>
              <a:lnSpc>
                <a:spcPct val="100000"/>
              </a:lnSpc>
              <a:spcBef>
                <a:spcPts val="0"/>
              </a:spcBef>
            </a:pPr>
            <a:r>
              <a:rPr lang="en-US" sz="1200" dirty="0">
                <a:solidFill>
                  <a:srgbClr val="7BC22F"/>
                </a:solidFill>
                <a:latin typeface="Courier New"/>
              </a:rPr>
              <a:t>float </a:t>
            </a:r>
            <a:r>
              <a:rPr lang="en-US" sz="1200" dirty="0" err="1">
                <a:solidFill>
                  <a:srgbClr val="7BC22F"/>
                </a:solidFill>
                <a:latin typeface="Courier New"/>
              </a:rPr>
              <a:t>ST_Distance</a:t>
            </a:r>
            <a:r>
              <a:rPr lang="en-US" sz="1200" dirty="0">
                <a:solidFill>
                  <a:srgbClr val="7BC22F"/>
                </a:solidFill>
                <a:latin typeface="Courier New"/>
              </a:rPr>
              <a:t>(geography gg1, geography gg2);</a:t>
            </a:r>
          </a:p>
          <a:p>
            <a:pPr>
              <a:lnSpc>
                <a:spcPct val="100000"/>
              </a:lnSpc>
              <a:spcBef>
                <a:spcPts val="0"/>
              </a:spcBef>
            </a:pPr>
            <a:endParaRPr lang="en-US" sz="1200" dirty="0">
              <a:solidFill>
                <a:srgbClr val="7BC22F"/>
              </a:solidFill>
              <a:latin typeface="Courier New"/>
            </a:endParaRPr>
          </a:p>
          <a:p>
            <a:pPr>
              <a:lnSpc>
                <a:spcPct val="100000"/>
              </a:lnSpc>
              <a:spcBef>
                <a:spcPts val="0"/>
              </a:spcBef>
            </a:pPr>
            <a:r>
              <a:rPr lang="en-US" sz="1200" dirty="0">
                <a:solidFill>
                  <a:srgbClr val="7BC22F"/>
                </a:solidFill>
                <a:latin typeface="Courier New"/>
              </a:rPr>
              <a:t>float </a:t>
            </a:r>
            <a:r>
              <a:rPr lang="en-US" sz="1200" dirty="0" err="1">
                <a:solidFill>
                  <a:srgbClr val="7BC22F"/>
                </a:solidFill>
                <a:latin typeface="Courier New"/>
              </a:rPr>
              <a:t>ST_Distance</a:t>
            </a:r>
            <a:r>
              <a:rPr lang="en-US" sz="1200" dirty="0">
                <a:solidFill>
                  <a:srgbClr val="7BC22F"/>
                </a:solidFill>
                <a:latin typeface="Courier New"/>
              </a:rPr>
              <a:t>(geography gg1, geography gg2, </a:t>
            </a:r>
            <a:r>
              <a:rPr lang="en-US" sz="1200" dirty="0" err="1">
                <a:solidFill>
                  <a:srgbClr val="7BC22F"/>
                </a:solidFill>
                <a:latin typeface="Courier New"/>
              </a:rPr>
              <a:t>boolean</a:t>
            </a:r>
            <a:r>
              <a:rPr lang="en-US" sz="1200" dirty="0">
                <a:solidFill>
                  <a:srgbClr val="7BC22F"/>
                </a:solidFill>
                <a:latin typeface="Courier New"/>
              </a:rPr>
              <a:t> </a:t>
            </a:r>
            <a:r>
              <a:rPr lang="en-US" sz="1200" dirty="0" err="1">
                <a:solidFill>
                  <a:srgbClr val="7BC22F"/>
                </a:solidFill>
                <a:latin typeface="Courier New"/>
              </a:rPr>
              <a:t>use_spheroid</a:t>
            </a:r>
            <a:r>
              <a:rPr lang="en-US" sz="1200" dirty="0" smtClean="0">
                <a:solidFill>
                  <a:srgbClr val="7BC22F"/>
                </a:solidFill>
                <a:latin typeface="Courier New"/>
              </a:rPr>
              <a:t>);</a:t>
            </a:r>
          </a:p>
          <a:p>
            <a:pPr>
              <a:lnSpc>
                <a:spcPct val="100000"/>
              </a:lnSpc>
              <a:spcBef>
                <a:spcPts val="0"/>
              </a:spcBef>
            </a:pPr>
            <a:endParaRPr lang="en-US" altLang="en-US" sz="1200" dirty="0">
              <a:solidFill>
                <a:srgbClr val="7BC22F"/>
              </a:solidFill>
              <a:latin typeface="Courier New"/>
              <a:ea typeface="ヒラギノ角ゴ Pro W3" charset="-128"/>
            </a:endParaRPr>
          </a:p>
          <a:p>
            <a:pPr>
              <a:lnSpc>
                <a:spcPct val="100000"/>
              </a:lnSpc>
              <a:spcBef>
                <a:spcPts val="0"/>
              </a:spcBef>
            </a:pPr>
            <a:r>
              <a:rPr lang="en-US" sz="1200" dirty="0" err="1">
                <a:solidFill>
                  <a:srgbClr val="FFFFFF"/>
                </a:solidFill>
                <a:latin typeface="Courier New"/>
              </a:rPr>
              <a:t>ST_Distance</a:t>
            </a:r>
            <a:r>
              <a:rPr lang="en-US" sz="1200" dirty="0">
                <a:solidFill>
                  <a:srgbClr val="F08047"/>
                </a:solidFill>
                <a:latin typeface="Courier New"/>
              </a:rPr>
              <a:t>(</a:t>
            </a:r>
            <a:r>
              <a:rPr lang="en-US" sz="1200" dirty="0" err="1">
                <a:solidFill>
                  <a:srgbClr val="FFFFFF"/>
                </a:solidFill>
                <a:latin typeface="Courier New"/>
              </a:rPr>
              <a:t>o</a:t>
            </a:r>
            <a:r>
              <a:rPr lang="en-US" sz="1200" dirty="0" err="1">
                <a:solidFill>
                  <a:srgbClr val="F08047"/>
                </a:solidFill>
                <a:latin typeface="Courier New"/>
              </a:rPr>
              <a:t>.</a:t>
            </a:r>
            <a:r>
              <a:rPr lang="en-US" sz="1200" dirty="0" err="1">
                <a:solidFill>
                  <a:srgbClr val="FFFFFF"/>
                </a:solidFill>
                <a:latin typeface="Courier New"/>
              </a:rPr>
              <a:t>geog</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d</a:t>
            </a:r>
            <a:r>
              <a:rPr lang="en-US" sz="1200" dirty="0" err="1">
                <a:solidFill>
                  <a:srgbClr val="F08047"/>
                </a:solidFill>
                <a:latin typeface="Courier New"/>
              </a:rPr>
              <a:t>.</a:t>
            </a:r>
            <a:r>
              <a:rPr lang="en-US" sz="1200" dirty="0" err="1">
                <a:solidFill>
                  <a:srgbClr val="FFFFFF"/>
                </a:solidFill>
                <a:latin typeface="Courier New"/>
              </a:rPr>
              <a:t>geog</a:t>
            </a:r>
            <a:r>
              <a:rPr lang="en-US" sz="1200" dirty="0">
                <a:solidFill>
                  <a:srgbClr val="F08047"/>
                </a:solidFill>
                <a:latin typeface="Courier New"/>
              </a:rPr>
              <a:t>)/</a:t>
            </a:r>
            <a:r>
              <a:rPr lang="en-US" sz="1200" dirty="0">
                <a:solidFill>
                  <a:srgbClr val="F4DD0B"/>
                </a:solidFill>
                <a:latin typeface="Courier New"/>
              </a:rPr>
              <a:t>1000</a:t>
            </a:r>
            <a:r>
              <a:rPr lang="en-US" sz="1200" dirty="0">
                <a:solidFill>
                  <a:srgbClr val="F08047"/>
                </a:solidFill>
                <a:latin typeface="Courier New"/>
              </a:rPr>
              <a:t>*</a:t>
            </a:r>
            <a:r>
              <a:rPr lang="en-US" sz="1200" dirty="0">
                <a:solidFill>
                  <a:srgbClr val="F4DD0B"/>
                </a:solidFill>
                <a:latin typeface="Courier New"/>
              </a:rPr>
              <a:t>0.53996</a:t>
            </a:r>
            <a:r>
              <a:rPr lang="en-US" sz="1200" dirty="0">
                <a:solidFill>
                  <a:srgbClr val="FFFFFF"/>
                </a:solidFill>
                <a:latin typeface="Courier New"/>
              </a:rPr>
              <a:t> </a:t>
            </a:r>
            <a:r>
              <a:rPr lang="en-US" sz="1200" dirty="0">
                <a:solidFill>
                  <a:srgbClr val="F08047"/>
                </a:solidFill>
                <a:latin typeface="Courier New"/>
              </a:rPr>
              <a:t>&lt;</a:t>
            </a:r>
            <a:r>
              <a:rPr lang="en-US" sz="1200" dirty="0">
                <a:solidFill>
                  <a:srgbClr val="FFFFFF"/>
                </a:solidFill>
                <a:latin typeface="Courier New"/>
              </a:rPr>
              <a:t> </a:t>
            </a:r>
            <a:r>
              <a:rPr lang="en-US" sz="1200" dirty="0">
                <a:solidFill>
                  <a:srgbClr val="F4DD0B"/>
                </a:solidFill>
                <a:latin typeface="Courier New"/>
              </a:rPr>
              <a:t>3000</a:t>
            </a:r>
            <a:endParaRPr lang="en-US" sz="1200" dirty="0">
              <a:effectLst/>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21</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err="1" smtClean="0">
                <a:solidFill>
                  <a:schemeClr val="tx2">
                    <a:lumMod val="40000"/>
                    <a:lumOff val="60000"/>
                  </a:schemeClr>
                </a:solidFill>
                <a:ea typeface="ヒラギノ角ゴ Pro W3" charset="-128"/>
              </a:rPr>
              <a:t>ST_Distance</a:t>
            </a:r>
            <a:r>
              <a:rPr lang="en-US" altLang="en-US" sz="2400" dirty="0" smtClean="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geometry type returns the minimum 2D Cartesian distance between two geometries in projected units (spatial ref units). </a:t>
            </a:r>
            <a:endParaRPr lang="en-US" altLang="en-US" dirty="0" smtClean="0">
              <a:solidFill>
                <a:srgbClr val="FFFFFF"/>
              </a:solidFill>
              <a:ea typeface="ヒラギノ角ゴ Pro W3" charset="-128"/>
            </a:endParaRPr>
          </a:p>
          <a:p>
            <a:pPr marL="681037" lvl="2" indent="-457200">
              <a:spcBef>
                <a:spcPts val="0"/>
              </a:spcBef>
              <a:buFont typeface="Arial" panose="020B0604020202020204" pitchFamily="34" charset="0"/>
              <a:buChar char="•"/>
            </a:pPr>
            <a:r>
              <a:rPr lang="en-US" altLang="en-US" dirty="0" smtClean="0">
                <a:solidFill>
                  <a:srgbClr val="FFFF00"/>
                </a:solidFill>
                <a:ea typeface="ヒラギノ角ゴ Pro W3" charset="-128"/>
              </a:rPr>
              <a:t>Don’t use this one!</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For </a:t>
            </a:r>
            <a:r>
              <a:rPr lang="en-US" altLang="en-US" dirty="0">
                <a:solidFill>
                  <a:srgbClr val="FFFFFF"/>
                </a:solidFill>
                <a:ea typeface="ヒラギノ角ゴ Pro W3" charset="-128"/>
              </a:rPr>
              <a:t>geography type defaults to return the minimum geodesic distance between two geographies in meters. </a:t>
            </a:r>
            <a:endParaRPr lang="en-US" altLang="en-US" dirty="0" smtClean="0">
              <a:solidFill>
                <a:srgbClr val="FFFFFF"/>
              </a:solidFill>
              <a:ea typeface="ヒラギノ角ゴ Pro W3" charset="-128"/>
            </a:endParaRPr>
          </a:p>
          <a:p>
            <a:pPr marL="68103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If </a:t>
            </a:r>
            <a:r>
              <a:rPr lang="en-US" altLang="en-US" dirty="0" err="1">
                <a:solidFill>
                  <a:srgbClr val="FFFFFF"/>
                </a:solidFill>
                <a:ea typeface="ヒラギノ角ゴ Pro W3" charset="-128"/>
              </a:rPr>
              <a:t>use_spheroid</a:t>
            </a:r>
            <a:r>
              <a:rPr lang="en-US" altLang="en-US" dirty="0">
                <a:solidFill>
                  <a:srgbClr val="FFFFFF"/>
                </a:solidFill>
                <a:ea typeface="ヒラギノ角ゴ Pro W3" charset="-128"/>
              </a:rPr>
              <a:t> is false, a faster sphere calculation is used instead of a spheroid</a:t>
            </a:r>
            <a:r>
              <a:rPr lang="en-US" altLang="en-US" dirty="0" smtClean="0">
                <a:solidFill>
                  <a:srgbClr val="FFFFFF"/>
                </a:solidFill>
                <a:ea typeface="ヒラギノ角ゴ Pro W3" charset="-128"/>
              </a:rPr>
              <a:t>. Earth is a spheroid not a sphere, so we don’t want to change this setting.</a:t>
            </a:r>
          </a:p>
          <a:p>
            <a:pPr marL="681037" lvl="2" indent="-457200">
              <a:spcBef>
                <a:spcPts val="0"/>
              </a:spcBef>
              <a:buFont typeface="Arial" panose="020B0604020202020204" pitchFamily="34" charset="0"/>
              <a:buChar char="•"/>
            </a:pPr>
            <a:endParaRPr lang="en-US" dirty="0">
              <a:ea typeface="ヒラギノ角ゴ Pro W3" charset="-128"/>
            </a:endParaRPr>
          </a:p>
          <a:p>
            <a:pPr marL="458787" indent="-457200">
              <a:spcBef>
                <a:spcPts val="0"/>
              </a:spcBef>
              <a:buFont typeface="Arial" panose="020B0604020202020204" pitchFamily="34" charset="0"/>
              <a:buChar char="•"/>
            </a:pPr>
            <a:r>
              <a:rPr lang="en-US" dirty="0" err="1" smtClean="0">
                <a:ea typeface="ヒラギノ角ゴ Pro W3" charset="-128"/>
              </a:rPr>
              <a:t>ST_Distance</a:t>
            </a:r>
            <a:r>
              <a:rPr lang="en-US" dirty="0" smtClean="0">
                <a:ea typeface="ヒラギノ角ゴ Pro W3" charset="-128"/>
              </a:rPr>
              <a:t>() = Meters</a:t>
            </a:r>
          </a:p>
          <a:p>
            <a:pPr marL="458787" indent="-457200">
              <a:spcBef>
                <a:spcPts val="0"/>
              </a:spcBef>
              <a:buFont typeface="Arial" panose="020B0604020202020204" pitchFamily="34" charset="0"/>
              <a:buChar char="•"/>
            </a:pPr>
            <a:r>
              <a:rPr lang="en-US" dirty="0" smtClean="0">
                <a:ea typeface="ヒラギノ角ゴ Pro W3" charset="-128"/>
              </a:rPr>
              <a:t>m/1000 = Kilometers</a:t>
            </a:r>
          </a:p>
          <a:p>
            <a:pPr marL="458787" indent="-457200">
              <a:spcBef>
                <a:spcPts val="0"/>
              </a:spcBef>
              <a:buFont typeface="Arial" panose="020B0604020202020204" pitchFamily="34" charset="0"/>
              <a:buChar char="•"/>
            </a:pPr>
            <a:r>
              <a:rPr lang="en-US" dirty="0" smtClean="0">
                <a:ea typeface="ヒラギノ角ゴ Pro W3" charset="-128"/>
              </a:rPr>
              <a:t>km/0.53996 = Nautical Mile</a:t>
            </a:r>
            <a:endParaRPr lang="en-US" dirty="0"/>
          </a:p>
        </p:txBody>
      </p:sp>
    </p:spTree>
    <p:extLst>
      <p:ext uri="{BB962C8B-B14F-4D97-AF65-F5344CB8AC3E}">
        <p14:creationId xmlns:p14="http://schemas.microsoft.com/office/powerpoint/2010/main" val="2949258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smtClean="0">
                <a:solidFill>
                  <a:srgbClr val="FFFFFF"/>
                </a:solidFill>
                <a:ea typeface="ヒラギノ角ゴ Pro W3" charset="-128"/>
              </a:rPr>
              <a:t>ST_DWithin</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dirty="0" err="1">
                <a:solidFill>
                  <a:srgbClr val="7BC22F"/>
                </a:solidFill>
                <a:latin typeface="Courier New"/>
              </a:rPr>
              <a:t>boolean</a:t>
            </a:r>
            <a:r>
              <a:rPr lang="en-US" sz="1200" dirty="0">
                <a:solidFill>
                  <a:srgbClr val="7BC22F"/>
                </a:solidFill>
                <a:latin typeface="Courier New"/>
              </a:rPr>
              <a:t> </a:t>
            </a:r>
            <a:r>
              <a:rPr lang="en-US" sz="1200" dirty="0" err="1">
                <a:solidFill>
                  <a:srgbClr val="7BC22F"/>
                </a:solidFill>
                <a:latin typeface="Courier New"/>
              </a:rPr>
              <a:t>ST_DWithin</a:t>
            </a:r>
            <a:r>
              <a:rPr lang="en-US" sz="1200" dirty="0">
                <a:solidFill>
                  <a:srgbClr val="7BC22F"/>
                </a:solidFill>
                <a:latin typeface="Courier New"/>
              </a:rPr>
              <a:t>(geometry g1, geometry g2, double precision </a:t>
            </a:r>
            <a:r>
              <a:rPr lang="en-US" sz="1200" dirty="0" err="1">
                <a:solidFill>
                  <a:srgbClr val="7BC22F"/>
                </a:solidFill>
                <a:latin typeface="Courier New"/>
              </a:rPr>
              <a:t>distance_of_srid</a:t>
            </a:r>
            <a:r>
              <a:rPr lang="en-US" sz="1200" dirty="0">
                <a:solidFill>
                  <a:srgbClr val="7BC22F"/>
                </a:solidFill>
                <a:latin typeface="Courier New"/>
              </a:rPr>
              <a:t>);</a:t>
            </a:r>
          </a:p>
          <a:p>
            <a:pPr>
              <a:lnSpc>
                <a:spcPct val="100000"/>
              </a:lnSpc>
              <a:spcBef>
                <a:spcPts val="0"/>
              </a:spcBef>
            </a:pPr>
            <a:endParaRPr lang="en-US" sz="1200" dirty="0">
              <a:solidFill>
                <a:srgbClr val="7BC22F"/>
              </a:solidFill>
              <a:latin typeface="Courier New"/>
            </a:endParaRPr>
          </a:p>
          <a:p>
            <a:pPr>
              <a:lnSpc>
                <a:spcPct val="100000"/>
              </a:lnSpc>
              <a:spcBef>
                <a:spcPts val="0"/>
              </a:spcBef>
            </a:pPr>
            <a:r>
              <a:rPr lang="en-US" sz="1200" dirty="0" err="1">
                <a:solidFill>
                  <a:srgbClr val="7BC22F"/>
                </a:solidFill>
                <a:latin typeface="Courier New"/>
              </a:rPr>
              <a:t>boolean</a:t>
            </a:r>
            <a:r>
              <a:rPr lang="en-US" sz="1200" dirty="0">
                <a:solidFill>
                  <a:srgbClr val="7BC22F"/>
                </a:solidFill>
                <a:latin typeface="Courier New"/>
              </a:rPr>
              <a:t> </a:t>
            </a:r>
            <a:r>
              <a:rPr lang="en-US" sz="1200" dirty="0" err="1">
                <a:solidFill>
                  <a:srgbClr val="7BC22F"/>
                </a:solidFill>
                <a:latin typeface="Courier New"/>
              </a:rPr>
              <a:t>ST_DWithin</a:t>
            </a:r>
            <a:r>
              <a:rPr lang="en-US" sz="1200" dirty="0">
                <a:solidFill>
                  <a:srgbClr val="7BC22F"/>
                </a:solidFill>
                <a:latin typeface="Courier New"/>
              </a:rPr>
              <a:t>(geography gg1, geography gg2, double precision </a:t>
            </a:r>
            <a:r>
              <a:rPr lang="en-US" sz="1200" dirty="0" err="1">
                <a:solidFill>
                  <a:srgbClr val="7BC22F"/>
                </a:solidFill>
                <a:latin typeface="Courier New"/>
              </a:rPr>
              <a:t>distance_meters</a:t>
            </a:r>
            <a:r>
              <a:rPr lang="en-US" sz="1200" dirty="0">
                <a:solidFill>
                  <a:srgbClr val="7BC22F"/>
                </a:solidFill>
                <a:latin typeface="Courier New"/>
              </a:rPr>
              <a:t>);</a:t>
            </a:r>
          </a:p>
          <a:p>
            <a:pPr>
              <a:lnSpc>
                <a:spcPct val="100000"/>
              </a:lnSpc>
              <a:spcBef>
                <a:spcPts val="0"/>
              </a:spcBef>
            </a:pPr>
            <a:endParaRPr lang="en-US" sz="1200" dirty="0">
              <a:solidFill>
                <a:srgbClr val="7BC22F"/>
              </a:solidFill>
              <a:latin typeface="Courier New"/>
            </a:endParaRPr>
          </a:p>
          <a:p>
            <a:pPr>
              <a:lnSpc>
                <a:spcPct val="100000"/>
              </a:lnSpc>
              <a:spcBef>
                <a:spcPts val="0"/>
              </a:spcBef>
            </a:pPr>
            <a:r>
              <a:rPr lang="en-US" sz="1200" dirty="0" err="1">
                <a:solidFill>
                  <a:srgbClr val="7BC22F"/>
                </a:solidFill>
                <a:latin typeface="Courier New"/>
              </a:rPr>
              <a:t>boolean</a:t>
            </a:r>
            <a:r>
              <a:rPr lang="en-US" sz="1200" dirty="0">
                <a:solidFill>
                  <a:srgbClr val="7BC22F"/>
                </a:solidFill>
                <a:latin typeface="Courier New"/>
              </a:rPr>
              <a:t> </a:t>
            </a:r>
            <a:r>
              <a:rPr lang="en-US" sz="1200" dirty="0" err="1">
                <a:solidFill>
                  <a:srgbClr val="7BC22F"/>
                </a:solidFill>
                <a:latin typeface="Courier New"/>
              </a:rPr>
              <a:t>ST_DWithin</a:t>
            </a:r>
            <a:r>
              <a:rPr lang="en-US" sz="1200" dirty="0">
                <a:solidFill>
                  <a:srgbClr val="7BC22F"/>
                </a:solidFill>
                <a:latin typeface="Courier New"/>
              </a:rPr>
              <a:t>(geography gg1, geography gg2, double precision </a:t>
            </a:r>
            <a:r>
              <a:rPr lang="en-US" sz="1200" dirty="0" err="1">
                <a:solidFill>
                  <a:srgbClr val="7BC22F"/>
                </a:solidFill>
                <a:latin typeface="Courier New"/>
              </a:rPr>
              <a:t>distance_meters</a:t>
            </a:r>
            <a:r>
              <a:rPr lang="en-US" sz="1200" dirty="0">
                <a:solidFill>
                  <a:srgbClr val="7BC22F"/>
                </a:solidFill>
                <a:latin typeface="Courier New"/>
              </a:rPr>
              <a:t>, </a:t>
            </a:r>
            <a:r>
              <a:rPr lang="en-US" sz="1200" dirty="0" err="1">
                <a:solidFill>
                  <a:srgbClr val="7BC22F"/>
                </a:solidFill>
                <a:latin typeface="Courier New"/>
              </a:rPr>
              <a:t>boolean</a:t>
            </a:r>
            <a:r>
              <a:rPr lang="en-US" sz="1200" dirty="0">
                <a:solidFill>
                  <a:srgbClr val="7BC22F"/>
                </a:solidFill>
                <a:latin typeface="Courier New"/>
              </a:rPr>
              <a:t> </a:t>
            </a:r>
            <a:r>
              <a:rPr lang="en-US" sz="1200" dirty="0" err="1">
                <a:solidFill>
                  <a:srgbClr val="7BC22F"/>
                </a:solidFill>
                <a:latin typeface="Courier New"/>
              </a:rPr>
              <a:t>use_spheroid</a:t>
            </a:r>
            <a:r>
              <a:rPr lang="en-US" sz="1200" dirty="0" smtClean="0">
                <a:solidFill>
                  <a:srgbClr val="7BC22F"/>
                </a:solidFill>
                <a:latin typeface="Courier New"/>
              </a:rPr>
              <a:t>);</a:t>
            </a:r>
          </a:p>
          <a:p>
            <a:pPr>
              <a:lnSpc>
                <a:spcPct val="100000"/>
              </a:lnSpc>
              <a:spcBef>
                <a:spcPts val="0"/>
              </a:spcBef>
            </a:pPr>
            <a:endParaRPr lang="en-US" altLang="en-US" sz="1200" dirty="0">
              <a:solidFill>
                <a:srgbClr val="7BC22F"/>
              </a:solidFill>
              <a:latin typeface="Courier New"/>
              <a:ea typeface="ヒラギノ角ゴ Pro W3" charset="-128"/>
            </a:endParaRPr>
          </a:p>
          <a:p>
            <a:pPr>
              <a:lnSpc>
                <a:spcPct val="100000"/>
              </a:lnSpc>
              <a:spcBef>
                <a:spcPts val="0"/>
              </a:spcBef>
            </a:pPr>
            <a:r>
              <a:rPr lang="en-US" sz="1200" dirty="0" err="1">
                <a:solidFill>
                  <a:srgbClr val="FFFFFF"/>
                </a:solidFill>
                <a:latin typeface="Courier New"/>
              </a:rPr>
              <a:t>ST_DWithin</a:t>
            </a:r>
            <a:r>
              <a:rPr lang="en-US" sz="1200" dirty="0">
                <a:solidFill>
                  <a:srgbClr val="F08047"/>
                </a:solidFill>
                <a:latin typeface="Courier New"/>
              </a:rPr>
              <a:t>(</a:t>
            </a:r>
            <a:r>
              <a:rPr lang="en-US" sz="1200" dirty="0" err="1">
                <a:solidFill>
                  <a:srgbClr val="FFFFFF"/>
                </a:solidFill>
                <a:latin typeface="Courier New"/>
              </a:rPr>
              <a:t>o</a:t>
            </a:r>
            <a:r>
              <a:rPr lang="en-US" sz="1200" dirty="0" err="1">
                <a:solidFill>
                  <a:srgbClr val="F08047"/>
                </a:solidFill>
                <a:latin typeface="Courier New"/>
              </a:rPr>
              <a:t>.</a:t>
            </a:r>
            <a:r>
              <a:rPr lang="en-US" sz="1200" dirty="0" err="1">
                <a:solidFill>
                  <a:srgbClr val="FFFFFF"/>
                </a:solidFill>
                <a:latin typeface="Courier New"/>
              </a:rPr>
              <a:t>geog</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d</a:t>
            </a:r>
            <a:r>
              <a:rPr lang="en-US" sz="1200" dirty="0" err="1">
                <a:solidFill>
                  <a:srgbClr val="F08047"/>
                </a:solidFill>
                <a:latin typeface="Courier New"/>
              </a:rPr>
              <a:t>.</a:t>
            </a:r>
            <a:r>
              <a:rPr lang="en-US" sz="1200" dirty="0" err="1">
                <a:solidFill>
                  <a:srgbClr val="FFFFFF"/>
                </a:solidFill>
                <a:latin typeface="Courier New"/>
              </a:rPr>
              <a:t>geog</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4DD0B"/>
                </a:solidFill>
                <a:latin typeface="Courier New"/>
              </a:rPr>
              <a:t>3000</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4DD0B"/>
                </a:solidFill>
                <a:latin typeface="Courier New"/>
              </a:rPr>
              <a:t>1852</a:t>
            </a:r>
            <a:r>
              <a:rPr lang="en-US" sz="1200" dirty="0">
                <a:solidFill>
                  <a:srgbClr val="F08047"/>
                </a:solidFill>
                <a:latin typeface="Courier New"/>
              </a:rPr>
              <a:t>)</a:t>
            </a:r>
            <a:endParaRPr lang="en-US" sz="1200" dirty="0"/>
          </a:p>
          <a:p>
            <a:pPr>
              <a:lnSpc>
                <a:spcPct val="100000"/>
              </a:lnSpc>
              <a:spcBef>
                <a:spcPts val="0"/>
              </a:spcBef>
            </a:pP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22</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err="1" smtClean="0">
                <a:solidFill>
                  <a:schemeClr val="tx2">
                    <a:lumMod val="40000"/>
                    <a:lumOff val="60000"/>
                  </a:schemeClr>
                </a:solidFill>
                <a:ea typeface="ヒラギノ角ゴ Pro W3" charset="-128"/>
              </a:rPr>
              <a:t>ST_DWithin</a:t>
            </a:r>
            <a:r>
              <a:rPr lang="en-US" altLang="en-US" sz="2400" dirty="0" smtClean="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For </a:t>
            </a:r>
            <a:r>
              <a:rPr lang="en-US" altLang="en-US" dirty="0">
                <a:solidFill>
                  <a:srgbClr val="FFFFFF"/>
                </a:solidFill>
                <a:ea typeface="ヒラギノ角ゴ Pro W3" charset="-128"/>
              </a:rPr>
              <a:t>geometry units are in those of spatial </a:t>
            </a:r>
            <a:r>
              <a:rPr lang="en-US" altLang="en-US" dirty="0" smtClean="0">
                <a:solidFill>
                  <a:srgbClr val="FFFFFF"/>
                </a:solidFill>
                <a:ea typeface="ヒラギノ角ゴ Pro W3" charset="-128"/>
              </a:rPr>
              <a:t>reference</a:t>
            </a:r>
          </a:p>
          <a:p>
            <a:pPr marL="681037" lvl="2" indent="-457200">
              <a:spcBef>
                <a:spcPts val="0"/>
              </a:spcBef>
              <a:buFont typeface="Arial" panose="020B0604020202020204" pitchFamily="34" charset="0"/>
              <a:buChar char="•"/>
            </a:pPr>
            <a:r>
              <a:rPr lang="en-US" altLang="en-US" dirty="0">
                <a:solidFill>
                  <a:srgbClr val="FFFF00"/>
                </a:solidFill>
                <a:ea typeface="ヒラギノ角ゴ Pro W3" charset="-128"/>
              </a:rPr>
              <a:t>Don’t use this one</a:t>
            </a:r>
            <a:r>
              <a:rPr lang="en-US" altLang="en-US" dirty="0" smtClean="0">
                <a:solidFill>
                  <a:srgbClr val="FFFF00"/>
                </a:solidFill>
                <a:ea typeface="ヒラギノ角ゴ Pro W3" charset="-128"/>
              </a:rPr>
              <a:t>!</a:t>
            </a:r>
            <a:endParaRPr lang="en-US" altLang="en-US" dirty="0" smtClean="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For </a:t>
            </a:r>
            <a:r>
              <a:rPr lang="en-US" altLang="en-US" dirty="0">
                <a:solidFill>
                  <a:srgbClr val="FFFFFF"/>
                </a:solidFill>
                <a:ea typeface="ヒラギノ角ゴ Pro W3" charset="-128"/>
              </a:rPr>
              <a:t>geography units are in </a:t>
            </a:r>
            <a:r>
              <a:rPr lang="en-US" altLang="en-US" dirty="0" smtClean="0">
                <a:solidFill>
                  <a:srgbClr val="FFFFFF"/>
                </a:solidFill>
                <a:ea typeface="ヒラギノ角ゴ Pro W3" charset="-128"/>
              </a:rPr>
              <a:t>meters.</a:t>
            </a:r>
            <a:endParaRPr lang="en-US" altLang="en-US" dirty="0">
              <a:solidFill>
                <a:srgbClr val="FFFFFF"/>
              </a:solidFill>
              <a:ea typeface="ヒラギノ角ゴ Pro W3" charset="-128"/>
            </a:endParaRPr>
          </a:p>
          <a:p>
            <a:pPr marL="681037" lvl="2" indent="-457200">
              <a:spcBef>
                <a:spcPts val="0"/>
              </a:spcBef>
              <a:buFont typeface="Arial" panose="020B0604020202020204" pitchFamily="34" charset="0"/>
              <a:buChar char="•"/>
            </a:pPr>
            <a:r>
              <a:rPr lang="en-US" altLang="en-US" dirty="0" smtClean="0">
                <a:solidFill>
                  <a:srgbClr val="FFFFFF"/>
                </a:solidFill>
                <a:ea typeface="ヒラギノ角ゴ Pro W3" charset="-128"/>
              </a:rPr>
              <a:t>If </a:t>
            </a:r>
            <a:r>
              <a:rPr lang="en-US" altLang="en-US" dirty="0" err="1">
                <a:solidFill>
                  <a:srgbClr val="FFFFFF"/>
                </a:solidFill>
                <a:ea typeface="ヒラギノ角ゴ Pro W3" charset="-128"/>
              </a:rPr>
              <a:t>use_spheroid</a:t>
            </a:r>
            <a:r>
              <a:rPr lang="en-US" altLang="en-US" dirty="0">
                <a:solidFill>
                  <a:srgbClr val="FFFFFF"/>
                </a:solidFill>
                <a:ea typeface="ヒラギノ角ゴ Pro W3" charset="-128"/>
              </a:rPr>
              <a:t> is false, a faster sphere calculation is used instead of a spheroid</a:t>
            </a:r>
            <a:r>
              <a:rPr lang="en-US" altLang="en-US" dirty="0">
                <a:ea typeface="ヒラギノ角ゴ Pro W3" charset="-128"/>
              </a:rPr>
              <a:t>. Earth is a spheroid not a sphere, so we don’t want to change this setting</a:t>
            </a:r>
            <a:r>
              <a:rPr lang="en-US" altLang="en-US" dirty="0" smtClean="0">
                <a:ea typeface="ヒラギノ角ゴ Pro W3" charset="-128"/>
              </a:rPr>
              <a:t>.</a:t>
            </a:r>
            <a:endParaRPr lang="en-US" altLang="en-US" dirty="0">
              <a:ea typeface="ヒラギノ角ゴ Pro W3" charset="-128"/>
            </a:endParaRPr>
          </a:p>
          <a:p>
            <a:pPr marL="681037" lvl="2" indent="-457200">
              <a:spcBef>
                <a:spcPts val="0"/>
              </a:spcBef>
              <a:buFont typeface="Arial" panose="020B0604020202020204" pitchFamily="34" charset="0"/>
              <a:buChar char="•"/>
            </a:pPr>
            <a:endParaRPr lang="en-US" dirty="0">
              <a:ea typeface="ヒラギノ角ゴ Pro W3" charset="-128"/>
            </a:endParaRPr>
          </a:p>
          <a:p>
            <a:pPr marL="458787" indent="-457200">
              <a:spcBef>
                <a:spcPts val="0"/>
              </a:spcBef>
              <a:buFont typeface="Arial" panose="020B0604020202020204" pitchFamily="34" charset="0"/>
              <a:buChar char="•"/>
            </a:pPr>
            <a:r>
              <a:rPr lang="en-US" dirty="0">
                <a:ea typeface="ヒラギノ角ゴ Pro W3" charset="-128"/>
              </a:rPr>
              <a:t>3000 = Nautical Mile </a:t>
            </a:r>
          </a:p>
          <a:p>
            <a:pPr marL="458787" indent="-457200">
              <a:spcBef>
                <a:spcPts val="0"/>
              </a:spcBef>
              <a:buFont typeface="Arial" panose="020B0604020202020204" pitchFamily="34" charset="0"/>
              <a:buChar char="•"/>
            </a:pPr>
            <a:r>
              <a:rPr lang="en-US" dirty="0" smtClean="0">
                <a:ea typeface="ヒラギノ角ゴ Pro W3" charset="-128"/>
              </a:rPr>
              <a:t>nm*1852 </a:t>
            </a:r>
            <a:r>
              <a:rPr lang="en-US" dirty="0">
                <a:ea typeface="ヒラギノ角ゴ Pro W3" charset="-128"/>
              </a:rPr>
              <a:t>= </a:t>
            </a:r>
            <a:r>
              <a:rPr lang="en-US" dirty="0" smtClean="0">
                <a:ea typeface="ヒラギノ角ゴ Pro W3" charset="-128"/>
              </a:rPr>
              <a:t>Meters</a:t>
            </a:r>
            <a:endParaRPr lang="en-US" dirty="0">
              <a:ea typeface="ヒラギノ角ゴ Pro W3" charset="-128"/>
            </a:endParaRPr>
          </a:p>
          <a:p>
            <a:pPr marL="458787" indent="-457200">
              <a:spcBef>
                <a:spcPts val="0"/>
              </a:spcBef>
              <a:buFont typeface="Arial" panose="020B0604020202020204" pitchFamily="34" charset="0"/>
              <a:buChar char="•"/>
            </a:pPr>
            <a:r>
              <a:rPr lang="en-US" dirty="0" err="1" smtClean="0">
                <a:ea typeface="ヒラギノ角ゴ Pro W3" charset="-128"/>
              </a:rPr>
              <a:t>ST_DWithin</a:t>
            </a:r>
            <a:r>
              <a:rPr lang="en-US" dirty="0" smtClean="0">
                <a:ea typeface="ヒラギノ角ゴ Pro W3" charset="-128"/>
              </a:rPr>
              <a:t>() </a:t>
            </a:r>
            <a:r>
              <a:rPr lang="en-US" dirty="0">
                <a:ea typeface="ヒラギノ角ゴ Pro W3" charset="-128"/>
              </a:rPr>
              <a:t>= Meters</a:t>
            </a:r>
          </a:p>
          <a:p>
            <a:pPr marL="458787" indent="-457200">
              <a:spcBef>
                <a:spcPts val="0"/>
              </a:spcBef>
              <a:buFont typeface="Arial" panose="020B0604020202020204" pitchFamily="34" charset="0"/>
              <a:buChar char="•"/>
            </a:pPr>
            <a:endParaRPr lang="en-US" dirty="0"/>
          </a:p>
          <a:p>
            <a:pPr marL="681037" lvl="2" indent="-457200">
              <a:spcBef>
                <a:spcPts val="0"/>
              </a:spcBef>
              <a:buFont typeface="Arial" panose="020B0604020202020204" pitchFamily="34" charset="0"/>
              <a:buChar char="•"/>
            </a:pPr>
            <a:endParaRPr lang="en-US" dirty="0"/>
          </a:p>
        </p:txBody>
      </p:sp>
    </p:spTree>
    <p:extLst>
      <p:ext uri="{BB962C8B-B14F-4D97-AF65-F5344CB8AC3E}">
        <p14:creationId xmlns:p14="http://schemas.microsoft.com/office/powerpoint/2010/main" val="2349165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ST_Contains</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dirty="0" err="1">
                <a:solidFill>
                  <a:srgbClr val="7BC22F"/>
                </a:solidFill>
                <a:latin typeface="Courier New"/>
              </a:rPr>
              <a:t>boolean</a:t>
            </a:r>
            <a:r>
              <a:rPr lang="en-US" sz="1200" dirty="0">
                <a:solidFill>
                  <a:srgbClr val="7BC22F"/>
                </a:solidFill>
                <a:latin typeface="Courier New"/>
              </a:rPr>
              <a:t> </a:t>
            </a:r>
            <a:r>
              <a:rPr lang="en-US" sz="1200" dirty="0" err="1">
                <a:solidFill>
                  <a:srgbClr val="7BC22F"/>
                </a:solidFill>
                <a:latin typeface="Courier New"/>
              </a:rPr>
              <a:t>ST_Contains</a:t>
            </a:r>
            <a:r>
              <a:rPr lang="en-US" sz="1200" dirty="0">
                <a:solidFill>
                  <a:srgbClr val="7BC22F"/>
                </a:solidFill>
                <a:latin typeface="Courier New"/>
              </a:rPr>
              <a:t>(geometry </a:t>
            </a:r>
            <a:r>
              <a:rPr lang="en-US" sz="1200" dirty="0" err="1">
                <a:solidFill>
                  <a:srgbClr val="7BC22F"/>
                </a:solidFill>
                <a:latin typeface="Courier New"/>
              </a:rPr>
              <a:t>geomA</a:t>
            </a:r>
            <a:r>
              <a:rPr lang="en-US" sz="1200" dirty="0">
                <a:solidFill>
                  <a:srgbClr val="7BC22F"/>
                </a:solidFill>
                <a:latin typeface="Courier New"/>
              </a:rPr>
              <a:t>, geometry </a:t>
            </a:r>
            <a:r>
              <a:rPr lang="en-US" sz="1200" dirty="0" err="1">
                <a:solidFill>
                  <a:srgbClr val="7BC22F"/>
                </a:solidFill>
                <a:latin typeface="Courier New"/>
              </a:rPr>
              <a:t>geomB</a:t>
            </a:r>
            <a:r>
              <a:rPr lang="en-US" sz="1200" dirty="0" smtClean="0">
                <a:solidFill>
                  <a:srgbClr val="7BC22F"/>
                </a:solidFill>
                <a:latin typeface="Courier New"/>
              </a:rPr>
              <a:t>);</a:t>
            </a:r>
          </a:p>
          <a:p>
            <a:pPr>
              <a:lnSpc>
                <a:spcPct val="100000"/>
              </a:lnSpc>
              <a:spcBef>
                <a:spcPts val="0"/>
              </a:spcBef>
            </a:pPr>
            <a:endParaRPr lang="en-US" altLang="en-US" sz="1200" dirty="0">
              <a:solidFill>
                <a:srgbClr val="7BC22F"/>
              </a:solidFill>
              <a:latin typeface="Courier New"/>
              <a:ea typeface="ヒラギノ角ゴ Pro W3" charset="-128"/>
            </a:endParaRPr>
          </a:p>
          <a:p>
            <a:pPr>
              <a:lnSpc>
                <a:spcPct val="100000"/>
              </a:lnSpc>
              <a:spcBef>
                <a:spcPts val="0"/>
              </a:spcBef>
            </a:pPr>
            <a:r>
              <a:rPr lang="en-US" sz="1200" dirty="0" err="1" smtClean="0">
                <a:solidFill>
                  <a:srgbClr val="FFFFFF"/>
                </a:solidFill>
                <a:latin typeface="Courier New"/>
              </a:rPr>
              <a:t>ST_Contains</a:t>
            </a:r>
            <a:r>
              <a:rPr lang="en-US" sz="1200" dirty="0" smtClean="0">
                <a:solidFill>
                  <a:srgbClr val="F08047"/>
                </a:solidFill>
                <a:latin typeface="Courier New"/>
              </a:rPr>
              <a:t>(</a:t>
            </a:r>
            <a:r>
              <a:rPr lang="en-US" sz="1200" dirty="0" err="1" smtClean="0">
                <a:solidFill>
                  <a:srgbClr val="FFFFFF"/>
                </a:solidFill>
                <a:latin typeface="Courier New"/>
              </a:rPr>
              <a:t>State_geom</a:t>
            </a:r>
            <a:r>
              <a:rPr lang="en-US" sz="1200" dirty="0" smtClean="0">
                <a:solidFill>
                  <a:srgbClr val="F08047"/>
                </a:solidFill>
                <a:latin typeface="Courier New"/>
              </a:rPr>
              <a:t>,</a:t>
            </a:r>
            <a:r>
              <a:rPr lang="en-US" sz="1200" dirty="0" smtClean="0">
                <a:solidFill>
                  <a:srgbClr val="FFFFFF"/>
                </a:solidFill>
                <a:latin typeface="Courier New"/>
              </a:rPr>
              <a:t> </a:t>
            </a:r>
            <a:r>
              <a:rPr lang="en-US" sz="1200" dirty="0" err="1" smtClean="0">
                <a:solidFill>
                  <a:srgbClr val="FFFFFF"/>
                </a:solidFill>
                <a:latin typeface="Courier New"/>
              </a:rPr>
              <a:t>Airport_geom</a:t>
            </a:r>
            <a:r>
              <a:rPr lang="en-US" sz="1200" dirty="0" smtClean="0">
                <a:solidFill>
                  <a:srgbClr val="F08047"/>
                </a:solidFill>
                <a:latin typeface="Courier New"/>
              </a:rPr>
              <a:t>)</a:t>
            </a:r>
            <a:endParaRPr lang="en-US" sz="1200" dirty="0"/>
          </a:p>
          <a:p>
            <a:pPr>
              <a:lnSpc>
                <a:spcPct val="100000"/>
              </a:lnSpc>
              <a:spcBef>
                <a:spcPts val="0"/>
              </a:spcBef>
            </a:pP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23</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ST_Contains</a:t>
            </a:r>
            <a:r>
              <a:rPr lang="en-US" altLang="en-US" sz="2400" dirty="0">
                <a:solidFill>
                  <a:schemeClr val="tx2">
                    <a:lumMod val="40000"/>
                    <a:lumOff val="60000"/>
                  </a:schemeClr>
                </a:solidFill>
                <a:ea typeface="ヒラギノ角ゴ Pro W3" charset="-128"/>
              </a:rPr>
              <a:t>:</a:t>
            </a:r>
            <a:endParaRPr lang="en-US" altLang="en-US" sz="2400" dirty="0" smtClean="0">
              <a:solidFill>
                <a:schemeClr val="tx2">
                  <a:lumMod val="40000"/>
                  <a:lumOff val="60000"/>
                </a:schemeClr>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We use this to find out what state the airport resides within.</a:t>
            </a:r>
          </a:p>
          <a:p>
            <a:pPr marL="574675" lvl="1" indent="-457200">
              <a:spcBef>
                <a:spcPts val="0"/>
              </a:spcBef>
              <a:buFont typeface="Arial" panose="020B0604020202020204" pitchFamily="34" charset="0"/>
              <a:buChar char="•"/>
            </a:pPr>
            <a:r>
              <a:rPr lang="en-US" dirty="0" smtClean="0">
                <a:solidFill>
                  <a:srgbClr val="FFFFFF"/>
                </a:solidFill>
                <a:ea typeface="ヒラギノ角ゴ Pro W3" charset="-128"/>
              </a:rPr>
              <a:t>You can also use this against a country or county table to find out what country or county the airport resides within.</a:t>
            </a:r>
            <a:endParaRPr lang="en-US" dirty="0">
              <a:ea typeface="ヒラギノ角ゴ Pro W3" charset="-128"/>
            </a:endParaRPr>
          </a:p>
          <a:p>
            <a:pPr marL="458787" indent="-457200">
              <a:spcBef>
                <a:spcPts val="0"/>
              </a:spcBef>
              <a:buFont typeface="Arial" panose="020B0604020202020204" pitchFamily="34" charset="0"/>
              <a:buChar char="•"/>
            </a:pPr>
            <a:endParaRPr lang="en-US" dirty="0"/>
          </a:p>
          <a:p>
            <a:pPr marL="681037" lvl="2" indent="-457200">
              <a:spcBef>
                <a:spcPts val="0"/>
              </a:spcBef>
              <a:buFont typeface="Arial" panose="020B0604020202020204" pitchFamily="34" charset="0"/>
              <a:buChar char="•"/>
            </a:pPr>
            <a:endParaRPr lang="en-US" dirty="0"/>
          </a:p>
        </p:txBody>
      </p:sp>
    </p:spTree>
    <p:extLst>
      <p:ext uri="{BB962C8B-B14F-4D97-AF65-F5344CB8AC3E}">
        <p14:creationId xmlns:p14="http://schemas.microsoft.com/office/powerpoint/2010/main" val="2951559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smtClean="0">
                <a:solidFill>
                  <a:srgbClr val="FFFFFF"/>
                </a:solidFill>
                <a:ea typeface="ヒラギノ角ゴ Pro W3" charset="-128"/>
              </a:rPr>
              <a:t>ST_Point</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dirty="0">
                <a:solidFill>
                  <a:srgbClr val="7BC22F"/>
                </a:solidFill>
                <a:latin typeface="Courier New"/>
              </a:rPr>
              <a:t>geometry </a:t>
            </a:r>
            <a:r>
              <a:rPr lang="en-US" sz="1200" dirty="0" err="1">
                <a:solidFill>
                  <a:srgbClr val="7BC22F"/>
                </a:solidFill>
                <a:latin typeface="Courier New"/>
              </a:rPr>
              <a:t>ST_Point</a:t>
            </a:r>
            <a:r>
              <a:rPr lang="en-US" sz="1200" dirty="0">
                <a:solidFill>
                  <a:srgbClr val="7BC22F"/>
                </a:solidFill>
                <a:latin typeface="Courier New"/>
              </a:rPr>
              <a:t>(float </a:t>
            </a:r>
            <a:r>
              <a:rPr lang="en-US" sz="1200" dirty="0" err="1">
                <a:solidFill>
                  <a:srgbClr val="7BC22F"/>
                </a:solidFill>
                <a:latin typeface="Courier New"/>
              </a:rPr>
              <a:t>x_lon</a:t>
            </a:r>
            <a:r>
              <a:rPr lang="en-US" sz="1200" dirty="0">
                <a:solidFill>
                  <a:srgbClr val="7BC22F"/>
                </a:solidFill>
                <a:latin typeface="Courier New"/>
              </a:rPr>
              <a:t>, float </a:t>
            </a:r>
            <a:r>
              <a:rPr lang="en-US" sz="1200" dirty="0" err="1">
                <a:solidFill>
                  <a:srgbClr val="7BC22F"/>
                </a:solidFill>
                <a:latin typeface="Courier New"/>
              </a:rPr>
              <a:t>y_lat</a:t>
            </a:r>
            <a:r>
              <a:rPr lang="en-US" sz="1200" dirty="0" smtClean="0">
                <a:solidFill>
                  <a:srgbClr val="7BC22F"/>
                </a:solidFill>
                <a:latin typeface="Courier New"/>
              </a:rPr>
              <a:t>);</a:t>
            </a:r>
          </a:p>
          <a:p>
            <a:pPr>
              <a:lnSpc>
                <a:spcPct val="100000"/>
              </a:lnSpc>
              <a:spcBef>
                <a:spcPts val="0"/>
              </a:spcBef>
            </a:pPr>
            <a:endParaRPr lang="en-US" altLang="en-US" sz="1200" dirty="0">
              <a:solidFill>
                <a:srgbClr val="7BC22F"/>
              </a:solidFill>
              <a:latin typeface="Courier New"/>
              <a:ea typeface="ヒラギノ角ゴ Pro W3" charset="-128"/>
            </a:endParaRPr>
          </a:p>
          <a:p>
            <a:pPr>
              <a:lnSpc>
                <a:spcPct val="100000"/>
              </a:lnSpc>
              <a:spcBef>
                <a:spcPts val="0"/>
              </a:spcBef>
            </a:pPr>
            <a:r>
              <a:rPr lang="en-US" sz="1200" dirty="0" err="1" smtClean="0">
                <a:solidFill>
                  <a:srgbClr val="FFFFFF"/>
                </a:solidFill>
                <a:latin typeface="Courier New"/>
              </a:rPr>
              <a:t>ST_Point</a:t>
            </a:r>
            <a:r>
              <a:rPr lang="en-US" sz="1200" dirty="0" smtClean="0">
                <a:solidFill>
                  <a:srgbClr val="F08047"/>
                </a:solidFill>
                <a:latin typeface="Courier New"/>
              </a:rPr>
              <a:t>(</a:t>
            </a:r>
            <a:r>
              <a:rPr lang="en-US" sz="1200" dirty="0" err="1" smtClean="0">
                <a:solidFill>
                  <a:srgbClr val="FFFFFF"/>
                </a:solidFill>
                <a:latin typeface="Courier New"/>
              </a:rPr>
              <a:t>lon</a:t>
            </a:r>
            <a:r>
              <a:rPr lang="en-US" sz="1200" dirty="0" smtClean="0">
                <a:solidFill>
                  <a:srgbClr val="F08047"/>
                </a:solidFill>
                <a:latin typeface="Courier New"/>
              </a:rPr>
              <a:t>,</a:t>
            </a:r>
            <a:r>
              <a:rPr lang="en-US" sz="1200" dirty="0" smtClean="0">
                <a:solidFill>
                  <a:srgbClr val="FFFFFF"/>
                </a:solidFill>
                <a:latin typeface="Courier New"/>
              </a:rPr>
              <a:t> </a:t>
            </a:r>
            <a:r>
              <a:rPr lang="en-US" sz="1200" dirty="0" err="1" smtClean="0">
                <a:solidFill>
                  <a:srgbClr val="FFFFFF"/>
                </a:solidFill>
                <a:latin typeface="Courier New"/>
              </a:rPr>
              <a:t>lat</a:t>
            </a:r>
            <a:r>
              <a:rPr lang="en-US" sz="1200" dirty="0" smtClean="0">
                <a:solidFill>
                  <a:srgbClr val="F08047"/>
                </a:solidFill>
                <a:latin typeface="Courier New"/>
              </a:rPr>
              <a:t>)</a:t>
            </a:r>
            <a:endParaRPr lang="en-US" sz="1200" dirty="0"/>
          </a:p>
          <a:p>
            <a:pPr>
              <a:lnSpc>
                <a:spcPct val="100000"/>
              </a:lnSpc>
              <a:spcBef>
                <a:spcPts val="0"/>
              </a:spcBef>
            </a:pP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24</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err="1" smtClean="0">
                <a:solidFill>
                  <a:schemeClr val="tx2">
                    <a:lumMod val="40000"/>
                    <a:lumOff val="60000"/>
                  </a:schemeClr>
                </a:solidFill>
                <a:ea typeface="ヒラギノ角ゴ Pro W3" charset="-128"/>
              </a:rPr>
              <a:t>ST_Point</a:t>
            </a:r>
            <a:r>
              <a:rPr lang="en-US" altLang="en-US" sz="2400" dirty="0" smtClean="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We use this to create a Point using the longitude and latitude in the Airport table.</a:t>
            </a:r>
            <a:endParaRPr lang="en-US" dirty="0">
              <a:ea typeface="ヒラギノ角ゴ Pro W3" charset="-128"/>
            </a:endParaRPr>
          </a:p>
          <a:p>
            <a:pPr marL="458787" indent="-457200">
              <a:spcBef>
                <a:spcPts val="0"/>
              </a:spcBef>
              <a:buFont typeface="Arial" panose="020B0604020202020204" pitchFamily="34" charset="0"/>
              <a:buChar char="•"/>
            </a:pPr>
            <a:endParaRPr lang="en-US" dirty="0"/>
          </a:p>
          <a:p>
            <a:pPr marL="681037" lvl="2" indent="-457200">
              <a:spcBef>
                <a:spcPts val="0"/>
              </a:spcBef>
              <a:buFont typeface="Arial" panose="020B0604020202020204" pitchFamily="34" charset="0"/>
              <a:buChar char="•"/>
            </a:pPr>
            <a:endParaRPr lang="en-US" dirty="0"/>
          </a:p>
        </p:txBody>
      </p:sp>
    </p:spTree>
    <p:extLst>
      <p:ext uri="{BB962C8B-B14F-4D97-AF65-F5344CB8AC3E}">
        <p14:creationId xmlns:p14="http://schemas.microsoft.com/office/powerpoint/2010/main" val="3191935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smtClean="0">
                <a:solidFill>
                  <a:srgbClr val="FFFFFF"/>
                </a:solidFill>
                <a:ea typeface="ヒラギノ角ゴ Pro W3" charset="-128"/>
              </a:rPr>
              <a:t>ST_SetSRID</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dirty="0">
                <a:solidFill>
                  <a:srgbClr val="7BC22F"/>
                </a:solidFill>
                <a:latin typeface="Courier New"/>
              </a:rPr>
              <a:t>geometry </a:t>
            </a:r>
            <a:r>
              <a:rPr lang="en-US" sz="1200" dirty="0" err="1">
                <a:solidFill>
                  <a:srgbClr val="7BC22F"/>
                </a:solidFill>
                <a:latin typeface="Courier New"/>
              </a:rPr>
              <a:t>ST_SetSRID</a:t>
            </a:r>
            <a:r>
              <a:rPr lang="en-US" sz="1200" dirty="0">
                <a:solidFill>
                  <a:srgbClr val="7BC22F"/>
                </a:solidFill>
                <a:latin typeface="Courier New"/>
              </a:rPr>
              <a:t>(geometry </a:t>
            </a:r>
            <a:r>
              <a:rPr lang="en-US" sz="1200" dirty="0" err="1">
                <a:solidFill>
                  <a:srgbClr val="7BC22F"/>
                </a:solidFill>
                <a:latin typeface="Courier New"/>
              </a:rPr>
              <a:t>geom</a:t>
            </a:r>
            <a:r>
              <a:rPr lang="en-US" sz="1200" dirty="0">
                <a:solidFill>
                  <a:srgbClr val="7BC22F"/>
                </a:solidFill>
                <a:latin typeface="Courier New"/>
              </a:rPr>
              <a:t>, integer </a:t>
            </a:r>
            <a:r>
              <a:rPr lang="en-US" sz="1200" dirty="0" err="1">
                <a:solidFill>
                  <a:srgbClr val="7BC22F"/>
                </a:solidFill>
                <a:latin typeface="Courier New"/>
              </a:rPr>
              <a:t>srid</a:t>
            </a:r>
            <a:r>
              <a:rPr lang="en-US" sz="1200" dirty="0" smtClean="0">
                <a:solidFill>
                  <a:srgbClr val="7BC22F"/>
                </a:solidFill>
                <a:latin typeface="Courier New"/>
              </a:rPr>
              <a:t>);</a:t>
            </a:r>
          </a:p>
          <a:p>
            <a:pPr>
              <a:lnSpc>
                <a:spcPct val="100000"/>
              </a:lnSpc>
              <a:spcBef>
                <a:spcPts val="0"/>
              </a:spcBef>
            </a:pPr>
            <a:endParaRPr lang="en-US" altLang="en-US" sz="1200" dirty="0">
              <a:solidFill>
                <a:srgbClr val="7BC22F"/>
              </a:solidFill>
              <a:latin typeface="Courier New"/>
              <a:ea typeface="ヒラギノ角ゴ Pro W3" charset="-128"/>
            </a:endParaRPr>
          </a:p>
          <a:p>
            <a:pPr>
              <a:lnSpc>
                <a:spcPct val="100000"/>
              </a:lnSpc>
              <a:spcBef>
                <a:spcPts val="0"/>
              </a:spcBef>
            </a:pPr>
            <a:r>
              <a:rPr lang="en-US" sz="1200" dirty="0" err="1" smtClean="0">
                <a:solidFill>
                  <a:srgbClr val="FFFFFF"/>
                </a:solidFill>
                <a:latin typeface="Courier New"/>
              </a:rPr>
              <a:t>ST_SetSRID</a:t>
            </a:r>
            <a:r>
              <a:rPr lang="en-US" sz="1200" dirty="0" smtClean="0">
                <a:solidFill>
                  <a:srgbClr val="F08047"/>
                </a:solidFill>
                <a:latin typeface="Courier New"/>
              </a:rPr>
              <a:t>(</a:t>
            </a:r>
            <a:r>
              <a:rPr lang="en-US" sz="1200" dirty="0" err="1" smtClean="0">
                <a:solidFill>
                  <a:srgbClr val="FFFFFF"/>
                </a:solidFill>
                <a:latin typeface="Courier New"/>
              </a:rPr>
              <a:t>Airport_geom</a:t>
            </a:r>
            <a:r>
              <a:rPr lang="en-US" sz="1200" dirty="0" smtClean="0">
                <a:solidFill>
                  <a:srgbClr val="FFFFFF"/>
                </a:solidFill>
                <a:latin typeface="Courier New"/>
              </a:rPr>
              <a:t>, </a:t>
            </a:r>
            <a:r>
              <a:rPr lang="en-US" sz="1200" dirty="0">
                <a:solidFill>
                  <a:srgbClr val="FFFFFF"/>
                </a:solidFill>
                <a:latin typeface="Courier New"/>
              </a:rPr>
              <a:t>4326</a:t>
            </a:r>
            <a:r>
              <a:rPr lang="en-US" sz="1200" dirty="0" smtClean="0">
                <a:solidFill>
                  <a:srgbClr val="F08047"/>
                </a:solidFill>
                <a:latin typeface="Courier New"/>
              </a:rPr>
              <a:t>)::geography;</a:t>
            </a:r>
            <a:r>
              <a:rPr lang="en-US" sz="1200" dirty="0">
                <a:solidFill>
                  <a:srgbClr val="F08047"/>
                </a:solidFill>
                <a:latin typeface="Courier New"/>
              </a:rPr>
              <a:t/>
            </a:r>
            <a:br>
              <a:rPr lang="en-US" sz="1200" dirty="0">
                <a:solidFill>
                  <a:srgbClr val="F08047"/>
                </a:solidFill>
                <a:latin typeface="Courier New"/>
              </a:rPr>
            </a:br>
            <a:r>
              <a:rPr lang="en-US" sz="1200" dirty="0">
                <a:solidFill>
                  <a:srgbClr val="F08047"/>
                </a:solidFill>
                <a:latin typeface="Courier New"/>
              </a:rPr>
              <a:t/>
            </a:r>
            <a:br>
              <a:rPr lang="en-US" sz="1200" dirty="0">
                <a:solidFill>
                  <a:srgbClr val="F08047"/>
                </a:solidFill>
                <a:latin typeface="Courier New"/>
              </a:rPr>
            </a:br>
            <a:endParaRPr lang="en-US" sz="1200" dirty="0"/>
          </a:p>
          <a:p>
            <a:pPr>
              <a:lnSpc>
                <a:spcPct val="100000"/>
              </a:lnSpc>
              <a:spcBef>
                <a:spcPts val="0"/>
              </a:spcBef>
            </a:pPr>
            <a:r>
              <a:rPr lang="en-US" sz="1200" dirty="0" err="1">
                <a:solidFill>
                  <a:srgbClr val="FFFFFF"/>
                </a:solidFill>
                <a:latin typeface="Courier New"/>
              </a:rPr>
              <a:t>ST_SetSRID</a:t>
            </a:r>
            <a:r>
              <a:rPr lang="en-US" sz="1200" dirty="0">
                <a:solidFill>
                  <a:srgbClr val="F08047"/>
                </a:solidFill>
                <a:latin typeface="Courier New"/>
              </a:rPr>
              <a:t>(</a:t>
            </a:r>
            <a:r>
              <a:rPr lang="en-US" sz="1200" dirty="0" err="1">
                <a:solidFill>
                  <a:srgbClr val="FFFFFF"/>
                </a:solidFill>
                <a:latin typeface="Courier New"/>
              </a:rPr>
              <a:t>Airport_geom</a:t>
            </a:r>
            <a:r>
              <a:rPr lang="en-US" sz="1200" dirty="0">
                <a:solidFill>
                  <a:srgbClr val="FFFFFF"/>
                </a:solidFill>
                <a:latin typeface="Courier New"/>
              </a:rPr>
              <a:t>, </a:t>
            </a:r>
            <a:r>
              <a:rPr lang="en-US" sz="1200" dirty="0" smtClean="0">
                <a:solidFill>
                  <a:srgbClr val="FFFFFF"/>
                </a:solidFill>
                <a:latin typeface="Courier New"/>
              </a:rPr>
              <a:t>4269</a:t>
            </a:r>
            <a:r>
              <a:rPr lang="en-US" sz="1200" dirty="0" smtClean="0">
                <a:solidFill>
                  <a:srgbClr val="F08047"/>
                </a:solidFill>
                <a:latin typeface="Courier New"/>
              </a:rPr>
              <a:t>);</a:t>
            </a:r>
            <a:r>
              <a:rPr lang="en-US" sz="1200" dirty="0">
                <a:solidFill>
                  <a:srgbClr val="F08047"/>
                </a:solidFill>
                <a:latin typeface="Courier New"/>
              </a:rPr>
              <a:t/>
            </a:r>
            <a:br>
              <a:rPr lang="en-US" sz="1200" dirty="0">
                <a:solidFill>
                  <a:srgbClr val="F08047"/>
                </a:solidFill>
                <a:latin typeface="Courier New"/>
              </a:rPr>
            </a:br>
            <a:r>
              <a:rPr lang="en-US" sz="1200" dirty="0">
                <a:solidFill>
                  <a:srgbClr val="F08047"/>
                </a:solidFill>
                <a:latin typeface="Courier New"/>
              </a:rPr>
              <a:t/>
            </a:r>
            <a:br>
              <a:rPr lang="en-US" sz="1200" dirty="0">
                <a:solidFill>
                  <a:srgbClr val="F08047"/>
                </a:solidFill>
                <a:latin typeface="Courier New"/>
              </a:rPr>
            </a:br>
            <a:endParaRPr lang="en-US" sz="1200" dirty="0"/>
          </a:p>
          <a:p>
            <a:pPr>
              <a:lnSpc>
                <a:spcPct val="100000"/>
              </a:lnSpc>
              <a:spcBef>
                <a:spcPts val="0"/>
              </a:spcBef>
            </a:pP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25</a:t>
            </a:fld>
            <a:endParaRPr lang="en-US" altLang="en-US" sz="600"/>
          </a:p>
        </p:txBody>
      </p:sp>
      <p:sp>
        <p:nvSpPr>
          <p:cNvPr id="2" name="Text Placeholder 1"/>
          <p:cNvSpPr>
            <a:spLocks noGrp="1"/>
          </p:cNvSpPr>
          <p:nvPr>
            <p:ph type="body" sz="quarter" idx="16"/>
          </p:nvPr>
        </p:nvSpPr>
        <p:spPr>
          <a:xfrm>
            <a:off x="455613" y="1261872"/>
            <a:ext cx="4116388" cy="4846320"/>
          </a:xfrm>
        </p:spPr>
        <p:txBody>
          <a:bodyPr/>
          <a:lstStyle/>
          <a:p>
            <a:pPr marL="457200" indent="-457200">
              <a:spcBef>
                <a:spcPts val="0"/>
              </a:spcBef>
              <a:buFont typeface="Arial" panose="020B0604020202020204" pitchFamily="34" charset="0"/>
              <a:buChar char="•"/>
            </a:pPr>
            <a:r>
              <a:rPr lang="en-US" altLang="en-US" sz="2400" dirty="0" err="1" smtClean="0">
                <a:solidFill>
                  <a:schemeClr val="tx2">
                    <a:lumMod val="40000"/>
                    <a:lumOff val="60000"/>
                  </a:schemeClr>
                </a:solidFill>
                <a:ea typeface="ヒラギノ角ゴ Pro W3" charset="-128"/>
              </a:rPr>
              <a:t>ST_SetSRID</a:t>
            </a:r>
            <a:r>
              <a:rPr lang="en-US" altLang="en-US" sz="2400" dirty="0" smtClean="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We use this to set the </a:t>
            </a:r>
            <a:r>
              <a:rPr lang="en-US" altLang="en-US" dirty="0">
                <a:solidFill>
                  <a:srgbClr val="FFFFFF"/>
                </a:solidFill>
                <a:ea typeface="ヒラギノ角ゴ Pro W3" charset="-128"/>
              </a:rPr>
              <a:t>SRID </a:t>
            </a:r>
            <a:r>
              <a:rPr lang="en-US" altLang="en-US" i="1" dirty="0">
                <a:solidFill>
                  <a:srgbClr val="FFFFFF"/>
                </a:solidFill>
                <a:ea typeface="ヒラギノ角ゴ Pro W3" charset="-128"/>
              </a:rPr>
              <a:t>(Spatial Reference System Identifier)</a:t>
            </a:r>
            <a:r>
              <a:rPr lang="en-US" altLang="en-US" dirty="0">
                <a:solidFill>
                  <a:srgbClr val="FFFFFF"/>
                </a:solidFill>
                <a:ea typeface="ヒラギノ角ゴ Pro W3" charset="-128"/>
              </a:rPr>
              <a:t> meta </a:t>
            </a:r>
            <a:r>
              <a:rPr lang="en-US" altLang="en-US" dirty="0" smtClean="0">
                <a:solidFill>
                  <a:srgbClr val="FFFFFF"/>
                </a:solidFill>
                <a:ea typeface="ヒラギノ角ゴ Pro W3" charset="-128"/>
              </a:rPr>
              <a:t>data to say which type of point we are using</a:t>
            </a:r>
            <a:r>
              <a:rPr lang="en-US" dirty="0" smtClean="0">
                <a:solidFill>
                  <a:srgbClr val="FFFFFF"/>
                </a:solidFill>
                <a:ea typeface="ヒラギノ角ゴ Pro W3" charset="-128"/>
              </a:rPr>
              <a:t>.</a:t>
            </a:r>
          </a:p>
          <a:p>
            <a:pPr marL="574675" lvl="1" indent="-457200">
              <a:spcBef>
                <a:spcPts val="0"/>
              </a:spcBef>
              <a:buFont typeface="Arial" panose="020B0604020202020204" pitchFamily="34" charset="0"/>
              <a:buChar char="•"/>
            </a:pPr>
            <a:r>
              <a:rPr lang="en-US" dirty="0" smtClean="0">
                <a:solidFill>
                  <a:srgbClr val="FFFFFF"/>
                </a:solidFill>
                <a:ea typeface="ヒラギノ角ゴ Pro W3" charset="-128"/>
              </a:rPr>
              <a:t>4326 is the WGS </a:t>
            </a:r>
            <a:r>
              <a:rPr lang="en-US" dirty="0">
                <a:solidFill>
                  <a:srgbClr val="FFFFFF"/>
                </a:solidFill>
                <a:ea typeface="ヒラギノ角ゴ Pro W3" charset="-128"/>
              </a:rPr>
              <a:t>84 </a:t>
            </a:r>
            <a:r>
              <a:rPr lang="en-US" i="1" dirty="0" smtClean="0">
                <a:solidFill>
                  <a:srgbClr val="FFFFFF"/>
                </a:solidFill>
                <a:ea typeface="ヒラギノ角ゴ Pro W3" charset="-128"/>
              </a:rPr>
              <a:t>(World </a:t>
            </a:r>
            <a:r>
              <a:rPr lang="en-US" i="1" dirty="0">
                <a:solidFill>
                  <a:srgbClr val="FFFFFF"/>
                </a:solidFill>
                <a:ea typeface="ヒラギノ角ゴ Pro W3" charset="-128"/>
              </a:rPr>
              <a:t>Geodetic System dated </a:t>
            </a:r>
            <a:r>
              <a:rPr lang="en-US" i="1" dirty="0" smtClean="0">
                <a:solidFill>
                  <a:srgbClr val="FFFFFF"/>
                </a:solidFill>
                <a:ea typeface="ヒラギノ角ゴ Pro W3" charset="-128"/>
              </a:rPr>
              <a:t>1984)</a:t>
            </a:r>
            <a:r>
              <a:rPr lang="en-US" dirty="0" smtClean="0">
                <a:solidFill>
                  <a:srgbClr val="FFFFFF"/>
                </a:solidFill>
                <a:ea typeface="ヒラギノ角ゴ Pro W3" charset="-128"/>
              </a:rPr>
              <a:t> </a:t>
            </a:r>
            <a:r>
              <a:rPr lang="en-US" dirty="0">
                <a:solidFill>
                  <a:srgbClr val="FFFFFF"/>
                </a:solidFill>
                <a:ea typeface="ヒラギノ角ゴ Pro W3" charset="-128"/>
              </a:rPr>
              <a:t>Standard</a:t>
            </a:r>
            <a:r>
              <a:rPr lang="en-US" dirty="0" smtClean="0">
                <a:solidFill>
                  <a:srgbClr val="FFFFFF"/>
                </a:solidFill>
                <a:ea typeface="ヒラギノ角ゴ Pro W3" charset="-128"/>
              </a:rPr>
              <a:t>.</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4269 is the NAD83 (North American Datum of </a:t>
            </a:r>
            <a:r>
              <a:rPr lang="en-US" dirty="0" smtClean="0">
                <a:solidFill>
                  <a:srgbClr val="FFFFFF"/>
                </a:solidFill>
                <a:ea typeface="ヒラギノ角ゴ Pro W3" charset="-128"/>
              </a:rPr>
              <a:t>1983) Standard.</a:t>
            </a:r>
          </a:p>
          <a:p>
            <a:pPr marL="574675" lvl="1" indent="-457200">
              <a:spcBef>
                <a:spcPts val="0"/>
              </a:spcBef>
              <a:buFont typeface="Arial" panose="020B0604020202020204" pitchFamily="34" charset="0"/>
              <a:buChar char="•"/>
            </a:pPr>
            <a:r>
              <a:rPr lang="en-US" dirty="0" smtClean="0">
                <a:solidFill>
                  <a:srgbClr val="FFFFFF"/>
                </a:solidFill>
                <a:ea typeface="ヒラギノ角ゴ Pro W3" charset="-128"/>
              </a:rPr>
              <a:t>You can use </a:t>
            </a:r>
            <a:r>
              <a:rPr lang="en-US" dirty="0" err="1" smtClean="0">
                <a:solidFill>
                  <a:srgbClr val="FFFFFF"/>
                </a:solidFill>
                <a:ea typeface="ヒラギノ角ゴ Pro W3" charset="-128"/>
              </a:rPr>
              <a:t>ST_Transform</a:t>
            </a:r>
            <a:r>
              <a:rPr lang="en-US" dirty="0" smtClean="0">
                <a:solidFill>
                  <a:srgbClr val="FFFFFF"/>
                </a:solidFill>
                <a:ea typeface="ヒラギノ角ゴ Pro W3" charset="-128"/>
              </a:rPr>
              <a:t> to convert between SRID’s.</a:t>
            </a:r>
          </a:p>
          <a:p>
            <a:pPr marL="574675" lvl="1" indent="-457200">
              <a:spcBef>
                <a:spcPts val="0"/>
              </a:spcBef>
              <a:buFont typeface="Arial" panose="020B0604020202020204" pitchFamily="34" charset="0"/>
              <a:buChar char="•"/>
            </a:pPr>
            <a:endParaRPr lang="en-US" dirty="0">
              <a:solidFill>
                <a:srgbClr val="FFFFFF"/>
              </a:solidFill>
              <a:ea typeface="ヒラギノ角ゴ Pro W3" charset="-128"/>
            </a:endParaRPr>
          </a:p>
          <a:p>
            <a:pPr marL="458787" indent="-457200">
              <a:spcBef>
                <a:spcPts val="0"/>
              </a:spcBef>
              <a:buFont typeface="Arial" panose="020B0604020202020204" pitchFamily="34" charset="0"/>
              <a:buChar char="•"/>
            </a:pPr>
            <a:r>
              <a:rPr lang="en-US" dirty="0">
                <a:ea typeface="ヒラギノ角ゴ Pro W3" charset="-128"/>
              </a:rPr>
              <a:t>North American Datum 1983 and WGS </a:t>
            </a:r>
            <a:r>
              <a:rPr lang="en-US" dirty="0" smtClean="0">
                <a:ea typeface="ヒラギノ角ゴ Pro W3" charset="-128"/>
              </a:rPr>
              <a:t>84</a:t>
            </a:r>
            <a:endParaRPr lang="en-US" dirty="0">
              <a:ea typeface="ヒラギノ角ゴ Pro W3" charset="-128"/>
            </a:endParaRPr>
          </a:p>
          <a:p>
            <a:pPr marL="574675" lvl="1" indent="-457200">
              <a:spcBef>
                <a:spcPts val="0"/>
              </a:spcBef>
              <a:buFont typeface="Arial" panose="020B0604020202020204" pitchFamily="34" charset="0"/>
              <a:buChar char="•"/>
            </a:pPr>
            <a:r>
              <a:rPr lang="en-US" dirty="0" smtClean="0">
                <a:ea typeface="ヒラギノ角ゴ Pro W3" charset="-128"/>
              </a:rPr>
              <a:t>One </a:t>
            </a:r>
            <a:r>
              <a:rPr lang="en-US" dirty="0">
                <a:ea typeface="ヒラギノ角ゴ Pro W3" charset="-128"/>
              </a:rPr>
              <a:t>fundamental difference is that NAD 83 is defined to remain essentially constant over time for points on the North American Plate, whereas WGS 84 is defined with respect to the average of stations all over the world. Thus there is a change over time as to the difference between the systems. For much of the United States the relative rate is on the order of 1 to 2 cm per year.</a:t>
            </a:r>
          </a:p>
          <a:p>
            <a:pPr marL="458787" indent="-457200">
              <a:spcBef>
                <a:spcPts val="0"/>
              </a:spcBef>
              <a:buFont typeface="Arial" panose="020B0604020202020204" pitchFamily="34" charset="0"/>
              <a:buChar char="•"/>
            </a:pPr>
            <a:endParaRPr lang="en-US" dirty="0"/>
          </a:p>
          <a:p>
            <a:pPr marL="681037" lvl="2" indent="-457200">
              <a:spcBef>
                <a:spcPts val="0"/>
              </a:spcBef>
              <a:buFont typeface="Arial" panose="020B0604020202020204" pitchFamily="34" charset="0"/>
              <a:buChar char="•"/>
            </a:pPr>
            <a:endParaRPr lang="en-US" dirty="0"/>
          </a:p>
        </p:txBody>
      </p:sp>
    </p:spTree>
    <p:extLst>
      <p:ext uri="{BB962C8B-B14F-4D97-AF65-F5344CB8AC3E}">
        <p14:creationId xmlns:p14="http://schemas.microsoft.com/office/powerpoint/2010/main" val="207743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Airports Table</a:t>
            </a:r>
          </a:p>
        </p:txBody>
      </p:sp>
      <p:sp>
        <p:nvSpPr>
          <p:cNvPr id="21507" name="Text Placeholder 4"/>
          <p:cNvSpPr>
            <a:spLocks noGrp="1"/>
          </p:cNvSpPr>
          <p:nvPr>
            <p:ph type="body" sz="quarter" idx="12"/>
          </p:nvPr>
        </p:nvSpPr>
        <p:spPr>
          <a:xfrm>
            <a:off x="4610746" y="1261872"/>
            <a:ext cx="4074467" cy="4846320"/>
          </a:xfrm>
        </p:spPr>
        <p:txBody>
          <a:bodyPr/>
          <a:lstStyle/>
          <a:p>
            <a:pPr>
              <a:lnSpc>
                <a:spcPct val="100000"/>
              </a:lnSpc>
              <a:spcBef>
                <a:spcPts val="0"/>
              </a:spcBef>
            </a:pPr>
            <a:r>
              <a:rPr lang="en-US" sz="1200" dirty="0">
                <a:solidFill>
                  <a:srgbClr val="7BC22F"/>
                </a:solidFill>
              </a:rPr>
              <a:t>ALTER</a:t>
            </a:r>
            <a:r>
              <a:rPr lang="en-US" sz="1200" dirty="0">
                <a:solidFill>
                  <a:srgbClr val="FFFFFF"/>
                </a:solidFill>
              </a:rPr>
              <a:t> </a:t>
            </a:r>
            <a:r>
              <a:rPr lang="en-US" sz="1200" dirty="0">
                <a:solidFill>
                  <a:srgbClr val="7BC22F"/>
                </a:solidFill>
              </a:rPr>
              <a:t>TABLE</a:t>
            </a:r>
            <a:r>
              <a:rPr lang="en-US" sz="1200" dirty="0">
                <a:solidFill>
                  <a:srgbClr val="FFFFFF"/>
                </a:solidFill>
              </a:rPr>
              <a:t> </a:t>
            </a:r>
            <a:r>
              <a:rPr lang="en-US" sz="1200" dirty="0" err="1">
                <a:solidFill>
                  <a:srgbClr val="FFFFFF"/>
                </a:solidFill>
              </a:rPr>
              <a:t>flights</a:t>
            </a:r>
            <a:r>
              <a:rPr lang="en-US" sz="1200" dirty="0" err="1">
                <a:solidFill>
                  <a:srgbClr val="F08047"/>
                </a:solidFill>
              </a:rPr>
              <a:t>.</a:t>
            </a:r>
            <a:r>
              <a:rPr lang="en-US" sz="1200" dirty="0" err="1">
                <a:solidFill>
                  <a:srgbClr val="FFFFFF"/>
                </a:solidFill>
              </a:rPr>
              <a:t>airports</a:t>
            </a:r>
            <a:r>
              <a:rPr lang="en-US" sz="1200" dirty="0">
                <a:solidFill>
                  <a:srgbClr val="FFFFFF"/>
                </a:solidFill>
              </a:rPr>
              <a:t> </a:t>
            </a:r>
            <a:endParaRPr lang="en-US" sz="1200" dirty="0" smtClean="0">
              <a:solidFill>
                <a:srgbClr val="FFFFFF"/>
              </a:solidFill>
            </a:endParaRPr>
          </a:p>
          <a:p>
            <a:pPr>
              <a:lnSpc>
                <a:spcPct val="100000"/>
              </a:lnSpc>
              <a:spcBef>
                <a:spcPts val="0"/>
              </a:spcBef>
            </a:pPr>
            <a:r>
              <a:rPr lang="en-US" sz="1200" dirty="0">
                <a:solidFill>
                  <a:srgbClr val="FFFFFF"/>
                </a:solidFill>
              </a:rPr>
              <a:t> </a:t>
            </a:r>
            <a:r>
              <a:rPr lang="en-US" sz="1200" dirty="0" smtClean="0">
                <a:solidFill>
                  <a:srgbClr val="FFFFFF"/>
                </a:solidFill>
              </a:rPr>
              <a:t> </a:t>
            </a:r>
            <a:r>
              <a:rPr lang="en-US" sz="1200" dirty="0" smtClean="0">
                <a:solidFill>
                  <a:srgbClr val="7BC22F"/>
                </a:solidFill>
              </a:rPr>
              <a:t>ADD</a:t>
            </a:r>
            <a:r>
              <a:rPr lang="en-US" sz="1200" dirty="0" smtClean="0">
                <a:solidFill>
                  <a:srgbClr val="FFFFFF"/>
                </a:solidFill>
              </a:rPr>
              <a:t> </a:t>
            </a:r>
            <a:r>
              <a:rPr lang="en-US" sz="1200" dirty="0">
                <a:solidFill>
                  <a:srgbClr val="7BC22F"/>
                </a:solidFill>
              </a:rPr>
              <a:t>COLUMN</a:t>
            </a:r>
            <a:r>
              <a:rPr lang="en-US" sz="1200" dirty="0">
                <a:solidFill>
                  <a:srgbClr val="FFFFFF"/>
                </a:solidFill>
              </a:rPr>
              <a:t> </a:t>
            </a:r>
            <a:r>
              <a:rPr lang="en-US" sz="1200" dirty="0" err="1">
                <a:solidFill>
                  <a:srgbClr val="FFFFFF"/>
                </a:solidFill>
              </a:rPr>
              <a:t>geog</a:t>
            </a:r>
            <a:r>
              <a:rPr lang="en-US" sz="1200" dirty="0">
                <a:solidFill>
                  <a:srgbClr val="FFFFFF"/>
                </a:solidFill>
              </a:rPr>
              <a:t> </a:t>
            </a:r>
            <a:r>
              <a:rPr lang="en-US" sz="1200" dirty="0" err="1">
                <a:solidFill>
                  <a:srgbClr val="7BC22F"/>
                </a:solidFill>
              </a:rPr>
              <a:t>public</a:t>
            </a:r>
            <a:r>
              <a:rPr lang="en-US" sz="1200" dirty="0" err="1">
                <a:solidFill>
                  <a:srgbClr val="F08047"/>
                </a:solidFill>
              </a:rPr>
              <a:t>.</a:t>
            </a:r>
            <a:r>
              <a:rPr lang="en-US" sz="1200" dirty="0" err="1">
                <a:solidFill>
                  <a:srgbClr val="FFFFFF"/>
                </a:solidFill>
              </a:rPr>
              <a:t>geography</a:t>
            </a:r>
            <a:r>
              <a:rPr lang="en-US" sz="1200" dirty="0">
                <a:solidFill>
                  <a:srgbClr val="F08047"/>
                </a:solidFill>
              </a:rPr>
              <a:t>;</a:t>
            </a:r>
            <a:r>
              <a:rPr lang="en-US" sz="1200" dirty="0">
                <a:solidFill>
                  <a:srgbClr val="FFFFFF"/>
                </a:solidFill>
              </a:rPr>
              <a:t> </a:t>
            </a:r>
            <a:endParaRPr lang="en-US" sz="1200" dirty="0" smtClean="0">
              <a:solidFill>
                <a:srgbClr val="FFFFFF"/>
              </a:solidFill>
            </a:endParaRPr>
          </a:p>
          <a:p>
            <a:pPr>
              <a:lnSpc>
                <a:spcPct val="100000"/>
              </a:lnSpc>
              <a:spcBef>
                <a:spcPts val="0"/>
              </a:spcBef>
            </a:pPr>
            <a:endParaRPr lang="en-US" sz="1200" dirty="0">
              <a:solidFill>
                <a:srgbClr val="FFFFFF"/>
              </a:solidFill>
            </a:endParaRPr>
          </a:p>
          <a:p>
            <a:pPr>
              <a:lnSpc>
                <a:spcPct val="100000"/>
              </a:lnSpc>
              <a:spcBef>
                <a:spcPts val="0"/>
              </a:spcBef>
            </a:pPr>
            <a:r>
              <a:rPr lang="en-US" sz="1200" dirty="0" smtClean="0">
                <a:solidFill>
                  <a:srgbClr val="7BC22F"/>
                </a:solidFill>
              </a:rPr>
              <a:t>UPDATE</a:t>
            </a:r>
            <a:r>
              <a:rPr lang="en-US" sz="1200" dirty="0" smtClean="0">
                <a:solidFill>
                  <a:srgbClr val="FFFFFF"/>
                </a:solidFill>
              </a:rPr>
              <a:t> </a:t>
            </a:r>
            <a:r>
              <a:rPr lang="en-US" sz="1200" dirty="0" err="1">
                <a:solidFill>
                  <a:srgbClr val="FFFFFF"/>
                </a:solidFill>
              </a:rPr>
              <a:t>flights</a:t>
            </a:r>
            <a:r>
              <a:rPr lang="en-US" sz="1200" dirty="0" err="1">
                <a:solidFill>
                  <a:srgbClr val="F08047"/>
                </a:solidFill>
              </a:rPr>
              <a:t>.</a:t>
            </a:r>
            <a:r>
              <a:rPr lang="en-US" sz="1200" dirty="0" err="1">
                <a:solidFill>
                  <a:srgbClr val="FFFFFF"/>
                </a:solidFill>
              </a:rPr>
              <a:t>airports</a:t>
            </a:r>
            <a:r>
              <a:rPr lang="en-US" sz="1200" dirty="0">
                <a:solidFill>
                  <a:srgbClr val="FFFFFF"/>
                </a:solidFill>
              </a:rPr>
              <a:t> </a:t>
            </a:r>
            <a:endParaRPr lang="en-US" sz="1200" dirty="0" smtClean="0">
              <a:solidFill>
                <a:srgbClr val="FFFFFF"/>
              </a:solidFill>
            </a:endParaRPr>
          </a:p>
          <a:p>
            <a:pPr>
              <a:lnSpc>
                <a:spcPct val="100000"/>
              </a:lnSpc>
              <a:spcBef>
                <a:spcPts val="0"/>
              </a:spcBef>
            </a:pPr>
            <a:r>
              <a:rPr lang="en-US" sz="1200" dirty="0">
                <a:solidFill>
                  <a:srgbClr val="FFFFFF"/>
                </a:solidFill>
              </a:rPr>
              <a:t> </a:t>
            </a:r>
            <a:r>
              <a:rPr lang="en-US" sz="1200" dirty="0" smtClean="0">
                <a:solidFill>
                  <a:srgbClr val="FFFFFF"/>
                </a:solidFill>
              </a:rPr>
              <a:t> </a:t>
            </a:r>
            <a:r>
              <a:rPr lang="en-US" sz="1200" dirty="0" smtClean="0">
                <a:solidFill>
                  <a:srgbClr val="7BC22F"/>
                </a:solidFill>
              </a:rPr>
              <a:t>SET</a:t>
            </a:r>
            <a:r>
              <a:rPr lang="en-US" sz="1200" dirty="0" smtClean="0">
                <a:solidFill>
                  <a:srgbClr val="FFFFFF"/>
                </a:solidFill>
              </a:rPr>
              <a:t> </a:t>
            </a:r>
            <a:r>
              <a:rPr lang="en-US" sz="1200" dirty="0" err="1">
                <a:solidFill>
                  <a:srgbClr val="FFFFFF"/>
                </a:solidFill>
              </a:rPr>
              <a:t>geog</a:t>
            </a:r>
            <a:r>
              <a:rPr lang="en-US" sz="1200" dirty="0">
                <a:solidFill>
                  <a:srgbClr val="FFFFFF"/>
                </a:solidFill>
              </a:rPr>
              <a:t> </a:t>
            </a:r>
            <a:r>
              <a:rPr lang="en-US" sz="1200" dirty="0">
                <a:solidFill>
                  <a:srgbClr val="F08047"/>
                </a:solidFill>
              </a:rPr>
              <a:t>=</a:t>
            </a:r>
            <a:r>
              <a:rPr lang="en-US" sz="1200" dirty="0">
                <a:solidFill>
                  <a:srgbClr val="FFFFFF"/>
                </a:solidFill>
              </a:rPr>
              <a:t> </a:t>
            </a:r>
            <a:endParaRPr lang="en-US" sz="1200" dirty="0" smtClean="0">
              <a:solidFill>
                <a:srgbClr val="FFFFFF"/>
              </a:solidFill>
            </a:endParaRPr>
          </a:p>
          <a:p>
            <a:pPr>
              <a:lnSpc>
                <a:spcPct val="100000"/>
              </a:lnSpc>
              <a:spcBef>
                <a:spcPts val="0"/>
              </a:spcBef>
            </a:pPr>
            <a:r>
              <a:rPr lang="en-US" sz="1200" dirty="0">
                <a:solidFill>
                  <a:srgbClr val="FFFFFF"/>
                </a:solidFill>
              </a:rPr>
              <a:t> </a:t>
            </a:r>
            <a:r>
              <a:rPr lang="en-US" sz="1200" dirty="0" smtClean="0">
                <a:solidFill>
                  <a:srgbClr val="FFFFFF"/>
                </a:solidFill>
              </a:rPr>
              <a:t>   </a:t>
            </a:r>
            <a:r>
              <a:rPr lang="en-US" sz="1200" dirty="0" err="1" smtClean="0">
                <a:solidFill>
                  <a:srgbClr val="FFFFFF"/>
                </a:solidFill>
              </a:rPr>
              <a:t>ST_SetSRID</a:t>
            </a:r>
            <a:r>
              <a:rPr lang="en-US" sz="1200" dirty="0" smtClean="0">
                <a:solidFill>
                  <a:srgbClr val="F08047"/>
                </a:solidFill>
              </a:rPr>
              <a:t>(</a:t>
            </a:r>
            <a:r>
              <a:rPr lang="en-US" sz="1200" dirty="0" err="1" smtClean="0">
                <a:solidFill>
                  <a:srgbClr val="FFFFFF"/>
                </a:solidFill>
              </a:rPr>
              <a:t>ST_Point</a:t>
            </a:r>
            <a:r>
              <a:rPr lang="en-US" sz="1200" dirty="0" smtClean="0">
                <a:solidFill>
                  <a:srgbClr val="F08047"/>
                </a:solidFill>
              </a:rPr>
              <a:t>(</a:t>
            </a:r>
            <a:r>
              <a:rPr lang="en-US" sz="1200" dirty="0" smtClean="0">
                <a:solidFill>
                  <a:srgbClr val="F4DD0B"/>
                </a:solidFill>
              </a:rPr>
              <a:t>0</a:t>
            </a:r>
            <a:r>
              <a:rPr lang="en-US" sz="1200" dirty="0" smtClean="0">
                <a:solidFill>
                  <a:srgbClr val="F08047"/>
                </a:solidFill>
              </a:rPr>
              <a:t>-</a:t>
            </a:r>
            <a:r>
              <a:rPr lang="en-US" sz="1200" dirty="0" smtClean="0">
                <a:solidFill>
                  <a:srgbClr val="FFFFFF"/>
                </a:solidFill>
              </a:rPr>
              <a:t>lon</a:t>
            </a:r>
            <a:r>
              <a:rPr lang="en-US" sz="1200" dirty="0">
                <a:solidFill>
                  <a:srgbClr val="F08047"/>
                </a:solidFill>
              </a:rPr>
              <a:t>,</a:t>
            </a:r>
            <a:r>
              <a:rPr lang="en-US" sz="1200" dirty="0">
                <a:solidFill>
                  <a:srgbClr val="FFFFFF"/>
                </a:solidFill>
              </a:rPr>
              <a:t> </a:t>
            </a:r>
            <a:r>
              <a:rPr lang="en-US" sz="1200" dirty="0" err="1">
                <a:solidFill>
                  <a:srgbClr val="FFFFFF"/>
                </a:solidFill>
              </a:rPr>
              <a:t>lat</a:t>
            </a:r>
            <a:r>
              <a:rPr lang="en-US" sz="1200" dirty="0">
                <a:solidFill>
                  <a:srgbClr val="F08047"/>
                </a:solidFill>
              </a:rPr>
              <a:t>),</a:t>
            </a:r>
            <a:r>
              <a:rPr lang="en-US" sz="1200" dirty="0">
                <a:solidFill>
                  <a:srgbClr val="F4DD0B"/>
                </a:solidFill>
              </a:rPr>
              <a:t>4326</a:t>
            </a:r>
            <a:r>
              <a:rPr lang="en-US" sz="1200" dirty="0" smtClean="0">
                <a:solidFill>
                  <a:srgbClr val="F08047"/>
                </a:solidFill>
              </a:rPr>
              <a:t>)</a:t>
            </a:r>
          </a:p>
          <a:p>
            <a:pPr>
              <a:lnSpc>
                <a:spcPct val="100000"/>
              </a:lnSpc>
              <a:spcBef>
                <a:spcPts val="0"/>
              </a:spcBef>
            </a:pPr>
            <a:r>
              <a:rPr lang="en-US" sz="1200" dirty="0">
                <a:solidFill>
                  <a:srgbClr val="F08047"/>
                </a:solidFill>
              </a:rPr>
              <a:t> </a:t>
            </a:r>
            <a:r>
              <a:rPr lang="en-US" sz="1200" dirty="0" smtClean="0">
                <a:solidFill>
                  <a:srgbClr val="F08047"/>
                </a:solidFill>
              </a:rPr>
              <a:t>   ::</a:t>
            </a:r>
            <a:r>
              <a:rPr lang="en-US" sz="1200" dirty="0">
                <a:solidFill>
                  <a:srgbClr val="FFFFFF"/>
                </a:solidFill>
              </a:rPr>
              <a:t>geography</a:t>
            </a:r>
            <a:r>
              <a:rPr lang="en-US" sz="1200" dirty="0">
                <a:solidFill>
                  <a:srgbClr val="F08047"/>
                </a:solidFill>
              </a:rPr>
              <a:t>;</a:t>
            </a:r>
            <a:r>
              <a:rPr lang="en-US" sz="1200" dirty="0">
                <a:solidFill>
                  <a:srgbClr val="FFFFFF"/>
                </a:solidFill>
              </a:rPr>
              <a:t> </a:t>
            </a:r>
            <a:endParaRPr lang="en-US" sz="1200" dirty="0" smtClean="0">
              <a:solidFill>
                <a:srgbClr val="FFFFFF"/>
              </a:solidFill>
            </a:endParaRPr>
          </a:p>
          <a:p>
            <a:pPr>
              <a:lnSpc>
                <a:spcPct val="100000"/>
              </a:lnSpc>
              <a:spcBef>
                <a:spcPts val="0"/>
              </a:spcBef>
            </a:pPr>
            <a:endParaRPr lang="en-US" sz="1200" dirty="0">
              <a:solidFill>
                <a:srgbClr val="FFFFFF"/>
              </a:solidFill>
            </a:endParaRPr>
          </a:p>
          <a:p>
            <a:pPr>
              <a:lnSpc>
                <a:spcPct val="100000"/>
              </a:lnSpc>
              <a:spcBef>
                <a:spcPts val="0"/>
              </a:spcBef>
            </a:pPr>
            <a:r>
              <a:rPr lang="en-US" sz="1200" dirty="0" smtClean="0">
                <a:solidFill>
                  <a:srgbClr val="7BC22F"/>
                </a:solidFill>
              </a:rPr>
              <a:t>ALTER</a:t>
            </a:r>
            <a:r>
              <a:rPr lang="en-US" sz="1200" dirty="0" smtClean="0">
                <a:solidFill>
                  <a:srgbClr val="FFFFFF"/>
                </a:solidFill>
              </a:rPr>
              <a:t> </a:t>
            </a:r>
            <a:r>
              <a:rPr lang="en-US" sz="1200" dirty="0">
                <a:solidFill>
                  <a:srgbClr val="7BC22F"/>
                </a:solidFill>
              </a:rPr>
              <a:t>TABLE</a:t>
            </a:r>
            <a:r>
              <a:rPr lang="en-US" sz="1200" dirty="0">
                <a:solidFill>
                  <a:srgbClr val="FFFFFF"/>
                </a:solidFill>
              </a:rPr>
              <a:t> </a:t>
            </a:r>
            <a:r>
              <a:rPr lang="en-US" sz="1200" dirty="0" err="1">
                <a:solidFill>
                  <a:srgbClr val="FFFFFF"/>
                </a:solidFill>
              </a:rPr>
              <a:t>flights</a:t>
            </a:r>
            <a:r>
              <a:rPr lang="en-US" sz="1200" dirty="0" err="1">
                <a:solidFill>
                  <a:srgbClr val="F08047"/>
                </a:solidFill>
              </a:rPr>
              <a:t>.</a:t>
            </a:r>
            <a:r>
              <a:rPr lang="en-US" sz="1200" dirty="0" err="1">
                <a:solidFill>
                  <a:srgbClr val="FFFFFF"/>
                </a:solidFill>
              </a:rPr>
              <a:t>airports</a:t>
            </a:r>
            <a:r>
              <a:rPr lang="en-US" sz="1200" dirty="0">
                <a:solidFill>
                  <a:srgbClr val="FFFFFF"/>
                </a:solidFill>
              </a:rPr>
              <a:t> </a:t>
            </a:r>
            <a:endParaRPr lang="en-US" sz="1200" dirty="0" smtClean="0">
              <a:solidFill>
                <a:srgbClr val="FFFFFF"/>
              </a:solidFill>
            </a:endParaRPr>
          </a:p>
          <a:p>
            <a:pPr>
              <a:lnSpc>
                <a:spcPct val="100000"/>
              </a:lnSpc>
              <a:spcBef>
                <a:spcPts val="0"/>
              </a:spcBef>
            </a:pPr>
            <a:r>
              <a:rPr lang="en-US" sz="1200" dirty="0">
                <a:solidFill>
                  <a:srgbClr val="FFFFFF"/>
                </a:solidFill>
              </a:rPr>
              <a:t> </a:t>
            </a:r>
            <a:r>
              <a:rPr lang="en-US" sz="1200" dirty="0" smtClean="0">
                <a:solidFill>
                  <a:srgbClr val="FFFFFF"/>
                </a:solidFill>
              </a:rPr>
              <a:t> </a:t>
            </a:r>
            <a:r>
              <a:rPr lang="en-US" sz="1200" dirty="0" smtClean="0">
                <a:solidFill>
                  <a:srgbClr val="7BC22F"/>
                </a:solidFill>
              </a:rPr>
              <a:t>ADD</a:t>
            </a:r>
            <a:r>
              <a:rPr lang="en-US" sz="1200" dirty="0" smtClean="0">
                <a:solidFill>
                  <a:srgbClr val="FFFFFF"/>
                </a:solidFill>
              </a:rPr>
              <a:t> </a:t>
            </a:r>
            <a:r>
              <a:rPr lang="en-US" sz="1200" dirty="0">
                <a:solidFill>
                  <a:srgbClr val="7BC22F"/>
                </a:solidFill>
              </a:rPr>
              <a:t>COLUMN</a:t>
            </a:r>
            <a:r>
              <a:rPr lang="en-US" sz="1200" dirty="0">
                <a:solidFill>
                  <a:srgbClr val="FFFFFF"/>
                </a:solidFill>
              </a:rPr>
              <a:t> </a:t>
            </a:r>
            <a:r>
              <a:rPr lang="en-US" sz="1200" dirty="0" err="1">
                <a:solidFill>
                  <a:srgbClr val="FFFFFF"/>
                </a:solidFill>
              </a:rPr>
              <a:t>geom</a:t>
            </a:r>
            <a:r>
              <a:rPr lang="en-US" sz="1200" dirty="0">
                <a:solidFill>
                  <a:srgbClr val="FFFFFF"/>
                </a:solidFill>
              </a:rPr>
              <a:t> </a:t>
            </a:r>
            <a:r>
              <a:rPr lang="en-US" sz="1200" dirty="0" err="1">
                <a:solidFill>
                  <a:srgbClr val="7BC22F"/>
                </a:solidFill>
              </a:rPr>
              <a:t>public</a:t>
            </a:r>
            <a:r>
              <a:rPr lang="en-US" sz="1200" dirty="0" err="1">
                <a:solidFill>
                  <a:srgbClr val="F08047"/>
                </a:solidFill>
              </a:rPr>
              <a:t>.</a:t>
            </a:r>
            <a:r>
              <a:rPr lang="en-US" sz="1200" dirty="0" err="1">
                <a:solidFill>
                  <a:srgbClr val="FFFFFF"/>
                </a:solidFill>
              </a:rPr>
              <a:t>geometry</a:t>
            </a:r>
            <a:r>
              <a:rPr lang="en-US" sz="1200" dirty="0">
                <a:solidFill>
                  <a:srgbClr val="F08047"/>
                </a:solidFill>
              </a:rPr>
              <a:t>;</a:t>
            </a:r>
            <a:r>
              <a:rPr lang="en-US" sz="1200" dirty="0">
                <a:solidFill>
                  <a:srgbClr val="FFFFFF"/>
                </a:solidFill>
              </a:rPr>
              <a:t> </a:t>
            </a:r>
            <a:endParaRPr lang="en-US" sz="1200" dirty="0" smtClean="0">
              <a:solidFill>
                <a:srgbClr val="FFFFFF"/>
              </a:solidFill>
            </a:endParaRPr>
          </a:p>
          <a:p>
            <a:pPr>
              <a:lnSpc>
                <a:spcPct val="100000"/>
              </a:lnSpc>
              <a:spcBef>
                <a:spcPts val="0"/>
              </a:spcBef>
            </a:pPr>
            <a:endParaRPr lang="en-US" sz="1200" dirty="0">
              <a:solidFill>
                <a:srgbClr val="FFFFFF"/>
              </a:solidFill>
            </a:endParaRPr>
          </a:p>
          <a:p>
            <a:pPr>
              <a:lnSpc>
                <a:spcPct val="100000"/>
              </a:lnSpc>
              <a:spcBef>
                <a:spcPts val="0"/>
              </a:spcBef>
            </a:pPr>
            <a:r>
              <a:rPr lang="en-US" sz="1200" dirty="0" smtClean="0">
                <a:solidFill>
                  <a:srgbClr val="7BC22F"/>
                </a:solidFill>
              </a:rPr>
              <a:t>UPDATE</a:t>
            </a:r>
            <a:r>
              <a:rPr lang="en-US" sz="1200" dirty="0" smtClean="0">
                <a:solidFill>
                  <a:srgbClr val="FFFFFF"/>
                </a:solidFill>
              </a:rPr>
              <a:t> </a:t>
            </a:r>
            <a:r>
              <a:rPr lang="en-US" sz="1200" dirty="0" err="1">
                <a:solidFill>
                  <a:srgbClr val="FFFFFF"/>
                </a:solidFill>
              </a:rPr>
              <a:t>flights</a:t>
            </a:r>
            <a:r>
              <a:rPr lang="en-US" sz="1200" dirty="0" err="1">
                <a:solidFill>
                  <a:srgbClr val="F08047"/>
                </a:solidFill>
              </a:rPr>
              <a:t>.</a:t>
            </a:r>
            <a:r>
              <a:rPr lang="en-US" sz="1200" dirty="0" err="1">
                <a:solidFill>
                  <a:srgbClr val="FFFFFF"/>
                </a:solidFill>
              </a:rPr>
              <a:t>airports</a:t>
            </a:r>
            <a:r>
              <a:rPr lang="en-US" sz="1200" dirty="0">
                <a:solidFill>
                  <a:srgbClr val="FFFFFF"/>
                </a:solidFill>
              </a:rPr>
              <a:t> </a:t>
            </a:r>
            <a:endParaRPr lang="en-US" sz="1200" dirty="0" smtClean="0">
              <a:solidFill>
                <a:srgbClr val="FFFFFF"/>
              </a:solidFill>
            </a:endParaRPr>
          </a:p>
          <a:p>
            <a:pPr>
              <a:lnSpc>
                <a:spcPct val="100000"/>
              </a:lnSpc>
              <a:spcBef>
                <a:spcPts val="0"/>
              </a:spcBef>
            </a:pPr>
            <a:r>
              <a:rPr lang="en-US" sz="1200" dirty="0">
                <a:solidFill>
                  <a:srgbClr val="FFFFFF"/>
                </a:solidFill>
              </a:rPr>
              <a:t> </a:t>
            </a:r>
            <a:r>
              <a:rPr lang="en-US" sz="1200" dirty="0" smtClean="0">
                <a:solidFill>
                  <a:srgbClr val="FFFFFF"/>
                </a:solidFill>
              </a:rPr>
              <a:t> </a:t>
            </a:r>
            <a:r>
              <a:rPr lang="en-US" sz="1200" dirty="0" smtClean="0">
                <a:solidFill>
                  <a:srgbClr val="7BC22F"/>
                </a:solidFill>
              </a:rPr>
              <a:t>SET</a:t>
            </a:r>
            <a:r>
              <a:rPr lang="en-US" sz="1200" dirty="0" smtClean="0">
                <a:solidFill>
                  <a:srgbClr val="FFFFFF"/>
                </a:solidFill>
              </a:rPr>
              <a:t> </a:t>
            </a:r>
            <a:r>
              <a:rPr lang="en-US" sz="1200" dirty="0" err="1">
                <a:solidFill>
                  <a:srgbClr val="FFFFFF"/>
                </a:solidFill>
              </a:rPr>
              <a:t>geom</a:t>
            </a:r>
            <a:r>
              <a:rPr lang="en-US" sz="1200" dirty="0">
                <a:solidFill>
                  <a:srgbClr val="FFFFFF"/>
                </a:solidFill>
              </a:rPr>
              <a:t> </a:t>
            </a:r>
            <a:r>
              <a:rPr lang="en-US" sz="1200" dirty="0">
                <a:solidFill>
                  <a:srgbClr val="F08047"/>
                </a:solidFill>
              </a:rPr>
              <a:t>=</a:t>
            </a:r>
            <a:r>
              <a:rPr lang="en-US" sz="1200" dirty="0">
                <a:solidFill>
                  <a:srgbClr val="FFFFFF"/>
                </a:solidFill>
              </a:rPr>
              <a:t> </a:t>
            </a:r>
            <a:endParaRPr lang="en-US" sz="1200" dirty="0" smtClean="0">
              <a:solidFill>
                <a:srgbClr val="FFFFFF"/>
              </a:solidFill>
            </a:endParaRPr>
          </a:p>
          <a:p>
            <a:pPr>
              <a:lnSpc>
                <a:spcPct val="100000"/>
              </a:lnSpc>
              <a:spcBef>
                <a:spcPts val="0"/>
              </a:spcBef>
            </a:pPr>
            <a:r>
              <a:rPr lang="en-US" sz="1200" dirty="0">
                <a:solidFill>
                  <a:srgbClr val="FFFFFF"/>
                </a:solidFill>
              </a:rPr>
              <a:t> </a:t>
            </a:r>
            <a:r>
              <a:rPr lang="en-US" sz="1200" dirty="0" smtClean="0">
                <a:solidFill>
                  <a:srgbClr val="FFFFFF"/>
                </a:solidFill>
              </a:rPr>
              <a:t>   </a:t>
            </a:r>
            <a:r>
              <a:rPr lang="en-US" sz="1200" dirty="0" err="1" smtClean="0">
                <a:solidFill>
                  <a:srgbClr val="FFFFFF"/>
                </a:solidFill>
              </a:rPr>
              <a:t>ST_SetSRID</a:t>
            </a:r>
            <a:r>
              <a:rPr lang="en-US" sz="1200" dirty="0" smtClean="0">
                <a:solidFill>
                  <a:srgbClr val="F08047"/>
                </a:solidFill>
              </a:rPr>
              <a:t>(</a:t>
            </a:r>
            <a:r>
              <a:rPr lang="en-US" sz="1200" dirty="0" err="1" smtClean="0">
                <a:solidFill>
                  <a:srgbClr val="FFFFFF"/>
                </a:solidFill>
              </a:rPr>
              <a:t>ST_Point</a:t>
            </a:r>
            <a:r>
              <a:rPr lang="en-US" sz="1200" dirty="0" smtClean="0">
                <a:solidFill>
                  <a:srgbClr val="F08047"/>
                </a:solidFill>
              </a:rPr>
              <a:t>(</a:t>
            </a:r>
            <a:r>
              <a:rPr lang="en-US" sz="1200" dirty="0" smtClean="0">
                <a:solidFill>
                  <a:srgbClr val="F4DD0B"/>
                </a:solidFill>
              </a:rPr>
              <a:t>0</a:t>
            </a:r>
            <a:r>
              <a:rPr lang="en-US" sz="1200" dirty="0" smtClean="0">
                <a:solidFill>
                  <a:srgbClr val="F08047"/>
                </a:solidFill>
              </a:rPr>
              <a:t>-</a:t>
            </a:r>
            <a:r>
              <a:rPr lang="en-US" sz="1200" dirty="0" smtClean="0">
                <a:solidFill>
                  <a:srgbClr val="FFFFFF"/>
                </a:solidFill>
              </a:rPr>
              <a:t>lon</a:t>
            </a:r>
            <a:r>
              <a:rPr lang="en-US" sz="1200" dirty="0">
                <a:solidFill>
                  <a:srgbClr val="F08047"/>
                </a:solidFill>
              </a:rPr>
              <a:t>,</a:t>
            </a:r>
            <a:r>
              <a:rPr lang="en-US" sz="1200" dirty="0">
                <a:solidFill>
                  <a:srgbClr val="FFFFFF"/>
                </a:solidFill>
              </a:rPr>
              <a:t> </a:t>
            </a:r>
            <a:r>
              <a:rPr lang="en-US" sz="1200" dirty="0" err="1">
                <a:solidFill>
                  <a:srgbClr val="FFFFFF"/>
                </a:solidFill>
              </a:rPr>
              <a:t>lat</a:t>
            </a:r>
            <a:r>
              <a:rPr lang="en-US" sz="1200" dirty="0">
                <a:solidFill>
                  <a:srgbClr val="F08047"/>
                </a:solidFill>
              </a:rPr>
              <a:t>),</a:t>
            </a:r>
            <a:r>
              <a:rPr lang="en-US" sz="1200" dirty="0" smtClean="0">
                <a:solidFill>
                  <a:srgbClr val="F4DD0B"/>
                </a:solidFill>
              </a:rPr>
              <a:t>4269</a:t>
            </a:r>
            <a:r>
              <a:rPr lang="en-US" sz="1200" dirty="0" smtClean="0">
                <a:solidFill>
                  <a:srgbClr val="F08047"/>
                </a:solidFill>
              </a:rPr>
              <a:t>);</a:t>
            </a:r>
            <a:endParaRPr lang="en-US" sz="1200" dirty="0"/>
          </a:p>
          <a:p>
            <a:pPr>
              <a:lnSpc>
                <a:spcPct val="100000"/>
              </a:lnSpc>
              <a:spcBef>
                <a:spcPts val="0"/>
              </a:spcBef>
            </a:pPr>
            <a:endParaRPr lang="en-US" altLang="en-US" sz="1200" dirty="0" smtClean="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26</a:t>
            </a:fld>
            <a:endParaRPr lang="en-US" altLang="en-US" sz="600"/>
          </a:p>
        </p:txBody>
      </p:sp>
      <p:sp>
        <p:nvSpPr>
          <p:cNvPr id="2" name="Text Placeholder 1"/>
          <p:cNvSpPr>
            <a:spLocks noGrp="1"/>
          </p:cNvSpPr>
          <p:nvPr>
            <p:ph type="body" sz="quarter" idx="16"/>
          </p:nvPr>
        </p:nvSpPr>
        <p:spPr>
          <a:xfrm>
            <a:off x="455613" y="1261872"/>
            <a:ext cx="3973512" cy="4846320"/>
          </a:xfrm>
        </p:spPr>
        <p:txBody>
          <a:bodyPr/>
          <a:lstStyle/>
          <a:p>
            <a:pPr marL="457200" indent="-457200">
              <a:spcBef>
                <a:spcPts val="0"/>
              </a:spcBef>
              <a:buFont typeface="Arial" panose="020B0604020202020204" pitchFamily="34" charset="0"/>
              <a:buChar char="•"/>
            </a:pPr>
            <a:r>
              <a:rPr lang="en-US" altLang="en-US" dirty="0">
                <a:ea typeface="ヒラギノ角ゴ Pro W3" charset="-128"/>
              </a:rPr>
              <a:t>Inside </a:t>
            </a:r>
            <a:r>
              <a:rPr lang="en-US" altLang="en-US" dirty="0" err="1">
                <a:ea typeface="ヒラギノ角ゴ Pro W3" charset="-128"/>
              </a:rPr>
              <a:t>ST_Contains</a:t>
            </a:r>
            <a:r>
              <a:rPr lang="en-US" altLang="en-US" dirty="0">
                <a:ea typeface="ヒラギノ角ゴ Pro W3" charset="-128"/>
              </a:rPr>
              <a:t> you want to use Geometry instead of the Geography that is used by the </a:t>
            </a:r>
            <a:r>
              <a:rPr lang="en-US" altLang="en-US" dirty="0" err="1">
                <a:ea typeface="ヒラギノ角ゴ Pro W3" charset="-128"/>
              </a:rPr>
              <a:t>ST_DWithin</a:t>
            </a:r>
            <a:r>
              <a:rPr lang="en-US" altLang="en-US" dirty="0">
                <a:ea typeface="ヒラギノ角ゴ Pro W3" charset="-128"/>
              </a:rPr>
              <a:t> and </a:t>
            </a:r>
            <a:r>
              <a:rPr lang="en-US" altLang="en-US" dirty="0" err="1">
                <a:ea typeface="ヒラギノ角ゴ Pro W3" charset="-128"/>
              </a:rPr>
              <a:t>ST_Distance</a:t>
            </a:r>
            <a:r>
              <a:rPr lang="en-US" altLang="en-US" dirty="0">
                <a:ea typeface="ヒラギノ角ゴ Pro W3" charset="-128"/>
              </a:rPr>
              <a:t>. This is why you may want both a </a:t>
            </a:r>
            <a:r>
              <a:rPr lang="en-US" altLang="en-US" dirty="0" err="1">
                <a:ea typeface="ヒラギノ角ゴ Pro W3" charset="-128"/>
              </a:rPr>
              <a:t>geog</a:t>
            </a:r>
            <a:r>
              <a:rPr lang="en-US" altLang="en-US" dirty="0">
                <a:ea typeface="ヒラギノ角ゴ Pro W3" charset="-128"/>
              </a:rPr>
              <a:t> and a </a:t>
            </a:r>
            <a:r>
              <a:rPr lang="en-US" altLang="en-US" dirty="0" err="1">
                <a:ea typeface="ヒラギノ角ゴ Pro W3" charset="-128"/>
              </a:rPr>
              <a:t>geom</a:t>
            </a:r>
            <a:r>
              <a:rPr lang="en-US" altLang="en-US" dirty="0">
                <a:ea typeface="ヒラギノ角ゴ Pro W3" charset="-128"/>
              </a:rPr>
              <a:t> field </a:t>
            </a:r>
            <a:r>
              <a:rPr lang="en-US" altLang="en-US" dirty="0" smtClean="0">
                <a:ea typeface="ヒラギノ角ゴ Pro W3" charset="-128"/>
              </a:rPr>
              <a:t>in </a:t>
            </a:r>
            <a:r>
              <a:rPr lang="en-US" altLang="en-US" dirty="0">
                <a:ea typeface="ヒラギノ角ゴ Pro W3" charset="-128"/>
              </a:rPr>
              <a:t>your airports database</a:t>
            </a:r>
            <a:r>
              <a:rPr lang="en-US" altLang="en-US" dirty="0" smtClean="0">
                <a:ea typeface="ヒラギノ角ゴ Pro W3" charset="-128"/>
              </a:rPr>
              <a:t>. </a:t>
            </a:r>
          </a:p>
          <a:p>
            <a:pPr marL="457200" indent="-457200">
              <a:spcBef>
                <a:spcPts val="0"/>
              </a:spcBef>
              <a:buFont typeface="Arial" panose="020B0604020202020204" pitchFamily="34" charset="0"/>
              <a:buChar char="•"/>
            </a:pPr>
            <a:r>
              <a:rPr lang="en-US" altLang="en-US" dirty="0" smtClean="0">
                <a:ea typeface="ヒラギノ角ゴ Pro W3" charset="-128"/>
              </a:rPr>
              <a:t>Casting between geography and geometry will slow down your query.</a:t>
            </a:r>
          </a:p>
          <a:p>
            <a:pPr marL="457200" indent="-457200">
              <a:spcBef>
                <a:spcPts val="0"/>
              </a:spcBef>
              <a:buFont typeface="Arial" panose="020B0604020202020204" pitchFamily="34" charset="0"/>
              <a:buChar char="•"/>
            </a:pPr>
            <a:r>
              <a:rPr lang="en-US" altLang="en-US" dirty="0" smtClean="0">
                <a:ea typeface="ヒラギノ角ゴ Pro W3" charset="-128"/>
              </a:rPr>
              <a:t>Double check your data, it took me hours to figure out that the longitude was inverted. This is not a problem when calculating distances, but is a problem if you want to see what state/county/county the airport is within.</a:t>
            </a:r>
          </a:p>
          <a:p>
            <a:pPr marL="681037" lvl="2" indent="-457200">
              <a:spcBef>
                <a:spcPts val="0"/>
              </a:spcBef>
              <a:buFont typeface="Arial" panose="020B0604020202020204" pitchFamily="34" charset="0"/>
              <a:buChar char="•"/>
            </a:pPr>
            <a:endParaRPr lang="en-US" dirty="0"/>
          </a:p>
        </p:txBody>
      </p:sp>
    </p:spTree>
    <p:extLst>
      <p:ext uri="{BB962C8B-B14F-4D97-AF65-F5344CB8AC3E}">
        <p14:creationId xmlns:p14="http://schemas.microsoft.com/office/powerpoint/2010/main" val="3456309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Aircraft Performance</a:t>
            </a:r>
          </a:p>
          <a:p>
            <a:pPr marL="90488" lvl="1">
              <a:spcBef>
                <a:spcPct val="0"/>
              </a:spcBef>
            </a:pPr>
            <a:r>
              <a:rPr lang="en-US" altLang="en-US" dirty="0" smtClean="0">
                <a:ea typeface="ヒラギノ角ゴ Pro W3" charset="-128"/>
              </a:rPr>
              <a:t>The Basics</a:t>
            </a:r>
          </a:p>
        </p:txBody>
      </p:sp>
    </p:spTree>
    <p:extLst>
      <p:ext uri="{BB962C8B-B14F-4D97-AF65-F5344CB8AC3E}">
        <p14:creationId xmlns:p14="http://schemas.microsoft.com/office/powerpoint/2010/main" val="17125632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Aircraft Performance</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smtClean="0"/>
              <a:t>You need to understand aircraft performance to be able to generate a quote. Such as:</a:t>
            </a:r>
          </a:p>
          <a:p>
            <a:pPr marL="234951" lvl="1" indent="-119063">
              <a:buFont typeface="Arial" panose="020B0604020202020204" pitchFamily="34" charset="0"/>
              <a:buChar char="•"/>
            </a:pPr>
            <a:r>
              <a:rPr lang="en-US" dirty="0" smtClean="0"/>
              <a:t>How fast does it fly?</a:t>
            </a:r>
          </a:p>
          <a:p>
            <a:pPr marL="234951" lvl="1" indent="-119063">
              <a:buFont typeface="Arial" panose="020B0604020202020204" pitchFamily="34" charset="0"/>
              <a:buChar char="•"/>
            </a:pPr>
            <a:r>
              <a:rPr lang="en-US" dirty="0" smtClean="0"/>
              <a:t>How far can it fly?</a:t>
            </a:r>
          </a:p>
          <a:p>
            <a:pPr marL="234951" lvl="1" indent="-119063">
              <a:buFont typeface="Arial" panose="020B0604020202020204" pitchFamily="34" charset="0"/>
              <a:buChar char="•"/>
            </a:pPr>
            <a:r>
              <a:rPr lang="en-US" dirty="0" smtClean="0"/>
              <a:t>What is max number of people it can fly?</a:t>
            </a:r>
          </a:p>
          <a:p>
            <a:pPr marL="234951" lvl="1" indent="-119063">
              <a:buFont typeface="Arial" panose="020B0604020202020204" pitchFamily="34" charset="0"/>
              <a:buChar char="•"/>
            </a:pPr>
            <a:r>
              <a:rPr lang="en-US" dirty="0" smtClean="0"/>
              <a:t>What is the max weight it can fly?</a:t>
            </a:r>
          </a:p>
          <a:p>
            <a:pPr marL="234951" lvl="1" indent="-119063">
              <a:buFont typeface="Arial" panose="020B0604020202020204" pitchFamily="34" charset="0"/>
              <a:buChar char="•"/>
            </a:pPr>
            <a:r>
              <a:rPr lang="en-US" dirty="0" smtClean="0"/>
              <a:t>How much does it cost to fly per hour or per nautical mile?</a:t>
            </a:r>
          </a:p>
          <a:p>
            <a:pPr marL="234951" lvl="1" indent="-119063">
              <a:buFont typeface="Arial" panose="020B0604020202020204" pitchFamily="34" charset="0"/>
              <a:buChar char="•"/>
            </a:pPr>
            <a:r>
              <a:rPr lang="en-US" dirty="0" smtClean="0"/>
              <a:t>What type of fuel does it use?</a:t>
            </a:r>
          </a:p>
          <a:p>
            <a:pPr marL="234951" lvl="1" indent="-119063">
              <a:buFont typeface="Arial" panose="020B0604020202020204" pitchFamily="34" charset="0"/>
              <a:buChar char="•"/>
            </a:pPr>
            <a:r>
              <a:rPr lang="en-US" dirty="0" smtClean="0"/>
              <a:t>Minimum runway length required?</a:t>
            </a:r>
          </a:p>
        </p:txBody>
      </p:sp>
    </p:spTree>
    <p:extLst>
      <p:ext uri="{BB962C8B-B14F-4D97-AF65-F5344CB8AC3E}">
        <p14:creationId xmlns:p14="http://schemas.microsoft.com/office/powerpoint/2010/main" val="39053342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26537" cy="608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p:cNvSpPr>
            <a:spLocks noGrp="1"/>
          </p:cNvSpPr>
          <p:nvPr>
            <p:ph type="title"/>
          </p:nvPr>
        </p:nvSpPr>
        <p:spPr/>
        <p:txBody>
          <a:bodyPr/>
          <a:lstStyle/>
          <a:p>
            <a:r>
              <a:rPr lang="en-US" dirty="0" smtClean="0"/>
              <a:t>Challenger 601-3A - Performance</a:t>
            </a:r>
            <a:endParaRPr lang="en-US" dirty="0"/>
          </a:p>
        </p:txBody>
      </p:sp>
      <p:sp>
        <p:nvSpPr>
          <p:cNvPr id="4" name="Footer Placeholder 3"/>
          <p:cNvSpPr>
            <a:spLocks noGrp="1"/>
          </p:cNvSpPr>
          <p:nvPr>
            <p:ph type="ftr" sz="quarter" idx="13"/>
          </p:nvPr>
        </p:nvSpPr>
        <p:spPr/>
        <p:txBody>
          <a:bodyPr/>
          <a:lstStyle/>
          <a:p>
            <a:pPr>
              <a:defRPr/>
            </a:pPr>
            <a:r>
              <a:rPr lang="en-US" altLang="en-US" dirty="0" smtClean="0"/>
              <a:t>© Fred Hutchinson Cancer Research Center </a:t>
            </a:r>
            <a:endParaRPr lang="en-US" altLang="en-US" dirty="0"/>
          </a:p>
        </p:txBody>
      </p:sp>
      <p:sp>
        <p:nvSpPr>
          <p:cNvPr id="5" name="Slide Number Placeholder 4"/>
          <p:cNvSpPr>
            <a:spLocks noGrp="1"/>
          </p:cNvSpPr>
          <p:nvPr>
            <p:ph type="sldNum" sz="quarter" idx="14"/>
          </p:nvPr>
        </p:nvSpPr>
        <p:spPr/>
        <p:txBody>
          <a:bodyPr/>
          <a:lstStyle/>
          <a:p>
            <a:fld id="{C4DACFAE-EEFD-43E7-B137-603DF7AE8B6E}" type="slidenum">
              <a:rPr lang="en-US" altLang="en-US" smtClean="0"/>
              <a:pPr/>
              <a:t>29</a:t>
            </a:fld>
            <a:endParaRPr lang="en-US" altLang="en-US"/>
          </a:p>
        </p:txBody>
      </p:sp>
      <p:graphicFrame>
        <p:nvGraphicFramePr>
          <p:cNvPr id="12" name="Content Placeholder 5"/>
          <p:cNvGraphicFramePr>
            <a:graphicFrameLocks/>
          </p:cNvGraphicFramePr>
          <p:nvPr>
            <p:extLst>
              <p:ext uri="{D42A27DB-BD31-4B8C-83A1-F6EECF244321}">
                <p14:modId xmlns:p14="http://schemas.microsoft.com/office/powerpoint/2010/main" val="1533713265"/>
              </p:ext>
            </p:extLst>
          </p:nvPr>
        </p:nvGraphicFramePr>
        <p:xfrm>
          <a:off x="0" y="5139497"/>
          <a:ext cx="9143999" cy="945390"/>
        </p:xfrm>
        <a:graphic>
          <a:graphicData uri="http://schemas.openxmlformats.org/drawingml/2006/table">
            <a:tbl>
              <a:tblPr firstRow="1" bandRow="1">
                <a:tableStyleId>{5C22544A-7EE6-4342-B048-85BDC9FD1C3A}</a:tableStyleId>
              </a:tblPr>
              <a:tblGrid>
                <a:gridCol w="1393376"/>
                <a:gridCol w="1546648"/>
                <a:gridCol w="2048264"/>
                <a:gridCol w="1490913"/>
                <a:gridCol w="891761"/>
                <a:gridCol w="696688"/>
                <a:gridCol w="1076349"/>
              </a:tblGrid>
              <a:tr h="576334">
                <a:tc>
                  <a:txBody>
                    <a:bodyPr/>
                    <a:lstStyle/>
                    <a:p>
                      <a:r>
                        <a:rPr lang="en-US" sz="1400" dirty="0" smtClean="0">
                          <a:solidFill>
                            <a:srgbClr val="18243D"/>
                          </a:solidFill>
                        </a:rPr>
                        <a:t>Max Fuel Range (nm)</a:t>
                      </a:r>
                      <a:endParaRPr lang="en-US" sz="1400" dirty="0">
                        <a:solidFill>
                          <a:srgbClr val="18243D"/>
                        </a:solidFill>
                      </a:endParaRPr>
                    </a:p>
                  </a:txBody>
                  <a:tcPr/>
                </a:tc>
                <a:tc>
                  <a:txBody>
                    <a:bodyPr/>
                    <a:lstStyle/>
                    <a:p>
                      <a:r>
                        <a:rPr lang="en-US" sz="1400" dirty="0" smtClean="0">
                          <a:solidFill>
                            <a:srgbClr val="18243D"/>
                          </a:solidFill>
                        </a:rPr>
                        <a:t>Max Payload Range (nm)</a:t>
                      </a:r>
                      <a:endParaRPr lang="en-US" sz="1400" dirty="0">
                        <a:solidFill>
                          <a:srgbClr val="18243D"/>
                        </a:solidFill>
                      </a:endParaRPr>
                    </a:p>
                  </a:txBody>
                  <a:tcPr/>
                </a:tc>
                <a:tc>
                  <a:txBody>
                    <a:bodyPr/>
                    <a:lstStyle/>
                    <a:p>
                      <a:r>
                        <a:rPr lang="en-US" sz="1400" dirty="0" smtClean="0">
                          <a:solidFill>
                            <a:srgbClr val="18243D"/>
                          </a:solidFill>
                        </a:rPr>
                        <a:t>Long Range Cruise Speed (</a:t>
                      </a:r>
                      <a:r>
                        <a:rPr lang="en-US" sz="1400" dirty="0" err="1" smtClean="0">
                          <a:solidFill>
                            <a:srgbClr val="18243D"/>
                          </a:solidFill>
                        </a:rPr>
                        <a:t>nmph</a:t>
                      </a:r>
                      <a:r>
                        <a:rPr lang="en-US" sz="1400" dirty="0" smtClean="0">
                          <a:solidFill>
                            <a:srgbClr val="18243D"/>
                          </a:solidFill>
                        </a:rPr>
                        <a:t>)</a:t>
                      </a:r>
                      <a:endParaRPr lang="en-US" sz="1400" dirty="0">
                        <a:solidFill>
                          <a:srgbClr val="18243D"/>
                        </a:solidFill>
                      </a:endParaRPr>
                    </a:p>
                  </a:txBody>
                  <a:tcPr/>
                </a:tc>
                <a:tc>
                  <a:txBody>
                    <a:bodyPr/>
                    <a:lstStyle/>
                    <a:p>
                      <a:r>
                        <a:rPr lang="en-US" sz="1400" dirty="0" smtClean="0">
                          <a:solidFill>
                            <a:srgbClr val="18243D"/>
                          </a:solidFill>
                        </a:rPr>
                        <a:t>Min Runway Length (</a:t>
                      </a:r>
                      <a:r>
                        <a:rPr lang="en-US" sz="1400" dirty="0" err="1" smtClean="0">
                          <a:solidFill>
                            <a:srgbClr val="18243D"/>
                          </a:solidFill>
                        </a:rPr>
                        <a:t>ft</a:t>
                      </a:r>
                      <a:r>
                        <a:rPr lang="en-US" sz="1400" dirty="0" smtClean="0">
                          <a:solidFill>
                            <a:srgbClr val="18243D"/>
                          </a:solidFill>
                        </a:rPr>
                        <a:t>)</a:t>
                      </a:r>
                      <a:endParaRPr lang="en-US" sz="1400" dirty="0">
                        <a:solidFill>
                          <a:srgbClr val="18243D"/>
                        </a:solidFill>
                      </a:endParaRPr>
                    </a:p>
                  </a:txBody>
                  <a:tcPr/>
                </a:tc>
                <a:tc>
                  <a:txBody>
                    <a:bodyPr/>
                    <a:lstStyle/>
                    <a:p>
                      <a:r>
                        <a:rPr lang="en-US" sz="1400" dirty="0" smtClean="0">
                          <a:solidFill>
                            <a:srgbClr val="18243D"/>
                          </a:solidFill>
                        </a:rPr>
                        <a:t>Fuel</a:t>
                      </a:r>
                      <a:endParaRPr lang="en-US" sz="1400" dirty="0">
                        <a:solidFill>
                          <a:srgbClr val="18243D"/>
                        </a:solidFill>
                      </a:endParaRPr>
                    </a:p>
                  </a:txBody>
                  <a:tcPr/>
                </a:tc>
                <a:tc>
                  <a:txBody>
                    <a:bodyPr/>
                    <a:lstStyle/>
                    <a:p>
                      <a:r>
                        <a:rPr lang="en-US" sz="1400" dirty="0" smtClean="0">
                          <a:solidFill>
                            <a:srgbClr val="18243D"/>
                          </a:solidFill>
                        </a:rPr>
                        <a:t>Max </a:t>
                      </a:r>
                      <a:r>
                        <a:rPr lang="en-US" sz="1400" dirty="0" err="1" smtClean="0">
                          <a:solidFill>
                            <a:srgbClr val="18243D"/>
                          </a:solidFill>
                        </a:rPr>
                        <a:t>Pax</a:t>
                      </a:r>
                      <a:endParaRPr lang="en-US" sz="1400" dirty="0">
                        <a:solidFill>
                          <a:srgbClr val="18243D"/>
                        </a:solidFill>
                      </a:endParaRPr>
                    </a:p>
                  </a:txBody>
                  <a:tcPr/>
                </a:tc>
                <a:tc>
                  <a:txBody>
                    <a:bodyPr/>
                    <a:lstStyle/>
                    <a:p>
                      <a:r>
                        <a:rPr lang="en-US" sz="1400" dirty="0" smtClean="0">
                          <a:solidFill>
                            <a:srgbClr val="18243D"/>
                          </a:solidFill>
                        </a:rPr>
                        <a:t>Rate (</a:t>
                      </a:r>
                      <a:r>
                        <a:rPr lang="en-US" sz="1400" dirty="0" err="1" smtClean="0">
                          <a:solidFill>
                            <a:srgbClr val="18243D"/>
                          </a:solidFill>
                        </a:rPr>
                        <a:t>hr</a:t>
                      </a:r>
                      <a:r>
                        <a:rPr lang="en-US" sz="1400" dirty="0" smtClean="0">
                          <a:solidFill>
                            <a:srgbClr val="18243D"/>
                          </a:solidFill>
                        </a:rPr>
                        <a:t>)</a:t>
                      </a:r>
                      <a:endParaRPr lang="en-US" sz="1400" dirty="0">
                        <a:solidFill>
                          <a:srgbClr val="18243D"/>
                        </a:solidFill>
                      </a:endParaRPr>
                    </a:p>
                  </a:txBody>
                  <a:tcPr/>
                </a:tc>
              </a:tr>
              <a:tr h="369056">
                <a:tc>
                  <a:txBody>
                    <a:bodyPr/>
                    <a:lstStyle/>
                    <a:p>
                      <a:r>
                        <a:rPr lang="en-US" sz="1400" dirty="0" smtClean="0"/>
                        <a:t>3,370</a:t>
                      </a:r>
                      <a:endParaRPr lang="en-US" sz="1400" dirty="0"/>
                    </a:p>
                  </a:txBody>
                  <a:tcPr/>
                </a:tc>
                <a:tc>
                  <a:txBody>
                    <a:bodyPr/>
                    <a:lstStyle/>
                    <a:p>
                      <a:r>
                        <a:rPr lang="en-US" sz="1400" dirty="0" smtClean="0"/>
                        <a:t>2,182</a:t>
                      </a:r>
                      <a:endParaRPr lang="en-US" sz="1400" dirty="0"/>
                    </a:p>
                  </a:txBody>
                  <a:tcPr/>
                </a:tc>
                <a:tc>
                  <a:txBody>
                    <a:bodyPr/>
                    <a:lstStyle/>
                    <a:p>
                      <a:r>
                        <a:rPr lang="en-US" sz="1400" dirty="0" smtClean="0"/>
                        <a:t>425</a:t>
                      </a:r>
                      <a:endParaRPr lang="en-US" sz="1400" dirty="0"/>
                    </a:p>
                  </a:txBody>
                  <a:tcPr/>
                </a:tc>
                <a:tc>
                  <a:txBody>
                    <a:bodyPr/>
                    <a:lstStyle/>
                    <a:p>
                      <a:r>
                        <a:rPr lang="en-US" sz="1400" dirty="0" smtClean="0"/>
                        <a:t>2,850</a:t>
                      </a:r>
                      <a:endParaRPr lang="en-US" sz="1400" dirty="0"/>
                    </a:p>
                  </a:txBody>
                  <a:tcPr/>
                </a:tc>
                <a:tc>
                  <a:txBody>
                    <a:bodyPr/>
                    <a:lstStyle/>
                    <a:p>
                      <a:r>
                        <a:rPr lang="en-US" sz="1400" dirty="0" smtClean="0"/>
                        <a:t>Jet A</a:t>
                      </a:r>
                      <a:endParaRPr lang="en-US" sz="1400" dirty="0"/>
                    </a:p>
                  </a:txBody>
                  <a:tcPr/>
                </a:tc>
                <a:tc>
                  <a:txBody>
                    <a:bodyPr/>
                    <a:lstStyle/>
                    <a:p>
                      <a:r>
                        <a:rPr lang="en-US" sz="1400" dirty="0" smtClean="0"/>
                        <a:t>12</a:t>
                      </a:r>
                      <a:endParaRPr lang="en-US" sz="1400" dirty="0"/>
                    </a:p>
                  </a:txBody>
                  <a:tcPr/>
                </a:tc>
                <a:tc>
                  <a:txBody>
                    <a:bodyPr/>
                    <a:lstStyle/>
                    <a:p>
                      <a:r>
                        <a:rPr lang="en-US" sz="1400" dirty="0" smtClean="0"/>
                        <a:t>$10,000</a:t>
                      </a:r>
                      <a:endParaRPr lang="en-US" sz="1400" dirty="0"/>
                    </a:p>
                  </a:txBody>
                  <a:tcPr/>
                </a:tc>
              </a:tr>
            </a:tbl>
          </a:graphicData>
        </a:graphic>
      </p:graphicFrame>
    </p:spTree>
    <p:extLst>
      <p:ext uri="{BB962C8B-B14F-4D97-AF65-F5344CB8AC3E}">
        <p14:creationId xmlns:p14="http://schemas.microsoft.com/office/powerpoint/2010/main" val="39805986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smtClean="0">
                <a:latin typeface="Arial Narrow" panose="020B0606020202030204" pitchFamily="34" charset="0"/>
              </a:rPr>
              <a:t>Taxes</a:t>
            </a:r>
            <a:endParaRPr lang="en-US" altLang="en-US" dirty="0" smtClean="0">
              <a:latin typeface="Arial Narrow" panose="020B0606020202030204" pitchFamily="34" charset="0"/>
              <a:ea typeface="ヒラギノ角ゴ Pro W3" charset="-128"/>
            </a:endParaRPr>
          </a:p>
          <a:p>
            <a:pPr marL="90488" lvl="1">
              <a:spcBef>
                <a:spcPct val="0"/>
              </a:spcBef>
            </a:pPr>
            <a:r>
              <a:rPr lang="en-US" altLang="en-US" dirty="0" smtClean="0">
                <a:ea typeface="ヒラギノ角ゴ Pro W3" charset="-128"/>
              </a:rPr>
              <a:t>Federal Excise and Passenger Segment Tax’s</a:t>
            </a:r>
          </a:p>
        </p:txBody>
      </p:sp>
    </p:spTree>
    <p:extLst>
      <p:ext uri="{BB962C8B-B14F-4D97-AF65-F5344CB8AC3E}">
        <p14:creationId xmlns:p14="http://schemas.microsoft.com/office/powerpoint/2010/main" val="19890702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Taxes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31</a:t>
            </a:fld>
            <a:endParaRPr lang="en-US" altLang="en-US" sz="600"/>
          </a:p>
        </p:txBody>
      </p:sp>
      <p:sp>
        <p:nvSpPr>
          <p:cNvPr id="2" name="Text Placeholder 1"/>
          <p:cNvSpPr>
            <a:spLocks noGrp="1"/>
          </p:cNvSpPr>
          <p:nvPr>
            <p:ph type="body" sz="quarter" idx="16"/>
          </p:nvPr>
        </p:nvSpPr>
        <p:spPr>
          <a:xfrm>
            <a:off x="455613" y="1261872"/>
            <a:ext cx="8221662" cy="4846320"/>
          </a:xfrm>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IRS Publication 720 </a:t>
            </a:r>
            <a:r>
              <a:rPr lang="en-US" altLang="en-US" sz="2400" dirty="0" smtClean="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b="1" dirty="0">
                <a:solidFill>
                  <a:srgbClr val="FFFF00"/>
                </a:solidFill>
                <a:ea typeface="ヒラギノ角ゴ Pro W3" charset="-128"/>
              </a:rPr>
              <a:t>Transportation of persons by air (IRS No. 26</a:t>
            </a:r>
            <a:r>
              <a:rPr lang="en-US" altLang="en-US" b="1" dirty="0" smtClean="0">
                <a:solidFill>
                  <a:srgbClr val="FFFF00"/>
                </a:solidFill>
                <a:ea typeface="ヒラギノ角ゴ Pro W3" charset="-128"/>
              </a:rPr>
              <a:t>). </a:t>
            </a:r>
            <a:r>
              <a:rPr lang="en-US" altLang="en-US" dirty="0" smtClean="0">
                <a:solidFill>
                  <a:srgbClr val="FFFFFF"/>
                </a:solidFill>
                <a:ea typeface="ヒラギノ角ゴ Pro W3" charset="-128"/>
              </a:rPr>
              <a:t>For calendar </a:t>
            </a:r>
            <a:r>
              <a:rPr lang="en-US" altLang="en-US" dirty="0">
                <a:solidFill>
                  <a:srgbClr val="FFFFFF"/>
                </a:solidFill>
                <a:ea typeface="ヒラギノ角ゴ Pro W3" charset="-128"/>
              </a:rPr>
              <a:t>year 2017, the tax on the amount paid for each </a:t>
            </a:r>
            <a:r>
              <a:rPr lang="en-US" altLang="en-US" dirty="0" smtClean="0">
                <a:solidFill>
                  <a:srgbClr val="FFFFFF"/>
                </a:solidFill>
                <a:ea typeface="ヒラギノ角ゴ Pro W3" charset="-128"/>
              </a:rPr>
              <a:t>domestic </a:t>
            </a:r>
            <a:r>
              <a:rPr lang="en-US" altLang="en-US" dirty="0">
                <a:solidFill>
                  <a:srgbClr val="FFFFFF"/>
                </a:solidFill>
                <a:ea typeface="ヒラギノ角ゴ Pro W3" charset="-128"/>
              </a:rPr>
              <a:t>segment of taxable air transportation is increased </a:t>
            </a:r>
            <a:r>
              <a:rPr lang="en-US" altLang="en-US" dirty="0" smtClean="0">
                <a:solidFill>
                  <a:srgbClr val="FFFFFF"/>
                </a:solidFill>
                <a:ea typeface="ヒラギノ角ゴ Pro W3" charset="-128"/>
              </a:rPr>
              <a:t>to </a:t>
            </a:r>
            <a:r>
              <a:rPr lang="en-US" altLang="en-US" dirty="0">
                <a:solidFill>
                  <a:srgbClr val="FFFFFF"/>
                </a:solidFill>
                <a:ea typeface="ヒラギノ角ゴ Pro W3" charset="-128"/>
              </a:rPr>
              <a:t>$4.10</a:t>
            </a:r>
            <a:r>
              <a:rPr lang="en-US" altLang="en-US" dirty="0" smtClean="0">
                <a:solidFill>
                  <a:srgbClr val="FFFFFF"/>
                </a:solidFill>
                <a:ea typeface="ヒラギノ角ゴ Pro W3" charset="-128"/>
              </a:rPr>
              <a:t>. The </a:t>
            </a:r>
            <a:r>
              <a:rPr lang="en-US" altLang="en-US" dirty="0">
                <a:solidFill>
                  <a:srgbClr val="FFFFFF"/>
                </a:solidFill>
                <a:ea typeface="ヒラギノ角ゴ Pro W3" charset="-128"/>
              </a:rPr>
              <a:t>tax is increased to $9 per person for domestic </a:t>
            </a:r>
            <a:r>
              <a:rPr lang="en-US" altLang="en-US" dirty="0" smtClean="0">
                <a:solidFill>
                  <a:srgbClr val="FFFFFF"/>
                </a:solidFill>
                <a:ea typeface="ヒラギノ角ゴ Pro W3" charset="-128"/>
              </a:rPr>
              <a:t>segments </a:t>
            </a:r>
            <a:r>
              <a:rPr lang="en-US" altLang="en-US" dirty="0">
                <a:solidFill>
                  <a:srgbClr val="FFFFFF"/>
                </a:solidFill>
                <a:ea typeface="ヒラギノ角ゴ Pro W3" charset="-128"/>
              </a:rPr>
              <a:t>that begin or end in Alaska or Hawaii (applies only </a:t>
            </a:r>
            <a:r>
              <a:rPr lang="en-US" altLang="en-US" dirty="0" smtClean="0">
                <a:solidFill>
                  <a:srgbClr val="FFFFFF"/>
                </a:solidFill>
                <a:ea typeface="ヒラギノ角ゴ Pro W3" charset="-128"/>
              </a:rPr>
              <a:t>to </a:t>
            </a:r>
            <a:r>
              <a:rPr lang="en-US" altLang="en-US" dirty="0">
                <a:solidFill>
                  <a:srgbClr val="FFFFFF"/>
                </a:solidFill>
                <a:ea typeface="ヒラギノ角ゴ Pro W3" charset="-128"/>
              </a:rPr>
              <a:t>departures). See </a:t>
            </a:r>
            <a:r>
              <a:rPr lang="en-US" altLang="en-US" dirty="0" smtClean="0">
                <a:solidFill>
                  <a:srgbClr val="FFFFFF"/>
                </a:solidFill>
                <a:ea typeface="ヒラギノ角ゴ Pro W3" charset="-128"/>
              </a:rPr>
              <a:t>Air </a:t>
            </a:r>
            <a:r>
              <a:rPr lang="en-US" altLang="en-US" dirty="0">
                <a:solidFill>
                  <a:srgbClr val="FFFFFF"/>
                </a:solidFill>
                <a:ea typeface="ヒラギノ角ゴ Pro W3" charset="-128"/>
              </a:rPr>
              <a:t>Transportation </a:t>
            </a:r>
            <a:r>
              <a:rPr lang="en-US" altLang="en-US" dirty="0" smtClean="0">
                <a:solidFill>
                  <a:srgbClr val="FFFFFF"/>
                </a:solidFill>
                <a:ea typeface="ヒラギノ角ゴ Pro W3" charset="-128"/>
              </a:rPr>
              <a:t>Taxes, </a:t>
            </a:r>
            <a:r>
              <a:rPr lang="en-US" altLang="en-US" dirty="0">
                <a:solidFill>
                  <a:srgbClr val="FFFFFF"/>
                </a:solidFill>
                <a:ea typeface="ヒラギノ角ゴ Pro W3" charset="-128"/>
              </a:rPr>
              <a:t>later.</a:t>
            </a:r>
          </a:p>
          <a:p>
            <a:pPr marL="574675" lvl="1" indent="-457200">
              <a:spcBef>
                <a:spcPts val="0"/>
              </a:spcBef>
              <a:buFont typeface="Arial" panose="020B0604020202020204" pitchFamily="34" charset="0"/>
              <a:buChar char="•"/>
            </a:pPr>
            <a:r>
              <a:rPr lang="en-US" altLang="en-US" b="1" dirty="0">
                <a:solidFill>
                  <a:srgbClr val="FFFF00"/>
                </a:solidFill>
                <a:ea typeface="ヒラギノ角ゴ Pro W3" charset="-128"/>
              </a:rPr>
              <a:t>Use of international air travel facilities (IRS No. 27).</a:t>
            </a:r>
            <a:r>
              <a:rPr lang="en-US" altLang="en-US" dirty="0">
                <a:solidFill>
                  <a:srgbClr val="FFFF00"/>
                </a:solidFill>
                <a:ea typeface="ヒラギノ角ゴ Pro W3" charset="-128"/>
              </a:rPr>
              <a:t> </a:t>
            </a:r>
            <a:r>
              <a:rPr lang="en-US" altLang="en-US" dirty="0" smtClean="0">
                <a:solidFill>
                  <a:srgbClr val="FFFFFF"/>
                </a:solidFill>
                <a:ea typeface="ヒラギノ角ゴ Pro W3" charset="-128"/>
              </a:rPr>
              <a:t>For calendar </a:t>
            </a:r>
            <a:r>
              <a:rPr lang="en-US" altLang="en-US" dirty="0">
                <a:solidFill>
                  <a:srgbClr val="FFFFFF"/>
                </a:solidFill>
                <a:ea typeface="ヒラギノ角ゴ Pro W3" charset="-128"/>
              </a:rPr>
              <a:t>year 2017, the section 4261 tax on the amount paid </a:t>
            </a:r>
            <a:r>
              <a:rPr lang="en-US" altLang="en-US" dirty="0" smtClean="0">
                <a:solidFill>
                  <a:srgbClr val="FFFFFF"/>
                </a:solidFill>
                <a:ea typeface="ヒラギノ角ゴ Pro W3" charset="-128"/>
              </a:rPr>
              <a:t>for </a:t>
            </a:r>
            <a:r>
              <a:rPr lang="en-US" altLang="en-US" dirty="0">
                <a:solidFill>
                  <a:srgbClr val="FFFFFF"/>
                </a:solidFill>
                <a:ea typeface="ヒラギノ角ゴ Pro W3" charset="-128"/>
              </a:rPr>
              <a:t>international flights is increased to $18 per person for </a:t>
            </a:r>
            <a:r>
              <a:rPr lang="en-US" altLang="en-US" dirty="0" smtClean="0">
                <a:solidFill>
                  <a:srgbClr val="FFFFFF"/>
                </a:solidFill>
                <a:ea typeface="ヒラギノ角ゴ Pro W3" charset="-128"/>
              </a:rPr>
              <a:t>flights </a:t>
            </a:r>
            <a:r>
              <a:rPr lang="en-US" altLang="en-US" dirty="0">
                <a:solidFill>
                  <a:srgbClr val="FFFFFF"/>
                </a:solidFill>
                <a:ea typeface="ヒラギノ角ゴ Pro W3" charset="-128"/>
              </a:rPr>
              <a:t>that begin or end in the United States</a:t>
            </a:r>
            <a:r>
              <a:rPr lang="en-US" altLang="en-US" dirty="0" smtClean="0">
                <a:solidFill>
                  <a:srgbClr val="FFFFFF"/>
                </a:solidFill>
                <a:ea typeface="ヒラギノ角ゴ Pro W3" charset="-128"/>
              </a:rPr>
              <a:t>.</a:t>
            </a:r>
          </a:p>
          <a:p>
            <a:pPr marL="574675" lvl="1" indent="-457200">
              <a:spcBef>
                <a:spcPts val="0"/>
              </a:spcBef>
              <a:buFont typeface="Arial" panose="020B0604020202020204" pitchFamily="34" charset="0"/>
              <a:buChar char="•"/>
            </a:pPr>
            <a:r>
              <a:rPr lang="en-US" b="1" dirty="0">
                <a:solidFill>
                  <a:srgbClr val="FFFF00"/>
                </a:solidFill>
              </a:rPr>
              <a:t>Rural airports. </a:t>
            </a:r>
            <a:r>
              <a:rPr lang="en-US" dirty="0" smtClean="0"/>
              <a:t>If </a:t>
            </a:r>
            <a:r>
              <a:rPr lang="en-US" dirty="0"/>
              <a:t>a segment is to or from a rural airport, </a:t>
            </a:r>
            <a:r>
              <a:rPr lang="en-US" dirty="0" smtClean="0"/>
              <a:t>the </a:t>
            </a:r>
            <a:r>
              <a:rPr lang="en-US" dirty="0"/>
              <a:t>domestic segment tax does not apply</a:t>
            </a:r>
            <a:r>
              <a:rPr lang="en-US" dirty="0" smtClean="0"/>
              <a:t>.</a:t>
            </a:r>
          </a:p>
          <a:p>
            <a:pPr marL="574675" lvl="1" indent="-457200">
              <a:spcBef>
                <a:spcPts val="0"/>
              </a:spcBef>
              <a:buFont typeface="Arial" panose="020B0604020202020204" pitchFamily="34" charset="0"/>
              <a:buChar char="•"/>
            </a:pPr>
            <a:r>
              <a:rPr lang="en-US" b="1" dirty="0" smtClean="0">
                <a:solidFill>
                  <a:srgbClr val="FFFF00"/>
                </a:solidFill>
              </a:rPr>
              <a:t>Federal Excise Tax. </a:t>
            </a:r>
            <a:r>
              <a:rPr lang="en-US" dirty="0" smtClean="0"/>
              <a:t>The </a:t>
            </a:r>
            <a:r>
              <a:rPr lang="en-US" dirty="0"/>
              <a:t>percentage tax is 7.5% of amounts </a:t>
            </a:r>
            <a:r>
              <a:rPr lang="en-US" dirty="0" smtClean="0"/>
              <a:t>paid </a:t>
            </a:r>
            <a:r>
              <a:rPr lang="en-US" dirty="0"/>
              <a:t>for taxable transportation of persons by air</a:t>
            </a:r>
            <a:r>
              <a:rPr lang="en-US" dirty="0" smtClean="0"/>
              <a:t>.</a:t>
            </a:r>
          </a:p>
          <a:p>
            <a:pPr marL="574675" lvl="1" indent="-457200">
              <a:spcBef>
                <a:spcPts val="0"/>
              </a:spcBef>
              <a:buFont typeface="Arial" panose="020B0604020202020204" pitchFamily="34" charset="0"/>
              <a:buChar char="•"/>
            </a:pPr>
            <a:endParaRPr lang="en-US" dirty="0" smtClean="0"/>
          </a:p>
          <a:p>
            <a:pPr marL="574675" lvl="1" indent="-457200">
              <a:spcBef>
                <a:spcPts val="0"/>
              </a:spcBef>
              <a:buFont typeface="Arial" panose="020B0604020202020204" pitchFamily="34" charset="0"/>
              <a:buChar char="•"/>
            </a:pPr>
            <a:r>
              <a:rPr lang="en-US" dirty="0" smtClean="0"/>
              <a:t>There are other taxes in this publication if you are doing cargo flights, etc.</a:t>
            </a:r>
            <a:endParaRPr lang="en-US" dirty="0"/>
          </a:p>
        </p:txBody>
      </p:sp>
    </p:spTree>
    <p:extLst>
      <p:ext uri="{BB962C8B-B14F-4D97-AF65-F5344CB8AC3E}">
        <p14:creationId xmlns:p14="http://schemas.microsoft.com/office/powerpoint/2010/main" val="2734420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err="1" smtClean="0">
                <a:latin typeface="Arial Narrow" panose="020B0606020202030204" pitchFamily="34" charset="0"/>
              </a:rPr>
              <a:t>Quering</a:t>
            </a:r>
            <a:r>
              <a:rPr lang="en-US" dirty="0" smtClean="0">
                <a:latin typeface="Arial Narrow" panose="020B0606020202030204" pitchFamily="34" charset="0"/>
              </a:rPr>
              <a:t> the Airports</a:t>
            </a:r>
            <a:endParaRPr lang="en-US" altLang="en-US" dirty="0" smtClean="0">
              <a:latin typeface="Arial Narrow" panose="020B0606020202030204" pitchFamily="34" charset="0"/>
              <a:ea typeface="ヒラギノ角ゴ Pro W3" charset="-128"/>
            </a:endParaRPr>
          </a:p>
          <a:p>
            <a:pPr marL="90488" lvl="1">
              <a:spcBef>
                <a:spcPct val="0"/>
              </a:spcBef>
            </a:pPr>
            <a:r>
              <a:rPr lang="en-US" altLang="en-US" dirty="0" smtClean="0">
                <a:ea typeface="ヒラギノ角ゴ Pro W3" charset="-128"/>
              </a:rPr>
              <a:t>Creating our Postgres Queries</a:t>
            </a:r>
          </a:p>
        </p:txBody>
      </p:sp>
    </p:spTree>
    <p:extLst>
      <p:ext uri="{BB962C8B-B14F-4D97-AF65-F5344CB8AC3E}">
        <p14:creationId xmlns:p14="http://schemas.microsoft.com/office/powerpoint/2010/main" val="37372365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pc="-150" dirty="0"/>
              <a:t>Standard Query - “Spherical Law of Cosines</a:t>
            </a:r>
            <a:r>
              <a:rPr lang="en-US" spc="-150" dirty="0" smtClean="0"/>
              <a:t>”</a:t>
            </a:r>
            <a:endParaRPr lang="en-US" spc="-150" dirty="0"/>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smtClean="0">
              <a:solidFill>
                <a:srgbClr val="FFFFFF"/>
              </a:solidFill>
            </a:endParaRPr>
          </a:p>
          <a:p>
            <a:pPr>
              <a:lnSpc>
                <a:spcPct val="100000"/>
              </a:lnSpc>
              <a:spcBef>
                <a:spcPts val="0"/>
              </a:spcBef>
            </a:pP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smtClean="0">
                <a:solidFill>
                  <a:srgbClr val="FFFFFF"/>
                </a:solidFill>
              </a:rPr>
              <a:t>distance_nm</a:t>
            </a:r>
            <a:r>
              <a:rPr lang="en-US" sz="1000" dirty="0" smtClean="0">
                <a:solidFill>
                  <a:srgbClr val="F08047"/>
                </a:solidFill>
              </a:rPr>
              <a:t>,</a:t>
            </a:r>
            <a:r>
              <a:rPr lang="en-US" sz="1000" dirty="0" smtClean="0">
                <a:solidFill>
                  <a:srgbClr val="FFFFFF"/>
                </a:solidFill>
              </a:rPr>
              <a:t> </a:t>
            </a:r>
            <a:endParaRPr lang="en-US" sz="1000" dirty="0">
              <a:solidFill>
                <a:srgbClr val="FFFFFF"/>
              </a:solidFill>
            </a:endParaRPr>
          </a:p>
          <a:p>
            <a:pPr>
              <a:lnSpc>
                <a:spcPct val="100000"/>
              </a:lnSpc>
            </a:pPr>
            <a:endParaRPr lang="en-US" sz="1000" dirty="0" smtClean="0">
              <a:solidFill>
                <a:srgbClr val="FFFFFF"/>
              </a:solidFill>
            </a:endParaRPr>
          </a:p>
          <a:p>
            <a:pPr>
              <a:lnSpc>
                <a:spcPct val="100000"/>
              </a:lnSpc>
            </a:pPr>
            <a:r>
              <a:rPr lang="en-US" sz="1000" dirty="0" smtClean="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smtClean="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pPr>
            <a:endParaRPr lang="en-US" sz="1000" dirty="0" smtClean="0">
              <a:solidFill>
                <a:srgbClr val="FFFFFF"/>
              </a:solidFill>
            </a:endParaRPr>
          </a:p>
          <a:p>
            <a:pPr>
              <a:lnSpc>
                <a:spcPct val="100000"/>
              </a:lnSpc>
            </a:pPr>
            <a:r>
              <a:rPr lang="en-US" sz="1000" dirty="0" smtClean="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FFFFF"/>
                </a:solidFill>
              </a:rPr>
              <a:t> </a:t>
            </a:r>
            <a:r>
              <a:rPr lang="en-US" sz="1000" dirty="0">
                <a:solidFill>
                  <a:srgbClr val="7BC22F"/>
                </a:solidFill>
              </a:rPr>
              <a:t>AS</a:t>
            </a:r>
            <a:r>
              <a:rPr lang="en-US" sz="1000" dirty="0">
                <a:solidFill>
                  <a:srgbClr val="FFFFFF"/>
                </a:solidFill>
              </a:rPr>
              <a:t> rate </a:t>
            </a:r>
            <a:endParaRPr lang="en-US" sz="1000" dirty="0" smtClean="0">
              <a:solidFill>
                <a:srgbClr val="FFFFFF"/>
              </a:solidFill>
            </a:endParaRPr>
          </a:p>
          <a:p>
            <a:pPr>
              <a:lnSpc>
                <a:spcPct val="100000"/>
              </a:lnSpc>
            </a:pPr>
            <a:endParaRPr lang="en-US" sz="1000" dirty="0">
              <a:solidFill>
                <a:srgbClr val="FFFFFF"/>
              </a:solidFill>
            </a:endParaRPr>
          </a:p>
          <a:p>
            <a:pPr>
              <a:lnSpc>
                <a:spcPct val="100000"/>
              </a:lnSpc>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a:t>
            </a:r>
            <a:r>
              <a:rPr lang="en-US" sz="1000" dirty="0">
                <a:solidFill>
                  <a:srgbClr val="F08047"/>
                </a:solidFill>
              </a:rPr>
              <a:t>,</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endParaRPr lang="en-US" sz="1000" dirty="0" smtClean="0">
              <a:solidFill>
                <a:srgbClr val="FFFFFF"/>
              </a:solidFill>
            </a:endParaRPr>
          </a:p>
          <a:p>
            <a:pPr>
              <a:lnSpc>
                <a:spcPct val="100000"/>
              </a:lnSpc>
            </a:pPr>
            <a:r>
              <a:rPr lang="en-US" sz="1000" dirty="0" smtClean="0">
                <a:solidFill>
                  <a:srgbClr val="7BC22F"/>
                </a:solidFill>
              </a:rPr>
              <a:t>WHERE</a:t>
            </a:r>
            <a:r>
              <a:rPr lang="en-US" sz="1000" dirty="0" smtClean="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endParaRPr lang="en-US" sz="1000" dirty="0" smtClean="0">
              <a:solidFill>
                <a:srgbClr val="FFFFFF"/>
              </a:solidFill>
            </a:endParaRPr>
          </a:p>
          <a:p>
            <a:pPr>
              <a:lnSpc>
                <a:spcPct val="100000"/>
              </a:lnSpc>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&lt;&gt;</a:t>
            </a:r>
            <a:r>
              <a:rPr lang="en-US" sz="1000" dirty="0">
                <a:solidFill>
                  <a:srgbClr val="FFFFFF"/>
                </a:solidFill>
              </a:rPr>
              <a:t> </a:t>
            </a:r>
            <a:r>
              <a:rPr lang="en-US" sz="1000" dirty="0">
                <a:solidFill>
                  <a:srgbClr val="8DB0D3"/>
                </a:solidFill>
              </a:rPr>
              <a:t>'KSEA'</a:t>
            </a:r>
            <a:r>
              <a:rPr lang="en-US" sz="1000" dirty="0">
                <a:solidFill>
                  <a:srgbClr val="FFFFFF"/>
                </a:solidFill>
              </a:rPr>
              <a:t> </a:t>
            </a:r>
            <a:endParaRPr lang="en-US" sz="1000" dirty="0" smtClean="0">
              <a:solidFill>
                <a:srgbClr val="FFFFFF"/>
              </a:solidFill>
            </a:endParaRPr>
          </a:p>
          <a:p>
            <a:pPr>
              <a:lnSpc>
                <a:spcPct val="100000"/>
              </a:lnSpc>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endParaRPr lang="en-US" sz="1000" dirty="0" smtClean="0">
              <a:solidFill>
                <a:srgbClr val="FFFFFF"/>
              </a:solidFill>
            </a:endParaRPr>
          </a:p>
          <a:p>
            <a:pPr>
              <a:lnSpc>
                <a:spcPct val="100000"/>
              </a:lnSpc>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endParaRPr lang="en-US" sz="1000" dirty="0" smtClean="0">
              <a:solidFill>
                <a:srgbClr val="FFFFFF"/>
              </a:solidFill>
            </a:endParaRPr>
          </a:p>
          <a:p>
            <a:pPr>
              <a:lnSpc>
                <a:spcPct val="100000"/>
              </a:lnSpc>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smtClean="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smtClean="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F4DD0B"/>
                </a:solidFill>
              </a:rPr>
              <a:t>3000</a:t>
            </a:r>
            <a:r>
              <a:rPr lang="en-US" sz="1000" dirty="0">
                <a:solidFill>
                  <a:srgbClr val="FFFFFF"/>
                </a:solidFill>
              </a:rPr>
              <a:t> </a:t>
            </a:r>
            <a:endParaRPr lang="en-US" sz="1000" dirty="0" smtClean="0">
              <a:solidFill>
                <a:srgbClr val="FFFFFF"/>
              </a:solidFill>
            </a:endParaRPr>
          </a:p>
          <a:p>
            <a:pPr>
              <a:lnSpc>
                <a:spcPct val="100000"/>
              </a:lnSpc>
            </a:pPr>
            <a:endParaRPr lang="en-US" sz="1000" dirty="0">
              <a:solidFill>
                <a:srgbClr val="FFFFFF"/>
              </a:solidFill>
            </a:endParaRPr>
          </a:p>
          <a:p>
            <a:pPr>
              <a:lnSpc>
                <a:spcPct val="100000"/>
              </a:lnSpc>
            </a:pPr>
            <a:r>
              <a:rPr lang="en-US" sz="1000" dirty="0" smtClean="0">
                <a:solidFill>
                  <a:srgbClr val="7BC22F"/>
                </a:solidFill>
              </a:rPr>
              <a:t>ORDER</a:t>
            </a:r>
            <a:r>
              <a:rPr lang="en-US" sz="1000" dirty="0" smtClean="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3</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This is </a:t>
            </a:r>
            <a:r>
              <a:rPr lang="en-US" dirty="0"/>
              <a:t>the “Spherical Law of Cosines</a:t>
            </a:r>
            <a:r>
              <a:rPr lang="en-US" dirty="0" smtClean="0"/>
              <a:t>” query.</a:t>
            </a:r>
          </a:p>
          <a:p>
            <a:pPr marL="119063" indent="-119063">
              <a:buFont typeface="Arial" panose="020B0604020202020204" pitchFamily="34" charset="0"/>
              <a:buChar char="•"/>
            </a:pPr>
            <a:r>
              <a:rPr lang="en-US" dirty="0" smtClean="0"/>
              <a:t>Instead of using an aircraft table, you will notice some hand coding of numbers for the Challenger 601.</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smtClean="0"/>
              <a:t>Cost per Hour: $10,000</a:t>
            </a:r>
          </a:p>
          <a:p>
            <a:pPr marL="234951" lvl="1" indent="-119063">
              <a:buFont typeface="Arial" panose="020B0604020202020204" pitchFamily="34" charset="0"/>
              <a:buChar char="•"/>
            </a:pPr>
            <a:r>
              <a:rPr lang="en-US" dirty="0" smtClean="0"/>
              <a:t>Has </a:t>
            </a:r>
            <a:r>
              <a:rPr lang="en-US" dirty="0"/>
              <a:t>Jet Fuel: 1 </a:t>
            </a:r>
            <a:r>
              <a:rPr lang="en-US" i="1" dirty="0"/>
              <a:t>(Need to be able to refuel)</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r>
              <a:rPr lang="en-US" dirty="0" smtClean="0"/>
              <a:t>Max Distance: 3,000nm (Nautical Miles)</a:t>
            </a:r>
          </a:p>
        </p:txBody>
      </p:sp>
      <p:graphicFrame>
        <p:nvGraphicFramePr>
          <p:cNvPr id="2" name="Table 1"/>
          <p:cNvGraphicFramePr>
            <a:graphicFrameLocks noGrp="1"/>
          </p:cNvGraphicFramePr>
          <p:nvPr>
            <p:extLst>
              <p:ext uri="{D42A27DB-BD31-4B8C-83A1-F6EECF244321}">
                <p14:modId xmlns:p14="http://schemas.microsoft.com/office/powerpoint/2010/main" val="1650988189"/>
              </p:ext>
            </p:extLst>
          </p:nvPr>
        </p:nvGraphicFramePr>
        <p:xfrm>
          <a:off x="2419352" y="6165850"/>
          <a:ext cx="6508751" cy="487680"/>
        </p:xfrm>
        <a:graphic>
          <a:graphicData uri="http://schemas.openxmlformats.org/drawingml/2006/table">
            <a:tbl>
              <a:tblPr firstRow="1" bandRow="1">
                <a:tableStyleId>{5C22544A-7EE6-4342-B048-85BDC9FD1C3A}</a:tableStyleId>
              </a:tblPr>
              <a:tblGrid>
                <a:gridCol w="1854518"/>
                <a:gridCol w="752793"/>
                <a:gridCol w="1300480"/>
                <a:gridCol w="1300480"/>
                <a:gridCol w="1300480"/>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752.888418549542</a:t>
                      </a:r>
                    </a:p>
                  </a:txBody>
                  <a:tcPr/>
                </a:tc>
                <a:tc>
                  <a:txBody>
                    <a:bodyPr/>
                    <a:lstStyle/>
                    <a:p>
                      <a:r>
                        <a:rPr lang="en-US" sz="1000" dirty="0" smtClean="0"/>
                        <a:t>1.88222104637386</a:t>
                      </a:r>
                    </a:p>
                  </a:txBody>
                  <a:tcPr/>
                </a:tc>
                <a:tc>
                  <a:txBody>
                    <a:bodyPr/>
                    <a:lstStyle/>
                    <a:p>
                      <a:r>
                        <a:rPr lang="en-US" sz="1000" dirty="0" smtClean="0"/>
                        <a:t>18822.2104637386</a:t>
                      </a:r>
                    </a:p>
                  </a:txBody>
                  <a:tcPr/>
                </a:tc>
              </a:tr>
            </a:tbl>
          </a:graphicData>
        </a:graphic>
      </p:graphicFrame>
    </p:spTree>
    <p:extLst>
      <p:ext uri="{BB962C8B-B14F-4D97-AF65-F5344CB8AC3E}">
        <p14:creationId xmlns:p14="http://schemas.microsoft.com/office/powerpoint/2010/main" val="10466723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Standard Query </a:t>
            </a:r>
            <a:r>
              <a:rPr lang="en-US" dirty="0" smtClean="0"/>
              <a:t>- </a:t>
            </a:r>
            <a:r>
              <a:rPr lang="en-US" dirty="0"/>
              <a:t>“</a:t>
            </a:r>
            <a:r>
              <a:rPr lang="en-US" dirty="0" err="1"/>
              <a:t>Haversine</a:t>
            </a:r>
            <a:r>
              <a:rPr lang="en-US" dirty="0"/>
              <a:t>”</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pPr>
            <a:endParaRPr lang="en-US" sz="1000" dirty="0">
              <a:solidFill>
                <a:srgbClr val="FFFFFF"/>
              </a:solidFill>
            </a:endParaRPr>
          </a:p>
          <a:p>
            <a:pPr>
              <a:lnSpc>
                <a:spcPct val="100000"/>
              </a:lnSpc>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a:t>
            </a:r>
            <a:r>
              <a:rPr lang="en-US" sz="1000" dirty="0">
                <a:solidFill>
                  <a:srgbClr val="F08047"/>
                </a:solidFill>
              </a:rPr>
              <a:t>,</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&lt;&gt;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F4DD0B"/>
                </a:solidFill>
              </a:rPr>
              <a:t>3000</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3</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34</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This is </a:t>
            </a:r>
            <a:r>
              <a:rPr lang="en-US" dirty="0"/>
              <a:t>the “</a:t>
            </a:r>
            <a:r>
              <a:rPr lang="en-US" dirty="0" err="1"/>
              <a:t>Haversine</a:t>
            </a:r>
            <a:r>
              <a:rPr lang="en-US" dirty="0"/>
              <a:t>” </a:t>
            </a:r>
            <a:r>
              <a:rPr lang="en-US" dirty="0" smtClean="0"/>
              <a:t>query.</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r>
              <a:rPr lang="en-US" dirty="0"/>
              <a:t>Max Distance: 3,000nm (Nautical Miles)</a:t>
            </a:r>
          </a:p>
          <a:p>
            <a:pPr marL="119063" indent="-119063">
              <a:buFont typeface="Arial" panose="020B0604020202020204" pitchFamily="34" charset="0"/>
              <a:buChar char="•"/>
            </a:pP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17260417"/>
              </p:ext>
            </p:extLst>
          </p:nvPr>
        </p:nvGraphicFramePr>
        <p:xfrm>
          <a:off x="2419352" y="6165850"/>
          <a:ext cx="6508751" cy="487680"/>
        </p:xfrm>
        <a:graphic>
          <a:graphicData uri="http://schemas.openxmlformats.org/drawingml/2006/table">
            <a:tbl>
              <a:tblPr firstRow="1" bandRow="1">
                <a:tableStyleId>{5C22544A-7EE6-4342-B048-85BDC9FD1C3A}</a:tableStyleId>
              </a:tblPr>
              <a:tblGrid>
                <a:gridCol w="1854518"/>
                <a:gridCol w="752793"/>
                <a:gridCol w="1300480"/>
                <a:gridCol w="1300480"/>
                <a:gridCol w="1300480"/>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752.888418549542</a:t>
                      </a:r>
                    </a:p>
                  </a:txBody>
                  <a:tcPr/>
                </a:tc>
                <a:tc>
                  <a:txBody>
                    <a:bodyPr/>
                    <a:lstStyle/>
                    <a:p>
                      <a:r>
                        <a:rPr lang="en-US" sz="1000" dirty="0" smtClean="0"/>
                        <a:t>1.88222104637386</a:t>
                      </a:r>
                    </a:p>
                  </a:txBody>
                  <a:tcPr/>
                </a:tc>
                <a:tc>
                  <a:txBody>
                    <a:bodyPr/>
                    <a:lstStyle/>
                    <a:p>
                      <a:r>
                        <a:rPr lang="en-US" sz="1000" dirty="0" smtClean="0"/>
                        <a:t>18822.2104637386</a:t>
                      </a:r>
                    </a:p>
                  </a:txBody>
                  <a:tcPr/>
                </a:tc>
              </a:tr>
            </a:tbl>
          </a:graphicData>
        </a:graphic>
      </p:graphicFrame>
    </p:spTree>
    <p:extLst>
      <p:ext uri="{BB962C8B-B14F-4D97-AF65-F5344CB8AC3E}">
        <p14:creationId xmlns:p14="http://schemas.microsoft.com/office/powerpoint/2010/main" val="407329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GIS Query – </a:t>
            </a:r>
            <a:r>
              <a:rPr lang="en-US" dirty="0" err="1" smtClean="0"/>
              <a:t>ST_Distance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smtClean="0">
                <a:solidFill>
                  <a:srgbClr val="F08047"/>
                </a:solidFill>
              </a:rPr>
              <a:t>, </a:t>
            </a: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round</a:t>
            </a:r>
            <a:r>
              <a:rPr lang="en-US" sz="1000" dirty="0">
                <a:solidFill>
                  <a:srgbClr val="F08047"/>
                </a:solidFill>
              </a:rPr>
              <a:t>((</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err="1" smtClean="0">
                <a:solidFill>
                  <a:srgbClr val="F08047"/>
                </a:solidFill>
              </a:rPr>
              <a:t>,</a:t>
            </a:r>
            <a:r>
              <a:rPr lang="en-US" sz="1000" dirty="0" err="1" smtClean="0">
                <a:solidFill>
                  <a:srgbClr val="FFFFFF"/>
                </a:solidFill>
              </a:rPr>
              <a:t>d</a:t>
            </a:r>
            <a:r>
              <a:rPr lang="en-US" sz="1000" dirty="0" err="1" smtClean="0">
                <a:solidFill>
                  <a:srgbClr val="F08047"/>
                </a:solidFill>
              </a:rPr>
              <a:t>.</a:t>
            </a:r>
            <a:r>
              <a:rPr lang="en-US" sz="1000" dirty="0" err="1" smtClean="0">
                <a:solidFill>
                  <a:srgbClr val="FFFFFF"/>
                </a:solidFill>
              </a:rPr>
              <a:t>geog</a:t>
            </a:r>
            <a:r>
              <a:rPr lang="en-US" sz="1000" dirty="0" smtClean="0">
                <a:solidFill>
                  <a:srgbClr val="F08047"/>
                </a:solidFill>
              </a:rPr>
              <a:t>)/</a:t>
            </a:r>
          </a:p>
          <a:p>
            <a:pPr>
              <a:lnSpc>
                <a:spcPct val="100000"/>
              </a:lnSpc>
              <a:spcBef>
                <a:spcPts val="0"/>
              </a:spcBef>
            </a:pPr>
            <a:r>
              <a:rPr lang="en-US" sz="1000" dirty="0">
                <a:solidFill>
                  <a:srgbClr val="F08047"/>
                </a:solidFill>
              </a:rPr>
              <a:t> </a:t>
            </a:r>
            <a:r>
              <a:rPr lang="en-US" sz="1000" dirty="0" smtClean="0">
                <a:solidFill>
                  <a:srgbClr val="F08047"/>
                </a:solidFill>
              </a:rPr>
              <a:t>   </a:t>
            </a:r>
            <a:r>
              <a:rPr lang="en-US" sz="1000" dirty="0" smtClean="0">
                <a:solidFill>
                  <a:srgbClr val="F4DD0B"/>
                </a:solidFill>
              </a:rPr>
              <a:t>1000</a:t>
            </a:r>
            <a:r>
              <a:rPr lang="en-US" sz="1000" dirty="0" smtClean="0">
                <a:solidFill>
                  <a:srgbClr val="F08047"/>
                </a:solidFill>
              </a:rPr>
              <a:t>*</a:t>
            </a:r>
            <a:r>
              <a:rPr lang="en-US" sz="1000" dirty="0" smtClean="0">
                <a:solidFill>
                  <a:srgbClr val="F4DD0B"/>
                </a:solidFill>
              </a:rPr>
              <a:t>0.53996</a:t>
            </a:r>
            <a:r>
              <a:rPr lang="en-US" sz="1000" dirty="0" smtClean="0">
                <a:solidFill>
                  <a:srgbClr val="F08047"/>
                </a:solidFill>
              </a:rPr>
              <a:t>/</a:t>
            </a:r>
            <a:r>
              <a:rPr lang="en-US" sz="1000" dirty="0" smtClean="0">
                <a:solidFill>
                  <a:srgbClr val="F4DD0B"/>
                </a:solidFill>
              </a:rPr>
              <a:t>400</a:t>
            </a:r>
            <a:r>
              <a:rPr lang="en-US" sz="1000" dirty="0" smtClean="0">
                <a:solidFill>
                  <a:srgbClr val="F08047"/>
                </a:solidFill>
              </a:rPr>
              <a:t>*</a:t>
            </a:r>
            <a:r>
              <a:rPr lang="en-US" sz="1000" dirty="0" smtClean="0">
                <a:solidFill>
                  <a:srgbClr val="F4DD0B"/>
                </a:solidFill>
              </a:rPr>
              <a:t>10000</a:t>
            </a:r>
            <a:r>
              <a:rPr lang="en-US" sz="1000" dirty="0" smtClean="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endParaRPr lang="en-US" sz="1000" dirty="0" smtClean="0">
              <a:solidFill>
                <a:srgbClr val="FFFFFF"/>
              </a:solidFill>
            </a:endParaRPr>
          </a:p>
          <a:p>
            <a:pPr>
              <a:lnSpc>
                <a:spcPct val="100000"/>
              </a:lnSpc>
              <a:spcBef>
                <a:spcPts val="0"/>
              </a:spcBef>
            </a:pPr>
            <a:r>
              <a:rPr lang="en-US" sz="1000" dirty="0" smtClean="0">
                <a:solidFill>
                  <a:srgbClr val="7BC22F"/>
                </a:solidFill>
              </a:rPr>
              <a:t>  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endParaRPr lang="en-US" sz="1000" dirty="0" smtClean="0">
              <a:solidFill>
                <a:srgbClr val="FFFFFF"/>
              </a:solidFill>
            </a:endParaRPr>
          </a:p>
          <a:p>
            <a:pPr>
              <a:lnSpc>
                <a:spcPct val="100000"/>
              </a:lnSpc>
              <a:spcBef>
                <a:spcPts val="0"/>
              </a:spcBef>
            </a:pPr>
            <a:r>
              <a:rPr lang="en-US" sz="1000" dirty="0" smtClean="0">
                <a:solidFill>
                  <a:srgbClr val="7BC22F"/>
                </a:solidFill>
              </a:rPr>
              <a:t>    ON</a:t>
            </a:r>
            <a:r>
              <a:rPr lang="en-US" sz="1000" dirty="0" smtClean="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AND</a:t>
            </a:r>
            <a:r>
              <a:rPr lang="en-US" sz="1000" dirty="0" smtClean="0">
                <a:solidFill>
                  <a:srgbClr val="FFFFFF"/>
                </a:solidFill>
              </a:rPr>
              <a:t> </a:t>
            </a:r>
            <a:r>
              <a:rPr lang="en-US" sz="1000" dirty="0" err="1">
                <a:solidFill>
                  <a:srgbClr val="FFFFFF"/>
                </a:solidFill>
                <a:latin typeface="Courier New"/>
              </a:rPr>
              <a:t>ST_Distance</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4DD0B"/>
                </a:solidFill>
                <a:latin typeface="Courier New"/>
              </a:rPr>
              <a:t>1000</a:t>
            </a:r>
            <a:r>
              <a:rPr lang="en-US" sz="1000" dirty="0">
                <a:solidFill>
                  <a:srgbClr val="F08047"/>
                </a:solidFill>
                <a:latin typeface="Courier New"/>
              </a:rPr>
              <a:t>*</a:t>
            </a:r>
            <a:r>
              <a:rPr lang="en-US" sz="1000" dirty="0">
                <a:solidFill>
                  <a:srgbClr val="F4DD0B"/>
                </a:solidFill>
                <a:latin typeface="Courier New"/>
              </a:rPr>
              <a:t>0.53996</a:t>
            </a:r>
            <a:r>
              <a:rPr lang="en-US" sz="1000" dirty="0">
                <a:solidFill>
                  <a:srgbClr val="FFFFFF"/>
                </a:solidFill>
                <a:latin typeface="Courier New"/>
              </a:rPr>
              <a:t> </a:t>
            </a:r>
            <a:endParaRPr lang="en-US" sz="1000" dirty="0" smtClean="0">
              <a:solidFill>
                <a:srgbClr val="FFFFFF"/>
              </a:solidFill>
              <a:latin typeface="Courier New"/>
            </a:endParaRPr>
          </a:p>
          <a:p>
            <a:pPr>
              <a:lnSpc>
                <a:spcPct val="100000"/>
              </a:lnSpc>
              <a:spcBef>
                <a:spcPts val="0"/>
              </a:spcBef>
            </a:pPr>
            <a:r>
              <a:rPr lang="en-US" sz="1000" dirty="0">
                <a:solidFill>
                  <a:srgbClr val="FFFFFF"/>
                </a:solidFill>
                <a:latin typeface="Courier New"/>
              </a:rPr>
              <a:t> </a:t>
            </a:r>
            <a:r>
              <a:rPr lang="en-US" sz="1000" dirty="0" smtClean="0">
                <a:solidFill>
                  <a:srgbClr val="FFFFFF"/>
                </a:solidFill>
                <a:latin typeface="Courier New"/>
              </a:rPr>
              <a:t>      </a:t>
            </a:r>
            <a:r>
              <a:rPr lang="en-US" sz="1000" dirty="0" smtClean="0">
                <a:solidFill>
                  <a:srgbClr val="F08047"/>
                </a:solidFill>
                <a:latin typeface="Courier New"/>
              </a:rPr>
              <a:t>&lt;</a:t>
            </a:r>
            <a:r>
              <a:rPr lang="en-US" sz="1000" dirty="0" smtClean="0">
                <a:solidFill>
                  <a:srgbClr val="FFFFFF"/>
                </a:solidFill>
                <a:latin typeface="Courier New"/>
              </a:rPr>
              <a:t> </a:t>
            </a:r>
            <a:r>
              <a:rPr lang="en-US" sz="1000" dirty="0">
                <a:solidFill>
                  <a:srgbClr val="F4DD0B"/>
                </a:solidFill>
                <a:latin typeface="Courier New"/>
              </a:rPr>
              <a:t>3000</a:t>
            </a:r>
            <a:endParaRPr lang="en-US" sz="1000" dirty="0"/>
          </a:p>
          <a:p>
            <a:pPr>
              <a:lnSpc>
                <a:spcPct val="100000"/>
              </a:lnSpc>
              <a:spcBef>
                <a:spcPts val="0"/>
              </a:spcBef>
            </a:pPr>
            <a:r>
              <a:rPr lang="en-US" sz="1000" dirty="0" smtClean="0">
                <a:solidFill>
                  <a:srgbClr val="FFFFFF"/>
                </a:solidFill>
              </a:rPr>
              <a:t> </a:t>
            </a:r>
            <a:r>
              <a:rPr lang="en-US" sz="1000" dirty="0" smtClean="0">
                <a:solidFill>
                  <a:srgbClr val="7BC22F"/>
                </a:solidFill>
              </a:rPr>
              <a:t>     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Airport </a:t>
            </a:r>
            <a:endParaRPr lang="en-US" sz="1000" dirty="0" smtClean="0">
              <a:solidFill>
                <a:srgbClr val="3A8BDA"/>
              </a:solidFill>
            </a:endParaRPr>
          </a:p>
          <a:p>
            <a:pPr>
              <a:lnSpc>
                <a:spcPct val="100000"/>
              </a:lnSpc>
              <a:spcBef>
                <a:spcPts val="0"/>
              </a:spcBef>
            </a:pPr>
            <a:r>
              <a:rPr lang="en-US" sz="1000" dirty="0" smtClean="0">
                <a:solidFill>
                  <a:srgbClr val="7BC22F"/>
                </a:solidFill>
              </a:rPr>
              <a:t>ORDER</a:t>
            </a:r>
            <a:r>
              <a:rPr lang="en-US" sz="1000" dirty="0" smtClean="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Here is how simple the GIS Query can be.</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smtClean="0"/>
              <a:t>Meters to Kilometers: * 1000</a:t>
            </a:r>
          </a:p>
          <a:p>
            <a:pPr marL="234951" lvl="1" indent="-119063">
              <a:buFont typeface="Arial" panose="020B0604020202020204" pitchFamily="34" charset="0"/>
              <a:buChar char="•"/>
            </a:pPr>
            <a:r>
              <a:rPr lang="en-US" dirty="0" smtClean="0"/>
              <a:t>Kilometers to Nautical Miles: *0.53996</a:t>
            </a:r>
          </a:p>
          <a:p>
            <a:pPr marL="234951" lvl="1" indent="-119063">
              <a:buFont typeface="Arial" panose="020B0604020202020204" pitchFamily="34" charset="0"/>
              <a:buChar char="•"/>
            </a:pPr>
            <a:r>
              <a:rPr lang="en-US" dirty="0" smtClean="0"/>
              <a:t>Flight </a:t>
            </a:r>
            <a:r>
              <a:rPr lang="en-US" dirty="0"/>
              <a:t>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smtClean="0"/>
              <a:t>Max </a:t>
            </a:r>
            <a:r>
              <a:rPr lang="en-US" dirty="0"/>
              <a:t>Distance: 3,000nm (Nautical Miles</a:t>
            </a:r>
            <a:r>
              <a:rPr lang="en-US" dirty="0" smtClean="0"/>
              <a:t>)</a:t>
            </a:r>
          </a:p>
          <a:p>
            <a:pPr marL="234951" lvl="1" indent="-119063">
              <a:buFont typeface="Arial" panose="020B0604020202020204" pitchFamily="34" charset="0"/>
              <a:buChar char="•"/>
            </a:pPr>
            <a:r>
              <a:rPr lang="en-US" dirty="0" smtClean="0"/>
              <a:t>Nautical Miles to Meters: * 1852</a:t>
            </a:r>
            <a:endParaRPr lang="en-US" dirty="0"/>
          </a:p>
          <a:p>
            <a:pPr marL="234951" lvl="1" indent="-119063">
              <a:buFont typeface="Arial" panose="020B0604020202020204" pitchFamily="34" charset="0"/>
              <a:buChar char="•"/>
            </a:pPr>
            <a:r>
              <a:rPr lang="en-US" dirty="0"/>
              <a:t>Has Jet Fuel: 1 </a:t>
            </a:r>
            <a:r>
              <a:rPr lang="en-US" i="1" dirty="0"/>
              <a:t>(Need to be able to refuel</a:t>
            </a:r>
            <a:r>
              <a:rPr lang="en-US" i="1" dirty="0" smtClean="0"/>
              <a:t>)</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endParaRPr lang="en-US" i="1" dirty="0"/>
          </a:p>
          <a:p>
            <a:pPr marL="119063" indent="-119063">
              <a:buFont typeface="Arial" panose="020B0604020202020204" pitchFamily="34" charset="0"/>
              <a:buChar char="•"/>
            </a:pP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4228316996"/>
              </p:ext>
            </p:extLst>
          </p:nvPr>
        </p:nvGraphicFramePr>
        <p:xfrm>
          <a:off x="3067050" y="5784850"/>
          <a:ext cx="5810251" cy="487680"/>
        </p:xfrm>
        <a:graphic>
          <a:graphicData uri="http://schemas.openxmlformats.org/drawingml/2006/table">
            <a:tbl>
              <a:tblPr firstRow="1" bandRow="1">
                <a:tableStyleId>{5C22544A-7EE6-4342-B048-85BDC9FD1C3A}</a:tableStyleId>
              </a:tblPr>
              <a:tblGrid>
                <a:gridCol w="1854518"/>
                <a:gridCol w="752793"/>
                <a:gridCol w="1230630"/>
                <a:gridCol w="1230630"/>
                <a:gridCol w="741680"/>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753.05257312732</a:t>
                      </a:r>
                    </a:p>
                  </a:txBody>
                  <a:tcPr/>
                </a:tc>
                <a:tc>
                  <a:txBody>
                    <a:bodyPr/>
                    <a:lstStyle/>
                    <a:p>
                      <a:r>
                        <a:rPr lang="en-US" sz="1000" dirty="0" smtClean="0"/>
                        <a:t>1.8826314328183</a:t>
                      </a:r>
                    </a:p>
                  </a:txBody>
                  <a:tcPr/>
                </a:tc>
                <a:tc>
                  <a:txBody>
                    <a:bodyPr/>
                    <a:lstStyle/>
                    <a:p>
                      <a:r>
                        <a:rPr lang="en-US" sz="1000" dirty="0" smtClean="0"/>
                        <a:t>18826.31</a:t>
                      </a:r>
                    </a:p>
                  </a:txBody>
                  <a:tcPr/>
                </a:tc>
              </a:tr>
            </a:tbl>
          </a:graphicData>
        </a:graphic>
      </p:graphicFrame>
    </p:spTree>
    <p:extLst>
      <p:ext uri="{BB962C8B-B14F-4D97-AF65-F5344CB8AC3E}">
        <p14:creationId xmlns:p14="http://schemas.microsoft.com/office/powerpoint/2010/main" val="25055827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GIS Query – </a:t>
            </a:r>
            <a:r>
              <a:rPr lang="en-US" dirty="0" err="1" smtClean="0"/>
              <a:t>ST_DWithin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smtClean="0">
                <a:solidFill>
                  <a:srgbClr val="F08047"/>
                </a:solidFill>
              </a:rPr>
              <a:t>, </a:t>
            </a: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round</a:t>
            </a:r>
            <a:r>
              <a:rPr lang="en-US" sz="1000" dirty="0">
                <a:solidFill>
                  <a:srgbClr val="F08047"/>
                </a:solidFill>
              </a:rPr>
              <a:t>((</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err="1" smtClean="0">
                <a:solidFill>
                  <a:srgbClr val="F08047"/>
                </a:solidFill>
              </a:rPr>
              <a:t>,</a:t>
            </a:r>
            <a:r>
              <a:rPr lang="en-US" sz="1000" dirty="0" err="1" smtClean="0">
                <a:solidFill>
                  <a:srgbClr val="FFFFFF"/>
                </a:solidFill>
              </a:rPr>
              <a:t>d</a:t>
            </a:r>
            <a:r>
              <a:rPr lang="en-US" sz="1000" dirty="0" err="1" smtClean="0">
                <a:solidFill>
                  <a:srgbClr val="F08047"/>
                </a:solidFill>
              </a:rPr>
              <a:t>.</a:t>
            </a:r>
            <a:r>
              <a:rPr lang="en-US" sz="1000" dirty="0" err="1" smtClean="0">
                <a:solidFill>
                  <a:srgbClr val="FFFFFF"/>
                </a:solidFill>
              </a:rPr>
              <a:t>geog</a:t>
            </a:r>
            <a:r>
              <a:rPr lang="en-US" sz="1000" dirty="0" smtClean="0">
                <a:solidFill>
                  <a:srgbClr val="F08047"/>
                </a:solidFill>
              </a:rPr>
              <a:t>)/</a:t>
            </a:r>
          </a:p>
          <a:p>
            <a:pPr>
              <a:lnSpc>
                <a:spcPct val="100000"/>
              </a:lnSpc>
              <a:spcBef>
                <a:spcPts val="0"/>
              </a:spcBef>
            </a:pPr>
            <a:r>
              <a:rPr lang="en-US" sz="1000" dirty="0">
                <a:solidFill>
                  <a:srgbClr val="F08047"/>
                </a:solidFill>
              </a:rPr>
              <a:t> </a:t>
            </a:r>
            <a:r>
              <a:rPr lang="en-US" sz="1000" dirty="0" smtClean="0">
                <a:solidFill>
                  <a:srgbClr val="F08047"/>
                </a:solidFill>
              </a:rPr>
              <a:t>   </a:t>
            </a:r>
            <a:r>
              <a:rPr lang="en-US" sz="1000" dirty="0" smtClean="0">
                <a:solidFill>
                  <a:srgbClr val="F4DD0B"/>
                </a:solidFill>
              </a:rPr>
              <a:t>1000</a:t>
            </a:r>
            <a:r>
              <a:rPr lang="en-US" sz="1000" dirty="0" smtClean="0">
                <a:solidFill>
                  <a:srgbClr val="F08047"/>
                </a:solidFill>
              </a:rPr>
              <a:t>*</a:t>
            </a:r>
            <a:r>
              <a:rPr lang="en-US" sz="1000" dirty="0" smtClean="0">
                <a:solidFill>
                  <a:srgbClr val="F4DD0B"/>
                </a:solidFill>
              </a:rPr>
              <a:t>0.53996</a:t>
            </a:r>
            <a:r>
              <a:rPr lang="en-US" sz="1000" dirty="0" smtClean="0">
                <a:solidFill>
                  <a:srgbClr val="F08047"/>
                </a:solidFill>
              </a:rPr>
              <a:t>/</a:t>
            </a:r>
            <a:r>
              <a:rPr lang="en-US" sz="1000" dirty="0" smtClean="0">
                <a:solidFill>
                  <a:srgbClr val="F4DD0B"/>
                </a:solidFill>
              </a:rPr>
              <a:t>400</a:t>
            </a:r>
            <a:r>
              <a:rPr lang="en-US" sz="1000" dirty="0" smtClean="0">
                <a:solidFill>
                  <a:srgbClr val="F08047"/>
                </a:solidFill>
              </a:rPr>
              <a:t>*</a:t>
            </a:r>
            <a:r>
              <a:rPr lang="en-US" sz="1000" dirty="0" smtClean="0">
                <a:solidFill>
                  <a:srgbClr val="F4DD0B"/>
                </a:solidFill>
              </a:rPr>
              <a:t>10000</a:t>
            </a:r>
            <a:r>
              <a:rPr lang="en-US" sz="1000" dirty="0" smtClean="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endParaRPr lang="en-US" sz="1000" dirty="0" smtClean="0">
              <a:solidFill>
                <a:srgbClr val="FFFFFF"/>
              </a:solidFill>
            </a:endParaRPr>
          </a:p>
          <a:p>
            <a:pPr>
              <a:lnSpc>
                <a:spcPct val="100000"/>
              </a:lnSpc>
              <a:spcBef>
                <a:spcPts val="0"/>
              </a:spcBef>
            </a:pPr>
            <a:r>
              <a:rPr lang="en-US" sz="1000" dirty="0" smtClean="0">
                <a:solidFill>
                  <a:srgbClr val="7BC22F"/>
                </a:solidFill>
              </a:rPr>
              <a:t>  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endParaRPr lang="en-US" sz="1000" dirty="0" smtClean="0">
              <a:solidFill>
                <a:srgbClr val="FFFFFF"/>
              </a:solidFill>
            </a:endParaRPr>
          </a:p>
          <a:p>
            <a:pPr>
              <a:lnSpc>
                <a:spcPct val="100000"/>
              </a:lnSpc>
              <a:spcBef>
                <a:spcPts val="0"/>
              </a:spcBef>
            </a:pPr>
            <a:r>
              <a:rPr lang="en-US" sz="1000" dirty="0" smtClean="0">
                <a:solidFill>
                  <a:srgbClr val="7BC22F"/>
                </a:solidFill>
              </a:rPr>
              <a:t>    ON</a:t>
            </a:r>
            <a:r>
              <a:rPr lang="en-US" sz="1000" dirty="0" smtClean="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AND</a:t>
            </a:r>
            <a:r>
              <a:rPr lang="en-US" sz="1000" dirty="0" smtClean="0">
                <a:solidFill>
                  <a:srgbClr val="FFFFFF"/>
                </a:solidFill>
              </a:rPr>
              <a:t> </a:t>
            </a:r>
            <a:r>
              <a:rPr lang="en-US" sz="1000" dirty="0" err="1">
                <a:solidFill>
                  <a:srgbClr val="FFFFFF"/>
                </a:solidFill>
              </a:rPr>
              <a:t>ST_DWithin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a:solidFill>
                  <a:srgbClr val="F4DD0B"/>
                </a:solidFill>
              </a:rPr>
              <a:t>3000</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1852</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Airport </a:t>
            </a:r>
            <a:endParaRPr lang="en-US" sz="1000" dirty="0" smtClean="0">
              <a:solidFill>
                <a:srgbClr val="3A8BDA"/>
              </a:solidFill>
            </a:endParaRPr>
          </a:p>
          <a:p>
            <a:pPr>
              <a:lnSpc>
                <a:spcPct val="100000"/>
              </a:lnSpc>
              <a:spcBef>
                <a:spcPts val="0"/>
              </a:spcBef>
            </a:pPr>
            <a:r>
              <a:rPr lang="en-US" sz="1000" dirty="0" smtClean="0">
                <a:solidFill>
                  <a:srgbClr val="7BC22F"/>
                </a:solidFill>
              </a:rPr>
              <a:t>ORDER</a:t>
            </a:r>
            <a:r>
              <a:rPr lang="en-US" sz="1000" dirty="0" smtClean="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Change the </a:t>
            </a:r>
            <a:r>
              <a:rPr lang="en-US" dirty="0" err="1" smtClean="0"/>
              <a:t>ST_Distance</a:t>
            </a:r>
            <a:r>
              <a:rPr lang="en-US" dirty="0" smtClean="0"/>
              <a:t> to use </a:t>
            </a:r>
            <a:r>
              <a:rPr lang="en-US" dirty="0" err="1" smtClean="0"/>
              <a:t>ST_DWithin</a:t>
            </a:r>
            <a:r>
              <a:rPr lang="en-US" dirty="0" smtClean="0"/>
              <a:t>.</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smtClean="0"/>
              <a:t>Meters to Kilometers: * 1000</a:t>
            </a:r>
          </a:p>
          <a:p>
            <a:pPr marL="234951" lvl="1" indent="-119063">
              <a:buFont typeface="Arial" panose="020B0604020202020204" pitchFamily="34" charset="0"/>
              <a:buChar char="•"/>
            </a:pPr>
            <a:r>
              <a:rPr lang="en-US" dirty="0" smtClean="0"/>
              <a:t>Kilometers to Nautical Miles: *0.53996</a:t>
            </a:r>
          </a:p>
          <a:p>
            <a:pPr marL="234951" lvl="1" indent="-119063">
              <a:buFont typeface="Arial" panose="020B0604020202020204" pitchFamily="34" charset="0"/>
              <a:buChar char="•"/>
            </a:pPr>
            <a:r>
              <a:rPr lang="en-US" dirty="0" smtClean="0"/>
              <a:t>Flight </a:t>
            </a:r>
            <a:r>
              <a:rPr lang="en-US" dirty="0"/>
              <a:t>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smtClean="0"/>
              <a:t>Max </a:t>
            </a:r>
            <a:r>
              <a:rPr lang="en-US" dirty="0"/>
              <a:t>Distance: 3,000nm (Nautical Miles</a:t>
            </a:r>
            <a:r>
              <a:rPr lang="en-US" dirty="0" smtClean="0"/>
              <a:t>)</a:t>
            </a:r>
          </a:p>
          <a:p>
            <a:pPr marL="234951" lvl="1" indent="-119063">
              <a:buFont typeface="Arial" panose="020B0604020202020204" pitchFamily="34" charset="0"/>
              <a:buChar char="•"/>
            </a:pPr>
            <a:r>
              <a:rPr lang="en-US" dirty="0" smtClean="0"/>
              <a:t>Nautical Miles to Meters: * 1852</a:t>
            </a:r>
            <a:endParaRPr lang="en-US" dirty="0"/>
          </a:p>
          <a:p>
            <a:pPr marL="234951" lvl="1" indent="-119063">
              <a:buFont typeface="Arial" panose="020B0604020202020204" pitchFamily="34" charset="0"/>
              <a:buChar char="•"/>
            </a:pPr>
            <a:r>
              <a:rPr lang="en-US" dirty="0"/>
              <a:t>Has Jet Fuel: 1 </a:t>
            </a:r>
            <a:r>
              <a:rPr lang="en-US" i="1" dirty="0"/>
              <a:t>(Need to be able to refuel</a:t>
            </a:r>
            <a:r>
              <a:rPr lang="en-US" i="1" dirty="0" smtClean="0"/>
              <a:t>)</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endParaRPr lang="en-US" i="1" dirty="0"/>
          </a:p>
          <a:p>
            <a:pPr marL="119063" indent="-119063">
              <a:buFont typeface="Arial" panose="020B0604020202020204" pitchFamily="34" charset="0"/>
              <a:buChar char="•"/>
            </a:pP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871320619"/>
              </p:ext>
            </p:extLst>
          </p:nvPr>
        </p:nvGraphicFramePr>
        <p:xfrm>
          <a:off x="3067050" y="5784850"/>
          <a:ext cx="5810251" cy="487680"/>
        </p:xfrm>
        <a:graphic>
          <a:graphicData uri="http://schemas.openxmlformats.org/drawingml/2006/table">
            <a:tbl>
              <a:tblPr firstRow="1" bandRow="1">
                <a:tableStyleId>{5C22544A-7EE6-4342-B048-85BDC9FD1C3A}</a:tableStyleId>
              </a:tblPr>
              <a:tblGrid>
                <a:gridCol w="1854518"/>
                <a:gridCol w="752793"/>
                <a:gridCol w="1230630"/>
                <a:gridCol w="1230630"/>
                <a:gridCol w="741680"/>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753.05257312732</a:t>
                      </a:r>
                    </a:p>
                  </a:txBody>
                  <a:tcPr/>
                </a:tc>
                <a:tc>
                  <a:txBody>
                    <a:bodyPr/>
                    <a:lstStyle/>
                    <a:p>
                      <a:r>
                        <a:rPr lang="en-US" sz="1000" dirty="0" smtClean="0"/>
                        <a:t>1.8826314328183</a:t>
                      </a:r>
                    </a:p>
                  </a:txBody>
                  <a:tcPr/>
                </a:tc>
                <a:tc>
                  <a:txBody>
                    <a:bodyPr/>
                    <a:lstStyle/>
                    <a:p>
                      <a:r>
                        <a:rPr lang="en-US" sz="1000" dirty="0" smtClean="0"/>
                        <a:t>18826.31</a:t>
                      </a:r>
                    </a:p>
                  </a:txBody>
                  <a:tcPr/>
                </a:tc>
              </a:tr>
            </a:tbl>
          </a:graphicData>
        </a:graphic>
      </p:graphicFrame>
    </p:spTree>
    <p:extLst>
      <p:ext uri="{BB962C8B-B14F-4D97-AF65-F5344CB8AC3E}">
        <p14:creationId xmlns:p14="http://schemas.microsoft.com/office/powerpoint/2010/main" val="15301803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GIS Query</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ST_Distance</a:t>
            </a:r>
            <a:r>
              <a:rPr lang="en-US" sz="1000" dirty="0" smtClean="0">
                <a:solidFill>
                  <a:srgbClr val="F08047"/>
                </a:solidFill>
              </a:rPr>
              <a:t>(</a:t>
            </a:r>
            <a:r>
              <a:rPr lang="en-US" sz="1000" dirty="0" err="1" smtClean="0">
                <a:solidFill>
                  <a:srgbClr val="FFFFFF"/>
                </a:solidFill>
              </a:rPr>
              <a:t>o</a:t>
            </a:r>
            <a:r>
              <a:rPr lang="en-US" sz="1000" dirty="0" err="1" smtClean="0">
                <a:solidFill>
                  <a:srgbClr val="F08047"/>
                </a:solidFill>
              </a:rPr>
              <a:t>.</a:t>
            </a:r>
            <a:r>
              <a:rPr lang="en-US" sz="1000" dirty="0" err="1" smtClean="0">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smtClean="0">
                <a:solidFill>
                  <a:srgbClr val="F08047"/>
                </a:solidFill>
              </a:rPr>
              <a:t>)/</a:t>
            </a:r>
          </a:p>
          <a:p>
            <a:pPr>
              <a:lnSpc>
                <a:spcPct val="100000"/>
              </a:lnSpc>
              <a:spcBef>
                <a:spcPts val="0"/>
              </a:spcBef>
            </a:pPr>
            <a:r>
              <a:rPr lang="en-US" sz="1000" dirty="0" smtClean="0">
                <a:solidFill>
                  <a:srgbClr val="F08047"/>
                </a:solidFill>
              </a:rPr>
              <a:t>    </a:t>
            </a:r>
            <a:r>
              <a:rPr lang="en-US" sz="1000" dirty="0" smtClean="0">
                <a:solidFill>
                  <a:srgbClr val="F4DD0B"/>
                </a:solidFill>
              </a:rPr>
              <a:t>1000</a:t>
            </a:r>
            <a:r>
              <a:rPr lang="en-US" sz="1000" dirty="0" smtClean="0">
                <a:solidFill>
                  <a:srgbClr val="F08047"/>
                </a:solidFill>
              </a:rPr>
              <a:t>*</a:t>
            </a:r>
            <a:r>
              <a:rPr lang="en-US" sz="1000" dirty="0" smtClean="0">
                <a:solidFill>
                  <a:srgbClr val="F4DD0B"/>
                </a:solidFill>
              </a:rPr>
              <a:t>0.53996</a:t>
            </a:r>
            <a:r>
              <a:rPr lang="en-US" sz="1000" dirty="0" smtClean="0">
                <a:solidFill>
                  <a:srgbClr val="F08047"/>
                </a:solidFill>
              </a:rPr>
              <a:t>/</a:t>
            </a:r>
            <a:r>
              <a:rPr lang="en-US" sz="1000" dirty="0" smtClean="0">
                <a:solidFill>
                  <a:srgbClr val="F4DD0B"/>
                </a:solidFill>
              </a:rPr>
              <a:t>400</a:t>
            </a:r>
            <a:r>
              <a:rPr lang="en-US" sz="1000" dirty="0" smtClean="0">
                <a:solidFill>
                  <a:srgbClr val="F08047"/>
                </a:solidFill>
              </a:rPr>
              <a:t>*</a:t>
            </a:r>
            <a:r>
              <a:rPr lang="en-US" sz="1000" dirty="0" smtClean="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smtClean="0">
                <a:solidFill>
                  <a:srgbClr val="FFFFFF"/>
                </a:solidFill>
              </a:rPr>
              <a:t>rate</a:t>
            </a:r>
            <a:r>
              <a:rPr lang="en-US" sz="1000" dirty="0" smtClean="0">
                <a:solidFill>
                  <a:srgbClr val="F08047"/>
                </a:solidFill>
              </a:rPr>
              <a:t>,</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CASE</a:t>
            </a:r>
            <a:r>
              <a:rPr lang="en-US" sz="1000" dirty="0" smtClean="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8DB0D3"/>
                </a:solidFill>
              </a:rPr>
              <a:t>"Rural</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'1'</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ELSE</a:t>
            </a:r>
            <a:r>
              <a:rPr lang="en-US" sz="1000" dirty="0" smtClean="0">
                <a:solidFill>
                  <a:srgbClr val="FFFFFF"/>
                </a:solidFill>
              </a:rPr>
              <a:t> </a:t>
            </a:r>
            <a:r>
              <a:rPr lang="en-US" sz="1000" dirty="0">
                <a:solidFill>
                  <a:srgbClr val="7BC22F"/>
                </a:solidFill>
              </a:rPr>
              <a:t>round</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smtClean="0">
                <a:solidFill>
                  <a:srgbClr val="F08047"/>
                </a:solidFill>
              </a:rPr>
              <a:t>)/</a:t>
            </a:r>
          </a:p>
          <a:p>
            <a:pPr>
              <a:lnSpc>
                <a:spcPct val="100000"/>
              </a:lnSpc>
              <a:spcBef>
                <a:spcPts val="0"/>
              </a:spcBef>
            </a:pPr>
            <a:r>
              <a:rPr lang="en-US" sz="1000" dirty="0">
                <a:solidFill>
                  <a:srgbClr val="F08047"/>
                </a:solidFill>
              </a:rPr>
              <a:t> </a:t>
            </a:r>
            <a:r>
              <a:rPr lang="en-US" sz="1000" dirty="0" smtClean="0">
                <a:solidFill>
                  <a:srgbClr val="F08047"/>
                </a:solidFill>
              </a:rPr>
              <a:t>   </a:t>
            </a:r>
            <a:r>
              <a:rPr lang="en-US" sz="1000" dirty="0" smtClean="0">
                <a:solidFill>
                  <a:srgbClr val="F4DD0B"/>
                </a:solidFill>
              </a:rPr>
              <a:t>1000</a:t>
            </a:r>
            <a:r>
              <a:rPr lang="en-US" sz="1000" dirty="0" smtClean="0">
                <a:solidFill>
                  <a:srgbClr val="F08047"/>
                </a:solidFill>
              </a:rPr>
              <a:t>*</a:t>
            </a:r>
            <a:r>
              <a:rPr lang="en-US" sz="1000" dirty="0" smtClean="0">
                <a:solidFill>
                  <a:srgbClr val="F4DD0B"/>
                </a:solidFill>
              </a:rPr>
              <a:t>0.53996</a:t>
            </a:r>
            <a:r>
              <a:rPr lang="en-US" sz="1000" dirty="0" smtClean="0">
                <a:solidFill>
                  <a:srgbClr val="F08047"/>
                </a:solidFill>
              </a:rPr>
              <a:t>/</a:t>
            </a:r>
            <a:r>
              <a:rPr lang="en-US" sz="1000" dirty="0" smtClean="0">
                <a:solidFill>
                  <a:srgbClr val="F4DD0B"/>
                </a:solidFill>
              </a:rPr>
              <a:t>400</a:t>
            </a:r>
            <a:r>
              <a:rPr lang="en-US" sz="1000" dirty="0" smtClean="0">
                <a:solidFill>
                  <a:srgbClr val="F08047"/>
                </a:solidFill>
              </a:rPr>
              <a:t>*</a:t>
            </a:r>
            <a:r>
              <a:rPr lang="en-US" sz="1000" dirty="0" smtClean="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.075</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END</a:t>
            </a:r>
            <a:r>
              <a:rPr lang="en-US" sz="1000" dirty="0" smtClean="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fet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F4DD0B"/>
                </a:solidFill>
              </a:rPr>
              <a:t>12</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a:solidFill>
                  <a:srgbClr val="F08047"/>
                </a:solidFill>
              </a:rPr>
              <a:t>(</a:t>
            </a:r>
            <a:r>
              <a:rPr lang="en-US" sz="1000" dirty="0">
                <a:solidFill>
                  <a:srgbClr val="8DB0D3"/>
                </a:solidFill>
              </a:rPr>
              <a:t>'AK'</a:t>
            </a:r>
            <a:r>
              <a:rPr lang="en-US" sz="1000" dirty="0">
                <a:solidFill>
                  <a:srgbClr val="F08047"/>
                </a:solidFill>
              </a:rPr>
              <a:t>,</a:t>
            </a:r>
            <a:r>
              <a:rPr lang="en-US" sz="1000" dirty="0">
                <a:solidFill>
                  <a:srgbClr val="FFFFFF"/>
                </a:solidFill>
              </a:rPr>
              <a:t> </a:t>
            </a:r>
            <a:r>
              <a:rPr lang="en-US" sz="1000" dirty="0">
                <a:solidFill>
                  <a:srgbClr val="8DB0D3"/>
                </a:solidFill>
              </a:rPr>
              <a:t>'HI'</a:t>
            </a:r>
            <a:r>
              <a:rPr lang="en-US" sz="1000" dirty="0">
                <a:solidFill>
                  <a:srgbClr val="F08047"/>
                </a:solidFill>
              </a:rPr>
              <a:t>)</a:t>
            </a:r>
            <a:r>
              <a:rPr lang="en-US" sz="1000" dirty="0">
                <a:solidFill>
                  <a:srgbClr val="FFFFFF"/>
                </a:solidFill>
              </a:rPr>
              <a:t> </a:t>
            </a:r>
            <a:r>
              <a:rPr lang="en-US" sz="1000" dirty="0" smtClean="0">
                <a:solidFill>
                  <a:srgbClr val="7BC22F"/>
                </a:solidFill>
              </a:rPr>
              <a:t>THEN</a:t>
            </a:r>
            <a:r>
              <a:rPr lang="en-US" sz="1000" dirty="0" smtClean="0">
                <a:solidFill>
                  <a:srgbClr val="FFFFFF"/>
                </a:solidFill>
              </a:rPr>
              <a:t> </a:t>
            </a:r>
            <a:r>
              <a:rPr lang="en-US" sz="1000" dirty="0">
                <a:solidFill>
                  <a:srgbClr val="F4DD0B"/>
                </a:solidFill>
              </a:rPr>
              <a:t>9.00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WHEN</a:t>
            </a:r>
            <a:r>
              <a:rPr lang="en-US" sz="1000" dirty="0" smtClean="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4.10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ELSE</a:t>
            </a:r>
            <a:r>
              <a:rPr lang="en-US" sz="1000" dirty="0" smtClean="0">
                <a:solidFill>
                  <a:srgbClr val="FFFFFF"/>
                </a:solidFill>
              </a:rPr>
              <a:t> </a:t>
            </a:r>
            <a:r>
              <a:rPr lang="en-US" sz="1000" dirty="0">
                <a:solidFill>
                  <a:srgbClr val="F4DD0B"/>
                </a:solidFill>
              </a:rPr>
              <a:t>18.00</a:t>
            </a: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dst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smtClean="0">
                <a:solidFill>
                  <a:srgbClr val="F08047"/>
                </a:solidFill>
              </a:rPr>
              <a:t>)/</a:t>
            </a:r>
          </a:p>
          <a:p>
            <a:pPr>
              <a:lnSpc>
                <a:spcPct val="100000"/>
              </a:lnSpc>
              <a:spcBef>
                <a:spcPts val="0"/>
              </a:spcBef>
            </a:pPr>
            <a:r>
              <a:rPr lang="en-US" sz="1000" dirty="0">
                <a:solidFill>
                  <a:srgbClr val="F08047"/>
                </a:solidFill>
              </a:rPr>
              <a:t> </a:t>
            </a:r>
            <a:r>
              <a:rPr lang="en-US" sz="1000" dirty="0" smtClean="0">
                <a:solidFill>
                  <a:srgbClr val="F08047"/>
                </a:solidFill>
              </a:rPr>
              <a:t>   </a:t>
            </a:r>
            <a:r>
              <a:rPr lang="en-US" sz="1000" dirty="0" smtClean="0">
                <a:solidFill>
                  <a:srgbClr val="F4DD0B"/>
                </a:solidFill>
              </a:rPr>
              <a:t>1000</a:t>
            </a:r>
            <a:r>
              <a:rPr lang="en-US" sz="1000" dirty="0" smtClean="0">
                <a:solidFill>
                  <a:srgbClr val="F08047"/>
                </a:solidFill>
              </a:rPr>
              <a:t>*</a:t>
            </a:r>
            <a:r>
              <a:rPr lang="en-US" sz="1000" dirty="0" smtClean="0">
                <a:solidFill>
                  <a:srgbClr val="F4DD0B"/>
                </a:solidFill>
              </a:rPr>
              <a:t>0.53996</a:t>
            </a:r>
            <a:r>
              <a:rPr lang="en-US" sz="1000" dirty="0" smtClean="0">
                <a:solidFill>
                  <a:srgbClr val="F08047"/>
                </a:solidFill>
              </a:rPr>
              <a:t>/</a:t>
            </a:r>
            <a:r>
              <a:rPr lang="en-US" sz="1000" dirty="0" smtClean="0">
                <a:solidFill>
                  <a:srgbClr val="F4DD0B"/>
                </a:solidFill>
              </a:rPr>
              <a:t>400</a:t>
            </a:r>
            <a:r>
              <a:rPr lang="en-US" sz="1000" dirty="0" smtClean="0">
                <a:solidFill>
                  <a:srgbClr val="F08047"/>
                </a:solidFill>
              </a:rPr>
              <a:t>*</a:t>
            </a:r>
            <a:r>
              <a:rPr lang="en-US" sz="1000" dirty="0" smtClean="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F08047"/>
                </a:solidFill>
              </a:rPr>
              <a:t>(</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8DB0D3"/>
                </a:solidFill>
              </a:rPr>
              <a:t>"Rural</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'1'</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0</a:t>
            </a:r>
            <a:r>
              <a:rPr lang="en-US" sz="1000" dirty="0">
                <a:solidFill>
                  <a:srgbClr val="FFFFFF"/>
                </a:solidFill>
              </a:rPr>
              <a:t> </a:t>
            </a:r>
            <a:r>
              <a:rPr lang="en-US" sz="1000" dirty="0">
                <a:solidFill>
                  <a:srgbClr val="7BC22F"/>
                </a:solidFill>
              </a:rPr>
              <a:t>ELSE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round</a:t>
            </a:r>
            <a:r>
              <a:rPr lang="en-US" sz="1000" dirty="0" smtClean="0">
                <a:solidFill>
                  <a:srgbClr val="F08047"/>
                </a:solidFill>
              </a:rPr>
              <a:t>(</a:t>
            </a:r>
            <a:r>
              <a:rPr lang="en-US" sz="1000" dirty="0" smtClean="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smtClean="0">
                <a:solidFill>
                  <a:srgbClr val="F08047"/>
                </a:solidFill>
              </a:rPr>
              <a:t>)/</a:t>
            </a:r>
          </a:p>
          <a:p>
            <a:pPr>
              <a:lnSpc>
                <a:spcPct val="100000"/>
              </a:lnSpc>
              <a:spcBef>
                <a:spcPts val="0"/>
              </a:spcBef>
            </a:pPr>
            <a:r>
              <a:rPr lang="en-US" sz="1000" dirty="0">
                <a:solidFill>
                  <a:srgbClr val="F08047"/>
                </a:solidFill>
              </a:rPr>
              <a:t> </a:t>
            </a:r>
            <a:r>
              <a:rPr lang="en-US" sz="1000" dirty="0" smtClean="0">
                <a:solidFill>
                  <a:srgbClr val="F08047"/>
                </a:solidFill>
              </a:rPr>
              <a:t>   </a:t>
            </a:r>
            <a:r>
              <a:rPr lang="en-US" sz="1000" dirty="0" smtClean="0">
                <a:solidFill>
                  <a:srgbClr val="F4DD0B"/>
                </a:solidFill>
              </a:rPr>
              <a:t>1000</a:t>
            </a:r>
            <a:r>
              <a:rPr lang="en-US" sz="1000" dirty="0" smtClean="0">
                <a:solidFill>
                  <a:srgbClr val="F08047"/>
                </a:solidFill>
              </a:rPr>
              <a:t>*</a:t>
            </a:r>
            <a:r>
              <a:rPr lang="en-US" sz="1000" dirty="0" smtClean="0">
                <a:solidFill>
                  <a:srgbClr val="F4DD0B"/>
                </a:solidFill>
              </a:rPr>
              <a:t>0.53996</a:t>
            </a:r>
            <a:r>
              <a:rPr lang="en-US" sz="1000" dirty="0" smtClean="0">
                <a:solidFill>
                  <a:srgbClr val="F08047"/>
                </a:solidFill>
              </a:rPr>
              <a:t>/</a:t>
            </a:r>
            <a:r>
              <a:rPr lang="en-US" sz="1000" dirty="0" smtClean="0">
                <a:solidFill>
                  <a:srgbClr val="F4DD0B"/>
                </a:solidFill>
              </a:rPr>
              <a:t>400</a:t>
            </a:r>
            <a:r>
              <a:rPr lang="en-US" sz="1000" dirty="0" smtClean="0">
                <a:solidFill>
                  <a:srgbClr val="F08047"/>
                </a:solidFill>
              </a:rPr>
              <a:t>*</a:t>
            </a:r>
            <a:r>
              <a:rPr lang="en-US" sz="1000" dirty="0" smtClean="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.075</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F08047"/>
                </a:solidFill>
              </a:rPr>
              <a:t>(</a:t>
            </a:r>
            <a:r>
              <a:rPr lang="en-US" sz="1000" dirty="0">
                <a:solidFill>
                  <a:srgbClr val="F4DD0B"/>
                </a:solidFill>
              </a:rPr>
              <a:t>12</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a:solidFill>
                  <a:srgbClr val="F08047"/>
                </a:solidFill>
              </a:rPr>
              <a:t>(</a:t>
            </a:r>
            <a:r>
              <a:rPr lang="en-US" sz="1000" dirty="0">
                <a:solidFill>
                  <a:srgbClr val="8DB0D3"/>
                </a:solidFill>
              </a:rPr>
              <a:t>'AK'</a:t>
            </a:r>
            <a:r>
              <a:rPr lang="en-US" sz="1000" dirty="0">
                <a:solidFill>
                  <a:srgbClr val="F08047"/>
                </a:solidFill>
              </a:rPr>
              <a:t>,</a:t>
            </a:r>
            <a:r>
              <a:rPr lang="en-US" sz="1000" dirty="0">
                <a:solidFill>
                  <a:srgbClr val="FFFFFF"/>
                </a:solidFill>
              </a:rPr>
              <a:t> </a:t>
            </a:r>
            <a:r>
              <a:rPr lang="en-US" sz="1000" dirty="0">
                <a:solidFill>
                  <a:srgbClr val="8DB0D3"/>
                </a:solidFill>
              </a:rPr>
              <a:t>'HI'</a:t>
            </a:r>
            <a:r>
              <a:rPr lang="en-US" sz="1000" dirty="0">
                <a:solidFill>
                  <a:srgbClr val="F08047"/>
                </a:solidFill>
              </a:rPr>
              <a:t>)</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9.00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WHEN</a:t>
            </a:r>
            <a:r>
              <a:rPr lang="en-US" sz="1000" dirty="0" smtClean="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4.10</a:t>
            </a: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F4DD0B"/>
                </a:solidFill>
              </a:rPr>
              <a:t>18.00</a:t>
            </a: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AS</a:t>
            </a:r>
            <a:r>
              <a:rPr lang="en-US" sz="1000" dirty="0" smtClean="0">
                <a:solidFill>
                  <a:srgbClr val="FFFFFF"/>
                </a:solidFill>
              </a:rPr>
              <a:t> </a:t>
            </a:r>
            <a:r>
              <a:rPr lang="en-US" sz="1000" dirty="0">
                <a:solidFill>
                  <a:srgbClr val="FFFFFF"/>
                </a:solidFill>
              </a:rPr>
              <a:t>total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endParaRPr lang="en-US" sz="1000" dirty="0" smtClean="0">
              <a:solidFill>
                <a:srgbClr val="FFFFFF"/>
              </a:solidFill>
            </a:endParaRPr>
          </a:p>
          <a:p>
            <a:pPr>
              <a:lnSpc>
                <a:spcPct val="100000"/>
              </a:lnSpc>
              <a:spcBef>
                <a:spcPts val="0"/>
              </a:spcBef>
            </a:pPr>
            <a:r>
              <a:rPr lang="en-US" sz="1000" dirty="0" smtClean="0">
                <a:solidFill>
                  <a:srgbClr val="7BC22F"/>
                </a:solidFill>
              </a:rPr>
              <a:t>  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ON</a:t>
            </a:r>
            <a:r>
              <a:rPr lang="en-US" sz="1000" dirty="0" smtClean="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ST_DWithin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a:solidFill>
                  <a:srgbClr val="F4DD0B"/>
                </a:solidFill>
              </a:rPr>
              <a:t>3000</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1852</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LEFT</a:t>
            </a:r>
            <a:r>
              <a:rPr lang="en-US" sz="1000" dirty="0" smtClean="0">
                <a:solidFill>
                  <a:srgbClr val="FFFFFF"/>
                </a:solidFill>
              </a:rPr>
              <a:t> </a:t>
            </a:r>
            <a:r>
              <a:rPr lang="en-US" sz="1000" dirty="0">
                <a:solidFill>
                  <a:srgbClr val="7BC22F"/>
                </a:solidFill>
              </a:rPr>
              <a:t>JOIN</a:t>
            </a:r>
            <a:r>
              <a:rPr lang="en-US" sz="1000" dirty="0">
                <a:solidFill>
                  <a:srgbClr val="FFFFFF"/>
                </a:solidFill>
              </a:rPr>
              <a:t> tiger_data</a:t>
            </a:r>
            <a:r>
              <a:rPr lang="en-US" sz="1000" dirty="0">
                <a:solidFill>
                  <a:srgbClr val="F08047"/>
                </a:solidFill>
              </a:rPr>
              <a:t>.</a:t>
            </a:r>
            <a:r>
              <a:rPr lang="en-US" sz="1000" dirty="0">
                <a:solidFill>
                  <a:srgbClr val="FFFFFF"/>
                </a:solidFill>
              </a:rPr>
              <a:t>state_4326 s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ON</a:t>
            </a:r>
            <a:r>
              <a:rPr lang="en-US" sz="1000" dirty="0" smtClean="0">
                <a:solidFill>
                  <a:srgbClr val="FFFFFF"/>
                </a:solidFill>
              </a:rPr>
              <a:t> </a:t>
            </a:r>
            <a:r>
              <a:rPr lang="en-US" sz="1000" dirty="0" err="1">
                <a:solidFill>
                  <a:srgbClr val="FFFFFF"/>
                </a:solidFill>
              </a:rPr>
              <a:t>ST_Contains</a:t>
            </a:r>
            <a:r>
              <a:rPr lang="en-US" sz="1000" dirty="0">
                <a:solidFill>
                  <a:srgbClr val="F08047"/>
                </a:solidFill>
              </a:rPr>
              <a:t>(</a:t>
            </a:r>
            <a:r>
              <a:rPr lang="en-US" sz="1000" dirty="0" err="1">
                <a:solidFill>
                  <a:srgbClr val="FFFFFF"/>
                </a:solidFill>
              </a:rPr>
              <a:t>s</a:t>
            </a:r>
            <a:r>
              <a:rPr lang="en-US" sz="1000" dirty="0" err="1">
                <a:solidFill>
                  <a:srgbClr val="F08047"/>
                </a:solidFill>
              </a:rPr>
              <a:t>.</a:t>
            </a:r>
            <a:r>
              <a:rPr lang="en-US" sz="1000" dirty="0" err="1">
                <a:solidFill>
                  <a:srgbClr val="FFFFFF"/>
                </a:solidFill>
              </a:rPr>
              <a:t>the_geom</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t>
            </a:r>
            <a:r>
              <a:rPr lang="en-US" sz="1000" dirty="0" smtClean="0">
                <a:solidFill>
                  <a:srgbClr val="3A8BDA"/>
                </a:solidFill>
              </a:rPr>
              <a:t>US Airport </a:t>
            </a:r>
          </a:p>
          <a:p>
            <a:pPr>
              <a:lnSpc>
                <a:spcPct val="100000"/>
              </a:lnSpc>
              <a:spcBef>
                <a:spcPts val="0"/>
              </a:spcBef>
            </a:pPr>
            <a:r>
              <a:rPr lang="en-US" sz="1000" dirty="0" smtClean="0">
                <a:solidFill>
                  <a:srgbClr val="7BC22F"/>
                </a:solidFill>
              </a:rPr>
              <a:t>ORDER</a:t>
            </a:r>
            <a:r>
              <a:rPr lang="en-US" sz="1000" dirty="0" smtClean="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Adding all the taxes to get total cost.</a:t>
            </a:r>
          </a:p>
          <a:p>
            <a:pPr marL="119063" indent="-119063">
              <a:buFont typeface="Arial" panose="020B0604020202020204" pitchFamily="34" charset="0"/>
              <a:buChar char="•"/>
            </a:pPr>
            <a:r>
              <a:rPr lang="en-US" sz="1200" dirty="0"/>
              <a:t>Instead of using an aircraft table, you will notice some hand coding of numbers for the Challenger 601.</a:t>
            </a:r>
          </a:p>
          <a:p>
            <a:pPr marL="234951" lvl="1" indent="-119063">
              <a:buFont typeface="Arial" panose="020B0604020202020204" pitchFamily="34" charset="0"/>
              <a:buChar char="•"/>
            </a:pPr>
            <a:r>
              <a:rPr lang="en-US" sz="1000" dirty="0"/>
              <a:t>Meters to Kilometers: * </a:t>
            </a:r>
            <a:r>
              <a:rPr lang="en-US" sz="1000" dirty="0" smtClean="0"/>
              <a:t>1000</a:t>
            </a:r>
            <a:br>
              <a:rPr lang="en-US" sz="1000" dirty="0" smtClean="0"/>
            </a:br>
            <a:r>
              <a:rPr lang="en-US" sz="1000" dirty="0" smtClean="0"/>
              <a:t>Kilometers </a:t>
            </a:r>
            <a:r>
              <a:rPr lang="en-US" sz="1000" dirty="0"/>
              <a:t>to Nautical Miles: *</a:t>
            </a:r>
            <a:r>
              <a:rPr lang="en-US" sz="1000" dirty="0" smtClean="0"/>
              <a:t>0.53996</a:t>
            </a:r>
            <a:br>
              <a:rPr lang="en-US" sz="1000" dirty="0" smtClean="0"/>
            </a:br>
            <a:r>
              <a:rPr lang="en-US" sz="1000" dirty="0" smtClean="0"/>
              <a:t>Flight </a:t>
            </a:r>
            <a:r>
              <a:rPr lang="en-US" sz="1000" dirty="0"/>
              <a:t>Speed: </a:t>
            </a:r>
            <a:r>
              <a:rPr lang="en-US" sz="1000" dirty="0" smtClean="0"/>
              <a:t>400nmph</a:t>
            </a:r>
            <a:br>
              <a:rPr lang="en-US" sz="1000" dirty="0" smtClean="0"/>
            </a:br>
            <a:r>
              <a:rPr lang="en-US" sz="1000" dirty="0" smtClean="0"/>
              <a:t>Cost </a:t>
            </a:r>
            <a:r>
              <a:rPr lang="en-US" sz="1000" dirty="0"/>
              <a:t>per Hour: $</a:t>
            </a:r>
            <a:r>
              <a:rPr lang="en-US" sz="1000" dirty="0" smtClean="0"/>
              <a:t>10,000</a:t>
            </a:r>
            <a:br>
              <a:rPr lang="en-US" sz="1000" dirty="0" smtClean="0"/>
            </a:br>
            <a:r>
              <a:rPr lang="en-US" sz="1000" dirty="0"/>
              <a:t>Federal Excise Tax: 7.5%</a:t>
            </a:r>
            <a:br>
              <a:rPr lang="en-US" sz="1000" dirty="0"/>
            </a:br>
            <a:r>
              <a:rPr lang="en-US" sz="1000" dirty="0"/>
              <a:t>Domestic Excise Tax: $4.10 – Excluding Hawaii &amp; Alaska</a:t>
            </a:r>
            <a:br>
              <a:rPr lang="en-US" sz="1000" dirty="0"/>
            </a:br>
            <a:r>
              <a:rPr lang="en-US" sz="1000" dirty="0"/>
              <a:t>Domestic Excise Tax: $9.00 </a:t>
            </a:r>
            <a:r>
              <a:rPr lang="en-US" sz="1000" dirty="0" smtClean="0"/>
              <a:t>– Hawaii </a:t>
            </a:r>
            <a:r>
              <a:rPr lang="en-US" sz="1000" dirty="0"/>
              <a:t>&amp; Alaska</a:t>
            </a:r>
            <a:br>
              <a:rPr lang="en-US" sz="1000" dirty="0"/>
            </a:br>
            <a:r>
              <a:rPr lang="en-US" sz="1000" dirty="0"/>
              <a:t>International Excise Tax: $18.00</a:t>
            </a:r>
            <a:br>
              <a:rPr lang="en-US" sz="1000" dirty="0"/>
            </a:br>
            <a:r>
              <a:rPr lang="en-US" sz="1000" dirty="0" smtClean="0"/>
              <a:t>Max </a:t>
            </a:r>
            <a:r>
              <a:rPr lang="en-US" sz="1000" dirty="0"/>
              <a:t>Distance: 3,000nm (Nautical Miles</a:t>
            </a:r>
            <a:r>
              <a:rPr lang="en-US" sz="1000" dirty="0" smtClean="0"/>
              <a:t>)</a:t>
            </a:r>
            <a:br>
              <a:rPr lang="en-US" sz="1000" dirty="0" smtClean="0"/>
            </a:br>
            <a:r>
              <a:rPr lang="en-US" sz="1000" dirty="0" smtClean="0"/>
              <a:t>Nautical </a:t>
            </a:r>
            <a:r>
              <a:rPr lang="en-US" sz="1000" dirty="0"/>
              <a:t>Miles to Meters: * </a:t>
            </a:r>
            <a:r>
              <a:rPr lang="en-US" sz="1000" dirty="0" smtClean="0"/>
              <a:t>1852</a:t>
            </a:r>
            <a:br>
              <a:rPr lang="en-US" sz="1000" dirty="0" smtClean="0"/>
            </a:br>
            <a:r>
              <a:rPr lang="en-US" sz="1000" dirty="0" smtClean="0"/>
              <a:t>Has </a:t>
            </a:r>
            <a:r>
              <a:rPr lang="en-US" sz="1000" dirty="0"/>
              <a:t>Jet Fuel: 1 </a:t>
            </a:r>
            <a:r>
              <a:rPr lang="en-US" sz="1000" i="1" dirty="0"/>
              <a:t>(Need to be able to refuel</a:t>
            </a:r>
            <a:r>
              <a:rPr lang="en-US" sz="1000" i="1" dirty="0" smtClean="0"/>
              <a:t>)</a:t>
            </a:r>
            <a:br>
              <a:rPr lang="en-US" sz="1000" i="1" dirty="0" smtClean="0"/>
            </a:br>
            <a:r>
              <a:rPr lang="en-US" sz="1000" dirty="0" smtClean="0"/>
              <a:t>Min </a:t>
            </a:r>
            <a:r>
              <a:rPr lang="en-US" sz="1000" dirty="0"/>
              <a:t>Runway Length: 5,000 </a:t>
            </a:r>
            <a:r>
              <a:rPr lang="en-US" sz="1000" dirty="0" smtClean="0"/>
              <a:t>feet</a:t>
            </a:r>
            <a:br>
              <a:rPr lang="en-US" sz="1000" dirty="0" smtClean="0"/>
            </a:br>
            <a:endParaRPr lang="en-US" sz="1000" dirty="0"/>
          </a:p>
        </p:txBody>
      </p:sp>
      <p:graphicFrame>
        <p:nvGraphicFramePr>
          <p:cNvPr id="9" name="Table 8"/>
          <p:cNvGraphicFramePr>
            <a:graphicFrameLocks noGrp="1"/>
          </p:cNvGraphicFramePr>
          <p:nvPr>
            <p:extLst>
              <p:ext uri="{D42A27DB-BD31-4B8C-83A1-F6EECF244321}">
                <p14:modId xmlns:p14="http://schemas.microsoft.com/office/powerpoint/2010/main" val="3150383251"/>
              </p:ext>
            </p:extLst>
          </p:nvPr>
        </p:nvGraphicFramePr>
        <p:xfrm>
          <a:off x="247649" y="4260850"/>
          <a:ext cx="3990975" cy="487680"/>
        </p:xfrm>
        <a:graphic>
          <a:graphicData uri="http://schemas.openxmlformats.org/drawingml/2006/table">
            <a:tbl>
              <a:tblPr firstRow="1" bandRow="1">
                <a:tableStyleId>{5C22544A-7EE6-4342-B048-85BDC9FD1C3A}</a:tableStyleId>
              </a:tblPr>
              <a:tblGrid>
                <a:gridCol w="1893995"/>
                <a:gridCol w="768817"/>
                <a:gridCol w="1328163"/>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distance_km</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1394.64510913275</a:t>
                      </a:r>
                      <a:endParaRPr lang="en-US" sz="1000" dirty="0"/>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253242883"/>
              </p:ext>
            </p:extLst>
          </p:nvPr>
        </p:nvGraphicFramePr>
        <p:xfrm>
          <a:off x="247649" y="4884737"/>
          <a:ext cx="3990975" cy="487680"/>
        </p:xfrm>
        <a:graphic>
          <a:graphicData uri="http://schemas.openxmlformats.org/drawingml/2006/table">
            <a:tbl>
              <a:tblPr firstRow="1" bandRow="1">
                <a:tableStyleId>{5C22544A-7EE6-4342-B048-85BDC9FD1C3A}</a:tableStyleId>
              </a:tblPr>
              <a:tblGrid>
                <a:gridCol w="1484836"/>
                <a:gridCol w="1484836"/>
                <a:gridCol w="1021303"/>
              </a:tblGrid>
              <a:tr h="0">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r>
              <a:tr h="0">
                <a:tc>
                  <a:txBody>
                    <a:bodyPr/>
                    <a:lstStyle/>
                    <a:p>
                      <a:r>
                        <a:rPr lang="en-US" sz="1000" dirty="0" smtClean="0"/>
                        <a:t>753.05257312732</a:t>
                      </a:r>
                    </a:p>
                  </a:txBody>
                  <a:tcPr/>
                </a:tc>
                <a:tc>
                  <a:txBody>
                    <a:bodyPr/>
                    <a:lstStyle/>
                    <a:p>
                      <a:r>
                        <a:rPr lang="en-US" sz="1000" dirty="0" smtClean="0"/>
                        <a:t>1.8826314328183</a:t>
                      </a:r>
                    </a:p>
                  </a:txBody>
                  <a:tcPr/>
                </a:tc>
                <a:tc>
                  <a:txBody>
                    <a:bodyPr/>
                    <a:lstStyle/>
                    <a:p>
                      <a:r>
                        <a:rPr lang="en-US" sz="1000" dirty="0" smtClean="0"/>
                        <a:t>$18,826.31</a:t>
                      </a:r>
                    </a:p>
                  </a:txBody>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562566880"/>
              </p:ext>
            </p:extLst>
          </p:nvPr>
        </p:nvGraphicFramePr>
        <p:xfrm>
          <a:off x="9725025" y="4651375"/>
          <a:ext cx="9440546" cy="487680"/>
        </p:xfrm>
        <a:graphic>
          <a:graphicData uri="http://schemas.openxmlformats.org/drawingml/2006/table">
            <a:tbl>
              <a:tblPr firstRow="1" bandRow="1">
                <a:tableStyleId>{5C22544A-7EE6-4342-B048-85BDC9FD1C3A}</a:tableStyleId>
              </a:tblPr>
              <a:tblGrid>
                <a:gridCol w="1854518"/>
                <a:gridCol w="752793"/>
                <a:gridCol w="1300480"/>
                <a:gridCol w="1230630"/>
                <a:gridCol w="1230630"/>
                <a:gridCol w="846455"/>
                <a:gridCol w="776605"/>
                <a:gridCol w="601980"/>
                <a:gridCol w="846455"/>
              </a:tblGrid>
              <a:tr h="0">
                <a:tc>
                  <a:txBody>
                    <a:bodyPr/>
                    <a:lstStyle/>
                    <a:p>
                      <a:r>
                        <a:rPr lang="en-US" sz="1000" dirty="0" err="1" smtClean="0">
                          <a:solidFill>
                            <a:srgbClr val="18243D"/>
                          </a:solidFill>
                        </a:rPr>
                        <a:t>airportname</a:t>
                      </a:r>
                      <a:endParaRPr lang="en-US" sz="1000" dirty="0">
                        <a:solidFill>
                          <a:srgbClr val="18243D"/>
                        </a:solidFill>
                      </a:endParaRPr>
                    </a:p>
                  </a:txBody>
                  <a:tcPr/>
                </a:tc>
                <a:tc>
                  <a:txBody>
                    <a:bodyPr/>
                    <a:lstStyle/>
                    <a:p>
                      <a:r>
                        <a:rPr lang="en-US" sz="1000" dirty="0" smtClean="0">
                          <a:solidFill>
                            <a:srgbClr val="18243D"/>
                          </a:solidFill>
                        </a:rPr>
                        <a:t>identifier</a:t>
                      </a:r>
                      <a:endParaRPr lang="en-US" sz="1000" dirty="0">
                        <a:solidFill>
                          <a:srgbClr val="18243D"/>
                        </a:solidFill>
                      </a:endParaRPr>
                    </a:p>
                  </a:txBody>
                  <a:tcPr/>
                </a:tc>
                <a:tc>
                  <a:txBody>
                    <a:bodyPr/>
                    <a:lstStyle/>
                    <a:p>
                      <a:r>
                        <a:rPr lang="en-US" sz="1000" dirty="0" err="1" smtClean="0">
                          <a:solidFill>
                            <a:srgbClr val="18243D"/>
                          </a:solidFill>
                        </a:rPr>
                        <a:t>distance_km</a:t>
                      </a:r>
                      <a:endParaRPr lang="en-US" sz="1000" dirty="0">
                        <a:solidFill>
                          <a:srgbClr val="18243D"/>
                        </a:solidFill>
                      </a:endParaRPr>
                    </a:p>
                  </a:txBody>
                  <a:tcPr/>
                </a:tc>
                <a:tc>
                  <a:txBody>
                    <a:bodyPr/>
                    <a:lstStyle/>
                    <a:p>
                      <a:r>
                        <a:rPr lang="en-US" sz="1000" dirty="0" err="1" smtClean="0">
                          <a:solidFill>
                            <a:srgbClr val="18243D"/>
                          </a:solidFill>
                        </a:rPr>
                        <a:t>distance_nm</a:t>
                      </a:r>
                      <a:endParaRPr lang="en-US" sz="1000" dirty="0">
                        <a:solidFill>
                          <a:srgbClr val="18243D"/>
                        </a:solidFill>
                      </a:endParaRPr>
                    </a:p>
                  </a:txBody>
                  <a:tcPr/>
                </a:tc>
                <a:tc>
                  <a:txBody>
                    <a:bodyPr/>
                    <a:lstStyle/>
                    <a:p>
                      <a:r>
                        <a:rPr lang="en-US" sz="1000" dirty="0" smtClean="0">
                          <a:solidFill>
                            <a:srgbClr val="18243D"/>
                          </a:solidFill>
                        </a:rPr>
                        <a:t>hours</a:t>
                      </a:r>
                      <a:endParaRPr lang="en-US" sz="1000" dirty="0">
                        <a:solidFill>
                          <a:srgbClr val="18243D"/>
                        </a:solidFill>
                      </a:endParaRPr>
                    </a:p>
                  </a:txBody>
                  <a:tcPr/>
                </a:tc>
                <a:tc>
                  <a:txBody>
                    <a:bodyPr/>
                    <a:lstStyle/>
                    <a:p>
                      <a:r>
                        <a:rPr lang="en-US" sz="1000" dirty="0" smtClean="0">
                          <a:solidFill>
                            <a:srgbClr val="18243D"/>
                          </a:solidFill>
                        </a:rPr>
                        <a:t>rate</a:t>
                      </a:r>
                      <a:endParaRPr lang="en-US" sz="1000" dirty="0">
                        <a:solidFill>
                          <a:srgbClr val="18243D"/>
                        </a:solidFill>
                      </a:endParaRPr>
                    </a:p>
                  </a:txBody>
                  <a:tcPr/>
                </a:tc>
                <a:tc>
                  <a:txBody>
                    <a:bodyPr/>
                    <a:lstStyle/>
                    <a:p>
                      <a:r>
                        <a:rPr lang="en-US" sz="1000" dirty="0" err="1" smtClean="0">
                          <a:solidFill>
                            <a:srgbClr val="18243D"/>
                          </a:solidFill>
                        </a:rPr>
                        <a:t>fet</a:t>
                      </a:r>
                      <a:endParaRPr lang="en-US" sz="1000" dirty="0">
                        <a:solidFill>
                          <a:srgbClr val="18243D"/>
                        </a:solidFill>
                      </a:endParaRPr>
                    </a:p>
                  </a:txBody>
                  <a:tcPr/>
                </a:tc>
                <a:tc>
                  <a:txBody>
                    <a:bodyPr/>
                    <a:lstStyle/>
                    <a:p>
                      <a:r>
                        <a:rPr lang="en-US" sz="1000" dirty="0" err="1" smtClean="0">
                          <a:solidFill>
                            <a:srgbClr val="18243D"/>
                          </a:solidFill>
                        </a:rPr>
                        <a:t>dst</a:t>
                      </a:r>
                      <a:endParaRPr lang="en-US" sz="1000" dirty="0">
                        <a:solidFill>
                          <a:srgbClr val="18243D"/>
                        </a:solidFill>
                      </a:endParaRPr>
                    </a:p>
                  </a:txBody>
                  <a:tcPr/>
                </a:tc>
                <a:tc>
                  <a:txBody>
                    <a:bodyPr/>
                    <a:lstStyle/>
                    <a:p>
                      <a:r>
                        <a:rPr lang="en-US" sz="1000" dirty="0" smtClean="0">
                          <a:solidFill>
                            <a:srgbClr val="18243D"/>
                          </a:solidFill>
                        </a:rPr>
                        <a:t>total</a:t>
                      </a:r>
                      <a:endParaRPr lang="en-US" sz="1000" dirty="0">
                        <a:solidFill>
                          <a:srgbClr val="18243D"/>
                        </a:solidFill>
                      </a:endParaRPr>
                    </a:p>
                  </a:txBody>
                  <a:tcPr/>
                </a:tc>
              </a:tr>
              <a:tr h="0">
                <a:tc>
                  <a:txBody>
                    <a:bodyPr/>
                    <a:lstStyle/>
                    <a:p>
                      <a:r>
                        <a:rPr lang="en-US" sz="1000" dirty="0" smtClean="0"/>
                        <a:t>Las Vegas/Mc </a:t>
                      </a:r>
                      <a:r>
                        <a:rPr lang="en-US" sz="1000" dirty="0" err="1" smtClean="0"/>
                        <a:t>Carran</a:t>
                      </a:r>
                      <a:r>
                        <a:rPr lang="en-US" sz="1000" dirty="0" smtClean="0"/>
                        <a:t> </a:t>
                      </a:r>
                      <a:r>
                        <a:rPr lang="en-US" sz="1000" dirty="0" err="1" smtClean="0"/>
                        <a:t>Intl,NV</a:t>
                      </a:r>
                      <a:endParaRPr lang="en-US" sz="1000" dirty="0"/>
                    </a:p>
                  </a:txBody>
                  <a:tcPr/>
                </a:tc>
                <a:tc>
                  <a:txBody>
                    <a:bodyPr/>
                    <a:lstStyle/>
                    <a:p>
                      <a:r>
                        <a:rPr lang="en-US" sz="1000" dirty="0" smtClean="0"/>
                        <a:t>KLAS</a:t>
                      </a:r>
                      <a:endParaRPr lang="en-US" sz="1000" dirty="0"/>
                    </a:p>
                  </a:txBody>
                  <a:tcPr/>
                </a:tc>
                <a:tc>
                  <a:txBody>
                    <a:bodyPr/>
                    <a:lstStyle/>
                    <a:p>
                      <a:r>
                        <a:rPr lang="en-US" sz="1000" dirty="0" smtClean="0"/>
                        <a:t>1394.64510913275</a:t>
                      </a:r>
                      <a:endParaRPr lang="en-US" sz="1000" dirty="0"/>
                    </a:p>
                  </a:txBody>
                  <a:tcPr/>
                </a:tc>
                <a:tc>
                  <a:txBody>
                    <a:bodyPr/>
                    <a:lstStyle/>
                    <a:p>
                      <a:r>
                        <a:rPr lang="en-US" sz="1000" dirty="0" smtClean="0"/>
                        <a:t>753.05257312732</a:t>
                      </a:r>
                    </a:p>
                  </a:txBody>
                  <a:tcPr/>
                </a:tc>
                <a:tc>
                  <a:txBody>
                    <a:bodyPr/>
                    <a:lstStyle/>
                    <a:p>
                      <a:r>
                        <a:rPr lang="en-US" sz="1000" dirty="0" smtClean="0"/>
                        <a:t>1.8826314328183</a:t>
                      </a:r>
                    </a:p>
                  </a:txBody>
                  <a:tcPr/>
                </a:tc>
                <a:tc>
                  <a:txBody>
                    <a:bodyPr/>
                    <a:lstStyle/>
                    <a:p>
                      <a:r>
                        <a:rPr lang="en-US" sz="1000" dirty="0" smtClean="0"/>
                        <a:t>$18,826.31</a:t>
                      </a:r>
                    </a:p>
                  </a:txBody>
                  <a:tcPr/>
                </a:tc>
                <a:tc>
                  <a:txBody>
                    <a:bodyPr/>
                    <a:lstStyle/>
                    <a:p>
                      <a:r>
                        <a:rPr lang="en-US" sz="1000" dirty="0" smtClean="0"/>
                        <a:t>$1,411.97</a:t>
                      </a:r>
                    </a:p>
                  </a:txBody>
                  <a:tcPr/>
                </a:tc>
                <a:tc>
                  <a:txBody>
                    <a:bodyPr/>
                    <a:lstStyle/>
                    <a:p>
                      <a:r>
                        <a:rPr lang="en-US" sz="1000" dirty="0" smtClean="0"/>
                        <a:t>$49.20</a:t>
                      </a:r>
                    </a:p>
                  </a:txBody>
                  <a:tcPr/>
                </a:tc>
                <a:tc>
                  <a:txBody>
                    <a:bodyPr/>
                    <a:lstStyle/>
                    <a:p>
                      <a:r>
                        <a:rPr lang="en-US" sz="1000" dirty="0" smtClean="0"/>
                        <a:t>$20,287.48</a:t>
                      </a:r>
                    </a:p>
                  </a:txBody>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210820068"/>
              </p:ext>
            </p:extLst>
          </p:nvPr>
        </p:nvGraphicFramePr>
        <p:xfrm>
          <a:off x="247649" y="5508625"/>
          <a:ext cx="3981450" cy="487680"/>
        </p:xfrm>
        <a:graphic>
          <a:graphicData uri="http://schemas.openxmlformats.org/drawingml/2006/table">
            <a:tbl>
              <a:tblPr firstRow="1" bandRow="1">
                <a:tableStyleId>{5C22544A-7EE6-4342-B048-85BDC9FD1C3A}</a:tableStyleId>
              </a:tblPr>
              <a:tblGrid>
                <a:gridCol w="1389645"/>
                <a:gridCol w="1077173"/>
                <a:gridCol w="1514632"/>
              </a:tblGrid>
              <a:tr h="0">
                <a:tc>
                  <a:txBody>
                    <a:bodyPr/>
                    <a:lstStyle/>
                    <a:p>
                      <a:r>
                        <a:rPr lang="en-US" sz="1000" dirty="0" err="1" smtClean="0">
                          <a:solidFill>
                            <a:srgbClr val="18243D"/>
                          </a:solidFill>
                        </a:rPr>
                        <a:t>fet</a:t>
                      </a:r>
                      <a:endParaRPr lang="en-US" sz="1000" dirty="0">
                        <a:solidFill>
                          <a:srgbClr val="18243D"/>
                        </a:solidFill>
                      </a:endParaRPr>
                    </a:p>
                  </a:txBody>
                  <a:tcPr/>
                </a:tc>
                <a:tc>
                  <a:txBody>
                    <a:bodyPr/>
                    <a:lstStyle/>
                    <a:p>
                      <a:r>
                        <a:rPr lang="en-US" sz="1000" dirty="0" err="1" smtClean="0">
                          <a:solidFill>
                            <a:srgbClr val="18243D"/>
                          </a:solidFill>
                        </a:rPr>
                        <a:t>dst</a:t>
                      </a:r>
                      <a:endParaRPr lang="en-US" sz="1000" dirty="0">
                        <a:solidFill>
                          <a:srgbClr val="18243D"/>
                        </a:solidFill>
                      </a:endParaRPr>
                    </a:p>
                  </a:txBody>
                  <a:tcPr/>
                </a:tc>
                <a:tc>
                  <a:txBody>
                    <a:bodyPr/>
                    <a:lstStyle/>
                    <a:p>
                      <a:r>
                        <a:rPr lang="en-US" sz="1000" dirty="0" smtClean="0">
                          <a:solidFill>
                            <a:srgbClr val="18243D"/>
                          </a:solidFill>
                        </a:rPr>
                        <a:t>total</a:t>
                      </a:r>
                      <a:endParaRPr lang="en-US" sz="1000" dirty="0">
                        <a:solidFill>
                          <a:srgbClr val="18243D"/>
                        </a:solidFill>
                      </a:endParaRPr>
                    </a:p>
                  </a:txBody>
                  <a:tcPr/>
                </a:tc>
              </a:tr>
              <a:tr h="0">
                <a:tc>
                  <a:txBody>
                    <a:bodyPr/>
                    <a:lstStyle/>
                    <a:p>
                      <a:r>
                        <a:rPr lang="en-US" sz="1000" dirty="0" smtClean="0"/>
                        <a:t>$1,411.97</a:t>
                      </a:r>
                    </a:p>
                  </a:txBody>
                  <a:tcPr/>
                </a:tc>
                <a:tc>
                  <a:txBody>
                    <a:bodyPr/>
                    <a:lstStyle/>
                    <a:p>
                      <a:r>
                        <a:rPr lang="en-US" sz="1000" dirty="0" smtClean="0"/>
                        <a:t>$49.20</a:t>
                      </a:r>
                    </a:p>
                  </a:txBody>
                  <a:tcPr/>
                </a:tc>
                <a:tc>
                  <a:txBody>
                    <a:bodyPr/>
                    <a:lstStyle/>
                    <a:p>
                      <a:r>
                        <a:rPr lang="en-US" sz="1000" dirty="0" smtClean="0"/>
                        <a:t>$20,287.48</a:t>
                      </a:r>
                    </a:p>
                  </a:txBody>
                  <a:tcPr/>
                </a:tc>
              </a:tr>
            </a:tbl>
          </a:graphicData>
        </a:graphic>
      </p:graphicFrame>
    </p:spTree>
    <p:extLst>
      <p:ext uri="{BB962C8B-B14F-4D97-AF65-F5344CB8AC3E}">
        <p14:creationId xmlns:p14="http://schemas.microsoft.com/office/powerpoint/2010/main" val="37531084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GIS Query – Visualized using </a:t>
            </a:r>
            <a:r>
              <a:rPr lang="en-US" dirty="0" err="1" smtClean="0"/>
              <a:t>QGis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sz="1000" dirty="0" smtClean="0"/>
              <a:t>This map shows the state level outlines and can be generated using either Tiger State or Word Data Admin Level 1 data sets.</a:t>
            </a:r>
            <a:endParaRPr lang="en-US" sz="1000"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4999" t="44551" r="18001" b="11785"/>
          <a:stretch/>
        </p:blipFill>
        <p:spPr>
          <a:xfrm>
            <a:off x="457200" y="1908810"/>
            <a:ext cx="8241574" cy="3444240"/>
          </a:xfrm>
          <a:prstGeom prst="rect">
            <a:avLst/>
          </a:prstGeom>
        </p:spPr>
      </p:pic>
    </p:spTree>
    <p:extLst>
      <p:ext uri="{BB962C8B-B14F-4D97-AF65-F5344CB8AC3E}">
        <p14:creationId xmlns:p14="http://schemas.microsoft.com/office/powerpoint/2010/main" val="7450845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err="1" smtClean="0">
                <a:latin typeface="Arial Narrow" panose="020B0606020202030204" pitchFamily="34" charset="0"/>
              </a:rPr>
              <a:t>QGis</a:t>
            </a:r>
            <a:endParaRPr lang="en-US" altLang="en-US" dirty="0" smtClean="0">
              <a:latin typeface="Arial Narrow" panose="020B0606020202030204" pitchFamily="34" charset="0"/>
              <a:ea typeface="ヒラギノ角ゴ Pro W3" charset="-128"/>
            </a:endParaRPr>
          </a:p>
          <a:p>
            <a:pPr marL="90488" lvl="1">
              <a:spcBef>
                <a:spcPct val="0"/>
              </a:spcBef>
            </a:pPr>
            <a:r>
              <a:rPr lang="en-US" altLang="en-US" dirty="0">
                <a:ea typeface="ヒラギノ角ゴ Pro W3" charset="-128"/>
              </a:rPr>
              <a:t>A Free and Open Source Geographic Information </a:t>
            </a:r>
            <a:r>
              <a:rPr lang="en-US" altLang="en-US" dirty="0" smtClean="0">
                <a:ea typeface="ヒラギノ角ゴ Pro W3" charset="-128"/>
              </a:rPr>
              <a:t>System</a:t>
            </a:r>
          </a:p>
          <a:p>
            <a:pPr marL="90488" lvl="1">
              <a:spcBef>
                <a:spcPct val="0"/>
              </a:spcBef>
            </a:pPr>
            <a:r>
              <a:rPr lang="en-US" altLang="en-US" dirty="0" smtClean="0">
                <a:ea typeface="ヒラギノ角ゴ Pro W3" charset="-128"/>
              </a:rPr>
              <a:t>to display your data</a:t>
            </a:r>
          </a:p>
        </p:txBody>
      </p:sp>
    </p:spTree>
    <p:extLst>
      <p:ext uri="{BB962C8B-B14F-4D97-AF65-F5344CB8AC3E}">
        <p14:creationId xmlns:p14="http://schemas.microsoft.com/office/powerpoint/2010/main" val="5964205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QGis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200" b="1" dirty="0" smtClean="0">
                <a:solidFill>
                  <a:srgbClr val="FFFF00"/>
                </a:solidFill>
              </a:rPr>
              <a:t>Windows 32-bit / 64-bit</a:t>
            </a:r>
          </a:p>
          <a:p>
            <a:pPr marL="119063" indent="-119063">
              <a:lnSpc>
                <a:spcPct val="100000"/>
              </a:lnSpc>
              <a:buFont typeface="Arial" panose="020B0604020202020204" pitchFamily="34" charset="0"/>
              <a:buChar char="•"/>
            </a:pPr>
            <a:r>
              <a:rPr lang="en-US" sz="1200" b="1" dirty="0" smtClean="0">
                <a:solidFill>
                  <a:srgbClr val="FFFF00"/>
                </a:solidFill>
              </a:rPr>
              <a:t>Mac OS X</a:t>
            </a:r>
          </a:p>
          <a:p>
            <a:pPr marL="119063" indent="-119063">
              <a:lnSpc>
                <a:spcPct val="100000"/>
              </a:lnSpc>
              <a:buFont typeface="Arial" panose="020B0604020202020204" pitchFamily="34" charset="0"/>
              <a:buChar char="•"/>
            </a:pPr>
            <a:r>
              <a:rPr lang="en-US" sz="1200" b="1" dirty="0" smtClean="0">
                <a:solidFill>
                  <a:srgbClr val="FFFF00"/>
                </a:solidFill>
              </a:rPr>
              <a:t>Linux</a:t>
            </a:r>
          </a:p>
          <a:p>
            <a:pPr marL="234951" lvl="1" indent="-119063">
              <a:buFont typeface="Arial" panose="020B0604020202020204" pitchFamily="34" charset="0"/>
              <a:buChar char="•"/>
            </a:pPr>
            <a:r>
              <a:rPr lang="en-US" sz="1200" b="1" dirty="0" err="1" smtClean="0">
                <a:solidFill>
                  <a:srgbClr val="FFFF00"/>
                </a:solidFill>
              </a:rPr>
              <a:t>Debian</a:t>
            </a:r>
            <a:r>
              <a:rPr lang="en-US" sz="1200" b="1" dirty="0" smtClean="0">
                <a:solidFill>
                  <a:srgbClr val="FFFF00"/>
                </a:solidFill>
              </a:rPr>
              <a:t>/Ubuntu</a:t>
            </a:r>
          </a:p>
          <a:p>
            <a:pPr marL="234951" lvl="1" indent="-119063">
              <a:buFont typeface="Arial" panose="020B0604020202020204" pitchFamily="34" charset="0"/>
              <a:buChar char="•"/>
            </a:pPr>
            <a:r>
              <a:rPr lang="en-US" sz="1200" b="1" dirty="0" smtClean="0">
                <a:solidFill>
                  <a:srgbClr val="FFFF00"/>
                </a:solidFill>
              </a:rPr>
              <a:t>Fedora</a:t>
            </a:r>
          </a:p>
          <a:p>
            <a:pPr marL="234951" lvl="1" indent="-119063">
              <a:buFont typeface="Arial" panose="020B0604020202020204" pitchFamily="34" charset="0"/>
              <a:buChar char="•"/>
            </a:pPr>
            <a:r>
              <a:rPr lang="en-US" sz="1200" b="1" dirty="0" err="1" smtClean="0">
                <a:solidFill>
                  <a:srgbClr val="FFFF00"/>
                </a:solidFill>
              </a:rPr>
              <a:t>openSUSE</a:t>
            </a:r>
            <a:endParaRPr lang="en-US" sz="1200" b="1" dirty="0" smtClean="0">
              <a:solidFill>
                <a:srgbClr val="FFFF00"/>
              </a:solidFill>
            </a:endParaRPr>
          </a:p>
          <a:p>
            <a:pPr marL="234951" lvl="1" indent="-119063">
              <a:buFont typeface="Arial" panose="020B0604020202020204" pitchFamily="34" charset="0"/>
              <a:buChar char="•"/>
            </a:pPr>
            <a:r>
              <a:rPr lang="en-US" sz="1200" b="1" dirty="0" smtClean="0">
                <a:solidFill>
                  <a:srgbClr val="FFFF00"/>
                </a:solidFill>
              </a:rPr>
              <a:t>RHEL,</a:t>
            </a:r>
          </a:p>
          <a:p>
            <a:pPr marL="234951" lvl="1" indent="-119063">
              <a:buFont typeface="Arial" panose="020B0604020202020204" pitchFamily="34" charset="0"/>
              <a:buChar char="•"/>
            </a:pPr>
            <a:r>
              <a:rPr lang="en-US" sz="1200" b="1" dirty="0" smtClean="0">
                <a:solidFill>
                  <a:srgbClr val="FFFF00"/>
                </a:solidFill>
              </a:rPr>
              <a:t>CentOS,</a:t>
            </a:r>
          </a:p>
          <a:p>
            <a:pPr marL="234951" lvl="1" indent="-119063">
              <a:buFont typeface="Arial" panose="020B0604020202020204" pitchFamily="34" charset="0"/>
              <a:buChar char="•"/>
            </a:pPr>
            <a:r>
              <a:rPr lang="en-US" sz="1200" b="1" dirty="0" smtClean="0">
                <a:solidFill>
                  <a:srgbClr val="FFFF00"/>
                </a:solidFill>
              </a:rPr>
              <a:t>Etc.</a:t>
            </a:r>
          </a:p>
          <a:p>
            <a:pPr marL="119063" indent="-119063">
              <a:buFont typeface="Arial" panose="020B0604020202020204" pitchFamily="34" charset="0"/>
              <a:buChar char="•"/>
            </a:pPr>
            <a:r>
              <a:rPr lang="en-US" sz="1200" b="1" dirty="0" smtClean="0">
                <a:solidFill>
                  <a:srgbClr val="FFFF00"/>
                </a:solidFill>
              </a:rPr>
              <a:t>BSD</a:t>
            </a:r>
          </a:p>
          <a:p>
            <a:pPr marL="119063" indent="-119063">
              <a:buFont typeface="Arial" panose="020B0604020202020204" pitchFamily="34" charset="0"/>
              <a:buChar char="•"/>
            </a:pPr>
            <a:r>
              <a:rPr lang="en-US" sz="1200" b="1" dirty="0">
                <a:solidFill>
                  <a:srgbClr val="FFFF00"/>
                </a:solidFill>
              </a:rPr>
              <a:t>Android (Experimental version available in the Play Store)</a:t>
            </a:r>
          </a:p>
          <a:p>
            <a:pPr marL="119063" indent="-119063">
              <a:buFont typeface="Arial" panose="020B0604020202020204" pitchFamily="34" charset="0"/>
              <a:buChar char="•"/>
            </a:pPr>
            <a:endParaRPr lang="en-US" sz="1200" b="1" dirty="0" smtClean="0">
              <a:solidFill>
                <a:srgbClr val="FFFF00"/>
              </a:solidFill>
            </a:endParaRPr>
          </a:p>
          <a:p>
            <a:pPr marL="119063" indent="-119063">
              <a:lnSpc>
                <a:spcPct val="100000"/>
              </a:lnSpc>
              <a:buFont typeface="Arial" panose="020B0604020202020204" pitchFamily="34" charset="0"/>
              <a:buChar char="•"/>
            </a:pP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 Free and Open Source Geographic Information </a:t>
            </a:r>
            <a:r>
              <a:rPr lang="en-US" dirty="0" smtClean="0"/>
              <a:t>System</a:t>
            </a:r>
          </a:p>
          <a:p>
            <a:pPr marL="119063" indent="-119063">
              <a:buFont typeface="Arial" panose="020B0604020202020204" pitchFamily="34" charset="0"/>
              <a:buChar char="•"/>
            </a:pPr>
            <a:r>
              <a:rPr lang="en-US" dirty="0" smtClean="0">
                <a:hlinkClick r:id="rId3"/>
              </a:rPr>
              <a:t>http</a:t>
            </a:r>
            <a:r>
              <a:rPr lang="en-US" dirty="0">
                <a:hlinkClick r:id="rId3"/>
              </a:rPr>
              <a:t>://www.qgis.org</a:t>
            </a:r>
            <a:r>
              <a:rPr lang="en-US" dirty="0" smtClean="0">
                <a:hlinkClick r:id="rId3"/>
              </a:rPr>
              <a:t>/</a:t>
            </a:r>
            <a:endParaRPr lang="en-US" dirty="0" smtClean="0"/>
          </a:p>
          <a:p>
            <a:pPr marL="119063" indent="-119063">
              <a:buFont typeface="Arial" panose="020B0604020202020204" pitchFamily="34" charset="0"/>
              <a:buChar char="•"/>
            </a:pPr>
            <a:r>
              <a:rPr lang="en-US" dirty="0"/>
              <a:t>Create, edit, </a:t>
            </a:r>
            <a:r>
              <a:rPr lang="en-US" dirty="0" err="1"/>
              <a:t>visualise</a:t>
            </a:r>
            <a:r>
              <a:rPr lang="en-US" dirty="0"/>
              <a:t>, </a:t>
            </a:r>
            <a:r>
              <a:rPr lang="en-US" dirty="0" err="1"/>
              <a:t>analyse</a:t>
            </a:r>
            <a:r>
              <a:rPr lang="en-US" dirty="0"/>
              <a:t> and publish geospatial </a:t>
            </a:r>
            <a:r>
              <a:rPr lang="en-US" dirty="0" smtClean="0"/>
              <a:t>information.</a:t>
            </a:r>
          </a:p>
          <a:p>
            <a:pPr marL="119063" indent="-119063">
              <a:buFont typeface="Arial" panose="020B0604020202020204" pitchFamily="34" charset="0"/>
              <a:buChar char="•"/>
            </a:pPr>
            <a:r>
              <a:rPr lang="en-US" dirty="0" smtClean="0"/>
              <a:t>Load Shapefile or ZIP files containing the Shapefiles.</a:t>
            </a:r>
          </a:p>
          <a:p>
            <a:pPr marL="119063" indent="-119063">
              <a:buFont typeface="Arial" panose="020B0604020202020204" pitchFamily="34" charset="0"/>
              <a:buChar char="•"/>
            </a:pPr>
            <a:r>
              <a:rPr lang="en-US" dirty="0" smtClean="0"/>
              <a:t>Hooks into Postgres and other databases.</a:t>
            </a:r>
          </a:p>
          <a:p>
            <a:pPr marL="119063" indent="-119063">
              <a:buFont typeface="Arial" panose="020B0604020202020204" pitchFamily="34" charset="0"/>
              <a:buChar char="•"/>
            </a:pPr>
            <a:r>
              <a:rPr lang="en-US" dirty="0"/>
              <a:t>You can view other properties about the </a:t>
            </a:r>
            <a:r>
              <a:rPr lang="en-US" dirty="0" smtClean="0"/>
              <a:t>record, such as text fields.</a:t>
            </a:r>
            <a:endParaRPr lang="en-US" dirty="0"/>
          </a:p>
          <a:p>
            <a:pPr marL="119063" indent="-119063">
              <a:buFont typeface="Arial" panose="020B0604020202020204" pitchFamily="34" charset="0"/>
              <a:buChar char="•"/>
            </a:pPr>
            <a:r>
              <a:rPr lang="en-US" dirty="0" smtClean="0"/>
              <a:t>If you are accessing a table instead of a view, you can edit the data in </a:t>
            </a:r>
            <a:r>
              <a:rPr lang="en-US" dirty="0" err="1" smtClean="0"/>
              <a:t>QGis</a:t>
            </a:r>
            <a:r>
              <a:rPr lang="en-US" dirty="0" smtClean="0"/>
              <a:t> and </a:t>
            </a:r>
            <a:r>
              <a:rPr lang="en-US" dirty="0" err="1" smtClean="0"/>
              <a:t>QGis</a:t>
            </a:r>
            <a:r>
              <a:rPr lang="en-US" dirty="0" smtClean="0"/>
              <a:t> will update the record in Postgres.</a:t>
            </a:r>
          </a:p>
        </p:txBody>
      </p:sp>
    </p:spTree>
    <p:extLst>
      <p:ext uri="{BB962C8B-B14F-4D97-AF65-F5344CB8AC3E}">
        <p14:creationId xmlns:p14="http://schemas.microsoft.com/office/powerpoint/2010/main" val="14252934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Using QGIS – The World</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41</a:t>
            </a:fld>
            <a:endParaRPr lang="en-US" altLang="en-US" sz="600"/>
          </a:p>
        </p:txBody>
      </p:sp>
      <p:sp>
        <p:nvSpPr>
          <p:cNvPr id="2" name="Text Placeholder 1"/>
          <p:cNvSpPr>
            <a:spLocks noGrp="1"/>
          </p:cNvSpPr>
          <p:nvPr>
            <p:ph type="body" sz="quarter" idx="16"/>
          </p:nvPr>
        </p:nvSpPr>
        <p:spPr>
          <a:xfrm>
            <a:off x="455613" y="1261872"/>
            <a:ext cx="8221662" cy="4846320"/>
          </a:xfrm>
        </p:spPr>
        <p:txBody>
          <a:bodyPr/>
          <a:lstStyle/>
          <a:p>
            <a:pPr marL="457200" indent="-457200">
              <a:spcBef>
                <a:spcPts val="0"/>
              </a:spcBef>
              <a:buFont typeface="Arial" panose="020B0604020202020204" pitchFamily="34" charset="0"/>
              <a:buChar char="•"/>
            </a:pPr>
            <a:r>
              <a:rPr lang="en-US" dirty="0" smtClean="0"/>
              <a:t>Airport Table</a:t>
            </a:r>
          </a:p>
          <a:p>
            <a:pPr marL="457200" indent="-457200">
              <a:spcBef>
                <a:spcPts val="0"/>
              </a:spcBef>
              <a:buFont typeface="Arial" panose="020B0604020202020204" pitchFamily="34" charset="0"/>
              <a:buChar char="•"/>
            </a:pPr>
            <a:r>
              <a:rPr lang="en-US" dirty="0" smtClean="0"/>
              <a:t>gadm28_levels_adm0 – Country </a:t>
            </a:r>
            <a:r>
              <a:rPr lang="en-US" dirty="0" err="1" smtClean="0"/>
              <a:t>geom’s</a:t>
            </a:r>
            <a:endParaRPr lang="en-US" dirty="0" smtClean="0"/>
          </a:p>
          <a:p>
            <a:pPr marL="457200" indent="-457200">
              <a:spcBef>
                <a:spcPts val="0"/>
              </a:spcBef>
              <a:buFont typeface="Arial" panose="020B0604020202020204" pitchFamily="34" charset="0"/>
              <a:buChar char="•"/>
            </a:pP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7998" t="35183" r="15001" b="14919"/>
          <a:stretch/>
        </p:blipFill>
        <p:spPr>
          <a:xfrm>
            <a:off x="428625" y="1978925"/>
            <a:ext cx="8201323" cy="3917050"/>
          </a:xfrm>
          <a:prstGeom prst="rect">
            <a:avLst/>
          </a:prstGeom>
        </p:spPr>
      </p:pic>
    </p:spTree>
    <p:extLst>
      <p:ext uri="{BB962C8B-B14F-4D97-AF65-F5344CB8AC3E}">
        <p14:creationId xmlns:p14="http://schemas.microsoft.com/office/powerpoint/2010/main" val="588022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Using QGIS – Washington State</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42</a:t>
            </a:fld>
            <a:endParaRPr lang="en-US" altLang="en-US" sz="600"/>
          </a:p>
        </p:txBody>
      </p:sp>
      <p:sp>
        <p:nvSpPr>
          <p:cNvPr id="2" name="Text Placeholder 1"/>
          <p:cNvSpPr>
            <a:spLocks noGrp="1"/>
          </p:cNvSpPr>
          <p:nvPr>
            <p:ph type="body" sz="quarter" idx="16"/>
          </p:nvPr>
        </p:nvSpPr>
        <p:spPr>
          <a:xfrm>
            <a:off x="455613" y="1261872"/>
            <a:ext cx="8221662" cy="4846320"/>
          </a:xfrm>
        </p:spPr>
        <p:txBody>
          <a:bodyPr/>
          <a:lstStyle/>
          <a:p>
            <a:pPr marL="457200" indent="-457200">
              <a:spcBef>
                <a:spcPts val="0"/>
              </a:spcBef>
              <a:buFont typeface="Arial" panose="020B0604020202020204" pitchFamily="34" charset="0"/>
              <a:buChar char="•"/>
            </a:pPr>
            <a:r>
              <a:rPr lang="en-US" dirty="0" smtClean="0"/>
              <a:t>Airport Table</a:t>
            </a:r>
          </a:p>
          <a:p>
            <a:pPr marL="457200" indent="-457200">
              <a:spcBef>
                <a:spcPts val="0"/>
              </a:spcBef>
              <a:buFont typeface="Arial" panose="020B0604020202020204" pitchFamily="34" charset="0"/>
              <a:buChar char="•"/>
            </a:pPr>
            <a:r>
              <a:rPr lang="en-US" dirty="0" smtClean="0"/>
              <a:t>Tiger State Data (Shown) or gadm28_levels_adm1 (Would exclude the Puget Sound)</a:t>
            </a:r>
          </a:p>
          <a:p>
            <a:pPr marL="457200" indent="-457200">
              <a:spcBef>
                <a:spcPts val="0"/>
              </a:spcBef>
              <a:buFont typeface="Arial" panose="020B0604020202020204" pitchFamily="34" charset="0"/>
              <a:buChar char="•"/>
            </a:pP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23" t="20001" r="2918" b="14860"/>
          <a:stretch/>
        </p:blipFill>
        <p:spPr>
          <a:xfrm>
            <a:off x="487677" y="2352675"/>
            <a:ext cx="8211553" cy="3714750"/>
          </a:xfrm>
          <a:prstGeom prst="rect">
            <a:avLst/>
          </a:prstGeom>
        </p:spPr>
      </p:pic>
    </p:spTree>
    <p:extLst>
      <p:ext uri="{BB962C8B-B14F-4D97-AF65-F5344CB8AC3E}">
        <p14:creationId xmlns:p14="http://schemas.microsoft.com/office/powerpoint/2010/main" val="16953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Using QGIS – King &amp; Snohomish County</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43</a:t>
            </a:fld>
            <a:endParaRPr lang="en-US" altLang="en-US" sz="600"/>
          </a:p>
        </p:txBody>
      </p:sp>
      <p:sp>
        <p:nvSpPr>
          <p:cNvPr id="2" name="Text Placeholder 1"/>
          <p:cNvSpPr>
            <a:spLocks noGrp="1"/>
          </p:cNvSpPr>
          <p:nvPr>
            <p:ph type="body" sz="quarter" idx="16"/>
          </p:nvPr>
        </p:nvSpPr>
        <p:spPr>
          <a:xfrm>
            <a:off x="455613" y="1261872"/>
            <a:ext cx="8221662" cy="4846320"/>
          </a:xfrm>
        </p:spPr>
        <p:txBody>
          <a:bodyPr/>
          <a:lstStyle/>
          <a:p>
            <a:pPr marL="457200" indent="-457200">
              <a:spcBef>
                <a:spcPts val="0"/>
              </a:spcBef>
              <a:buFont typeface="Arial" panose="020B0604020202020204" pitchFamily="34" charset="0"/>
              <a:buChar char="•"/>
            </a:pPr>
            <a:r>
              <a:rPr lang="en-US" dirty="0" smtClean="0"/>
              <a:t>Airport Table</a:t>
            </a:r>
          </a:p>
          <a:p>
            <a:pPr marL="457200" indent="-457200">
              <a:spcBef>
                <a:spcPts val="0"/>
              </a:spcBef>
              <a:buFont typeface="Arial" panose="020B0604020202020204" pitchFamily="34" charset="0"/>
              <a:buChar char="•"/>
            </a:pPr>
            <a:r>
              <a:rPr lang="en-US" dirty="0" smtClean="0"/>
              <a:t>Tiger County or gadm28_levels_adm2</a:t>
            </a:r>
          </a:p>
          <a:p>
            <a:pPr marL="457200" indent="-457200">
              <a:spcBef>
                <a:spcPts val="0"/>
              </a:spcBef>
              <a:buFont typeface="Arial" panose="020B0604020202020204" pitchFamily="34" charset="0"/>
              <a:buChar char="•"/>
            </a:pP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659" t="6285" r="10961" b="4572"/>
          <a:stretch/>
        </p:blipFill>
        <p:spPr>
          <a:xfrm>
            <a:off x="2051685" y="2068829"/>
            <a:ext cx="5682615" cy="4221371"/>
          </a:xfrm>
          <a:prstGeom prst="rect">
            <a:avLst/>
          </a:prstGeom>
        </p:spPr>
      </p:pic>
    </p:spTree>
    <p:extLst>
      <p:ext uri="{BB962C8B-B14F-4D97-AF65-F5344CB8AC3E}">
        <p14:creationId xmlns:p14="http://schemas.microsoft.com/office/powerpoint/2010/main" val="782655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Using QGIS – King &amp; Snohomish County</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44</a:t>
            </a:fld>
            <a:endParaRPr lang="en-US" altLang="en-US" sz="600"/>
          </a:p>
        </p:txBody>
      </p:sp>
      <p:sp>
        <p:nvSpPr>
          <p:cNvPr id="2" name="Text Placeholder 1"/>
          <p:cNvSpPr>
            <a:spLocks noGrp="1"/>
          </p:cNvSpPr>
          <p:nvPr>
            <p:ph type="body" sz="quarter" idx="16"/>
          </p:nvPr>
        </p:nvSpPr>
        <p:spPr>
          <a:xfrm>
            <a:off x="455613" y="1261872"/>
            <a:ext cx="8221662" cy="4846320"/>
          </a:xfrm>
        </p:spPr>
        <p:txBody>
          <a:bodyPr/>
          <a:lstStyle/>
          <a:p>
            <a:pPr marL="457200" indent="-457200">
              <a:spcBef>
                <a:spcPts val="0"/>
              </a:spcBef>
              <a:buFont typeface="Arial" panose="020B0604020202020204" pitchFamily="34" charset="0"/>
              <a:buChar char="•"/>
            </a:pPr>
            <a:r>
              <a:rPr lang="en-US" dirty="0" smtClean="0"/>
              <a:t>Airport Table</a:t>
            </a:r>
          </a:p>
          <a:p>
            <a:pPr marL="457200" indent="-457200">
              <a:spcBef>
                <a:spcPts val="0"/>
              </a:spcBef>
              <a:buFont typeface="Arial" panose="020B0604020202020204" pitchFamily="34" charset="0"/>
              <a:buChar char="•"/>
            </a:pPr>
            <a:r>
              <a:rPr lang="en-US" dirty="0" smtClean="0"/>
              <a:t>Tiger County or gadm28_levels_adm2</a:t>
            </a:r>
          </a:p>
          <a:p>
            <a:pPr marL="457200" indent="-457200">
              <a:spcBef>
                <a:spcPts val="0"/>
              </a:spcBef>
              <a:buFont typeface="Arial" panose="020B0604020202020204" pitchFamily="34" charset="0"/>
              <a:buChar char="•"/>
            </a:pPr>
            <a:r>
              <a:rPr lang="en-US" dirty="0" smtClean="0"/>
              <a:t>Filtered by </a:t>
            </a:r>
            <a:r>
              <a:rPr lang="en-US" dirty="0" err="1" smtClean="0"/>
              <a:t>JetA</a:t>
            </a:r>
            <a:r>
              <a:rPr lang="en-US" dirty="0" smtClean="0"/>
              <a:t> Fuel and Runways over 5,000 feet</a:t>
            </a:r>
          </a:p>
          <a:p>
            <a:pPr marL="457200" indent="-457200">
              <a:spcBef>
                <a:spcPts val="0"/>
              </a:spcBef>
              <a:buFont typeface="Arial" panose="020B0604020202020204" pitchFamily="34" charset="0"/>
              <a:buChar char="•"/>
            </a:pP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8561" t="6498" r="11056" b="4359"/>
          <a:stretch/>
        </p:blipFill>
        <p:spPr>
          <a:xfrm>
            <a:off x="2034539" y="2183130"/>
            <a:ext cx="5682615" cy="4221371"/>
          </a:xfrm>
          <a:prstGeom prst="rect">
            <a:avLst/>
          </a:prstGeom>
        </p:spPr>
      </p:pic>
    </p:spTree>
    <p:extLst>
      <p:ext uri="{BB962C8B-B14F-4D97-AF65-F5344CB8AC3E}">
        <p14:creationId xmlns:p14="http://schemas.microsoft.com/office/powerpoint/2010/main" val="3040416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smtClean="0">
                <a:latin typeface="Arial Narrow" panose="020B0606020202030204" pitchFamily="34" charset="0"/>
              </a:rPr>
              <a:t>Google Map API</a:t>
            </a:r>
            <a:endParaRPr lang="en-US" altLang="en-US" dirty="0" smtClean="0">
              <a:latin typeface="Arial Narrow" panose="020B0606020202030204" pitchFamily="34" charset="0"/>
              <a:ea typeface="ヒラギノ角ゴ Pro W3" charset="-128"/>
            </a:endParaRPr>
          </a:p>
          <a:p>
            <a:pPr marL="90488" lvl="1">
              <a:spcBef>
                <a:spcPct val="0"/>
              </a:spcBef>
            </a:pPr>
            <a:endParaRPr lang="en-US" altLang="en-US" dirty="0" smtClean="0">
              <a:ea typeface="ヒラギノ角ゴ Pro W3" charset="-128"/>
            </a:endParaRPr>
          </a:p>
        </p:txBody>
      </p:sp>
    </p:spTree>
    <p:extLst>
      <p:ext uri="{BB962C8B-B14F-4D97-AF65-F5344CB8AC3E}">
        <p14:creationId xmlns:p14="http://schemas.microsoft.com/office/powerpoint/2010/main" val="37095201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Google Map API</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46</a:t>
            </a:fld>
            <a:endParaRPr lang="en-US" altLang="en-US" sz="600"/>
          </a:p>
        </p:txBody>
      </p:sp>
      <p:sp>
        <p:nvSpPr>
          <p:cNvPr id="2" name="Text Placeholder 1"/>
          <p:cNvSpPr>
            <a:spLocks noGrp="1"/>
          </p:cNvSpPr>
          <p:nvPr>
            <p:ph type="body" sz="quarter" idx="16"/>
          </p:nvPr>
        </p:nvSpPr>
        <p:spPr>
          <a:xfrm>
            <a:off x="455613" y="1261872"/>
            <a:ext cx="8221662" cy="4846320"/>
          </a:xfrm>
        </p:spPr>
        <p:txBody>
          <a:bodyPr/>
          <a:lstStyle/>
          <a:p>
            <a:pPr marL="457200" indent="-457200">
              <a:spcBef>
                <a:spcPts val="0"/>
              </a:spcBef>
              <a:buFont typeface="Arial" panose="020B0604020202020204" pitchFamily="34" charset="0"/>
              <a:buChar char="•"/>
            </a:pPr>
            <a:r>
              <a:rPr lang="en-US" dirty="0"/>
              <a:t>Google Maps APIs are available for Android, iOS, web browsers and via HTTP web services. </a:t>
            </a:r>
            <a:endParaRPr lang="en-US" dirty="0" smtClean="0"/>
          </a:p>
          <a:p>
            <a:pPr marL="457200" indent="-457200">
              <a:spcBef>
                <a:spcPts val="0"/>
              </a:spcBef>
              <a:buFont typeface="Arial" panose="020B0604020202020204" pitchFamily="34" charset="0"/>
              <a:buChar char="•"/>
            </a:pPr>
            <a:r>
              <a:rPr lang="en-US" dirty="0" smtClean="0"/>
              <a:t>Airports within Washington State, excluding Bellingham with </a:t>
            </a:r>
            <a:r>
              <a:rPr lang="en-US" dirty="0" err="1" smtClean="0"/>
              <a:t>JetA</a:t>
            </a:r>
            <a:r>
              <a:rPr lang="en-US" dirty="0" smtClean="0"/>
              <a:t> and runway length &gt;= 5,000 feet</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724" y="2419791"/>
            <a:ext cx="5983911" cy="3860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4328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smtClean="0">
                <a:latin typeface="Arial Narrow" panose="020B0606020202030204" pitchFamily="34" charset="0"/>
              </a:rPr>
              <a:t>Microsoft Bing Maps API</a:t>
            </a:r>
            <a:endParaRPr lang="en-US" altLang="en-US" dirty="0" smtClean="0">
              <a:latin typeface="Arial Narrow" panose="020B0606020202030204" pitchFamily="34" charset="0"/>
              <a:ea typeface="ヒラギノ角ゴ Pro W3" charset="-128"/>
            </a:endParaRPr>
          </a:p>
          <a:p>
            <a:pPr marL="90488" lvl="1">
              <a:spcBef>
                <a:spcPct val="0"/>
              </a:spcBef>
            </a:pPr>
            <a:endParaRPr lang="en-US" altLang="en-US" dirty="0" smtClean="0">
              <a:ea typeface="ヒラギノ角ゴ Pro W3" charset="-128"/>
            </a:endParaRPr>
          </a:p>
        </p:txBody>
      </p:sp>
    </p:spTree>
    <p:extLst>
      <p:ext uri="{BB962C8B-B14F-4D97-AF65-F5344CB8AC3E}">
        <p14:creationId xmlns:p14="http://schemas.microsoft.com/office/powerpoint/2010/main" val="2002172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smtClean="0">
                <a:solidFill>
                  <a:srgbClr val="FFFFFF"/>
                </a:solidFill>
                <a:ea typeface="ヒラギノ角ゴ Pro W3" charset="-128"/>
              </a:rPr>
              <a:t>Microsoft Bing Map API</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48</a:t>
            </a:fld>
            <a:endParaRPr lang="en-US" altLang="en-US" sz="600"/>
          </a:p>
        </p:txBody>
      </p:sp>
      <p:sp>
        <p:nvSpPr>
          <p:cNvPr id="2" name="Text Placeholder 1"/>
          <p:cNvSpPr>
            <a:spLocks noGrp="1"/>
          </p:cNvSpPr>
          <p:nvPr>
            <p:ph type="body" sz="quarter" idx="16"/>
          </p:nvPr>
        </p:nvSpPr>
        <p:spPr>
          <a:xfrm>
            <a:off x="455613" y="1261872"/>
            <a:ext cx="8221662" cy="4846320"/>
          </a:xfrm>
        </p:spPr>
        <p:txBody>
          <a:bodyPr/>
          <a:lstStyle/>
          <a:p>
            <a:pPr marL="457200" indent="-457200">
              <a:spcBef>
                <a:spcPts val="0"/>
              </a:spcBef>
              <a:buFont typeface="Arial" panose="020B0604020202020204" pitchFamily="34" charset="0"/>
              <a:buChar char="•"/>
            </a:pPr>
            <a:r>
              <a:rPr lang="en-US" dirty="0" smtClean="0"/>
              <a:t>Microsoft Bing Maps also has an API that you can use.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smtClean="0"/>
              <a:t>Microsoft has another product that you can purchase get that gives you their mapping capabilities in your standalone applications.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No sample at this time. I am hopping to get time to add this for the </a:t>
            </a:r>
            <a:r>
              <a:rPr lang="en-US" dirty="0" err="1"/>
              <a:t>PgConf</a:t>
            </a:r>
            <a:r>
              <a:rPr lang="en-US" dirty="0"/>
              <a:t> Local: Austin Presentation.</a:t>
            </a:r>
          </a:p>
          <a:p>
            <a:pPr marL="457200" indent="-457200">
              <a:spcBef>
                <a:spcPts val="0"/>
              </a:spcBef>
              <a:buFont typeface="Arial" panose="020B0604020202020204" pitchFamily="34" charset="0"/>
              <a:buChar char="•"/>
            </a:pPr>
            <a:endParaRPr lang="en-US" dirty="0"/>
          </a:p>
        </p:txBody>
      </p:sp>
    </p:spTree>
    <p:extLst>
      <p:ext uri="{BB962C8B-B14F-4D97-AF65-F5344CB8AC3E}">
        <p14:creationId xmlns:p14="http://schemas.microsoft.com/office/powerpoint/2010/main" val="4282869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smtClean="0">
                <a:latin typeface="Arial Narrow" panose="020B0606020202030204" pitchFamily="34" charset="0"/>
              </a:rPr>
              <a:t>References</a:t>
            </a:r>
            <a:endParaRPr lang="en-US" altLang="en-US" dirty="0" smtClean="0">
              <a:latin typeface="Arial Narrow" panose="020B0606020202030204" pitchFamily="34" charset="0"/>
              <a:ea typeface="ヒラギノ角ゴ Pro W3" charset="-128"/>
            </a:endParaRPr>
          </a:p>
          <a:p>
            <a:pPr marL="90488" lvl="1">
              <a:spcBef>
                <a:spcPct val="0"/>
              </a:spcBef>
            </a:pPr>
            <a:endParaRPr lang="en-US" altLang="en-US" dirty="0" smtClean="0">
              <a:ea typeface="ヒラギノ角ゴ Pro W3" charset="-128"/>
            </a:endParaRPr>
          </a:p>
        </p:txBody>
      </p:sp>
    </p:spTree>
    <p:extLst>
      <p:ext uri="{BB962C8B-B14F-4D97-AF65-F5344CB8AC3E}">
        <p14:creationId xmlns:p14="http://schemas.microsoft.com/office/powerpoint/2010/main" val="3146516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References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smtClean="0">
                <a:solidFill>
                  <a:srgbClr val="FFFF00"/>
                </a:solidFill>
              </a:rPr>
              <a:t>&gt;&gt;&gt; This Presentation &lt;&lt;&lt;</a:t>
            </a:r>
            <a:endParaRPr lang="en-US" sz="1000" b="1" dirty="0">
              <a:solidFill>
                <a:srgbClr val="FFFF00"/>
              </a:solidFill>
            </a:endParaRPr>
          </a:p>
          <a:p>
            <a:pPr marL="119063" indent="-119063">
              <a:lnSpc>
                <a:spcPct val="100000"/>
              </a:lnSpc>
              <a:buFont typeface="Arial" panose="020B0604020202020204" pitchFamily="34" charset="0"/>
              <a:buChar char="•"/>
            </a:pPr>
            <a:r>
              <a:rPr lang="en-US" sz="1000" dirty="0"/>
              <a:t>http</a:t>
            </a:r>
            <a:r>
              <a:rPr lang="en-US" sz="1000" dirty="0" smtClean="0"/>
              <a:t>://Lloyd.TheAlbins.com/UsingGISinPostgres</a:t>
            </a:r>
            <a:endParaRPr lang="en-US" sz="1000" dirty="0"/>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smtClean="0">
                <a:solidFill>
                  <a:srgbClr val="FFFF00"/>
                </a:solidFill>
              </a:rPr>
              <a:t>Aircraft </a:t>
            </a:r>
            <a:r>
              <a:rPr lang="en-US" sz="1000" b="1" dirty="0" smtClean="0">
                <a:solidFill>
                  <a:srgbClr val="FFFF00"/>
                </a:solidFill>
              </a:rPr>
              <a:t>Photo</a:t>
            </a:r>
          </a:p>
          <a:p>
            <a:pPr marL="119063" indent="-119063">
              <a:lnSpc>
                <a:spcPct val="100000"/>
              </a:lnSpc>
              <a:buFont typeface="Arial" panose="020B0604020202020204" pitchFamily="34" charset="0"/>
              <a:buChar char="•"/>
            </a:pPr>
            <a:r>
              <a:rPr lang="en-US" sz="1000" dirty="0" smtClean="0"/>
              <a:t>http://www.controller.com/listingsdetail/aircraft-for-sale/BOMBARDIER-CHALLENGER-601-3A-ER/1991-BOMBARDIER-CHALLENGER-601-3A-ER/1271959.htm</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Aircraft Specifications</a:t>
            </a:r>
          </a:p>
          <a:p>
            <a:pPr marL="119063" indent="-119063">
              <a:lnSpc>
                <a:spcPct val="100000"/>
              </a:lnSpc>
              <a:buFont typeface="Arial" panose="020B0604020202020204" pitchFamily="34" charset="0"/>
              <a:buChar char="•"/>
            </a:pPr>
            <a:r>
              <a:rPr lang="en-US" sz="1000" dirty="0"/>
              <a:t>http://e-ditionsbyfry.com/ActiveMagazine/getBook.asp?Path=WAC/2008/07/01&amp;BookCollection=WAC&amp;ReaderStyle=Gray&amp;page=92</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Great Circle Math and other aircraft related math</a:t>
            </a:r>
          </a:p>
          <a:p>
            <a:pPr marL="119063" indent="-119063">
              <a:lnSpc>
                <a:spcPct val="100000"/>
              </a:lnSpc>
              <a:buFont typeface="Arial" panose="020B0604020202020204" pitchFamily="34" charset="0"/>
              <a:buChar char="•"/>
            </a:pPr>
            <a:r>
              <a:rPr lang="en-US" sz="1000" dirty="0"/>
              <a:t>http://williams.best.vwh.net/avform.htm#Dist</a:t>
            </a:r>
          </a:p>
          <a:p>
            <a:pPr marL="119063" indent="-119063">
              <a:lnSpc>
                <a:spcPct val="100000"/>
              </a:lnSpc>
              <a:buFont typeface="Arial" panose="020B0604020202020204" pitchFamily="34" charset="0"/>
              <a:buChar char="•"/>
            </a:pPr>
            <a:r>
              <a:rPr lang="en-US" sz="1000" dirty="0"/>
              <a:t>http://www.gcmap.com/faq/gccalc</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Airport Database</a:t>
            </a:r>
          </a:p>
          <a:p>
            <a:pPr marL="119063" indent="-119063">
              <a:lnSpc>
                <a:spcPct val="100000"/>
              </a:lnSpc>
              <a:buFont typeface="Arial" panose="020B0604020202020204" pitchFamily="34" charset="0"/>
              <a:buChar char="•"/>
            </a:pPr>
            <a:r>
              <a:rPr lang="en-US" sz="1000" dirty="0"/>
              <a:t>http://www.chartersuitesoftware.com/updateairports.htm</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Spatial Reference: EPSG Projection 4326 - WGS 84</a:t>
            </a:r>
          </a:p>
          <a:p>
            <a:pPr marL="119063" indent="-119063">
              <a:lnSpc>
                <a:spcPct val="100000"/>
              </a:lnSpc>
              <a:buFont typeface="Arial" panose="020B0604020202020204" pitchFamily="34" charset="0"/>
              <a:buChar char="•"/>
            </a:pPr>
            <a:r>
              <a:rPr lang="en-US" sz="1000" dirty="0"/>
              <a:t>http://www.spatialreference.org/ref/epsg/4326/</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smtClean="0">
                <a:solidFill>
                  <a:srgbClr val="FFFF00"/>
                </a:solidFill>
              </a:rPr>
              <a:t>IRS </a:t>
            </a:r>
            <a:r>
              <a:rPr lang="en-US" sz="1000" b="1" dirty="0">
                <a:solidFill>
                  <a:srgbClr val="FFFF00"/>
                </a:solidFill>
              </a:rPr>
              <a:t>Publication 720 – Flight Taxes</a:t>
            </a:r>
          </a:p>
          <a:p>
            <a:pPr marL="119063" indent="-119063">
              <a:lnSpc>
                <a:spcPct val="100000"/>
              </a:lnSpc>
              <a:buFont typeface="Arial" panose="020B0604020202020204" pitchFamily="34" charset="0"/>
              <a:buChar char="•"/>
            </a:pPr>
            <a:r>
              <a:rPr lang="en-US" sz="1000" dirty="0"/>
              <a:t>http://www.irs.gov/pub/irs-pdf/i720.pdf</a:t>
            </a:r>
          </a:p>
          <a:p>
            <a:pPr>
              <a:lnSpc>
                <a:spcPct val="100000"/>
              </a:lnSpc>
              <a:spcBef>
                <a:spcPts val="0"/>
              </a:spcBef>
            </a:pPr>
            <a:endParaRPr lang="en-US" sz="1000" dirty="0"/>
          </a:p>
          <a:p>
            <a:pPr>
              <a:lnSpc>
                <a:spcPct val="100000"/>
              </a:lnSpc>
              <a:spcBef>
                <a:spcPts val="0"/>
              </a:spcBef>
            </a:pP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There are too many references to go here. If you have the PowerPoint version of this slide, there are many more references in the notes section for each slide</a:t>
            </a:r>
            <a:r>
              <a:rPr lang="en-US" dirty="0" smtClean="0"/>
              <a:t>.</a:t>
            </a:r>
          </a:p>
          <a:p>
            <a:endParaRPr lang="en-US" dirty="0"/>
          </a:p>
        </p:txBody>
      </p:sp>
    </p:spTree>
    <p:extLst>
      <p:ext uri="{BB962C8B-B14F-4D97-AF65-F5344CB8AC3E}">
        <p14:creationId xmlns:p14="http://schemas.microsoft.com/office/powerpoint/2010/main" val="4961776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658E7D-2543-453C-AEBE-213801F22CAE}">
  <ds:schemaRefs>
    <ds:schemaRef ds:uri="http://schemas.microsoft.com/office/infopath/2007/PartnerControls"/>
    <ds:schemaRef ds:uri="http://purl.org/dc/elements/1.1/"/>
    <ds:schemaRef ds:uri="http://purl.org/dc/terms/"/>
    <ds:schemaRef ds:uri="http://schemas.microsoft.com/office/2006/documentManagement/types"/>
    <ds:schemaRef ds:uri="http://schemas.microsoft.com/office/2006/metadata/properties"/>
    <ds:schemaRef ds:uri="http://schemas.openxmlformats.org/package/2006/metadata/core-properties"/>
    <ds:schemaRef ds:uri="http://purl.org/dc/dcmitype/"/>
    <ds:schemaRef ds:uri="http://schemas.microsoft.com/sharepoint/v3"/>
    <ds:schemaRef ds:uri="http://www.w3.org/XML/1998/namespace"/>
  </ds:schemaRefs>
</ds:datastoreItem>
</file>

<file path=customXml/itemProps2.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3F479E-D7E6-436F-AFD7-733F3A4136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11059</TotalTime>
  <Words>4149</Words>
  <Application>Microsoft Office PowerPoint</Application>
  <PresentationFormat>On-screen Show (4:3)</PresentationFormat>
  <Paragraphs>767</Paragraphs>
  <Slides>52</Slides>
  <Notes>38</Notes>
  <HiddenSlides>2</HiddenSlides>
  <MMClips>0</MMClips>
  <ScaleCrop>false</ScaleCrop>
  <HeadingPairs>
    <vt:vector size="4" baseType="variant">
      <vt:variant>
        <vt:lpstr>Theme</vt:lpstr>
      </vt:variant>
      <vt:variant>
        <vt:i4>4</vt:i4>
      </vt:variant>
      <vt:variant>
        <vt:lpstr>Slide Titles</vt:lpstr>
      </vt:variant>
      <vt:variant>
        <vt:i4>52</vt:i4>
      </vt:variant>
    </vt:vector>
  </HeadingPairs>
  <TitlesOfParts>
    <vt:vector size="56" baseType="lpstr">
      <vt:lpstr>Default Design</vt:lpstr>
      <vt:lpstr>1_Default Design</vt:lpstr>
      <vt:lpstr>2_Default Design</vt:lpstr>
      <vt:lpstr>3_Default Design</vt:lpstr>
      <vt:lpstr>PowerPoint Presentation</vt:lpstr>
      <vt:lpstr>PowerPoint Presentation</vt:lpstr>
      <vt:lpstr>What we are going to cover</vt:lpstr>
      <vt:lpstr>PowerPoint Presentation</vt:lpstr>
      <vt:lpstr>PostGIS (Installers)</vt:lpstr>
      <vt:lpstr>PostGIS (Source Code Install)</vt:lpstr>
      <vt:lpstr>PostGIS (Cloud)</vt:lpstr>
      <vt:lpstr>PowerPoint Presentation</vt:lpstr>
      <vt:lpstr>Tiger Line/Shapefiles</vt:lpstr>
      <vt:lpstr>Pre-Requirements</vt:lpstr>
      <vt:lpstr>Edit loader_variables</vt:lpstr>
      <vt:lpstr>Edit loader_platform</vt:lpstr>
      <vt:lpstr>Loading Shapefiles into PostgreSQL</vt:lpstr>
      <vt:lpstr>What county’s are in what state</vt:lpstr>
      <vt:lpstr>PowerPoint Presentation</vt:lpstr>
      <vt:lpstr>World Administrative (Boundry) Data</vt:lpstr>
      <vt:lpstr>PowerPoint Presentation</vt:lpstr>
      <vt:lpstr>The Math</vt:lpstr>
      <vt:lpstr>Visual Flight Rules (VFR)</vt:lpstr>
      <vt:lpstr>Instrument Flight Rules (IFR)</vt:lpstr>
      <vt:lpstr>PowerPoint Presentation</vt:lpstr>
      <vt:lpstr>ST_Distance</vt:lpstr>
      <vt:lpstr>ST_DWithin</vt:lpstr>
      <vt:lpstr>ST_Contains</vt:lpstr>
      <vt:lpstr>ST_Point</vt:lpstr>
      <vt:lpstr>ST_SetSRID</vt:lpstr>
      <vt:lpstr>Airports Table</vt:lpstr>
      <vt:lpstr>PowerPoint Presentation</vt:lpstr>
      <vt:lpstr>Aircraft Performance</vt:lpstr>
      <vt:lpstr>Challenger 601-3A - Performance</vt:lpstr>
      <vt:lpstr>PowerPoint Presentation</vt:lpstr>
      <vt:lpstr>Taxes</vt:lpstr>
      <vt:lpstr>PowerPoint Presentation</vt:lpstr>
      <vt:lpstr>Standard Query - “Spherical Law of Cosines”</vt:lpstr>
      <vt:lpstr>Standard Query - “Haversine”</vt:lpstr>
      <vt:lpstr>GIS Query – ST_Distance</vt:lpstr>
      <vt:lpstr>GIS Query – ST_DWithin</vt:lpstr>
      <vt:lpstr>GIS Query</vt:lpstr>
      <vt:lpstr>GIS Query – Visualized using QGis</vt:lpstr>
      <vt:lpstr>PowerPoint Presentation</vt:lpstr>
      <vt:lpstr>QGis</vt:lpstr>
      <vt:lpstr>Using QGIS – The World</vt:lpstr>
      <vt:lpstr>Using QGIS – Washington State</vt:lpstr>
      <vt:lpstr>Using QGIS – King &amp; Snohomish County</vt:lpstr>
      <vt:lpstr>Using QGIS – King &amp; Snohomish County</vt:lpstr>
      <vt:lpstr>PowerPoint Presentation</vt:lpstr>
      <vt:lpstr>Google Map API</vt:lpstr>
      <vt:lpstr>PowerPoint Presentation</vt:lpstr>
      <vt:lpstr>Microsoft Bing Map API</vt:lpstr>
      <vt:lpstr>PowerPoint Presentation</vt:lpstr>
      <vt:lpstr>References</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413</cp:revision>
  <cp:lastPrinted>2014-07-24T22:52:48Z</cp:lastPrinted>
  <dcterms:created xsi:type="dcterms:W3CDTF">1601-01-01T00:00:00Z</dcterms:created>
  <dcterms:modified xsi:type="dcterms:W3CDTF">2017-11-14T00:29:02Z</dcterms:modified>
</cp:coreProperties>
</file>