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67"/>
  </p:notesMasterIdLst>
  <p:handoutMasterIdLst>
    <p:handoutMasterId r:id="rId68"/>
  </p:handoutMasterIdLst>
  <p:sldIdLst>
    <p:sldId id="278" r:id="rId8"/>
    <p:sldId id="263" r:id="rId9"/>
    <p:sldId id="265" r:id="rId10"/>
    <p:sldId id="330" r:id="rId11"/>
    <p:sldId id="264" r:id="rId12"/>
    <p:sldId id="279" r:id="rId13"/>
    <p:sldId id="280" r:id="rId14"/>
    <p:sldId id="281" r:id="rId15"/>
    <p:sldId id="282" r:id="rId16"/>
    <p:sldId id="283" r:id="rId17"/>
    <p:sldId id="284" r:id="rId18"/>
    <p:sldId id="285" r:id="rId19"/>
    <p:sldId id="286" r:id="rId20"/>
    <p:sldId id="287" r:id="rId21"/>
    <p:sldId id="288" r:id="rId22"/>
    <p:sldId id="333" r:id="rId23"/>
    <p:sldId id="332" r:id="rId24"/>
    <p:sldId id="334" r:id="rId25"/>
    <p:sldId id="289" r:id="rId26"/>
    <p:sldId id="290" r:id="rId27"/>
    <p:sldId id="291" r:id="rId28"/>
    <p:sldId id="292" r:id="rId29"/>
    <p:sldId id="293" r:id="rId30"/>
    <p:sldId id="294" r:id="rId31"/>
    <p:sldId id="295" r:id="rId32"/>
    <p:sldId id="296" r:id="rId33"/>
    <p:sldId id="297" r:id="rId34"/>
    <p:sldId id="298" r:id="rId35"/>
    <p:sldId id="299" r:id="rId36"/>
    <p:sldId id="300" r:id="rId37"/>
    <p:sldId id="301" r:id="rId38"/>
    <p:sldId id="302" r:id="rId39"/>
    <p:sldId id="303" r:id="rId40"/>
    <p:sldId id="306" r:id="rId41"/>
    <p:sldId id="305" r:id="rId42"/>
    <p:sldId id="307" r:id="rId43"/>
    <p:sldId id="308" r:id="rId44"/>
    <p:sldId id="309" r:id="rId45"/>
    <p:sldId id="310" r:id="rId46"/>
    <p:sldId id="311" r:id="rId47"/>
    <p:sldId id="312" r:id="rId48"/>
    <p:sldId id="313" r:id="rId49"/>
    <p:sldId id="314" r:id="rId50"/>
    <p:sldId id="315" r:id="rId51"/>
    <p:sldId id="316" r:id="rId52"/>
    <p:sldId id="317" r:id="rId53"/>
    <p:sldId id="318" r:id="rId54"/>
    <p:sldId id="319" r:id="rId55"/>
    <p:sldId id="320" r:id="rId56"/>
    <p:sldId id="321" r:id="rId57"/>
    <p:sldId id="322" r:id="rId58"/>
    <p:sldId id="323" r:id="rId59"/>
    <p:sldId id="324" r:id="rId60"/>
    <p:sldId id="325" r:id="rId61"/>
    <p:sldId id="326" r:id="rId62"/>
    <p:sldId id="327" r:id="rId63"/>
    <p:sldId id="328" r:id="rId64"/>
    <p:sldId id="329" r:id="rId65"/>
    <p:sldId id="277" r:id="rId66"/>
  </p:sldIdLst>
  <p:sldSz cx="9144000" cy="6858000" type="screen4x3"/>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D00D0E7-9AB9-40A5-92A1-C70767960CFA}">
          <p14:sldIdLst>
            <p14:sldId id="278"/>
            <p14:sldId id="263"/>
            <p14:sldId id="265"/>
            <p14:sldId id="330"/>
          </p14:sldIdLst>
        </p14:section>
        <p14:section name="SELECT" id="{551A83DC-F284-42EC-A9EF-81CD767419AF}">
          <p14:sldIdLst>
            <p14:sldId id="264"/>
            <p14:sldId id="279"/>
          </p14:sldIdLst>
        </p14:section>
        <p14:section name="TRUNCATE" id="{D6A49313-8028-429B-85B9-14A7C26C8767}">
          <p14:sldIdLst>
            <p14:sldId id="280"/>
            <p14:sldId id="281"/>
          </p14:sldIdLst>
        </p14:section>
        <p14:section name="DELETE" id="{BA4F1ED2-9129-4A25-BBBD-550C81B7ABBA}">
          <p14:sldIdLst>
            <p14:sldId id="282"/>
            <p14:sldId id="283"/>
          </p14:sldIdLst>
        </p14:section>
        <p14:section name="CREATE TABLE AS" id="{85BAC781-0BE8-43D2-9C54-54A707E6E6B7}">
          <p14:sldIdLst>
            <p14:sldId id="284"/>
            <p14:sldId id="285"/>
          </p14:sldIdLst>
        </p14:section>
        <p14:section name="COPY" id="{EB0249F8-A928-457C-B6C7-281A0FBFAAEE}">
          <p14:sldIdLst>
            <p14:sldId id="286"/>
            <p14:sldId id="287"/>
            <p14:sldId id="288"/>
            <p14:sldId id="333"/>
            <p14:sldId id="332"/>
            <p14:sldId id="334"/>
          </p14:sldIdLst>
        </p14:section>
        <p14:section name="INSERT INTO" id="{C6EC8764-79B0-4952-A534-6466AEB08DF5}">
          <p14:sldIdLst>
            <p14:sldId id="289"/>
            <p14:sldId id="290"/>
          </p14:sldIdLst>
        </p14:section>
        <p14:section name="INSERT (Multi Row)" id="{831A592F-AFCC-49C2-B46D-2483EED9B3FA}">
          <p14:sldIdLst>
            <p14:sldId id="291"/>
            <p14:sldId id="292"/>
          </p14:sldIdLst>
        </p14:section>
        <p14:section name="UPDATE using INSERT" id="{B89F20CC-F36C-4EFD-8193-1F19C70D7D22}">
          <p14:sldIdLst>
            <p14:sldId id="293"/>
            <p14:sldId id="294"/>
          </p14:sldIdLst>
        </p14:section>
        <p14:section name="UPDATE FROM" id="{B3ACDB97-7C49-4BC9-8119-2CE3AD4397B9}">
          <p14:sldIdLst>
            <p14:sldId id="295"/>
            <p14:sldId id="296"/>
          </p14:sldIdLst>
        </p14:section>
        <p14:section name="UPDATE or INSERT" id="{382FA939-E9AC-49BA-86D1-86033CFD8779}">
          <p14:sldIdLst>
            <p14:sldId id="297"/>
            <p14:sldId id="298"/>
            <p14:sldId id="299"/>
            <p14:sldId id="300"/>
          </p14:sldIdLst>
        </p14:section>
        <p14:section name="INSERT / DO UPDATE" id="{08361DC5-A3EB-4173-85FB-DBEDEBD4CA13}">
          <p14:sldIdLst>
            <p14:sldId id="301"/>
            <p14:sldId id="302"/>
          </p14:sldIdLst>
        </p14:section>
        <p14:section name="UPDATE Comparison" id="{3AE826B7-4370-407A-8242-0908ABD122F5}">
          <p14:sldIdLst>
            <p14:sldId id="303"/>
            <p14:sldId id="306"/>
            <p14:sldId id="305"/>
            <p14:sldId id="307"/>
            <p14:sldId id="308"/>
            <p14:sldId id="309"/>
            <p14:sldId id="310"/>
          </p14:sldIdLst>
        </p14:section>
        <p14:section name="A Good Real World Example" id="{3E205CAA-B677-4380-8161-AFCA16C8AF46}">
          <p14:sldIdLst>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Lst>
        </p14:section>
        <p14:section name="Thank You" id="{B5C7C7B9-2F7D-4B98-A45C-6F88DA0BD744}">
          <p14:sldIdLst>
            <p14:sldId id="27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77688" autoAdjust="0"/>
  </p:normalViewPr>
  <p:slideViewPr>
    <p:cSldViewPr snapToGrid="0">
      <p:cViewPr varScale="1">
        <p:scale>
          <a:sx n="99" d="100"/>
          <a:sy n="99" d="100"/>
        </p:scale>
        <p:origin x="-1890" y="-96"/>
      </p:cViewPr>
      <p:guideLst>
        <p:guide orient="horz" pos="1036"/>
        <p:guide orient="horz" pos="3910"/>
        <p:guide orient="horz" pos="840"/>
        <p:guide orient="horz" pos="4168"/>
        <p:guide pos="5325"/>
        <p:guide pos="1567"/>
        <p:guide pos="899"/>
        <p:guide pos="2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handoutMaster" Target="handoutMasters/handoutMaster1.xml"/><Relationship Id="rId7" Type="http://schemas.openxmlformats.org/officeDocument/2006/relationships/slideMaster" Target="slideMasters/slideMaster4.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7/12/2017</a:t>
            </a:fld>
            <a:endParaRPr lang="en-US" alt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1</a:t>
            </a:fld>
            <a:endParaRPr lang="en-US" altLang="en-US">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http://www.npgsql.org/doc/copy.html?q=COPY</a:t>
            </a:r>
          </a:p>
          <a:p>
            <a:r>
              <a:rPr lang="en-US" dirty="0" smtClean="0"/>
              <a:t>https://www.devart.com/dotconnect/postgresql/docs/Devart.Data.PostgreSql~Devart.Data.PostgreSql.PgSqlLoader.html</a:t>
            </a:r>
          </a:p>
          <a:p>
            <a:r>
              <a:rPr lang="en-US" dirty="0" smtClean="0"/>
              <a:t>https://jdbc.postgresql.org/documentation/publicapi/org/postgresql/copy/CopyManager.html</a:t>
            </a:r>
          </a:p>
          <a:p>
            <a:r>
              <a:rPr lang="en-US" dirty="0" smtClean="0"/>
              <a:t>https://cran.r-project.org/web/packages/RPostgreSQL/RPostgreSQL.pdf</a:t>
            </a:r>
          </a:p>
          <a:p>
            <a:r>
              <a:rPr lang="en-US" dirty="0" smtClean="0"/>
              <a:t>http://search.cpan.org/dist/DBD-Pg/Pg.pm#pg_putcopydata</a:t>
            </a:r>
          </a:p>
          <a:p>
            <a:r>
              <a:rPr lang="en-US" dirty="0" smtClean="0"/>
              <a:t>http</a:t>
            </a:r>
            <a:r>
              <a:rPr lang="en-US" dirty="0" smtClean="0"/>
              <a:t>://</a:t>
            </a:r>
            <a:r>
              <a:rPr lang="en-US" dirty="0" smtClean="0"/>
              <a:t>initd.org/psycopg/docs/cursor.html?highlight=copy#cursor.copy_to</a:t>
            </a:r>
          </a:p>
          <a:p>
            <a:r>
              <a:rPr lang="en-US" dirty="0" smtClean="0"/>
              <a:t>http://www.kadrmasconcepts.com/blog/2013/12/15/copy-millions-of-rows-to-postgresql-with-rails/</a:t>
            </a:r>
          </a:p>
          <a:p>
            <a:r>
              <a:rPr lang="en-US" dirty="0" smtClean="0"/>
              <a:t>http://www.rubydoc.info/gems/pg/PG%2FConnection%3Acopy_data</a:t>
            </a:r>
          </a:p>
          <a:p>
            <a:r>
              <a:rPr lang="en-US" dirty="0" smtClean="0"/>
              <a:t>https://godoc.org/github.com/lib/pq#hdr-Bulk_imports</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604386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6043865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smtClean="0"/>
              <a:t>Update and Insert as a Single Command. The CREATE TABLE Query grabs the existing keys and adds keys to new rows.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should have also been done with the _</a:t>
            </a:r>
            <a:r>
              <a:rPr lang="en-US" dirty="0" err="1" smtClean="0"/>
              <a:t>schema_name</a:t>
            </a:r>
            <a:r>
              <a:rPr lang="en-US" baseline="0" dirty="0" smtClean="0"/>
              <a:t> and _</a:t>
            </a:r>
            <a:r>
              <a:rPr lang="en-US" baseline="0" dirty="0" err="1" smtClean="0"/>
              <a:t>table_name</a:t>
            </a:r>
            <a:r>
              <a:rPr lang="en-US" baseline="0" dirty="0" smtClean="0"/>
              <a:t>? </a:t>
            </a:r>
            <a:r>
              <a:rPr lang="en-US" baseline="0" dirty="0" err="1" smtClean="0"/>
              <a:t>quote_ident</a:t>
            </a:r>
            <a:r>
              <a:rPr lang="en-US" baseline="0" dirty="0" smtClean="0"/>
              <a:t>(_</a:t>
            </a:r>
            <a:r>
              <a:rPr lang="en-US" baseline="0" dirty="0" err="1" smtClean="0"/>
              <a:t>schema_name</a:t>
            </a:r>
            <a:r>
              <a:rPr lang="en-US" baseline="0" dirty="0" smtClean="0"/>
              <a:t>) so that the names can contain capital letters, spaces, etc.</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2523488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93938" y="3041650"/>
            <a:ext cx="455930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1613" y="5827713"/>
            <a:ext cx="21399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01613" y="5827713"/>
            <a:ext cx="2139950" cy="85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457199" y="578533"/>
            <a:ext cx="8228013"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457199" y="578533"/>
            <a:ext cx="8228013"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455613" y="1261872"/>
            <a:ext cx="3876902"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1246929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smtClean="0"/>
              <a:t>Click to edit Master title style</a:t>
            </a:r>
            <a:endParaRPr lang="en-US" dirty="0"/>
          </a:p>
        </p:txBody>
      </p:sp>
      <p:sp>
        <p:nvSpPr>
          <p:cNvPr id="14" name="Text Placeholder 13"/>
          <p:cNvSpPr>
            <a:spLocks noGrp="1"/>
          </p:cNvSpPr>
          <p:nvPr>
            <p:ph type="body" sz="quarter" idx="13"/>
          </p:nvPr>
        </p:nvSpPr>
        <p:spPr>
          <a:xfrm>
            <a:off x="457993" y="1261872"/>
            <a:ext cx="6858000"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smtClean="0"/>
              <a:t>Click to edit Master text styles</a:t>
            </a:r>
          </a:p>
          <a:p>
            <a:pPr lvl="1"/>
            <a:r>
              <a:rPr lang="en-US" dirty="0" smtClean="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7" y="1261872"/>
            <a:ext cx="6850507"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7" y="1261872"/>
            <a:ext cx="8226426"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458789" y="1243013"/>
            <a:ext cx="3765362"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smtClean="0"/>
              <a:t>Drag picture to placeholder or click icon to add</a:t>
            </a:r>
            <a:endParaRPr lang="en-US" noProof="0" dirty="0"/>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70412" y="1261872"/>
            <a:ext cx="4114801"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455613" y="1261872"/>
            <a:ext cx="3876902"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smtClean="0"/>
              <a:t>Click to edit Master title style</a:t>
            </a:r>
            <a:endParaRPr lang="en-US" dirty="0"/>
          </a:p>
        </p:txBody>
      </p:sp>
      <p:sp>
        <p:nvSpPr>
          <p:cNvPr id="6" name="Text Placeholder 5"/>
          <p:cNvSpPr>
            <a:spLocks noGrp="1"/>
          </p:cNvSpPr>
          <p:nvPr>
            <p:ph type="body" sz="quarter" idx="12"/>
          </p:nvPr>
        </p:nvSpPr>
        <p:spPr>
          <a:xfrm>
            <a:off x="458788"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7" name="Picture Placeholder 6"/>
          <p:cNvSpPr>
            <a:spLocks noGrp="1"/>
          </p:cNvSpPr>
          <p:nvPr>
            <p:ph type="pic" sz="quarter" idx="13"/>
          </p:nvPr>
        </p:nvSpPr>
        <p:spPr>
          <a:xfrm>
            <a:off x="458790"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3" name="Picture Placeholder 6"/>
          <p:cNvSpPr>
            <a:spLocks noGrp="1"/>
          </p:cNvSpPr>
          <p:nvPr>
            <p:ph type="pic" sz="quarter" idx="14"/>
          </p:nvPr>
        </p:nvSpPr>
        <p:spPr>
          <a:xfrm>
            <a:off x="3339537"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4" name="Picture Placeholder 6"/>
          <p:cNvSpPr>
            <a:spLocks noGrp="1"/>
          </p:cNvSpPr>
          <p:nvPr>
            <p:ph type="pic" sz="quarter" idx="15"/>
          </p:nvPr>
        </p:nvSpPr>
        <p:spPr>
          <a:xfrm>
            <a:off x="6220285" y="1243014"/>
            <a:ext cx="2464928" cy="2257058"/>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1" name="Text Placeholder 5"/>
          <p:cNvSpPr>
            <a:spLocks noGrp="1"/>
          </p:cNvSpPr>
          <p:nvPr>
            <p:ph type="body" sz="quarter" idx="20"/>
          </p:nvPr>
        </p:nvSpPr>
        <p:spPr>
          <a:xfrm>
            <a:off x="3339536"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12" name="Text Placeholder 5"/>
          <p:cNvSpPr>
            <a:spLocks noGrp="1"/>
          </p:cNvSpPr>
          <p:nvPr>
            <p:ph type="body" sz="quarter" idx="21"/>
          </p:nvPr>
        </p:nvSpPr>
        <p:spPr>
          <a:xfrm>
            <a:off x="6220284" y="3713391"/>
            <a:ext cx="2464929"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Picture Placeholder 6"/>
          <p:cNvSpPr>
            <a:spLocks noGrp="1"/>
          </p:cNvSpPr>
          <p:nvPr>
            <p:ph type="pic" sz="quarter" idx="13"/>
          </p:nvPr>
        </p:nvSpPr>
        <p:spPr>
          <a:xfrm>
            <a:off x="4734333" y="1243013"/>
            <a:ext cx="3950880"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9" name="Text Placeholder 5"/>
          <p:cNvSpPr>
            <a:spLocks noGrp="1"/>
          </p:cNvSpPr>
          <p:nvPr>
            <p:ph type="body" sz="quarter" idx="14"/>
          </p:nvPr>
        </p:nvSpPr>
        <p:spPr>
          <a:xfrm>
            <a:off x="458785" y="4817251"/>
            <a:ext cx="3936611"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20" name="Picture Placeholder 6"/>
          <p:cNvSpPr>
            <a:spLocks noGrp="1"/>
          </p:cNvSpPr>
          <p:nvPr>
            <p:ph type="pic" sz="quarter" idx="15"/>
          </p:nvPr>
        </p:nvSpPr>
        <p:spPr>
          <a:xfrm>
            <a:off x="458788" y="1243013"/>
            <a:ext cx="3950880" cy="3365847"/>
          </a:xfrm>
          <a:solidFill>
            <a:srgbClr val="7F7F7F">
              <a:alpha val="11000"/>
            </a:srgbClr>
          </a:solidFill>
        </p:spPr>
        <p:txBody>
          <a:bodyPr bIns="777240" anchor="ctr"/>
          <a:lstStyle>
            <a:lvl1pPr algn="ctr">
              <a:defRPr sz="1200">
                <a:solidFill>
                  <a:schemeClr val="accent6"/>
                </a:solidFill>
              </a:defRPr>
            </a:lvl1pPr>
          </a:lstStyle>
          <a:p>
            <a:pPr lvl="0"/>
            <a:r>
              <a:rPr lang="en-US" noProof="0" smtClean="0"/>
              <a:t>Drag picture to placeholder or click icon to add</a:t>
            </a:r>
            <a:endParaRPr lang="en-US" noProof="0" dirty="0"/>
          </a:p>
        </p:txBody>
      </p:sp>
      <p:sp>
        <p:nvSpPr>
          <p:cNvPr id="10" name="Text Placeholder 5"/>
          <p:cNvSpPr>
            <a:spLocks noGrp="1"/>
          </p:cNvSpPr>
          <p:nvPr>
            <p:ph type="body" sz="quarter" idx="18"/>
          </p:nvPr>
        </p:nvSpPr>
        <p:spPr>
          <a:xfrm>
            <a:off x="4748602" y="4817251"/>
            <a:ext cx="3936611"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smtClean="0"/>
              <a:t>Click to edit Master text styles</a:t>
            </a:r>
          </a:p>
          <a:p>
            <a:pPr lvl="1"/>
            <a:r>
              <a:rPr lang="en-US" dirty="0" smtClean="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smtClean="0"/>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1027" name="Rectangle 9"/>
          <p:cNvSpPr>
            <a:spLocks noGrp="1" noChangeArrowheads="1"/>
          </p:cNvSpPr>
          <p:nvPr>
            <p:ph type="body" idx="1"/>
          </p:nvPr>
        </p:nvSpPr>
        <p:spPr bwMode="auto">
          <a:xfrm>
            <a:off x="458788" y="1323975"/>
            <a:ext cx="8224837"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sp>
        <p:nvSpPr>
          <p:cNvPr id="2051" name="Rectangle 9"/>
          <p:cNvSpPr>
            <a:spLocks noGrp="1" noChangeArrowheads="1"/>
          </p:cNvSpPr>
          <p:nvPr>
            <p:ph type="body" idx="1"/>
          </p:nvPr>
        </p:nvSpPr>
        <p:spPr bwMode="auto">
          <a:xfrm>
            <a:off x="458788" y="1323975"/>
            <a:ext cx="8224837"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25" y="6115050"/>
            <a:ext cx="18589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 id="2147484446" r:id="rId2"/>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458788" y="141288"/>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Slide Header</a:t>
            </a:r>
          </a:p>
        </p:txBody>
      </p:sp>
      <p:sp>
        <p:nvSpPr>
          <p:cNvPr id="3075" name="Rectangle 9"/>
          <p:cNvSpPr>
            <a:spLocks noGrp="1" noChangeArrowheads="1"/>
          </p:cNvSpPr>
          <p:nvPr>
            <p:ph type="body" idx="1"/>
          </p:nvPr>
        </p:nvSpPr>
        <p:spPr bwMode="auto">
          <a:xfrm>
            <a:off x="457200" y="1262063"/>
            <a:ext cx="8229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Large Body</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446088" y="952500"/>
            <a:ext cx="8237537"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a:ex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85725" y="6115050"/>
            <a:ext cx="18589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timing>
    <p:tnLst>
      <p:par>
        <p:cTn id="1" dur="indefinite" restart="never" nodeType="tmRoot"/>
      </p:par>
    </p:tnLst>
  </p:timing>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458788" y="3084513"/>
            <a:ext cx="822483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Edit Section Break</a:t>
            </a:r>
          </a:p>
        </p:txBody>
      </p:sp>
      <p:sp>
        <p:nvSpPr>
          <p:cNvPr id="1035" name="Rectangle 11"/>
          <p:cNvSpPr>
            <a:spLocks noGrp="1" noChangeArrowheads="1"/>
          </p:cNvSpPr>
          <p:nvPr>
            <p:ph type="ftr" sz="quarter" idx="3"/>
          </p:nvPr>
        </p:nvSpPr>
        <p:spPr bwMode="auto">
          <a:xfrm>
            <a:off x="5894388" y="6492875"/>
            <a:ext cx="255746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8401050" y="6492875"/>
            <a:ext cx="37465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01613" y="6007100"/>
            <a:ext cx="169227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timing>
    <p:tnLst>
      <p:par>
        <p:cTn id="1" dur="indefinite" restart="never" nodeType="tmRoot"/>
      </p:par>
    </p:tnLst>
  </p:timing>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hyperlink" Target="http://pgloader.io/"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ossc-db.github.io/pg_bulkload/index.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jdbc.postgresql.org/documentation/94/connect.html" TargetMode="Externa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hyperlink" Target="http://stackoverflow.com/questions/1109061/insert-on-duplicate-update-in-postgresql/6527838#6527838" TargetMode="External"/><Relationship Id="rId2" Type="http://schemas.openxmlformats.org/officeDocument/2006/relationships/hyperlink" Target="http://www.postgresql.org/docs/9.3/static/queries-with.html" TargetMode="External"/><Relationship Id="rId1" Type="http://schemas.openxmlformats.org/officeDocument/2006/relationships/slideLayout" Target="../slideLayouts/slideLayout7.xml"/><Relationship Id="rId6" Type="http://schemas.openxmlformats.org/officeDocument/2006/relationships/hyperlink" Target="http://www.depesz.com/2012/06/10/why-is-upsert-so-complicated/" TargetMode="External"/><Relationship Id="rId5" Type="http://schemas.openxmlformats.org/officeDocument/2006/relationships/hyperlink" Target="http://www.depesz.com/2011/03/16/waiting-for-9-1-writable-cte/" TargetMode="External"/><Relationship Id="rId4" Type="http://schemas.openxmlformats.org/officeDocument/2006/relationships/hyperlink" Target="http://www.xzilla.net/blog/2011/Mar/Upserting-via-Writeable-CTE.html"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0550" y="646113"/>
            <a:ext cx="5405438" cy="540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457200" y="577850"/>
            <a:ext cx="8228013" cy="1938338"/>
          </a:xfrm>
        </p:spPr>
        <p:txBody>
          <a:bodyPr/>
          <a:lstStyle/>
          <a:p>
            <a:r>
              <a:rPr lang="en-US" altLang="en-US" sz="4400" dirty="0">
                <a:ea typeface="ヒラギノ角ゴ Pro W3" charset="-128"/>
              </a:rPr>
              <a:t>PostgreSQL Bulk Commands</a:t>
            </a:r>
            <a:r>
              <a:rPr lang="en-US" altLang="en-US" dirty="0">
                <a:ea typeface="ヒラギノ角ゴ Pro W3" charset="-128"/>
              </a:rPr>
              <a:t/>
            </a:r>
            <a:br>
              <a:rPr lang="en-US" altLang="en-US" dirty="0">
                <a:ea typeface="ヒラギノ角ゴ Pro W3" charset="-128"/>
              </a:rPr>
            </a:br>
            <a:r>
              <a:rPr lang="en-US" altLang="en-US" sz="3600" dirty="0">
                <a:ea typeface="ヒラギノ角ゴ Pro W3" charset="-128"/>
              </a:rPr>
              <a:t>and examples of how to think in bulk </a:t>
            </a:r>
            <a:endParaRPr lang="en-US" altLang="en-US" sz="3600" dirty="0" smtClean="0">
              <a:ea typeface="ヒラギノ角ゴ Pro W3" charset="-128"/>
            </a:endParaRPr>
          </a:p>
          <a:p>
            <a:pPr marL="90488" lvl="1">
              <a:spcBef>
                <a:spcPct val="0"/>
              </a:spcBef>
            </a:pPr>
            <a:r>
              <a:rPr lang="en-US" altLang="en-US" dirty="0" smtClean="0">
                <a:ea typeface="ヒラギノ角ゴ Pro W3" charset="-128"/>
              </a:rPr>
              <a:t>By Lloyd Albin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Principals</a:t>
            </a:r>
            <a:endParaRPr lang="en-US" altLang="en-US" dirty="0" smtClean="0">
              <a:solidFill>
                <a:srgbClr val="FFFFFF"/>
              </a:solidFill>
              <a:ea typeface="ヒラギノ角ゴ Pro W3" charset="-128"/>
            </a:endParaRPr>
          </a:p>
        </p:txBody>
      </p:sp>
      <p:sp>
        <p:nvSpPr>
          <p:cNvPr id="21507" name="Text Placeholder 4"/>
          <p:cNvSpPr>
            <a:spLocks noGrp="1"/>
          </p:cNvSpPr>
          <p:nvPr>
            <p:ph type="body" sz="quarter" idx="13"/>
          </p:nvPr>
        </p:nvSpPr>
        <p:spPr>
          <a:xfrm>
            <a:off x="457200" y="1262063"/>
            <a:ext cx="6858000" cy="5029200"/>
          </a:xfrm>
        </p:spPr>
        <p:txBody>
          <a:bodyPr/>
          <a:lstStyle/>
          <a:p>
            <a:pPr marL="457200" indent="-457200">
              <a:buFont typeface="Arial" panose="020B0604020202020204" pitchFamily="34" charset="0"/>
              <a:buChar char="•"/>
            </a:pPr>
            <a:r>
              <a:rPr lang="en-US" altLang="en-US" dirty="0">
                <a:solidFill>
                  <a:srgbClr val="FFFFFF"/>
                </a:solidFill>
                <a:ea typeface="ヒラギノ角ゴ Pro W3" charset="-128"/>
              </a:rPr>
              <a:t>If you use the principals described in the following slides, you will be able to make your SQL more efficient and thereby execute faster allowing you to be able to handle larger volumes of data.</a:t>
            </a:r>
          </a:p>
          <a:p>
            <a:pPr marL="457200" indent="-457200">
              <a:buFont typeface="Arial" panose="020B0604020202020204" pitchFamily="34" charset="0"/>
              <a:buChar char="•"/>
            </a:pPr>
            <a:r>
              <a:rPr lang="en-US" altLang="en-US" dirty="0">
                <a:solidFill>
                  <a:srgbClr val="FFFFFF"/>
                </a:solidFill>
                <a:ea typeface="ヒラギノ角ゴ Pro W3" charset="-128"/>
              </a:rPr>
              <a:t>There are examples at the end of the presentation where I took </a:t>
            </a:r>
            <a:r>
              <a:rPr lang="en-US" altLang="en-US" dirty="0" smtClean="0">
                <a:solidFill>
                  <a:srgbClr val="FFFFFF"/>
                </a:solidFill>
                <a:ea typeface="ヒラギノ角ゴ Pro W3" charset="-128"/>
              </a:rPr>
              <a:t>SQL </a:t>
            </a:r>
            <a:r>
              <a:rPr lang="en-US" altLang="en-US" smtClean="0">
                <a:solidFill>
                  <a:srgbClr val="FFFFFF"/>
                </a:solidFill>
                <a:ea typeface="ヒラギノ角ゴ Pro W3" charset="-128"/>
              </a:rPr>
              <a:t>and PL/PGSQL </a:t>
            </a:r>
            <a:r>
              <a:rPr lang="en-US" altLang="en-US" dirty="0">
                <a:solidFill>
                  <a:srgbClr val="FFFFFF"/>
                </a:solidFill>
                <a:ea typeface="ヒラギノ角ゴ Pro W3" charset="-128"/>
              </a:rPr>
              <a:t>and refactored it using these principals to speed up the code by a factor of 100 or more times faster</a:t>
            </a:r>
            <a:r>
              <a:rPr lang="en-US" altLang="en-US" dirty="0" smtClean="0">
                <a:solidFill>
                  <a:srgbClr val="FFFFFF"/>
                </a:solidFill>
                <a:ea typeface="ヒラギノ角ゴ Pro W3" charset="-128"/>
              </a:rPr>
              <a:t>.</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2</a:t>
            </a:fld>
            <a:endParaRPr lang="en-US" altLang="en-US" sz="60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a:t>
            </a:r>
            <a:r>
              <a:rPr lang="en-US" altLang="en-US" dirty="0" smtClean="0">
                <a:solidFill>
                  <a:srgbClr val="FFFFFF"/>
                </a:solidFill>
                <a:ea typeface="ヒラギノ角ゴ Pro W3" charset="-128"/>
              </a:rPr>
              <a:t>cover</a:t>
            </a:r>
          </a:p>
        </p:txBody>
      </p:sp>
      <p:sp>
        <p:nvSpPr>
          <p:cNvPr id="21507" name="Text Placeholder 4"/>
          <p:cNvSpPr>
            <a:spLocks noGrp="1"/>
          </p:cNvSpPr>
          <p:nvPr>
            <p:ph type="body" sz="quarter" idx="13"/>
          </p:nvPr>
        </p:nvSpPr>
        <p:spPr>
          <a:xfrm>
            <a:off x="457200" y="1262063"/>
            <a:ext cx="8234218" cy="5029200"/>
          </a:xfrm>
        </p:spPr>
        <p:txBody>
          <a:bodyPr/>
          <a:lstStyle/>
          <a:p>
            <a:pPr marL="457200" indent="-457200">
              <a:lnSpc>
                <a:spcPct val="100000"/>
              </a:lnSpc>
              <a:spcBef>
                <a:spcPts val="0"/>
              </a:spcBef>
              <a:buFont typeface="Arial" panose="020B0604020202020204" pitchFamily="34" charset="0"/>
              <a:buChar char="•"/>
            </a:pPr>
            <a:r>
              <a:rPr lang="en-US" altLang="en-US" dirty="0" smtClean="0">
                <a:solidFill>
                  <a:srgbClr val="FFFFFF"/>
                </a:solidFill>
                <a:ea typeface="ヒラギノ角ゴ Pro W3" charset="-128"/>
              </a:rPr>
              <a:t>Commands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SELECT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TRUNCATE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DELETE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CREATE TABLE AS</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COPY</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INSERT INTO</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INSERT (Multi Row)</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UPDATE using INSERT</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UPDATE FROM</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UPDATE/INSERT CTE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INSERT / DO UPDATE</a:t>
            </a:r>
          </a:p>
          <a:p>
            <a:pPr marL="574675" lvl="1" indent="-457200">
              <a:spcBef>
                <a:spcPts val="0"/>
              </a:spcBef>
              <a:buFont typeface="Arial" panose="020B0604020202020204" pitchFamily="34" charset="0"/>
              <a:buChar char="•"/>
            </a:pPr>
            <a:endParaRPr lang="en-US" altLang="en-US"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mtClean="0">
                <a:solidFill>
                  <a:srgbClr val="FFFFFF"/>
                </a:solidFill>
                <a:ea typeface="ヒラギノ角ゴ Pro W3" charset="-128"/>
              </a:rPr>
              <a:t>Examples</a:t>
            </a:r>
            <a:endParaRPr lang="en-US" altLang="en-US"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Update comparison and why updating everything can be faster than a partial update.</a:t>
            </a:r>
          </a:p>
          <a:p>
            <a:pPr marL="574675" lvl="1" indent="-457200">
              <a:spcBef>
                <a:spcPts val="0"/>
              </a:spcBef>
              <a:buFont typeface="Arial" panose="020B0604020202020204" pitchFamily="34" charset="0"/>
              <a:buChar char="•"/>
            </a:pPr>
            <a:r>
              <a:rPr lang="en-US" altLang="en-US" dirty="0" smtClean="0">
                <a:solidFill>
                  <a:srgbClr val="FFFFFF"/>
                </a:solidFill>
                <a:ea typeface="ヒラギノ角ゴ Pro W3" charset="-128"/>
              </a:rPr>
              <a:t>A good example of how to refactor your functions for speed.</a:t>
            </a:r>
            <a:endParaRPr lang="en-US" altLang="en-US" dirty="0">
              <a:solidFill>
                <a:srgbClr val="FFFFFF"/>
              </a:solidFill>
              <a:ea typeface="ヒラギノ角ゴ Pro W3" charset="-128"/>
            </a:endParaRP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Tree>
    <p:extLst>
      <p:ext uri="{BB962C8B-B14F-4D97-AF65-F5344CB8AC3E}">
        <p14:creationId xmlns:p14="http://schemas.microsoft.com/office/powerpoint/2010/main" val="3429867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SELECT</a:t>
            </a:r>
          </a:p>
          <a:p>
            <a:pPr marL="90488" lvl="1">
              <a:spcBef>
                <a:spcPct val="0"/>
              </a:spcBef>
            </a:pPr>
            <a:r>
              <a:rPr lang="en-US" altLang="en-US" dirty="0" smtClean="0">
                <a:ea typeface="ヒラギノ角ゴ Pro W3" charset="-128"/>
              </a:rPr>
              <a:t>This one should be obvious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SELECT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table1</a:t>
            </a:r>
            <a:r>
              <a:rPr lang="en-US" sz="1000" dirty="0">
                <a:solidFill>
                  <a:srgbClr val="F08047"/>
                </a:solidFill>
              </a:rPr>
              <a:t>;</a:t>
            </a:r>
            <a:endParaRPr lang="en-US" sz="1000" dirty="0"/>
          </a:p>
          <a:p>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p:txBody>
          <a:bodyPr/>
          <a:lstStyle/>
          <a:p>
            <a:pPr marL="119063" indent="-119063">
              <a:lnSpc>
                <a:spcPct val="100000"/>
              </a:lnSpc>
              <a:spcBef>
                <a:spcPts val="900"/>
              </a:spcBef>
              <a:buFont typeface="Arial" panose="020B0604020202020204" pitchFamily="34" charset="0"/>
              <a:buChar char="•"/>
            </a:pPr>
            <a:r>
              <a:rPr lang="en-US" dirty="0"/>
              <a:t>Everyone should know SELECT allows us to retrieve multiple </a:t>
            </a:r>
            <a:r>
              <a:rPr lang="en-US" dirty="0" smtClean="0"/>
              <a:t>rows via a single command.</a:t>
            </a:r>
            <a:endParaRPr lang="en-US" dirty="0"/>
          </a:p>
          <a:p>
            <a:pPr marL="119063" indent="-119063">
              <a:lnSpc>
                <a:spcPct val="100000"/>
              </a:lnSpc>
              <a:spcBef>
                <a:spcPts val="900"/>
              </a:spcBef>
              <a:buFont typeface="Arial" panose="020B0604020202020204" pitchFamily="34" charset="0"/>
              <a:buChar char="•"/>
            </a:pPr>
            <a:r>
              <a:rPr lang="en-US" dirty="0"/>
              <a:t>What people may not realize is that you can do this with many other commands also, such as </a:t>
            </a:r>
            <a:r>
              <a:rPr lang="en-US" dirty="0" smtClean="0"/>
              <a:t>INSERT, UPDATE, DELETE AND COPY.</a:t>
            </a:r>
            <a:endParaRPr lang="en-US" dirty="0"/>
          </a:p>
          <a:p>
            <a:endParaRPr lang="en-US" dirty="0"/>
          </a:p>
        </p:txBody>
      </p:sp>
    </p:spTree>
    <p:extLst>
      <p:ext uri="{BB962C8B-B14F-4D97-AF65-F5344CB8AC3E}">
        <p14:creationId xmlns:p14="http://schemas.microsoft.com/office/powerpoint/2010/main" val="393721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TRUNCATE</a:t>
            </a:r>
          </a:p>
          <a:p>
            <a:pPr marL="90488" lvl="1">
              <a:spcBef>
                <a:spcPct val="0"/>
              </a:spcBef>
            </a:pPr>
            <a:r>
              <a:rPr lang="en-US" altLang="en-US" dirty="0" smtClean="0">
                <a:ea typeface="ヒラギノ角ゴ Pro W3" charset="-128"/>
              </a:rPr>
              <a:t>Bulk Delete the Entire Table</a:t>
            </a:r>
          </a:p>
        </p:txBody>
      </p:sp>
    </p:spTree>
    <p:extLst>
      <p:ext uri="{BB962C8B-B14F-4D97-AF65-F5344CB8AC3E}">
        <p14:creationId xmlns:p14="http://schemas.microsoft.com/office/powerpoint/2010/main" val="19176142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TRUNCATE</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TRUNCATE</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table_a</a:t>
            </a:r>
            <a:r>
              <a:rPr lang="en-US" sz="1000" dirty="0">
                <a:solidFill>
                  <a:srgbClr val="F08047"/>
                </a:solidFill>
              </a:rPr>
              <a:t>;</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While truncate is very fast, it also puts an exclusive lock on the table until your transaction is finished. </a:t>
            </a:r>
          </a:p>
          <a:p>
            <a:pPr marL="119063" indent="-119063">
              <a:buFont typeface="Arial" panose="020B0604020202020204" pitchFamily="34" charset="0"/>
              <a:buChar char="•"/>
            </a:pPr>
            <a:r>
              <a:rPr lang="en-US" dirty="0"/>
              <a:t>This means that any other reads of this table will be delayed until your transaction is finished</a:t>
            </a:r>
            <a:r>
              <a:rPr lang="en-US" dirty="0" smtClean="0"/>
              <a:t>.</a:t>
            </a:r>
          </a:p>
          <a:p>
            <a:pPr marL="119063" indent="-119063">
              <a:buFont typeface="Arial" panose="020B0604020202020204" pitchFamily="34" charset="0"/>
              <a:buChar char="•"/>
            </a:pPr>
            <a:r>
              <a:rPr lang="en-US" dirty="0" smtClean="0"/>
              <a:t>Truncate also removes all the contents of the table and all indexes, thereby removing any bloat that can happen when deleting and then re-entering the same records.</a:t>
            </a:r>
            <a:endParaRPr lang="en-US" dirty="0"/>
          </a:p>
          <a:p>
            <a:endParaRPr lang="en-US" dirty="0"/>
          </a:p>
        </p:txBody>
      </p:sp>
    </p:spTree>
    <p:extLst>
      <p:ext uri="{BB962C8B-B14F-4D97-AF65-F5344CB8AC3E}">
        <p14:creationId xmlns:p14="http://schemas.microsoft.com/office/powerpoint/2010/main" val="2530317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DELETE</a:t>
            </a:r>
          </a:p>
          <a:p>
            <a:pPr marL="90488" lvl="1">
              <a:spcBef>
                <a:spcPct val="0"/>
              </a:spcBef>
            </a:pPr>
            <a:r>
              <a:rPr lang="en-US" altLang="en-US" dirty="0" smtClean="0">
                <a:ea typeface="ヒラギノ角ゴ Pro W3" charset="-128"/>
              </a:rPr>
              <a:t>Bulk Delete part of the Table</a:t>
            </a:r>
          </a:p>
        </p:txBody>
      </p:sp>
    </p:spTree>
    <p:extLst>
      <p:ext uri="{BB962C8B-B14F-4D97-AF65-F5344CB8AC3E}">
        <p14:creationId xmlns:p14="http://schemas.microsoft.com/office/powerpoint/2010/main" val="6508412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DELETE (from Query)</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DELETE</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smtClean="0">
                <a:solidFill>
                  <a:srgbClr val="FFFFFF"/>
                </a:solidFill>
              </a:rPr>
              <a:t>table1</a:t>
            </a:r>
            <a:r>
              <a:rPr lang="en-US" sz="1000" dirty="0" smtClean="0">
                <a:solidFill>
                  <a:srgbClr val="F08047"/>
                </a:solidFill>
              </a:rPr>
              <a:t>;</a:t>
            </a:r>
          </a:p>
          <a:p>
            <a:pPr>
              <a:lnSpc>
                <a:spcPct val="100000"/>
              </a:lnSpc>
              <a:spcBef>
                <a:spcPts val="0"/>
              </a:spcBef>
            </a:pPr>
            <a:endParaRPr lang="en-US" sz="1000" dirty="0" smtClean="0">
              <a:solidFill>
                <a:srgbClr val="7BC22F"/>
              </a:solidFill>
            </a:endParaRPr>
          </a:p>
          <a:p>
            <a:pPr>
              <a:lnSpc>
                <a:spcPct val="100000"/>
              </a:lnSpc>
              <a:spcBef>
                <a:spcPts val="0"/>
              </a:spcBef>
            </a:pPr>
            <a:r>
              <a:rPr lang="en-US" sz="1000" dirty="0" smtClean="0">
                <a:solidFill>
                  <a:srgbClr val="7BC22F"/>
                </a:solidFill>
              </a:rPr>
              <a:t>DELETE</a:t>
            </a:r>
            <a:r>
              <a:rPr lang="en-US" sz="1000" dirty="0" smtClean="0">
                <a:solidFill>
                  <a:srgbClr val="FFFFFF"/>
                </a:solidFill>
              </a:rPr>
              <a:t> </a:t>
            </a:r>
            <a:r>
              <a:rPr lang="en-US" sz="1000" dirty="0">
                <a:solidFill>
                  <a:srgbClr val="7BC22F"/>
                </a:solidFill>
              </a:rPr>
              <a:t>FROM</a:t>
            </a:r>
            <a:r>
              <a:rPr lang="en-US" sz="1000" dirty="0">
                <a:solidFill>
                  <a:srgbClr val="FFFFFF"/>
                </a:solidFill>
              </a:rPr>
              <a:t> table1 </a:t>
            </a:r>
            <a:r>
              <a:rPr lang="en-US" sz="1000" dirty="0">
                <a:solidFill>
                  <a:srgbClr val="7BC22F"/>
                </a:solidFill>
              </a:rPr>
              <a:t>WHERE</a:t>
            </a:r>
            <a:r>
              <a:rPr lang="en-US" sz="1000" dirty="0">
                <a:solidFill>
                  <a:srgbClr val="FFFFFF"/>
                </a:solidFill>
              </a:rPr>
              <a:t> field1 </a:t>
            </a:r>
            <a:r>
              <a:rPr lang="en-US" sz="1000" dirty="0">
                <a:solidFill>
                  <a:srgbClr val="F08047"/>
                </a:solidFill>
              </a:rPr>
              <a:t>=</a:t>
            </a:r>
            <a:r>
              <a:rPr lang="en-US" sz="1000" dirty="0">
                <a:solidFill>
                  <a:srgbClr val="FFFFFF"/>
                </a:solidFill>
              </a:rPr>
              <a:t> </a:t>
            </a:r>
            <a:r>
              <a:rPr lang="en-US" sz="1000" dirty="0" smtClean="0">
                <a:solidFill>
                  <a:srgbClr val="FFFFFF"/>
                </a:solidFill>
              </a:rPr>
              <a:t>x</a:t>
            </a:r>
            <a:r>
              <a:rPr lang="en-US" sz="1000" dirty="0" smtClean="0">
                <a:solidFill>
                  <a:srgbClr val="F08047"/>
                </a:solidFill>
              </a:rPr>
              <a:t>;</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DELETE</a:t>
            </a:r>
            <a:r>
              <a:rPr lang="en-US" sz="1000" dirty="0" smtClean="0">
                <a:solidFill>
                  <a:srgbClr val="FFFFFF"/>
                </a:solidFill>
              </a:rPr>
              <a:t> </a:t>
            </a:r>
            <a:r>
              <a:rPr lang="en-US" sz="1000" dirty="0">
                <a:solidFill>
                  <a:srgbClr val="7BC22F"/>
                </a:solidFill>
              </a:rPr>
              <a:t>FROM</a:t>
            </a:r>
            <a:r>
              <a:rPr lang="en-US" sz="1000" dirty="0">
                <a:solidFill>
                  <a:srgbClr val="FFFFFF"/>
                </a:solidFill>
              </a:rPr>
              <a:t> table1 </a:t>
            </a:r>
            <a:r>
              <a:rPr lang="en-US" sz="1000" dirty="0">
                <a:solidFill>
                  <a:srgbClr val="7BC22F"/>
                </a:solidFill>
              </a:rPr>
              <a:t>WHERE</a:t>
            </a:r>
            <a:r>
              <a:rPr lang="en-US" sz="1000" dirty="0">
                <a:solidFill>
                  <a:srgbClr val="FFFFFF"/>
                </a:solidFill>
              </a:rPr>
              <a:t> field1 </a:t>
            </a:r>
            <a:r>
              <a:rPr lang="en-US" sz="1000" dirty="0">
                <a:solidFill>
                  <a:srgbClr val="7BC22F"/>
                </a:solidFill>
              </a:rPr>
              <a:t>NOT</a:t>
            </a:r>
            <a:r>
              <a:rPr lang="en-US" sz="1000" dirty="0">
                <a:solidFill>
                  <a:srgbClr val="FFFFFF"/>
                </a:solidFill>
              </a:rPr>
              <a:t> </a:t>
            </a:r>
            <a:r>
              <a:rPr lang="en-US" sz="1000" dirty="0" smtClean="0">
                <a:solidFill>
                  <a:srgbClr val="7BC22F"/>
                </a:solidFill>
              </a:rPr>
              <a:t>IN</a:t>
            </a:r>
          </a:p>
          <a:p>
            <a:pPr>
              <a:lnSpc>
                <a:spcPct val="100000"/>
              </a:lnSpc>
              <a:spcBef>
                <a:spcPts val="0"/>
              </a:spcBef>
            </a:pPr>
            <a:r>
              <a:rPr lang="en-US" sz="1000" dirty="0" smtClean="0">
                <a:solidFill>
                  <a:srgbClr val="F08047"/>
                </a:solidFill>
              </a:rPr>
              <a:t>(</a:t>
            </a:r>
            <a:r>
              <a:rPr lang="en-US" sz="1000" dirty="0" smtClean="0">
                <a:solidFill>
                  <a:srgbClr val="7BC22F"/>
                </a:solidFill>
              </a:rPr>
              <a:t>SELECT</a:t>
            </a:r>
            <a:r>
              <a:rPr lang="en-US" sz="1000" dirty="0" smtClean="0">
                <a:solidFill>
                  <a:srgbClr val="FFFFFF"/>
                </a:solidFill>
              </a:rPr>
              <a:t> </a:t>
            </a:r>
            <a:r>
              <a:rPr lang="en-US" sz="1000" dirty="0">
                <a:solidFill>
                  <a:srgbClr val="FFFFFF"/>
                </a:solidFill>
              </a:rPr>
              <a:t>field1 </a:t>
            </a:r>
            <a:r>
              <a:rPr lang="en-US" sz="1000" dirty="0">
                <a:solidFill>
                  <a:srgbClr val="7BC22F"/>
                </a:solidFill>
              </a:rPr>
              <a:t>FROM</a:t>
            </a:r>
            <a:r>
              <a:rPr lang="en-US" sz="1000" dirty="0">
                <a:solidFill>
                  <a:srgbClr val="FFFFFF"/>
                </a:solidFill>
              </a:rPr>
              <a:t> table1 </a:t>
            </a:r>
            <a:r>
              <a:rPr lang="en-US" sz="1000" dirty="0">
                <a:solidFill>
                  <a:srgbClr val="7BC22F"/>
                </a:solidFill>
              </a:rPr>
              <a:t>WHERE</a:t>
            </a:r>
            <a:r>
              <a:rPr lang="en-US" sz="1000" dirty="0">
                <a:solidFill>
                  <a:srgbClr val="FFFFFF"/>
                </a:solidFill>
              </a:rPr>
              <a:t> field2 </a:t>
            </a:r>
            <a:r>
              <a:rPr lang="en-US" sz="1000" dirty="0">
                <a:solidFill>
                  <a:srgbClr val="F08047"/>
                </a:solidFill>
              </a:rPr>
              <a:t>=</a:t>
            </a:r>
            <a:r>
              <a:rPr lang="en-US" sz="1000" dirty="0">
                <a:solidFill>
                  <a:srgbClr val="FFFFFF"/>
                </a:solidFill>
              </a:rPr>
              <a:t> x</a:t>
            </a:r>
            <a:r>
              <a:rPr lang="en-US" sz="1000" dirty="0" smtClean="0">
                <a:solidFill>
                  <a:srgbClr val="F08047"/>
                </a:solidFill>
              </a:rPr>
              <a:t>);</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DELETE</a:t>
            </a:r>
            <a:r>
              <a:rPr lang="en-US" sz="1000" dirty="0" smtClean="0">
                <a:solidFill>
                  <a:srgbClr val="FFFFFF"/>
                </a:solidFill>
              </a:rPr>
              <a:t> </a:t>
            </a:r>
            <a:r>
              <a:rPr lang="en-US" sz="1000" dirty="0">
                <a:solidFill>
                  <a:srgbClr val="7BC22F"/>
                </a:solidFill>
              </a:rPr>
              <a:t>FROM</a:t>
            </a:r>
            <a:r>
              <a:rPr lang="en-US" sz="1000" dirty="0">
                <a:solidFill>
                  <a:srgbClr val="FFFFFF"/>
                </a:solidFill>
              </a:rPr>
              <a:t> table1 </a:t>
            </a:r>
            <a:r>
              <a:rPr lang="en-US" sz="1000" dirty="0">
                <a:solidFill>
                  <a:srgbClr val="7BC22F"/>
                </a:solidFill>
              </a:rPr>
              <a:t>WHERE</a:t>
            </a:r>
            <a:r>
              <a:rPr lang="en-US" sz="1000" dirty="0">
                <a:solidFill>
                  <a:srgbClr val="FFFFFF"/>
                </a:solidFill>
              </a:rPr>
              <a:t> field1 </a:t>
            </a:r>
            <a:r>
              <a:rPr lang="en-US" sz="1000" dirty="0" smtClean="0">
                <a:solidFill>
                  <a:srgbClr val="7BC22F"/>
                </a:solidFill>
              </a:rPr>
              <a:t>IN</a:t>
            </a:r>
          </a:p>
          <a:p>
            <a:pPr>
              <a:lnSpc>
                <a:spcPct val="100000"/>
              </a:lnSpc>
              <a:spcBef>
                <a:spcPts val="0"/>
              </a:spcBef>
            </a:pPr>
            <a:r>
              <a:rPr lang="en-US" sz="1000" dirty="0" smtClean="0">
                <a:solidFill>
                  <a:srgbClr val="F08047"/>
                </a:solidFill>
              </a:rPr>
              <a:t>(</a:t>
            </a:r>
            <a:r>
              <a:rPr lang="en-US" sz="1000" dirty="0" smtClean="0">
                <a:solidFill>
                  <a:srgbClr val="7BC22F"/>
                </a:solidFill>
              </a:rPr>
              <a:t>SELECT</a:t>
            </a:r>
            <a:r>
              <a:rPr lang="en-US" sz="1000" dirty="0" smtClean="0">
                <a:solidFill>
                  <a:srgbClr val="FFFFFF"/>
                </a:solidFill>
              </a:rPr>
              <a:t> </a:t>
            </a:r>
            <a:r>
              <a:rPr lang="en-US" sz="1000" dirty="0">
                <a:solidFill>
                  <a:srgbClr val="FFFFFF"/>
                </a:solidFill>
              </a:rPr>
              <a:t>field1 </a:t>
            </a:r>
            <a:r>
              <a:rPr lang="en-US" sz="1000" dirty="0">
                <a:solidFill>
                  <a:srgbClr val="7BC22F"/>
                </a:solidFill>
              </a:rPr>
              <a:t>FROM</a:t>
            </a:r>
            <a:r>
              <a:rPr lang="en-US" sz="1000" dirty="0">
                <a:solidFill>
                  <a:srgbClr val="FFFFFF"/>
                </a:solidFill>
              </a:rPr>
              <a:t> table1 </a:t>
            </a:r>
            <a:r>
              <a:rPr lang="en-US" sz="1000" dirty="0">
                <a:solidFill>
                  <a:srgbClr val="7BC22F"/>
                </a:solidFill>
              </a:rPr>
              <a:t>WHERE</a:t>
            </a:r>
            <a:r>
              <a:rPr lang="en-US" sz="1000" dirty="0">
                <a:solidFill>
                  <a:srgbClr val="FFFFFF"/>
                </a:solidFill>
              </a:rPr>
              <a:t> field2 </a:t>
            </a:r>
            <a:r>
              <a:rPr lang="en-US" sz="1000" dirty="0">
                <a:solidFill>
                  <a:srgbClr val="F08047"/>
                </a:solidFill>
              </a:rPr>
              <a:t>=</a:t>
            </a:r>
            <a:r>
              <a:rPr lang="en-US" sz="1000" dirty="0">
                <a:solidFill>
                  <a:srgbClr val="FFFFFF"/>
                </a:solidFill>
              </a:rPr>
              <a:t> x</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While delete is a slower process, it allows other transactions to read the deleted rows until the transaction finishes</a:t>
            </a:r>
            <a:r>
              <a:rPr lang="en-US" dirty="0" smtClean="0"/>
              <a:t>.</a:t>
            </a:r>
          </a:p>
          <a:p>
            <a:pPr marL="119063" indent="-119063">
              <a:buFont typeface="Arial" panose="020B0604020202020204" pitchFamily="34" charset="0"/>
              <a:buChar char="•"/>
            </a:pPr>
            <a:r>
              <a:rPr lang="en-US" dirty="0" smtClean="0"/>
              <a:t>Most people use “field1 = x”, the problem with this is that x is a fixed value.</a:t>
            </a:r>
            <a:endParaRPr lang="en-US" dirty="0"/>
          </a:p>
          <a:p>
            <a:pPr marL="119063" indent="-119063">
              <a:buFont typeface="Arial" panose="020B0604020202020204" pitchFamily="34" charset="0"/>
              <a:buChar char="•"/>
            </a:pPr>
            <a:r>
              <a:rPr lang="en-US" dirty="0" smtClean="0"/>
              <a:t>You </a:t>
            </a:r>
            <a:r>
              <a:rPr lang="en-US" dirty="0"/>
              <a:t>may use a sub-query to find all the results you wish to use as keys to perform the </a:t>
            </a:r>
            <a:r>
              <a:rPr lang="en-US" dirty="0" smtClean="0"/>
              <a:t>delete, allowing you to replace the “field1 = x” with a list of values.</a:t>
            </a:r>
            <a:endParaRPr lang="en-US" dirty="0"/>
          </a:p>
          <a:p>
            <a:pPr marL="119063" indent="-119063">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3321290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CREATE TABLE AS</a:t>
            </a:r>
          </a:p>
          <a:p>
            <a:pPr marL="90488" lvl="1">
              <a:spcBef>
                <a:spcPct val="0"/>
              </a:spcBef>
            </a:pPr>
            <a:r>
              <a:rPr lang="en-US" altLang="en-US" dirty="0" smtClean="0">
                <a:ea typeface="ヒラギノ角ゴ Pro W3" charset="-128"/>
              </a:rPr>
              <a:t>Create the Table and Bulk Insert</a:t>
            </a:r>
          </a:p>
          <a:p>
            <a:pPr marL="90488" lvl="1">
              <a:spcBef>
                <a:spcPct val="0"/>
              </a:spcBef>
            </a:pPr>
            <a:r>
              <a:rPr lang="en-US" altLang="en-US" dirty="0" smtClean="0">
                <a:ea typeface="ヒラギノ角ゴ Pro W3" charset="-128"/>
              </a:rPr>
              <a:t>the Data as a Single Command</a:t>
            </a:r>
          </a:p>
        </p:txBody>
      </p:sp>
    </p:spTree>
    <p:extLst>
      <p:ext uri="{BB962C8B-B14F-4D97-AF65-F5344CB8AC3E}">
        <p14:creationId xmlns:p14="http://schemas.microsoft.com/office/powerpoint/2010/main" val="8039499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CREATE TABLE AS (with Bulk Insert)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table_a</a:t>
            </a:r>
            <a:r>
              <a:rPr lang="en-US" sz="1000" dirty="0">
                <a:solidFill>
                  <a:srgbClr val="FFFFFF"/>
                </a:solidFill>
              </a:rPr>
              <a:t> </a:t>
            </a:r>
            <a:r>
              <a:rPr lang="en-US" sz="1000" dirty="0" smtClean="0">
                <a:solidFill>
                  <a:srgbClr val="7BC22F"/>
                </a:solidFill>
              </a:rPr>
              <a:t>AS</a:t>
            </a:r>
            <a:endParaRPr lang="en-US" sz="1000" dirty="0" smtClean="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table_b</a:t>
            </a:r>
            <a:r>
              <a:rPr lang="en-US" sz="1000" dirty="0">
                <a:solidFill>
                  <a:srgbClr val="F08047"/>
                </a:solidFill>
              </a:rPr>
              <a:t>;</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a:t>
            </a:r>
            <a:r>
              <a:rPr lang="en-US" dirty="0" smtClean="0"/>
              <a:t>SELECT </a:t>
            </a:r>
            <a:r>
              <a:rPr lang="en-US" dirty="0"/>
              <a:t>may be as complex as you want.</a:t>
            </a:r>
          </a:p>
          <a:p>
            <a:pPr marL="119063" indent="-119063">
              <a:buFont typeface="Arial" panose="020B0604020202020204" pitchFamily="34" charset="0"/>
              <a:buChar char="•"/>
            </a:pPr>
            <a:r>
              <a:rPr lang="en-US" dirty="0"/>
              <a:t>The new table will automatically use the field types defined via any table(s) used in the query.</a:t>
            </a:r>
          </a:p>
          <a:p>
            <a:pPr marL="119063" indent="-119063">
              <a:buFont typeface="Arial" panose="020B0604020202020204" pitchFamily="34" charset="0"/>
              <a:buChar char="•"/>
            </a:pPr>
            <a:r>
              <a:rPr lang="en-US" dirty="0"/>
              <a:t>After the CREATE TABLE AS, you can then create any index’s, primary key’s, etc.</a:t>
            </a:r>
          </a:p>
          <a:p>
            <a:pPr marL="119063" indent="-119063">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611777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COPY</a:t>
            </a:r>
          </a:p>
          <a:p>
            <a:pPr marL="90488" lvl="1">
              <a:spcBef>
                <a:spcPct val="0"/>
              </a:spcBef>
            </a:pPr>
            <a:r>
              <a:rPr lang="en-US" altLang="en-US" dirty="0" smtClean="0">
                <a:ea typeface="ヒラギノ角ゴ Pro W3" charset="-128"/>
              </a:rPr>
              <a:t>Bulk Inserting from a FILE or STDIN</a:t>
            </a:r>
          </a:p>
          <a:p>
            <a:pPr marL="90488" lvl="1">
              <a:spcBef>
                <a:spcPct val="0"/>
              </a:spcBef>
            </a:pPr>
            <a:r>
              <a:rPr lang="en-US" altLang="en-US" dirty="0" smtClean="0">
                <a:ea typeface="ヒラギノ角ゴ Pro W3" charset="-128"/>
              </a:rPr>
              <a:t>Bulk Exporting to a FILE or STDOUT</a:t>
            </a:r>
          </a:p>
        </p:txBody>
      </p:sp>
    </p:spTree>
    <p:extLst>
      <p:ext uri="{BB962C8B-B14F-4D97-AF65-F5344CB8AC3E}">
        <p14:creationId xmlns:p14="http://schemas.microsoft.com/office/powerpoint/2010/main" val="2625197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COPY (Bulk Insert)</a:t>
            </a:r>
            <a:endParaRPr lang="en-US" dirty="0"/>
          </a:p>
        </p:txBody>
      </p:sp>
      <p:sp>
        <p:nvSpPr>
          <p:cNvPr id="7" name="Text Placeholder 6"/>
          <p:cNvSpPr>
            <a:spLocks noGrp="1"/>
          </p:cNvSpPr>
          <p:nvPr>
            <p:ph type="body" sz="quarter" idx="12"/>
          </p:nvPr>
        </p:nvSpPr>
        <p:spPr>
          <a:xfrm>
            <a:off x="3080658" y="1261872"/>
            <a:ext cx="5604556" cy="4846320"/>
          </a:xfrm>
        </p:spPr>
        <p:txBody>
          <a:bodyPr/>
          <a:lstStyle/>
          <a:p>
            <a:pPr>
              <a:lnSpc>
                <a:spcPct val="100000"/>
              </a:lnSpc>
              <a:spcBef>
                <a:spcPts val="0"/>
              </a:spcBef>
            </a:pPr>
            <a:r>
              <a:rPr lang="en-US" sz="1000" dirty="0" smtClean="0">
                <a:solidFill>
                  <a:srgbClr val="7BC22F"/>
                </a:solidFill>
              </a:rPr>
              <a:t>COPY</a:t>
            </a:r>
            <a:r>
              <a:rPr lang="en-US" sz="1000" dirty="0" smtClean="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smtClean="0">
                <a:solidFill>
                  <a:srgbClr val="FFFFFF"/>
                </a:solidFill>
              </a:rPr>
              <a:t> </a:t>
            </a:r>
            <a:r>
              <a:rPr lang="en-US" sz="1000" dirty="0">
                <a:solidFill>
                  <a:srgbClr val="8DB0D3"/>
                </a:solidFill>
              </a:rPr>
              <a:t>'filename'</a:t>
            </a:r>
            <a:r>
              <a:rPr lang="en-US" sz="1000" dirty="0">
                <a:solidFill>
                  <a:srgbClr val="F08047"/>
                </a:solidFill>
              </a:rPr>
              <a:t>;</a:t>
            </a: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smtClean="0">
                <a:solidFill>
                  <a:srgbClr val="FFFFFF"/>
                </a:solidFill>
              </a:rPr>
              <a:t> STDIN</a:t>
            </a:r>
            <a:r>
              <a:rPr lang="en-US" sz="1000" dirty="0" smtClean="0">
                <a:solidFill>
                  <a:srgbClr val="F08047"/>
                </a:solidFill>
              </a:rPr>
              <a:t>;</a:t>
            </a:r>
            <a:endParaRPr lang="en-US" sz="1000" dirty="0">
              <a:solidFill>
                <a:srgbClr val="FFFFFF"/>
              </a:solidFill>
            </a:endParaRP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smtClean="0">
                <a:solidFill>
                  <a:srgbClr val="FFFFFF"/>
                </a:solidFill>
              </a:rPr>
              <a:t> STDIN </a:t>
            </a:r>
            <a:r>
              <a:rPr lang="en-US" sz="1000" dirty="0">
                <a:solidFill>
                  <a:srgbClr val="F08047"/>
                </a:solidFill>
              </a:rPr>
              <a:t>(</a:t>
            </a:r>
            <a:r>
              <a:rPr lang="en-US" sz="1000" dirty="0">
                <a:solidFill>
                  <a:srgbClr val="FFFFFF"/>
                </a:solidFill>
              </a:rPr>
              <a:t>DELIMITER </a:t>
            </a:r>
            <a:r>
              <a:rPr lang="en-US" sz="1000" dirty="0">
                <a:solidFill>
                  <a:srgbClr val="8DB0D3"/>
                </a:solidFill>
              </a:rPr>
              <a:t>'|'</a:t>
            </a:r>
            <a:r>
              <a:rPr lang="en-US" sz="1000" dirty="0">
                <a:solidFill>
                  <a:srgbClr val="F08047"/>
                </a:solidFill>
              </a:rPr>
              <a:t>,</a:t>
            </a:r>
            <a:r>
              <a:rPr lang="en-US" sz="1000" dirty="0">
                <a:solidFill>
                  <a:srgbClr val="FFFFFF"/>
                </a:solidFill>
              </a:rPr>
              <a:t> HEADER </a:t>
            </a:r>
            <a:r>
              <a:rPr lang="en-US" sz="1000" dirty="0">
                <a:solidFill>
                  <a:srgbClr val="7BC22F"/>
                </a:solidFill>
              </a:rPr>
              <a:t>TRUE</a:t>
            </a:r>
            <a:r>
              <a:rPr lang="en-US" sz="1000" dirty="0">
                <a:solidFill>
                  <a:srgbClr val="F08047"/>
                </a:solidFill>
              </a:rPr>
              <a:t>);</a:t>
            </a:r>
            <a:endParaRPr lang="en-US" sz="1000" dirty="0">
              <a:solidFill>
                <a:srgbClr val="FFFFFF"/>
              </a:solidFill>
            </a:endParaRP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smtClean="0">
                <a:solidFill>
                  <a:srgbClr val="FFFFFF"/>
                </a:solidFill>
              </a:rPr>
              <a:t> STDIN </a:t>
            </a:r>
            <a:r>
              <a:rPr lang="en-US" sz="1000" dirty="0">
                <a:solidFill>
                  <a:srgbClr val="F08047"/>
                </a:solidFill>
              </a:rPr>
              <a:t>(</a:t>
            </a:r>
            <a:r>
              <a:rPr lang="en-US" sz="1000" dirty="0">
                <a:solidFill>
                  <a:srgbClr val="7BC22F"/>
                </a:solidFill>
              </a:rPr>
              <a:t>FORMAT</a:t>
            </a:r>
            <a:r>
              <a:rPr lang="en-US" sz="1000" dirty="0">
                <a:solidFill>
                  <a:srgbClr val="FFFFFF"/>
                </a:solidFill>
              </a:rPr>
              <a:t> CSV</a:t>
            </a:r>
            <a:r>
              <a:rPr lang="en-US" sz="1000" dirty="0">
                <a:solidFill>
                  <a:srgbClr val="F08047"/>
                </a:solidFill>
              </a:rPr>
              <a:t>,</a:t>
            </a:r>
            <a:r>
              <a:rPr lang="en-US" sz="1000" dirty="0">
                <a:solidFill>
                  <a:srgbClr val="FFFFFF"/>
                </a:solidFill>
              </a:rPr>
              <a:t> HEADER </a:t>
            </a:r>
            <a:r>
              <a:rPr lang="en-US" sz="1000" dirty="0">
                <a:solidFill>
                  <a:srgbClr val="7BC22F"/>
                </a:solidFill>
              </a:rPr>
              <a:t>TRUE</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smtClean="0">
                <a:solidFill>
                  <a:srgbClr val="FFFFFF"/>
                </a:solidFill>
              </a:rPr>
              <a:t> </a:t>
            </a:r>
            <a:r>
              <a:rPr lang="en-US" sz="1000" dirty="0">
                <a:solidFill>
                  <a:srgbClr val="FFFFFF"/>
                </a:solidFill>
              </a:rPr>
              <a:t>PROGRAM </a:t>
            </a:r>
            <a:r>
              <a:rPr lang="en-US" sz="1000" dirty="0" smtClean="0">
                <a:solidFill>
                  <a:srgbClr val="8DB0D3"/>
                </a:solidFill>
              </a:rPr>
              <a:t>'</a:t>
            </a:r>
            <a:r>
              <a:rPr lang="en-US" sz="1000" dirty="0" err="1" smtClean="0">
                <a:solidFill>
                  <a:srgbClr val="8DB0D3"/>
                </a:solidFill>
              </a:rPr>
              <a:t>gunzip</a:t>
            </a:r>
            <a:r>
              <a:rPr lang="en-US" sz="1000" dirty="0" smtClean="0">
                <a:solidFill>
                  <a:srgbClr val="8DB0D3"/>
                </a:solidFill>
              </a:rPr>
              <a:t>  </a:t>
            </a:r>
            <a:r>
              <a:rPr lang="en-US" sz="1000" dirty="0">
                <a:solidFill>
                  <a:srgbClr val="8DB0D3"/>
                </a:solidFill>
              </a:rPr>
              <a:t>filename.gz'</a:t>
            </a:r>
            <a:r>
              <a:rPr lang="en-US" sz="1000" dirty="0">
                <a:solidFill>
                  <a:srgbClr val="F08047"/>
                </a:solidFill>
              </a:rPr>
              <a:t>;</a:t>
            </a:r>
            <a:r>
              <a:rPr lang="en-US" sz="1000" dirty="0">
                <a:solidFill>
                  <a:srgbClr val="FFFFFF"/>
                </a:solidFill>
              </a:rPr>
              <a:t> </a:t>
            </a: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a:xfrm>
            <a:off x="455613" y="1261872"/>
            <a:ext cx="2483530" cy="4846320"/>
          </a:xfrm>
        </p:spPr>
        <p:txBody>
          <a:bodyPr/>
          <a:lstStyle/>
          <a:p>
            <a:pPr marL="119063" indent="-119063">
              <a:buFont typeface="Arial" panose="020B0604020202020204" pitchFamily="34" charset="0"/>
              <a:buChar char="•"/>
            </a:pPr>
            <a:r>
              <a:rPr lang="en-US" dirty="0"/>
              <a:t>When you are coping </a:t>
            </a:r>
            <a:r>
              <a:rPr lang="en-US" dirty="0" smtClean="0"/>
              <a:t>FROM </a:t>
            </a:r>
            <a:r>
              <a:rPr lang="en-US" dirty="0"/>
              <a:t>a file, this requires you to be a </a:t>
            </a:r>
            <a:r>
              <a:rPr lang="en-US" dirty="0" err="1"/>
              <a:t>superuser</a:t>
            </a:r>
            <a:r>
              <a:rPr lang="en-US" dirty="0"/>
              <a:t>, although you can wrap this inside a function where the function is owned and runs under the </a:t>
            </a:r>
            <a:r>
              <a:rPr lang="en-US" dirty="0" err="1"/>
              <a:t>superuser’s</a:t>
            </a:r>
            <a:r>
              <a:rPr lang="en-US" dirty="0"/>
              <a:t> </a:t>
            </a:r>
            <a:r>
              <a:rPr lang="en-US" dirty="0" smtClean="0"/>
              <a:t>privileges.</a:t>
            </a:r>
            <a:endParaRPr lang="en-US" dirty="0"/>
          </a:p>
          <a:p>
            <a:pPr marL="119063" indent="-119063">
              <a:buFont typeface="Arial" panose="020B0604020202020204" pitchFamily="34" charset="0"/>
              <a:buChar char="•"/>
            </a:pPr>
            <a:r>
              <a:rPr lang="en-US" dirty="0"/>
              <a:t>When coping </a:t>
            </a:r>
            <a:r>
              <a:rPr lang="en-US" dirty="0" smtClean="0"/>
              <a:t>FROM </a:t>
            </a:r>
            <a:r>
              <a:rPr lang="en-US" dirty="0"/>
              <a:t>STDIN, you can be any user.</a:t>
            </a:r>
          </a:p>
          <a:p>
            <a:pPr marL="119063" indent="-119063">
              <a:buFont typeface="Arial" panose="020B0604020202020204" pitchFamily="34" charset="0"/>
              <a:buChar char="•"/>
            </a:pPr>
            <a:r>
              <a:rPr lang="en-US" dirty="0"/>
              <a:t>This is the best method when needing to write hundreds of lines at a time</a:t>
            </a:r>
            <a:r>
              <a:rPr lang="en-US" dirty="0" smtClean="0"/>
              <a:t>.</a:t>
            </a:r>
            <a:endParaRPr lang="en-US" dirty="0"/>
          </a:p>
        </p:txBody>
      </p:sp>
    </p:spTree>
    <p:extLst>
      <p:ext uri="{BB962C8B-B14F-4D97-AF65-F5344CB8AC3E}">
        <p14:creationId xmlns:p14="http://schemas.microsoft.com/office/powerpoint/2010/main" val="32950628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COPY (Bulk Export)</a:t>
            </a:r>
            <a:endParaRPr lang="en-US" dirty="0"/>
          </a:p>
        </p:txBody>
      </p:sp>
      <p:sp>
        <p:nvSpPr>
          <p:cNvPr id="7" name="Text Placeholder 6"/>
          <p:cNvSpPr>
            <a:spLocks noGrp="1"/>
          </p:cNvSpPr>
          <p:nvPr>
            <p:ph type="body" sz="quarter" idx="12"/>
          </p:nvPr>
        </p:nvSpPr>
        <p:spPr>
          <a:xfrm>
            <a:off x="3254829" y="1261872"/>
            <a:ext cx="5430385" cy="4846320"/>
          </a:xfrm>
        </p:spPr>
        <p:txBody>
          <a:bodyPr/>
          <a:lstStyle/>
          <a:p>
            <a:pPr>
              <a:lnSpc>
                <a:spcPct val="100000"/>
              </a:lnSpc>
              <a:spcBef>
                <a:spcPts val="0"/>
              </a:spcBef>
            </a:pPr>
            <a:r>
              <a:rPr lang="en-US" sz="1000" dirty="0" smtClean="0">
                <a:solidFill>
                  <a:srgbClr val="7BC22F"/>
                </a:solidFill>
              </a:rPr>
              <a:t>COPY</a:t>
            </a:r>
            <a:r>
              <a:rPr lang="en-US" sz="1000" dirty="0" smtClean="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smtClean="0">
                <a:solidFill>
                  <a:srgbClr val="7BC22F"/>
                </a:solidFill>
              </a:rPr>
              <a:t>TO</a:t>
            </a:r>
            <a:r>
              <a:rPr lang="en-US" sz="1000" dirty="0" smtClean="0">
                <a:solidFill>
                  <a:srgbClr val="FFFFFF"/>
                </a:solidFill>
              </a:rPr>
              <a:t> </a:t>
            </a:r>
            <a:r>
              <a:rPr lang="en-US" sz="1000" dirty="0">
                <a:solidFill>
                  <a:srgbClr val="8DB0D3"/>
                </a:solidFill>
              </a:rPr>
              <a:t>'filename</a:t>
            </a:r>
            <a:r>
              <a:rPr lang="en-US" sz="1000" dirty="0" smtClean="0">
                <a:solidFill>
                  <a:srgbClr val="8DB0D3"/>
                </a:solidFill>
              </a:rPr>
              <a:t>'</a:t>
            </a:r>
            <a:r>
              <a:rPr lang="en-US" sz="1000" dirty="0" smtClean="0">
                <a:solidFill>
                  <a:srgbClr val="F08047"/>
                </a:solidFill>
              </a:rPr>
              <a:t>;</a:t>
            </a:r>
          </a:p>
          <a:p>
            <a:pPr>
              <a:lnSpc>
                <a:spcPct val="100000"/>
              </a:lnSpc>
              <a:spcBef>
                <a:spcPts val="0"/>
              </a:spcBef>
            </a:pPr>
            <a:r>
              <a:rPr lang="en-US" sz="1000" dirty="0" smtClean="0">
                <a:solidFill>
                  <a:srgbClr val="7BC22F"/>
                </a:solidFill>
              </a:rPr>
              <a:t>COPY</a:t>
            </a:r>
            <a:r>
              <a:rPr lang="en-US" sz="1000" dirty="0" smtClean="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smtClean="0">
                <a:solidFill>
                  <a:srgbClr val="7BC22F"/>
                </a:solidFill>
              </a:rPr>
              <a:t>TO</a:t>
            </a:r>
            <a:r>
              <a:rPr lang="en-US" sz="1000" dirty="0" smtClean="0">
                <a:solidFill>
                  <a:srgbClr val="FFFFFF"/>
                </a:solidFill>
              </a:rPr>
              <a:t> STDOUT</a:t>
            </a:r>
            <a:r>
              <a:rPr lang="en-US" sz="1000" dirty="0" smtClean="0">
                <a:solidFill>
                  <a:srgbClr val="F08047"/>
                </a:solidFill>
              </a:rPr>
              <a:t>;</a:t>
            </a:r>
            <a:endParaRPr lang="en-US" sz="1000" dirty="0">
              <a:solidFill>
                <a:srgbClr val="FFFFFF"/>
              </a:solidFill>
            </a:endParaRP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TO</a:t>
            </a:r>
            <a:r>
              <a:rPr lang="en-US" sz="1000" dirty="0">
                <a:solidFill>
                  <a:srgbClr val="FFFFFF"/>
                </a:solidFill>
              </a:rPr>
              <a:t> STDOUT </a:t>
            </a:r>
            <a:r>
              <a:rPr lang="en-US" sz="1000" dirty="0">
                <a:solidFill>
                  <a:srgbClr val="F08047"/>
                </a:solidFill>
              </a:rPr>
              <a:t>(</a:t>
            </a:r>
            <a:r>
              <a:rPr lang="en-US" sz="1000" dirty="0">
                <a:solidFill>
                  <a:srgbClr val="FFFFFF"/>
                </a:solidFill>
              </a:rPr>
              <a:t>DELIMITER </a:t>
            </a:r>
            <a:r>
              <a:rPr lang="en-US" sz="1000" dirty="0">
                <a:solidFill>
                  <a:srgbClr val="8DB0D3"/>
                </a:solidFill>
              </a:rPr>
              <a:t>'|'</a:t>
            </a:r>
            <a:r>
              <a:rPr lang="en-US" sz="1000" dirty="0">
                <a:solidFill>
                  <a:srgbClr val="F08047"/>
                </a:solidFill>
              </a:rPr>
              <a:t>,</a:t>
            </a:r>
            <a:r>
              <a:rPr lang="en-US" sz="1000" dirty="0">
                <a:solidFill>
                  <a:srgbClr val="FFFFFF"/>
                </a:solidFill>
              </a:rPr>
              <a:t> HEADER </a:t>
            </a:r>
            <a:r>
              <a:rPr lang="en-US" sz="1000" dirty="0">
                <a:solidFill>
                  <a:srgbClr val="7BC22F"/>
                </a:solidFill>
              </a:rPr>
              <a:t>TRUE</a:t>
            </a:r>
            <a:r>
              <a:rPr lang="en-US" sz="1000" dirty="0">
                <a:solidFill>
                  <a:srgbClr val="F08047"/>
                </a:solidFill>
              </a:rPr>
              <a:t>);</a:t>
            </a:r>
            <a:endParaRPr lang="en-US" sz="1000" dirty="0">
              <a:solidFill>
                <a:srgbClr val="FFFFFF"/>
              </a:solidFill>
            </a:endParaRP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TO</a:t>
            </a:r>
            <a:r>
              <a:rPr lang="en-US" sz="1000" dirty="0">
                <a:solidFill>
                  <a:srgbClr val="FFFFFF"/>
                </a:solidFill>
              </a:rPr>
              <a:t> STDOUT </a:t>
            </a:r>
            <a:r>
              <a:rPr lang="en-US" sz="1000" dirty="0">
                <a:solidFill>
                  <a:srgbClr val="F08047"/>
                </a:solidFill>
              </a:rPr>
              <a:t>(</a:t>
            </a:r>
            <a:r>
              <a:rPr lang="en-US" sz="1000" dirty="0">
                <a:solidFill>
                  <a:srgbClr val="7BC22F"/>
                </a:solidFill>
              </a:rPr>
              <a:t>FORMAT</a:t>
            </a:r>
            <a:r>
              <a:rPr lang="en-US" sz="1000" dirty="0">
                <a:solidFill>
                  <a:srgbClr val="FFFFFF"/>
                </a:solidFill>
              </a:rPr>
              <a:t> CSV</a:t>
            </a:r>
            <a:r>
              <a:rPr lang="en-US" sz="1000" dirty="0">
                <a:solidFill>
                  <a:srgbClr val="F08047"/>
                </a:solidFill>
              </a:rPr>
              <a:t>,</a:t>
            </a:r>
            <a:r>
              <a:rPr lang="en-US" sz="1000" dirty="0">
                <a:solidFill>
                  <a:srgbClr val="FFFFFF"/>
                </a:solidFill>
              </a:rPr>
              <a:t> HEADER </a:t>
            </a:r>
            <a:r>
              <a:rPr lang="en-US" sz="1000" dirty="0">
                <a:solidFill>
                  <a:srgbClr val="7BC22F"/>
                </a:solidFill>
              </a:rPr>
              <a:t>TRUE</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r>
              <a:rPr lang="en-US" sz="1000" dirty="0" smtClean="0">
                <a:solidFill>
                  <a:srgbClr val="7BC22F"/>
                </a:solidFill>
              </a:rPr>
              <a:t>COPY</a:t>
            </a:r>
            <a:r>
              <a:rPr lang="en-US" sz="1000" dirty="0" smtClean="0">
                <a:solidFill>
                  <a:srgbClr val="FFFFFF"/>
                </a:solidFill>
              </a:rPr>
              <a:t> </a:t>
            </a:r>
            <a:r>
              <a:rPr lang="en-US" sz="1000" dirty="0" err="1">
                <a:solidFill>
                  <a:srgbClr val="FFFFFF"/>
                </a:solidFill>
              </a:rPr>
              <a:t>table_name</a:t>
            </a:r>
            <a:r>
              <a:rPr lang="en-US" sz="1000" dirty="0">
                <a:solidFill>
                  <a:srgbClr val="FFFFFF"/>
                </a:solidFill>
              </a:rPr>
              <a:t> </a:t>
            </a:r>
            <a:r>
              <a:rPr lang="en-US" sz="1000" dirty="0">
                <a:solidFill>
                  <a:srgbClr val="F08047"/>
                </a:solidFill>
              </a:rPr>
              <a:t>(</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TO</a:t>
            </a:r>
            <a:r>
              <a:rPr lang="en-US" sz="1000" dirty="0">
                <a:solidFill>
                  <a:srgbClr val="FFFFFF"/>
                </a:solidFill>
              </a:rPr>
              <a:t> PROGRAM </a:t>
            </a:r>
            <a:r>
              <a:rPr lang="en-US" sz="1000" dirty="0">
                <a:solidFill>
                  <a:srgbClr val="8DB0D3"/>
                </a:solidFill>
              </a:rPr>
              <a:t>'</a:t>
            </a:r>
            <a:r>
              <a:rPr lang="en-US" sz="1000" dirty="0" err="1">
                <a:solidFill>
                  <a:srgbClr val="8DB0D3"/>
                </a:solidFill>
              </a:rPr>
              <a:t>gzip</a:t>
            </a:r>
            <a:r>
              <a:rPr lang="en-US" sz="1000" dirty="0">
                <a:solidFill>
                  <a:srgbClr val="8DB0D3"/>
                </a:solidFill>
              </a:rPr>
              <a:t> &gt; </a:t>
            </a:r>
            <a:r>
              <a:rPr lang="en-US" sz="1000" dirty="0" smtClean="0">
                <a:solidFill>
                  <a:srgbClr val="8DB0D3"/>
                </a:solidFill>
              </a:rPr>
              <a:t>filename.gz'</a:t>
            </a:r>
            <a:r>
              <a:rPr lang="en-US" sz="1000" dirty="0" smtClean="0">
                <a:solidFill>
                  <a:srgbClr val="F08047"/>
                </a:solidFill>
              </a:rPr>
              <a:t>;</a:t>
            </a:r>
            <a:r>
              <a:rPr lang="en-US" sz="1000" dirty="0" smtClean="0">
                <a:solidFill>
                  <a:srgbClr val="FFFFFF"/>
                </a:solidFill>
              </a:rPr>
              <a:t> </a:t>
            </a:r>
          </a:p>
          <a:p>
            <a:pPr>
              <a:lnSpc>
                <a:spcPct val="100000"/>
              </a:lnSpc>
              <a:spcBef>
                <a:spcPts val="0"/>
              </a:spcBef>
            </a:pPr>
            <a:endParaRPr lang="en-US" sz="1000" dirty="0" smtClean="0">
              <a:solidFill>
                <a:srgbClr val="7BC22F"/>
              </a:solidFill>
            </a:endParaRPr>
          </a:p>
          <a:p>
            <a:pPr>
              <a:lnSpc>
                <a:spcPct val="100000"/>
              </a:lnSpc>
              <a:spcBef>
                <a:spcPts val="0"/>
              </a:spcBef>
            </a:pPr>
            <a:endParaRPr lang="en-US" sz="1000" dirty="0" smtClean="0">
              <a:solidFill>
                <a:srgbClr val="7BC22F"/>
              </a:solidFill>
            </a:endParaRP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a:solidFill>
                  <a:srgbClr val="F08047"/>
                </a:solidFill>
              </a:rPr>
              <a:t>(</a:t>
            </a: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table1</a:t>
            </a:r>
            <a:r>
              <a:rPr lang="en-US" sz="1000" dirty="0">
                <a:solidFill>
                  <a:srgbClr val="F08047"/>
                </a:solidFill>
              </a:rPr>
              <a:t>)</a:t>
            </a:r>
            <a:r>
              <a:rPr lang="en-US" sz="1000" dirty="0">
                <a:solidFill>
                  <a:srgbClr val="FFFFFF"/>
                </a:solidFill>
              </a:rPr>
              <a:t> </a:t>
            </a:r>
            <a:r>
              <a:rPr lang="en-US" sz="1000" dirty="0">
                <a:solidFill>
                  <a:srgbClr val="7BC22F"/>
                </a:solidFill>
              </a:rPr>
              <a:t>TO</a:t>
            </a:r>
            <a:r>
              <a:rPr lang="en-US" sz="1000" dirty="0">
                <a:solidFill>
                  <a:srgbClr val="FFFFFF"/>
                </a:solidFill>
              </a:rPr>
              <a:t> </a:t>
            </a:r>
            <a:r>
              <a:rPr lang="en-US" sz="1000" dirty="0">
                <a:solidFill>
                  <a:srgbClr val="8DB0D3"/>
                </a:solidFill>
              </a:rPr>
              <a:t>'filename'</a:t>
            </a:r>
            <a:r>
              <a:rPr lang="en-US" sz="1000" dirty="0">
                <a:solidFill>
                  <a:srgbClr val="F08047"/>
                </a:solidFill>
              </a:rPr>
              <a:t>;</a:t>
            </a: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a:solidFill>
                  <a:srgbClr val="F08047"/>
                </a:solidFill>
              </a:rPr>
              <a:t>(</a:t>
            </a: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table1</a:t>
            </a:r>
            <a:r>
              <a:rPr lang="en-US" sz="1000" dirty="0">
                <a:solidFill>
                  <a:srgbClr val="F08047"/>
                </a:solidFill>
              </a:rPr>
              <a:t>)</a:t>
            </a:r>
            <a:r>
              <a:rPr lang="en-US" sz="1000" dirty="0">
                <a:solidFill>
                  <a:srgbClr val="FFFFFF"/>
                </a:solidFill>
              </a:rPr>
              <a:t> </a:t>
            </a:r>
            <a:r>
              <a:rPr lang="en-US" sz="1000" dirty="0">
                <a:solidFill>
                  <a:srgbClr val="7BC22F"/>
                </a:solidFill>
              </a:rPr>
              <a:t>TO</a:t>
            </a:r>
            <a:r>
              <a:rPr lang="en-US" sz="1000" dirty="0">
                <a:solidFill>
                  <a:srgbClr val="FFFFFF"/>
                </a:solidFill>
              </a:rPr>
              <a:t> STDOUT</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a:solidFill>
                  <a:srgbClr val="F08047"/>
                </a:solidFill>
              </a:rPr>
              <a:t>(</a:t>
            </a: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table1</a:t>
            </a:r>
            <a:r>
              <a:rPr lang="en-US" sz="1000" dirty="0">
                <a:solidFill>
                  <a:srgbClr val="F08047"/>
                </a:solidFill>
              </a:rPr>
              <a:t>)</a:t>
            </a:r>
            <a:r>
              <a:rPr lang="en-US" sz="1000" dirty="0" smtClean="0">
                <a:solidFill>
                  <a:srgbClr val="FFFFFF"/>
                </a:solidFill>
              </a:rPr>
              <a:t> </a:t>
            </a:r>
            <a:r>
              <a:rPr lang="en-US" sz="1000" dirty="0">
                <a:solidFill>
                  <a:srgbClr val="7BC22F"/>
                </a:solidFill>
              </a:rPr>
              <a:t>TO</a:t>
            </a:r>
            <a:r>
              <a:rPr lang="en-US" sz="1000" dirty="0">
                <a:solidFill>
                  <a:srgbClr val="FFFFFF"/>
                </a:solidFill>
              </a:rPr>
              <a:t> STDOUT </a:t>
            </a:r>
            <a:r>
              <a:rPr lang="en-US" sz="1000" dirty="0">
                <a:solidFill>
                  <a:srgbClr val="F08047"/>
                </a:solidFill>
              </a:rPr>
              <a:t>(</a:t>
            </a:r>
            <a:r>
              <a:rPr lang="en-US" sz="1000" dirty="0">
                <a:solidFill>
                  <a:srgbClr val="FFFFFF"/>
                </a:solidFill>
              </a:rPr>
              <a:t>DELIMITER </a:t>
            </a:r>
            <a:r>
              <a:rPr lang="en-US" sz="1000" dirty="0">
                <a:solidFill>
                  <a:srgbClr val="8DB0D3"/>
                </a:solidFill>
              </a:rPr>
              <a:t>'|'</a:t>
            </a:r>
            <a:r>
              <a:rPr lang="en-US" sz="1000" dirty="0">
                <a:solidFill>
                  <a:srgbClr val="F08047"/>
                </a:solidFill>
              </a:rPr>
              <a:t>,</a:t>
            </a:r>
            <a:r>
              <a:rPr lang="en-US" sz="1000" dirty="0">
                <a:solidFill>
                  <a:srgbClr val="FFFFFF"/>
                </a:solidFill>
              </a:rPr>
              <a:t> HEADER </a:t>
            </a:r>
            <a:r>
              <a:rPr lang="en-US" sz="1000" dirty="0">
                <a:solidFill>
                  <a:srgbClr val="7BC22F"/>
                </a:solidFill>
              </a:rPr>
              <a:t>TRUE</a:t>
            </a:r>
            <a:r>
              <a:rPr lang="en-US" sz="1000" dirty="0">
                <a:solidFill>
                  <a:srgbClr val="F08047"/>
                </a:solidFill>
              </a:rPr>
              <a:t>);</a:t>
            </a:r>
            <a:endParaRPr lang="en-US" sz="1000" dirty="0">
              <a:solidFill>
                <a:srgbClr val="FFFFFF"/>
              </a:solidFill>
            </a:endParaRPr>
          </a:p>
          <a:p>
            <a:pPr>
              <a:lnSpc>
                <a:spcPct val="100000"/>
              </a:lnSpc>
              <a:spcBef>
                <a:spcPts val="0"/>
              </a:spcBef>
            </a:pPr>
            <a:r>
              <a:rPr lang="en-US" sz="1000" dirty="0">
                <a:solidFill>
                  <a:srgbClr val="7BC22F"/>
                </a:solidFill>
              </a:rPr>
              <a:t>COPY</a:t>
            </a:r>
            <a:r>
              <a:rPr lang="en-US" sz="1000" dirty="0">
                <a:solidFill>
                  <a:srgbClr val="FFFFFF"/>
                </a:solidFill>
              </a:rPr>
              <a:t> </a:t>
            </a:r>
            <a:r>
              <a:rPr lang="en-US" sz="1000" dirty="0">
                <a:solidFill>
                  <a:srgbClr val="F08047"/>
                </a:solidFill>
              </a:rPr>
              <a:t>(</a:t>
            </a: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table1</a:t>
            </a:r>
            <a:r>
              <a:rPr lang="en-US" sz="1000" dirty="0">
                <a:solidFill>
                  <a:srgbClr val="F08047"/>
                </a:solidFill>
              </a:rPr>
              <a:t>)</a:t>
            </a:r>
            <a:r>
              <a:rPr lang="en-US" sz="1000" dirty="0" smtClean="0">
                <a:solidFill>
                  <a:srgbClr val="FFFFFF"/>
                </a:solidFill>
              </a:rPr>
              <a:t> </a:t>
            </a:r>
            <a:r>
              <a:rPr lang="en-US" sz="1000" dirty="0">
                <a:solidFill>
                  <a:srgbClr val="7BC22F"/>
                </a:solidFill>
              </a:rPr>
              <a:t>TO</a:t>
            </a:r>
            <a:r>
              <a:rPr lang="en-US" sz="1000" dirty="0">
                <a:solidFill>
                  <a:srgbClr val="FFFFFF"/>
                </a:solidFill>
              </a:rPr>
              <a:t> STDOUT </a:t>
            </a:r>
            <a:r>
              <a:rPr lang="en-US" sz="1000" dirty="0">
                <a:solidFill>
                  <a:srgbClr val="F08047"/>
                </a:solidFill>
              </a:rPr>
              <a:t>(</a:t>
            </a:r>
            <a:r>
              <a:rPr lang="en-US" sz="1000" dirty="0">
                <a:solidFill>
                  <a:srgbClr val="7BC22F"/>
                </a:solidFill>
              </a:rPr>
              <a:t>FORMAT</a:t>
            </a:r>
            <a:r>
              <a:rPr lang="en-US" sz="1000" dirty="0">
                <a:solidFill>
                  <a:srgbClr val="FFFFFF"/>
                </a:solidFill>
              </a:rPr>
              <a:t> CSV</a:t>
            </a:r>
            <a:r>
              <a:rPr lang="en-US" sz="1000" dirty="0">
                <a:solidFill>
                  <a:srgbClr val="F08047"/>
                </a:solidFill>
              </a:rPr>
              <a:t>,</a:t>
            </a:r>
            <a:r>
              <a:rPr lang="en-US" sz="1000" dirty="0">
                <a:solidFill>
                  <a:srgbClr val="FFFFFF"/>
                </a:solidFill>
              </a:rPr>
              <a:t> HEADER </a:t>
            </a:r>
            <a:r>
              <a:rPr lang="en-US" sz="1000" dirty="0">
                <a:solidFill>
                  <a:srgbClr val="7BC22F"/>
                </a:solidFill>
              </a:rPr>
              <a:t>TRUE</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r>
              <a:rPr lang="en-US" sz="1000" dirty="0" smtClean="0">
                <a:solidFill>
                  <a:srgbClr val="7BC22F"/>
                </a:solidFill>
              </a:rPr>
              <a:t>COPY</a:t>
            </a:r>
            <a:r>
              <a:rPr lang="en-US" sz="1000" dirty="0" smtClean="0">
                <a:solidFill>
                  <a:srgbClr val="FFFFFF"/>
                </a:solidFill>
              </a:rPr>
              <a:t> </a:t>
            </a:r>
            <a:r>
              <a:rPr lang="en-US" sz="1000" dirty="0">
                <a:solidFill>
                  <a:srgbClr val="F08047"/>
                </a:solidFill>
              </a:rPr>
              <a:t>(</a:t>
            </a:r>
            <a:r>
              <a:rPr lang="en-US" sz="1000" dirty="0">
                <a:solidFill>
                  <a:srgbClr val="7BC22F"/>
                </a:solidFill>
              </a:rPr>
              <a:t>SELECT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table1</a:t>
            </a:r>
            <a:r>
              <a:rPr lang="en-US" sz="1000" dirty="0">
                <a:solidFill>
                  <a:srgbClr val="F08047"/>
                </a:solidFill>
              </a:rPr>
              <a:t>)</a:t>
            </a:r>
            <a:r>
              <a:rPr lang="en-US" sz="1000" dirty="0">
                <a:solidFill>
                  <a:srgbClr val="FFFFFF"/>
                </a:solidFill>
              </a:rPr>
              <a:t> </a:t>
            </a:r>
            <a:r>
              <a:rPr lang="en-US" sz="1000" dirty="0">
                <a:solidFill>
                  <a:srgbClr val="7BC22F"/>
                </a:solidFill>
              </a:rPr>
              <a:t>TO</a:t>
            </a:r>
            <a:r>
              <a:rPr lang="en-US" sz="1000" dirty="0">
                <a:solidFill>
                  <a:srgbClr val="FFFFFF"/>
                </a:solidFill>
              </a:rPr>
              <a:t> PROGRAM </a:t>
            </a:r>
            <a:r>
              <a:rPr lang="en-US" sz="1000" dirty="0">
                <a:solidFill>
                  <a:srgbClr val="8DB0D3"/>
                </a:solidFill>
              </a:rPr>
              <a:t>'</a:t>
            </a:r>
            <a:r>
              <a:rPr lang="en-US" sz="1000" dirty="0" err="1">
                <a:solidFill>
                  <a:srgbClr val="8DB0D3"/>
                </a:solidFill>
              </a:rPr>
              <a:t>gzip</a:t>
            </a:r>
            <a:r>
              <a:rPr lang="en-US" sz="1000" dirty="0">
                <a:solidFill>
                  <a:srgbClr val="8DB0D3"/>
                </a:solidFill>
              </a:rPr>
              <a:t> &gt; </a:t>
            </a:r>
            <a:r>
              <a:rPr lang="en-US" sz="1000" dirty="0" smtClean="0">
                <a:solidFill>
                  <a:srgbClr val="8DB0D3"/>
                </a:solidFill>
              </a:rPr>
              <a:t>filename.gz'</a:t>
            </a:r>
            <a:r>
              <a:rPr lang="en-US" sz="1000" dirty="0" smtClean="0">
                <a:solidFill>
                  <a:srgbClr val="F08047"/>
                </a:solidFill>
              </a:rPr>
              <a:t>;</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a:xfrm>
            <a:off x="455613" y="1261872"/>
            <a:ext cx="2657701" cy="4846320"/>
          </a:xfrm>
        </p:spPr>
        <p:txBody>
          <a:bodyPr/>
          <a:lstStyle/>
          <a:p>
            <a:pPr marL="119063" indent="-119063">
              <a:buFont typeface="Arial" panose="020B0604020202020204" pitchFamily="34" charset="0"/>
              <a:buChar char="•"/>
            </a:pPr>
            <a:r>
              <a:rPr lang="en-US" dirty="0"/>
              <a:t>When you are coping </a:t>
            </a:r>
            <a:r>
              <a:rPr lang="en-US" dirty="0" smtClean="0"/>
              <a:t>TO </a:t>
            </a:r>
            <a:r>
              <a:rPr lang="en-US" dirty="0"/>
              <a:t>a file, this requires you to be a </a:t>
            </a:r>
            <a:r>
              <a:rPr lang="en-US" dirty="0" err="1"/>
              <a:t>superuser</a:t>
            </a:r>
            <a:r>
              <a:rPr lang="en-US" dirty="0"/>
              <a:t>, although you can wrap this inside a function where the function is owned and runs under the </a:t>
            </a:r>
            <a:r>
              <a:rPr lang="en-US" dirty="0" err="1"/>
              <a:t>superuser’s</a:t>
            </a:r>
            <a:r>
              <a:rPr lang="en-US" dirty="0"/>
              <a:t> </a:t>
            </a:r>
            <a:r>
              <a:rPr lang="en-US" dirty="0" smtClean="0"/>
              <a:t>privileges.</a:t>
            </a:r>
            <a:endParaRPr lang="en-US" dirty="0"/>
          </a:p>
          <a:p>
            <a:pPr marL="119063" indent="-119063">
              <a:buFont typeface="Arial" panose="020B0604020202020204" pitchFamily="34" charset="0"/>
              <a:buChar char="•"/>
            </a:pPr>
            <a:r>
              <a:rPr lang="en-US" dirty="0"/>
              <a:t>When coping </a:t>
            </a:r>
            <a:r>
              <a:rPr lang="en-US" dirty="0" smtClean="0"/>
              <a:t>TO STDOUT, </a:t>
            </a:r>
            <a:r>
              <a:rPr lang="en-US" dirty="0"/>
              <a:t>you can be any user.</a:t>
            </a:r>
          </a:p>
          <a:p>
            <a:pPr marL="119063" indent="-119063">
              <a:buFont typeface="Arial" panose="020B0604020202020204" pitchFamily="34" charset="0"/>
              <a:buChar char="•"/>
            </a:pPr>
            <a:r>
              <a:rPr lang="en-US" dirty="0"/>
              <a:t>This is the best method when needing to write hundreds of lines at a time</a:t>
            </a:r>
            <a:r>
              <a:rPr lang="en-US" dirty="0" smtClean="0"/>
              <a:t>.</a:t>
            </a:r>
            <a:endParaRPr lang="en-US" dirty="0"/>
          </a:p>
        </p:txBody>
      </p:sp>
    </p:spTree>
    <p:extLst>
      <p:ext uri="{BB962C8B-B14F-4D97-AF65-F5344CB8AC3E}">
        <p14:creationId xmlns:p14="http://schemas.microsoft.com/office/powerpoint/2010/main" val="2581551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COPY (via </a:t>
            </a:r>
            <a:r>
              <a:rPr lang="en-US" dirty="0" err="1" smtClean="0"/>
              <a:t>psql</a:t>
            </a:r>
            <a:r>
              <a:rPr lang="en-US" dirty="0" smtClean="0"/>
              <a: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FFFFFF"/>
                </a:solidFill>
              </a:rPr>
              <a:t>psql</a:t>
            </a:r>
            <a:r>
              <a:rPr lang="en-US" sz="1000" dirty="0">
                <a:solidFill>
                  <a:srgbClr val="FFFFFF"/>
                </a:solidFill>
              </a:rPr>
              <a:t> </a:t>
            </a:r>
            <a:r>
              <a:rPr lang="en-US" sz="1000" dirty="0">
                <a:solidFill>
                  <a:srgbClr val="F08047"/>
                </a:solidFill>
              </a:rPr>
              <a:t>-</a:t>
            </a:r>
            <a:r>
              <a:rPr lang="en-US" sz="1000" dirty="0">
                <a:solidFill>
                  <a:srgbClr val="FFFFFF"/>
                </a:solidFill>
              </a:rPr>
              <a:t>h </a:t>
            </a:r>
            <a:r>
              <a:rPr lang="en-US" sz="1000" dirty="0" smtClean="0">
                <a:solidFill>
                  <a:srgbClr val="FFFFFF"/>
                </a:solidFill>
              </a:rPr>
              <a:t>hostname </a:t>
            </a:r>
            <a:r>
              <a:rPr lang="en-US" sz="1000" dirty="0">
                <a:solidFill>
                  <a:srgbClr val="F08047"/>
                </a:solidFill>
              </a:rPr>
              <a:t>-</a:t>
            </a:r>
            <a:r>
              <a:rPr lang="en-US" sz="1000" dirty="0">
                <a:solidFill>
                  <a:srgbClr val="FFFFFF"/>
                </a:solidFill>
              </a:rPr>
              <a:t>d </a:t>
            </a:r>
            <a:r>
              <a:rPr lang="en-US" sz="1000" dirty="0" smtClean="0">
                <a:solidFill>
                  <a:srgbClr val="FFFFFF"/>
                </a:solidFill>
              </a:rPr>
              <a:t>database </a:t>
            </a:r>
            <a:r>
              <a:rPr lang="en-US" sz="1000" dirty="0">
                <a:solidFill>
                  <a:srgbClr val="F08047"/>
                </a:solidFill>
              </a:rPr>
              <a:t>-</a:t>
            </a:r>
            <a:r>
              <a:rPr lang="en-US" sz="1000" dirty="0">
                <a:solidFill>
                  <a:srgbClr val="FFFFFF"/>
                </a:solidFill>
              </a:rPr>
              <a:t>c </a:t>
            </a:r>
            <a:r>
              <a:rPr lang="en-US" sz="1000" dirty="0">
                <a:solidFill>
                  <a:srgbClr val="8DB0D3"/>
                </a:solidFill>
              </a:rPr>
              <a:t>'COPY </a:t>
            </a:r>
            <a:r>
              <a:rPr lang="en-US" sz="1000" dirty="0" err="1" smtClean="0">
                <a:solidFill>
                  <a:srgbClr val="8DB0D3"/>
                </a:solidFill>
              </a:rPr>
              <a:t>schema.table</a:t>
            </a:r>
            <a:r>
              <a:rPr lang="en-US" sz="1000" dirty="0" smtClean="0">
                <a:solidFill>
                  <a:srgbClr val="8DB0D3"/>
                </a:solidFill>
              </a:rPr>
              <a:t> </a:t>
            </a:r>
            <a:r>
              <a:rPr lang="en-US" sz="1000" dirty="0">
                <a:solidFill>
                  <a:srgbClr val="8DB0D3"/>
                </a:solidFill>
              </a:rPr>
              <a:t>TO STDOUT (FORMAT CSV, HEADER TRUE)'</a:t>
            </a:r>
            <a:r>
              <a:rPr lang="en-US" sz="1000" dirty="0">
                <a:solidFill>
                  <a:srgbClr val="FFFFFF"/>
                </a:solidFill>
              </a:rPr>
              <a:t> </a:t>
            </a:r>
            <a:r>
              <a:rPr lang="en-US" sz="1000" dirty="0">
                <a:solidFill>
                  <a:srgbClr val="F08047"/>
                </a:solidFill>
              </a:rPr>
              <a:t>&gt;</a:t>
            </a:r>
            <a:r>
              <a:rPr lang="en-US" sz="1000" dirty="0">
                <a:solidFill>
                  <a:srgbClr val="FFFFFF"/>
                </a:solidFill>
              </a:rPr>
              <a:t> </a:t>
            </a:r>
            <a:r>
              <a:rPr lang="en-US" sz="1000" dirty="0" smtClean="0">
                <a:solidFill>
                  <a:srgbClr val="FFFFFF"/>
                </a:solidFill>
              </a:rPr>
              <a:t>file</a:t>
            </a:r>
            <a:r>
              <a:rPr lang="en-US" sz="1000" dirty="0" smtClean="0">
                <a:solidFill>
                  <a:srgbClr val="F08047"/>
                </a:solidFill>
              </a:rPr>
              <a:t>.</a:t>
            </a:r>
            <a:r>
              <a:rPr lang="en-US" sz="1000" dirty="0" smtClean="0">
                <a:solidFill>
                  <a:srgbClr val="FFFFFF"/>
                </a:solidFill>
              </a:rPr>
              <a:t>csv</a:t>
            </a:r>
            <a:endParaRPr lang="en-US" sz="1000" dirty="0"/>
          </a:p>
          <a:p>
            <a:pPr>
              <a:lnSpc>
                <a:spcPct val="100000"/>
              </a:lnSpc>
              <a:spcBef>
                <a:spcPts val="0"/>
              </a:spcBef>
            </a:pPr>
            <a:endParaRPr lang="en-US" sz="1000" dirty="0" smtClean="0"/>
          </a:p>
          <a:p>
            <a:pPr>
              <a:lnSpc>
                <a:spcPct val="100000"/>
              </a:lnSpc>
              <a:spcBef>
                <a:spcPts val="0"/>
              </a:spcBef>
            </a:pPr>
            <a:r>
              <a:rPr lang="en-US" sz="1000" dirty="0" err="1">
                <a:solidFill>
                  <a:srgbClr val="FFFFFF"/>
                </a:solidFill>
              </a:rPr>
              <a:t>psql</a:t>
            </a:r>
            <a:r>
              <a:rPr lang="en-US" sz="1000" dirty="0">
                <a:solidFill>
                  <a:srgbClr val="FFFFFF"/>
                </a:solidFill>
              </a:rPr>
              <a:t> </a:t>
            </a:r>
            <a:r>
              <a:rPr lang="en-US" sz="1000" dirty="0">
                <a:solidFill>
                  <a:srgbClr val="F08047"/>
                </a:solidFill>
              </a:rPr>
              <a:t>-</a:t>
            </a:r>
            <a:r>
              <a:rPr lang="en-US" sz="1000" dirty="0">
                <a:solidFill>
                  <a:srgbClr val="FFFFFF"/>
                </a:solidFill>
              </a:rPr>
              <a:t>h </a:t>
            </a:r>
            <a:r>
              <a:rPr lang="en-US" sz="1000" dirty="0" smtClean="0">
                <a:solidFill>
                  <a:srgbClr val="FFFFFF"/>
                </a:solidFill>
              </a:rPr>
              <a:t>hostname </a:t>
            </a:r>
            <a:r>
              <a:rPr lang="en-US" sz="1000" dirty="0">
                <a:solidFill>
                  <a:srgbClr val="F08047"/>
                </a:solidFill>
              </a:rPr>
              <a:t>-</a:t>
            </a:r>
            <a:r>
              <a:rPr lang="en-US" sz="1000" dirty="0">
                <a:solidFill>
                  <a:srgbClr val="FFFFFF"/>
                </a:solidFill>
              </a:rPr>
              <a:t>d </a:t>
            </a:r>
            <a:r>
              <a:rPr lang="en-US" sz="1000" dirty="0" smtClean="0">
                <a:solidFill>
                  <a:srgbClr val="FFFFFF"/>
                </a:solidFill>
              </a:rPr>
              <a:t>database </a:t>
            </a:r>
            <a:r>
              <a:rPr lang="en-US" sz="1000" dirty="0">
                <a:solidFill>
                  <a:srgbClr val="F08047"/>
                </a:solidFill>
              </a:rPr>
              <a:t>-</a:t>
            </a:r>
            <a:r>
              <a:rPr lang="en-US" sz="1000" dirty="0">
                <a:solidFill>
                  <a:srgbClr val="FFFFFF"/>
                </a:solidFill>
              </a:rPr>
              <a:t>c </a:t>
            </a:r>
            <a:r>
              <a:rPr lang="en-US" sz="1000" dirty="0">
                <a:solidFill>
                  <a:srgbClr val="8DB0D3"/>
                </a:solidFill>
              </a:rPr>
              <a:t>'COPY </a:t>
            </a:r>
            <a:r>
              <a:rPr lang="en-US" sz="1000" dirty="0" err="1" smtClean="0">
                <a:solidFill>
                  <a:srgbClr val="8DB0D3"/>
                </a:solidFill>
              </a:rPr>
              <a:t>schema.table</a:t>
            </a:r>
            <a:r>
              <a:rPr lang="en-US" sz="1000" dirty="0" smtClean="0">
                <a:solidFill>
                  <a:srgbClr val="8DB0D3"/>
                </a:solidFill>
              </a:rPr>
              <a:t> FROM STDIN </a:t>
            </a:r>
            <a:r>
              <a:rPr lang="en-US" sz="1000" dirty="0">
                <a:solidFill>
                  <a:srgbClr val="8DB0D3"/>
                </a:solidFill>
              </a:rPr>
              <a:t>(FORMAT CSV, HEADER TRUE)'</a:t>
            </a:r>
            <a:r>
              <a:rPr lang="en-US" sz="1000" dirty="0">
                <a:solidFill>
                  <a:srgbClr val="FFFFFF"/>
                </a:solidFill>
              </a:rPr>
              <a:t> </a:t>
            </a:r>
            <a:r>
              <a:rPr lang="en-US" sz="1000" dirty="0" smtClean="0">
                <a:solidFill>
                  <a:srgbClr val="F08047"/>
                </a:solidFill>
              </a:rPr>
              <a:t>&lt;</a:t>
            </a:r>
            <a:r>
              <a:rPr lang="en-US" sz="1000" dirty="0" smtClean="0">
                <a:solidFill>
                  <a:srgbClr val="FFFFFF"/>
                </a:solidFill>
              </a:rPr>
              <a:t> file</a:t>
            </a:r>
            <a:r>
              <a:rPr lang="en-US" sz="1000" dirty="0" smtClean="0">
                <a:solidFill>
                  <a:srgbClr val="F08047"/>
                </a:solidFill>
              </a:rPr>
              <a:t>.</a:t>
            </a:r>
            <a:r>
              <a:rPr lang="en-US" sz="1000" dirty="0" smtClean="0">
                <a:solidFill>
                  <a:srgbClr val="FFFFFF"/>
                </a:solidFill>
              </a:rPr>
              <a:t>csv</a:t>
            </a:r>
            <a:endParaRPr lang="en-US" sz="1000" dirty="0"/>
          </a:p>
          <a:p>
            <a:pPr>
              <a:lnSpc>
                <a:spcPct val="100000"/>
              </a:lnSpc>
              <a:spcBef>
                <a:spcPts val="0"/>
              </a:spcBef>
            </a:pP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We can use the copy command via </a:t>
            </a:r>
            <a:r>
              <a:rPr lang="en-US" dirty="0" err="1" smtClean="0"/>
              <a:t>psql</a:t>
            </a:r>
            <a:r>
              <a:rPr lang="en-US" dirty="0" smtClean="0"/>
              <a:t> to import or export a CSV file.</a:t>
            </a:r>
          </a:p>
          <a:p>
            <a:pPr marL="119063" indent="-119063">
              <a:buFont typeface="Arial" panose="020B0604020202020204" pitchFamily="34" charset="0"/>
              <a:buChar char="•"/>
            </a:pPr>
            <a:r>
              <a:rPr lang="en-US" dirty="0" smtClean="0"/>
              <a:t>The </a:t>
            </a:r>
            <a:r>
              <a:rPr lang="en-US" dirty="0" err="1" smtClean="0"/>
              <a:t>postgres</a:t>
            </a:r>
            <a:r>
              <a:rPr lang="en-US" dirty="0" smtClean="0"/>
              <a:t> dump files use the COPY command to load the data back into the database either using </a:t>
            </a:r>
            <a:r>
              <a:rPr lang="en-US" dirty="0" err="1" smtClean="0"/>
              <a:t>psql</a:t>
            </a:r>
            <a:r>
              <a:rPr lang="en-US" dirty="0" smtClean="0"/>
              <a:t> or </a:t>
            </a:r>
            <a:r>
              <a:rPr lang="en-US" dirty="0" err="1" smtClean="0"/>
              <a:t>pg_restore</a:t>
            </a:r>
            <a:r>
              <a:rPr lang="en-US" dirty="0" smtClean="0"/>
              <a:t>.</a:t>
            </a:r>
            <a:endParaRPr lang="en-US" dirty="0"/>
          </a:p>
          <a:p>
            <a:pPr marL="119063" indent="-119063">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2219510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COPY (via Driver)</a:t>
            </a:r>
            <a:endParaRPr lang="en-US" dirty="0"/>
          </a:p>
        </p:txBody>
      </p:sp>
      <p:sp>
        <p:nvSpPr>
          <p:cNvPr id="7" name="Text Placeholder 6"/>
          <p:cNvSpPr>
            <a:spLocks noGrp="1"/>
          </p:cNvSpPr>
          <p:nvPr>
            <p:ph type="body" sz="quarter" idx="12"/>
          </p:nvPr>
        </p:nvSpPr>
        <p:spPr/>
        <p:txBody>
          <a:bodyPr/>
          <a:lstStyle/>
          <a:p>
            <a:pPr marL="119063" indent="-119063">
              <a:buFont typeface="Arial" panose="020B0604020202020204" pitchFamily="34" charset="0"/>
              <a:buChar char="•"/>
            </a:pPr>
            <a:r>
              <a:rPr lang="en-US" dirty="0"/>
              <a:t>R Drivers</a:t>
            </a:r>
          </a:p>
          <a:p>
            <a:pPr marL="234951" lvl="1" indent="-119063">
              <a:buFont typeface="Arial" panose="020B0604020202020204" pitchFamily="34" charset="0"/>
              <a:buChar char="•"/>
            </a:pPr>
            <a:r>
              <a:rPr lang="en-US" dirty="0" err="1" smtClean="0"/>
              <a:t>RPostgreSQL</a:t>
            </a:r>
            <a:endParaRPr lang="en-US" dirty="0"/>
          </a:p>
          <a:p>
            <a:pPr marL="341313" lvl="2" indent="-119063">
              <a:buFont typeface="Arial" panose="020B0604020202020204" pitchFamily="34" charset="0"/>
              <a:buChar char="•"/>
            </a:pPr>
            <a:r>
              <a:rPr lang="en-US" sz="1200" dirty="0" err="1"/>
              <a:t>postgresqlCopyIn</a:t>
            </a:r>
            <a:endParaRPr lang="en-US" sz="1200" dirty="0"/>
          </a:p>
          <a:p>
            <a:pPr marL="341313" lvl="2" indent="-119063">
              <a:buFont typeface="Arial" panose="020B0604020202020204" pitchFamily="34" charset="0"/>
              <a:buChar char="•"/>
            </a:pPr>
            <a:r>
              <a:rPr lang="en-US" sz="1200" dirty="0" err="1"/>
              <a:t>postgresqlCopyInDataframe</a:t>
            </a:r>
            <a:endParaRPr lang="en-US" sz="1200" dirty="0"/>
          </a:p>
          <a:p>
            <a:pPr marL="119063" indent="-119063">
              <a:buFont typeface="Arial" panose="020B0604020202020204" pitchFamily="34" charset="0"/>
              <a:buChar char="•"/>
            </a:pPr>
            <a:r>
              <a:rPr lang="en-US" dirty="0" smtClean="0"/>
              <a:t>Perl</a:t>
            </a:r>
          </a:p>
          <a:p>
            <a:pPr marL="234951" lvl="1" indent="-119063">
              <a:buFont typeface="Arial" panose="020B0604020202020204" pitchFamily="34" charset="0"/>
              <a:buChar char="•"/>
            </a:pPr>
            <a:r>
              <a:rPr lang="en-US" dirty="0" smtClean="0"/>
              <a:t>DBD::</a:t>
            </a:r>
            <a:r>
              <a:rPr lang="en-US" dirty="0" err="1" smtClean="0"/>
              <a:t>Pg</a:t>
            </a:r>
            <a:endParaRPr lang="en-US" dirty="0" smtClean="0"/>
          </a:p>
          <a:p>
            <a:pPr marL="341313" lvl="2" indent="-119063">
              <a:buFont typeface="Arial" panose="020B0604020202020204" pitchFamily="34" charset="0"/>
              <a:buChar char="•"/>
            </a:pPr>
            <a:r>
              <a:rPr lang="en-US" sz="1200" dirty="0" err="1" smtClean="0"/>
              <a:t>pg_putcopydata</a:t>
            </a:r>
            <a:endParaRPr lang="en-US" sz="1200" dirty="0" smtClean="0"/>
          </a:p>
          <a:p>
            <a:pPr marL="341313" lvl="2" indent="-119063">
              <a:buFont typeface="Arial" panose="020B0604020202020204" pitchFamily="34" charset="0"/>
              <a:buChar char="•"/>
            </a:pPr>
            <a:r>
              <a:rPr lang="en-US" sz="1200" dirty="0" err="1" smtClean="0"/>
              <a:t>pg_getcopydata</a:t>
            </a:r>
            <a:endParaRPr lang="en-US" sz="1200" dirty="0" smtClean="0"/>
          </a:p>
          <a:p>
            <a:pPr marL="119063" indent="-119063">
              <a:buFont typeface="Arial" panose="020B0604020202020204" pitchFamily="34" charset="0"/>
              <a:buChar char="•"/>
            </a:pPr>
            <a:r>
              <a:rPr lang="en-US" dirty="0" smtClean="0"/>
              <a:t>Python</a:t>
            </a:r>
          </a:p>
          <a:p>
            <a:pPr marL="234951" lvl="1" indent="-119063">
              <a:buFont typeface="Arial" panose="020B0604020202020204" pitchFamily="34" charset="0"/>
              <a:buChar char="•"/>
            </a:pPr>
            <a:r>
              <a:rPr lang="en-US" dirty="0" smtClean="0"/>
              <a:t>Psycopg2</a:t>
            </a:r>
          </a:p>
          <a:p>
            <a:pPr marL="341313" lvl="2" indent="-119063">
              <a:buFont typeface="Arial" panose="020B0604020202020204" pitchFamily="34" charset="0"/>
              <a:buChar char="•"/>
            </a:pPr>
            <a:r>
              <a:rPr lang="en-US" sz="1200" dirty="0" err="1" smtClean="0"/>
              <a:t>copy_to</a:t>
            </a:r>
            <a:endParaRPr lang="en-US" sz="1200" dirty="0" smtClean="0"/>
          </a:p>
          <a:p>
            <a:pPr marL="341313" lvl="2" indent="-119063">
              <a:buFont typeface="Arial" panose="020B0604020202020204" pitchFamily="34" charset="0"/>
              <a:buChar char="•"/>
            </a:pPr>
            <a:r>
              <a:rPr lang="en-US" sz="1200" dirty="0" err="1" smtClean="0"/>
              <a:t>copy_from</a:t>
            </a:r>
            <a:endParaRPr lang="en-US" sz="1200" dirty="0" smtClean="0"/>
          </a:p>
          <a:p>
            <a:pPr marL="341313" lvl="2" indent="-119063">
              <a:buFont typeface="Arial" panose="020B0604020202020204" pitchFamily="34" charset="0"/>
              <a:buChar char="•"/>
            </a:pPr>
            <a:r>
              <a:rPr lang="en-US" sz="1200" dirty="0" err="1" smtClean="0"/>
              <a:t>copy_expert</a:t>
            </a:r>
            <a:endParaRPr lang="en-US" sz="1200" dirty="0" smtClean="0"/>
          </a:p>
          <a:p>
            <a:pPr marL="119063" indent="-119063">
              <a:buFont typeface="Arial" panose="020B0604020202020204" pitchFamily="34" charset="0"/>
              <a:buChar char="•"/>
            </a:pPr>
            <a:r>
              <a:rPr lang="en-US" dirty="0" smtClean="0"/>
              <a:t>Ruby</a:t>
            </a:r>
          </a:p>
          <a:p>
            <a:pPr marL="234951" lvl="1" indent="-119063">
              <a:buFont typeface="Arial" panose="020B0604020202020204" pitchFamily="34" charset="0"/>
              <a:buChar char="•"/>
            </a:pPr>
            <a:r>
              <a:rPr lang="en-US" dirty="0" smtClean="0"/>
              <a:t>PG::Connection</a:t>
            </a:r>
          </a:p>
          <a:p>
            <a:pPr marL="341313" lvl="2" indent="-119063">
              <a:buFont typeface="Arial" panose="020B0604020202020204" pitchFamily="34" charset="0"/>
              <a:buChar char="•"/>
            </a:pPr>
            <a:r>
              <a:rPr lang="en-US" sz="1200" dirty="0" err="1" smtClean="0"/>
              <a:t>put_copy_data</a:t>
            </a:r>
            <a:endParaRPr lang="en-US" sz="1200" dirty="0" smtClean="0"/>
          </a:p>
          <a:p>
            <a:pPr marL="341313" lvl="2" indent="-119063">
              <a:buFont typeface="Arial" panose="020B0604020202020204" pitchFamily="34" charset="0"/>
              <a:buChar char="•"/>
            </a:pPr>
            <a:r>
              <a:rPr lang="en-US" sz="1200" dirty="0" err="1" smtClean="0"/>
              <a:t>get_copy_data</a:t>
            </a:r>
            <a:endParaRPr lang="en-US" sz="1200" dirty="0" smtClean="0"/>
          </a:p>
          <a:p>
            <a:pPr marL="119063" indent="-119063">
              <a:buFont typeface="Arial" panose="020B0604020202020204" pitchFamily="34" charset="0"/>
              <a:buChar char="•"/>
            </a:pPr>
            <a:r>
              <a:rPr lang="en-US" dirty="0" smtClean="0"/>
              <a:t>Go</a:t>
            </a:r>
          </a:p>
          <a:p>
            <a:pPr marL="234951" lvl="1" indent="-119063">
              <a:buFont typeface="Arial" panose="020B0604020202020204" pitchFamily="34" charset="0"/>
              <a:buChar char="•"/>
            </a:pPr>
            <a:r>
              <a:rPr lang="en-US" dirty="0" smtClean="0"/>
              <a:t>lib/</a:t>
            </a:r>
            <a:r>
              <a:rPr lang="en-US" dirty="0" err="1" smtClean="0"/>
              <a:t>pq</a:t>
            </a:r>
            <a:endParaRPr lang="en-US" dirty="0" smtClean="0"/>
          </a:p>
          <a:p>
            <a:pPr marL="341313" lvl="2" indent="-119063">
              <a:buFont typeface="Arial" panose="020B0604020202020204" pitchFamily="34" charset="0"/>
              <a:buChar char="•"/>
            </a:pPr>
            <a:r>
              <a:rPr lang="en-US" sz="1200" dirty="0" err="1" smtClean="0"/>
              <a:t>CopyIn</a:t>
            </a:r>
            <a:endParaRPr lang="en-US" sz="1200" dirty="0" smtClean="0"/>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endParaRPr lang="en-US" dirty="0"/>
          </a:p>
          <a:p>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The copy command is available via some </a:t>
            </a:r>
            <a:r>
              <a:rPr lang="en-US" i="1" dirty="0" smtClean="0"/>
              <a:t>but not all</a:t>
            </a:r>
            <a:r>
              <a:rPr lang="en-US" dirty="0" smtClean="0"/>
              <a:t> </a:t>
            </a:r>
            <a:r>
              <a:rPr lang="en-US" dirty="0" smtClean="0"/>
              <a:t>drivers and some are </a:t>
            </a:r>
            <a:r>
              <a:rPr lang="en-US" i="1" dirty="0" smtClean="0"/>
              <a:t>into PostgreSQL only</a:t>
            </a:r>
            <a:r>
              <a:rPr lang="en-US" dirty="0" smtClean="0"/>
              <a:t>.</a:t>
            </a:r>
            <a:endParaRPr lang="en-US" dirty="0" smtClean="0"/>
          </a:p>
          <a:p>
            <a:pPr marL="119063" indent="-119063">
              <a:buFont typeface="Arial" panose="020B0604020202020204" pitchFamily="34" charset="0"/>
              <a:buChar char="•"/>
            </a:pPr>
            <a:r>
              <a:rPr lang="en-US" dirty="0" smtClean="0"/>
              <a:t>.NET Drivers</a:t>
            </a:r>
          </a:p>
          <a:p>
            <a:pPr marL="234951" lvl="1" indent="-119063">
              <a:buFont typeface="Arial" panose="020B0604020202020204" pitchFamily="34" charset="0"/>
              <a:buChar char="•"/>
            </a:pPr>
            <a:r>
              <a:rPr lang="en-US" dirty="0" smtClean="0"/>
              <a:t>NPGSQL</a:t>
            </a:r>
          </a:p>
          <a:p>
            <a:pPr marL="341313" lvl="2" indent="-119063">
              <a:buFont typeface="Arial" panose="020B0604020202020204" pitchFamily="34" charset="0"/>
              <a:buChar char="•"/>
            </a:pPr>
            <a:r>
              <a:rPr lang="en-US" sz="1200" dirty="0" err="1" smtClean="0"/>
              <a:t>BeginBinaryImport</a:t>
            </a:r>
            <a:endParaRPr lang="en-US" sz="1200" dirty="0" smtClean="0"/>
          </a:p>
          <a:p>
            <a:pPr marL="341313" lvl="2" indent="-119063">
              <a:buFont typeface="Arial" panose="020B0604020202020204" pitchFamily="34" charset="0"/>
              <a:buChar char="•"/>
            </a:pPr>
            <a:r>
              <a:rPr lang="en-US" sz="1200" dirty="0" err="1" smtClean="0"/>
              <a:t>BeginBinaryExport</a:t>
            </a:r>
            <a:endParaRPr lang="en-US" sz="1200" dirty="0" smtClean="0"/>
          </a:p>
          <a:p>
            <a:pPr marL="341313" lvl="2" indent="-119063">
              <a:buFont typeface="Arial" panose="020B0604020202020204" pitchFamily="34" charset="0"/>
              <a:buChar char="•"/>
            </a:pPr>
            <a:r>
              <a:rPr lang="en-US" sz="1200" dirty="0" err="1" smtClean="0"/>
              <a:t>BeginTextImport</a:t>
            </a:r>
            <a:endParaRPr lang="en-US" sz="1200" dirty="0" smtClean="0"/>
          </a:p>
          <a:p>
            <a:pPr marL="341313" lvl="2" indent="-119063">
              <a:buFont typeface="Arial" panose="020B0604020202020204" pitchFamily="34" charset="0"/>
              <a:buChar char="•"/>
            </a:pPr>
            <a:r>
              <a:rPr lang="en-US" sz="1200" dirty="0" err="1" smtClean="0"/>
              <a:t>BeginTextExport</a:t>
            </a:r>
            <a:endParaRPr lang="en-US" sz="1200" dirty="0" smtClean="0"/>
          </a:p>
          <a:p>
            <a:pPr marL="341313" lvl="2" indent="-119063">
              <a:buFont typeface="Arial" panose="020B0604020202020204" pitchFamily="34" charset="0"/>
              <a:buChar char="•"/>
            </a:pPr>
            <a:r>
              <a:rPr lang="en-US" sz="1200" dirty="0" err="1" smtClean="0"/>
              <a:t>BeginRawBinaryCopy</a:t>
            </a:r>
            <a:endParaRPr lang="en-US" sz="1200" dirty="0" smtClean="0"/>
          </a:p>
          <a:p>
            <a:pPr marL="341313" lvl="2" indent="-119063">
              <a:buFont typeface="Arial" panose="020B0604020202020204" pitchFamily="34" charset="0"/>
              <a:buChar char="•"/>
            </a:pPr>
            <a:r>
              <a:rPr lang="en-US" sz="1200" dirty="0" err="1" smtClean="0"/>
              <a:t>BeginRawBinaryCopy</a:t>
            </a:r>
            <a:endParaRPr lang="en-US" sz="1200" dirty="0" smtClean="0"/>
          </a:p>
          <a:p>
            <a:pPr marL="234951" lvl="1" indent="-119063">
              <a:buFont typeface="Arial" panose="020B0604020202020204" pitchFamily="34" charset="0"/>
              <a:buChar char="•"/>
            </a:pPr>
            <a:r>
              <a:rPr lang="en-US" dirty="0" err="1" smtClean="0"/>
              <a:t>Devart</a:t>
            </a:r>
            <a:r>
              <a:rPr lang="en-US" dirty="0" smtClean="0"/>
              <a:t> </a:t>
            </a:r>
            <a:r>
              <a:rPr lang="en-US" dirty="0" err="1" smtClean="0"/>
              <a:t>dotConnect</a:t>
            </a:r>
            <a:r>
              <a:rPr lang="en-US" dirty="0" smtClean="0"/>
              <a:t> for PostgreSQL</a:t>
            </a:r>
          </a:p>
          <a:p>
            <a:pPr marL="341313" lvl="2" indent="-119063">
              <a:buFont typeface="Arial" panose="020B0604020202020204" pitchFamily="34" charset="0"/>
              <a:buChar char="•"/>
            </a:pPr>
            <a:r>
              <a:rPr lang="en-US" sz="1200" dirty="0" err="1"/>
              <a:t>PgSqlLoader</a:t>
            </a:r>
            <a:endParaRPr lang="en-US" sz="1200" dirty="0" smtClean="0"/>
          </a:p>
          <a:p>
            <a:pPr marL="119063" indent="-119063">
              <a:buFont typeface="Arial" panose="020B0604020202020204" pitchFamily="34" charset="0"/>
              <a:buChar char="•"/>
            </a:pPr>
            <a:r>
              <a:rPr lang="en-US" dirty="0" smtClean="0"/>
              <a:t>Java Drivers</a:t>
            </a:r>
          </a:p>
          <a:p>
            <a:pPr marL="234951" lvl="1" indent="-119063">
              <a:buFont typeface="Arial" panose="020B0604020202020204" pitchFamily="34" charset="0"/>
              <a:buChar char="•"/>
            </a:pPr>
            <a:r>
              <a:rPr lang="en-US" dirty="0" smtClean="0"/>
              <a:t>JDBC</a:t>
            </a:r>
          </a:p>
          <a:p>
            <a:pPr marL="341313" lvl="2" indent="-119063">
              <a:buFont typeface="Arial" panose="020B0604020202020204" pitchFamily="34" charset="0"/>
              <a:buChar char="•"/>
            </a:pPr>
            <a:r>
              <a:rPr lang="en-US" sz="1200" dirty="0" err="1" smtClean="0"/>
              <a:t>copyIn</a:t>
            </a:r>
            <a:endParaRPr lang="en-US" sz="1200" dirty="0" smtClean="0"/>
          </a:p>
          <a:p>
            <a:pPr marL="341313" lvl="2" indent="-119063">
              <a:buFont typeface="Arial" panose="020B0604020202020204" pitchFamily="34" charset="0"/>
              <a:buChar char="•"/>
            </a:pPr>
            <a:r>
              <a:rPr lang="en-US" sz="1200" dirty="0" err="1" smtClean="0"/>
              <a:t>copyOut</a:t>
            </a:r>
            <a:endParaRPr lang="en-US" sz="1200" dirty="0" smtClean="0"/>
          </a:p>
        </p:txBody>
      </p:sp>
    </p:spTree>
    <p:extLst>
      <p:ext uri="{BB962C8B-B14F-4D97-AF65-F5344CB8AC3E}">
        <p14:creationId xmlns:p14="http://schemas.microsoft.com/office/powerpoint/2010/main" val="38517754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COPY (via Other Programs)</a:t>
            </a:r>
            <a:endParaRPr lang="en-US" dirty="0"/>
          </a:p>
        </p:txBody>
      </p:sp>
      <p:sp>
        <p:nvSpPr>
          <p:cNvPr id="7" name="Text Placeholder 6"/>
          <p:cNvSpPr>
            <a:spLocks noGrp="1"/>
          </p:cNvSpPr>
          <p:nvPr>
            <p:ph type="body" sz="quarter" idx="12"/>
          </p:nvPr>
        </p:nvSpPr>
        <p:spPr>
          <a:xfrm>
            <a:off x="458787" y="1261872"/>
            <a:ext cx="8223200" cy="4846320"/>
          </a:xfrm>
        </p:spPr>
        <p:txBody>
          <a:bodyPr/>
          <a:lstStyle/>
          <a:p>
            <a:r>
              <a:rPr lang="en-US" dirty="0" smtClean="0"/>
              <a:t>There are some other 3rd party tools that help you do this also.</a:t>
            </a:r>
          </a:p>
          <a:p>
            <a:pPr marL="457200" indent="-457200">
              <a:buFont typeface="Arial" panose="020B0604020202020204" pitchFamily="34" charset="0"/>
              <a:buChar char="•"/>
            </a:pPr>
            <a:r>
              <a:rPr lang="en-US" dirty="0" err="1" smtClean="0"/>
              <a:t>Pgloader</a:t>
            </a:r>
            <a:endParaRPr lang="en-US" dirty="0" smtClean="0"/>
          </a:p>
          <a:p>
            <a:pPr marL="1036638" lvl="1" indent="-457200">
              <a:buFont typeface="Arial" panose="020B0604020202020204" pitchFamily="34" charset="0"/>
              <a:buChar char="•"/>
            </a:pPr>
            <a:r>
              <a:rPr lang="en-US" dirty="0">
                <a:hlinkClick r:id="rId3"/>
              </a:rPr>
              <a:t>http://pgloader.io</a:t>
            </a:r>
            <a:r>
              <a:rPr lang="en-US" dirty="0" smtClean="0">
                <a:hlinkClick r:id="rId3"/>
              </a:rPr>
              <a:t>/</a:t>
            </a:r>
            <a:endParaRPr lang="en-US" dirty="0" smtClean="0"/>
          </a:p>
          <a:p>
            <a:pPr marL="457200" indent="-457200">
              <a:buFont typeface="Arial" panose="020B0604020202020204" pitchFamily="34" charset="0"/>
              <a:buChar char="•"/>
            </a:pPr>
            <a:r>
              <a:rPr lang="en-US" dirty="0" err="1" smtClean="0"/>
              <a:t>pg_bulkload</a:t>
            </a:r>
            <a:endParaRPr lang="en-US" dirty="0" smtClean="0"/>
          </a:p>
          <a:p>
            <a:pPr marL="1036638" lvl="1" indent="-457200">
              <a:buFont typeface="Arial" panose="020B0604020202020204" pitchFamily="34" charset="0"/>
              <a:buChar char="•"/>
            </a:pPr>
            <a:r>
              <a:rPr lang="en-US" dirty="0">
                <a:hlinkClick r:id="rId4"/>
              </a:rPr>
              <a:t>http://</a:t>
            </a:r>
            <a:r>
              <a:rPr lang="en-US" dirty="0" smtClean="0">
                <a:hlinkClick r:id="rId4"/>
              </a:rPr>
              <a:t>ossc-db.github.io/pg_bulkload/index.html</a:t>
            </a:r>
            <a:endParaRPr lang="en-US" dirty="0" smtClean="0"/>
          </a:p>
          <a:p>
            <a:endParaRPr lang="en-US" dirty="0" smtClean="0"/>
          </a:p>
          <a:p>
            <a:endParaRPr lang="en-US" dirty="0" smtClean="0"/>
          </a:p>
          <a:p>
            <a:endParaRPr lang="en-US" dirty="0" smtClean="0"/>
          </a:p>
          <a:p>
            <a:endParaRPr lang="en-US" dirty="0"/>
          </a:p>
        </p:txBody>
      </p:sp>
      <p:sp>
        <p:nvSpPr>
          <p:cNvPr id="4" name="Footer Placeholder 3"/>
          <p:cNvSpPr>
            <a:spLocks noGrp="1"/>
          </p:cNvSpPr>
          <p:nvPr>
            <p:ph type="ftr" sz="quarter" idx="13"/>
          </p:nvPr>
        </p:nvSpPr>
        <p:spPr/>
        <p:txBody>
          <a:bodyPr/>
          <a:lstStyle/>
          <a:p>
            <a:r>
              <a:rPr lang="en-US" altLang="en-US" smtClean="0"/>
              <a:t>© Fred Hutchinson Cancer Research Center </a:t>
            </a:r>
            <a:endParaRPr lang="en-US" altLang="en-US"/>
          </a:p>
        </p:txBody>
      </p:sp>
      <p:sp>
        <p:nvSpPr>
          <p:cNvPr id="5" name="Slide Number Placeholder 4"/>
          <p:cNvSpPr>
            <a:spLocks noGrp="1"/>
          </p:cNvSpPr>
          <p:nvPr>
            <p:ph type="sldNum" sz="quarter" idx="14"/>
          </p:nvPr>
        </p:nvSpPr>
        <p:spPr/>
        <p:txBody>
          <a:bodyPr/>
          <a:lstStyle/>
          <a:p>
            <a:fld id="{81F6045A-3FC8-4180-9CC3-FF6C384CE9FA}" type="slidenum">
              <a:rPr lang="en-US" altLang="en-US" smtClean="0"/>
              <a:pPr/>
              <a:t>17</a:t>
            </a:fld>
            <a:endParaRPr lang="en-US" altLang="en-US"/>
          </a:p>
        </p:txBody>
      </p:sp>
    </p:spTree>
    <p:extLst>
      <p:ext uri="{BB962C8B-B14F-4D97-AF65-F5344CB8AC3E}">
        <p14:creationId xmlns:p14="http://schemas.microsoft.com/office/powerpoint/2010/main" val="37402267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INSERT INTO</a:t>
            </a:r>
          </a:p>
          <a:p>
            <a:pPr marL="90488" lvl="1">
              <a:spcBef>
                <a:spcPct val="0"/>
              </a:spcBef>
            </a:pPr>
            <a:r>
              <a:rPr lang="en-US" altLang="en-US" dirty="0" smtClean="0">
                <a:ea typeface="ヒラギノ角ゴ Pro W3" charset="-128"/>
              </a:rPr>
              <a:t>Bulk Inserting from another Table/Query</a:t>
            </a:r>
          </a:p>
        </p:txBody>
      </p:sp>
    </p:spTree>
    <p:extLst>
      <p:ext uri="{BB962C8B-B14F-4D97-AF65-F5344CB8AC3E}">
        <p14:creationId xmlns:p14="http://schemas.microsoft.com/office/powerpoint/2010/main" val="1699405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INSERT INTO (Bulk Insert)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INSERT</a:t>
            </a:r>
            <a:r>
              <a:rPr lang="en-US" sz="1000" dirty="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table_a</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table_b</a:t>
            </a:r>
            <a:r>
              <a:rPr lang="en-US" sz="1000" dirty="0">
                <a:solidFill>
                  <a:srgbClr val="F08047"/>
                </a:solidFill>
              </a:rPr>
              <a:t>;</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command will insert all results from simple to complex queries into an existing table.</a:t>
            </a:r>
          </a:p>
          <a:p>
            <a:pPr marL="119063" indent="-119063">
              <a:buFont typeface="Arial" panose="020B0604020202020204" pitchFamily="34" charset="0"/>
              <a:buChar char="•"/>
            </a:pPr>
            <a:r>
              <a:rPr lang="en-US" dirty="0"/>
              <a:t>One great example of this is inserting columns of data from a normalized table into 3rd normal form </a:t>
            </a:r>
            <a:r>
              <a:rPr lang="en-US" dirty="0" smtClean="0"/>
              <a:t>tables or into key value table.</a:t>
            </a:r>
            <a:endParaRPr lang="en-US" dirty="0"/>
          </a:p>
          <a:p>
            <a:pPr marL="119063" indent="-119063">
              <a:buFont typeface="Arial" panose="020B0604020202020204" pitchFamily="34" charset="0"/>
              <a:buChar char="•"/>
            </a:pPr>
            <a:r>
              <a:rPr lang="en-US" dirty="0"/>
              <a:t>For example if you have </a:t>
            </a:r>
            <a:r>
              <a:rPr lang="en-US" dirty="0" smtClean="0"/>
              <a:t>78 fields that all need to get written to one key value table, you can do this with 78 INSERT INTO’s instead of 78 * the number of rows using normal INSERT statements. For a 1,000 rows this would be 78,000 normal INSERT’s making it a lot faster to perform just 78 INSERT INTO’s.</a:t>
            </a:r>
            <a:endParaRPr lang="en-US" dirty="0"/>
          </a:p>
          <a:p>
            <a:pPr marL="119063" indent="-119063">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337814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altLang="en-US" dirty="0" smtClean="0">
                <a:ea typeface="ヒラギノ角ゴ Pro W3" charset="-128"/>
              </a:rPr>
              <a:t>INSERT (Multi Row)</a:t>
            </a:r>
          </a:p>
          <a:p>
            <a:pPr marL="90488" lvl="1">
              <a:spcBef>
                <a:spcPct val="0"/>
              </a:spcBef>
            </a:pPr>
            <a:r>
              <a:rPr lang="en-US" altLang="en-US" dirty="0" smtClean="0">
                <a:ea typeface="ヒラギノ角ゴ Pro W3" charset="-128"/>
              </a:rPr>
              <a:t>Bulk Inserting</a:t>
            </a:r>
          </a:p>
        </p:txBody>
      </p:sp>
    </p:spTree>
    <p:extLst>
      <p:ext uri="{BB962C8B-B14F-4D97-AF65-F5344CB8AC3E}">
        <p14:creationId xmlns:p14="http://schemas.microsoft.com/office/powerpoint/2010/main" val="20284855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INSERT (Bulk Insert)</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rPr>
              <a:t>-- Single Row Insert Example </a:t>
            </a:r>
            <a:endParaRPr lang="en-US" sz="1000" dirty="0" smtClean="0">
              <a:solidFill>
                <a:srgbClr val="3A8BDA"/>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pg_mug</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item</a:t>
            </a:r>
            <a:r>
              <a:rPr lang="en-US" sz="1000" dirty="0">
                <a:solidFill>
                  <a:srgbClr val="F08047"/>
                </a:solidFill>
              </a:rPr>
              <a:t>)</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8DB0D3"/>
                </a:solidFill>
              </a:rPr>
              <a:t>'coffee'</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pg_mug</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item</a:t>
            </a:r>
            <a:r>
              <a:rPr lang="en-US" sz="1000" dirty="0">
                <a:solidFill>
                  <a:srgbClr val="F08047"/>
                </a:solidFill>
              </a:rPr>
              <a:t>)</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8DB0D3"/>
                </a:solidFill>
              </a:rPr>
              <a:t>'sugar'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pg_mug</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item</a:t>
            </a:r>
            <a:r>
              <a:rPr lang="en-US" sz="1000" dirty="0">
                <a:solidFill>
                  <a:srgbClr val="F08047"/>
                </a:solidFill>
              </a:rPr>
              <a:t>)</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F4DD0B"/>
                </a:solidFill>
              </a:rPr>
              <a:t>3</a:t>
            </a:r>
            <a:r>
              <a:rPr lang="en-US" sz="1000" dirty="0">
                <a:solidFill>
                  <a:srgbClr val="F08047"/>
                </a:solidFill>
              </a:rPr>
              <a:t>,</a:t>
            </a:r>
            <a:r>
              <a:rPr lang="en-US" sz="1000" dirty="0">
                <a:solidFill>
                  <a:srgbClr val="FFFFFF"/>
                </a:solidFill>
              </a:rPr>
              <a:t> </a:t>
            </a:r>
            <a:r>
              <a:rPr lang="en-US" sz="1000" dirty="0">
                <a:solidFill>
                  <a:srgbClr val="8DB0D3"/>
                </a:solidFill>
              </a:rPr>
              <a:t>'cream'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smtClean="0">
              <a:solidFill>
                <a:srgbClr val="FFFFFF"/>
              </a:solidFill>
            </a:endParaRPr>
          </a:p>
          <a:p>
            <a:pPr>
              <a:lnSpc>
                <a:spcPct val="100000"/>
              </a:lnSpc>
              <a:spcBef>
                <a:spcPts val="0"/>
              </a:spcBef>
            </a:pPr>
            <a:r>
              <a:rPr lang="en-US" sz="1000" dirty="0" smtClean="0">
                <a:solidFill>
                  <a:srgbClr val="3A8BDA"/>
                </a:solidFill>
              </a:rPr>
              <a:t>-- </a:t>
            </a:r>
            <a:r>
              <a:rPr lang="en-US" sz="1000" dirty="0">
                <a:solidFill>
                  <a:srgbClr val="3A8BDA"/>
                </a:solidFill>
              </a:rPr>
              <a:t>Multi Row Insert Example </a:t>
            </a:r>
            <a:endParaRPr lang="en-US" sz="1000" dirty="0" smtClean="0">
              <a:solidFill>
                <a:srgbClr val="3A8BDA"/>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pg_mug</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item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VALUES</a:t>
            </a:r>
            <a:r>
              <a:rPr lang="en-US" sz="1000" dirty="0" smtClean="0">
                <a:solidFill>
                  <a:srgbClr val="FFFFFF"/>
                </a:solidFill>
              </a:rPr>
              <a:t> </a:t>
            </a:r>
            <a:r>
              <a:rPr lang="en-US" sz="1000" dirty="0">
                <a:solidFill>
                  <a:srgbClr val="F08047"/>
                </a:solidFill>
              </a:rPr>
              <a:t>(</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8DB0D3"/>
                </a:solidFill>
              </a:rPr>
              <a:t>'coffee'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8DB0D3"/>
                </a:solidFill>
              </a:rPr>
              <a:t>'sugar'</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4DD0B"/>
                </a:solidFill>
              </a:rPr>
              <a:t>3</a:t>
            </a:r>
            <a:r>
              <a:rPr lang="en-US" sz="1000" dirty="0">
                <a:solidFill>
                  <a:srgbClr val="F08047"/>
                </a:solidFill>
              </a:rPr>
              <a:t>,</a:t>
            </a:r>
            <a:r>
              <a:rPr lang="en-US" sz="1000" dirty="0">
                <a:solidFill>
                  <a:srgbClr val="FFFFFF"/>
                </a:solidFill>
              </a:rPr>
              <a:t> </a:t>
            </a:r>
            <a:r>
              <a:rPr lang="en-US" sz="1000" dirty="0">
                <a:solidFill>
                  <a:srgbClr val="8DB0D3"/>
                </a:solidFill>
              </a:rPr>
              <a:t>'cream'</a:t>
            </a:r>
            <a:r>
              <a:rPr lang="en-US" sz="1000" dirty="0">
                <a:solidFill>
                  <a:srgbClr val="F08047"/>
                </a:solidFill>
              </a:rPr>
              <a:t>);</a:t>
            </a:r>
            <a:r>
              <a:rPr lang="en-US" sz="1000" dirty="0">
                <a:solidFill>
                  <a:srgbClr val="FFFFFF"/>
                </a:solidFill>
              </a:rPr>
              <a:t> </a:t>
            </a:r>
            <a:endParaRPr lang="en-US" sz="1000" dirty="0"/>
          </a:p>
          <a:p>
            <a:pPr>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multi row insert is a big time saver over single row inserts.</a:t>
            </a:r>
          </a:p>
          <a:p>
            <a:pPr marL="119063" indent="-119063">
              <a:buFont typeface="Arial" panose="020B0604020202020204" pitchFamily="34" charset="0"/>
              <a:buChar char="•"/>
            </a:pPr>
            <a:r>
              <a:rPr lang="en-US" dirty="0"/>
              <a:t>For JAVA you can set </a:t>
            </a:r>
            <a:r>
              <a:rPr lang="en-US" dirty="0" err="1"/>
              <a:t>reWriteBatchedInserts</a:t>
            </a:r>
            <a:r>
              <a:rPr lang="en-US" dirty="0"/>
              <a:t>=true to enable JAVA to convert single row inserts into multi row inserts. This option has been available since </a:t>
            </a:r>
            <a:r>
              <a:rPr lang="en-US" dirty="0" smtClean="0"/>
              <a:t>9.4.1208 of the JDBC driver.</a:t>
            </a:r>
            <a:endParaRPr lang="en-US" dirty="0"/>
          </a:p>
          <a:p>
            <a:pPr marL="119063" indent="-119063">
              <a:buFont typeface="Arial" panose="020B0604020202020204" pitchFamily="34" charset="0"/>
              <a:buChar char="•"/>
            </a:pPr>
            <a:r>
              <a:rPr lang="en-US" dirty="0">
                <a:hlinkClick r:id="rId2"/>
              </a:rPr>
              <a:t>https://</a:t>
            </a:r>
            <a:r>
              <a:rPr lang="en-US" dirty="0" smtClean="0">
                <a:hlinkClick r:id="rId2"/>
              </a:rPr>
              <a:t>jdbc.postgresql.org/documentation/94/connect.html</a:t>
            </a:r>
            <a:endParaRPr lang="en-US" dirty="0" smtClean="0"/>
          </a:p>
          <a:p>
            <a:pPr marL="119063" indent="-119063">
              <a:buFont typeface="Arial" panose="020B0604020202020204" pitchFamily="34" charset="0"/>
              <a:buChar char="•"/>
            </a:pPr>
            <a:endParaRPr lang="en-US" dirty="0"/>
          </a:p>
        </p:txBody>
      </p:sp>
    </p:spTree>
    <p:extLst>
      <p:ext uri="{BB962C8B-B14F-4D97-AF65-F5344CB8AC3E}">
        <p14:creationId xmlns:p14="http://schemas.microsoft.com/office/powerpoint/2010/main" val="3660497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spc="-150" dirty="0" smtClean="0"/>
              <a:t>UPDATE using INSERT</a:t>
            </a:r>
            <a:endParaRPr lang="en-US" altLang="en-US" spc="-150" dirty="0" smtClean="0">
              <a:ea typeface="ヒラギノ角ゴ Pro W3" charset="-128"/>
            </a:endParaRPr>
          </a:p>
          <a:p>
            <a:pPr marL="90488" lvl="1">
              <a:spcBef>
                <a:spcPct val="0"/>
              </a:spcBef>
            </a:pPr>
            <a:r>
              <a:rPr lang="en-US" altLang="en-US" dirty="0" smtClean="0">
                <a:ea typeface="ヒラギノ角ゴ Pro W3" charset="-128"/>
              </a:rPr>
              <a:t>Method 1 – Update Records via Insert</a:t>
            </a:r>
          </a:p>
        </p:txBody>
      </p:sp>
    </p:spTree>
    <p:extLst>
      <p:ext uri="{BB962C8B-B14F-4D97-AF65-F5344CB8AC3E}">
        <p14:creationId xmlns:p14="http://schemas.microsoft.com/office/powerpoint/2010/main" val="231555378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3100" spc="-150" dirty="0"/>
              <a:t>UPDATE using CREATE TABLE AS and </a:t>
            </a:r>
            <a:r>
              <a:rPr lang="en-US" sz="3100" spc="-150" dirty="0" smtClean="0"/>
              <a:t>INSERT</a:t>
            </a:r>
            <a:endParaRPr lang="en-US" sz="3100" spc="-150"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ALTER</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smtClean="0">
                <a:solidFill>
                  <a:srgbClr val="FFFFFF"/>
                </a:solidFill>
              </a:rPr>
              <a:t>table_d</a:t>
            </a:r>
            <a:endParaRPr lang="en-US" sz="1000" dirty="0" smtClean="0">
              <a:solidFill>
                <a:srgbClr val="FFFFFF"/>
              </a:solidFill>
            </a:endParaRPr>
          </a:p>
          <a:p>
            <a:pPr>
              <a:lnSpc>
                <a:spcPct val="100000"/>
              </a:lnSpc>
              <a:spcBef>
                <a:spcPts val="0"/>
              </a:spcBef>
            </a:pPr>
            <a:r>
              <a:rPr lang="en-US" sz="1000" dirty="0" smtClean="0">
                <a:solidFill>
                  <a:srgbClr val="FFFFFF"/>
                </a:solidFill>
              </a:rPr>
              <a:t> </a:t>
            </a:r>
            <a:r>
              <a:rPr lang="en-US" sz="1000" dirty="0">
                <a:solidFill>
                  <a:srgbClr val="FFFFFF"/>
                </a:solidFill>
              </a:rPr>
              <a:t> </a:t>
            </a:r>
            <a:r>
              <a:rPr lang="en-US" sz="1000" dirty="0">
                <a:solidFill>
                  <a:srgbClr val="7BC22F"/>
                </a:solidFill>
              </a:rPr>
              <a:t>ADD</a:t>
            </a:r>
            <a:r>
              <a:rPr lang="en-US" sz="1000" dirty="0">
                <a:solidFill>
                  <a:srgbClr val="FFFFFF"/>
                </a:solidFill>
              </a:rPr>
              <a:t> </a:t>
            </a:r>
            <a:r>
              <a:rPr lang="en-US" sz="1000" dirty="0">
                <a:solidFill>
                  <a:srgbClr val="7BC22F"/>
                </a:solidFill>
              </a:rPr>
              <a:t>CONSTRAINT</a:t>
            </a:r>
            <a:r>
              <a:rPr lang="en-US" sz="1000" dirty="0">
                <a:solidFill>
                  <a:srgbClr val="FFFFFF"/>
                </a:solidFill>
              </a:rPr>
              <a:t> </a:t>
            </a:r>
            <a:r>
              <a:rPr lang="en-US" sz="1000" dirty="0" err="1">
                <a:solidFill>
                  <a:srgbClr val="FFFFFF"/>
                </a:solidFill>
              </a:rPr>
              <a:t>table_d_id_fk</a:t>
            </a:r>
            <a:r>
              <a:rPr lang="en-US" sz="1000" dirty="0">
                <a:solidFill>
                  <a:srgbClr val="FFFFFF"/>
                </a:solidFill>
              </a:rPr>
              <a:t> </a:t>
            </a:r>
            <a:r>
              <a:rPr lang="en-US" sz="1000" dirty="0">
                <a:solidFill>
                  <a:srgbClr val="7BC22F"/>
                </a:solidFill>
              </a:rPr>
              <a:t>FOREIGN</a:t>
            </a:r>
            <a:r>
              <a:rPr lang="en-US" sz="1000" dirty="0">
                <a:solidFill>
                  <a:srgbClr val="FFFFFF"/>
                </a:solidFill>
              </a:rPr>
              <a:t> </a:t>
            </a:r>
            <a:r>
              <a:rPr lang="en-US" sz="1000" dirty="0">
                <a:solidFill>
                  <a:srgbClr val="7BC22F"/>
                </a:solidFill>
              </a:rPr>
              <a:t>KEY</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smtClean="0">
                <a:solidFill>
                  <a:srgbClr val="F08047"/>
                </a:solidFill>
              </a:rPr>
              <a:t>)</a:t>
            </a:r>
          </a:p>
          <a:p>
            <a:pPr>
              <a:lnSpc>
                <a:spcPct val="100000"/>
              </a:lnSpc>
              <a:spcBef>
                <a:spcPts val="0"/>
              </a:spcBef>
            </a:pPr>
            <a:r>
              <a:rPr lang="en-US" sz="1000" dirty="0" smtClean="0">
                <a:solidFill>
                  <a:srgbClr val="FFFFFF"/>
                </a:solidFill>
              </a:rPr>
              <a:t> </a:t>
            </a:r>
            <a:r>
              <a:rPr lang="en-US" sz="1000" dirty="0">
                <a:solidFill>
                  <a:srgbClr val="FFFFFF"/>
                </a:solidFill>
              </a:rPr>
              <a:t>    </a:t>
            </a:r>
            <a:r>
              <a:rPr lang="en-US" sz="1000" dirty="0">
                <a:solidFill>
                  <a:srgbClr val="7BC22F"/>
                </a:solidFill>
              </a:rPr>
              <a:t>REFERENCES</a:t>
            </a:r>
            <a:r>
              <a:rPr lang="en-US" sz="1000" dirty="0">
                <a:solidFill>
                  <a:srgbClr val="FFFFFF"/>
                </a:solidFill>
              </a:rPr>
              <a:t> </a:t>
            </a:r>
            <a:r>
              <a:rPr lang="en-US" sz="1000" dirty="0" err="1">
                <a:solidFill>
                  <a:srgbClr val="FFFFFF"/>
                </a:solidFill>
              </a:rPr>
              <a:t>table_c</a:t>
            </a:r>
            <a:r>
              <a:rPr lang="en-US" sz="1000" dirty="0">
                <a:solidFill>
                  <a:srgbClr val="F08047"/>
                </a:solidFill>
              </a:rPr>
              <a:t>(</a:t>
            </a:r>
            <a:r>
              <a:rPr lang="en-US" sz="1000" dirty="0">
                <a:solidFill>
                  <a:srgbClr val="FFFFFF"/>
                </a:solidFill>
              </a:rPr>
              <a:t>id</a:t>
            </a:r>
            <a:r>
              <a:rPr lang="en-US" sz="1000" dirty="0" smtClean="0">
                <a:solidFill>
                  <a:srgbClr val="F08047"/>
                </a:solidFill>
              </a:rPr>
              <a:t>)</a:t>
            </a:r>
          </a:p>
          <a:p>
            <a:pPr>
              <a:lnSpc>
                <a:spcPct val="100000"/>
              </a:lnSpc>
              <a:spcBef>
                <a:spcPts val="0"/>
              </a:spcBef>
            </a:pPr>
            <a:r>
              <a:rPr lang="en-US" sz="1000" dirty="0" smtClean="0">
                <a:solidFill>
                  <a:srgbClr val="FFFFFF"/>
                </a:solidFill>
              </a:rPr>
              <a:t> </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a:solidFill>
                  <a:srgbClr val="7BC22F"/>
                </a:solidFill>
              </a:rPr>
              <a:t>DELETE</a:t>
            </a:r>
            <a:r>
              <a:rPr lang="en-US" sz="1000" dirty="0">
                <a:solidFill>
                  <a:srgbClr val="FFFFFF"/>
                </a:solidFill>
              </a:rPr>
              <a:t> </a:t>
            </a:r>
            <a:r>
              <a:rPr lang="en-US" sz="1000" dirty="0">
                <a:solidFill>
                  <a:srgbClr val="7BC22F"/>
                </a:solidFill>
              </a:rPr>
              <a:t>NO</a:t>
            </a:r>
            <a:r>
              <a:rPr lang="en-US" sz="1000" dirty="0">
                <a:solidFill>
                  <a:srgbClr val="FFFFFF"/>
                </a:solidFill>
              </a:rPr>
              <a:t> </a:t>
            </a:r>
            <a:r>
              <a:rPr lang="en-US" sz="1000" dirty="0" smtClean="0">
                <a:solidFill>
                  <a:srgbClr val="FFFFFF"/>
                </a:solidFill>
              </a:rPr>
              <a:t>ACTION</a:t>
            </a:r>
          </a:p>
          <a:p>
            <a:pPr>
              <a:lnSpc>
                <a:spcPct val="100000"/>
              </a:lnSpc>
              <a:spcBef>
                <a:spcPts val="0"/>
              </a:spcBef>
            </a:pPr>
            <a:r>
              <a:rPr lang="en-US" sz="1000" dirty="0" smtClean="0">
                <a:solidFill>
                  <a:srgbClr val="FFFFFF"/>
                </a:solidFill>
              </a:rPr>
              <a:t> </a:t>
            </a:r>
            <a:r>
              <a:rPr lang="en-US" sz="1000" dirty="0">
                <a:solidFill>
                  <a:srgbClr val="FFFFFF"/>
                </a:solidFill>
              </a:rPr>
              <a:t>    </a:t>
            </a:r>
            <a:r>
              <a:rPr lang="en-US" sz="1000" dirty="0">
                <a:solidFill>
                  <a:srgbClr val="7BC22F"/>
                </a:solidFill>
              </a:rPr>
              <a:t>ON</a:t>
            </a:r>
            <a:r>
              <a:rPr lang="en-US" sz="1000" dirty="0">
                <a:solidFill>
                  <a:srgbClr val="FFFFFF"/>
                </a:solidFill>
              </a:rPr>
              <a:t> </a:t>
            </a:r>
            <a:r>
              <a:rPr lang="en-US" sz="1000" dirty="0">
                <a:solidFill>
                  <a:srgbClr val="7BC22F"/>
                </a:solidFill>
              </a:rPr>
              <a:t>UPDATE</a:t>
            </a:r>
            <a:r>
              <a:rPr lang="en-US" sz="1000" dirty="0">
                <a:solidFill>
                  <a:srgbClr val="FFFFFF"/>
                </a:solidFill>
              </a:rPr>
              <a:t> </a:t>
            </a:r>
            <a:r>
              <a:rPr lang="en-US" sz="1000" dirty="0">
                <a:solidFill>
                  <a:srgbClr val="7BC22F"/>
                </a:solidFill>
              </a:rPr>
              <a:t>NO</a:t>
            </a:r>
            <a:r>
              <a:rPr lang="en-US" sz="1000" dirty="0">
                <a:solidFill>
                  <a:srgbClr val="FFFFFF"/>
                </a:solidFill>
              </a:rPr>
              <a:t> </a:t>
            </a:r>
            <a:r>
              <a:rPr lang="en-US" sz="1000" dirty="0" smtClean="0">
                <a:solidFill>
                  <a:srgbClr val="FFFFFF"/>
                </a:solidFill>
              </a:rPr>
              <a:t>ACTION</a:t>
            </a:r>
          </a:p>
          <a:p>
            <a:pPr>
              <a:lnSpc>
                <a:spcPct val="100000"/>
              </a:lnSpc>
              <a:spcBef>
                <a:spcPts val="0"/>
              </a:spcBef>
            </a:pPr>
            <a:r>
              <a:rPr lang="en-US" sz="1000" dirty="0" smtClean="0">
                <a:solidFill>
                  <a:srgbClr val="FFFFFF"/>
                </a:solidFill>
              </a:rPr>
              <a:t> </a:t>
            </a:r>
            <a:r>
              <a:rPr lang="en-US" sz="1000" dirty="0">
                <a:solidFill>
                  <a:srgbClr val="FFFFFF"/>
                </a:solidFill>
              </a:rPr>
              <a:t>    </a:t>
            </a:r>
            <a:r>
              <a:rPr lang="en-US" sz="1000" dirty="0" smtClean="0">
                <a:solidFill>
                  <a:srgbClr val="7BC22F"/>
                </a:solidFill>
              </a:rPr>
              <a:t>DEFERRABLE</a:t>
            </a:r>
          </a:p>
          <a:p>
            <a:pPr>
              <a:lnSpc>
                <a:spcPct val="100000"/>
              </a:lnSpc>
              <a:spcBef>
                <a:spcPts val="0"/>
              </a:spcBef>
            </a:pPr>
            <a:r>
              <a:rPr lang="en-US" sz="1000" dirty="0" smtClean="0">
                <a:solidFill>
                  <a:srgbClr val="FFFFFF"/>
                </a:solidFill>
              </a:rPr>
              <a:t> </a:t>
            </a:r>
            <a:r>
              <a:rPr lang="en-US" sz="1000" dirty="0">
                <a:solidFill>
                  <a:srgbClr val="FFFFFF"/>
                </a:solidFill>
              </a:rPr>
              <a:t>    </a:t>
            </a:r>
            <a:r>
              <a:rPr lang="en-US" sz="1000" dirty="0">
                <a:solidFill>
                  <a:srgbClr val="7BC22F"/>
                </a:solidFill>
              </a:rPr>
              <a:t>INITIALLY</a:t>
            </a:r>
            <a:r>
              <a:rPr lang="en-US" sz="1000" dirty="0">
                <a:solidFill>
                  <a:srgbClr val="FFFFFF"/>
                </a:solidFill>
              </a:rPr>
              <a:t> </a:t>
            </a:r>
            <a:r>
              <a:rPr lang="en-US" sz="1000" dirty="0">
                <a:solidFill>
                  <a:srgbClr val="7BC22F"/>
                </a:solidFill>
              </a:rPr>
              <a:t>DEFERRED</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BEGIN</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CREATE</a:t>
            </a:r>
            <a:r>
              <a:rPr lang="en-US" sz="1000" dirty="0" smtClean="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table_a</a:t>
            </a:r>
            <a:r>
              <a:rPr lang="en-US" sz="1000" dirty="0">
                <a:solidFill>
                  <a:srgbClr val="FFFFFF"/>
                </a:solidFill>
              </a:rPr>
              <a:t> </a:t>
            </a:r>
            <a:r>
              <a:rPr lang="en-US" sz="1000" dirty="0">
                <a:solidFill>
                  <a:srgbClr val="7BC22F"/>
                </a:solidFill>
              </a:rPr>
              <a:t>AS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table_c</a:t>
            </a:r>
            <a:r>
              <a:rPr lang="en-US" sz="1000" dirty="0">
                <a:solidFill>
                  <a:srgbClr val="F08047"/>
                </a:solidFill>
              </a:rPr>
              <a:t>,</a:t>
            </a:r>
            <a:r>
              <a:rPr lang="en-US" sz="1000" dirty="0">
                <a:solidFill>
                  <a:srgbClr val="FFFFFF"/>
                </a:solidFill>
              </a:rPr>
              <a:t> </a:t>
            </a:r>
            <a:r>
              <a:rPr lang="en-US" sz="1000" dirty="0" err="1">
                <a:solidFill>
                  <a:srgbClr val="FFFFFF"/>
                </a:solidFill>
              </a:rPr>
              <a:t>table_b</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DELETE</a:t>
            </a:r>
            <a:r>
              <a:rPr lang="en-US" sz="1000" dirty="0" smtClean="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table_c</a:t>
            </a:r>
            <a:r>
              <a:rPr lang="en-US" sz="1000" dirty="0">
                <a:solidFill>
                  <a:srgbClr val="FFFFFF"/>
                </a:solidFill>
              </a:rPr>
              <a:t> </a:t>
            </a:r>
            <a:r>
              <a:rPr lang="en-US" sz="1000" dirty="0">
                <a:solidFill>
                  <a:srgbClr val="7BC22F"/>
                </a:solidFill>
              </a:rPr>
              <a:t>WHERE</a:t>
            </a:r>
            <a:r>
              <a:rPr lang="en-US" sz="1000" dirty="0">
                <a:solidFill>
                  <a:srgbClr val="FFFFFF"/>
                </a:solidFill>
              </a:rPr>
              <a:t> id </a:t>
            </a:r>
            <a:r>
              <a:rPr lang="en-US" sz="1000" dirty="0">
                <a:solidFill>
                  <a:srgbClr val="7BC22F"/>
                </a:solidFill>
              </a:rPr>
              <a:t>IN</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a:solidFill>
                  <a:srgbClr val="7BC22F"/>
                </a:solidFill>
              </a:rPr>
              <a:t>SELECT</a:t>
            </a:r>
            <a:r>
              <a:rPr lang="en-US" sz="1000" dirty="0">
                <a:solidFill>
                  <a:srgbClr val="FFFFFF"/>
                </a:solidFill>
              </a:rPr>
              <a:t> id </a:t>
            </a:r>
            <a:r>
              <a:rPr lang="en-US" sz="1000" dirty="0">
                <a:solidFill>
                  <a:srgbClr val="7BC22F"/>
                </a:solidFill>
              </a:rPr>
              <a:t>FROM</a:t>
            </a:r>
            <a:r>
              <a:rPr lang="en-US" sz="1000" dirty="0">
                <a:solidFill>
                  <a:srgbClr val="FFFFFF"/>
                </a:solidFill>
              </a:rPr>
              <a:t> </a:t>
            </a:r>
            <a:r>
              <a:rPr lang="en-US" sz="1000" dirty="0" err="1">
                <a:solidFill>
                  <a:srgbClr val="FFFFFF"/>
                </a:solidFill>
              </a:rPr>
              <a:t>table_a</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smtClean="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table_c</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err="1">
                <a:solidFill>
                  <a:srgbClr val="FFFFFF"/>
                </a:solidFill>
              </a:rPr>
              <a:t>field_name</a:t>
            </a:r>
            <a:r>
              <a:rPr lang="en-US" sz="1000" dirty="0">
                <a:solidFill>
                  <a:srgbClr val="F08047"/>
                </a:solidFill>
              </a:rPr>
              <a:t>,</a:t>
            </a:r>
            <a:r>
              <a:rPr lang="en-US" sz="1000" dirty="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table_a</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COMMIT</a:t>
            </a:r>
            <a:r>
              <a:rPr lang="en-US" sz="1000" dirty="0">
                <a:solidFill>
                  <a:srgbClr val="F08047"/>
                </a:solidFill>
              </a:rPr>
              <a:t>;</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smtClean="0"/>
              <a:t>Make </a:t>
            </a:r>
            <a:r>
              <a:rPr lang="en-US" dirty="0"/>
              <a:t>all foreign keys to the table </a:t>
            </a:r>
            <a:r>
              <a:rPr lang="en-US" dirty="0" smtClean="0"/>
              <a:t>deferrable.</a:t>
            </a:r>
            <a:endParaRPr lang="en-US" dirty="0"/>
          </a:p>
          <a:p>
            <a:pPr marL="119063" indent="-119063">
              <a:buFont typeface="Arial" panose="020B0604020202020204" pitchFamily="34" charset="0"/>
              <a:buChar char="•"/>
            </a:pPr>
            <a:r>
              <a:rPr lang="en-US" dirty="0"/>
              <a:t>BEGIN your transaction</a:t>
            </a:r>
          </a:p>
          <a:p>
            <a:pPr marL="119063" indent="-119063">
              <a:buFont typeface="Arial" panose="020B0604020202020204" pitchFamily="34" charset="0"/>
              <a:buChar char="•"/>
            </a:pPr>
            <a:r>
              <a:rPr lang="en-US" dirty="0"/>
              <a:t>Create a temp table using CREATE TABLE AS with SELECT</a:t>
            </a:r>
          </a:p>
          <a:p>
            <a:pPr marL="119063" indent="-119063">
              <a:buFont typeface="Arial" panose="020B0604020202020204" pitchFamily="34" charset="0"/>
              <a:buChar char="•"/>
            </a:pPr>
            <a:r>
              <a:rPr lang="en-US" dirty="0"/>
              <a:t>DELETE rows to be updated</a:t>
            </a:r>
          </a:p>
          <a:p>
            <a:pPr marL="119063" indent="-119063">
              <a:buFont typeface="Arial" panose="020B0604020202020204" pitchFamily="34" charset="0"/>
              <a:buChar char="•"/>
            </a:pPr>
            <a:r>
              <a:rPr lang="en-US" dirty="0"/>
              <a:t>INSERT updated rows</a:t>
            </a:r>
          </a:p>
          <a:p>
            <a:pPr marL="119063" indent="-119063">
              <a:buFont typeface="Arial" panose="020B0604020202020204" pitchFamily="34" charset="0"/>
              <a:buChar char="•"/>
            </a:pPr>
            <a:r>
              <a:rPr lang="en-US" dirty="0"/>
              <a:t>DROP the temp table</a:t>
            </a:r>
          </a:p>
          <a:p>
            <a:pPr marL="119063" indent="-119063">
              <a:buFont typeface="Arial" panose="020B0604020202020204" pitchFamily="34" charset="0"/>
              <a:buChar char="•"/>
            </a:pPr>
            <a:r>
              <a:rPr lang="en-US" dirty="0"/>
              <a:t>COMMIT your transaction, now the foreign key relationship are evaluated to make sure there is no bad references.</a:t>
            </a:r>
          </a:p>
          <a:p>
            <a:pPr marL="119063" indent="-119063">
              <a:buFont typeface="Arial" panose="020B0604020202020204" pitchFamily="34" charset="0"/>
              <a:buChar char="•"/>
            </a:pPr>
            <a:endParaRPr lang="en-US" dirty="0"/>
          </a:p>
        </p:txBody>
      </p:sp>
    </p:spTree>
    <p:extLst>
      <p:ext uri="{BB962C8B-B14F-4D97-AF65-F5344CB8AC3E}">
        <p14:creationId xmlns:p14="http://schemas.microsoft.com/office/powerpoint/2010/main" val="81595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50"/>
            <a:ext cx="8228013" cy="1938338"/>
          </a:xfrm>
        </p:spPr>
        <p:txBody>
          <a:bodyPr/>
          <a:lstStyle/>
          <a:p>
            <a:r>
              <a:rPr lang="en-US" dirty="0" smtClean="0"/>
              <a:t>UPDATE FROM</a:t>
            </a:r>
            <a:endParaRPr lang="en-US" altLang="en-US" dirty="0" smtClean="0">
              <a:ea typeface="ヒラギノ角ゴ Pro W3" charset="-128"/>
            </a:endParaRPr>
          </a:p>
          <a:p>
            <a:pPr marL="90488" lvl="1">
              <a:spcBef>
                <a:spcPct val="0"/>
              </a:spcBef>
            </a:pPr>
            <a:r>
              <a:rPr lang="en-US" altLang="en-US" dirty="0" smtClean="0">
                <a:ea typeface="ヒラギノ角ゴ Pro W3" charset="-128"/>
              </a:rPr>
              <a:t>Method 2 – Update from a Query</a:t>
            </a:r>
          </a:p>
        </p:txBody>
      </p:sp>
    </p:spTree>
    <p:extLst>
      <p:ext uri="{BB962C8B-B14F-4D97-AF65-F5344CB8AC3E}">
        <p14:creationId xmlns:p14="http://schemas.microsoft.com/office/powerpoint/2010/main" val="3146516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UPDATE FROM (Query)</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UPDATE</a:t>
            </a:r>
            <a:r>
              <a:rPr lang="en-US" sz="1000" dirty="0">
                <a:solidFill>
                  <a:srgbClr val="FFFFFF"/>
                </a:solidFill>
              </a:rPr>
              <a:t> mytable1 </a:t>
            </a:r>
            <a:r>
              <a:rPr lang="en-US" sz="1000" dirty="0" err="1">
                <a:solidFill>
                  <a:srgbClr val="FFFFFF"/>
                </a:solidFill>
              </a:rPr>
              <a:t>mt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SET</a:t>
            </a:r>
            <a:r>
              <a:rPr lang="en-US" sz="1000" dirty="0" smtClean="0">
                <a:solidFill>
                  <a:srgbClr val="FFFFFF"/>
                </a:solidFill>
              </a:rPr>
              <a:t> </a:t>
            </a:r>
            <a:r>
              <a:rPr lang="en-US" sz="1000" dirty="0">
                <a:solidFill>
                  <a:srgbClr val="FFFFFF"/>
                </a:solidFill>
              </a:rPr>
              <a:t>field1 </a:t>
            </a:r>
            <a:r>
              <a:rPr lang="en-US" sz="1000" dirty="0">
                <a:solidFill>
                  <a:srgbClr val="F08047"/>
                </a:solidFill>
              </a:rPr>
              <a:t>=</a:t>
            </a:r>
            <a:r>
              <a:rPr lang="en-US" sz="1000" dirty="0">
                <a:solidFill>
                  <a:srgbClr val="FFFFFF"/>
                </a:solidFill>
              </a:rPr>
              <a:t> a</a:t>
            </a:r>
            <a:r>
              <a:rPr lang="en-US" sz="1000" dirty="0">
                <a:solidFill>
                  <a:srgbClr val="F08047"/>
                </a:solidFill>
              </a:rPr>
              <a:t>.</a:t>
            </a:r>
            <a:r>
              <a:rPr lang="en-US" sz="1000" dirty="0">
                <a:solidFill>
                  <a:srgbClr val="FFFFFF"/>
                </a:solidFill>
              </a:rPr>
              <a:t>field1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FFFFF"/>
                </a:solidFill>
              </a:rPr>
              <a:t>    field2 </a:t>
            </a:r>
            <a:r>
              <a:rPr lang="en-US" sz="1000" dirty="0">
                <a:solidFill>
                  <a:srgbClr val="F08047"/>
                </a:solidFill>
              </a:rPr>
              <a:t>=</a:t>
            </a:r>
            <a:r>
              <a:rPr lang="en-US" sz="1000" dirty="0">
                <a:solidFill>
                  <a:srgbClr val="FFFFFF"/>
                </a:solidFill>
              </a:rPr>
              <a:t> a</a:t>
            </a:r>
            <a:r>
              <a:rPr lang="en-US" sz="1000" dirty="0">
                <a:solidFill>
                  <a:srgbClr val="F08047"/>
                </a:solidFill>
              </a:rPr>
              <a:t>.</a:t>
            </a:r>
            <a:r>
              <a:rPr lang="en-US" sz="1000" dirty="0">
                <a:solidFill>
                  <a:srgbClr val="FFFFFF"/>
                </a:solidFill>
              </a:rPr>
              <a:t>field2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smtClean="0">
                <a:solidFill>
                  <a:srgbClr val="F08047"/>
                </a:solidFill>
              </a:rPr>
              <a:t>(</a:t>
            </a:r>
          </a:p>
          <a:p>
            <a:pPr>
              <a:lnSpc>
                <a:spcPct val="100000"/>
              </a:lnSpc>
              <a:spcBef>
                <a:spcPts val="0"/>
              </a:spcBef>
            </a:pPr>
            <a:r>
              <a:rPr lang="en-US" sz="1000" dirty="0">
                <a:solidFill>
                  <a:srgbClr val="FFFFFF"/>
                </a:solidFill>
              </a:rPr>
              <a:t>    </a:t>
            </a:r>
            <a:r>
              <a:rPr lang="en-US" sz="1000" dirty="0">
                <a:solidFill>
                  <a:srgbClr val="7BC22F"/>
                </a:solidFill>
              </a:rPr>
              <a:t>SELECT</a:t>
            </a:r>
            <a:r>
              <a:rPr lang="en-US" sz="1000" dirty="0">
                <a:solidFill>
                  <a:srgbClr val="FFFFFF"/>
                </a:solidFill>
              </a:rPr>
              <a:t> b</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b</a:t>
            </a:r>
            <a:r>
              <a:rPr lang="en-US" sz="1000" dirty="0">
                <a:solidFill>
                  <a:srgbClr val="F08047"/>
                </a:solidFill>
              </a:rPr>
              <a:t>.</a:t>
            </a:r>
            <a:r>
              <a:rPr lang="en-US" sz="1000" dirty="0">
                <a:solidFill>
                  <a:srgbClr val="FFFFFF"/>
                </a:solidFill>
              </a:rPr>
              <a:t>field1</a:t>
            </a:r>
            <a:r>
              <a:rPr lang="en-US" sz="1000" dirty="0">
                <a:solidFill>
                  <a:srgbClr val="F08047"/>
                </a:solidFill>
              </a:rPr>
              <a:t>,</a:t>
            </a:r>
            <a:r>
              <a:rPr lang="en-US" sz="1000" dirty="0">
                <a:solidFill>
                  <a:srgbClr val="FFFFFF"/>
                </a:solidFill>
              </a:rPr>
              <a:t> </a:t>
            </a:r>
            <a:r>
              <a:rPr lang="en-US" sz="1000" dirty="0" smtClean="0">
                <a:solidFill>
                  <a:srgbClr val="FFFFFF"/>
                </a:solidFill>
              </a:rPr>
              <a:t>c</a:t>
            </a:r>
            <a:r>
              <a:rPr lang="en-US" sz="1000" dirty="0" smtClean="0">
                <a:solidFill>
                  <a:srgbClr val="F08047"/>
                </a:solidFill>
              </a:rPr>
              <a:t>.</a:t>
            </a:r>
            <a:r>
              <a:rPr lang="en-US" sz="1000" dirty="0" smtClean="0">
                <a:solidFill>
                  <a:srgbClr val="FFFFFF"/>
                </a:solidFill>
              </a:rPr>
              <a:t>field2</a:t>
            </a:r>
          </a:p>
          <a:p>
            <a:pPr>
              <a:lnSpc>
                <a:spcPct val="100000"/>
              </a:lnSpc>
              <a:spcBef>
                <a:spcPts val="0"/>
              </a:spcBef>
            </a:pPr>
            <a:r>
              <a:rPr lang="en-US" sz="1000" dirty="0">
                <a:solidFill>
                  <a:srgbClr val="FFFFFF"/>
                </a:solidFill>
              </a:rPr>
              <a:t>    </a:t>
            </a:r>
            <a:r>
              <a:rPr lang="en-US" sz="1000" dirty="0">
                <a:solidFill>
                  <a:srgbClr val="7BC22F"/>
                </a:solidFill>
              </a:rPr>
              <a:t>FROM</a:t>
            </a:r>
            <a:r>
              <a:rPr lang="en-US" sz="1000" dirty="0">
                <a:solidFill>
                  <a:srgbClr val="FFFFFF"/>
                </a:solidFill>
              </a:rPr>
              <a:t> mytable1 </a:t>
            </a:r>
            <a:r>
              <a:rPr lang="en-US" sz="1000" dirty="0" smtClean="0">
                <a:solidFill>
                  <a:srgbClr val="FFFFFF"/>
                </a:solidFill>
              </a:rPr>
              <a:t>b</a:t>
            </a:r>
          </a:p>
          <a:p>
            <a:pPr>
              <a:lnSpc>
                <a:spcPct val="100000"/>
              </a:lnSpc>
              <a:spcBef>
                <a:spcPts val="0"/>
              </a:spcBef>
            </a:pPr>
            <a:r>
              <a:rPr lang="en-US" sz="1000" dirty="0">
                <a:solidFill>
                  <a:srgbClr val="FFFFFF"/>
                </a:solidFill>
              </a:rPr>
              <a:t>    </a:t>
            </a:r>
            <a:r>
              <a:rPr lang="en-US" sz="1000" dirty="0">
                <a:solidFill>
                  <a:srgbClr val="7BC22F"/>
                </a:solidFill>
              </a:rPr>
              <a:t>LEFT</a:t>
            </a:r>
            <a:r>
              <a:rPr lang="en-US" sz="1000" dirty="0">
                <a:solidFill>
                  <a:srgbClr val="FFFFFF"/>
                </a:solidFill>
              </a:rPr>
              <a:t> </a:t>
            </a:r>
            <a:r>
              <a:rPr lang="en-US" sz="1000" dirty="0">
                <a:solidFill>
                  <a:srgbClr val="7BC22F"/>
                </a:solidFill>
              </a:rPr>
              <a:t>JOIN</a:t>
            </a:r>
            <a:r>
              <a:rPr lang="en-US" sz="1000" dirty="0">
                <a:solidFill>
                  <a:srgbClr val="FFFFFF"/>
                </a:solidFill>
              </a:rPr>
              <a:t> mytable2 </a:t>
            </a:r>
            <a:r>
              <a:rPr lang="en-US" sz="1000" dirty="0" smtClean="0">
                <a:solidFill>
                  <a:srgbClr val="FFFFFF"/>
                </a:solidFill>
              </a:rPr>
              <a:t>c</a:t>
            </a:r>
          </a:p>
          <a:p>
            <a:pPr>
              <a:lnSpc>
                <a:spcPct val="100000"/>
              </a:lnSpc>
              <a:spcBef>
                <a:spcPts val="0"/>
              </a:spcBef>
            </a:pPr>
            <a:r>
              <a:rPr lang="en-US" sz="1000" dirty="0">
                <a:solidFill>
                  <a:srgbClr val="FFFFFF"/>
                </a:solidFill>
              </a:rPr>
              <a:t>        </a:t>
            </a:r>
            <a:r>
              <a:rPr lang="en-US" sz="1000" dirty="0">
                <a:solidFill>
                  <a:srgbClr val="7BC22F"/>
                </a:solidFill>
              </a:rPr>
              <a:t>ON</a:t>
            </a:r>
            <a:r>
              <a:rPr lang="en-US" sz="1000" dirty="0">
                <a:solidFill>
                  <a:srgbClr val="FFFFFF"/>
                </a:solidFill>
              </a:rPr>
              <a:t> b</a:t>
            </a:r>
            <a:r>
              <a:rPr lang="en-US" sz="1000" dirty="0">
                <a:solidFill>
                  <a:srgbClr val="F08047"/>
                </a:solidFill>
              </a:rPr>
              <a:t>.</a:t>
            </a:r>
            <a:r>
              <a:rPr lang="en-US" sz="1000" dirty="0">
                <a:solidFill>
                  <a:srgbClr val="FFFFFF"/>
                </a:solidFill>
              </a:rPr>
              <a:t>id </a:t>
            </a:r>
            <a:r>
              <a:rPr lang="en-US" sz="1000" dirty="0">
                <a:solidFill>
                  <a:srgbClr val="F08047"/>
                </a:solidFill>
              </a:rPr>
              <a:t>=</a:t>
            </a:r>
            <a:r>
              <a:rPr lang="en-US" sz="1000" dirty="0">
                <a:solidFill>
                  <a:srgbClr val="FFFFFF"/>
                </a:solidFill>
              </a:rPr>
              <a:t> c</a:t>
            </a:r>
            <a:r>
              <a:rPr lang="en-US" sz="1000" dirty="0">
                <a:solidFill>
                  <a:srgbClr val="F08047"/>
                </a:solidFill>
              </a:rPr>
              <a:t>.</a:t>
            </a:r>
            <a:r>
              <a:rPr lang="en-US" sz="1000" dirty="0">
                <a:solidFill>
                  <a:srgbClr val="FFFFFF"/>
                </a:solidFill>
              </a:rPr>
              <a:t>id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r>
              <a:rPr lang="en-US" sz="1000" dirty="0">
                <a:solidFill>
                  <a:srgbClr val="FFFFFF"/>
                </a:solidFill>
              </a:rPr>
              <a:t>a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a:solidFill>
                  <a:srgbClr val="FFFFFF"/>
                </a:solidFill>
              </a:rPr>
              <a:t>a</a:t>
            </a:r>
            <a:r>
              <a:rPr lang="en-US" sz="1000" dirty="0">
                <a:solidFill>
                  <a:srgbClr val="F08047"/>
                </a:solidFill>
              </a:rPr>
              <a:t>.</a:t>
            </a:r>
            <a:r>
              <a:rPr lang="en-US" sz="1000" dirty="0">
                <a:solidFill>
                  <a:srgbClr val="FFFFFF"/>
                </a:solidFill>
              </a:rPr>
              <a:t>id </a:t>
            </a:r>
            <a:r>
              <a:rPr lang="en-US" sz="1000" dirty="0">
                <a:solidFill>
                  <a:srgbClr val="F08047"/>
                </a:solidFill>
              </a:rPr>
              <a:t>=</a:t>
            </a:r>
            <a:r>
              <a:rPr lang="en-US" sz="1000" dirty="0">
                <a:solidFill>
                  <a:srgbClr val="FFFFFF"/>
                </a:solidFill>
              </a:rPr>
              <a:t> mt</a:t>
            </a:r>
            <a:r>
              <a:rPr lang="en-US" sz="1000" dirty="0">
                <a:solidFill>
                  <a:srgbClr val="F08047"/>
                </a:solidFill>
              </a:rPr>
              <a:t>.</a:t>
            </a:r>
            <a:r>
              <a:rPr lang="en-US" sz="1000" dirty="0">
                <a:solidFill>
                  <a:srgbClr val="FFFFFF"/>
                </a:solidFill>
              </a:rPr>
              <a:t>id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Normal updates allow you to set the same value, formula, or function result for multiple rows.</a:t>
            </a:r>
          </a:p>
          <a:p>
            <a:pPr marL="119063" indent="-119063">
              <a:buFont typeface="Arial" panose="020B0604020202020204" pitchFamily="34" charset="0"/>
              <a:buChar char="•"/>
            </a:pPr>
            <a:r>
              <a:rPr lang="en-US" dirty="0"/>
              <a:t>UPDATE FROM allows you to set unique values for each row being updated.</a:t>
            </a:r>
          </a:p>
          <a:p>
            <a:pPr marL="119063" indent="-119063">
              <a:buFont typeface="Arial" panose="020B0604020202020204" pitchFamily="34" charset="0"/>
              <a:buChar char="•"/>
            </a:pPr>
            <a:r>
              <a:rPr lang="en-US" dirty="0"/>
              <a:t>For example you could update all customer records with their latest </a:t>
            </a:r>
            <a:r>
              <a:rPr lang="en-US" dirty="0" smtClean="0"/>
              <a:t>invoice number, etc.</a:t>
            </a:r>
            <a:endParaRPr lang="en-US" dirty="0"/>
          </a:p>
        </p:txBody>
      </p:sp>
    </p:spTree>
    <p:extLst>
      <p:ext uri="{BB962C8B-B14F-4D97-AF65-F5344CB8AC3E}">
        <p14:creationId xmlns:p14="http://schemas.microsoft.com/office/powerpoint/2010/main" val="2499910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a:t>UPDATE or INSERT</a:t>
            </a:r>
            <a:endParaRPr lang="en-US" altLang="en-US" dirty="0" smtClean="0">
              <a:ea typeface="ヒラギノ角ゴ Pro W3" charset="-128"/>
            </a:endParaRPr>
          </a:p>
          <a:p>
            <a:pPr marL="90488" lvl="1">
              <a:spcBef>
                <a:spcPct val="0"/>
              </a:spcBef>
            </a:pPr>
            <a:r>
              <a:rPr lang="en-US" dirty="0"/>
              <a:t>How to update or insert</a:t>
            </a:r>
            <a:br>
              <a:rPr lang="en-US" dirty="0"/>
            </a:br>
            <a:r>
              <a:rPr lang="en-US" dirty="0"/>
              <a:t>a record as a single command</a:t>
            </a:r>
            <a:br>
              <a:rPr lang="en-US" dirty="0"/>
            </a:br>
            <a:r>
              <a:rPr lang="en-US" dirty="0"/>
              <a:t>via Writeable CTE</a:t>
            </a:r>
            <a:endParaRPr lang="en-US" altLang="en-US" dirty="0" smtClean="0">
              <a:ea typeface="ヒラギノ角ゴ Pro W3" charset="-128"/>
            </a:endParaRPr>
          </a:p>
        </p:txBody>
      </p:sp>
    </p:spTree>
    <p:extLst>
      <p:ext uri="{BB962C8B-B14F-4D97-AF65-F5344CB8AC3E}">
        <p14:creationId xmlns:p14="http://schemas.microsoft.com/office/powerpoint/2010/main" val="6157805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UPDATE / INSERT CTE </a:t>
            </a:r>
            <a:r>
              <a:rPr lang="en-US" sz="2000" dirty="0"/>
              <a:t>(Common Table Expressions)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rPr>
              <a:t>WITH</a:t>
            </a:r>
            <a:r>
              <a:rPr lang="en-US" sz="1000" dirty="0">
                <a:solidFill>
                  <a:srgbClr val="FFFFFF"/>
                </a:solidFill>
              </a:rPr>
              <a:t> </a:t>
            </a:r>
            <a:r>
              <a:rPr lang="en-US" sz="1000" dirty="0" err="1">
                <a:solidFill>
                  <a:srgbClr val="FFFFFF"/>
                </a:solidFill>
              </a:rPr>
              <a:t>new_values</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field1</a:t>
            </a:r>
            <a:r>
              <a:rPr lang="en-US" sz="1000" dirty="0">
                <a:solidFill>
                  <a:srgbClr val="F08047"/>
                </a:solidFill>
              </a:rPr>
              <a:t>,</a:t>
            </a:r>
            <a:r>
              <a:rPr lang="en-US" sz="1000" dirty="0">
                <a:solidFill>
                  <a:srgbClr val="FFFFFF"/>
                </a:solidFill>
              </a:rPr>
              <a:t> field2</a:t>
            </a:r>
            <a:r>
              <a:rPr lang="en-US" sz="1000" dirty="0">
                <a:solidFill>
                  <a:srgbClr val="F08047"/>
                </a:solidFill>
              </a:rPr>
              <a:t>)</a:t>
            </a:r>
            <a:r>
              <a:rPr lang="en-US" sz="1000" dirty="0">
                <a:solidFill>
                  <a:srgbClr val="FFFFFF"/>
                </a:solidFill>
              </a:rPr>
              <a:t> </a:t>
            </a:r>
            <a:r>
              <a:rPr lang="en-US" sz="1000" dirty="0" smtClean="0">
                <a:solidFill>
                  <a:srgbClr val="7BC22F"/>
                </a:solidFill>
              </a:rPr>
              <a:t>AS</a:t>
            </a:r>
            <a:r>
              <a:rPr lang="en-US" sz="1000" dirty="0" smtClean="0">
                <a:solidFill>
                  <a:srgbClr val="FFFFFF"/>
                </a:solidFill>
              </a:rPr>
              <a:t> </a:t>
            </a:r>
            <a:r>
              <a:rPr lang="en-US" sz="1000" dirty="0" smtClean="0">
                <a:solidFill>
                  <a:srgbClr val="F08047"/>
                </a:solidFill>
              </a:rPr>
              <a:t>(</a:t>
            </a:r>
          </a:p>
          <a:p>
            <a:pPr>
              <a:lnSpc>
                <a:spcPct val="100000"/>
              </a:lnSpc>
              <a:spcBef>
                <a:spcPts val="0"/>
              </a:spcBef>
            </a:pPr>
            <a:r>
              <a:rPr lang="en-US" sz="1000" dirty="0">
                <a:solidFill>
                  <a:srgbClr val="FFFFFF"/>
                </a:solidFill>
              </a:rPr>
              <a:t>  </a:t>
            </a:r>
            <a:r>
              <a:rPr lang="en-US" sz="1000" dirty="0" smtClean="0">
                <a:solidFill>
                  <a:srgbClr val="7BC22F"/>
                </a:solidFill>
              </a:rPr>
              <a:t>VALUES</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8DB0D3"/>
                </a:solidFill>
              </a:rPr>
              <a:t>'A'</a:t>
            </a:r>
            <a:r>
              <a:rPr lang="en-US" sz="1000" dirty="0">
                <a:solidFill>
                  <a:srgbClr val="F08047"/>
                </a:solidFill>
              </a:rPr>
              <a:t>,</a:t>
            </a:r>
            <a:r>
              <a:rPr lang="en-US" sz="1000" dirty="0">
                <a:solidFill>
                  <a:srgbClr val="FFFFFF"/>
                </a:solidFill>
              </a:rPr>
              <a:t> </a:t>
            </a:r>
            <a:r>
              <a:rPr lang="en-US" sz="1000" dirty="0">
                <a:solidFill>
                  <a:srgbClr val="8DB0D3"/>
                </a:solidFill>
              </a:rPr>
              <a:t>'X</a:t>
            </a:r>
            <a:r>
              <a:rPr lang="en-US" sz="1000" dirty="0" smtClean="0">
                <a:solidFill>
                  <a:srgbClr val="8DB0D3"/>
                </a:solidFill>
              </a:rPr>
              <a:t>'</a:t>
            </a:r>
            <a:r>
              <a:rPr lang="en-US" sz="1000" dirty="0" smtClean="0">
                <a:solidFill>
                  <a:srgbClr val="F08047"/>
                </a:solidFill>
              </a:rPr>
              <a:t>),</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8DB0D3"/>
                </a:solidFill>
              </a:rPr>
              <a:t>'B'</a:t>
            </a:r>
            <a:r>
              <a:rPr lang="en-US" sz="1000" dirty="0">
                <a:solidFill>
                  <a:srgbClr val="F08047"/>
                </a:solidFill>
              </a:rPr>
              <a:t>,</a:t>
            </a:r>
            <a:r>
              <a:rPr lang="en-US" sz="1000" dirty="0">
                <a:solidFill>
                  <a:srgbClr val="FFFFFF"/>
                </a:solidFill>
              </a:rPr>
              <a:t> </a:t>
            </a:r>
            <a:r>
              <a:rPr lang="en-US" sz="1000" dirty="0">
                <a:solidFill>
                  <a:srgbClr val="8DB0D3"/>
                </a:solidFill>
              </a:rPr>
              <a:t>'Y</a:t>
            </a:r>
            <a:r>
              <a:rPr lang="en-US" sz="1000" dirty="0" smtClean="0">
                <a:solidFill>
                  <a:srgbClr val="8DB0D3"/>
                </a:solidFill>
              </a:rPr>
              <a:t>'</a:t>
            </a:r>
            <a:r>
              <a:rPr lang="en-US" sz="1000" dirty="0" smtClean="0">
                <a:solidFill>
                  <a:srgbClr val="F08047"/>
                </a:solidFill>
              </a:rPr>
              <a:t>),</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3</a:t>
            </a:r>
            <a:r>
              <a:rPr lang="en-US" sz="1000" dirty="0">
                <a:solidFill>
                  <a:srgbClr val="F08047"/>
                </a:solidFill>
              </a:rPr>
              <a:t>,</a:t>
            </a:r>
            <a:r>
              <a:rPr lang="en-US" sz="1000" dirty="0">
                <a:solidFill>
                  <a:srgbClr val="FFFFFF"/>
                </a:solidFill>
              </a:rPr>
              <a:t> </a:t>
            </a:r>
            <a:r>
              <a:rPr lang="en-US" sz="1000" dirty="0">
                <a:solidFill>
                  <a:srgbClr val="8DB0D3"/>
                </a:solidFill>
              </a:rPr>
              <a:t>'C'</a:t>
            </a:r>
            <a:r>
              <a:rPr lang="en-US" sz="1000" dirty="0">
                <a:solidFill>
                  <a:srgbClr val="F08047"/>
                </a:solidFill>
              </a:rPr>
              <a:t>,</a:t>
            </a:r>
            <a:r>
              <a:rPr lang="en-US" sz="1000" dirty="0">
                <a:solidFill>
                  <a:srgbClr val="FFFFFF"/>
                </a:solidFill>
              </a:rPr>
              <a:t> </a:t>
            </a:r>
            <a:r>
              <a:rPr lang="en-US" sz="1000" dirty="0">
                <a:solidFill>
                  <a:srgbClr val="8DB0D3"/>
                </a:solidFill>
              </a:rPr>
              <a:t>'Z'</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err="1" smtClean="0">
                <a:solidFill>
                  <a:srgbClr val="FFFFFF"/>
                </a:solidFill>
              </a:rPr>
              <a:t>upsert</a:t>
            </a:r>
            <a:r>
              <a:rPr lang="en-US" sz="1000" dirty="0" smtClean="0">
                <a:solidFill>
                  <a:srgbClr val="FFFFFF"/>
                </a:solidFill>
              </a:rPr>
              <a:t> </a:t>
            </a:r>
            <a:r>
              <a:rPr lang="en-US" sz="1000" dirty="0" smtClean="0">
                <a:solidFill>
                  <a:srgbClr val="7BC22F"/>
                </a:solidFill>
              </a:rPr>
              <a:t>AS</a:t>
            </a:r>
            <a:r>
              <a:rPr lang="en-US" sz="1000" dirty="0" smtClean="0">
                <a:solidFill>
                  <a:srgbClr val="FFFFFF"/>
                </a:solidFill>
              </a:rPr>
              <a:t> </a:t>
            </a: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a:solidFill>
                  <a:srgbClr val="FFFFFF"/>
                </a:solidFill>
              </a:rPr>
              <a:t>    </a:t>
            </a:r>
            <a:r>
              <a:rPr lang="en-US" sz="1000" dirty="0" smtClean="0">
                <a:solidFill>
                  <a:srgbClr val="7BC22F"/>
                </a:solidFill>
              </a:rPr>
              <a:t>UPDATE</a:t>
            </a:r>
            <a:r>
              <a:rPr lang="en-US" sz="1000" dirty="0" smtClean="0">
                <a:solidFill>
                  <a:srgbClr val="FFFFFF"/>
                </a:solidFill>
              </a:rPr>
              <a:t> </a:t>
            </a:r>
            <a:r>
              <a:rPr lang="en-US" sz="1000" dirty="0" err="1">
                <a:solidFill>
                  <a:srgbClr val="FFFFFF"/>
                </a:solidFill>
              </a:rPr>
              <a:t>mytable</a:t>
            </a:r>
            <a:r>
              <a:rPr lang="en-US" sz="1000" dirty="0">
                <a:solidFill>
                  <a:srgbClr val="FFFFFF"/>
                </a:solidFill>
              </a:rPr>
              <a:t> m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7BC22F"/>
                </a:solidFill>
              </a:rPr>
              <a:t>SET</a:t>
            </a:r>
            <a:r>
              <a:rPr lang="en-US" sz="1000" dirty="0" smtClean="0">
                <a:solidFill>
                  <a:srgbClr val="FFFFFF"/>
                </a:solidFill>
              </a:rPr>
              <a:t> </a:t>
            </a:r>
            <a:r>
              <a:rPr lang="en-US" sz="1000" dirty="0">
                <a:solidFill>
                  <a:srgbClr val="FFFFFF"/>
                </a:solidFill>
              </a:rPr>
              <a:t>field1 </a:t>
            </a:r>
            <a:r>
              <a:rPr lang="en-US" sz="1000" dirty="0">
                <a:solidFill>
                  <a:srgbClr val="F08047"/>
                </a:solidFill>
              </a:rPr>
              <a:t>=</a:t>
            </a:r>
            <a:r>
              <a:rPr lang="en-US" sz="1000" dirty="0">
                <a:solidFill>
                  <a:srgbClr val="FFFFFF"/>
                </a:solidFill>
              </a:rPr>
              <a:t> nv</a:t>
            </a:r>
            <a:r>
              <a:rPr lang="en-US" sz="1000" dirty="0">
                <a:solidFill>
                  <a:srgbClr val="F08047"/>
                </a:solidFill>
              </a:rPr>
              <a:t>.</a:t>
            </a:r>
            <a:r>
              <a:rPr lang="en-US" sz="1000" dirty="0">
                <a:solidFill>
                  <a:srgbClr val="FFFFFF"/>
                </a:solidFill>
              </a:rPr>
              <a:t>field1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field2 </a:t>
            </a:r>
            <a:r>
              <a:rPr lang="en-US" sz="1000" dirty="0">
                <a:solidFill>
                  <a:srgbClr val="F08047"/>
                </a:solidFill>
              </a:rPr>
              <a:t>=</a:t>
            </a:r>
            <a:r>
              <a:rPr lang="en-US" sz="1000" dirty="0">
                <a:solidFill>
                  <a:srgbClr val="FFFFFF"/>
                </a:solidFill>
              </a:rPr>
              <a:t> nv</a:t>
            </a:r>
            <a:r>
              <a:rPr lang="en-US" sz="1000" dirty="0">
                <a:solidFill>
                  <a:srgbClr val="F08047"/>
                </a:solidFill>
              </a:rPr>
              <a:t>.</a:t>
            </a:r>
            <a:r>
              <a:rPr lang="en-US" sz="1000" dirty="0">
                <a:solidFill>
                  <a:srgbClr val="FFFFFF"/>
                </a:solidFill>
              </a:rPr>
              <a:t>field2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new_values</a:t>
            </a:r>
            <a:r>
              <a:rPr lang="en-US" sz="1000" dirty="0">
                <a:solidFill>
                  <a:srgbClr val="FFFFFF"/>
                </a:solidFill>
              </a:rPr>
              <a:t> </a:t>
            </a:r>
            <a:r>
              <a:rPr lang="en-US" sz="1000" dirty="0" err="1">
                <a:solidFill>
                  <a:srgbClr val="FFFFFF"/>
                </a:solidFill>
              </a:rPr>
              <a:t>nv</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WHERE</a:t>
            </a:r>
            <a:r>
              <a:rPr lang="en-US" sz="1000" dirty="0">
                <a:solidFill>
                  <a:srgbClr val="FFFFFF"/>
                </a:solidFill>
              </a:rPr>
              <a:t> m</a:t>
            </a:r>
            <a:r>
              <a:rPr lang="en-US" sz="1000" dirty="0">
                <a:solidFill>
                  <a:srgbClr val="F08047"/>
                </a:solidFill>
              </a:rPr>
              <a:t>.</a:t>
            </a:r>
            <a:r>
              <a:rPr lang="en-US" sz="1000" dirty="0">
                <a:solidFill>
                  <a:srgbClr val="FFFFFF"/>
                </a:solidFill>
              </a:rPr>
              <a:t>id </a:t>
            </a:r>
            <a:r>
              <a:rPr lang="en-US" sz="1000" dirty="0">
                <a:solidFill>
                  <a:srgbClr val="F08047"/>
                </a:solidFill>
              </a:rPr>
              <a:t>=</a:t>
            </a:r>
            <a:r>
              <a:rPr lang="en-US" sz="1000" dirty="0">
                <a:solidFill>
                  <a:srgbClr val="FFFFFF"/>
                </a:solidFill>
              </a:rPr>
              <a:t> nv</a:t>
            </a:r>
            <a:r>
              <a:rPr lang="en-US" sz="1000" dirty="0">
                <a:solidFill>
                  <a:srgbClr val="F08047"/>
                </a:solidFill>
              </a:rPr>
              <a:t>.</a:t>
            </a:r>
            <a:r>
              <a:rPr lang="en-US" sz="1000" dirty="0">
                <a:solidFill>
                  <a:srgbClr val="FFFFFF"/>
                </a:solidFill>
              </a:rPr>
              <a:t>id </a:t>
            </a:r>
            <a:endParaRPr lang="en-US" sz="1000" dirty="0" smtClean="0">
              <a:solidFill>
                <a:srgbClr val="FFFFFF"/>
              </a:solidFill>
            </a:endParaRPr>
          </a:p>
          <a:p>
            <a:pPr>
              <a:lnSpc>
                <a:spcPct val="100000"/>
              </a:lnSpc>
              <a:spcBef>
                <a:spcPts val="0"/>
              </a:spcBef>
            </a:pPr>
            <a:r>
              <a:rPr lang="en-US" sz="1000" dirty="0">
                <a:solidFill>
                  <a:srgbClr val="FFFFFF"/>
                </a:solidFill>
              </a:rPr>
              <a:t>    RETURNING m</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mytable</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field1</a:t>
            </a:r>
            <a:r>
              <a:rPr lang="en-US" sz="1000" dirty="0">
                <a:solidFill>
                  <a:srgbClr val="F08047"/>
                </a:solidFill>
              </a:rPr>
              <a:t>,</a:t>
            </a:r>
            <a:r>
              <a:rPr lang="en-US" sz="1000" dirty="0">
                <a:solidFill>
                  <a:srgbClr val="FFFFFF"/>
                </a:solidFill>
              </a:rPr>
              <a:t> field2</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a:solidFill>
                  <a:srgbClr val="FFFFFF"/>
                </a:solidFill>
              </a:rPr>
              <a:t>id</a:t>
            </a:r>
            <a:r>
              <a:rPr lang="en-US" sz="1000" dirty="0">
                <a:solidFill>
                  <a:srgbClr val="F08047"/>
                </a:solidFill>
              </a:rPr>
              <a:t>,</a:t>
            </a:r>
            <a:r>
              <a:rPr lang="en-US" sz="1000" dirty="0">
                <a:solidFill>
                  <a:srgbClr val="FFFFFF"/>
                </a:solidFill>
              </a:rPr>
              <a:t> field1</a:t>
            </a:r>
            <a:r>
              <a:rPr lang="en-US" sz="1000" dirty="0">
                <a:solidFill>
                  <a:srgbClr val="F08047"/>
                </a:solidFill>
              </a:rPr>
              <a:t>,</a:t>
            </a:r>
            <a:r>
              <a:rPr lang="en-US" sz="1000" dirty="0">
                <a:solidFill>
                  <a:srgbClr val="FFFFFF"/>
                </a:solidFill>
              </a:rPr>
              <a:t> field2 </a:t>
            </a:r>
            <a:endParaRPr lang="en-US" sz="1000" dirty="0" smtClean="0">
              <a:solidFill>
                <a:srgbClr val="FFFFFF"/>
              </a:solidFill>
            </a:endParaRPr>
          </a:p>
          <a:p>
            <a:pPr>
              <a:lnSpc>
                <a:spcPct val="100000"/>
              </a:lnSpc>
              <a:spcBef>
                <a:spcPts val="0"/>
              </a:spcBef>
            </a:pPr>
            <a:r>
              <a:rPr lang="en-US" sz="1000" dirty="0" smtClean="0">
                <a:solidFill>
                  <a:srgbClr val="7BC22F"/>
                </a:solidFill>
              </a:rPr>
              <a:t>FROM</a:t>
            </a:r>
            <a:r>
              <a:rPr lang="en-US" sz="1000" dirty="0" smtClean="0">
                <a:solidFill>
                  <a:srgbClr val="FFFFFF"/>
                </a:solidFill>
              </a:rPr>
              <a:t> </a:t>
            </a:r>
            <a:r>
              <a:rPr lang="en-US" sz="1000" dirty="0" err="1">
                <a:solidFill>
                  <a:srgbClr val="FFFFFF"/>
                </a:solidFill>
              </a:rPr>
              <a:t>new_values</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WHERE</a:t>
            </a:r>
            <a:r>
              <a:rPr lang="en-US" sz="1000" dirty="0" smtClean="0">
                <a:solidFill>
                  <a:srgbClr val="FFFFFF"/>
                </a:solidFill>
              </a:rPr>
              <a:t> </a:t>
            </a:r>
            <a:r>
              <a:rPr lang="en-US" sz="1000" dirty="0">
                <a:solidFill>
                  <a:srgbClr val="7BC22F"/>
                </a:solidFill>
              </a:rPr>
              <a:t>NOT</a:t>
            </a:r>
            <a:r>
              <a:rPr lang="en-US" sz="1000" dirty="0">
                <a:solidFill>
                  <a:srgbClr val="FFFFFF"/>
                </a:solidFill>
              </a:rPr>
              <a:t> </a:t>
            </a:r>
            <a:r>
              <a:rPr lang="en-US" sz="1000" dirty="0">
                <a:solidFill>
                  <a:srgbClr val="7BC22F"/>
                </a:solidFill>
              </a:rPr>
              <a:t>EXISTS</a:t>
            </a:r>
            <a:r>
              <a:rPr lang="en-US" sz="1000" dirty="0">
                <a:solidFill>
                  <a:srgbClr val="FFFFFF"/>
                </a:solidFill>
              </a:rPr>
              <a:t> </a:t>
            </a:r>
            <a:r>
              <a:rPr lang="en-US" sz="1000" dirty="0">
                <a:solidFill>
                  <a:srgbClr val="F08047"/>
                </a:solidFill>
              </a:rPr>
              <a:t>(</a:t>
            </a:r>
            <a:r>
              <a:rPr lang="en-US" sz="1000" dirty="0">
                <a:solidFill>
                  <a:srgbClr val="7BC22F"/>
                </a:solidFill>
              </a:rPr>
              <a:t>SELECT</a:t>
            </a:r>
            <a:r>
              <a:rPr lang="en-US" sz="1000" dirty="0">
                <a:solidFill>
                  <a:srgbClr val="FFFFFF"/>
                </a:solidFill>
              </a:rPr>
              <a:t> </a:t>
            </a:r>
            <a:r>
              <a:rPr lang="en-US" sz="1000" dirty="0">
                <a:solidFill>
                  <a:srgbClr val="F4DD0B"/>
                </a:solidFill>
              </a:rPr>
              <a:t>1</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upsert</a:t>
            </a:r>
            <a:r>
              <a:rPr lang="en-US" sz="1000" dirty="0">
                <a:solidFill>
                  <a:srgbClr val="FFFFFF"/>
                </a:solidFill>
              </a:rPr>
              <a:t> up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WHERE</a:t>
            </a:r>
            <a:r>
              <a:rPr lang="en-US" sz="1000" dirty="0">
                <a:solidFill>
                  <a:srgbClr val="FFFFFF"/>
                </a:solidFill>
              </a:rPr>
              <a:t> up</a:t>
            </a:r>
            <a:r>
              <a:rPr lang="en-US" sz="1000" dirty="0">
                <a:solidFill>
                  <a:srgbClr val="F08047"/>
                </a:solidFill>
              </a:rPr>
              <a:t>.</a:t>
            </a:r>
            <a:r>
              <a:rPr lang="en-US" sz="1000" dirty="0">
                <a:solidFill>
                  <a:srgbClr val="FFFFFF"/>
                </a:solidFill>
              </a:rPr>
              <a:t>id </a:t>
            </a:r>
            <a:r>
              <a:rPr lang="en-US" sz="1000" dirty="0">
                <a:solidFill>
                  <a:srgbClr val="F08047"/>
                </a:solidFill>
              </a:rPr>
              <a:t>=</a:t>
            </a:r>
            <a:r>
              <a:rPr lang="en-US" sz="1000" dirty="0">
                <a:solidFill>
                  <a:srgbClr val="FFFFFF"/>
                </a:solidFill>
              </a:rPr>
              <a:t> new_values</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a:t>
            </a:r>
            <a:endParaRPr lang="en-US" sz="1000" dirty="0"/>
          </a:p>
          <a:p>
            <a:pPr>
              <a:lnSpc>
                <a:spcPct val="100000"/>
              </a:lnSpc>
              <a:spcBef>
                <a:spcPts val="0"/>
              </a:spcBef>
            </a:pP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example shows how to perform a Bulk UPDATE OR INSERT as a single command.</a:t>
            </a:r>
          </a:p>
          <a:p>
            <a:pPr marL="119063" indent="-119063">
              <a:buFont typeface="Arial" panose="020B0604020202020204" pitchFamily="34" charset="0"/>
              <a:buChar char="•"/>
            </a:pPr>
            <a:r>
              <a:rPr lang="en-US" dirty="0"/>
              <a:t>The Values command can be replaced by a SELECT simple to complex Query.</a:t>
            </a:r>
          </a:p>
          <a:p>
            <a:pPr marL="119063" indent="-119063">
              <a:buFont typeface="Arial" panose="020B0604020202020204" pitchFamily="34" charset="0"/>
              <a:buChar char="•"/>
            </a:pPr>
            <a:r>
              <a:rPr lang="en-US" dirty="0"/>
              <a:t>Requires Postgres 9.1 or newer.</a:t>
            </a:r>
          </a:p>
          <a:p>
            <a:pPr marL="119063" indent="-119063">
              <a:buFont typeface="Arial" panose="020B0604020202020204" pitchFamily="34" charset="0"/>
              <a:buChar char="•"/>
            </a:pPr>
            <a:r>
              <a:rPr lang="en-US" dirty="0"/>
              <a:t>Limitation: It is possible to run into race conditions when a second process has inserted the same new record between the first process’s UPDATE and INSERT.</a:t>
            </a:r>
          </a:p>
        </p:txBody>
      </p:sp>
    </p:spTree>
    <p:extLst>
      <p:ext uri="{BB962C8B-B14F-4D97-AF65-F5344CB8AC3E}">
        <p14:creationId xmlns:p14="http://schemas.microsoft.com/office/powerpoint/2010/main" val="2195197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UPDATE / INSERT CTE </a:t>
            </a:r>
            <a:r>
              <a:rPr lang="en-US" sz="2000" dirty="0"/>
              <a:t>(Common Table Expressions)</a:t>
            </a:r>
          </a:p>
        </p:txBody>
      </p:sp>
      <p:sp>
        <p:nvSpPr>
          <p:cNvPr id="7" name="Text Placeholder 6"/>
          <p:cNvSpPr>
            <a:spLocks noGrp="1"/>
          </p:cNvSpPr>
          <p:nvPr>
            <p:ph type="body" sz="quarter" idx="12"/>
          </p:nvPr>
        </p:nvSpPr>
        <p:spPr>
          <a:xfrm>
            <a:off x="4570412" y="1261872"/>
            <a:ext cx="4114801" cy="3614928"/>
          </a:xfrm>
        </p:spPr>
        <p:txBody>
          <a:bodyPr/>
          <a:lstStyle/>
          <a:p>
            <a:pPr>
              <a:lnSpc>
                <a:spcPct val="100000"/>
              </a:lnSpc>
              <a:spcBef>
                <a:spcPts val="0"/>
              </a:spcBef>
            </a:pPr>
            <a:r>
              <a:rPr lang="en-US" sz="1000" dirty="0">
                <a:solidFill>
                  <a:srgbClr val="7BC22F"/>
                </a:solidFill>
              </a:rPr>
              <a:t>CREATE</a:t>
            </a:r>
            <a:r>
              <a:rPr lang="en-US" sz="1000" dirty="0">
                <a:solidFill>
                  <a:srgbClr val="FFFFFF"/>
                </a:solidFill>
              </a:rPr>
              <a:t> </a:t>
            </a:r>
            <a:r>
              <a:rPr lang="en-US" sz="1000" dirty="0">
                <a:solidFill>
                  <a:srgbClr val="7BC22F"/>
                </a:solidFill>
              </a:rPr>
              <a:t>TABLE</a:t>
            </a:r>
            <a:r>
              <a:rPr lang="en-US" sz="1000" dirty="0">
                <a:solidFill>
                  <a:srgbClr val="FFFFFF"/>
                </a:solidFill>
              </a:rPr>
              <a:t> </a:t>
            </a:r>
            <a:r>
              <a:rPr lang="en-US" sz="1000" dirty="0" err="1">
                <a:solidFill>
                  <a:srgbClr val="FFFFFF"/>
                </a:solidFill>
              </a:rPr>
              <a:t>mytable</a:t>
            </a:r>
            <a:r>
              <a:rPr lang="en-US" sz="1000" dirty="0">
                <a:solidFill>
                  <a:srgbClr val="FFFFFF"/>
                </a:solidFill>
              </a:rPr>
              <a:t> </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id </a:t>
            </a:r>
            <a:r>
              <a:rPr lang="en-US" sz="1000" dirty="0">
                <a:solidFill>
                  <a:srgbClr val="7BC22F"/>
                </a:solidFill>
              </a:rPr>
              <a:t>INTEGER</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field1 TEXT</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field2 TEXT </a:t>
            </a:r>
            <a:endParaRPr lang="en-US" sz="1000" dirty="0" smtClean="0">
              <a:solidFill>
                <a:srgbClr val="FFFFFF"/>
              </a:solidFill>
            </a:endParaRPr>
          </a:p>
          <a:p>
            <a:pPr>
              <a:lnSpc>
                <a:spcPct val="100000"/>
              </a:lnSpc>
              <a:spcBef>
                <a:spcPts val="0"/>
              </a:spcBef>
            </a:pPr>
            <a:r>
              <a:rPr lang="en-US" sz="1000" dirty="0" smtClean="0">
                <a:solidFill>
                  <a:srgbClr val="F08047"/>
                </a:solidFill>
              </a:rPr>
              <a:t>);</a:t>
            </a:r>
            <a:r>
              <a:rPr lang="en-US" sz="1000" dirty="0" smtClean="0">
                <a:solidFill>
                  <a:srgbClr val="FFFFFF"/>
                </a:solidFill>
              </a:rPr>
              <a:t> </a:t>
            </a:r>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mytable</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mytable</a:t>
            </a:r>
            <a:r>
              <a:rPr lang="en-US" sz="1000" dirty="0">
                <a:solidFill>
                  <a:srgbClr val="FFFFFF"/>
                </a:solidFill>
              </a:rPr>
              <a:t> </a:t>
            </a:r>
            <a:r>
              <a:rPr lang="en-US" sz="1000" dirty="0">
                <a:solidFill>
                  <a:srgbClr val="7BC22F"/>
                </a:solidFill>
              </a:rPr>
              <a:t>VALUES</a:t>
            </a: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FFFFFF"/>
                </a:solidFill>
              </a:rPr>
              <a:t> </a:t>
            </a:r>
            <a:r>
              <a:rPr lang="en-US" sz="1000" dirty="0">
                <a:solidFill>
                  <a:srgbClr val="7BC22F"/>
                </a:solidFill>
              </a:rPr>
              <a:t>NULL</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endParaRPr lang="en-US" sz="1000" dirty="0">
              <a:solidFill>
                <a:srgbClr val="FFFFFF"/>
              </a:solidFill>
            </a:endParaRPr>
          </a:p>
          <a:p>
            <a:pPr>
              <a:lnSpc>
                <a:spcPct val="100000"/>
              </a:lnSpc>
              <a:spcBef>
                <a:spcPts val="0"/>
              </a:spcBef>
            </a:pPr>
            <a:r>
              <a:rPr lang="en-US" sz="1000" dirty="0">
                <a:solidFill>
                  <a:srgbClr val="3A8BDA"/>
                </a:solidFill>
              </a:rPr>
              <a:t>-- Run Command from the Previous Page</a:t>
            </a:r>
            <a:endParaRPr lang="en-US" sz="1000" dirty="0"/>
          </a:p>
          <a:p>
            <a:pPr>
              <a:lnSpc>
                <a:spcPct val="100000"/>
              </a:lnSpc>
              <a:spcBef>
                <a:spcPts val="0"/>
              </a:spcBef>
            </a:pPr>
            <a:endParaRPr lang="en-US" sz="1000" dirty="0">
              <a:solidFill>
                <a:srgbClr val="FFFFFF"/>
              </a:solidFill>
            </a:endParaRPr>
          </a:p>
          <a:p>
            <a:pPr>
              <a:lnSpc>
                <a:spcPct val="100000"/>
              </a:lnSpc>
              <a:spcBef>
                <a:spcPts val="0"/>
              </a:spcBef>
            </a:pPr>
            <a:r>
              <a:rPr lang="en-US" sz="1000" dirty="0" smtClean="0">
                <a:solidFill>
                  <a:srgbClr val="7BC22F"/>
                </a:solidFill>
              </a:rPr>
              <a:t>SELECT</a:t>
            </a:r>
            <a:r>
              <a:rPr lang="en-US" sz="1000" dirty="0" smtClean="0">
                <a:solidFill>
                  <a:srgbClr val="FFFFFF"/>
                </a:solidFill>
              </a:rPr>
              <a:t> </a:t>
            </a:r>
            <a:r>
              <a:rPr lang="en-US" sz="1000" dirty="0">
                <a:solidFill>
                  <a:srgbClr val="F08047"/>
                </a:solidFill>
              </a:rPr>
              <a:t>*</a:t>
            </a:r>
            <a:r>
              <a:rPr lang="en-US" sz="1000" dirty="0">
                <a:solidFill>
                  <a:srgbClr val="FFFFFF"/>
                </a:solidFill>
              </a:rPr>
              <a:t> </a:t>
            </a:r>
            <a:r>
              <a:rPr lang="en-US" sz="1000" dirty="0">
                <a:solidFill>
                  <a:srgbClr val="7BC22F"/>
                </a:solidFill>
              </a:rPr>
              <a:t>FROM</a:t>
            </a:r>
            <a:r>
              <a:rPr lang="en-US" sz="1000" dirty="0">
                <a:solidFill>
                  <a:srgbClr val="FFFFFF"/>
                </a:solidFill>
              </a:rPr>
              <a:t> </a:t>
            </a:r>
            <a:r>
              <a:rPr lang="en-US" sz="1000" dirty="0" err="1">
                <a:solidFill>
                  <a:srgbClr val="FFFFFF"/>
                </a:solidFill>
              </a:rPr>
              <a:t>mytable</a:t>
            </a:r>
            <a:r>
              <a:rPr lang="en-US" sz="1000" dirty="0">
                <a:solidFill>
                  <a:srgbClr val="F08047"/>
                </a:solidFill>
              </a:rPr>
              <a:t>;</a:t>
            </a:r>
            <a:r>
              <a:rPr lang="en-US" sz="1000" dirty="0">
                <a:solidFill>
                  <a:srgbClr val="FFFFFF"/>
                </a:solidFill>
              </a:rPr>
              <a:t> </a:t>
            </a:r>
            <a:endParaRPr lang="en-US"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455613" y="1261872"/>
            <a:ext cx="3876902" cy="1699042"/>
          </a:xfrm>
        </p:spPr>
        <p:txBody>
          <a:bodyPr/>
          <a:lstStyle/>
          <a:p>
            <a:pPr marL="119063" indent="-119063">
              <a:buFont typeface="Arial" panose="020B0604020202020204" pitchFamily="34" charset="0"/>
              <a:buChar char="•"/>
            </a:pPr>
            <a:r>
              <a:rPr lang="en-US" dirty="0"/>
              <a:t>Here is what is happening behind the scenes.</a:t>
            </a:r>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636" y="3061607"/>
            <a:ext cx="3980411"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0" name="Content Placeholder 8"/>
          <p:cNvGraphicFramePr>
            <a:graphicFrameLocks/>
          </p:cNvGraphicFramePr>
          <p:nvPr>
            <p:extLst>
              <p:ext uri="{D42A27DB-BD31-4B8C-83A1-F6EECF244321}">
                <p14:modId xmlns:p14="http://schemas.microsoft.com/office/powerpoint/2010/main" val="433681227"/>
              </p:ext>
            </p:extLst>
          </p:nvPr>
        </p:nvGraphicFramePr>
        <p:xfrm>
          <a:off x="4582886" y="4933950"/>
          <a:ext cx="4038600" cy="1483360"/>
        </p:xfrm>
        <a:graphic>
          <a:graphicData uri="http://schemas.openxmlformats.org/drawingml/2006/table">
            <a:tbl>
              <a:tblPr firstRow="1" bandRow="1">
                <a:tableStyleId>{5C22544A-7EE6-4342-B048-85BDC9FD1C3A}</a:tableStyleId>
              </a:tblPr>
              <a:tblGrid>
                <a:gridCol w="1346200"/>
                <a:gridCol w="1346200"/>
                <a:gridCol w="1346200"/>
              </a:tblGrid>
              <a:tr h="370840">
                <a:tc>
                  <a:txBody>
                    <a:bodyPr/>
                    <a:lstStyle/>
                    <a:p>
                      <a:r>
                        <a:rPr lang="en-US" dirty="0" smtClean="0"/>
                        <a:t>id</a:t>
                      </a:r>
                      <a:endParaRPr lang="en-US" dirty="0"/>
                    </a:p>
                  </a:txBody>
                  <a:tcPr/>
                </a:tc>
                <a:tc>
                  <a:txBody>
                    <a:bodyPr/>
                    <a:lstStyle/>
                    <a:p>
                      <a:r>
                        <a:rPr lang="en-US" dirty="0" smtClean="0"/>
                        <a:t>field1</a:t>
                      </a:r>
                      <a:endParaRPr lang="en-US" dirty="0"/>
                    </a:p>
                  </a:txBody>
                  <a:tcPr/>
                </a:tc>
                <a:tc>
                  <a:txBody>
                    <a:bodyPr/>
                    <a:lstStyle/>
                    <a:p>
                      <a:r>
                        <a:rPr lang="en-US" dirty="0" smtClean="0"/>
                        <a:t>field2</a:t>
                      </a:r>
                      <a:endParaRPr lang="en-US" dirty="0"/>
                    </a:p>
                  </a:txBody>
                  <a:tcPr/>
                </a:tc>
              </a:tr>
              <a:tr h="370840">
                <a:tc>
                  <a:txBody>
                    <a:bodyPr/>
                    <a:lstStyle/>
                    <a:p>
                      <a:r>
                        <a:rPr lang="en-US" dirty="0" smtClean="0"/>
                        <a:t>1</a:t>
                      </a:r>
                      <a:endParaRPr lang="en-US" dirty="0"/>
                    </a:p>
                  </a:txBody>
                  <a:tcPr/>
                </a:tc>
                <a:tc>
                  <a:txBody>
                    <a:bodyPr/>
                    <a:lstStyle/>
                    <a:p>
                      <a:r>
                        <a:rPr lang="en-US" dirty="0" smtClean="0"/>
                        <a:t>A</a:t>
                      </a:r>
                      <a:endParaRPr lang="en-US" dirty="0"/>
                    </a:p>
                  </a:txBody>
                  <a:tcPr/>
                </a:tc>
                <a:tc>
                  <a:txBody>
                    <a:bodyPr/>
                    <a:lstStyle/>
                    <a:p>
                      <a:r>
                        <a:rPr lang="en-US" dirty="0" smtClean="0"/>
                        <a:t>X</a:t>
                      </a:r>
                      <a:endParaRPr lang="en-US" dirty="0"/>
                    </a:p>
                  </a:txBody>
                  <a:tcPr/>
                </a:tc>
              </a:tr>
              <a:tr h="370840">
                <a:tc>
                  <a:txBody>
                    <a:bodyPr/>
                    <a:lstStyle/>
                    <a:p>
                      <a:r>
                        <a:rPr lang="en-US" dirty="0" smtClean="0"/>
                        <a:t>2</a:t>
                      </a:r>
                      <a:endParaRPr lang="en-US" dirty="0"/>
                    </a:p>
                  </a:txBody>
                  <a:tcPr/>
                </a:tc>
                <a:tc>
                  <a:txBody>
                    <a:bodyPr/>
                    <a:lstStyle/>
                    <a:p>
                      <a:r>
                        <a:rPr lang="en-US" dirty="0" smtClean="0"/>
                        <a:t>B</a:t>
                      </a:r>
                      <a:endParaRPr lang="en-US" dirty="0"/>
                    </a:p>
                  </a:txBody>
                  <a:tcPr/>
                </a:tc>
                <a:tc>
                  <a:txBody>
                    <a:bodyPr/>
                    <a:lstStyle/>
                    <a:p>
                      <a:r>
                        <a:rPr lang="en-US" dirty="0" smtClean="0"/>
                        <a:t>Y</a:t>
                      </a:r>
                      <a:endParaRPr lang="en-US" dirty="0"/>
                    </a:p>
                  </a:txBody>
                  <a:tcPr/>
                </a:tc>
              </a:tr>
              <a:tr h="370840">
                <a:tc>
                  <a:txBody>
                    <a:bodyPr/>
                    <a:lstStyle/>
                    <a:p>
                      <a:r>
                        <a:rPr lang="en-US" dirty="0" smtClean="0"/>
                        <a:t>3</a:t>
                      </a:r>
                      <a:endParaRPr lang="en-US" dirty="0"/>
                    </a:p>
                  </a:txBody>
                  <a:tcPr/>
                </a:tc>
                <a:tc>
                  <a:txBody>
                    <a:bodyPr/>
                    <a:lstStyle/>
                    <a:p>
                      <a:r>
                        <a:rPr lang="en-US" dirty="0" smtClean="0"/>
                        <a:t>C</a:t>
                      </a:r>
                      <a:endParaRPr lang="en-US" dirty="0"/>
                    </a:p>
                  </a:txBody>
                  <a:tcPr/>
                </a:tc>
                <a:tc>
                  <a:txBody>
                    <a:bodyPr/>
                    <a:lstStyle/>
                    <a:p>
                      <a:r>
                        <a:rPr lang="en-US" dirty="0" smtClean="0"/>
                        <a:t>Z</a:t>
                      </a:r>
                      <a:endParaRPr lang="en-US" dirty="0"/>
                    </a:p>
                  </a:txBody>
                  <a:tcPr/>
                </a:tc>
              </a:tr>
            </a:tbl>
          </a:graphicData>
        </a:graphic>
      </p:graphicFrame>
    </p:spTree>
    <p:extLst>
      <p:ext uri="{BB962C8B-B14F-4D97-AF65-F5344CB8AC3E}">
        <p14:creationId xmlns:p14="http://schemas.microsoft.com/office/powerpoint/2010/main" val="1453476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a:t>UPDATE / INSERT CTE </a:t>
            </a:r>
            <a:r>
              <a:rPr lang="en-US" sz="2000" dirty="0"/>
              <a:t>(Common Table Expressions)</a:t>
            </a:r>
            <a:endParaRPr lang="en-US" altLang="en-US" sz="2000" dirty="0" smtClean="0">
              <a:solidFill>
                <a:srgbClr val="FFFFFF"/>
              </a:solidFill>
              <a:ea typeface="ヒラギノ角ゴ Pro W3" charset="-128"/>
            </a:endParaRPr>
          </a:p>
        </p:txBody>
      </p:sp>
      <p:sp>
        <p:nvSpPr>
          <p:cNvPr id="22531" name="Text Placeholder 6"/>
          <p:cNvSpPr>
            <a:spLocks noGrp="1"/>
          </p:cNvSpPr>
          <p:nvPr>
            <p:ph type="body" sz="quarter" idx="12"/>
          </p:nvPr>
        </p:nvSpPr>
        <p:spPr>
          <a:xfrm>
            <a:off x="458788" y="1262063"/>
            <a:ext cx="8228012" cy="4846637"/>
          </a:xfrm>
        </p:spPr>
        <p:txBody>
          <a:bodyPr/>
          <a:lstStyle/>
          <a:p>
            <a:r>
              <a:rPr lang="en-US" altLang="en-US" dirty="0">
                <a:solidFill>
                  <a:srgbClr val="FFFFFF"/>
                </a:solidFill>
                <a:ea typeface="ヒラギノ角ゴ Pro W3" charset="-128"/>
              </a:rPr>
              <a:t>More information on Writeable </a:t>
            </a:r>
            <a:r>
              <a:rPr lang="en-US" altLang="en-US" dirty="0" smtClean="0">
                <a:solidFill>
                  <a:srgbClr val="FFFFFF"/>
                </a:solidFill>
                <a:ea typeface="ヒラギノ角ゴ Pro W3" charset="-128"/>
              </a:rPr>
              <a:t>CTE’s</a:t>
            </a:r>
          </a:p>
          <a:p>
            <a:pPr lvl="1" indent="-117475">
              <a:buFont typeface="Arial" pitchFamily="34" charset="0"/>
              <a:buChar char="•"/>
            </a:pPr>
            <a:r>
              <a:rPr lang="en-US" altLang="en-US" dirty="0">
                <a:solidFill>
                  <a:srgbClr val="FFFFFF"/>
                </a:solidFill>
                <a:ea typeface="ヒラギノ角ゴ Pro W3" charset="-128"/>
                <a:hlinkClick r:id="rId2"/>
              </a:rPr>
              <a:t>http://</a:t>
            </a:r>
            <a:r>
              <a:rPr lang="en-US" altLang="en-US" dirty="0" smtClean="0">
                <a:solidFill>
                  <a:srgbClr val="FFFFFF"/>
                </a:solidFill>
                <a:ea typeface="ヒラギノ角ゴ Pro W3" charset="-128"/>
                <a:hlinkClick r:id="rId2"/>
              </a:rPr>
              <a:t>www.postgresql.org/docs/9.3/static/queries-with.html</a:t>
            </a:r>
            <a:endParaRPr lang="en-US" altLang="en-US" dirty="0" smtClean="0">
              <a:solidFill>
                <a:srgbClr val="FFFFFF"/>
              </a:solidFill>
              <a:ea typeface="ヒラギノ角ゴ Pro W3" charset="-128"/>
            </a:endParaRPr>
          </a:p>
          <a:p>
            <a:pPr lvl="1" indent="-117475">
              <a:buFont typeface="Arial" pitchFamily="34" charset="0"/>
              <a:buChar char="•"/>
            </a:pPr>
            <a:r>
              <a:rPr lang="en-US" altLang="en-US" dirty="0" smtClean="0">
                <a:solidFill>
                  <a:srgbClr val="FFFFFF"/>
                </a:solidFill>
                <a:ea typeface="ヒラギノ角ゴ Pro W3" charset="-128"/>
                <a:hlinkClick r:id="rId3"/>
              </a:rPr>
              <a:t>http</a:t>
            </a:r>
            <a:r>
              <a:rPr lang="en-US" altLang="en-US" dirty="0">
                <a:solidFill>
                  <a:srgbClr val="FFFFFF"/>
                </a:solidFill>
                <a:ea typeface="ヒラギノ角ゴ Pro W3" charset="-128"/>
                <a:hlinkClick r:id="rId3"/>
              </a:rPr>
              <a:t>://</a:t>
            </a:r>
            <a:r>
              <a:rPr lang="en-US" altLang="en-US" dirty="0" smtClean="0">
                <a:solidFill>
                  <a:srgbClr val="FFFFFF"/>
                </a:solidFill>
                <a:ea typeface="ヒラギノ角ゴ Pro W3" charset="-128"/>
                <a:hlinkClick r:id="rId3"/>
              </a:rPr>
              <a:t>stackoverflow.com/questions/1109061/insert-on-duplicate-update-in-postgresql/6527838#6527838</a:t>
            </a:r>
            <a:endParaRPr lang="en-US" altLang="en-US" dirty="0" smtClean="0">
              <a:solidFill>
                <a:srgbClr val="FFFFFF"/>
              </a:solidFill>
              <a:ea typeface="ヒラギノ角ゴ Pro W3" charset="-128"/>
            </a:endParaRPr>
          </a:p>
          <a:p>
            <a:pPr lvl="1" indent="-117475">
              <a:buFont typeface="Arial" pitchFamily="34" charset="0"/>
              <a:buChar char="•"/>
            </a:pPr>
            <a:r>
              <a:rPr lang="en-US" altLang="en-US" dirty="0" smtClean="0">
                <a:solidFill>
                  <a:srgbClr val="FFFFFF"/>
                </a:solidFill>
                <a:ea typeface="ヒラギノ角ゴ Pro W3" charset="-128"/>
                <a:hlinkClick r:id="rId4"/>
              </a:rPr>
              <a:t>http</a:t>
            </a:r>
            <a:r>
              <a:rPr lang="en-US" altLang="en-US" dirty="0">
                <a:solidFill>
                  <a:srgbClr val="FFFFFF"/>
                </a:solidFill>
                <a:ea typeface="ヒラギノ角ゴ Pro W3" charset="-128"/>
                <a:hlinkClick r:id="rId4"/>
              </a:rPr>
              <a:t>://</a:t>
            </a:r>
            <a:r>
              <a:rPr lang="en-US" altLang="en-US" dirty="0" smtClean="0">
                <a:solidFill>
                  <a:srgbClr val="FFFFFF"/>
                </a:solidFill>
                <a:ea typeface="ヒラギノ角ゴ Pro W3" charset="-128"/>
                <a:hlinkClick r:id="rId4"/>
              </a:rPr>
              <a:t>www.xzilla.net/blog/2011/Mar/Upserting-via-Writeable-CTE.html</a:t>
            </a:r>
            <a:endParaRPr lang="en-US" altLang="en-US" dirty="0" smtClean="0">
              <a:solidFill>
                <a:srgbClr val="FFFFFF"/>
              </a:solidFill>
              <a:ea typeface="ヒラギノ角ゴ Pro W3" charset="-128"/>
            </a:endParaRPr>
          </a:p>
          <a:p>
            <a:pPr lvl="1" indent="-117475">
              <a:buFont typeface="Arial" pitchFamily="34" charset="0"/>
              <a:buChar char="•"/>
            </a:pPr>
            <a:r>
              <a:rPr lang="en-US" altLang="en-US" dirty="0" smtClean="0">
                <a:solidFill>
                  <a:srgbClr val="FFFFFF"/>
                </a:solidFill>
                <a:ea typeface="ヒラギノ角ゴ Pro W3" charset="-128"/>
                <a:hlinkClick r:id="rId5"/>
              </a:rPr>
              <a:t>http</a:t>
            </a:r>
            <a:r>
              <a:rPr lang="en-US" altLang="en-US" dirty="0">
                <a:solidFill>
                  <a:srgbClr val="FFFFFF"/>
                </a:solidFill>
                <a:ea typeface="ヒラギノ角ゴ Pro W3" charset="-128"/>
                <a:hlinkClick r:id="rId5"/>
              </a:rPr>
              <a:t>://www.depesz.com/2011/03/16/waiting-for-9-1-writable-cte</a:t>
            </a:r>
            <a:r>
              <a:rPr lang="en-US" altLang="en-US" dirty="0" smtClean="0">
                <a:solidFill>
                  <a:srgbClr val="FFFFFF"/>
                </a:solidFill>
                <a:ea typeface="ヒラギノ角ゴ Pro W3" charset="-128"/>
                <a:hlinkClick r:id="rId5"/>
              </a:rPr>
              <a:t>/</a:t>
            </a:r>
            <a:endParaRPr lang="en-US" altLang="en-US" dirty="0" smtClean="0">
              <a:solidFill>
                <a:srgbClr val="FFFFFF"/>
              </a:solidFill>
              <a:ea typeface="ヒラギノ角ゴ Pro W3" charset="-128"/>
            </a:endParaRPr>
          </a:p>
          <a:p>
            <a:pPr lvl="1" indent="-117475">
              <a:buFont typeface="Arial" pitchFamily="34" charset="0"/>
              <a:buChar char="•"/>
            </a:pPr>
            <a:r>
              <a:rPr lang="en-US" altLang="en-US" dirty="0" smtClean="0">
                <a:solidFill>
                  <a:srgbClr val="FFFFFF"/>
                </a:solidFill>
                <a:ea typeface="ヒラギノ角ゴ Pro W3" charset="-128"/>
                <a:hlinkClick r:id="rId6"/>
              </a:rPr>
              <a:t>http</a:t>
            </a:r>
            <a:r>
              <a:rPr lang="en-US" altLang="en-US" dirty="0">
                <a:solidFill>
                  <a:srgbClr val="FFFFFF"/>
                </a:solidFill>
                <a:ea typeface="ヒラギノ角ゴ Pro W3" charset="-128"/>
                <a:hlinkClick r:id="rId6"/>
              </a:rPr>
              <a:t>://www.depesz.com/2012/06/10/why-is-upsert-so-complicated</a:t>
            </a:r>
            <a:r>
              <a:rPr lang="en-US" altLang="en-US" dirty="0" smtClean="0">
                <a:solidFill>
                  <a:srgbClr val="FFFFFF"/>
                </a:solidFill>
                <a:ea typeface="ヒラギノ角ゴ Pro W3" charset="-128"/>
                <a:hlinkClick r:id="rId6"/>
              </a:rPr>
              <a:t>/</a:t>
            </a:r>
            <a:endParaRPr lang="en-US" altLang="en-US" dirty="0" smtClean="0">
              <a:solidFill>
                <a:srgbClr val="FFFFFF"/>
              </a:solidFill>
              <a:ea typeface="ヒラギノ角ゴ Pro W3" charset="-128"/>
            </a:endParaRPr>
          </a:p>
          <a:p>
            <a:pPr lvl="1" indent="-117475">
              <a:buFont typeface="Arial" pitchFamily="34" charset="0"/>
              <a:buChar char="•"/>
            </a:pPr>
            <a:endParaRPr lang="en-US" altLang="en-US" dirty="0">
              <a:solidFill>
                <a:srgbClr val="FFFFFF"/>
              </a:solidFill>
              <a:ea typeface="ヒラギノ角ゴ Pro W3" charset="-128"/>
            </a:endParaRPr>
          </a:p>
        </p:txBody>
      </p:sp>
      <p:sp>
        <p:nvSpPr>
          <p:cNvPr id="16388" name="Footer Placeholder 2"/>
          <p:cNvSpPr>
            <a:spLocks noGrp="1"/>
          </p:cNvSpPr>
          <p:nvPr>
            <p:ph type="ftr" sz="quarter" idx="13"/>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smtClean="0">
                <a:solidFill>
                  <a:schemeClr val="accent6"/>
                </a:solidFill>
              </a:rPr>
              <a:t>© Fred Hutchinson Cancer Research Center </a:t>
            </a:r>
          </a:p>
        </p:txBody>
      </p:sp>
      <p:sp>
        <p:nvSpPr>
          <p:cNvPr id="4" name="Slide Number Placeholder 3"/>
          <p:cNvSpPr>
            <a:spLocks noGrp="1"/>
          </p:cNvSpPr>
          <p:nvPr>
            <p:ph type="sldNum" sz="quarter" idx="14"/>
          </p:nvPr>
        </p:nvSpPr>
        <p:spPr/>
        <p:txBody>
          <a:bodyPr/>
          <a:lstStyle/>
          <a:p>
            <a:pPr>
              <a:defRPr/>
            </a:pPr>
            <a:r>
              <a:rPr lang="en-US">
                <a:solidFill>
                  <a:schemeClr val="accent6"/>
                </a:solidFill>
                <a:latin typeface="+mn-lt"/>
                <a:ea typeface="ヒラギノ角ゴ Pro W3" charset="0"/>
              </a:rPr>
              <a:t>5</a:t>
            </a:r>
            <a:endParaRPr lang="en-US" dirty="0">
              <a:solidFill>
                <a:schemeClr val="accent6"/>
              </a:solidFill>
              <a:latin typeface="+mn-lt"/>
              <a:ea typeface="ヒラギノ角ゴ Pro W3" charset="0"/>
            </a:endParaRPr>
          </a:p>
        </p:txBody>
      </p:sp>
    </p:spTree>
    <p:extLst>
      <p:ext uri="{BB962C8B-B14F-4D97-AF65-F5344CB8AC3E}">
        <p14:creationId xmlns:p14="http://schemas.microsoft.com/office/powerpoint/2010/main" val="29024560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smtClean="0"/>
              <a:t>INSERT / DO UPDATE</a:t>
            </a:r>
            <a:endParaRPr lang="en-US" altLang="en-US" dirty="0" smtClean="0">
              <a:ea typeface="ヒラギノ角ゴ Pro W3" charset="-128"/>
            </a:endParaRPr>
          </a:p>
          <a:p>
            <a:pPr marL="90488" lvl="1">
              <a:spcBef>
                <a:spcPct val="0"/>
              </a:spcBef>
            </a:pPr>
            <a:r>
              <a:rPr lang="en-US" dirty="0"/>
              <a:t>How to Insert/Update PostgreSQL 9.5+</a:t>
            </a:r>
          </a:p>
        </p:txBody>
      </p:sp>
    </p:spTree>
    <p:extLst>
      <p:ext uri="{BB962C8B-B14F-4D97-AF65-F5344CB8AC3E}">
        <p14:creationId xmlns:p14="http://schemas.microsoft.com/office/powerpoint/2010/main" val="133967808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INSERT / DO UPDATE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smtClean="0">
                <a:solidFill>
                  <a:srgbClr val="7BC22F"/>
                </a:solidFill>
              </a:rPr>
              <a:t>INSERT</a:t>
            </a:r>
            <a:r>
              <a:rPr lang="en-US" sz="1000" dirty="0" smtClean="0">
                <a:solidFill>
                  <a:srgbClr val="FFFFFF"/>
                </a:solidFill>
              </a:rPr>
              <a:t> </a:t>
            </a:r>
            <a:r>
              <a:rPr lang="en-US" sz="1000" dirty="0">
                <a:solidFill>
                  <a:srgbClr val="7BC22F"/>
                </a:solidFill>
              </a:rPr>
              <a:t>INTO</a:t>
            </a:r>
            <a:r>
              <a:rPr lang="en-US" sz="1000" dirty="0">
                <a:solidFill>
                  <a:srgbClr val="FFFFFF"/>
                </a:solidFill>
              </a:rPr>
              <a:t> </a:t>
            </a:r>
            <a:r>
              <a:rPr lang="en-US" sz="1000" dirty="0" err="1">
                <a:solidFill>
                  <a:srgbClr val="FFFFFF"/>
                </a:solidFill>
              </a:rPr>
              <a:t>mytable</a:t>
            </a:r>
            <a:r>
              <a:rPr lang="en-US" sz="1000" dirty="0">
                <a:solidFill>
                  <a:srgbClr val="FFFFFF"/>
                </a:solidFill>
              </a:rPr>
              <a:t> </a:t>
            </a:r>
            <a:r>
              <a:rPr lang="en-US" sz="1000" dirty="0">
                <a:solidFill>
                  <a:srgbClr val="F08047"/>
                </a:solidFill>
              </a:rPr>
              <a:t>(</a:t>
            </a:r>
            <a:r>
              <a:rPr lang="en-US" sz="1000" dirty="0">
                <a:solidFill>
                  <a:srgbClr val="FFFFFF"/>
                </a:solidFill>
              </a:rPr>
              <a:t>id</a:t>
            </a:r>
            <a:r>
              <a:rPr lang="en-US" sz="1000" dirty="0">
                <a:solidFill>
                  <a:srgbClr val="F08047"/>
                </a:solidFill>
              </a:rPr>
              <a:t>,</a:t>
            </a:r>
            <a:r>
              <a:rPr lang="en-US" sz="1000" dirty="0">
                <a:solidFill>
                  <a:srgbClr val="FFFFFF"/>
                </a:solidFill>
              </a:rPr>
              <a:t> field1</a:t>
            </a:r>
            <a:r>
              <a:rPr lang="en-US" sz="1000" dirty="0">
                <a:solidFill>
                  <a:srgbClr val="F08047"/>
                </a:solidFill>
              </a:rPr>
              <a:t>,</a:t>
            </a:r>
            <a:r>
              <a:rPr lang="en-US" sz="1000" dirty="0">
                <a:solidFill>
                  <a:srgbClr val="FFFFFF"/>
                </a:solidFill>
              </a:rPr>
              <a:t> field2</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a:solidFill>
                  <a:srgbClr val="7BC22F"/>
                </a:solidFill>
              </a:rPr>
              <a:t>VALUES</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1</a:t>
            </a:r>
            <a:r>
              <a:rPr lang="en-US" sz="1000" dirty="0">
                <a:solidFill>
                  <a:srgbClr val="F08047"/>
                </a:solidFill>
              </a:rPr>
              <a:t>,</a:t>
            </a:r>
            <a:r>
              <a:rPr lang="en-US" sz="1000" dirty="0">
                <a:solidFill>
                  <a:srgbClr val="FFFFFF"/>
                </a:solidFill>
              </a:rPr>
              <a:t> </a:t>
            </a:r>
            <a:r>
              <a:rPr lang="en-US" sz="1000" dirty="0">
                <a:solidFill>
                  <a:srgbClr val="8DB0D3"/>
                </a:solidFill>
              </a:rPr>
              <a:t>'A'</a:t>
            </a:r>
            <a:r>
              <a:rPr lang="en-US" sz="1000" dirty="0">
                <a:solidFill>
                  <a:srgbClr val="F08047"/>
                </a:solidFill>
              </a:rPr>
              <a:t>,</a:t>
            </a:r>
            <a:r>
              <a:rPr lang="en-US" sz="1000" dirty="0">
                <a:solidFill>
                  <a:srgbClr val="FFFFFF"/>
                </a:solidFill>
              </a:rPr>
              <a:t> </a:t>
            </a:r>
            <a:r>
              <a:rPr lang="en-US" sz="1000" dirty="0">
                <a:solidFill>
                  <a:srgbClr val="8DB0D3"/>
                </a:solidFill>
              </a:rPr>
              <a:t>'X'</a:t>
            </a:r>
            <a:r>
              <a:rPr lang="en-US" sz="1000" dirty="0">
                <a:solidFill>
                  <a:srgbClr val="F08047"/>
                </a:solidFill>
              </a:rPr>
              <a:t>),</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2</a:t>
            </a:r>
            <a:r>
              <a:rPr lang="en-US" sz="1000" dirty="0">
                <a:solidFill>
                  <a:srgbClr val="F08047"/>
                </a:solidFill>
              </a:rPr>
              <a:t>,</a:t>
            </a:r>
            <a:r>
              <a:rPr lang="en-US" sz="1000" dirty="0">
                <a:solidFill>
                  <a:srgbClr val="FFFFFF"/>
                </a:solidFill>
              </a:rPr>
              <a:t> </a:t>
            </a:r>
            <a:r>
              <a:rPr lang="en-US" sz="1000" dirty="0">
                <a:solidFill>
                  <a:srgbClr val="8DB0D3"/>
                </a:solidFill>
              </a:rPr>
              <a:t>'B'</a:t>
            </a:r>
            <a:r>
              <a:rPr lang="en-US" sz="1000" dirty="0">
                <a:solidFill>
                  <a:srgbClr val="F08047"/>
                </a:solidFill>
              </a:rPr>
              <a:t>,</a:t>
            </a:r>
            <a:r>
              <a:rPr lang="en-US" sz="1000" dirty="0">
                <a:solidFill>
                  <a:srgbClr val="FFFFFF"/>
                </a:solidFill>
              </a:rPr>
              <a:t> </a:t>
            </a:r>
            <a:r>
              <a:rPr lang="en-US" sz="1000" dirty="0">
                <a:solidFill>
                  <a:srgbClr val="8DB0D3"/>
                </a:solidFill>
              </a:rPr>
              <a:t>'Y'</a:t>
            </a:r>
            <a:r>
              <a:rPr lang="en-US" sz="1000" dirty="0">
                <a:solidFill>
                  <a:srgbClr val="F08047"/>
                </a:solidFill>
              </a:rPr>
              <a:t>),</a:t>
            </a:r>
          </a:p>
          <a:p>
            <a:pPr>
              <a:lnSpc>
                <a:spcPct val="100000"/>
              </a:lnSpc>
              <a:spcBef>
                <a:spcPts val="0"/>
              </a:spcBef>
            </a:pPr>
            <a:r>
              <a:rPr lang="en-US" sz="1000" dirty="0">
                <a:solidFill>
                  <a:srgbClr val="FFFFFF"/>
                </a:solidFill>
              </a:rPr>
              <a:t>     </a:t>
            </a:r>
            <a:r>
              <a:rPr lang="en-US" sz="1000" dirty="0">
                <a:solidFill>
                  <a:srgbClr val="F08047"/>
                </a:solidFill>
              </a:rPr>
              <a:t>(</a:t>
            </a:r>
            <a:r>
              <a:rPr lang="en-US" sz="1000" dirty="0">
                <a:solidFill>
                  <a:srgbClr val="F4DD0B"/>
                </a:solidFill>
              </a:rPr>
              <a:t>3</a:t>
            </a:r>
            <a:r>
              <a:rPr lang="en-US" sz="1000" dirty="0">
                <a:solidFill>
                  <a:srgbClr val="F08047"/>
                </a:solidFill>
              </a:rPr>
              <a:t>,</a:t>
            </a:r>
            <a:r>
              <a:rPr lang="en-US" sz="1000" dirty="0">
                <a:solidFill>
                  <a:srgbClr val="FFFFFF"/>
                </a:solidFill>
              </a:rPr>
              <a:t> </a:t>
            </a:r>
            <a:r>
              <a:rPr lang="en-US" sz="1000" dirty="0">
                <a:solidFill>
                  <a:srgbClr val="8DB0D3"/>
                </a:solidFill>
              </a:rPr>
              <a:t>'C'</a:t>
            </a:r>
            <a:r>
              <a:rPr lang="en-US" sz="1000" dirty="0">
                <a:solidFill>
                  <a:srgbClr val="F08047"/>
                </a:solidFill>
              </a:rPr>
              <a:t>,</a:t>
            </a:r>
            <a:r>
              <a:rPr lang="en-US" sz="1000" dirty="0">
                <a:solidFill>
                  <a:srgbClr val="FFFFFF"/>
                </a:solidFill>
              </a:rPr>
              <a:t> </a:t>
            </a:r>
            <a:r>
              <a:rPr lang="en-US" sz="1000" dirty="0">
                <a:solidFill>
                  <a:srgbClr val="8DB0D3"/>
                </a:solidFill>
              </a:rPr>
              <a:t>'Z'</a:t>
            </a:r>
            <a:r>
              <a:rPr lang="en-US" sz="1000" dirty="0">
                <a:solidFill>
                  <a:srgbClr val="F08047"/>
                </a:solidFill>
              </a:rPr>
              <a:t>)</a:t>
            </a:r>
            <a:r>
              <a:rPr lang="en-US" sz="1000" dirty="0">
                <a:solidFill>
                  <a:srgbClr val="FFFFFF"/>
                </a:solidFill>
              </a:rPr>
              <a:t> </a:t>
            </a:r>
          </a:p>
          <a:p>
            <a:pPr>
              <a:lnSpc>
                <a:spcPct val="100000"/>
              </a:lnSpc>
              <a:spcBef>
                <a:spcPts val="0"/>
              </a:spcBef>
            </a:pPr>
            <a:r>
              <a:rPr lang="en-US" sz="1000" dirty="0" smtClean="0">
                <a:solidFill>
                  <a:srgbClr val="3A8BDA"/>
                </a:solidFill>
              </a:rPr>
              <a:t>--</a:t>
            </a:r>
            <a:r>
              <a:rPr lang="en-US" sz="1000" dirty="0">
                <a:solidFill>
                  <a:srgbClr val="3A8BDA"/>
                </a:solidFill>
              </a:rPr>
              <a:t>ON CONFLICT ON CONSTRAINT </a:t>
            </a:r>
            <a:r>
              <a:rPr lang="en-US" sz="1000" dirty="0" err="1">
                <a:solidFill>
                  <a:srgbClr val="3A8BDA"/>
                </a:solidFill>
              </a:rPr>
              <a:t>table_field_pkey</a:t>
            </a:r>
            <a:r>
              <a:rPr lang="en-US" sz="1000" dirty="0">
                <a:solidFill>
                  <a:srgbClr val="3A8BDA"/>
                </a:solidFill>
              </a:rPr>
              <a:t> DO UPDATE </a:t>
            </a:r>
            <a:endParaRPr lang="en-US" sz="1000" dirty="0" smtClean="0">
              <a:solidFill>
                <a:srgbClr val="3A8BDA"/>
              </a:solidFill>
            </a:endParaRPr>
          </a:p>
          <a:p>
            <a:pPr>
              <a:lnSpc>
                <a:spcPct val="100000"/>
              </a:lnSpc>
              <a:spcBef>
                <a:spcPts val="0"/>
              </a:spcBef>
            </a:pPr>
            <a:r>
              <a:rPr lang="en-US" sz="1000" dirty="0" smtClean="0">
                <a:solidFill>
                  <a:srgbClr val="7BC22F"/>
                </a:solidFill>
              </a:rPr>
              <a:t>ON</a:t>
            </a:r>
            <a:r>
              <a:rPr lang="en-US" sz="1000" dirty="0" smtClean="0">
                <a:solidFill>
                  <a:srgbClr val="FFFFFF"/>
                </a:solidFill>
              </a:rPr>
              <a:t> </a:t>
            </a:r>
            <a:r>
              <a:rPr lang="en-US" sz="1000" dirty="0">
                <a:solidFill>
                  <a:srgbClr val="FFFFFF"/>
                </a:solidFill>
              </a:rPr>
              <a:t>CONFLICT </a:t>
            </a:r>
            <a:r>
              <a:rPr lang="en-US" sz="1000" dirty="0">
                <a:solidFill>
                  <a:srgbClr val="F08047"/>
                </a:solidFill>
              </a:rPr>
              <a:t>(</a:t>
            </a:r>
            <a:r>
              <a:rPr lang="en-US" sz="1000" dirty="0">
                <a:solidFill>
                  <a:srgbClr val="FFFFFF"/>
                </a:solidFill>
              </a:rPr>
              <a:t>did</a:t>
            </a:r>
            <a:r>
              <a:rPr lang="en-US" sz="1000" dirty="0">
                <a:solidFill>
                  <a:srgbClr val="F08047"/>
                </a:solidFill>
              </a:rPr>
              <a:t>)</a:t>
            </a:r>
            <a:r>
              <a:rPr lang="en-US" sz="1000" dirty="0">
                <a:solidFill>
                  <a:srgbClr val="FFFFFF"/>
                </a:solidFill>
              </a:rPr>
              <a:t> </a:t>
            </a:r>
            <a:r>
              <a:rPr lang="en-US" sz="1000" dirty="0">
                <a:solidFill>
                  <a:srgbClr val="7BC22F"/>
                </a:solidFill>
              </a:rPr>
              <a:t>DO</a:t>
            </a:r>
            <a:r>
              <a:rPr lang="en-US" sz="1000" dirty="0">
                <a:solidFill>
                  <a:srgbClr val="FFFFFF"/>
                </a:solidFill>
              </a:rPr>
              <a:t> </a:t>
            </a:r>
            <a:r>
              <a:rPr lang="en-US" sz="1000" dirty="0">
                <a:solidFill>
                  <a:srgbClr val="7BC22F"/>
                </a:solidFill>
              </a:rPr>
              <a:t>UPDATE</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smtClean="0">
                <a:solidFill>
                  <a:srgbClr val="7BC22F"/>
                </a:solidFill>
              </a:rPr>
              <a:t>SET</a:t>
            </a:r>
            <a:r>
              <a:rPr lang="en-US" sz="1000" dirty="0" smtClean="0">
                <a:solidFill>
                  <a:srgbClr val="FFFFFF"/>
                </a:solidFill>
              </a:rPr>
              <a:t> </a:t>
            </a:r>
            <a:r>
              <a:rPr lang="en-US" sz="1000" dirty="0">
                <a:solidFill>
                  <a:srgbClr val="FFFFFF"/>
                </a:solidFill>
              </a:rPr>
              <a:t>field1 </a:t>
            </a:r>
            <a:r>
              <a:rPr lang="en-US" sz="1000" dirty="0">
                <a:solidFill>
                  <a:srgbClr val="F08047"/>
                </a:solidFill>
              </a:rPr>
              <a:t>=</a:t>
            </a:r>
            <a:r>
              <a:rPr lang="en-US" sz="1000" dirty="0">
                <a:solidFill>
                  <a:srgbClr val="FFFFFF"/>
                </a:solidFill>
              </a:rPr>
              <a:t> EXCLUDED</a:t>
            </a:r>
            <a:r>
              <a:rPr lang="en-US" sz="1000" dirty="0">
                <a:solidFill>
                  <a:srgbClr val="F08047"/>
                </a:solidFill>
              </a:rPr>
              <a:t>.</a:t>
            </a:r>
            <a:r>
              <a:rPr lang="en-US" sz="1000" dirty="0">
                <a:solidFill>
                  <a:srgbClr val="FFFFFF"/>
                </a:solidFill>
              </a:rPr>
              <a:t>field1</a:t>
            </a:r>
            <a:r>
              <a:rPr lang="en-US" sz="1000" dirty="0">
                <a:solidFill>
                  <a:srgbClr val="F08047"/>
                </a:solidFill>
              </a:rPr>
              <a:t>,</a:t>
            </a:r>
            <a:r>
              <a:rPr lang="en-US" sz="1000" dirty="0">
                <a:solidFill>
                  <a:srgbClr val="FFFFFF"/>
                </a:solidFill>
              </a:rPr>
              <a:t> </a:t>
            </a:r>
            <a:endParaRPr lang="en-US" sz="1000" dirty="0" smtClean="0">
              <a:solidFill>
                <a:srgbClr val="FFFFFF"/>
              </a:solidFill>
            </a:endParaRPr>
          </a:p>
          <a:p>
            <a:pPr>
              <a:lnSpc>
                <a:spcPct val="100000"/>
              </a:lnSpc>
              <a:spcBef>
                <a:spcPts val="0"/>
              </a:spcBef>
            </a:pPr>
            <a:r>
              <a:rPr lang="en-US" sz="1000" dirty="0">
                <a:solidFill>
                  <a:srgbClr val="FFFFFF"/>
                </a:solidFill>
              </a:rPr>
              <a:t> </a:t>
            </a:r>
            <a:r>
              <a:rPr lang="en-US" sz="1000" dirty="0" smtClean="0">
                <a:solidFill>
                  <a:srgbClr val="FFFFFF"/>
                </a:solidFill>
              </a:rPr>
              <a:t>   field2 </a:t>
            </a:r>
            <a:r>
              <a:rPr lang="en-US" sz="1000" dirty="0">
                <a:solidFill>
                  <a:srgbClr val="F08047"/>
                </a:solidFill>
              </a:rPr>
              <a:t>=</a:t>
            </a:r>
            <a:r>
              <a:rPr lang="en-US" sz="1000" dirty="0">
                <a:solidFill>
                  <a:srgbClr val="FFFFFF"/>
                </a:solidFill>
              </a:rPr>
              <a:t> EXCLUDED</a:t>
            </a:r>
            <a:r>
              <a:rPr lang="en-US" sz="1000" dirty="0">
                <a:solidFill>
                  <a:srgbClr val="F08047"/>
                </a:solidFill>
              </a:rPr>
              <a:t>.</a:t>
            </a:r>
            <a:r>
              <a:rPr lang="en-US" sz="1000" dirty="0">
                <a:solidFill>
                  <a:srgbClr val="FFFFFF"/>
                </a:solidFill>
              </a:rPr>
              <a:t>field2</a:t>
            </a:r>
            <a:r>
              <a:rPr lang="en-US" sz="1000" dirty="0">
                <a:solidFill>
                  <a:srgbClr val="F08047"/>
                </a:solidFill>
              </a:rPr>
              <a:t>;</a:t>
            </a:r>
            <a:r>
              <a:rPr lang="en-US" sz="1000" dirty="0">
                <a:solidFill>
                  <a:srgbClr val="FFFFFF"/>
                </a:solidFill>
              </a:rPr>
              <a:t> </a:t>
            </a:r>
            <a:endParaRPr lang="en-US" sz="1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Here is the new ON CONFLICT part of the INSERT command in PostgreSQL 9.5+.</a:t>
            </a:r>
          </a:p>
          <a:p>
            <a:pPr marL="119063" indent="-119063">
              <a:buFont typeface="Arial" panose="020B0604020202020204" pitchFamily="34" charset="0"/>
              <a:buChar char="•"/>
            </a:pPr>
            <a:r>
              <a:rPr lang="en-US" dirty="0"/>
              <a:t>There is also a DO NOTHING in case you don’t wish to do an update if the INSERT </a:t>
            </a:r>
            <a:r>
              <a:rPr lang="en-US" dirty="0" smtClean="0"/>
              <a:t>fails.</a:t>
            </a:r>
            <a:endParaRPr lang="en-US" dirty="0"/>
          </a:p>
        </p:txBody>
      </p:sp>
    </p:spTree>
    <p:extLst>
      <p:ext uri="{BB962C8B-B14F-4D97-AF65-F5344CB8AC3E}">
        <p14:creationId xmlns:p14="http://schemas.microsoft.com/office/powerpoint/2010/main" val="22038549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a:t>UPDATE comparison</a:t>
            </a:r>
            <a:endParaRPr lang="en-US" altLang="en-US" dirty="0" smtClean="0">
              <a:ea typeface="ヒラギノ角ゴ Pro W3" charset="-128"/>
            </a:endParaRPr>
          </a:p>
          <a:p>
            <a:pPr marL="90488" lvl="1">
              <a:spcBef>
                <a:spcPct val="0"/>
              </a:spcBef>
            </a:pPr>
            <a:r>
              <a:rPr lang="en-US" dirty="0" smtClean="0"/>
              <a:t>Actual Examples</a:t>
            </a:r>
            <a:endParaRPr lang="en-US" dirty="0"/>
          </a:p>
        </p:txBody>
      </p:sp>
    </p:spTree>
    <p:extLst>
      <p:ext uri="{BB962C8B-B14F-4D97-AF65-F5344CB8AC3E}">
        <p14:creationId xmlns:p14="http://schemas.microsoft.com/office/powerpoint/2010/main" val="17191944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CREATE TABLE AS (Example)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7BC22F"/>
                </a:solidFill>
              </a:rPr>
              <a:t>CREATE</a:t>
            </a:r>
            <a:r>
              <a:rPr lang="en-US" sz="800" dirty="0">
                <a:solidFill>
                  <a:srgbClr val="FFFFFF"/>
                </a:solidFill>
              </a:rPr>
              <a:t> UNLOGGED </a:t>
            </a:r>
            <a:r>
              <a:rPr lang="en-US" sz="800" dirty="0">
                <a:solidFill>
                  <a:srgbClr val="7BC22F"/>
                </a:solidFill>
              </a:rPr>
              <a:t>TABLE</a:t>
            </a:r>
            <a:r>
              <a:rPr lang="en-US" sz="800" dirty="0">
                <a:solidFill>
                  <a:srgbClr val="FFFFFF"/>
                </a:solidFill>
              </a:rPr>
              <a:t> temp_qc_record_96_21 </a:t>
            </a:r>
            <a:r>
              <a:rPr lang="en-US" sz="800" dirty="0">
                <a:solidFill>
                  <a:srgbClr val="7BC22F"/>
                </a:solidFill>
              </a:rPr>
              <a:t>AS</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SELECT</a:t>
            </a:r>
            <a:r>
              <a:rPr lang="en-US" sz="800" dirty="0" smtClean="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qc_record_id</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center_number</a:t>
            </a:r>
            <a:r>
              <a:rPr lang="en-US" sz="800" dirty="0" smtClean="0">
                <a:solidFill>
                  <a:srgbClr val="F08047"/>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creation_time</a:t>
            </a:r>
            <a:r>
              <a:rPr lang="en-US" sz="800" dirty="0">
                <a:solidFill>
                  <a:srgbClr val="F08047"/>
                </a:solidFill>
              </a:rPr>
              <a:t>,</a:t>
            </a:r>
            <a:r>
              <a:rPr lang="en-US" sz="800" dirty="0">
                <a:solidFill>
                  <a:srgbClr val="FFFFFF"/>
                </a:solidFill>
              </a:rPr>
              <a:t> </a:t>
            </a:r>
            <a:r>
              <a:rPr lang="en-US" sz="800" dirty="0" smtClean="0">
                <a:solidFill>
                  <a:srgbClr val="FFFFFF"/>
                </a:solidFill>
              </a:rPr>
              <a:t/>
            </a:r>
            <a:br>
              <a:rPr lang="en-US" sz="800" dirty="0" smtClean="0">
                <a:solidFill>
                  <a:srgbClr val="FFFFFF"/>
                </a:solidFill>
              </a:rPr>
            </a:b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duplicate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modification_time</a:t>
            </a:r>
            <a:r>
              <a:rPr lang="en-US" sz="800" dirty="0" smtClean="0">
                <a:solidFill>
                  <a:srgbClr val="F08047"/>
                </a:solidFill>
              </a:rPr>
              <a:t>, </a:t>
            </a:r>
            <a:r>
              <a:rPr lang="en-US" sz="800" dirty="0" smtClean="0">
                <a:solidFill>
                  <a:srgbClr val="FFFFFF"/>
                </a:solidFill>
              </a:rPr>
              <a:t>a</a:t>
            </a:r>
            <a:r>
              <a:rPr lang="en-US" sz="800" dirty="0" smtClean="0">
                <a:solidFill>
                  <a:srgbClr val="F08047"/>
                </a:solidFill>
              </a:rPr>
              <a:t>.</a:t>
            </a:r>
            <a:r>
              <a:rPr lang="en-US" sz="800" dirty="0" smtClean="0">
                <a:solidFill>
                  <a:srgbClr val="FFFFFF"/>
                </a:solidFill>
              </a:rPr>
              <a:t>name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note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page_number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plate_number</a:t>
            </a:r>
            <a:r>
              <a:rPr lang="en-US" sz="800" dirty="0" smtClean="0">
                <a:solidFill>
                  <a:srgbClr val="F08047"/>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problem_code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qc_field_number</a:t>
            </a:r>
            <a:r>
              <a:rPr lang="en-US" sz="800" dirty="0">
                <a:solidFill>
                  <a:srgbClr val="F08047"/>
                </a:solidFill>
              </a:rPr>
              <a:t>,</a:t>
            </a:r>
            <a:r>
              <a:rPr lang="en-US" sz="800" dirty="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query</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raster_id</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refax_code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reply_to_query</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report_number</a:t>
            </a:r>
            <a:r>
              <a:rPr lang="en-US" sz="800" dirty="0">
                <a:solidFill>
                  <a:srgbClr val="F08047"/>
                </a:solidFill>
              </a:rPr>
              <a:t>,</a:t>
            </a:r>
            <a:r>
              <a:rPr lang="en-US" sz="800" dirty="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resolution_time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status</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df_study_number</a:t>
            </a:r>
            <a:r>
              <a:rPr lang="en-US" sz="800" dirty="0">
                <a:solidFill>
                  <a:srgbClr val="F08047"/>
                </a:solidFill>
              </a:rPr>
              <a:t>,</a:t>
            </a:r>
            <a:r>
              <a:rPr lang="en-US" sz="800" dirty="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usage_code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validation_level</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7BC22F"/>
                </a:solidFill>
              </a:rPr>
              <a:t>value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variable_number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visit_number</a:t>
            </a:r>
            <a:r>
              <a:rPr lang="en-US" sz="800" dirty="0">
                <a:solidFill>
                  <a:srgbClr val="F08047"/>
                </a:solidFill>
              </a:rPr>
              <a:t>,</a:t>
            </a:r>
            <a:r>
              <a:rPr lang="en-US" sz="800" dirty="0">
                <a:solidFill>
                  <a:srgbClr val="FFFFFF"/>
                </a:solidFill>
              </a:rPr>
              <a:t> </a:t>
            </a:r>
            <a:r>
              <a:rPr lang="en-US" sz="800" dirty="0" err="1" smtClean="0">
                <a:solidFill>
                  <a:srgbClr val="FFFFFF"/>
                </a:solidFill>
              </a:rPr>
              <a:t>b</a:t>
            </a:r>
            <a:r>
              <a:rPr lang="en-US" sz="800" dirty="0" err="1" smtClean="0">
                <a:solidFill>
                  <a:srgbClr val="F08047"/>
                </a:solidFill>
              </a:rPr>
              <a:t>.</a:t>
            </a:r>
            <a:r>
              <a:rPr lang="en-US" sz="800" dirty="0" err="1" smtClean="0">
                <a:solidFill>
                  <a:srgbClr val="FFFFFF"/>
                </a:solidFill>
              </a:rPr>
              <a:t>variable_record_id</a:t>
            </a:r>
            <a:r>
              <a:rPr lang="en-US" sz="800" dirty="0" smtClean="0">
                <a:solidFill>
                  <a:srgbClr val="FFFFFF"/>
                </a:solidFill>
              </a:rPr>
              <a:t> </a:t>
            </a:r>
          </a:p>
          <a:p>
            <a:pPr>
              <a:lnSpc>
                <a:spcPct val="100000"/>
              </a:lnSpc>
              <a:spcBef>
                <a:spcPts val="0"/>
              </a:spcBef>
            </a:pPr>
            <a:r>
              <a:rPr lang="en-US" sz="800" dirty="0" smtClean="0">
                <a:solidFill>
                  <a:srgbClr val="FFFFFF"/>
                </a:solidFill>
              </a:rPr>
              <a:t>  </a:t>
            </a:r>
            <a:r>
              <a:rPr lang="en-US" sz="800" dirty="0" smtClean="0">
                <a:solidFill>
                  <a:srgbClr val="7BC22F"/>
                </a:solidFill>
              </a:rPr>
              <a:t>FROM</a:t>
            </a:r>
            <a:r>
              <a:rPr lang="en-US" sz="800" dirty="0" smtClean="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SELECT</a:t>
            </a:r>
            <a:r>
              <a:rPr lang="en-US" sz="800" dirty="0" smtClean="0">
                <a:solidFill>
                  <a:srgbClr val="FFFFFF"/>
                </a:solidFill>
              </a:rPr>
              <a:t> </a:t>
            </a:r>
            <a:r>
              <a:rPr lang="en-US" sz="800" dirty="0">
                <a:solidFill>
                  <a:srgbClr val="7BC22F"/>
                </a:solidFill>
              </a:rPr>
              <a:t>DISTINCT</a:t>
            </a:r>
            <a:r>
              <a:rPr lang="en-US" sz="800" dirty="0">
                <a:solidFill>
                  <a:srgbClr val="FFFFFF"/>
                </a:solidFill>
              </a:rPr>
              <a:t> </a:t>
            </a:r>
            <a:r>
              <a:rPr lang="en-US" sz="800" dirty="0">
                <a:solidFill>
                  <a:srgbClr val="7BC22F"/>
                </a:solidFill>
              </a:rPr>
              <a:t>ON</a:t>
            </a:r>
            <a:r>
              <a:rPr lang="en-US" sz="800" dirty="0">
                <a:solidFill>
                  <a:srgbClr val="FFFFFF"/>
                </a:solidFill>
              </a:rPr>
              <a:t> </a:t>
            </a:r>
            <a:r>
              <a:rPr lang="en-US" sz="800" dirty="0">
                <a:solidFill>
                  <a:srgbClr val="F08047"/>
                </a:solidFill>
              </a:rPr>
              <a:t>(</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variable_number</a:t>
            </a:r>
            <a:r>
              <a:rPr lang="en-US" sz="800" dirty="0">
                <a:solidFill>
                  <a:srgbClr val="F08047"/>
                </a:solidFill>
              </a:rPr>
              <a:t>,</a:t>
            </a:r>
            <a:r>
              <a:rPr lang="en-US" sz="800" dirty="0">
                <a:solidFill>
                  <a:srgbClr val="FFFFFF"/>
                </a:solidFill>
              </a:rPr>
              <a:t> </a:t>
            </a:r>
            <a:r>
              <a:rPr lang="en-US" sz="800" dirty="0" err="1">
                <a:solidFill>
                  <a:srgbClr val="FFFFFF"/>
                </a:solidFill>
              </a:rPr>
              <a:t>visit_number</a:t>
            </a:r>
            <a:r>
              <a:rPr lang="en-US" sz="800" dirty="0">
                <a:solidFill>
                  <a:srgbClr val="F08047"/>
                </a:solidFill>
              </a:rPr>
              <a:t>)</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FROM</a:t>
            </a:r>
            <a:r>
              <a:rPr lang="en-US" sz="800" dirty="0" smtClean="0">
                <a:solidFill>
                  <a:srgbClr val="FFFFFF"/>
                </a:solidFill>
              </a:rPr>
              <a:t> </a:t>
            </a:r>
            <a:r>
              <a:rPr lang="en-US" sz="800" dirty="0" err="1">
                <a:solidFill>
                  <a:srgbClr val="7BC22F"/>
                </a:solidFill>
              </a:rPr>
              <a:t>data</a:t>
            </a:r>
            <a:r>
              <a:rPr lang="en-US" sz="800" dirty="0" err="1">
                <a:solidFill>
                  <a:srgbClr val="F08047"/>
                </a:solidFill>
              </a:rPr>
              <a:t>.</a:t>
            </a:r>
            <a:r>
              <a:rPr lang="en-US" sz="800" dirty="0" err="1">
                <a:solidFill>
                  <a:srgbClr val="FFFFFF"/>
                </a:solidFill>
              </a:rPr>
              <a:t>qc_record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df_study_number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'96'</a:t>
            </a:r>
            <a:r>
              <a:rPr lang="en-US" sz="800" dirty="0">
                <a:solidFill>
                  <a:srgbClr val="F08047"/>
                </a:solidFill>
              </a:rPr>
              <a:t>::</a:t>
            </a:r>
            <a:r>
              <a:rPr lang="en-US" sz="800" dirty="0">
                <a:solidFill>
                  <a:srgbClr val="FFFFFF"/>
                </a:solidFill>
              </a:rPr>
              <a:t>text </a:t>
            </a:r>
            <a:r>
              <a:rPr lang="en-US" sz="800" dirty="0">
                <a:solidFill>
                  <a:srgbClr val="7BC22F"/>
                </a:solidFill>
              </a:rPr>
              <a:t>AND</a:t>
            </a:r>
            <a:r>
              <a:rPr lang="en-US" sz="800" dirty="0">
                <a:solidFill>
                  <a:srgbClr val="FFFFFF"/>
                </a:solidFill>
              </a:rPr>
              <a:t> </a:t>
            </a:r>
            <a:r>
              <a:rPr lang="en-US" sz="800" dirty="0" err="1">
                <a:solidFill>
                  <a:srgbClr val="FFFFFF"/>
                </a:solidFill>
              </a:rPr>
              <a:t>plate_number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'21'</a:t>
            </a:r>
            <a:r>
              <a:rPr lang="en-US" sz="800" dirty="0">
                <a:solidFill>
                  <a:srgbClr val="F08047"/>
                </a:solidFill>
              </a:rPr>
              <a:t>::</a:t>
            </a:r>
            <a:r>
              <a:rPr lang="en-US" sz="800" dirty="0">
                <a:solidFill>
                  <a:srgbClr val="FFFFFF"/>
                </a:solidFill>
              </a:rPr>
              <a:t>text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a:solidFill>
                  <a:srgbClr val="FFFFFF"/>
                </a:solidFill>
              </a:rPr>
              <a:t>  </a:t>
            </a:r>
            <a:r>
              <a:rPr lang="en-US" sz="800" dirty="0">
                <a:solidFill>
                  <a:srgbClr val="7BC22F"/>
                </a:solidFill>
              </a:rPr>
              <a:t>ORDER</a:t>
            </a:r>
            <a:r>
              <a:rPr lang="en-US" sz="800" dirty="0">
                <a:solidFill>
                  <a:srgbClr val="FFFFFF"/>
                </a:solidFill>
              </a:rPr>
              <a:t> </a:t>
            </a:r>
            <a:r>
              <a:rPr lang="en-US" sz="800" dirty="0">
                <a:solidFill>
                  <a:srgbClr val="7BC22F"/>
                </a:solidFill>
              </a:rPr>
              <a:t>BY</a:t>
            </a:r>
            <a:r>
              <a:rPr lang="en-US" sz="800" dirty="0">
                <a:solidFill>
                  <a:srgbClr val="FFFFFF"/>
                </a:solidFill>
              </a:rPr>
              <a:t> </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r>
              <a:rPr lang="en-US" sz="800" dirty="0" err="1">
                <a:solidFill>
                  <a:srgbClr val="FFFFFF"/>
                </a:solidFill>
              </a:rPr>
              <a:t>variable_number</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err="1" smtClean="0">
                <a:solidFill>
                  <a:srgbClr val="FFFFFF"/>
                </a:solidFill>
              </a:rPr>
              <a:t>visit_number</a:t>
            </a:r>
            <a:r>
              <a:rPr lang="en-US" sz="800" dirty="0">
                <a:solidFill>
                  <a:srgbClr val="F08047"/>
                </a:solidFill>
              </a:rPr>
              <a:t>,</a:t>
            </a:r>
            <a:r>
              <a:rPr lang="en-US" sz="800" dirty="0">
                <a:solidFill>
                  <a:srgbClr val="FFFFFF"/>
                </a:solidFill>
              </a:rPr>
              <a:t> </a:t>
            </a:r>
            <a:r>
              <a:rPr lang="en-US" sz="800" dirty="0" err="1">
                <a:solidFill>
                  <a:srgbClr val="FFFFFF"/>
                </a:solidFill>
              </a:rPr>
              <a:t>qc_record_id</a:t>
            </a:r>
            <a:r>
              <a:rPr lang="en-US" sz="800" dirty="0">
                <a:solidFill>
                  <a:srgbClr val="FFFFFF"/>
                </a:solidFill>
              </a:rPr>
              <a:t> </a:t>
            </a:r>
            <a:r>
              <a:rPr lang="en-US" sz="800" dirty="0">
                <a:solidFill>
                  <a:srgbClr val="7BC22F"/>
                </a:solidFill>
              </a:rPr>
              <a:t>DESC</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F08047"/>
                </a:solidFill>
              </a:rPr>
              <a:t>)</a:t>
            </a:r>
            <a:r>
              <a:rPr lang="en-US" sz="800" dirty="0" smtClean="0">
                <a:solidFill>
                  <a:srgbClr val="FFFFFF"/>
                </a:solidFill>
              </a:rPr>
              <a:t> </a:t>
            </a:r>
            <a:r>
              <a:rPr lang="en-US" sz="800" dirty="0">
                <a:solidFill>
                  <a:srgbClr val="FFFFFF"/>
                </a:solidFill>
              </a:rPr>
              <a:t>a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LEFT</a:t>
            </a:r>
            <a:r>
              <a:rPr lang="en-US" sz="800" dirty="0" smtClean="0">
                <a:solidFill>
                  <a:srgbClr val="FFFFFF"/>
                </a:solidFill>
              </a:rPr>
              <a:t> </a:t>
            </a:r>
            <a:r>
              <a:rPr lang="en-US" sz="800" dirty="0">
                <a:solidFill>
                  <a:srgbClr val="7BC22F"/>
                </a:solidFill>
              </a:rPr>
              <a:t>JOIN</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F08047"/>
                </a:solidFill>
              </a:rPr>
              <a:t>(</a:t>
            </a:r>
            <a:r>
              <a:rPr lang="en-US" sz="800" dirty="0" smtClean="0">
                <a:solidFill>
                  <a:srgbClr val="FFFFFF"/>
                </a:solidFill>
              </a:rPr>
              <a:t> </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p>
          <a:p>
            <a:pPr>
              <a:lnSpc>
                <a:spcPct val="100000"/>
              </a:lnSpc>
              <a:spcBef>
                <a:spcPts val="0"/>
              </a:spcBef>
            </a:pPr>
            <a:r>
              <a:rPr lang="en-US" sz="800" dirty="0" smtClean="0">
                <a:solidFill>
                  <a:srgbClr val="FFFFFF"/>
                </a:solidFill>
              </a:rPr>
              <a:t>    </a:t>
            </a:r>
            <a:r>
              <a:rPr lang="en-US" sz="800" dirty="0" smtClean="0">
                <a:solidFill>
                  <a:srgbClr val="7BC22F"/>
                </a:solidFill>
              </a:rPr>
              <a:t>SELECT</a:t>
            </a:r>
            <a:r>
              <a:rPr lang="en-US" sz="800" dirty="0" smtClean="0">
                <a:solidFill>
                  <a:srgbClr val="FFFFFF"/>
                </a:solidFill>
              </a:rPr>
              <a:t> </a:t>
            </a:r>
            <a:r>
              <a:rPr lang="en-US" sz="800" dirty="0">
                <a:solidFill>
                  <a:srgbClr val="7BC22F"/>
                </a:solidFill>
              </a:rPr>
              <a:t>DISTINCT</a:t>
            </a:r>
            <a:r>
              <a:rPr lang="en-US" sz="800" dirty="0">
                <a:solidFill>
                  <a:srgbClr val="FFFFFF"/>
                </a:solidFill>
              </a:rPr>
              <a:t> </a:t>
            </a:r>
            <a:r>
              <a:rPr lang="en-US" sz="800" dirty="0">
                <a:solidFill>
                  <a:srgbClr val="7BC22F"/>
                </a:solidFill>
              </a:rPr>
              <a:t>ON</a:t>
            </a:r>
            <a:r>
              <a:rPr lang="en-US" sz="800" dirty="0">
                <a:solidFill>
                  <a:srgbClr val="FFFFFF"/>
                </a:solidFill>
              </a:rPr>
              <a:t> </a:t>
            </a:r>
            <a:r>
              <a:rPr lang="en-US" sz="800" dirty="0">
                <a:solidFill>
                  <a:srgbClr val="F08047"/>
                </a:solidFill>
              </a:rPr>
              <a:t>(</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variable_number</a:t>
            </a:r>
            <a:r>
              <a:rPr lang="en-US" sz="800" dirty="0">
                <a:solidFill>
                  <a:srgbClr val="F08047"/>
                </a:solidFill>
              </a:rPr>
              <a:t>,</a:t>
            </a:r>
            <a:r>
              <a:rPr lang="en-US" sz="800" dirty="0">
                <a:solidFill>
                  <a:srgbClr val="FFFFFF"/>
                </a:solidFill>
              </a:rPr>
              <a:t> </a:t>
            </a:r>
            <a:r>
              <a:rPr lang="en-US" sz="800" dirty="0" err="1">
                <a:solidFill>
                  <a:srgbClr val="FFFFFF"/>
                </a:solidFill>
              </a:rPr>
              <a:t>visit_number</a:t>
            </a:r>
            <a:r>
              <a:rPr lang="en-US" sz="800" dirty="0">
                <a:solidFill>
                  <a:srgbClr val="F08047"/>
                </a:solidFill>
              </a:rPr>
              <a:t>)</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FROM</a:t>
            </a:r>
            <a:r>
              <a:rPr lang="en-US" sz="800" dirty="0" smtClean="0">
                <a:solidFill>
                  <a:srgbClr val="FFFFFF"/>
                </a:solidFill>
              </a:rPr>
              <a:t> </a:t>
            </a:r>
            <a:r>
              <a:rPr lang="en-US" sz="800" dirty="0" err="1">
                <a:solidFill>
                  <a:srgbClr val="7BC22F"/>
                </a:solidFill>
              </a:rPr>
              <a:t>data</a:t>
            </a:r>
            <a:r>
              <a:rPr lang="en-US" sz="800" dirty="0" err="1">
                <a:solidFill>
                  <a:srgbClr val="F08047"/>
                </a:solidFill>
              </a:rPr>
              <a:t>.</a:t>
            </a:r>
            <a:r>
              <a:rPr lang="en-US" sz="800" dirty="0" err="1">
                <a:solidFill>
                  <a:srgbClr val="FFFFFF"/>
                </a:solidFill>
              </a:rPr>
              <a:t>variable_record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WHERE</a:t>
            </a:r>
            <a:r>
              <a:rPr lang="en-US" sz="800" dirty="0" smtClean="0">
                <a:solidFill>
                  <a:srgbClr val="FFFFFF"/>
                </a:solidFill>
              </a:rPr>
              <a:t> </a:t>
            </a:r>
            <a:r>
              <a:rPr lang="en-US" sz="800" dirty="0" err="1">
                <a:solidFill>
                  <a:srgbClr val="FFFFFF"/>
                </a:solidFill>
              </a:rPr>
              <a:t>df_study_number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'96'</a:t>
            </a:r>
            <a:r>
              <a:rPr lang="en-US" sz="800" dirty="0">
                <a:solidFill>
                  <a:srgbClr val="F08047"/>
                </a:solidFill>
              </a:rPr>
              <a:t>::</a:t>
            </a:r>
            <a:r>
              <a:rPr lang="en-US" sz="800" dirty="0">
                <a:solidFill>
                  <a:srgbClr val="FFFFFF"/>
                </a:solidFill>
              </a:rPr>
              <a:t>text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AND</a:t>
            </a:r>
            <a:r>
              <a:rPr lang="en-US" sz="800" dirty="0" smtClean="0">
                <a:solidFill>
                  <a:srgbClr val="FFFFFF"/>
                </a:solidFill>
              </a:rPr>
              <a:t> </a:t>
            </a:r>
            <a:r>
              <a:rPr lang="en-US" sz="800" dirty="0" err="1">
                <a:solidFill>
                  <a:srgbClr val="FFFFFF"/>
                </a:solidFill>
              </a:rPr>
              <a:t>plate_number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'21'</a:t>
            </a:r>
            <a:r>
              <a:rPr lang="en-US" sz="800" dirty="0">
                <a:solidFill>
                  <a:srgbClr val="F08047"/>
                </a:solidFill>
              </a:rPr>
              <a:t>::</a:t>
            </a:r>
            <a:r>
              <a:rPr lang="en-US" sz="800" dirty="0">
                <a:solidFill>
                  <a:srgbClr val="FFFFFF"/>
                </a:solidFill>
              </a:rPr>
              <a:t>text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ORDER</a:t>
            </a:r>
            <a:r>
              <a:rPr lang="en-US" sz="800" dirty="0" smtClean="0">
                <a:solidFill>
                  <a:srgbClr val="FFFFFF"/>
                </a:solidFill>
              </a:rPr>
              <a:t> </a:t>
            </a:r>
            <a:r>
              <a:rPr lang="en-US" sz="800" dirty="0">
                <a:solidFill>
                  <a:srgbClr val="7BC22F"/>
                </a:solidFill>
              </a:rPr>
              <a:t>BY</a:t>
            </a:r>
            <a:r>
              <a:rPr lang="en-US" sz="800" dirty="0">
                <a:solidFill>
                  <a:srgbClr val="FFFFFF"/>
                </a:solidFill>
              </a:rPr>
              <a:t> </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r>
              <a:rPr lang="en-US" sz="800" dirty="0" err="1">
                <a:solidFill>
                  <a:srgbClr val="FFFFFF"/>
                </a:solidFill>
              </a:rPr>
              <a:t>variable_number</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visit_number</a:t>
            </a:r>
            <a:r>
              <a:rPr lang="en-US" sz="800" dirty="0">
                <a:solidFill>
                  <a:srgbClr val="F08047"/>
                </a:solidFill>
              </a:rPr>
              <a:t>,</a:t>
            </a:r>
            <a:r>
              <a:rPr lang="en-US" sz="800" dirty="0">
                <a:solidFill>
                  <a:srgbClr val="FFFFFF"/>
                </a:solidFill>
              </a:rPr>
              <a:t> </a:t>
            </a:r>
            <a:r>
              <a:rPr lang="en-US" sz="800" dirty="0" err="1">
                <a:solidFill>
                  <a:srgbClr val="FFFFFF"/>
                </a:solidFill>
              </a:rPr>
              <a:t>variable_record_id</a:t>
            </a:r>
            <a:r>
              <a:rPr lang="en-US" sz="800" dirty="0">
                <a:solidFill>
                  <a:srgbClr val="FFFFFF"/>
                </a:solidFill>
              </a:rPr>
              <a:t> </a:t>
            </a:r>
            <a:r>
              <a:rPr lang="en-US" sz="800" dirty="0">
                <a:solidFill>
                  <a:srgbClr val="7BC22F"/>
                </a:solidFill>
              </a:rPr>
              <a:t>DESC</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F08047"/>
                </a:solidFill>
              </a:rPr>
              <a:t>)</a:t>
            </a:r>
            <a:r>
              <a:rPr lang="en-US" sz="800" dirty="0" smtClean="0">
                <a:solidFill>
                  <a:srgbClr val="FFFFFF"/>
                </a:solidFill>
              </a:rPr>
              <a:t> </a:t>
            </a:r>
            <a:r>
              <a:rPr lang="en-US" sz="800" dirty="0">
                <a:solidFill>
                  <a:srgbClr val="FFFFFF"/>
                </a:solidFill>
              </a:rPr>
              <a:t>b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USING</a:t>
            </a:r>
            <a:r>
              <a:rPr lang="en-US" sz="800" dirty="0" smtClean="0">
                <a:solidFill>
                  <a:srgbClr val="FFFFFF"/>
                </a:solidFill>
              </a:rPr>
              <a:t> </a:t>
            </a:r>
            <a:r>
              <a:rPr lang="en-US" sz="800" dirty="0">
                <a:solidFill>
                  <a:srgbClr val="F08047"/>
                </a:solidFill>
              </a:rPr>
              <a:t>(</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r>
              <a:rPr lang="en-US" sz="800" dirty="0" err="1">
                <a:solidFill>
                  <a:srgbClr val="FFFFFF"/>
                </a:solidFill>
              </a:rPr>
              <a:t>variable_number</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visit_number</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UNION</a:t>
            </a:r>
            <a:r>
              <a:rPr lang="en-US" sz="800" dirty="0" smtClean="0">
                <a:solidFill>
                  <a:srgbClr val="FFFFFF"/>
                </a:solidFill>
              </a:rPr>
              <a:t> </a:t>
            </a:r>
            <a:r>
              <a:rPr lang="en-US" sz="800" dirty="0">
                <a:solidFill>
                  <a:srgbClr val="7BC22F"/>
                </a:solidFill>
              </a:rPr>
              <a:t>ALL</a:t>
            </a:r>
            <a:r>
              <a:rPr lang="en-US" sz="800" dirty="0">
                <a:solidFill>
                  <a:srgbClr val="FFFFFF"/>
                </a:solidFill>
              </a:rPr>
              <a:t>           </a:t>
            </a:r>
            <a:endParaRPr lang="en-US" sz="800" dirty="0" smtClean="0">
              <a:solidFill>
                <a:srgbClr val="FFFFFF"/>
              </a:solidFill>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33</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Here we generate our results that we want to insert/update and write them to a temp table.</a:t>
            </a:r>
          </a:p>
          <a:p>
            <a:pPr marL="119063" indent="-119063">
              <a:buFont typeface="Arial" panose="020B0604020202020204" pitchFamily="34" charset="0"/>
              <a:buChar char="•"/>
            </a:pPr>
            <a:r>
              <a:rPr lang="en-US" dirty="0" smtClean="0"/>
              <a:t>This </a:t>
            </a:r>
            <a:r>
              <a:rPr lang="en-US" dirty="0"/>
              <a:t>first part </a:t>
            </a:r>
            <a:r>
              <a:rPr lang="en-US" dirty="0" smtClean="0"/>
              <a:t>is </a:t>
            </a:r>
            <a:r>
              <a:rPr lang="en-US" dirty="0"/>
              <a:t>the records to </a:t>
            </a:r>
            <a:r>
              <a:rPr lang="en-US" dirty="0" smtClean="0"/>
              <a:t>updated. The “a” section is the new records and the “b” section is the existing record to get the </a:t>
            </a:r>
            <a:r>
              <a:rPr lang="en-US" dirty="0" err="1" smtClean="0"/>
              <a:t>variable_record_id</a:t>
            </a:r>
            <a:r>
              <a:rPr lang="en-US" dirty="0" smtClean="0"/>
              <a:t>.</a:t>
            </a:r>
            <a:endParaRPr lang="en-US" dirty="0"/>
          </a:p>
        </p:txBody>
      </p:sp>
    </p:spTree>
    <p:extLst>
      <p:ext uri="{BB962C8B-B14F-4D97-AF65-F5344CB8AC3E}">
        <p14:creationId xmlns:p14="http://schemas.microsoft.com/office/powerpoint/2010/main" val="3217976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CREATE TABLE AS (Example)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smtClean="0">
                <a:solidFill>
                  <a:srgbClr val="7BC22F"/>
                </a:solidFill>
              </a:rPr>
              <a:t>SELECT</a:t>
            </a:r>
            <a:r>
              <a:rPr lang="en-US" sz="800" dirty="0" smtClean="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qc_record_id</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center_number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creation_time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duplicate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modification_time</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name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note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page_number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problem_code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qc_field_number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query</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raster_id</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refax_code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reply_to_query</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report_number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resolution_time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status</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usage_code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validation_level</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7BC22F"/>
                </a:solidFill>
              </a:rPr>
              <a:t>value</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variable_number</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a</a:t>
            </a:r>
            <a:r>
              <a:rPr lang="en-US" sz="800" dirty="0" err="1" smtClean="0">
                <a:solidFill>
                  <a:srgbClr val="F08047"/>
                </a:solidFill>
              </a:rPr>
              <a:t>.</a:t>
            </a:r>
            <a:r>
              <a:rPr lang="en-US" sz="800" dirty="0" err="1" smtClean="0">
                <a:solidFill>
                  <a:srgbClr val="FFFFFF"/>
                </a:solidFill>
              </a:rPr>
              <a:t>visit_number</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7BC22F"/>
                </a:solidFill>
              </a:rPr>
              <a:t>BIGINT</a:t>
            </a:r>
            <a:r>
              <a:rPr lang="en-US" sz="800" dirty="0">
                <a:solidFill>
                  <a:srgbClr val="FFFFFF"/>
                </a:solidFill>
              </a:rPr>
              <a:t> </a:t>
            </a:r>
            <a:r>
              <a:rPr lang="en-US" sz="800" dirty="0">
                <a:solidFill>
                  <a:srgbClr val="7BC22F"/>
                </a:solidFill>
              </a:rPr>
              <a:t>AS</a:t>
            </a:r>
            <a:r>
              <a:rPr lang="en-US" sz="800" dirty="0">
                <a:solidFill>
                  <a:srgbClr val="FFFFFF"/>
                </a:solidFill>
              </a:rPr>
              <a:t> </a:t>
            </a:r>
            <a:r>
              <a:rPr lang="en-US" sz="800" dirty="0" err="1" smtClean="0">
                <a:solidFill>
                  <a:srgbClr val="FFFFFF"/>
                </a:solidFill>
              </a:rPr>
              <a:t>variable_record_id</a:t>
            </a:r>
            <a:endParaRPr lang="en-US" sz="800" dirty="0" smtClean="0">
              <a:solidFill>
                <a:srgbClr val="FFFFFF"/>
              </a:solidFill>
            </a:endParaRPr>
          </a:p>
          <a:p>
            <a:pPr>
              <a:lnSpc>
                <a:spcPct val="100000"/>
              </a:lnSpc>
              <a:spcBef>
                <a:spcPts val="0"/>
              </a:spcBef>
            </a:pPr>
            <a:r>
              <a:rPr lang="en-US" sz="800" dirty="0" smtClean="0">
                <a:solidFill>
                  <a:srgbClr val="7BC22F"/>
                </a:solidFill>
              </a:rPr>
              <a:t>FROM</a:t>
            </a:r>
            <a:r>
              <a:rPr lang="en-US" sz="800" dirty="0" smtClean="0">
                <a:solidFill>
                  <a:srgbClr val="FFFFFF"/>
                </a:solidFill>
              </a:rPr>
              <a:t> </a:t>
            </a:r>
            <a:r>
              <a:rPr lang="en-US" sz="800" dirty="0" err="1">
                <a:solidFill>
                  <a:srgbClr val="7BC22F"/>
                </a:solidFill>
              </a:rPr>
              <a:t>data</a:t>
            </a:r>
            <a:r>
              <a:rPr lang="en-US" sz="800" dirty="0" err="1">
                <a:solidFill>
                  <a:srgbClr val="F08047"/>
                </a:solidFill>
              </a:rPr>
              <a:t>.</a:t>
            </a:r>
            <a:r>
              <a:rPr lang="en-US" sz="800" dirty="0" err="1">
                <a:solidFill>
                  <a:srgbClr val="FFFFFF"/>
                </a:solidFill>
              </a:rPr>
              <a:t>qc_record</a:t>
            </a:r>
            <a:r>
              <a:rPr lang="en-US" sz="800" dirty="0">
                <a:solidFill>
                  <a:srgbClr val="FFFFFF"/>
                </a:solidFill>
              </a:rPr>
              <a:t> a           </a:t>
            </a:r>
            <a:endParaRPr lang="en-US" sz="800" dirty="0" smtClean="0">
              <a:solidFill>
                <a:srgbClr val="FFFFFF"/>
              </a:solidFill>
            </a:endParaRPr>
          </a:p>
          <a:p>
            <a:pPr>
              <a:lnSpc>
                <a:spcPct val="100000"/>
              </a:lnSpc>
              <a:spcBef>
                <a:spcPts val="0"/>
              </a:spcBef>
            </a:pPr>
            <a:r>
              <a:rPr lang="en-US" sz="800" dirty="0" smtClean="0">
                <a:solidFill>
                  <a:srgbClr val="7BC22F"/>
                </a:solidFill>
              </a:rPr>
              <a:t>WHERE</a:t>
            </a:r>
            <a:r>
              <a:rPr lang="en-US" sz="800" dirty="0" smtClean="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df_study_number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'96'</a:t>
            </a:r>
            <a:r>
              <a:rPr lang="en-US" sz="800" dirty="0">
                <a:solidFill>
                  <a:srgbClr val="F08047"/>
                </a:solidFill>
              </a:rPr>
              <a:t>::</a:t>
            </a:r>
            <a:r>
              <a:rPr lang="en-US" sz="800" dirty="0">
                <a:solidFill>
                  <a:srgbClr val="FFFFFF"/>
                </a:solidFill>
              </a:rPr>
              <a:t>text </a:t>
            </a:r>
            <a:r>
              <a:rPr lang="en-US" sz="800" dirty="0">
                <a:solidFill>
                  <a:srgbClr val="7BC22F"/>
                </a:solidFill>
              </a:rPr>
              <a:t>AND</a:t>
            </a:r>
            <a:r>
              <a:rPr lang="en-US" sz="800" dirty="0">
                <a:solidFill>
                  <a:srgbClr val="FFFFFF"/>
                </a:solidFill>
              </a:rPr>
              <a:t> </a:t>
            </a:r>
            <a:r>
              <a:rPr lang="en-US" sz="800" dirty="0" err="1">
                <a:solidFill>
                  <a:srgbClr val="FFFFFF"/>
                </a:solidFill>
              </a:rPr>
              <a:t>plate_number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'21'</a:t>
            </a:r>
            <a:r>
              <a:rPr lang="en-US" sz="800" dirty="0">
                <a:solidFill>
                  <a:srgbClr val="F08047"/>
                </a:solidFill>
              </a:rPr>
              <a:t>::</a:t>
            </a:r>
            <a:r>
              <a:rPr lang="en-US" sz="800" dirty="0" smtClean="0">
                <a:solidFill>
                  <a:srgbClr val="FFFFFF"/>
                </a:solidFill>
              </a:rPr>
              <a:t>text</a:t>
            </a: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AND</a:t>
            </a:r>
            <a:r>
              <a:rPr lang="en-US" sz="800" dirty="0" smtClean="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qc_record_id</a:t>
            </a:r>
            <a:r>
              <a:rPr lang="en-US" sz="800" dirty="0">
                <a:solidFill>
                  <a:srgbClr val="FFFFFF"/>
                </a:solidFill>
              </a:rPr>
              <a:t> </a:t>
            </a:r>
            <a:r>
              <a:rPr lang="en-US" sz="800" dirty="0">
                <a:solidFill>
                  <a:srgbClr val="7BC22F"/>
                </a:solidFill>
              </a:rPr>
              <a:t>NOT</a:t>
            </a:r>
            <a:r>
              <a:rPr lang="en-US" sz="800" dirty="0">
                <a:solidFill>
                  <a:srgbClr val="FFFFFF"/>
                </a:solidFill>
              </a:rPr>
              <a:t> </a:t>
            </a:r>
            <a:r>
              <a:rPr lang="en-US" sz="800" dirty="0">
                <a:solidFill>
                  <a:srgbClr val="7BC22F"/>
                </a:solidFill>
              </a:rPr>
              <a:t>IN</a:t>
            </a:r>
            <a:r>
              <a:rPr lang="en-US" sz="800" dirty="0">
                <a:solidFill>
                  <a:srgbClr val="FFFFFF"/>
                </a:solidFill>
              </a:rPr>
              <a:t> </a:t>
            </a:r>
            <a:r>
              <a:rPr lang="en-US" sz="800" dirty="0" smtClean="0">
                <a:solidFill>
                  <a:srgbClr val="F08047"/>
                </a:solidFill>
              </a:rPr>
              <a:t>(</a:t>
            </a:r>
            <a:endParaRPr lang="en-US" sz="800" dirty="0" smtClean="0">
              <a:solidFill>
                <a:srgbClr val="FFFFFF"/>
              </a:solidFill>
            </a:endParaRPr>
          </a:p>
          <a:p>
            <a:pPr>
              <a:lnSpc>
                <a:spcPct val="100000"/>
              </a:lnSpc>
              <a:spcBef>
                <a:spcPts val="0"/>
              </a:spcBef>
            </a:pPr>
            <a:endParaRPr lang="en-US" sz="800" dirty="0" smtClean="0">
              <a:solidFill>
                <a:srgbClr val="7BC22F"/>
              </a:solidFill>
            </a:endParaRPr>
          </a:p>
          <a:p>
            <a:pPr>
              <a:lnSpc>
                <a:spcPct val="100000"/>
              </a:lnSpc>
              <a:spcBef>
                <a:spcPts val="0"/>
              </a:spcBef>
            </a:pPr>
            <a:r>
              <a:rPr lang="en-US" sz="800" dirty="0" smtClean="0">
                <a:solidFill>
                  <a:srgbClr val="7BC22F"/>
                </a:solidFill>
              </a:rPr>
              <a:t>  SELECT</a:t>
            </a:r>
            <a:r>
              <a:rPr lang="en-US" sz="800" dirty="0" smtClean="0">
                <a:solidFill>
                  <a:srgbClr val="FFFFFF"/>
                </a:solidFill>
              </a:rPr>
              <a:t> </a:t>
            </a:r>
            <a:r>
              <a:rPr lang="en-US" sz="800" dirty="0">
                <a:solidFill>
                  <a:srgbClr val="7BC22F"/>
                </a:solidFill>
              </a:rPr>
              <a:t>DISTINCT</a:t>
            </a:r>
            <a:r>
              <a:rPr lang="en-US" sz="800" dirty="0">
                <a:solidFill>
                  <a:srgbClr val="FFFFFF"/>
                </a:solidFill>
              </a:rPr>
              <a:t> </a:t>
            </a:r>
            <a:r>
              <a:rPr lang="en-US" sz="800" dirty="0">
                <a:solidFill>
                  <a:srgbClr val="7BC22F"/>
                </a:solidFill>
              </a:rPr>
              <a:t>ON</a:t>
            </a:r>
            <a:r>
              <a:rPr lang="en-US" sz="800" dirty="0">
                <a:solidFill>
                  <a:srgbClr val="FFFFFF"/>
                </a:solidFill>
              </a:rPr>
              <a:t> </a:t>
            </a:r>
            <a:r>
              <a:rPr lang="en-US" sz="800" dirty="0">
                <a:solidFill>
                  <a:srgbClr val="F08047"/>
                </a:solidFill>
              </a:rPr>
              <a:t>(</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err="1" smtClean="0">
                <a:solidFill>
                  <a:srgbClr val="FFFFFF"/>
                </a:solidFill>
              </a:rPr>
              <a:t>variable_number</a:t>
            </a:r>
            <a:r>
              <a:rPr lang="en-US" sz="800" dirty="0">
                <a:solidFill>
                  <a:srgbClr val="F08047"/>
                </a:solidFill>
              </a:rPr>
              <a:t>,</a:t>
            </a:r>
            <a:r>
              <a:rPr lang="en-US" sz="800" dirty="0">
                <a:solidFill>
                  <a:srgbClr val="FFFFFF"/>
                </a:solidFill>
              </a:rPr>
              <a:t> </a:t>
            </a:r>
            <a:r>
              <a:rPr lang="en-US" sz="800" dirty="0" err="1">
                <a:solidFill>
                  <a:srgbClr val="FFFFFF"/>
                </a:solidFill>
              </a:rPr>
              <a:t>visit_number</a:t>
            </a:r>
            <a:r>
              <a:rPr lang="en-US" sz="800" dirty="0">
                <a:solidFill>
                  <a:srgbClr val="F08047"/>
                </a:solidFill>
              </a:rPr>
              <a:t>)</a:t>
            </a:r>
            <a:r>
              <a:rPr lang="en-US" sz="800" dirty="0">
                <a:solidFill>
                  <a:srgbClr val="FFFFFF"/>
                </a:solidFill>
              </a:rPr>
              <a:t> </a:t>
            </a:r>
            <a:r>
              <a:rPr lang="en-US" sz="800" dirty="0" err="1">
                <a:solidFill>
                  <a:srgbClr val="FFFFFF"/>
                </a:solidFill>
              </a:rPr>
              <a:t>qc_record_id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FROM</a:t>
            </a:r>
            <a:r>
              <a:rPr lang="en-US" sz="800" dirty="0" smtClean="0">
                <a:solidFill>
                  <a:srgbClr val="FFFFFF"/>
                </a:solidFill>
              </a:rPr>
              <a:t> </a:t>
            </a:r>
            <a:r>
              <a:rPr lang="en-US" sz="800" dirty="0" err="1">
                <a:solidFill>
                  <a:srgbClr val="7BC22F"/>
                </a:solidFill>
              </a:rPr>
              <a:t>data</a:t>
            </a:r>
            <a:r>
              <a:rPr lang="en-US" sz="800" dirty="0" err="1">
                <a:solidFill>
                  <a:srgbClr val="F08047"/>
                </a:solidFill>
              </a:rPr>
              <a:t>.</a:t>
            </a:r>
            <a:r>
              <a:rPr lang="en-US" sz="800" dirty="0" err="1">
                <a:solidFill>
                  <a:srgbClr val="FFFFFF"/>
                </a:solidFill>
              </a:rPr>
              <a:t>qc_record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WHERE</a:t>
            </a:r>
            <a:r>
              <a:rPr lang="en-US" sz="800" dirty="0" smtClean="0">
                <a:solidFill>
                  <a:srgbClr val="FFFFFF"/>
                </a:solidFill>
              </a:rPr>
              <a:t> </a:t>
            </a:r>
            <a:r>
              <a:rPr lang="en-US" sz="800" dirty="0" err="1">
                <a:solidFill>
                  <a:srgbClr val="FFFFFF"/>
                </a:solidFill>
              </a:rPr>
              <a:t>df_study_number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'96'</a:t>
            </a:r>
            <a:r>
              <a:rPr lang="en-US" sz="800" dirty="0">
                <a:solidFill>
                  <a:srgbClr val="F08047"/>
                </a:solidFill>
              </a:rPr>
              <a:t>::</a:t>
            </a:r>
            <a:r>
              <a:rPr lang="en-US" sz="800" dirty="0">
                <a:solidFill>
                  <a:srgbClr val="FFFFFF"/>
                </a:solidFill>
              </a:rPr>
              <a:t>text </a:t>
            </a:r>
            <a:r>
              <a:rPr lang="en-US" sz="800" dirty="0">
                <a:solidFill>
                  <a:srgbClr val="7BC22F"/>
                </a:solidFill>
              </a:rPr>
              <a:t>AND</a:t>
            </a:r>
            <a:r>
              <a:rPr lang="en-US" sz="800" dirty="0">
                <a:solidFill>
                  <a:srgbClr val="FFFFFF"/>
                </a:solidFill>
              </a:rPr>
              <a:t> </a:t>
            </a:r>
            <a:r>
              <a:rPr lang="en-US" sz="800" dirty="0" err="1">
                <a:solidFill>
                  <a:srgbClr val="FFFFFF"/>
                </a:solidFill>
              </a:rPr>
              <a:t>plate_number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'21'</a:t>
            </a:r>
            <a:r>
              <a:rPr lang="en-US" sz="800" dirty="0">
                <a:solidFill>
                  <a:srgbClr val="F08047"/>
                </a:solidFill>
              </a:rPr>
              <a:t>::</a:t>
            </a:r>
            <a:r>
              <a:rPr lang="en-US" sz="800" dirty="0">
                <a:solidFill>
                  <a:srgbClr val="FFFFFF"/>
                </a:solidFill>
              </a:rPr>
              <a:t>text </a:t>
            </a:r>
            <a:r>
              <a:rPr lang="en-US" sz="800" dirty="0" smtClean="0">
                <a:solidFill>
                  <a:srgbClr val="FFFFFF"/>
                </a:solidFill>
              </a:rPr>
              <a:t/>
            </a:r>
            <a:br>
              <a:rPr lang="en-US" sz="800" dirty="0" smtClean="0">
                <a:solidFill>
                  <a:srgbClr val="FFFFFF"/>
                </a:solidFill>
              </a:rPr>
            </a:br>
            <a:r>
              <a:rPr lang="en-US" sz="800" dirty="0" smtClean="0">
                <a:solidFill>
                  <a:srgbClr val="FFFFFF"/>
                </a:solidFill>
              </a:rPr>
              <a:t>  </a:t>
            </a:r>
            <a:r>
              <a:rPr lang="en-US" sz="800" dirty="0" smtClean="0">
                <a:solidFill>
                  <a:srgbClr val="7BC22F"/>
                </a:solidFill>
              </a:rPr>
              <a:t>ORDER</a:t>
            </a:r>
            <a:r>
              <a:rPr lang="en-US" sz="800" dirty="0" smtClean="0">
                <a:solidFill>
                  <a:srgbClr val="FFFFFF"/>
                </a:solidFill>
              </a:rPr>
              <a:t> </a:t>
            </a:r>
            <a:r>
              <a:rPr lang="en-US" sz="800" dirty="0">
                <a:solidFill>
                  <a:srgbClr val="7BC22F"/>
                </a:solidFill>
              </a:rPr>
              <a:t>BY</a:t>
            </a:r>
            <a:r>
              <a:rPr lang="en-US" sz="800" dirty="0">
                <a:solidFill>
                  <a:srgbClr val="FFFFFF"/>
                </a:solidFill>
              </a:rPr>
              <a:t> </a:t>
            </a:r>
            <a:r>
              <a:rPr lang="en-US" sz="800" dirty="0" err="1">
                <a:solidFill>
                  <a:srgbClr val="FFFFFF"/>
                </a:solidFill>
              </a:rPr>
              <a:t>df_study_number</a:t>
            </a:r>
            <a:r>
              <a:rPr lang="en-US" sz="800" dirty="0">
                <a:solidFill>
                  <a:srgbClr val="F08047"/>
                </a:solidFill>
              </a:rPr>
              <a:t>,</a:t>
            </a:r>
            <a:r>
              <a:rPr lang="en-US" sz="800" dirty="0">
                <a:solidFill>
                  <a:srgbClr val="FFFFFF"/>
                </a:solidFill>
              </a:rPr>
              <a:t> </a:t>
            </a:r>
            <a:r>
              <a:rPr lang="en-US" sz="800" dirty="0" err="1">
                <a:solidFill>
                  <a:srgbClr val="FFFFFF"/>
                </a:solidFill>
              </a:rPr>
              <a:t>plate_number</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a:t>
            </a:r>
            <a:r>
              <a:rPr lang="en-US" sz="800" dirty="0" err="1">
                <a:solidFill>
                  <a:srgbClr val="FFFFFF"/>
                </a:solidFill>
              </a:rPr>
              <a:t>variable_number</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err="1" smtClean="0">
                <a:solidFill>
                  <a:srgbClr val="FFFFFF"/>
                </a:solidFill>
              </a:rPr>
              <a:t>visit_number</a:t>
            </a:r>
            <a:r>
              <a:rPr lang="en-US" sz="800" dirty="0">
                <a:solidFill>
                  <a:srgbClr val="F08047"/>
                </a:solidFill>
              </a:rPr>
              <a:t>,</a:t>
            </a:r>
            <a:r>
              <a:rPr lang="en-US" sz="800" dirty="0">
                <a:solidFill>
                  <a:srgbClr val="FFFFFF"/>
                </a:solidFill>
              </a:rPr>
              <a:t> </a:t>
            </a:r>
            <a:r>
              <a:rPr lang="en-US" sz="800" dirty="0" err="1">
                <a:solidFill>
                  <a:srgbClr val="FFFFFF"/>
                </a:solidFill>
              </a:rPr>
              <a:t>qc_record_id</a:t>
            </a:r>
            <a:r>
              <a:rPr lang="en-US" sz="800" dirty="0">
                <a:solidFill>
                  <a:srgbClr val="FFFFFF"/>
                </a:solidFill>
              </a:rPr>
              <a:t> </a:t>
            </a:r>
            <a:r>
              <a:rPr lang="en-US" sz="800" dirty="0" smtClean="0">
                <a:solidFill>
                  <a:srgbClr val="7BC22F"/>
                </a:solidFill>
              </a:rPr>
              <a:t>DESC</a:t>
            </a:r>
          </a:p>
          <a:p>
            <a:pPr>
              <a:lnSpc>
                <a:spcPct val="100000"/>
              </a:lnSpc>
              <a:spcBef>
                <a:spcPts val="0"/>
              </a:spcBef>
            </a:pPr>
            <a:endParaRPr lang="en-US" sz="800" dirty="0">
              <a:solidFill>
                <a:srgbClr val="7BC22F"/>
              </a:solidFill>
            </a:endParaRPr>
          </a:p>
          <a:p>
            <a:pPr>
              <a:lnSpc>
                <a:spcPct val="100000"/>
              </a:lnSpc>
              <a:spcBef>
                <a:spcPts val="0"/>
              </a:spcBef>
            </a:pPr>
            <a:r>
              <a:rPr lang="en-US" sz="800" dirty="0" smtClean="0">
                <a:solidFill>
                  <a:srgbClr val="F08047"/>
                </a:solidFill>
              </a:rPr>
              <a:t>);</a:t>
            </a:r>
            <a:r>
              <a:rPr lang="en-US" sz="800" dirty="0" smtClean="0">
                <a:solidFill>
                  <a:srgbClr val="FFFFFF"/>
                </a:solidFill>
              </a:rPr>
              <a:t> </a:t>
            </a:r>
            <a:endParaRPr lang="en-US" sz="800" dirty="0">
              <a:solidFill>
                <a:srgbClr val="FFFFFF"/>
              </a:solidFill>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34</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Here we generate our results that we want to insert/update and write them to a temp table.</a:t>
            </a:r>
          </a:p>
          <a:p>
            <a:pPr marL="119063" indent="-119063">
              <a:buFont typeface="Arial" panose="020B0604020202020204" pitchFamily="34" charset="0"/>
              <a:buChar char="•"/>
            </a:pPr>
            <a:r>
              <a:rPr lang="en-US" dirty="0" smtClean="0"/>
              <a:t>This second </a:t>
            </a:r>
            <a:r>
              <a:rPr lang="en-US" dirty="0"/>
              <a:t>part is the new records</a:t>
            </a:r>
            <a:r>
              <a:rPr lang="en-US" dirty="0" smtClean="0"/>
              <a:t>. We make sure that the record does not already exist, aka updated.</a:t>
            </a:r>
          </a:p>
          <a:p>
            <a:pPr marL="119063" indent="-119063">
              <a:buFont typeface="Arial" panose="020B0604020202020204" pitchFamily="34" charset="0"/>
              <a:buChar char="•"/>
            </a:pPr>
            <a:r>
              <a:rPr lang="en-US" dirty="0" smtClean="0"/>
              <a:t>We now have a temp table with all the records to be inserted and updated with all their keys.</a:t>
            </a:r>
            <a:endParaRPr lang="en-US"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01" y="4683579"/>
            <a:ext cx="4458899" cy="13710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9241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DELETE (Example)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7BC22F"/>
                </a:solidFill>
              </a:rPr>
              <a:t>DELETE</a:t>
            </a: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7BC22F"/>
                </a:solidFill>
              </a:rPr>
              <a:t>data</a:t>
            </a:r>
            <a:r>
              <a:rPr lang="en-US" sz="800" dirty="0" err="1">
                <a:solidFill>
                  <a:srgbClr val="F08047"/>
                </a:solidFill>
              </a:rPr>
              <a:t>.</a:t>
            </a:r>
            <a:r>
              <a:rPr lang="en-US" sz="800" dirty="0" err="1">
                <a:solidFill>
                  <a:srgbClr val="FFFFFF"/>
                </a:solidFill>
              </a:rPr>
              <a:t>qc_record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WHERE</a:t>
            </a:r>
            <a:r>
              <a:rPr lang="en-US" sz="800" dirty="0" smtClean="0">
                <a:solidFill>
                  <a:srgbClr val="FFFFFF"/>
                </a:solidFill>
              </a:rPr>
              <a:t> </a:t>
            </a:r>
            <a:r>
              <a:rPr lang="en-US" sz="800" dirty="0" err="1">
                <a:solidFill>
                  <a:srgbClr val="FFFFFF"/>
                </a:solidFill>
              </a:rPr>
              <a:t>df_study_number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'96'</a:t>
            </a:r>
            <a:r>
              <a:rPr lang="en-US" sz="800" dirty="0">
                <a:solidFill>
                  <a:srgbClr val="F08047"/>
                </a:solidFill>
              </a:rPr>
              <a:t>::</a:t>
            </a:r>
            <a:r>
              <a:rPr lang="en-US" sz="800" dirty="0">
                <a:solidFill>
                  <a:srgbClr val="FFFFFF"/>
                </a:solidFill>
              </a:rPr>
              <a:t>text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AND</a:t>
            </a:r>
            <a:r>
              <a:rPr lang="en-US" sz="800" dirty="0" smtClean="0">
                <a:solidFill>
                  <a:srgbClr val="FFFFFF"/>
                </a:solidFill>
              </a:rPr>
              <a:t> </a:t>
            </a:r>
            <a:r>
              <a:rPr lang="en-US" sz="800" dirty="0" err="1">
                <a:solidFill>
                  <a:srgbClr val="FFFFFF"/>
                </a:solidFill>
              </a:rPr>
              <a:t>plate_number</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'21'</a:t>
            </a:r>
            <a:r>
              <a:rPr lang="en-US" sz="800" dirty="0">
                <a:solidFill>
                  <a:srgbClr val="F08047"/>
                </a:solidFill>
              </a:rPr>
              <a:t>::</a:t>
            </a:r>
            <a:r>
              <a:rPr lang="en-US" sz="800" dirty="0">
                <a:solidFill>
                  <a:srgbClr val="FFFFFF"/>
                </a:solidFill>
              </a:rPr>
              <a:t>text</a:t>
            </a:r>
            <a:r>
              <a:rPr lang="en-US" sz="800" dirty="0">
                <a:solidFill>
                  <a:srgbClr val="F08047"/>
                </a:solidFill>
              </a:rPr>
              <a:t>;</a:t>
            </a:r>
            <a:endParaRPr lang="en-US" sz="800" dirty="0"/>
          </a:p>
          <a:p>
            <a:pPr>
              <a:lnSpc>
                <a:spcPct val="100000"/>
              </a:lnSpc>
              <a:spcBef>
                <a:spcPts val="0"/>
              </a:spcBef>
            </a:pPr>
            <a:r>
              <a:rPr lang="en-US" sz="800" dirty="0">
                <a:solidFill>
                  <a:srgbClr val="FFFFFF"/>
                </a:solidFill>
              </a:rPr>
              <a:t>         </a:t>
            </a:r>
            <a:endParaRPr lang="en-US" sz="800" dirty="0" smtClean="0">
              <a:solidFill>
                <a:srgbClr val="FFFFFF"/>
              </a:solidFill>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35</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Now we delete </a:t>
            </a:r>
            <a:r>
              <a:rPr lang="en-US" dirty="0" smtClean="0"/>
              <a:t>the </a:t>
            </a:r>
            <a:r>
              <a:rPr lang="en-US" dirty="0"/>
              <a:t>rows that we will be </a:t>
            </a:r>
            <a:r>
              <a:rPr lang="en-US" dirty="0" smtClean="0"/>
              <a:t>updating from our table.</a:t>
            </a:r>
          </a:p>
          <a:p>
            <a:pPr marL="119063" indent="-119063">
              <a:buFont typeface="Arial" panose="020B0604020202020204" pitchFamily="34" charset="0"/>
              <a:buChar char="•"/>
            </a:pPr>
            <a:r>
              <a:rPr lang="en-US" dirty="0" smtClean="0"/>
              <a:t>Because other tables have foreign key relationships to this table, we must set the constraints as DEFERRABLE. Enabling us to delete and replace the record without causing any constraint issues.</a:t>
            </a:r>
            <a:endParaRPr lang="en-US" dirty="0"/>
          </a:p>
        </p:txBody>
      </p:sp>
      <p:pic>
        <p:nvPicPr>
          <p:cNvPr id="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651" y="5026940"/>
            <a:ext cx="2066925" cy="86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75160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INSERT INTO (Example)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7BC22F"/>
                </a:solidFill>
              </a:rPr>
              <a:t>INSERT</a:t>
            </a:r>
            <a:r>
              <a:rPr lang="en-US" sz="800" dirty="0">
                <a:solidFill>
                  <a:srgbClr val="FFFFFF"/>
                </a:solidFill>
              </a:rPr>
              <a:t> </a:t>
            </a:r>
            <a:r>
              <a:rPr lang="en-US" sz="800" dirty="0">
                <a:solidFill>
                  <a:srgbClr val="7BC22F"/>
                </a:solidFill>
              </a:rPr>
              <a:t>INTO</a:t>
            </a:r>
            <a:r>
              <a:rPr lang="en-US" sz="800" dirty="0">
                <a:solidFill>
                  <a:srgbClr val="FFFFFF"/>
                </a:solidFill>
              </a:rPr>
              <a:t> </a:t>
            </a:r>
            <a:r>
              <a:rPr lang="en-US" sz="800" dirty="0" err="1">
                <a:solidFill>
                  <a:srgbClr val="7BC22F"/>
                </a:solidFill>
              </a:rPr>
              <a:t>data</a:t>
            </a:r>
            <a:r>
              <a:rPr lang="en-US" sz="800" dirty="0" err="1">
                <a:solidFill>
                  <a:srgbClr val="F08047"/>
                </a:solidFill>
              </a:rPr>
              <a:t>.</a:t>
            </a:r>
            <a:r>
              <a:rPr lang="en-US" sz="800" dirty="0" err="1">
                <a:solidFill>
                  <a:srgbClr val="FFFFFF"/>
                </a:solidFill>
              </a:rPr>
              <a:t>qc_record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SELECT</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7BC22F"/>
                </a:solidFill>
              </a:rPr>
              <a:t>FROM</a:t>
            </a:r>
            <a:r>
              <a:rPr lang="en-US" sz="800" dirty="0">
                <a:solidFill>
                  <a:srgbClr val="FFFFFF"/>
                </a:solidFill>
              </a:rPr>
              <a:t> temp_qc_record_96_21</a:t>
            </a:r>
            <a:r>
              <a:rPr lang="en-US" sz="800" dirty="0">
                <a:solidFill>
                  <a:srgbClr val="F08047"/>
                </a:solidFill>
              </a:rPr>
              <a:t>;</a:t>
            </a:r>
            <a:endParaRPr lang="en-US" sz="800" dirty="0"/>
          </a:p>
          <a:p>
            <a:pPr>
              <a:lnSpc>
                <a:spcPct val="100000"/>
              </a:lnSpc>
              <a:spcBef>
                <a:spcPts val="0"/>
              </a:spcBef>
            </a:pPr>
            <a:r>
              <a:rPr lang="en-US" sz="800" dirty="0">
                <a:solidFill>
                  <a:srgbClr val="FFFFFF"/>
                </a:solidFill>
              </a:rPr>
              <a:t>         </a:t>
            </a:r>
            <a:endParaRPr lang="en-US" sz="800" dirty="0" smtClean="0">
              <a:solidFill>
                <a:srgbClr val="FFFFFF"/>
              </a:solidFill>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Instead of doing the update, we insert from our temp table into the production table.</a:t>
            </a:r>
          </a:p>
          <a:p>
            <a:pPr marL="119063" indent="-119063">
              <a:buFont typeface="Arial" panose="020B0604020202020204" pitchFamily="34" charset="0"/>
              <a:buChar char="•"/>
            </a:pPr>
            <a:r>
              <a:rPr lang="en-US" dirty="0"/>
              <a:t>One benefit for this method is that the time for the DELETE and INSERT is very fast. This means that the LOCKS will released much faster</a:t>
            </a:r>
            <a:r>
              <a:rPr lang="en-US" dirty="0" smtClean="0"/>
              <a:t>.</a:t>
            </a:r>
          </a:p>
          <a:p>
            <a:pPr marL="119063" indent="-119063">
              <a:buFont typeface="Arial" panose="020B0604020202020204" pitchFamily="34" charset="0"/>
              <a:buChar char="•"/>
            </a:pPr>
            <a:r>
              <a:rPr lang="en-US" dirty="0" smtClean="0"/>
              <a:t>With this single insert, we have done all the INSERT’s and UPDATE’s.</a:t>
            </a:r>
            <a:endParaRPr lang="en-US" dirty="0"/>
          </a:p>
        </p:txBody>
      </p:sp>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644" y="4895850"/>
            <a:ext cx="1933575"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53476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UPDATE FROM (Example - All)</a:t>
            </a:r>
            <a:endParaRPr lang="en-US" sz="2000" dirty="0"/>
          </a:p>
        </p:txBody>
      </p:sp>
      <p:sp>
        <p:nvSpPr>
          <p:cNvPr id="7" name="Text Placeholder 6"/>
          <p:cNvSpPr>
            <a:spLocks noGrp="1"/>
          </p:cNvSpPr>
          <p:nvPr>
            <p:ph type="body" sz="quarter" idx="12"/>
          </p:nvPr>
        </p:nvSpPr>
        <p:spPr/>
        <p:txBody>
          <a:bodyPr/>
          <a:lstStyle/>
          <a:p>
            <a:pPr lvl="0">
              <a:lnSpc>
                <a:spcPct val="100000"/>
              </a:lnSpc>
              <a:spcBef>
                <a:spcPts val="0"/>
              </a:spcBef>
              <a:buClr>
                <a:srgbClr val="89C348"/>
              </a:buClr>
            </a:pPr>
            <a:r>
              <a:rPr lang="en-US" sz="800" dirty="0">
                <a:solidFill>
                  <a:srgbClr val="7BC22F"/>
                </a:solidFill>
                <a:latin typeface="Courier New"/>
              </a:rPr>
              <a:t>UPDATE</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t>
            </a:r>
            <a:r>
              <a:rPr lang="en-US" sz="800" dirty="0" err="1">
                <a:solidFill>
                  <a:srgbClr val="FFFFFF"/>
                </a:solidFill>
                <a:latin typeface="Courier New"/>
              </a:rPr>
              <a:t>qcr</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tqcr</a:t>
            </a:r>
            <a:r>
              <a:rPr lang="en-US" sz="800" dirty="0" err="1">
                <a:solidFill>
                  <a:srgbClr val="F08047"/>
                </a:solidFill>
                <a:latin typeface="Courier New"/>
              </a:rPr>
              <a:t>.</a:t>
            </a:r>
            <a:r>
              <a:rPr lang="en-US" sz="800" dirty="0" err="1">
                <a:solidFill>
                  <a:srgbClr val="FFFFFF"/>
                </a:solidFill>
                <a:latin typeface="Courier New"/>
              </a:rPr>
              <a:t>variable_record_id</a:t>
            </a:r>
            <a:r>
              <a:rPr lang="en-US" sz="800" dirty="0">
                <a:solidFill>
                  <a:srgbClr val="FFFFFF"/>
                </a:solidFill>
                <a:latin typeface="Courier New"/>
              </a:rPr>
              <a:t>, …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b</a:t>
            </a:r>
            <a:r>
              <a:rPr lang="en-US" sz="800" dirty="0" err="1">
                <a:solidFill>
                  <a:srgbClr val="F08047"/>
                </a:solidFill>
                <a:latin typeface="Courier New"/>
              </a:rPr>
              <a:t>.</a:t>
            </a:r>
            <a:r>
              <a:rPr lang="en-US" sz="800" dirty="0" err="1">
                <a:solidFill>
                  <a:srgbClr val="FFFFFF"/>
                </a:solidFill>
                <a:latin typeface="Courier New"/>
              </a:rPr>
              <a:t>variable_record_id</a:t>
            </a:r>
            <a:endParaRPr lang="en-US" sz="800" dirty="0">
              <a:solidFill>
                <a:srgbClr val="FFFFFF"/>
              </a:solidFill>
              <a:latin typeface="Courier New"/>
            </a:endParaRP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a:solidFill>
                  <a:srgbClr val="7BC22F"/>
                </a:solidFill>
                <a:latin typeface="Courier New"/>
              </a:rPr>
              <a:t>DISTINCT</a:t>
            </a:r>
            <a:r>
              <a:rPr lang="en-US" sz="800" dirty="0">
                <a:solidFill>
                  <a:srgbClr val="FFFFFF"/>
                </a:solidFill>
                <a:latin typeface="Courier New"/>
              </a:rPr>
              <a:t> </a:t>
            </a:r>
            <a:r>
              <a:rPr lang="en-US" sz="800" dirty="0">
                <a:solidFill>
                  <a:srgbClr val="7BC22F"/>
                </a:solidFill>
                <a:latin typeface="Courier New"/>
              </a:rPr>
              <a:t>ON</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p>
          <a:p>
            <a:pPr lvl="0">
              <a:lnSpc>
                <a:spcPct val="100000"/>
              </a:lnSpc>
              <a:spcBef>
                <a:spcPts val="0"/>
              </a:spcBef>
              <a:buClr>
                <a:srgbClr val="89C348"/>
              </a:buClr>
            </a:pPr>
            <a:r>
              <a:rPr lang="en-US" sz="800" dirty="0">
                <a:solidFill>
                  <a:srgbClr val="F08047"/>
                </a:solidFill>
                <a:latin typeface="Courier New"/>
              </a:rPr>
              <a:t>           </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ORDER</a:t>
            </a:r>
            <a:r>
              <a:rPr lang="en-US" sz="800" dirty="0">
                <a:solidFill>
                  <a:srgbClr val="FFFFFF"/>
                </a:solidFill>
                <a:latin typeface="Courier New"/>
              </a:rPr>
              <a:t> </a:t>
            </a:r>
            <a:r>
              <a:rPr lang="en-US" sz="800" dirty="0">
                <a:solidFill>
                  <a:srgbClr val="7BC22F"/>
                </a:solidFill>
                <a:latin typeface="Courier New"/>
              </a:rPr>
              <a:t>BY</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7BC22F"/>
                </a:solidFill>
                <a:latin typeface="Courier New"/>
              </a:rPr>
              <a:t>DESC</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LEFT</a:t>
            </a:r>
            <a:r>
              <a:rPr lang="en-US" sz="800" dirty="0">
                <a:solidFill>
                  <a:srgbClr val="FFFFFF"/>
                </a:solidFill>
                <a:latin typeface="Courier New"/>
              </a:rPr>
              <a:t> </a:t>
            </a:r>
            <a:r>
              <a:rPr lang="en-US" sz="800" dirty="0">
                <a:solidFill>
                  <a:srgbClr val="7BC22F"/>
                </a:solidFill>
                <a:latin typeface="Courier New"/>
              </a:rPr>
              <a:t>JOIN</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a:solidFill>
                  <a:srgbClr val="7BC22F"/>
                </a:solidFill>
                <a:latin typeface="Courier New"/>
              </a:rPr>
              <a:t>DISTINCT</a:t>
            </a:r>
            <a:r>
              <a:rPr lang="en-US" sz="800" dirty="0">
                <a:solidFill>
                  <a:srgbClr val="FFFFFF"/>
                </a:solidFill>
                <a:latin typeface="Courier New"/>
              </a:rPr>
              <a:t> </a:t>
            </a:r>
            <a:r>
              <a:rPr lang="en-US" sz="800" dirty="0">
                <a:solidFill>
                  <a:srgbClr val="7BC22F"/>
                </a:solidFill>
                <a:latin typeface="Courier New"/>
              </a:rPr>
              <a:t>ON</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variable_record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ORDER</a:t>
            </a:r>
            <a:r>
              <a:rPr lang="en-US" sz="800" dirty="0">
                <a:solidFill>
                  <a:srgbClr val="FFFFFF"/>
                </a:solidFill>
                <a:latin typeface="Courier New"/>
              </a:rPr>
              <a:t> </a:t>
            </a:r>
            <a:r>
              <a:rPr lang="en-US" sz="800" dirty="0">
                <a:solidFill>
                  <a:srgbClr val="7BC22F"/>
                </a:solidFill>
                <a:latin typeface="Courier New"/>
              </a:rPr>
              <a:t>BY</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r>
              <a:rPr lang="en-US" sz="800" dirty="0">
                <a:solidFill>
                  <a:srgbClr val="7BC22F"/>
                </a:solidFill>
                <a:latin typeface="Courier New"/>
              </a:rPr>
              <a:t>DESC</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b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USING</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UNION</a:t>
            </a:r>
            <a:r>
              <a:rPr lang="en-US" sz="800" dirty="0">
                <a:solidFill>
                  <a:srgbClr val="FFFFFF"/>
                </a:solidFill>
                <a:latin typeface="Courier New"/>
              </a:rPr>
              <a:t> </a:t>
            </a:r>
            <a:r>
              <a:rPr lang="en-US" sz="800" dirty="0">
                <a:solidFill>
                  <a:srgbClr val="7BC22F"/>
                </a:solidFill>
                <a:latin typeface="Courier New"/>
              </a:rPr>
              <a:t>ALL</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7BC22F"/>
                </a:solidFill>
                <a:latin typeface="Courier New"/>
              </a:rPr>
              <a:t>NULL</a:t>
            </a:r>
            <a:r>
              <a:rPr lang="en-US" sz="800" dirty="0">
                <a:solidFill>
                  <a:srgbClr val="F08047"/>
                </a:solidFill>
                <a:latin typeface="Courier New"/>
              </a:rPr>
              <a:t>::</a:t>
            </a:r>
            <a:r>
              <a:rPr lang="en-US" sz="800" dirty="0">
                <a:solidFill>
                  <a:srgbClr val="7BC22F"/>
                </a:solidFill>
                <a:latin typeface="Courier New"/>
              </a:rPr>
              <a:t>BIGINT</a:t>
            </a:r>
            <a:r>
              <a:rPr lang="en-US" sz="800" dirty="0">
                <a:solidFill>
                  <a:srgbClr val="FFFFFF"/>
                </a:solidFill>
                <a:latin typeface="Courier New"/>
              </a:rPr>
              <a:t> </a:t>
            </a:r>
            <a:r>
              <a:rPr lang="en-US" sz="800" dirty="0">
                <a:solidFill>
                  <a:srgbClr val="7BC22F"/>
                </a:solidFill>
                <a:latin typeface="Courier New"/>
              </a:rPr>
              <a:t>AS</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7BC22F"/>
                </a:solidFill>
                <a:latin typeface="Courier New"/>
              </a:rPr>
              <a:t>NOT</a:t>
            </a:r>
            <a:r>
              <a:rPr lang="en-US" sz="800" dirty="0">
                <a:solidFill>
                  <a:srgbClr val="FFFFFF"/>
                </a:solidFill>
                <a:latin typeface="Courier New"/>
              </a:rPr>
              <a:t> </a:t>
            </a:r>
            <a:r>
              <a:rPr lang="en-US" sz="800" dirty="0">
                <a:solidFill>
                  <a:srgbClr val="7BC22F"/>
                </a:solidFill>
                <a:latin typeface="Courier New"/>
              </a:rPr>
              <a:t>IN</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a:solidFill>
                  <a:srgbClr val="7BC22F"/>
                </a:solidFill>
                <a:latin typeface="Courier New"/>
              </a:rPr>
              <a:t>DISTINCT</a:t>
            </a:r>
            <a:r>
              <a:rPr lang="en-US" sz="800" dirty="0">
                <a:solidFill>
                  <a:srgbClr val="FFFFFF"/>
                </a:solidFill>
                <a:latin typeface="Courier New"/>
              </a:rPr>
              <a:t> </a:t>
            </a:r>
            <a:r>
              <a:rPr lang="en-US" sz="800" dirty="0">
                <a:solidFill>
                  <a:srgbClr val="7BC22F"/>
                </a:solidFill>
                <a:latin typeface="Courier New"/>
              </a:rPr>
              <a:t>ON</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ORDER</a:t>
            </a:r>
            <a:r>
              <a:rPr lang="en-US" sz="800" dirty="0">
                <a:solidFill>
                  <a:srgbClr val="FFFFFF"/>
                </a:solidFill>
                <a:latin typeface="Courier New"/>
              </a:rPr>
              <a:t> </a:t>
            </a:r>
            <a:r>
              <a:rPr lang="en-US" sz="800" dirty="0">
                <a:solidFill>
                  <a:srgbClr val="7BC22F"/>
                </a:solidFill>
                <a:latin typeface="Courier New"/>
              </a:rPr>
              <a:t>BY</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endParaRPr lang="en-US" sz="800" dirty="0">
              <a:solidFill>
                <a:srgbClr val="FFFFFF"/>
              </a:solidFill>
              <a:latin typeface="Courier New"/>
            </a:endParaRP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7BC22F"/>
                </a:solidFill>
                <a:latin typeface="Courier New"/>
              </a:rPr>
              <a:t>DESC</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08047"/>
                </a:solidFill>
                <a:latin typeface="Courier New"/>
              </a:rPr>
              <a:t>    )</a:t>
            </a:r>
            <a:r>
              <a:rPr lang="en-US" sz="800" dirty="0">
                <a:solidFill>
                  <a:srgbClr val="FFFFFF"/>
                </a:solidFill>
                <a:latin typeface="Courier New"/>
              </a:rPr>
              <a:t> </a:t>
            </a:r>
            <a:r>
              <a:rPr lang="en-US" sz="800" dirty="0">
                <a:solidFill>
                  <a:srgbClr val="7BC22F"/>
                </a:solidFill>
                <a:latin typeface="Courier New"/>
              </a:rPr>
              <a:t>AS</a:t>
            </a:r>
            <a:r>
              <a:rPr lang="en-US" sz="800" dirty="0">
                <a:solidFill>
                  <a:srgbClr val="FFFFFF"/>
                </a:solidFill>
                <a:latin typeface="Courier New"/>
              </a:rPr>
              <a:t> </a:t>
            </a:r>
            <a:r>
              <a:rPr lang="en-US" sz="800" dirty="0" err="1">
                <a:solidFill>
                  <a:srgbClr val="FFFFFF"/>
                </a:solidFill>
                <a:latin typeface="Courier New"/>
              </a:rPr>
              <a:t>tqcr</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qcr</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tqcr</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smtClean="0">
                <a:solidFill>
                  <a:srgbClr val="F08047"/>
                </a:solidFill>
                <a:latin typeface="Courier New"/>
              </a:rPr>
              <a:t>;</a:t>
            </a:r>
            <a:endParaRPr lang="en-US" sz="800" dirty="0">
              <a:solidFill>
                <a:srgbClr val="FFFFFF"/>
              </a:solidFill>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You will notice that the UPDATE FROM (24.134s) was actually faster than the CREATE TABLE AS (38.079s) with DELETE (78ms), INSERT (47ms) and COMMIT (31ms).</a:t>
            </a:r>
          </a:p>
          <a:p>
            <a:pPr marL="119063" indent="-119063">
              <a:buFont typeface="Arial" panose="020B0604020202020204" pitchFamily="34" charset="0"/>
              <a:buChar char="•"/>
            </a:pPr>
            <a:r>
              <a:rPr lang="en-US" dirty="0"/>
              <a:t>This is partly due to not needing to return all the fields for the UPDATE. We only need the key field and the </a:t>
            </a:r>
            <a:r>
              <a:rPr lang="en-US" dirty="0" smtClean="0"/>
              <a:t>fields </a:t>
            </a:r>
            <a:r>
              <a:rPr lang="en-US" dirty="0"/>
              <a:t>being updated</a:t>
            </a:r>
            <a:r>
              <a:rPr lang="en-US" dirty="0" smtClean="0"/>
              <a:t>.</a:t>
            </a:r>
            <a:endParaRPr lang="en-US"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6" y="4891801"/>
            <a:ext cx="4616245" cy="11770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38702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UPDATE FROM (Example - Filtered)</a:t>
            </a:r>
            <a:endParaRPr lang="en-US" sz="2000" dirty="0"/>
          </a:p>
        </p:txBody>
      </p:sp>
      <p:sp>
        <p:nvSpPr>
          <p:cNvPr id="7" name="Text Placeholder 6"/>
          <p:cNvSpPr>
            <a:spLocks noGrp="1"/>
          </p:cNvSpPr>
          <p:nvPr>
            <p:ph type="body" sz="quarter" idx="12"/>
          </p:nvPr>
        </p:nvSpPr>
        <p:spPr/>
        <p:txBody>
          <a:bodyPr/>
          <a:lstStyle/>
          <a:p>
            <a:pPr lvl="0">
              <a:lnSpc>
                <a:spcPct val="100000"/>
              </a:lnSpc>
              <a:spcBef>
                <a:spcPts val="0"/>
              </a:spcBef>
              <a:buClr>
                <a:srgbClr val="89C348"/>
              </a:buClr>
            </a:pPr>
            <a:r>
              <a:rPr lang="en-US" sz="800" dirty="0">
                <a:solidFill>
                  <a:srgbClr val="7BC22F"/>
                </a:solidFill>
                <a:latin typeface="Courier New"/>
              </a:rPr>
              <a:t>UPDATE</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t>
            </a:r>
            <a:r>
              <a:rPr lang="en-US" sz="800" dirty="0" err="1">
                <a:solidFill>
                  <a:srgbClr val="FFFFFF"/>
                </a:solidFill>
                <a:latin typeface="Courier New"/>
              </a:rPr>
              <a:t>qcr</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tqcr</a:t>
            </a:r>
            <a:r>
              <a:rPr lang="en-US" sz="800" dirty="0" err="1">
                <a:solidFill>
                  <a:srgbClr val="F08047"/>
                </a:solidFill>
                <a:latin typeface="Courier New"/>
              </a:rPr>
              <a:t>.</a:t>
            </a:r>
            <a:r>
              <a:rPr lang="en-US" sz="800" dirty="0" err="1">
                <a:solidFill>
                  <a:srgbClr val="FFFFFF"/>
                </a:solidFill>
                <a:latin typeface="Courier New"/>
              </a:rPr>
              <a:t>variable_record_id</a:t>
            </a:r>
            <a:r>
              <a:rPr lang="en-US" sz="800" dirty="0">
                <a:solidFill>
                  <a:srgbClr val="FFFFFF"/>
                </a:solidFill>
                <a:latin typeface="Courier New"/>
              </a:rPr>
              <a:t>, …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b</a:t>
            </a:r>
            <a:r>
              <a:rPr lang="en-US" sz="800" dirty="0" err="1">
                <a:solidFill>
                  <a:srgbClr val="F08047"/>
                </a:solidFill>
                <a:latin typeface="Courier New"/>
              </a:rPr>
              <a:t>.</a:t>
            </a:r>
            <a:r>
              <a:rPr lang="en-US" sz="800" dirty="0" err="1">
                <a:solidFill>
                  <a:srgbClr val="FFFFFF"/>
                </a:solidFill>
                <a:latin typeface="Courier New"/>
              </a:rPr>
              <a:t>variable_record_id</a:t>
            </a:r>
            <a:endParaRPr lang="en-US" sz="800" dirty="0">
              <a:solidFill>
                <a:srgbClr val="FFFFFF"/>
              </a:solidFill>
              <a:latin typeface="Courier New"/>
            </a:endParaRP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a:solidFill>
                  <a:srgbClr val="7BC22F"/>
                </a:solidFill>
                <a:latin typeface="Courier New"/>
              </a:rPr>
              <a:t>DISTINCT</a:t>
            </a:r>
            <a:r>
              <a:rPr lang="en-US" sz="800" dirty="0">
                <a:solidFill>
                  <a:srgbClr val="FFFFFF"/>
                </a:solidFill>
                <a:latin typeface="Courier New"/>
              </a:rPr>
              <a:t> </a:t>
            </a:r>
            <a:r>
              <a:rPr lang="en-US" sz="800" dirty="0">
                <a:solidFill>
                  <a:srgbClr val="7BC22F"/>
                </a:solidFill>
                <a:latin typeface="Courier New"/>
              </a:rPr>
              <a:t>ON</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p>
          <a:p>
            <a:pPr lvl="0">
              <a:lnSpc>
                <a:spcPct val="100000"/>
              </a:lnSpc>
              <a:spcBef>
                <a:spcPts val="0"/>
              </a:spcBef>
              <a:buClr>
                <a:srgbClr val="89C348"/>
              </a:buClr>
            </a:pPr>
            <a:r>
              <a:rPr lang="en-US" sz="800" dirty="0">
                <a:solidFill>
                  <a:srgbClr val="F08047"/>
                </a:solidFill>
                <a:latin typeface="Courier New"/>
              </a:rPr>
              <a:t>           </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ORDER</a:t>
            </a:r>
            <a:r>
              <a:rPr lang="en-US" sz="800" dirty="0">
                <a:solidFill>
                  <a:srgbClr val="FFFFFF"/>
                </a:solidFill>
                <a:latin typeface="Courier New"/>
              </a:rPr>
              <a:t> </a:t>
            </a:r>
            <a:r>
              <a:rPr lang="en-US" sz="800" dirty="0">
                <a:solidFill>
                  <a:srgbClr val="7BC22F"/>
                </a:solidFill>
                <a:latin typeface="Courier New"/>
              </a:rPr>
              <a:t>BY</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7BC22F"/>
                </a:solidFill>
                <a:latin typeface="Courier New"/>
              </a:rPr>
              <a:t>DESC</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 </a:t>
            </a:r>
            <a:r>
              <a:rPr lang="en-US" sz="800" dirty="0" smtClean="0">
                <a:solidFill>
                  <a:srgbClr val="7BC22F"/>
                </a:solidFill>
                <a:latin typeface="Courier New"/>
              </a:rPr>
              <a:t>LEFT</a:t>
            </a:r>
            <a:r>
              <a:rPr lang="en-US" sz="800" dirty="0" smtClean="0">
                <a:solidFill>
                  <a:srgbClr val="FFFFFF"/>
                </a:solidFill>
                <a:latin typeface="Courier New"/>
              </a:rPr>
              <a:t> </a:t>
            </a:r>
            <a:r>
              <a:rPr lang="en-US" sz="800" dirty="0">
                <a:solidFill>
                  <a:srgbClr val="7BC22F"/>
                </a:solidFill>
                <a:latin typeface="Courier New"/>
              </a:rPr>
              <a:t>JOIN</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a:solidFill>
                  <a:srgbClr val="7BC22F"/>
                </a:solidFill>
                <a:latin typeface="Courier New"/>
              </a:rPr>
              <a:t>DISTINCT</a:t>
            </a:r>
            <a:r>
              <a:rPr lang="en-US" sz="800" dirty="0">
                <a:solidFill>
                  <a:srgbClr val="FFFFFF"/>
                </a:solidFill>
                <a:latin typeface="Courier New"/>
              </a:rPr>
              <a:t> </a:t>
            </a:r>
            <a:r>
              <a:rPr lang="en-US" sz="800" dirty="0">
                <a:solidFill>
                  <a:srgbClr val="7BC22F"/>
                </a:solidFill>
                <a:latin typeface="Courier New"/>
              </a:rPr>
              <a:t>ON</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variable_record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ORDER</a:t>
            </a:r>
            <a:r>
              <a:rPr lang="en-US" sz="800" dirty="0">
                <a:solidFill>
                  <a:srgbClr val="FFFFFF"/>
                </a:solidFill>
                <a:latin typeface="Courier New"/>
              </a:rPr>
              <a:t> </a:t>
            </a:r>
            <a:r>
              <a:rPr lang="en-US" sz="800" dirty="0">
                <a:solidFill>
                  <a:srgbClr val="7BC22F"/>
                </a:solidFill>
                <a:latin typeface="Courier New"/>
              </a:rPr>
              <a:t>BY</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r>
              <a:rPr lang="en-US" sz="800" dirty="0">
                <a:solidFill>
                  <a:srgbClr val="7BC22F"/>
                </a:solidFill>
                <a:latin typeface="Courier New"/>
              </a:rPr>
              <a:t>DESC</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b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USING</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UNION</a:t>
            </a:r>
            <a:r>
              <a:rPr lang="en-US" sz="800" dirty="0">
                <a:solidFill>
                  <a:srgbClr val="FFFFFF"/>
                </a:solidFill>
                <a:latin typeface="Courier New"/>
              </a:rPr>
              <a:t> </a:t>
            </a:r>
            <a:r>
              <a:rPr lang="en-US" sz="800" dirty="0">
                <a:solidFill>
                  <a:srgbClr val="7BC22F"/>
                </a:solidFill>
                <a:latin typeface="Courier New"/>
              </a:rPr>
              <a:t>ALL</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SELECT</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7BC22F"/>
                </a:solidFill>
                <a:latin typeface="Courier New"/>
              </a:rPr>
              <a:t>NULL</a:t>
            </a:r>
            <a:r>
              <a:rPr lang="en-US" sz="800" dirty="0">
                <a:solidFill>
                  <a:srgbClr val="F08047"/>
                </a:solidFill>
                <a:latin typeface="Courier New"/>
              </a:rPr>
              <a:t>::</a:t>
            </a:r>
            <a:r>
              <a:rPr lang="en-US" sz="800" dirty="0">
                <a:solidFill>
                  <a:srgbClr val="7BC22F"/>
                </a:solidFill>
                <a:latin typeface="Courier New"/>
              </a:rPr>
              <a:t>BIGINT</a:t>
            </a:r>
            <a:r>
              <a:rPr lang="en-US" sz="800" dirty="0">
                <a:solidFill>
                  <a:srgbClr val="FFFFFF"/>
                </a:solidFill>
                <a:latin typeface="Courier New"/>
              </a:rPr>
              <a:t> </a:t>
            </a:r>
            <a:r>
              <a:rPr lang="en-US" sz="800" dirty="0">
                <a:solidFill>
                  <a:srgbClr val="7BC22F"/>
                </a:solidFill>
                <a:latin typeface="Courier New"/>
              </a:rPr>
              <a:t>AS</a:t>
            </a:r>
            <a:r>
              <a:rPr lang="en-US" sz="800" dirty="0">
                <a:solidFill>
                  <a:srgbClr val="FFFFFF"/>
                </a:solidFill>
                <a:latin typeface="Courier New"/>
              </a:rPr>
              <a:t> </a:t>
            </a:r>
            <a:r>
              <a:rPr lang="en-US" sz="800" dirty="0" err="1">
                <a:solidFill>
                  <a:srgbClr val="FFFFFF"/>
                </a:solidFill>
                <a:latin typeface="Courier New"/>
              </a:rPr>
              <a:t>variable_record_id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endParaRPr lang="en-US" sz="800" dirty="0" smtClean="0">
              <a:solidFill>
                <a:srgbClr val="FFFFFF"/>
              </a:solidFill>
              <a:latin typeface="Courier New"/>
            </a:endParaRP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smtClean="0">
                <a:solidFill>
                  <a:srgbClr val="7BC22F"/>
                </a:solidFill>
                <a:latin typeface="Courier New"/>
              </a:rPr>
              <a:t>AND</a:t>
            </a:r>
            <a:r>
              <a:rPr lang="en-US" sz="800" dirty="0" smtClean="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r>
              <a:rPr lang="en-US" sz="800" dirty="0" smtClean="0">
                <a:solidFill>
                  <a:srgbClr val="7BC22F"/>
                </a:solidFill>
                <a:latin typeface="Courier New"/>
              </a:rPr>
              <a:t>AND</a:t>
            </a:r>
            <a:r>
              <a:rPr lang="en-US" sz="800" dirty="0" smtClean="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err="1" smtClean="0">
                <a:solidFill>
                  <a:srgbClr val="FFFFFF"/>
                </a:solidFill>
                <a:latin typeface="Courier New"/>
              </a:rPr>
              <a:t>a.variable_record_id</a:t>
            </a:r>
            <a:r>
              <a:rPr lang="en-US" sz="800" dirty="0" smtClean="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7BC22F"/>
                </a:solidFill>
                <a:latin typeface="Courier New"/>
              </a:rPr>
              <a:t>IS NOT NULL AND</a:t>
            </a:r>
            <a:r>
              <a:rPr lang="en-US" sz="800" dirty="0">
                <a:solidFill>
                  <a:srgbClr val="FFFFFF"/>
                </a:solidFill>
                <a:latin typeface="Courier New"/>
              </a:rPr>
              <a:t> </a:t>
            </a:r>
            <a:r>
              <a:rPr lang="en-US" sz="800" dirty="0" err="1">
                <a:solidFill>
                  <a:srgbClr val="FFFFFF"/>
                </a:solidFill>
                <a:latin typeface="Courier New"/>
              </a:rPr>
              <a:t>a</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7BC22F"/>
                </a:solidFill>
                <a:latin typeface="Courier New"/>
              </a:rPr>
              <a:t>NOT</a:t>
            </a:r>
            <a:r>
              <a:rPr lang="en-US" sz="800" dirty="0">
                <a:solidFill>
                  <a:srgbClr val="FFFFFF"/>
                </a:solidFill>
                <a:latin typeface="Courier New"/>
              </a:rPr>
              <a:t> </a:t>
            </a:r>
            <a:r>
              <a:rPr lang="en-US" sz="800" dirty="0">
                <a:solidFill>
                  <a:srgbClr val="7BC22F"/>
                </a:solidFill>
                <a:latin typeface="Courier New"/>
              </a:rPr>
              <a:t>IN</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smtClean="0">
                <a:solidFill>
                  <a:srgbClr val="7BC22F"/>
                </a:solidFill>
                <a:latin typeface="Courier New"/>
              </a:rPr>
              <a:t>SELECT</a:t>
            </a:r>
            <a:r>
              <a:rPr lang="en-US" sz="800" dirty="0" smtClean="0">
                <a:solidFill>
                  <a:srgbClr val="FFFFFF"/>
                </a:solidFill>
                <a:latin typeface="Courier New"/>
              </a:rPr>
              <a:t> </a:t>
            </a:r>
            <a:r>
              <a:rPr lang="en-US" sz="800" dirty="0">
                <a:solidFill>
                  <a:srgbClr val="7BC22F"/>
                </a:solidFill>
                <a:latin typeface="Courier New"/>
              </a:rPr>
              <a:t>DISTINCT</a:t>
            </a:r>
            <a:r>
              <a:rPr lang="en-US" sz="800" dirty="0">
                <a:solidFill>
                  <a:srgbClr val="FFFFFF"/>
                </a:solidFill>
                <a:latin typeface="Courier New"/>
              </a:rPr>
              <a:t> </a:t>
            </a:r>
            <a:r>
              <a:rPr lang="en-US" sz="800" dirty="0">
                <a:solidFill>
                  <a:srgbClr val="7BC22F"/>
                </a:solidFill>
                <a:latin typeface="Courier New"/>
              </a:rPr>
              <a:t>ON</a:t>
            </a:r>
            <a:r>
              <a:rPr lang="en-US" sz="800" dirty="0">
                <a:solidFill>
                  <a:srgbClr val="FFFFFF"/>
                </a:solidFill>
                <a:latin typeface="Courier New"/>
              </a:rPr>
              <a:t> </a:t>
            </a:r>
            <a:r>
              <a:rPr lang="en-US" sz="800" dirty="0">
                <a:solidFill>
                  <a:srgbClr val="F08047"/>
                </a:solidFill>
                <a:latin typeface="Courier New"/>
              </a:rPr>
              <a:t>(</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err="1" smtClean="0">
                <a:solidFill>
                  <a:srgbClr val="FFFFFF"/>
                </a:solidFill>
                <a:latin typeface="Courier New"/>
              </a:rPr>
              <a:t>variable_number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FFFFF"/>
                </a:solidFill>
                <a:latin typeface="Courier New"/>
              </a:rPr>
              <a:t> </a:t>
            </a:r>
          </a:p>
          <a:p>
            <a:pPr lvl="0">
              <a:lnSpc>
                <a:spcPct val="100000"/>
              </a:lnSpc>
              <a:spcBef>
                <a:spcPts val="0"/>
              </a:spcBef>
              <a:buClr>
                <a:srgbClr val="89C348"/>
              </a:buClr>
            </a:pPr>
            <a:r>
              <a:rPr lang="en-US" sz="800" dirty="0" smtClean="0">
                <a:solidFill>
                  <a:srgbClr val="FFFFFF"/>
                </a:solidFill>
                <a:latin typeface="Courier New"/>
              </a:rPr>
              <a:t>  </a:t>
            </a:r>
            <a:r>
              <a:rPr lang="en-US" sz="800" dirty="0">
                <a:solidFill>
                  <a:srgbClr val="FFFFFF"/>
                </a:solidFill>
                <a:latin typeface="Courier New"/>
              </a:rPr>
              <a:t>      </a:t>
            </a:r>
            <a:r>
              <a:rPr lang="en-US" sz="800" dirty="0">
                <a:solidFill>
                  <a:srgbClr val="7BC22F"/>
                </a:solidFill>
                <a:latin typeface="Courier New"/>
              </a:rPr>
              <a:t>FROM</a:t>
            </a:r>
            <a:r>
              <a:rPr lang="en-US" sz="800" dirty="0">
                <a:solidFill>
                  <a:srgbClr val="FFFFFF"/>
                </a:solidFill>
                <a:latin typeface="Courier New"/>
              </a:rPr>
              <a:t> </a:t>
            </a:r>
            <a:r>
              <a:rPr lang="en-US" sz="800" dirty="0" err="1">
                <a:solidFill>
                  <a:srgbClr val="7BC22F"/>
                </a:solidFill>
                <a:latin typeface="Courier New"/>
              </a:rPr>
              <a:t>data</a:t>
            </a:r>
            <a:r>
              <a:rPr lang="en-US" sz="800" dirty="0" err="1">
                <a:solidFill>
                  <a:srgbClr val="F08047"/>
                </a:solidFill>
                <a:latin typeface="Courier New"/>
              </a:rPr>
              <a:t>.</a:t>
            </a:r>
            <a:r>
              <a:rPr lang="en-US" sz="800" dirty="0" err="1">
                <a:solidFill>
                  <a:srgbClr val="FFFFFF"/>
                </a:solidFill>
                <a:latin typeface="Courier New"/>
              </a:rPr>
              <a:t>qc_record</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'96'</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a:solidFill>
                  <a:srgbClr val="7BC22F"/>
                </a:solidFill>
                <a:latin typeface="Courier New"/>
              </a:rPr>
              <a:t>AND</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a:solidFill>
                  <a:srgbClr val="8DB0D3"/>
                </a:solidFill>
                <a:latin typeface="Courier New"/>
              </a:rPr>
              <a:t>'21'</a:t>
            </a:r>
            <a:r>
              <a:rPr lang="en-US" sz="800" dirty="0">
                <a:solidFill>
                  <a:srgbClr val="F08047"/>
                </a:solidFill>
                <a:latin typeface="Courier New"/>
              </a:rPr>
              <a:t>::</a:t>
            </a:r>
            <a:r>
              <a:rPr lang="en-US" sz="800" dirty="0">
                <a:solidFill>
                  <a:srgbClr val="FFFFFF"/>
                </a:solidFill>
                <a:latin typeface="Courier New"/>
              </a:rPr>
              <a:t>text </a:t>
            </a: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smtClean="0">
                <a:solidFill>
                  <a:srgbClr val="7BC22F"/>
                </a:solidFill>
                <a:latin typeface="Courier New"/>
              </a:rPr>
              <a:t>ORDER</a:t>
            </a:r>
            <a:r>
              <a:rPr lang="en-US" sz="800" dirty="0" smtClean="0">
                <a:solidFill>
                  <a:srgbClr val="FFFFFF"/>
                </a:solidFill>
                <a:latin typeface="Courier New"/>
              </a:rPr>
              <a:t> </a:t>
            </a:r>
            <a:r>
              <a:rPr lang="en-US" sz="800" dirty="0">
                <a:solidFill>
                  <a:srgbClr val="7BC22F"/>
                </a:solidFill>
                <a:latin typeface="Courier New"/>
              </a:rPr>
              <a:t>BY</a:t>
            </a:r>
            <a:r>
              <a:rPr lang="en-US" sz="800" dirty="0">
                <a:solidFill>
                  <a:srgbClr val="FFFFFF"/>
                </a:solidFill>
                <a:latin typeface="Courier New"/>
              </a:rPr>
              <a:t> </a:t>
            </a:r>
            <a:r>
              <a:rPr lang="en-US" sz="800" dirty="0" err="1">
                <a:solidFill>
                  <a:srgbClr val="FFFFFF"/>
                </a:solidFill>
                <a:latin typeface="Courier New"/>
              </a:rPr>
              <a:t>df_study_number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plate_number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ptid</a:t>
            </a:r>
            <a:r>
              <a:rPr lang="en-US" sz="800" dirty="0">
                <a:solidFill>
                  <a:srgbClr val="F08047"/>
                </a:solidFill>
                <a:latin typeface="Courier New"/>
              </a:rPr>
              <a:t>,</a:t>
            </a:r>
            <a:r>
              <a:rPr lang="en-US" sz="800" dirty="0">
                <a:solidFill>
                  <a:srgbClr val="FFFFFF"/>
                </a:solidFill>
                <a:latin typeface="Courier New"/>
              </a:rPr>
              <a:t> </a:t>
            </a:r>
            <a:endParaRPr lang="en-US" sz="800" dirty="0" smtClean="0">
              <a:solidFill>
                <a:srgbClr val="FFFFFF"/>
              </a:solidFill>
              <a:latin typeface="Courier New"/>
            </a:endParaRPr>
          </a:p>
          <a:p>
            <a:pPr lvl="0">
              <a:lnSpc>
                <a:spcPct val="100000"/>
              </a:lnSpc>
              <a:spcBef>
                <a:spcPts val="0"/>
              </a:spcBef>
              <a:buClr>
                <a:srgbClr val="89C348"/>
              </a:buClr>
            </a:pPr>
            <a:r>
              <a:rPr lang="en-US" sz="800" dirty="0">
                <a:solidFill>
                  <a:srgbClr val="FFFFFF"/>
                </a:solidFill>
                <a:latin typeface="Courier New"/>
              </a:rPr>
              <a:t> </a:t>
            </a:r>
            <a:r>
              <a:rPr lang="en-US" sz="800" dirty="0" smtClean="0">
                <a:solidFill>
                  <a:srgbClr val="FFFFFF"/>
                </a:solidFill>
                <a:latin typeface="Courier New"/>
              </a:rPr>
              <a:t>                </a:t>
            </a:r>
            <a:r>
              <a:rPr lang="en-US" sz="800" dirty="0" err="1" smtClean="0">
                <a:solidFill>
                  <a:srgbClr val="FFFFFF"/>
                </a:solidFill>
                <a:latin typeface="Courier New"/>
              </a:rPr>
              <a:t>variable_number</a:t>
            </a:r>
            <a:r>
              <a:rPr lang="en-US" sz="800" dirty="0" smtClean="0">
                <a:solidFill>
                  <a:srgbClr val="F08047"/>
                </a:solidFill>
                <a:latin typeface="Courier New"/>
              </a:rPr>
              <a:t>,</a:t>
            </a:r>
            <a:r>
              <a:rPr lang="en-US" sz="800" dirty="0" smtClean="0">
                <a:solidFill>
                  <a:srgbClr val="FFFFFF"/>
                </a:solidFill>
                <a:latin typeface="Courier New"/>
              </a:rPr>
              <a:t> </a:t>
            </a:r>
            <a:r>
              <a:rPr lang="en-US" sz="800" dirty="0" err="1">
                <a:solidFill>
                  <a:srgbClr val="FFFFFF"/>
                </a:solidFill>
                <a:latin typeface="Courier New"/>
              </a:rPr>
              <a:t>visit_number</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7BC22F"/>
                </a:solidFill>
                <a:latin typeface="Courier New"/>
              </a:rPr>
              <a:t>DESC</a:t>
            </a:r>
            <a:r>
              <a:rPr lang="en-US" sz="800" dirty="0">
                <a:solidFill>
                  <a:srgbClr val="F08047"/>
                </a:solidFill>
                <a:latin typeface="Courier New"/>
              </a:rPr>
              <a:t>)</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08047"/>
                </a:solidFill>
                <a:latin typeface="Courier New"/>
              </a:rPr>
              <a:t>    )</a:t>
            </a:r>
            <a:r>
              <a:rPr lang="en-US" sz="800" dirty="0">
                <a:solidFill>
                  <a:srgbClr val="FFFFFF"/>
                </a:solidFill>
                <a:latin typeface="Courier New"/>
              </a:rPr>
              <a:t> </a:t>
            </a:r>
            <a:r>
              <a:rPr lang="en-US" sz="800" dirty="0">
                <a:solidFill>
                  <a:srgbClr val="7BC22F"/>
                </a:solidFill>
                <a:latin typeface="Courier New"/>
              </a:rPr>
              <a:t>AS</a:t>
            </a:r>
            <a:r>
              <a:rPr lang="en-US" sz="800" dirty="0">
                <a:solidFill>
                  <a:srgbClr val="FFFFFF"/>
                </a:solidFill>
                <a:latin typeface="Courier New"/>
              </a:rPr>
              <a:t> </a:t>
            </a:r>
            <a:r>
              <a:rPr lang="en-US" sz="800" dirty="0" err="1">
                <a:solidFill>
                  <a:srgbClr val="FFFFFF"/>
                </a:solidFill>
                <a:latin typeface="Courier New"/>
              </a:rPr>
              <a:t>tqcr</a:t>
            </a:r>
            <a:r>
              <a:rPr lang="en-US" sz="800" dirty="0">
                <a:solidFill>
                  <a:srgbClr val="FFFFFF"/>
                </a:solidFill>
                <a:latin typeface="Courier New"/>
              </a:rPr>
              <a:t> </a:t>
            </a:r>
          </a:p>
          <a:p>
            <a:pPr lvl="0">
              <a:lnSpc>
                <a:spcPct val="100000"/>
              </a:lnSpc>
              <a:spcBef>
                <a:spcPts val="0"/>
              </a:spcBef>
              <a:buClr>
                <a:srgbClr val="89C348"/>
              </a:buClr>
            </a:pPr>
            <a:r>
              <a:rPr lang="en-US" sz="800" dirty="0">
                <a:solidFill>
                  <a:srgbClr val="FFFFFF"/>
                </a:solidFill>
                <a:latin typeface="Courier New"/>
              </a:rPr>
              <a:t>    </a:t>
            </a:r>
            <a:r>
              <a:rPr lang="en-US" sz="800" dirty="0">
                <a:solidFill>
                  <a:srgbClr val="7BC22F"/>
                </a:solidFill>
                <a:latin typeface="Courier New"/>
              </a:rPr>
              <a:t>WHERE</a:t>
            </a:r>
            <a:r>
              <a:rPr lang="en-US" sz="800" dirty="0">
                <a:solidFill>
                  <a:srgbClr val="FFFFFF"/>
                </a:solidFill>
                <a:latin typeface="Courier New"/>
              </a:rPr>
              <a:t> </a:t>
            </a:r>
            <a:r>
              <a:rPr lang="en-US" sz="800" dirty="0" err="1">
                <a:solidFill>
                  <a:srgbClr val="FFFFFF"/>
                </a:solidFill>
                <a:latin typeface="Courier New"/>
              </a:rPr>
              <a:t>qcr</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a:solidFill>
                  <a:srgbClr val="FFFFFF"/>
                </a:solidFill>
                <a:latin typeface="Courier New"/>
              </a:rPr>
              <a:t> </a:t>
            </a:r>
            <a:r>
              <a:rPr lang="en-US" sz="800" dirty="0">
                <a:solidFill>
                  <a:srgbClr val="F08047"/>
                </a:solidFill>
                <a:latin typeface="Courier New"/>
              </a:rPr>
              <a:t>=</a:t>
            </a:r>
            <a:r>
              <a:rPr lang="en-US" sz="800" dirty="0">
                <a:solidFill>
                  <a:srgbClr val="FFFFFF"/>
                </a:solidFill>
                <a:latin typeface="Courier New"/>
              </a:rPr>
              <a:t> </a:t>
            </a:r>
            <a:r>
              <a:rPr lang="en-US" sz="800" dirty="0" err="1">
                <a:solidFill>
                  <a:srgbClr val="FFFFFF"/>
                </a:solidFill>
                <a:latin typeface="Courier New"/>
              </a:rPr>
              <a:t>tqcr</a:t>
            </a:r>
            <a:r>
              <a:rPr lang="en-US" sz="800" dirty="0" err="1">
                <a:solidFill>
                  <a:srgbClr val="F08047"/>
                </a:solidFill>
                <a:latin typeface="Courier New"/>
              </a:rPr>
              <a:t>.</a:t>
            </a:r>
            <a:r>
              <a:rPr lang="en-US" sz="800" dirty="0" err="1">
                <a:solidFill>
                  <a:srgbClr val="FFFFFF"/>
                </a:solidFill>
                <a:latin typeface="Courier New"/>
              </a:rPr>
              <a:t>qc_record_id</a:t>
            </a:r>
            <a:r>
              <a:rPr lang="en-US" sz="800" dirty="0" smtClean="0">
                <a:solidFill>
                  <a:srgbClr val="F08047"/>
                </a:solidFill>
                <a:latin typeface="Courier New"/>
              </a:rPr>
              <a:t>;</a:t>
            </a:r>
            <a:endParaRPr lang="en-US" sz="800" dirty="0">
              <a:solidFill>
                <a:srgbClr val="FFFFFF"/>
              </a:solidFill>
              <a:latin typeface="Courier New"/>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If you added where causes to both sides of the UNION ALL so that it restricts the update to only records that need to be updated, this increases the execution time to </a:t>
            </a:r>
            <a:r>
              <a:rPr lang="en-US" dirty="0" smtClean="0"/>
              <a:t>46.878s from 24.134s.</a:t>
            </a:r>
          </a:p>
          <a:p>
            <a:pPr marL="119063" indent="-119063">
              <a:buFont typeface="Arial" panose="020B0604020202020204" pitchFamily="34" charset="0"/>
              <a:buChar char="•"/>
            </a:pPr>
            <a:r>
              <a:rPr lang="en-US" dirty="0" smtClean="0"/>
              <a:t>So it is actually faster to update all the records.</a:t>
            </a:r>
            <a:endParaRPr lang="en-US" dirty="0"/>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4" y="4920604"/>
            <a:ext cx="4680725" cy="1205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8566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smtClean="0"/>
              <a:t>Re-Factor Example #1</a:t>
            </a:r>
            <a:endParaRPr lang="en-US" altLang="en-US" dirty="0" smtClean="0">
              <a:ea typeface="ヒラギノ角ゴ Pro W3" charset="-128"/>
            </a:endParaRPr>
          </a:p>
          <a:p>
            <a:pPr marL="90488" lvl="1">
              <a:spcBef>
                <a:spcPct val="0"/>
              </a:spcBef>
            </a:pPr>
            <a:r>
              <a:rPr lang="en-US" dirty="0" smtClean="0"/>
              <a:t>Re-Factor Functions – Real World Example</a:t>
            </a:r>
            <a:endParaRPr lang="en-US" dirty="0"/>
          </a:p>
        </p:txBody>
      </p:sp>
    </p:spTree>
    <p:extLst>
      <p:ext uri="{BB962C8B-B14F-4D97-AF65-F5344CB8AC3E}">
        <p14:creationId xmlns:p14="http://schemas.microsoft.com/office/powerpoint/2010/main" val="199404840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#1 – Original </a:t>
            </a:r>
            <a:r>
              <a:rPr lang="en-US" dirty="0" smtClean="0"/>
              <a:t>Code</a:t>
            </a:r>
            <a:endParaRPr lang="en-US" sz="2000" dirty="0"/>
          </a:p>
        </p:txBody>
      </p:sp>
      <p:sp>
        <p:nvSpPr>
          <p:cNvPr id="7" name="Text Placeholder 6"/>
          <p:cNvSpPr>
            <a:spLocks noGrp="1"/>
          </p:cNvSpPr>
          <p:nvPr>
            <p:ph type="body" sz="quarter" idx="12"/>
          </p:nvPr>
        </p:nvSpPr>
        <p:spPr>
          <a:xfrm>
            <a:off x="3556861" y="1261872"/>
            <a:ext cx="5128351" cy="4846320"/>
          </a:xfrm>
        </p:spPr>
        <p:txBody>
          <a:bodyPr/>
          <a:lstStyle/>
          <a:p>
            <a:pPr>
              <a:lnSpc>
                <a:spcPct val="100000"/>
              </a:lnSpc>
              <a:spcBef>
                <a:spcPts val="0"/>
              </a:spcBef>
            </a:pPr>
            <a:r>
              <a:rPr lang="en-US" sz="550" dirty="0">
                <a:solidFill>
                  <a:srgbClr val="3A8BDA"/>
                </a:solidFill>
              </a:rPr>
              <a:t>-- Process Each Row of raw standard enrollment data </a:t>
            </a:r>
            <a:endParaRPr lang="en-US" sz="550" dirty="0" smtClean="0">
              <a:solidFill>
                <a:srgbClr val="3A8BDA"/>
              </a:solidFill>
            </a:endParaRPr>
          </a:p>
          <a:p>
            <a:pPr>
              <a:lnSpc>
                <a:spcPct val="100000"/>
              </a:lnSpc>
              <a:spcBef>
                <a:spcPts val="0"/>
              </a:spcBef>
            </a:pPr>
            <a:r>
              <a:rPr lang="en-US" sz="550" dirty="0" smtClean="0">
                <a:solidFill>
                  <a:srgbClr val="3A8BDA"/>
                </a:solidFill>
              </a:rPr>
              <a:t>##################################################-- </a:t>
            </a:r>
          </a:p>
          <a:p>
            <a:pPr>
              <a:lnSpc>
                <a:spcPct val="100000"/>
              </a:lnSpc>
              <a:spcBef>
                <a:spcPts val="0"/>
              </a:spcBef>
            </a:pPr>
            <a:r>
              <a:rPr lang="en-US" sz="550" dirty="0" smtClean="0">
                <a:solidFill>
                  <a:srgbClr val="7BC22F"/>
                </a:solidFill>
              </a:rPr>
              <a:t>FOR</a:t>
            </a:r>
            <a:r>
              <a:rPr lang="en-US" sz="550" dirty="0" smtClean="0">
                <a:solidFill>
                  <a:srgbClr val="FFFFFF"/>
                </a:solidFill>
              </a:rPr>
              <a:t> </a:t>
            </a:r>
            <a:r>
              <a:rPr lang="en-US" sz="550" dirty="0" err="1">
                <a:solidFill>
                  <a:srgbClr val="FFFFFF"/>
                </a:solidFill>
              </a:rPr>
              <a:t>raw_row</a:t>
            </a:r>
            <a:r>
              <a:rPr lang="en-US" sz="550" dirty="0">
                <a:solidFill>
                  <a:srgbClr val="FFFFFF"/>
                </a:solidFill>
              </a:rPr>
              <a:t> </a:t>
            </a:r>
            <a:r>
              <a:rPr lang="en-US" sz="550" dirty="0">
                <a:solidFill>
                  <a:srgbClr val="7BC22F"/>
                </a:solidFill>
              </a:rPr>
              <a:t>IN</a:t>
            </a:r>
            <a:r>
              <a:rPr lang="en-US" sz="550" dirty="0">
                <a:solidFill>
                  <a:srgbClr val="FFFFFF"/>
                </a:solidFill>
              </a:rPr>
              <a:t> </a:t>
            </a:r>
            <a:r>
              <a:rPr lang="en-US" sz="550" dirty="0">
                <a:solidFill>
                  <a:srgbClr val="F08047"/>
                </a:solidFill>
              </a:rPr>
              <a:t>(</a:t>
            </a:r>
            <a:r>
              <a:rPr lang="en-US" sz="550" dirty="0">
                <a:solidFill>
                  <a:srgbClr val="7BC22F"/>
                </a:solidFill>
              </a:rPr>
              <a:t>SELECT</a:t>
            </a:r>
            <a:r>
              <a:rPr lang="en-US" sz="550" dirty="0">
                <a:solidFill>
                  <a:srgbClr val="FFFFFF"/>
                </a:solidFill>
              </a:rPr>
              <a:t> </a:t>
            </a:r>
            <a:r>
              <a:rPr lang="en-US" sz="550" dirty="0">
                <a:solidFill>
                  <a:srgbClr val="F08047"/>
                </a:solidFill>
              </a:rPr>
              <a:t>*</a:t>
            </a:r>
            <a:r>
              <a:rPr lang="en-US" sz="550" dirty="0">
                <a:solidFill>
                  <a:srgbClr val="FFFFFF"/>
                </a:solidFill>
              </a:rPr>
              <a:t> </a:t>
            </a:r>
            <a:r>
              <a:rPr lang="en-US" sz="550" dirty="0">
                <a:solidFill>
                  <a:srgbClr val="7BC22F"/>
                </a:solidFill>
              </a:rPr>
              <a:t>FROM</a:t>
            </a:r>
            <a:r>
              <a:rPr lang="en-US" sz="550" dirty="0">
                <a:solidFill>
                  <a:srgbClr val="FFFFFF"/>
                </a:solidFill>
              </a:rPr>
              <a:t> </a:t>
            </a:r>
            <a:r>
              <a:rPr lang="en-US" sz="550" dirty="0" err="1" smtClean="0">
                <a:solidFill>
                  <a:srgbClr val="FFFFFF"/>
                </a:solidFill>
              </a:rPr>
              <a:t>daids_es</a:t>
            </a:r>
            <a:r>
              <a:rPr lang="en-US" sz="550" dirty="0" err="1" smtClean="0">
                <a:solidFill>
                  <a:srgbClr val="F08047"/>
                </a:solidFill>
              </a:rPr>
              <a:t>.</a:t>
            </a:r>
            <a:r>
              <a:rPr lang="en-US" sz="550" dirty="0" err="1" smtClean="0">
                <a:solidFill>
                  <a:srgbClr val="FFFFFF"/>
                </a:solidFill>
              </a:rPr>
              <a:t>std_enr_data_raw</a:t>
            </a:r>
            <a:r>
              <a:rPr lang="en-US" sz="550" dirty="0">
                <a:solidFill>
                  <a:srgbClr val="F08047"/>
                </a:solidFill>
              </a:rPr>
              <a:t>)</a:t>
            </a:r>
            <a:r>
              <a:rPr lang="en-US" sz="550" dirty="0">
                <a:solidFill>
                  <a:srgbClr val="FFFFFF"/>
                </a:solidFill>
              </a:rPr>
              <a:t> </a:t>
            </a:r>
            <a:r>
              <a:rPr lang="en-US" sz="550" dirty="0" smtClean="0">
                <a:solidFill>
                  <a:srgbClr val="7BC22F"/>
                </a:solidFill>
              </a:rPr>
              <a:t>LOOP</a:t>
            </a:r>
            <a:r>
              <a:rPr lang="en-US" sz="550" dirty="0" smtClean="0">
                <a:solidFill>
                  <a:srgbClr val="FFFFFF"/>
                </a:solidFill>
              </a:rPr>
              <a:t> </a:t>
            </a:r>
            <a:br>
              <a:rPr lang="en-US" sz="550" dirty="0" smtClean="0">
                <a:solidFill>
                  <a:srgbClr val="FFFFFF"/>
                </a:solidFill>
              </a:rPr>
            </a:br>
            <a:r>
              <a:rPr lang="en-US" sz="550" dirty="0" smtClean="0">
                <a:solidFill>
                  <a:srgbClr val="FFFFFF"/>
                </a:solidFill>
              </a:rPr>
              <a:t>  </a:t>
            </a:r>
            <a:r>
              <a:rPr lang="en-US" sz="550" dirty="0" err="1" smtClean="0">
                <a:solidFill>
                  <a:srgbClr val="FFFFFF"/>
                </a:solidFill>
              </a:rPr>
              <a:t>n_total</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n_total</a:t>
            </a:r>
            <a:r>
              <a:rPr lang="en-US" sz="550" dirty="0">
                <a:solidFill>
                  <a:srgbClr val="FFFFFF"/>
                </a:solidFill>
              </a:rPr>
              <a:t> </a:t>
            </a:r>
            <a:r>
              <a:rPr lang="en-US" sz="550" dirty="0">
                <a:solidFill>
                  <a:srgbClr val="F08047"/>
                </a:solidFill>
              </a:rPr>
              <a:t>+</a:t>
            </a:r>
            <a:r>
              <a:rPr lang="en-US" sz="550" dirty="0">
                <a:solidFill>
                  <a:srgbClr val="FFFFFF"/>
                </a:solidFill>
              </a:rPr>
              <a:t> </a:t>
            </a:r>
            <a:r>
              <a:rPr lang="en-US" sz="550" dirty="0">
                <a:solidFill>
                  <a:srgbClr val="F4DD0B"/>
                </a:solidFill>
              </a:rPr>
              <a:t>1</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3A8BDA"/>
                </a:solidFill>
              </a:rPr>
              <a:t>  -- </a:t>
            </a:r>
            <a:r>
              <a:rPr lang="en-US" sz="550" dirty="0">
                <a:solidFill>
                  <a:srgbClr val="3A8BDA"/>
                </a:solidFill>
              </a:rPr>
              <a:t>Assign various data elements casting as necessary </a:t>
            </a:r>
            <a:endParaRPr lang="en-US" sz="550" dirty="0" smtClean="0">
              <a:solidFill>
                <a:srgbClr val="3A8BDA"/>
              </a:solidFill>
            </a:endParaRPr>
          </a:p>
          <a:p>
            <a:pPr>
              <a:lnSpc>
                <a:spcPct val="100000"/>
              </a:lnSpc>
              <a:spcBef>
                <a:spcPts val="0"/>
              </a:spcBef>
            </a:pPr>
            <a:r>
              <a:rPr lang="en-US" sz="550" dirty="0" smtClean="0">
                <a:solidFill>
                  <a:srgbClr val="3A8BDA"/>
                </a:solidFill>
              </a:rPr>
              <a:t>  -- </a:t>
            </a:r>
            <a:r>
              <a:rPr lang="en-US" sz="550" dirty="0">
                <a:solidFill>
                  <a:srgbClr val="3A8BDA"/>
                </a:solidFill>
              </a:rPr>
              <a:t>to correct the SAS ODBC driver type definitions </a:t>
            </a:r>
            <a:endParaRPr lang="en-US" sz="550" dirty="0" smtClean="0">
              <a:solidFill>
                <a:srgbClr val="3A8BDA"/>
              </a:solidFill>
            </a:endParaRPr>
          </a:p>
          <a:p>
            <a:pPr>
              <a:lnSpc>
                <a:spcPct val="100000"/>
              </a:lnSpc>
              <a:spcBef>
                <a:spcPts val="0"/>
              </a:spcBef>
            </a:pPr>
            <a:r>
              <a:rPr lang="en-US" sz="550" dirty="0" smtClean="0">
                <a:solidFill>
                  <a:srgbClr val="3A8BDA"/>
                </a:solidFill>
              </a:rPr>
              <a:t>  ------------------------------------------------------ </a:t>
            </a: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network</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network</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site_affiliation</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site_affiliation</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protocol</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protocol</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ptid</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gender</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gender</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genidm</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genidm</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genidf</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genidf</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genidtm</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genidtm</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genidtf</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genidtf</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genido</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genido</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genidds</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genidds</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sex</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sex</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race</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race</a:t>
            </a:r>
            <a:r>
              <a:rPr lang="en-US" sz="550" dirty="0" smtClean="0">
                <a:solidFill>
                  <a:srgbClr val="F08047"/>
                </a:solidFill>
              </a:rPr>
              <a:t>;</a:t>
            </a: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raceotxt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raceotxt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nihwhite</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nihwhite</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nihblack</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nihblack</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nihasian</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nihasian</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nihnativ</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nihnativ</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nihhawpi</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nihhawpi</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nihother</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nihother</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hispanic</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hispanic</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birthdt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birthdt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birthmm</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birthmm</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birthdd</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birthdd</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birthyy</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birthyy</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bdt_est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bdt_est</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age</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age</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enrolldt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enrolldt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sitedfno</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sitedfno</a:t>
            </a:r>
            <a:r>
              <a:rPr lang="en-US" sz="550" dirty="0">
                <a:solidFill>
                  <a:srgbClr val="F08047"/>
                </a:solidFill>
              </a:rPr>
              <a:t>::</a:t>
            </a:r>
            <a:r>
              <a:rPr lang="en-US" sz="550" dirty="0" err="1">
                <a:solidFill>
                  <a:srgbClr val="7BC22F"/>
                </a:solidFill>
              </a:rPr>
              <a:t>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site</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site</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ptidmom</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ptidmom</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ptidprim</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ptidprim</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hvtnpart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hvtnpart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hvtngrp</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hvtngrp</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inactdt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inactdt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inactrsn</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inactrsn</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txstatus</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txstatus</a:t>
            </a:r>
            <a:r>
              <a:rPr lang="en-US" sz="550" dirty="0">
                <a:solidFill>
                  <a:srgbClr val="FFFFFF"/>
                </a:solidFill>
              </a:rPr>
              <a:t> </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txstopdt</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txstopdt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a:t>
            </a:r>
            <a:r>
              <a:rPr lang="en-US" sz="550" dirty="0" err="1" smtClean="0">
                <a:solidFill>
                  <a:srgbClr val="FFFFFF"/>
                </a:solidFill>
              </a:rPr>
              <a:t>new_row</a:t>
            </a:r>
            <a:r>
              <a:rPr lang="en-US" sz="550" dirty="0" err="1" smtClean="0">
                <a:solidFill>
                  <a:srgbClr val="F08047"/>
                </a:solidFill>
              </a:rPr>
              <a:t>.</a:t>
            </a:r>
            <a:r>
              <a:rPr lang="en-US" sz="550" dirty="0" err="1" smtClean="0">
                <a:solidFill>
                  <a:srgbClr val="FFFFFF"/>
                </a:solidFill>
              </a:rPr>
              <a:t>daids_site_id</a:t>
            </a:r>
            <a:r>
              <a:rPr lang="en-US" sz="550" dirty="0" smtClean="0">
                <a:solidFill>
                  <a:srgbClr val="FFFFFF"/>
                </a:solidFill>
              </a:rPr>
              <a:t> </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daids_site_id</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new_row</a:t>
            </a:r>
            <a:r>
              <a:rPr lang="en-US" sz="550" dirty="0" smtClean="0">
                <a:solidFill>
                  <a:srgbClr val="F08047"/>
                </a:solidFill>
              </a:rPr>
              <a:t>.</a:t>
            </a:r>
            <a:r>
              <a:rPr lang="en-US" sz="550" dirty="0" smtClean="0">
                <a:solidFill>
                  <a:srgbClr val="FFFFFF"/>
                </a:solidFill>
              </a:rPr>
              <a:t>study_status_md5 </a:t>
            </a:r>
            <a:r>
              <a:rPr lang="en-US" sz="550" dirty="0">
                <a:solidFill>
                  <a:srgbClr val="F08047"/>
                </a:solidFill>
              </a:rPr>
              <a:t>:=</a:t>
            </a:r>
            <a:r>
              <a:rPr lang="en-US" sz="550" dirty="0">
                <a:solidFill>
                  <a:srgbClr val="FFFFFF"/>
                </a:solidFill>
              </a:rPr>
              <a:t> daids_es</a:t>
            </a:r>
            <a:r>
              <a:rPr lang="en-US" sz="550" dirty="0">
                <a:solidFill>
                  <a:srgbClr val="F08047"/>
                </a:solidFill>
              </a:rPr>
              <a:t>.</a:t>
            </a:r>
            <a:r>
              <a:rPr lang="en-US" sz="550" dirty="0">
                <a:solidFill>
                  <a:srgbClr val="FFFFFF"/>
                </a:solidFill>
              </a:rPr>
              <a:t>calculate_md5_of_data_for_ptid</a:t>
            </a:r>
            <a:r>
              <a:rPr lang="en-US" sz="550" dirty="0">
                <a:solidFill>
                  <a:srgbClr val="F08047"/>
                </a:solidFill>
              </a:rPr>
              <a:t>(</a:t>
            </a:r>
            <a:r>
              <a:rPr lang="en-US" sz="550" dirty="0">
                <a:solidFill>
                  <a:srgbClr val="8DB0D3"/>
                </a:solidFill>
              </a:rPr>
              <a:t>'daids_</a:t>
            </a:r>
            <a:r>
              <a:rPr lang="en-US" sz="550" dirty="0" err="1">
                <a:solidFill>
                  <a:srgbClr val="8DB0D3"/>
                </a:solidFill>
              </a:rPr>
              <a:t>es</a:t>
            </a:r>
            <a:r>
              <a:rPr lang="en-US" sz="550" dirty="0">
                <a:solidFill>
                  <a:srgbClr val="8DB0D3"/>
                </a:solidFill>
              </a:rPr>
              <a:t>'</a:t>
            </a:r>
            <a:r>
              <a:rPr lang="en-US" sz="550" dirty="0">
                <a:solidFill>
                  <a:srgbClr val="F08047"/>
                </a:solidFill>
              </a:rPr>
              <a:t>,</a:t>
            </a:r>
            <a:r>
              <a:rPr lang="en-US" sz="550" dirty="0">
                <a:solidFill>
                  <a:srgbClr val="8DB0D3"/>
                </a:solidFill>
              </a:rPr>
              <a:t>'</a:t>
            </a:r>
            <a:r>
              <a:rPr lang="en-US" sz="550" dirty="0" err="1">
                <a:solidFill>
                  <a:srgbClr val="8DB0D3"/>
                </a:solidFill>
              </a:rPr>
              <a:t>sas_study_status</a:t>
            </a:r>
            <a:r>
              <a:rPr lang="en-US" sz="550" dirty="0">
                <a:solidFill>
                  <a:srgbClr val="8DB0D3"/>
                </a:solidFill>
              </a:rPr>
              <a:t>'</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new_row</a:t>
            </a:r>
            <a:r>
              <a:rPr lang="en-US" sz="550" dirty="0" smtClean="0">
                <a:solidFill>
                  <a:srgbClr val="F08047"/>
                </a:solidFill>
              </a:rPr>
              <a:t>.</a:t>
            </a:r>
            <a:r>
              <a:rPr lang="en-US" sz="550" dirty="0" smtClean="0">
                <a:solidFill>
                  <a:srgbClr val="FFFFFF"/>
                </a:solidFill>
              </a:rPr>
              <a:t>steps_md5 </a:t>
            </a:r>
            <a:r>
              <a:rPr lang="en-US" sz="550" dirty="0">
                <a:solidFill>
                  <a:srgbClr val="F08047"/>
                </a:solidFill>
              </a:rPr>
              <a:t>:=</a:t>
            </a:r>
            <a:r>
              <a:rPr lang="en-US" sz="550" dirty="0">
                <a:solidFill>
                  <a:srgbClr val="FFFFFF"/>
                </a:solidFill>
              </a:rPr>
              <a:t> daids_es</a:t>
            </a:r>
            <a:r>
              <a:rPr lang="en-US" sz="550" dirty="0">
                <a:solidFill>
                  <a:srgbClr val="F08047"/>
                </a:solidFill>
              </a:rPr>
              <a:t>.</a:t>
            </a:r>
            <a:r>
              <a:rPr lang="en-US" sz="550" dirty="0">
                <a:solidFill>
                  <a:srgbClr val="FFFFFF"/>
                </a:solidFill>
              </a:rPr>
              <a:t>calculate_md5_of_data_for_ptid</a:t>
            </a:r>
            <a:r>
              <a:rPr lang="en-US" sz="550" dirty="0">
                <a:solidFill>
                  <a:srgbClr val="F08047"/>
                </a:solidFill>
              </a:rPr>
              <a:t>(</a:t>
            </a:r>
            <a:r>
              <a:rPr lang="en-US" sz="550" dirty="0">
                <a:solidFill>
                  <a:srgbClr val="8DB0D3"/>
                </a:solidFill>
              </a:rPr>
              <a:t>'daids_</a:t>
            </a:r>
            <a:r>
              <a:rPr lang="en-US" sz="550" dirty="0" err="1">
                <a:solidFill>
                  <a:srgbClr val="8DB0D3"/>
                </a:solidFill>
              </a:rPr>
              <a:t>es</a:t>
            </a:r>
            <a:r>
              <a:rPr lang="en-US" sz="550" dirty="0">
                <a:solidFill>
                  <a:srgbClr val="8DB0D3"/>
                </a:solidFill>
              </a:rPr>
              <a:t>'</a:t>
            </a:r>
            <a:r>
              <a:rPr lang="en-US" sz="550" dirty="0">
                <a:solidFill>
                  <a:srgbClr val="F08047"/>
                </a:solidFill>
              </a:rPr>
              <a:t>,</a:t>
            </a:r>
            <a:r>
              <a:rPr lang="en-US" sz="550" dirty="0">
                <a:solidFill>
                  <a:srgbClr val="8DB0D3"/>
                </a:solidFill>
              </a:rPr>
              <a:t>'</a:t>
            </a:r>
            <a:r>
              <a:rPr lang="en-US" sz="550" dirty="0" err="1">
                <a:solidFill>
                  <a:srgbClr val="8DB0D3"/>
                </a:solidFill>
              </a:rPr>
              <a:t>sas_step_history</a:t>
            </a:r>
            <a:r>
              <a:rPr lang="en-US" sz="550" dirty="0">
                <a:solidFill>
                  <a:srgbClr val="8DB0D3"/>
                </a:solidFill>
              </a:rPr>
              <a:t>'</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new_row</a:t>
            </a:r>
            <a:r>
              <a:rPr lang="en-US" sz="550" dirty="0" smtClean="0">
                <a:solidFill>
                  <a:srgbClr val="F08047"/>
                </a:solidFill>
              </a:rPr>
              <a:t>.</a:t>
            </a:r>
            <a:r>
              <a:rPr lang="en-US" sz="550" dirty="0" smtClean="0">
                <a:solidFill>
                  <a:srgbClr val="FFFFFF"/>
                </a:solidFill>
              </a:rPr>
              <a:t>site_enlistments_md5 </a:t>
            </a:r>
            <a:r>
              <a:rPr lang="en-US" sz="550" dirty="0">
                <a:solidFill>
                  <a:srgbClr val="F08047"/>
                </a:solidFill>
              </a:rPr>
              <a:t>:=</a:t>
            </a:r>
            <a:r>
              <a:rPr lang="en-US" sz="550" dirty="0">
                <a:solidFill>
                  <a:srgbClr val="FFFFFF"/>
                </a:solidFill>
              </a:rPr>
              <a:t> daids_es</a:t>
            </a:r>
            <a:r>
              <a:rPr lang="en-US" sz="550" dirty="0">
                <a:solidFill>
                  <a:srgbClr val="F08047"/>
                </a:solidFill>
              </a:rPr>
              <a:t>.</a:t>
            </a:r>
            <a:r>
              <a:rPr lang="en-US" sz="550" dirty="0">
                <a:solidFill>
                  <a:srgbClr val="FFFFFF"/>
                </a:solidFill>
              </a:rPr>
              <a:t>calculate_md5_of_data_for_ptid</a:t>
            </a:r>
            <a:r>
              <a:rPr lang="en-US" sz="550" dirty="0">
                <a:solidFill>
                  <a:srgbClr val="F08047"/>
                </a:solidFill>
              </a:rPr>
              <a:t>(</a:t>
            </a:r>
            <a:r>
              <a:rPr lang="en-US" sz="550" dirty="0">
                <a:solidFill>
                  <a:srgbClr val="8DB0D3"/>
                </a:solidFill>
              </a:rPr>
              <a:t>'daids_</a:t>
            </a:r>
            <a:r>
              <a:rPr lang="en-US" sz="550" dirty="0" err="1">
                <a:solidFill>
                  <a:srgbClr val="8DB0D3"/>
                </a:solidFill>
              </a:rPr>
              <a:t>es</a:t>
            </a:r>
            <a:r>
              <a:rPr lang="en-US" sz="550" dirty="0">
                <a:solidFill>
                  <a:srgbClr val="8DB0D3"/>
                </a:solidFill>
              </a:rPr>
              <a:t>'</a:t>
            </a:r>
            <a:r>
              <a:rPr lang="en-US" sz="550" dirty="0">
                <a:solidFill>
                  <a:srgbClr val="F08047"/>
                </a:solidFill>
              </a:rPr>
              <a:t>,</a:t>
            </a:r>
            <a:r>
              <a:rPr lang="en-US" sz="550" dirty="0">
                <a:solidFill>
                  <a:srgbClr val="8DB0D3"/>
                </a:solidFill>
              </a:rPr>
              <a:t>'</a:t>
            </a:r>
            <a:r>
              <a:rPr lang="en-US" sz="550" dirty="0" err="1">
                <a:solidFill>
                  <a:srgbClr val="8DB0D3"/>
                </a:solidFill>
              </a:rPr>
              <a:t>sas_site_enlist</a:t>
            </a:r>
            <a:r>
              <a:rPr lang="en-US" sz="550" dirty="0">
                <a:solidFill>
                  <a:srgbClr val="8DB0D3"/>
                </a:solidFill>
              </a:rPr>
              <a:t>'</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smtClean="0">
              <a:solidFill>
                <a:srgbClr val="FFFFFF"/>
              </a:solidFill>
            </a:endParaRPr>
          </a:p>
          <a:p>
            <a:pPr>
              <a:lnSpc>
                <a:spcPct val="100000"/>
              </a:lnSpc>
              <a:spcBef>
                <a:spcPts val="0"/>
              </a:spcBef>
            </a:pPr>
            <a:r>
              <a:rPr lang="en-US" sz="550" dirty="0" smtClean="0">
                <a:solidFill>
                  <a:srgbClr val="FFFFFF"/>
                </a:solidFill>
              </a:rPr>
              <a:t>  new_row</a:t>
            </a:r>
            <a:r>
              <a:rPr lang="en-US" sz="550" dirty="0" smtClean="0">
                <a:solidFill>
                  <a:srgbClr val="F08047"/>
                </a:solidFill>
              </a:rPr>
              <a:t>.</a:t>
            </a:r>
            <a:r>
              <a:rPr lang="en-US" sz="550" dirty="0" smtClean="0">
                <a:solidFill>
                  <a:srgbClr val="FFFFFF"/>
                </a:solidFill>
              </a:rPr>
              <a:t>interventions_md5 </a:t>
            </a:r>
            <a:r>
              <a:rPr lang="en-US" sz="550" dirty="0">
                <a:solidFill>
                  <a:srgbClr val="F08047"/>
                </a:solidFill>
              </a:rPr>
              <a:t>:=</a:t>
            </a:r>
            <a:r>
              <a:rPr lang="en-US" sz="550" dirty="0">
                <a:solidFill>
                  <a:srgbClr val="FFFFFF"/>
                </a:solidFill>
              </a:rPr>
              <a:t> daids_es</a:t>
            </a:r>
            <a:r>
              <a:rPr lang="en-US" sz="550" dirty="0">
                <a:solidFill>
                  <a:srgbClr val="F08047"/>
                </a:solidFill>
              </a:rPr>
              <a:t>.</a:t>
            </a:r>
            <a:r>
              <a:rPr lang="en-US" sz="550" dirty="0">
                <a:solidFill>
                  <a:srgbClr val="FFFFFF"/>
                </a:solidFill>
              </a:rPr>
              <a:t>calculate_md5_of_data_for_ptid</a:t>
            </a:r>
            <a:r>
              <a:rPr lang="en-US" sz="550" dirty="0">
                <a:solidFill>
                  <a:srgbClr val="F08047"/>
                </a:solidFill>
              </a:rPr>
              <a:t>(</a:t>
            </a:r>
            <a:r>
              <a:rPr lang="en-US" sz="550" dirty="0">
                <a:solidFill>
                  <a:srgbClr val="8DB0D3"/>
                </a:solidFill>
              </a:rPr>
              <a:t>'daids_</a:t>
            </a:r>
            <a:r>
              <a:rPr lang="en-US" sz="550" dirty="0" err="1">
                <a:solidFill>
                  <a:srgbClr val="8DB0D3"/>
                </a:solidFill>
              </a:rPr>
              <a:t>es</a:t>
            </a:r>
            <a:r>
              <a:rPr lang="en-US" sz="550" dirty="0">
                <a:solidFill>
                  <a:srgbClr val="8DB0D3"/>
                </a:solidFill>
              </a:rPr>
              <a:t>'</a:t>
            </a:r>
            <a:r>
              <a:rPr lang="en-US" sz="550" dirty="0">
                <a:solidFill>
                  <a:srgbClr val="F08047"/>
                </a:solidFill>
              </a:rPr>
              <a:t>,</a:t>
            </a:r>
            <a:r>
              <a:rPr lang="en-US" sz="550" dirty="0">
                <a:solidFill>
                  <a:srgbClr val="8DB0D3"/>
                </a:solidFill>
              </a:rPr>
              <a:t>'</a:t>
            </a:r>
            <a:r>
              <a:rPr lang="en-US" sz="550" dirty="0" err="1">
                <a:solidFill>
                  <a:srgbClr val="8DB0D3"/>
                </a:solidFill>
              </a:rPr>
              <a:t>int_hist</a:t>
            </a:r>
            <a:r>
              <a:rPr lang="en-US" sz="550" dirty="0">
                <a:solidFill>
                  <a:srgbClr val="8DB0D3"/>
                </a:solidFill>
              </a:rPr>
              <a:t>'</a:t>
            </a:r>
            <a:r>
              <a:rPr lang="en-US" sz="550" dirty="0">
                <a:solidFill>
                  <a:srgbClr val="F08047"/>
                </a:solidFill>
              </a:rPr>
              <a:t>,</a:t>
            </a:r>
            <a:r>
              <a:rPr lang="en-US" sz="550" dirty="0">
                <a:solidFill>
                  <a:srgbClr val="FFFFFF"/>
                </a:solidFill>
              </a:rPr>
              <a:t> </a:t>
            </a:r>
            <a:r>
              <a:rPr lang="en-US" sz="550" dirty="0" err="1">
                <a:solidFill>
                  <a:srgbClr val="FFFFFF"/>
                </a:solidFill>
              </a:rPr>
              <a:t>raw_row</a:t>
            </a:r>
            <a:r>
              <a:rPr lang="en-US" sz="550" dirty="0" err="1">
                <a:solidFill>
                  <a:srgbClr val="F08047"/>
                </a:solidFill>
              </a:rPr>
              <a:t>.</a:t>
            </a:r>
            <a:r>
              <a:rPr lang="en-US" sz="550" dirty="0" err="1">
                <a:solidFill>
                  <a:srgbClr val="FFFFFF"/>
                </a:solidFill>
              </a:rPr>
              <a:t>ptid</a:t>
            </a:r>
            <a:r>
              <a:rPr lang="en-US" sz="550" dirty="0">
                <a:solidFill>
                  <a:srgbClr val="F08047"/>
                </a:solidFill>
              </a:rPr>
              <a:t>::</a:t>
            </a:r>
            <a:r>
              <a:rPr lang="en-US" sz="550" dirty="0" err="1">
                <a:solidFill>
                  <a:srgbClr val="7BC22F"/>
                </a:solidFill>
              </a:rPr>
              <a:t>bigint</a:t>
            </a:r>
            <a:r>
              <a:rPr lang="en-US" sz="550" dirty="0">
                <a:solidFill>
                  <a:srgbClr val="F08047"/>
                </a:solidFill>
              </a:rPr>
              <a:t>);</a:t>
            </a:r>
            <a:r>
              <a:rPr lang="en-US" sz="550" dirty="0">
                <a:solidFill>
                  <a:srgbClr val="FFFFFF"/>
                </a:solidFill>
              </a:rPr>
              <a:t> </a:t>
            </a:r>
            <a:endParaRPr lang="en-US" sz="550" dirty="0">
              <a:effectLst/>
            </a:endParaRPr>
          </a:p>
        </p:txBody>
      </p:sp>
      <p:sp>
        <p:nvSpPr>
          <p:cNvPr id="4" name="Footer Placeholder 3"/>
          <p:cNvSpPr>
            <a:spLocks noGrp="1"/>
          </p:cNvSpPr>
          <p:nvPr>
            <p:ph type="ftr" sz="quarter" idx="14"/>
          </p:nvPr>
        </p:nvSpPr>
        <p:spPr/>
        <p:txBody>
          <a:bodyPr/>
          <a:lstStyle/>
          <a:p>
            <a:pPr>
              <a:defRPr/>
            </a:pPr>
            <a:r>
              <a:rPr lang="en-US" altLang="en-US" dirty="0" smtClean="0"/>
              <a:t>© Fred Hutchinson Cancer Research Center </a:t>
            </a:r>
            <a:endParaRPr lang="en-US" altLang="en-US" dirty="0"/>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40</a:t>
            </a:fld>
            <a:endParaRPr lang="en-US" altLang="en-US"/>
          </a:p>
        </p:txBody>
      </p:sp>
      <p:sp>
        <p:nvSpPr>
          <p:cNvPr id="8" name="Text Placeholder 7"/>
          <p:cNvSpPr>
            <a:spLocks noGrp="1"/>
          </p:cNvSpPr>
          <p:nvPr>
            <p:ph type="body" sz="quarter" idx="16"/>
          </p:nvPr>
        </p:nvSpPr>
        <p:spPr>
          <a:xfrm>
            <a:off x="455614" y="1261872"/>
            <a:ext cx="2969512" cy="4846320"/>
          </a:xfrm>
        </p:spPr>
        <p:txBody>
          <a:bodyPr/>
          <a:lstStyle/>
          <a:p>
            <a:pPr marL="119063" indent="-119063">
              <a:buFont typeface="Arial" panose="020B0604020202020204" pitchFamily="34" charset="0"/>
              <a:buChar char="•"/>
            </a:pPr>
            <a:r>
              <a:rPr lang="en-US" dirty="0"/>
              <a:t>This is the function that used to take 10 minutes and </a:t>
            </a:r>
            <a:r>
              <a:rPr lang="en-US" dirty="0" smtClean="0"/>
              <a:t>has now increased </a:t>
            </a:r>
            <a:r>
              <a:rPr lang="en-US" dirty="0"/>
              <a:t>to 3½ hours </a:t>
            </a:r>
            <a:r>
              <a:rPr lang="en-US" dirty="0" smtClean="0"/>
              <a:t>the md5 hash’s were added.</a:t>
            </a:r>
            <a:endParaRPr lang="en-US" dirty="0"/>
          </a:p>
          <a:p>
            <a:pPr marL="119063" indent="-119063">
              <a:buFont typeface="Arial" panose="020B0604020202020204" pitchFamily="34" charset="0"/>
              <a:buChar char="•"/>
            </a:pPr>
            <a:r>
              <a:rPr lang="en-US" dirty="0"/>
              <a:t>The code for this function is to long to publish, so we will be looking at parts of it as we re-factor each section.</a:t>
            </a:r>
          </a:p>
          <a:p>
            <a:pPr marL="119063" indent="-119063">
              <a:buFont typeface="Arial" panose="020B0604020202020204" pitchFamily="34" charset="0"/>
              <a:buChar char="•"/>
            </a:pPr>
            <a:r>
              <a:rPr lang="en-US" dirty="0"/>
              <a:t>So our first job </a:t>
            </a:r>
            <a:r>
              <a:rPr lang="en-US" dirty="0" smtClean="0"/>
              <a:t>is </a:t>
            </a:r>
            <a:r>
              <a:rPr lang="en-US" dirty="0"/>
              <a:t>to fix the hashing speed, any idea’s</a:t>
            </a:r>
            <a:r>
              <a:rPr lang="en-US" dirty="0" smtClean="0"/>
              <a:t>?</a:t>
            </a:r>
            <a:endParaRPr lang="en-US" dirty="0"/>
          </a:p>
        </p:txBody>
      </p:sp>
    </p:spTree>
    <p:extLst>
      <p:ext uri="{BB962C8B-B14F-4D97-AF65-F5344CB8AC3E}">
        <p14:creationId xmlns:p14="http://schemas.microsoft.com/office/powerpoint/2010/main" val="18295527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smtClean="0"/>
              <a:t>Re-Factor Example #2</a:t>
            </a:r>
            <a:endParaRPr lang="en-US" altLang="en-US" dirty="0" smtClean="0">
              <a:ea typeface="ヒラギノ角ゴ Pro W3" charset="-128"/>
            </a:endParaRPr>
          </a:p>
          <a:p>
            <a:pPr marL="90488" lvl="1">
              <a:spcBef>
                <a:spcPct val="0"/>
              </a:spcBef>
            </a:pPr>
            <a:r>
              <a:rPr lang="en-US" dirty="0" smtClean="0"/>
              <a:t>Re-Factor Function </a:t>
            </a:r>
            <a:r>
              <a:rPr lang="en-US" dirty="0"/>
              <a:t>– </a:t>
            </a:r>
            <a:r>
              <a:rPr lang="en-US" dirty="0" smtClean="0"/>
              <a:t>calculate_md5_of_data_for_ptid</a:t>
            </a:r>
            <a:endParaRPr lang="en-US" dirty="0"/>
          </a:p>
        </p:txBody>
      </p:sp>
    </p:spTree>
    <p:extLst>
      <p:ext uri="{BB962C8B-B14F-4D97-AF65-F5344CB8AC3E}">
        <p14:creationId xmlns:p14="http://schemas.microsoft.com/office/powerpoint/2010/main" val="79782644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#2 – Original </a:t>
            </a:r>
            <a:r>
              <a:rPr lang="en-US" dirty="0" smtClean="0"/>
              <a:t>Code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7BC22F"/>
                </a:solidFill>
              </a:rPr>
              <a:t>CREATE</a:t>
            </a:r>
            <a:r>
              <a:rPr lang="en-US" sz="800" dirty="0">
                <a:solidFill>
                  <a:srgbClr val="FFFFFF"/>
                </a:solidFill>
              </a:rPr>
              <a:t> </a:t>
            </a:r>
            <a:r>
              <a:rPr lang="en-US" sz="800" dirty="0">
                <a:solidFill>
                  <a:srgbClr val="7BC22F"/>
                </a:solidFill>
              </a:rPr>
              <a:t>OR</a:t>
            </a:r>
            <a:r>
              <a:rPr lang="en-US" sz="800" dirty="0">
                <a:solidFill>
                  <a:srgbClr val="FFFFFF"/>
                </a:solidFill>
              </a:rPr>
              <a:t> </a:t>
            </a:r>
            <a:r>
              <a:rPr lang="en-US" sz="800" dirty="0">
                <a:solidFill>
                  <a:srgbClr val="7BC22F"/>
                </a:solidFill>
              </a:rPr>
              <a:t>REPLACE</a:t>
            </a:r>
            <a:r>
              <a:rPr lang="en-US" sz="800" dirty="0">
                <a:solidFill>
                  <a:srgbClr val="FFFFFF"/>
                </a:solidFill>
              </a:rPr>
              <a:t> </a:t>
            </a:r>
            <a:r>
              <a:rPr lang="en-US" sz="800" dirty="0">
                <a:solidFill>
                  <a:srgbClr val="7BC22F"/>
                </a:solidFill>
              </a:rPr>
              <a:t>FUNCTION</a:t>
            </a:r>
            <a:r>
              <a:rPr lang="en-US" sz="800" dirty="0">
                <a:solidFill>
                  <a:srgbClr val="FFFFFF"/>
                </a:solidFill>
              </a:rPr>
              <a:t> daids_es</a:t>
            </a:r>
            <a:r>
              <a:rPr lang="en-US" sz="800" dirty="0">
                <a:solidFill>
                  <a:srgbClr val="F08047"/>
                </a:solidFill>
              </a:rPr>
              <a:t>.</a:t>
            </a:r>
            <a:r>
              <a:rPr lang="en-US" sz="800" dirty="0">
                <a:solidFill>
                  <a:srgbClr val="FFFFFF"/>
                </a:solidFill>
              </a:rPr>
              <a:t>calculate_md5_of_data_for_ptid </a:t>
            </a:r>
            <a:r>
              <a:rPr lang="en-US" sz="800" dirty="0">
                <a:solidFill>
                  <a:srgbClr val="F08047"/>
                </a:solidFill>
              </a:rPr>
              <a:t>(</a:t>
            </a:r>
            <a:r>
              <a:rPr lang="en-US" sz="800" dirty="0">
                <a:solidFill>
                  <a:srgbClr val="FFFFFF"/>
                </a:solidFill>
              </a:rPr>
              <a:t> </a:t>
            </a:r>
            <a:r>
              <a:rPr lang="en-US" sz="800" dirty="0" smtClean="0">
                <a:solidFill>
                  <a:srgbClr val="FFFFFF"/>
                </a:solidFill>
              </a:rPr>
              <a:t/>
            </a:r>
            <a:br>
              <a:rPr lang="en-US" sz="800" dirty="0" smtClean="0">
                <a:solidFill>
                  <a:srgbClr val="FFFFFF"/>
                </a:solidFill>
              </a:rPr>
            </a:br>
            <a:r>
              <a:rPr lang="en-US" sz="800" dirty="0">
                <a:solidFill>
                  <a:srgbClr val="FFFFFF"/>
                </a:solidFill>
              </a:rPr>
              <a:t>  _</a:t>
            </a:r>
            <a:r>
              <a:rPr lang="en-US" sz="800" dirty="0" err="1">
                <a:solidFill>
                  <a:srgbClr val="FFFFFF"/>
                </a:solidFill>
              </a:rPr>
              <a:t>schema_name</a:t>
            </a:r>
            <a:r>
              <a:rPr lang="en-US" sz="800" dirty="0">
                <a:solidFill>
                  <a:srgbClr val="FFFFFF"/>
                </a:solidFill>
              </a:rPr>
              <a:t> text</a:t>
            </a:r>
            <a:r>
              <a:rPr lang="en-US" sz="800" dirty="0">
                <a:solidFill>
                  <a:srgbClr val="F08047"/>
                </a:solidFill>
              </a:rPr>
              <a:t>,</a:t>
            </a:r>
            <a:r>
              <a:rPr lang="en-US" sz="800" dirty="0">
                <a:solidFill>
                  <a:srgbClr val="FFFFFF"/>
                </a:solidFill>
              </a:rPr>
              <a:t> </a:t>
            </a:r>
            <a:r>
              <a:rPr lang="en-US" sz="800" dirty="0" smtClean="0">
                <a:solidFill>
                  <a:srgbClr val="FFFFFF"/>
                </a:solidFill>
              </a:rPr>
              <a:t/>
            </a:r>
            <a:br>
              <a:rPr lang="en-US" sz="800" dirty="0" smtClean="0">
                <a:solidFill>
                  <a:srgbClr val="FFFFFF"/>
                </a:solidFill>
              </a:rPr>
            </a:br>
            <a:r>
              <a:rPr lang="en-US" sz="800" dirty="0">
                <a:solidFill>
                  <a:srgbClr val="FFFFFF"/>
                </a:solidFill>
              </a:rPr>
              <a:t>  _</a:t>
            </a:r>
            <a:r>
              <a:rPr lang="en-US" sz="800" dirty="0" err="1">
                <a:solidFill>
                  <a:srgbClr val="FFFFFF"/>
                </a:solidFill>
              </a:rPr>
              <a:t>table_name</a:t>
            </a:r>
            <a:r>
              <a:rPr lang="en-US" sz="800" dirty="0">
                <a:solidFill>
                  <a:srgbClr val="FFFFFF"/>
                </a:solidFill>
              </a:rPr>
              <a:t> text</a:t>
            </a:r>
            <a:r>
              <a:rPr lang="en-US" sz="800" dirty="0">
                <a:solidFill>
                  <a:srgbClr val="F08047"/>
                </a:solidFill>
              </a:rPr>
              <a:t>,</a:t>
            </a:r>
            <a:r>
              <a:rPr lang="en-US" sz="800" dirty="0">
                <a:solidFill>
                  <a:srgbClr val="FFFFFF"/>
                </a:solidFill>
              </a:rPr>
              <a:t> </a:t>
            </a:r>
            <a:r>
              <a:rPr lang="en-US" sz="800" dirty="0" smtClean="0">
                <a:solidFill>
                  <a:srgbClr val="FFFFFF"/>
                </a:solidFill>
              </a:rPr>
              <a:t/>
            </a:r>
            <a:br>
              <a:rPr lang="en-US" sz="800" dirty="0" smtClean="0">
                <a:solidFill>
                  <a:srgbClr val="FFFFFF"/>
                </a:solidFill>
              </a:rPr>
            </a:br>
            <a:r>
              <a:rPr lang="en-US" sz="800" dirty="0">
                <a:solidFill>
                  <a:srgbClr val="FFFFFF"/>
                </a:solidFill>
              </a:rPr>
              <a:t>  _</a:t>
            </a:r>
            <a:r>
              <a:rPr lang="en-US" sz="800" dirty="0" err="1">
                <a:solidFill>
                  <a:srgbClr val="FFFFFF"/>
                </a:solidFill>
              </a:rPr>
              <a:t>ptid</a:t>
            </a:r>
            <a:r>
              <a:rPr lang="en-US" sz="800" dirty="0">
                <a:solidFill>
                  <a:srgbClr val="FFFFFF"/>
                </a:solidFill>
              </a:rPr>
              <a:t> </a:t>
            </a:r>
            <a:r>
              <a:rPr lang="en-US" sz="800" dirty="0" err="1">
                <a:solidFill>
                  <a:srgbClr val="7BC22F"/>
                </a:solidFill>
              </a:rPr>
              <a:t>bigint</a:t>
            </a:r>
            <a:r>
              <a:rPr lang="en-US" sz="800" dirty="0">
                <a:solidFill>
                  <a:srgbClr val="FFFFFF"/>
                </a:solidFill>
              </a:rPr>
              <a:t> </a:t>
            </a:r>
            <a:r>
              <a:rPr lang="en-US" sz="800" dirty="0" smtClean="0">
                <a:solidFill>
                  <a:srgbClr val="FFFFFF"/>
                </a:solidFill>
              </a:rPr>
              <a:t/>
            </a:r>
            <a:br>
              <a:rPr lang="en-US" sz="800" dirty="0" smtClean="0">
                <a:solidFill>
                  <a:srgbClr val="FFFFFF"/>
                </a:solidFill>
              </a:rPr>
            </a:br>
            <a:r>
              <a:rPr lang="en-US" sz="800" dirty="0" smtClean="0">
                <a:solidFill>
                  <a:srgbClr val="F08047"/>
                </a:solidFill>
              </a:rPr>
              <a:t>)</a:t>
            </a:r>
            <a:r>
              <a:rPr lang="en-US" sz="800" dirty="0" smtClean="0">
                <a:solidFill>
                  <a:srgbClr val="FFFFFF"/>
                </a:solidFill>
              </a:rPr>
              <a:t> </a:t>
            </a:r>
            <a:br>
              <a:rPr lang="en-US" sz="800" dirty="0" smtClean="0">
                <a:solidFill>
                  <a:srgbClr val="FFFFFF"/>
                </a:solidFill>
              </a:rPr>
            </a:br>
            <a:r>
              <a:rPr lang="en-US" sz="800" dirty="0" smtClean="0">
                <a:solidFill>
                  <a:srgbClr val="7BC22F"/>
                </a:solidFill>
              </a:rPr>
              <a:t>RETURNS</a:t>
            </a:r>
            <a:r>
              <a:rPr lang="en-US" sz="800" dirty="0" smtClean="0">
                <a:solidFill>
                  <a:srgbClr val="FFFFFF"/>
                </a:solidFill>
              </a:rPr>
              <a:t> </a:t>
            </a:r>
            <a:r>
              <a:rPr lang="en-US" sz="800" dirty="0" err="1">
                <a:solidFill>
                  <a:srgbClr val="FFFFFF"/>
                </a:solidFill>
              </a:rPr>
              <a:t>uuid</a:t>
            </a:r>
            <a:r>
              <a:rPr lang="en-US" sz="800" dirty="0">
                <a:solidFill>
                  <a:srgbClr val="FFFFFF"/>
                </a:solidFill>
              </a:rPr>
              <a:t> </a:t>
            </a:r>
            <a:r>
              <a:rPr lang="en-US" sz="800" dirty="0">
                <a:solidFill>
                  <a:srgbClr val="7BC22F"/>
                </a:solidFill>
              </a:rPr>
              <a:t>AS</a:t>
            </a:r>
            <a:r>
              <a:rPr lang="en-US" sz="800" dirty="0">
                <a:solidFill>
                  <a:srgbClr val="FFFFFF"/>
                </a:solidFill>
              </a:rPr>
              <a:t> $</a:t>
            </a:r>
            <a:r>
              <a:rPr lang="en-US" sz="800" dirty="0">
                <a:solidFill>
                  <a:srgbClr val="7BC22F"/>
                </a:solidFill>
              </a:rPr>
              <a:t>body</a:t>
            </a:r>
            <a:r>
              <a:rPr lang="en-US" sz="800" dirty="0">
                <a:solidFill>
                  <a:srgbClr val="FFFFFF"/>
                </a:solidFill>
              </a:rPr>
              <a:t>$ </a:t>
            </a:r>
            <a:r>
              <a:rPr lang="en-US" sz="800" dirty="0" smtClean="0">
                <a:solidFill>
                  <a:srgbClr val="FFFFFF"/>
                </a:solidFill>
              </a:rPr>
              <a:t/>
            </a:r>
            <a:br>
              <a:rPr lang="en-US" sz="800" dirty="0" smtClean="0">
                <a:solidFill>
                  <a:srgbClr val="FFFFFF"/>
                </a:solidFill>
              </a:rPr>
            </a:br>
            <a:r>
              <a:rPr lang="en-US" sz="800" dirty="0" smtClean="0">
                <a:solidFill>
                  <a:srgbClr val="3A8BDA"/>
                </a:solidFill>
              </a:rPr>
              <a:t>-- </a:t>
            </a:r>
            <a:r>
              <a:rPr lang="en-US" sz="800" dirty="0">
                <a:solidFill>
                  <a:srgbClr val="3A8BDA"/>
                </a:solidFill>
              </a:rPr>
              <a:t>EX: </a:t>
            </a:r>
            <a:r>
              <a:rPr lang="en-US" sz="800" dirty="0" smtClean="0">
                <a:solidFill>
                  <a:srgbClr val="3A8BDA"/>
                </a:solidFill>
              </a:rPr>
              <a:t/>
            </a:r>
            <a:br>
              <a:rPr lang="en-US" sz="800" dirty="0" smtClean="0">
                <a:solidFill>
                  <a:srgbClr val="3A8BDA"/>
                </a:solidFill>
              </a:rPr>
            </a:br>
            <a:r>
              <a:rPr lang="en-US" sz="800" dirty="0" smtClean="0">
                <a:solidFill>
                  <a:srgbClr val="3A8BDA"/>
                </a:solidFill>
              </a:rPr>
              <a:t>-- </a:t>
            </a:r>
            <a:r>
              <a:rPr lang="en-US" sz="800" dirty="0">
                <a:solidFill>
                  <a:srgbClr val="3A8BDA"/>
                </a:solidFill>
              </a:rPr>
              <a:t>SELECT daids_es.calculate_md5_of_data_for_ptid('daids_</a:t>
            </a:r>
            <a:r>
              <a:rPr lang="en-US" sz="800" dirty="0" err="1">
                <a:solidFill>
                  <a:srgbClr val="3A8BDA"/>
                </a:solidFill>
              </a:rPr>
              <a:t>es</a:t>
            </a:r>
            <a:r>
              <a:rPr lang="en-US" sz="800" dirty="0">
                <a:solidFill>
                  <a:srgbClr val="3A8BDA"/>
                </a:solidFill>
              </a:rPr>
              <a:t>','</a:t>
            </a:r>
            <a:r>
              <a:rPr lang="en-US" sz="800" dirty="0" err="1">
                <a:solidFill>
                  <a:srgbClr val="3A8BDA"/>
                </a:solidFill>
              </a:rPr>
              <a:t>combined_step_hist</a:t>
            </a:r>
            <a:r>
              <a:rPr lang="en-US" sz="800" dirty="0">
                <a:solidFill>
                  <a:srgbClr val="3A8BDA"/>
                </a:solidFill>
              </a:rPr>
              <a:t>', 701229883); </a:t>
            </a:r>
            <a:endParaRPr lang="en-US" sz="800" dirty="0" smtClean="0">
              <a:solidFill>
                <a:srgbClr val="3A8BDA"/>
              </a:solidFill>
            </a:endParaRPr>
          </a:p>
          <a:p>
            <a:pPr>
              <a:lnSpc>
                <a:spcPct val="100000"/>
              </a:lnSpc>
              <a:spcBef>
                <a:spcPts val="0"/>
              </a:spcBef>
            </a:pPr>
            <a:r>
              <a:rPr lang="en-US" sz="800" dirty="0" smtClean="0">
                <a:solidFill>
                  <a:srgbClr val="3A8BDA"/>
                </a:solidFill>
              </a:rPr>
              <a:t>-- </a:t>
            </a:r>
          </a:p>
          <a:p>
            <a:pPr>
              <a:lnSpc>
                <a:spcPct val="100000"/>
              </a:lnSpc>
              <a:spcBef>
                <a:spcPts val="0"/>
              </a:spcBef>
            </a:pPr>
            <a:r>
              <a:rPr lang="en-US" sz="800" dirty="0" smtClean="0">
                <a:solidFill>
                  <a:srgbClr val="7BC22F"/>
                </a:solidFill>
              </a:rPr>
              <a:t>DECLARE</a:t>
            </a:r>
            <a:r>
              <a:rPr lang="en-US" sz="800" dirty="0" smtClean="0">
                <a:solidFill>
                  <a:srgbClr val="FFFFFF"/>
                </a:solidFill>
              </a:rPr>
              <a:t> </a:t>
            </a:r>
          </a:p>
          <a:p>
            <a:pPr>
              <a:lnSpc>
                <a:spcPct val="100000"/>
              </a:lnSpc>
              <a:spcBef>
                <a:spcPts val="0"/>
              </a:spcBef>
            </a:pPr>
            <a:r>
              <a:rPr lang="en-US" sz="800" dirty="0">
                <a:solidFill>
                  <a:srgbClr val="FFFFFF"/>
                </a:solidFill>
              </a:rPr>
              <a:t>  </a:t>
            </a:r>
            <a:r>
              <a:rPr lang="en-US" sz="800" dirty="0" err="1">
                <a:solidFill>
                  <a:srgbClr val="FFFFFF"/>
                </a:solidFill>
              </a:rPr>
              <a:t>columns_string</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full_table_name</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col </a:t>
            </a:r>
            <a:r>
              <a:rPr lang="en-US" sz="800" dirty="0">
                <a:solidFill>
                  <a:srgbClr val="7BC22F"/>
                </a:solidFill>
              </a:rPr>
              <a:t>RECORD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select_query</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rows_to_text_query</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md5_query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md5_value UUID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BEGIN</a:t>
            </a:r>
            <a:r>
              <a:rPr lang="en-US" sz="800" dirty="0" smtClean="0">
                <a:solidFill>
                  <a:srgbClr val="FFFFFF"/>
                </a:solidFill>
              </a:rPr>
              <a:t> </a:t>
            </a:r>
          </a:p>
          <a:p>
            <a:pPr>
              <a:lnSpc>
                <a:spcPct val="100000"/>
              </a:lnSpc>
              <a:spcBef>
                <a:spcPts val="0"/>
              </a:spcBef>
            </a:pPr>
            <a:r>
              <a:rPr lang="en-US" sz="800" dirty="0" smtClean="0">
                <a:solidFill>
                  <a:srgbClr val="7BC22F"/>
                </a:solidFill>
              </a:rPr>
              <a:t>  FOR</a:t>
            </a:r>
            <a:r>
              <a:rPr lang="en-US" sz="800" dirty="0" smtClean="0">
                <a:solidFill>
                  <a:srgbClr val="FFFFFF"/>
                </a:solidFill>
              </a:rPr>
              <a:t> </a:t>
            </a:r>
            <a:r>
              <a:rPr lang="en-US" sz="800" dirty="0">
                <a:solidFill>
                  <a:srgbClr val="FFFFFF"/>
                </a:solidFill>
              </a:rPr>
              <a:t>col </a:t>
            </a:r>
            <a:r>
              <a:rPr lang="en-US" sz="800" dirty="0">
                <a:solidFill>
                  <a:srgbClr val="7BC22F"/>
                </a:solidFill>
              </a:rPr>
              <a:t>IN</a:t>
            </a: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    FROM</a:t>
            </a:r>
            <a:r>
              <a:rPr lang="en-US" sz="800" dirty="0" smtClean="0">
                <a:solidFill>
                  <a:srgbClr val="FFFFFF"/>
                </a:solidFill>
              </a:rPr>
              <a:t> </a:t>
            </a:r>
            <a:r>
              <a:rPr lang="en-US" sz="800" dirty="0" err="1">
                <a:solidFill>
                  <a:srgbClr val="FFFFFF"/>
                </a:solidFill>
              </a:rPr>
              <a:t>information_schema</a:t>
            </a:r>
            <a:r>
              <a:rPr lang="en-US" sz="800" dirty="0" err="1">
                <a:solidFill>
                  <a:srgbClr val="F08047"/>
                </a:solidFill>
              </a:rPr>
              <a:t>.</a:t>
            </a:r>
            <a:r>
              <a:rPr lang="en-US" sz="800" dirty="0" err="1">
                <a:solidFill>
                  <a:srgbClr val="FFFFFF"/>
                </a:solidFill>
              </a:rPr>
              <a:t>columns</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    WHERE</a:t>
            </a:r>
            <a:r>
              <a:rPr lang="en-US" sz="800" dirty="0" smtClean="0">
                <a:solidFill>
                  <a:srgbClr val="FFFFFF"/>
                </a:solidFill>
              </a:rPr>
              <a:t> </a:t>
            </a:r>
            <a:r>
              <a:rPr lang="en-US" sz="800" dirty="0" err="1">
                <a:solidFill>
                  <a:srgbClr val="FFFFFF"/>
                </a:solidFill>
              </a:rPr>
              <a:t>table_schema</a:t>
            </a:r>
            <a:r>
              <a:rPr lang="en-US" sz="800" dirty="0">
                <a:solidFill>
                  <a:srgbClr val="FFFFFF"/>
                </a:solidFill>
              </a:rPr>
              <a:t> </a:t>
            </a:r>
            <a:r>
              <a:rPr lang="en-US" sz="800" dirty="0">
                <a:solidFill>
                  <a:srgbClr val="F08047"/>
                </a:solidFill>
              </a:rPr>
              <a:t>=</a:t>
            </a:r>
            <a:r>
              <a:rPr lang="en-US" sz="800" dirty="0">
                <a:solidFill>
                  <a:srgbClr val="FFFFFF"/>
                </a:solidFill>
              </a:rPr>
              <a:t> _</a:t>
            </a:r>
            <a:r>
              <a:rPr lang="en-US" sz="800" dirty="0" err="1">
                <a:solidFill>
                  <a:srgbClr val="FFFFFF"/>
                </a:solidFill>
              </a:rPr>
              <a:t>schema_name</a:t>
            </a:r>
            <a:r>
              <a:rPr lang="en-US" sz="800" dirty="0">
                <a:solidFill>
                  <a:srgbClr val="FFFFFF"/>
                </a:solidFill>
              </a:rPr>
              <a:t> </a:t>
            </a:r>
            <a:r>
              <a:rPr lang="en-US" sz="800" dirty="0">
                <a:solidFill>
                  <a:srgbClr val="7BC22F"/>
                </a:solidFill>
              </a:rPr>
              <a:t>AND</a:t>
            </a:r>
            <a:r>
              <a:rPr lang="en-US" sz="800" dirty="0">
                <a:solidFill>
                  <a:srgbClr val="FFFFFF"/>
                </a:solidFill>
              </a:rPr>
              <a:t> </a:t>
            </a:r>
            <a:r>
              <a:rPr lang="en-US" sz="800" dirty="0" err="1">
                <a:solidFill>
                  <a:srgbClr val="FFFFFF"/>
                </a:solidFill>
              </a:rPr>
              <a:t>table_name</a:t>
            </a:r>
            <a:r>
              <a:rPr lang="en-US" sz="800" dirty="0">
                <a:solidFill>
                  <a:srgbClr val="FFFFFF"/>
                </a:solidFill>
              </a:rPr>
              <a:t> </a:t>
            </a:r>
            <a:r>
              <a:rPr lang="en-US" sz="800" dirty="0">
                <a:solidFill>
                  <a:srgbClr val="F08047"/>
                </a:solidFill>
              </a:rPr>
              <a:t>=</a:t>
            </a:r>
            <a:r>
              <a:rPr lang="en-US" sz="800" dirty="0">
                <a:solidFill>
                  <a:srgbClr val="FFFFFF"/>
                </a:solidFill>
              </a:rPr>
              <a:t> _</a:t>
            </a:r>
            <a:r>
              <a:rPr lang="en-US" sz="800" dirty="0" err="1">
                <a:solidFill>
                  <a:srgbClr val="FFFFFF"/>
                </a:solidFill>
              </a:rPr>
              <a:t>table_name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    ORDER</a:t>
            </a:r>
            <a:r>
              <a:rPr lang="en-US" sz="800" dirty="0" smtClean="0">
                <a:solidFill>
                  <a:srgbClr val="FFFFFF"/>
                </a:solidFill>
              </a:rPr>
              <a:t> </a:t>
            </a:r>
            <a:r>
              <a:rPr lang="en-US" sz="800" dirty="0">
                <a:solidFill>
                  <a:srgbClr val="7BC22F"/>
                </a:solidFill>
              </a:rPr>
              <a:t>BY</a:t>
            </a:r>
            <a:r>
              <a:rPr lang="en-US" sz="800" dirty="0">
                <a:solidFill>
                  <a:srgbClr val="FFFFFF"/>
                </a:solidFill>
              </a:rPr>
              <a:t> </a:t>
            </a:r>
            <a:r>
              <a:rPr lang="en-US" sz="800" dirty="0" err="1">
                <a:solidFill>
                  <a:srgbClr val="FFFFFF"/>
                </a:solidFill>
              </a:rPr>
              <a:t>ordinal_position</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  LOOP</a:t>
            </a:r>
            <a:r>
              <a:rPr lang="en-US" sz="800" dirty="0" smtClean="0">
                <a:solidFill>
                  <a:srgbClr val="FFFFFF"/>
                </a:solidFill>
              </a:rPr>
              <a:t> </a:t>
            </a:r>
          </a:p>
          <a:p>
            <a:pPr>
              <a:lnSpc>
                <a:spcPct val="100000"/>
              </a:lnSpc>
              <a:spcBef>
                <a:spcPts val="0"/>
              </a:spcBef>
            </a:pPr>
            <a:r>
              <a:rPr lang="en-US" sz="800" dirty="0" smtClean="0">
                <a:solidFill>
                  <a:srgbClr val="FFFFFF"/>
                </a:solidFill>
              </a:rPr>
              <a:t>    </a:t>
            </a:r>
            <a:r>
              <a:rPr lang="en-US" sz="800" dirty="0" err="1" smtClean="0">
                <a:solidFill>
                  <a:srgbClr val="FFFFFF"/>
                </a:solidFill>
              </a:rPr>
              <a:t>columns_string</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7BC22F"/>
                </a:solidFill>
              </a:rPr>
              <a:t>concat_ws</a:t>
            </a:r>
            <a:r>
              <a:rPr lang="en-US" sz="800" dirty="0">
                <a:solidFill>
                  <a:srgbClr val="F08047"/>
                </a:solidFill>
              </a:rPr>
              <a:t>(</a:t>
            </a:r>
            <a:r>
              <a:rPr lang="en-US" sz="800" dirty="0">
                <a:solidFill>
                  <a:srgbClr val="8DB0D3"/>
                </a:solidFill>
              </a:rPr>
              <a:t>','</a:t>
            </a:r>
            <a:r>
              <a:rPr lang="en-US" sz="800" dirty="0">
                <a:solidFill>
                  <a:srgbClr val="F08047"/>
                </a:solidFill>
              </a:rPr>
              <a:t>,</a:t>
            </a:r>
            <a:r>
              <a:rPr lang="en-US" sz="800" dirty="0" err="1">
                <a:solidFill>
                  <a:srgbClr val="FFFFFF"/>
                </a:solidFill>
              </a:rPr>
              <a:t>columns_string</a:t>
            </a:r>
            <a:r>
              <a:rPr lang="en-US" sz="800" dirty="0">
                <a:solidFill>
                  <a:srgbClr val="F08047"/>
                </a:solidFill>
              </a:rPr>
              <a:t>,</a:t>
            </a:r>
            <a:r>
              <a:rPr lang="en-US" sz="800" dirty="0">
                <a:solidFill>
                  <a:srgbClr val="FFFFFF"/>
                </a:solidFill>
              </a:rPr>
              <a:t> </a:t>
            </a:r>
            <a:r>
              <a:rPr lang="en-US" sz="800" dirty="0" err="1">
                <a:solidFill>
                  <a:srgbClr val="FFFFFF"/>
                </a:solidFill>
              </a:rPr>
              <a:t>col</a:t>
            </a:r>
            <a:r>
              <a:rPr lang="en-US" sz="800" dirty="0" err="1">
                <a:solidFill>
                  <a:srgbClr val="F08047"/>
                </a:solidFill>
              </a:rPr>
              <a:t>.</a:t>
            </a:r>
            <a:r>
              <a:rPr lang="en-US" sz="800" dirty="0" err="1">
                <a:solidFill>
                  <a:srgbClr val="FFFFFF"/>
                </a:solidFill>
              </a:rPr>
              <a:t>column_name</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  END</a:t>
            </a:r>
            <a:r>
              <a:rPr lang="en-US" sz="800" dirty="0" smtClean="0">
                <a:solidFill>
                  <a:srgbClr val="FFFFFF"/>
                </a:solidFill>
              </a:rPr>
              <a:t> </a:t>
            </a:r>
            <a:r>
              <a:rPr lang="en-US" sz="800" dirty="0">
                <a:solidFill>
                  <a:srgbClr val="7BC22F"/>
                </a:solidFill>
              </a:rPr>
              <a:t>LOOP</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err="1" smtClean="0">
                <a:solidFill>
                  <a:srgbClr val="FFFFFF"/>
                </a:solidFill>
              </a:rPr>
              <a:t>full_table_name</a:t>
            </a:r>
            <a:r>
              <a:rPr lang="en-US" sz="800" dirty="0" smtClean="0">
                <a:solidFill>
                  <a:srgbClr val="FFFFFF"/>
                </a:solidFill>
              </a:rPr>
              <a:t> </a:t>
            </a:r>
            <a:r>
              <a:rPr lang="en-US" sz="800" dirty="0">
                <a:solidFill>
                  <a:srgbClr val="F08047"/>
                </a:solidFill>
              </a:rPr>
              <a:t>=</a:t>
            </a:r>
            <a:r>
              <a:rPr lang="en-US" sz="800" dirty="0">
                <a:solidFill>
                  <a:srgbClr val="FFFFFF"/>
                </a:solidFill>
              </a:rPr>
              <a:t> _</a:t>
            </a:r>
            <a:r>
              <a:rPr lang="en-US" sz="800" dirty="0" err="1" smtClean="0">
                <a:solidFill>
                  <a:srgbClr val="FFFFFF"/>
                </a:solidFill>
              </a:rPr>
              <a:t>schema_name</a:t>
            </a:r>
            <a:r>
              <a:rPr lang="en-US" sz="800" dirty="0" smtClean="0">
                <a:solidFill>
                  <a:srgbClr val="FFFFFF"/>
                </a:solidFill>
              </a:rPr>
              <a:t> </a:t>
            </a:r>
            <a:r>
              <a:rPr lang="en-US" sz="800" dirty="0" smtClean="0">
                <a:solidFill>
                  <a:srgbClr val="F08047"/>
                </a:solidFill>
              </a:rPr>
              <a:t>|| </a:t>
            </a:r>
            <a:r>
              <a:rPr lang="en-US" sz="800" dirty="0" smtClean="0">
                <a:solidFill>
                  <a:srgbClr val="8DB0D3"/>
                </a:solidFill>
              </a:rPr>
              <a:t>'.‘ </a:t>
            </a:r>
            <a:r>
              <a:rPr lang="en-US" sz="800" dirty="0" smtClean="0">
                <a:solidFill>
                  <a:srgbClr val="F08047"/>
                </a:solidFill>
              </a:rPr>
              <a:t>|| </a:t>
            </a:r>
            <a:r>
              <a:rPr lang="en-US" sz="800" dirty="0" smtClean="0">
                <a:solidFill>
                  <a:srgbClr val="FFFFFF"/>
                </a:solidFill>
              </a:rPr>
              <a:t>_</a:t>
            </a:r>
            <a:r>
              <a:rPr lang="en-US" sz="800" dirty="0" err="1">
                <a:solidFill>
                  <a:srgbClr val="FFFFFF"/>
                </a:solidFill>
              </a:rPr>
              <a:t>table_name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smtClean="0">
                <a:solidFill>
                  <a:srgbClr val="FFFFFF"/>
                </a:solidFill>
              </a:rPr>
              <a:t>select_query</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'SELECT </a:t>
            </a:r>
            <a:r>
              <a:rPr lang="en-US" sz="800" dirty="0" err="1">
                <a:solidFill>
                  <a:srgbClr val="8DB0D3"/>
                </a:solidFill>
              </a:rPr>
              <a:t>concat_ws</a:t>
            </a:r>
            <a:r>
              <a:rPr lang="en-US" sz="800" dirty="0">
                <a:solidFill>
                  <a:srgbClr val="8DB0D3"/>
                </a:solidFill>
              </a:rPr>
              <a:t>('','','</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columns_string</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 FROM '</a:t>
            </a:r>
            <a:r>
              <a:rPr lang="en-US" sz="800" dirty="0">
                <a:solidFill>
                  <a:srgbClr val="FFFFFF"/>
                </a:solidFill>
              </a:rPr>
              <a:t> </a:t>
            </a:r>
            <a:r>
              <a:rPr lang="en-US" sz="800" dirty="0" smtClean="0">
                <a:solidFill>
                  <a:srgbClr val="F08047"/>
                </a:solidFill>
              </a:rPr>
              <a:t>|| </a:t>
            </a:r>
            <a:r>
              <a:rPr lang="en-US" sz="800" dirty="0" err="1" smtClean="0">
                <a:solidFill>
                  <a:srgbClr val="FFFFFF"/>
                </a:solidFill>
              </a:rPr>
              <a:t>full_table_name</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 WHERE </a:t>
            </a:r>
            <a:r>
              <a:rPr lang="en-US" sz="800" dirty="0" err="1">
                <a:solidFill>
                  <a:srgbClr val="8DB0D3"/>
                </a:solidFill>
              </a:rPr>
              <a:t>ptid</a:t>
            </a:r>
            <a:r>
              <a:rPr lang="en-US" sz="800" dirty="0">
                <a:solidFill>
                  <a:srgbClr val="8DB0D3"/>
                </a:solidFill>
              </a:rPr>
              <a:t> = '</a:t>
            </a:r>
            <a:r>
              <a:rPr lang="en-US" sz="800" dirty="0">
                <a:solidFill>
                  <a:srgbClr val="FFFFFF"/>
                </a:solidFill>
              </a:rPr>
              <a:t> </a:t>
            </a:r>
            <a:r>
              <a:rPr lang="en-US" sz="800" dirty="0">
                <a:solidFill>
                  <a:srgbClr val="F08047"/>
                </a:solidFill>
              </a:rPr>
              <a:t>||</a:t>
            </a:r>
            <a:r>
              <a:rPr lang="en-US" sz="800" dirty="0">
                <a:solidFill>
                  <a:srgbClr val="FFFFFF"/>
                </a:solidFill>
              </a:rPr>
              <a:t> _</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 ORDER BY '</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columns_string</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smtClean="0">
                <a:solidFill>
                  <a:srgbClr val="FFFFFF"/>
                </a:solidFill>
              </a:rPr>
              <a:t>rows_to_text_query</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a:t>
            </a:r>
            <a:r>
              <a:rPr lang="en-US" sz="800" dirty="0" err="1">
                <a:solidFill>
                  <a:srgbClr val="8DB0D3"/>
                </a:solidFill>
              </a:rPr>
              <a:t>array_to_string</a:t>
            </a:r>
            <a:r>
              <a:rPr lang="en-US" sz="800" dirty="0">
                <a:solidFill>
                  <a:srgbClr val="8DB0D3"/>
                </a:solidFill>
              </a:rPr>
              <a:t>(ARRAY('</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select_query</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md5_query </a:t>
            </a:r>
            <a:r>
              <a:rPr lang="en-US" sz="800" dirty="0">
                <a:solidFill>
                  <a:srgbClr val="F08047"/>
                </a:solidFill>
              </a:rPr>
              <a:t>=</a:t>
            </a:r>
            <a:r>
              <a:rPr lang="en-US" sz="800" dirty="0">
                <a:solidFill>
                  <a:srgbClr val="FFFFFF"/>
                </a:solidFill>
              </a:rPr>
              <a:t> </a:t>
            </a:r>
            <a:r>
              <a:rPr lang="en-US" sz="800" dirty="0">
                <a:solidFill>
                  <a:srgbClr val="8DB0D3"/>
                </a:solidFill>
              </a:rPr>
              <a:t>'SELECT md5('</a:t>
            </a:r>
            <a:r>
              <a:rPr lang="en-US" sz="800" dirty="0">
                <a:solidFill>
                  <a:srgbClr val="FFFFFF"/>
                </a:solidFill>
              </a:rPr>
              <a:t> </a:t>
            </a:r>
            <a:r>
              <a:rPr lang="en-US" sz="800" dirty="0" smtClean="0">
                <a:solidFill>
                  <a:srgbClr val="F08047"/>
                </a:solidFill>
              </a:rPr>
              <a:t>|| </a:t>
            </a:r>
            <a:r>
              <a:rPr lang="en-US" sz="800" dirty="0" err="1" smtClean="0">
                <a:solidFill>
                  <a:srgbClr val="FFFFFF"/>
                </a:solidFill>
              </a:rPr>
              <a:t>rows_to_text_query</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a:t>
            </a:r>
            <a:r>
              <a:rPr lang="en-US" sz="800" dirty="0" err="1">
                <a:solidFill>
                  <a:srgbClr val="8DB0D3"/>
                </a:solidFill>
              </a:rPr>
              <a:t>uuid</a:t>
            </a:r>
            <a:r>
              <a:rPr lang="en-US" sz="800" dirty="0">
                <a:solidFill>
                  <a:srgbClr val="8DB0D3"/>
                </a:solidFill>
              </a:rPr>
              <a: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7BC22F"/>
                </a:solidFill>
              </a:rPr>
              <a:t>EXECUTE</a:t>
            </a:r>
            <a:r>
              <a:rPr lang="en-US" sz="800" dirty="0" smtClean="0">
                <a:solidFill>
                  <a:srgbClr val="FFFFFF"/>
                </a:solidFill>
              </a:rPr>
              <a:t> </a:t>
            </a:r>
            <a:r>
              <a:rPr lang="en-US" sz="800" dirty="0">
                <a:solidFill>
                  <a:srgbClr val="FFFFFF"/>
                </a:solidFill>
              </a:rPr>
              <a:t>md5_query </a:t>
            </a:r>
            <a:r>
              <a:rPr lang="en-US" sz="800" dirty="0">
                <a:solidFill>
                  <a:srgbClr val="7BC22F"/>
                </a:solidFill>
              </a:rPr>
              <a:t>INTO</a:t>
            </a:r>
            <a:r>
              <a:rPr lang="en-US" sz="800" dirty="0">
                <a:solidFill>
                  <a:srgbClr val="FFFFFF"/>
                </a:solidFill>
              </a:rPr>
              <a:t> md5_value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7BC22F"/>
                </a:solidFill>
              </a:rPr>
              <a:t>RETURN</a:t>
            </a:r>
            <a:r>
              <a:rPr lang="en-US" sz="800" dirty="0" smtClean="0">
                <a:solidFill>
                  <a:srgbClr val="FFFFFF"/>
                </a:solidFill>
              </a:rPr>
              <a:t> </a:t>
            </a:r>
            <a:r>
              <a:rPr lang="en-US" sz="800" dirty="0">
                <a:solidFill>
                  <a:srgbClr val="FFFFFF"/>
                </a:solidFill>
              </a:rPr>
              <a:t>md5_value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END</a:t>
            </a:r>
            <a:r>
              <a:rPr lang="en-US" sz="800" dirty="0" smtClean="0">
                <a:solidFill>
                  <a:srgbClr val="FFFFFF"/>
                </a:solidFill>
              </a:rPr>
              <a:t> </a:t>
            </a:r>
            <a:r>
              <a:rPr lang="en-US" sz="800" dirty="0">
                <a:solidFill>
                  <a:srgbClr val="FFFFFF"/>
                </a:solidFill>
              </a:rPr>
              <a:t>$</a:t>
            </a:r>
            <a:r>
              <a:rPr lang="en-US" sz="800" dirty="0">
                <a:solidFill>
                  <a:srgbClr val="7BC22F"/>
                </a:solidFill>
              </a:rPr>
              <a:t>body</a:t>
            </a:r>
            <a:r>
              <a:rPr lang="en-US" sz="800" dirty="0">
                <a:solidFill>
                  <a:srgbClr val="FFFFFF"/>
                </a:solidFill>
              </a:rPr>
              <a:t>$ </a:t>
            </a:r>
            <a:r>
              <a:rPr lang="en-US" sz="800" dirty="0">
                <a:solidFill>
                  <a:srgbClr val="7BC22F"/>
                </a:solidFill>
              </a:rPr>
              <a:t>LANGUAGE</a:t>
            </a:r>
            <a:r>
              <a:rPr lang="en-US" sz="800" dirty="0">
                <a:solidFill>
                  <a:srgbClr val="FFFFFF"/>
                </a:solidFill>
              </a:rPr>
              <a:t> </a:t>
            </a:r>
            <a:r>
              <a:rPr lang="en-US" sz="800" dirty="0">
                <a:solidFill>
                  <a:srgbClr val="8DB0D3"/>
                </a:solidFill>
              </a:rPr>
              <a:t>'</a:t>
            </a:r>
            <a:r>
              <a:rPr lang="en-US" sz="800" dirty="0" err="1">
                <a:solidFill>
                  <a:srgbClr val="8DB0D3"/>
                </a:solidFill>
              </a:rPr>
              <a:t>plpgsql</a:t>
            </a:r>
            <a:r>
              <a:rPr lang="en-US" sz="800" dirty="0">
                <a:solidFill>
                  <a:srgbClr val="8DB0D3"/>
                </a:solidFill>
              </a:rPr>
              <a:t>'</a:t>
            </a:r>
            <a:r>
              <a:rPr lang="en-US" sz="800" dirty="0">
                <a:solidFill>
                  <a:srgbClr val="FFFFFF"/>
                </a:solidFill>
              </a:rPr>
              <a:t> VOLATILE CALLED </a:t>
            </a:r>
            <a:r>
              <a:rPr lang="en-US" sz="800" dirty="0">
                <a:solidFill>
                  <a:srgbClr val="7BC22F"/>
                </a:solidFill>
              </a:rPr>
              <a:t>ON</a:t>
            </a:r>
            <a:r>
              <a:rPr lang="en-US" sz="800" dirty="0">
                <a:solidFill>
                  <a:srgbClr val="FFFFFF"/>
                </a:solidFill>
              </a:rPr>
              <a:t> </a:t>
            </a:r>
            <a:r>
              <a:rPr lang="en-US" sz="800" dirty="0">
                <a:solidFill>
                  <a:srgbClr val="7BC22F"/>
                </a:solidFill>
              </a:rPr>
              <a:t>NULL</a:t>
            </a:r>
            <a:r>
              <a:rPr lang="en-US" sz="800" dirty="0">
                <a:solidFill>
                  <a:srgbClr val="FFFFFF"/>
                </a:solidFill>
              </a:rPr>
              <a:t> </a:t>
            </a:r>
            <a:r>
              <a:rPr lang="en-US" sz="800" dirty="0">
                <a:solidFill>
                  <a:srgbClr val="7BC22F"/>
                </a:solidFill>
              </a:rPr>
              <a:t>INPUT</a:t>
            </a:r>
            <a:r>
              <a:rPr lang="en-US" sz="800" dirty="0">
                <a:solidFill>
                  <a:srgbClr val="FFFFFF"/>
                </a:solidFill>
              </a:rPr>
              <a:t> SECURITY </a:t>
            </a:r>
            <a:r>
              <a:rPr lang="en-US" sz="800" dirty="0" smtClean="0">
                <a:solidFill>
                  <a:srgbClr val="FFFFFF"/>
                </a:solidFill>
              </a:rPr>
              <a:t>INVOKER</a:t>
            </a:r>
            <a:r>
              <a:rPr lang="en-US" sz="800" dirty="0" smtClean="0">
                <a:solidFill>
                  <a:srgbClr val="F08047"/>
                </a:solidFill>
              </a:rPr>
              <a:t>;</a:t>
            </a:r>
            <a:r>
              <a:rPr lang="en-US" sz="800" dirty="0" smtClean="0">
                <a:solidFill>
                  <a:srgbClr val="FFFFFF"/>
                </a:solidFill>
              </a:rPr>
              <a:t> </a:t>
            </a: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42</a:t>
            </a:fld>
            <a:endParaRPr lang="en-US" altLang="en-US"/>
          </a:p>
        </p:txBody>
      </p:sp>
      <p:sp>
        <p:nvSpPr>
          <p:cNvPr id="8" name="Text Placeholder 7"/>
          <p:cNvSpPr>
            <a:spLocks noGrp="1"/>
          </p:cNvSpPr>
          <p:nvPr>
            <p:ph type="body" sz="quarter" idx="16"/>
          </p:nvPr>
        </p:nvSpPr>
        <p:spPr>
          <a:xfrm>
            <a:off x="455613" y="1261872"/>
            <a:ext cx="3876902" cy="4782467"/>
          </a:xfrm>
        </p:spPr>
        <p:txBody>
          <a:bodyPr/>
          <a:lstStyle/>
          <a:p>
            <a:pPr marL="119063" indent="-119063">
              <a:buFont typeface="Arial" panose="020B0604020202020204" pitchFamily="34" charset="0"/>
              <a:buChar char="•"/>
            </a:pPr>
            <a:r>
              <a:rPr lang="en-US" dirty="0"/>
              <a:t>Here is </a:t>
            </a:r>
            <a:r>
              <a:rPr lang="en-US" dirty="0" smtClean="0"/>
              <a:t>the </a:t>
            </a:r>
            <a:r>
              <a:rPr lang="en-US" dirty="0"/>
              <a:t>function that was </a:t>
            </a:r>
            <a:r>
              <a:rPr lang="en-US" dirty="0" smtClean="0"/>
              <a:t>written. By </a:t>
            </a:r>
            <a:r>
              <a:rPr lang="en-US" dirty="0"/>
              <a:t>itself is fast, but when </a:t>
            </a:r>
            <a:r>
              <a:rPr lang="en-US" dirty="0" smtClean="0"/>
              <a:t>executed many times, </a:t>
            </a:r>
            <a:r>
              <a:rPr lang="en-US" dirty="0"/>
              <a:t>it becomes very slow.</a:t>
            </a:r>
          </a:p>
          <a:p>
            <a:pPr marL="119063" indent="-119063">
              <a:buFont typeface="Arial" panose="020B0604020202020204" pitchFamily="34" charset="0"/>
              <a:buChar char="•"/>
            </a:pPr>
            <a:r>
              <a:rPr lang="en-US" dirty="0"/>
              <a:t>For any rows found in the specified table matching the given PTID, collapse all the data contained in those rows into a single text field, then calculate and return the md5 hash of that text field in UUID format. The purpose of this is to help detect whether any of the data for this PTID in the specified table has changed since the last time the md5 hash value was calculated. </a:t>
            </a:r>
          </a:p>
          <a:p>
            <a:pPr marL="119063" indent="-119063">
              <a:buFont typeface="Arial" panose="020B0604020202020204" pitchFamily="34" charset="0"/>
              <a:buChar char="•"/>
            </a:pPr>
            <a:r>
              <a:rPr lang="en-US" dirty="0"/>
              <a:t>How would you speed this function up using the principals that I showed before</a:t>
            </a:r>
            <a:r>
              <a:rPr lang="en-US" dirty="0" smtClean="0"/>
              <a:t>?</a:t>
            </a:r>
            <a:endParaRPr lang="en-US" dirty="0"/>
          </a:p>
        </p:txBody>
      </p:sp>
    </p:spTree>
    <p:extLst>
      <p:ext uri="{BB962C8B-B14F-4D97-AF65-F5344CB8AC3E}">
        <p14:creationId xmlns:p14="http://schemas.microsoft.com/office/powerpoint/2010/main" val="13519941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#2 – Re-Factored </a:t>
            </a:r>
            <a:r>
              <a:rPr lang="en-US" dirty="0" smtClean="0"/>
              <a:t>Code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7BC22F"/>
                </a:solidFill>
              </a:rPr>
              <a:t>CREATE</a:t>
            </a:r>
            <a:r>
              <a:rPr lang="en-US" sz="800" dirty="0">
                <a:solidFill>
                  <a:srgbClr val="FFFFFF"/>
                </a:solidFill>
              </a:rPr>
              <a:t> </a:t>
            </a:r>
            <a:r>
              <a:rPr lang="en-US" sz="800" dirty="0">
                <a:solidFill>
                  <a:srgbClr val="7BC22F"/>
                </a:solidFill>
              </a:rPr>
              <a:t>OR</a:t>
            </a:r>
            <a:r>
              <a:rPr lang="en-US" sz="800" dirty="0">
                <a:solidFill>
                  <a:srgbClr val="FFFFFF"/>
                </a:solidFill>
              </a:rPr>
              <a:t> </a:t>
            </a:r>
            <a:r>
              <a:rPr lang="en-US" sz="800" dirty="0">
                <a:solidFill>
                  <a:srgbClr val="7BC22F"/>
                </a:solidFill>
              </a:rPr>
              <a:t>REPLACE</a:t>
            </a:r>
            <a:r>
              <a:rPr lang="en-US" sz="800" dirty="0">
                <a:solidFill>
                  <a:srgbClr val="FFFFFF"/>
                </a:solidFill>
              </a:rPr>
              <a:t> </a:t>
            </a:r>
            <a:r>
              <a:rPr lang="en-US" sz="800" dirty="0">
                <a:solidFill>
                  <a:srgbClr val="7BC22F"/>
                </a:solidFill>
              </a:rPr>
              <a:t>FUNCTION</a:t>
            </a:r>
            <a:r>
              <a:rPr lang="en-US" sz="800" dirty="0">
                <a:solidFill>
                  <a:srgbClr val="FFFFFF"/>
                </a:solidFill>
              </a:rPr>
              <a:t> daids_es</a:t>
            </a:r>
            <a:r>
              <a:rPr lang="en-US" sz="800" dirty="0">
                <a:solidFill>
                  <a:srgbClr val="F08047"/>
                </a:solidFill>
              </a:rPr>
              <a:t>.</a:t>
            </a:r>
            <a:r>
              <a:rPr lang="en-US" sz="800" dirty="0">
                <a:solidFill>
                  <a:srgbClr val="FFFFFF"/>
                </a:solidFill>
              </a:rPr>
              <a:t>calculate_md5_of_data_for_ptid </a:t>
            </a:r>
            <a:r>
              <a:rPr lang="en-US" sz="800" dirty="0" smtClean="0">
                <a:solidFill>
                  <a:srgbClr val="F08047"/>
                </a:solidFill>
              </a:rPr>
              <a:t>(</a:t>
            </a:r>
          </a:p>
          <a:p>
            <a:pPr>
              <a:lnSpc>
                <a:spcPct val="100000"/>
              </a:lnSpc>
              <a:spcBef>
                <a:spcPts val="0"/>
              </a:spcBef>
            </a:pPr>
            <a:r>
              <a:rPr lang="en-US" sz="800" dirty="0" smtClean="0">
                <a:solidFill>
                  <a:srgbClr val="FFFFFF"/>
                </a:solidFill>
              </a:rPr>
              <a:t> </a:t>
            </a:r>
            <a:r>
              <a:rPr lang="en-US" sz="800" dirty="0">
                <a:solidFill>
                  <a:srgbClr val="FFFFFF"/>
                </a:solidFill>
              </a:rPr>
              <a:t>  _</a:t>
            </a:r>
            <a:r>
              <a:rPr lang="en-US" sz="800" dirty="0" err="1">
                <a:solidFill>
                  <a:srgbClr val="FFFFFF"/>
                </a:solidFill>
              </a:rPr>
              <a:t>schema_name</a:t>
            </a:r>
            <a:r>
              <a:rPr lang="en-US" sz="800" dirty="0">
                <a:solidFill>
                  <a:srgbClr val="FFFFFF"/>
                </a:solidFill>
              </a:rPr>
              <a:t> 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_</a:t>
            </a:r>
            <a:r>
              <a:rPr lang="en-US" sz="800" dirty="0" err="1">
                <a:solidFill>
                  <a:srgbClr val="FFFFFF"/>
                </a:solidFill>
              </a:rPr>
              <a:t>table_name</a:t>
            </a:r>
            <a:r>
              <a:rPr lang="en-US" sz="800" dirty="0">
                <a:solidFill>
                  <a:srgbClr val="FFFFFF"/>
                </a:solidFill>
              </a:rPr>
              <a:t> text </a:t>
            </a:r>
            <a:endParaRPr lang="en-US" sz="800" dirty="0" smtClean="0">
              <a:solidFill>
                <a:srgbClr val="FFFFFF"/>
              </a:solidFill>
            </a:endParaRPr>
          </a:p>
          <a:p>
            <a:pPr>
              <a:lnSpc>
                <a:spcPct val="100000"/>
              </a:lnSpc>
              <a:spcBef>
                <a:spcPts val="0"/>
              </a:spcBef>
            </a:pPr>
            <a:r>
              <a:rPr lang="en-US" sz="800" dirty="0" smtClean="0">
                <a:solidFill>
                  <a:srgbClr val="F08047"/>
                </a:solidFill>
              </a:rPr>
              <a:t>)</a:t>
            </a:r>
            <a:r>
              <a:rPr lang="en-US" sz="800" dirty="0" smtClean="0">
                <a:solidFill>
                  <a:srgbClr val="FFFFFF"/>
                </a:solidFill>
              </a:rPr>
              <a:t> </a:t>
            </a:r>
          </a:p>
          <a:p>
            <a:pPr>
              <a:lnSpc>
                <a:spcPct val="100000"/>
              </a:lnSpc>
              <a:spcBef>
                <a:spcPts val="0"/>
              </a:spcBef>
            </a:pPr>
            <a:r>
              <a:rPr lang="en-US" sz="800" dirty="0" smtClean="0">
                <a:solidFill>
                  <a:srgbClr val="7BC22F"/>
                </a:solidFill>
              </a:rPr>
              <a:t>RETURNS</a:t>
            </a:r>
            <a:r>
              <a:rPr lang="en-US" sz="800" dirty="0" smtClean="0">
                <a:solidFill>
                  <a:srgbClr val="FFFFFF"/>
                </a:solidFill>
              </a:rPr>
              <a:t> </a:t>
            </a:r>
            <a:r>
              <a:rPr lang="en-US" sz="800" dirty="0">
                <a:solidFill>
                  <a:srgbClr val="7BC22F"/>
                </a:solidFill>
              </a:rPr>
              <a:t>TABLE</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ptid</a:t>
            </a:r>
            <a:r>
              <a:rPr lang="en-US" sz="800" dirty="0">
                <a:solidFill>
                  <a:srgbClr val="FFFFFF"/>
                </a:solidFill>
              </a:rPr>
              <a:t> </a:t>
            </a:r>
            <a:r>
              <a:rPr lang="en-US" sz="800" dirty="0" err="1">
                <a:solidFill>
                  <a:srgbClr val="7BC22F"/>
                </a:solidFill>
              </a:rPr>
              <a:t>bigint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md5 </a:t>
            </a:r>
            <a:r>
              <a:rPr lang="en-US" sz="800" dirty="0" err="1">
                <a:solidFill>
                  <a:srgbClr val="FFFFFF"/>
                </a:solidFill>
              </a:rPr>
              <a:t>uuid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08047"/>
                </a:solidFill>
              </a:rPr>
              <a:t>)</a:t>
            </a:r>
            <a:r>
              <a:rPr lang="en-US" sz="800" dirty="0" smtClean="0">
                <a:solidFill>
                  <a:srgbClr val="FFFFFF"/>
                </a:solidFill>
              </a:rPr>
              <a:t> </a:t>
            </a:r>
            <a:r>
              <a:rPr lang="en-US" sz="800" dirty="0">
                <a:solidFill>
                  <a:srgbClr val="7BC22F"/>
                </a:solidFill>
              </a:rPr>
              <a:t>AS</a:t>
            </a:r>
            <a:r>
              <a:rPr lang="en-US" sz="800" dirty="0">
                <a:solidFill>
                  <a:srgbClr val="FFFFFF"/>
                </a:solidFill>
              </a:rPr>
              <a:t> $</a:t>
            </a:r>
            <a:r>
              <a:rPr lang="en-US" sz="800" dirty="0">
                <a:solidFill>
                  <a:srgbClr val="7BC22F"/>
                </a:solidFill>
              </a:rPr>
              <a:t>body</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3A8BDA"/>
                </a:solidFill>
              </a:rPr>
              <a:t>-- </a:t>
            </a:r>
            <a:r>
              <a:rPr lang="en-US" sz="800" dirty="0">
                <a:solidFill>
                  <a:srgbClr val="3A8BDA"/>
                </a:solidFill>
              </a:rPr>
              <a:t>EX: </a:t>
            </a:r>
            <a:endParaRPr lang="en-US" sz="800" dirty="0" smtClean="0">
              <a:solidFill>
                <a:srgbClr val="3A8BDA"/>
              </a:solidFill>
            </a:endParaRPr>
          </a:p>
          <a:p>
            <a:pPr>
              <a:lnSpc>
                <a:spcPct val="100000"/>
              </a:lnSpc>
              <a:spcBef>
                <a:spcPts val="0"/>
              </a:spcBef>
            </a:pPr>
            <a:r>
              <a:rPr lang="en-US" sz="800" dirty="0" smtClean="0">
                <a:solidFill>
                  <a:srgbClr val="3A8BDA"/>
                </a:solidFill>
              </a:rPr>
              <a:t>-- </a:t>
            </a:r>
            <a:r>
              <a:rPr lang="en-US" sz="800" dirty="0">
                <a:solidFill>
                  <a:srgbClr val="3A8BDA"/>
                </a:solidFill>
              </a:rPr>
              <a:t>SELECT daids_es.calculate_md5_of_data_for_ptid('daids_</a:t>
            </a:r>
            <a:r>
              <a:rPr lang="en-US" sz="800" dirty="0" err="1">
                <a:solidFill>
                  <a:srgbClr val="3A8BDA"/>
                </a:solidFill>
              </a:rPr>
              <a:t>es</a:t>
            </a:r>
            <a:r>
              <a:rPr lang="en-US" sz="800" dirty="0">
                <a:solidFill>
                  <a:srgbClr val="3A8BDA"/>
                </a:solidFill>
              </a:rPr>
              <a:t>','</a:t>
            </a:r>
            <a:r>
              <a:rPr lang="en-US" sz="800" dirty="0" err="1">
                <a:solidFill>
                  <a:srgbClr val="3A8BDA"/>
                </a:solidFill>
              </a:rPr>
              <a:t>combined_step_hist</a:t>
            </a:r>
            <a:r>
              <a:rPr lang="en-US" sz="800" dirty="0">
                <a:solidFill>
                  <a:srgbClr val="3A8BDA"/>
                </a:solidFill>
              </a:rPr>
              <a:t>'); </a:t>
            </a:r>
            <a:endParaRPr lang="en-US" sz="800" dirty="0" smtClean="0">
              <a:solidFill>
                <a:srgbClr val="3A8BDA"/>
              </a:solidFill>
            </a:endParaRPr>
          </a:p>
          <a:p>
            <a:pPr>
              <a:lnSpc>
                <a:spcPct val="100000"/>
              </a:lnSpc>
              <a:spcBef>
                <a:spcPts val="0"/>
              </a:spcBef>
            </a:pPr>
            <a:r>
              <a:rPr lang="en-US" sz="800" dirty="0" smtClean="0">
                <a:solidFill>
                  <a:srgbClr val="3A8BDA"/>
                </a:solidFill>
              </a:rPr>
              <a:t>-- </a:t>
            </a:r>
          </a:p>
          <a:p>
            <a:pPr>
              <a:lnSpc>
                <a:spcPct val="100000"/>
              </a:lnSpc>
              <a:spcBef>
                <a:spcPts val="0"/>
              </a:spcBef>
            </a:pPr>
            <a:r>
              <a:rPr lang="en-US" sz="800" dirty="0" smtClean="0">
                <a:solidFill>
                  <a:srgbClr val="7BC22F"/>
                </a:solidFill>
              </a:rPr>
              <a:t>DECLARE</a:t>
            </a:r>
            <a:r>
              <a:rPr lang="en-US" sz="800" dirty="0" smtClean="0">
                <a:solidFill>
                  <a:srgbClr val="FFFFFF"/>
                </a:solidFill>
              </a:rPr>
              <a:t> </a:t>
            </a:r>
          </a:p>
          <a:p>
            <a:pPr>
              <a:lnSpc>
                <a:spcPct val="100000"/>
              </a:lnSpc>
              <a:spcBef>
                <a:spcPts val="0"/>
              </a:spcBef>
            </a:pPr>
            <a:r>
              <a:rPr lang="en-US" sz="800" dirty="0">
                <a:solidFill>
                  <a:srgbClr val="FFFFFF"/>
                </a:solidFill>
              </a:rPr>
              <a:t>  </a:t>
            </a:r>
            <a:r>
              <a:rPr lang="en-US" sz="800" dirty="0" err="1">
                <a:solidFill>
                  <a:srgbClr val="FFFFFF"/>
                </a:solidFill>
              </a:rPr>
              <a:t>columns_string</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full_table_name</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col </a:t>
            </a:r>
            <a:r>
              <a:rPr lang="en-US" sz="800" dirty="0">
                <a:solidFill>
                  <a:srgbClr val="7BC22F"/>
                </a:solidFill>
              </a:rPr>
              <a:t>RECORD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select_query</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rows_to_text_query</a:t>
            </a:r>
            <a:r>
              <a:rPr lang="en-US" sz="800" dirty="0">
                <a:solidFill>
                  <a:srgbClr val="FFFFFF"/>
                </a:solidFill>
              </a:rPr>
              <a:t> text </a:t>
            </a:r>
            <a:r>
              <a:rPr lang="en-US" sz="800" dirty="0">
                <a:solidFill>
                  <a:srgbClr val="F08047"/>
                </a:solidFill>
              </a:rPr>
              <a:t>:=</a:t>
            </a:r>
            <a:r>
              <a:rPr lang="en-US" sz="800" dirty="0">
                <a:solidFill>
                  <a:srgbClr val="FFFFFF"/>
                </a:solidFill>
              </a:rPr>
              <a:t> </a:t>
            </a:r>
            <a:r>
              <a:rPr lang="en-US" sz="800" dirty="0">
                <a:solidFill>
                  <a:srgbClr val="7BC22F"/>
                </a:solidFill>
              </a:rPr>
              <a:t>NULL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md5_query 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BEGIN</a:t>
            </a:r>
            <a:r>
              <a:rPr lang="en-US" sz="800" dirty="0" smtClean="0">
                <a:solidFill>
                  <a:srgbClr val="FFFFFF"/>
                </a:solidFill>
              </a:rPr>
              <a:t> </a:t>
            </a:r>
          </a:p>
          <a:p>
            <a:pPr>
              <a:lnSpc>
                <a:spcPct val="100000"/>
              </a:lnSpc>
              <a:spcBef>
                <a:spcPts val="0"/>
              </a:spcBef>
            </a:pPr>
            <a:r>
              <a:rPr lang="en-US" sz="800" dirty="0">
                <a:solidFill>
                  <a:srgbClr val="FFFFFF"/>
                </a:solidFill>
              </a:rPr>
              <a:t>  </a:t>
            </a:r>
            <a:r>
              <a:rPr lang="en-US" sz="800" dirty="0" smtClean="0">
                <a:solidFill>
                  <a:srgbClr val="7BC22F"/>
                </a:solidFill>
              </a:rPr>
              <a:t>FOR</a:t>
            </a:r>
            <a:r>
              <a:rPr lang="en-US" sz="800" dirty="0" smtClean="0">
                <a:solidFill>
                  <a:srgbClr val="FFFFFF"/>
                </a:solidFill>
              </a:rPr>
              <a:t> </a:t>
            </a:r>
            <a:r>
              <a:rPr lang="en-US" sz="800" dirty="0">
                <a:solidFill>
                  <a:srgbClr val="FFFFFF"/>
                </a:solidFill>
              </a:rPr>
              <a:t>col </a:t>
            </a:r>
            <a:r>
              <a:rPr lang="en-US" sz="800" dirty="0">
                <a:solidFill>
                  <a:srgbClr val="7BC22F"/>
                </a:solidFill>
              </a:rPr>
              <a:t>IN</a:t>
            </a: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information_schema</a:t>
            </a:r>
            <a:r>
              <a:rPr lang="en-US" sz="800" dirty="0" err="1">
                <a:solidFill>
                  <a:srgbClr val="F08047"/>
                </a:solidFill>
              </a:rPr>
              <a:t>.</a:t>
            </a:r>
            <a:r>
              <a:rPr lang="en-US" sz="800" dirty="0" err="1">
                <a:solidFill>
                  <a:srgbClr val="FFFFFF"/>
                </a:solidFill>
              </a:rPr>
              <a:t>columns</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table_schema</a:t>
            </a:r>
            <a:r>
              <a:rPr lang="en-US" sz="800" dirty="0">
                <a:solidFill>
                  <a:srgbClr val="FFFFFF"/>
                </a:solidFill>
              </a:rPr>
              <a:t> </a:t>
            </a:r>
            <a:r>
              <a:rPr lang="en-US" sz="800" dirty="0">
                <a:solidFill>
                  <a:srgbClr val="F08047"/>
                </a:solidFill>
              </a:rPr>
              <a:t>=</a:t>
            </a:r>
            <a:r>
              <a:rPr lang="en-US" sz="800" dirty="0">
                <a:solidFill>
                  <a:srgbClr val="FFFFFF"/>
                </a:solidFill>
              </a:rPr>
              <a:t> _</a:t>
            </a:r>
            <a:r>
              <a:rPr lang="en-US" sz="800" dirty="0" err="1">
                <a:solidFill>
                  <a:srgbClr val="FFFFFF"/>
                </a:solidFill>
              </a:rPr>
              <a:t>schema_name</a:t>
            </a:r>
            <a:r>
              <a:rPr lang="en-US" sz="800" dirty="0">
                <a:solidFill>
                  <a:srgbClr val="FFFFFF"/>
                </a:solidFill>
              </a:rPr>
              <a:t> </a:t>
            </a:r>
            <a:r>
              <a:rPr lang="en-US" sz="800" dirty="0">
                <a:solidFill>
                  <a:srgbClr val="7BC22F"/>
                </a:solidFill>
              </a:rPr>
              <a:t>AND</a:t>
            </a:r>
            <a:r>
              <a:rPr lang="en-US" sz="800" dirty="0">
                <a:solidFill>
                  <a:srgbClr val="FFFFFF"/>
                </a:solidFill>
              </a:rPr>
              <a:t> </a:t>
            </a:r>
            <a:r>
              <a:rPr lang="en-US" sz="800" dirty="0" err="1">
                <a:solidFill>
                  <a:srgbClr val="FFFFFF"/>
                </a:solidFill>
              </a:rPr>
              <a:t>table_name</a:t>
            </a:r>
            <a:r>
              <a:rPr lang="en-US" sz="800" dirty="0">
                <a:solidFill>
                  <a:srgbClr val="FFFFFF"/>
                </a:solidFill>
              </a:rPr>
              <a:t> </a:t>
            </a:r>
            <a:r>
              <a:rPr lang="en-US" sz="800" dirty="0">
                <a:solidFill>
                  <a:srgbClr val="F08047"/>
                </a:solidFill>
              </a:rPr>
              <a:t>=</a:t>
            </a:r>
            <a:r>
              <a:rPr lang="en-US" sz="800" dirty="0">
                <a:solidFill>
                  <a:srgbClr val="FFFFFF"/>
                </a:solidFill>
              </a:rPr>
              <a:t> _</a:t>
            </a:r>
            <a:r>
              <a:rPr lang="en-US" sz="800" dirty="0" err="1">
                <a:solidFill>
                  <a:srgbClr val="FFFFFF"/>
                </a:solidFill>
              </a:rPr>
              <a:t>table_name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ORDER</a:t>
            </a:r>
            <a:r>
              <a:rPr lang="en-US" sz="800" dirty="0">
                <a:solidFill>
                  <a:srgbClr val="FFFFFF"/>
                </a:solidFill>
              </a:rPr>
              <a:t> </a:t>
            </a:r>
            <a:r>
              <a:rPr lang="en-US" sz="800" dirty="0">
                <a:solidFill>
                  <a:srgbClr val="7BC22F"/>
                </a:solidFill>
              </a:rPr>
              <a:t>BY</a:t>
            </a:r>
            <a:r>
              <a:rPr lang="en-US" sz="800" dirty="0">
                <a:solidFill>
                  <a:srgbClr val="FFFFFF"/>
                </a:solidFill>
              </a:rPr>
              <a:t> </a:t>
            </a:r>
            <a:r>
              <a:rPr lang="en-US" sz="800" dirty="0" err="1">
                <a:solidFill>
                  <a:srgbClr val="FFFFFF"/>
                </a:solidFill>
              </a:rPr>
              <a:t>ordinal_position</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7BC22F"/>
                </a:solidFill>
              </a:rPr>
              <a:t>LOOP</a:t>
            </a:r>
            <a:r>
              <a:rPr lang="en-US" sz="800" dirty="0" smtClean="0">
                <a:solidFill>
                  <a:srgbClr val="FFFFFF"/>
                </a:solidFill>
              </a:rPr>
              <a:t> </a:t>
            </a:r>
          </a:p>
          <a:p>
            <a:pPr>
              <a:lnSpc>
                <a:spcPct val="100000"/>
              </a:lnSpc>
              <a:spcBef>
                <a:spcPts val="0"/>
              </a:spcBef>
            </a:pPr>
            <a:r>
              <a:rPr lang="en-US" sz="800" dirty="0">
                <a:solidFill>
                  <a:srgbClr val="FFFFFF"/>
                </a:solidFill>
              </a:rPr>
              <a:t>    </a:t>
            </a:r>
            <a:r>
              <a:rPr lang="en-US" sz="800" dirty="0" err="1">
                <a:solidFill>
                  <a:srgbClr val="FFFFFF"/>
                </a:solidFill>
              </a:rPr>
              <a:t>columns_string</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7BC22F"/>
                </a:solidFill>
              </a:rPr>
              <a:t>concat_ws</a:t>
            </a:r>
            <a:r>
              <a:rPr lang="en-US" sz="800" dirty="0">
                <a:solidFill>
                  <a:srgbClr val="F08047"/>
                </a:solidFill>
              </a:rPr>
              <a:t>(</a:t>
            </a:r>
            <a:r>
              <a:rPr lang="en-US" sz="800" dirty="0">
                <a:solidFill>
                  <a:srgbClr val="8DB0D3"/>
                </a:solidFill>
              </a:rPr>
              <a:t>','</a:t>
            </a:r>
            <a:r>
              <a:rPr lang="en-US" sz="800" dirty="0">
                <a:solidFill>
                  <a:srgbClr val="F08047"/>
                </a:solidFill>
              </a:rPr>
              <a:t>,</a:t>
            </a:r>
            <a:r>
              <a:rPr lang="en-US" sz="800" dirty="0" err="1">
                <a:solidFill>
                  <a:srgbClr val="FFFFFF"/>
                </a:solidFill>
              </a:rPr>
              <a:t>columns_string</a:t>
            </a:r>
            <a:r>
              <a:rPr lang="en-US" sz="800" dirty="0">
                <a:solidFill>
                  <a:srgbClr val="F08047"/>
                </a:solidFill>
              </a:rPr>
              <a:t>,</a:t>
            </a:r>
            <a:r>
              <a:rPr lang="en-US" sz="800" dirty="0">
                <a:solidFill>
                  <a:srgbClr val="FFFFFF"/>
                </a:solidFill>
              </a:rPr>
              <a:t> </a:t>
            </a:r>
            <a:r>
              <a:rPr lang="en-US" sz="800" dirty="0" err="1">
                <a:solidFill>
                  <a:srgbClr val="FFFFFF"/>
                </a:solidFill>
              </a:rPr>
              <a:t>col</a:t>
            </a:r>
            <a:r>
              <a:rPr lang="en-US" sz="800" dirty="0" err="1">
                <a:solidFill>
                  <a:srgbClr val="F08047"/>
                </a:solidFill>
              </a:rPr>
              <a:t>.</a:t>
            </a:r>
            <a:r>
              <a:rPr lang="en-US" sz="800" dirty="0" err="1">
                <a:solidFill>
                  <a:srgbClr val="FFFFFF"/>
                </a:solidFill>
              </a:rPr>
              <a:t>column_name</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7BC22F"/>
                </a:solidFill>
              </a:rPr>
              <a:t>END</a:t>
            </a:r>
            <a:r>
              <a:rPr lang="en-US" sz="800" dirty="0" smtClean="0">
                <a:solidFill>
                  <a:srgbClr val="FFFFFF"/>
                </a:solidFill>
              </a:rPr>
              <a:t> </a:t>
            </a:r>
            <a:r>
              <a:rPr lang="en-US" sz="800" dirty="0">
                <a:solidFill>
                  <a:srgbClr val="7BC22F"/>
                </a:solidFill>
              </a:rPr>
              <a:t>LOOP</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smtClean="0">
                <a:solidFill>
                  <a:srgbClr val="FFFFFF"/>
                </a:solidFill>
              </a:rPr>
              <a:t>full_table_name</a:t>
            </a:r>
            <a:r>
              <a:rPr lang="en-US" sz="800" dirty="0" smtClean="0">
                <a:solidFill>
                  <a:srgbClr val="FFFFFF"/>
                </a:solidFill>
              </a:rPr>
              <a:t> </a:t>
            </a:r>
            <a:r>
              <a:rPr lang="en-US" sz="800" dirty="0">
                <a:solidFill>
                  <a:srgbClr val="F08047"/>
                </a:solidFill>
              </a:rPr>
              <a:t>=</a:t>
            </a:r>
            <a:r>
              <a:rPr lang="en-US" sz="800" dirty="0">
                <a:solidFill>
                  <a:srgbClr val="FFFFFF"/>
                </a:solidFill>
              </a:rPr>
              <a:t> _</a:t>
            </a:r>
            <a:r>
              <a:rPr lang="en-US" sz="800" dirty="0" err="1" smtClean="0">
                <a:solidFill>
                  <a:srgbClr val="FFFFFF"/>
                </a:solidFill>
              </a:rPr>
              <a:t>schema_name</a:t>
            </a:r>
            <a:r>
              <a:rPr lang="en-US" sz="800" dirty="0" smtClean="0">
                <a:solidFill>
                  <a:srgbClr val="FFFFFF"/>
                </a:solidFill>
              </a:rPr>
              <a:t> </a:t>
            </a:r>
            <a:r>
              <a:rPr lang="en-US" sz="800" dirty="0" smtClean="0">
                <a:solidFill>
                  <a:srgbClr val="F08047"/>
                </a:solidFill>
              </a:rPr>
              <a:t>|| </a:t>
            </a:r>
            <a:r>
              <a:rPr lang="en-US" sz="800" dirty="0" smtClean="0">
                <a:solidFill>
                  <a:srgbClr val="8DB0D3"/>
                </a:solidFill>
              </a:rPr>
              <a:t>'.‘ </a:t>
            </a:r>
            <a:r>
              <a:rPr lang="en-US" sz="800" dirty="0" smtClean="0">
                <a:solidFill>
                  <a:srgbClr val="F08047"/>
                </a:solidFill>
              </a:rPr>
              <a:t>|| </a:t>
            </a:r>
            <a:r>
              <a:rPr lang="en-US" sz="800" dirty="0" smtClean="0">
                <a:solidFill>
                  <a:srgbClr val="FFFFFF"/>
                </a:solidFill>
              </a:rPr>
              <a:t>_</a:t>
            </a:r>
            <a:r>
              <a:rPr lang="en-US" sz="800" dirty="0" err="1">
                <a:solidFill>
                  <a:srgbClr val="FFFFFF"/>
                </a:solidFill>
              </a:rPr>
              <a:t>table_name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smtClean="0">
                <a:solidFill>
                  <a:srgbClr val="FFFFFF"/>
                </a:solidFill>
              </a:rPr>
              <a:t>select_query</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'SELECT </a:t>
            </a:r>
            <a:r>
              <a:rPr lang="en-US" sz="800" dirty="0" err="1">
                <a:solidFill>
                  <a:srgbClr val="8DB0D3"/>
                </a:solidFill>
              </a:rPr>
              <a:t>ptid</a:t>
            </a:r>
            <a:r>
              <a:rPr lang="en-US" sz="800" dirty="0">
                <a:solidFill>
                  <a:srgbClr val="8DB0D3"/>
                </a:solidFill>
              </a:rPr>
              <a:t>, </a:t>
            </a:r>
            <a:r>
              <a:rPr lang="en-US" sz="800" dirty="0" err="1">
                <a:solidFill>
                  <a:srgbClr val="8DB0D3"/>
                </a:solidFill>
              </a:rPr>
              <a:t>concat_ws</a:t>
            </a:r>
            <a:r>
              <a:rPr lang="en-US" sz="800" dirty="0">
                <a:solidFill>
                  <a:srgbClr val="8DB0D3"/>
                </a:solidFill>
              </a:rPr>
              <a:t>('','','</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columns_string</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 FROM '</a:t>
            </a:r>
            <a:r>
              <a:rPr lang="en-US" sz="800" dirty="0">
                <a:solidFill>
                  <a:srgbClr val="FFFFFF"/>
                </a:solidFill>
              </a:rPr>
              <a:t> </a:t>
            </a:r>
            <a:r>
              <a:rPr lang="en-US" sz="800" dirty="0" smtClean="0">
                <a:solidFill>
                  <a:srgbClr val="F08047"/>
                </a:solidFill>
              </a:rPr>
              <a:t>|| </a:t>
            </a:r>
            <a:r>
              <a:rPr lang="en-US" sz="800" dirty="0" err="1" smtClean="0">
                <a:solidFill>
                  <a:srgbClr val="FFFFFF"/>
                </a:solidFill>
              </a:rPr>
              <a:t>full_table_name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smtClean="0">
                <a:solidFill>
                  <a:srgbClr val="FFFFFF"/>
                </a:solidFill>
              </a:rPr>
              <a:t>rows_to_text_query</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a:t>
            </a:r>
            <a:r>
              <a:rPr lang="en-US" sz="800" dirty="0" err="1">
                <a:solidFill>
                  <a:srgbClr val="8DB0D3"/>
                </a:solidFill>
              </a:rPr>
              <a:t>array_to_string</a:t>
            </a:r>
            <a:r>
              <a:rPr lang="en-US" sz="800" dirty="0">
                <a:solidFill>
                  <a:srgbClr val="8DB0D3"/>
                </a:solidFill>
              </a:rPr>
              <a:t>(</a:t>
            </a:r>
            <a:r>
              <a:rPr lang="en-US" sz="800" dirty="0" err="1">
                <a:solidFill>
                  <a:srgbClr val="8DB0D3"/>
                </a:solidFill>
              </a:rPr>
              <a:t>array_agg</a:t>
            </a:r>
            <a:r>
              <a:rPr lang="en-US" sz="800" dirty="0">
                <a:solidFill>
                  <a:srgbClr val="8DB0D3"/>
                </a:solidFill>
              </a:rPr>
              <a:t>("</a:t>
            </a:r>
            <a:r>
              <a:rPr lang="en-US" sz="800" dirty="0" err="1">
                <a:solidFill>
                  <a:srgbClr val="8DB0D3"/>
                </a:solidFill>
              </a:rPr>
              <a:t>concat_ws</a:t>
            </a:r>
            <a:r>
              <a:rPr lang="en-US" sz="800" dirty="0">
                <a:solidFill>
                  <a:srgbClr val="8DB0D3"/>
                </a:solidFill>
              </a:rPr>
              <a:t>" ORDER BY "</a:t>
            </a:r>
            <a:r>
              <a:rPr lang="en-US" sz="800" dirty="0" err="1">
                <a:solidFill>
                  <a:srgbClr val="8DB0D3"/>
                </a:solidFill>
              </a:rPr>
              <a:t>concat_ws</a:t>
            </a:r>
            <a:r>
              <a:rPr lang="en-US" sz="800" dirty="0">
                <a:solidFill>
                  <a:srgbClr val="8DB0D3"/>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md5_query </a:t>
            </a:r>
            <a:r>
              <a:rPr lang="en-US" sz="800" dirty="0">
                <a:solidFill>
                  <a:srgbClr val="F08047"/>
                </a:solidFill>
              </a:rPr>
              <a:t>=</a:t>
            </a:r>
            <a:r>
              <a:rPr lang="en-US" sz="800" dirty="0">
                <a:solidFill>
                  <a:srgbClr val="FFFFFF"/>
                </a:solidFill>
              </a:rPr>
              <a:t> </a:t>
            </a:r>
            <a:r>
              <a:rPr lang="en-US" sz="800" dirty="0">
                <a:solidFill>
                  <a:srgbClr val="8DB0D3"/>
                </a:solidFill>
              </a:rPr>
              <a:t>'SELECT </a:t>
            </a:r>
            <a:r>
              <a:rPr lang="en-US" sz="800" dirty="0" err="1">
                <a:solidFill>
                  <a:srgbClr val="8DB0D3"/>
                </a:solidFill>
              </a:rPr>
              <a:t>ptid</a:t>
            </a:r>
            <a:r>
              <a:rPr lang="en-US" sz="800" dirty="0">
                <a:solidFill>
                  <a:srgbClr val="8DB0D3"/>
                </a:solidFill>
              </a:rPr>
              <a:t>::</a:t>
            </a:r>
            <a:r>
              <a:rPr lang="en-US" sz="800" dirty="0" err="1">
                <a:solidFill>
                  <a:srgbClr val="8DB0D3"/>
                </a:solidFill>
              </a:rPr>
              <a:t>bigint</a:t>
            </a:r>
            <a:r>
              <a:rPr lang="en-US" sz="800" dirty="0">
                <a:solidFill>
                  <a:srgbClr val="8DB0D3"/>
                </a:solidFill>
              </a:rPr>
              <a:t>, md5('</a:t>
            </a:r>
            <a:r>
              <a:rPr lang="en-US" sz="800" dirty="0">
                <a:solidFill>
                  <a:srgbClr val="FFFFFF"/>
                </a:solidFill>
              </a:rPr>
              <a:t> </a:t>
            </a:r>
            <a:r>
              <a:rPr lang="en-US" sz="800" dirty="0" smtClean="0">
                <a:solidFill>
                  <a:srgbClr val="F08047"/>
                </a:solidFill>
              </a:rPr>
              <a:t>|| </a:t>
            </a:r>
            <a:r>
              <a:rPr lang="en-US" sz="800" dirty="0" err="1" smtClean="0">
                <a:solidFill>
                  <a:srgbClr val="FFFFFF"/>
                </a:solidFill>
              </a:rPr>
              <a:t>rows_to_text_query</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a:t>
            </a:r>
            <a:r>
              <a:rPr lang="en-US" sz="800" dirty="0" err="1">
                <a:solidFill>
                  <a:srgbClr val="8DB0D3"/>
                </a:solidFill>
              </a:rPr>
              <a:t>uuid</a:t>
            </a:r>
            <a:r>
              <a:rPr lang="en-US" sz="800" dirty="0">
                <a:solidFill>
                  <a:srgbClr val="8DB0D3"/>
                </a:solidFill>
              </a:rPr>
              <a:t> FROM ('</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select_query</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 a GROUP BY </a:t>
            </a:r>
            <a:r>
              <a:rPr lang="en-US" sz="800" dirty="0" err="1">
                <a:solidFill>
                  <a:srgbClr val="8DB0D3"/>
                </a:solidFill>
              </a:rPr>
              <a:t>ptid</a:t>
            </a:r>
            <a:r>
              <a:rPr lang="en-US" sz="800" dirty="0">
                <a:solidFill>
                  <a:srgbClr val="8DB0D3"/>
                </a:solidFill>
              </a:rPr>
              <a: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7BC22F"/>
                </a:solidFill>
              </a:rPr>
              <a:t>RETURN</a:t>
            </a:r>
            <a:r>
              <a:rPr lang="en-US" sz="800" dirty="0" smtClean="0">
                <a:solidFill>
                  <a:srgbClr val="FFFFFF"/>
                </a:solidFill>
              </a:rPr>
              <a:t> </a:t>
            </a:r>
            <a:r>
              <a:rPr lang="en-US" sz="800" dirty="0">
                <a:solidFill>
                  <a:srgbClr val="FFFFFF"/>
                </a:solidFill>
              </a:rPr>
              <a:t>QUERY </a:t>
            </a:r>
            <a:r>
              <a:rPr lang="en-US" sz="800" dirty="0">
                <a:solidFill>
                  <a:srgbClr val="7BC22F"/>
                </a:solidFill>
              </a:rPr>
              <a:t>EXECUTE</a:t>
            </a:r>
            <a:r>
              <a:rPr lang="en-US" sz="800" dirty="0">
                <a:solidFill>
                  <a:srgbClr val="FFFFFF"/>
                </a:solidFill>
              </a:rPr>
              <a:t> md5_query</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END</a:t>
            </a:r>
            <a:r>
              <a:rPr lang="en-US" sz="800" dirty="0" smtClean="0">
                <a:solidFill>
                  <a:srgbClr val="FFFFFF"/>
                </a:solidFill>
              </a:rPr>
              <a:t> </a:t>
            </a:r>
            <a:r>
              <a:rPr lang="en-US" sz="800" dirty="0">
                <a:solidFill>
                  <a:srgbClr val="FFFFFF"/>
                </a:solidFill>
              </a:rPr>
              <a:t>$</a:t>
            </a:r>
            <a:r>
              <a:rPr lang="en-US" sz="800" dirty="0">
                <a:solidFill>
                  <a:srgbClr val="7BC22F"/>
                </a:solidFill>
              </a:rPr>
              <a:t>body</a:t>
            </a:r>
            <a:r>
              <a:rPr lang="en-US" sz="800" dirty="0">
                <a:solidFill>
                  <a:srgbClr val="FFFFFF"/>
                </a:solidFill>
              </a:rPr>
              <a:t>$ </a:t>
            </a:r>
            <a:r>
              <a:rPr lang="en-US" sz="800" dirty="0">
                <a:solidFill>
                  <a:srgbClr val="7BC22F"/>
                </a:solidFill>
              </a:rPr>
              <a:t>LANGUAGE</a:t>
            </a:r>
            <a:r>
              <a:rPr lang="en-US" sz="800" dirty="0">
                <a:solidFill>
                  <a:srgbClr val="FFFFFF"/>
                </a:solidFill>
              </a:rPr>
              <a:t> </a:t>
            </a:r>
            <a:r>
              <a:rPr lang="en-US" sz="800" dirty="0">
                <a:solidFill>
                  <a:srgbClr val="8DB0D3"/>
                </a:solidFill>
              </a:rPr>
              <a:t>'</a:t>
            </a:r>
            <a:r>
              <a:rPr lang="en-US" sz="800" dirty="0" err="1">
                <a:solidFill>
                  <a:srgbClr val="8DB0D3"/>
                </a:solidFill>
              </a:rPr>
              <a:t>plpgsql</a:t>
            </a:r>
            <a:r>
              <a:rPr lang="en-US" sz="800" dirty="0">
                <a:solidFill>
                  <a:srgbClr val="8DB0D3"/>
                </a:solidFill>
              </a:rPr>
              <a:t>'</a:t>
            </a:r>
            <a:r>
              <a:rPr lang="en-US" sz="800" dirty="0">
                <a:solidFill>
                  <a:srgbClr val="FFFFFF"/>
                </a:solidFill>
              </a:rPr>
              <a:t> VOLATILE CALLED </a:t>
            </a:r>
            <a:r>
              <a:rPr lang="en-US" sz="800" dirty="0">
                <a:solidFill>
                  <a:srgbClr val="7BC22F"/>
                </a:solidFill>
              </a:rPr>
              <a:t>ON</a:t>
            </a:r>
            <a:r>
              <a:rPr lang="en-US" sz="800" dirty="0">
                <a:solidFill>
                  <a:srgbClr val="FFFFFF"/>
                </a:solidFill>
              </a:rPr>
              <a:t> </a:t>
            </a:r>
            <a:r>
              <a:rPr lang="en-US" sz="800" dirty="0">
                <a:solidFill>
                  <a:srgbClr val="7BC22F"/>
                </a:solidFill>
              </a:rPr>
              <a:t>NULL</a:t>
            </a:r>
            <a:r>
              <a:rPr lang="en-US" sz="800" dirty="0">
                <a:solidFill>
                  <a:srgbClr val="FFFFFF"/>
                </a:solidFill>
              </a:rPr>
              <a:t> </a:t>
            </a:r>
            <a:r>
              <a:rPr lang="en-US" sz="800" dirty="0">
                <a:solidFill>
                  <a:srgbClr val="7BC22F"/>
                </a:solidFill>
              </a:rPr>
              <a:t>INPUT</a:t>
            </a:r>
            <a:r>
              <a:rPr lang="en-US" sz="800" dirty="0">
                <a:solidFill>
                  <a:srgbClr val="FFFFFF"/>
                </a:solidFill>
              </a:rPr>
              <a:t> SECURITY </a:t>
            </a:r>
            <a:r>
              <a:rPr lang="en-US" sz="800" dirty="0" smtClean="0">
                <a:solidFill>
                  <a:srgbClr val="FFFFFF"/>
                </a:solidFill>
              </a:rPr>
              <a:t>INVOKER</a:t>
            </a:r>
            <a:r>
              <a:rPr lang="en-US" sz="800" dirty="0" smtClean="0">
                <a:solidFill>
                  <a:srgbClr val="F08047"/>
                </a:solidFill>
              </a:rPr>
              <a:t>;</a:t>
            </a:r>
            <a:r>
              <a:rPr lang="en-US" sz="800" dirty="0" smtClean="0">
                <a:solidFill>
                  <a:srgbClr val="FFFFFF"/>
                </a:solidFill>
              </a:rPr>
              <a:t> </a:t>
            </a: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a:xfrm>
            <a:off x="455613" y="1261872"/>
            <a:ext cx="3876902" cy="4782467"/>
          </a:xfrm>
        </p:spPr>
        <p:txBody>
          <a:bodyPr/>
          <a:lstStyle/>
          <a:p>
            <a:pPr marL="119063" indent="-119063">
              <a:buFont typeface="Arial" panose="020B0604020202020204" pitchFamily="34" charset="0"/>
              <a:buChar char="•"/>
            </a:pPr>
            <a:r>
              <a:rPr lang="en-US" dirty="0"/>
              <a:t>Here is how you can re-factor it to be faster by having it return the results for all </a:t>
            </a:r>
            <a:r>
              <a:rPr lang="en-US" dirty="0" err="1"/>
              <a:t>ptid’s</a:t>
            </a:r>
            <a:r>
              <a:rPr lang="en-US" dirty="0"/>
              <a:t> in the table instead of calling this function for each </a:t>
            </a:r>
            <a:r>
              <a:rPr lang="en-US" dirty="0" err="1"/>
              <a:t>ptid</a:t>
            </a:r>
            <a:r>
              <a:rPr lang="en-US" dirty="0"/>
              <a:t>.</a:t>
            </a:r>
          </a:p>
          <a:p>
            <a:pPr marL="119063" indent="-119063">
              <a:buFont typeface="Arial" panose="020B0604020202020204" pitchFamily="34" charset="0"/>
              <a:buChar char="•"/>
            </a:pPr>
            <a:r>
              <a:rPr lang="en-US" dirty="0" err="1"/>
              <a:t>Ptid</a:t>
            </a:r>
            <a:r>
              <a:rPr lang="en-US" dirty="0"/>
              <a:t> = Patient ID.</a:t>
            </a:r>
          </a:p>
          <a:p>
            <a:pPr marL="119063" indent="-119063">
              <a:buFont typeface="Arial" panose="020B0604020202020204" pitchFamily="34" charset="0"/>
              <a:buChar char="•"/>
            </a:pPr>
            <a:r>
              <a:rPr lang="en-US" dirty="0"/>
              <a:t>Any ideas on how much of a speed increase we will see</a:t>
            </a:r>
            <a:r>
              <a:rPr lang="en-US" dirty="0" smtClean="0"/>
              <a:t>?</a:t>
            </a:r>
            <a:endParaRPr lang="en-US" dirty="0"/>
          </a:p>
        </p:txBody>
      </p:sp>
    </p:spTree>
    <p:extLst>
      <p:ext uri="{BB962C8B-B14F-4D97-AF65-F5344CB8AC3E}">
        <p14:creationId xmlns:p14="http://schemas.microsoft.com/office/powerpoint/2010/main" val="7552832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#2 – Speed </a:t>
            </a:r>
            <a:r>
              <a:rPr lang="en-US" dirty="0" smtClean="0"/>
              <a:t>Increase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700" dirty="0">
                <a:solidFill>
                  <a:srgbClr val="7BC22F"/>
                </a:solidFill>
              </a:rPr>
              <a:t>SELECT</a:t>
            </a:r>
            <a:r>
              <a:rPr lang="en-US" sz="700" dirty="0">
                <a:solidFill>
                  <a:srgbClr val="FFFFFF"/>
                </a:solidFill>
              </a:rPr>
              <a:t> </a:t>
            </a:r>
            <a:r>
              <a:rPr lang="en-US" sz="700" dirty="0">
                <a:solidFill>
                  <a:srgbClr val="7BC22F"/>
                </a:solidFill>
              </a:rPr>
              <a:t>DISTINCT</a:t>
            </a:r>
            <a:r>
              <a:rPr lang="en-US" sz="700" dirty="0">
                <a:solidFill>
                  <a:srgbClr val="FFFFFF"/>
                </a:solidFill>
              </a:rPr>
              <a:t> </a:t>
            </a:r>
            <a:r>
              <a:rPr lang="en-US" sz="700" dirty="0">
                <a:solidFill>
                  <a:srgbClr val="7BC22F"/>
                </a:solidFill>
              </a:rPr>
              <a:t>ON</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sas_study_status</a:t>
            </a:r>
            <a:r>
              <a:rPr lang="en-US" sz="700" dirty="0">
                <a:solidFill>
                  <a:srgbClr val="8DB0D3"/>
                </a:solidFill>
              </a:rPr>
              <a:t>'</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err="1">
                <a:solidFill>
                  <a:srgbClr val="7BC22F"/>
                </a:solidFill>
              </a:rPr>
              <a:t>bigint</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sas_study_status</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55208 rows returned (execution time: 00:16:20; total time: 00:16:20) </a:t>
            </a:r>
            <a:endParaRPr lang="en-US" sz="700" dirty="0" smtClean="0">
              <a:solidFill>
                <a:srgbClr val="3A8BDA"/>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7BC22F"/>
                </a:solidFill>
              </a:rPr>
              <a:t>DISTINCT</a:t>
            </a:r>
            <a:r>
              <a:rPr lang="en-US" sz="700" dirty="0">
                <a:solidFill>
                  <a:srgbClr val="FFFFFF"/>
                </a:solidFill>
              </a:rPr>
              <a:t> </a:t>
            </a:r>
            <a:r>
              <a:rPr lang="en-US" sz="700" dirty="0">
                <a:solidFill>
                  <a:srgbClr val="7BC22F"/>
                </a:solidFill>
              </a:rPr>
              <a:t>ON</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sas_step_history</a:t>
            </a:r>
            <a:r>
              <a:rPr lang="en-US" sz="700" dirty="0">
                <a:solidFill>
                  <a:srgbClr val="8DB0D3"/>
                </a:solidFill>
              </a:rPr>
              <a:t>'</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err="1">
                <a:solidFill>
                  <a:srgbClr val="7BC22F"/>
                </a:solidFill>
              </a:rPr>
              <a:t>bigint</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sas_step_history</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117 rows returned (execution time: 1.061 sec; total time: 1.061 sec) </a:t>
            </a:r>
            <a:endParaRPr lang="en-US" sz="700" dirty="0" smtClean="0">
              <a:solidFill>
                <a:srgbClr val="3A8BDA"/>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7BC22F"/>
                </a:solidFill>
              </a:rPr>
              <a:t>DISTINCT</a:t>
            </a:r>
            <a:r>
              <a:rPr lang="en-US" sz="700" dirty="0">
                <a:solidFill>
                  <a:srgbClr val="FFFFFF"/>
                </a:solidFill>
              </a:rPr>
              <a:t> </a:t>
            </a:r>
            <a:r>
              <a:rPr lang="en-US" sz="700" dirty="0">
                <a:solidFill>
                  <a:srgbClr val="7BC22F"/>
                </a:solidFill>
              </a:rPr>
              <a:t>ON</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sas_site_enlist</a:t>
            </a:r>
            <a:r>
              <a:rPr lang="en-US" sz="700" dirty="0">
                <a:solidFill>
                  <a:srgbClr val="8DB0D3"/>
                </a:solidFill>
              </a:rPr>
              <a:t>'</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err="1">
                <a:solidFill>
                  <a:srgbClr val="7BC22F"/>
                </a:solidFill>
              </a:rPr>
              <a:t>bigint</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sas_site_enlist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Unknown, This would be another long one like the one below. </a:t>
            </a: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7BC22F"/>
                </a:solidFill>
              </a:rPr>
              <a:t>DISTINCT</a:t>
            </a:r>
            <a:r>
              <a:rPr lang="en-US" sz="700" dirty="0">
                <a:solidFill>
                  <a:srgbClr val="FFFFFF"/>
                </a:solidFill>
              </a:rPr>
              <a:t> </a:t>
            </a:r>
            <a:r>
              <a:rPr lang="en-US" sz="700" dirty="0">
                <a:solidFill>
                  <a:srgbClr val="7BC22F"/>
                </a:solidFill>
              </a:rPr>
              <a:t>ON</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int_hist</a:t>
            </a:r>
            <a:r>
              <a:rPr lang="en-US" sz="700" dirty="0">
                <a:solidFill>
                  <a:srgbClr val="8DB0D3"/>
                </a:solidFill>
              </a:rPr>
              <a:t>'</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err="1">
                <a:solidFill>
                  <a:srgbClr val="7BC22F"/>
                </a:solidFill>
              </a:rPr>
              <a:t>bigint</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int_hist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46+ minutes and still going </a:t>
            </a:r>
            <a:endParaRPr lang="en-US" sz="700" dirty="0" smtClean="0">
              <a:solidFill>
                <a:srgbClr val="3A8BDA"/>
              </a:solidFill>
            </a:endParaRPr>
          </a:p>
          <a:p>
            <a:pPr>
              <a:lnSpc>
                <a:spcPct val="100000"/>
              </a:lnSpc>
              <a:spcBef>
                <a:spcPts val="0"/>
              </a:spcBef>
            </a:pPr>
            <a:r>
              <a:rPr lang="en-US" sz="700" dirty="0" smtClean="0">
                <a:solidFill>
                  <a:srgbClr val="3A8BDA"/>
                </a:solidFill>
              </a:rPr>
              <a:t>-- </a:t>
            </a:r>
            <a:r>
              <a:rPr lang="en-US" sz="700" dirty="0">
                <a:solidFill>
                  <a:srgbClr val="3A8BDA"/>
                </a:solidFill>
              </a:rPr>
              <a:t>Over 1 Hour </a:t>
            </a:r>
            <a:r>
              <a:rPr lang="en-US" sz="700" dirty="0" smtClean="0">
                <a:solidFill>
                  <a:srgbClr val="3A8BDA"/>
                </a:solidFill>
              </a:rPr>
              <a:t>Total </a:t>
            </a:r>
          </a:p>
          <a:p>
            <a:pPr>
              <a:lnSpc>
                <a:spcPct val="100000"/>
              </a:lnSpc>
              <a:spcBef>
                <a:spcPts val="0"/>
              </a:spcBef>
            </a:pPr>
            <a:endParaRPr lang="en-US" sz="700" dirty="0" smtClean="0">
              <a:solidFill>
                <a:srgbClr val="7BC22F"/>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calculate_md5_of_data_for_ptid_lloyd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sas_study_status</a:t>
            </a:r>
            <a:r>
              <a:rPr lang="en-US" sz="700" dirty="0">
                <a:solidFill>
                  <a:srgbClr val="8DB0D3"/>
                </a:solidFill>
              </a:rPr>
              <a: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55208 rows returned (execution time: 655 </a:t>
            </a:r>
            <a:r>
              <a:rPr lang="en-US" sz="700" dirty="0" err="1">
                <a:solidFill>
                  <a:srgbClr val="3A8BDA"/>
                </a:solidFill>
              </a:rPr>
              <a:t>ms</a:t>
            </a:r>
            <a:r>
              <a:rPr lang="en-US" sz="700" dirty="0">
                <a:solidFill>
                  <a:srgbClr val="3A8BDA"/>
                </a:solidFill>
              </a:rPr>
              <a:t>; total time: 686 </a:t>
            </a:r>
            <a:r>
              <a:rPr lang="en-US" sz="700" dirty="0" err="1">
                <a:solidFill>
                  <a:srgbClr val="3A8BDA"/>
                </a:solidFill>
              </a:rPr>
              <a:t>ms</a:t>
            </a:r>
            <a:r>
              <a:rPr lang="en-US" sz="700" dirty="0">
                <a:solidFill>
                  <a:srgbClr val="3A8BDA"/>
                </a:solidFill>
              </a:rPr>
              <a:t>) </a:t>
            </a:r>
            <a:endParaRPr lang="en-US" sz="700" dirty="0" smtClean="0">
              <a:solidFill>
                <a:srgbClr val="3A8BDA"/>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calculate_md5_of_data_for_ptid_lloyd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sas_step_history</a:t>
            </a:r>
            <a:r>
              <a:rPr lang="en-US" sz="700" dirty="0">
                <a:solidFill>
                  <a:srgbClr val="8DB0D3"/>
                </a:solidFill>
              </a:rPr>
              <a: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117 rows returned (execution time: 15 </a:t>
            </a:r>
            <a:r>
              <a:rPr lang="en-US" sz="700" dirty="0" err="1">
                <a:solidFill>
                  <a:srgbClr val="3A8BDA"/>
                </a:solidFill>
              </a:rPr>
              <a:t>ms</a:t>
            </a:r>
            <a:r>
              <a:rPr lang="en-US" sz="700" dirty="0">
                <a:solidFill>
                  <a:srgbClr val="3A8BDA"/>
                </a:solidFill>
              </a:rPr>
              <a:t>; total time: 15 </a:t>
            </a:r>
            <a:r>
              <a:rPr lang="en-US" sz="700" dirty="0" err="1">
                <a:solidFill>
                  <a:srgbClr val="3A8BDA"/>
                </a:solidFill>
              </a:rPr>
              <a:t>ms</a:t>
            </a:r>
            <a:r>
              <a:rPr lang="en-US" sz="700" dirty="0">
                <a:solidFill>
                  <a:srgbClr val="3A8BDA"/>
                </a:solidFill>
              </a:rPr>
              <a:t>) </a:t>
            </a:r>
            <a:endParaRPr lang="en-US" sz="700" dirty="0" smtClean="0">
              <a:solidFill>
                <a:srgbClr val="3A8BDA"/>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calculate_md5_of_data_for_ptid_lloyd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sas_site_enlist</a:t>
            </a:r>
            <a:r>
              <a:rPr lang="en-US" sz="700" dirty="0">
                <a:solidFill>
                  <a:srgbClr val="8DB0D3"/>
                </a:solidFill>
              </a:rPr>
              <a: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51502 rows returned (execution time: 468 </a:t>
            </a:r>
            <a:r>
              <a:rPr lang="en-US" sz="700" dirty="0" err="1">
                <a:solidFill>
                  <a:srgbClr val="3A8BDA"/>
                </a:solidFill>
              </a:rPr>
              <a:t>ms</a:t>
            </a:r>
            <a:r>
              <a:rPr lang="en-US" sz="700" dirty="0">
                <a:solidFill>
                  <a:srgbClr val="3A8BDA"/>
                </a:solidFill>
              </a:rPr>
              <a:t>; total time: 468 </a:t>
            </a:r>
            <a:r>
              <a:rPr lang="en-US" sz="700" dirty="0" err="1">
                <a:solidFill>
                  <a:srgbClr val="3A8BDA"/>
                </a:solidFill>
              </a:rPr>
              <a:t>ms</a:t>
            </a:r>
            <a:r>
              <a:rPr lang="en-US" sz="700" dirty="0">
                <a:solidFill>
                  <a:srgbClr val="3A8BDA"/>
                </a:solidFill>
              </a:rPr>
              <a:t>) </a:t>
            </a:r>
            <a:endParaRPr lang="en-US" sz="700" dirty="0" smtClean="0">
              <a:solidFill>
                <a:srgbClr val="3A8BDA"/>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a:solidFill>
                  <a:srgbClr val="7BC22F"/>
                </a:solidFill>
              </a:rPr>
              <a:t>FROM</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calculate_md5_of_data_for_ptid_lloyd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int_hist</a:t>
            </a:r>
            <a:r>
              <a:rPr lang="en-US" sz="700" dirty="0">
                <a:solidFill>
                  <a:srgbClr val="8DB0D3"/>
                </a:solidFill>
              </a:rPr>
              <a: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87638 rows returned (execution time: 1.139 sec; total time: 1.155 sec) </a:t>
            </a:r>
            <a:endParaRPr lang="en-US" sz="700" dirty="0" smtClean="0">
              <a:solidFill>
                <a:srgbClr val="3A8BDA"/>
              </a:solidFill>
            </a:endParaRPr>
          </a:p>
          <a:p>
            <a:pPr>
              <a:lnSpc>
                <a:spcPct val="100000"/>
              </a:lnSpc>
              <a:spcBef>
                <a:spcPts val="0"/>
              </a:spcBef>
            </a:pPr>
            <a:r>
              <a:rPr lang="en-US" sz="700" dirty="0" smtClean="0">
                <a:solidFill>
                  <a:srgbClr val="3A8BDA"/>
                </a:solidFill>
              </a:rPr>
              <a:t>-- </a:t>
            </a:r>
            <a:r>
              <a:rPr lang="en-US" sz="700" dirty="0">
                <a:solidFill>
                  <a:srgbClr val="3A8BDA"/>
                </a:solidFill>
              </a:rPr>
              <a:t>Total 2.277 sec </a:t>
            </a:r>
            <a:endParaRPr lang="en-US" sz="7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a:xfrm>
            <a:off x="455613" y="1261872"/>
            <a:ext cx="3876902" cy="4782467"/>
          </a:xfrm>
        </p:spPr>
        <p:txBody>
          <a:bodyPr/>
          <a:lstStyle/>
          <a:p>
            <a:pPr marL="119063" indent="-119063">
              <a:buFont typeface="Arial" panose="020B0604020202020204" pitchFamily="34" charset="0"/>
              <a:buChar char="•"/>
            </a:pPr>
            <a:r>
              <a:rPr lang="en-US" dirty="0"/>
              <a:t>As you can see it is much faster now. Over 1 hour, but we were estimating about 3 hours in production, down to 2¼ seconds.</a:t>
            </a:r>
          </a:p>
          <a:p>
            <a:pPr marL="119063" indent="-119063">
              <a:buFont typeface="Arial" panose="020B0604020202020204" pitchFamily="34" charset="0"/>
              <a:buChar char="•"/>
            </a:pPr>
            <a:r>
              <a:rPr lang="en-US" dirty="0"/>
              <a:t>The speed was increased by a minimum of 790 but we suspect it was really increased by 2,371 times</a:t>
            </a:r>
            <a:r>
              <a:rPr lang="en-US" dirty="0" smtClean="0"/>
              <a:t>.</a:t>
            </a:r>
            <a:endParaRPr lang="en-US" dirty="0"/>
          </a:p>
        </p:txBody>
      </p:sp>
    </p:spTree>
    <p:extLst>
      <p:ext uri="{BB962C8B-B14F-4D97-AF65-F5344CB8AC3E}">
        <p14:creationId xmlns:p14="http://schemas.microsoft.com/office/powerpoint/2010/main" val="5569327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smtClean="0"/>
              <a:t>Re-Factor Example #1</a:t>
            </a:r>
            <a:endParaRPr lang="en-US" altLang="en-US" dirty="0" smtClean="0">
              <a:ea typeface="ヒラギノ角ゴ Pro W3" charset="-128"/>
            </a:endParaRPr>
          </a:p>
          <a:p>
            <a:pPr marL="90488" lvl="1">
              <a:spcBef>
                <a:spcPct val="0"/>
              </a:spcBef>
            </a:pPr>
            <a:r>
              <a:rPr lang="en-US" dirty="0" smtClean="0"/>
              <a:t>Re-Factor Functions – Finishing this refactor</a:t>
            </a:r>
            <a:endParaRPr lang="en-US" dirty="0"/>
          </a:p>
        </p:txBody>
      </p:sp>
    </p:spTree>
    <p:extLst>
      <p:ext uri="{BB962C8B-B14F-4D97-AF65-F5344CB8AC3E}">
        <p14:creationId xmlns:p14="http://schemas.microsoft.com/office/powerpoint/2010/main" val="384511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a:t>
            </a:r>
            <a:r>
              <a:rPr lang="en-US" dirty="0" smtClean="0"/>
              <a:t>#1 </a:t>
            </a:r>
            <a:r>
              <a:rPr lang="en-US" dirty="0"/>
              <a:t>– </a:t>
            </a:r>
            <a:r>
              <a:rPr lang="en-US" dirty="0" smtClean="0"/>
              <a:t>Re-Factored Code</a:t>
            </a:r>
            <a:endParaRPr lang="en-US" sz="2000" dirty="0"/>
          </a:p>
        </p:txBody>
      </p:sp>
      <p:sp>
        <p:nvSpPr>
          <p:cNvPr id="7" name="Text Placeholder 6"/>
          <p:cNvSpPr>
            <a:spLocks noGrp="1"/>
          </p:cNvSpPr>
          <p:nvPr>
            <p:ph type="body" sz="quarter" idx="12"/>
          </p:nvPr>
        </p:nvSpPr>
        <p:spPr>
          <a:xfrm>
            <a:off x="3975315" y="1261872"/>
            <a:ext cx="4709899" cy="4846320"/>
          </a:xfrm>
        </p:spPr>
        <p:txBody>
          <a:bodyPr/>
          <a:lstStyle/>
          <a:p>
            <a:pPr>
              <a:lnSpc>
                <a:spcPct val="100000"/>
              </a:lnSpc>
              <a:spcBef>
                <a:spcPts val="0"/>
              </a:spcBef>
            </a:pPr>
            <a:r>
              <a:rPr lang="en-US" sz="650" dirty="0">
                <a:solidFill>
                  <a:srgbClr val="7BC22F"/>
                </a:solidFill>
              </a:rPr>
              <a:t>FOR</a:t>
            </a:r>
            <a:r>
              <a:rPr lang="en-US" sz="650" dirty="0">
                <a:solidFill>
                  <a:srgbClr val="FFFFFF"/>
                </a:solidFill>
              </a:rPr>
              <a:t> </a:t>
            </a:r>
            <a:r>
              <a:rPr lang="en-US" sz="650" dirty="0" err="1">
                <a:solidFill>
                  <a:srgbClr val="FFFFFF"/>
                </a:solidFill>
              </a:rPr>
              <a:t>raw_row</a:t>
            </a:r>
            <a:r>
              <a:rPr lang="en-US" sz="650" dirty="0">
                <a:solidFill>
                  <a:srgbClr val="FFFFFF"/>
                </a:solidFill>
              </a:rPr>
              <a:t> </a:t>
            </a:r>
            <a:r>
              <a:rPr lang="en-US" sz="650" dirty="0">
                <a:solidFill>
                  <a:srgbClr val="7BC22F"/>
                </a:solidFill>
              </a:rPr>
              <a:t>IN</a:t>
            </a:r>
            <a:r>
              <a:rPr lang="en-US" sz="650" dirty="0">
                <a:solidFill>
                  <a:srgbClr val="FFFFFF"/>
                </a:solidFill>
              </a:rPr>
              <a:t> </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SELECT</a:t>
            </a: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network</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site_affiliation</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protocol</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ptid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gender</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genidm</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genidf</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genidtm</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genidtf</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genido</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genidds</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sex</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race</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raceotxt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nihwhite</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nihblack</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nihasian</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nihnativ</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nihhawpi</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nihother</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hispanic</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birthdt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birthmm</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birthdd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birthyy</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bdt_est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age</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enrolldt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sitedfno</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site</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ptidmom</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ptidprim</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hvtnpart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hvtngrp</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inactdt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inactrsn</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txstatus</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txstopdt</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err="1">
                <a:solidFill>
                  <a:srgbClr val="FFFFFF"/>
                </a:solidFill>
              </a:rPr>
              <a:t>r</a:t>
            </a:r>
            <a:r>
              <a:rPr lang="en-US" sz="650" dirty="0" err="1">
                <a:solidFill>
                  <a:srgbClr val="F08047"/>
                </a:solidFill>
              </a:rPr>
              <a:t>.</a:t>
            </a:r>
            <a:r>
              <a:rPr lang="en-US" sz="650" dirty="0" err="1">
                <a:solidFill>
                  <a:srgbClr val="FFFFFF"/>
                </a:solidFill>
              </a:rPr>
              <a:t>daids_site_id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a:t>
            </a:r>
            <a:r>
              <a:rPr lang="en-US" sz="650" dirty="0">
                <a:solidFill>
                  <a:srgbClr val="F08047"/>
                </a:solidFill>
              </a:rPr>
              <a:t>.</a:t>
            </a:r>
            <a:r>
              <a:rPr lang="en-US" sz="650" dirty="0">
                <a:solidFill>
                  <a:srgbClr val="FFFFFF"/>
                </a:solidFill>
              </a:rPr>
              <a:t>md5 </a:t>
            </a:r>
            <a:r>
              <a:rPr lang="en-US" sz="650" dirty="0">
                <a:solidFill>
                  <a:srgbClr val="7BC22F"/>
                </a:solidFill>
              </a:rPr>
              <a:t>AS</a:t>
            </a:r>
            <a:r>
              <a:rPr lang="en-US" sz="650" dirty="0">
                <a:solidFill>
                  <a:srgbClr val="FFFFFF"/>
                </a:solidFill>
              </a:rPr>
              <a:t> study_status_md5</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b</a:t>
            </a:r>
            <a:r>
              <a:rPr lang="en-US" sz="650" dirty="0">
                <a:solidFill>
                  <a:srgbClr val="F08047"/>
                </a:solidFill>
              </a:rPr>
              <a:t>.</a:t>
            </a:r>
            <a:r>
              <a:rPr lang="en-US" sz="650" dirty="0">
                <a:solidFill>
                  <a:srgbClr val="FFFFFF"/>
                </a:solidFill>
              </a:rPr>
              <a:t>md5 </a:t>
            </a:r>
            <a:r>
              <a:rPr lang="en-US" sz="650" dirty="0">
                <a:solidFill>
                  <a:srgbClr val="7BC22F"/>
                </a:solidFill>
              </a:rPr>
              <a:t>AS</a:t>
            </a:r>
            <a:r>
              <a:rPr lang="en-US" sz="650" dirty="0">
                <a:solidFill>
                  <a:srgbClr val="FFFFFF"/>
                </a:solidFill>
              </a:rPr>
              <a:t> steps_md5</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c</a:t>
            </a:r>
            <a:r>
              <a:rPr lang="en-US" sz="650" dirty="0">
                <a:solidFill>
                  <a:srgbClr val="F08047"/>
                </a:solidFill>
              </a:rPr>
              <a:t>.</a:t>
            </a:r>
            <a:r>
              <a:rPr lang="en-US" sz="650" dirty="0">
                <a:solidFill>
                  <a:srgbClr val="FFFFFF"/>
                </a:solidFill>
              </a:rPr>
              <a:t>md5 </a:t>
            </a:r>
            <a:r>
              <a:rPr lang="en-US" sz="650" dirty="0">
                <a:solidFill>
                  <a:srgbClr val="7BC22F"/>
                </a:solidFill>
              </a:rPr>
              <a:t>AS</a:t>
            </a:r>
            <a:r>
              <a:rPr lang="en-US" sz="650" dirty="0">
                <a:solidFill>
                  <a:srgbClr val="FFFFFF"/>
                </a:solidFill>
              </a:rPr>
              <a:t> site_enlistments_md5</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d</a:t>
            </a:r>
            <a:r>
              <a:rPr lang="en-US" sz="650" dirty="0">
                <a:solidFill>
                  <a:srgbClr val="F08047"/>
                </a:solidFill>
              </a:rPr>
              <a:t>.</a:t>
            </a:r>
            <a:r>
              <a:rPr lang="en-US" sz="650" dirty="0">
                <a:solidFill>
                  <a:srgbClr val="FFFFFF"/>
                </a:solidFill>
              </a:rPr>
              <a:t>md5 </a:t>
            </a:r>
            <a:r>
              <a:rPr lang="en-US" sz="650" dirty="0">
                <a:solidFill>
                  <a:srgbClr val="7BC22F"/>
                </a:solidFill>
              </a:rPr>
              <a:t>AS</a:t>
            </a:r>
            <a:r>
              <a:rPr lang="en-US" sz="650" dirty="0">
                <a:solidFill>
                  <a:srgbClr val="FFFFFF"/>
                </a:solidFill>
              </a:rPr>
              <a:t> interventions_md5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FROM</a:t>
            </a:r>
            <a:r>
              <a:rPr lang="en-US" sz="650" dirty="0">
                <a:solidFill>
                  <a:srgbClr val="FFFFFF"/>
                </a:solidFill>
              </a:rPr>
              <a:t> </a:t>
            </a:r>
            <a:r>
              <a:rPr lang="en-US" sz="650" dirty="0" err="1">
                <a:solidFill>
                  <a:srgbClr val="FFFFFF"/>
                </a:solidFill>
              </a:rPr>
              <a:t>daids_es</a:t>
            </a:r>
            <a:r>
              <a:rPr lang="en-US" sz="650" dirty="0" err="1">
                <a:solidFill>
                  <a:srgbClr val="F08047"/>
                </a:solidFill>
              </a:rPr>
              <a:t>.</a:t>
            </a:r>
            <a:r>
              <a:rPr lang="en-US" sz="650" dirty="0" err="1">
                <a:solidFill>
                  <a:srgbClr val="FFFFFF"/>
                </a:solidFill>
              </a:rPr>
              <a:t>std_enr_data_raw</a:t>
            </a:r>
            <a:r>
              <a:rPr lang="en-US" sz="650" dirty="0">
                <a:solidFill>
                  <a:srgbClr val="FFFFFF"/>
                </a:solidFill>
              </a:rPr>
              <a:t> r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LEFT</a:t>
            </a:r>
            <a:r>
              <a:rPr lang="en-US" sz="650" dirty="0">
                <a:solidFill>
                  <a:srgbClr val="FFFFFF"/>
                </a:solidFill>
              </a:rPr>
              <a:t> </a:t>
            </a:r>
            <a:r>
              <a:rPr lang="en-US" sz="650" dirty="0">
                <a:solidFill>
                  <a:srgbClr val="7BC22F"/>
                </a:solidFill>
              </a:rPr>
              <a:t>JOIN</a:t>
            </a:r>
            <a:r>
              <a:rPr lang="en-US" sz="650" dirty="0">
                <a:solidFill>
                  <a:srgbClr val="FFFFFF"/>
                </a:solidFill>
              </a:rPr>
              <a:t> daids_es</a:t>
            </a:r>
            <a:r>
              <a:rPr lang="en-US" sz="650" dirty="0">
                <a:solidFill>
                  <a:srgbClr val="F08047"/>
                </a:solidFill>
              </a:rPr>
              <a:t>.</a:t>
            </a:r>
            <a:r>
              <a:rPr lang="en-US" sz="650" dirty="0">
                <a:solidFill>
                  <a:srgbClr val="FFFFFF"/>
                </a:solidFill>
              </a:rPr>
              <a:t>calculate_md5_of_data_for_ptid</a:t>
            </a:r>
            <a:r>
              <a:rPr lang="en-US" sz="650" dirty="0">
                <a:solidFill>
                  <a:srgbClr val="F08047"/>
                </a:solidFill>
              </a:rPr>
              <a:t>(</a:t>
            </a:r>
            <a:r>
              <a:rPr lang="en-US" sz="650" dirty="0">
                <a:solidFill>
                  <a:srgbClr val="8DB0D3"/>
                </a:solidFill>
              </a:rPr>
              <a:t>'daids_</a:t>
            </a:r>
            <a:r>
              <a:rPr lang="en-US" sz="650" dirty="0" err="1">
                <a:solidFill>
                  <a:srgbClr val="8DB0D3"/>
                </a:solidFill>
              </a:rPr>
              <a:t>es</a:t>
            </a:r>
            <a:r>
              <a:rPr lang="en-US" sz="650" dirty="0">
                <a:solidFill>
                  <a:srgbClr val="8DB0D3"/>
                </a:solidFill>
              </a:rPr>
              <a:t>'</a:t>
            </a:r>
            <a:r>
              <a:rPr lang="en-US" sz="650" dirty="0">
                <a:solidFill>
                  <a:srgbClr val="F08047"/>
                </a:solidFill>
              </a:rPr>
              <a:t>,</a:t>
            </a:r>
            <a:r>
              <a:rPr lang="en-US" sz="650" dirty="0">
                <a:solidFill>
                  <a:srgbClr val="8DB0D3"/>
                </a:solidFill>
              </a:rPr>
              <a:t>'</a:t>
            </a:r>
            <a:r>
              <a:rPr lang="en-US" sz="650" dirty="0" err="1">
                <a:solidFill>
                  <a:srgbClr val="8DB0D3"/>
                </a:solidFill>
              </a:rPr>
              <a:t>sas_study_status</a:t>
            </a:r>
            <a:r>
              <a:rPr lang="en-US" sz="650" dirty="0">
                <a:solidFill>
                  <a:srgbClr val="8DB0D3"/>
                </a:solidFill>
              </a:rPr>
              <a:t>'</a:t>
            </a:r>
            <a:r>
              <a:rPr lang="en-US" sz="650" dirty="0">
                <a:solidFill>
                  <a:srgbClr val="F08047"/>
                </a:solidFill>
              </a:rPr>
              <a:t>)</a:t>
            </a:r>
            <a:r>
              <a:rPr lang="en-US" sz="650" dirty="0">
                <a:solidFill>
                  <a:srgbClr val="FFFFFF"/>
                </a:solidFill>
              </a:rPr>
              <a:t> a </a:t>
            </a:r>
            <a:r>
              <a:rPr lang="en-US" sz="650" dirty="0">
                <a:solidFill>
                  <a:srgbClr val="7BC22F"/>
                </a:solidFill>
              </a:rPr>
              <a:t>USING</a:t>
            </a:r>
            <a:r>
              <a:rPr lang="en-US" sz="650" dirty="0">
                <a:solidFill>
                  <a:srgbClr val="FFFFFF"/>
                </a:solidFill>
              </a:rPr>
              <a:t> </a:t>
            </a:r>
            <a:r>
              <a:rPr lang="en-US" sz="650" dirty="0">
                <a:solidFill>
                  <a:srgbClr val="F08047"/>
                </a:solidFill>
              </a:rPr>
              <a:t>(</a:t>
            </a:r>
            <a:r>
              <a:rPr lang="en-US" sz="650" dirty="0" err="1">
                <a:solidFill>
                  <a:srgbClr val="FFFFFF"/>
                </a:solidFill>
              </a:rPr>
              <a:t>ptid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LEFT</a:t>
            </a:r>
            <a:r>
              <a:rPr lang="en-US" sz="650" dirty="0">
                <a:solidFill>
                  <a:srgbClr val="FFFFFF"/>
                </a:solidFill>
              </a:rPr>
              <a:t> </a:t>
            </a:r>
            <a:r>
              <a:rPr lang="en-US" sz="650" dirty="0">
                <a:solidFill>
                  <a:srgbClr val="7BC22F"/>
                </a:solidFill>
              </a:rPr>
              <a:t>JOIN</a:t>
            </a:r>
            <a:r>
              <a:rPr lang="en-US" sz="650" dirty="0">
                <a:solidFill>
                  <a:srgbClr val="FFFFFF"/>
                </a:solidFill>
              </a:rPr>
              <a:t> daids_es</a:t>
            </a:r>
            <a:r>
              <a:rPr lang="en-US" sz="650" dirty="0">
                <a:solidFill>
                  <a:srgbClr val="F08047"/>
                </a:solidFill>
              </a:rPr>
              <a:t>.</a:t>
            </a:r>
            <a:r>
              <a:rPr lang="en-US" sz="650" dirty="0">
                <a:solidFill>
                  <a:srgbClr val="FFFFFF"/>
                </a:solidFill>
              </a:rPr>
              <a:t>calculate_md5_of_data_for_ptid</a:t>
            </a:r>
            <a:r>
              <a:rPr lang="en-US" sz="650" dirty="0">
                <a:solidFill>
                  <a:srgbClr val="F08047"/>
                </a:solidFill>
              </a:rPr>
              <a:t>(</a:t>
            </a:r>
            <a:r>
              <a:rPr lang="en-US" sz="650" dirty="0">
                <a:solidFill>
                  <a:srgbClr val="8DB0D3"/>
                </a:solidFill>
              </a:rPr>
              <a:t>'daids_</a:t>
            </a:r>
            <a:r>
              <a:rPr lang="en-US" sz="650" dirty="0" err="1">
                <a:solidFill>
                  <a:srgbClr val="8DB0D3"/>
                </a:solidFill>
              </a:rPr>
              <a:t>es</a:t>
            </a:r>
            <a:r>
              <a:rPr lang="en-US" sz="650" dirty="0">
                <a:solidFill>
                  <a:srgbClr val="8DB0D3"/>
                </a:solidFill>
              </a:rPr>
              <a:t>'</a:t>
            </a:r>
            <a:r>
              <a:rPr lang="en-US" sz="650" dirty="0">
                <a:solidFill>
                  <a:srgbClr val="F08047"/>
                </a:solidFill>
              </a:rPr>
              <a:t>,</a:t>
            </a:r>
            <a:r>
              <a:rPr lang="en-US" sz="650" dirty="0">
                <a:solidFill>
                  <a:srgbClr val="8DB0D3"/>
                </a:solidFill>
              </a:rPr>
              <a:t>'</a:t>
            </a:r>
            <a:r>
              <a:rPr lang="en-US" sz="650" dirty="0" err="1">
                <a:solidFill>
                  <a:srgbClr val="8DB0D3"/>
                </a:solidFill>
              </a:rPr>
              <a:t>sas_step_history</a:t>
            </a:r>
            <a:r>
              <a:rPr lang="en-US" sz="650" dirty="0">
                <a:solidFill>
                  <a:srgbClr val="8DB0D3"/>
                </a:solidFill>
              </a:rPr>
              <a:t>'</a:t>
            </a:r>
            <a:r>
              <a:rPr lang="en-US" sz="650" dirty="0">
                <a:solidFill>
                  <a:srgbClr val="F08047"/>
                </a:solidFill>
              </a:rPr>
              <a:t>)</a:t>
            </a:r>
            <a:r>
              <a:rPr lang="en-US" sz="650" dirty="0">
                <a:solidFill>
                  <a:srgbClr val="FFFFFF"/>
                </a:solidFill>
              </a:rPr>
              <a:t> b </a:t>
            </a:r>
            <a:r>
              <a:rPr lang="en-US" sz="650" dirty="0">
                <a:solidFill>
                  <a:srgbClr val="7BC22F"/>
                </a:solidFill>
              </a:rPr>
              <a:t>USING</a:t>
            </a:r>
            <a:r>
              <a:rPr lang="en-US" sz="650" dirty="0">
                <a:solidFill>
                  <a:srgbClr val="FFFFFF"/>
                </a:solidFill>
              </a:rPr>
              <a:t> </a:t>
            </a:r>
            <a:r>
              <a:rPr lang="en-US" sz="650" dirty="0">
                <a:solidFill>
                  <a:srgbClr val="F08047"/>
                </a:solidFill>
              </a:rPr>
              <a:t>(</a:t>
            </a:r>
            <a:r>
              <a:rPr lang="en-US" sz="650" dirty="0" err="1">
                <a:solidFill>
                  <a:srgbClr val="FFFFFF"/>
                </a:solidFill>
              </a:rPr>
              <a:t>ptid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LEFT</a:t>
            </a:r>
            <a:r>
              <a:rPr lang="en-US" sz="650" dirty="0">
                <a:solidFill>
                  <a:srgbClr val="FFFFFF"/>
                </a:solidFill>
              </a:rPr>
              <a:t> </a:t>
            </a:r>
            <a:r>
              <a:rPr lang="en-US" sz="650" dirty="0">
                <a:solidFill>
                  <a:srgbClr val="7BC22F"/>
                </a:solidFill>
              </a:rPr>
              <a:t>JOIN</a:t>
            </a:r>
            <a:r>
              <a:rPr lang="en-US" sz="650" dirty="0">
                <a:solidFill>
                  <a:srgbClr val="FFFFFF"/>
                </a:solidFill>
              </a:rPr>
              <a:t> daids_es</a:t>
            </a:r>
            <a:r>
              <a:rPr lang="en-US" sz="650" dirty="0">
                <a:solidFill>
                  <a:srgbClr val="F08047"/>
                </a:solidFill>
              </a:rPr>
              <a:t>.</a:t>
            </a:r>
            <a:r>
              <a:rPr lang="en-US" sz="650" dirty="0">
                <a:solidFill>
                  <a:srgbClr val="FFFFFF"/>
                </a:solidFill>
              </a:rPr>
              <a:t>calculate_md5_of_data_for_ptid</a:t>
            </a:r>
            <a:r>
              <a:rPr lang="en-US" sz="650" dirty="0">
                <a:solidFill>
                  <a:srgbClr val="F08047"/>
                </a:solidFill>
              </a:rPr>
              <a:t>(</a:t>
            </a:r>
            <a:r>
              <a:rPr lang="en-US" sz="650" dirty="0">
                <a:solidFill>
                  <a:srgbClr val="8DB0D3"/>
                </a:solidFill>
              </a:rPr>
              <a:t>'daids_</a:t>
            </a:r>
            <a:r>
              <a:rPr lang="en-US" sz="650" dirty="0" err="1">
                <a:solidFill>
                  <a:srgbClr val="8DB0D3"/>
                </a:solidFill>
              </a:rPr>
              <a:t>es</a:t>
            </a:r>
            <a:r>
              <a:rPr lang="en-US" sz="650" dirty="0">
                <a:solidFill>
                  <a:srgbClr val="8DB0D3"/>
                </a:solidFill>
              </a:rPr>
              <a:t>'</a:t>
            </a:r>
            <a:r>
              <a:rPr lang="en-US" sz="650" dirty="0">
                <a:solidFill>
                  <a:srgbClr val="F08047"/>
                </a:solidFill>
              </a:rPr>
              <a:t>,</a:t>
            </a:r>
            <a:r>
              <a:rPr lang="en-US" sz="650" dirty="0">
                <a:solidFill>
                  <a:srgbClr val="8DB0D3"/>
                </a:solidFill>
              </a:rPr>
              <a:t>'</a:t>
            </a:r>
            <a:r>
              <a:rPr lang="en-US" sz="650" dirty="0" err="1">
                <a:solidFill>
                  <a:srgbClr val="8DB0D3"/>
                </a:solidFill>
              </a:rPr>
              <a:t>sas_site_enlist</a:t>
            </a:r>
            <a:r>
              <a:rPr lang="en-US" sz="650" dirty="0">
                <a:solidFill>
                  <a:srgbClr val="8DB0D3"/>
                </a:solidFill>
              </a:rPr>
              <a:t>'</a:t>
            </a:r>
            <a:r>
              <a:rPr lang="en-US" sz="650" dirty="0">
                <a:solidFill>
                  <a:srgbClr val="F08047"/>
                </a:solidFill>
              </a:rPr>
              <a:t>)</a:t>
            </a:r>
            <a:r>
              <a:rPr lang="en-US" sz="650" dirty="0">
                <a:solidFill>
                  <a:srgbClr val="FFFFFF"/>
                </a:solidFill>
              </a:rPr>
              <a:t> c </a:t>
            </a:r>
            <a:r>
              <a:rPr lang="en-US" sz="650" dirty="0">
                <a:solidFill>
                  <a:srgbClr val="7BC22F"/>
                </a:solidFill>
              </a:rPr>
              <a:t>USING</a:t>
            </a:r>
            <a:r>
              <a:rPr lang="en-US" sz="650" dirty="0">
                <a:solidFill>
                  <a:srgbClr val="FFFFFF"/>
                </a:solidFill>
              </a:rPr>
              <a:t> </a:t>
            </a:r>
            <a:r>
              <a:rPr lang="en-US" sz="650" dirty="0">
                <a:solidFill>
                  <a:srgbClr val="F08047"/>
                </a:solidFill>
              </a:rPr>
              <a:t>(</a:t>
            </a:r>
            <a:r>
              <a:rPr lang="en-US" sz="650" dirty="0" err="1">
                <a:solidFill>
                  <a:srgbClr val="FFFFFF"/>
                </a:solidFill>
              </a:rPr>
              <a:t>ptid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LEFT</a:t>
            </a:r>
            <a:r>
              <a:rPr lang="en-US" sz="650" dirty="0">
                <a:solidFill>
                  <a:srgbClr val="FFFFFF"/>
                </a:solidFill>
              </a:rPr>
              <a:t> </a:t>
            </a:r>
            <a:r>
              <a:rPr lang="en-US" sz="650" dirty="0">
                <a:solidFill>
                  <a:srgbClr val="7BC22F"/>
                </a:solidFill>
              </a:rPr>
              <a:t>JOIN</a:t>
            </a:r>
            <a:r>
              <a:rPr lang="en-US" sz="650" dirty="0">
                <a:solidFill>
                  <a:srgbClr val="FFFFFF"/>
                </a:solidFill>
              </a:rPr>
              <a:t> daids_es</a:t>
            </a:r>
            <a:r>
              <a:rPr lang="en-US" sz="650" dirty="0">
                <a:solidFill>
                  <a:srgbClr val="F08047"/>
                </a:solidFill>
              </a:rPr>
              <a:t>.</a:t>
            </a:r>
            <a:r>
              <a:rPr lang="en-US" sz="650" dirty="0">
                <a:solidFill>
                  <a:srgbClr val="FFFFFF"/>
                </a:solidFill>
              </a:rPr>
              <a:t>calculate_md5_of_data_for_ptid</a:t>
            </a:r>
            <a:r>
              <a:rPr lang="en-US" sz="650" dirty="0">
                <a:solidFill>
                  <a:srgbClr val="F08047"/>
                </a:solidFill>
              </a:rPr>
              <a:t>(</a:t>
            </a:r>
            <a:r>
              <a:rPr lang="en-US" sz="650" dirty="0">
                <a:solidFill>
                  <a:srgbClr val="8DB0D3"/>
                </a:solidFill>
              </a:rPr>
              <a:t>'daids_</a:t>
            </a:r>
            <a:r>
              <a:rPr lang="en-US" sz="650" dirty="0" err="1">
                <a:solidFill>
                  <a:srgbClr val="8DB0D3"/>
                </a:solidFill>
              </a:rPr>
              <a:t>es</a:t>
            </a:r>
            <a:r>
              <a:rPr lang="en-US" sz="650" dirty="0">
                <a:solidFill>
                  <a:srgbClr val="8DB0D3"/>
                </a:solidFill>
              </a:rPr>
              <a:t>'</a:t>
            </a:r>
            <a:r>
              <a:rPr lang="en-US" sz="650" dirty="0">
                <a:solidFill>
                  <a:srgbClr val="F08047"/>
                </a:solidFill>
              </a:rPr>
              <a:t>,</a:t>
            </a:r>
            <a:r>
              <a:rPr lang="en-US" sz="650" dirty="0">
                <a:solidFill>
                  <a:srgbClr val="8DB0D3"/>
                </a:solidFill>
              </a:rPr>
              <a:t>'</a:t>
            </a:r>
            <a:r>
              <a:rPr lang="en-US" sz="650" dirty="0" err="1">
                <a:solidFill>
                  <a:srgbClr val="8DB0D3"/>
                </a:solidFill>
              </a:rPr>
              <a:t>int_hist</a:t>
            </a:r>
            <a:r>
              <a:rPr lang="en-US" sz="650" dirty="0">
                <a:solidFill>
                  <a:srgbClr val="8DB0D3"/>
                </a:solidFill>
              </a:rPr>
              <a:t>'</a:t>
            </a:r>
            <a:r>
              <a:rPr lang="en-US" sz="650" dirty="0">
                <a:solidFill>
                  <a:srgbClr val="F08047"/>
                </a:solidFill>
              </a:rPr>
              <a:t>)</a:t>
            </a:r>
            <a:r>
              <a:rPr lang="en-US" sz="650" dirty="0">
                <a:solidFill>
                  <a:srgbClr val="FFFFFF"/>
                </a:solidFill>
              </a:rPr>
              <a:t> d </a:t>
            </a:r>
            <a:r>
              <a:rPr lang="en-US" sz="650" dirty="0">
                <a:solidFill>
                  <a:srgbClr val="7BC22F"/>
                </a:solidFill>
              </a:rPr>
              <a:t>USING</a:t>
            </a:r>
            <a:r>
              <a:rPr lang="en-US" sz="650" dirty="0">
                <a:solidFill>
                  <a:srgbClr val="FFFFFF"/>
                </a:solidFill>
              </a:rPr>
              <a:t> </a:t>
            </a:r>
            <a:r>
              <a:rPr lang="en-US" sz="650" dirty="0">
                <a:solidFill>
                  <a:srgbClr val="F08047"/>
                </a:solidFill>
              </a:rPr>
              <a:t>(</a:t>
            </a:r>
            <a:r>
              <a:rPr lang="en-US" sz="650" dirty="0" err="1">
                <a:solidFill>
                  <a:srgbClr val="FFFFFF"/>
                </a:solidFill>
              </a:rPr>
              <a:t>ptid</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F08047"/>
                </a:solidFill>
              </a:rPr>
              <a:t>)</a:t>
            </a:r>
            <a:r>
              <a:rPr lang="en-US" sz="650" dirty="0">
                <a:solidFill>
                  <a:srgbClr val="FFFFFF"/>
                </a:solidFill>
              </a:rPr>
              <a:t> </a:t>
            </a:r>
            <a:endParaRPr lang="en-US" sz="650" dirty="0" smtClean="0">
              <a:solidFill>
                <a:srgbClr val="FFFFFF"/>
              </a:solidFill>
            </a:endParaRPr>
          </a:p>
          <a:p>
            <a:pPr>
              <a:lnSpc>
                <a:spcPct val="100000"/>
              </a:lnSpc>
              <a:spcBef>
                <a:spcPts val="0"/>
              </a:spcBef>
            </a:pPr>
            <a:r>
              <a:rPr lang="en-US" sz="650" dirty="0">
                <a:solidFill>
                  <a:srgbClr val="FFFFFF"/>
                </a:solidFill>
              </a:rPr>
              <a:t>    </a:t>
            </a:r>
            <a:r>
              <a:rPr lang="en-US" sz="650" dirty="0">
                <a:solidFill>
                  <a:srgbClr val="7BC22F"/>
                </a:solidFill>
              </a:rPr>
              <a:t>LOOP</a:t>
            </a:r>
            <a:r>
              <a:rPr lang="en-US" sz="650" dirty="0">
                <a:solidFill>
                  <a:srgbClr val="FFFFFF"/>
                </a:solidFill>
              </a:rPr>
              <a:t> </a:t>
            </a:r>
          </a:p>
        </p:txBody>
      </p:sp>
      <p:sp>
        <p:nvSpPr>
          <p:cNvPr id="4" name="Footer Placeholder 3"/>
          <p:cNvSpPr>
            <a:spLocks noGrp="1"/>
          </p:cNvSpPr>
          <p:nvPr>
            <p:ph type="ftr" sz="quarter" idx="14"/>
          </p:nvPr>
        </p:nvSpPr>
        <p:spPr/>
        <p:txBody>
          <a:bodyPr/>
          <a:lstStyle/>
          <a:p>
            <a:pPr>
              <a:defRPr/>
            </a:pPr>
            <a:r>
              <a:rPr lang="en-US" altLang="en-US" dirty="0" smtClean="0"/>
              <a:t>© Fred Hutchinson Cancer Research Center </a:t>
            </a:r>
            <a:endParaRPr lang="en-US" altLang="en-US" dirty="0"/>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a:xfrm>
            <a:off x="455613" y="1261872"/>
            <a:ext cx="3403465" cy="4782467"/>
          </a:xfrm>
        </p:spPr>
        <p:txBody>
          <a:bodyPr/>
          <a:lstStyle/>
          <a:p>
            <a:pPr marL="119063" indent="-119063">
              <a:buFont typeface="Arial" panose="020B0604020202020204" pitchFamily="34" charset="0"/>
              <a:buChar char="•"/>
            </a:pPr>
            <a:r>
              <a:rPr lang="en-US" dirty="0"/>
              <a:t>Here is how we use the re-factored hashing function inside of our main code.</a:t>
            </a:r>
          </a:p>
          <a:p>
            <a:pPr marL="119063" indent="-119063">
              <a:buFont typeface="Arial" panose="020B0604020202020204" pitchFamily="34" charset="0"/>
              <a:buChar char="•"/>
            </a:pPr>
            <a:r>
              <a:rPr lang="en-US" dirty="0"/>
              <a:t>How much of a speed increase do you think this will have?</a:t>
            </a:r>
          </a:p>
        </p:txBody>
      </p:sp>
    </p:spTree>
    <p:extLst>
      <p:ext uri="{BB962C8B-B14F-4D97-AF65-F5344CB8AC3E}">
        <p14:creationId xmlns:p14="http://schemas.microsoft.com/office/powerpoint/2010/main" val="13051236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#1 – Re-Factored </a:t>
            </a:r>
            <a:r>
              <a:rPr lang="en-US" dirty="0" smtClean="0"/>
              <a:t>Code</a:t>
            </a:r>
            <a:endParaRPr lang="en-US" sz="2000" dirty="0"/>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a:xfrm>
            <a:off x="455612" y="1261872"/>
            <a:ext cx="8215689" cy="4846320"/>
          </a:xfrm>
        </p:spPr>
        <p:txBody>
          <a:bodyPr/>
          <a:lstStyle/>
          <a:p>
            <a:pPr marL="119063" indent="-119063">
              <a:buFont typeface="Arial" panose="020B0604020202020204" pitchFamily="34" charset="0"/>
              <a:buChar char="•"/>
            </a:pPr>
            <a:r>
              <a:rPr lang="en-US" dirty="0"/>
              <a:t>This changed it from running in 3½ hours back down to the original 10 minutes.</a:t>
            </a:r>
          </a:p>
          <a:p>
            <a:pPr marL="119063" indent="-119063">
              <a:buFont typeface="Arial" panose="020B0604020202020204" pitchFamily="34" charset="0"/>
              <a:buChar char="•"/>
            </a:pPr>
            <a:r>
              <a:rPr lang="en-US" dirty="0"/>
              <a:t>It is now 10½ times faster that it was originally written</a:t>
            </a:r>
            <a:r>
              <a:rPr lang="en-US" dirty="0" smtClean="0"/>
              <a:t>.</a:t>
            </a:r>
            <a:endParaRPr lang="en-US" dirty="0"/>
          </a:p>
        </p:txBody>
      </p:sp>
    </p:spTree>
    <p:extLst>
      <p:ext uri="{BB962C8B-B14F-4D97-AF65-F5344CB8AC3E}">
        <p14:creationId xmlns:p14="http://schemas.microsoft.com/office/powerpoint/2010/main" val="1914838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457200" y="577849"/>
            <a:ext cx="8228013" cy="2067379"/>
          </a:xfrm>
        </p:spPr>
        <p:txBody>
          <a:bodyPr/>
          <a:lstStyle/>
          <a:p>
            <a:r>
              <a:rPr lang="en-US" dirty="0" smtClean="0"/>
              <a:t>Re-Factor Example #3</a:t>
            </a:r>
            <a:endParaRPr lang="en-US" altLang="en-US" dirty="0" smtClean="0">
              <a:ea typeface="ヒラギノ角ゴ Pro W3" charset="-128"/>
            </a:endParaRPr>
          </a:p>
          <a:p>
            <a:pPr marL="90488" lvl="1">
              <a:spcBef>
                <a:spcPct val="0"/>
              </a:spcBef>
            </a:pPr>
            <a:r>
              <a:rPr lang="en-US" dirty="0" smtClean="0"/>
              <a:t>Re-Factor Functions</a:t>
            </a:r>
            <a:endParaRPr lang="en-US" dirty="0"/>
          </a:p>
        </p:txBody>
      </p:sp>
    </p:spTree>
    <p:extLst>
      <p:ext uri="{BB962C8B-B14F-4D97-AF65-F5344CB8AC3E}">
        <p14:creationId xmlns:p14="http://schemas.microsoft.com/office/powerpoint/2010/main" val="23146942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Original </a:t>
            </a:r>
            <a:r>
              <a:rPr lang="en-US" dirty="0" smtClean="0"/>
              <a:t>Code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700" dirty="0" smtClean="0">
                <a:solidFill>
                  <a:srgbClr val="3A8BDA"/>
                </a:solidFill>
              </a:rPr>
              <a:t>-- </a:t>
            </a:r>
            <a:r>
              <a:rPr lang="en-US" sz="700" dirty="0">
                <a:solidFill>
                  <a:srgbClr val="3A8BDA"/>
                </a:solidFill>
              </a:rPr>
              <a:t>Look for an existing entry in the </a:t>
            </a:r>
            <a:r>
              <a:rPr lang="en-US" sz="700" dirty="0" err="1">
                <a:solidFill>
                  <a:srgbClr val="3A8BDA"/>
                </a:solidFill>
              </a:rPr>
              <a:t>pt_accrual</a:t>
            </a:r>
            <a:r>
              <a:rPr lang="en-US" sz="700" dirty="0">
                <a:solidFill>
                  <a:srgbClr val="3A8BDA"/>
                </a:solidFill>
              </a:rPr>
              <a:t> table </a:t>
            </a:r>
            <a:endParaRPr lang="en-US" sz="700" dirty="0" smtClean="0">
              <a:solidFill>
                <a:srgbClr val="3A8BDA"/>
              </a:solidFill>
            </a:endParaRPr>
          </a:p>
          <a:p>
            <a:pPr>
              <a:lnSpc>
                <a:spcPct val="100000"/>
              </a:lnSpc>
              <a:spcBef>
                <a:spcPts val="0"/>
              </a:spcBef>
            </a:pPr>
            <a:r>
              <a:rPr lang="en-US" sz="700" dirty="0" smtClean="0">
                <a:solidFill>
                  <a:srgbClr val="7BC22F"/>
                </a:solidFill>
              </a:rPr>
              <a:t>SELECT</a:t>
            </a:r>
            <a:r>
              <a:rPr lang="en-US" sz="700" dirty="0" smtClean="0">
                <a:solidFill>
                  <a:srgbClr val="FFFFFF"/>
                </a:solidFill>
              </a:rPr>
              <a:t> </a:t>
            </a:r>
            <a:r>
              <a:rPr lang="en-US" sz="700" dirty="0">
                <a:solidFill>
                  <a:srgbClr val="7BC22F"/>
                </a:solidFill>
              </a:rPr>
              <a:t>INTO</a:t>
            </a:r>
            <a:r>
              <a:rPr lang="en-US" sz="700" dirty="0">
                <a:solidFill>
                  <a:srgbClr val="FFFFFF"/>
                </a:solidFill>
              </a:rPr>
              <a:t> </a:t>
            </a:r>
            <a:r>
              <a:rPr lang="en-US" sz="700" dirty="0" err="1">
                <a:solidFill>
                  <a:srgbClr val="FFFFFF"/>
                </a:solidFill>
              </a:rPr>
              <a:t>exist_row</a:t>
            </a:r>
            <a:r>
              <a:rPr lang="en-US" sz="700" dirty="0">
                <a:solidFill>
                  <a:srgbClr val="FFFFFF"/>
                </a:solidFill>
              </a:rPr>
              <a:t> </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FFFFFF"/>
                </a:solidFill>
              </a:rPr>
              <a:t>  </a:t>
            </a:r>
            <a:r>
              <a:rPr lang="en-US" sz="700" dirty="0" smtClean="0">
                <a:solidFill>
                  <a:srgbClr val="7BC22F"/>
                </a:solidFill>
              </a:rPr>
              <a:t>FROM</a:t>
            </a:r>
            <a:r>
              <a:rPr lang="en-US" sz="700" dirty="0" smtClean="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pt_accrual</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FFFFFF"/>
                </a:solidFill>
              </a:rPr>
              <a:t>  </a:t>
            </a:r>
            <a:r>
              <a:rPr lang="en-US" sz="700" dirty="0" smtClean="0">
                <a:solidFill>
                  <a:srgbClr val="7BC22F"/>
                </a:solidFill>
              </a:rPr>
              <a:t>WHERE</a:t>
            </a:r>
            <a:r>
              <a:rPr lang="en-US" sz="700" dirty="0" smtClean="0">
                <a:solidFill>
                  <a:srgbClr val="FFFFFF"/>
                </a:solidFill>
              </a:rPr>
              <a:t> </a:t>
            </a:r>
            <a:r>
              <a:rPr lang="en-US" sz="700" dirty="0" err="1">
                <a:solidFill>
                  <a:srgbClr val="FFFFFF"/>
                </a:solidFill>
              </a:rPr>
              <a:t>raw_row</a:t>
            </a:r>
            <a:r>
              <a:rPr lang="en-US" sz="700" dirty="0" err="1">
                <a:solidFill>
                  <a:srgbClr val="F08047"/>
                </a:solidFill>
              </a:rPr>
              <a:t>.</a:t>
            </a:r>
            <a:r>
              <a:rPr lang="en-US" sz="700" dirty="0" err="1">
                <a:solidFill>
                  <a:srgbClr val="FFFFFF"/>
                </a:solidFill>
              </a:rPr>
              <a:t>network</a:t>
            </a: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pt_accrual</a:t>
            </a:r>
            <a:r>
              <a:rPr lang="en-US" sz="700" dirty="0" err="1">
                <a:solidFill>
                  <a:srgbClr val="F08047"/>
                </a:solidFill>
              </a:rPr>
              <a:t>.</a:t>
            </a:r>
            <a:r>
              <a:rPr lang="en-US" sz="700" dirty="0" err="1">
                <a:solidFill>
                  <a:srgbClr val="FFFFFF"/>
                </a:solidFill>
              </a:rPr>
              <a:t>network</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   </a:t>
            </a:r>
            <a:r>
              <a:rPr lang="en-US" sz="700" dirty="0" smtClean="0">
                <a:solidFill>
                  <a:srgbClr val="7BC22F"/>
                </a:solidFill>
              </a:rPr>
              <a:t>AND</a:t>
            </a:r>
            <a:r>
              <a:rPr lang="en-US" sz="700" dirty="0" smtClean="0">
                <a:solidFill>
                  <a:srgbClr val="FFFFFF"/>
                </a:solidFill>
              </a:rPr>
              <a:t> </a:t>
            </a:r>
            <a:r>
              <a:rPr lang="en-US" sz="700" dirty="0" err="1" smtClean="0">
                <a:solidFill>
                  <a:srgbClr val="FFFFFF"/>
                </a:solidFill>
              </a:rPr>
              <a:t>raw_row</a:t>
            </a:r>
            <a:r>
              <a:rPr lang="en-US" sz="700" dirty="0" err="1" smtClean="0">
                <a:solidFill>
                  <a:srgbClr val="F08047"/>
                </a:solidFill>
              </a:rPr>
              <a:t>.</a:t>
            </a:r>
            <a:r>
              <a:rPr lang="en-US" sz="700" dirty="0" err="1" smtClean="0">
                <a:solidFill>
                  <a:srgbClr val="FFFFFF"/>
                </a:solidFill>
              </a:rPr>
              <a:t>protocol</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pt_accrual</a:t>
            </a:r>
            <a:r>
              <a:rPr lang="en-US" sz="700" dirty="0" err="1">
                <a:solidFill>
                  <a:srgbClr val="F08047"/>
                </a:solidFill>
              </a:rPr>
              <a:t>.</a:t>
            </a:r>
            <a:r>
              <a:rPr lang="en-US" sz="700" dirty="0" err="1">
                <a:solidFill>
                  <a:srgbClr val="FFFFFF"/>
                </a:solidFill>
              </a:rPr>
              <a:t>protocol</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   </a:t>
            </a:r>
            <a:r>
              <a:rPr lang="en-US" sz="700" dirty="0" smtClean="0">
                <a:solidFill>
                  <a:srgbClr val="7BC22F"/>
                </a:solidFill>
              </a:rPr>
              <a:t>AND</a:t>
            </a:r>
            <a:r>
              <a:rPr lang="en-US" sz="700" dirty="0" smtClean="0">
                <a:solidFill>
                  <a:srgbClr val="FFFFFF"/>
                </a:solidFill>
              </a:rPr>
              <a:t> </a:t>
            </a:r>
            <a:r>
              <a:rPr lang="en-US" sz="700" dirty="0" err="1" smtClean="0">
                <a:solidFill>
                  <a:srgbClr val="FFFFFF"/>
                </a:solidFill>
              </a:rPr>
              <a:t>raw_row</a:t>
            </a:r>
            <a:r>
              <a:rPr lang="en-US" sz="700" dirty="0" err="1" smtClean="0">
                <a:solidFill>
                  <a:srgbClr val="F08047"/>
                </a:solidFill>
              </a:rPr>
              <a:t>.</a:t>
            </a:r>
            <a:r>
              <a:rPr lang="en-US" sz="700" dirty="0" err="1" smtClean="0">
                <a:solidFill>
                  <a:srgbClr val="FFFFFF"/>
                </a:solidFill>
              </a:rPr>
              <a:t>ptid</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pt_accrual</a:t>
            </a:r>
            <a:r>
              <a:rPr lang="en-US" sz="700" dirty="0" err="1">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GET</a:t>
            </a:r>
            <a:r>
              <a:rPr lang="en-US" sz="700" dirty="0" smtClean="0">
                <a:solidFill>
                  <a:srgbClr val="FFFFFF"/>
                </a:solidFill>
              </a:rPr>
              <a:t> </a:t>
            </a:r>
            <a:r>
              <a:rPr lang="en-US" sz="700" dirty="0">
                <a:solidFill>
                  <a:srgbClr val="7BC22F"/>
                </a:solidFill>
              </a:rPr>
              <a:t>DIAGNOSTICS</a:t>
            </a:r>
            <a:r>
              <a:rPr lang="en-US" sz="700" dirty="0">
                <a:solidFill>
                  <a:srgbClr val="FFFFFF"/>
                </a:solidFill>
              </a:rPr>
              <a:t> </a:t>
            </a:r>
            <a:r>
              <a:rPr lang="en-US" sz="700" dirty="0" err="1">
                <a:solidFill>
                  <a:srgbClr val="FFFFFF"/>
                </a:solidFill>
              </a:rPr>
              <a:t>exist_row_cnt</a:t>
            </a:r>
            <a:r>
              <a:rPr lang="en-US" sz="700" dirty="0">
                <a:solidFill>
                  <a:srgbClr val="FFFFFF"/>
                </a:solidFill>
              </a:rPr>
              <a:t> </a:t>
            </a:r>
            <a:r>
              <a:rPr lang="en-US" sz="700" dirty="0">
                <a:solidFill>
                  <a:srgbClr val="F08047"/>
                </a:solidFill>
              </a:rPr>
              <a:t>=</a:t>
            </a:r>
            <a:r>
              <a:rPr lang="en-US" sz="700" dirty="0">
                <a:solidFill>
                  <a:srgbClr val="FFFFFF"/>
                </a:solidFill>
              </a:rPr>
              <a:t> ROW_COUNT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Insert the data as necessary </a:t>
            </a:r>
            <a:endParaRPr lang="en-US" sz="700" dirty="0" smtClean="0">
              <a:solidFill>
                <a:srgbClr val="3A8BDA"/>
              </a:solidFill>
            </a:endParaRPr>
          </a:p>
          <a:p>
            <a:pPr>
              <a:lnSpc>
                <a:spcPct val="100000"/>
              </a:lnSpc>
              <a:spcBef>
                <a:spcPts val="0"/>
              </a:spcBef>
            </a:pPr>
            <a:r>
              <a:rPr lang="en-US" sz="700" dirty="0" smtClean="0">
                <a:solidFill>
                  <a:srgbClr val="3A8BDA"/>
                </a:solidFill>
              </a:rPr>
              <a:t>-- </a:t>
            </a:r>
            <a:r>
              <a:rPr lang="en-US" sz="700" dirty="0">
                <a:solidFill>
                  <a:srgbClr val="3A8BDA"/>
                </a:solidFill>
              </a:rPr>
              <a:t>Separate logic based on whether the data already exists in the </a:t>
            </a:r>
            <a:r>
              <a:rPr lang="en-US" sz="700" dirty="0" err="1">
                <a:solidFill>
                  <a:srgbClr val="3A8BDA"/>
                </a:solidFill>
              </a:rPr>
              <a:t>pt_accrual</a:t>
            </a:r>
            <a:r>
              <a:rPr lang="en-US" sz="700" dirty="0">
                <a:solidFill>
                  <a:srgbClr val="3A8BDA"/>
                </a:solidFill>
              </a:rPr>
              <a:t> table </a:t>
            </a:r>
            <a:endParaRPr lang="en-US" sz="700" dirty="0" smtClean="0">
              <a:solidFill>
                <a:srgbClr val="3A8BDA"/>
              </a:solidFill>
            </a:endParaRPr>
          </a:p>
          <a:p>
            <a:pPr>
              <a:lnSpc>
                <a:spcPct val="100000"/>
              </a:lnSpc>
              <a:spcBef>
                <a:spcPts val="0"/>
              </a:spcBef>
            </a:pPr>
            <a:r>
              <a:rPr lang="en-US" sz="700" dirty="0" smtClean="0">
                <a:solidFill>
                  <a:srgbClr val="7BC22F"/>
                </a:solidFill>
              </a:rPr>
              <a:t>  IF</a:t>
            </a:r>
            <a:r>
              <a:rPr lang="en-US" sz="700" dirty="0" smtClean="0">
                <a:solidFill>
                  <a:srgbClr val="FFFFFF"/>
                </a:solidFill>
              </a:rPr>
              <a:t> </a:t>
            </a:r>
            <a:r>
              <a:rPr lang="en-US" sz="700" dirty="0" err="1">
                <a:solidFill>
                  <a:srgbClr val="FFFFFF"/>
                </a:solidFill>
              </a:rPr>
              <a:t>exist_row_cnt</a:t>
            </a: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a:solidFill>
                  <a:srgbClr val="F4DD0B"/>
                </a:solidFill>
              </a:rPr>
              <a:t>1</a:t>
            </a:r>
            <a:r>
              <a:rPr lang="en-US" sz="700" dirty="0">
                <a:solidFill>
                  <a:srgbClr val="FFFFFF"/>
                </a:solidFill>
              </a:rPr>
              <a:t> </a:t>
            </a:r>
            <a:r>
              <a:rPr lang="en-US" sz="700" dirty="0">
                <a:solidFill>
                  <a:srgbClr val="7BC22F"/>
                </a:solidFill>
              </a:rPr>
              <a:t>THEN</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 </a:t>
            </a:r>
            <a:r>
              <a:rPr lang="en-US" sz="700" dirty="0">
                <a:solidFill>
                  <a:srgbClr val="3A8BDA"/>
                </a:solidFill>
              </a:rPr>
              <a:t>Handle the rare case in which a </a:t>
            </a:r>
            <a:r>
              <a:rPr lang="en-US" sz="700" dirty="0" err="1">
                <a:solidFill>
                  <a:srgbClr val="3A8BDA"/>
                </a:solidFill>
              </a:rPr>
              <a:t>pt</a:t>
            </a:r>
            <a:r>
              <a:rPr lang="en-US" sz="700" dirty="0">
                <a:solidFill>
                  <a:srgbClr val="3A8BDA"/>
                </a:solidFill>
              </a:rPr>
              <a:t> previously marked as delete suddenly appears in the raw data again </a:t>
            </a:r>
            <a:endParaRPr lang="en-US" sz="700" dirty="0" smtClean="0">
              <a:solidFill>
                <a:srgbClr val="3A8BDA"/>
              </a:solidFill>
            </a:endParaRPr>
          </a:p>
          <a:p>
            <a:pPr>
              <a:lnSpc>
                <a:spcPct val="100000"/>
              </a:lnSpc>
              <a:spcBef>
                <a:spcPts val="0"/>
              </a:spcBef>
            </a:pPr>
            <a:r>
              <a:rPr lang="en-US" sz="700" dirty="0" smtClean="0">
                <a:solidFill>
                  <a:srgbClr val="7BC22F"/>
                </a:solidFill>
              </a:rPr>
              <a:t>    IF</a:t>
            </a:r>
            <a:r>
              <a:rPr lang="en-US" sz="700" dirty="0" smtClean="0">
                <a:solidFill>
                  <a:srgbClr val="FFFFFF"/>
                </a:solidFill>
              </a:rPr>
              <a:t> </a:t>
            </a:r>
            <a:r>
              <a:rPr lang="en-US" sz="700" dirty="0" err="1">
                <a:solidFill>
                  <a:srgbClr val="FFFFFF"/>
                </a:solidFill>
              </a:rPr>
              <a:t>exist_row</a:t>
            </a:r>
            <a:r>
              <a:rPr lang="en-US" sz="700" dirty="0" err="1">
                <a:solidFill>
                  <a:srgbClr val="F08047"/>
                </a:solidFill>
              </a:rPr>
              <a:t>.</a:t>
            </a:r>
            <a:r>
              <a:rPr lang="en-US" sz="700" dirty="0" err="1">
                <a:solidFill>
                  <a:srgbClr val="7BC22F"/>
                </a:solidFill>
              </a:rPr>
              <a:t>delete</a:t>
            </a: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a:solidFill>
                  <a:srgbClr val="8DB0D3"/>
                </a:solidFill>
              </a:rPr>
              <a:t>'true'</a:t>
            </a:r>
            <a:r>
              <a:rPr lang="en-US" sz="700" dirty="0">
                <a:solidFill>
                  <a:srgbClr val="FFFFFF"/>
                </a:solidFill>
              </a:rPr>
              <a:t> </a:t>
            </a:r>
            <a:r>
              <a:rPr lang="en-US" sz="700" dirty="0">
                <a:solidFill>
                  <a:srgbClr val="7BC22F"/>
                </a:solidFill>
              </a:rPr>
              <a:t>THEN</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  </a:t>
            </a:r>
            <a:r>
              <a:rPr lang="en-US" sz="700" dirty="0" smtClean="0">
                <a:solidFill>
                  <a:srgbClr val="3A8BDA"/>
                </a:solidFill>
              </a:rPr>
              <a:t>-- </a:t>
            </a:r>
            <a:r>
              <a:rPr lang="en-US" sz="700" dirty="0">
                <a:solidFill>
                  <a:srgbClr val="3A8BDA"/>
                </a:solidFill>
              </a:rPr>
              <a:t>Reset the delete flag </a:t>
            </a:r>
            <a:endParaRPr lang="en-US" sz="700" dirty="0" smtClean="0">
              <a:solidFill>
                <a:srgbClr val="3A8BDA"/>
              </a:solidFill>
            </a:endParaRPr>
          </a:p>
          <a:p>
            <a:pPr>
              <a:lnSpc>
                <a:spcPct val="100000"/>
              </a:lnSpc>
              <a:spcBef>
                <a:spcPts val="0"/>
              </a:spcBef>
            </a:pPr>
            <a:r>
              <a:rPr lang="en-US" sz="700" dirty="0" smtClean="0">
                <a:solidFill>
                  <a:srgbClr val="3A8BDA"/>
                </a:solidFill>
              </a:rPr>
              <a:t>      -- </a:t>
            </a:r>
            <a:r>
              <a:rPr lang="en-US" sz="700" dirty="0">
                <a:solidFill>
                  <a:srgbClr val="3A8BDA"/>
                </a:solidFill>
              </a:rPr>
              <a:t>Update the timestamp </a:t>
            </a:r>
            <a:endParaRPr lang="en-US" sz="700" dirty="0" smtClean="0">
              <a:solidFill>
                <a:srgbClr val="3A8BDA"/>
              </a:solidFill>
            </a:endParaRPr>
          </a:p>
          <a:p>
            <a:pPr>
              <a:lnSpc>
                <a:spcPct val="100000"/>
              </a:lnSpc>
              <a:spcBef>
                <a:spcPts val="0"/>
              </a:spcBef>
            </a:pPr>
            <a:r>
              <a:rPr lang="en-US" sz="700" dirty="0" smtClean="0">
                <a:solidFill>
                  <a:srgbClr val="3A8BDA"/>
                </a:solidFill>
              </a:rPr>
              <a:t>      -- </a:t>
            </a:r>
            <a:r>
              <a:rPr lang="en-US" sz="700" dirty="0">
                <a:solidFill>
                  <a:srgbClr val="3A8BDA"/>
                </a:solidFill>
              </a:rPr>
              <a:t>Update </a:t>
            </a:r>
            <a:r>
              <a:rPr lang="en-US" sz="700" dirty="0" err="1">
                <a:solidFill>
                  <a:srgbClr val="3A8BDA"/>
                </a:solidFill>
              </a:rPr>
              <a:t>pt_accrual</a:t>
            </a:r>
            <a:r>
              <a:rPr lang="en-US" sz="700" dirty="0">
                <a:solidFill>
                  <a:srgbClr val="3A8BDA"/>
                </a:solidFill>
              </a:rPr>
              <a:t> table </a:t>
            </a:r>
            <a:endParaRPr lang="en-US" sz="700" dirty="0" smtClean="0">
              <a:solidFill>
                <a:srgbClr val="3A8BDA"/>
              </a:solidFill>
            </a:endParaRPr>
          </a:p>
          <a:p>
            <a:pPr>
              <a:lnSpc>
                <a:spcPct val="100000"/>
              </a:lnSpc>
              <a:spcBef>
                <a:spcPts val="0"/>
              </a:spcBef>
            </a:pPr>
            <a:r>
              <a:rPr lang="en-US" sz="700" dirty="0" smtClean="0">
                <a:solidFill>
                  <a:srgbClr val="3A8BDA"/>
                </a:solidFill>
              </a:rPr>
              <a:t>      -- </a:t>
            </a:r>
            <a:r>
              <a:rPr lang="en-US" sz="700" dirty="0">
                <a:solidFill>
                  <a:srgbClr val="3A8BDA"/>
                </a:solidFill>
              </a:rPr>
              <a:t>Log the activity --&gt; Will be used to notify externally </a:t>
            </a:r>
            <a:endParaRPr lang="en-US" sz="700" dirty="0" smtClean="0">
              <a:solidFill>
                <a:srgbClr val="3A8BDA"/>
              </a:solidFill>
            </a:endParaRPr>
          </a:p>
          <a:p>
            <a:pPr>
              <a:lnSpc>
                <a:spcPct val="100000"/>
              </a:lnSpc>
              <a:spcBef>
                <a:spcPts val="0"/>
              </a:spcBef>
            </a:pPr>
            <a:r>
              <a:rPr lang="en-US" sz="700" dirty="0" smtClean="0">
                <a:solidFill>
                  <a:srgbClr val="FFFFFF"/>
                </a:solidFill>
              </a:rPr>
              <a:t>      </a:t>
            </a:r>
            <a:r>
              <a:rPr lang="en-US" sz="700" dirty="0" err="1" smtClean="0">
                <a:solidFill>
                  <a:srgbClr val="FFFFFF"/>
                </a:solidFill>
              </a:rPr>
              <a:t>new_row</a:t>
            </a:r>
            <a:r>
              <a:rPr lang="en-US" sz="700" dirty="0" err="1" smtClean="0">
                <a:solidFill>
                  <a:srgbClr val="F08047"/>
                </a:solidFill>
              </a:rPr>
              <a:t>.</a:t>
            </a:r>
            <a:r>
              <a:rPr lang="en-US" sz="700" dirty="0" err="1" smtClean="0">
                <a:solidFill>
                  <a:srgbClr val="7BC22F"/>
                </a:solidFill>
              </a:rPr>
              <a:t>DELETE</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a:solidFill>
                  <a:srgbClr val="8DB0D3"/>
                </a:solidFill>
              </a:rPr>
              <a:t>'false'</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PERFORM </a:t>
            </a:r>
            <a:r>
              <a:rPr lang="en-US" sz="700" dirty="0" err="1">
                <a:solidFill>
                  <a:srgbClr val="FFFFFF"/>
                </a:solidFill>
              </a:rPr>
              <a:t>daids_es</a:t>
            </a:r>
            <a:r>
              <a:rPr lang="en-US" sz="700" dirty="0" err="1">
                <a:solidFill>
                  <a:srgbClr val="F08047"/>
                </a:solidFill>
              </a:rPr>
              <a:t>.</a:t>
            </a:r>
            <a:r>
              <a:rPr lang="en-US" sz="700" dirty="0" err="1">
                <a:solidFill>
                  <a:srgbClr val="FFFFFF"/>
                </a:solidFill>
              </a:rPr>
              <a:t>pt_update</a:t>
            </a:r>
            <a:r>
              <a:rPr lang="en-US" sz="700" dirty="0">
                <a:solidFill>
                  <a:srgbClr val="F08047"/>
                </a:solidFill>
              </a:rPr>
              <a:t>(</a:t>
            </a:r>
            <a:r>
              <a:rPr lang="en-US" sz="700" dirty="0" err="1">
                <a:solidFill>
                  <a:srgbClr val="FFFFFF"/>
                </a:solidFill>
              </a:rPr>
              <a:t>new_row</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PERFORM </a:t>
            </a:r>
            <a:r>
              <a:rPr lang="en-US" sz="700" dirty="0" err="1">
                <a:solidFill>
                  <a:srgbClr val="FFFFFF"/>
                </a:solidFill>
              </a:rPr>
              <a:t>daids_es</a:t>
            </a:r>
            <a:r>
              <a:rPr lang="en-US" sz="700" dirty="0" err="1">
                <a:solidFill>
                  <a:srgbClr val="F08047"/>
                </a:solidFill>
              </a:rPr>
              <a:t>.</a:t>
            </a:r>
            <a:r>
              <a:rPr lang="en-US" sz="700" dirty="0" err="1">
                <a:solidFill>
                  <a:srgbClr val="FFFFFF"/>
                </a:solidFill>
              </a:rPr>
              <a:t>log_it</a:t>
            </a:r>
            <a:r>
              <a:rPr lang="en-US" sz="700" dirty="0">
                <a:solidFill>
                  <a:srgbClr val="F08047"/>
                </a:solidFill>
              </a:rPr>
              <a:t>(</a:t>
            </a:r>
            <a:r>
              <a:rPr lang="en-US" sz="700" dirty="0">
                <a:solidFill>
                  <a:srgbClr val="8DB0D3"/>
                </a:solidFill>
              </a:rPr>
              <a:t>'</a:t>
            </a:r>
            <a:r>
              <a:rPr lang="en-US" sz="700" dirty="0" err="1">
                <a:solidFill>
                  <a:srgbClr val="8DB0D3"/>
                </a:solidFill>
              </a:rPr>
              <a:t>update_pt_accrual</a:t>
            </a:r>
            <a:r>
              <a:rPr lang="en-US" sz="700" dirty="0">
                <a:solidFill>
                  <a:srgbClr val="8DB0D3"/>
                </a:solidFill>
              </a:rPr>
              <a: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exist_row</a:t>
            </a:r>
            <a:r>
              <a:rPr lang="en-US" sz="700" dirty="0" err="1">
                <a:solidFill>
                  <a:srgbClr val="F08047"/>
                </a:solidFill>
              </a:rPr>
              <a:t>.</a:t>
            </a:r>
            <a:r>
              <a:rPr lang="en-US" sz="700" dirty="0" err="1">
                <a:solidFill>
                  <a:srgbClr val="FFFFFF"/>
                </a:solidFill>
              </a:rPr>
              <a:t>network</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exist_row</a:t>
            </a:r>
            <a:r>
              <a:rPr lang="en-US" sz="700" dirty="0" err="1">
                <a:solidFill>
                  <a:srgbClr val="F08047"/>
                </a:solidFill>
              </a:rPr>
              <a:t>.</a:t>
            </a:r>
            <a:r>
              <a:rPr lang="en-US" sz="700" dirty="0" err="1">
                <a:solidFill>
                  <a:srgbClr val="FFFFFF"/>
                </a:solidFill>
              </a:rPr>
              <a:t>protocol</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exist_row</a:t>
            </a:r>
            <a:r>
              <a:rPr lang="en-US" sz="700" dirty="0" err="1">
                <a:solidFill>
                  <a:srgbClr val="F08047"/>
                </a:solidFill>
              </a:rPr>
              <a:t>.</a:t>
            </a:r>
            <a:r>
              <a:rPr lang="en-US" sz="700" dirty="0" err="1">
                <a:solidFill>
                  <a:srgbClr val="FFFFFF"/>
                </a:solidFill>
              </a:rPr>
              <a:t>ptid</a:t>
            </a:r>
            <a:r>
              <a:rPr lang="en-US" sz="700" dirty="0">
                <a:solidFill>
                  <a:srgbClr val="F08047"/>
                </a:solidFill>
              </a:rPr>
              <a:t>::</a:t>
            </a:r>
            <a:r>
              <a:rPr lang="en-US" sz="700" dirty="0" err="1">
                <a:solidFill>
                  <a:srgbClr val="7BC22F"/>
                </a:solidFill>
              </a:rPr>
              <a:t>bigint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8DB0D3"/>
                </a:solidFill>
              </a:rPr>
              <a:t>'REMOVING DELETE FLAG!'</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smtClean="0">
                <a:solidFill>
                  <a:srgbClr val="FFFFFF"/>
                </a:solidFill>
              </a:rPr>
              <a:t>n_update</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n_update</a:t>
            </a:r>
            <a:r>
              <a:rPr lang="en-US" sz="700" dirty="0">
                <a:solidFill>
                  <a:srgbClr val="FFFFFF"/>
                </a:solidFill>
              </a:rPr>
              <a:t> </a:t>
            </a:r>
            <a:r>
              <a:rPr lang="en-US" sz="700" dirty="0">
                <a:solidFill>
                  <a:srgbClr val="F4DD0B"/>
                </a:solidFill>
              </a:rPr>
              <a:t>+1</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smtClean="0">
                <a:solidFill>
                  <a:srgbClr val="FFFFFF"/>
                </a:solidFill>
              </a:rPr>
              <a:t>n_undel</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n_undel</a:t>
            </a:r>
            <a:r>
              <a:rPr lang="en-US" sz="700" dirty="0">
                <a:solidFill>
                  <a:srgbClr val="FFFFFF"/>
                </a:solidFill>
              </a:rPr>
              <a:t> </a:t>
            </a:r>
            <a:r>
              <a:rPr lang="en-US" sz="700" dirty="0">
                <a:solidFill>
                  <a:srgbClr val="F4DD0B"/>
                </a:solidFill>
              </a:rPr>
              <a:t>+1</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ELSE</a:t>
            </a:r>
            <a:r>
              <a:rPr lang="en-US" sz="700" dirty="0" smtClean="0">
                <a:solidFill>
                  <a:srgbClr val="FFFFFF"/>
                </a:solidFill>
              </a:rPr>
              <a:t> </a:t>
            </a:r>
            <a:r>
              <a:rPr lang="en-US" sz="700" dirty="0">
                <a:solidFill>
                  <a:srgbClr val="3A8BDA"/>
                </a:solidFill>
              </a:rPr>
              <a:t>-- Determine if anything has changed in the data </a:t>
            </a:r>
            <a:endParaRPr lang="en-US" sz="700" dirty="0" smtClean="0">
              <a:solidFill>
                <a:srgbClr val="3A8BDA"/>
              </a:solidFill>
            </a:endParaRPr>
          </a:p>
          <a:p>
            <a:pPr>
              <a:lnSpc>
                <a:spcPct val="100000"/>
              </a:lnSpc>
              <a:spcBef>
                <a:spcPts val="0"/>
              </a:spcBef>
            </a:pPr>
            <a:r>
              <a:rPr lang="en-US" sz="700" dirty="0" smtClean="0">
                <a:solidFill>
                  <a:srgbClr val="3A8BDA"/>
                </a:solidFill>
              </a:rPr>
              <a:t>-- </a:t>
            </a:r>
            <a:r>
              <a:rPr lang="en-US" sz="700" dirty="0">
                <a:solidFill>
                  <a:srgbClr val="3A8BDA"/>
                </a:solidFill>
              </a:rPr>
              <a:t>we don't care about differences in the </a:t>
            </a:r>
            <a:r>
              <a:rPr lang="en-US" sz="700" dirty="0" err="1">
                <a:solidFill>
                  <a:srgbClr val="3A8BDA"/>
                </a:solidFill>
              </a:rPr>
              <a:t>date_last_modified</a:t>
            </a:r>
            <a:r>
              <a:rPr lang="en-US" sz="700" dirty="0">
                <a:solidFill>
                  <a:srgbClr val="3A8BDA"/>
                </a:solidFill>
              </a:rPr>
              <a:t> and delete columns </a:t>
            </a:r>
            <a:endParaRPr lang="en-US" sz="700" dirty="0" smtClean="0">
              <a:solidFill>
                <a:srgbClr val="3A8BDA"/>
              </a:solidFill>
            </a:endParaRPr>
          </a:p>
          <a:p>
            <a:pPr>
              <a:lnSpc>
                <a:spcPct val="100000"/>
              </a:lnSpc>
              <a:spcBef>
                <a:spcPts val="0"/>
              </a:spcBef>
            </a:pPr>
            <a:r>
              <a:rPr lang="en-US" sz="700" dirty="0" smtClean="0">
                <a:solidFill>
                  <a:srgbClr val="FFFFFF"/>
                </a:solidFill>
              </a:rPr>
              <a:t>      </a:t>
            </a:r>
            <a:r>
              <a:rPr lang="en-US" sz="700" dirty="0" err="1" smtClean="0">
                <a:solidFill>
                  <a:srgbClr val="FFFFFF"/>
                </a:solidFill>
              </a:rPr>
              <a:t>exist_row</a:t>
            </a:r>
            <a:r>
              <a:rPr lang="en-US" sz="700" dirty="0" err="1" smtClean="0">
                <a:solidFill>
                  <a:srgbClr val="F08047"/>
                </a:solidFill>
              </a:rPr>
              <a:t>.</a:t>
            </a:r>
            <a:r>
              <a:rPr lang="en-US" sz="700" dirty="0" err="1" smtClean="0">
                <a:solidFill>
                  <a:srgbClr val="FFFFFF"/>
                </a:solidFill>
              </a:rPr>
              <a:t>date_last_modified</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new_row</a:t>
            </a:r>
            <a:r>
              <a:rPr lang="en-US" sz="700" dirty="0" err="1">
                <a:solidFill>
                  <a:srgbClr val="F08047"/>
                </a:solidFill>
              </a:rPr>
              <a:t>.</a:t>
            </a:r>
            <a:r>
              <a:rPr lang="en-US" sz="700" dirty="0" err="1">
                <a:solidFill>
                  <a:srgbClr val="FFFFFF"/>
                </a:solidFill>
              </a:rPr>
              <a:t>date_last_modified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smtClean="0">
                <a:solidFill>
                  <a:srgbClr val="FFFFFF"/>
                </a:solidFill>
              </a:rPr>
              <a:t>exist_row</a:t>
            </a:r>
            <a:r>
              <a:rPr lang="en-US" sz="700" dirty="0" err="1" smtClean="0">
                <a:solidFill>
                  <a:srgbClr val="F08047"/>
                </a:solidFill>
              </a:rPr>
              <a:t>.</a:t>
            </a:r>
            <a:r>
              <a:rPr lang="en-US" sz="700" dirty="0" err="1" smtClean="0">
                <a:solidFill>
                  <a:srgbClr val="7BC22F"/>
                </a:solidFill>
              </a:rPr>
              <a:t>delete</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new_row</a:t>
            </a:r>
            <a:r>
              <a:rPr lang="en-US" sz="700" dirty="0" err="1">
                <a:solidFill>
                  <a:srgbClr val="F08047"/>
                </a:solidFill>
              </a:rPr>
              <a:t>.</a:t>
            </a:r>
            <a:r>
              <a:rPr lang="en-US" sz="700" dirty="0" err="1">
                <a:solidFill>
                  <a:srgbClr val="7BC22F"/>
                </a:solidFill>
              </a:rPr>
              <a:t>delete</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IF</a:t>
            </a:r>
            <a:r>
              <a:rPr lang="en-US" sz="700" dirty="0" smtClean="0">
                <a:solidFill>
                  <a:srgbClr val="FFFFFF"/>
                </a:solidFill>
              </a:rPr>
              <a:t> </a:t>
            </a:r>
            <a:r>
              <a:rPr lang="en-US" sz="700" dirty="0">
                <a:solidFill>
                  <a:srgbClr val="F08047"/>
                </a:solidFill>
              </a:rPr>
              <a:t>(</a:t>
            </a:r>
            <a:r>
              <a:rPr lang="en-US" sz="700" dirty="0" err="1">
                <a:solidFill>
                  <a:srgbClr val="FFFFFF"/>
                </a:solidFill>
              </a:rPr>
              <a:t>new_row</a:t>
            </a:r>
            <a:r>
              <a:rPr lang="en-US" sz="700" dirty="0">
                <a:solidFill>
                  <a:srgbClr val="FFFFFF"/>
                </a:solidFill>
              </a:rPr>
              <a:t> </a:t>
            </a:r>
            <a:r>
              <a:rPr lang="en-US" sz="700" dirty="0">
                <a:solidFill>
                  <a:srgbClr val="7BC22F"/>
                </a:solidFill>
              </a:rPr>
              <a:t>IS</a:t>
            </a:r>
            <a:r>
              <a:rPr lang="en-US" sz="700" dirty="0">
                <a:solidFill>
                  <a:srgbClr val="FFFFFF"/>
                </a:solidFill>
              </a:rPr>
              <a:t> </a:t>
            </a:r>
            <a:r>
              <a:rPr lang="en-US" sz="700" dirty="0">
                <a:solidFill>
                  <a:srgbClr val="7BC22F"/>
                </a:solidFill>
              </a:rPr>
              <a:t>DISTINCT</a:t>
            </a: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err="1">
                <a:solidFill>
                  <a:srgbClr val="FFFFFF"/>
                </a:solidFill>
              </a:rPr>
              <a:t>exist_row</a:t>
            </a:r>
            <a:r>
              <a:rPr lang="en-US" sz="700" dirty="0">
                <a:solidFill>
                  <a:srgbClr val="F08047"/>
                </a:solidFill>
              </a:rPr>
              <a:t>)</a:t>
            </a:r>
            <a:r>
              <a:rPr lang="en-US" sz="700" dirty="0">
                <a:solidFill>
                  <a:srgbClr val="FFFFFF"/>
                </a:solidFill>
              </a:rPr>
              <a:t> </a:t>
            </a:r>
            <a:r>
              <a:rPr lang="en-US" sz="700" dirty="0">
                <a:solidFill>
                  <a:srgbClr val="7BC22F"/>
                </a:solidFill>
              </a:rPr>
              <a:t>THEN</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  </a:t>
            </a:r>
            <a:r>
              <a:rPr lang="en-US" sz="700" dirty="0" smtClean="0">
                <a:solidFill>
                  <a:srgbClr val="3A8BDA"/>
                </a:solidFill>
              </a:rPr>
              <a:t>-- </a:t>
            </a:r>
            <a:r>
              <a:rPr lang="en-US" sz="700" dirty="0">
                <a:solidFill>
                  <a:srgbClr val="3A8BDA"/>
                </a:solidFill>
              </a:rPr>
              <a:t>Update the </a:t>
            </a:r>
            <a:r>
              <a:rPr lang="en-US" sz="700" dirty="0" err="1">
                <a:solidFill>
                  <a:srgbClr val="3A8BDA"/>
                </a:solidFill>
              </a:rPr>
              <a:t>pt_accrual</a:t>
            </a:r>
            <a:r>
              <a:rPr lang="en-US" sz="700" dirty="0">
                <a:solidFill>
                  <a:srgbClr val="3A8BDA"/>
                </a:solidFill>
              </a:rPr>
              <a:t> table </a:t>
            </a:r>
            <a:endParaRPr lang="en-US" sz="700" dirty="0" smtClean="0">
              <a:solidFill>
                <a:srgbClr val="3A8BDA"/>
              </a:solidFill>
            </a:endParaRPr>
          </a:p>
          <a:p>
            <a:pPr>
              <a:lnSpc>
                <a:spcPct val="100000"/>
              </a:lnSpc>
              <a:spcBef>
                <a:spcPts val="0"/>
              </a:spcBef>
            </a:pPr>
            <a:r>
              <a:rPr lang="en-US" sz="700" dirty="0" smtClean="0">
                <a:solidFill>
                  <a:srgbClr val="FFFFFF"/>
                </a:solidFill>
              </a:rPr>
              <a:t>        PERFORM </a:t>
            </a:r>
            <a:r>
              <a:rPr lang="en-US" sz="700" dirty="0" err="1">
                <a:solidFill>
                  <a:srgbClr val="FFFFFF"/>
                </a:solidFill>
              </a:rPr>
              <a:t>daids_es</a:t>
            </a:r>
            <a:r>
              <a:rPr lang="en-US" sz="700" dirty="0" err="1">
                <a:solidFill>
                  <a:srgbClr val="F08047"/>
                </a:solidFill>
              </a:rPr>
              <a:t>.</a:t>
            </a:r>
            <a:r>
              <a:rPr lang="en-US" sz="700" dirty="0" err="1">
                <a:solidFill>
                  <a:srgbClr val="FFFFFF"/>
                </a:solidFill>
              </a:rPr>
              <a:t>pt_update</a:t>
            </a:r>
            <a:r>
              <a:rPr lang="en-US" sz="700" dirty="0">
                <a:solidFill>
                  <a:srgbClr val="F08047"/>
                </a:solidFill>
              </a:rPr>
              <a:t>(</a:t>
            </a:r>
            <a:r>
              <a:rPr lang="en-US" sz="700" dirty="0" err="1">
                <a:solidFill>
                  <a:srgbClr val="FFFFFF"/>
                </a:solidFill>
              </a:rPr>
              <a:t>new_row</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smtClean="0">
                <a:solidFill>
                  <a:srgbClr val="FFFFFF"/>
                </a:solidFill>
              </a:rPr>
              <a:t>n_update</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n_update</a:t>
            </a:r>
            <a:r>
              <a:rPr lang="en-US" sz="700" dirty="0">
                <a:solidFill>
                  <a:srgbClr val="FFFFFF"/>
                </a:solidFill>
              </a:rPr>
              <a:t> </a:t>
            </a:r>
            <a:r>
              <a:rPr lang="en-US" sz="700" dirty="0">
                <a:solidFill>
                  <a:srgbClr val="F4DD0B"/>
                </a:solidFill>
              </a:rPr>
              <a:t>+1</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ELSE</a:t>
            </a:r>
            <a:r>
              <a:rPr lang="en-US" sz="700" dirty="0" smtClean="0">
                <a:solidFill>
                  <a:srgbClr val="FFFFFF"/>
                </a:solidFill>
              </a:rPr>
              <a:t> </a:t>
            </a:r>
          </a:p>
          <a:p>
            <a:pPr>
              <a:lnSpc>
                <a:spcPct val="100000"/>
              </a:lnSpc>
              <a:spcBef>
                <a:spcPts val="0"/>
              </a:spcBef>
            </a:pPr>
            <a:r>
              <a:rPr lang="en-US" sz="700" dirty="0">
                <a:solidFill>
                  <a:srgbClr val="FFFFFF"/>
                </a:solidFill>
              </a:rPr>
              <a:t>        </a:t>
            </a:r>
            <a:r>
              <a:rPr lang="en-US" sz="700" dirty="0" smtClean="0">
                <a:solidFill>
                  <a:srgbClr val="3A8BDA"/>
                </a:solidFill>
              </a:rPr>
              <a:t>-- </a:t>
            </a:r>
            <a:r>
              <a:rPr lang="en-US" sz="700" dirty="0">
                <a:solidFill>
                  <a:srgbClr val="3A8BDA"/>
                </a:solidFill>
              </a:rPr>
              <a:t>If the data did NOT change DO NOTHING </a:t>
            </a:r>
            <a:endParaRPr lang="en-US" sz="700" dirty="0" smtClean="0">
              <a:solidFill>
                <a:srgbClr val="3A8BDA"/>
              </a:solidFill>
            </a:endParaRPr>
          </a:p>
          <a:p>
            <a:pPr>
              <a:lnSpc>
                <a:spcPct val="100000"/>
              </a:lnSpc>
              <a:spcBef>
                <a:spcPts val="0"/>
              </a:spcBef>
            </a:pPr>
            <a:r>
              <a:rPr lang="en-US" sz="700" dirty="0" smtClean="0">
                <a:solidFill>
                  <a:srgbClr val="FFFFFF"/>
                </a:solidFill>
              </a:rPr>
              <a:t>        </a:t>
            </a:r>
            <a:r>
              <a:rPr lang="en-US" sz="700" dirty="0" err="1" smtClean="0">
                <a:solidFill>
                  <a:srgbClr val="FFFFFF"/>
                </a:solidFill>
              </a:rPr>
              <a:t>n_ignore</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n_ignore</a:t>
            </a:r>
            <a:r>
              <a:rPr lang="en-US" sz="700" dirty="0">
                <a:solidFill>
                  <a:srgbClr val="FFFFFF"/>
                </a:solidFill>
              </a:rPr>
              <a:t> </a:t>
            </a:r>
            <a:r>
              <a:rPr lang="en-US" sz="700" dirty="0">
                <a:solidFill>
                  <a:srgbClr val="F4DD0B"/>
                </a:solidFill>
              </a:rPr>
              <a:t>+1</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END</a:t>
            </a:r>
            <a:r>
              <a:rPr lang="en-US" sz="700" dirty="0" smtClean="0">
                <a:solidFill>
                  <a:srgbClr val="FFFFFF"/>
                </a:solidFill>
              </a:rPr>
              <a:t> </a:t>
            </a:r>
            <a:r>
              <a:rPr lang="en-US" sz="700" dirty="0">
                <a:solidFill>
                  <a:srgbClr val="7BC22F"/>
                </a:solidFill>
              </a:rPr>
              <a:t>IF</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END</a:t>
            </a:r>
            <a:r>
              <a:rPr lang="en-US" sz="700" dirty="0" smtClean="0">
                <a:solidFill>
                  <a:srgbClr val="FFFFFF"/>
                </a:solidFill>
              </a:rPr>
              <a:t> </a:t>
            </a:r>
            <a:r>
              <a:rPr lang="en-US" sz="700" dirty="0">
                <a:solidFill>
                  <a:srgbClr val="7BC22F"/>
                </a:solidFill>
              </a:rPr>
              <a:t>IF</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ELSE</a:t>
            </a:r>
            <a:r>
              <a:rPr lang="en-US" sz="700" dirty="0" smtClean="0">
                <a:solidFill>
                  <a:srgbClr val="FFFFFF"/>
                </a:solidFill>
              </a:rPr>
              <a:t> </a:t>
            </a:r>
          </a:p>
          <a:p>
            <a:pPr>
              <a:lnSpc>
                <a:spcPct val="100000"/>
              </a:lnSpc>
              <a:spcBef>
                <a:spcPts val="0"/>
              </a:spcBef>
            </a:pPr>
            <a:r>
              <a:rPr lang="en-US" sz="700" dirty="0">
                <a:solidFill>
                  <a:srgbClr val="FFFFFF"/>
                </a:solidFill>
              </a:rPr>
              <a:t>  </a:t>
            </a:r>
            <a:r>
              <a:rPr lang="en-US" sz="700" dirty="0" smtClean="0">
                <a:solidFill>
                  <a:srgbClr val="FFFFFF"/>
                </a:solidFill>
              </a:rPr>
              <a:t>  </a:t>
            </a:r>
            <a:r>
              <a:rPr lang="en-US" sz="700" dirty="0" smtClean="0">
                <a:solidFill>
                  <a:srgbClr val="3A8BDA"/>
                </a:solidFill>
              </a:rPr>
              <a:t>-- </a:t>
            </a:r>
            <a:r>
              <a:rPr lang="en-US" sz="700" dirty="0">
                <a:solidFill>
                  <a:srgbClr val="3A8BDA"/>
                </a:solidFill>
              </a:rPr>
              <a:t>Insert the new data </a:t>
            </a:r>
            <a:endParaRPr lang="en-US" sz="700" dirty="0" smtClean="0">
              <a:solidFill>
                <a:srgbClr val="3A8BDA"/>
              </a:solidFill>
            </a:endParaRPr>
          </a:p>
          <a:p>
            <a:pPr>
              <a:lnSpc>
                <a:spcPct val="100000"/>
              </a:lnSpc>
              <a:spcBef>
                <a:spcPts val="0"/>
              </a:spcBef>
            </a:pPr>
            <a:r>
              <a:rPr lang="en-US" sz="700" dirty="0" smtClean="0">
                <a:solidFill>
                  <a:srgbClr val="FFFFFF"/>
                </a:solidFill>
              </a:rPr>
              <a:t>    </a:t>
            </a:r>
            <a:r>
              <a:rPr lang="en-US" sz="700" dirty="0" err="1" smtClean="0">
                <a:solidFill>
                  <a:srgbClr val="FFFFFF"/>
                </a:solidFill>
              </a:rPr>
              <a:t>new_row</a:t>
            </a:r>
            <a:r>
              <a:rPr lang="en-US" sz="700" dirty="0" err="1" smtClean="0">
                <a:solidFill>
                  <a:srgbClr val="F08047"/>
                </a:solidFill>
              </a:rPr>
              <a:t>.</a:t>
            </a:r>
            <a:r>
              <a:rPr lang="en-US" sz="700" dirty="0" err="1" smtClean="0">
                <a:solidFill>
                  <a:srgbClr val="7BC22F"/>
                </a:solidFill>
              </a:rPr>
              <a:t>DELETE</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a:solidFill>
                  <a:srgbClr val="8DB0D3"/>
                </a:solidFill>
              </a:rPr>
              <a:t>'false'</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FFFFFF"/>
                </a:solidFill>
              </a:rPr>
              <a:t>PERFORM </a:t>
            </a:r>
            <a:r>
              <a:rPr lang="en-US" sz="700" dirty="0" err="1">
                <a:solidFill>
                  <a:srgbClr val="FFFFFF"/>
                </a:solidFill>
              </a:rPr>
              <a:t>daids_es</a:t>
            </a:r>
            <a:r>
              <a:rPr lang="en-US" sz="700" dirty="0" err="1">
                <a:solidFill>
                  <a:srgbClr val="F08047"/>
                </a:solidFill>
              </a:rPr>
              <a:t>.</a:t>
            </a:r>
            <a:r>
              <a:rPr lang="en-US" sz="700" dirty="0" err="1">
                <a:solidFill>
                  <a:srgbClr val="FFFFFF"/>
                </a:solidFill>
              </a:rPr>
              <a:t>pt_insert</a:t>
            </a:r>
            <a:r>
              <a:rPr lang="en-US" sz="700" dirty="0">
                <a:solidFill>
                  <a:srgbClr val="F08047"/>
                </a:solidFill>
              </a:rPr>
              <a:t>(</a:t>
            </a:r>
            <a:r>
              <a:rPr lang="en-US" sz="700" dirty="0" err="1">
                <a:solidFill>
                  <a:srgbClr val="FFFFFF"/>
                </a:solidFill>
              </a:rPr>
              <a:t>new_row</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smtClean="0">
                <a:solidFill>
                  <a:srgbClr val="FFFFFF"/>
                </a:solidFill>
              </a:rPr>
              <a:t>n_insert</a:t>
            </a:r>
            <a:r>
              <a:rPr lang="en-US" sz="700" dirty="0" smtClean="0">
                <a:solidFill>
                  <a:srgbClr val="FFFFFF"/>
                </a:solidFill>
              </a:rPr>
              <a:t> </a:t>
            </a:r>
            <a:r>
              <a:rPr lang="en-US" sz="700" dirty="0">
                <a:solidFill>
                  <a:srgbClr val="F08047"/>
                </a:solidFill>
              </a:rPr>
              <a:t>:=</a:t>
            </a:r>
            <a:r>
              <a:rPr lang="en-US" sz="700" dirty="0">
                <a:solidFill>
                  <a:srgbClr val="FFFFFF"/>
                </a:solidFill>
              </a:rPr>
              <a:t> </a:t>
            </a:r>
            <a:r>
              <a:rPr lang="en-US" sz="700" dirty="0" err="1">
                <a:solidFill>
                  <a:srgbClr val="FFFFFF"/>
                </a:solidFill>
              </a:rPr>
              <a:t>n_insert</a:t>
            </a: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a:solidFill>
                  <a:srgbClr val="F4DD0B"/>
                </a:solidFill>
              </a:rPr>
              <a:t>1</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smtClean="0">
                <a:solidFill>
                  <a:srgbClr val="7BC22F"/>
                </a:solidFill>
              </a:rPr>
              <a:t>END</a:t>
            </a:r>
            <a:r>
              <a:rPr lang="en-US" sz="700" dirty="0" smtClean="0">
                <a:solidFill>
                  <a:srgbClr val="FFFFFF"/>
                </a:solidFill>
              </a:rPr>
              <a:t> </a:t>
            </a:r>
            <a:r>
              <a:rPr lang="en-US" sz="700" dirty="0">
                <a:solidFill>
                  <a:srgbClr val="7BC22F"/>
                </a:solidFill>
              </a:rPr>
              <a:t>IF</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7BC22F"/>
                </a:solidFill>
              </a:rPr>
              <a:t>END</a:t>
            </a:r>
            <a:r>
              <a:rPr lang="en-US" sz="700" dirty="0" smtClean="0">
                <a:solidFill>
                  <a:srgbClr val="FFFFFF"/>
                </a:solidFill>
              </a:rPr>
              <a:t> </a:t>
            </a:r>
            <a:r>
              <a:rPr lang="en-US" sz="700" dirty="0">
                <a:solidFill>
                  <a:srgbClr val="7BC22F"/>
                </a:solidFill>
              </a:rPr>
              <a:t>LOOP</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3A8BDA"/>
                </a:solidFill>
              </a:rPr>
              <a:t>--</a:t>
            </a:r>
            <a:r>
              <a:rPr lang="en-US" sz="700" dirty="0">
                <a:solidFill>
                  <a:srgbClr val="3A8BDA"/>
                </a:solidFill>
              </a:rPr>
              <a:t>Process Each Row of raw standard enrollment data </a:t>
            </a:r>
            <a:endParaRPr lang="en-US" sz="7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49</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Here we are grabbing the existing row of data and doing comparison checks on it to the current row of data to see if it needs to be:</a:t>
            </a:r>
          </a:p>
          <a:p>
            <a:pPr marL="234951" lvl="1" indent="-119063">
              <a:buFont typeface="Arial" panose="020B0604020202020204" pitchFamily="34" charset="0"/>
              <a:buChar char="•"/>
            </a:pPr>
            <a:r>
              <a:rPr lang="en-US" dirty="0"/>
              <a:t>Undeleted</a:t>
            </a:r>
          </a:p>
          <a:p>
            <a:pPr marL="234951" lvl="1" indent="-119063">
              <a:buFont typeface="Arial" panose="020B0604020202020204" pitchFamily="34" charset="0"/>
              <a:buChar char="•"/>
            </a:pPr>
            <a:r>
              <a:rPr lang="en-US" dirty="0"/>
              <a:t>Deleted</a:t>
            </a:r>
          </a:p>
          <a:p>
            <a:pPr marL="234951" lvl="1" indent="-119063">
              <a:buFont typeface="Arial" panose="020B0604020202020204" pitchFamily="34" charset="0"/>
              <a:buChar char="•"/>
            </a:pPr>
            <a:r>
              <a:rPr lang="en-US" dirty="0"/>
              <a:t>Updated</a:t>
            </a:r>
          </a:p>
          <a:p>
            <a:pPr marL="234951" lvl="1" indent="-119063">
              <a:buFont typeface="Arial" panose="020B0604020202020204" pitchFamily="34" charset="0"/>
              <a:buChar char="•"/>
            </a:pPr>
            <a:r>
              <a:rPr lang="en-US" dirty="0"/>
              <a:t>No Action (count only)</a:t>
            </a:r>
          </a:p>
          <a:p>
            <a:pPr marL="119063" indent="-119063">
              <a:buFont typeface="Arial" panose="020B0604020202020204" pitchFamily="34" charset="0"/>
              <a:buChar char="•"/>
            </a:pPr>
            <a:r>
              <a:rPr lang="en-US" dirty="0"/>
              <a:t>Any ideas on how to make this faster</a:t>
            </a:r>
            <a:r>
              <a:rPr lang="en-US" dirty="0" smtClean="0"/>
              <a:t>?</a:t>
            </a:r>
            <a:endParaRPr lang="en-US" dirty="0"/>
          </a:p>
        </p:txBody>
      </p:sp>
    </p:spTree>
    <p:extLst>
      <p:ext uri="{BB962C8B-B14F-4D97-AF65-F5344CB8AC3E}">
        <p14:creationId xmlns:p14="http://schemas.microsoft.com/office/powerpoint/2010/main" val="16376029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Re-Factor Part </a:t>
            </a:r>
            <a:r>
              <a:rPr lang="en-US" dirty="0" smtClean="0"/>
              <a:t>1</a:t>
            </a:r>
            <a:endParaRPr lang="en-US" sz="2000" dirty="0"/>
          </a:p>
        </p:txBody>
      </p:sp>
      <p:sp>
        <p:nvSpPr>
          <p:cNvPr id="7" name="Text Placeholder 6"/>
          <p:cNvSpPr>
            <a:spLocks noGrp="1"/>
          </p:cNvSpPr>
          <p:nvPr>
            <p:ph type="body" sz="quarter" idx="12"/>
          </p:nvPr>
        </p:nvSpPr>
        <p:spPr>
          <a:xfrm>
            <a:off x="3727342" y="1261872"/>
            <a:ext cx="4957872" cy="4846320"/>
          </a:xfrm>
        </p:spPr>
        <p:txBody>
          <a:bodyPr/>
          <a:lstStyle/>
          <a:p>
            <a:pPr>
              <a:lnSpc>
                <a:spcPct val="100000"/>
              </a:lnSpc>
              <a:spcBef>
                <a:spcPts val="0"/>
              </a:spcBef>
            </a:pPr>
            <a:r>
              <a:rPr lang="en-US" sz="700" dirty="0">
                <a:solidFill>
                  <a:srgbClr val="7BC22F"/>
                </a:solidFill>
              </a:rPr>
              <a:t>CREATE</a:t>
            </a:r>
            <a:r>
              <a:rPr lang="en-US" sz="700" dirty="0">
                <a:solidFill>
                  <a:srgbClr val="FFFFFF"/>
                </a:solidFill>
              </a:rPr>
              <a:t> TEMP </a:t>
            </a:r>
            <a:r>
              <a:rPr lang="en-US" sz="700" dirty="0">
                <a:solidFill>
                  <a:srgbClr val="7BC22F"/>
                </a:solidFill>
              </a:rPr>
              <a:t>TABLE</a:t>
            </a:r>
            <a:r>
              <a:rPr lang="en-US" sz="700" dirty="0">
                <a:solidFill>
                  <a:srgbClr val="FFFFFF"/>
                </a:solidFill>
              </a:rPr>
              <a:t> </a:t>
            </a:r>
            <a:r>
              <a:rPr lang="en-US" sz="700" dirty="0" err="1">
                <a:solidFill>
                  <a:srgbClr val="FFFFFF"/>
                </a:solidFill>
              </a:rPr>
              <a:t>tmp_raw_table</a:t>
            </a:r>
            <a:r>
              <a:rPr lang="en-US" sz="700" dirty="0">
                <a:solidFill>
                  <a:srgbClr val="FFFFFF"/>
                </a:solidFill>
              </a:rPr>
              <a:t> </a:t>
            </a:r>
            <a:r>
              <a:rPr lang="en-US" sz="700" dirty="0">
                <a:solidFill>
                  <a:srgbClr val="7BC22F"/>
                </a:solidFill>
              </a:rPr>
              <a:t>AS</a:t>
            </a:r>
            <a:r>
              <a:rPr lang="en-US" sz="700" dirty="0">
                <a:solidFill>
                  <a:srgbClr val="FFFFFF"/>
                </a:solidFill>
              </a:rPr>
              <a:t> </a:t>
            </a:r>
            <a:r>
              <a:rPr lang="en-US" sz="700" dirty="0">
                <a:solidFill>
                  <a:srgbClr val="7BC22F"/>
                </a:solidFill>
              </a:rPr>
              <a:t>SELECT</a:t>
            </a:r>
            <a:r>
              <a:rPr lang="en-US" sz="700" dirty="0">
                <a:solidFill>
                  <a:srgbClr val="FFFFFF"/>
                </a:solidFill>
              </a:rPr>
              <a:t> </a:t>
            </a:r>
            <a:r>
              <a:rPr lang="en-US" sz="700" dirty="0" err="1">
                <a:solidFill>
                  <a:srgbClr val="FFFFFF"/>
                </a:solidFill>
              </a:rPr>
              <a:t>r</a:t>
            </a:r>
            <a:r>
              <a:rPr lang="en-US" sz="700" dirty="0" err="1">
                <a:solidFill>
                  <a:srgbClr val="F08047"/>
                </a:solidFill>
              </a:rPr>
              <a:t>.</a:t>
            </a:r>
            <a:r>
              <a:rPr lang="en-US" sz="700" dirty="0" err="1">
                <a:solidFill>
                  <a:srgbClr val="FFFFFF"/>
                </a:solidFill>
              </a:rPr>
              <a:t>network</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r</a:t>
            </a:r>
            <a:r>
              <a:rPr lang="en-US" sz="700" dirty="0" err="1">
                <a:solidFill>
                  <a:srgbClr val="F08047"/>
                </a:solidFill>
              </a:rPr>
              <a:t>.</a:t>
            </a:r>
            <a:r>
              <a:rPr lang="en-US" sz="700" dirty="0" err="1">
                <a:solidFill>
                  <a:srgbClr val="FFFFFF"/>
                </a:solidFill>
              </a:rPr>
              <a:t>site_affiliation</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r</a:t>
            </a:r>
            <a:r>
              <a:rPr lang="en-US" sz="700" dirty="0" err="1">
                <a:solidFill>
                  <a:srgbClr val="F08047"/>
                </a:solidFill>
              </a:rPr>
              <a:t>.</a:t>
            </a:r>
            <a:r>
              <a:rPr lang="en-US" sz="700" dirty="0" err="1">
                <a:solidFill>
                  <a:srgbClr val="FFFFFF"/>
                </a:solidFill>
              </a:rPr>
              <a:t>daids_site_id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a:t>
            </a:r>
            <a:r>
              <a:rPr lang="en-US" sz="700" dirty="0">
                <a:solidFill>
                  <a:srgbClr val="F08047"/>
                </a:solidFill>
              </a:rPr>
              <a:t>.</a:t>
            </a:r>
            <a:r>
              <a:rPr lang="en-US" sz="700" dirty="0">
                <a:solidFill>
                  <a:srgbClr val="FFFFFF"/>
                </a:solidFill>
              </a:rPr>
              <a:t>md5 </a:t>
            </a:r>
            <a:r>
              <a:rPr lang="en-US" sz="700" dirty="0">
                <a:solidFill>
                  <a:srgbClr val="7BC22F"/>
                </a:solidFill>
              </a:rPr>
              <a:t>AS</a:t>
            </a:r>
            <a:r>
              <a:rPr lang="en-US" sz="700" dirty="0">
                <a:solidFill>
                  <a:srgbClr val="FFFFFF"/>
                </a:solidFill>
              </a:rPr>
              <a:t> study_status_md5</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b</a:t>
            </a:r>
            <a:r>
              <a:rPr lang="en-US" sz="700" dirty="0">
                <a:solidFill>
                  <a:srgbClr val="F08047"/>
                </a:solidFill>
              </a:rPr>
              <a:t>.</a:t>
            </a:r>
            <a:r>
              <a:rPr lang="en-US" sz="700" dirty="0">
                <a:solidFill>
                  <a:srgbClr val="FFFFFF"/>
                </a:solidFill>
              </a:rPr>
              <a:t>md5 </a:t>
            </a:r>
            <a:r>
              <a:rPr lang="en-US" sz="700" dirty="0">
                <a:solidFill>
                  <a:srgbClr val="7BC22F"/>
                </a:solidFill>
              </a:rPr>
              <a:t>AS</a:t>
            </a:r>
            <a:r>
              <a:rPr lang="en-US" sz="700" dirty="0">
                <a:solidFill>
                  <a:srgbClr val="FFFFFF"/>
                </a:solidFill>
              </a:rPr>
              <a:t> steps_md5</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c</a:t>
            </a:r>
            <a:r>
              <a:rPr lang="en-US" sz="700" dirty="0">
                <a:solidFill>
                  <a:srgbClr val="F08047"/>
                </a:solidFill>
              </a:rPr>
              <a:t>.</a:t>
            </a:r>
            <a:r>
              <a:rPr lang="en-US" sz="700" dirty="0">
                <a:solidFill>
                  <a:srgbClr val="FFFFFF"/>
                </a:solidFill>
              </a:rPr>
              <a:t>md5 </a:t>
            </a:r>
            <a:r>
              <a:rPr lang="en-US" sz="700" dirty="0">
                <a:solidFill>
                  <a:srgbClr val="7BC22F"/>
                </a:solidFill>
              </a:rPr>
              <a:t>AS</a:t>
            </a:r>
            <a:r>
              <a:rPr lang="en-US" sz="700" dirty="0">
                <a:solidFill>
                  <a:srgbClr val="FFFFFF"/>
                </a:solidFill>
              </a:rPr>
              <a:t> site_enlistments_md5</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d</a:t>
            </a:r>
            <a:r>
              <a:rPr lang="en-US" sz="700" dirty="0">
                <a:solidFill>
                  <a:srgbClr val="F08047"/>
                </a:solidFill>
              </a:rPr>
              <a:t>.</a:t>
            </a:r>
            <a:r>
              <a:rPr lang="en-US" sz="700" dirty="0">
                <a:solidFill>
                  <a:srgbClr val="FFFFFF"/>
                </a:solidFill>
              </a:rPr>
              <a:t>md5 </a:t>
            </a:r>
            <a:r>
              <a:rPr lang="en-US" sz="700" dirty="0">
                <a:solidFill>
                  <a:srgbClr val="7BC22F"/>
                </a:solidFill>
              </a:rPr>
              <a:t>AS</a:t>
            </a:r>
            <a:r>
              <a:rPr lang="en-US" sz="700" dirty="0">
                <a:solidFill>
                  <a:srgbClr val="FFFFFF"/>
                </a:solidFill>
              </a:rPr>
              <a:t> interventions_md5</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pa</a:t>
            </a:r>
            <a:r>
              <a:rPr lang="en-US" sz="700" dirty="0" err="1">
                <a:solidFill>
                  <a:srgbClr val="F08047"/>
                </a:solidFill>
              </a:rPr>
              <a:t>.</a:t>
            </a:r>
            <a:r>
              <a:rPr lang="en-US" sz="700" dirty="0" err="1">
                <a:solidFill>
                  <a:srgbClr val="8DB0D3"/>
                </a:solidFill>
              </a:rPr>
              <a:t>"delete</a:t>
            </a:r>
            <a:r>
              <a:rPr lang="en-US" sz="700" dirty="0">
                <a:solidFill>
                  <a:srgbClr val="8DB0D3"/>
                </a:solidFill>
              </a:rPr>
              <a:t>"</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err="1">
                <a:solidFill>
                  <a:srgbClr val="FFFFFF"/>
                </a:solidFill>
              </a:rPr>
              <a:t>pa</a:t>
            </a:r>
            <a:r>
              <a:rPr lang="en-US" sz="700" dirty="0" err="1">
                <a:solidFill>
                  <a:srgbClr val="F08047"/>
                </a:solidFill>
              </a:rPr>
              <a:t>.</a:t>
            </a:r>
            <a:r>
              <a:rPr lang="en-US" sz="700" dirty="0" err="1">
                <a:solidFill>
                  <a:srgbClr val="FFFFFF"/>
                </a:solidFill>
              </a:rPr>
              <a:t>date_last_modified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CASE</a:t>
            </a:r>
            <a:r>
              <a:rPr lang="en-US" sz="700" dirty="0">
                <a:solidFill>
                  <a:srgbClr val="FFFFFF"/>
                </a:solidFill>
              </a:rPr>
              <a:t> </a:t>
            </a:r>
            <a:r>
              <a:rPr lang="en-US" sz="700" dirty="0">
                <a:solidFill>
                  <a:srgbClr val="7BC22F"/>
                </a:solidFill>
              </a:rPr>
              <a:t>WHEN</a:t>
            </a:r>
            <a:r>
              <a:rPr lang="en-US" sz="700" dirty="0">
                <a:solidFill>
                  <a:srgbClr val="FFFFFF"/>
                </a:solidFill>
              </a:rPr>
              <a:t> </a:t>
            </a:r>
            <a:r>
              <a:rPr lang="en-US" sz="700" dirty="0" err="1">
                <a:solidFill>
                  <a:srgbClr val="FFFFFF"/>
                </a:solidFill>
              </a:rPr>
              <a:t>pa</a:t>
            </a:r>
            <a:r>
              <a:rPr lang="en-US" sz="700" dirty="0" err="1">
                <a:solidFill>
                  <a:srgbClr val="F08047"/>
                </a:solidFill>
              </a:rPr>
              <a:t>.</a:t>
            </a:r>
            <a:r>
              <a:rPr lang="en-US" sz="700" dirty="0" err="1">
                <a:solidFill>
                  <a:srgbClr val="FFFFFF"/>
                </a:solidFill>
              </a:rPr>
              <a:t>ptid</a:t>
            </a:r>
            <a:r>
              <a:rPr lang="en-US" sz="700" dirty="0">
                <a:solidFill>
                  <a:srgbClr val="FFFFFF"/>
                </a:solidFill>
              </a:rPr>
              <a:t> </a:t>
            </a:r>
            <a:r>
              <a:rPr lang="en-US" sz="700" dirty="0">
                <a:solidFill>
                  <a:srgbClr val="7BC22F"/>
                </a:solidFill>
              </a:rPr>
              <a:t>IS</a:t>
            </a:r>
            <a:r>
              <a:rPr lang="en-US" sz="700" dirty="0">
                <a:solidFill>
                  <a:srgbClr val="FFFFFF"/>
                </a:solidFill>
              </a:rPr>
              <a:t> </a:t>
            </a:r>
            <a:r>
              <a:rPr lang="en-US" sz="700" dirty="0">
                <a:solidFill>
                  <a:srgbClr val="7BC22F"/>
                </a:solidFill>
              </a:rPr>
              <a:t>NULL</a:t>
            </a:r>
            <a:r>
              <a:rPr lang="en-US" sz="700" dirty="0">
                <a:solidFill>
                  <a:srgbClr val="FFFFFF"/>
                </a:solidFill>
              </a:rPr>
              <a:t> </a:t>
            </a:r>
            <a:r>
              <a:rPr lang="en-US" sz="700" dirty="0">
                <a:solidFill>
                  <a:srgbClr val="7BC22F"/>
                </a:solidFill>
              </a:rPr>
              <a:t>THEN</a:t>
            </a:r>
            <a:r>
              <a:rPr lang="en-US" sz="700" dirty="0">
                <a:solidFill>
                  <a:srgbClr val="FFFFFF"/>
                </a:solidFill>
              </a:rPr>
              <a:t> </a:t>
            </a:r>
            <a:r>
              <a:rPr lang="en-US" sz="700" dirty="0">
                <a:solidFill>
                  <a:srgbClr val="F4DD0B"/>
                </a:solidFill>
              </a:rPr>
              <a:t>1</a:t>
            </a:r>
            <a:r>
              <a:rPr lang="en-US" sz="700" dirty="0">
                <a:solidFill>
                  <a:srgbClr val="FFFFFF"/>
                </a:solidFill>
              </a:rPr>
              <a:t> </a:t>
            </a:r>
            <a:r>
              <a:rPr lang="en-US" sz="700" dirty="0">
                <a:solidFill>
                  <a:srgbClr val="3A8BDA"/>
                </a:solidFill>
              </a:rPr>
              <a:t>-- </a:t>
            </a:r>
            <a:r>
              <a:rPr lang="en-US" sz="700" dirty="0" err="1">
                <a:solidFill>
                  <a:srgbClr val="3A8BDA"/>
                </a:solidFill>
              </a:rPr>
              <a:t>new_record</a:t>
            </a:r>
            <a:r>
              <a:rPr lang="en-US" sz="700" dirty="0">
                <a:solidFill>
                  <a:srgbClr val="3A8BDA"/>
                </a:solidFill>
              </a:rPr>
              <a:t> -- IF </a:t>
            </a:r>
            <a:r>
              <a:rPr lang="en-US" sz="700" dirty="0" err="1">
                <a:solidFill>
                  <a:srgbClr val="3A8BDA"/>
                </a:solidFill>
              </a:rPr>
              <a:t>exist_row_cnt</a:t>
            </a:r>
            <a:r>
              <a:rPr lang="en-US" sz="700" dirty="0">
                <a:solidFill>
                  <a:srgbClr val="3A8BDA"/>
                </a:solidFill>
              </a:rPr>
              <a:t> = 1 THEN </a:t>
            </a:r>
            <a:endParaRPr lang="en-US" sz="700" dirty="0" smtClean="0">
              <a:solidFill>
                <a:srgbClr val="3A8BDA"/>
              </a:solidFill>
            </a:endParaRPr>
          </a:p>
          <a:p>
            <a:pPr>
              <a:lnSpc>
                <a:spcPct val="100000"/>
              </a:lnSpc>
              <a:spcBef>
                <a:spcPts val="0"/>
              </a:spcBef>
            </a:pPr>
            <a:r>
              <a:rPr lang="en-US" sz="700" dirty="0" smtClean="0">
                <a:solidFill>
                  <a:srgbClr val="7BC22F"/>
                </a:solidFill>
              </a:rPr>
              <a:t>WHEN</a:t>
            </a:r>
            <a:r>
              <a:rPr lang="en-US" sz="700" dirty="0" smtClean="0">
                <a:solidFill>
                  <a:srgbClr val="FFFFFF"/>
                </a:solidFill>
              </a:rPr>
              <a:t> </a:t>
            </a:r>
            <a:r>
              <a:rPr lang="en-US" sz="700" dirty="0" err="1">
                <a:solidFill>
                  <a:srgbClr val="FFFFFF"/>
                </a:solidFill>
              </a:rPr>
              <a:t>pa</a:t>
            </a:r>
            <a:r>
              <a:rPr lang="en-US" sz="700" dirty="0" err="1">
                <a:solidFill>
                  <a:srgbClr val="F08047"/>
                </a:solidFill>
              </a:rPr>
              <a:t>.</a:t>
            </a:r>
            <a:r>
              <a:rPr lang="en-US" sz="700" dirty="0" err="1">
                <a:solidFill>
                  <a:srgbClr val="8DB0D3"/>
                </a:solidFill>
              </a:rPr>
              <a:t>"delete</a:t>
            </a:r>
            <a:r>
              <a:rPr lang="en-US" sz="700" dirty="0">
                <a:solidFill>
                  <a:srgbClr val="8DB0D3"/>
                </a:solidFill>
              </a:rPr>
              <a:t>"</a:t>
            </a: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a:solidFill>
                  <a:srgbClr val="8DB0D3"/>
                </a:solidFill>
              </a:rPr>
              <a:t>'true'</a:t>
            </a:r>
            <a:r>
              <a:rPr lang="en-US" sz="700" dirty="0">
                <a:solidFill>
                  <a:srgbClr val="FFFFFF"/>
                </a:solidFill>
              </a:rPr>
              <a:t> </a:t>
            </a:r>
            <a:r>
              <a:rPr lang="en-US" sz="700" dirty="0">
                <a:solidFill>
                  <a:srgbClr val="7BC22F"/>
                </a:solidFill>
              </a:rPr>
              <a:t>THEN</a:t>
            </a:r>
            <a:r>
              <a:rPr lang="en-US" sz="700" dirty="0">
                <a:solidFill>
                  <a:srgbClr val="FFFFFF"/>
                </a:solidFill>
              </a:rPr>
              <a:t> </a:t>
            </a:r>
            <a:r>
              <a:rPr lang="en-US" sz="700" dirty="0">
                <a:solidFill>
                  <a:srgbClr val="F4DD0B"/>
                </a:solidFill>
              </a:rPr>
              <a:t>2</a:t>
            </a:r>
            <a:r>
              <a:rPr lang="en-US" sz="700" dirty="0">
                <a:solidFill>
                  <a:srgbClr val="FFFFFF"/>
                </a:solidFill>
              </a:rPr>
              <a:t> </a:t>
            </a:r>
            <a:r>
              <a:rPr lang="en-US" sz="700" dirty="0">
                <a:solidFill>
                  <a:srgbClr val="3A8BDA"/>
                </a:solidFill>
              </a:rPr>
              <a:t>-- </a:t>
            </a:r>
            <a:r>
              <a:rPr lang="en-US" sz="700" dirty="0" err="1">
                <a:solidFill>
                  <a:srgbClr val="3A8BDA"/>
                </a:solidFill>
              </a:rPr>
              <a:t>undelete_record</a:t>
            </a:r>
            <a:r>
              <a:rPr lang="en-US" sz="700" dirty="0">
                <a:solidFill>
                  <a:srgbClr val="3A8BDA"/>
                </a:solidFill>
              </a:rPr>
              <a:t> -- IF </a:t>
            </a:r>
            <a:r>
              <a:rPr lang="en-US" sz="700" dirty="0" err="1">
                <a:solidFill>
                  <a:srgbClr val="3A8BDA"/>
                </a:solidFill>
              </a:rPr>
              <a:t>exist_row.delete</a:t>
            </a:r>
            <a:r>
              <a:rPr lang="en-US" sz="700" dirty="0">
                <a:solidFill>
                  <a:srgbClr val="3A8BDA"/>
                </a:solidFill>
              </a:rPr>
              <a:t> = 'true' THEN </a:t>
            </a:r>
            <a:endParaRPr lang="en-US" sz="700" dirty="0" smtClean="0">
              <a:solidFill>
                <a:srgbClr val="3A8BDA"/>
              </a:solidFill>
            </a:endParaRPr>
          </a:p>
          <a:p>
            <a:pPr>
              <a:lnSpc>
                <a:spcPct val="100000"/>
              </a:lnSpc>
              <a:spcBef>
                <a:spcPts val="0"/>
              </a:spcBef>
            </a:pPr>
            <a:r>
              <a:rPr lang="en-US" sz="700" dirty="0" smtClean="0">
                <a:solidFill>
                  <a:srgbClr val="7BC22F"/>
                </a:solidFill>
              </a:rPr>
              <a:t>WHEN</a:t>
            </a:r>
            <a:r>
              <a:rPr lang="en-US" sz="700" dirty="0" smtClean="0">
                <a:solidFill>
                  <a:srgbClr val="FFFFFF"/>
                </a:solidFill>
              </a:rPr>
              <a:t> </a:t>
            </a:r>
            <a:r>
              <a:rPr lang="en-US" sz="700" dirty="0">
                <a:solidFill>
                  <a:srgbClr val="F08047"/>
                </a:solidFill>
              </a:rPr>
              <a:t>(</a:t>
            </a:r>
            <a:r>
              <a:rPr lang="en-US" sz="700" dirty="0">
                <a:solidFill>
                  <a:srgbClr val="7BC22F"/>
                </a:solidFill>
              </a:rPr>
              <a:t>ROW</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network</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site_affiliation</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protocol</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ptid</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gender</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genidm</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genidf</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genidtm</a:t>
            </a:r>
            <a:r>
              <a:rPr lang="en-US" sz="700" dirty="0">
                <a:solidFill>
                  <a:srgbClr val="F08047"/>
                </a:solidFill>
              </a:rPr>
              <a:t>,</a:t>
            </a:r>
            <a:r>
              <a:rPr lang="en-US" sz="700" dirty="0">
                <a:solidFill>
                  <a:srgbClr val="FFFFFF"/>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genidtf</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genido</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genidds</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sex</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race</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raceotxt</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nihwhite</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nihblack</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nihasian</a:t>
            </a:r>
            <a:r>
              <a:rPr lang="en-US" sz="700" dirty="0" err="1" smtClean="0">
                <a:solidFill>
                  <a:srgbClr val="F08047"/>
                </a:solidFill>
              </a:rPr>
              <a:t>,</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nihnativ</a:t>
            </a:r>
            <a:r>
              <a:rPr lang="en-US" sz="700" dirty="0">
                <a:solidFill>
                  <a:srgbClr val="F08047"/>
                </a:solidFill>
              </a:rPr>
              <a:t>,</a:t>
            </a:r>
            <a:r>
              <a:rPr lang="en-US" sz="700" dirty="0">
                <a:solidFill>
                  <a:srgbClr val="FFFFFF"/>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nihhawpi</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nihother</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hispanic</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birthdt</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birthmm</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birthdd</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birthyy</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bdt_est</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age</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enrolldt</a:t>
            </a:r>
            <a:r>
              <a:rPr lang="en-US" sz="700" dirty="0">
                <a:solidFill>
                  <a:srgbClr val="F08047"/>
                </a:solidFill>
              </a:rPr>
              <a:t>,</a:t>
            </a:r>
            <a:r>
              <a:rPr lang="en-US" sz="700" dirty="0">
                <a:solidFill>
                  <a:srgbClr val="FFFFFF"/>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sitedfno</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site</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ptidmom</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ptidprim</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hvtnpart</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hvtngrp</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inactdt</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inactrsn</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txstatus</a:t>
            </a:r>
            <a:r>
              <a:rPr lang="en-US" sz="700" dirty="0">
                <a:solidFill>
                  <a:srgbClr val="F08047"/>
                </a:solidFill>
              </a:rPr>
              <a:t>,</a:t>
            </a:r>
            <a:r>
              <a:rPr lang="en-US" sz="700" dirty="0">
                <a:solidFill>
                  <a:srgbClr val="FFFFFF"/>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txstopdt</a:t>
            </a:r>
            <a:r>
              <a:rPr lang="en-US" sz="700" dirty="0" smtClean="0">
                <a:solidFill>
                  <a:srgbClr val="F08047"/>
                </a:solidFill>
              </a:rPr>
              <a:t>, </a:t>
            </a:r>
            <a:r>
              <a:rPr lang="en-US" sz="700" dirty="0" err="1" smtClean="0">
                <a:solidFill>
                  <a:srgbClr val="FFFFFF"/>
                </a:solidFill>
              </a:rPr>
              <a:t>r</a:t>
            </a:r>
            <a:r>
              <a:rPr lang="en-US" sz="700" dirty="0" err="1" smtClean="0">
                <a:solidFill>
                  <a:srgbClr val="F08047"/>
                </a:solidFill>
              </a:rPr>
              <a:t>.</a:t>
            </a:r>
            <a:r>
              <a:rPr lang="en-US" sz="700" dirty="0" err="1" smtClean="0">
                <a:solidFill>
                  <a:srgbClr val="FFFFFF"/>
                </a:solidFill>
              </a:rPr>
              <a:t>daids_site_id</a:t>
            </a:r>
            <a:r>
              <a:rPr lang="en-US" sz="700" dirty="0" smtClean="0">
                <a:solidFill>
                  <a:srgbClr val="F08047"/>
                </a:solidFill>
              </a:rPr>
              <a:t>, </a:t>
            </a:r>
            <a:r>
              <a:rPr lang="en-US" sz="700" dirty="0" smtClean="0">
                <a:solidFill>
                  <a:srgbClr val="FFFFFF"/>
                </a:solidFill>
              </a:rPr>
              <a:t>a</a:t>
            </a:r>
            <a:r>
              <a:rPr lang="en-US" sz="700" dirty="0" smtClean="0">
                <a:solidFill>
                  <a:srgbClr val="F08047"/>
                </a:solidFill>
              </a:rPr>
              <a:t>.</a:t>
            </a:r>
            <a:r>
              <a:rPr lang="en-US" sz="700" dirty="0" smtClean="0">
                <a:solidFill>
                  <a:srgbClr val="FFFFFF"/>
                </a:solidFill>
              </a:rPr>
              <a:t>md5</a:t>
            </a:r>
            <a:r>
              <a:rPr lang="en-US" sz="700" dirty="0" smtClean="0">
                <a:solidFill>
                  <a:srgbClr val="F08047"/>
                </a:solidFill>
              </a:rPr>
              <a:t>, </a:t>
            </a:r>
            <a:r>
              <a:rPr lang="en-US" sz="700" dirty="0" smtClean="0">
                <a:solidFill>
                  <a:srgbClr val="FFFFFF"/>
                </a:solidFill>
              </a:rPr>
              <a:t>b</a:t>
            </a:r>
            <a:r>
              <a:rPr lang="en-US" sz="700" dirty="0" smtClean="0">
                <a:solidFill>
                  <a:srgbClr val="F08047"/>
                </a:solidFill>
              </a:rPr>
              <a:t>.</a:t>
            </a:r>
            <a:r>
              <a:rPr lang="en-US" sz="700" dirty="0" smtClean="0">
                <a:solidFill>
                  <a:srgbClr val="FFFFFF"/>
                </a:solidFill>
              </a:rPr>
              <a:t>md5</a:t>
            </a:r>
            <a:r>
              <a:rPr lang="en-US" sz="700" dirty="0" smtClean="0">
                <a:solidFill>
                  <a:srgbClr val="F08047"/>
                </a:solidFill>
              </a:rPr>
              <a:t>, </a:t>
            </a:r>
            <a:r>
              <a:rPr lang="en-US" sz="700" dirty="0" smtClean="0">
                <a:solidFill>
                  <a:srgbClr val="FFFFFF"/>
                </a:solidFill>
              </a:rPr>
              <a:t>c</a:t>
            </a:r>
            <a:r>
              <a:rPr lang="en-US" sz="700" dirty="0" smtClean="0">
                <a:solidFill>
                  <a:srgbClr val="F08047"/>
                </a:solidFill>
              </a:rPr>
              <a:t>.</a:t>
            </a:r>
            <a:r>
              <a:rPr lang="en-US" sz="700" dirty="0" smtClean="0">
                <a:solidFill>
                  <a:srgbClr val="FFFFFF"/>
                </a:solidFill>
              </a:rPr>
              <a:t>md5</a:t>
            </a:r>
            <a:r>
              <a:rPr lang="en-US" sz="700" dirty="0" smtClean="0">
                <a:solidFill>
                  <a:srgbClr val="F08047"/>
                </a:solidFill>
              </a:rPr>
              <a:t>, </a:t>
            </a:r>
            <a:r>
              <a:rPr lang="en-US" sz="700" dirty="0" smtClean="0">
                <a:solidFill>
                  <a:srgbClr val="FFFFFF"/>
                </a:solidFill>
              </a:rPr>
              <a:t>d</a:t>
            </a:r>
            <a:r>
              <a:rPr lang="en-US" sz="700" dirty="0" smtClean="0">
                <a:solidFill>
                  <a:srgbClr val="F08047"/>
                </a:solidFill>
              </a:rPr>
              <a:t>.</a:t>
            </a:r>
            <a:r>
              <a:rPr lang="en-US" sz="700" dirty="0" smtClean="0">
                <a:solidFill>
                  <a:srgbClr val="FFFFFF"/>
                </a:solidFill>
              </a:rPr>
              <a:t>md5 </a:t>
            </a:r>
          </a:p>
          <a:p>
            <a:pPr>
              <a:lnSpc>
                <a:spcPct val="100000"/>
              </a:lnSpc>
              <a:spcBef>
                <a:spcPts val="0"/>
              </a:spcBef>
            </a:pP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a:solidFill>
                  <a:srgbClr val="7BC22F"/>
                </a:solidFill>
              </a:rPr>
              <a:t>IS</a:t>
            </a:r>
            <a:r>
              <a:rPr lang="en-US" sz="700" dirty="0">
                <a:solidFill>
                  <a:srgbClr val="FFFFFF"/>
                </a:solidFill>
              </a:rPr>
              <a:t> </a:t>
            </a:r>
            <a:r>
              <a:rPr lang="en-US" sz="700" dirty="0">
                <a:solidFill>
                  <a:srgbClr val="7BC22F"/>
                </a:solidFill>
              </a:rPr>
              <a:t>DISTINCT</a:t>
            </a: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a:solidFill>
                  <a:srgbClr val="7BC22F"/>
                </a:solidFill>
              </a:rPr>
              <a:t>ROW</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network</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site_affiliation</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protocol</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ptid</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gender</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genidm</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genidf</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genidtm</a:t>
            </a:r>
            <a:r>
              <a:rPr lang="en-US" sz="700" dirty="0">
                <a:solidFill>
                  <a:srgbClr val="F08047"/>
                </a:solidFill>
              </a:rPr>
              <a:t>,</a:t>
            </a:r>
            <a:r>
              <a:rPr lang="en-US" sz="700" dirty="0">
                <a:solidFill>
                  <a:srgbClr val="FFFFFF"/>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genidtf</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genido</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genidds</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sex</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race</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raceotxt</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nihwhite</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nihblack</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nihasian</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nihnativ</a:t>
            </a:r>
            <a:r>
              <a:rPr lang="en-US" sz="700" dirty="0">
                <a:solidFill>
                  <a:srgbClr val="F08047"/>
                </a:solidFill>
              </a:rPr>
              <a:t>,</a:t>
            </a:r>
            <a:r>
              <a:rPr lang="en-US" sz="700" dirty="0">
                <a:solidFill>
                  <a:srgbClr val="FFFFFF"/>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nihhawpi</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nihother</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hispanic</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birthdt</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birthmm</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birthdd</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birthyy</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bdt_est</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age</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enrolldt</a:t>
            </a:r>
            <a:r>
              <a:rPr lang="en-US" sz="700" dirty="0">
                <a:solidFill>
                  <a:srgbClr val="F08047"/>
                </a:solidFill>
              </a:rPr>
              <a:t>,</a:t>
            </a:r>
            <a:r>
              <a:rPr lang="en-US" sz="700" dirty="0">
                <a:solidFill>
                  <a:srgbClr val="FFFFFF"/>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sitedfno</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site</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ptidmom</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ptidprim</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hvtnpart</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hvtngrp</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inactdt</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inactrsn</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txstatus</a:t>
            </a:r>
            <a:r>
              <a:rPr lang="en-US" sz="700" dirty="0">
                <a:solidFill>
                  <a:srgbClr val="F08047"/>
                </a:solidFill>
              </a:rPr>
              <a:t>,</a:t>
            </a:r>
            <a:r>
              <a:rPr lang="en-US" sz="700" dirty="0">
                <a:solidFill>
                  <a:srgbClr val="FFFFFF"/>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txstopdt</a:t>
            </a:r>
            <a:r>
              <a:rPr lang="en-US" sz="700" dirty="0" smtClean="0">
                <a:solidFill>
                  <a:srgbClr val="F08047"/>
                </a:solidFill>
              </a:rPr>
              <a:t>, </a:t>
            </a:r>
            <a:r>
              <a:rPr lang="en-US" sz="700" dirty="0" err="1" smtClean="0">
                <a:solidFill>
                  <a:srgbClr val="FFFFFF"/>
                </a:solidFill>
              </a:rPr>
              <a:t>pa</a:t>
            </a:r>
            <a:r>
              <a:rPr lang="en-US" sz="700" dirty="0" err="1" smtClean="0">
                <a:solidFill>
                  <a:srgbClr val="F08047"/>
                </a:solidFill>
              </a:rPr>
              <a:t>.</a:t>
            </a:r>
            <a:r>
              <a:rPr lang="en-US" sz="700" dirty="0" err="1" smtClean="0">
                <a:solidFill>
                  <a:srgbClr val="FFFFFF"/>
                </a:solidFill>
              </a:rPr>
              <a:t>daids_site_id</a:t>
            </a:r>
            <a:r>
              <a:rPr lang="en-US" sz="700" dirty="0" smtClean="0">
                <a:solidFill>
                  <a:srgbClr val="F08047"/>
                </a:solidFill>
              </a:rPr>
              <a:t>, </a:t>
            </a:r>
            <a:r>
              <a:rPr lang="en-US" sz="700" dirty="0" smtClean="0">
                <a:solidFill>
                  <a:srgbClr val="FFFFFF"/>
                </a:solidFill>
              </a:rPr>
              <a:t>pa</a:t>
            </a:r>
            <a:r>
              <a:rPr lang="en-US" sz="700" dirty="0" smtClean="0">
                <a:solidFill>
                  <a:srgbClr val="F08047"/>
                </a:solidFill>
              </a:rPr>
              <a:t>.</a:t>
            </a:r>
            <a:r>
              <a:rPr lang="en-US" sz="700" dirty="0" smtClean="0">
                <a:solidFill>
                  <a:srgbClr val="FFFFFF"/>
                </a:solidFill>
              </a:rPr>
              <a:t>study_status_md5</a:t>
            </a:r>
            <a:r>
              <a:rPr lang="en-US" sz="700" dirty="0" smtClean="0">
                <a:solidFill>
                  <a:srgbClr val="F08047"/>
                </a:solidFill>
              </a:rPr>
              <a:t>, </a:t>
            </a:r>
            <a:r>
              <a:rPr lang="en-US" sz="700" dirty="0" smtClean="0">
                <a:solidFill>
                  <a:srgbClr val="FFFFFF"/>
                </a:solidFill>
              </a:rPr>
              <a:t>pa</a:t>
            </a:r>
            <a:r>
              <a:rPr lang="en-US" sz="700" dirty="0" smtClean="0">
                <a:solidFill>
                  <a:srgbClr val="F08047"/>
                </a:solidFill>
              </a:rPr>
              <a:t>.</a:t>
            </a:r>
            <a:r>
              <a:rPr lang="en-US" sz="700" dirty="0" smtClean="0">
                <a:solidFill>
                  <a:srgbClr val="FFFFFF"/>
                </a:solidFill>
              </a:rPr>
              <a:t>steps_md5</a:t>
            </a:r>
            <a:r>
              <a:rPr lang="en-US" sz="700" dirty="0" smtClean="0">
                <a:solidFill>
                  <a:srgbClr val="F08047"/>
                </a:solidFill>
              </a:rPr>
              <a:t>, </a:t>
            </a:r>
            <a:r>
              <a:rPr lang="en-US" sz="700" dirty="0" smtClean="0">
                <a:solidFill>
                  <a:srgbClr val="FFFFFF"/>
                </a:solidFill>
              </a:rPr>
              <a:t>pa</a:t>
            </a:r>
            <a:r>
              <a:rPr lang="en-US" sz="700" dirty="0" smtClean="0">
                <a:solidFill>
                  <a:srgbClr val="F08047"/>
                </a:solidFill>
              </a:rPr>
              <a:t>.</a:t>
            </a:r>
            <a:r>
              <a:rPr lang="en-US" sz="700" dirty="0" smtClean="0">
                <a:solidFill>
                  <a:srgbClr val="FFFFFF"/>
                </a:solidFill>
              </a:rPr>
              <a:t>site_enlistments_md5</a:t>
            </a:r>
            <a:r>
              <a:rPr lang="en-US" sz="700" dirty="0">
                <a:solidFill>
                  <a:srgbClr val="F08047"/>
                </a:solidFill>
              </a:rPr>
              <a:t>,</a:t>
            </a:r>
            <a:r>
              <a:rPr lang="en-US" sz="700" dirty="0">
                <a:solidFill>
                  <a:srgbClr val="FFFFFF"/>
                </a:solidFill>
              </a:rPr>
              <a:t> </a:t>
            </a:r>
            <a:r>
              <a:rPr lang="en-US" sz="700" dirty="0" smtClean="0">
                <a:solidFill>
                  <a:srgbClr val="FFFFFF"/>
                </a:solidFill>
              </a:rPr>
              <a:t>pa</a:t>
            </a:r>
            <a:r>
              <a:rPr lang="en-US" sz="700" dirty="0" smtClean="0">
                <a:solidFill>
                  <a:srgbClr val="F08047"/>
                </a:solidFill>
              </a:rPr>
              <a:t>.</a:t>
            </a:r>
            <a:r>
              <a:rPr lang="en-US" sz="700" dirty="0" smtClean="0">
                <a:solidFill>
                  <a:srgbClr val="FFFFFF"/>
                </a:solidFill>
              </a:rPr>
              <a:t>interventions_md5 </a:t>
            </a:r>
          </a:p>
          <a:p>
            <a:pPr>
              <a:lnSpc>
                <a:spcPct val="100000"/>
              </a:lnSpc>
              <a:spcBef>
                <a:spcPts val="0"/>
              </a:spcBef>
            </a:pPr>
            <a:r>
              <a:rPr lang="en-US" sz="700" dirty="0">
                <a:solidFill>
                  <a:srgbClr val="FFFFFF"/>
                </a:solidFill>
              </a:rPr>
              <a:t>        </a:t>
            </a:r>
            <a:r>
              <a:rPr lang="en-US" sz="700" dirty="0">
                <a:solidFill>
                  <a:srgbClr val="F08047"/>
                </a:solidFill>
              </a:rPr>
              <a:t>))</a:t>
            </a:r>
            <a:r>
              <a:rPr lang="en-US" sz="700" dirty="0">
                <a:solidFill>
                  <a:srgbClr val="FFFFFF"/>
                </a:solidFill>
              </a:rPr>
              <a:t> </a:t>
            </a:r>
            <a:r>
              <a:rPr lang="en-US" sz="700" dirty="0">
                <a:solidFill>
                  <a:srgbClr val="7BC22F"/>
                </a:solidFill>
              </a:rPr>
              <a:t>THEN</a:t>
            </a:r>
            <a:r>
              <a:rPr lang="en-US" sz="700" dirty="0">
                <a:solidFill>
                  <a:srgbClr val="FFFFFF"/>
                </a:solidFill>
              </a:rPr>
              <a:t> </a:t>
            </a:r>
            <a:r>
              <a:rPr lang="en-US" sz="700" dirty="0">
                <a:solidFill>
                  <a:srgbClr val="F4DD0B"/>
                </a:solidFill>
              </a:rPr>
              <a:t>3</a:t>
            </a:r>
            <a:r>
              <a:rPr lang="en-US" sz="700" dirty="0">
                <a:solidFill>
                  <a:srgbClr val="FFFFFF"/>
                </a:solidFill>
              </a:rPr>
              <a:t> </a:t>
            </a:r>
            <a:r>
              <a:rPr lang="en-US" sz="700" dirty="0">
                <a:solidFill>
                  <a:srgbClr val="3A8BDA"/>
                </a:solidFill>
              </a:rPr>
              <a:t>-- update -- (</a:t>
            </a:r>
            <a:r>
              <a:rPr lang="en-US" sz="700" dirty="0" err="1">
                <a:solidFill>
                  <a:srgbClr val="3A8BDA"/>
                </a:solidFill>
              </a:rPr>
              <a:t>new_row</a:t>
            </a:r>
            <a:r>
              <a:rPr lang="en-US" sz="700" dirty="0">
                <a:solidFill>
                  <a:srgbClr val="3A8BDA"/>
                </a:solidFill>
              </a:rPr>
              <a:t> IS DISTINCT FROM </a:t>
            </a:r>
            <a:r>
              <a:rPr lang="en-US" sz="700" dirty="0" err="1">
                <a:solidFill>
                  <a:srgbClr val="3A8BDA"/>
                </a:solidFill>
              </a:rPr>
              <a:t>exist_row</a:t>
            </a:r>
            <a:r>
              <a:rPr lang="en-US" sz="700" dirty="0">
                <a:solidFill>
                  <a:srgbClr val="3A8BDA"/>
                </a:solidFill>
              </a:rPr>
              <a:t>) </a:t>
            </a:r>
            <a:endParaRPr lang="en-US" sz="700" dirty="0" smtClean="0">
              <a:solidFill>
                <a:srgbClr val="3A8BDA"/>
              </a:solidFill>
            </a:endParaRPr>
          </a:p>
          <a:p>
            <a:pPr>
              <a:lnSpc>
                <a:spcPct val="100000"/>
              </a:lnSpc>
              <a:spcBef>
                <a:spcPts val="0"/>
              </a:spcBef>
            </a:pPr>
            <a:r>
              <a:rPr lang="en-US" sz="700" dirty="0" smtClean="0">
                <a:solidFill>
                  <a:srgbClr val="7BC22F"/>
                </a:solidFill>
              </a:rPr>
              <a:t>ELSE</a:t>
            </a:r>
            <a:r>
              <a:rPr lang="en-US" sz="700" dirty="0" smtClean="0">
                <a:solidFill>
                  <a:srgbClr val="FFFFFF"/>
                </a:solidFill>
              </a:rPr>
              <a:t> </a:t>
            </a:r>
            <a:r>
              <a:rPr lang="en-US" sz="700" dirty="0">
                <a:solidFill>
                  <a:srgbClr val="F4DD0B"/>
                </a:solidFill>
              </a:rPr>
              <a:t>4</a:t>
            </a:r>
            <a:r>
              <a:rPr lang="en-US" sz="700" dirty="0">
                <a:solidFill>
                  <a:srgbClr val="FFFFFF"/>
                </a:solidFill>
              </a:rPr>
              <a:t> </a:t>
            </a:r>
            <a:r>
              <a:rPr lang="en-US" sz="700" dirty="0">
                <a:solidFill>
                  <a:srgbClr val="3A8BDA"/>
                </a:solidFill>
              </a:rPr>
              <a:t>-- ignore </a:t>
            </a:r>
            <a:endParaRPr lang="en-US" sz="700" dirty="0" smtClean="0">
              <a:solidFill>
                <a:srgbClr val="3A8BDA"/>
              </a:solidFill>
            </a:endParaRPr>
          </a:p>
          <a:p>
            <a:pPr>
              <a:lnSpc>
                <a:spcPct val="100000"/>
              </a:lnSpc>
              <a:spcBef>
                <a:spcPts val="0"/>
              </a:spcBef>
            </a:pPr>
            <a:r>
              <a:rPr lang="en-US" sz="700" dirty="0" smtClean="0">
                <a:solidFill>
                  <a:srgbClr val="7BC22F"/>
                </a:solidFill>
              </a:rPr>
              <a:t>END</a:t>
            </a:r>
            <a:r>
              <a:rPr lang="en-US" sz="700" dirty="0" smtClean="0">
                <a:solidFill>
                  <a:srgbClr val="FFFFFF"/>
                </a:solidFill>
              </a:rPr>
              <a:t> </a:t>
            </a:r>
            <a:r>
              <a:rPr lang="en-US" sz="700" dirty="0">
                <a:solidFill>
                  <a:srgbClr val="7BC22F"/>
                </a:solidFill>
              </a:rPr>
              <a:t>AS</a:t>
            </a:r>
            <a:r>
              <a:rPr lang="en-US" sz="700" dirty="0">
                <a:solidFill>
                  <a:srgbClr val="FFFFFF"/>
                </a:solidFill>
              </a:rPr>
              <a:t> </a:t>
            </a:r>
            <a:r>
              <a:rPr lang="en-US" sz="700" dirty="0" err="1">
                <a:solidFill>
                  <a:srgbClr val="FFFFFF"/>
                </a:solidFill>
              </a:rPr>
              <a:t>record_action</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FROM</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std_enr_data_raw</a:t>
            </a:r>
            <a:r>
              <a:rPr lang="en-US" sz="700" dirty="0">
                <a:solidFill>
                  <a:srgbClr val="FFFFFF"/>
                </a:solidFill>
              </a:rPr>
              <a:t> r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LEFT</a:t>
            </a:r>
            <a:r>
              <a:rPr lang="en-US" sz="700" dirty="0">
                <a:solidFill>
                  <a:srgbClr val="FFFFFF"/>
                </a:solidFill>
              </a:rPr>
              <a:t> </a:t>
            </a:r>
            <a:r>
              <a:rPr lang="en-US" sz="700" dirty="0">
                <a:solidFill>
                  <a:srgbClr val="7BC22F"/>
                </a:solidFill>
              </a:rPr>
              <a:t>JOIN</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sas_study_status</a:t>
            </a:r>
            <a:r>
              <a:rPr lang="en-US" sz="700" dirty="0">
                <a:solidFill>
                  <a:srgbClr val="8DB0D3"/>
                </a:solidFill>
              </a:rPr>
              <a:t>'</a:t>
            </a:r>
            <a:r>
              <a:rPr lang="en-US" sz="700" dirty="0">
                <a:solidFill>
                  <a:srgbClr val="F08047"/>
                </a:solidFill>
              </a:rPr>
              <a:t>)</a:t>
            </a:r>
            <a:r>
              <a:rPr lang="en-US" sz="700" dirty="0">
                <a:solidFill>
                  <a:srgbClr val="FFFFFF"/>
                </a:solidFill>
              </a:rPr>
              <a:t> a </a:t>
            </a:r>
            <a:r>
              <a:rPr lang="en-US" sz="700" dirty="0">
                <a:solidFill>
                  <a:srgbClr val="7BC22F"/>
                </a:solidFill>
              </a:rPr>
              <a:t>USING</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LEFT</a:t>
            </a:r>
            <a:r>
              <a:rPr lang="en-US" sz="700" dirty="0">
                <a:solidFill>
                  <a:srgbClr val="FFFFFF"/>
                </a:solidFill>
              </a:rPr>
              <a:t> </a:t>
            </a:r>
            <a:r>
              <a:rPr lang="en-US" sz="700" dirty="0">
                <a:solidFill>
                  <a:srgbClr val="7BC22F"/>
                </a:solidFill>
              </a:rPr>
              <a:t>JOIN</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sas_step_history</a:t>
            </a:r>
            <a:r>
              <a:rPr lang="en-US" sz="700" dirty="0">
                <a:solidFill>
                  <a:srgbClr val="8DB0D3"/>
                </a:solidFill>
              </a:rPr>
              <a:t>'</a:t>
            </a:r>
            <a:r>
              <a:rPr lang="en-US" sz="700" dirty="0">
                <a:solidFill>
                  <a:srgbClr val="F08047"/>
                </a:solidFill>
              </a:rPr>
              <a:t>)</a:t>
            </a:r>
            <a:r>
              <a:rPr lang="en-US" sz="700" dirty="0">
                <a:solidFill>
                  <a:srgbClr val="FFFFFF"/>
                </a:solidFill>
              </a:rPr>
              <a:t> b </a:t>
            </a:r>
            <a:r>
              <a:rPr lang="en-US" sz="700" dirty="0">
                <a:solidFill>
                  <a:srgbClr val="7BC22F"/>
                </a:solidFill>
              </a:rPr>
              <a:t>USING</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LEFT</a:t>
            </a:r>
            <a:r>
              <a:rPr lang="en-US" sz="700" dirty="0">
                <a:solidFill>
                  <a:srgbClr val="FFFFFF"/>
                </a:solidFill>
              </a:rPr>
              <a:t> </a:t>
            </a:r>
            <a:r>
              <a:rPr lang="en-US" sz="700" dirty="0">
                <a:solidFill>
                  <a:srgbClr val="7BC22F"/>
                </a:solidFill>
              </a:rPr>
              <a:t>JOIN</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sas_site_enlist</a:t>
            </a:r>
            <a:r>
              <a:rPr lang="en-US" sz="700" dirty="0">
                <a:solidFill>
                  <a:srgbClr val="8DB0D3"/>
                </a:solidFill>
              </a:rPr>
              <a:t>'</a:t>
            </a:r>
            <a:r>
              <a:rPr lang="en-US" sz="700" dirty="0">
                <a:solidFill>
                  <a:srgbClr val="F08047"/>
                </a:solidFill>
              </a:rPr>
              <a:t>)</a:t>
            </a:r>
            <a:r>
              <a:rPr lang="en-US" sz="700" dirty="0">
                <a:solidFill>
                  <a:srgbClr val="FFFFFF"/>
                </a:solidFill>
              </a:rPr>
              <a:t> c </a:t>
            </a:r>
            <a:r>
              <a:rPr lang="en-US" sz="700" dirty="0">
                <a:solidFill>
                  <a:srgbClr val="7BC22F"/>
                </a:solidFill>
              </a:rPr>
              <a:t>USING</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LEFT</a:t>
            </a:r>
            <a:r>
              <a:rPr lang="en-US" sz="700" dirty="0">
                <a:solidFill>
                  <a:srgbClr val="FFFFFF"/>
                </a:solidFill>
              </a:rPr>
              <a:t> </a:t>
            </a:r>
            <a:r>
              <a:rPr lang="en-US" sz="700" dirty="0">
                <a:solidFill>
                  <a:srgbClr val="7BC22F"/>
                </a:solidFill>
              </a:rPr>
              <a:t>JOIN</a:t>
            </a:r>
            <a:r>
              <a:rPr lang="en-US" sz="700" dirty="0">
                <a:solidFill>
                  <a:srgbClr val="FFFFFF"/>
                </a:solidFill>
              </a:rPr>
              <a:t> daids_es</a:t>
            </a:r>
            <a:r>
              <a:rPr lang="en-US" sz="700" dirty="0">
                <a:solidFill>
                  <a:srgbClr val="F08047"/>
                </a:solidFill>
              </a:rPr>
              <a:t>.</a:t>
            </a:r>
            <a:r>
              <a:rPr lang="en-US" sz="700" dirty="0">
                <a:solidFill>
                  <a:srgbClr val="FFFFFF"/>
                </a:solidFill>
              </a:rPr>
              <a:t>calculate_md5_of_data_for_ptid</a:t>
            </a:r>
            <a:r>
              <a:rPr lang="en-US" sz="700" dirty="0">
                <a:solidFill>
                  <a:srgbClr val="F08047"/>
                </a:solidFill>
              </a:rPr>
              <a:t>(</a:t>
            </a:r>
            <a:r>
              <a:rPr lang="en-US" sz="700" dirty="0">
                <a:solidFill>
                  <a:srgbClr val="8DB0D3"/>
                </a:solidFill>
              </a:rPr>
              <a:t>'daids_</a:t>
            </a:r>
            <a:r>
              <a:rPr lang="en-US" sz="700" dirty="0" err="1">
                <a:solidFill>
                  <a:srgbClr val="8DB0D3"/>
                </a:solidFill>
              </a:rPr>
              <a:t>es</a:t>
            </a:r>
            <a:r>
              <a:rPr lang="en-US" sz="700" dirty="0">
                <a:solidFill>
                  <a:srgbClr val="8DB0D3"/>
                </a:solidFill>
              </a:rPr>
              <a:t>'</a:t>
            </a:r>
            <a:r>
              <a:rPr lang="en-US" sz="700" dirty="0">
                <a:solidFill>
                  <a:srgbClr val="F08047"/>
                </a:solidFill>
              </a:rPr>
              <a:t>,</a:t>
            </a:r>
            <a:r>
              <a:rPr lang="en-US" sz="700" dirty="0">
                <a:solidFill>
                  <a:srgbClr val="8DB0D3"/>
                </a:solidFill>
              </a:rPr>
              <a:t>'</a:t>
            </a:r>
            <a:r>
              <a:rPr lang="en-US" sz="700" dirty="0" err="1">
                <a:solidFill>
                  <a:srgbClr val="8DB0D3"/>
                </a:solidFill>
              </a:rPr>
              <a:t>int_hist</a:t>
            </a:r>
            <a:r>
              <a:rPr lang="en-US" sz="700" dirty="0">
                <a:solidFill>
                  <a:srgbClr val="8DB0D3"/>
                </a:solidFill>
              </a:rPr>
              <a:t>'</a:t>
            </a:r>
            <a:r>
              <a:rPr lang="en-US" sz="700" dirty="0">
                <a:solidFill>
                  <a:srgbClr val="F08047"/>
                </a:solidFill>
              </a:rPr>
              <a:t>)</a:t>
            </a:r>
            <a:r>
              <a:rPr lang="en-US" sz="700" dirty="0">
                <a:solidFill>
                  <a:srgbClr val="FFFFFF"/>
                </a:solidFill>
              </a:rPr>
              <a:t> d </a:t>
            </a:r>
            <a:r>
              <a:rPr lang="en-US" sz="700" dirty="0">
                <a:solidFill>
                  <a:srgbClr val="7BC22F"/>
                </a:solidFill>
              </a:rPr>
              <a:t>USING</a:t>
            </a:r>
            <a:r>
              <a:rPr lang="en-US" sz="700" dirty="0">
                <a:solidFill>
                  <a:srgbClr val="FFFFFF"/>
                </a:solidFill>
              </a:rPr>
              <a:t> </a:t>
            </a:r>
            <a:r>
              <a:rPr lang="en-US" sz="700" dirty="0">
                <a:solidFill>
                  <a:srgbClr val="F08047"/>
                </a:solidFill>
              </a:rPr>
              <a:t>(</a:t>
            </a:r>
            <a:r>
              <a:rPr lang="en-US" sz="700" dirty="0" err="1">
                <a:solidFill>
                  <a:srgbClr val="FFFFFF"/>
                </a:solidFill>
              </a:rPr>
              <a:t>ptid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a:solidFill>
                  <a:srgbClr val="FFFFFF"/>
                </a:solidFill>
              </a:rPr>
              <a:t>    </a:t>
            </a:r>
            <a:r>
              <a:rPr lang="en-US" sz="700" dirty="0">
                <a:solidFill>
                  <a:srgbClr val="7BC22F"/>
                </a:solidFill>
              </a:rPr>
              <a:t>LEFT</a:t>
            </a:r>
            <a:r>
              <a:rPr lang="en-US" sz="700" dirty="0">
                <a:solidFill>
                  <a:srgbClr val="FFFFFF"/>
                </a:solidFill>
              </a:rPr>
              <a:t> </a:t>
            </a:r>
            <a:r>
              <a:rPr lang="en-US" sz="700" dirty="0">
                <a:solidFill>
                  <a:srgbClr val="7BC22F"/>
                </a:solidFill>
              </a:rPr>
              <a:t>JOIN</a:t>
            </a:r>
            <a:r>
              <a:rPr lang="en-US" sz="700" dirty="0">
                <a:solidFill>
                  <a:srgbClr val="FFFFFF"/>
                </a:solidFill>
              </a:rPr>
              <a:t> </a:t>
            </a:r>
            <a:r>
              <a:rPr lang="en-US" sz="700" dirty="0" err="1">
                <a:solidFill>
                  <a:srgbClr val="FFFFFF"/>
                </a:solidFill>
              </a:rPr>
              <a:t>daids_es</a:t>
            </a:r>
            <a:r>
              <a:rPr lang="en-US" sz="700" dirty="0" err="1">
                <a:solidFill>
                  <a:srgbClr val="F08047"/>
                </a:solidFill>
              </a:rPr>
              <a:t>.</a:t>
            </a:r>
            <a:r>
              <a:rPr lang="en-US" sz="700" dirty="0" err="1">
                <a:solidFill>
                  <a:srgbClr val="FFFFFF"/>
                </a:solidFill>
              </a:rPr>
              <a:t>pt_accrual</a:t>
            </a:r>
            <a:r>
              <a:rPr lang="en-US" sz="700" dirty="0">
                <a:solidFill>
                  <a:srgbClr val="FFFFFF"/>
                </a:solidFill>
              </a:rPr>
              <a:t> pa </a:t>
            </a:r>
            <a:r>
              <a:rPr lang="en-US" sz="700" dirty="0">
                <a:solidFill>
                  <a:srgbClr val="7BC22F"/>
                </a:solidFill>
              </a:rPr>
              <a:t>USING</a:t>
            </a:r>
            <a:r>
              <a:rPr lang="en-US" sz="700" dirty="0">
                <a:solidFill>
                  <a:srgbClr val="FFFFFF"/>
                </a:solidFill>
              </a:rPr>
              <a:t> </a:t>
            </a:r>
            <a:r>
              <a:rPr lang="en-US" sz="700" dirty="0">
                <a:solidFill>
                  <a:srgbClr val="F08047"/>
                </a:solidFill>
              </a:rPr>
              <a:t>(</a:t>
            </a:r>
            <a:r>
              <a:rPr lang="en-US" sz="700" dirty="0">
                <a:solidFill>
                  <a:srgbClr val="FFFFFF"/>
                </a:solidFill>
              </a:rPr>
              <a:t>network</a:t>
            </a:r>
            <a:r>
              <a:rPr lang="en-US" sz="700" dirty="0">
                <a:solidFill>
                  <a:srgbClr val="F08047"/>
                </a:solidFill>
              </a:rPr>
              <a:t>,</a:t>
            </a:r>
            <a:r>
              <a:rPr lang="en-US" sz="700" dirty="0">
                <a:solidFill>
                  <a:srgbClr val="FFFFFF"/>
                </a:solidFill>
              </a:rPr>
              <a:t> protocol</a:t>
            </a:r>
            <a:r>
              <a:rPr lang="en-US" sz="700" dirty="0">
                <a:solidFill>
                  <a:srgbClr val="F08047"/>
                </a:solidFill>
              </a:rPr>
              <a:t>,</a:t>
            </a:r>
            <a:r>
              <a:rPr lang="en-US" sz="700" dirty="0">
                <a:solidFill>
                  <a:srgbClr val="FFFFFF"/>
                </a:solidFill>
              </a:rPr>
              <a:t> </a:t>
            </a:r>
            <a:r>
              <a:rPr lang="en-US" sz="700" dirty="0" err="1">
                <a:solidFill>
                  <a:srgbClr val="FFFFFF"/>
                </a:solidFill>
              </a:rPr>
              <a:t>ptid</a:t>
            </a:r>
            <a:r>
              <a:rPr lang="en-US" sz="700" dirty="0">
                <a:solidFill>
                  <a:srgbClr val="F08047"/>
                </a:solidFill>
              </a:rPr>
              <a:t>);</a:t>
            </a:r>
            <a:r>
              <a:rPr lang="en-US" sz="700" dirty="0">
                <a:solidFill>
                  <a:srgbClr val="FFFFFF"/>
                </a:solidFill>
              </a:rPr>
              <a:t> </a:t>
            </a:r>
            <a:endParaRPr lang="en-US" sz="700" dirty="0" smtClean="0">
              <a:solidFill>
                <a:srgbClr val="FFFFFF"/>
              </a:solidFill>
            </a:endParaRPr>
          </a:p>
          <a:p>
            <a:pPr>
              <a:lnSpc>
                <a:spcPct val="100000"/>
              </a:lnSpc>
              <a:spcBef>
                <a:spcPts val="0"/>
              </a:spcBef>
            </a:pPr>
            <a:r>
              <a:rPr lang="en-US" sz="700" dirty="0" smtClean="0">
                <a:solidFill>
                  <a:srgbClr val="7BC22F"/>
                </a:solidFill>
              </a:rPr>
              <a:t>GET</a:t>
            </a:r>
            <a:r>
              <a:rPr lang="en-US" sz="700" dirty="0" smtClean="0">
                <a:solidFill>
                  <a:srgbClr val="FFFFFF"/>
                </a:solidFill>
              </a:rPr>
              <a:t> </a:t>
            </a:r>
            <a:r>
              <a:rPr lang="en-US" sz="700" dirty="0">
                <a:solidFill>
                  <a:srgbClr val="7BC22F"/>
                </a:solidFill>
              </a:rPr>
              <a:t>DIAGNOSTICS</a:t>
            </a:r>
            <a:r>
              <a:rPr lang="en-US" sz="700" dirty="0">
                <a:solidFill>
                  <a:srgbClr val="FFFFFF"/>
                </a:solidFill>
              </a:rPr>
              <a:t> </a:t>
            </a:r>
            <a:r>
              <a:rPr lang="en-US" sz="700" dirty="0" err="1">
                <a:solidFill>
                  <a:srgbClr val="FFFFFF"/>
                </a:solidFill>
              </a:rPr>
              <a:t>n_total</a:t>
            </a:r>
            <a:r>
              <a:rPr lang="en-US" sz="700" dirty="0">
                <a:solidFill>
                  <a:srgbClr val="FFFFFF"/>
                </a:solidFill>
              </a:rPr>
              <a:t> </a:t>
            </a:r>
            <a:r>
              <a:rPr lang="en-US" sz="700" dirty="0">
                <a:solidFill>
                  <a:srgbClr val="F08047"/>
                </a:solidFill>
              </a:rPr>
              <a:t>=</a:t>
            </a:r>
            <a:r>
              <a:rPr lang="en-US" sz="700" dirty="0">
                <a:solidFill>
                  <a:srgbClr val="FFFFFF"/>
                </a:solidFill>
              </a:rPr>
              <a:t> ROW_COUNT</a:t>
            </a:r>
            <a:r>
              <a:rPr lang="en-US" sz="700" dirty="0">
                <a:solidFill>
                  <a:srgbClr val="F08047"/>
                </a:solidFill>
              </a:rPr>
              <a:t>;</a:t>
            </a:r>
            <a:r>
              <a:rPr lang="en-US" sz="700" dirty="0">
                <a:solidFill>
                  <a:srgbClr val="FFFFFF"/>
                </a:solidFill>
              </a:rPr>
              <a:t> </a:t>
            </a: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50</a:t>
            </a:fld>
            <a:endParaRPr lang="en-US" altLang="en-US"/>
          </a:p>
        </p:txBody>
      </p:sp>
      <p:sp>
        <p:nvSpPr>
          <p:cNvPr id="8" name="Text Placeholder 7"/>
          <p:cNvSpPr>
            <a:spLocks noGrp="1"/>
          </p:cNvSpPr>
          <p:nvPr>
            <p:ph type="body" sz="quarter" idx="16"/>
          </p:nvPr>
        </p:nvSpPr>
        <p:spPr>
          <a:xfrm>
            <a:off x="455613" y="1261872"/>
            <a:ext cx="3147743" cy="4844460"/>
          </a:xfrm>
        </p:spPr>
        <p:txBody>
          <a:bodyPr/>
          <a:lstStyle/>
          <a:p>
            <a:pPr marL="119063" indent="-119063">
              <a:buFont typeface="Arial" panose="020B0604020202020204" pitchFamily="34" charset="0"/>
              <a:buChar char="•"/>
            </a:pPr>
            <a:r>
              <a:rPr lang="en-US" dirty="0" smtClean="0"/>
              <a:t>Join </a:t>
            </a:r>
            <a:r>
              <a:rPr lang="en-US" dirty="0"/>
              <a:t>the original data that </a:t>
            </a:r>
            <a:r>
              <a:rPr lang="en-US" dirty="0" smtClean="0"/>
              <a:t>you have to do separate queries </a:t>
            </a:r>
            <a:r>
              <a:rPr lang="en-US" dirty="0"/>
              <a:t>to </a:t>
            </a:r>
            <a:r>
              <a:rPr lang="en-US" dirty="0" smtClean="0"/>
              <a:t>get it.</a:t>
            </a:r>
            <a:endParaRPr lang="en-US" dirty="0"/>
          </a:p>
          <a:p>
            <a:pPr marL="119063" indent="-119063">
              <a:buFont typeface="Arial" panose="020B0604020202020204" pitchFamily="34" charset="0"/>
              <a:buChar char="•"/>
            </a:pPr>
            <a:r>
              <a:rPr lang="en-US" dirty="0"/>
              <a:t>Then converted all the IF statements into CASE statements and made them part of the main query.</a:t>
            </a:r>
          </a:p>
          <a:p>
            <a:pPr marL="119063" indent="-119063">
              <a:buFont typeface="Arial" panose="020B0604020202020204" pitchFamily="34" charset="0"/>
              <a:buChar char="•"/>
            </a:pPr>
            <a:r>
              <a:rPr lang="en-US" dirty="0"/>
              <a:t>Also notice that instead of looping through the data, </a:t>
            </a:r>
            <a:r>
              <a:rPr lang="en-US" dirty="0" smtClean="0"/>
              <a:t>write </a:t>
            </a:r>
            <a:r>
              <a:rPr lang="en-US" dirty="0"/>
              <a:t>it into a temp table</a:t>
            </a:r>
            <a:r>
              <a:rPr lang="en-US" dirty="0" smtClean="0"/>
              <a:t>. This was it can be dealt with in bulk.</a:t>
            </a:r>
            <a:endParaRPr lang="en-US" dirty="0"/>
          </a:p>
          <a:p>
            <a:pPr marL="119063" indent="-119063">
              <a:buFont typeface="Arial" panose="020B0604020202020204" pitchFamily="34" charset="0"/>
              <a:buChar char="•"/>
            </a:pPr>
            <a:r>
              <a:rPr lang="en-US" dirty="0"/>
              <a:t>Any idea’s of what to do next</a:t>
            </a:r>
            <a:r>
              <a:rPr lang="en-US" dirty="0" smtClean="0"/>
              <a:t>?</a:t>
            </a:r>
            <a:endParaRPr lang="en-US" dirty="0"/>
          </a:p>
        </p:txBody>
      </p:sp>
    </p:spTree>
    <p:extLst>
      <p:ext uri="{BB962C8B-B14F-4D97-AF65-F5344CB8AC3E}">
        <p14:creationId xmlns:p14="http://schemas.microsoft.com/office/powerpoint/2010/main" val="11054935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Re-Factor Part </a:t>
            </a:r>
            <a:r>
              <a:rPr lang="en-US" dirty="0" smtClean="0"/>
              <a:t>2</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3A8BDA"/>
                </a:solidFill>
              </a:rPr>
              <a:t>-- New Record </a:t>
            </a:r>
            <a:endParaRPr lang="en-US" sz="800" dirty="0" smtClean="0">
              <a:solidFill>
                <a:srgbClr val="3A8BDA"/>
              </a:solidFill>
            </a:endParaRPr>
          </a:p>
          <a:p>
            <a:pPr>
              <a:lnSpc>
                <a:spcPct val="100000"/>
              </a:lnSpc>
              <a:spcBef>
                <a:spcPts val="0"/>
              </a:spcBef>
            </a:pPr>
            <a:r>
              <a:rPr lang="en-US" sz="800" dirty="0" smtClean="0">
                <a:solidFill>
                  <a:srgbClr val="7BC22F"/>
                </a:solidFill>
              </a:rPr>
              <a:t>INSERT</a:t>
            </a:r>
            <a:r>
              <a:rPr lang="en-US" sz="800" dirty="0" smtClean="0">
                <a:solidFill>
                  <a:srgbClr val="FFFFFF"/>
                </a:solidFill>
              </a:rPr>
              <a:t> </a:t>
            </a:r>
            <a:r>
              <a:rPr lang="en-US" sz="800" dirty="0">
                <a:solidFill>
                  <a:srgbClr val="7BC22F"/>
                </a:solidFill>
              </a:rPr>
              <a:t>INTO</a:t>
            </a:r>
            <a:r>
              <a:rPr lang="en-US" sz="800" dirty="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network</a:t>
            </a:r>
            <a:r>
              <a:rPr lang="en-US" sz="800" dirty="0">
                <a:solidFill>
                  <a:srgbClr val="F08047"/>
                </a:solidFill>
              </a:rPr>
              <a:t>,</a:t>
            </a:r>
            <a:r>
              <a:rPr lang="en-US" sz="800" dirty="0">
                <a:solidFill>
                  <a:srgbClr val="FFFFFF"/>
                </a:solidFill>
              </a:rPr>
              <a:t> protocol</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gender</a:t>
            </a:r>
            <a:r>
              <a:rPr lang="en-US" sz="800" dirty="0">
                <a:solidFill>
                  <a:srgbClr val="F08047"/>
                </a:solidFill>
              </a:rPr>
              <a:t>,</a:t>
            </a:r>
            <a:r>
              <a:rPr lang="en-US" sz="800" dirty="0">
                <a:solidFill>
                  <a:srgbClr val="FFFFFF"/>
                </a:solidFill>
              </a:rPr>
              <a:t> race</a:t>
            </a:r>
            <a:r>
              <a:rPr lang="en-US" sz="800" dirty="0">
                <a:solidFill>
                  <a:srgbClr val="F08047"/>
                </a:solidFill>
              </a:rPr>
              <a:t>,</a:t>
            </a:r>
            <a:r>
              <a:rPr lang="en-US" sz="800" dirty="0">
                <a:solidFill>
                  <a:srgbClr val="FFFFFF"/>
                </a:solidFill>
              </a:rPr>
              <a:t> </a:t>
            </a:r>
            <a:r>
              <a:rPr lang="en-US" sz="800" dirty="0" err="1">
                <a:solidFill>
                  <a:srgbClr val="FFFFFF"/>
                </a:solidFill>
              </a:rPr>
              <a:t>raceotxt</a:t>
            </a:r>
            <a:r>
              <a:rPr lang="en-US" sz="800" dirty="0">
                <a:solidFill>
                  <a:srgbClr val="F08047"/>
                </a:solidFill>
              </a:rPr>
              <a:t>,</a:t>
            </a:r>
            <a:r>
              <a:rPr lang="en-US" sz="800" dirty="0">
                <a:solidFill>
                  <a:srgbClr val="FFFFFF"/>
                </a:solidFill>
              </a:rPr>
              <a:t> </a:t>
            </a:r>
            <a:r>
              <a:rPr lang="en-US" sz="800" dirty="0" err="1">
                <a:solidFill>
                  <a:srgbClr val="FFFFFF"/>
                </a:solidFill>
              </a:rPr>
              <a:t>nihwhite</a:t>
            </a:r>
            <a:r>
              <a:rPr lang="en-US" sz="800" dirty="0">
                <a:solidFill>
                  <a:srgbClr val="F08047"/>
                </a:solidFill>
              </a:rPr>
              <a:t>,</a:t>
            </a:r>
            <a:r>
              <a:rPr lang="en-US" sz="800" dirty="0">
                <a:solidFill>
                  <a:srgbClr val="FFFFFF"/>
                </a:solidFill>
              </a:rPr>
              <a:t> </a:t>
            </a:r>
            <a:r>
              <a:rPr lang="en-US" sz="800" dirty="0" err="1">
                <a:solidFill>
                  <a:srgbClr val="FFFFFF"/>
                </a:solidFill>
              </a:rPr>
              <a:t>nihblack</a:t>
            </a:r>
            <a:r>
              <a:rPr lang="en-US" sz="800" dirty="0">
                <a:solidFill>
                  <a:srgbClr val="F08047"/>
                </a:solidFill>
              </a:rPr>
              <a:t>,</a:t>
            </a:r>
            <a:r>
              <a:rPr lang="en-US" sz="800" dirty="0">
                <a:solidFill>
                  <a:srgbClr val="FFFFFF"/>
                </a:solidFill>
              </a:rPr>
              <a:t> </a:t>
            </a:r>
            <a:r>
              <a:rPr lang="en-US" sz="800" dirty="0" err="1">
                <a:solidFill>
                  <a:srgbClr val="FFFFFF"/>
                </a:solidFill>
              </a:rPr>
              <a:t>nihasian</a:t>
            </a:r>
            <a:r>
              <a:rPr lang="en-US" sz="800" dirty="0">
                <a:solidFill>
                  <a:srgbClr val="F08047"/>
                </a:solidFill>
              </a:rPr>
              <a:t>,</a:t>
            </a:r>
            <a:r>
              <a:rPr lang="en-US" sz="800" dirty="0">
                <a:solidFill>
                  <a:srgbClr val="FFFFFF"/>
                </a:solidFill>
              </a:rPr>
              <a:t> </a:t>
            </a:r>
            <a:r>
              <a:rPr lang="en-US" sz="800" dirty="0" err="1">
                <a:solidFill>
                  <a:srgbClr val="FFFFFF"/>
                </a:solidFill>
              </a:rPr>
              <a:t>nihnativ</a:t>
            </a:r>
            <a:r>
              <a:rPr lang="en-US" sz="800" dirty="0">
                <a:solidFill>
                  <a:srgbClr val="F08047"/>
                </a:solidFill>
              </a:rPr>
              <a:t>,</a:t>
            </a:r>
            <a:r>
              <a:rPr lang="en-US" sz="800" dirty="0">
                <a:solidFill>
                  <a:srgbClr val="FFFFFF"/>
                </a:solidFill>
              </a:rPr>
              <a:t> </a:t>
            </a:r>
            <a:r>
              <a:rPr lang="en-US" sz="800" dirty="0" err="1">
                <a:solidFill>
                  <a:srgbClr val="FFFFFF"/>
                </a:solidFill>
              </a:rPr>
              <a:t>nihhawpi</a:t>
            </a:r>
            <a:r>
              <a:rPr lang="en-US" sz="800" dirty="0">
                <a:solidFill>
                  <a:srgbClr val="F08047"/>
                </a:solidFill>
              </a:rPr>
              <a:t>,</a:t>
            </a:r>
            <a:r>
              <a:rPr lang="en-US" sz="800" dirty="0">
                <a:solidFill>
                  <a:srgbClr val="FFFFFF"/>
                </a:solidFill>
              </a:rPr>
              <a:t> </a:t>
            </a:r>
            <a:r>
              <a:rPr lang="en-US" sz="800" dirty="0" err="1">
                <a:solidFill>
                  <a:srgbClr val="FFFFFF"/>
                </a:solidFill>
              </a:rPr>
              <a:t>nihother</a:t>
            </a:r>
            <a:r>
              <a:rPr lang="en-US" sz="800" dirty="0">
                <a:solidFill>
                  <a:srgbClr val="F08047"/>
                </a:solidFill>
              </a:rPr>
              <a:t>,</a:t>
            </a:r>
            <a:r>
              <a:rPr lang="en-US" sz="800" dirty="0">
                <a:solidFill>
                  <a:srgbClr val="FFFFFF"/>
                </a:solidFill>
              </a:rPr>
              <a:t> </a:t>
            </a:r>
            <a:r>
              <a:rPr lang="en-US" sz="800" dirty="0" err="1">
                <a:solidFill>
                  <a:srgbClr val="FFFFFF"/>
                </a:solidFill>
              </a:rPr>
              <a:t>hispanic</a:t>
            </a:r>
            <a:r>
              <a:rPr lang="en-US" sz="800" dirty="0">
                <a:solidFill>
                  <a:srgbClr val="F08047"/>
                </a:solidFill>
              </a:rPr>
              <a:t>,</a:t>
            </a:r>
            <a:r>
              <a:rPr lang="en-US" sz="800" dirty="0">
                <a:solidFill>
                  <a:srgbClr val="FFFFFF"/>
                </a:solidFill>
              </a:rPr>
              <a:t> </a:t>
            </a:r>
            <a:r>
              <a:rPr lang="en-US" sz="800" dirty="0" err="1">
                <a:solidFill>
                  <a:srgbClr val="FFFFFF"/>
                </a:solidFill>
              </a:rPr>
              <a:t>birthdt</a:t>
            </a:r>
            <a:r>
              <a:rPr lang="en-US" sz="800" dirty="0">
                <a:solidFill>
                  <a:srgbClr val="F08047"/>
                </a:solidFill>
              </a:rPr>
              <a:t>,</a:t>
            </a:r>
            <a:r>
              <a:rPr lang="en-US" sz="800" dirty="0">
                <a:solidFill>
                  <a:srgbClr val="FFFFFF"/>
                </a:solidFill>
              </a:rPr>
              <a:t> </a:t>
            </a:r>
            <a:r>
              <a:rPr lang="en-US" sz="800" dirty="0" err="1">
                <a:solidFill>
                  <a:srgbClr val="FFFFFF"/>
                </a:solidFill>
              </a:rPr>
              <a:t>birthmm</a:t>
            </a:r>
            <a:r>
              <a:rPr lang="en-US" sz="800" dirty="0">
                <a:solidFill>
                  <a:srgbClr val="F08047"/>
                </a:solidFill>
              </a:rPr>
              <a:t>,</a:t>
            </a:r>
            <a:r>
              <a:rPr lang="en-US" sz="800" dirty="0">
                <a:solidFill>
                  <a:srgbClr val="FFFFFF"/>
                </a:solidFill>
              </a:rPr>
              <a:t> </a:t>
            </a:r>
            <a:r>
              <a:rPr lang="en-US" sz="800" dirty="0" err="1">
                <a:solidFill>
                  <a:srgbClr val="FFFFFF"/>
                </a:solidFill>
              </a:rPr>
              <a:t>birthdd</a:t>
            </a:r>
            <a:r>
              <a:rPr lang="en-US" sz="800" dirty="0">
                <a:solidFill>
                  <a:srgbClr val="F08047"/>
                </a:solidFill>
              </a:rPr>
              <a:t>,</a:t>
            </a:r>
            <a:r>
              <a:rPr lang="en-US" sz="800" dirty="0">
                <a:solidFill>
                  <a:srgbClr val="FFFFFF"/>
                </a:solidFill>
              </a:rPr>
              <a:t> </a:t>
            </a:r>
            <a:r>
              <a:rPr lang="en-US" sz="800" dirty="0" err="1">
                <a:solidFill>
                  <a:srgbClr val="FFFFFF"/>
                </a:solidFill>
              </a:rPr>
              <a:t>birthyy</a:t>
            </a:r>
            <a:r>
              <a:rPr lang="en-US" sz="800" dirty="0">
                <a:solidFill>
                  <a:srgbClr val="F08047"/>
                </a:solidFill>
              </a:rPr>
              <a:t>,</a:t>
            </a:r>
            <a:r>
              <a:rPr lang="en-US" sz="800" dirty="0">
                <a:solidFill>
                  <a:srgbClr val="FFFFFF"/>
                </a:solidFill>
              </a:rPr>
              <a:t> </a:t>
            </a:r>
            <a:r>
              <a:rPr lang="en-US" sz="800" dirty="0" err="1">
                <a:solidFill>
                  <a:srgbClr val="FFFFFF"/>
                </a:solidFill>
              </a:rPr>
              <a:t>bdt_est</a:t>
            </a:r>
            <a:r>
              <a:rPr lang="en-US" sz="800" dirty="0">
                <a:solidFill>
                  <a:srgbClr val="F08047"/>
                </a:solidFill>
              </a:rPr>
              <a:t>,</a:t>
            </a:r>
            <a:r>
              <a:rPr lang="en-US" sz="800" dirty="0">
                <a:solidFill>
                  <a:srgbClr val="FFFFFF"/>
                </a:solidFill>
              </a:rPr>
              <a:t> age</a:t>
            </a:r>
            <a:r>
              <a:rPr lang="en-US" sz="800" dirty="0">
                <a:solidFill>
                  <a:srgbClr val="F08047"/>
                </a:solidFill>
              </a:rPr>
              <a:t>,</a:t>
            </a:r>
            <a:r>
              <a:rPr lang="en-US" sz="800" dirty="0">
                <a:solidFill>
                  <a:srgbClr val="FFFFFF"/>
                </a:solidFill>
              </a:rPr>
              <a:t> </a:t>
            </a:r>
            <a:r>
              <a:rPr lang="en-US" sz="800" dirty="0" err="1">
                <a:solidFill>
                  <a:srgbClr val="FFFFFF"/>
                </a:solidFill>
              </a:rPr>
              <a:t>enrolldt</a:t>
            </a:r>
            <a:r>
              <a:rPr lang="en-US" sz="800" dirty="0">
                <a:solidFill>
                  <a:srgbClr val="F08047"/>
                </a:solidFill>
              </a:rPr>
              <a:t>,</a:t>
            </a:r>
            <a:r>
              <a:rPr lang="en-US" sz="800" dirty="0">
                <a:solidFill>
                  <a:srgbClr val="FFFFFF"/>
                </a:solidFill>
              </a:rPr>
              <a:t> </a:t>
            </a:r>
            <a:r>
              <a:rPr lang="en-US" sz="800" dirty="0" err="1">
                <a:solidFill>
                  <a:srgbClr val="FFFFFF"/>
                </a:solidFill>
              </a:rPr>
              <a:t>sitedfno</a:t>
            </a:r>
            <a:r>
              <a:rPr lang="en-US" sz="800" dirty="0">
                <a:solidFill>
                  <a:srgbClr val="F08047"/>
                </a:solidFill>
              </a:rPr>
              <a:t>,</a:t>
            </a:r>
            <a:r>
              <a:rPr lang="en-US" sz="800" dirty="0">
                <a:solidFill>
                  <a:srgbClr val="FFFFFF"/>
                </a:solidFill>
              </a:rPr>
              <a:t> site</a:t>
            </a:r>
            <a:r>
              <a:rPr lang="en-US" sz="800" dirty="0">
                <a:solidFill>
                  <a:srgbClr val="F08047"/>
                </a:solidFill>
              </a:rPr>
              <a:t>,</a:t>
            </a:r>
            <a:r>
              <a:rPr lang="en-US" sz="800" dirty="0">
                <a:solidFill>
                  <a:srgbClr val="FFFFFF"/>
                </a:solidFill>
              </a:rPr>
              <a:t> </a:t>
            </a:r>
            <a:r>
              <a:rPr lang="en-US" sz="800" dirty="0" err="1">
                <a:solidFill>
                  <a:srgbClr val="FFFFFF"/>
                </a:solidFill>
              </a:rPr>
              <a:t>ptidmom</a:t>
            </a:r>
            <a:r>
              <a:rPr lang="en-US" sz="800" dirty="0">
                <a:solidFill>
                  <a:srgbClr val="F08047"/>
                </a:solidFill>
              </a:rPr>
              <a:t>,</a:t>
            </a:r>
            <a:r>
              <a:rPr lang="en-US" sz="800" dirty="0">
                <a:solidFill>
                  <a:srgbClr val="FFFFFF"/>
                </a:solidFill>
              </a:rPr>
              <a:t> </a:t>
            </a:r>
            <a:r>
              <a:rPr lang="en-US" sz="800" dirty="0" err="1">
                <a:solidFill>
                  <a:srgbClr val="FFFFFF"/>
                </a:solidFill>
              </a:rPr>
              <a:t>ptidprim</a:t>
            </a:r>
            <a:r>
              <a:rPr lang="en-US" sz="800" dirty="0">
                <a:solidFill>
                  <a:srgbClr val="F08047"/>
                </a:solidFill>
              </a:rPr>
              <a:t>,</a:t>
            </a:r>
            <a:r>
              <a:rPr lang="en-US" sz="800" dirty="0">
                <a:solidFill>
                  <a:srgbClr val="FFFFFF"/>
                </a:solidFill>
              </a:rPr>
              <a:t> </a:t>
            </a:r>
            <a:r>
              <a:rPr lang="en-US" sz="800" dirty="0" err="1">
                <a:solidFill>
                  <a:srgbClr val="FFFFFF"/>
                </a:solidFill>
              </a:rPr>
              <a:t>inactdt</a:t>
            </a:r>
            <a:r>
              <a:rPr lang="en-US" sz="800" dirty="0">
                <a:solidFill>
                  <a:srgbClr val="F08047"/>
                </a:solidFill>
              </a:rPr>
              <a:t>,</a:t>
            </a:r>
            <a:r>
              <a:rPr lang="en-US" sz="800" dirty="0">
                <a:solidFill>
                  <a:srgbClr val="FFFFFF"/>
                </a:solidFill>
              </a:rPr>
              <a:t> </a:t>
            </a:r>
            <a:r>
              <a:rPr lang="en-US" sz="800" dirty="0" err="1">
                <a:solidFill>
                  <a:srgbClr val="FFFFFF"/>
                </a:solidFill>
              </a:rPr>
              <a:t>inactrsn</a:t>
            </a:r>
            <a:r>
              <a:rPr lang="en-US" sz="800" dirty="0">
                <a:solidFill>
                  <a:srgbClr val="F08047"/>
                </a:solidFill>
              </a:rPr>
              <a:t>,</a:t>
            </a:r>
            <a:r>
              <a:rPr lang="en-US" sz="800" dirty="0">
                <a:solidFill>
                  <a:srgbClr val="FFFFFF"/>
                </a:solidFill>
              </a:rPr>
              <a:t> </a:t>
            </a:r>
            <a:r>
              <a:rPr lang="en-US" sz="800" dirty="0" err="1">
                <a:solidFill>
                  <a:srgbClr val="FFFFFF"/>
                </a:solidFill>
              </a:rPr>
              <a:t>txstatus</a:t>
            </a:r>
            <a:r>
              <a:rPr lang="en-US" sz="800" dirty="0">
                <a:solidFill>
                  <a:srgbClr val="F08047"/>
                </a:solidFill>
              </a:rPr>
              <a:t>,</a:t>
            </a:r>
            <a:r>
              <a:rPr lang="en-US" sz="800" dirty="0">
                <a:solidFill>
                  <a:srgbClr val="FFFFFF"/>
                </a:solidFill>
              </a:rPr>
              <a:t> </a:t>
            </a:r>
            <a:r>
              <a:rPr lang="en-US" sz="800" dirty="0" err="1">
                <a:solidFill>
                  <a:srgbClr val="FFFFFF"/>
                </a:solidFill>
              </a:rPr>
              <a:t>txstopdt</a:t>
            </a:r>
            <a:r>
              <a:rPr lang="en-US" sz="800" dirty="0">
                <a:solidFill>
                  <a:srgbClr val="F08047"/>
                </a:solidFill>
              </a:rPr>
              <a:t>,</a:t>
            </a:r>
            <a:r>
              <a:rPr lang="en-US" sz="800" dirty="0">
                <a:solidFill>
                  <a:srgbClr val="FFFFFF"/>
                </a:solidFill>
              </a:rPr>
              <a:t> </a:t>
            </a:r>
            <a:r>
              <a:rPr lang="en-US" sz="800" dirty="0" err="1">
                <a:solidFill>
                  <a:srgbClr val="FFFFFF"/>
                </a:solidFill>
              </a:rPr>
              <a:t>date_last_modified</a:t>
            </a:r>
            <a:r>
              <a:rPr lang="en-US" sz="800" dirty="0">
                <a:solidFill>
                  <a:srgbClr val="F08047"/>
                </a:solidFill>
              </a:rPr>
              <a:t>,</a:t>
            </a:r>
            <a:r>
              <a:rPr lang="en-US" sz="800" dirty="0">
                <a:solidFill>
                  <a:srgbClr val="FFFFFF"/>
                </a:solidFill>
              </a:rPr>
              <a:t> </a:t>
            </a:r>
            <a:r>
              <a:rPr lang="en-US" sz="800" dirty="0">
                <a:solidFill>
                  <a:srgbClr val="8DB0D3"/>
                </a:solidFill>
              </a:rPr>
              <a:t>"delete"</a:t>
            </a:r>
            <a:r>
              <a:rPr lang="en-US" sz="800" dirty="0">
                <a:solidFill>
                  <a:srgbClr val="F08047"/>
                </a:solidFill>
              </a:rPr>
              <a:t>,</a:t>
            </a:r>
            <a:r>
              <a:rPr lang="en-US" sz="800" dirty="0">
                <a:solidFill>
                  <a:srgbClr val="FFFFFF"/>
                </a:solidFill>
              </a:rPr>
              <a:t> sex</a:t>
            </a:r>
            <a:r>
              <a:rPr lang="en-US" sz="800" dirty="0">
                <a:solidFill>
                  <a:srgbClr val="F08047"/>
                </a:solidFill>
              </a:rPr>
              <a:t>,</a:t>
            </a:r>
            <a:r>
              <a:rPr lang="en-US" sz="800" dirty="0">
                <a:solidFill>
                  <a:srgbClr val="FFFFFF"/>
                </a:solidFill>
              </a:rPr>
              <a:t> </a:t>
            </a:r>
            <a:r>
              <a:rPr lang="en-US" sz="800" dirty="0" err="1">
                <a:solidFill>
                  <a:srgbClr val="FFFFFF"/>
                </a:solidFill>
              </a:rPr>
              <a:t>genidm</a:t>
            </a:r>
            <a:r>
              <a:rPr lang="en-US" sz="800" dirty="0">
                <a:solidFill>
                  <a:srgbClr val="F08047"/>
                </a:solidFill>
              </a:rPr>
              <a:t>,</a:t>
            </a:r>
            <a:r>
              <a:rPr lang="en-US" sz="800" dirty="0">
                <a:solidFill>
                  <a:srgbClr val="FFFFFF"/>
                </a:solidFill>
              </a:rPr>
              <a:t> </a:t>
            </a:r>
            <a:r>
              <a:rPr lang="en-US" sz="800" dirty="0" err="1">
                <a:solidFill>
                  <a:srgbClr val="FFFFFF"/>
                </a:solidFill>
              </a:rPr>
              <a:t>genidf</a:t>
            </a:r>
            <a:r>
              <a:rPr lang="en-US" sz="800" dirty="0">
                <a:solidFill>
                  <a:srgbClr val="F08047"/>
                </a:solidFill>
              </a:rPr>
              <a:t>,</a:t>
            </a:r>
            <a:r>
              <a:rPr lang="en-US" sz="800" dirty="0">
                <a:solidFill>
                  <a:srgbClr val="FFFFFF"/>
                </a:solidFill>
              </a:rPr>
              <a:t> </a:t>
            </a:r>
            <a:r>
              <a:rPr lang="en-US" sz="800" dirty="0" err="1">
                <a:solidFill>
                  <a:srgbClr val="FFFFFF"/>
                </a:solidFill>
              </a:rPr>
              <a:t>genidtm</a:t>
            </a:r>
            <a:r>
              <a:rPr lang="en-US" sz="800" dirty="0">
                <a:solidFill>
                  <a:srgbClr val="F08047"/>
                </a:solidFill>
              </a:rPr>
              <a:t>,</a:t>
            </a:r>
            <a:r>
              <a:rPr lang="en-US" sz="800" dirty="0">
                <a:solidFill>
                  <a:srgbClr val="FFFFFF"/>
                </a:solidFill>
              </a:rPr>
              <a:t> </a:t>
            </a:r>
            <a:r>
              <a:rPr lang="en-US" sz="800" dirty="0" err="1">
                <a:solidFill>
                  <a:srgbClr val="FFFFFF"/>
                </a:solidFill>
              </a:rPr>
              <a:t>genidtf</a:t>
            </a:r>
            <a:r>
              <a:rPr lang="en-US" sz="800" dirty="0">
                <a:solidFill>
                  <a:srgbClr val="F08047"/>
                </a:solidFill>
              </a:rPr>
              <a:t>,</a:t>
            </a:r>
            <a:r>
              <a:rPr lang="en-US" sz="800" dirty="0">
                <a:solidFill>
                  <a:srgbClr val="FFFFFF"/>
                </a:solidFill>
              </a:rPr>
              <a:t> </a:t>
            </a:r>
            <a:r>
              <a:rPr lang="en-US" sz="800" dirty="0" err="1">
                <a:solidFill>
                  <a:srgbClr val="FFFFFF"/>
                </a:solidFill>
              </a:rPr>
              <a:t>genido</a:t>
            </a:r>
            <a:r>
              <a:rPr lang="en-US" sz="800" dirty="0">
                <a:solidFill>
                  <a:srgbClr val="F08047"/>
                </a:solidFill>
              </a:rPr>
              <a:t>,</a:t>
            </a:r>
            <a:r>
              <a:rPr lang="en-US" sz="800" dirty="0">
                <a:solidFill>
                  <a:srgbClr val="FFFFFF"/>
                </a:solidFill>
              </a:rPr>
              <a:t> </a:t>
            </a:r>
            <a:r>
              <a:rPr lang="en-US" sz="800" dirty="0" err="1">
                <a:solidFill>
                  <a:srgbClr val="FFFFFF"/>
                </a:solidFill>
              </a:rPr>
              <a:t>genidds</a:t>
            </a:r>
            <a:r>
              <a:rPr lang="en-US" sz="800" dirty="0">
                <a:solidFill>
                  <a:srgbClr val="F08047"/>
                </a:solidFill>
              </a:rPr>
              <a:t>,</a:t>
            </a:r>
            <a:r>
              <a:rPr lang="en-US" sz="800" dirty="0">
                <a:solidFill>
                  <a:srgbClr val="FFFFFF"/>
                </a:solidFill>
              </a:rPr>
              <a:t> </a:t>
            </a:r>
            <a:r>
              <a:rPr lang="en-US" sz="800" dirty="0" err="1">
                <a:solidFill>
                  <a:srgbClr val="FFFFFF"/>
                </a:solidFill>
              </a:rPr>
              <a:t>daids_site_id</a:t>
            </a:r>
            <a:r>
              <a:rPr lang="en-US" sz="800" dirty="0">
                <a:solidFill>
                  <a:srgbClr val="F08047"/>
                </a:solidFill>
              </a:rPr>
              <a:t>,</a:t>
            </a:r>
            <a:r>
              <a:rPr lang="en-US" sz="800" dirty="0">
                <a:solidFill>
                  <a:srgbClr val="FFFFFF"/>
                </a:solidFill>
              </a:rPr>
              <a:t> </a:t>
            </a:r>
            <a:r>
              <a:rPr lang="en-US" sz="800" dirty="0" err="1">
                <a:solidFill>
                  <a:srgbClr val="FFFFFF"/>
                </a:solidFill>
              </a:rPr>
              <a:t>site_affiliation</a:t>
            </a:r>
            <a:r>
              <a:rPr lang="en-US" sz="800" dirty="0">
                <a:solidFill>
                  <a:srgbClr val="F08047"/>
                </a:solidFill>
              </a:rPr>
              <a:t>,</a:t>
            </a:r>
            <a:r>
              <a:rPr lang="en-US" sz="800" dirty="0">
                <a:solidFill>
                  <a:srgbClr val="FFFFFF"/>
                </a:solidFill>
              </a:rPr>
              <a:t> </a:t>
            </a:r>
            <a:r>
              <a:rPr lang="en-US" sz="800" dirty="0" err="1">
                <a:solidFill>
                  <a:srgbClr val="FFFFFF"/>
                </a:solidFill>
              </a:rPr>
              <a:t>hvtnpart</a:t>
            </a:r>
            <a:r>
              <a:rPr lang="en-US" sz="800" dirty="0">
                <a:solidFill>
                  <a:srgbClr val="F08047"/>
                </a:solidFill>
              </a:rPr>
              <a:t>,</a:t>
            </a:r>
            <a:r>
              <a:rPr lang="en-US" sz="800" dirty="0">
                <a:solidFill>
                  <a:srgbClr val="FFFFFF"/>
                </a:solidFill>
              </a:rPr>
              <a:t> </a:t>
            </a:r>
            <a:r>
              <a:rPr lang="en-US" sz="800" dirty="0" err="1">
                <a:solidFill>
                  <a:srgbClr val="FFFFFF"/>
                </a:solidFill>
              </a:rPr>
              <a:t>hvtngrp</a:t>
            </a:r>
            <a:r>
              <a:rPr lang="en-US" sz="800" dirty="0">
                <a:solidFill>
                  <a:srgbClr val="F08047"/>
                </a:solidFill>
              </a:rPr>
              <a:t>,</a:t>
            </a:r>
            <a:r>
              <a:rPr lang="en-US" sz="800" dirty="0">
                <a:solidFill>
                  <a:srgbClr val="FFFFFF"/>
                </a:solidFill>
              </a:rPr>
              <a:t> study_status_md5</a:t>
            </a:r>
            <a:r>
              <a:rPr lang="en-US" sz="800" dirty="0">
                <a:solidFill>
                  <a:srgbClr val="F08047"/>
                </a:solidFill>
              </a:rPr>
              <a:t>,</a:t>
            </a:r>
            <a:r>
              <a:rPr lang="en-US" sz="800" dirty="0">
                <a:solidFill>
                  <a:srgbClr val="FFFFFF"/>
                </a:solidFill>
              </a:rPr>
              <a:t> steps_md5</a:t>
            </a:r>
            <a:r>
              <a:rPr lang="en-US" sz="800" dirty="0">
                <a:solidFill>
                  <a:srgbClr val="F08047"/>
                </a:solidFill>
              </a:rPr>
              <a:t>,</a:t>
            </a:r>
            <a:r>
              <a:rPr lang="en-US" sz="800" dirty="0">
                <a:solidFill>
                  <a:srgbClr val="FFFFFF"/>
                </a:solidFill>
              </a:rPr>
              <a:t> site_enlistments_md5</a:t>
            </a:r>
            <a:r>
              <a:rPr lang="en-US" sz="800" dirty="0">
                <a:solidFill>
                  <a:srgbClr val="F08047"/>
                </a:solidFill>
              </a:rPr>
              <a:t>,</a:t>
            </a:r>
            <a:r>
              <a:rPr lang="en-US" sz="800" dirty="0">
                <a:solidFill>
                  <a:srgbClr val="FFFFFF"/>
                </a:solidFill>
              </a:rPr>
              <a:t> interventions_md5 </a:t>
            </a:r>
            <a:endParaRPr lang="en-US" sz="800" dirty="0" smtClean="0">
              <a:solidFill>
                <a:srgbClr val="FFFFFF"/>
              </a:solidFill>
            </a:endParaRPr>
          </a:p>
          <a:p>
            <a:pPr>
              <a:lnSpc>
                <a:spcPct val="100000"/>
              </a:lnSpc>
              <a:spcBef>
                <a:spcPts val="0"/>
              </a:spcBef>
            </a:pPr>
            <a:r>
              <a:rPr lang="en-US" sz="800" dirty="0" smtClean="0">
                <a:solidFill>
                  <a:srgbClr val="F08047"/>
                </a:solidFill>
              </a:rPr>
              <a:t>)</a:t>
            </a:r>
            <a:r>
              <a:rPr lang="en-US" sz="800" dirty="0" smtClean="0">
                <a:solidFill>
                  <a:srgbClr val="FFFFFF"/>
                </a:solidFill>
              </a:rPr>
              <a:t> </a:t>
            </a:r>
          </a:p>
          <a:p>
            <a:pPr>
              <a:lnSpc>
                <a:spcPct val="100000"/>
              </a:lnSpc>
              <a:spcBef>
                <a:spcPts val="0"/>
              </a:spcBef>
            </a:pP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SELECT</a:t>
            </a:r>
            <a:r>
              <a:rPr lang="en-US" sz="800" dirty="0" smtClean="0">
                <a:solidFill>
                  <a:srgbClr val="FFFFFF"/>
                </a:solidFill>
              </a:rPr>
              <a:t> </a:t>
            </a:r>
            <a:r>
              <a:rPr lang="en-US" sz="800" dirty="0">
                <a:solidFill>
                  <a:srgbClr val="FFFFFF"/>
                </a:solidFill>
              </a:rPr>
              <a:t>network</a:t>
            </a:r>
            <a:r>
              <a:rPr lang="en-US" sz="800" dirty="0">
                <a:solidFill>
                  <a:srgbClr val="F08047"/>
                </a:solidFill>
              </a:rPr>
              <a:t>,</a:t>
            </a:r>
            <a:r>
              <a:rPr lang="en-US" sz="800" dirty="0">
                <a:solidFill>
                  <a:srgbClr val="FFFFFF"/>
                </a:solidFill>
              </a:rPr>
              <a:t>   protocol</a:t>
            </a:r>
            <a:r>
              <a:rPr lang="en-US" sz="800" dirty="0">
                <a:solidFill>
                  <a:srgbClr val="F08047"/>
                </a:solidFill>
              </a:rPr>
              <a:t>,</a:t>
            </a: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a:solidFill>
                  <a:srgbClr val="FFFFFF"/>
                </a:solidFill>
              </a:rPr>
              <a:t> gender</a:t>
            </a:r>
            <a:r>
              <a:rPr lang="en-US" sz="800" dirty="0">
                <a:solidFill>
                  <a:srgbClr val="F08047"/>
                </a:solidFill>
              </a:rPr>
              <a:t>,</a:t>
            </a:r>
            <a:r>
              <a:rPr lang="en-US" sz="800" dirty="0">
                <a:solidFill>
                  <a:srgbClr val="FFFFFF"/>
                </a:solidFill>
              </a:rPr>
              <a:t> race</a:t>
            </a:r>
            <a:r>
              <a:rPr lang="en-US" sz="800" dirty="0">
                <a:solidFill>
                  <a:srgbClr val="F08047"/>
                </a:solidFill>
              </a:rPr>
              <a:t>,</a:t>
            </a:r>
            <a:r>
              <a:rPr lang="en-US" sz="800" dirty="0">
                <a:solidFill>
                  <a:srgbClr val="FFFFFF"/>
                </a:solidFill>
              </a:rPr>
              <a:t> </a:t>
            </a:r>
            <a:r>
              <a:rPr lang="en-US" sz="800" dirty="0" err="1">
                <a:solidFill>
                  <a:srgbClr val="FFFFFF"/>
                </a:solidFill>
              </a:rPr>
              <a:t>raceotxt</a:t>
            </a:r>
            <a:r>
              <a:rPr lang="en-US" sz="800" dirty="0">
                <a:solidFill>
                  <a:srgbClr val="F08047"/>
                </a:solidFill>
              </a:rPr>
              <a:t>,</a:t>
            </a:r>
            <a:r>
              <a:rPr lang="en-US" sz="800" dirty="0">
                <a:solidFill>
                  <a:srgbClr val="FFFFFF"/>
                </a:solidFill>
              </a:rPr>
              <a:t> </a:t>
            </a:r>
            <a:r>
              <a:rPr lang="en-US" sz="800" dirty="0" err="1">
                <a:solidFill>
                  <a:srgbClr val="FFFFFF"/>
                </a:solidFill>
              </a:rPr>
              <a:t>nihwhite</a:t>
            </a:r>
            <a:r>
              <a:rPr lang="en-US" sz="800" dirty="0">
                <a:solidFill>
                  <a:srgbClr val="F08047"/>
                </a:solidFill>
              </a:rPr>
              <a:t>,</a:t>
            </a:r>
            <a:r>
              <a:rPr lang="en-US" sz="800" dirty="0">
                <a:solidFill>
                  <a:srgbClr val="FFFFFF"/>
                </a:solidFill>
              </a:rPr>
              <a:t> </a:t>
            </a:r>
            <a:r>
              <a:rPr lang="en-US" sz="800" dirty="0" err="1">
                <a:solidFill>
                  <a:srgbClr val="FFFFFF"/>
                </a:solidFill>
              </a:rPr>
              <a:t>nihblack</a:t>
            </a:r>
            <a:r>
              <a:rPr lang="en-US" sz="800" dirty="0">
                <a:solidFill>
                  <a:srgbClr val="F08047"/>
                </a:solidFill>
              </a:rPr>
              <a:t>,</a:t>
            </a:r>
            <a:r>
              <a:rPr lang="en-US" sz="800" dirty="0">
                <a:solidFill>
                  <a:srgbClr val="FFFFFF"/>
                </a:solidFill>
              </a:rPr>
              <a:t> </a:t>
            </a:r>
            <a:r>
              <a:rPr lang="en-US" sz="800" dirty="0" err="1">
                <a:solidFill>
                  <a:srgbClr val="FFFFFF"/>
                </a:solidFill>
              </a:rPr>
              <a:t>nihasian</a:t>
            </a:r>
            <a:r>
              <a:rPr lang="en-US" sz="800" dirty="0">
                <a:solidFill>
                  <a:srgbClr val="F08047"/>
                </a:solidFill>
              </a:rPr>
              <a:t>,</a:t>
            </a:r>
            <a:r>
              <a:rPr lang="en-US" sz="800" dirty="0">
                <a:solidFill>
                  <a:srgbClr val="FFFFFF"/>
                </a:solidFill>
              </a:rPr>
              <a:t> </a:t>
            </a:r>
            <a:r>
              <a:rPr lang="en-US" sz="800" dirty="0" err="1">
                <a:solidFill>
                  <a:srgbClr val="FFFFFF"/>
                </a:solidFill>
              </a:rPr>
              <a:t>nihnativ</a:t>
            </a:r>
            <a:r>
              <a:rPr lang="en-US" sz="800" dirty="0">
                <a:solidFill>
                  <a:srgbClr val="F08047"/>
                </a:solidFill>
              </a:rPr>
              <a:t>,</a:t>
            </a:r>
            <a:r>
              <a:rPr lang="en-US" sz="800" dirty="0">
                <a:solidFill>
                  <a:srgbClr val="FFFFFF"/>
                </a:solidFill>
              </a:rPr>
              <a:t> </a:t>
            </a:r>
            <a:r>
              <a:rPr lang="en-US" sz="800" dirty="0" err="1">
                <a:solidFill>
                  <a:srgbClr val="FFFFFF"/>
                </a:solidFill>
              </a:rPr>
              <a:t>nihhawpi</a:t>
            </a:r>
            <a:r>
              <a:rPr lang="en-US" sz="800" dirty="0">
                <a:solidFill>
                  <a:srgbClr val="F08047"/>
                </a:solidFill>
              </a:rPr>
              <a:t>,</a:t>
            </a:r>
            <a:r>
              <a:rPr lang="en-US" sz="800" dirty="0">
                <a:solidFill>
                  <a:srgbClr val="FFFFFF"/>
                </a:solidFill>
              </a:rPr>
              <a:t> </a:t>
            </a:r>
            <a:r>
              <a:rPr lang="en-US" sz="800" dirty="0" err="1">
                <a:solidFill>
                  <a:srgbClr val="FFFFFF"/>
                </a:solidFill>
              </a:rPr>
              <a:t>nihother</a:t>
            </a:r>
            <a:r>
              <a:rPr lang="en-US" sz="800" dirty="0">
                <a:solidFill>
                  <a:srgbClr val="F08047"/>
                </a:solidFill>
              </a:rPr>
              <a:t>,</a:t>
            </a:r>
            <a:r>
              <a:rPr lang="en-US" sz="800" dirty="0">
                <a:solidFill>
                  <a:srgbClr val="FFFFFF"/>
                </a:solidFill>
              </a:rPr>
              <a:t> </a:t>
            </a:r>
            <a:r>
              <a:rPr lang="en-US" sz="800" dirty="0" err="1">
                <a:solidFill>
                  <a:srgbClr val="FFFFFF"/>
                </a:solidFill>
              </a:rPr>
              <a:t>hispanic</a:t>
            </a:r>
            <a:r>
              <a:rPr lang="en-US" sz="800" dirty="0">
                <a:solidFill>
                  <a:srgbClr val="F08047"/>
                </a:solidFill>
              </a:rPr>
              <a:t>,</a:t>
            </a:r>
            <a:r>
              <a:rPr lang="en-US" sz="800" dirty="0">
                <a:solidFill>
                  <a:srgbClr val="FFFFFF"/>
                </a:solidFill>
              </a:rPr>
              <a:t> </a:t>
            </a:r>
            <a:r>
              <a:rPr lang="en-US" sz="800" dirty="0" err="1">
                <a:solidFill>
                  <a:srgbClr val="FFFFFF"/>
                </a:solidFill>
              </a:rPr>
              <a:t>birthdt</a:t>
            </a:r>
            <a:r>
              <a:rPr lang="en-US" sz="800" dirty="0">
                <a:solidFill>
                  <a:srgbClr val="F08047"/>
                </a:solidFill>
              </a:rPr>
              <a:t>,</a:t>
            </a:r>
            <a:r>
              <a:rPr lang="en-US" sz="800" dirty="0">
                <a:solidFill>
                  <a:srgbClr val="FFFFFF"/>
                </a:solidFill>
              </a:rPr>
              <a:t> </a:t>
            </a:r>
            <a:r>
              <a:rPr lang="en-US" sz="800" dirty="0" err="1">
                <a:solidFill>
                  <a:srgbClr val="FFFFFF"/>
                </a:solidFill>
              </a:rPr>
              <a:t>birthmm</a:t>
            </a:r>
            <a:r>
              <a:rPr lang="en-US" sz="800" dirty="0">
                <a:solidFill>
                  <a:srgbClr val="F08047"/>
                </a:solidFill>
              </a:rPr>
              <a:t>,</a:t>
            </a:r>
            <a:r>
              <a:rPr lang="en-US" sz="800" dirty="0">
                <a:solidFill>
                  <a:srgbClr val="FFFFFF"/>
                </a:solidFill>
              </a:rPr>
              <a:t> </a:t>
            </a:r>
            <a:r>
              <a:rPr lang="en-US" sz="800" dirty="0" err="1">
                <a:solidFill>
                  <a:srgbClr val="FFFFFF"/>
                </a:solidFill>
              </a:rPr>
              <a:t>birthdd</a:t>
            </a:r>
            <a:r>
              <a:rPr lang="en-US" sz="800" dirty="0">
                <a:solidFill>
                  <a:srgbClr val="F08047"/>
                </a:solidFill>
              </a:rPr>
              <a:t>,</a:t>
            </a:r>
            <a:r>
              <a:rPr lang="en-US" sz="800" dirty="0">
                <a:solidFill>
                  <a:srgbClr val="FFFFFF"/>
                </a:solidFill>
              </a:rPr>
              <a:t> </a:t>
            </a:r>
            <a:r>
              <a:rPr lang="en-US" sz="800" dirty="0" err="1">
                <a:solidFill>
                  <a:srgbClr val="FFFFFF"/>
                </a:solidFill>
              </a:rPr>
              <a:t>birthyy</a:t>
            </a:r>
            <a:r>
              <a:rPr lang="en-US" sz="800" dirty="0">
                <a:solidFill>
                  <a:srgbClr val="F08047"/>
                </a:solidFill>
              </a:rPr>
              <a:t>,</a:t>
            </a:r>
            <a:r>
              <a:rPr lang="en-US" sz="800" dirty="0">
                <a:solidFill>
                  <a:srgbClr val="FFFFFF"/>
                </a:solidFill>
              </a:rPr>
              <a:t> </a:t>
            </a:r>
            <a:r>
              <a:rPr lang="en-US" sz="800" dirty="0" err="1">
                <a:solidFill>
                  <a:srgbClr val="FFFFFF"/>
                </a:solidFill>
              </a:rPr>
              <a:t>bdt_est</a:t>
            </a:r>
            <a:r>
              <a:rPr lang="en-US" sz="800" dirty="0">
                <a:solidFill>
                  <a:srgbClr val="F08047"/>
                </a:solidFill>
              </a:rPr>
              <a:t>,</a:t>
            </a:r>
            <a:r>
              <a:rPr lang="en-US" sz="800" dirty="0">
                <a:solidFill>
                  <a:srgbClr val="FFFFFF"/>
                </a:solidFill>
              </a:rPr>
              <a:t> age </a:t>
            </a:r>
            <a:r>
              <a:rPr lang="en-US" sz="800" dirty="0">
                <a:solidFill>
                  <a:srgbClr val="F08047"/>
                </a:solidFill>
              </a:rPr>
              <a:t>,</a:t>
            </a:r>
            <a:r>
              <a:rPr lang="en-US" sz="800" dirty="0">
                <a:solidFill>
                  <a:srgbClr val="FFFFFF"/>
                </a:solidFill>
              </a:rPr>
              <a:t> </a:t>
            </a:r>
            <a:r>
              <a:rPr lang="en-US" sz="800" dirty="0" err="1">
                <a:solidFill>
                  <a:srgbClr val="FFFFFF"/>
                </a:solidFill>
              </a:rPr>
              <a:t>enrolldt</a:t>
            </a:r>
            <a:r>
              <a:rPr lang="en-US" sz="800" dirty="0">
                <a:solidFill>
                  <a:srgbClr val="F08047"/>
                </a:solidFill>
              </a:rPr>
              <a:t>,</a:t>
            </a:r>
            <a:r>
              <a:rPr lang="en-US" sz="800" dirty="0">
                <a:solidFill>
                  <a:srgbClr val="FFFFFF"/>
                </a:solidFill>
              </a:rPr>
              <a:t> </a:t>
            </a:r>
            <a:r>
              <a:rPr lang="en-US" sz="800" dirty="0" err="1">
                <a:solidFill>
                  <a:srgbClr val="FFFFFF"/>
                </a:solidFill>
              </a:rPr>
              <a:t>sitedfno</a:t>
            </a:r>
            <a:r>
              <a:rPr lang="en-US" sz="800" dirty="0">
                <a:solidFill>
                  <a:srgbClr val="F08047"/>
                </a:solidFill>
              </a:rPr>
              <a:t>,</a:t>
            </a:r>
            <a:r>
              <a:rPr lang="en-US" sz="800" dirty="0">
                <a:solidFill>
                  <a:srgbClr val="FFFFFF"/>
                </a:solidFill>
              </a:rPr>
              <a:t> site</a:t>
            </a:r>
            <a:r>
              <a:rPr lang="en-US" sz="800" dirty="0">
                <a:solidFill>
                  <a:srgbClr val="F08047"/>
                </a:solidFill>
              </a:rPr>
              <a:t>,</a:t>
            </a:r>
            <a:r>
              <a:rPr lang="en-US" sz="800" dirty="0">
                <a:solidFill>
                  <a:srgbClr val="FFFFFF"/>
                </a:solidFill>
              </a:rPr>
              <a:t> </a:t>
            </a:r>
            <a:r>
              <a:rPr lang="en-US" sz="800" dirty="0" err="1">
                <a:solidFill>
                  <a:srgbClr val="FFFFFF"/>
                </a:solidFill>
              </a:rPr>
              <a:t>ptidmom</a:t>
            </a:r>
            <a:r>
              <a:rPr lang="en-US" sz="800" dirty="0">
                <a:solidFill>
                  <a:srgbClr val="F08047"/>
                </a:solidFill>
              </a:rPr>
              <a:t>,</a:t>
            </a:r>
            <a:r>
              <a:rPr lang="en-US" sz="800" dirty="0">
                <a:solidFill>
                  <a:srgbClr val="FFFFFF"/>
                </a:solidFill>
              </a:rPr>
              <a:t> </a:t>
            </a:r>
            <a:r>
              <a:rPr lang="en-US" sz="800" dirty="0" err="1">
                <a:solidFill>
                  <a:srgbClr val="FFFFFF"/>
                </a:solidFill>
              </a:rPr>
              <a:t>ptidprim</a:t>
            </a:r>
            <a:r>
              <a:rPr lang="en-US" sz="800" dirty="0">
                <a:solidFill>
                  <a:srgbClr val="F08047"/>
                </a:solidFill>
              </a:rPr>
              <a:t>,</a:t>
            </a:r>
            <a:r>
              <a:rPr lang="en-US" sz="800" dirty="0">
                <a:solidFill>
                  <a:srgbClr val="FFFFFF"/>
                </a:solidFill>
              </a:rPr>
              <a:t> </a:t>
            </a:r>
            <a:r>
              <a:rPr lang="en-US" sz="800" dirty="0" err="1">
                <a:solidFill>
                  <a:srgbClr val="FFFFFF"/>
                </a:solidFill>
              </a:rPr>
              <a:t>inactdt</a:t>
            </a:r>
            <a:r>
              <a:rPr lang="en-US" sz="800" dirty="0">
                <a:solidFill>
                  <a:srgbClr val="F08047"/>
                </a:solidFill>
              </a:rPr>
              <a:t>,</a:t>
            </a:r>
            <a:r>
              <a:rPr lang="en-US" sz="800" dirty="0">
                <a:solidFill>
                  <a:srgbClr val="FFFFFF"/>
                </a:solidFill>
              </a:rPr>
              <a:t> </a:t>
            </a:r>
            <a:r>
              <a:rPr lang="en-US" sz="800" dirty="0" err="1">
                <a:solidFill>
                  <a:srgbClr val="FFFFFF"/>
                </a:solidFill>
              </a:rPr>
              <a:t>inactrsn</a:t>
            </a:r>
            <a:r>
              <a:rPr lang="en-US" sz="800" dirty="0">
                <a:solidFill>
                  <a:srgbClr val="F08047"/>
                </a:solidFill>
              </a:rPr>
              <a:t>,</a:t>
            </a:r>
            <a:r>
              <a:rPr lang="en-US" sz="800" dirty="0">
                <a:solidFill>
                  <a:srgbClr val="FFFFFF"/>
                </a:solidFill>
              </a:rPr>
              <a:t> </a:t>
            </a:r>
            <a:r>
              <a:rPr lang="en-US" sz="800" dirty="0" err="1">
                <a:solidFill>
                  <a:srgbClr val="FFFFFF"/>
                </a:solidFill>
              </a:rPr>
              <a:t>txstatus</a:t>
            </a:r>
            <a:r>
              <a:rPr lang="en-US" sz="800" dirty="0">
                <a:solidFill>
                  <a:srgbClr val="F08047"/>
                </a:solidFill>
              </a:rPr>
              <a:t>,</a:t>
            </a:r>
            <a:r>
              <a:rPr lang="en-US" sz="800" dirty="0">
                <a:solidFill>
                  <a:srgbClr val="FFFFFF"/>
                </a:solidFill>
              </a:rPr>
              <a:t> </a:t>
            </a:r>
            <a:r>
              <a:rPr lang="en-US" sz="800" dirty="0" err="1">
                <a:solidFill>
                  <a:srgbClr val="FFFFFF"/>
                </a:solidFill>
              </a:rPr>
              <a:t>txstopdt</a:t>
            </a:r>
            <a:r>
              <a:rPr lang="en-US" sz="800" dirty="0">
                <a:solidFill>
                  <a:srgbClr val="F08047"/>
                </a:solidFill>
              </a:rPr>
              <a:t>,</a:t>
            </a:r>
            <a:r>
              <a:rPr lang="en-US" sz="800" dirty="0">
                <a:solidFill>
                  <a:srgbClr val="FFFFFF"/>
                </a:solidFill>
              </a:rPr>
              <a:t> </a:t>
            </a:r>
            <a:r>
              <a:rPr lang="en-US" sz="800" dirty="0">
                <a:solidFill>
                  <a:srgbClr val="7BC22F"/>
                </a:solidFill>
              </a:rPr>
              <a:t>CURRENT_TIMESTAMP</a:t>
            </a:r>
            <a:r>
              <a:rPr lang="en-US" sz="800" dirty="0">
                <a:solidFill>
                  <a:srgbClr val="FFFFFF"/>
                </a:solidFill>
              </a:rPr>
              <a:t> </a:t>
            </a:r>
            <a:r>
              <a:rPr lang="en-US" sz="800" dirty="0">
                <a:solidFill>
                  <a:srgbClr val="7BC22F"/>
                </a:solidFill>
              </a:rPr>
              <a:t>AS</a:t>
            </a:r>
            <a:r>
              <a:rPr lang="en-US" sz="800" dirty="0">
                <a:solidFill>
                  <a:srgbClr val="FFFFFF"/>
                </a:solidFill>
              </a:rPr>
              <a:t> </a:t>
            </a:r>
            <a:r>
              <a:rPr lang="en-US" sz="800" dirty="0" err="1">
                <a:solidFill>
                  <a:srgbClr val="FFFFFF"/>
                </a:solidFill>
              </a:rPr>
              <a:t>date_last_modified</a:t>
            </a:r>
            <a:r>
              <a:rPr lang="en-US" sz="800" dirty="0">
                <a:solidFill>
                  <a:srgbClr val="F08047"/>
                </a:solidFill>
              </a:rPr>
              <a:t>,</a:t>
            </a:r>
            <a:r>
              <a:rPr lang="en-US" sz="800" dirty="0">
                <a:solidFill>
                  <a:srgbClr val="FFFFFF"/>
                </a:solidFill>
              </a:rPr>
              <a:t> </a:t>
            </a:r>
            <a:r>
              <a:rPr lang="en-US" sz="800" dirty="0">
                <a:solidFill>
                  <a:srgbClr val="7BC22F"/>
                </a:solidFill>
              </a:rPr>
              <a:t>false</a:t>
            </a:r>
            <a:r>
              <a:rPr lang="en-US" sz="800" dirty="0">
                <a:solidFill>
                  <a:srgbClr val="F08047"/>
                </a:solidFill>
              </a:rPr>
              <a:t>::</a:t>
            </a:r>
            <a:r>
              <a:rPr lang="en-US" sz="800" dirty="0" err="1">
                <a:solidFill>
                  <a:srgbClr val="7BC22F"/>
                </a:solidFill>
              </a:rPr>
              <a:t>boolean</a:t>
            </a:r>
            <a:r>
              <a:rPr lang="en-US" sz="800" dirty="0">
                <a:solidFill>
                  <a:srgbClr val="FFFFFF"/>
                </a:solidFill>
              </a:rPr>
              <a:t> </a:t>
            </a:r>
            <a:r>
              <a:rPr lang="en-US" sz="800" dirty="0">
                <a:solidFill>
                  <a:srgbClr val="7BC22F"/>
                </a:solidFill>
              </a:rPr>
              <a:t>AS</a:t>
            </a:r>
            <a:r>
              <a:rPr lang="en-US" sz="800" dirty="0">
                <a:solidFill>
                  <a:srgbClr val="FFFFFF"/>
                </a:solidFill>
              </a:rPr>
              <a:t> </a:t>
            </a:r>
            <a:r>
              <a:rPr lang="en-US" sz="800" dirty="0">
                <a:solidFill>
                  <a:srgbClr val="8DB0D3"/>
                </a:solidFill>
              </a:rPr>
              <a:t>"delete"</a:t>
            </a:r>
            <a:r>
              <a:rPr lang="en-US" sz="800" dirty="0">
                <a:solidFill>
                  <a:srgbClr val="F08047"/>
                </a:solidFill>
              </a:rPr>
              <a:t>,</a:t>
            </a:r>
            <a:r>
              <a:rPr lang="en-US" sz="800" dirty="0">
                <a:solidFill>
                  <a:srgbClr val="FFFFFF"/>
                </a:solidFill>
              </a:rPr>
              <a:t> sex</a:t>
            </a:r>
            <a:r>
              <a:rPr lang="en-US" sz="800" dirty="0">
                <a:solidFill>
                  <a:srgbClr val="F08047"/>
                </a:solidFill>
              </a:rPr>
              <a:t>,</a:t>
            </a:r>
            <a:r>
              <a:rPr lang="en-US" sz="800" dirty="0">
                <a:solidFill>
                  <a:srgbClr val="FFFFFF"/>
                </a:solidFill>
              </a:rPr>
              <a:t> </a:t>
            </a:r>
            <a:r>
              <a:rPr lang="en-US" sz="800" dirty="0" err="1">
                <a:solidFill>
                  <a:srgbClr val="FFFFFF"/>
                </a:solidFill>
              </a:rPr>
              <a:t>genidm</a:t>
            </a:r>
            <a:r>
              <a:rPr lang="en-US" sz="800" dirty="0">
                <a:solidFill>
                  <a:srgbClr val="F08047"/>
                </a:solidFill>
              </a:rPr>
              <a:t>,</a:t>
            </a:r>
            <a:r>
              <a:rPr lang="en-US" sz="800" dirty="0">
                <a:solidFill>
                  <a:srgbClr val="FFFFFF"/>
                </a:solidFill>
              </a:rPr>
              <a:t> </a:t>
            </a:r>
            <a:r>
              <a:rPr lang="en-US" sz="800" dirty="0" err="1">
                <a:solidFill>
                  <a:srgbClr val="FFFFFF"/>
                </a:solidFill>
              </a:rPr>
              <a:t>genidf</a:t>
            </a:r>
            <a:r>
              <a:rPr lang="en-US" sz="800" dirty="0">
                <a:solidFill>
                  <a:srgbClr val="F08047"/>
                </a:solidFill>
              </a:rPr>
              <a:t>,</a:t>
            </a:r>
            <a:r>
              <a:rPr lang="en-US" sz="800" dirty="0">
                <a:solidFill>
                  <a:srgbClr val="FFFFFF"/>
                </a:solidFill>
              </a:rPr>
              <a:t> </a:t>
            </a:r>
            <a:r>
              <a:rPr lang="en-US" sz="800" dirty="0" err="1">
                <a:solidFill>
                  <a:srgbClr val="FFFFFF"/>
                </a:solidFill>
              </a:rPr>
              <a:t>genidtm</a:t>
            </a:r>
            <a:r>
              <a:rPr lang="en-US" sz="800" dirty="0">
                <a:solidFill>
                  <a:srgbClr val="F08047"/>
                </a:solidFill>
              </a:rPr>
              <a:t>,</a:t>
            </a:r>
            <a:r>
              <a:rPr lang="en-US" sz="800" dirty="0">
                <a:solidFill>
                  <a:srgbClr val="FFFFFF"/>
                </a:solidFill>
              </a:rPr>
              <a:t> </a:t>
            </a:r>
            <a:r>
              <a:rPr lang="en-US" sz="800" dirty="0" err="1">
                <a:solidFill>
                  <a:srgbClr val="FFFFFF"/>
                </a:solidFill>
              </a:rPr>
              <a:t>genidtf</a:t>
            </a:r>
            <a:r>
              <a:rPr lang="en-US" sz="800" dirty="0">
                <a:solidFill>
                  <a:srgbClr val="F08047"/>
                </a:solidFill>
              </a:rPr>
              <a:t>,</a:t>
            </a:r>
            <a:r>
              <a:rPr lang="en-US" sz="800" dirty="0">
                <a:solidFill>
                  <a:srgbClr val="FFFFFF"/>
                </a:solidFill>
              </a:rPr>
              <a:t> </a:t>
            </a:r>
            <a:r>
              <a:rPr lang="en-US" sz="800" dirty="0" err="1">
                <a:solidFill>
                  <a:srgbClr val="FFFFFF"/>
                </a:solidFill>
              </a:rPr>
              <a:t>genido</a:t>
            </a:r>
            <a:r>
              <a:rPr lang="en-US" sz="800" dirty="0">
                <a:solidFill>
                  <a:srgbClr val="F08047"/>
                </a:solidFill>
              </a:rPr>
              <a:t>,</a:t>
            </a:r>
            <a:r>
              <a:rPr lang="en-US" sz="800" dirty="0">
                <a:solidFill>
                  <a:srgbClr val="FFFFFF"/>
                </a:solidFill>
              </a:rPr>
              <a:t> </a:t>
            </a:r>
            <a:r>
              <a:rPr lang="en-US" sz="800" dirty="0" err="1">
                <a:solidFill>
                  <a:srgbClr val="FFFFFF"/>
                </a:solidFill>
              </a:rPr>
              <a:t>genidds</a:t>
            </a:r>
            <a:r>
              <a:rPr lang="en-US" sz="800" dirty="0">
                <a:solidFill>
                  <a:srgbClr val="F08047"/>
                </a:solidFill>
              </a:rPr>
              <a:t>,</a:t>
            </a:r>
            <a:r>
              <a:rPr lang="en-US" sz="800" dirty="0">
                <a:solidFill>
                  <a:srgbClr val="FFFFFF"/>
                </a:solidFill>
              </a:rPr>
              <a:t> </a:t>
            </a:r>
            <a:r>
              <a:rPr lang="en-US" sz="800" dirty="0" err="1">
                <a:solidFill>
                  <a:srgbClr val="FFFFFF"/>
                </a:solidFill>
              </a:rPr>
              <a:t>daids_site_id</a:t>
            </a:r>
            <a:r>
              <a:rPr lang="en-US" sz="800" dirty="0">
                <a:solidFill>
                  <a:srgbClr val="F08047"/>
                </a:solidFill>
              </a:rPr>
              <a:t>,</a:t>
            </a:r>
            <a:r>
              <a:rPr lang="en-US" sz="800" dirty="0">
                <a:solidFill>
                  <a:srgbClr val="FFFFFF"/>
                </a:solidFill>
              </a:rPr>
              <a:t> </a:t>
            </a:r>
            <a:r>
              <a:rPr lang="en-US" sz="800" dirty="0" err="1">
                <a:solidFill>
                  <a:srgbClr val="FFFFFF"/>
                </a:solidFill>
              </a:rPr>
              <a:t>site_affiliation</a:t>
            </a:r>
            <a:r>
              <a:rPr lang="en-US" sz="800" dirty="0">
                <a:solidFill>
                  <a:srgbClr val="F08047"/>
                </a:solidFill>
              </a:rPr>
              <a:t>,</a:t>
            </a:r>
            <a:r>
              <a:rPr lang="en-US" sz="800" dirty="0">
                <a:solidFill>
                  <a:srgbClr val="FFFFFF"/>
                </a:solidFill>
              </a:rPr>
              <a:t> </a:t>
            </a:r>
            <a:r>
              <a:rPr lang="en-US" sz="800" dirty="0" err="1">
                <a:solidFill>
                  <a:srgbClr val="FFFFFF"/>
                </a:solidFill>
              </a:rPr>
              <a:t>hvtnpart</a:t>
            </a:r>
            <a:r>
              <a:rPr lang="en-US" sz="800" dirty="0">
                <a:solidFill>
                  <a:srgbClr val="F08047"/>
                </a:solidFill>
              </a:rPr>
              <a:t>,</a:t>
            </a:r>
            <a:r>
              <a:rPr lang="en-US" sz="800" dirty="0">
                <a:solidFill>
                  <a:srgbClr val="FFFFFF"/>
                </a:solidFill>
              </a:rPr>
              <a:t> </a:t>
            </a:r>
            <a:r>
              <a:rPr lang="en-US" sz="800" dirty="0" err="1">
                <a:solidFill>
                  <a:srgbClr val="FFFFFF"/>
                </a:solidFill>
              </a:rPr>
              <a:t>hvtngrp</a:t>
            </a:r>
            <a:r>
              <a:rPr lang="en-US" sz="800" dirty="0">
                <a:solidFill>
                  <a:srgbClr val="F08047"/>
                </a:solidFill>
              </a:rPr>
              <a:t>,</a:t>
            </a:r>
            <a:r>
              <a:rPr lang="en-US" sz="800" dirty="0">
                <a:solidFill>
                  <a:srgbClr val="FFFFFF"/>
                </a:solidFill>
              </a:rPr>
              <a:t> study_status_md5</a:t>
            </a:r>
            <a:r>
              <a:rPr lang="en-US" sz="800" dirty="0">
                <a:solidFill>
                  <a:srgbClr val="F08047"/>
                </a:solidFill>
              </a:rPr>
              <a:t>,</a:t>
            </a:r>
            <a:r>
              <a:rPr lang="en-US" sz="800" dirty="0">
                <a:solidFill>
                  <a:srgbClr val="FFFFFF"/>
                </a:solidFill>
              </a:rPr>
              <a:t> steps_md5</a:t>
            </a:r>
            <a:r>
              <a:rPr lang="en-US" sz="800" dirty="0">
                <a:solidFill>
                  <a:srgbClr val="F08047"/>
                </a:solidFill>
              </a:rPr>
              <a:t>,</a:t>
            </a:r>
            <a:r>
              <a:rPr lang="en-US" sz="800" dirty="0">
                <a:solidFill>
                  <a:srgbClr val="FFFFFF"/>
                </a:solidFill>
              </a:rPr>
              <a:t> site_enlistments_md5</a:t>
            </a:r>
            <a:r>
              <a:rPr lang="en-US" sz="800" dirty="0">
                <a:solidFill>
                  <a:srgbClr val="F08047"/>
                </a:solidFill>
              </a:rPr>
              <a:t>,</a:t>
            </a:r>
            <a:r>
              <a:rPr lang="en-US" sz="800" dirty="0">
                <a:solidFill>
                  <a:srgbClr val="FFFFFF"/>
                </a:solidFill>
              </a:rPr>
              <a:t> interventions_md5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FROM</a:t>
            </a:r>
            <a:r>
              <a:rPr lang="en-US" sz="800" dirty="0" smtClean="0">
                <a:solidFill>
                  <a:srgbClr val="FFFFFF"/>
                </a:solidFill>
              </a:rPr>
              <a:t> </a:t>
            </a:r>
            <a:r>
              <a:rPr lang="en-US" sz="800" dirty="0" err="1">
                <a:solidFill>
                  <a:srgbClr val="FFFFFF"/>
                </a:solidFill>
              </a:rPr>
              <a:t>tmp_raw_table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FFFFFF"/>
                </a:solidFill>
              </a:rPr>
              <a:t>  </a:t>
            </a:r>
            <a:r>
              <a:rPr lang="en-US" sz="800" dirty="0" smtClean="0">
                <a:solidFill>
                  <a:srgbClr val="7BC22F"/>
                </a:solidFill>
              </a:rPr>
              <a:t>WHERE</a:t>
            </a:r>
            <a:r>
              <a:rPr lang="en-US" sz="800" dirty="0" smtClean="0">
                <a:solidFill>
                  <a:srgbClr val="FFFFFF"/>
                </a:solidFill>
              </a:rPr>
              <a:t> </a:t>
            </a:r>
            <a:r>
              <a:rPr lang="en-US" sz="800" dirty="0" err="1">
                <a:solidFill>
                  <a:srgbClr val="FFFFFF"/>
                </a:solidFill>
              </a:rPr>
              <a:t>record_action</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F4DD0B"/>
                </a:solidFill>
              </a:rPr>
              <a:t>1</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smtClean="0">
              <a:solidFill>
                <a:srgbClr val="FFFFFF"/>
              </a:solidFill>
            </a:endParaRPr>
          </a:p>
          <a:p>
            <a:pPr>
              <a:lnSpc>
                <a:spcPct val="100000"/>
              </a:lnSpc>
              <a:spcBef>
                <a:spcPts val="0"/>
              </a:spcBef>
            </a:pPr>
            <a:endParaRPr lang="en-US" sz="800" dirty="0" smtClean="0">
              <a:solidFill>
                <a:srgbClr val="FFFFFF"/>
              </a:solidFill>
            </a:endParaRPr>
          </a:p>
          <a:p>
            <a:pPr>
              <a:lnSpc>
                <a:spcPct val="100000"/>
              </a:lnSpc>
              <a:spcBef>
                <a:spcPts val="0"/>
              </a:spcBef>
            </a:pPr>
            <a:r>
              <a:rPr lang="en-US" sz="800" dirty="0" smtClean="0">
                <a:solidFill>
                  <a:srgbClr val="7BC22F"/>
                </a:solidFill>
              </a:rPr>
              <a:t>GET</a:t>
            </a:r>
            <a:r>
              <a:rPr lang="en-US" sz="800" dirty="0" smtClean="0">
                <a:solidFill>
                  <a:srgbClr val="FFFFFF"/>
                </a:solidFill>
              </a:rPr>
              <a:t> </a:t>
            </a:r>
            <a:r>
              <a:rPr lang="en-US" sz="800" dirty="0">
                <a:solidFill>
                  <a:srgbClr val="7BC22F"/>
                </a:solidFill>
              </a:rPr>
              <a:t>DIAGNOSTICS</a:t>
            </a:r>
            <a:r>
              <a:rPr lang="en-US" sz="800" dirty="0">
                <a:solidFill>
                  <a:srgbClr val="FFFFFF"/>
                </a:solidFill>
              </a:rPr>
              <a:t> </a:t>
            </a:r>
            <a:r>
              <a:rPr lang="en-US" sz="800" dirty="0" err="1">
                <a:solidFill>
                  <a:srgbClr val="FFFFFF"/>
                </a:solidFill>
              </a:rPr>
              <a:t>n_insert</a:t>
            </a:r>
            <a:r>
              <a:rPr lang="en-US" sz="800" dirty="0">
                <a:solidFill>
                  <a:srgbClr val="FFFFFF"/>
                </a:solidFill>
              </a:rPr>
              <a:t> </a:t>
            </a:r>
            <a:r>
              <a:rPr lang="en-US" sz="800" dirty="0">
                <a:solidFill>
                  <a:srgbClr val="F08047"/>
                </a:solidFill>
              </a:rPr>
              <a:t>=</a:t>
            </a:r>
            <a:r>
              <a:rPr lang="en-US" sz="800" dirty="0">
                <a:solidFill>
                  <a:srgbClr val="FFFFFF"/>
                </a:solidFill>
              </a:rPr>
              <a:t> ROW_COUNT</a:t>
            </a:r>
            <a:r>
              <a:rPr lang="en-US" sz="800" dirty="0">
                <a:solidFill>
                  <a:srgbClr val="F08047"/>
                </a:solidFill>
              </a:rPr>
              <a:t>;</a:t>
            </a:r>
            <a:r>
              <a:rPr lang="en-US" sz="800" dirty="0">
                <a:solidFill>
                  <a:srgbClr val="FFFFFF"/>
                </a:solidFill>
              </a:rPr>
              <a:t> </a:t>
            </a: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51</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This is using one of the principals that I taught you earlier about inserting in bulk.</a:t>
            </a:r>
          </a:p>
          <a:p>
            <a:pPr marL="119063" indent="-119063">
              <a:buFont typeface="Arial" panose="020B0604020202020204" pitchFamily="34" charset="0"/>
              <a:buChar char="•"/>
            </a:pPr>
            <a:r>
              <a:rPr lang="en-US" dirty="0"/>
              <a:t>Instead of counting each row inserted in the look we use the GET DIAGNOSTICS to find out how many rows we inserted at once</a:t>
            </a:r>
            <a:r>
              <a:rPr lang="en-US" dirty="0" smtClean="0"/>
              <a:t>.</a:t>
            </a:r>
            <a:endParaRPr lang="en-US" dirty="0"/>
          </a:p>
        </p:txBody>
      </p:sp>
    </p:spTree>
    <p:extLst>
      <p:ext uri="{BB962C8B-B14F-4D97-AF65-F5344CB8AC3E}">
        <p14:creationId xmlns:p14="http://schemas.microsoft.com/office/powerpoint/2010/main" val="3932814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Re-Factor Part </a:t>
            </a:r>
            <a:r>
              <a:rPr lang="en-US" dirty="0" smtClean="0"/>
              <a:t>3</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3A8BDA"/>
                </a:solidFill>
              </a:rPr>
              <a:t>-- Undelete Record </a:t>
            </a:r>
            <a:endParaRPr lang="en-US" sz="800" dirty="0" smtClean="0">
              <a:solidFill>
                <a:srgbClr val="3A8BDA"/>
              </a:solidFill>
            </a:endParaRPr>
          </a:p>
          <a:p>
            <a:pPr>
              <a:lnSpc>
                <a:spcPct val="100000"/>
              </a:lnSpc>
              <a:spcBef>
                <a:spcPts val="0"/>
              </a:spcBef>
            </a:pPr>
            <a:r>
              <a:rPr lang="en-US" sz="800" dirty="0" smtClean="0">
                <a:solidFill>
                  <a:srgbClr val="7BC22F"/>
                </a:solidFill>
              </a:rPr>
              <a:t>UPDATE</a:t>
            </a:r>
            <a:r>
              <a:rPr lang="en-US" sz="800" dirty="0" smtClean="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pa </a:t>
            </a:r>
            <a:endParaRPr lang="en-US" sz="800" dirty="0" smtClean="0">
              <a:solidFill>
                <a:srgbClr val="FFFFFF"/>
              </a:solidFill>
            </a:endParaRPr>
          </a:p>
          <a:p>
            <a:pPr>
              <a:lnSpc>
                <a:spcPct val="100000"/>
              </a:lnSpc>
              <a:spcBef>
                <a:spcPts val="0"/>
              </a:spcBef>
            </a:pPr>
            <a:r>
              <a:rPr lang="en-US" sz="800" dirty="0" smtClean="0">
                <a:solidFill>
                  <a:srgbClr val="7BC22F"/>
                </a:solidFill>
              </a:rPr>
              <a:t>SET</a:t>
            </a:r>
            <a:r>
              <a:rPr lang="en-US" sz="800" dirty="0" smtClean="0">
                <a:solidFill>
                  <a:srgbClr val="FFFFFF"/>
                </a:solidFill>
              </a:rPr>
              <a:t> </a:t>
            </a:r>
            <a:r>
              <a:rPr lang="en-US" sz="800" dirty="0">
                <a:solidFill>
                  <a:srgbClr val="FFFFFF"/>
                </a:solidFill>
              </a:rPr>
              <a:t>network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network</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site_affiliation</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site_affiliation</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protocol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protocol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daids_site_id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daids_site_id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study_status_md5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study_status_md5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steps_md5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steps_md5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site_enlistments_md5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site_enlistments_md5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interventions_md5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interventions_md5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8DB0D3"/>
                </a:solidFill>
              </a:rPr>
              <a:t>"delete"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7BC22F"/>
                </a:solidFill>
              </a:rPr>
              <a:t>false</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date_last_modified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date_last_modified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smtClean="0">
                <a:solidFill>
                  <a:srgbClr val="FFFFFF"/>
                </a:solidFill>
              </a:rPr>
              <a:t>daids_es</a:t>
            </a:r>
            <a:r>
              <a:rPr lang="en-US" sz="800" dirty="0" err="1" smtClean="0">
                <a:solidFill>
                  <a:srgbClr val="F08047"/>
                </a:solidFill>
              </a:rPr>
              <a:t>.</a:t>
            </a:r>
            <a:r>
              <a:rPr lang="en-US" sz="800" dirty="0" err="1" smtClean="0">
                <a:solidFill>
                  <a:srgbClr val="FFFFFF"/>
                </a:solidFill>
              </a:rPr>
              <a:t>log_it</a:t>
            </a:r>
            <a:r>
              <a:rPr lang="en-US" sz="800" dirty="0">
                <a:solidFill>
                  <a:srgbClr val="F08047"/>
                </a:solidFill>
              </a:rPr>
              <a:t>(</a:t>
            </a:r>
            <a:r>
              <a:rPr lang="en-US" sz="800" dirty="0">
                <a:solidFill>
                  <a:srgbClr val="8DB0D3"/>
                </a:solidFill>
              </a:rPr>
              <a:t>'</a:t>
            </a:r>
            <a:r>
              <a:rPr lang="en-US" sz="800" dirty="0" err="1">
                <a:solidFill>
                  <a:srgbClr val="8DB0D3"/>
                </a:solidFill>
              </a:rPr>
              <a:t>update_pt_accrual</a:t>
            </a:r>
            <a:r>
              <a:rPr lang="en-US" sz="800" dirty="0">
                <a:solidFill>
                  <a:srgbClr val="8DB0D3"/>
                </a:solidFill>
              </a:rPr>
              <a:t>'</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network</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protocol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err="1">
                <a:solidFill>
                  <a:srgbClr val="7BC22F"/>
                </a:solidFill>
              </a:rPr>
              <a:t>bigint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8DB0D3"/>
                </a:solidFill>
              </a:rPr>
              <a:t>'REMOVING DELETE FLAG!'</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tmp_raw_table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record_action</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F4DD0B"/>
                </a:solidFill>
              </a:rPr>
              <a:t>2</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F08047"/>
                </a:solidFill>
              </a:rPr>
              <a:t>)</a:t>
            </a:r>
            <a:r>
              <a:rPr lang="en-US" sz="800" dirty="0">
                <a:solidFill>
                  <a:srgbClr val="FFFFFF"/>
                </a:solidFill>
              </a:rPr>
              <a:t> a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smtClean="0">
              <a:solidFill>
                <a:srgbClr val="FFFFFF"/>
              </a:solidFill>
            </a:endParaRPr>
          </a:p>
          <a:p>
            <a:pPr>
              <a:lnSpc>
                <a:spcPct val="100000"/>
              </a:lnSpc>
              <a:spcBef>
                <a:spcPts val="0"/>
              </a:spcBef>
            </a:pPr>
            <a:r>
              <a:rPr lang="en-US" sz="800" dirty="0" smtClean="0">
                <a:solidFill>
                  <a:srgbClr val="7BC22F"/>
                </a:solidFill>
              </a:rPr>
              <a:t>GET</a:t>
            </a:r>
            <a:r>
              <a:rPr lang="en-US" sz="800" dirty="0" smtClean="0">
                <a:solidFill>
                  <a:srgbClr val="FFFFFF"/>
                </a:solidFill>
              </a:rPr>
              <a:t> </a:t>
            </a:r>
            <a:r>
              <a:rPr lang="en-US" sz="800" dirty="0">
                <a:solidFill>
                  <a:srgbClr val="7BC22F"/>
                </a:solidFill>
              </a:rPr>
              <a:t>DIAGNOSTICS</a:t>
            </a:r>
            <a:r>
              <a:rPr lang="en-US" sz="800" dirty="0">
                <a:solidFill>
                  <a:srgbClr val="FFFFFF"/>
                </a:solidFill>
              </a:rPr>
              <a:t> </a:t>
            </a:r>
            <a:r>
              <a:rPr lang="en-US" sz="800" dirty="0" err="1">
                <a:solidFill>
                  <a:srgbClr val="FFFFFF"/>
                </a:solidFill>
              </a:rPr>
              <a:t>n_undel</a:t>
            </a:r>
            <a:r>
              <a:rPr lang="en-US" sz="800" dirty="0">
                <a:solidFill>
                  <a:srgbClr val="FFFFFF"/>
                </a:solidFill>
              </a:rPr>
              <a:t> </a:t>
            </a:r>
            <a:r>
              <a:rPr lang="en-US" sz="800" dirty="0">
                <a:solidFill>
                  <a:srgbClr val="F08047"/>
                </a:solidFill>
              </a:rPr>
              <a:t>=</a:t>
            </a:r>
            <a:r>
              <a:rPr lang="en-US" sz="800" dirty="0">
                <a:solidFill>
                  <a:srgbClr val="FFFFFF"/>
                </a:solidFill>
              </a:rPr>
              <a:t> ROW_COUNT</a:t>
            </a:r>
            <a:r>
              <a:rPr lang="en-US" sz="800" dirty="0">
                <a:solidFill>
                  <a:srgbClr val="F08047"/>
                </a:solidFill>
              </a:rPr>
              <a:t>;</a:t>
            </a:r>
            <a:r>
              <a:rPr lang="en-US" sz="800" dirty="0">
                <a:solidFill>
                  <a:srgbClr val="FFFFFF"/>
                </a:solidFill>
              </a:rPr>
              <a:t> </a:t>
            </a: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52</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This is using one of the principals that I taught you earlier about updating in bulk.</a:t>
            </a:r>
          </a:p>
          <a:p>
            <a:pPr marL="119063" indent="-119063">
              <a:buFont typeface="Arial" panose="020B0604020202020204" pitchFamily="34" charset="0"/>
              <a:buChar char="•"/>
            </a:pPr>
            <a:r>
              <a:rPr lang="en-US" dirty="0"/>
              <a:t>Instead of counting each row inserted in the look we use the GET DIAGNOSTICS to find out how many rows we inserted at once.</a:t>
            </a:r>
          </a:p>
          <a:p>
            <a:pPr marL="119063" indent="-119063">
              <a:buFont typeface="Arial" panose="020B0604020202020204" pitchFamily="34" charset="0"/>
              <a:buChar char="•"/>
            </a:pPr>
            <a:r>
              <a:rPr lang="en-US" dirty="0"/>
              <a:t>Notice how I having it logging and updating in the same single statement</a:t>
            </a:r>
            <a:r>
              <a:rPr lang="en-US" dirty="0" smtClean="0"/>
              <a:t>.</a:t>
            </a:r>
            <a:endParaRPr lang="en-US" dirty="0"/>
          </a:p>
        </p:txBody>
      </p:sp>
    </p:spTree>
    <p:extLst>
      <p:ext uri="{BB962C8B-B14F-4D97-AF65-F5344CB8AC3E}">
        <p14:creationId xmlns:p14="http://schemas.microsoft.com/office/powerpoint/2010/main" val="16035707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Re-Factor Part </a:t>
            </a:r>
            <a:r>
              <a:rPr lang="en-US" dirty="0" smtClean="0"/>
              <a:t>4</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3A8BDA"/>
                </a:solidFill>
              </a:rPr>
              <a:t>-- Undelete Record </a:t>
            </a:r>
            <a:endParaRPr lang="en-US" sz="800" dirty="0" smtClean="0">
              <a:solidFill>
                <a:srgbClr val="3A8BDA"/>
              </a:solidFill>
            </a:endParaRPr>
          </a:p>
          <a:p>
            <a:pPr>
              <a:lnSpc>
                <a:spcPct val="100000"/>
              </a:lnSpc>
              <a:spcBef>
                <a:spcPts val="0"/>
              </a:spcBef>
            </a:pPr>
            <a:r>
              <a:rPr lang="en-US" sz="800" dirty="0" smtClean="0">
                <a:solidFill>
                  <a:srgbClr val="7BC22F"/>
                </a:solidFill>
              </a:rPr>
              <a:t>UPDATE</a:t>
            </a:r>
            <a:r>
              <a:rPr lang="en-US" sz="800" dirty="0" smtClean="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pa </a:t>
            </a:r>
            <a:endParaRPr lang="en-US" sz="800" dirty="0" smtClean="0">
              <a:solidFill>
                <a:srgbClr val="FFFFFF"/>
              </a:solidFill>
            </a:endParaRPr>
          </a:p>
          <a:p>
            <a:pPr>
              <a:lnSpc>
                <a:spcPct val="100000"/>
              </a:lnSpc>
              <a:spcBef>
                <a:spcPts val="0"/>
              </a:spcBef>
            </a:pPr>
            <a:r>
              <a:rPr lang="en-US" sz="800" dirty="0" smtClean="0">
                <a:solidFill>
                  <a:srgbClr val="7BC22F"/>
                </a:solidFill>
              </a:rPr>
              <a:t>SET</a:t>
            </a:r>
            <a:r>
              <a:rPr lang="en-US" sz="800" dirty="0" smtClean="0">
                <a:solidFill>
                  <a:srgbClr val="FFFFFF"/>
                </a:solidFill>
              </a:rPr>
              <a:t> </a:t>
            </a:r>
            <a:r>
              <a:rPr lang="en-US" sz="800" dirty="0">
                <a:solidFill>
                  <a:srgbClr val="FFFFFF"/>
                </a:solidFill>
              </a:rPr>
              <a:t>network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network</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site_affiliation</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site_affiliation</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protocol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protocol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daids_site_id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daids_site_id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study_status_md5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study_status_md5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steps_md5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steps_md5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site_enlistments_md5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site_enlistments_md5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interventions_md5 </a:t>
            </a:r>
            <a:r>
              <a:rPr lang="en-US" sz="800" dirty="0">
                <a:solidFill>
                  <a:srgbClr val="F08047"/>
                </a:solidFill>
              </a:rPr>
              <a:t>=</a:t>
            </a:r>
            <a:r>
              <a:rPr lang="en-US" sz="800" dirty="0">
                <a:solidFill>
                  <a:srgbClr val="FFFFFF"/>
                </a:solidFill>
              </a:rPr>
              <a:t> a</a:t>
            </a:r>
            <a:r>
              <a:rPr lang="en-US" sz="800" dirty="0">
                <a:solidFill>
                  <a:srgbClr val="F08047"/>
                </a:solidFill>
              </a:rPr>
              <a:t>.</a:t>
            </a:r>
            <a:r>
              <a:rPr lang="en-US" sz="800" dirty="0">
                <a:solidFill>
                  <a:srgbClr val="FFFFFF"/>
                </a:solidFill>
              </a:rPr>
              <a:t>interventions_md5</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8DB0D3"/>
                </a:solidFill>
              </a:rPr>
              <a:t>"delete"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smtClean="0">
                <a:solidFill>
                  <a:srgbClr val="8DB0D3"/>
                </a:solidFill>
              </a:rPr>
              <a:t>"</a:t>
            </a:r>
            <a:r>
              <a:rPr lang="en-US" sz="800" dirty="0" err="1">
                <a:solidFill>
                  <a:srgbClr val="8DB0D3"/>
                </a:solidFill>
              </a:rPr>
              <a:t>delete</a:t>
            </a:r>
            <a:r>
              <a:rPr lang="en-US" sz="800" dirty="0">
                <a:solidFill>
                  <a:srgbClr val="8DB0D3"/>
                </a:solidFill>
              </a:rPr>
              <a:t>"</a:t>
            </a:r>
            <a:r>
              <a:rPr lang="en-US" sz="800" dirty="0" smtClean="0">
                <a:solidFill>
                  <a:srgbClr val="F08047"/>
                </a:solidFill>
              </a:rPr>
              <a:t>,</a:t>
            </a:r>
            <a:r>
              <a:rPr lang="en-US" sz="800" dirty="0" smtClean="0">
                <a:solidFill>
                  <a:srgbClr val="FFFFFF"/>
                </a:solidFill>
              </a:rPr>
              <a:t> </a:t>
            </a:r>
          </a:p>
          <a:p>
            <a:pPr>
              <a:lnSpc>
                <a:spcPct val="100000"/>
              </a:lnSpc>
              <a:spcBef>
                <a:spcPts val="0"/>
              </a:spcBef>
            </a:pPr>
            <a:r>
              <a:rPr lang="en-US" sz="800" dirty="0">
                <a:solidFill>
                  <a:srgbClr val="FFFFFF"/>
                </a:solidFill>
              </a:rPr>
              <a:t>           </a:t>
            </a:r>
            <a:r>
              <a:rPr lang="en-US" sz="800" dirty="0" err="1">
                <a:solidFill>
                  <a:srgbClr val="FFFFFF"/>
                </a:solidFill>
              </a:rPr>
              <a:t>date_last_modified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date_last_modified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tmp_raw_table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record_action</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smtClean="0">
                <a:solidFill>
                  <a:srgbClr val="F4DD0B"/>
                </a:solidFill>
              </a:rPr>
              <a:t>3</a:t>
            </a:r>
            <a:r>
              <a:rPr lang="en-US" sz="800" dirty="0" smtClean="0">
                <a:solidFill>
                  <a:srgbClr val="FFFFFF"/>
                </a:solidFill>
              </a:rPr>
              <a:t> </a:t>
            </a:r>
          </a:p>
          <a:p>
            <a:pPr>
              <a:lnSpc>
                <a:spcPct val="100000"/>
              </a:lnSpc>
              <a:spcBef>
                <a:spcPts val="0"/>
              </a:spcBef>
            </a:pPr>
            <a:r>
              <a:rPr lang="en-US" sz="800" dirty="0">
                <a:solidFill>
                  <a:srgbClr val="FFFFFF"/>
                </a:solidFill>
              </a:rPr>
              <a:t>       </a:t>
            </a:r>
            <a:r>
              <a:rPr lang="en-US" sz="800" dirty="0">
                <a:solidFill>
                  <a:srgbClr val="F08047"/>
                </a:solidFill>
              </a:rPr>
              <a:t>)</a:t>
            </a:r>
            <a:r>
              <a:rPr lang="en-US" sz="800" dirty="0">
                <a:solidFill>
                  <a:srgbClr val="FFFFFF"/>
                </a:solidFill>
              </a:rPr>
              <a:t> a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a</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smtClean="0">
              <a:solidFill>
                <a:srgbClr val="FFFFFF"/>
              </a:solidFill>
            </a:endParaRPr>
          </a:p>
          <a:p>
            <a:pPr>
              <a:lnSpc>
                <a:spcPct val="100000"/>
              </a:lnSpc>
              <a:spcBef>
                <a:spcPts val="0"/>
              </a:spcBef>
            </a:pPr>
            <a:r>
              <a:rPr lang="en-US" sz="800" dirty="0" smtClean="0">
                <a:solidFill>
                  <a:srgbClr val="7BC22F"/>
                </a:solidFill>
              </a:rPr>
              <a:t>GET</a:t>
            </a:r>
            <a:r>
              <a:rPr lang="en-US" sz="800" dirty="0" smtClean="0">
                <a:solidFill>
                  <a:srgbClr val="FFFFFF"/>
                </a:solidFill>
              </a:rPr>
              <a:t> </a:t>
            </a:r>
            <a:r>
              <a:rPr lang="en-US" sz="800" dirty="0">
                <a:solidFill>
                  <a:srgbClr val="7BC22F"/>
                </a:solidFill>
              </a:rPr>
              <a:t>DIAGNOSTICS</a:t>
            </a:r>
            <a:r>
              <a:rPr lang="en-US" sz="800" dirty="0">
                <a:solidFill>
                  <a:srgbClr val="FFFFFF"/>
                </a:solidFill>
              </a:rPr>
              <a:t> </a:t>
            </a:r>
            <a:r>
              <a:rPr lang="en-US" sz="800" dirty="0" err="1" smtClean="0">
                <a:solidFill>
                  <a:srgbClr val="FFFFFF"/>
                </a:solidFill>
              </a:rPr>
              <a:t>n_update</a:t>
            </a:r>
            <a:r>
              <a:rPr lang="en-US" sz="800" dirty="0" smtClean="0">
                <a:solidFill>
                  <a:srgbClr val="FFFFFF"/>
                </a:solidFill>
              </a:rPr>
              <a:t> </a:t>
            </a:r>
            <a:r>
              <a:rPr lang="en-US" sz="800" dirty="0">
                <a:solidFill>
                  <a:srgbClr val="F08047"/>
                </a:solidFill>
              </a:rPr>
              <a:t>=</a:t>
            </a:r>
            <a:r>
              <a:rPr lang="en-US" sz="800" dirty="0">
                <a:solidFill>
                  <a:srgbClr val="FFFFFF"/>
                </a:solidFill>
              </a:rPr>
              <a:t> ROW_COUNT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err="1">
                <a:solidFill>
                  <a:srgbClr val="FFFFFF"/>
                </a:solidFill>
              </a:rPr>
              <a:t>n_update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n_undel</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n_update</a:t>
            </a:r>
            <a:r>
              <a:rPr lang="en-US" sz="800" dirty="0">
                <a:solidFill>
                  <a:srgbClr val="F08047"/>
                </a:solidFill>
              </a:rPr>
              <a:t>;</a:t>
            </a:r>
            <a:endParaRPr lang="en-US" sz="800" dirty="0"/>
          </a:p>
          <a:p>
            <a:pPr>
              <a:lnSpc>
                <a:spcPct val="100000"/>
              </a:lnSpc>
              <a:spcBef>
                <a:spcPts val="0"/>
              </a:spcBef>
            </a:pP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53</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This is using one of the principals that I taught you earlier about updating in bulk.</a:t>
            </a:r>
          </a:p>
          <a:p>
            <a:pPr marL="119063" indent="-119063">
              <a:buFont typeface="Arial" panose="020B0604020202020204" pitchFamily="34" charset="0"/>
              <a:buChar char="•"/>
            </a:pPr>
            <a:r>
              <a:rPr lang="en-US" dirty="0"/>
              <a:t>Instead of counting each row inserted in the look we use the GET DIAGNOSTICS to find out how many rows we inserted at once.</a:t>
            </a:r>
          </a:p>
          <a:p>
            <a:pPr marL="119063" indent="-119063">
              <a:buFont typeface="Arial" panose="020B0604020202020204" pitchFamily="34" charset="0"/>
              <a:buChar char="•"/>
            </a:pPr>
            <a:r>
              <a:rPr lang="en-US" dirty="0"/>
              <a:t>I also added the undelete to the update count, just like in the original code</a:t>
            </a:r>
            <a:r>
              <a:rPr lang="en-US" dirty="0" smtClean="0"/>
              <a:t>.</a:t>
            </a:r>
            <a:endParaRPr lang="en-US" dirty="0"/>
          </a:p>
        </p:txBody>
      </p:sp>
    </p:spTree>
    <p:extLst>
      <p:ext uri="{BB962C8B-B14F-4D97-AF65-F5344CB8AC3E}">
        <p14:creationId xmlns:p14="http://schemas.microsoft.com/office/powerpoint/2010/main" val="2259994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Re-Factor Part </a:t>
            </a:r>
            <a:r>
              <a:rPr lang="en-US" dirty="0" smtClean="0"/>
              <a:t>5</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3A8BDA"/>
                </a:solidFill>
              </a:rPr>
              <a:t>-- Do Nothing – Record is Current </a:t>
            </a:r>
            <a:endParaRPr lang="en-US" sz="800" dirty="0" smtClean="0">
              <a:solidFill>
                <a:srgbClr val="3A8BDA"/>
              </a:solidFill>
            </a:endParaRPr>
          </a:p>
          <a:p>
            <a:pPr>
              <a:lnSpc>
                <a:spcPct val="100000"/>
              </a:lnSpc>
              <a:spcBef>
                <a:spcPts val="0"/>
              </a:spcBef>
            </a:pPr>
            <a:r>
              <a:rPr lang="en-US" sz="800" dirty="0" smtClean="0">
                <a:solidFill>
                  <a:srgbClr val="7BC22F"/>
                </a:solidFill>
              </a:rPr>
              <a:t>SELECT</a:t>
            </a:r>
            <a:r>
              <a:rPr lang="en-US" sz="800" dirty="0" smtClean="0">
                <a:solidFill>
                  <a:srgbClr val="FFFFFF"/>
                </a:solidFill>
              </a:rPr>
              <a:t> </a:t>
            </a:r>
            <a:r>
              <a:rPr lang="en-US" sz="800" dirty="0">
                <a:solidFill>
                  <a:srgbClr val="7BC22F"/>
                </a:solidFill>
              </a:rPr>
              <a:t>count</a:t>
            </a:r>
            <a:r>
              <a:rPr lang="en-US" sz="800" dirty="0">
                <a:solidFill>
                  <a:srgbClr val="F08047"/>
                </a:solidFill>
              </a:rPr>
              <a:t>(*)</a:t>
            </a:r>
            <a:r>
              <a:rPr lang="en-US" sz="800" dirty="0">
                <a:solidFill>
                  <a:srgbClr val="FFFFFF"/>
                </a:solidFill>
              </a:rPr>
              <a:t> </a:t>
            </a:r>
            <a:r>
              <a:rPr lang="en-US" sz="800" dirty="0">
                <a:solidFill>
                  <a:srgbClr val="7BC22F"/>
                </a:solidFill>
              </a:rPr>
              <a:t>INTO</a:t>
            </a:r>
            <a:r>
              <a:rPr lang="en-US" sz="800" dirty="0">
                <a:solidFill>
                  <a:srgbClr val="FFFFFF"/>
                </a:solidFill>
              </a:rPr>
              <a:t> </a:t>
            </a:r>
            <a:r>
              <a:rPr lang="en-US" sz="800" dirty="0" err="1">
                <a:solidFill>
                  <a:srgbClr val="FFFFFF"/>
                </a:solidFill>
              </a:rPr>
              <a:t>ignore_records</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smtClean="0">
                <a:solidFill>
                  <a:srgbClr val="FFFFFF"/>
                </a:solidFill>
              </a:rPr>
              <a:t> </a:t>
            </a:r>
            <a:r>
              <a:rPr lang="en-US" sz="800" dirty="0" smtClean="0">
                <a:solidFill>
                  <a:srgbClr val="7BC22F"/>
                </a:solidFill>
              </a:rPr>
              <a:t>FROM</a:t>
            </a:r>
            <a:r>
              <a:rPr lang="en-US" sz="800" dirty="0" smtClean="0">
                <a:solidFill>
                  <a:srgbClr val="FFFFFF"/>
                </a:solidFill>
              </a:rPr>
              <a:t> </a:t>
            </a:r>
            <a:r>
              <a:rPr lang="en-US" sz="800" dirty="0" err="1">
                <a:solidFill>
                  <a:srgbClr val="FFFFFF"/>
                </a:solidFill>
              </a:rPr>
              <a:t>tmp_raw_table</a:t>
            </a: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record_action</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F4DD0B"/>
                </a:solidFill>
              </a:rPr>
              <a:t>4</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err="1" smtClean="0">
                <a:solidFill>
                  <a:srgbClr val="FFFFFF"/>
                </a:solidFill>
              </a:rPr>
              <a:t>n_ignore</a:t>
            </a:r>
            <a:r>
              <a:rPr lang="en-US" sz="800" dirty="0" smtClean="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ignore_records</a:t>
            </a:r>
            <a:r>
              <a:rPr lang="en-US" sz="800" dirty="0" err="1">
                <a:solidFill>
                  <a:srgbClr val="F08047"/>
                </a:solidFill>
              </a:rPr>
              <a:t>.</a:t>
            </a:r>
            <a:r>
              <a:rPr lang="en-US" sz="800" dirty="0" err="1">
                <a:solidFill>
                  <a:srgbClr val="7BC22F"/>
                </a:solidFill>
              </a:rPr>
              <a:t>count</a:t>
            </a:r>
            <a:r>
              <a:rPr lang="en-US" sz="800" dirty="0">
                <a:solidFill>
                  <a:srgbClr val="F08047"/>
                </a:solidFill>
              </a:rPr>
              <a:t>;</a:t>
            </a:r>
            <a:r>
              <a:rPr lang="en-US" sz="800" dirty="0">
                <a:solidFill>
                  <a:srgbClr val="FFFFFF"/>
                </a:solidFill>
              </a:rPr>
              <a:t> </a:t>
            </a:r>
            <a:endParaRPr lang="en-US" sz="800" dirty="0"/>
          </a:p>
          <a:p>
            <a:pPr>
              <a:lnSpc>
                <a:spcPct val="100000"/>
              </a:lnSpc>
              <a:spcBef>
                <a:spcPts val="0"/>
              </a:spcBef>
            </a:pP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54</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Here we just count the records and that is all we need to do</a:t>
            </a:r>
            <a:r>
              <a:rPr lang="en-US" dirty="0" smtClean="0"/>
              <a:t>.</a:t>
            </a:r>
            <a:endParaRPr lang="en-US" dirty="0"/>
          </a:p>
        </p:txBody>
      </p:sp>
    </p:spTree>
    <p:extLst>
      <p:ext uri="{BB962C8B-B14F-4D97-AF65-F5344CB8AC3E}">
        <p14:creationId xmlns:p14="http://schemas.microsoft.com/office/powerpoint/2010/main" val="3190093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Original </a:t>
            </a:r>
            <a:r>
              <a:rPr lang="en-US" dirty="0" smtClean="0"/>
              <a:t>Code</a:t>
            </a:r>
            <a:endParaRPr lang="en-US" sz="2000" dirty="0"/>
          </a:p>
        </p:txBody>
      </p:sp>
      <p:sp>
        <p:nvSpPr>
          <p:cNvPr id="7" name="Text Placeholder 6"/>
          <p:cNvSpPr>
            <a:spLocks noGrp="1"/>
          </p:cNvSpPr>
          <p:nvPr>
            <p:ph type="body" sz="quarter" idx="12"/>
          </p:nvPr>
        </p:nvSpPr>
        <p:spPr/>
        <p:txBody>
          <a:bodyPr/>
          <a:lstStyle/>
          <a:p>
            <a:pPr>
              <a:lnSpc>
                <a:spcPct val="100000"/>
              </a:lnSpc>
              <a:spcBef>
                <a:spcPts val="0"/>
              </a:spcBef>
            </a:pPr>
            <a:r>
              <a:rPr lang="en-US" sz="800" dirty="0">
                <a:solidFill>
                  <a:srgbClr val="3A8BDA"/>
                </a:solidFill>
              </a:rPr>
              <a:t>--####################################################################-- </a:t>
            </a:r>
            <a:endParaRPr lang="en-US" sz="800" dirty="0" smtClean="0">
              <a:solidFill>
                <a:srgbClr val="3A8BDA"/>
              </a:solidFill>
            </a:endParaRPr>
          </a:p>
          <a:p>
            <a:pPr>
              <a:lnSpc>
                <a:spcPct val="100000"/>
              </a:lnSpc>
              <a:spcBef>
                <a:spcPts val="0"/>
              </a:spcBef>
            </a:pPr>
            <a:r>
              <a:rPr lang="en-US" sz="800" dirty="0" smtClean="0">
                <a:solidFill>
                  <a:srgbClr val="3A8BDA"/>
                </a:solidFill>
              </a:rPr>
              <a:t>-- </a:t>
            </a:r>
            <a:r>
              <a:rPr lang="en-US" sz="800" dirty="0">
                <a:solidFill>
                  <a:srgbClr val="3A8BDA"/>
                </a:solidFill>
              </a:rPr>
              <a:t>Look for participants that should be marked as DELETE </a:t>
            </a:r>
            <a:r>
              <a:rPr lang="en-US" sz="800" dirty="0" smtClean="0">
                <a:solidFill>
                  <a:srgbClr val="3A8BDA"/>
                </a:solidFill>
              </a:rPr>
              <a:t>– </a:t>
            </a:r>
          </a:p>
          <a:p>
            <a:pPr>
              <a:lnSpc>
                <a:spcPct val="100000"/>
              </a:lnSpc>
              <a:spcBef>
                <a:spcPts val="0"/>
              </a:spcBef>
            </a:pPr>
            <a:r>
              <a:rPr lang="en-US" sz="800" dirty="0" smtClean="0">
                <a:solidFill>
                  <a:srgbClr val="3A8BDA"/>
                </a:solidFill>
              </a:rPr>
              <a:t>--####################################################################-- </a:t>
            </a:r>
          </a:p>
          <a:p>
            <a:pPr>
              <a:lnSpc>
                <a:spcPct val="100000"/>
              </a:lnSpc>
              <a:spcBef>
                <a:spcPts val="0"/>
              </a:spcBef>
            </a:pPr>
            <a:r>
              <a:rPr lang="en-US" sz="800" dirty="0" smtClean="0">
                <a:solidFill>
                  <a:srgbClr val="7BC22F"/>
                </a:solidFill>
              </a:rPr>
              <a:t>FOR</a:t>
            </a:r>
            <a:r>
              <a:rPr lang="en-US" sz="800" dirty="0" smtClean="0">
                <a:solidFill>
                  <a:srgbClr val="FFFFFF"/>
                </a:solidFill>
              </a:rPr>
              <a:t> </a:t>
            </a:r>
            <a:r>
              <a:rPr lang="en-US" sz="800" dirty="0" err="1">
                <a:solidFill>
                  <a:srgbClr val="FFFFFF"/>
                </a:solidFill>
              </a:rPr>
              <a:t>del_row</a:t>
            </a:r>
            <a:r>
              <a:rPr lang="en-US" sz="800" dirty="0">
                <a:solidFill>
                  <a:srgbClr val="FFFFFF"/>
                </a:solidFill>
              </a:rPr>
              <a:t> </a:t>
            </a:r>
            <a:r>
              <a:rPr lang="en-US" sz="800" dirty="0">
                <a:solidFill>
                  <a:srgbClr val="7BC22F"/>
                </a:solidFill>
              </a:rPr>
              <a:t>IN</a:t>
            </a:r>
            <a:r>
              <a:rPr lang="en-US" sz="800" dirty="0">
                <a:solidFill>
                  <a:srgbClr val="FFFFFF"/>
                </a:solidFill>
              </a:rPr>
              <a:t> </a:t>
            </a:r>
            <a:r>
              <a:rPr lang="en-US" sz="800" dirty="0">
                <a:solidFill>
                  <a:srgbClr val="F08047"/>
                </a:solidFill>
              </a:rPr>
              <a:t>(</a:t>
            </a:r>
            <a:r>
              <a:rPr lang="en-US" sz="800" dirty="0">
                <a:solidFill>
                  <a:srgbClr val="7BC22F"/>
                </a:solidFill>
              </a:rPr>
              <a:t>SELECT</a:t>
            </a:r>
            <a:r>
              <a:rPr lang="en-US" sz="800" dirty="0">
                <a:solidFill>
                  <a:srgbClr val="FFFFFF"/>
                </a:solidFill>
              </a:rPr>
              <a:t> </a:t>
            </a:r>
            <a:r>
              <a:rPr lang="en-US" sz="800" dirty="0" err="1">
                <a:solidFill>
                  <a:srgbClr val="FFFFFF"/>
                </a:solidFill>
              </a:rPr>
              <a:t>network</a:t>
            </a:r>
            <a:r>
              <a:rPr lang="en-US" sz="800" dirty="0" err="1">
                <a:solidFill>
                  <a:srgbClr val="F08047"/>
                </a:solidFill>
              </a:rPr>
              <a:t>,</a:t>
            </a:r>
            <a:r>
              <a:rPr lang="en-US" sz="800" dirty="0" err="1">
                <a:solidFill>
                  <a:srgbClr val="FFFFFF"/>
                </a:solidFill>
              </a:rPr>
              <a:t>protocol</a:t>
            </a:r>
            <a:r>
              <a:rPr lang="en-US" sz="800" dirty="0" err="1">
                <a:solidFill>
                  <a:srgbClr val="F08047"/>
                </a:solidFill>
              </a:rPr>
              <a:t>,</a:t>
            </a:r>
            <a:r>
              <a:rPr lang="en-US" sz="800" dirty="0" err="1">
                <a:solidFill>
                  <a:srgbClr val="FFFFFF"/>
                </a:solidFill>
              </a:rPr>
              <a:t>ptid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a:solidFill>
                  <a:srgbClr val="7BC22F"/>
                </a:solidFill>
              </a:rPr>
              <a:t>delete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'true'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EXCEPT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err="1">
                <a:solidFill>
                  <a:srgbClr val="FFFFFF"/>
                </a:solidFill>
              </a:rPr>
              <a:t>network</a:t>
            </a:r>
            <a:r>
              <a:rPr lang="en-US" sz="800" dirty="0" err="1">
                <a:solidFill>
                  <a:srgbClr val="F08047"/>
                </a:solidFill>
              </a:rPr>
              <a:t>,</a:t>
            </a:r>
            <a:r>
              <a:rPr lang="en-US" sz="800" dirty="0" err="1">
                <a:solidFill>
                  <a:srgbClr val="FFFFFF"/>
                </a:solidFill>
              </a:rPr>
              <a:t>protocol</a:t>
            </a:r>
            <a:r>
              <a:rPr lang="en-US" sz="800" dirty="0" err="1">
                <a:solidFill>
                  <a:srgbClr val="F08047"/>
                </a:solidFill>
              </a:rPr>
              <a:t>,</a:t>
            </a:r>
            <a:r>
              <a:rPr lang="en-US" sz="800" dirty="0" err="1">
                <a:solidFill>
                  <a:srgbClr val="FFFFFF"/>
                </a:solidFill>
              </a:rPr>
              <a:t>ptid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std_enr_data_raw</a:t>
            </a:r>
            <a:r>
              <a:rPr lang="en-US" sz="800" dirty="0">
                <a:solidFill>
                  <a:srgbClr val="F08047"/>
                </a:solidFill>
              </a:rPr>
              <a:t>)</a:t>
            </a:r>
            <a:r>
              <a:rPr lang="en-US" sz="800" dirty="0">
                <a:solidFill>
                  <a:srgbClr val="FFFFFF"/>
                </a:solidFill>
              </a:rPr>
              <a:t> </a:t>
            </a:r>
            <a:r>
              <a:rPr lang="en-US" sz="800" dirty="0">
                <a:solidFill>
                  <a:srgbClr val="7BC22F"/>
                </a:solidFill>
              </a:rPr>
              <a:t>LOOP</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3A8BDA"/>
                </a:solidFill>
              </a:rPr>
              <a:t>-- Set delete flag to true </a:t>
            </a:r>
            <a:endParaRPr lang="en-US" sz="800" dirty="0" smtClean="0">
              <a:solidFill>
                <a:srgbClr val="3A8BDA"/>
              </a:solidFill>
            </a:endParaRPr>
          </a:p>
          <a:p>
            <a:pPr>
              <a:lnSpc>
                <a:spcPct val="100000"/>
              </a:lnSpc>
              <a:spcBef>
                <a:spcPts val="0"/>
              </a:spcBef>
            </a:pPr>
            <a:r>
              <a:rPr lang="en-US" sz="800" dirty="0" smtClean="0">
                <a:solidFill>
                  <a:srgbClr val="7BC22F"/>
                </a:solidFill>
              </a:rPr>
              <a:t>UPDATE</a:t>
            </a:r>
            <a:r>
              <a:rPr lang="en-US" sz="800" dirty="0" smtClean="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SET</a:t>
            </a:r>
            <a:r>
              <a:rPr lang="en-US" sz="800" dirty="0">
                <a:solidFill>
                  <a:srgbClr val="FFFFFF"/>
                </a:solidFill>
              </a:rPr>
              <a:t> </a:t>
            </a:r>
            <a:r>
              <a:rPr lang="en-US" sz="800" dirty="0" err="1">
                <a:solidFill>
                  <a:srgbClr val="FFFFFF"/>
                </a:solidFill>
              </a:rPr>
              <a:t>date_last_modified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7BC22F"/>
                </a:solidFill>
              </a:rPr>
              <a:t>CURRENT_TIMESTAMP</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delete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'true'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network </a:t>
            </a:r>
            <a:r>
              <a:rPr lang="en-US" sz="800" dirty="0">
                <a:solidFill>
                  <a:srgbClr val="F08047"/>
                </a:solidFill>
              </a:rPr>
              <a:t>=</a:t>
            </a:r>
            <a:r>
              <a:rPr lang="en-US" sz="800" dirty="0">
                <a:solidFill>
                  <a:srgbClr val="FFFFFF"/>
                </a:solidFill>
              </a:rPr>
              <a:t> </a:t>
            </a:r>
            <a:r>
              <a:rPr lang="en-US" sz="800" dirty="0" err="1">
                <a:solidFill>
                  <a:srgbClr val="FFFFFF"/>
                </a:solidFill>
              </a:rPr>
              <a:t>del_row</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protocol </a:t>
            </a:r>
            <a:r>
              <a:rPr lang="en-US" sz="800" dirty="0">
                <a:solidFill>
                  <a:srgbClr val="F08047"/>
                </a:solidFill>
              </a:rPr>
              <a:t>=</a:t>
            </a:r>
            <a:r>
              <a:rPr lang="en-US" sz="800" dirty="0">
                <a:solidFill>
                  <a:srgbClr val="FFFFFF"/>
                </a:solidFill>
              </a:rPr>
              <a:t> </a:t>
            </a:r>
            <a:r>
              <a:rPr lang="en-US" sz="800" dirty="0" err="1">
                <a:solidFill>
                  <a:srgbClr val="FFFFFF"/>
                </a:solidFill>
              </a:rPr>
              <a:t>del_row</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del_row</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3A8BDA"/>
                </a:solidFill>
              </a:rPr>
              <a:t>-- log the activity --&gt; Will be used to notify me nightly </a:t>
            </a:r>
            <a:endParaRPr lang="en-US" sz="800" dirty="0" smtClean="0">
              <a:solidFill>
                <a:srgbClr val="3A8BDA"/>
              </a:solidFill>
            </a:endParaRPr>
          </a:p>
          <a:p>
            <a:pPr>
              <a:lnSpc>
                <a:spcPct val="100000"/>
              </a:lnSpc>
              <a:spcBef>
                <a:spcPts val="0"/>
              </a:spcBef>
            </a:pPr>
            <a:r>
              <a:rPr lang="en-US" sz="800" dirty="0" smtClean="0">
                <a:solidFill>
                  <a:srgbClr val="FFFFFF"/>
                </a:solidFill>
              </a:rPr>
              <a:t>PERFORM </a:t>
            </a:r>
            <a:r>
              <a:rPr lang="en-US" sz="800" dirty="0" err="1">
                <a:solidFill>
                  <a:srgbClr val="FFFFFF"/>
                </a:solidFill>
              </a:rPr>
              <a:t>daids_es</a:t>
            </a:r>
            <a:r>
              <a:rPr lang="en-US" sz="800" dirty="0" err="1">
                <a:solidFill>
                  <a:srgbClr val="F08047"/>
                </a:solidFill>
              </a:rPr>
              <a:t>.</a:t>
            </a:r>
            <a:r>
              <a:rPr lang="en-US" sz="800" dirty="0" err="1">
                <a:solidFill>
                  <a:srgbClr val="FFFFFF"/>
                </a:solidFill>
              </a:rPr>
              <a:t>log_it</a:t>
            </a:r>
            <a:r>
              <a:rPr lang="en-US" sz="800" dirty="0">
                <a:solidFill>
                  <a:srgbClr val="F08047"/>
                </a:solidFill>
              </a:rPr>
              <a:t>(</a:t>
            </a:r>
            <a:r>
              <a:rPr lang="en-US" sz="800" dirty="0">
                <a:solidFill>
                  <a:srgbClr val="8DB0D3"/>
                </a:solidFill>
              </a:rPr>
              <a:t>'</a:t>
            </a:r>
            <a:r>
              <a:rPr lang="en-US" sz="800" dirty="0" err="1">
                <a:solidFill>
                  <a:srgbClr val="8DB0D3"/>
                </a:solidFill>
              </a:rPr>
              <a:t>update_pt_accrual</a:t>
            </a:r>
            <a:r>
              <a:rPr lang="en-US" sz="800" dirty="0">
                <a:solidFill>
                  <a:srgbClr val="8DB0D3"/>
                </a:solidFill>
              </a:rPr>
              <a:t>'</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del_row</a:t>
            </a:r>
            <a:r>
              <a:rPr lang="en-US" sz="800" dirty="0" err="1">
                <a:solidFill>
                  <a:srgbClr val="F08047"/>
                </a:solidFill>
              </a:rPr>
              <a:t>.</a:t>
            </a:r>
            <a:r>
              <a:rPr lang="en-US" sz="800" dirty="0" err="1">
                <a:solidFill>
                  <a:srgbClr val="FFFFFF"/>
                </a:solidFill>
              </a:rPr>
              <a:t>network</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del_row</a:t>
            </a:r>
            <a:r>
              <a:rPr lang="en-US" sz="800" dirty="0" err="1">
                <a:solidFill>
                  <a:srgbClr val="F08047"/>
                </a:solidFill>
              </a:rPr>
              <a:t>.</a:t>
            </a:r>
            <a:r>
              <a:rPr lang="en-US" sz="800" dirty="0" err="1">
                <a:solidFill>
                  <a:srgbClr val="FFFFFF"/>
                </a:solidFill>
              </a:rPr>
              <a:t>protocol</a:t>
            </a:r>
            <a:r>
              <a:rPr lang="en-US" sz="800" dirty="0">
                <a:solidFill>
                  <a:srgbClr val="F08047"/>
                </a:solidFill>
              </a:rPr>
              <a:t>::</a:t>
            </a:r>
            <a:r>
              <a:rPr lang="en-US" sz="800" dirty="0">
                <a:solidFill>
                  <a:srgbClr val="7BC22F"/>
                </a:solidFill>
              </a:rPr>
              <a:t>double</a:t>
            </a:r>
            <a:r>
              <a:rPr lang="en-US" sz="800" dirty="0">
                <a:solidFill>
                  <a:srgbClr val="FFFFFF"/>
                </a:solidFill>
              </a:rPr>
              <a:t> </a:t>
            </a:r>
            <a:r>
              <a:rPr lang="en-US" sz="800" dirty="0">
                <a:solidFill>
                  <a:srgbClr val="7BC22F"/>
                </a:solidFill>
              </a:rPr>
              <a:t>precision</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del_row</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err="1">
                <a:solidFill>
                  <a:srgbClr val="7BC22F"/>
                </a:solidFill>
              </a:rPr>
              <a:t>bigint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8DB0D3"/>
                </a:solidFill>
              </a:rPr>
              <a:t>'DELETING PARTICIPANT!'</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n_del</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n_del</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F4DD0B"/>
                </a:solidFill>
              </a:rPr>
              <a:t>1</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END</a:t>
            </a:r>
            <a:r>
              <a:rPr lang="en-US" sz="800" dirty="0">
                <a:solidFill>
                  <a:srgbClr val="FFFFFF"/>
                </a:solidFill>
              </a:rPr>
              <a:t> </a:t>
            </a:r>
            <a:r>
              <a:rPr lang="en-US" sz="800" dirty="0">
                <a:solidFill>
                  <a:srgbClr val="7BC22F"/>
                </a:solidFill>
              </a:rPr>
              <a:t>LOOP</a:t>
            </a:r>
            <a:r>
              <a:rPr lang="en-US" sz="800" dirty="0">
                <a:solidFill>
                  <a:srgbClr val="F08047"/>
                </a:solidFill>
              </a:rPr>
              <a:t>;</a:t>
            </a:r>
            <a:r>
              <a:rPr lang="en-US" sz="800" dirty="0">
                <a:solidFill>
                  <a:srgbClr val="FFFFFF"/>
                </a:solidFill>
              </a:rPr>
              <a:t> </a:t>
            </a:r>
            <a:endParaRPr lang="en-US" sz="800" dirty="0"/>
          </a:p>
          <a:p>
            <a:pPr>
              <a:lnSpc>
                <a:spcPct val="100000"/>
              </a:lnSpc>
              <a:spcBef>
                <a:spcPts val="0"/>
              </a:spcBef>
            </a:pP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55</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Here we are finding records that should be flagged as deleted as they are no longer in the current data set.</a:t>
            </a:r>
          </a:p>
          <a:p>
            <a:pPr marL="119063" indent="-119063">
              <a:buFont typeface="Arial" panose="020B0604020202020204" pitchFamily="34" charset="0"/>
              <a:buChar char="•"/>
            </a:pPr>
            <a:r>
              <a:rPr lang="en-US" dirty="0"/>
              <a:t>We need to update these records and log that we are deleting these records.</a:t>
            </a:r>
          </a:p>
          <a:p>
            <a:pPr marL="119063" indent="-119063">
              <a:buFont typeface="Arial" panose="020B0604020202020204" pitchFamily="34" charset="0"/>
              <a:buChar char="•"/>
            </a:pPr>
            <a:r>
              <a:rPr lang="en-US" dirty="0"/>
              <a:t>Any idea’s on how to do this? I have shown how to do this one in the previous examples</a:t>
            </a:r>
            <a:r>
              <a:rPr lang="en-US" dirty="0" smtClean="0"/>
              <a:t>!</a:t>
            </a:r>
            <a:endParaRPr lang="en-US" dirty="0"/>
          </a:p>
        </p:txBody>
      </p:sp>
    </p:spTree>
    <p:extLst>
      <p:ext uri="{BB962C8B-B14F-4D97-AF65-F5344CB8AC3E}">
        <p14:creationId xmlns:p14="http://schemas.microsoft.com/office/powerpoint/2010/main" val="23049773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Re-Factor Part </a:t>
            </a:r>
            <a:r>
              <a:rPr lang="en-US" dirty="0" smtClean="0"/>
              <a:t>6</a:t>
            </a:r>
            <a:endParaRPr lang="en-US" sz="2000" dirty="0"/>
          </a:p>
        </p:txBody>
      </p:sp>
      <p:sp>
        <p:nvSpPr>
          <p:cNvPr id="7" name="Text Placeholder 6"/>
          <p:cNvSpPr>
            <a:spLocks noGrp="1"/>
          </p:cNvSpPr>
          <p:nvPr>
            <p:ph type="body" sz="quarter" idx="12"/>
          </p:nvPr>
        </p:nvSpPr>
        <p:spPr>
          <a:xfrm>
            <a:off x="4570412" y="1261872"/>
            <a:ext cx="4114801" cy="4846320"/>
          </a:xfrm>
        </p:spPr>
        <p:txBody>
          <a:bodyPr/>
          <a:lstStyle/>
          <a:p>
            <a:pPr>
              <a:lnSpc>
                <a:spcPct val="100000"/>
              </a:lnSpc>
              <a:spcBef>
                <a:spcPts val="0"/>
              </a:spcBef>
            </a:pPr>
            <a:r>
              <a:rPr lang="en-US" sz="800" dirty="0">
                <a:solidFill>
                  <a:srgbClr val="3A8BDA"/>
                </a:solidFill>
              </a:rPr>
              <a:t>--####################################################################-- </a:t>
            </a:r>
            <a:endParaRPr lang="en-US" sz="800" dirty="0" smtClean="0">
              <a:solidFill>
                <a:srgbClr val="3A8BDA"/>
              </a:solidFill>
            </a:endParaRPr>
          </a:p>
          <a:p>
            <a:pPr>
              <a:lnSpc>
                <a:spcPct val="100000"/>
              </a:lnSpc>
              <a:spcBef>
                <a:spcPts val="0"/>
              </a:spcBef>
            </a:pPr>
            <a:r>
              <a:rPr lang="en-US" sz="800" dirty="0" smtClean="0">
                <a:solidFill>
                  <a:srgbClr val="3A8BDA"/>
                </a:solidFill>
              </a:rPr>
              <a:t>-- </a:t>
            </a:r>
            <a:r>
              <a:rPr lang="en-US" sz="800" dirty="0">
                <a:solidFill>
                  <a:srgbClr val="3A8BDA"/>
                </a:solidFill>
              </a:rPr>
              <a:t>Look for participants that should be marked as DELETE </a:t>
            </a:r>
            <a:r>
              <a:rPr lang="en-US" sz="800" dirty="0" smtClean="0">
                <a:solidFill>
                  <a:srgbClr val="3A8BDA"/>
                </a:solidFill>
              </a:rPr>
              <a:t>– </a:t>
            </a:r>
          </a:p>
          <a:p>
            <a:pPr>
              <a:lnSpc>
                <a:spcPct val="100000"/>
              </a:lnSpc>
              <a:spcBef>
                <a:spcPts val="0"/>
              </a:spcBef>
            </a:pPr>
            <a:r>
              <a:rPr lang="en-US" sz="800" dirty="0" smtClean="0">
                <a:solidFill>
                  <a:srgbClr val="3A8BDA"/>
                </a:solidFill>
              </a:rPr>
              <a:t>--####################################################################-- </a:t>
            </a:r>
          </a:p>
          <a:p>
            <a:pPr>
              <a:lnSpc>
                <a:spcPct val="100000"/>
              </a:lnSpc>
              <a:spcBef>
                <a:spcPts val="0"/>
              </a:spcBef>
            </a:pPr>
            <a:r>
              <a:rPr lang="en-US" sz="800" dirty="0" smtClean="0">
                <a:solidFill>
                  <a:srgbClr val="7BC22F"/>
                </a:solidFill>
              </a:rPr>
              <a:t>UPDATE</a:t>
            </a:r>
            <a:r>
              <a:rPr lang="en-US" sz="800" dirty="0" smtClean="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pa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SET</a:t>
            </a:r>
            <a:r>
              <a:rPr lang="en-US" sz="800" dirty="0">
                <a:solidFill>
                  <a:srgbClr val="FFFFFF"/>
                </a:solidFill>
              </a:rPr>
              <a:t> </a:t>
            </a:r>
            <a:r>
              <a:rPr lang="en-US" sz="800" dirty="0" err="1">
                <a:solidFill>
                  <a:srgbClr val="FFFFFF"/>
                </a:solidFill>
              </a:rPr>
              <a:t>date_last_modified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7BC22F"/>
                </a:solidFill>
              </a:rPr>
              <a:t>CURRENT_TIMESTAMP</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delete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'true'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3A8BDA"/>
                </a:solidFill>
              </a:rPr>
              <a:t>-- Set delete flag to true </a:t>
            </a:r>
            <a:endParaRPr lang="en-US" sz="800" dirty="0" smtClean="0">
              <a:solidFill>
                <a:srgbClr val="3A8BDA"/>
              </a:solidFill>
            </a:endParaRPr>
          </a:p>
          <a:p>
            <a:pPr>
              <a:lnSpc>
                <a:spcPct val="100000"/>
              </a:lnSpc>
              <a:spcBef>
                <a:spcPts val="0"/>
              </a:spcBef>
            </a:pPr>
            <a:r>
              <a:rPr lang="en-US" sz="800" dirty="0" smtClean="0">
                <a:solidFill>
                  <a:srgbClr val="7BC22F"/>
                </a:solidFill>
              </a:rPr>
              <a:t>FROM</a:t>
            </a:r>
            <a:r>
              <a:rPr lang="en-US" sz="800" dirty="0" smtClean="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err="1" smtClean="0">
                <a:solidFill>
                  <a:srgbClr val="FFFFFF"/>
                </a:solidFill>
              </a:rPr>
              <a:t>network</a:t>
            </a:r>
            <a:r>
              <a:rPr lang="en-US" sz="800" dirty="0" err="1" smtClean="0">
                <a:solidFill>
                  <a:srgbClr val="F08047"/>
                </a:solidFill>
              </a:rPr>
              <a:t>,</a:t>
            </a:r>
            <a:r>
              <a:rPr lang="en-US" sz="800" dirty="0" err="1" smtClean="0">
                <a:solidFill>
                  <a:srgbClr val="FFFFFF"/>
                </a:solidFill>
              </a:rPr>
              <a:t>protocol</a:t>
            </a:r>
            <a:r>
              <a:rPr lang="en-US" sz="800" dirty="0" err="1" smtClean="0">
                <a:solidFill>
                  <a:srgbClr val="F08047"/>
                </a:solidFill>
              </a:rPr>
              <a:t>,</a:t>
            </a:r>
            <a:r>
              <a:rPr lang="en-US" sz="800" dirty="0" err="1" smtClean="0">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log_it</a:t>
            </a:r>
            <a:r>
              <a:rPr lang="en-US" sz="800" dirty="0">
                <a:solidFill>
                  <a:srgbClr val="F08047"/>
                </a:solidFill>
              </a:rPr>
              <a:t>(</a:t>
            </a:r>
            <a:r>
              <a:rPr lang="en-US" sz="800" dirty="0">
                <a:solidFill>
                  <a:srgbClr val="8DB0D3"/>
                </a:solidFill>
              </a:rPr>
              <a:t>'</a:t>
            </a:r>
            <a:r>
              <a:rPr lang="en-US" sz="800" dirty="0" err="1">
                <a:solidFill>
                  <a:srgbClr val="8DB0D3"/>
                </a:solidFill>
              </a:rPr>
              <a:t>update_pt_accrual</a:t>
            </a:r>
            <a:r>
              <a:rPr lang="en-US" sz="800" dirty="0">
                <a:solidFill>
                  <a:srgbClr val="8DB0D3"/>
                </a:solidFill>
              </a:rPr>
              <a:t>'</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network</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protocol</a:t>
            </a:r>
            <a:r>
              <a:rPr lang="en-US" sz="800" dirty="0">
                <a:solidFill>
                  <a:srgbClr val="F08047"/>
                </a:solidFill>
              </a:rPr>
              <a:t>::</a:t>
            </a:r>
            <a:r>
              <a:rPr lang="en-US" sz="800" dirty="0">
                <a:solidFill>
                  <a:srgbClr val="7BC22F"/>
                </a:solidFill>
              </a:rPr>
              <a:t>double</a:t>
            </a:r>
            <a:r>
              <a:rPr lang="en-US" sz="800" dirty="0">
                <a:solidFill>
                  <a:srgbClr val="FFFFFF"/>
                </a:solidFill>
              </a:rPr>
              <a:t> </a:t>
            </a:r>
            <a:r>
              <a:rPr lang="en-US" sz="800" dirty="0">
                <a:solidFill>
                  <a:srgbClr val="7BC22F"/>
                </a:solidFill>
              </a:rPr>
              <a:t>precision</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ptid</a:t>
            </a:r>
            <a:r>
              <a:rPr lang="en-US" sz="800" dirty="0">
                <a:solidFill>
                  <a:srgbClr val="F08047"/>
                </a:solidFill>
              </a:rPr>
              <a:t>::</a:t>
            </a:r>
            <a:r>
              <a:rPr lang="en-US" sz="800" dirty="0" err="1">
                <a:solidFill>
                  <a:srgbClr val="7BC22F"/>
                </a:solidFill>
              </a:rPr>
              <a:t>bigint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8DB0D3"/>
                </a:solidFill>
              </a:rPr>
              <a:t>'DELETING PARTICIPANT!'</a:t>
            </a:r>
            <a:r>
              <a:rPr lang="en-US" sz="800" dirty="0">
                <a:solidFill>
                  <a:srgbClr val="F08047"/>
                </a:solidFill>
              </a:rPr>
              <a:t>::</a:t>
            </a:r>
            <a:r>
              <a:rPr lang="en-US" sz="800" dirty="0">
                <a:solidFill>
                  <a:srgbClr val="FFFFFF"/>
                </a:solidFill>
              </a:rPr>
              <a:t>text</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3A8BDA"/>
                </a:solidFill>
              </a:rPr>
              <a:t>-- log the activity --&gt; Will be used to notify me nightly </a:t>
            </a:r>
            <a:endParaRPr lang="en-US" sz="800" dirty="0" smtClean="0">
              <a:solidFill>
                <a:srgbClr val="3A8BDA"/>
              </a:solidFill>
            </a:endParaRPr>
          </a:p>
          <a:p>
            <a:pPr>
              <a:lnSpc>
                <a:spcPct val="100000"/>
              </a:lnSpc>
              <a:spcBef>
                <a:spcPts val="0"/>
              </a:spcBef>
            </a:pPr>
            <a:r>
              <a:rPr lang="en-US" sz="800" dirty="0" smtClean="0">
                <a:solidFill>
                  <a:srgbClr val="7BC22F"/>
                </a:solidFill>
              </a:rPr>
              <a:t>FROM</a:t>
            </a:r>
            <a:r>
              <a:rPr lang="en-US" sz="800" dirty="0" smtClean="0">
                <a:solidFill>
                  <a:srgbClr val="FFFFFF"/>
                </a:solidFill>
              </a:rPr>
              <a:t> </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err="1">
                <a:solidFill>
                  <a:srgbClr val="FFFFFF"/>
                </a:solidFill>
              </a:rPr>
              <a:t>network</a:t>
            </a:r>
            <a:r>
              <a:rPr lang="en-US" sz="800" dirty="0" err="1">
                <a:solidFill>
                  <a:srgbClr val="F08047"/>
                </a:solidFill>
              </a:rPr>
              <a:t>,</a:t>
            </a:r>
            <a:r>
              <a:rPr lang="en-US" sz="800" dirty="0" err="1">
                <a:solidFill>
                  <a:srgbClr val="FFFFFF"/>
                </a:solidFill>
              </a:rPr>
              <a:t>protocol</a:t>
            </a:r>
            <a:r>
              <a:rPr lang="en-US" sz="800" dirty="0" err="1">
                <a:solidFill>
                  <a:srgbClr val="F08047"/>
                </a:solidFill>
              </a:rPr>
              <a:t>,</a:t>
            </a:r>
            <a:r>
              <a:rPr lang="en-US" sz="800" dirty="0" err="1">
                <a:solidFill>
                  <a:srgbClr val="FFFFFF"/>
                </a:solidFill>
              </a:rPr>
              <a:t>ptid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pt_accrual</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a:solidFill>
                  <a:srgbClr val="7BC22F"/>
                </a:solidFill>
              </a:rPr>
              <a:t>delete</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a:solidFill>
                  <a:srgbClr val="8DB0D3"/>
                </a:solidFill>
              </a:rPr>
              <a:t>'true'</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EXCEPT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SELECT</a:t>
            </a:r>
            <a:r>
              <a:rPr lang="en-US" sz="800" dirty="0">
                <a:solidFill>
                  <a:srgbClr val="FFFFFF"/>
                </a:solidFill>
              </a:rPr>
              <a:t> </a:t>
            </a:r>
            <a:r>
              <a:rPr lang="en-US" sz="800" dirty="0" err="1">
                <a:solidFill>
                  <a:srgbClr val="FFFFFF"/>
                </a:solidFill>
              </a:rPr>
              <a:t>network</a:t>
            </a:r>
            <a:r>
              <a:rPr lang="en-US" sz="800" dirty="0" err="1">
                <a:solidFill>
                  <a:srgbClr val="F08047"/>
                </a:solidFill>
              </a:rPr>
              <a:t>,</a:t>
            </a:r>
            <a:r>
              <a:rPr lang="en-US" sz="800" dirty="0" err="1">
                <a:solidFill>
                  <a:srgbClr val="FFFFFF"/>
                </a:solidFill>
              </a:rPr>
              <a:t>protocol</a:t>
            </a:r>
            <a:r>
              <a:rPr lang="en-US" sz="800" dirty="0" err="1">
                <a:solidFill>
                  <a:srgbClr val="F08047"/>
                </a:solidFill>
              </a:rPr>
              <a:t>,</a:t>
            </a:r>
            <a:r>
              <a:rPr lang="en-US" sz="800" dirty="0" err="1">
                <a:solidFill>
                  <a:srgbClr val="FFFFFF"/>
                </a:solidFill>
              </a:rPr>
              <a:t>ptid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FROM</a:t>
            </a:r>
            <a:r>
              <a:rPr lang="en-US" sz="800" dirty="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std_enr_data_raw</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F08047"/>
                </a:solidFill>
              </a:rPr>
              <a:t>)</a:t>
            </a:r>
            <a:r>
              <a:rPr lang="en-US" sz="800" dirty="0">
                <a:solidFill>
                  <a:srgbClr val="FFFFFF"/>
                </a:solidFill>
              </a:rPr>
              <a:t> a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F08047"/>
                </a:solidFill>
              </a:rPr>
              <a:t>)</a:t>
            </a:r>
            <a:r>
              <a:rPr lang="en-US" sz="800" dirty="0">
                <a:solidFill>
                  <a:srgbClr val="FFFFFF"/>
                </a:solidFill>
              </a:rPr>
              <a:t> b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a:solidFill>
                  <a:srgbClr val="7BC22F"/>
                </a:solidFill>
              </a:rPr>
              <a:t>WHERE</a:t>
            </a: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b</a:t>
            </a:r>
            <a:r>
              <a:rPr lang="en-US" sz="800" dirty="0" err="1">
                <a:solidFill>
                  <a:srgbClr val="F08047"/>
                </a:solidFill>
              </a:rPr>
              <a:t>.</a:t>
            </a:r>
            <a:r>
              <a:rPr lang="en-US" sz="800" dirty="0" err="1">
                <a:solidFill>
                  <a:srgbClr val="FFFFFF"/>
                </a:solidFill>
              </a:rPr>
              <a:t>network</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b</a:t>
            </a:r>
            <a:r>
              <a:rPr lang="en-US" sz="800" dirty="0" err="1">
                <a:solidFill>
                  <a:srgbClr val="F08047"/>
                </a:solidFill>
              </a:rPr>
              <a:t>.</a:t>
            </a:r>
            <a:r>
              <a:rPr lang="en-US" sz="800" dirty="0" err="1">
                <a:solidFill>
                  <a:srgbClr val="FFFFFF"/>
                </a:solidFill>
              </a:rPr>
              <a:t>protocol</a:t>
            </a:r>
            <a:r>
              <a:rPr lang="en-US" sz="800" dirty="0">
                <a:solidFill>
                  <a:srgbClr val="FFFFFF"/>
                </a:solidFill>
              </a:rPr>
              <a:t> </a:t>
            </a:r>
            <a:r>
              <a:rPr lang="en-US" sz="800" dirty="0">
                <a:solidFill>
                  <a:srgbClr val="7BC22F"/>
                </a:solidFill>
              </a:rPr>
              <a:t>AND</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a:solidFill>
                  <a:srgbClr val="FFFFFF"/>
                </a:solidFill>
              </a:rPr>
              <a:t>             </a:t>
            </a:r>
            <a:r>
              <a:rPr lang="en-US" sz="800" dirty="0" err="1">
                <a:solidFill>
                  <a:srgbClr val="FFFFFF"/>
                </a:solidFill>
              </a:rPr>
              <a:t>pa</a:t>
            </a:r>
            <a:r>
              <a:rPr lang="en-US" sz="800" dirty="0" err="1">
                <a:solidFill>
                  <a:srgbClr val="F08047"/>
                </a:solidFill>
              </a:rPr>
              <a:t>.</a:t>
            </a:r>
            <a:r>
              <a:rPr lang="en-US" sz="800" dirty="0" err="1">
                <a:solidFill>
                  <a:srgbClr val="FFFFFF"/>
                </a:solidFill>
              </a:rPr>
              <a:t>ptid</a:t>
            </a:r>
            <a:r>
              <a:rPr lang="en-US" sz="800" dirty="0">
                <a:solidFill>
                  <a:srgbClr val="FFFFFF"/>
                </a:solidFill>
              </a:rPr>
              <a:t> </a:t>
            </a:r>
            <a:r>
              <a:rPr lang="en-US" sz="800" dirty="0">
                <a:solidFill>
                  <a:srgbClr val="F08047"/>
                </a:solidFill>
              </a:rPr>
              <a:t>=</a:t>
            </a:r>
            <a:r>
              <a:rPr lang="en-US" sz="800" dirty="0">
                <a:solidFill>
                  <a:srgbClr val="FFFFFF"/>
                </a:solidFill>
              </a:rPr>
              <a:t> </a:t>
            </a:r>
            <a:r>
              <a:rPr lang="en-US" sz="800" dirty="0" err="1">
                <a:solidFill>
                  <a:srgbClr val="FFFFFF"/>
                </a:solidFill>
              </a:rPr>
              <a:t>b</a:t>
            </a:r>
            <a:r>
              <a:rPr lang="en-US" sz="800" dirty="0" err="1">
                <a:solidFill>
                  <a:srgbClr val="F08047"/>
                </a:solidFill>
              </a:rPr>
              <a:t>.</a:t>
            </a:r>
            <a:r>
              <a:rPr lang="en-US" sz="800" dirty="0" err="1">
                <a:solidFill>
                  <a:srgbClr val="FFFFFF"/>
                </a:solidFill>
              </a:rPr>
              <a:t>ptid</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GET</a:t>
            </a:r>
            <a:r>
              <a:rPr lang="en-US" sz="800" dirty="0" smtClean="0">
                <a:solidFill>
                  <a:srgbClr val="FFFFFF"/>
                </a:solidFill>
              </a:rPr>
              <a:t> </a:t>
            </a:r>
            <a:r>
              <a:rPr lang="en-US" sz="800" dirty="0">
                <a:solidFill>
                  <a:srgbClr val="7BC22F"/>
                </a:solidFill>
              </a:rPr>
              <a:t>DIAGNOSTICS</a:t>
            </a:r>
            <a:r>
              <a:rPr lang="en-US" sz="800" dirty="0">
                <a:solidFill>
                  <a:srgbClr val="FFFFFF"/>
                </a:solidFill>
              </a:rPr>
              <a:t> </a:t>
            </a:r>
            <a:r>
              <a:rPr lang="en-US" sz="800" dirty="0" err="1">
                <a:solidFill>
                  <a:srgbClr val="FFFFFF"/>
                </a:solidFill>
              </a:rPr>
              <a:t>n_del</a:t>
            </a:r>
            <a:r>
              <a:rPr lang="en-US" sz="800" dirty="0">
                <a:solidFill>
                  <a:srgbClr val="FFFFFF"/>
                </a:solidFill>
              </a:rPr>
              <a:t> </a:t>
            </a:r>
            <a:r>
              <a:rPr lang="en-US" sz="800" dirty="0">
                <a:solidFill>
                  <a:srgbClr val="F08047"/>
                </a:solidFill>
              </a:rPr>
              <a:t>=</a:t>
            </a:r>
            <a:r>
              <a:rPr lang="en-US" sz="800" dirty="0">
                <a:solidFill>
                  <a:srgbClr val="FFFFFF"/>
                </a:solidFill>
              </a:rPr>
              <a:t> ROW_COUNT</a:t>
            </a:r>
            <a:r>
              <a:rPr lang="en-US" sz="800" dirty="0">
                <a:solidFill>
                  <a:srgbClr val="F08047"/>
                </a:solidFill>
              </a:rPr>
              <a:t>;</a:t>
            </a:r>
            <a:r>
              <a:rPr lang="en-US" sz="800" dirty="0">
                <a:solidFill>
                  <a:srgbClr val="FFFFFF"/>
                </a:solidFill>
              </a:rPr>
              <a:t> </a:t>
            </a:r>
            <a:endParaRPr lang="en-US" sz="800" dirty="0"/>
          </a:p>
          <a:p>
            <a:pPr>
              <a:lnSpc>
                <a:spcPct val="100000"/>
              </a:lnSpc>
              <a:spcBef>
                <a:spcPts val="0"/>
              </a:spcBef>
            </a:pP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56</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This is using one of the principals that I taught you earlier about updating in bulk.</a:t>
            </a:r>
          </a:p>
          <a:p>
            <a:pPr marL="119063" indent="-119063">
              <a:buFont typeface="Arial" panose="020B0604020202020204" pitchFamily="34" charset="0"/>
              <a:buChar char="•"/>
            </a:pPr>
            <a:r>
              <a:rPr lang="en-US" dirty="0"/>
              <a:t>Instead of counting each row inserted in the look we use the GET DIAGNOSTICS to find out how many rows we inserted at once.</a:t>
            </a:r>
          </a:p>
          <a:p>
            <a:pPr marL="119063" indent="-119063">
              <a:buFont typeface="Arial" panose="020B0604020202020204" pitchFamily="34" charset="0"/>
              <a:buChar char="•"/>
            </a:pPr>
            <a:r>
              <a:rPr lang="en-US" dirty="0"/>
              <a:t>Notice how I having it logging and updating in the same single statement</a:t>
            </a:r>
            <a:r>
              <a:rPr lang="en-US" dirty="0" smtClean="0"/>
              <a:t>.</a:t>
            </a:r>
            <a:endParaRPr lang="en-US" dirty="0"/>
          </a:p>
        </p:txBody>
      </p:sp>
    </p:spTree>
    <p:extLst>
      <p:ext uri="{BB962C8B-B14F-4D97-AF65-F5344CB8AC3E}">
        <p14:creationId xmlns:p14="http://schemas.microsoft.com/office/powerpoint/2010/main" val="11685263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Example #3 – </a:t>
            </a:r>
            <a:r>
              <a:rPr lang="en-US" dirty="0" smtClean="0"/>
              <a:t>Speed Increase</a:t>
            </a:r>
            <a:endParaRPr lang="en-US" sz="2000" dirty="0"/>
          </a:p>
        </p:txBody>
      </p:sp>
      <p:sp>
        <p:nvSpPr>
          <p:cNvPr id="7" name="Text Placeholder 6"/>
          <p:cNvSpPr>
            <a:spLocks noGrp="1"/>
          </p:cNvSpPr>
          <p:nvPr>
            <p:ph type="body" sz="quarter" idx="12"/>
          </p:nvPr>
        </p:nvSpPr>
        <p:spPr>
          <a:xfrm>
            <a:off x="4570412" y="1261872"/>
            <a:ext cx="4114801" cy="4846320"/>
          </a:xfrm>
        </p:spPr>
        <p:txBody>
          <a:bodyPr/>
          <a:lstStyle/>
          <a:p>
            <a:pPr>
              <a:lnSpc>
                <a:spcPct val="100000"/>
              </a:lnSpc>
              <a:spcBef>
                <a:spcPts val="0"/>
              </a:spcBef>
            </a:pPr>
            <a:r>
              <a:rPr lang="en-US" sz="800" dirty="0">
                <a:solidFill>
                  <a:srgbClr val="7BC22F"/>
                </a:solidFill>
              </a:rPr>
              <a:t>BEGIN</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SELECT</a:t>
            </a:r>
            <a:r>
              <a:rPr lang="en-US" sz="800" dirty="0" smtClean="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update_pt_accrual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3A8BDA"/>
                </a:solidFill>
              </a:rPr>
              <a:t>-- </a:t>
            </a:r>
            <a:r>
              <a:rPr lang="en-US" sz="800" dirty="0">
                <a:solidFill>
                  <a:srgbClr val="3A8BDA"/>
                </a:solidFill>
              </a:rPr>
              <a:t>TOTAL:64591 INSERT:20 UPDATE:64571 IGNORE:0 DELETE:0 UNDELETE:0 </a:t>
            </a:r>
            <a:endParaRPr lang="en-US" sz="800" dirty="0" smtClean="0">
              <a:solidFill>
                <a:srgbClr val="3A8BDA"/>
              </a:solidFill>
            </a:endParaRPr>
          </a:p>
          <a:p>
            <a:pPr>
              <a:lnSpc>
                <a:spcPct val="100000"/>
              </a:lnSpc>
              <a:spcBef>
                <a:spcPts val="0"/>
              </a:spcBef>
            </a:pPr>
            <a:r>
              <a:rPr lang="en-US" sz="800" dirty="0" smtClean="0">
                <a:solidFill>
                  <a:srgbClr val="3A8BDA"/>
                </a:solidFill>
              </a:rPr>
              <a:t>-- </a:t>
            </a:r>
            <a:r>
              <a:rPr lang="en-US" sz="800" dirty="0">
                <a:solidFill>
                  <a:srgbClr val="3A8BDA"/>
                </a:solidFill>
              </a:rPr>
              <a:t>1 rows returned (execution time: 00:10:52; total time: 00:10:52) </a:t>
            </a:r>
            <a:endParaRPr lang="en-US" sz="800" dirty="0" smtClean="0">
              <a:solidFill>
                <a:srgbClr val="3A8BDA"/>
              </a:solidFill>
            </a:endParaRPr>
          </a:p>
          <a:p>
            <a:pPr>
              <a:lnSpc>
                <a:spcPct val="100000"/>
              </a:lnSpc>
              <a:spcBef>
                <a:spcPts val="0"/>
              </a:spcBef>
            </a:pPr>
            <a:r>
              <a:rPr lang="en-US" sz="800" dirty="0" smtClean="0">
                <a:solidFill>
                  <a:srgbClr val="7BC22F"/>
                </a:solidFill>
              </a:rPr>
              <a:t>ROLLBACK</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endParaRPr lang="en-US" sz="800" dirty="0">
              <a:solidFill>
                <a:srgbClr val="FFFFFF"/>
              </a:solidFill>
            </a:endParaRPr>
          </a:p>
          <a:p>
            <a:pPr>
              <a:lnSpc>
                <a:spcPct val="100000"/>
              </a:lnSpc>
              <a:spcBef>
                <a:spcPts val="0"/>
              </a:spcBef>
            </a:pPr>
            <a:r>
              <a:rPr lang="en-US" sz="800" dirty="0" smtClean="0">
                <a:solidFill>
                  <a:srgbClr val="7BC22F"/>
                </a:solidFill>
              </a:rPr>
              <a:t>BEGIN</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7BC22F"/>
                </a:solidFill>
              </a:rPr>
              <a:t>SELECT</a:t>
            </a:r>
            <a:r>
              <a:rPr lang="en-US" sz="800" dirty="0" smtClean="0">
                <a:solidFill>
                  <a:srgbClr val="FFFFFF"/>
                </a:solidFill>
              </a:rPr>
              <a:t> </a:t>
            </a:r>
            <a:r>
              <a:rPr lang="en-US" sz="800" dirty="0" err="1">
                <a:solidFill>
                  <a:srgbClr val="FFFFFF"/>
                </a:solidFill>
              </a:rPr>
              <a:t>daids_es</a:t>
            </a:r>
            <a:r>
              <a:rPr lang="en-US" sz="800" dirty="0" err="1">
                <a:solidFill>
                  <a:srgbClr val="F08047"/>
                </a:solidFill>
              </a:rPr>
              <a:t>.</a:t>
            </a:r>
            <a:r>
              <a:rPr lang="en-US" sz="800" dirty="0" err="1">
                <a:solidFill>
                  <a:srgbClr val="FFFFFF"/>
                </a:solidFill>
              </a:rPr>
              <a:t>update_pt_accrual</a:t>
            </a:r>
            <a:r>
              <a:rPr lang="en-US" sz="800" dirty="0">
                <a:solidFill>
                  <a:srgbClr val="F08047"/>
                </a:solidFill>
              </a:rPr>
              <a:t>();</a:t>
            </a:r>
            <a:r>
              <a:rPr lang="en-US" sz="800" dirty="0">
                <a:solidFill>
                  <a:srgbClr val="FFFFFF"/>
                </a:solidFill>
              </a:rPr>
              <a:t> </a:t>
            </a:r>
            <a:endParaRPr lang="en-US" sz="800" dirty="0" smtClean="0">
              <a:solidFill>
                <a:srgbClr val="FFFFFF"/>
              </a:solidFill>
            </a:endParaRPr>
          </a:p>
          <a:p>
            <a:pPr>
              <a:lnSpc>
                <a:spcPct val="100000"/>
              </a:lnSpc>
              <a:spcBef>
                <a:spcPts val="0"/>
              </a:spcBef>
            </a:pPr>
            <a:r>
              <a:rPr lang="en-US" sz="800" dirty="0" smtClean="0">
                <a:solidFill>
                  <a:srgbClr val="3A8BDA"/>
                </a:solidFill>
              </a:rPr>
              <a:t>-- </a:t>
            </a:r>
            <a:r>
              <a:rPr lang="en-US" sz="800" dirty="0">
                <a:solidFill>
                  <a:srgbClr val="3A8BDA"/>
                </a:solidFill>
              </a:rPr>
              <a:t>TOTAL:64591 INSERT:20 UPDATE:64571 IGNORE:0 DELETE:0 UNDELETE:0 </a:t>
            </a:r>
            <a:endParaRPr lang="en-US" sz="800" dirty="0" smtClean="0">
              <a:solidFill>
                <a:srgbClr val="3A8BDA"/>
              </a:solidFill>
            </a:endParaRPr>
          </a:p>
          <a:p>
            <a:pPr>
              <a:lnSpc>
                <a:spcPct val="100000"/>
              </a:lnSpc>
              <a:spcBef>
                <a:spcPts val="0"/>
              </a:spcBef>
            </a:pPr>
            <a:r>
              <a:rPr lang="en-US" sz="800" dirty="0" smtClean="0">
                <a:solidFill>
                  <a:srgbClr val="3A8BDA"/>
                </a:solidFill>
              </a:rPr>
              <a:t>-- </a:t>
            </a:r>
            <a:r>
              <a:rPr lang="en-US" sz="800" dirty="0">
                <a:solidFill>
                  <a:srgbClr val="3A8BDA"/>
                </a:solidFill>
              </a:rPr>
              <a:t>1 rows returned (execution time: 6.334 sec; total time: 6.334 sec) </a:t>
            </a:r>
            <a:endParaRPr lang="en-US" sz="800" dirty="0" smtClean="0">
              <a:solidFill>
                <a:srgbClr val="3A8BDA"/>
              </a:solidFill>
            </a:endParaRPr>
          </a:p>
          <a:p>
            <a:pPr>
              <a:lnSpc>
                <a:spcPct val="100000"/>
              </a:lnSpc>
              <a:spcBef>
                <a:spcPts val="0"/>
              </a:spcBef>
            </a:pPr>
            <a:r>
              <a:rPr lang="en-US" sz="800" dirty="0" smtClean="0">
                <a:solidFill>
                  <a:srgbClr val="7BC22F"/>
                </a:solidFill>
              </a:rPr>
              <a:t>ROLLBACK</a:t>
            </a:r>
            <a:r>
              <a:rPr lang="en-US" sz="800" dirty="0">
                <a:solidFill>
                  <a:srgbClr val="F08047"/>
                </a:solidFill>
              </a:rPr>
              <a:t>;</a:t>
            </a:r>
            <a:r>
              <a:rPr lang="en-US" sz="800" dirty="0">
                <a:solidFill>
                  <a:srgbClr val="FFFFFF"/>
                </a:solidFill>
              </a:rPr>
              <a:t> </a:t>
            </a:r>
          </a:p>
          <a:p>
            <a:pPr>
              <a:lnSpc>
                <a:spcPct val="100000"/>
              </a:lnSpc>
              <a:spcBef>
                <a:spcPts val="0"/>
              </a:spcBef>
            </a:pPr>
            <a:endParaRPr lang="en-US" sz="800" dirty="0">
              <a:effectLst/>
            </a:endParaRPr>
          </a:p>
        </p:txBody>
      </p:sp>
      <p:sp>
        <p:nvSpPr>
          <p:cNvPr id="4" name="Footer Placeholder 3"/>
          <p:cNvSpPr>
            <a:spLocks noGrp="1"/>
          </p:cNvSpPr>
          <p:nvPr>
            <p:ph type="ftr" sz="quarter" idx="14"/>
          </p:nvPr>
        </p:nvSpPr>
        <p:spPr/>
        <p:txBody>
          <a:bodyPr/>
          <a:lstStyle/>
          <a:p>
            <a:pPr>
              <a:defRPr/>
            </a:pPr>
            <a:r>
              <a:rPr lang="en-US" altLang="en-US" smtClean="0"/>
              <a:t>© Fred Hutchinson Cancer Research Center </a:t>
            </a:r>
            <a:endParaRPr lang="en-US" altLang="en-US"/>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57</a:t>
            </a:fld>
            <a:endParaRPr lang="en-US" altLang="en-US"/>
          </a:p>
        </p:txBody>
      </p:sp>
      <p:sp>
        <p:nvSpPr>
          <p:cNvPr id="8" name="Text Placeholder 7"/>
          <p:cNvSpPr>
            <a:spLocks noGrp="1"/>
          </p:cNvSpPr>
          <p:nvPr>
            <p:ph type="body" sz="quarter" idx="16"/>
          </p:nvPr>
        </p:nvSpPr>
        <p:spPr>
          <a:xfrm>
            <a:off x="455613" y="1261872"/>
            <a:ext cx="3876902" cy="3342785"/>
          </a:xfrm>
        </p:spPr>
        <p:txBody>
          <a:bodyPr/>
          <a:lstStyle/>
          <a:p>
            <a:pPr marL="119063" indent="-119063">
              <a:buFont typeface="Arial" panose="020B0604020202020204" pitchFamily="34" charset="0"/>
              <a:buChar char="•"/>
            </a:pPr>
            <a:r>
              <a:rPr lang="en-US" dirty="0"/>
              <a:t>As you can see it is much faster now. Almost 11 minutes down to less than 6½ seconds.</a:t>
            </a:r>
          </a:p>
          <a:p>
            <a:pPr marL="119063" indent="-119063">
              <a:buFont typeface="Arial" panose="020B0604020202020204" pitchFamily="34" charset="0"/>
              <a:buChar char="•"/>
            </a:pPr>
            <a:r>
              <a:rPr lang="en-US" dirty="0"/>
              <a:t>The speed was increased by 52 times.</a:t>
            </a:r>
          </a:p>
          <a:p>
            <a:pPr marL="119063" indent="-119063">
              <a:buFont typeface="Arial" panose="020B0604020202020204" pitchFamily="34" charset="0"/>
              <a:buChar char="•"/>
            </a:pPr>
            <a:r>
              <a:rPr lang="en-US" dirty="0"/>
              <a:t>Overall the re-factoring took a 3½ hour function down to under 6½ seconds. That’s a speed increase of 497 times!!!</a:t>
            </a:r>
          </a:p>
          <a:p>
            <a:pPr marL="119063" indent="-119063">
              <a:buFont typeface="Arial" panose="020B0604020202020204" pitchFamily="34" charset="0"/>
              <a:buChar char="•"/>
            </a:pPr>
            <a:r>
              <a:rPr lang="en-US" dirty="0"/>
              <a:t>Was this worth re-factoring, YES! The amount of time saved by refactoring is made up in less than a week. Plus the code is fast enough that the programmers can now test with it multiple times a day instead of only making changes once a day and then running the test overnight</a:t>
            </a:r>
            <a:r>
              <a:rPr lang="en-US" dirty="0" smtClean="0"/>
              <a:t>.</a:t>
            </a:r>
            <a:endParaRPr lang="en-US" dirty="0"/>
          </a:p>
        </p:txBody>
      </p:sp>
    </p:spTree>
    <p:extLst>
      <p:ext uri="{BB962C8B-B14F-4D97-AF65-F5344CB8AC3E}">
        <p14:creationId xmlns:p14="http://schemas.microsoft.com/office/powerpoint/2010/main" val="29825317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ex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2.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658E7D-2543-453C-AEBE-213801F22CAE}">
  <ds:schemaRefs>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 ds:uri="http://purl.org/dc/dcmitype/"/>
    <ds:schemaRef ds:uri="http://purl.org/dc/elements/1.1/"/>
    <ds:schemaRef ds:uri="http://purl.org/dc/term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3632</TotalTime>
  <Words>4045</Words>
  <Application>Microsoft Office PowerPoint</Application>
  <PresentationFormat>On-screen Show (4:3)</PresentationFormat>
  <Paragraphs>1012</Paragraphs>
  <Slides>59</Slides>
  <Notes>29</Notes>
  <HiddenSlides>0</HiddenSlides>
  <MMClips>0</MMClips>
  <ScaleCrop>false</ScaleCrop>
  <HeadingPairs>
    <vt:vector size="4" baseType="variant">
      <vt:variant>
        <vt:lpstr>Theme</vt:lpstr>
      </vt:variant>
      <vt:variant>
        <vt:i4>4</vt:i4>
      </vt:variant>
      <vt:variant>
        <vt:lpstr>Slide Titles</vt:lpstr>
      </vt:variant>
      <vt:variant>
        <vt:i4>59</vt:i4>
      </vt:variant>
    </vt:vector>
  </HeadingPairs>
  <TitlesOfParts>
    <vt:vector size="63" baseType="lpstr">
      <vt:lpstr>Default Design</vt:lpstr>
      <vt:lpstr>1_Default Design</vt:lpstr>
      <vt:lpstr>2_Default Design</vt:lpstr>
      <vt:lpstr>3_Default Design</vt:lpstr>
      <vt:lpstr>PowerPoint Presentation</vt:lpstr>
      <vt:lpstr>PowerPoint Presentation</vt:lpstr>
      <vt:lpstr>Principals</vt:lpstr>
      <vt:lpstr>What we are going to cover</vt:lpstr>
      <vt:lpstr>PowerPoint Presentation</vt:lpstr>
      <vt:lpstr>SELECT</vt:lpstr>
      <vt:lpstr>PowerPoint Presentation</vt:lpstr>
      <vt:lpstr>TRUNCATE</vt:lpstr>
      <vt:lpstr>PowerPoint Presentation</vt:lpstr>
      <vt:lpstr>DELETE (from Query)</vt:lpstr>
      <vt:lpstr>PowerPoint Presentation</vt:lpstr>
      <vt:lpstr>CREATE TABLE AS (with Bulk Insert)</vt:lpstr>
      <vt:lpstr>PowerPoint Presentation</vt:lpstr>
      <vt:lpstr>COPY (Bulk Insert)</vt:lpstr>
      <vt:lpstr>COPY (Bulk Export)</vt:lpstr>
      <vt:lpstr>COPY (via psql)</vt:lpstr>
      <vt:lpstr>COPY (via Driver)</vt:lpstr>
      <vt:lpstr>COPY (via Other Programs)</vt:lpstr>
      <vt:lpstr>PowerPoint Presentation</vt:lpstr>
      <vt:lpstr>INSERT INTO (Bulk Insert)</vt:lpstr>
      <vt:lpstr>PowerPoint Presentation</vt:lpstr>
      <vt:lpstr>INSERT (Bulk Insert)</vt:lpstr>
      <vt:lpstr>PowerPoint Presentation</vt:lpstr>
      <vt:lpstr>UPDATE using CREATE TABLE AS and INSERT</vt:lpstr>
      <vt:lpstr>PowerPoint Presentation</vt:lpstr>
      <vt:lpstr>UPDATE FROM (Query)</vt:lpstr>
      <vt:lpstr>PowerPoint Presentation</vt:lpstr>
      <vt:lpstr>UPDATE / INSERT CTE (Common Table Expressions)</vt:lpstr>
      <vt:lpstr>UPDATE / INSERT CTE (Common Table Expressions)</vt:lpstr>
      <vt:lpstr>UPDATE / INSERT CTE (Common Table Expressions)</vt:lpstr>
      <vt:lpstr>PowerPoint Presentation</vt:lpstr>
      <vt:lpstr>INSERT / DO UPDATE</vt:lpstr>
      <vt:lpstr>PowerPoint Presentation</vt:lpstr>
      <vt:lpstr>CREATE TABLE AS (Example)</vt:lpstr>
      <vt:lpstr>CREATE TABLE AS (Example)</vt:lpstr>
      <vt:lpstr>DELETE (Example)</vt:lpstr>
      <vt:lpstr>INSERT INTO (Example)</vt:lpstr>
      <vt:lpstr>UPDATE FROM (Example - All)</vt:lpstr>
      <vt:lpstr>UPDATE FROM (Example - Filtered)</vt:lpstr>
      <vt:lpstr>PowerPoint Presentation</vt:lpstr>
      <vt:lpstr>Example #1 – Original Code</vt:lpstr>
      <vt:lpstr>PowerPoint Presentation</vt:lpstr>
      <vt:lpstr>Example #2 – Original Code</vt:lpstr>
      <vt:lpstr>Example #2 – Re-Factored Code</vt:lpstr>
      <vt:lpstr>Example #2 – Speed Increase</vt:lpstr>
      <vt:lpstr>PowerPoint Presentation</vt:lpstr>
      <vt:lpstr>Example #1 – Re-Factored Code</vt:lpstr>
      <vt:lpstr>Example #1 – Re-Factored Code</vt:lpstr>
      <vt:lpstr>PowerPoint Presentation</vt:lpstr>
      <vt:lpstr>Example #3 – Original Code</vt:lpstr>
      <vt:lpstr>Example #3 – Re-Factor Part 1</vt:lpstr>
      <vt:lpstr>Example #3 – Re-Factor Part 2</vt:lpstr>
      <vt:lpstr>Example #3 – Re-Factor Part 3</vt:lpstr>
      <vt:lpstr>Example #3 – Re-Factor Part 4</vt:lpstr>
      <vt:lpstr>Example #3 – Re-Factor Part 5</vt:lpstr>
      <vt:lpstr>Example #3 – Original Code</vt:lpstr>
      <vt:lpstr>Example #3 – Re-Factor Part 6</vt:lpstr>
      <vt:lpstr>Example #3 – Speed Increase</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Albin, Lloyd P</cp:lastModifiedBy>
  <cp:revision>273</cp:revision>
  <cp:lastPrinted>2017-07-11T23:57:13Z</cp:lastPrinted>
  <dcterms:created xsi:type="dcterms:W3CDTF">1601-01-01T00:00:00Z</dcterms:created>
  <dcterms:modified xsi:type="dcterms:W3CDTF">2017-07-12T18:44:02Z</dcterms:modified>
</cp:coreProperties>
</file>