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4"/>
    <p:sldMasterId id="2147483759" r:id="rId5"/>
    <p:sldMasterId id="2147483767" r:id="rId6"/>
    <p:sldMasterId id="2147483775" r:id="rId7"/>
  </p:sldMasterIdLst>
  <p:notesMasterIdLst>
    <p:notesMasterId r:id="rId68"/>
  </p:notesMasterIdLst>
  <p:handoutMasterIdLst>
    <p:handoutMasterId r:id="rId69"/>
  </p:handoutMasterIdLst>
  <p:sldIdLst>
    <p:sldId id="278" r:id="rId8"/>
    <p:sldId id="263" r:id="rId9"/>
    <p:sldId id="265" r:id="rId10"/>
    <p:sldId id="264" r:id="rId11"/>
    <p:sldId id="330" r:id="rId12"/>
    <p:sldId id="279" r:id="rId13"/>
    <p:sldId id="331" r:id="rId14"/>
    <p:sldId id="332" r:id="rId15"/>
    <p:sldId id="333" r:id="rId16"/>
    <p:sldId id="280" r:id="rId17"/>
    <p:sldId id="335" r:id="rId18"/>
    <p:sldId id="336" r:id="rId19"/>
    <p:sldId id="337" r:id="rId20"/>
    <p:sldId id="338" r:id="rId21"/>
    <p:sldId id="339" r:id="rId22"/>
    <p:sldId id="342" r:id="rId23"/>
    <p:sldId id="340" r:id="rId24"/>
    <p:sldId id="343" r:id="rId25"/>
    <p:sldId id="345" r:id="rId26"/>
    <p:sldId id="341" r:id="rId27"/>
    <p:sldId id="282" r:id="rId28"/>
    <p:sldId id="346" r:id="rId29"/>
    <p:sldId id="284" r:id="rId30"/>
    <p:sldId id="347" r:id="rId31"/>
    <p:sldId id="283" r:id="rId32"/>
    <p:sldId id="348" r:id="rId33"/>
    <p:sldId id="349" r:id="rId34"/>
    <p:sldId id="350" r:id="rId35"/>
    <p:sldId id="351" r:id="rId36"/>
    <p:sldId id="352" r:id="rId37"/>
    <p:sldId id="353" r:id="rId38"/>
    <p:sldId id="354" r:id="rId39"/>
    <p:sldId id="355" r:id="rId40"/>
    <p:sldId id="286" r:id="rId41"/>
    <p:sldId id="290" r:id="rId42"/>
    <p:sldId id="357" r:id="rId43"/>
    <p:sldId id="289" r:id="rId44"/>
    <p:sldId id="356" r:id="rId45"/>
    <p:sldId id="358" r:id="rId46"/>
    <p:sldId id="291" r:id="rId47"/>
    <p:sldId id="292" r:id="rId48"/>
    <p:sldId id="359" r:id="rId49"/>
    <p:sldId id="360" r:id="rId50"/>
    <p:sldId id="293" r:id="rId51"/>
    <p:sldId id="294" r:id="rId52"/>
    <p:sldId id="361" r:id="rId53"/>
    <p:sldId id="362" r:id="rId54"/>
    <p:sldId id="295" r:id="rId55"/>
    <p:sldId id="296" r:id="rId56"/>
    <p:sldId id="363" r:id="rId57"/>
    <p:sldId id="364" r:id="rId58"/>
    <p:sldId id="370" r:id="rId59"/>
    <p:sldId id="371" r:id="rId60"/>
    <p:sldId id="372" r:id="rId61"/>
    <p:sldId id="365" r:id="rId62"/>
    <p:sldId id="366" r:id="rId63"/>
    <p:sldId id="367" r:id="rId64"/>
    <p:sldId id="368" r:id="rId65"/>
    <p:sldId id="369" r:id="rId66"/>
    <p:sldId id="277" r:id="rId67"/>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5pPr>
    <a:lvl6pPr marL="2286000" algn="l" defTabSz="914400" rtl="0" eaLnBrk="1" latinLnBrk="0" hangingPunct="1">
      <a:defRPr sz="2400" kern="1200">
        <a:solidFill>
          <a:schemeClr val="tx1"/>
        </a:solidFill>
        <a:latin typeface="Times New Roman" pitchFamily="18" charset="0"/>
        <a:ea typeface="ヒラギノ角ゴ Pro W3" charset="-128"/>
        <a:cs typeface="+mn-cs"/>
      </a:defRPr>
    </a:lvl6pPr>
    <a:lvl7pPr marL="2743200" algn="l" defTabSz="914400" rtl="0" eaLnBrk="1" latinLnBrk="0" hangingPunct="1">
      <a:defRPr sz="2400" kern="1200">
        <a:solidFill>
          <a:schemeClr val="tx1"/>
        </a:solidFill>
        <a:latin typeface="Times New Roman" pitchFamily="18" charset="0"/>
        <a:ea typeface="ヒラギノ角ゴ Pro W3" charset="-128"/>
        <a:cs typeface="+mn-cs"/>
      </a:defRPr>
    </a:lvl7pPr>
    <a:lvl8pPr marL="3200400" algn="l" defTabSz="914400" rtl="0" eaLnBrk="1" latinLnBrk="0" hangingPunct="1">
      <a:defRPr sz="2400" kern="1200">
        <a:solidFill>
          <a:schemeClr val="tx1"/>
        </a:solidFill>
        <a:latin typeface="Times New Roman" pitchFamily="18" charset="0"/>
        <a:ea typeface="ヒラギノ角ゴ Pro W3" charset="-128"/>
        <a:cs typeface="+mn-cs"/>
      </a:defRPr>
    </a:lvl8pPr>
    <a:lvl9pPr marL="3657600" algn="l" defTabSz="914400" rtl="0" eaLnBrk="1" latinLnBrk="0" hangingPunct="1">
      <a:defRPr sz="2400" kern="1200">
        <a:solidFill>
          <a:schemeClr val="tx1"/>
        </a:solidFill>
        <a:latin typeface="Times New Roman" pitchFamily="18" charset="0"/>
        <a:ea typeface="ヒラギノ角ゴ Pro W3" charset="-128"/>
        <a:cs typeface="+mn-cs"/>
      </a:defRPr>
    </a:lvl9pPr>
  </p:defaultTextStyle>
  <p:extLst>
    <p:ext uri="{521415D9-36F7-43E2-AB2F-B90AF26B5E84}">
      <p14:sectionLst xmlns:p14="http://schemas.microsoft.com/office/powerpoint/2010/main">
        <p14:section name="Default Section" id="{2D00D0E7-9AB9-40A5-92A1-C70767960CFA}">
          <p14:sldIdLst>
            <p14:sldId id="278"/>
          </p14:sldIdLst>
        </p14:section>
        <p14:section name="Table of Contents" id="{0278C6C7-FE1F-406D-912E-51B3FA09D07D}">
          <p14:sldIdLst>
            <p14:sldId id="263"/>
            <p14:sldId id="265"/>
          </p14:sldIdLst>
        </p14:section>
        <p14:section name="Procedural Languages" id="{551A83DC-F284-42EC-A9EF-81CD767419AF}">
          <p14:sldIdLst>
            <p14:sldId id="264"/>
            <p14:sldId id="330"/>
            <p14:sldId id="279"/>
            <p14:sldId id="331"/>
            <p14:sldId id="332"/>
            <p14:sldId id="333"/>
          </p14:sldIdLst>
        </p14:section>
        <p14:section name="Function Volatility" id="{D6A49313-8028-429B-85B9-14A7C26C8767}">
          <p14:sldIdLst>
            <p14:sldId id="280"/>
            <p14:sldId id="335"/>
            <p14:sldId id="336"/>
            <p14:sldId id="337"/>
          </p14:sldIdLst>
        </p14:section>
        <p14:section name="Null Input" id="{6D083F27-4A8F-4795-98C5-B6DC511BAEFD}">
          <p14:sldIdLst>
            <p14:sldId id="338"/>
            <p14:sldId id="339"/>
          </p14:sldIdLst>
        </p14:section>
        <p14:section name="Security" id="{A783E96A-7E33-4ED0-9FCA-8E3ACB427228}">
          <p14:sldIdLst>
            <p14:sldId id="342"/>
            <p14:sldId id="340"/>
          </p14:sldIdLst>
        </p14:section>
        <p14:section name="Syntax" id="{7505059B-9F43-4569-8652-66EAACBC79D2}">
          <p14:sldIdLst>
            <p14:sldId id="343"/>
            <p14:sldId id="345"/>
            <p14:sldId id="341"/>
          </p14:sldIdLst>
        </p14:section>
        <p14:section name="Inline Syntax" id="{BA4F1ED2-9129-4A25-BBBD-550C81B7ABBA}">
          <p14:sldIdLst>
            <p14:sldId id="282"/>
            <p14:sldId id="346"/>
          </p14:sldIdLst>
        </p14:section>
        <p14:section name="Functional Indexes" id="{85BAC781-0BE8-43D2-9C54-54A707E6E6B7}">
          <p14:sldIdLst>
            <p14:sldId id="284"/>
            <p14:sldId id="347"/>
            <p14:sldId id="283"/>
            <p14:sldId id="348"/>
            <p14:sldId id="349"/>
            <p14:sldId id="350"/>
            <p14:sldId id="351"/>
            <p14:sldId id="352"/>
            <p14:sldId id="353"/>
            <p14:sldId id="354"/>
            <p14:sldId id="355"/>
          </p14:sldIdLst>
        </p14:section>
        <p14:section name="Real World Example" id="{EB0249F8-A928-457C-B6C7-281A0FBFAAEE}">
          <p14:sldIdLst>
            <p14:sldId id="286"/>
            <p14:sldId id="290"/>
            <p14:sldId id="357"/>
          </p14:sldIdLst>
        </p14:section>
        <p14:section name="Case Insensitive Indexes" id="{C6EC8764-79B0-4952-A534-6466AEB08DF5}">
          <p14:sldIdLst>
            <p14:sldId id="289"/>
            <p14:sldId id="356"/>
            <p14:sldId id="358"/>
          </p14:sldIdLst>
        </p14:section>
        <p14:section name="Working with View Definitions" id="{831A592F-AFCC-49C2-B46D-2483EED9B3FA}">
          <p14:sldIdLst>
            <p14:sldId id="291"/>
            <p14:sldId id="292"/>
            <p14:sldId id="359"/>
            <p14:sldId id="360"/>
          </p14:sldIdLst>
        </p14:section>
        <p14:section name="Counting all the rows for all tables" id="{B89F20CC-F36C-4EFD-8193-1F19C70D7D22}">
          <p14:sldIdLst>
            <p14:sldId id="293"/>
            <p14:sldId id="294"/>
            <p14:sldId id="361"/>
            <p14:sldId id="362"/>
          </p14:sldIdLst>
        </p14:section>
        <p14:section name="Debugging your Functions" id="{B3ACDB97-7C49-4BC9-8119-2CE3AD4397B9}">
          <p14:sldIdLst>
            <p14:sldId id="295"/>
            <p14:sldId id="296"/>
            <p14:sldId id="363"/>
            <p14:sldId id="364"/>
            <p14:sldId id="370"/>
            <p14:sldId id="371"/>
            <p14:sldId id="372"/>
            <p14:sldId id="365"/>
            <p14:sldId id="366"/>
            <p14:sldId id="367"/>
            <p14:sldId id="368"/>
            <p14:sldId id="369"/>
          </p14:sldIdLst>
        </p14:section>
        <p14:section name="Thank You" id="{B5C7C7B9-2F7D-4B98-A45C-6F88DA0BD744}">
          <p14:sldIdLst>
            <p14:sldId id="27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3B61"/>
    <a:srgbClr val="18243D"/>
    <a:srgbClr val="6FB433"/>
    <a:srgbClr val="CC006A"/>
    <a:srgbClr val="329F9B"/>
    <a:srgbClr val="5BABEB"/>
    <a:srgbClr val="57B8E5"/>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34" autoAdjust="0"/>
    <p:restoredTop sz="94659" autoAdjust="0"/>
  </p:normalViewPr>
  <p:slideViewPr>
    <p:cSldViewPr snapToGrid="0">
      <p:cViewPr varScale="1">
        <p:scale>
          <a:sx n="80" d="100"/>
          <a:sy n="80" d="100"/>
        </p:scale>
        <p:origin x="-708" y="-96"/>
      </p:cViewPr>
      <p:guideLst>
        <p:guide orient="horz" pos="1036"/>
        <p:guide orient="horz" pos="3910"/>
        <p:guide orient="horz" pos="840"/>
        <p:guide orient="horz" pos="4168"/>
        <p:guide pos="5325"/>
        <p:guide pos="1567"/>
        <p:guide pos="899"/>
        <p:guide pos="2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9" d="100"/>
          <a:sy n="89" d="100"/>
        </p:scale>
        <p:origin x="2772"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notesMaster" Target="notesMasters/notesMaster1.xml"/><Relationship Id="rId7" Type="http://schemas.openxmlformats.org/officeDocument/2006/relationships/slideMaster" Target="slideMasters/slideMaster4.xml"/><Relationship Id="rId71"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61" Type="http://schemas.openxmlformats.org/officeDocument/2006/relationships/slide" Target="slides/slide54.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handoutMaster" Target="handoutMasters/handoutMaster1.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1"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ea typeface="+mn-ea"/>
                <a:cs typeface="+mn-cs"/>
              </a:defRPr>
            </a:lvl1pPr>
          </a:lstStyle>
          <a:p>
            <a:pPr>
              <a:defRPr/>
            </a:pPr>
            <a:endParaRPr lang="en-US"/>
          </a:p>
        </p:txBody>
      </p:sp>
      <p:sp>
        <p:nvSpPr>
          <p:cNvPr id="27652"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3"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CE8B2399-4EE3-4D7C-9CCC-B6A6D13B13AB}" type="slidenum">
              <a:rPr lang="en-US" altLang="en-US"/>
              <a:pPr/>
              <a:t>‹#›</a:t>
            </a:fld>
            <a:endParaRPr lang="en-US" altLang="en-US"/>
          </a:p>
        </p:txBody>
      </p:sp>
    </p:spTree>
    <p:extLst>
      <p:ext uri="{BB962C8B-B14F-4D97-AF65-F5344CB8AC3E}">
        <p14:creationId xmlns:p14="http://schemas.microsoft.com/office/powerpoint/2010/main" val="28819705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Times New Roman" charset="0"/>
                <a:ea typeface="ヒラギノ角ゴ Pro W3" charset="0"/>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598DB03B-682F-474C-8069-EC0A4A749D62}" type="datetimeFigureOut">
              <a:rPr lang="en-US" altLang="en-US"/>
              <a:pPr>
                <a:defRPr/>
              </a:pPr>
              <a:t>6/26/2017</a:t>
            </a:fld>
            <a:endParaRPr lang="en-US"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Times New Roman" charset="0"/>
                <a:ea typeface="ヒラギノ角ゴ Pro W3" charset="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4E8A71DF-93BD-4DDA-AE28-35CE3A2D7C9A}" type="slidenum">
              <a:rPr lang="en-US" altLang="en-US"/>
              <a:pPr/>
              <a:t>‹#›</a:t>
            </a:fld>
            <a:endParaRPr lang="en-US" altLang="en-US"/>
          </a:p>
        </p:txBody>
      </p:sp>
    </p:spTree>
    <p:extLst>
      <p:ext uri="{BB962C8B-B14F-4D97-AF65-F5344CB8AC3E}">
        <p14:creationId xmlns:p14="http://schemas.microsoft.com/office/powerpoint/2010/main" val="322913367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atyr.github.com/coco/"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livescript.net/#coffee-to-ls"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ea typeface="ヒラギノ角ゴ Pro W3" charset="-128"/>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ヒラギノ角ゴ Pro W3" charset="-128"/>
              </a:defRPr>
            </a:lvl1pPr>
            <a:lvl2pPr marL="742950" indent="-285750">
              <a:spcBef>
                <a:spcPct val="30000"/>
              </a:spcBef>
              <a:defRPr sz="1200">
                <a:solidFill>
                  <a:schemeClr val="tx1"/>
                </a:solidFill>
                <a:latin typeface="Calibri" pitchFamily="34" charset="0"/>
                <a:ea typeface="ヒラギノ角ゴ Pro W3" charset="-128"/>
              </a:defRPr>
            </a:lvl2pPr>
            <a:lvl3pPr marL="1143000" indent="-228600">
              <a:spcBef>
                <a:spcPct val="30000"/>
              </a:spcBef>
              <a:defRPr sz="1200">
                <a:solidFill>
                  <a:schemeClr val="tx1"/>
                </a:solidFill>
                <a:latin typeface="Calibri" pitchFamily="34" charset="0"/>
                <a:ea typeface="ヒラギノ角ゴ Pro W3" charset="-128"/>
              </a:defRPr>
            </a:lvl3pPr>
            <a:lvl4pPr marL="1600200" indent="-228600">
              <a:spcBef>
                <a:spcPct val="30000"/>
              </a:spcBef>
              <a:defRPr sz="1200">
                <a:solidFill>
                  <a:schemeClr val="tx1"/>
                </a:solidFill>
                <a:latin typeface="Calibri" pitchFamily="34" charset="0"/>
                <a:ea typeface="ヒラギノ角ゴ Pro W3" charset="-128"/>
              </a:defRPr>
            </a:lvl4pPr>
            <a:lvl5pPr marL="2057400" indent="-228600">
              <a:spcBef>
                <a:spcPct val="30000"/>
              </a:spcBef>
              <a:defRPr sz="1200">
                <a:solidFill>
                  <a:schemeClr val="tx1"/>
                </a:solidFill>
                <a:latin typeface="Calibri" pitchFamily="34" charset="0"/>
                <a:ea typeface="ヒラギノ角ゴ Pro W3" charset="-128"/>
              </a:defRPr>
            </a:lvl5pPr>
            <a:lvl6pPr marL="2514600" indent="-228600" eaLnBrk="0" fontAlgn="base" hangingPunct="0">
              <a:spcBef>
                <a:spcPct val="30000"/>
              </a:spcBef>
              <a:spcAft>
                <a:spcPct val="0"/>
              </a:spcAft>
              <a:defRPr sz="1200">
                <a:solidFill>
                  <a:schemeClr val="tx1"/>
                </a:solidFill>
                <a:latin typeface="Calibri" pitchFamily="34" charset="0"/>
                <a:ea typeface="ヒラギノ角ゴ Pro W3" charset="-128"/>
              </a:defRPr>
            </a:lvl6pPr>
            <a:lvl7pPr marL="2971800" indent="-228600" eaLnBrk="0" fontAlgn="base" hangingPunct="0">
              <a:spcBef>
                <a:spcPct val="30000"/>
              </a:spcBef>
              <a:spcAft>
                <a:spcPct val="0"/>
              </a:spcAft>
              <a:defRPr sz="1200">
                <a:solidFill>
                  <a:schemeClr val="tx1"/>
                </a:solidFill>
                <a:latin typeface="Calibri" pitchFamily="34" charset="0"/>
                <a:ea typeface="ヒラギノ角ゴ Pro W3" charset="-128"/>
              </a:defRPr>
            </a:lvl7pPr>
            <a:lvl8pPr marL="3429000" indent="-228600" eaLnBrk="0" fontAlgn="base" hangingPunct="0">
              <a:spcBef>
                <a:spcPct val="30000"/>
              </a:spcBef>
              <a:spcAft>
                <a:spcPct val="0"/>
              </a:spcAft>
              <a:defRPr sz="1200">
                <a:solidFill>
                  <a:schemeClr val="tx1"/>
                </a:solidFill>
                <a:latin typeface="Calibri" pitchFamily="34" charset="0"/>
                <a:ea typeface="ヒラギノ角ゴ Pro W3" charset="-128"/>
              </a:defRPr>
            </a:lvl8pPr>
            <a:lvl9pPr marL="3886200" indent="-228600" eaLnBrk="0" fontAlgn="base" hangingPunct="0">
              <a:spcBef>
                <a:spcPct val="30000"/>
              </a:spcBef>
              <a:spcAft>
                <a:spcPct val="0"/>
              </a:spcAft>
              <a:defRPr sz="1200">
                <a:solidFill>
                  <a:schemeClr val="tx1"/>
                </a:solidFill>
                <a:latin typeface="Calibri" pitchFamily="34" charset="0"/>
                <a:ea typeface="ヒラギノ角ゴ Pro W3" charset="-128"/>
              </a:defRPr>
            </a:lvl9pPr>
          </a:lstStyle>
          <a:p>
            <a:pPr>
              <a:spcBef>
                <a:spcPct val="0"/>
              </a:spcBef>
            </a:pPr>
            <a:fld id="{D31AE2BE-E021-4A77-ADD2-D72DE213788B}" type="slidenum">
              <a:rPr lang="en-US" altLang="en-US">
                <a:latin typeface="Times New Roman" pitchFamily="18" charset="0"/>
              </a:rPr>
              <a:pPr>
                <a:spcBef>
                  <a:spcPct val="0"/>
                </a:spcBef>
              </a:pPr>
              <a:t>1</a:t>
            </a:fld>
            <a:endParaRPr lang="en-US" altLang="en-US">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smtClean="0"/>
              <a:t>LiveScript</a:t>
            </a:r>
            <a:r>
              <a:rPr lang="en-US" dirty="0" smtClean="0"/>
              <a:t> is a language which </a:t>
            </a:r>
            <a:r>
              <a:rPr lang="en-US" b="1" dirty="0" smtClean="0"/>
              <a:t>compiles to JavaScript</a:t>
            </a:r>
            <a:r>
              <a:rPr lang="en-US" dirty="0" smtClean="0"/>
              <a:t>. It has a straightforward mapping to JavaScript and allows you to write expressive code devoid of repetitive boilerplate. While </a:t>
            </a:r>
            <a:r>
              <a:rPr lang="en-US" dirty="0" err="1" smtClean="0"/>
              <a:t>LiveScript</a:t>
            </a:r>
            <a:r>
              <a:rPr lang="en-US" dirty="0" smtClean="0"/>
              <a:t> adds many features to assist in functional style programming, it also has many improvements for object oriented and imperative programming. </a:t>
            </a:r>
          </a:p>
          <a:p>
            <a:r>
              <a:rPr lang="en-US" dirty="0" err="1" smtClean="0"/>
              <a:t>LiveScript</a:t>
            </a:r>
            <a:r>
              <a:rPr lang="en-US" dirty="0" smtClean="0"/>
              <a:t> is a fork of </a:t>
            </a:r>
            <a:r>
              <a:rPr lang="en-US" dirty="0" smtClean="0">
                <a:hlinkClick r:id="rId3"/>
              </a:rPr>
              <a:t>Coco</a:t>
            </a:r>
            <a:r>
              <a:rPr lang="en-US" dirty="0" smtClean="0"/>
              <a:t> and an indirect descendant of </a:t>
            </a:r>
            <a:r>
              <a:rPr lang="en-US" dirty="0" err="1" smtClean="0"/>
              <a:t>CoffeeScript</a:t>
            </a:r>
            <a:r>
              <a:rPr lang="en-US" dirty="0" smtClean="0"/>
              <a:t>, with which it has much </a:t>
            </a:r>
            <a:r>
              <a:rPr lang="en-US" dirty="0" smtClean="0">
                <a:hlinkClick r:id="rId4"/>
              </a:rPr>
              <a:t>compatibility</a:t>
            </a:r>
            <a:r>
              <a:rPr lang="en-US" dirty="0" smtClean="0"/>
              <a:t>. </a:t>
            </a:r>
            <a:r>
              <a:rPr lang="en-US" baseline="0" dirty="0" smtClean="0"/>
              <a:t> </a:t>
            </a:r>
            <a:r>
              <a:rPr lang="en-US" dirty="0" smtClean="0"/>
              <a:t>http://livescript.net/</a:t>
            </a:r>
          </a:p>
          <a:p>
            <a:endParaRPr lang="en-US" dirty="0" smtClean="0"/>
          </a:p>
          <a:p>
            <a:r>
              <a:rPr lang="en-US" b="1" dirty="0" err="1" smtClean="0"/>
              <a:t>CoffeeScript</a:t>
            </a:r>
            <a:r>
              <a:rPr lang="en-US" b="1" dirty="0" smtClean="0"/>
              <a:t> is a little language that compiles into JavaScript.</a:t>
            </a:r>
            <a:r>
              <a:rPr lang="en-US" dirty="0" smtClean="0"/>
              <a:t> Underneath that awkward Java-</a:t>
            </a:r>
            <a:r>
              <a:rPr lang="en-US" dirty="0" err="1" smtClean="0"/>
              <a:t>esque</a:t>
            </a:r>
            <a:r>
              <a:rPr lang="en-US" dirty="0" smtClean="0"/>
              <a:t> patina, JavaScript has always had a gorgeous heart. </a:t>
            </a:r>
            <a:r>
              <a:rPr lang="en-US" dirty="0" err="1" smtClean="0"/>
              <a:t>CoffeeScript</a:t>
            </a:r>
            <a:r>
              <a:rPr lang="en-US" dirty="0" smtClean="0"/>
              <a:t> is an attempt to expose the good parts of JavaScript in a simple way.</a:t>
            </a:r>
          </a:p>
          <a:p>
            <a:r>
              <a:rPr lang="en-US" dirty="0" smtClean="0"/>
              <a:t>The golden rule of </a:t>
            </a:r>
            <a:r>
              <a:rPr lang="en-US" dirty="0" err="1" smtClean="0"/>
              <a:t>CoffeeScript</a:t>
            </a:r>
            <a:r>
              <a:rPr lang="en-US" dirty="0" smtClean="0"/>
              <a:t> is: </a:t>
            </a:r>
            <a:r>
              <a:rPr lang="en-US" i="1" dirty="0" smtClean="0"/>
              <a:t>“It’s just JavaScript”</a:t>
            </a:r>
            <a:r>
              <a:rPr lang="en-US" dirty="0" smtClean="0"/>
              <a:t>. The code compiles one-to-one into the equivalent JS, and there is no interpretation at runtime. You can use any existing JavaScript library seamlessly from </a:t>
            </a:r>
            <a:r>
              <a:rPr lang="en-US" dirty="0" err="1" smtClean="0"/>
              <a:t>CoffeeScript</a:t>
            </a:r>
            <a:r>
              <a:rPr lang="en-US" dirty="0" smtClean="0"/>
              <a:t> (and vice-versa). The compiled output is readable, pretty-printed, and tends to run as fast or faster than the equivalent handwritten JavaScript.</a:t>
            </a:r>
          </a:p>
          <a:p>
            <a:r>
              <a:rPr lang="en-US" dirty="0" smtClean="0"/>
              <a:t>http://coffeescript.org/</a:t>
            </a: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a:t>
            </a:fld>
            <a:endParaRPr lang="en-US" altLang="en-US"/>
          </a:p>
        </p:txBody>
      </p:sp>
    </p:spTree>
    <p:extLst>
      <p:ext uri="{BB962C8B-B14F-4D97-AF65-F5344CB8AC3E}">
        <p14:creationId xmlns:p14="http://schemas.microsoft.com/office/powerpoint/2010/main" val="4251988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10</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11</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12</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14</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16</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19</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t>https://www.postgresql.org/docs/9.4/static/sql-do.html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21</a:t>
            </a:fld>
            <a:endParaRPr lang="en-US" altLang="en-US"/>
          </a:p>
        </p:txBody>
      </p:sp>
    </p:spTree>
    <p:extLst>
      <p:ext uri="{BB962C8B-B14F-4D97-AF65-F5344CB8AC3E}">
        <p14:creationId xmlns:p14="http://schemas.microsoft.com/office/powerpoint/2010/main" val="5063651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23</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t>Update and Insert as a Single Command. The CREATE TABLE Query grabs the existing keys and adds keys to new rows.</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44</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t>Update and Insert as a Single Command. The CREATE TABLE Query grabs the existing keys and adds keys to new rows.</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45</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t>Update and Insert as a Single Command. The CREATE TABLE Query grabs the existing keys and adds keys to new rows.</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46</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48</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49</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50</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51</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52</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53</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54</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55</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56</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57</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58</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thank you.eps"/>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93938" y="3041650"/>
            <a:ext cx="45593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01613" y="5827713"/>
            <a:ext cx="2139950" cy="8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92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726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01613" y="5827713"/>
            <a:ext cx="2139950" cy="8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10"/>
          <p:cNvSpPr>
            <a:spLocks noGrp="1"/>
          </p:cNvSpPr>
          <p:nvPr>
            <p:ph type="body" sz="quarter" idx="10"/>
          </p:nvPr>
        </p:nvSpPr>
        <p:spPr>
          <a:xfrm>
            <a:off x="457199" y="578533"/>
            <a:ext cx="8228013"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2270940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Text Placeholder 10"/>
          <p:cNvSpPr>
            <a:spLocks noGrp="1"/>
          </p:cNvSpPr>
          <p:nvPr>
            <p:ph type="body" sz="quarter" idx="10"/>
          </p:nvPr>
        </p:nvSpPr>
        <p:spPr>
          <a:xfrm>
            <a:off x="457199" y="578533"/>
            <a:ext cx="8228013"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1081200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smtClean="0"/>
              <a:t>Click to edit Master title style</a:t>
            </a:r>
            <a:endParaRPr lang="en-US" dirty="0"/>
          </a:p>
        </p:txBody>
      </p:sp>
      <p:sp>
        <p:nvSpPr>
          <p:cNvPr id="6" name="Text Placeholder 5"/>
          <p:cNvSpPr>
            <a:spLocks noGrp="1"/>
          </p:cNvSpPr>
          <p:nvPr>
            <p:ph type="body" sz="quarter" idx="12"/>
          </p:nvPr>
        </p:nvSpPr>
        <p:spPr>
          <a:xfrm>
            <a:off x="4570412" y="1261872"/>
            <a:ext cx="4114801" cy="4846320"/>
          </a:xfrm>
        </p:spPr>
        <p:txBody>
          <a:bodyPr spcCol="0"/>
          <a:lstStyle>
            <a:lvl1pPr marL="0" indent="0">
              <a:lnSpc>
                <a:spcPts val="2000"/>
              </a:lnSpc>
              <a:defRPr sz="1800" baseline="0">
                <a:solidFill>
                  <a:schemeClr val="accent6"/>
                </a:solidFill>
                <a:latin typeface="Consolas" panose="020B0609020204030204" pitchFamily="49" charset="0"/>
                <a:cs typeface="Consolas" panose="020B0609020204030204" pitchFamily="49" charset="0"/>
              </a:defRPr>
            </a:lvl1pPr>
            <a:lvl2pPr marL="115888" indent="-118872">
              <a:spcBef>
                <a:spcPts val="900"/>
              </a:spcBef>
              <a:buSzPct val="100000"/>
              <a:buFont typeface="Lucida Grande"/>
              <a:buChar char="-"/>
              <a:defRPr sz="1400">
                <a:solidFill>
                  <a:schemeClr val="accent6"/>
                </a:solidFill>
                <a:latin typeface="Consolas" panose="020B0609020204030204" pitchFamily="49" charset="0"/>
                <a:cs typeface="Consolas" panose="020B0609020204030204" pitchFamily="49" charset="0"/>
              </a:defRPr>
            </a:lvl2pPr>
            <a:lvl3pPr marL="222250" indent="-222250">
              <a:buFont typeface="Lucida Grande"/>
              <a:buChar char="-"/>
              <a:defRPr sz="1400" baseline="0"/>
            </a:lvl3pPr>
          </a:lstStyle>
          <a:p>
            <a:pPr lvl="0"/>
            <a:r>
              <a:rPr lang="en-US" dirty="0" smtClean="0"/>
              <a:t>Click to edit Master text styles</a:t>
            </a:r>
          </a:p>
          <a:p>
            <a:pPr lvl="1"/>
            <a:r>
              <a:rPr lang="en-US" dirty="0" smtClean="0"/>
              <a:t>Second level</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
        <p:nvSpPr>
          <p:cNvPr id="9" name="Text Placeholder 5"/>
          <p:cNvSpPr>
            <a:spLocks noGrp="1"/>
          </p:cNvSpPr>
          <p:nvPr>
            <p:ph type="body" sz="quarter" idx="16"/>
          </p:nvPr>
        </p:nvSpPr>
        <p:spPr>
          <a:xfrm>
            <a:off x="455613" y="1261872"/>
            <a:ext cx="3876902" cy="4846320"/>
          </a:xfrm>
        </p:spPr>
        <p:txBody>
          <a:bodyPr spcCol="0"/>
          <a:lstStyle>
            <a:lvl1pPr marL="0" indent="0">
              <a:lnSpc>
                <a:spcPct val="100000"/>
              </a:lnSpc>
              <a:spcBef>
                <a:spcPts val="900"/>
              </a:spcBef>
              <a:defRPr sz="1800" baseline="0">
                <a:solidFill>
                  <a:schemeClr val="accent6"/>
                </a:solidFill>
              </a:defRPr>
            </a:lvl1pPr>
            <a:lvl2pPr marL="115888" indent="-118872">
              <a:lnSpc>
                <a:spcPct val="100000"/>
              </a:lnSpc>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1246929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solidFill>
                  <a:schemeClr val="accent6"/>
                </a:solidFill>
              </a:defRPr>
            </a:lvl1pPr>
          </a:lstStyle>
          <a:p>
            <a:r>
              <a:rPr lang="en-US" dirty="0" smtClean="0"/>
              <a:t>Click to edit Master title style</a:t>
            </a:r>
            <a:endParaRPr lang="en-US" dirty="0"/>
          </a:p>
        </p:txBody>
      </p:sp>
      <p:sp>
        <p:nvSpPr>
          <p:cNvPr id="14" name="Text Placeholder 13"/>
          <p:cNvSpPr>
            <a:spLocks noGrp="1"/>
          </p:cNvSpPr>
          <p:nvPr>
            <p:ph type="body" sz="quarter" idx="13"/>
          </p:nvPr>
        </p:nvSpPr>
        <p:spPr>
          <a:xfrm>
            <a:off x="457993" y="1261872"/>
            <a:ext cx="6858000" cy="5029200"/>
          </a:xfrm>
        </p:spPr>
        <p:txBody>
          <a:bodyPr/>
          <a:lstStyle>
            <a:lvl1pPr marL="0" indent="0">
              <a:defRPr>
                <a:solidFill>
                  <a:schemeClr val="accent6"/>
                </a:solidFill>
              </a:defRPr>
            </a:lvl1pPr>
            <a:lvl2pPr marL="117475" indent="-117475">
              <a:spcBef>
                <a:spcPts val="984"/>
              </a:spcBef>
              <a:buClrTx/>
              <a:buSzPct val="100000"/>
              <a:defRPr sz="1600" i="1" baseline="0">
                <a:solidFill>
                  <a:schemeClr val="accent6"/>
                </a:solidFill>
              </a:defRPr>
            </a:lvl2pPr>
          </a:lstStyle>
          <a:p>
            <a:pPr lvl="0"/>
            <a:r>
              <a:rPr lang="en-US" dirty="0" smtClean="0"/>
              <a:t>Click to edit Master text styles</a:t>
            </a:r>
          </a:p>
          <a:p>
            <a:pPr lvl="1"/>
            <a:r>
              <a:rPr lang="en-US" dirty="0" smtClean="0"/>
              <a:t>Second level</a:t>
            </a:r>
          </a:p>
        </p:txBody>
      </p:sp>
      <p:sp>
        <p:nvSpPr>
          <p:cNvPr id="4"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5"/>
          </p:nvPr>
        </p:nvSpPr>
        <p:spPr/>
        <p:txBody>
          <a:bodyPr/>
          <a:lstStyle>
            <a:lvl1pPr>
              <a:defRPr/>
            </a:lvl1pPr>
          </a:lstStyle>
          <a:p>
            <a:fld id="{C99F375B-329E-459C-8CC0-EF46448245D0}" type="slidenum">
              <a:rPr lang="en-US" altLang="en-US"/>
              <a:pPr/>
              <a:t>‹#›</a:t>
            </a:fld>
            <a:endParaRPr lang="en-US" altLang="en-US"/>
          </a:p>
        </p:txBody>
      </p:sp>
    </p:spTree>
    <p:extLst>
      <p:ext uri="{BB962C8B-B14F-4D97-AF65-F5344CB8AC3E}">
        <p14:creationId xmlns:p14="http://schemas.microsoft.com/office/powerpoint/2010/main" val="2678390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smtClean="0"/>
              <a:t>Click to edit Master title style</a:t>
            </a:r>
            <a:endParaRPr lang="en-US" dirty="0"/>
          </a:p>
        </p:txBody>
      </p:sp>
      <p:sp>
        <p:nvSpPr>
          <p:cNvPr id="6" name="Text Placeholder 5"/>
          <p:cNvSpPr>
            <a:spLocks noGrp="1"/>
          </p:cNvSpPr>
          <p:nvPr>
            <p:ph type="body" sz="quarter" idx="12"/>
          </p:nvPr>
        </p:nvSpPr>
        <p:spPr>
          <a:xfrm>
            <a:off x="458787" y="1261872"/>
            <a:ext cx="6850507" cy="4846320"/>
          </a:xfrm>
        </p:spPr>
        <p:txBody>
          <a:bodyPr/>
          <a:lstStyle>
            <a:lvl1pPr marL="0" indent="0">
              <a:spcBef>
                <a:spcPts val="600"/>
              </a:spcBef>
              <a:defRPr>
                <a:solidFill>
                  <a:schemeClr val="accent6"/>
                </a:solidFill>
              </a:defRPr>
            </a:lvl1pPr>
            <a:lvl2pPr marL="579438" indent="-118872">
              <a:spcBef>
                <a:spcPts val="600"/>
              </a:spcBef>
              <a:spcAft>
                <a:spcPts val="900"/>
              </a:spcAft>
              <a:buFont typeface="Arial"/>
              <a:buChar char="•"/>
              <a:defRPr sz="1800" baseline="0">
                <a:solidFill>
                  <a:schemeClr val="accent6"/>
                </a:solidFill>
              </a:defRPr>
            </a:lvl2pPr>
            <a:lvl3pPr marL="685800" indent="-111125">
              <a:spcBef>
                <a:spcPts val="300"/>
              </a:spcBef>
              <a:buFont typeface="Lucida Grande"/>
              <a:buChar char="-"/>
              <a:defRPr sz="1400">
                <a:solidFill>
                  <a:schemeClr val="accent6"/>
                </a:solidFill>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81F6045A-3FC8-4180-9CC3-FF6C384CE9FA}" type="slidenum">
              <a:rPr lang="en-US" altLang="en-US"/>
              <a:pPr/>
              <a:t>‹#›</a:t>
            </a:fld>
            <a:endParaRPr lang="en-US" altLang="en-US"/>
          </a:p>
        </p:txBody>
      </p:sp>
    </p:spTree>
    <p:extLst>
      <p:ext uri="{BB962C8B-B14F-4D97-AF65-F5344CB8AC3E}">
        <p14:creationId xmlns:p14="http://schemas.microsoft.com/office/powerpoint/2010/main" val="204500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smtClean="0"/>
              <a:t>Click to edit Master title style</a:t>
            </a:r>
            <a:endParaRPr lang="en-US" dirty="0"/>
          </a:p>
        </p:txBody>
      </p:sp>
      <p:sp>
        <p:nvSpPr>
          <p:cNvPr id="6" name="Text Placeholder 5"/>
          <p:cNvSpPr>
            <a:spLocks noGrp="1"/>
          </p:cNvSpPr>
          <p:nvPr>
            <p:ph type="body" sz="quarter" idx="12"/>
          </p:nvPr>
        </p:nvSpPr>
        <p:spPr>
          <a:xfrm>
            <a:off x="458787" y="1261872"/>
            <a:ext cx="8226426" cy="4846320"/>
          </a:xfrm>
        </p:spPr>
        <p:txBody>
          <a:bodyPr numCol="2" spcCol="457200"/>
          <a:lstStyle>
            <a:lvl1pPr marL="0" indent="0">
              <a:defRPr baseline="0">
                <a:solidFill>
                  <a:schemeClr val="accent6"/>
                </a:solidFill>
              </a:defRPr>
            </a:lvl1pPr>
            <a:lvl2pPr marL="115888" indent="-118872">
              <a:spcBef>
                <a:spcPts val="900"/>
              </a:spcBef>
              <a:buFont typeface="Arial"/>
              <a:buChar char="•"/>
              <a:defRPr sz="1800">
                <a:solidFill>
                  <a:schemeClr val="accent6"/>
                </a:solidFill>
              </a:defRPr>
            </a:lvl2pPr>
            <a:lvl3pPr marL="279400" indent="-111125">
              <a:buFont typeface="Lucida Grande"/>
              <a:buChar char="-"/>
              <a:defRPr sz="1400" baseline="0">
                <a:solidFill>
                  <a:schemeClr val="accent6"/>
                </a:solidFill>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73C825DA-F96F-4A9F-8CE9-F0163AF7130F}" type="slidenum">
              <a:rPr lang="en-US" altLang="en-US"/>
              <a:pPr/>
              <a:t>‹#›</a:t>
            </a:fld>
            <a:endParaRPr lang="en-US" altLang="en-US"/>
          </a:p>
        </p:txBody>
      </p:sp>
    </p:spTree>
    <p:extLst>
      <p:ext uri="{BB962C8B-B14F-4D97-AF65-F5344CB8AC3E}">
        <p14:creationId xmlns:p14="http://schemas.microsoft.com/office/powerpoint/2010/main" val="2657588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smtClean="0"/>
              <a:t>Click to edit Master title style</a:t>
            </a:r>
            <a:endParaRPr lang="en-US" dirty="0"/>
          </a:p>
        </p:txBody>
      </p:sp>
      <p:sp>
        <p:nvSpPr>
          <p:cNvPr id="6" name="Text Placeholder 5"/>
          <p:cNvSpPr>
            <a:spLocks noGrp="1"/>
          </p:cNvSpPr>
          <p:nvPr>
            <p:ph type="body" sz="quarter" idx="12"/>
          </p:nvPr>
        </p:nvSpPr>
        <p:spPr>
          <a:xfrm>
            <a:off x="4570412" y="1261872"/>
            <a:ext cx="4114801" cy="4846320"/>
          </a:xfrm>
        </p:spPr>
        <p:txBody>
          <a:bodyPr spcCol="0"/>
          <a:lstStyle>
            <a:lvl1pPr marL="0" indent="0">
              <a:lnSpc>
                <a:spcPts val="2000"/>
              </a:lnSpc>
              <a:defRPr sz="1800" baseline="0">
                <a:solidFill>
                  <a:schemeClr val="accent6"/>
                </a:solidFill>
              </a:defRPr>
            </a:lvl1pPr>
            <a:lvl2pPr marL="115888" indent="-118872">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smtClean="0"/>
              <a:t>Click to edit Master text styles</a:t>
            </a:r>
          </a:p>
          <a:p>
            <a:pPr lvl="1"/>
            <a:r>
              <a:rPr lang="en-US" dirty="0" smtClean="0"/>
              <a:t>Second level</a:t>
            </a:r>
          </a:p>
        </p:txBody>
      </p:sp>
      <p:sp>
        <p:nvSpPr>
          <p:cNvPr id="7" name="Picture Placeholder 6"/>
          <p:cNvSpPr>
            <a:spLocks noGrp="1"/>
          </p:cNvSpPr>
          <p:nvPr>
            <p:ph type="pic" sz="quarter" idx="13"/>
          </p:nvPr>
        </p:nvSpPr>
        <p:spPr>
          <a:xfrm>
            <a:off x="458789" y="1243013"/>
            <a:ext cx="3765362" cy="4885805"/>
          </a:xfrm>
          <a:solidFill>
            <a:schemeClr val="accent6">
              <a:lumMod val="50000"/>
              <a:alpha val="11000"/>
            </a:schemeClr>
          </a:solidFill>
        </p:spPr>
        <p:txBody>
          <a:bodyPr bIns="777240" anchor="ctr"/>
          <a:lstStyle>
            <a:lvl1pPr algn="ctr">
              <a:defRPr sz="1200">
                <a:solidFill>
                  <a:schemeClr val="accent4"/>
                </a:solidFill>
              </a:defRPr>
            </a:lvl1pPr>
          </a:lstStyle>
          <a:p>
            <a:pPr lvl="0"/>
            <a:r>
              <a:rPr lang="en-US" noProof="0" dirty="0" smtClean="0"/>
              <a:t>Drag picture to placeholder or click icon to add</a:t>
            </a:r>
            <a:endParaRPr lang="en-US" noProof="0" dirty="0"/>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Tree>
    <p:extLst>
      <p:ext uri="{BB962C8B-B14F-4D97-AF65-F5344CB8AC3E}">
        <p14:creationId xmlns:p14="http://schemas.microsoft.com/office/powerpoint/2010/main" val="2763725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smtClean="0"/>
              <a:t>Click to edit Master title style</a:t>
            </a:r>
            <a:endParaRPr lang="en-US" dirty="0"/>
          </a:p>
        </p:txBody>
      </p:sp>
      <p:sp>
        <p:nvSpPr>
          <p:cNvPr id="6" name="Text Placeholder 5"/>
          <p:cNvSpPr>
            <a:spLocks noGrp="1"/>
          </p:cNvSpPr>
          <p:nvPr>
            <p:ph type="body" sz="quarter" idx="12"/>
          </p:nvPr>
        </p:nvSpPr>
        <p:spPr>
          <a:xfrm>
            <a:off x="4570412" y="1261872"/>
            <a:ext cx="4114801" cy="4846320"/>
          </a:xfrm>
        </p:spPr>
        <p:txBody>
          <a:bodyPr spcCol="0"/>
          <a:lstStyle>
            <a:lvl1pPr marL="0" indent="0">
              <a:lnSpc>
                <a:spcPts val="2000"/>
              </a:lnSpc>
              <a:defRPr sz="1800" baseline="0">
                <a:solidFill>
                  <a:schemeClr val="accent6"/>
                </a:solidFill>
                <a:latin typeface="Consolas" panose="020B0609020204030204" pitchFamily="49" charset="0"/>
                <a:cs typeface="Consolas" panose="020B0609020204030204" pitchFamily="49" charset="0"/>
              </a:defRPr>
            </a:lvl1pPr>
            <a:lvl2pPr marL="115888" indent="-118872">
              <a:spcBef>
                <a:spcPts val="900"/>
              </a:spcBef>
              <a:buSzPct val="100000"/>
              <a:buFont typeface="Lucida Grande"/>
              <a:buChar char="-"/>
              <a:defRPr sz="1400">
                <a:solidFill>
                  <a:schemeClr val="accent6"/>
                </a:solidFill>
                <a:latin typeface="Consolas" panose="020B0609020204030204" pitchFamily="49" charset="0"/>
                <a:cs typeface="Consolas" panose="020B0609020204030204" pitchFamily="49" charset="0"/>
              </a:defRPr>
            </a:lvl2pPr>
            <a:lvl3pPr marL="222250" indent="-222250">
              <a:buFont typeface="Lucida Grande"/>
              <a:buChar char="-"/>
              <a:defRPr sz="1400" baseline="0"/>
            </a:lvl3pPr>
          </a:lstStyle>
          <a:p>
            <a:pPr lvl="0"/>
            <a:r>
              <a:rPr lang="en-US" dirty="0" smtClean="0"/>
              <a:t>Click to edit Master text styles</a:t>
            </a:r>
          </a:p>
          <a:p>
            <a:pPr lvl="1"/>
            <a:r>
              <a:rPr lang="en-US" dirty="0" smtClean="0"/>
              <a:t>Second level</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
        <p:nvSpPr>
          <p:cNvPr id="9" name="Text Placeholder 5"/>
          <p:cNvSpPr>
            <a:spLocks noGrp="1"/>
          </p:cNvSpPr>
          <p:nvPr>
            <p:ph type="body" sz="quarter" idx="16"/>
          </p:nvPr>
        </p:nvSpPr>
        <p:spPr>
          <a:xfrm>
            <a:off x="455613" y="1261872"/>
            <a:ext cx="3876902" cy="4846320"/>
          </a:xfrm>
        </p:spPr>
        <p:txBody>
          <a:bodyPr spcCol="0"/>
          <a:lstStyle>
            <a:lvl1pPr marL="0" indent="0">
              <a:lnSpc>
                <a:spcPct val="100000"/>
              </a:lnSpc>
              <a:spcBef>
                <a:spcPts val="900"/>
              </a:spcBef>
              <a:defRPr sz="1800" baseline="0">
                <a:solidFill>
                  <a:schemeClr val="accent6"/>
                </a:solidFill>
              </a:defRPr>
            </a:lvl1pPr>
            <a:lvl2pPr marL="115888" indent="-118872">
              <a:lnSpc>
                <a:spcPct val="100000"/>
              </a:lnSpc>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902308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smtClean="0"/>
              <a:t>Click to edit Master title style</a:t>
            </a:r>
            <a:endParaRPr lang="en-US" dirty="0"/>
          </a:p>
        </p:txBody>
      </p:sp>
      <p:sp>
        <p:nvSpPr>
          <p:cNvPr id="6" name="Text Placeholder 5"/>
          <p:cNvSpPr>
            <a:spLocks noGrp="1"/>
          </p:cNvSpPr>
          <p:nvPr>
            <p:ph type="body" sz="quarter" idx="12"/>
          </p:nvPr>
        </p:nvSpPr>
        <p:spPr>
          <a:xfrm>
            <a:off x="458788" y="3713391"/>
            <a:ext cx="2464929"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smtClean="0"/>
              <a:t>Click to edit Master text styles</a:t>
            </a:r>
          </a:p>
          <a:p>
            <a:pPr lvl="1"/>
            <a:r>
              <a:rPr lang="en-US" dirty="0" smtClean="0"/>
              <a:t>Second level</a:t>
            </a:r>
          </a:p>
        </p:txBody>
      </p:sp>
      <p:sp>
        <p:nvSpPr>
          <p:cNvPr id="7" name="Picture Placeholder 6"/>
          <p:cNvSpPr>
            <a:spLocks noGrp="1"/>
          </p:cNvSpPr>
          <p:nvPr>
            <p:ph type="pic" sz="quarter" idx="13"/>
          </p:nvPr>
        </p:nvSpPr>
        <p:spPr>
          <a:xfrm>
            <a:off x="458790" y="1243014"/>
            <a:ext cx="2464928" cy="2257058"/>
          </a:xfrm>
          <a:solidFill>
            <a:srgbClr val="7F7F7F">
              <a:alpha val="11000"/>
            </a:srgbClr>
          </a:solidFill>
        </p:spPr>
        <p:txBody>
          <a:bodyPr bIns="777240" anchor="ctr"/>
          <a:lstStyle>
            <a:lvl1pPr algn="ctr">
              <a:defRPr sz="1200">
                <a:solidFill>
                  <a:schemeClr val="accent6"/>
                </a:solidFill>
              </a:defRPr>
            </a:lvl1pPr>
          </a:lstStyle>
          <a:p>
            <a:pPr lvl="0"/>
            <a:r>
              <a:rPr lang="en-US" noProof="0" smtClean="0"/>
              <a:t>Drag picture to placeholder or click icon to add</a:t>
            </a:r>
            <a:endParaRPr lang="en-US" noProof="0" dirty="0"/>
          </a:p>
        </p:txBody>
      </p:sp>
      <p:sp>
        <p:nvSpPr>
          <p:cNvPr id="13" name="Picture Placeholder 6"/>
          <p:cNvSpPr>
            <a:spLocks noGrp="1"/>
          </p:cNvSpPr>
          <p:nvPr>
            <p:ph type="pic" sz="quarter" idx="14"/>
          </p:nvPr>
        </p:nvSpPr>
        <p:spPr>
          <a:xfrm>
            <a:off x="3339537" y="1243014"/>
            <a:ext cx="2464928" cy="2257058"/>
          </a:xfrm>
          <a:solidFill>
            <a:srgbClr val="7F7F7F">
              <a:alpha val="11000"/>
            </a:srgbClr>
          </a:solidFill>
        </p:spPr>
        <p:txBody>
          <a:bodyPr bIns="777240" anchor="ctr"/>
          <a:lstStyle>
            <a:lvl1pPr algn="ctr">
              <a:defRPr sz="1200">
                <a:solidFill>
                  <a:schemeClr val="accent6"/>
                </a:solidFill>
              </a:defRPr>
            </a:lvl1pPr>
          </a:lstStyle>
          <a:p>
            <a:pPr lvl="0"/>
            <a:r>
              <a:rPr lang="en-US" noProof="0" smtClean="0"/>
              <a:t>Drag picture to placeholder or click icon to add</a:t>
            </a:r>
            <a:endParaRPr lang="en-US" noProof="0" dirty="0"/>
          </a:p>
        </p:txBody>
      </p:sp>
      <p:sp>
        <p:nvSpPr>
          <p:cNvPr id="14" name="Picture Placeholder 6"/>
          <p:cNvSpPr>
            <a:spLocks noGrp="1"/>
          </p:cNvSpPr>
          <p:nvPr>
            <p:ph type="pic" sz="quarter" idx="15"/>
          </p:nvPr>
        </p:nvSpPr>
        <p:spPr>
          <a:xfrm>
            <a:off x="6220285" y="1243014"/>
            <a:ext cx="2464928" cy="2257058"/>
          </a:xfrm>
          <a:solidFill>
            <a:srgbClr val="7F7F7F">
              <a:alpha val="11000"/>
            </a:srgbClr>
          </a:solidFill>
        </p:spPr>
        <p:txBody>
          <a:bodyPr bIns="777240" anchor="ctr"/>
          <a:lstStyle>
            <a:lvl1pPr algn="ctr">
              <a:defRPr sz="1200">
                <a:solidFill>
                  <a:schemeClr val="accent6"/>
                </a:solidFill>
              </a:defRPr>
            </a:lvl1pPr>
          </a:lstStyle>
          <a:p>
            <a:pPr lvl="0"/>
            <a:r>
              <a:rPr lang="en-US" noProof="0" smtClean="0"/>
              <a:t>Drag picture to placeholder or click icon to add</a:t>
            </a:r>
            <a:endParaRPr lang="en-US" noProof="0" dirty="0"/>
          </a:p>
        </p:txBody>
      </p:sp>
      <p:sp>
        <p:nvSpPr>
          <p:cNvPr id="11" name="Text Placeholder 5"/>
          <p:cNvSpPr>
            <a:spLocks noGrp="1"/>
          </p:cNvSpPr>
          <p:nvPr>
            <p:ph type="body" sz="quarter" idx="20"/>
          </p:nvPr>
        </p:nvSpPr>
        <p:spPr>
          <a:xfrm>
            <a:off x="3339536" y="3713391"/>
            <a:ext cx="2464929"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smtClean="0"/>
              <a:t>Click to edit Master text styles</a:t>
            </a:r>
          </a:p>
          <a:p>
            <a:pPr lvl="1"/>
            <a:r>
              <a:rPr lang="en-US" dirty="0" smtClean="0"/>
              <a:t>Second level</a:t>
            </a:r>
          </a:p>
        </p:txBody>
      </p:sp>
      <p:sp>
        <p:nvSpPr>
          <p:cNvPr id="12" name="Text Placeholder 5"/>
          <p:cNvSpPr>
            <a:spLocks noGrp="1"/>
          </p:cNvSpPr>
          <p:nvPr>
            <p:ph type="body" sz="quarter" idx="21"/>
          </p:nvPr>
        </p:nvSpPr>
        <p:spPr>
          <a:xfrm>
            <a:off x="6220284" y="3713391"/>
            <a:ext cx="2464929"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smtClean="0"/>
              <a:t>Click to edit Master text styles</a:t>
            </a:r>
          </a:p>
          <a:p>
            <a:pPr lvl="1"/>
            <a:r>
              <a:rPr lang="en-US" dirty="0" smtClean="0"/>
              <a:t>Second level</a:t>
            </a:r>
          </a:p>
        </p:txBody>
      </p:sp>
      <p:sp>
        <p:nvSpPr>
          <p:cNvPr id="9" name="Rectangle 11"/>
          <p:cNvSpPr>
            <a:spLocks noGrp="1" noChangeArrowheads="1"/>
          </p:cNvSpPr>
          <p:nvPr>
            <p:ph type="ftr" sz="quarter" idx="22"/>
          </p:nvPr>
        </p:nvSpPr>
        <p:spPr>
          <a:ln/>
        </p:spPr>
        <p:txBody>
          <a:bodyPr/>
          <a:lstStyle>
            <a:lvl1pPr>
              <a:defRPr/>
            </a:lvl1pPr>
          </a:lstStyle>
          <a:p>
            <a:pPr>
              <a:defRPr/>
            </a:pPr>
            <a:r>
              <a:rPr lang="en-US" altLang="en-US"/>
              <a:t>© Fred Hutchinson Cancer Research Center </a:t>
            </a:r>
            <a:endParaRPr lang="en-US" altLang="en-US" dirty="0"/>
          </a:p>
        </p:txBody>
      </p:sp>
      <p:sp>
        <p:nvSpPr>
          <p:cNvPr id="10" name="Rectangle 12"/>
          <p:cNvSpPr>
            <a:spLocks noGrp="1" noChangeArrowheads="1"/>
          </p:cNvSpPr>
          <p:nvPr>
            <p:ph type="sldNum" sz="quarter" idx="23"/>
          </p:nvPr>
        </p:nvSpPr>
        <p:spPr>
          <a:ln/>
        </p:spPr>
        <p:txBody>
          <a:bodyPr/>
          <a:lstStyle>
            <a:lvl1pPr>
              <a:defRPr/>
            </a:lvl1pPr>
          </a:lstStyle>
          <a:p>
            <a:fld id="{0D9845D6-59E6-43EE-8BC0-8147DDE29F98}" type="slidenum">
              <a:rPr lang="en-US" altLang="en-US"/>
              <a:pPr/>
              <a:t>‹#›</a:t>
            </a:fld>
            <a:endParaRPr lang="en-US" altLang="en-US"/>
          </a:p>
        </p:txBody>
      </p:sp>
    </p:spTree>
    <p:extLst>
      <p:ext uri="{BB962C8B-B14F-4D97-AF65-F5344CB8AC3E}">
        <p14:creationId xmlns:p14="http://schemas.microsoft.com/office/powerpoint/2010/main" val="4031578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Picture Placeholder 6"/>
          <p:cNvSpPr>
            <a:spLocks noGrp="1"/>
          </p:cNvSpPr>
          <p:nvPr>
            <p:ph type="pic" sz="quarter" idx="13"/>
          </p:nvPr>
        </p:nvSpPr>
        <p:spPr>
          <a:xfrm>
            <a:off x="4734333" y="1243013"/>
            <a:ext cx="3950880" cy="3365847"/>
          </a:xfrm>
          <a:solidFill>
            <a:srgbClr val="7F7F7F">
              <a:alpha val="11000"/>
            </a:srgbClr>
          </a:solidFill>
        </p:spPr>
        <p:txBody>
          <a:bodyPr bIns="777240" anchor="ctr"/>
          <a:lstStyle>
            <a:lvl1pPr algn="ctr">
              <a:defRPr sz="1200">
                <a:solidFill>
                  <a:schemeClr val="accent6"/>
                </a:solidFill>
              </a:defRPr>
            </a:lvl1pPr>
          </a:lstStyle>
          <a:p>
            <a:pPr lvl="0"/>
            <a:r>
              <a:rPr lang="en-US" noProof="0" smtClean="0"/>
              <a:t>Drag picture to placeholder or click icon to add</a:t>
            </a:r>
            <a:endParaRPr lang="en-US" noProof="0" dirty="0"/>
          </a:p>
        </p:txBody>
      </p:sp>
      <p:sp>
        <p:nvSpPr>
          <p:cNvPr id="19" name="Text Placeholder 5"/>
          <p:cNvSpPr>
            <a:spLocks noGrp="1"/>
          </p:cNvSpPr>
          <p:nvPr>
            <p:ph type="body" sz="quarter" idx="14"/>
          </p:nvPr>
        </p:nvSpPr>
        <p:spPr>
          <a:xfrm>
            <a:off x="458785" y="4817251"/>
            <a:ext cx="3936611"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smtClean="0"/>
              <a:t>Click to edit Master text styles</a:t>
            </a:r>
          </a:p>
          <a:p>
            <a:pPr lvl="1"/>
            <a:r>
              <a:rPr lang="en-US" dirty="0" smtClean="0"/>
              <a:t>Second level</a:t>
            </a:r>
          </a:p>
        </p:txBody>
      </p:sp>
      <p:sp>
        <p:nvSpPr>
          <p:cNvPr id="20" name="Picture Placeholder 6"/>
          <p:cNvSpPr>
            <a:spLocks noGrp="1"/>
          </p:cNvSpPr>
          <p:nvPr>
            <p:ph type="pic" sz="quarter" idx="15"/>
          </p:nvPr>
        </p:nvSpPr>
        <p:spPr>
          <a:xfrm>
            <a:off x="458788" y="1243013"/>
            <a:ext cx="3950880" cy="3365847"/>
          </a:xfrm>
          <a:solidFill>
            <a:srgbClr val="7F7F7F">
              <a:alpha val="11000"/>
            </a:srgbClr>
          </a:solidFill>
        </p:spPr>
        <p:txBody>
          <a:bodyPr bIns="777240" anchor="ctr"/>
          <a:lstStyle>
            <a:lvl1pPr algn="ctr">
              <a:defRPr sz="1200">
                <a:solidFill>
                  <a:schemeClr val="accent6"/>
                </a:solidFill>
              </a:defRPr>
            </a:lvl1pPr>
          </a:lstStyle>
          <a:p>
            <a:pPr lvl="0"/>
            <a:r>
              <a:rPr lang="en-US" noProof="0" smtClean="0"/>
              <a:t>Drag picture to placeholder or click icon to add</a:t>
            </a:r>
            <a:endParaRPr lang="en-US" noProof="0" dirty="0"/>
          </a:p>
        </p:txBody>
      </p:sp>
      <p:sp>
        <p:nvSpPr>
          <p:cNvPr id="10" name="Text Placeholder 5"/>
          <p:cNvSpPr>
            <a:spLocks noGrp="1"/>
          </p:cNvSpPr>
          <p:nvPr>
            <p:ph type="body" sz="quarter" idx="18"/>
          </p:nvPr>
        </p:nvSpPr>
        <p:spPr>
          <a:xfrm>
            <a:off x="4748602" y="4817251"/>
            <a:ext cx="3936611"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smtClean="0"/>
              <a:t>Click to edit Master text styles</a:t>
            </a:r>
          </a:p>
          <a:p>
            <a:pPr lvl="1"/>
            <a:r>
              <a:rPr lang="en-US" dirty="0" smtClean="0"/>
              <a:t>Second level</a:t>
            </a:r>
          </a:p>
        </p:txBody>
      </p:sp>
      <p:sp>
        <p:nvSpPr>
          <p:cNvPr id="8" name="Rectangle 11"/>
          <p:cNvSpPr>
            <a:spLocks noGrp="1" noChangeArrowheads="1"/>
          </p:cNvSpPr>
          <p:nvPr>
            <p:ph type="ftr" sz="quarter" idx="19"/>
          </p:nvPr>
        </p:nvSpPr>
        <p:spPr>
          <a:ln/>
        </p:spPr>
        <p:txBody>
          <a:bodyPr/>
          <a:lstStyle>
            <a:lvl1pPr>
              <a:defRPr/>
            </a:lvl1pPr>
          </a:lstStyle>
          <a:p>
            <a:pPr>
              <a:defRPr/>
            </a:pPr>
            <a:r>
              <a:rPr lang="en-US" altLang="en-US"/>
              <a:t>© Fred Hutchinson Cancer Research Center </a:t>
            </a:r>
            <a:endParaRPr lang="en-US" altLang="en-US" dirty="0"/>
          </a:p>
        </p:txBody>
      </p:sp>
      <p:sp>
        <p:nvSpPr>
          <p:cNvPr id="9" name="Rectangle 12"/>
          <p:cNvSpPr>
            <a:spLocks noGrp="1" noChangeArrowheads="1"/>
          </p:cNvSpPr>
          <p:nvPr>
            <p:ph type="sldNum" sz="quarter" idx="20"/>
          </p:nvPr>
        </p:nvSpPr>
        <p:spPr>
          <a:ln/>
        </p:spPr>
        <p:txBody>
          <a:bodyPr/>
          <a:lstStyle>
            <a:lvl1pPr>
              <a:defRPr/>
            </a:lvl1pPr>
          </a:lstStyle>
          <a:p>
            <a:fld id="{226C74A8-9C75-48B4-99D3-6C4FCDDFC9D0}" type="slidenum">
              <a:rPr lang="en-US" altLang="en-US"/>
              <a:pPr/>
              <a:t>‹#›</a:t>
            </a:fld>
            <a:endParaRPr lang="en-US" altLang="en-US"/>
          </a:p>
        </p:txBody>
      </p:sp>
    </p:spTree>
    <p:extLst>
      <p:ext uri="{BB962C8B-B14F-4D97-AF65-F5344CB8AC3E}">
        <p14:creationId xmlns:p14="http://schemas.microsoft.com/office/powerpoint/2010/main" val="37977157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ue Break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lvl1pPr>
          </a:lstStyle>
          <a:p>
            <a:r>
              <a:rPr lang="en-US" smtClean="0"/>
              <a:t>Click to edit Master title style</a:t>
            </a:r>
            <a:endParaRPr lang="en-US" dirty="0"/>
          </a:p>
        </p:txBody>
      </p:sp>
      <p:sp>
        <p:nvSpPr>
          <p:cNvPr id="3" name="Rectangle 11"/>
          <p:cNvSpPr>
            <a:spLocks noGrp="1" noChangeArrowheads="1"/>
          </p:cNvSpPr>
          <p:nvPr>
            <p:ph type="ftr" sz="quarter" idx="10"/>
          </p:nvPr>
        </p:nvSpPr>
        <p:spPr/>
        <p:txBody>
          <a:bodyPr/>
          <a:lstStyle>
            <a:lvl1pPr>
              <a:defRPr/>
            </a:lvl1pPr>
          </a:lstStyle>
          <a:p>
            <a:pPr>
              <a:defRPr/>
            </a:pPr>
            <a:r>
              <a:rPr lang="en-US" altLang="en-US"/>
              <a:t>© Fred Hutchinson Cancer Research Center </a:t>
            </a:r>
          </a:p>
        </p:txBody>
      </p:sp>
      <p:sp>
        <p:nvSpPr>
          <p:cNvPr id="4" name="Rectangle 12"/>
          <p:cNvSpPr>
            <a:spLocks noGrp="1" noChangeArrowheads="1"/>
          </p:cNvSpPr>
          <p:nvPr>
            <p:ph type="sldNum" sz="quarter" idx="11"/>
          </p:nvPr>
        </p:nvSpPr>
        <p:spPr/>
        <p:txBody>
          <a:bodyPr/>
          <a:lstStyle>
            <a:lvl1pPr>
              <a:defRPr/>
            </a:lvl1pPr>
          </a:lstStyle>
          <a:p>
            <a:fld id="{59A85300-3162-42F9-A760-FB668D9BDA47}" type="slidenum">
              <a:rPr lang="en-US" altLang="en-US"/>
              <a:pPr/>
              <a:t>‹#›</a:t>
            </a:fld>
            <a:endParaRPr lang="en-US" altLang="en-US"/>
          </a:p>
        </p:txBody>
      </p:sp>
    </p:spTree>
    <p:extLst>
      <p:ext uri="{BB962C8B-B14F-4D97-AF65-F5344CB8AC3E}">
        <p14:creationId xmlns:p14="http://schemas.microsoft.com/office/powerpoint/2010/main" val="4149057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hoto Break Slide 1">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marR="0" indent="0" algn="l" defTabSz="914400" rtl="0" eaLnBrk="0" fontAlgn="base" latinLnBrk="0" hangingPunct="0">
              <a:lnSpc>
                <a:spcPct val="100000"/>
              </a:lnSpc>
              <a:spcBef>
                <a:spcPct val="0"/>
              </a:spcBef>
              <a:spcAft>
                <a:spcPct val="0"/>
              </a:spcAft>
              <a:buClrTx/>
              <a:buSzTx/>
              <a:buFontTx/>
              <a:buNone/>
              <a:tabLst/>
              <a:defRPr/>
            </a:lvl1pPr>
          </a:lstStyle>
          <a:p>
            <a:r>
              <a:rPr lang="en-US" smtClean="0"/>
              <a:t>Click to edit Master title style</a:t>
            </a:r>
            <a:endParaRPr lang="en-US" dirty="0"/>
          </a:p>
        </p:txBody>
      </p:sp>
      <p:sp>
        <p:nvSpPr>
          <p:cNvPr id="3" name="Footer Placeholder 2"/>
          <p:cNvSpPr>
            <a:spLocks noGrp="1"/>
          </p:cNvSpPr>
          <p:nvPr>
            <p:ph type="ftr" sz="quarter" idx="10"/>
          </p:nvPr>
        </p:nvSpPr>
        <p:spPr/>
        <p:txBody>
          <a:bodyPr/>
          <a:lstStyle>
            <a:lvl1pPr>
              <a:defRPr/>
            </a:lvl1pPr>
          </a:lstStyle>
          <a:p>
            <a:pPr>
              <a:defRPr/>
            </a:pPr>
            <a:r>
              <a:rPr lang="en-US" altLang="en-US"/>
              <a:t>© Fred Hutchinson Cancer Research Center </a:t>
            </a:r>
          </a:p>
        </p:txBody>
      </p:sp>
      <p:sp>
        <p:nvSpPr>
          <p:cNvPr id="4" name="Slide Number Placeholder 3"/>
          <p:cNvSpPr>
            <a:spLocks noGrp="1"/>
          </p:cNvSpPr>
          <p:nvPr>
            <p:ph type="sldNum" sz="quarter" idx="11"/>
          </p:nvPr>
        </p:nvSpPr>
        <p:spPr/>
        <p:txBody>
          <a:bodyPr/>
          <a:lstStyle>
            <a:lvl1pPr>
              <a:defRPr/>
            </a:lvl1pPr>
          </a:lstStyle>
          <a:p>
            <a:fld id="{85E734BF-4CE9-4288-9DD4-C707CA2F170F}" type="slidenum">
              <a:rPr lang="en-US" altLang="en-US"/>
              <a:pPr/>
              <a:t>‹#›</a:t>
            </a:fld>
            <a:endParaRPr lang="en-US" altLang="en-US"/>
          </a:p>
        </p:txBody>
      </p:sp>
    </p:spTree>
    <p:extLst>
      <p:ext uri="{BB962C8B-B14F-4D97-AF65-F5344CB8AC3E}">
        <p14:creationId xmlns:p14="http://schemas.microsoft.com/office/powerpoint/2010/main" val="9220183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8"/>
          <p:cNvSpPr>
            <a:spLocks noGrp="1" noChangeArrowheads="1"/>
          </p:cNvSpPr>
          <p:nvPr>
            <p:ph type="title"/>
          </p:nvPr>
        </p:nvSpPr>
        <p:spPr bwMode="auto">
          <a:xfrm>
            <a:off x="458788" y="141288"/>
            <a:ext cx="822483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sp>
        <p:nvSpPr>
          <p:cNvPr id="1027" name="Rectangle 9"/>
          <p:cNvSpPr>
            <a:spLocks noGrp="1" noChangeArrowheads="1"/>
          </p:cNvSpPr>
          <p:nvPr>
            <p:ph type="body" idx="1"/>
          </p:nvPr>
        </p:nvSpPr>
        <p:spPr bwMode="auto">
          <a:xfrm>
            <a:off x="458788" y="1323975"/>
            <a:ext cx="8224837"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35" name="Rectangle 11"/>
          <p:cNvSpPr>
            <a:spLocks noGrp="1" noChangeArrowheads="1"/>
          </p:cNvSpPr>
          <p:nvPr>
            <p:ph type="ftr" sz="quarter" idx="3"/>
          </p:nvPr>
        </p:nvSpPr>
        <p:spPr bwMode="auto">
          <a:xfrm>
            <a:off x="5894388" y="6492875"/>
            <a:ext cx="255746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©2014 Fred Hutchinson Cancer Research Center </a:t>
            </a:r>
          </a:p>
        </p:txBody>
      </p:sp>
      <p:sp>
        <p:nvSpPr>
          <p:cNvPr id="1036" name="Rectangle 12"/>
          <p:cNvSpPr>
            <a:spLocks noGrp="1" noChangeArrowheads="1"/>
          </p:cNvSpPr>
          <p:nvPr>
            <p:ph type="sldNum" sz="quarter" idx="4"/>
          </p:nvPr>
        </p:nvSpPr>
        <p:spPr bwMode="auto">
          <a:xfrm>
            <a:off x="8401050" y="6492875"/>
            <a:ext cx="3746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8B553C-8550-444A-88B8-CE61CCA1146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435" r:id="rId1"/>
    <p:sldLayoutId id="2147484436" r:id="rId2"/>
    <p:sldLayoutId id="2147484437" r:id="rId3"/>
  </p:sldLayoutIdLst>
  <p:timing>
    <p:tnLst>
      <p:par>
        <p:cTn id="1" dur="indefinite" restart="never" nodeType="tmRoot"/>
      </p:par>
    </p:tnLst>
  </p:timing>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2050" name="Rectangle 8"/>
          <p:cNvSpPr>
            <a:spLocks noGrp="1" noChangeArrowheads="1"/>
          </p:cNvSpPr>
          <p:nvPr>
            <p:ph type="title"/>
          </p:nvPr>
        </p:nvSpPr>
        <p:spPr bwMode="auto">
          <a:xfrm>
            <a:off x="458788" y="141288"/>
            <a:ext cx="822483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sp>
        <p:nvSpPr>
          <p:cNvPr id="2051" name="Rectangle 9"/>
          <p:cNvSpPr>
            <a:spLocks noGrp="1" noChangeArrowheads="1"/>
          </p:cNvSpPr>
          <p:nvPr>
            <p:ph type="body" idx="1"/>
          </p:nvPr>
        </p:nvSpPr>
        <p:spPr bwMode="auto">
          <a:xfrm>
            <a:off x="458788" y="1323975"/>
            <a:ext cx="8224837"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p:txBody>
      </p:sp>
      <p:sp>
        <p:nvSpPr>
          <p:cNvPr id="1035" name="Rectangle 11"/>
          <p:cNvSpPr>
            <a:spLocks noGrp="1" noChangeArrowheads="1"/>
          </p:cNvSpPr>
          <p:nvPr>
            <p:ph type="ftr" sz="quarter" idx="3"/>
          </p:nvPr>
        </p:nvSpPr>
        <p:spPr bwMode="auto">
          <a:xfrm>
            <a:off x="5894388" y="6492875"/>
            <a:ext cx="255746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8401050" y="6492875"/>
            <a:ext cx="3746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1518DF96-C176-4A23-9F8B-058519931D8E}" type="slidenum">
              <a:rPr lang="en-US" altLang="en-US"/>
              <a:pPr/>
              <a:t>‹#›</a:t>
            </a:fld>
            <a:endParaRPr lang="en-US" altLang="en-US"/>
          </a:p>
        </p:txBody>
      </p:sp>
      <p:pic>
        <p:nvPicPr>
          <p:cNvPr id="2054" name="Picture 6"/>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725" y="6115050"/>
            <a:ext cx="1858963"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8" r:id="rId1"/>
    <p:sldLayoutId id="2147484446" r:id="rId2"/>
  </p:sldLayoutIdLst>
  <p:timing>
    <p:tnLst>
      <p:par>
        <p:cTn id="1" dur="indefinite" restart="never" nodeType="tmRoot"/>
      </p:par>
    </p:tnLst>
  </p:timing>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1C3B6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1C3B6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3074" name="Rectangle 8"/>
          <p:cNvSpPr>
            <a:spLocks noGrp="1" noChangeArrowheads="1"/>
          </p:cNvSpPr>
          <p:nvPr>
            <p:ph type="title"/>
          </p:nvPr>
        </p:nvSpPr>
        <p:spPr bwMode="auto">
          <a:xfrm>
            <a:off x="458788" y="141288"/>
            <a:ext cx="822483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Slide Header</a:t>
            </a:r>
          </a:p>
        </p:txBody>
      </p:sp>
      <p:sp>
        <p:nvSpPr>
          <p:cNvPr id="3075" name="Rectangle 9"/>
          <p:cNvSpPr>
            <a:spLocks noGrp="1" noChangeArrowheads="1"/>
          </p:cNvSpPr>
          <p:nvPr>
            <p:ph type="body" idx="1"/>
          </p:nvPr>
        </p:nvSpPr>
        <p:spPr bwMode="auto">
          <a:xfrm>
            <a:off x="457200" y="1262063"/>
            <a:ext cx="82296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Large Body</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35" name="Rectangle 11"/>
          <p:cNvSpPr>
            <a:spLocks noGrp="1" noChangeArrowheads="1"/>
          </p:cNvSpPr>
          <p:nvPr>
            <p:ph type="ftr" sz="quarter" idx="3"/>
          </p:nvPr>
        </p:nvSpPr>
        <p:spPr bwMode="auto">
          <a:xfrm>
            <a:off x="5894388" y="6492875"/>
            <a:ext cx="255746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endParaRPr lang="en-US" altLang="en-US" dirty="0"/>
          </a:p>
        </p:txBody>
      </p:sp>
      <p:sp>
        <p:nvSpPr>
          <p:cNvPr id="1036" name="Rectangle 12"/>
          <p:cNvSpPr>
            <a:spLocks noGrp="1" noChangeArrowheads="1"/>
          </p:cNvSpPr>
          <p:nvPr>
            <p:ph type="sldNum" sz="quarter" idx="4"/>
          </p:nvPr>
        </p:nvSpPr>
        <p:spPr bwMode="auto">
          <a:xfrm>
            <a:off x="8401050" y="6492875"/>
            <a:ext cx="3746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57E562-9046-4853-8CE0-DDDD626B5896}" type="slidenum">
              <a:rPr lang="en-US" altLang="en-US"/>
              <a:pPr/>
              <a:t>‹#›</a:t>
            </a:fld>
            <a:endParaRPr lang="en-US" altLang="en-US"/>
          </a:p>
        </p:txBody>
      </p:sp>
      <p:sp>
        <p:nvSpPr>
          <p:cNvPr id="5" name="Rectangle 4"/>
          <p:cNvSpPr/>
          <p:nvPr userDrawn="1"/>
        </p:nvSpPr>
        <p:spPr bwMode="auto">
          <a:xfrm>
            <a:off x="446088" y="952500"/>
            <a:ext cx="8237537" cy="55563"/>
          </a:xfrm>
          <a:prstGeom prst="rect">
            <a:avLst/>
          </a:prstGeom>
          <a:gradFill flip="none" rotWithShape="1">
            <a:gsLst>
              <a:gs pos="0">
                <a:schemeClr val="tx1"/>
              </a:gs>
              <a:gs pos="100000">
                <a:schemeClr val="bg1"/>
              </a:gs>
              <a:gs pos="50000">
                <a:schemeClr val="accent1"/>
              </a:gs>
            </a:gsLst>
            <a:lin ang="0" scaled="1"/>
            <a:tileRect/>
          </a:gradFill>
          <a:ln w="9525" cap="flat" cmpd="sng" algn="ctr">
            <a:noFill/>
            <a:prstDash val="solid"/>
            <a:round/>
            <a:headEnd type="none" w="med" len="med"/>
            <a:tailEnd type="none" w="med" len="med"/>
          </a:ln>
          <a:effectLst/>
          <a:extLst/>
        </p:spPr>
        <p:txBody>
          <a:bodyPr wrap="none"/>
          <a:lstStyle/>
          <a:p>
            <a:pPr eaLnBrk="1" hangingPunct="1">
              <a:defRPr/>
            </a:pPr>
            <a:endParaRPr lang="en-US">
              <a:ea typeface="ヒラギノ角ゴ Pro W3" charset="0"/>
              <a:cs typeface="ヒラギノ角ゴ Pro W3" charset="0"/>
            </a:endParaRPr>
          </a:p>
        </p:txBody>
      </p:sp>
      <p:pic>
        <p:nvPicPr>
          <p:cNvPr id="3079" name="Picture 7"/>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85725" y="6115050"/>
            <a:ext cx="1858963"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5" r:id="rId5"/>
    <p:sldLayoutId id="2147484433" r:id="rId6"/>
    <p:sldLayoutId id="2147484434" r:id="rId7"/>
  </p:sldLayoutIdLst>
  <p:timing>
    <p:tnLst>
      <p:par>
        <p:cTn id="1" dur="indefinite" restart="never" nodeType="tmRoot"/>
      </p:par>
    </p:tnLst>
  </p:timing>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lnSpc>
          <a:spcPts val="3600"/>
        </a:lnSpc>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4098" name="Rectangle 8"/>
          <p:cNvSpPr>
            <a:spLocks noGrp="1" noChangeArrowheads="1"/>
          </p:cNvSpPr>
          <p:nvPr>
            <p:ph type="title"/>
          </p:nvPr>
        </p:nvSpPr>
        <p:spPr bwMode="auto">
          <a:xfrm>
            <a:off x="458788" y="3084513"/>
            <a:ext cx="822483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Edit Section Break</a:t>
            </a:r>
          </a:p>
        </p:txBody>
      </p:sp>
      <p:sp>
        <p:nvSpPr>
          <p:cNvPr id="1035" name="Rectangle 11"/>
          <p:cNvSpPr>
            <a:spLocks noGrp="1" noChangeArrowheads="1"/>
          </p:cNvSpPr>
          <p:nvPr>
            <p:ph type="ftr" sz="quarter" idx="3"/>
          </p:nvPr>
        </p:nvSpPr>
        <p:spPr bwMode="auto">
          <a:xfrm>
            <a:off x="5894388" y="6492875"/>
            <a:ext cx="255746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8401050" y="6492875"/>
            <a:ext cx="3746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81073F30-2FE9-40C7-B1EA-AC1F0A71E93E}" type="slidenum">
              <a:rPr lang="en-US" altLang="en-US"/>
              <a:pPr/>
              <a:t>‹#›</a:t>
            </a:fld>
            <a:endParaRPr lang="en-US" altLang="en-US"/>
          </a:p>
        </p:txBody>
      </p:sp>
      <p:pic>
        <p:nvPicPr>
          <p:cNvPr id="4101" name="Picture 5"/>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01613" y="6007100"/>
            <a:ext cx="169227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43" r:id="rId1"/>
    <p:sldLayoutId id="2147484444" r:id="rId2"/>
  </p:sldLayoutIdLst>
  <p:timing>
    <p:tnLst>
      <p:par>
        <p:cTn id="1" dur="indefinite" restart="never" nodeType="tmRoot"/>
      </p:par>
    </p:tnLst>
  </p:timing>
  <p:hf hdr="0" dt="0"/>
  <p:txStyles>
    <p:titleStyle>
      <a:lvl1pPr algn="l" rtl="0" eaLnBrk="0" fontAlgn="base" hangingPunct="0">
        <a:spcBef>
          <a:spcPct val="0"/>
        </a:spcBef>
        <a:spcAft>
          <a:spcPct val="0"/>
        </a:spcAft>
        <a:defRPr sz="60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chemeClr val="tx1"/>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chemeClr val="tx1"/>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chemeClr val="tx1"/>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chemeClr val="tx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chemeClr val="tx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60550" y="646113"/>
            <a:ext cx="5405438" cy="540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Placeholder 3"/>
          <p:cNvSpPr>
            <a:spLocks noGrp="1"/>
          </p:cNvSpPr>
          <p:nvPr>
            <p:ph type="body" sz="quarter" idx="10"/>
          </p:nvPr>
        </p:nvSpPr>
        <p:spPr>
          <a:xfrm>
            <a:off x="457200" y="577850"/>
            <a:ext cx="8228013" cy="1938338"/>
          </a:xfrm>
        </p:spPr>
        <p:txBody>
          <a:bodyPr/>
          <a:lstStyle/>
          <a:p>
            <a:r>
              <a:rPr lang="en-US" sz="4400" dirty="0"/>
              <a:t>Writing </a:t>
            </a:r>
            <a:r>
              <a:rPr lang="en-US" sz="4400" dirty="0" smtClean="0"/>
              <a:t>PostgreSQL Functions</a:t>
            </a:r>
            <a:r>
              <a:rPr lang="en-US" altLang="en-US" dirty="0">
                <a:ea typeface="ヒラギノ角ゴ Pro W3" charset="-128"/>
              </a:rPr>
              <a:t/>
            </a:r>
            <a:br>
              <a:rPr lang="en-US" altLang="en-US" dirty="0">
                <a:ea typeface="ヒラギノ角ゴ Pro W3" charset="-128"/>
              </a:rPr>
            </a:br>
            <a:r>
              <a:rPr lang="en-US" altLang="en-US" sz="3600" dirty="0" smtClean="0">
                <a:ea typeface="ヒラギノ角ゴ Pro W3" charset="-128"/>
              </a:rPr>
              <a:t>and how to debug them</a:t>
            </a:r>
          </a:p>
          <a:p>
            <a:pPr marL="90488" lvl="1">
              <a:spcBef>
                <a:spcPct val="0"/>
              </a:spcBef>
            </a:pPr>
            <a:r>
              <a:rPr lang="en-US" altLang="en-US" dirty="0" smtClean="0">
                <a:ea typeface="ヒラギノ角ゴ Pro W3" charset="-128"/>
              </a:rPr>
              <a:t>By Lloyd Albin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What </a:t>
            </a:r>
            <a:r>
              <a:rPr lang="en-US" altLang="en-US" dirty="0" smtClean="0">
                <a:solidFill>
                  <a:srgbClr val="FFFFFF"/>
                </a:solidFill>
                <a:ea typeface="ヒラギノ角ゴ Pro W3" charset="-128"/>
              </a:rPr>
              <a:t>we are going to cover</a:t>
            </a:r>
            <a:endParaRPr lang="en-US" altLang="en-US" dirty="0" smtClean="0">
              <a:solidFill>
                <a:srgbClr val="FFFFFF"/>
              </a:solidFill>
              <a:ea typeface="ヒラギノ角ゴ Pro W3" charset="-128"/>
            </a:endParaRPr>
          </a:p>
        </p:txBody>
      </p:sp>
      <p:sp>
        <p:nvSpPr>
          <p:cNvPr id="21507" name="Text Placeholder 4"/>
          <p:cNvSpPr>
            <a:spLocks noGrp="1"/>
          </p:cNvSpPr>
          <p:nvPr>
            <p:ph type="body" sz="quarter" idx="13"/>
          </p:nvPr>
        </p:nvSpPr>
        <p:spPr>
          <a:xfrm>
            <a:off x="457200" y="1262063"/>
            <a:ext cx="8234218" cy="5029200"/>
          </a:xfrm>
        </p:spPr>
        <p:txBody>
          <a:bodyPr/>
          <a:lstStyle/>
          <a:p>
            <a:pPr marL="457200" indent="-457200">
              <a:lnSpc>
                <a:spcPct val="100000"/>
              </a:lnSpc>
              <a:spcBef>
                <a:spcPts val="0"/>
              </a:spcBef>
              <a:buFont typeface="Arial" panose="020B0604020202020204" pitchFamily="34" charset="0"/>
              <a:buChar char="•"/>
            </a:pPr>
            <a:r>
              <a:rPr lang="en-US" altLang="en-US" dirty="0" smtClean="0">
                <a:solidFill>
                  <a:srgbClr val="FFFFFF"/>
                </a:solidFill>
                <a:ea typeface="ヒラギノ角ゴ Pro W3" charset="-128"/>
              </a:rPr>
              <a:t>Function Basics</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Procedural Languages</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Function Behavior</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NULL INPUT</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Security</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Syntax</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Inline (Function) Syntax</a:t>
            </a:r>
          </a:p>
          <a:p>
            <a:pPr marL="457200" indent="-457200">
              <a:lnSpc>
                <a:spcPct val="100000"/>
              </a:lnSpc>
              <a:spcBef>
                <a:spcPts val="0"/>
              </a:spcBef>
              <a:buFont typeface="Arial" panose="020B0604020202020204" pitchFamily="34" charset="0"/>
              <a:buChar char="•"/>
            </a:pPr>
            <a:r>
              <a:rPr lang="en-US" altLang="en-US" dirty="0" smtClean="0">
                <a:solidFill>
                  <a:srgbClr val="FFFFFF"/>
                </a:solidFill>
                <a:ea typeface="ヒラギノ角ゴ Pro W3" charset="-128"/>
              </a:rPr>
              <a:t>Basic Example Functions</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Functional Indexes</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Real World Example of Functional Indexes</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Case Insensitive Indexes</a:t>
            </a:r>
          </a:p>
          <a:p>
            <a:pPr marL="457200" indent="-457200">
              <a:lnSpc>
                <a:spcPct val="100000"/>
              </a:lnSpc>
              <a:spcBef>
                <a:spcPts val="0"/>
              </a:spcBef>
              <a:buFont typeface="Arial" panose="020B0604020202020204" pitchFamily="34" charset="0"/>
              <a:buChar char="•"/>
            </a:pPr>
            <a:r>
              <a:rPr lang="en-US" altLang="en-US" dirty="0" smtClean="0">
                <a:solidFill>
                  <a:srgbClr val="FFFFFF"/>
                </a:solidFill>
                <a:ea typeface="ヒラギノ角ゴ Pro W3" charset="-128"/>
              </a:rPr>
              <a:t>Advanced Example Functions</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Working with View Definitions</a:t>
            </a:r>
          </a:p>
          <a:p>
            <a:pPr marL="457200" indent="-457200">
              <a:lnSpc>
                <a:spcPct val="100000"/>
              </a:lnSpc>
              <a:spcBef>
                <a:spcPts val="0"/>
              </a:spcBef>
              <a:buFont typeface="Arial" panose="020B0604020202020204" pitchFamily="34" charset="0"/>
              <a:buChar char="•"/>
            </a:pPr>
            <a:r>
              <a:rPr lang="en-US" altLang="en-US" dirty="0" smtClean="0">
                <a:solidFill>
                  <a:srgbClr val="FFFFFF"/>
                </a:solidFill>
                <a:ea typeface="ヒラギノ角ゴ Pro W3" charset="-128"/>
              </a:rPr>
              <a:t>Inline Example Functions</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Counting all the rows for all tables</a:t>
            </a:r>
          </a:p>
          <a:p>
            <a:pPr marL="457200" indent="-457200">
              <a:lnSpc>
                <a:spcPct val="100000"/>
              </a:lnSpc>
              <a:spcBef>
                <a:spcPts val="0"/>
              </a:spcBef>
              <a:buFont typeface="Arial" panose="020B0604020202020204" pitchFamily="34" charset="0"/>
              <a:buChar char="•"/>
            </a:pPr>
            <a:r>
              <a:rPr lang="en-US" altLang="en-US" dirty="0" smtClean="0">
                <a:solidFill>
                  <a:srgbClr val="FFFFFF"/>
                </a:solidFill>
                <a:ea typeface="ヒラギノ角ゴ Pro W3" charset="-128"/>
              </a:rPr>
              <a:t>Debugging Functions</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Debugging your Function</a:t>
            </a:r>
            <a:endParaRPr lang="en-US" altLang="en-US" dirty="0">
              <a:solidFill>
                <a:srgbClr val="FFFFFF"/>
              </a:solidFill>
              <a:ea typeface="ヒラギノ角ゴ Pro W3" charset="-128"/>
            </a:endParaRP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2</a:t>
            </a:fld>
            <a:endParaRPr lang="en-US" altLang="en-US" sz="60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altLang="en-US" dirty="0">
                <a:ea typeface="ヒラギノ角ゴ Pro W3" charset="-128"/>
              </a:rPr>
              <a:t>The </a:t>
            </a:r>
            <a:r>
              <a:rPr lang="en-US" altLang="en-US" dirty="0" smtClean="0">
                <a:ea typeface="ヒラギノ角ゴ Pro W3" charset="-128"/>
              </a:rPr>
              <a:t>Basics </a:t>
            </a:r>
          </a:p>
          <a:p>
            <a:pPr marL="90488" lvl="1">
              <a:spcBef>
                <a:spcPct val="0"/>
              </a:spcBef>
            </a:pPr>
            <a:r>
              <a:rPr lang="en-US" altLang="en-US" dirty="0">
                <a:ea typeface="ヒラギノ角ゴ Pro W3" charset="-128"/>
              </a:rPr>
              <a:t>Procedural </a:t>
            </a:r>
            <a:r>
              <a:rPr lang="en-US" altLang="en-US" dirty="0" smtClean="0">
                <a:ea typeface="ヒラギノ角ゴ Pro W3" charset="-128"/>
              </a:rPr>
              <a:t>Languages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Procedural Languages (</a:t>
            </a:r>
            <a:r>
              <a:rPr lang="en-US" altLang="en-US" dirty="0" err="1">
                <a:solidFill>
                  <a:srgbClr val="FFFFFF"/>
                </a:solidFill>
                <a:ea typeface="ヒラギノ角ゴ Pro W3" charset="-128"/>
              </a:rPr>
              <a:t>pl</a:t>
            </a:r>
            <a:r>
              <a:rPr lang="en-US" altLang="en-US" dirty="0" smtClean="0">
                <a:solidFill>
                  <a:srgbClr val="FFFFFF"/>
                </a:solidFill>
                <a:ea typeface="ヒラギノ角ゴ Pro W3" charset="-128"/>
              </a:rPr>
              <a:t>)</a:t>
            </a:r>
          </a:p>
        </p:txBody>
      </p:sp>
      <p:sp>
        <p:nvSpPr>
          <p:cNvPr id="21507" name="Text Placeholder 4"/>
          <p:cNvSpPr>
            <a:spLocks noGrp="1"/>
          </p:cNvSpPr>
          <p:nvPr>
            <p:ph type="body" sz="quarter" idx="12"/>
          </p:nvPr>
        </p:nvSpPr>
        <p:spPr/>
        <p:txBody>
          <a:bodyPr/>
          <a:lstStyle/>
          <a:p>
            <a:pPr marL="457200" indent="-457200">
              <a:lnSpc>
                <a:spcPct val="100000"/>
              </a:lnSpc>
              <a:spcBef>
                <a:spcPts val="0"/>
              </a:spcBef>
              <a:buFont typeface="Arial" panose="020B0604020202020204" pitchFamily="34" charset="0"/>
              <a:buChar char="•"/>
            </a:pPr>
            <a:r>
              <a:rPr lang="en-US" altLang="en-US" sz="2400" dirty="0">
                <a:solidFill>
                  <a:schemeClr val="tx2">
                    <a:lumMod val="40000"/>
                    <a:lumOff val="60000"/>
                  </a:schemeClr>
                </a:solidFill>
                <a:ea typeface="ヒラギノ角ゴ Pro W3" charset="-128"/>
              </a:rPr>
              <a:t>Pre-Installed Languages:</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SQL * ** ***</a:t>
            </a:r>
            <a:endParaRPr lang="en-US" altLang="en-US"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C</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internal</a:t>
            </a:r>
          </a:p>
          <a:p>
            <a:pPr marL="457200" indent="-457200">
              <a:lnSpc>
                <a:spcPct val="100000"/>
              </a:lnSpc>
              <a:spcBef>
                <a:spcPts val="0"/>
              </a:spcBef>
              <a:buFont typeface="Arial" panose="020B0604020202020204" pitchFamily="34" charset="0"/>
              <a:buChar char="•"/>
            </a:pPr>
            <a:r>
              <a:rPr lang="en-US" altLang="en-US" sz="2400" dirty="0">
                <a:solidFill>
                  <a:schemeClr val="tx2">
                    <a:lumMod val="40000"/>
                    <a:lumOff val="60000"/>
                  </a:schemeClr>
                </a:solidFill>
                <a:ea typeface="ヒラギノ角ゴ Pro W3" charset="-128"/>
              </a:rPr>
              <a:t>Installable Languages that come with Postgres:</a:t>
            </a:r>
          </a:p>
          <a:p>
            <a:pPr marL="574675" lvl="1" indent="-457200">
              <a:spcBef>
                <a:spcPts val="0"/>
              </a:spcBef>
              <a:buFont typeface="Arial" panose="020B0604020202020204" pitchFamily="34" charset="0"/>
              <a:buChar char="•"/>
            </a:pPr>
            <a:r>
              <a:rPr lang="en-US" altLang="en-US" dirty="0" err="1" smtClean="0">
                <a:solidFill>
                  <a:srgbClr val="FFFFFF"/>
                </a:solidFill>
                <a:ea typeface="ヒラギノ角ゴ Pro W3" charset="-128"/>
              </a:rPr>
              <a:t>plpgsql</a:t>
            </a:r>
            <a:r>
              <a:rPr lang="en-US" altLang="en-US" dirty="0" smtClean="0">
                <a:solidFill>
                  <a:srgbClr val="FFFFFF"/>
                </a:solidFill>
                <a:ea typeface="ヒラギノ角ゴ Pro W3" charset="-128"/>
              </a:rPr>
              <a:t> * ** ***</a:t>
            </a:r>
            <a:endParaRPr lang="en-US" altLang="en-US"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err="1">
                <a:solidFill>
                  <a:srgbClr val="FFFFFF"/>
                </a:solidFill>
                <a:ea typeface="ヒラギノ角ゴ Pro W3" charset="-128"/>
              </a:rPr>
              <a:t>plperl</a:t>
            </a:r>
            <a:r>
              <a:rPr lang="en-US" altLang="en-US" dirty="0">
                <a:solidFill>
                  <a:srgbClr val="FFFFFF"/>
                </a:solidFill>
                <a:ea typeface="ヒラギノ角ゴ Pro W3" charset="-128"/>
              </a:rPr>
              <a:t> </a:t>
            </a:r>
            <a:r>
              <a:rPr lang="en-US" altLang="en-US" dirty="0" smtClean="0">
                <a:solidFill>
                  <a:srgbClr val="FFFFFF"/>
                </a:solidFill>
                <a:ea typeface="ヒラギノ角ゴ Pro W3" charset="-128"/>
              </a:rPr>
              <a:t>*</a:t>
            </a:r>
          </a:p>
          <a:p>
            <a:pPr marL="574675" lvl="1" indent="-457200">
              <a:spcBef>
                <a:spcPts val="0"/>
              </a:spcBef>
              <a:buFont typeface="Arial" panose="020B0604020202020204" pitchFamily="34" charset="0"/>
              <a:buChar char="•"/>
            </a:pPr>
            <a:r>
              <a:rPr lang="en-US" altLang="en-US" dirty="0" err="1" smtClean="0">
                <a:solidFill>
                  <a:srgbClr val="FFFFFF"/>
                </a:solidFill>
                <a:ea typeface="ヒラギノ角ゴ Pro W3" charset="-128"/>
              </a:rPr>
              <a:t>plperlu</a:t>
            </a:r>
            <a:endParaRPr lang="en-US" altLang="en-US"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err="1" smtClean="0">
                <a:solidFill>
                  <a:srgbClr val="FFFFFF"/>
                </a:solidFill>
                <a:ea typeface="ヒラギノ角ゴ Pro W3" charset="-128"/>
              </a:rPr>
              <a:t>pltcl</a:t>
            </a:r>
            <a:r>
              <a:rPr lang="en-US" altLang="en-US" dirty="0" smtClean="0">
                <a:solidFill>
                  <a:srgbClr val="FFFFFF"/>
                </a:solidFill>
                <a:ea typeface="ヒラギノ角ゴ Pro W3" charset="-128"/>
              </a:rPr>
              <a:t> *</a:t>
            </a:r>
            <a:endParaRPr lang="en-US" altLang="en-US"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err="1">
                <a:solidFill>
                  <a:srgbClr val="FFFFFF"/>
                </a:solidFill>
                <a:ea typeface="ヒラギノ角ゴ Pro W3" charset="-128"/>
              </a:rPr>
              <a:t>plpython</a:t>
            </a:r>
            <a:endParaRPr lang="en-US" altLang="en-US"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r>
              <a:rPr lang="en-US" altLang="en-US" sz="2400" dirty="0">
                <a:solidFill>
                  <a:schemeClr val="tx2">
                    <a:lumMod val="40000"/>
                    <a:lumOff val="60000"/>
                  </a:schemeClr>
                </a:solidFill>
                <a:ea typeface="ヒラギノ角ゴ Pro W3" charset="-128"/>
              </a:rPr>
              <a:t>Other Downloadable Languages:</a:t>
            </a:r>
          </a:p>
          <a:p>
            <a:pPr marL="574675" lvl="1" indent="-457200">
              <a:spcBef>
                <a:spcPts val="0"/>
              </a:spcBef>
              <a:buFont typeface="Arial" panose="020B0604020202020204" pitchFamily="34" charset="0"/>
              <a:buChar char="•"/>
            </a:pPr>
            <a:r>
              <a:rPr lang="en-US" altLang="en-US" dirty="0" err="1" smtClean="0">
                <a:solidFill>
                  <a:srgbClr val="FFFFFF"/>
                </a:solidFill>
                <a:ea typeface="ヒラギノ角ゴ Pro W3" charset="-128"/>
              </a:rPr>
              <a:t>pljava</a:t>
            </a:r>
            <a:endParaRPr lang="en-US" altLang="en-US" dirty="0" smtClean="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err="1" smtClean="0">
                <a:solidFill>
                  <a:srgbClr val="FFFFFF"/>
                </a:solidFill>
                <a:ea typeface="ヒラギノ角ゴ Pro W3" charset="-128"/>
              </a:rPr>
              <a:t>plphp</a:t>
            </a:r>
            <a:endParaRPr lang="en-US" altLang="en-US"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err="1">
                <a:solidFill>
                  <a:srgbClr val="FFFFFF"/>
                </a:solidFill>
                <a:ea typeface="ヒラギノ角ゴ Pro W3" charset="-128"/>
              </a:rPr>
              <a:t>plpy</a:t>
            </a:r>
            <a:endParaRPr lang="en-US" altLang="en-US"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err="1">
                <a:solidFill>
                  <a:srgbClr val="FFFFFF"/>
                </a:solidFill>
                <a:ea typeface="ヒラギノ角ゴ Pro W3" charset="-128"/>
              </a:rPr>
              <a:t>plr</a:t>
            </a:r>
            <a:endParaRPr lang="en-US" altLang="en-US"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err="1">
                <a:solidFill>
                  <a:srgbClr val="FFFFFF"/>
                </a:solidFill>
                <a:ea typeface="ヒラギノ角ゴ Pro W3" charset="-128"/>
              </a:rPr>
              <a:t>plruby</a:t>
            </a:r>
            <a:endParaRPr lang="en-US" altLang="en-US"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err="1">
                <a:solidFill>
                  <a:srgbClr val="FFFFFF"/>
                </a:solidFill>
                <a:ea typeface="ヒラギノ角ゴ Pro W3" charset="-128"/>
              </a:rPr>
              <a:t>plscheme</a:t>
            </a:r>
            <a:endParaRPr lang="en-US" altLang="en-US"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err="1" smtClean="0">
                <a:solidFill>
                  <a:srgbClr val="FFFFFF"/>
                </a:solidFill>
                <a:ea typeface="ヒラギノ角ゴ Pro W3" charset="-128"/>
              </a:rPr>
              <a:t>plsh</a:t>
            </a:r>
            <a:endParaRPr lang="en-US" altLang="en-US" dirty="0" smtClean="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plv8 *</a:t>
            </a:r>
          </a:p>
          <a:p>
            <a:pPr marL="574675" lvl="1" indent="-457200">
              <a:spcBef>
                <a:spcPts val="0"/>
              </a:spcBef>
              <a:buFont typeface="Arial" panose="020B0604020202020204" pitchFamily="34" charset="0"/>
              <a:buChar char="•"/>
            </a:pPr>
            <a:r>
              <a:rPr lang="en-US" altLang="en-US" dirty="0" err="1" smtClean="0">
                <a:solidFill>
                  <a:srgbClr val="FFFFFF"/>
                </a:solidFill>
                <a:ea typeface="ヒラギノ角ゴ Pro W3" charset="-128"/>
              </a:rPr>
              <a:t>plcoffee</a:t>
            </a:r>
            <a:r>
              <a:rPr lang="en-US" altLang="en-US" dirty="0" smtClean="0">
                <a:solidFill>
                  <a:srgbClr val="FFFFFF"/>
                </a:solidFill>
                <a:ea typeface="ヒラギノ角ゴ Pro W3" charset="-128"/>
              </a:rPr>
              <a:t> * (Coffee Script)</a:t>
            </a:r>
          </a:p>
          <a:p>
            <a:pPr marL="574675" lvl="1" indent="-457200">
              <a:spcBef>
                <a:spcPts val="0"/>
              </a:spcBef>
              <a:buFont typeface="Arial" panose="020B0604020202020204" pitchFamily="34" charset="0"/>
              <a:buChar char="•"/>
            </a:pPr>
            <a:r>
              <a:rPr lang="en-US" altLang="en-US" dirty="0" err="1" smtClean="0">
                <a:solidFill>
                  <a:srgbClr val="FFFFFF"/>
                </a:solidFill>
                <a:ea typeface="ヒラギノ角ゴ Pro W3" charset="-128"/>
              </a:rPr>
              <a:t>plls</a:t>
            </a:r>
            <a:r>
              <a:rPr lang="en-US" altLang="en-US" dirty="0" smtClean="0">
                <a:solidFill>
                  <a:srgbClr val="FFFFFF"/>
                </a:solidFill>
                <a:ea typeface="ヒラギノ角ゴ Pro W3" charset="-128"/>
              </a:rPr>
              <a:t> * (</a:t>
            </a:r>
            <a:r>
              <a:rPr lang="en-US" altLang="en-US" dirty="0" err="1" smtClean="0">
                <a:solidFill>
                  <a:srgbClr val="FFFFFF"/>
                </a:solidFill>
                <a:ea typeface="ヒラギノ角ゴ Pro W3" charset="-128"/>
              </a:rPr>
              <a:t>LiveScript</a:t>
            </a:r>
            <a:r>
              <a:rPr lang="en-US" altLang="en-US" dirty="0" smtClean="0">
                <a:solidFill>
                  <a:srgbClr val="FFFFFF"/>
                </a:solidFill>
                <a:ea typeface="ヒラギノ角ゴ Pro W3" charset="-128"/>
              </a:rPr>
              <a:t>)</a:t>
            </a:r>
          </a:p>
          <a:p>
            <a:pPr marL="458787" indent="-457200">
              <a:spcBef>
                <a:spcPts val="0"/>
              </a:spcBef>
              <a:buFont typeface="Arial" panose="020B0604020202020204" pitchFamily="34" charset="0"/>
              <a:buChar char="•"/>
            </a:pPr>
            <a:r>
              <a:rPr lang="en-US" altLang="en-US" sz="2400" dirty="0" smtClean="0">
                <a:solidFill>
                  <a:schemeClr val="tx2">
                    <a:lumMod val="40000"/>
                    <a:lumOff val="60000"/>
                  </a:schemeClr>
                </a:solidFill>
                <a:ea typeface="ヒラギノ角ゴ Pro W3" charset="-128"/>
              </a:rPr>
              <a:t>Cloud Support</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 Supported by Amazon</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 Supported by Google</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 Supported by Microsoft</a:t>
            </a:r>
            <a:endParaRPr lang="en-US" altLang="en-US" dirty="0">
              <a:solidFill>
                <a:srgbClr val="FFFFFF"/>
              </a:solidFill>
              <a:ea typeface="ヒラギノ角ゴ Pro W3" charset="-128"/>
            </a:endParaRPr>
          </a:p>
        </p:txBody>
      </p:sp>
      <p:sp>
        <p:nvSpPr>
          <p:cNvPr id="15364" name="Footer Placeholder 5"/>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15365" name="Slide Number Placeholder 6"/>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4</a:t>
            </a:fld>
            <a:endParaRPr lang="en-US" altLang="en-US" sz="600"/>
          </a:p>
        </p:txBody>
      </p:sp>
    </p:spTree>
    <p:extLst>
      <p:ext uri="{BB962C8B-B14F-4D97-AF65-F5344CB8AC3E}">
        <p14:creationId xmlns:p14="http://schemas.microsoft.com/office/powerpoint/2010/main" val="23884832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What Languages can be Installed</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SELECT</a:t>
            </a:r>
            <a:r>
              <a:rPr lang="en-US" sz="1000" dirty="0">
                <a:solidFill>
                  <a:srgbClr val="FFFFFF"/>
                </a:solidFill>
              </a:rPr>
              <a:t> name</a:t>
            </a:r>
            <a:r>
              <a:rPr lang="en-US" sz="1000" dirty="0">
                <a:solidFill>
                  <a:srgbClr val="F08047"/>
                </a:solidFill>
              </a:rPr>
              <a:t>,</a:t>
            </a:r>
            <a:r>
              <a:rPr lang="en-US" sz="1000" dirty="0">
                <a:solidFill>
                  <a:srgbClr val="FFFFFF"/>
                </a:solidFill>
              </a:rPr>
              <a:t> </a:t>
            </a:r>
            <a:r>
              <a:rPr lang="en-US" sz="1000" dirty="0">
                <a:solidFill>
                  <a:srgbClr val="7BC22F"/>
                </a:solidFill>
              </a:rPr>
              <a:t>comment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FROM</a:t>
            </a:r>
            <a:r>
              <a:rPr lang="en-US" sz="1000" dirty="0" smtClean="0">
                <a:solidFill>
                  <a:srgbClr val="FFFFFF"/>
                </a:solidFill>
              </a:rPr>
              <a:t> </a:t>
            </a:r>
            <a:r>
              <a:rPr lang="en-US" sz="1000" dirty="0" err="1">
                <a:solidFill>
                  <a:srgbClr val="FFFFFF"/>
                </a:solidFill>
              </a:rPr>
              <a:t>pg_available_extensions</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WHERE</a:t>
            </a:r>
            <a:r>
              <a:rPr lang="en-US" sz="1000" dirty="0" smtClean="0">
                <a:solidFill>
                  <a:srgbClr val="FFFFFF"/>
                </a:solidFill>
              </a:rPr>
              <a:t> </a:t>
            </a:r>
            <a:r>
              <a:rPr lang="en-US" sz="1000" dirty="0">
                <a:solidFill>
                  <a:srgbClr val="7BC22F"/>
                </a:solidFill>
              </a:rPr>
              <a:t>comment</a:t>
            </a:r>
            <a:r>
              <a:rPr lang="en-US" sz="1000" dirty="0">
                <a:solidFill>
                  <a:srgbClr val="FFFFFF"/>
                </a:solidFill>
              </a:rPr>
              <a:t> </a:t>
            </a:r>
            <a:r>
              <a:rPr lang="en-US" sz="1000" dirty="0">
                <a:solidFill>
                  <a:srgbClr val="7BC22F"/>
                </a:solidFill>
              </a:rPr>
              <a:t>LIKE</a:t>
            </a:r>
            <a:r>
              <a:rPr lang="en-US" sz="1000" dirty="0">
                <a:solidFill>
                  <a:srgbClr val="FFFFFF"/>
                </a:solidFill>
              </a:rPr>
              <a:t> </a:t>
            </a:r>
            <a:r>
              <a:rPr lang="en-US" sz="1000" dirty="0">
                <a:solidFill>
                  <a:srgbClr val="8DB0D3"/>
                </a:solidFill>
              </a:rPr>
              <a:t>'%language%'</a:t>
            </a:r>
            <a:r>
              <a:rPr lang="en-US" sz="1000" dirty="0">
                <a:solidFill>
                  <a:srgbClr val="F08047"/>
                </a:solidFill>
              </a:rPr>
              <a:t>;</a:t>
            </a:r>
            <a:endParaRPr lang="en-US" sz="1000" dirty="0"/>
          </a:p>
          <a:p>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a:t>
            </a:fld>
            <a:endParaRPr lang="en-US" altLang="en-US"/>
          </a:p>
        </p:txBody>
      </p:sp>
      <p:sp>
        <p:nvSpPr>
          <p:cNvPr id="8" name="Text Placeholder 7"/>
          <p:cNvSpPr>
            <a:spLocks noGrp="1"/>
          </p:cNvSpPr>
          <p:nvPr>
            <p:ph type="body" sz="quarter" idx="16"/>
          </p:nvPr>
        </p:nvSpPr>
        <p:spPr/>
        <p:txBody>
          <a:bodyPr/>
          <a:lstStyle/>
          <a:p>
            <a:pPr marL="119063" indent="-119063">
              <a:lnSpc>
                <a:spcPct val="100000"/>
              </a:lnSpc>
              <a:spcBef>
                <a:spcPts val="900"/>
              </a:spcBef>
              <a:buFont typeface="Arial" panose="020B0604020202020204" pitchFamily="34" charset="0"/>
              <a:buChar char="•"/>
            </a:pPr>
            <a:r>
              <a:rPr lang="en-US" dirty="0" smtClean="0"/>
              <a:t>With this query you are abl</a:t>
            </a:r>
            <a:r>
              <a:rPr lang="en-US" dirty="0" smtClean="0"/>
              <a:t>e to find out the languages that can be installed in your database.</a:t>
            </a:r>
          </a:p>
          <a:p>
            <a:pPr marL="119063" indent="-119063">
              <a:lnSpc>
                <a:spcPct val="100000"/>
              </a:lnSpc>
              <a:spcBef>
                <a:spcPts val="900"/>
              </a:spcBef>
              <a:buFont typeface="Arial" panose="020B0604020202020204" pitchFamily="34" charset="0"/>
              <a:buChar char="•"/>
            </a:pPr>
            <a:r>
              <a:rPr lang="en-US" dirty="0" smtClean="0"/>
              <a:t>This is a good query to know if you are not the dba and need to find out what the server supports.</a:t>
            </a:r>
          </a:p>
          <a:p>
            <a:pPr marL="119063" indent="-119063">
              <a:lnSpc>
                <a:spcPct val="100000"/>
              </a:lnSpc>
              <a:spcBef>
                <a:spcPts val="900"/>
              </a:spcBef>
              <a:buFont typeface="Arial" panose="020B0604020202020204" pitchFamily="34" charset="0"/>
              <a:buChar char="•"/>
            </a:pPr>
            <a:r>
              <a:rPr lang="en-US" dirty="0" smtClean="0"/>
              <a:t>Some of these may only be installable by the dba or </a:t>
            </a:r>
            <a:r>
              <a:rPr lang="en-US" dirty="0" err="1" smtClean="0"/>
              <a:t>superuser</a:t>
            </a:r>
            <a:r>
              <a:rPr lang="en-US" dirty="0" smtClean="0"/>
              <a:t>. See the next slide for one what may be installed by the database owner.</a:t>
            </a:r>
            <a:endParaRPr lang="en-US" dirty="0"/>
          </a:p>
          <a:p>
            <a:endParaRPr lang="en-US" dirty="0"/>
          </a:p>
        </p:txBody>
      </p:sp>
      <p:graphicFrame>
        <p:nvGraphicFramePr>
          <p:cNvPr id="9" name="Content Placeholder 7"/>
          <p:cNvGraphicFramePr>
            <a:graphicFrameLocks/>
          </p:cNvGraphicFramePr>
          <p:nvPr>
            <p:extLst>
              <p:ext uri="{D42A27DB-BD31-4B8C-83A1-F6EECF244321}">
                <p14:modId xmlns:p14="http://schemas.microsoft.com/office/powerpoint/2010/main" val="3320541421"/>
              </p:ext>
            </p:extLst>
          </p:nvPr>
        </p:nvGraphicFramePr>
        <p:xfrm>
          <a:off x="469862" y="4846205"/>
          <a:ext cx="7772400" cy="1112520"/>
        </p:xfrm>
        <a:graphic>
          <a:graphicData uri="http://schemas.openxmlformats.org/drawingml/2006/table">
            <a:tbl>
              <a:tblPr firstRow="1" bandRow="1">
                <a:tableStyleId>{5C22544A-7EE6-4342-B048-85BDC9FD1C3A}</a:tableStyleId>
              </a:tblPr>
              <a:tblGrid>
                <a:gridCol w="1828800"/>
                <a:gridCol w="5943600"/>
              </a:tblGrid>
              <a:tr h="370840">
                <a:tc>
                  <a:txBody>
                    <a:bodyPr/>
                    <a:lstStyle/>
                    <a:p>
                      <a:r>
                        <a:rPr lang="en-US" dirty="0" smtClean="0"/>
                        <a:t>Name</a:t>
                      </a:r>
                      <a:endParaRPr lang="en-US" dirty="0"/>
                    </a:p>
                  </a:txBody>
                  <a:tcPr/>
                </a:tc>
                <a:tc>
                  <a:txBody>
                    <a:bodyPr/>
                    <a:lstStyle/>
                    <a:p>
                      <a:r>
                        <a:rPr lang="en-US" dirty="0" smtClean="0"/>
                        <a:t>Comment</a:t>
                      </a:r>
                      <a:endParaRPr lang="en-US" dirty="0"/>
                    </a:p>
                  </a:txBody>
                  <a:tcPr/>
                </a:tc>
              </a:tr>
              <a:tr h="370840">
                <a:tc>
                  <a:txBody>
                    <a:bodyPr/>
                    <a:lstStyle/>
                    <a:p>
                      <a:r>
                        <a:rPr lang="en-US" dirty="0" err="1" smtClean="0"/>
                        <a:t>plperl</a:t>
                      </a:r>
                      <a:endParaRPr lang="en-US" dirty="0"/>
                    </a:p>
                  </a:txBody>
                  <a:tcPr/>
                </a:tc>
                <a:tc>
                  <a:txBody>
                    <a:bodyPr/>
                    <a:lstStyle/>
                    <a:p>
                      <a:r>
                        <a:rPr lang="en-US" dirty="0" smtClean="0"/>
                        <a:t>PL/Perl procedural language</a:t>
                      </a:r>
                      <a:endParaRPr lang="en-US" dirty="0"/>
                    </a:p>
                  </a:txBody>
                  <a:tcPr/>
                </a:tc>
              </a:tr>
              <a:tr h="370840">
                <a:tc>
                  <a:txBody>
                    <a:bodyPr/>
                    <a:lstStyle/>
                    <a:p>
                      <a:r>
                        <a:rPr lang="en-US" dirty="0" err="1" smtClean="0"/>
                        <a:t>plpgsql</a:t>
                      </a:r>
                      <a:endParaRPr lang="en-US" dirty="0"/>
                    </a:p>
                  </a:txBody>
                  <a:tcPr/>
                </a:tc>
                <a:tc>
                  <a:txBody>
                    <a:bodyPr/>
                    <a:lstStyle/>
                    <a:p>
                      <a:r>
                        <a:rPr lang="en-US" dirty="0" smtClean="0"/>
                        <a:t>PL/</a:t>
                      </a:r>
                      <a:r>
                        <a:rPr lang="en-US" dirty="0" err="1" smtClean="0"/>
                        <a:t>pgSQL</a:t>
                      </a:r>
                      <a:r>
                        <a:rPr lang="en-US" dirty="0" smtClean="0"/>
                        <a:t> procedural language</a:t>
                      </a:r>
                      <a:endParaRPr lang="en-US" dirty="0"/>
                    </a:p>
                  </a:txBody>
                  <a:tcPr/>
                </a:tc>
              </a:tr>
            </a:tbl>
          </a:graphicData>
        </a:graphic>
      </p:graphicFrame>
    </p:spTree>
    <p:extLst>
      <p:ext uri="{BB962C8B-B14F-4D97-AF65-F5344CB8AC3E}">
        <p14:creationId xmlns:p14="http://schemas.microsoft.com/office/powerpoint/2010/main" val="393721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pc="-150" dirty="0" smtClean="0">
                <a:latin typeface="Arial Narrow" panose="020B0606020202030204" pitchFamily="34" charset="0"/>
              </a:rPr>
              <a:t>What Languages can be Installed by the Database Owner</a:t>
            </a:r>
            <a:endParaRPr lang="en-US" spc="-150" dirty="0">
              <a:latin typeface="Arial Narrow" panose="020B0606020202030204" pitchFamily="34" charset="0"/>
            </a:endParaRP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SELECT</a:t>
            </a:r>
            <a:r>
              <a:rPr lang="en-US" sz="1000" dirty="0">
                <a:solidFill>
                  <a:srgbClr val="FFFFFF"/>
                </a:solidFill>
              </a:rPr>
              <a:t> </a:t>
            </a:r>
            <a:r>
              <a:rPr lang="en-US" sz="1000" dirty="0" err="1">
                <a:solidFill>
                  <a:srgbClr val="FFFFFF"/>
                </a:solidFill>
              </a:rPr>
              <a:t>tmplname</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FROM</a:t>
            </a:r>
            <a:r>
              <a:rPr lang="en-US" sz="1000" dirty="0" smtClean="0">
                <a:solidFill>
                  <a:srgbClr val="FFFFFF"/>
                </a:solidFill>
              </a:rPr>
              <a:t> </a:t>
            </a:r>
            <a:r>
              <a:rPr lang="en-US" sz="1000" dirty="0" err="1">
                <a:solidFill>
                  <a:srgbClr val="FFFFFF"/>
                </a:solidFill>
              </a:rPr>
              <a:t>pg_pltemplate</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WHERE</a:t>
            </a:r>
            <a:r>
              <a:rPr lang="en-US" sz="1000" dirty="0" smtClean="0">
                <a:solidFill>
                  <a:srgbClr val="FFFFFF"/>
                </a:solidFill>
              </a:rPr>
              <a:t> </a:t>
            </a:r>
            <a:r>
              <a:rPr lang="en-US" sz="1000" dirty="0" err="1">
                <a:solidFill>
                  <a:srgbClr val="FFFFFF"/>
                </a:solidFill>
              </a:rPr>
              <a:t>tmpldbacreate</a:t>
            </a:r>
            <a:r>
              <a:rPr lang="en-US" sz="1000" dirty="0">
                <a:solidFill>
                  <a:srgbClr val="FFFFFF"/>
                </a:solidFill>
              </a:rPr>
              <a:t> </a:t>
            </a:r>
            <a:r>
              <a:rPr lang="en-US" sz="1000" dirty="0">
                <a:solidFill>
                  <a:srgbClr val="7BC22F"/>
                </a:solidFill>
              </a:rPr>
              <a:t>IS</a:t>
            </a:r>
            <a:r>
              <a:rPr lang="en-US" sz="1000" dirty="0">
                <a:solidFill>
                  <a:srgbClr val="FFFFFF"/>
                </a:solidFill>
              </a:rPr>
              <a:t> </a:t>
            </a:r>
            <a:r>
              <a:rPr lang="en-US" sz="1000" dirty="0">
                <a:solidFill>
                  <a:srgbClr val="7BC22F"/>
                </a:solidFill>
              </a:rPr>
              <a:t>TRUE</a:t>
            </a:r>
            <a:r>
              <a:rPr lang="en-US" sz="1000" dirty="0">
                <a:solidFill>
                  <a:srgbClr val="F08047"/>
                </a:solidFill>
              </a:rPr>
              <a:t>;</a:t>
            </a:r>
            <a:endParaRPr lang="en-US" sz="1000" dirty="0"/>
          </a:p>
          <a:p>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6</a:t>
            </a:fld>
            <a:endParaRPr lang="en-US" altLang="en-US"/>
          </a:p>
        </p:txBody>
      </p:sp>
      <p:sp>
        <p:nvSpPr>
          <p:cNvPr id="8" name="Text Placeholder 7"/>
          <p:cNvSpPr>
            <a:spLocks noGrp="1"/>
          </p:cNvSpPr>
          <p:nvPr>
            <p:ph type="body" sz="quarter" idx="16"/>
          </p:nvPr>
        </p:nvSpPr>
        <p:spPr/>
        <p:txBody>
          <a:bodyPr/>
          <a:lstStyle/>
          <a:p>
            <a:pPr marL="119063" indent="-119063">
              <a:lnSpc>
                <a:spcPct val="100000"/>
              </a:lnSpc>
              <a:spcBef>
                <a:spcPts val="900"/>
              </a:spcBef>
              <a:buFont typeface="Arial" panose="020B0604020202020204" pitchFamily="34" charset="0"/>
              <a:buChar char="•"/>
            </a:pPr>
            <a:r>
              <a:rPr lang="en-US" dirty="0" smtClean="0"/>
              <a:t>This query will list the languages that may be installed by the database owner.</a:t>
            </a:r>
            <a:endParaRPr lang="en-US" dirty="0"/>
          </a:p>
          <a:p>
            <a:endParaRPr lang="en-US" dirty="0"/>
          </a:p>
        </p:txBody>
      </p:sp>
      <p:graphicFrame>
        <p:nvGraphicFramePr>
          <p:cNvPr id="10" name="Content Placeholder 7"/>
          <p:cNvGraphicFramePr>
            <a:graphicFrameLocks/>
          </p:cNvGraphicFramePr>
          <p:nvPr>
            <p:extLst>
              <p:ext uri="{D42A27DB-BD31-4B8C-83A1-F6EECF244321}">
                <p14:modId xmlns:p14="http://schemas.microsoft.com/office/powerpoint/2010/main" val="1861473677"/>
              </p:ext>
            </p:extLst>
          </p:nvPr>
        </p:nvGraphicFramePr>
        <p:xfrm>
          <a:off x="451387" y="4938568"/>
          <a:ext cx="7845175" cy="1112520"/>
        </p:xfrm>
        <a:graphic>
          <a:graphicData uri="http://schemas.openxmlformats.org/drawingml/2006/table">
            <a:tbl>
              <a:tblPr firstRow="1" bandRow="1">
                <a:tableStyleId>{5C22544A-7EE6-4342-B048-85BDC9FD1C3A}</a:tableStyleId>
              </a:tblPr>
              <a:tblGrid>
                <a:gridCol w="7845175"/>
              </a:tblGrid>
              <a:tr h="370840">
                <a:tc>
                  <a:txBody>
                    <a:bodyPr/>
                    <a:lstStyle/>
                    <a:p>
                      <a:r>
                        <a:rPr lang="en-US" dirty="0" err="1" smtClean="0"/>
                        <a:t>tmplname</a:t>
                      </a:r>
                      <a:endParaRPr lang="en-US" dirty="0"/>
                    </a:p>
                  </a:txBody>
                  <a:tcPr/>
                </a:tc>
              </a:tr>
              <a:tr h="370840">
                <a:tc>
                  <a:txBody>
                    <a:bodyPr/>
                    <a:lstStyle/>
                    <a:p>
                      <a:r>
                        <a:rPr lang="en-US" dirty="0" err="1" smtClean="0"/>
                        <a:t>plperl</a:t>
                      </a:r>
                      <a:endParaRPr lang="en-US" dirty="0"/>
                    </a:p>
                  </a:txBody>
                  <a:tcPr/>
                </a:tc>
              </a:tr>
              <a:tr h="370840">
                <a:tc>
                  <a:txBody>
                    <a:bodyPr/>
                    <a:lstStyle/>
                    <a:p>
                      <a:r>
                        <a:rPr lang="en-US" dirty="0" err="1" smtClean="0"/>
                        <a:t>plpgsql</a:t>
                      </a:r>
                      <a:endParaRPr lang="en-US" dirty="0"/>
                    </a:p>
                  </a:txBody>
                  <a:tcPr/>
                </a:tc>
              </a:tr>
            </a:tbl>
          </a:graphicData>
        </a:graphic>
      </p:graphicFrame>
    </p:spTree>
    <p:extLst>
      <p:ext uri="{BB962C8B-B14F-4D97-AF65-F5344CB8AC3E}">
        <p14:creationId xmlns:p14="http://schemas.microsoft.com/office/powerpoint/2010/main" val="2834541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How to Install a Language</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CREATE</a:t>
            </a:r>
            <a:r>
              <a:rPr lang="en-US" sz="1000" dirty="0">
                <a:solidFill>
                  <a:srgbClr val="FFFFFF"/>
                </a:solidFill>
              </a:rPr>
              <a:t> EXTENSION </a:t>
            </a:r>
            <a:r>
              <a:rPr lang="en-US" sz="1000" dirty="0" err="1">
                <a:solidFill>
                  <a:srgbClr val="FFFFFF"/>
                </a:solidFill>
              </a:rPr>
              <a:t>plperl</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CREATE</a:t>
            </a:r>
            <a:r>
              <a:rPr lang="en-US" sz="1000" dirty="0" smtClean="0">
                <a:solidFill>
                  <a:srgbClr val="FFFFFF"/>
                </a:solidFill>
              </a:rPr>
              <a:t> </a:t>
            </a:r>
            <a:r>
              <a:rPr lang="en-US" sz="1000" dirty="0">
                <a:solidFill>
                  <a:srgbClr val="FFFFFF"/>
                </a:solidFill>
              </a:rPr>
              <a:t>EXTENSION </a:t>
            </a:r>
            <a:r>
              <a:rPr lang="en-US" sz="1000" dirty="0" err="1">
                <a:solidFill>
                  <a:srgbClr val="FFFFFF"/>
                </a:solidFill>
              </a:rPr>
              <a:t>plpgsql</a:t>
            </a:r>
            <a:r>
              <a:rPr lang="en-US" sz="1000" dirty="0">
                <a:solidFill>
                  <a:srgbClr val="F08047"/>
                </a:solidFill>
              </a:rPr>
              <a:t>;</a:t>
            </a:r>
            <a:endParaRPr lang="en-US" sz="1000" dirty="0"/>
          </a:p>
          <a:p>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7</a:t>
            </a:fld>
            <a:endParaRPr lang="en-US" altLang="en-US"/>
          </a:p>
        </p:txBody>
      </p:sp>
      <p:sp>
        <p:nvSpPr>
          <p:cNvPr id="8" name="Text Placeholder 7"/>
          <p:cNvSpPr>
            <a:spLocks noGrp="1"/>
          </p:cNvSpPr>
          <p:nvPr>
            <p:ph type="body" sz="quarter" idx="16"/>
          </p:nvPr>
        </p:nvSpPr>
        <p:spPr/>
        <p:txBody>
          <a:bodyPr/>
          <a:lstStyle/>
          <a:p>
            <a:pPr marL="119063" indent="-119063">
              <a:lnSpc>
                <a:spcPct val="100000"/>
              </a:lnSpc>
              <a:spcBef>
                <a:spcPts val="900"/>
              </a:spcBef>
              <a:buFont typeface="Arial" panose="020B0604020202020204" pitchFamily="34" charset="0"/>
              <a:buChar char="•"/>
            </a:pPr>
            <a:r>
              <a:rPr lang="en-US" dirty="0" smtClean="0"/>
              <a:t>Since Postgres 9.1 most, if not all, languages have been made into “extensions’ and can use the “CREATE EXTENSION’ command. </a:t>
            </a:r>
            <a:endParaRPr lang="en-US" dirty="0"/>
          </a:p>
          <a:p>
            <a:endParaRPr lang="en-US" dirty="0"/>
          </a:p>
        </p:txBody>
      </p:sp>
    </p:spTree>
    <p:extLst>
      <p:ext uri="{BB962C8B-B14F-4D97-AF65-F5344CB8AC3E}">
        <p14:creationId xmlns:p14="http://schemas.microsoft.com/office/powerpoint/2010/main" val="571317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How to </a:t>
            </a:r>
            <a:r>
              <a:rPr lang="en-US" dirty="0" err="1" smtClean="0"/>
              <a:t>UnInstall</a:t>
            </a:r>
            <a:r>
              <a:rPr lang="en-US" dirty="0" smtClean="0"/>
              <a:t> a Language</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smtClean="0">
                <a:solidFill>
                  <a:srgbClr val="7BC22F"/>
                </a:solidFill>
              </a:rPr>
              <a:t>DROP</a:t>
            </a:r>
            <a:r>
              <a:rPr lang="en-US" sz="1000" dirty="0" smtClean="0">
                <a:solidFill>
                  <a:srgbClr val="FFFFFF"/>
                </a:solidFill>
              </a:rPr>
              <a:t> </a:t>
            </a:r>
            <a:r>
              <a:rPr lang="en-US" sz="1000" dirty="0">
                <a:solidFill>
                  <a:srgbClr val="FFFFFF"/>
                </a:solidFill>
              </a:rPr>
              <a:t>EXTENSION </a:t>
            </a:r>
            <a:r>
              <a:rPr lang="en-US" sz="1000" dirty="0" err="1">
                <a:solidFill>
                  <a:srgbClr val="FFFFFF"/>
                </a:solidFill>
              </a:rPr>
              <a:t>plperl</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DROP</a:t>
            </a:r>
            <a:r>
              <a:rPr lang="en-US" sz="1000" dirty="0" smtClean="0">
                <a:solidFill>
                  <a:srgbClr val="FFFFFF"/>
                </a:solidFill>
              </a:rPr>
              <a:t> </a:t>
            </a:r>
            <a:r>
              <a:rPr lang="en-US" sz="1000" dirty="0">
                <a:solidFill>
                  <a:srgbClr val="FFFFFF"/>
                </a:solidFill>
              </a:rPr>
              <a:t>EXTENSION </a:t>
            </a:r>
            <a:r>
              <a:rPr lang="en-US" sz="1000" dirty="0" err="1">
                <a:solidFill>
                  <a:srgbClr val="FFFFFF"/>
                </a:solidFill>
              </a:rPr>
              <a:t>plpgsql</a:t>
            </a:r>
            <a:r>
              <a:rPr lang="en-US" sz="1000" dirty="0">
                <a:solidFill>
                  <a:srgbClr val="F08047"/>
                </a:solidFill>
              </a:rPr>
              <a:t>;</a:t>
            </a:r>
            <a:endParaRPr lang="en-US" sz="1000" dirty="0"/>
          </a:p>
          <a:p>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8</a:t>
            </a:fld>
            <a:endParaRPr lang="en-US" altLang="en-US"/>
          </a:p>
        </p:txBody>
      </p:sp>
      <p:sp>
        <p:nvSpPr>
          <p:cNvPr id="8" name="Text Placeholder 7"/>
          <p:cNvSpPr>
            <a:spLocks noGrp="1"/>
          </p:cNvSpPr>
          <p:nvPr>
            <p:ph type="body" sz="quarter" idx="16"/>
          </p:nvPr>
        </p:nvSpPr>
        <p:spPr/>
        <p:txBody>
          <a:bodyPr/>
          <a:lstStyle/>
          <a:p>
            <a:pPr marL="119063" indent="-119063">
              <a:lnSpc>
                <a:spcPct val="100000"/>
              </a:lnSpc>
              <a:spcBef>
                <a:spcPts val="900"/>
              </a:spcBef>
              <a:buFont typeface="Arial" panose="020B0604020202020204" pitchFamily="34" charset="0"/>
              <a:buChar char="•"/>
            </a:pPr>
            <a:r>
              <a:rPr lang="en-US" dirty="0" smtClean="0"/>
              <a:t>Since Postgres 9.1 most, if not all, languages have been made into “extensions’ and can use the “DROP EXTENSION’ command. </a:t>
            </a:r>
            <a:endParaRPr lang="en-US" dirty="0"/>
          </a:p>
          <a:p>
            <a:endParaRPr lang="en-US" dirty="0"/>
          </a:p>
        </p:txBody>
      </p:sp>
    </p:spTree>
    <p:extLst>
      <p:ext uri="{BB962C8B-B14F-4D97-AF65-F5344CB8AC3E}">
        <p14:creationId xmlns:p14="http://schemas.microsoft.com/office/powerpoint/2010/main" val="1973129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altLang="en-US" dirty="0" smtClean="0">
                <a:ea typeface="ヒラギノ角ゴ Pro W3" charset="-128"/>
              </a:rPr>
              <a:t>Function Volatility</a:t>
            </a:r>
            <a:endParaRPr lang="en-US" altLang="en-US" dirty="0" smtClean="0">
              <a:ea typeface="ヒラギノ角ゴ Pro W3" charset="-128"/>
            </a:endParaRPr>
          </a:p>
          <a:p>
            <a:pPr marL="90488" lvl="1">
              <a:spcBef>
                <a:spcPct val="0"/>
              </a:spcBef>
            </a:pPr>
            <a:r>
              <a:rPr lang="en-US" altLang="en-US" dirty="0" smtClean="0">
                <a:ea typeface="ヒラギノ角ゴ Pro W3" charset="-128"/>
              </a:rPr>
              <a:t>The Basics</a:t>
            </a:r>
            <a:endParaRPr lang="en-US" altLang="en-US" dirty="0" smtClean="0">
              <a:ea typeface="ヒラギノ角ゴ Pro W3" charset="-128"/>
            </a:endParaRPr>
          </a:p>
        </p:txBody>
      </p:sp>
    </p:spTree>
    <p:extLst>
      <p:ext uri="{BB962C8B-B14F-4D97-AF65-F5344CB8AC3E}">
        <p14:creationId xmlns:p14="http://schemas.microsoft.com/office/powerpoint/2010/main" val="19176142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Immutable</a:t>
            </a:r>
            <a:endParaRPr lang="en-US" sz="2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10</a:t>
            </a:fld>
            <a:endParaRPr lang="en-US" altLang="en-US"/>
          </a:p>
        </p:txBody>
      </p:sp>
      <p:sp>
        <p:nvSpPr>
          <p:cNvPr id="8" name="Text Placeholder 7"/>
          <p:cNvSpPr>
            <a:spLocks noGrp="1"/>
          </p:cNvSpPr>
          <p:nvPr>
            <p:ph type="body" sz="quarter" idx="16"/>
          </p:nvPr>
        </p:nvSpPr>
        <p:spPr>
          <a:xfrm>
            <a:off x="455612" y="1261872"/>
            <a:ext cx="8215689" cy="4846320"/>
          </a:xfrm>
        </p:spPr>
        <p:txBody>
          <a:bodyPr/>
          <a:lstStyle/>
          <a:p>
            <a:pPr marL="119063" indent="-119063">
              <a:buFont typeface="Arial" panose="020B0604020202020204" pitchFamily="34" charset="0"/>
              <a:buChar char="•"/>
            </a:pPr>
            <a:r>
              <a:rPr lang="en-US" dirty="0"/>
              <a:t>IMMUTABLE indicates that the function cannot modify the database and always returns the same result when given the same argument values; that is, it does not do database lookups or otherwise use information not directly present in its argument list.</a:t>
            </a:r>
          </a:p>
          <a:p>
            <a:pPr marL="119063" indent="-119063">
              <a:buFont typeface="Arial" panose="020B0604020202020204" pitchFamily="34" charset="0"/>
              <a:buChar char="•"/>
            </a:pPr>
            <a:r>
              <a:rPr lang="en-US" dirty="0"/>
              <a:t>If this option is given, any call of the function with all-constant arguments can be immediately replaced with the function value.</a:t>
            </a:r>
          </a:p>
          <a:p>
            <a:pPr marL="119063" indent="-119063">
              <a:buFont typeface="Arial" panose="020B0604020202020204" pitchFamily="34" charset="0"/>
              <a:buChar char="•"/>
            </a:pPr>
            <a:r>
              <a:rPr lang="en-US" dirty="0"/>
              <a:t>What this means is these types of functions can be used as a type converter or indexer</a:t>
            </a:r>
            <a:r>
              <a:rPr lang="en-US" dirty="0" smtClean="0"/>
              <a:t>.</a:t>
            </a:r>
            <a:endParaRPr lang="en-US" dirty="0"/>
          </a:p>
        </p:txBody>
      </p:sp>
    </p:spTree>
    <p:extLst>
      <p:ext uri="{BB962C8B-B14F-4D97-AF65-F5344CB8AC3E}">
        <p14:creationId xmlns:p14="http://schemas.microsoft.com/office/powerpoint/2010/main" val="3017307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Stable</a:t>
            </a:r>
            <a:endParaRPr lang="en-US" sz="2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11</a:t>
            </a:fld>
            <a:endParaRPr lang="en-US" altLang="en-US"/>
          </a:p>
        </p:txBody>
      </p:sp>
      <p:sp>
        <p:nvSpPr>
          <p:cNvPr id="8" name="Text Placeholder 7"/>
          <p:cNvSpPr>
            <a:spLocks noGrp="1"/>
          </p:cNvSpPr>
          <p:nvPr>
            <p:ph type="body" sz="quarter" idx="16"/>
          </p:nvPr>
        </p:nvSpPr>
        <p:spPr>
          <a:xfrm>
            <a:off x="455612" y="1261872"/>
            <a:ext cx="8215689" cy="4846320"/>
          </a:xfrm>
        </p:spPr>
        <p:txBody>
          <a:bodyPr/>
          <a:lstStyle/>
          <a:p>
            <a:pPr marL="119063" indent="-119063">
              <a:buFont typeface="Arial" panose="020B0604020202020204" pitchFamily="34" charset="0"/>
              <a:buChar char="•"/>
            </a:pPr>
            <a:r>
              <a:rPr lang="en-US" dirty="0"/>
              <a:t>STABLE indicates that the function cannot modify the database, and that within a single table scan it will consistently return the same result for the same argument values, but that its result could change across SQL statements.</a:t>
            </a:r>
          </a:p>
          <a:p>
            <a:pPr marL="119063" indent="-119063">
              <a:buFont typeface="Arial" panose="020B0604020202020204" pitchFamily="34" charset="0"/>
              <a:buChar char="•"/>
            </a:pPr>
            <a:r>
              <a:rPr lang="en-US" dirty="0"/>
              <a:t>This is the appropriate selection for functions whose results depend on database lookups, parameter variables (such as the current time zone), etc.</a:t>
            </a:r>
          </a:p>
          <a:p>
            <a:pPr marL="119063" indent="-119063">
              <a:buFont typeface="Arial" panose="020B0604020202020204" pitchFamily="34" charset="0"/>
              <a:buChar char="•"/>
            </a:pPr>
            <a:r>
              <a:rPr lang="en-US" dirty="0"/>
              <a:t>It is inappropriate for AFTER triggers that wish to query rows modified by the current command.</a:t>
            </a:r>
          </a:p>
          <a:p>
            <a:pPr marL="119063" indent="-119063">
              <a:buFont typeface="Arial" panose="020B0604020202020204" pitchFamily="34" charset="0"/>
              <a:buChar char="•"/>
            </a:pPr>
            <a:r>
              <a:rPr lang="en-US" dirty="0"/>
              <a:t>Also note that the </a:t>
            </a:r>
            <a:r>
              <a:rPr lang="en-US" dirty="0" err="1"/>
              <a:t>current_timestamp</a:t>
            </a:r>
            <a:r>
              <a:rPr lang="en-US" dirty="0"/>
              <a:t> family of functions qualify as stable, since their values do not change within a transaction</a:t>
            </a:r>
            <a:r>
              <a:rPr lang="en-US" dirty="0" smtClean="0"/>
              <a:t>.</a:t>
            </a:r>
            <a:endParaRPr lang="en-US" dirty="0"/>
          </a:p>
        </p:txBody>
      </p:sp>
    </p:spTree>
    <p:extLst>
      <p:ext uri="{BB962C8B-B14F-4D97-AF65-F5344CB8AC3E}">
        <p14:creationId xmlns:p14="http://schemas.microsoft.com/office/powerpoint/2010/main" val="42803224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Volatile</a:t>
            </a:r>
            <a:endParaRPr lang="en-US" sz="2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12</a:t>
            </a:fld>
            <a:endParaRPr lang="en-US" altLang="en-US"/>
          </a:p>
        </p:txBody>
      </p:sp>
      <p:sp>
        <p:nvSpPr>
          <p:cNvPr id="8" name="Text Placeholder 7"/>
          <p:cNvSpPr>
            <a:spLocks noGrp="1"/>
          </p:cNvSpPr>
          <p:nvPr>
            <p:ph type="body" sz="quarter" idx="16"/>
          </p:nvPr>
        </p:nvSpPr>
        <p:spPr>
          <a:xfrm>
            <a:off x="455612" y="1261872"/>
            <a:ext cx="8215689" cy="4846320"/>
          </a:xfrm>
        </p:spPr>
        <p:txBody>
          <a:bodyPr/>
          <a:lstStyle/>
          <a:p>
            <a:pPr marL="119063" indent="-119063">
              <a:buFont typeface="Arial" panose="020B0604020202020204" pitchFamily="34" charset="0"/>
              <a:buChar char="•"/>
            </a:pPr>
            <a:r>
              <a:rPr lang="en-US" dirty="0"/>
              <a:t>VOLATILE indicates that the function value can change even within a single table scan, so no optimizations can be made.</a:t>
            </a:r>
          </a:p>
          <a:p>
            <a:pPr marL="119063" indent="-119063">
              <a:buFont typeface="Arial" panose="020B0604020202020204" pitchFamily="34" charset="0"/>
              <a:buChar char="•"/>
            </a:pPr>
            <a:r>
              <a:rPr lang="en-US" dirty="0"/>
              <a:t>Relatively few database functions are volatile in this sense; some examples are random(), </a:t>
            </a:r>
            <a:r>
              <a:rPr lang="en-US" dirty="0" err="1"/>
              <a:t>currval</a:t>
            </a:r>
            <a:r>
              <a:rPr lang="en-US" dirty="0"/>
              <a:t>(), </a:t>
            </a:r>
            <a:r>
              <a:rPr lang="en-US" dirty="0" err="1"/>
              <a:t>timeofday</a:t>
            </a:r>
            <a:r>
              <a:rPr lang="en-US" dirty="0"/>
              <a:t>().</a:t>
            </a:r>
          </a:p>
          <a:p>
            <a:pPr marL="119063" indent="-119063">
              <a:buFont typeface="Arial" panose="020B0604020202020204" pitchFamily="34" charset="0"/>
              <a:buChar char="•"/>
            </a:pPr>
            <a:r>
              <a:rPr lang="en-US" dirty="0"/>
              <a:t>But note that any function that has side-effects must be classified volatile, even if its result is quite predictable, to prevent calls from being optimized away; some example are random(), </a:t>
            </a:r>
            <a:r>
              <a:rPr lang="en-US" dirty="0" err="1"/>
              <a:t>currval</a:t>
            </a:r>
            <a:r>
              <a:rPr lang="en-US" dirty="0"/>
              <a:t>(), </a:t>
            </a:r>
            <a:r>
              <a:rPr lang="en-US" dirty="0" err="1"/>
              <a:t>timeofday</a:t>
            </a:r>
            <a:r>
              <a:rPr lang="en-US" dirty="0"/>
              <a:t>()</a:t>
            </a:r>
          </a:p>
          <a:p>
            <a:pPr marL="119063" indent="-119063">
              <a:buFont typeface="Arial" panose="020B0604020202020204" pitchFamily="34" charset="0"/>
              <a:buChar char="•"/>
            </a:pPr>
            <a:endParaRPr lang="en-US" dirty="0"/>
          </a:p>
        </p:txBody>
      </p:sp>
    </p:spTree>
    <p:extLst>
      <p:ext uri="{BB962C8B-B14F-4D97-AF65-F5344CB8AC3E}">
        <p14:creationId xmlns:p14="http://schemas.microsoft.com/office/powerpoint/2010/main" val="20558223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altLang="en-US" dirty="0" smtClean="0">
                <a:ea typeface="ヒラギノ角ゴ Pro W3" charset="-128"/>
              </a:rPr>
              <a:t>NULL Input</a:t>
            </a:r>
            <a:endParaRPr lang="en-US" altLang="en-US" dirty="0" smtClean="0">
              <a:ea typeface="ヒラギノ角ゴ Pro W3" charset="-128"/>
            </a:endParaRPr>
          </a:p>
          <a:p>
            <a:pPr marL="90488" lvl="1">
              <a:spcBef>
                <a:spcPct val="0"/>
              </a:spcBef>
            </a:pPr>
            <a:r>
              <a:rPr lang="en-US" altLang="en-US" dirty="0" smtClean="0">
                <a:ea typeface="ヒラギノ角ゴ Pro W3" charset="-128"/>
              </a:rPr>
              <a:t>The Basics</a:t>
            </a:r>
            <a:endParaRPr lang="en-US" altLang="en-US" dirty="0" smtClean="0">
              <a:ea typeface="ヒラギノ角ゴ Pro W3" charset="-128"/>
            </a:endParaRPr>
          </a:p>
        </p:txBody>
      </p:sp>
    </p:spTree>
    <p:extLst>
      <p:ext uri="{BB962C8B-B14F-4D97-AF65-F5344CB8AC3E}">
        <p14:creationId xmlns:p14="http://schemas.microsoft.com/office/powerpoint/2010/main" val="17125632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What to do with NULL?</a:t>
            </a:r>
            <a:endParaRPr lang="en-US" sz="2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14</a:t>
            </a:fld>
            <a:endParaRPr lang="en-US" altLang="en-US"/>
          </a:p>
        </p:txBody>
      </p:sp>
      <p:sp>
        <p:nvSpPr>
          <p:cNvPr id="8" name="Text Placeholder 7"/>
          <p:cNvSpPr>
            <a:spLocks noGrp="1"/>
          </p:cNvSpPr>
          <p:nvPr>
            <p:ph type="body" sz="quarter" idx="16"/>
          </p:nvPr>
        </p:nvSpPr>
        <p:spPr>
          <a:xfrm>
            <a:off x="455612" y="1261872"/>
            <a:ext cx="8215689" cy="4846320"/>
          </a:xfrm>
        </p:spPr>
        <p:txBody>
          <a:bodyPr/>
          <a:lstStyle/>
          <a:p>
            <a:pPr marL="119063" indent="-119063">
              <a:buFont typeface="Arial" panose="020B0604020202020204" pitchFamily="34" charset="0"/>
              <a:buChar char="•"/>
            </a:pPr>
            <a:r>
              <a:rPr lang="en-US" dirty="0" smtClean="0"/>
              <a:t>CALLED ON NULL INPUT – This is the default if you don’t say anything. You will need to handle the NULL’s within your code.</a:t>
            </a:r>
          </a:p>
          <a:p>
            <a:pPr marL="119063" indent="-119063">
              <a:buFont typeface="Arial" panose="020B0604020202020204" pitchFamily="34" charset="0"/>
              <a:buChar char="•"/>
            </a:pPr>
            <a:r>
              <a:rPr lang="en-US" dirty="0" smtClean="0"/>
              <a:t>RETURNS NULL ON NULL INPUT or STRICT – This will cause the function to return NULL when any of the input values are NULL. The body of the function is never executed.</a:t>
            </a:r>
            <a:endParaRPr lang="en-US" dirty="0"/>
          </a:p>
        </p:txBody>
      </p:sp>
    </p:spTree>
    <p:extLst>
      <p:ext uri="{BB962C8B-B14F-4D97-AF65-F5344CB8AC3E}">
        <p14:creationId xmlns:p14="http://schemas.microsoft.com/office/powerpoint/2010/main" val="39053342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altLang="en-US" dirty="0" smtClean="0">
                <a:ea typeface="ヒラギノ角ゴ Pro W3" charset="-128"/>
              </a:rPr>
              <a:t>Security</a:t>
            </a:r>
            <a:endParaRPr lang="en-US" altLang="en-US" dirty="0" smtClean="0">
              <a:ea typeface="ヒラギノ角ゴ Pro W3" charset="-128"/>
            </a:endParaRPr>
          </a:p>
          <a:p>
            <a:pPr marL="90488" lvl="1">
              <a:spcBef>
                <a:spcPct val="0"/>
              </a:spcBef>
            </a:pPr>
            <a:r>
              <a:rPr lang="en-US" altLang="en-US" dirty="0" smtClean="0">
                <a:ea typeface="ヒラギノ角ゴ Pro W3" charset="-128"/>
              </a:rPr>
              <a:t>The Basics</a:t>
            </a:r>
            <a:endParaRPr lang="en-US" altLang="en-US" dirty="0" smtClean="0">
              <a:ea typeface="ヒラギノ角ゴ Pro W3" charset="-128"/>
            </a:endParaRPr>
          </a:p>
        </p:txBody>
      </p:sp>
    </p:spTree>
    <p:extLst>
      <p:ext uri="{BB962C8B-B14F-4D97-AF65-F5344CB8AC3E}">
        <p14:creationId xmlns:p14="http://schemas.microsoft.com/office/powerpoint/2010/main" val="36863470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Security</a:t>
            </a:r>
            <a:endParaRPr lang="en-US" sz="2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16</a:t>
            </a:fld>
            <a:endParaRPr lang="en-US" altLang="en-US"/>
          </a:p>
        </p:txBody>
      </p:sp>
      <p:sp>
        <p:nvSpPr>
          <p:cNvPr id="8" name="Text Placeholder 7"/>
          <p:cNvSpPr>
            <a:spLocks noGrp="1"/>
          </p:cNvSpPr>
          <p:nvPr>
            <p:ph type="body" sz="quarter" idx="16"/>
          </p:nvPr>
        </p:nvSpPr>
        <p:spPr>
          <a:xfrm>
            <a:off x="455612" y="1261872"/>
            <a:ext cx="8215689" cy="4846320"/>
          </a:xfrm>
        </p:spPr>
        <p:txBody>
          <a:bodyPr/>
          <a:lstStyle/>
          <a:p>
            <a:pPr marL="119063" indent="-119063">
              <a:buFont typeface="Arial" panose="020B0604020202020204" pitchFamily="34" charset="0"/>
              <a:buChar char="•"/>
            </a:pPr>
            <a:r>
              <a:rPr lang="en-US" dirty="0"/>
              <a:t>SECURITY INVOKER – This is the default. The function is to be executed with the privileges of the user that calls it. </a:t>
            </a:r>
          </a:p>
          <a:p>
            <a:pPr marL="119063" indent="-119063">
              <a:buFont typeface="Arial" panose="020B0604020202020204" pitchFamily="34" charset="0"/>
              <a:buChar char="•"/>
            </a:pPr>
            <a:r>
              <a:rPr lang="en-US" dirty="0"/>
              <a:t>SECURITY DEFINER – This specifies that the function is to be executed with the privileges of the user that created it. This could be used to have a function update a table that the calling user does not have permissions to access, etc</a:t>
            </a:r>
            <a:r>
              <a:rPr lang="en-US" dirty="0" smtClean="0"/>
              <a:t>.</a:t>
            </a:r>
            <a:endParaRPr lang="en-US" dirty="0"/>
          </a:p>
        </p:txBody>
      </p:sp>
    </p:spTree>
    <p:extLst>
      <p:ext uri="{BB962C8B-B14F-4D97-AF65-F5344CB8AC3E}">
        <p14:creationId xmlns:p14="http://schemas.microsoft.com/office/powerpoint/2010/main" val="14450096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altLang="en-US" dirty="0" smtClean="0">
                <a:ea typeface="ヒラギノ角ゴ Pro W3" charset="-128"/>
              </a:rPr>
              <a:t>Syntax</a:t>
            </a:r>
            <a:endParaRPr lang="en-US" altLang="en-US" dirty="0" smtClean="0">
              <a:ea typeface="ヒラギノ角ゴ Pro W3" charset="-128"/>
            </a:endParaRPr>
          </a:p>
          <a:p>
            <a:pPr marL="90488" lvl="1">
              <a:spcBef>
                <a:spcPct val="0"/>
              </a:spcBef>
            </a:pPr>
            <a:r>
              <a:rPr lang="en-US" altLang="en-US" dirty="0" smtClean="0">
                <a:ea typeface="ヒラギノ角ゴ Pro W3" charset="-128"/>
              </a:rPr>
              <a:t>The Basics</a:t>
            </a:r>
            <a:endParaRPr lang="en-US" altLang="en-US" dirty="0" smtClean="0">
              <a:ea typeface="ヒラギノ角ゴ Pro W3" charset="-128"/>
            </a:endParaRPr>
          </a:p>
        </p:txBody>
      </p:sp>
    </p:spTree>
    <p:extLst>
      <p:ext uri="{BB962C8B-B14F-4D97-AF65-F5344CB8AC3E}">
        <p14:creationId xmlns:p14="http://schemas.microsoft.com/office/powerpoint/2010/main" val="3980187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Create Function </a:t>
            </a:r>
            <a:r>
              <a:rPr lang="en-US" dirty="0" smtClean="0"/>
              <a:t>Syntax</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CREATE</a:t>
            </a:r>
            <a:r>
              <a:rPr lang="en-US" sz="1000" dirty="0">
                <a:solidFill>
                  <a:srgbClr val="FFFFFF"/>
                </a:solidFill>
              </a:rPr>
              <a:t> </a:t>
            </a:r>
            <a:r>
              <a:rPr lang="en-US" sz="1000" dirty="0">
                <a:solidFill>
                  <a:srgbClr val="7BC22F"/>
                </a:solidFill>
              </a:rPr>
              <a:t>OR</a:t>
            </a:r>
            <a:r>
              <a:rPr lang="en-US" sz="1000" dirty="0">
                <a:solidFill>
                  <a:srgbClr val="FFFFFF"/>
                </a:solidFill>
              </a:rPr>
              <a:t> </a:t>
            </a:r>
            <a:r>
              <a:rPr lang="en-US" sz="1000" dirty="0">
                <a:solidFill>
                  <a:srgbClr val="7BC22F"/>
                </a:solidFill>
              </a:rPr>
              <a:t>REPLACE</a:t>
            </a:r>
            <a:r>
              <a:rPr lang="en-US" sz="1000" dirty="0">
                <a:solidFill>
                  <a:srgbClr val="FFFFFF"/>
                </a:solidFill>
              </a:rPr>
              <a:t> </a:t>
            </a:r>
            <a:r>
              <a:rPr lang="en-US" sz="1000" dirty="0">
                <a:solidFill>
                  <a:srgbClr val="7BC22F"/>
                </a:solidFill>
              </a:rPr>
              <a:t>FUNCTION</a:t>
            </a:r>
            <a:r>
              <a:rPr lang="en-US" sz="1000" dirty="0">
                <a:solidFill>
                  <a:srgbClr val="FFFFFF"/>
                </a:solidFill>
              </a:rPr>
              <a:t> </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err="1" smtClean="0">
                <a:solidFill>
                  <a:srgbClr val="FFFFFF"/>
                </a:solidFill>
              </a:rPr>
              <a:t>argname</a:t>
            </a:r>
            <a:r>
              <a:rPr lang="en-US" sz="1000" dirty="0" smtClean="0">
                <a:solidFill>
                  <a:srgbClr val="FFFFFF"/>
                </a:solidFill>
              </a:rPr>
              <a:t> </a:t>
            </a:r>
            <a:r>
              <a:rPr lang="en-US" sz="1000" dirty="0">
                <a:solidFill>
                  <a:srgbClr val="FFFFFF"/>
                </a:solidFill>
              </a:rPr>
              <a:t>text </a:t>
            </a:r>
            <a:endParaRPr lang="en-US" sz="1000" dirty="0" smtClean="0">
              <a:solidFill>
                <a:srgbClr val="FFFFFF"/>
              </a:solidFill>
            </a:endParaRPr>
          </a:p>
          <a:p>
            <a:pPr>
              <a:lnSpc>
                <a:spcPct val="100000"/>
              </a:lnSpc>
              <a:spcBef>
                <a:spcPts val="0"/>
              </a:spcBef>
            </a:pPr>
            <a:r>
              <a:rPr lang="en-US" sz="1000" dirty="0" smtClean="0">
                <a:solidFill>
                  <a:srgbClr val="F08047"/>
                </a:solidFill>
              </a:rPr>
              <a:t>)</a:t>
            </a:r>
            <a:r>
              <a:rPr lang="en-US" sz="1000" dirty="0" smtClean="0">
                <a:solidFill>
                  <a:srgbClr val="FFFFFF"/>
                </a:solidFill>
              </a:rPr>
              <a:t> </a:t>
            </a:r>
          </a:p>
          <a:p>
            <a:pPr>
              <a:lnSpc>
                <a:spcPct val="100000"/>
              </a:lnSpc>
              <a:spcBef>
                <a:spcPts val="0"/>
              </a:spcBef>
            </a:pPr>
            <a:r>
              <a:rPr lang="en-US" sz="1000" dirty="0" smtClean="0">
                <a:solidFill>
                  <a:srgbClr val="7BC22F"/>
                </a:solidFill>
              </a:rPr>
              <a:t>RETURNS</a:t>
            </a:r>
            <a:r>
              <a:rPr lang="en-US" sz="1000" dirty="0" smtClean="0">
                <a:solidFill>
                  <a:srgbClr val="FFFFFF"/>
                </a:solidFill>
              </a:rPr>
              <a:t> </a:t>
            </a:r>
            <a:r>
              <a:rPr lang="en-US" sz="1000" dirty="0">
                <a:solidFill>
                  <a:srgbClr val="7BC22F"/>
                </a:solidFill>
              </a:rPr>
              <a:t>numeric</a:t>
            </a:r>
            <a:r>
              <a:rPr lang="en-US" sz="1000" dirty="0">
                <a:solidFill>
                  <a:srgbClr val="FFFFFF"/>
                </a:solidFill>
              </a:rPr>
              <a:t> </a:t>
            </a:r>
            <a:r>
              <a:rPr lang="en-US" sz="1000" dirty="0">
                <a:solidFill>
                  <a:srgbClr val="7BC22F"/>
                </a:solidFill>
              </a:rPr>
              <a:t>AS</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FFFFF"/>
                </a:solidFill>
              </a:rPr>
              <a:t>$</a:t>
            </a:r>
            <a:r>
              <a:rPr lang="en-US" sz="1000" dirty="0">
                <a:solidFill>
                  <a:srgbClr val="7BC22F"/>
                </a:solidFill>
              </a:rPr>
              <a:t>body</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08047"/>
                </a:solidFill>
              </a:rPr>
              <a:t>…</a:t>
            </a:r>
            <a:r>
              <a:rPr lang="en-US" sz="1000" dirty="0" smtClean="0">
                <a:solidFill>
                  <a:srgbClr val="FFFFFF"/>
                </a:solidFill>
              </a:rPr>
              <a:t> </a:t>
            </a:r>
          </a:p>
          <a:p>
            <a:pPr>
              <a:lnSpc>
                <a:spcPct val="100000"/>
              </a:lnSpc>
              <a:spcBef>
                <a:spcPts val="0"/>
              </a:spcBef>
            </a:pPr>
            <a:r>
              <a:rPr lang="en-US" sz="1000" dirty="0" smtClean="0">
                <a:solidFill>
                  <a:srgbClr val="FFFFFF"/>
                </a:solidFill>
              </a:rPr>
              <a:t>$</a:t>
            </a:r>
            <a:r>
              <a:rPr lang="en-US" sz="1000" dirty="0">
                <a:solidFill>
                  <a:srgbClr val="7BC22F"/>
                </a:solidFill>
              </a:rPr>
              <a:t>body</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LANGUAGE</a:t>
            </a:r>
            <a:r>
              <a:rPr lang="en-US" sz="1000" dirty="0" smtClean="0">
                <a:solidFill>
                  <a:srgbClr val="FFFFFF"/>
                </a:solidFill>
              </a:rPr>
              <a:t> </a:t>
            </a:r>
            <a:r>
              <a:rPr lang="en-US" sz="1000" dirty="0">
                <a:solidFill>
                  <a:srgbClr val="8DB0D3"/>
                </a:solidFill>
              </a:rPr>
              <a:t>'</a:t>
            </a:r>
            <a:r>
              <a:rPr lang="en-US" sz="1000" dirty="0" err="1">
                <a:solidFill>
                  <a:srgbClr val="8DB0D3"/>
                </a:solidFill>
              </a:rPr>
              <a:t>sql</a:t>
            </a:r>
            <a:r>
              <a:rPr lang="en-US" sz="1000" dirty="0">
                <a:solidFill>
                  <a:srgbClr val="8DB0D3"/>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FFFFF"/>
                </a:solidFill>
              </a:rPr>
              <a:t>IMMUTABLE </a:t>
            </a:r>
            <a:r>
              <a:rPr lang="en-US" sz="1000" dirty="0">
                <a:solidFill>
                  <a:srgbClr val="F08047"/>
                </a:solidFill>
              </a:rPr>
              <a:t>|</a:t>
            </a:r>
            <a:r>
              <a:rPr lang="en-US" sz="1000" dirty="0">
                <a:solidFill>
                  <a:srgbClr val="FFFFFF"/>
                </a:solidFill>
              </a:rPr>
              <a:t> STABLE </a:t>
            </a:r>
            <a:r>
              <a:rPr lang="en-US" sz="1000" dirty="0">
                <a:solidFill>
                  <a:srgbClr val="F08047"/>
                </a:solidFill>
              </a:rPr>
              <a:t>|</a:t>
            </a:r>
            <a:r>
              <a:rPr lang="en-US" sz="1000" dirty="0">
                <a:solidFill>
                  <a:srgbClr val="FFFFFF"/>
                </a:solidFill>
              </a:rPr>
              <a:t> VOLATILE </a:t>
            </a:r>
            <a:endParaRPr lang="en-US" sz="1000" dirty="0" smtClean="0">
              <a:solidFill>
                <a:srgbClr val="FFFFFF"/>
              </a:solidFill>
            </a:endParaRPr>
          </a:p>
          <a:p>
            <a:pPr>
              <a:lnSpc>
                <a:spcPct val="100000"/>
              </a:lnSpc>
              <a:spcBef>
                <a:spcPts val="0"/>
              </a:spcBef>
            </a:pPr>
            <a:r>
              <a:rPr lang="en-US" sz="1000" dirty="0" smtClean="0">
                <a:solidFill>
                  <a:srgbClr val="7BC22F"/>
                </a:solidFill>
              </a:rPr>
              <a:t>RETURNS</a:t>
            </a:r>
            <a:r>
              <a:rPr lang="en-US" sz="1000" dirty="0" smtClean="0">
                <a:solidFill>
                  <a:srgbClr val="FFFFFF"/>
                </a:solidFill>
              </a:rPr>
              <a:t> </a:t>
            </a:r>
            <a:r>
              <a:rPr lang="en-US" sz="1000" dirty="0">
                <a:solidFill>
                  <a:srgbClr val="7BC22F"/>
                </a:solidFill>
              </a:rPr>
              <a:t>NULL</a:t>
            </a:r>
            <a:r>
              <a:rPr lang="en-US" sz="1000" dirty="0">
                <a:solidFill>
                  <a:srgbClr val="FFFFFF"/>
                </a:solidFill>
              </a:rPr>
              <a:t> </a:t>
            </a:r>
            <a:r>
              <a:rPr lang="en-US" sz="1000" dirty="0">
                <a:solidFill>
                  <a:srgbClr val="7BC22F"/>
                </a:solidFill>
              </a:rPr>
              <a:t>ON</a:t>
            </a:r>
            <a:r>
              <a:rPr lang="en-US" sz="1000" dirty="0">
                <a:solidFill>
                  <a:srgbClr val="FFFFFF"/>
                </a:solidFill>
              </a:rPr>
              <a:t> </a:t>
            </a:r>
            <a:r>
              <a:rPr lang="en-US" sz="1000" dirty="0">
                <a:solidFill>
                  <a:srgbClr val="7BC22F"/>
                </a:solidFill>
              </a:rPr>
              <a:t>NULL</a:t>
            </a:r>
            <a:r>
              <a:rPr lang="en-US" sz="1000" dirty="0">
                <a:solidFill>
                  <a:srgbClr val="FFFFFF"/>
                </a:solidFill>
              </a:rPr>
              <a:t> </a:t>
            </a:r>
            <a:r>
              <a:rPr lang="en-US" sz="1000" dirty="0">
                <a:solidFill>
                  <a:srgbClr val="7BC22F"/>
                </a:solidFill>
              </a:rPr>
              <a:t>INPUT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FFFFF"/>
                </a:solidFill>
              </a:rPr>
              <a:t>SECURITY </a:t>
            </a:r>
            <a:r>
              <a:rPr lang="en-US" sz="1000" dirty="0">
                <a:solidFill>
                  <a:srgbClr val="FFFFFF"/>
                </a:solidFill>
              </a:rPr>
              <a:t>DEFINER </a:t>
            </a:r>
            <a:endParaRPr lang="en-US" sz="1000" dirty="0" smtClean="0">
              <a:solidFill>
                <a:srgbClr val="FFFFFF"/>
              </a:solidFill>
            </a:endParaRPr>
          </a:p>
          <a:p>
            <a:pPr>
              <a:lnSpc>
                <a:spcPct val="100000"/>
              </a:lnSpc>
              <a:spcBef>
                <a:spcPts val="0"/>
              </a:spcBef>
            </a:pPr>
            <a:r>
              <a:rPr lang="en-US" sz="1000" dirty="0" smtClean="0">
                <a:solidFill>
                  <a:srgbClr val="F08047"/>
                </a:solidFill>
              </a:rPr>
              <a:t>;</a:t>
            </a:r>
            <a:endParaRPr lang="en-US" sz="1000" dirty="0"/>
          </a:p>
          <a:p>
            <a:pPr>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18</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smtClean="0"/>
              <a:t>This is the basic Syntax for a Function.</a:t>
            </a:r>
            <a:endParaRPr lang="en-US" dirty="0"/>
          </a:p>
        </p:txBody>
      </p:sp>
    </p:spTree>
    <p:extLst>
      <p:ext uri="{BB962C8B-B14F-4D97-AF65-F5344CB8AC3E}">
        <p14:creationId xmlns:p14="http://schemas.microsoft.com/office/powerpoint/2010/main" val="16984236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Additional Return </a:t>
            </a:r>
            <a:r>
              <a:rPr lang="en-US" dirty="0" smtClean="0"/>
              <a:t>Types</a:t>
            </a:r>
            <a:endParaRPr lang="en-US" sz="2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19</a:t>
            </a:fld>
            <a:endParaRPr lang="en-US" altLang="en-US"/>
          </a:p>
        </p:txBody>
      </p:sp>
      <p:sp>
        <p:nvSpPr>
          <p:cNvPr id="8" name="Text Placeholder 7"/>
          <p:cNvSpPr>
            <a:spLocks noGrp="1"/>
          </p:cNvSpPr>
          <p:nvPr>
            <p:ph type="body" sz="quarter" idx="16"/>
          </p:nvPr>
        </p:nvSpPr>
        <p:spPr>
          <a:xfrm>
            <a:off x="455612" y="1261872"/>
            <a:ext cx="8215689" cy="4846320"/>
          </a:xfrm>
        </p:spPr>
        <p:txBody>
          <a:bodyPr/>
          <a:lstStyle/>
          <a:p>
            <a:pPr marL="119063" indent="-119063">
              <a:buFont typeface="Arial" panose="020B0604020202020204" pitchFamily="34" charset="0"/>
              <a:buChar char="•"/>
            </a:pPr>
            <a:r>
              <a:rPr lang="en-US" dirty="0"/>
              <a:t>void – This is for when the trigger should not return anything. It is just doing some background process for you.</a:t>
            </a:r>
          </a:p>
          <a:p>
            <a:pPr marL="119063" indent="-119063">
              <a:buFont typeface="Arial" panose="020B0604020202020204" pitchFamily="34" charset="0"/>
              <a:buChar char="•"/>
            </a:pPr>
            <a:r>
              <a:rPr lang="en-US" dirty="0"/>
              <a:t>trigger – This must be set for all trigger functions.</a:t>
            </a:r>
          </a:p>
          <a:p>
            <a:pPr marL="119063" indent="-119063">
              <a:buFont typeface="Arial" panose="020B0604020202020204" pitchFamily="34" charset="0"/>
              <a:buChar char="•"/>
            </a:pPr>
            <a:r>
              <a:rPr lang="en-US" dirty="0" err="1"/>
              <a:t>boolean</a:t>
            </a:r>
            <a:r>
              <a:rPr lang="en-US" dirty="0"/>
              <a:t>, text, </a:t>
            </a:r>
            <a:r>
              <a:rPr lang="en-US" dirty="0" err="1"/>
              <a:t>etc</a:t>
            </a:r>
            <a:r>
              <a:rPr lang="en-US" dirty="0"/>
              <a:t> – This is for a single values being passed back.</a:t>
            </a:r>
          </a:p>
          <a:p>
            <a:pPr marL="119063" indent="-119063">
              <a:buFont typeface="Arial" panose="020B0604020202020204" pitchFamily="34" charset="0"/>
              <a:buChar char="•"/>
            </a:pPr>
            <a:r>
              <a:rPr lang="en-US" dirty="0"/>
              <a:t>SET OF </a:t>
            </a:r>
            <a:r>
              <a:rPr lang="en-US" dirty="0" err="1"/>
              <a:t>schema.table</a:t>
            </a:r>
            <a:r>
              <a:rPr lang="en-US" dirty="0"/>
              <a:t> – This is for returning multiple rows of data. This can either point to an existing table or a composite type to get the table/field layout</a:t>
            </a:r>
            <a:r>
              <a:rPr lang="en-US" dirty="0" smtClean="0"/>
              <a:t>.</a:t>
            </a:r>
            <a:endParaRPr lang="en-US" dirty="0"/>
          </a:p>
        </p:txBody>
      </p:sp>
    </p:spTree>
    <p:extLst>
      <p:ext uri="{BB962C8B-B14F-4D97-AF65-F5344CB8AC3E}">
        <p14:creationId xmlns:p14="http://schemas.microsoft.com/office/powerpoint/2010/main" val="33413258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altLang="en-US" dirty="0" smtClean="0">
                <a:ea typeface="ヒラギノ角ゴ Pro W3" charset="-128"/>
              </a:rPr>
              <a:t>Inline Syntax</a:t>
            </a:r>
            <a:endParaRPr lang="en-US" altLang="en-US" dirty="0" smtClean="0">
              <a:ea typeface="ヒラギノ角ゴ Pro W3" charset="-128"/>
            </a:endParaRPr>
          </a:p>
          <a:p>
            <a:pPr marL="90488" lvl="1">
              <a:spcBef>
                <a:spcPct val="0"/>
              </a:spcBef>
            </a:pPr>
            <a:r>
              <a:rPr lang="en-US" altLang="en-US" dirty="0" smtClean="0">
                <a:ea typeface="ヒラギノ角ゴ Pro W3" charset="-128"/>
              </a:rPr>
              <a:t>Bulk Delete part of the Table</a:t>
            </a:r>
          </a:p>
        </p:txBody>
      </p:sp>
    </p:spTree>
    <p:extLst>
      <p:ext uri="{BB962C8B-B14F-4D97-AF65-F5344CB8AC3E}">
        <p14:creationId xmlns:p14="http://schemas.microsoft.com/office/powerpoint/2010/main" val="6508412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Inline Function Syntax</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DO</a:t>
            </a:r>
            <a:r>
              <a:rPr lang="en-US" sz="1000" dirty="0">
                <a:solidFill>
                  <a:srgbClr val="FFFFFF"/>
                </a:solidFill>
              </a:rPr>
              <a:t> </a:t>
            </a:r>
            <a:r>
              <a:rPr lang="en-US" sz="1000" dirty="0" smtClean="0">
                <a:solidFill>
                  <a:srgbClr val="FFFFFF"/>
                </a:solidFill>
              </a:rPr>
              <a:t>$</a:t>
            </a:r>
            <a:r>
              <a:rPr lang="en-US" sz="1000" dirty="0">
                <a:solidFill>
                  <a:srgbClr val="7BC22F"/>
                </a:solidFill>
              </a:rPr>
              <a:t>body</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08047"/>
                </a:solidFill>
              </a:rPr>
              <a:t>…</a:t>
            </a:r>
            <a:r>
              <a:rPr lang="en-US" sz="1000" dirty="0" smtClean="0">
                <a:solidFill>
                  <a:srgbClr val="FFFFFF"/>
                </a:solidFill>
              </a:rPr>
              <a:t> </a:t>
            </a:r>
            <a:endParaRPr lang="en-US" sz="1000" dirty="0">
              <a:solidFill>
                <a:srgbClr val="FFFFFF"/>
              </a:solidFill>
            </a:endParaRPr>
          </a:p>
          <a:p>
            <a:pPr>
              <a:lnSpc>
                <a:spcPct val="100000"/>
              </a:lnSpc>
              <a:spcBef>
                <a:spcPts val="0"/>
              </a:spcBef>
            </a:pPr>
            <a:r>
              <a:rPr lang="en-US" sz="1000" dirty="0" smtClean="0">
                <a:solidFill>
                  <a:srgbClr val="FFFFFF"/>
                </a:solidFill>
              </a:rPr>
              <a:t>$</a:t>
            </a:r>
            <a:r>
              <a:rPr lang="en-US" sz="1000" dirty="0" smtClean="0">
                <a:solidFill>
                  <a:srgbClr val="7BC22F"/>
                </a:solidFill>
              </a:rPr>
              <a:t>body</a:t>
            </a:r>
            <a:r>
              <a:rPr lang="en-US" sz="1000" dirty="0" smtClean="0">
                <a:solidFill>
                  <a:srgbClr val="FFFFFF"/>
                </a:solidFill>
              </a:rPr>
              <a:t>$</a:t>
            </a:r>
            <a:r>
              <a:rPr lang="en-US" sz="1000" dirty="0" smtClean="0">
                <a:solidFill>
                  <a:srgbClr val="F08047"/>
                </a:solidFill>
              </a:rPr>
              <a:t>;</a:t>
            </a:r>
          </a:p>
          <a:p>
            <a:pPr>
              <a:lnSpc>
                <a:spcPct val="100000"/>
              </a:lnSpc>
              <a:spcBef>
                <a:spcPts val="0"/>
              </a:spcBef>
            </a:pPr>
            <a:endParaRPr lang="en-US" sz="1000" dirty="0" smtClean="0">
              <a:solidFill>
                <a:srgbClr val="F08047"/>
              </a:solidFill>
            </a:endParaRPr>
          </a:p>
          <a:p>
            <a:pPr>
              <a:lnSpc>
                <a:spcPct val="100000"/>
              </a:lnSpc>
              <a:spcBef>
                <a:spcPts val="0"/>
              </a:spcBef>
            </a:pPr>
            <a:endParaRPr lang="en-US" sz="1000" dirty="0">
              <a:solidFill>
                <a:srgbClr val="F08047"/>
              </a:solidFill>
            </a:endParaRPr>
          </a:p>
          <a:p>
            <a:pPr>
              <a:lnSpc>
                <a:spcPct val="100000"/>
              </a:lnSpc>
              <a:spcBef>
                <a:spcPts val="0"/>
              </a:spcBef>
            </a:pPr>
            <a:endParaRPr lang="en-US" sz="1000" dirty="0" smtClean="0">
              <a:solidFill>
                <a:srgbClr val="F08047"/>
              </a:solidFill>
            </a:endParaRPr>
          </a:p>
          <a:p>
            <a:pPr>
              <a:lnSpc>
                <a:spcPct val="100000"/>
              </a:lnSpc>
              <a:spcBef>
                <a:spcPts val="0"/>
              </a:spcBef>
            </a:pPr>
            <a:endParaRPr lang="en-US" sz="1000" dirty="0">
              <a:solidFill>
                <a:srgbClr val="F08047"/>
              </a:solidFill>
            </a:endParaRPr>
          </a:p>
          <a:p>
            <a:pPr>
              <a:lnSpc>
                <a:spcPct val="100000"/>
              </a:lnSpc>
              <a:spcBef>
                <a:spcPts val="0"/>
              </a:spcBef>
            </a:pPr>
            <a:endParaRPr lang="en-US" sz="1000" dirty="0">
              <a:solidFill>
                <a:srgbClr val="F08047"/>
              </a:solidFill>
            </a:endParaRPr>
          </a:p>
          <a:p>
            <a:pPr>
              <a:lnSpc>
                <a:spcPct val="100000"/>
              </a:lnSpc>
              <a:spcBef>
                <a:spcPts val="0"/>
              </a:spcBef>
            </a:pPr>
            <a:r>
              <a:rPr lang="en-US" sz="1000" dirty="0">
                <a:solidFill>
                  <a:srgbClr val="7BC22F"/>
                </a:solidFill>
              </a:rPr>
              <a:t>DO</a:t>
            </a:r>
            <a:r>
              <a:rPr lang="en-US" sz="1000" dirty="0">
                <a:solidFill>
                  <a:srgbClr val="FFFFFF"/>
                </a:solidFill>
              </a:rPr>
              <a:t> $</a:t>
            </a:r>
            <a:r>
              <a:rPr lang="en-US" sz="1000" dirty="0">
                <a:solidFill>
                  <a:srgbClr val="7BC22F"/>
                </a:solidFill>
              </a:rPr>
              <a:t>body</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DECLARE</a:t>
            </a:r>
            <a:r>
              <a:rPr lang="en-US" sz="1000" dirty="0" smtClean="0">
                <a:solidFill>
                  <a:srgbClr val="FFFFFF"/>
                </a:solidFill>
              </a:rPr>
              <a:t> </a:t>
            </a:r>
          </a:p>
          <a:p>
            <a:pPr>
              <a:lnSpc>
                <a:spcPct val="100000"/>
              </a:lnSpc>
              <a:spcBef>
                <a:spcPts val="0"/>
              </a:spcBef>
            </a:pPr>
            <a:r>
              <a:rPr lang="en-US" sz="1000" dirty="0" smtClean="0">
                <a:solidFill>
                  <a:srgbClr val="F08047"/>
                </a:solidFill>
              </a:rPr>
              <a:t>…</a:t>
            </a:r>
          </a:p>
          <a:p>
            <a:pPr>
              <a:lnSpc>
                <a:spcPct val="100000"/>
              </a:lnSpc>
              <a:spcBef>
                <a:spcPts val="0"/>
              </a:spcBef>
            </a:pPr>
            <a:r>
              <a:rPr lang="en-US" sz="1000" dirty="0" smtClean="0">
                <a:solidFill>
                  <a:srgbClr val="7BC22F"/>
                </a:solidFill>
              </a:rPr>
              <a:t>BEGIN</a:t>
            </a:r>
            <a:r>
              <a:rPr lang="en-US" sz="1000" dirty="0" smtClean="0">
                <a:solidFill>
                  <a:srgbClr val="FFFFFF"/>
                </a:solidFill>
              </a:rPr>
              <a:t> </a:t>
            </a:r>
          </a:p>
          <a:p>
            <a:pPr>
              <a:lnSpc>
                <a:spcPct val="100000"/>
              </a:lnSpc>
              <a:spcBef>
                <a:spcPts val="0"/>
              </a:spcBef>
            </a:pPr>
            <a:r>
              <a:rPr lang="en-US" sz="1000" dirty="0">
                <a:solidFill>
                  <a:srgbClr val="F08047"/>
                </a:solidFill>
              </a:rPr>
              <a:t>…</a:t>
            </a:r>
          </a:p>
          <a:p>
            <a:pPr>
              <a:lnSpc>
                <a:spcPct val="100000"/>
              </a:lnSpc>
              <a:spcBef>
                <a:spcPts val="0"/>
              </a:spcBef>
            </a:pPr>
            <a:r>
              <a:rPr lang="en-US" sz="1000" dirty="0" smtClean="0">
                <a:solidFill>
                  <a:srgbClr val="7BC22F"/>
                </a:solidFill>
              </a:rPr>
              <a:t>END</a:t>
            </a:r>
            <a:r>
              <a:rPr lang="en-US" sz="1000" dirty="0" smtClean="0">
                <a:solidFill>
                  <a:srgbClr val="FFFFFF"/>
                </a:solidFill>
              </a:rPr>
              <a:t> </a:t>
            </a:r>
          </a:p>
          <a:p>
            <a:pPr>
              <a:lnSpc>
                <a:spcPct val="100000"/>
              </a:lnSpc>
              <a:spcBef>
                <a:spcPts val="0"/>
              </a:spcBef>
            </a:pPr>
            <a:r>
              <a:rPr lang="en-US" sz="1000" dirty="0" smtClean="0">
                <a:solidFill>
                  <a:srgbClr val="FFFFFF"/>
                </a:solidFill>
              </a:rPr>
              <a:t>$</a:t>
            </a:r>
            <a:r>
              <a:rPr lang="en-US" sz="1000" dirty="0">
                <a:solidFill>
                  <a:srgbClr val="7BC22F"/>
                </a:solidFill>
              </a:rPr>
              <a:t>body</a:t>
            </a:r>
            <a:r>
              <a:rPr lang="en-US" sz="1000" dirty="0" smtClean="0">
                <a:solidFill>
                  <a:srgbClr val="FFFFFF"/>
                </a:solidFill>
              </a:rPr>
              <a:t>$</a:t>
            </a:r>
          </a:p>
          <a:p>
            <a:pPr>
              <a:lnSpc>
                <a:spcPct val="100000"/>
              </a:lnSpc>
              <a:spcBef>
                <a:spcPts val="0"/>
              </a:spcBef>
            </a:pPr>
            <a:r>
              <a:rPr lang="en-US" sz="1000" dirty="0" smtClean="0">
                <a:solidFill>
                  <a:srgbClr val="7BC22F"/>
                </a:solidFill>
              </a:rPr>
              <a:t>LANGUAGE</a:t>
            </a:r>
            <a:r>
              <a:rPr lang="en-US" sz="1000" dirty="0" smtClean="0">
                <a:solidFill>
                  <a:srgbClr val="FFFFFF"/>
                </a:solidFill>
              </a:rPr>
              <a:t> </a:t>
            </a:r>
            <a:r>
              <a:rPr lang="en-US" sz="1000" dirty="0">
                <a:solidFill>
                  <a:srgbClr val="8DB0D3"/>
                </a:solidFill>
              </a:rPr>
              <a:t>'</a:t>
            </a:r>
            <a:r>
              <a:rPr lang="en-US" sz="1000" dirty="0" err="1">
                <a:solidFill>
                  <a:srgbClr val="8DB0D3"/>
                </a:solidFill>
              </a:rPr>
              <a:t>plpgsql</a:t>
            </a:r>
            <a:r>
              <a:rPr lang="en-US" sz="1000" dirty="0">
                <a:solidFill>
                  <a:srgbClr val="8DB0D3"/>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08047"/>
                </a:solidFill>
              </a:rPr>
              <a:t>;</a:t>
            </a:r>
            <a:endParaRPr lang="en-US" sz="1000" dirty="0"/>
          </a:p>
          <a:p>
            <a:pPr>
              <a:lnSpc>
                <a:spcPct val="100000"/>
              </a:lnSpc>
              <a:spcBef>
                <a:spcPts val="0"/>
              </a:spcBef>
            </a:pPr>
            <a:endParaRPr lang="en-US" sz="1000" dirty="0"/>
          </a:p>
          <a:p>
            <a:pPr>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21</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Inline functions are the same as normal functions that have no input parameters and returns void</a:t>
            </a:r>
            <a:r>
              <a:rPr lang="en-US" dirty="0" smtClean="0"/>
              <a:t>.</a:t>
            </a:r>
          </a:p>
          <a:p>
            <a:pPr marL="119063" indent="-119063">
              <a:buFont typeface="Arial" panose="020B0604020202020204" pitchFamily="34" charset="0"/>
              <a:buChar char="•"/>
            </a:pPr>
            <a:r>
              <a:rPr lang="en-US" dirty="0" smtClean="0"/>
              <a:t>But if you want to send input or output you can get around the issues by read/writing tables, even if they are temp tables.</a:t>
            </a:r>
            <a:endParaRPr lang="en-US" dirty="0"/>
          </a:p>
        </p:txBody>
      </p:sp>
    </p:spTree>
    <p:extLst>
      <p:ext uri="{BB962C8B-B14F-4D97-AF65-F5344CB8AC3E}">
        <p14:creationId xmlns:p14="http://schemas.microsoft.com/office/powerpoint/2010/main" val="28013956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altLang="en-US" dirty="0" smtClean="0">
                <a:ea typeface="ヒラギノ角ゴ Pro W3" charset="-128"/>
              </a:rPr>
              <a:t>Functional Indexes</a:t>
            </a:r>
            <a:endParaRPr lang="en-US" altLang="en-US" dirty="0" smtClean="0">
              <a:ea typeface="ヒラギノ角ゴ Pro W3" charset="-128"/>
            </a:endParaRPr>
          </a:p>
          <a:p>
            <a:pPr marL="90488" lvl="1">
              <a:spcBef>
                <a:spcPct val="0"/>
              </a:spcBef>
            </a:pPr>
            <a:r>
              <a:rPr lang="en-US" altLang="en-US" dirty="0" smtClean="0">
                <a:ea typeface="ヒラギノ角ゴ Pro W3" charset="-128"/>
              </a:rPr>
              <a:t>Basic Example</a:t>
            </a:r>
            <a:endParaRPr lang="en-US" altLang="en-US" dirty="0" smtClean="0">
              <a:ea typeface="ヒラギノ角ゴ Pro W3" charset="-128"/>
            </a:endParaRPr>
          </a:p>
        </p:txBody>
      </p:sp>
    </p:spTree>
    <p:extLst>
      <p:ext uri="{BB962C8B-B14F-4D97-AF65-F5344CB8AC3E}">
        <p14:creationId xmlns:p14="http://schemas.microsoft.com/office/powerpoint/2010/main" val="8039499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The </a:t>
            </a:r>
            <a:r>
              <a:rPr lang="en-US" dirty="0" smtClean="0"/>
              <a:t>Problem</a:t>
            </a:r>
            <a:endParaRPr lang="en-US" sz="2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23</a:t>
            </a:fld>
            <a:endParaRPr lang="en-US" altLang="en-US"/>
          </a:p>
        </p:txBody>
      </p:sp>
      <p:sp>
        <p:nvSpPr>
          <p:cNvPr id="8" name="Text Placeholder 7"/>
          <p:cNvSpPr>
            <a:spLocks noGrp="1"/>
          </p:cNvSpPr>
          <p:nvPr>
            <p:ph type="body" sz="quarter" idx="16"/>
          </p:nvPr>
        </p:nvSpPr>
        <p:spPr>
          <a:xfrm>
            <a:off x="455612" y="1261872"/>
            <a:ext cx="8215689" cy="4846320"/>
          </a:xfrm>
        </p:spPr>
        <p:txBody>
          <a:bodyPr/>
          <a:lstStyle/>
          <a:p>
            <a:pPr marL="119063" indent="-119063">
              <a:buFont typeface="Arial" panose="020B0604020202020204" pitchFamily="34" charset="0"/>
              <a:buChar char="•"/>
            </a:pPr>
            <a:r>
              <a:rPr lang="en-US" dirty="0"/>
              <a:t>We receive faxes that are multi-page TIFF’s. The TIFF file name are called the raster id. We have data where we have the full path of the file name, the raster id and the raster id with page number.</a:t>
            </a:r>
          </a:p>
          <a:p>
            <a:pPr marL="119063" indent="-119063">
              <a:buFont typeface="Arial" panose="020B0604020202020204" pitchFamily="34" charset="0"/>
              <a:buChar char="•"/>
            </a:pPr>
            <a:endParaRPr lang="en-US" dirty="0"/>
          </a:p>
          <a:p>
            <a:pPr marL="119063" indent="-119063">
              <a:buFont typeface="Arial" panose="020B0604020202020204" pitchFamily="34" charset="0"/>
              <a:buChar char="•"/>
            </a:pPr>
            <a:r>
              <a:rPr lang="en-US" dirty="0"/>
              <a:t>Examples:</a:t>
            </a:r>
          </a:p>
          <a:p>
            <a:pPr marL="234951" lvl="1" indent="-119063">
              <a:buFont typeface="Arial" panose="020B0604020202020204" pitchFamily="34" charset="0"/>
              <a:buChar char="•"/>
            </a:pPr>
            <a:r>
              <a:rPr lang="en-US" dirty="0"/>
              <a:t>0000/000000</a:t>
            </a:r>
          </a:p>
          <a:p>
            <a:pPr marL="234951" lvl="1" indent="-119063">
              <a:buFont typeface="Arial" panose="020B0604020202020204" pitchFamily="34" charset="0"/>
              <a:buChar char="•"/>
            </a:pPr>
            <a:r>
              <a:rPr lang="en-US" dirty="0"/>
              <a:t>0000/0000001111</a:t>
            </a:r>
          </a:p>
          <a:p>
            <a:pPr marL="234951" lvl="1" indent="-119063">
              <a:buFont typeface="Arial" panose="020B0604020202020204" pitchFamily="34" charset="0"/>
              <a:buChar char="•"/>
            </a:pPr>
            <a:r>
              <a:rPr lang="en-US" dirty="0"/>
              <a:t>/</a:t>
            </a:r>
            <a:r>
              <a:rPr lang="en-US" dirty="0" err="1" smtClean="0"/>
              <a:t>studydata</a:t>
            </a:r>
            <a:r>
              <a:rPr lang="en-US" dirty="0" smtClean="0"/>
              <a:t>/</a:t>
            </a:r>
            <a:r>
              <a:rPr lang="en-US" dirty="0" err="1" smtClean="0"/>
              <a:t>studyname</a:t>
            </a:r>
            <a:r>
              <a:rPr lang="en-US" dirty="0" smtClean="0"/>
              <a:t>/0000/000000</a:t>
            </a:r>
            <a:endParaRPr lang="en-US" dirty="0"/>
          </a:p>
        </p:txBody>
      </p:sp>
    </p:spTree>
    <p:extLst>
      <p:ext uri="{BB962C8B-B14F-4D97-AF65-F5344CB8AC3E}">
        <p14:creationId xmlns:p14="http://schemas.microsoft.com/office/powerpoint/2010/main" val="1643562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Finding the Raster </a:t>
            </a:r>
            <a:r>
              <a:rPr lang="en-US" dirty="0" smtClean="0"/>
              <a:t>ID</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CREATE</a:t>
            </a:r>
            <a:r>
              <a:rPr lang="en-US" sz="1000" dirty="0">
                <a:solidFill>
                  <a:srgbClr val="FFFFFF"/>
                </a:solidFill>
              </a:rPr>
              <a:t> </a:t>
            </a:r>
            <a:r>
              <a:rPr lang="en-US" sz="1000" dirty="0">
                <a:solidFill>
                  <a:srgbClr val="7BC22F"/>
                </a:solidFill>
              </a:rPr>
              <a:t>FUNCTION</a:t>
            </a:r>
            <a:r>
              <a:rPr lang="en-US" sz="1000" dirty="0">
                <a:solidFill>
                  <a:srgbClr val="FFFFFF"/>
                </a:solidFill>
              </a:rPr>
              <a:t> </a:t>
            </a:r>
            <a:r>
              <a:rPr lang="en-US" sz="1000" dirty="0" err="1">
                <a:solidFill>
                  <a:srgbClr val="FFFFFF"/>
                </a:solidFill>
              </a:rPr>
              <a:t>find_raster</a:t>
            </a:r>
            <a:r>
              <a:rPr lang="en-US" sz="1000" dirty="0">
                <a:solidFill>
                  <a:srgbClr val="FFFFFF"/>
                </a:solidFill>
              </a:rPr>
              <a:t> </a:t>
            </a:r>
            <a:r>
              <a:rPr lang="en-US" sz="1000" dirty="0">
                <a:solidFill>
                  <a:srgbClr val="F08047"/>
                </a:solidFill>
              </a:rPr>
              <a:t>(</a:t>
            </a:r>
            <a:r>
              <a:rPr lang="en-US" sz="1000" dirty="0">
                <a:solidFill>
                  <a:srgbClr val="FFFFFF"/>
                </a:solidFill>
              </a:rPr>
              <a:t>raster </a:t>
            </a:r>
            <a:r>
              <a:rPr lang="en-US" sz="1000" dirty="0">
                <a:solidFill>
                  <a:srgbClr val="7BC22F"/>
                </a:solidFill>
              </a:rPr>
              <a:t>varchar</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RETURNS</a:t>
            </a:r>
            <a:r>
              <a:rPr lang="en-US" sz="1000" dirty="0" smtClean="0">
                <a:solidFill>
                  <a:srgbClr val="FFFFFF"/>
                </a:solidFill>
              </a:rPr>
              <a:t> </a:t>
            </a:r>
            <a:r>
              <a:rPr lang="en-US" sz="1000" dirty="0">
                <a:solidFill>
                  <a:srgbClr val="7BC22F"/>
                </a:solidFill>
              </a:rPr>
              <a:t>VARCHAR</a:t>
            </a:r>
            <a:r>
              <a:rPr lang="en-US" sz="1000" dirty="0">
                <a:solidFill>
                  <a:srgbClr val="F08047"/>
                </a:solidFill>
              </a:rPr>
              <a:t>(</a:t>
            </a:r>
            <a:r>
              <a:rPr lang="en-US" sz="1000" dirty="0">
                <a:solidFill>
                  <a:srgbClr val="F4DD0B"/>
                </a:solidFill>
              </a:rPr>
              <a:t>11</a:t>
            </a:r>
            <a:r>
              <a:rPr lang="en-US" sz="1000" dirty="0">
                <a:solidFill>
                  <a:srgbClr val="F08047"/>
                </a:solidFill>
              </a:rPr>
              <a:t>)</a:t>
            </a:r>
            <a:r>
              <a:rPr lang="en-US" sz="1000" dirty="0">
                <a:solidFill>
                  <a:srgbClr val="FFFFFF"/>
                </a:solidFill>
              </a:rPr>
              <a:t> </a:t>
            </a:r>
            <a:r>
              <a:rPr lang="en-US" sz="1000" dirty="0">
                <a:solidFill>
                  <a:srgbClr val="7BC22F"/>
                </a:solidFill>
              </a:rPr>
              <a:t>AS</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FFFFF"/>
                </a:solidFill>
              </a:rPr>
              <a:t>$$ </a:t>
            </a:r>
          </a:p>
          <a:p>
            <a:pPr>
              <a:lnSpc>
                <a:spcPct val="100000"/>
              </a:lnSpc>
              <a:spcBef>
                <a:spcPts val="0"/>
              </a:spcBef>
            </a:pPr>
            <a:r>
              <a:rPr lang="en-US" sz="1000" dirty="0" smtClean="0">
                <a:solidFill>
                  <a:srgbClr val="7BC22F"/>
                </a:solidFill>
              </a:rPr>
              <a:t>BEGIN</a:t>
            </a:r>
            <a:r>
              <a:rPr lang="en-US" sz="1000" dirty="0" smtClean="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CASE</a:t>
            </a:r>
            <a:r>
              <a:rPr lang="en-US" sz="1000" dirty="0">
                <a:solidFill>
                  <a:srgbClr val="FFFFFF"/>
                </a:solidFill>
              </a:rPr>
              <a:t> </a:t>
            </a:r>
            <a:r>
              <a:rPr lang="en-US" sz="1000" dirty="0">
                <a:solidFill>
                  <a:srgbClr val="7BC22F"/>
                </a:solidFill>
              </a:rPr>
              <a:t>length</a:t>
            </a:r>
            <a:r>
              <a:rPr lang="en-US" sz="1000" dirty="0">
                <a:solidFill>
                  <a:srgbClr val="F08047"/>
                </a:solidFill>
              </a:rPr>
              <a:t>(</a:t>
            </a:r>
            <a:r>
              <a:rPr lang="en-US" sz="1000" dirty="0">
                <a:solidFill>
                  <a:srgbClr val="FFFFFF"/>
                </a:solidFill>
              </a:rPr>
              <a:t>raster</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WHEN</a:t>
            </a:r>
            <a:r>
              <a:rPr lang="en-US" sz="1000" dirty="0">
                <a:solidFill>
                  <a:srgbClr val="FFFFFF"/>
                </a:solidFill>
              </a:rPr>
              <a:t> </a:t>
            </a:r>
            <a:r>
              <a:rPr lang="en-US" sz="1000" dirty="0">
                <a:solidFill>
                  <a:srgbClr val="F4DD0B"/>
                </a:solidFill>
              </a:rPr>
              <a:t>11</a:t>
            </a:r>
            <a:r>
              <a:rPr lang="en-US" sz="1000" dirty="0">
                <a:solidFill>
                  <a:srgbClr val="FFFFFF"/>
                </a:solidFill>
              </a:rPr>
              <a:t> </a:t>
            </a:r>
            <a:r>
              <a:rPr lang="en-US" sz="1000" dirty="0">
                <a:solidFill>
                  <a:srgbClr val="7BC22F"/>
                </a:solidFill>
              </a:rPr>
              <a:t>THEN</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3A8BDA"/>
                </a:solidFill>
              </a:rPr>
              <a:t>-- Format: 1234/567890 </a:t>
            </a:r>
            <a:endParaRPr lang="en-US" sz="1000" dirty="0" smtClean="0">
              <a:solidFill>
                <a:srgbClr val="3A8BDA"/>
              </a:solidFill>
            </a:endParaRPr>
          </a:p>
          <a:p>
            <a:pPr>
              <a:lnSpc>
                <a:spcPct val="100000"/>
              </a:lnSpc>
              <a:spcBef>
                <a:spcPts val="0"/>
              </a:spcBef>
            </a:pPr>
            <a:r>
              <a:rPr lang="en-US" sz="1000" dirty="0">
                <a:solidFill>
                  <a:srgbClr val="FFFFFF"/>
                </a:solidFill>
              </a:rPr>
              <a:t>            </a:t>
            </a:r>
            <a:r>
              <a:rPr lang="en-US" sz="1000" dirty="0">
                <a:solidFill>
                  <a:srgbClr val="3A8BDA"/>
                </a:solidFill>
              </a:rPr>
              <a:t>-- Returns: 1234/567890 </a:t>
            </a:r>
            <a:endParaRPr lang="en-US" sz="1000" dirty="0" smtClean="0">
              <a:solidFill>
                <a:srgbClr val="3A8BDA"/>
              </a:solidFill>
            </a:endParaRPr>
          </a:p>
          <a:p>
            <a:pPr>
              <a:lnSpc>
                <a:spcPct val="100000"/>
              </a:lnSpc>
              <a:spcBef>
                <a:spcPts val="0"/>
              </a:spcBef>
            </a:pPr>
            <a:r>
              <a:rPr lang="en-US" sz="1000" dirty="0" smtClean="0">
                <a:solidFill>
                  <a:srgbClr val="7BC22F"/>
                </a:solidFill>
              </a:rPr>
              <a:t>RETURN</a:t>
            </a:r>
            <a:r>
              <a:rPr lang="en-US" sz="1000" dirty="0" smtClean="0">
                <a:solidFill>
                  <a:srgbClr val="FFFFFF"/>
                </a:solidFill>
              </a:rPr>
              <a:t> </a:t>
            </a:r>
            <a:r>
              <a:rPr lang="en-US" sz="1000" dirty="0">
                <a:solidFill>
                  <a:srgbClr val="FFFFFF"/>
                </a:solidFill>
              </a:rPr>
              <a:t>raster</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WHEN</a:t>
            </a:r>
            <a:r>
              <a:rPr lang="en-US" sz="1000" dirty="0">
                <a:solidFill>
                  <a:srgbClr val="FFFFFF"/>
                </a:solidFill>
              </a:rPr>
              <a:t> </a:t>
            </a:r>
            <a:r>
              <a:rPr lang="en-US" sz="1000" dirty="0">
                <a:solidFill>
                  <a:srgbClr val="F4DD0B"/>
                </a:solidFill>
              </a:rPr>
              <a:t>15</a:t>
            </a:r>
            <a:r>
              <a:rPr lang="en-US" sz="1000" dirty="0">
                <a:solidFill>
                  <a:srgbClr val="FFFFFF"/>
                </a:solidFill>
              </a:rPr>
              <a:t> </a:t>
            </a:r>
            <a:r>
              <a:rPr lang="en-US" sz="1000" dirty="0">
                <a:solidFill>
                  <a:srgbClr val="7BC22F"/>
                </a:solidFill>
              </a:rPr>
              <a:t>THEN</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3A8BDA"/>
                </a:solidFill>
              </a:rPr>
              <a:t>-- Format: 1234/5678901234 </a:t>
            </a:r>
            <a:endParaRPr lang="en-US" sz="1000" dirty="0" smtClean="0">
              <a:solidFill>
                <a:srgbClr val="3A8BDA"/>
              </a:solidFill>
            </a:endParaRPr>
          </a:p>
          <a:p>
            <a:pPr>
              <a:lnSpc>
                <a:spcPct val="100000"/>
              </a:lnSpc>
              <a:spcBef>
                <a:spcPts val="0"/>
              </a:spcBef>
            </a:pPr>
            <a:r>
              <a:rPr lang="en-US" sz="1000" dirty="0">
                <a:solidFill>
                  <a:srgbClr val="FFFFFF"/>
                </a:solidFill>
              </a:rPr>
              <a:t>            </a:t>
            </a:r>
            <a:r>
              <a:rPr lang="en-US" sz="1000" dirty="0">
                <a:solidFill>
                  <a:srgbClr val="3A8BDA"/>
                </a:solidFill>
              </a:rPr>
              <a:t>-- Returns: 1234/567890 </a:t>
            </a:r>
            <a:endParaRPr lang="en-US" sz="1000" dirty="0" smtClean="0">
              <a:solidFill>
                <a:srgbClr val="3A8BDA"/>
              </a:solidFill>
            </a:endParaRPr>
          </a:p>
          <a:p>
            <a:pPr>
              <a:lnSpc>
                <a:spcPct val="100000"/>
              </a:lnSpc>
              <a:spcBef>
                <a:spcPts val="0"/>
              </a:spcBef>
            </a:pPr>
            <a:r>
              <a:rPr lang="en-US" sz="1000" dirty="0" smtClean="0">
                <a:solidFill>
                  <a:srgbClr val="7BC22F"/>
                </a:solidFill>
              </a:rPr>
              <a:t>RETURN</a:t>
            </a:r>
            <a:r>
              <a:rPr lang="en-US" sz="1000" dirty="0" smtClean="0">
                <a:solidFill>
                  <a:srgbClr val="FFFFFF"/>
                </a:solidFill>
              </a:rPr>
              <a:t> </a:t>
            </a:r>
            <a:r>
              <a:rPr lang="en-US" sz="1000" dirty="0" err="1">
                <a:solidFill>
                  <a:srgbClr val="7BC22F"/>
                </a:solidFill>
              </a:rPr>
              <a:t>substr</a:t>
            </a:r>
            <a:r>
              <a:rPr lang="en-US" sz="1000" dirty="0">
                <a:solidFill>
                  <a:srgbClr val="F08047"/>
                </a:solidFill>
              </a:rPr>
              <a:t>(</a:t>
            </a:r>
            <a:r>
              <a:rPr lang="en-US" sz="1000" dirty="0">
                <a:solidFill>
                  <a:srgbClr val="FFFFFF"/>
                </a:solidFill>
              </a:rPr>
              <a:t>raster</a:t>
            </a:r>
            <a:r>
              <a:rPr lang="en-US" sz="1000" dirty="0">
                <a:solidFill>
                  <a:srgbClr val="F08047"/>
                </a:solidFill>
              </a:rPr>
              <a:t>,</a:t>
            </a:r>
            <a:r>
              <a:rPr lang="en-US" sz="1000" dirty="0">
                <a:solidFill>
                  <a:srgbClr val="FFFFFF"/>
                </a:solidFill>
              </a:rPr>
              <a:t> </a:t>
            </a:r>
            <a:r>
              <a:rPr lang="en-US" sz="1000" dirty="0">
                <a:solidFill>
                  <a:srgbClr val="F4DD0B"/>
                </a:solidFill>
              </a:rPr>
              <a:t>1</a:t>
            </a:r>
            <a:r>
              <a:rPr lang="en-US" sz="1000" dirty="0">
                <a:solidFill>
                  <a:srgbClr val="F08047"/>
                </a:solidFill>
              </a:rPr>
              <a:t>,</a:t>
            </a:r>
            <a:r>
              <a:rPr lang="en-US" sz="1000" dirty="0">
                <a:solidFill>
                  <a:srgbClr val="FFFFFF"/>
                </a:solidFill>
              </a:rPr>
              <a:t> </a:t>
            </a:r>
            <a:r>
              <a:rPr lang="en-US" sz="1000" dirty="0">
                <a:solidFill>
                  <a:srgbClr val="F4DD0B"/>
                </a:solidFill>
              </a:rPr>
              <a:t>11</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ELSE</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3A8BDA"/>
                </a:solidFill>
              </a:rPr>
              <a:t>-- Format: /</a:t>
            </a:r>
            <a:r>
              <a:rPr lang="en-US" sz="1000" dirty="0" err="1">
                <a:solidFill>
                  <a:srgbClr val="3A8BDA"/>
                </a:solidFill>
              </a:rPr>
              <a:t>study_data</a:t>
            </a:r>
            <a:r>
              <a:rPr lang="en-US" sz="1000" dirty="0">
                <a:solidFill>
                  <a:srgbClr val="3A8BDA"/>
                </a:solidFill>
              </a:rPr>
              <a:t>/</a:t>
            </a:r>
            <a:r>
              <a:rPr lang="en-US" sz="1000" dirty="0" err="1">
                <a:solidFill>
                  <a:srgbClr val="3A8BDA"/>
                </a:solidFill>
              </a:rPr>
              <a:t>study_name</a:t>
            </a:r>
            <a:r>
              <a:rPr lang="en-US" sz="1000" dirty="0">
                <a:solidFill>
                  <a:srgbClr val="3A8BDA"/>
                </a:solidFill>
              </a:rPr>
              <a:t>/1234/567890 </a:t>
            </a:r>
            <a:endParaRPr lang="en-US" sz="1000" dirty="0" smtClean="0">
              <a:solidFill>
                <a:srgbClr val="3A8BDA"/>
              </a:solidFill>
            </a:endParaRPr>
          </a:p>
          <a:p>
            <a:pPr>
              <a:lnSpc>
                <a:spcPct val="100000"/>
              </a:lnSpc>
              <a:spcBef>
                <a:spcPts val="0"/>
              </a:spcBef>
            </a:pPr>
            <a:r>
              <a:rPr lang="en-US" sz="1000" dirty="0">
                <a:solidFill>
                  <a:srgbClr val="FFFFFF"/>
                </a:solidFill>
              </a:rPr>
              <a:t>            </a:t>
            </a:r>
            <a:r>
              <a:rPr lang="en-US" sz="1000" dirty="0">
                <a:solidFill>
                  <a:srgbClr val="3A8BDA"/>
                </a:solidFill>
              </a:rPr>
              <a:t>-- Returns: 1234/567890 </a:t>
            </a:r>
            <a:endParaRPr lang="en-US" sz="1000" dirty="0" smtClean="0">
              <a:solidFill>
                <a:srgbClr val="3A8BDA"/>
              </a:solidFill>
            </a:endParaRPr>
          </a:p>
          <a:p>
            <a:pPr>
              <a:lnSpc>
                <a:spcPct val="100000"/>
              </a:lnSpc>
              <a:spcBef>
                <a:spcPts val="0"/>
              </a:spcBef>
            </a:pPr>
            <a:r>
              <a:rPr lang="en-US" sz="1000" dirty="0" smtClean="0">
                <a:solidFill>
                  <a:srgbClr val="7BC22F"/>
                </a:solidFill>
              </a:rPr>
              <a:t>RETURN</a:t>
            </a:r>
            <a:r>
              <a:rPr lang="en-US" sz="1000" dirty="0" smtClean="0">
                <a:solidFill>
                  <a:srgbClr val="FFFFFF"/>
                </a:solidFill>
              </a:rPr>
              <a:t> </a:t>
            </a:r>
            <a:r>
              <a:rPr lang="en-US" sz="1000" dirty="0" err="1">
                <a:solidFill>
                  <a:srgbClr val="7BC22F"/>
                </a:solidFill>
              </a:rPr>
              <a:t>substr</a:t>
            </a:r>
            <a:r>
              <a:rPr lang="en-US" sz="1000" dirty="0">
                <a:solidFill>
                  <a:srgbClr val="F08047"/>
                </a:solidFill>
              </a:rPr>
              <a:t>(</a:t>
            </a:r>
            <a:r>
              <a:rPr lang="en-US" sz="1000" dirty="0">
                <a:solidFill>
                  <a:srgbClr val="FFFFFF"/>
                </a:solidFill>
              </a:rPr>
              <a:t>raster</a:t>
            </a:r>
            <a:r>
              <a:rPr lang="en-US" sz="1000" dirty="0">
                <a:solidFill>
                  <a:srgbClr val="F08047"/>
                </a:solidFill>
              </a:rPr>
              <a:t>,</a:t>
            </a:r>
            <a:r>
              <a:rPr lang="en-US" sz="1000" dirty="0">
                <a:solidFill>
                  <a:srgbClr val="FFFFFF"/>
                </a:solidFill>
              </a:rPr>
              <a:t> </a:t>
            </a:r>
            <a:r>
              <a:rPr lang="en-US" sz="1000" dirty="0">
                <a:solidFill>
                  <a:srgbClr val="7BC22F"/>
                </a:solidFill>
              </a:rPr>
              <a:t>length</a:t>
            </a:r>
            <a:r>
              <a:rPr lang="en-US" sz="1000" dirty="0">
                <a:solidFill>
                  <a:srgbClr val="F08047"/>
                </a:solidFill>
              </a:rPr>
              <a:t>(</a:t>
            </a:r>
            <a:r>
              <a:rPr lang="en-US" sz="1000" dirty="0">
                <a:solidFill>
                  <a:srgbClr val="FFFFFF"/>
                </a:solidFill>
              </a:rPr>
              <a:t>raster</a:t>
            </a:r>
            <a:r>
              <a:rPr lang="en-US" sz="1000" dirty="0">
                <a:solidFill>
                  <a:srgbClr val="F08047"/>
                </a:solidFill>
              </a:rPr>
              <a:t>)</a:t>
            </a:r>
            <a:r>
              <a:rPr lang="en-US" sz="1000" dirty="0">
                <a:solidFill>
                  <a:srgbClr val="F4DD0B"/>
                </a:solidFill>
              </a:rPr>
              <a:t>-10</a:t>
            </a:r>
            <a:r>
              <a:rPr lang="en-US" sz="1000" dirty="0">
                <a:solidFill>
                  <a:srgbClr val="F08047"/>
                </a:solidFill>
              </a:rPr>
              <a:t>,</a:t>
            </a:r>
            <a:r>
              <a:rPr lang="en-US" sz="1000" dirty="0">
                <a:solidFill>
                  <a:srgbClr val="FFFFFF"/>
                </a:solidFill>
              </a:rPr>
              <a:t> </a:t>
            </a:r>
            <a:r>
              <a:rPr lang="en-US" sz="1000" dirty="0">
                <a:solidFill>
                  <a:srgbClr val="F4DD0B"/>
                </a:solidFill>
              </a:rPr>
              <a:t>11</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END</a:t>
            </a:r>
            <a:r>
              <a:rPr lang="en-US" sz="1000" dirty="0">
                <a:solidFill>
                  <a:srgbClr val="FFFFFF"/>
                </a:solidFill>
              </a:rPr>
              <a:t> </a:t>
            </a:r>
            <a:r>
              <a:rPr lang="en-US" sz="1000" dirty="0">
                <a:solidFill>
                  <a:srgbClr val="7BC22F"/>
                </a:solidFill>
              </a:rPr>
              <a:t>CASE</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END</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FFFFF"/>
                </a:solidFill>
              </a:rPr>
              <a:t>$$ </a:t>
            </a:r>
          </a:p>
          <a:p>
            <a:pPr>
              <a:lnSpc>
                <a:spcPct val="100000"/>
              </a:lnSpc>
              <a:spcBef>
                <a:spcPts val="0"/>
              </a:spcBef>
            </a:pPr>
            <a:r>
              <a:rPr lang="en-US" sz="1000" dirty="0" smtClean="0">
                <a:solidFill>
                  <a:srgbClr val="7BC22F"/>
                </a:solidFill>
              </a:rPr>
              <a:t>LANGUAGE</a:t>
            </a:r>
            <a:r>
              <a:rPr lang="en-US" sz="1000" dirty="0" smtClean="0">
                <a:solidFill>
                  <a:srgbClr val="FFFFFF"/>
                </a:solidFill>
              </a:rPr>
              <a:t> </a:t>
            </a:r>
            <a:r>
              <a:rPr lang="en-US" sz="1000" dirty="0" err="1">
                <a:solidFill>
                  <a:srgbClr val="FFFFFF"/>
                </a:solidFill>
              </a:rPr>
              <a:t>plpgsql</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FFFFF"/>
                </a:solidFill>
              </a:rPr>
              <a:t>IMMUTABLE </a:t>
            </a:r>
          </a:p>
          <a:p>
            <a:pPr>
              <a:lnSpc>
                <a:spcPct val="100000"/>
              </a:lnSpc>
              <a:spcBef>
                <a:spcPts val="0"/>
              </a:spcBef>
            </a:pPr>
            <a:r>
              <a:rPr lang="en-US" sz="1000" dirty="0" smtClean="0">
                <a:solidFill>
                  <a:srgbClr val="7BC22F"/>
                </a:solidFill>
              </a:rPr>
              <a:t>RETURNS</a:t>
            </a:r>
            <a:r>
              <a:rPr lang="en-US" sz="1000" dirty="0" smtClean="0">
                <a:solidFill>
                  <a:srgbClr val="FFFFFF"/>
                </a:solidFill>
              </a:rPr>
              <a:t> </a:t>
            </a:r>
            <a:r>
              <a:rPr lang="en-US" sz="1000" dirty="0">
                <a:solidFill>
                  <a:srgbClr val="7BC22F"/>
                </a:solidFill>
              </a:rPr>
              <a:t>NULL</a:t>
            </a:r>
            <a:r>
              <a:rPr lang="en-US" sz="1000" dirty="0">
                <a:solidFill>
                  <a:srgbClr val="FFFFFF"/>
                </a:solidFill>
              </a:rPr>
              <a:t> </a:t>
            </a:r>
            <a:r>
              <a:rPr lang="en-US" sz="1000" dirty="0">
                <a:solidFill>
                  <a:srgbClr val="7BC22F"/>
                </a:solidFill>
              </a:rPr>
              <a:t>ON</a:t>
            </a:r>
            <a:r>
              <a:rPr lang="en-US" sz="1000" dirty="0">
                <a:solidFill>
                  <a:srgbClr val="FFFFFF"/>
                </a:solidFill>
              </a:rPr>
              <a:t> </a:t>
            </a:r>
            <a:r>
              <a:rPr lang="en-US" sz="1000" dirty="0">
                <a:solidFill>
                  <a:srgbClr val="7BC22F"/>
                </a:solidFill>
              </a:rPr>
              <a:t>NULL</a:t>
            </a:r>
            <a:r>
              <a:rPr lang="en-US" sz="1000" dirty="0">
                <a:solidFill>
                  <a:srgbClr val="FFFFFF"/>
                </a:solidFill>
              </a:rPr>
              <a:t> </a:t>
            </a:r>
            <a:r>
              <a:rPr lang="en-US" sz="1000" dirty="0">
                <a:solidFill>
                  <a:srgbClr val="7BC22F"/>
                </a:solidFill>
              </a:rPr>
              <a:t>INPUT</a:t>
            </a:r>
            <a:r>
              <a:rPr lang="en-US" sz="1000" dirty="0">
                <a:solidFill>
                  <a:srgbClr val="F08047"/>
                </a:solidFill>
              </a:rPr>
              <a:t>;</a:t>
            </a:r>
            <a:r>
              <a:rPr lang="en-US" sz="1000" dirty="0">
                <a:solidFill>
                  <a:srgbClr val="FFFFFF"/>
                </a:solidFill>
              </a:rPr>
              <a:t> </a:t>
            </a:r>
            <a:endParaRPr lang="en-US" sz="1000" dirty="0"/>
          </a:p>
          <a:p>
            <a:pPr>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24</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The first thing to do, is to be able to find the Raster ID, no matter which format is supplied.</a:t>
            </a:r>
          </a:p>
          <a:p>
            <a:pPr marL="119063" indent="-119063">
              <a:buFont typeface="Arial" panose="020B0604020202020204" pitchFamily="34" charset="0"/>
              <a:buChar char="•"/>
            </a:pPr>
            <a:r>
              <a:rPr lang="en-US" dirty="0"/>
              <a:t>IMMUTABLE is required to be able to use this function as part of an index.</a:t>
            </a:r>
          </a:p>
          <a:p>
            <a:pPr marL="119063" indent="-119063">
              <a:buFont typeface="Arial" panose="020B0604020202020204" pitchFamily="34" charset="0"/>
              <a:buChar char="•"/>
            </a:pPr>
            <a:r>
              <a:rPr lang="en-US" dirty="0"/>
              <a:t>This function was written to fit on this page. Some of the other items to put inside the real function would be:</a:t>
            </a:r>
          </a:p>
          <a:p>
            <a:pPr marL="234951" lvl="1" indent="-119063">
              <a:buFont typeface="Arial" panose="020B0604020202020204" pitchFamily="34" charset="0"/>
              <a:buChar char="•"/>
            </a:pPr>
            <a:r>
              <a:rPr lang="en-US" dirty="0"/>
              <a:t>We should check the return to make sure a ‘/’ is in the correct spot and through an error if it is not. “R” is also valid.</a:t>
            </a:r>
          </a:p>
          <a:p>
            <a:pPr marL="234951" lvl="1" indent="-119063">
              <a:buFont typeface="Arial" panose="020B0604020202020204" pitchFamily="34" charset="0"/>
              <a:buChar char="•"/>
            </a:pPr>
            <a:r>
              <a:rPr lang="en-US" dirty="0"/>
              <a:t>If the raster is less then 23 characters to return an error, except for when it is 11 or 15 in length</a:t>
            </a:r>
            <a:r>
              <a:rPr lang="en-US" dirty="0" smtClean="0"/>
              <a:t>.</a:t>
            </a:r>
            <a:endParaRPr lang="en-US" dirty="0"/>
          </a:p>
        </p:txBody>
      </p:sp>
    </p:spTree>
    <p:extLst>
      <p:ext uri="{BB962C8B-B14F-4D97-AF65-F5344CB8AC3E}">
        <p14:creationId xmlns:p14="http://schemas.microsoft.com/office/powerpoint/2010/main" val="33212903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Examples of the </a:t>
            </a:r>
            <a:r>
              <a:rPr lang="en-US" dirty="0" err="1"/>
              <a:t>find_raster</a:t>
            </a:r>
            <a:r>
              <a:rPr lang="en-US" dirty="0"/>
              <a:t> </a:t>
            </a:r>
            <a:r>
              <a:rPr lang="en-US" dirty="0" smtClean="0"/>
              <a:t>Function</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3A8BDA"/>
                </a:solidFill>
              </a:rPr>
              <a:t>-- Test returning of Raster ID when Submitting Raster ID </a:t>
            </a:r>
            <a:endParaRPr lang="en-US" sz="1000" dirty="0" smtClean="0">
              <a:solidFill>
                <a:srgbClr val="3A8BDA"/>
              </a:solidFill>
            </a:endParaRPr>
          </a:p>
          <a:p>
            <a:pPr>
              <a:lnSpc>
                <a:spcPct val="100000"/>
              </a:lnSpc>
              <a:spcBef>
                <a:spcPts val="0"/>
              </a:spcBef>
            </a:pPr>
            <a:r>
              <a:rPr lang="en-US" sz="1000" dirty="0" smtClean="0">
                <a:solidFill>
                  <a:srgbClr val="7BC22F"/>
                </a:solidFill>
              </a:rPr>
              <a:t>SELECT</a:t>
            </a:r>
            <a:r>
              <a:rPr lang="en-US" sz="1000" dirty="0" smtClean="0">
                <a:solidFill>
                  <a:srgbClr val="FFFFFF"/>
                </a:solidFill>
              </a:rPr>
              <a:t> </a:t>
            </a:r>
            <a:r>
              <a:rPr lang="en-US" sz="1000" dirty="0" err="1">
                <a:solidFill>
                  <a:srgbClr val="FFFFFF"/>
                </a:solidFill>
              </a:rPr>
              <a:t>find_raster</a:t>
            </a:r>
            <a:r>
              <a:rPr lang="en-US" sz="1000" dirty="0">
                <a:solidFill>
                  <a:srgbClr val="F08047"/>
                </a:solidFill>
              </a:rPr>
              <a:t>(</a:t>
            </a:r>
            <a:r>
              <a:rPr lang="en-US" sz="1000" dirty="0">
                <a:solidFill>
                  <a:srgbClr val="8DB0D3"/>
                </a:solidFill>
              </a:rPr>
              <a:t>'1234/567890'</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3A8BDA"/>
                </a:solidFill>
              </a:rPr>
              <a:t>-- </a:t>
            </a:r>
            <a:r>
              <a:rPr lang="en-US" sz="1000" dirty="0">
                <a:solidFill>
                  <a:srgbClr val="3A8BDA"/>
                </a:solidFill>
              </a:rPr>
              <a:t>Returns: 1234/567890 </a:t>
            </a:r>
            <a:endParaRPr lang="en-US" sz="1000" dirty="0" smtClean="0">
              <a:solidFill>
                <a:srgbClr val="3A8BDA"/>
              </a:solidFill>
            </a:endParaRPr>
          </a:p>
          <a:p>
            <a:pPr>
              <a:lnSpc>
                <a:spcPct val="100000"/>
              </a:lnSpc>
              <a:spcBef>
                <a:spcPts val="0"/>
              </a:spcBef>
            </a:pPr>
            <a:endParaRPr lang="en-US" sz="1000" dirty="0">
              <a:solidFill>
                <a:srgbClr val="3A8BDA"/>
              </a:solidFill>
            </a:endParaRPr>
          </a:p>
          <a:p>
            <a:pPr>
              <a:lnSpc>
                <a:spcPct val="100000"/>
              </a:lnSpc>
              <a:spcBef>
                <a:spcPts val="0"/>
              </a:spcBef>
            </a:pPr>
            <a:r>
              <a:rPr lang="en-US" sz="1000" dirty="0" smtClean="0">
                <a:solidFill>
                  <a:srgbClr val="3A8BDA"/>
                </a:solidFill>
              </a:rPr>
              <a:t>-- </a:t>
            </a:r>
            <a:r>
              <a:rPr lang="en-US" sz="1000" dirty="0">
                <a:solidFill>
                  <a:srgbClr val="3A8BDA"/>
                </a:solidFill>
              </a:rPr>
              <a:t>Test returning of Raster ID when Submitting Raster ID with 4 Digit Page Number </a:t>
            </a:r>
            <a:endParaRPr lang="en-US" sz="1000" dirty="0" smtClean="0">
              <a:solidFill>
                <a:srgbClr val="3A8BDA"/>
              </a:solidFill>
            </a:endParaRPr>
          </a:p>
          <a:p>
            <a:pPr>
              <a:lnSpc>
                <a:spcPct val="100000"/>
              </a:lnSpc>
              <a:spcBef>
                <a:spcPts val="0"/>
              </a:spcBef>
            </a:pPr>
            <a:r>
              <a:rPr lang="en-US" sz="1000" dirty="0" smtClean="0">
                <a:solidFill>
                  <a:srgbClr val="7BC22F"/>
                </a:solidFill>
              </a:rPr>
              <a:t>SELECT</a:t>
            </a:r>
            <a:r>
              <a:rPr lang="en-US" sz="1000" dirty="0" smtClean="0">
                <a:solidFill>
                  <a:srgbClr val="FFFFFF"/>
                </a:solidFill>
              </a:rPr>
              <a:t> </a:t>
            </a:r>
            <a:r>
              <a:rPr lang="en-US" sz="1000" dirty="0" err="1">
                <a:solidFill>
                  <a:srgbClr val="FFFFFF"/>
                </a:solidFill>
              </a:rPr>
              <a:t>find_raster</a:t>
            </a:r>
            <a:r>
              <a:rPr lang="en-US" sz="1000" dirty="0">
                <a:solidFill>
                  <a:srgbClr val="F08047"/>
                </a:solidFill>
              </a:rPr>
              <a:t>(</a:t>
            </a:r>
            <a:r>
              <a:rPr lang="en-US" sz="1000" dirty="0">
                <a:solidFill>
                  <a:srgbClr val="8DB0D3"/>
                </a:solidFill>
              </a:rPr>
              <a:t>'1234/5678901234'</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3A8BDA"/>
                </a:solidFill>
              </a:rPr>
              <a:t>-- </a:t>
            </a:r>
            <a:r>
              <a:rPr lang="en-US" sz="1000" dirty="0">
                <a:solidFill>
                  <a:srgbClr val="3A8BDA"/>
                </a:solidFill>
              </a:rPr>
              <a:t>Returns: 1234/567890 </a:t>
            </a:r>
            <a:endParaRPr lang="en-US" sz="1000" dirty="0" smtClean="0">
              <a:solidFill>
                <a:srgbClr val="3A8BDA"/>
              </a:solidFill>
            </a:endParaRPr>
          </a:p>
          <a:p>
            <a:pPr>
              <a:lnSpc>
                <a:spcPct val="100000"/>
              </a:lnSpc>
              <a:spcBef>
                <a:spcPts val="0"/>
              </a:spcBef>
            </a:pPr>
            <a:endParaRPr lang="en-US" sz="1000" dirty="0">
              <a:solidFill>
                <a:srgbClr val="3A8BDA"/>
              </a:solidFill>
            </a:endParaRPr>
          </a:p>
          <a:p>
            <a:pPr>
              <a:lnSpc>
                <a:spcPct val="100000"/>
              </a:lnSpc>
              <a:spcBef>
                <a:spcPts val="0"/>
              </a:spcBef>
            </a:pPr>
            <a:r>
              <a:rPr lang="en-US" sz="1000" dirty="0" smtClean="0">
                <a:solidFill>
                  <a:srgbClr val="3A8BDA"/>
                </a:solidFill>
              </a:rPr>
              <a:t>-- </a:t>
            </a:r>
            <a:r>
              <a:rPr lang="en-US" sz="1000" dirty="0">
                <a:solidFill>
                  <a:srgbClr val="3A8BDA"/>
                </a:solidFill>
              </a:rPr>
              <a:t>Test returning of Raster ID when Submitting Filename that includes Raster ID </a:t>
            </a:r>
            <a:endParaRPr lang="en-US" sz="1000" dirty="0" smtClean="0">
              <a:solidFill>
                <a:srgbClr val="3A8BDA"/>
              </a:solidFill>
            </a:endParaRPr>
          </a:p>
          <a:p>
            <a:pPr>
              <a:lnSpc>
                <a:spcPct val="100000"/>
              </a:lnSpc>
              <a:spcBef>
                <a:spcPts val="0"/>
              </a:spcBef>
            </a:pPr>
            <a:r>
              <a:rPr lang="en-US" sz="1000" dirty="0" smtClean="0">
                <a:solidFill>
                  <a:srgbClr val="7BC22F"/>
                </a:solidFill>
              </a:rPr>
              <a:t>SELECT</a:t>
            </a:r>
            <a:r>
              <a:rPr lang="en-US" sz="1000" dirty="0" smtClean="0">
                <a:solidFill>
                  <a:srgbClr val="FFFFFF"/>
                </a:solidFill>
              </a:rPr>
              <a:t> </a:t>
            </a:r>
            <a:r>
              <a:rPr lang="en-US" sz="1000" dirty="0" err="1">
                <a:solidFill>
                  <a:srgbClr val="FFFFFF"/>
                </a:solidFill>
              </a:rPr>
              <a:t>find_raster</a:t>
            </a:r>
            <a:r>
              <a:rPr lang="en-US" sz="1000" dirty="0">
                <a:solidFill>
                  <a:srgbClr val="F08047"/>
                </a:solidFill>
              </a:rPr>
              <a:t>(</a:t>
            </a:r>
            <a:r>
              <a:rPr lang="en-US" sz="1000" dirty="0">
                <a:solidFill>
                  <a:srgbClr val="8DB0D3"/>
                </a:solidFill>
              </a:rPr>
              <a:t>'/</a:t>
            </a:r>
            <a:r>
              <a:rPr lang="en-US" sz="1000" dirty="0" err="1">
                <a:solidFill>
                  <a:srgbClr val="8DB0D3"/>
                </a:solidFill>
              </a:rPr>
              <a:t>study_data</a:t>
            </a:r>
            <a:r>
              <a:rPr lang="en-US" sz="1000" dirty="0">
                <a:solidFill>
                  <a:srgbClr val="8DB0D3"/>
                </a:solidFill>
              </a:rPr>
              <a:t>/</a:t>
            </a:r>
            <a:r>
              <a:rPr lang="en-US" sz="1000" dirty="0" err="1">
                <a:solidFill>
                  <a:srgbClr val="8DB0D3"/>
                </a:solidFill>
              </a:rPr>
              <a:t>study_name</a:t>
            </a:r>
            <a:r>
              <a:rPr lang="en-US" sz="1000" dirty="0">
                <a:solidFill>
                  <a:srgbClr val="8DB0D3"/>
                </a:solidFill>
              </a:rPr>
              <a:t>/1234/567890'</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3A8BDA"/>
                </a:solidFill>
              </a:rPr>
              <a:t>-- </a:t>
            </a:r>
            <a:r>
              <a:rPr lang="en-US" sz="1000" dirty="0">
                <a:solidFill>
                  <a:srgbClr val="3A8BDA"/>
                </a:solidFill>
              </a:rPr>
              <a:t>Returns: 1234/567890 </a:t>
            </a:r>
            <a:endParaRPr lang="en-US" sz="1000" dirty="0">
              <a:solidFill>
                <a:srgbClr val="FFFFFF"/>
              </a:solidFill>
            </a:endParaRPr>
          </a:p>
          <a:p>
            <a:pPr>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25</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endParaRPr lang="en-US" dirty="0"/>
          </a:p>
        </p:txBody>
      </p:sp>
    </p:spTree>
    <p:extLst>
      <p:ext uri="{BB962C8B-B14F-4D97-AF65-F5344CB8AC3E}">
        <p14:creationId xmlns:p14="http://schemas.microsoft.com/office/powerpoint/2010/main" val="40015390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Create Tables for </a:t>
            </a:r>
            <a:r>
              <a:rPr lang="en-US" dirty="0" smtClean="0"/>
              <a:t>Testing</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3A8BDA"/>
                </a:solidFill>
              </a:rPr>
              <a:t>-- Format: 0000/000000 </a:t>
            </a:r>
            <a:endParaRPr lang="en-US" sz="1000" dirty="0" smtClean="0">
              <a:solidFill>
                <a:srgbClr val="3A8BDA"/>
              </a:solidFill>
            </a:endParaRPr>
          </a:p>
          <a:p>
            <a:pPr>
              <a:lnSpc>
                <a:spcPct val="100000"/>
              </a:lnSpc>
              <a:spcBef>
                <a:spcPts val="0"/>
              </a:spcBef>
            </a:pPr>
            <a:r>
              <a:rPr lang="en-US" sz="1000" dirty="0" smtClean="0">
                <a:solidFill>
                  <a:srgbClr val="7BC22F"/>
                </a:solidFill>
              </a:rPr>
              <a:t>CREATE</a:t>
            </a:r>
            <a:r>
              <a:rPr lang="en-US" sz="1000" dirty="0" smtClean="0">
                <a:solidFill>
                  <a:srgbClr val="FFFFFF"/>
                </a:solidFill>
              </a:rPr>
              <a:t> </a:t>
            </a:r>
            <a:r>
              <a:rPr lang="en-US" sz="1000" dirty="0">
                <a:solidFill>
                  <a:srgbClr val="7BC22F"/>
                </a:solidFill>
              </a:rPr>
              <a:t>TABLE</a:t>
            </a:r>
            <a:r>
              <a:rPr lang="en-US" sz="1000" dirty="0">
                <a:solidFill>
                  <a:srgbClr val="FFFFFF"/>
                </a:solidFill>
              </a:rPr>
              <a:t> raster </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raster </a:t>
            </a:r>
            <a:r>
              <a:rPr lang="en-US" sz="1000" dirty="0">
                <a:solidFill>
                  <a:srgbClr val="7BC22F"/>
                </a:solidFill>
              </a:rPr>
              <a:t>VARCHAR</a:t>
            </a:r>
            <a:r>
              <a:rPr lang="en-US" sz="1000" dirty="0">
                <a:solidFill>
                  <a:srgbClr val="F08047"/>
                </a:solidFill>
              </a:rPr>
              <a:t>(</a:t>
            </a:r>
            <a:r>
              <a:rPr lang="en-US" sz="1000" dirty="0">
                <a:solidFill>
                  <a:srgbClr val="F4DD0B"/>
                </a:solidFill>
              </a:rPr>
              <a:t>11</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08047"/>
                </a:solidFill>
              </a:rPr>
              <a:t>);</a:t>
            </a:r>
            <a:r>
              <a:rPr lang="en-US" sz="1000" dirty="0" smtClean="0">
                <a:solidFill>
                  <a:srgbClr val="FFFFFF"/>
                </a:solidFill>
              </a:rPr>
              <a:t> </a:t>
            </a:r>
          </a:p>
          <a:p>
            <a:pPr>
              <a:lnSpc>
                <a:spcPct val="100000"/>
              </a:lnSpc>
              <a:spcBef>
                <a:spcPts val="0"/>
              </a:spcBef>
            </a:pPr>
            <a:endParaRPr lang="en-US" sz="1000" dirty="0">
              <a:solidFill>
                <a:srgbClr val="FFFFFF"/>
              </a:solidFill>
            </a:endParaRPr>
          </a:p>
          <a:p>
            <a:pPr>
              <a:lnSpc>
                <a:spcPct val="100000"/>
              </a:lnSpc>
              <a:spcBef>
                <a:spcPts val="0"/>
              </a:spcBef>
            </a:pPr>
            <a:r>
              <a:rPr lang="en-US" sz="1000" dirty="0" smtClean="0">
                <a:solidFill>
                  <a:srgbClr val="3A8BDA"/>
                </a:solidFill>
              </a:rPr>
              <a:t>-- </a:t>
            </a:r>
            <a:r>
              <a:rPr lang="en-US" sz="1000" dirty="0">
                <a:solidFill>
                  <a:srgbClr val="3A8BDA"/>
                </a:solidFill>
              </a:rPr>
              <a:t>Format: 0000/0000000000 </a:t>
            </a:r>
            <a:endParaRPr lang="en-US" sz="1000" dirty="0" smtClean="0">
              <a:solidFill>
                <a:srgbClr val="3A8BDA"/>
              </a:solidFill>
            </a:endParaRPr>
          </a:p>
          <a:p>
            <a:pPr>
              <a:lnSpc>
                <a:spcPct val="100000"/>
              </a:lnSpc>
              <a:spcBef>
                <a:spcPts val="0"/>
              </a:spcBef>
            </a:pPr>
            <a:r>
              <a:rPr lang="en-US" sz="1000" dirty="0" smtClean="0">
                <a:solidFill>
                  <a:srgbClr val="7BC22F"/>
                </a:solidFill>
              </a:rPr>
              <a:t>CREATE</a:t>
            </a:r>
            <a:r>
              <a:rPr lang="en-US" sz="1000" dirty="0" smtClean="0">
                <a:solidFill>
                  <a:srgbClr val="FFFFFF"/>
                </a:solidFill>
              </a:rPr>
              <a:t> </a:t>
            </a:r>
            <a:r>
              <a:rPr lang="en-US" sz="1000" dirty="0">
                <a:solidFill>
                  <a:srgbClr val="7BC22F"/>
                </a:solidFill>
              </a:rPr>
              <a:t>TABLE</a:t>
            </a:r>
            <a:r>
              <a:rPr lang="en-US" sz="1000" dirty="0">
                <a:solidFill>
                  <a:srgbClr val="FFFFFF"/>
                </a:solidFill>
              </a:rPr>
              <a:t> </a:t>
            </a:r>
            <a:r>
              <a:rPr lang="en-US" sz="1000" dirty="0" err="1">
                <a:solidFill>
                  <a:srgbClr val="FFFFFF"/>
                </a:solidFill>
              </a:rPr>
              <a:t>raster_page</a:t>
            </a:r>
            <a:r>
              <a:rPr lang="en-US" sz="1000" dirty="0">
                <a:solidFill>
                  <a:srgbClr val="FFFFFF"/>
                </a:solidFill>
              </a:rPr>
              <a:t> </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raster </a:t>
            </a:r>
            <a:r>
              <a:rPr lang="en-US" sz="1000" dirty="0">
                <a:solidFill>
                  <a:srgbClr val="7BC22F"/>
                </a:solidFill>
              </a:rPr>
              <a:t>VARCHAR</a:t>
            </a:r>
            <a:r>
              <a:rPr lang="en-US" sz="1000" dirty="0">
                <a:solidFill>
                  <a:srgbClr val="F08047"/>
                </a:solidFill>
              </a:rPr>
              <a:t>(</a:t>
            </a:r>
            <a:r>
              <a:rPr lang="en-US" sz="1000" dirty="0">
                <a:solidFill>
                  <a:srgbClr val="F4DD0B"/>
                </a:solidFill>
              </a:rPr>
              <a:t>15</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08047"/>
                </a:solidFill>
              </a:rPr>
              <a:t>);</a:t>
            </a:r>
            <a:r>
              <a:rPr lang="en-US" sz="1000" dirty="0" smtClean="0">
                <a:solidFill>
                  <a:srgbClr val="FFFFFF"/>
                </a:solidFill>
              </a:rPr>
              <a:t> </a:t>
            </a:r>
          </a:p>
          <a:p>
            <a:pPr>
              <a:lnSpc>
                <a:spcPct val="100000"/>
              </a:lnSpc>
              <a:spcBef>
                <a:spcPts val="0"/>
              </a:spcBef>
            </a:pPr>
            <a:endParaRPr lang="en-US" sz="1000" dirty="0">
              <a:solidFill>
                <a:srgbClr val="FFFFFF"/>
              </a:solidFill>
            </a:endParaRPr>
          </a:p>
          <a:p>
            <a:pPr>
              <a:lnSpc>
                <a:spcPct val="100000"/>
              </a:lnSpc>
              <a:spcBef>
                <a:spcPts val="0"/>
              </a:spcBef>
            </a:pPr>
            <a:r>
              <a:rPr lang="en-US" sz="1000" dirty="0" smtClean="0">
                <a:solidFill>
                  <a:srgbClr val="3A8BDA"/>
                </a:solidFill>
              </a:rPr>
              <a:t>-- </a:t>
            </a:r>
            <a:r>
              <a:rPr lang="en-US" sz="1000" dirty="0">
                <a:solidFill>
                  <a:srgbClr val="3A8BDA"/>
                </a:solidFill>
              </a:rPr>
              <a:t>Format: /</a:t>
            </a:r>
            <a:r>
              <a:rPr lang="en-US" sz="1000" dirty="0" err="1">
                <a:solidFill>
                  <a:srgbClr val="3A8BDA"/>
                </a:solidFill>
              </a:rPr>
              <a:t>study_data</a:t>
            </a:r>
            <a:r>
              <a:rPr lang="en-US" sz="1000" dirty="0">
                <a:solidFill>
                  <a:srgbClr val="3A8BDA"/>
                </a:solidFill>
              </a:rPr>
              <a:t>/</a:t>
            </a:r>
            <a:r>
              <a:rPr lang="en-US" sz="1000" dirty="0" err="1">
                <a:solidFill>
                  <a:srgbClr val="3A8BDA"/>
                </a:solidFill>
              </a:rPr>
              <a:t>study_name</a:t>
            </a:r>
            <a:r>
              <a:rPr lang="en-US" sz="1000" dirty="0">
                <a:solidFill>
                  <a:srgbClr val="3A8BDA"/>
                </a:solidFill>
              </a:rPr>
              <a:t>/0000/0000000000 </a:t>
            </a:r>
            <a:endParaRPr lang="en-US" sz="1000" dirty="0" smtClean="0">
              <a:solidFill>
                <a:srgbClr val="3A8BDA"/>
              </a:solidFill>
            </a:endParaRPr>
          </a:p>
          <a:p>
            <a:pPr>
              <a:lnSpc>
                <a:spcPct val="100000"/>
              </a:lnSpc>
              <a:spcBef>
                <a:spcPts val="0"/>
              </a:spcBef>
            </a:pPr>
            <a:r>
              <a:rPr lang="en-US" sz="1000" dirty="0" smtClean="0">
                <a:solidFill>
                  <a:srgbClr val="7BC22F"/>
                </a:solidFill>
              </a:rPr>
              <a:t>CREATE</a:t>
            </a:r>
            <a:r>
              <a:rPr lang="en-US" sz="1000" dirty="0" smtClean="0">
                <a:solidFill>
                  <a:srgbClr val="FFFFFF"/>
                </a:solidFill>
              </a:rPr>
              <a:t> </a:t>
            </a:r>
            <a:r>
              <a:rPr lang="en-US" sz="1000" dirty="0">
                <a:solidFill>
                  <a:srgbClr val="7BC22F"/>
                </a:solidFill>
              </a:rPr>
              <a:t>TABLE</a:t>
            </a:r>
            <a:r>
              <a:rPr lang="en-US" sz="1000" dirty="0">
                <a:solidFill>
                  <a:srgbClr val="FFFFFF"/>
                </a:solidFill>
              </a:rPr>
              <a:t> </a:t>
            </a:r>
            <a:r>
              <a:rPr lang="en-US" sz="1000" dirty="0" err="1">
                <a:solidFill>
                  <a:srgbClr val="FFFFFF"/>
                </a:solidFill>
              </a:rPr>
              <a:t>raster_file</a:t>
            </a:r>
            <a:r>
              <a:rPr lang="en-US" sz="1000" dirty="0">
                <a:solidFill>
                  <a:srgbClr val="FFFFFF"/>
                </a:solidFill>
              </a:rPr>
              <a:t> </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raster </a:t>
            </a:r>
            <a:r>
              <a:rPr lang="en-US" sz="1000" dirty="0">
                <a:solidFill>
                  <a:srgbClr val="7BC22F"/>
                </a:solidFill>
              </a:rPr>
              <a:t>VARCHAR</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08047"/>
                </a:solidFill>
              </a:rPr>
              <a:t>);</a:t>
            </a:r>
            <a:endParaRPr lang="en-US" sz="1000" dirty="0"/>
          </a:p>
          <a:p>
            <a:pPr>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26</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In the real tables there would much more data, this is just the minimum amount for showing off this feature.</a:t>
            </a:r>
          </a:p>
          <a:p>
            <a:pPr marL="119063" indent="-119063">
              <a:buFont typeface="Arial" panose="020B0604020202020204" pitchFamily="34" charset="0"/>
              <a:buChar char="•"/>
            </a:pPr>
            <a:endParaRPr lang="en-US" dirty="0"/>
          </a:p>
        </p:txBody>
      </p:sp>
    </p:spTree>
    <p:extLst>
      <p:ext uri="{BB962C8B-B14F-4D97-AF65-F5344CB8AC3E}">
        <p14:creationId xmlns:p14="http://schemas.microsoft.com/office/powerpoint/2010/main" val="27030450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Creating Test </a:t>
            </a:r>
            <a:r>
              <a:rPr lang="en-US" dirty="0" smtClean="0"/>
              <a:t>Data</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3A8BDA"/>
                </a:solidFill>
              </a:rPr>
              <a:t>-- Now lets create a function to create a lot of data. </a:t>
            </a:r>
            <a:endParaRPr lang="en-US" sz="1000" dirty="0" smtClean="0">
              <a:solidFill>
                <a:srgbClr val="3A8BDA"/>
              </a:solidFill>
            </a:endParaRPr>
          </a:p>
          <a:p>
            <a:pPr>
              <a:lnSpc>
                <a:spcPct val="100000"/>
              </a:lnSpc>
              <a:spcBef>
                <a:spcPts val="0"/>
              </a:spcBef>
            </a:pPr>
            <a:r>
              <a:rPr lang="en-US" sz="1000" dirty="0" smtClean="0">
                <a:solidFill>
                  <a:srgbClr val="7BC22F"/>
                </a:solidFill>
              </a:rPr>
              <a:t>CREATE</a:t>
            </a:r>
            <a:r>
              <a:rPr lang="en-US" sz="1000" dirty="0" smtClean="0">
                <a:solidFill>
                  <a:srgbClr val="FFFFFF"/>
                </a:solidFill>
              </a:rPr>
              <a:t> </a:t>
            </a:r>
            <a:r>
              <a:rPr lang="en-US" sz="1000" dirty="0">
                <a:solidFill>
                  <a:srgbClr val="7BC22F"/>
                </a:solidFill>
              </a:rPr>
              <a:t>OR</a:t>
            </a:r>
            <a:r>
              <a:rPr lang="en-US" sz="1000" dirty="0">
                <a:solidFill>
                  <a:srgbClr val="FFFFFF"/>
                </a:solidFill>
              </a:rPr>
              <a:t> </a:t>
            </a:r>
            <a:r>
              <a:rPr lang="en-US" sz="1000" dirty="0">
                <a:solidFill>
                  <a:srgbClr val="7BC22F"/>
                </a:solidFill>
              </a:rPr>
              <a:t>REPLACE</a:t>
            </a:r>
            <a:r>
              <a:rPr lang="en-US" sz="1000" dirty="0">
                <a:solidFill>
                  <a:srgbClr val="FFFFFF"/>
                </a:solidFill>
              </a:rPr>
              <a:t> </a:t>
            </a:r>
            <a:r>
              <a:rPr lang="en-US" sz="1000" dirty="0">
                <a:solidFill>
                  <a:srgbClr val="7BC22F"/>
                </a:solidFill>
              </a:rPr>
              <a:t>FUNCTION</a:t>
            </a:r>
            <a:r>
              <a:rPr lang="en-US" sz="1000" dirty="0">
                <a:solidFill>
                  <a:srgbClr val="FFFFFF"/>
                </a:solidFill>
              </a:rPr>
              <a:t> </a:t>
            </a:r>
            <a:r>
              <a:rPr lang="en-US" sz="1000" dirty="0" err="1">
                <a:solidFill>
                  <a:srgbClr val="FFFFFF"/>
                </a:solidFill>
              </a:rPr>
              <a:t>create_data</a:t>
            </a:r>
            <a:r>
              <a:rPr lang="en-US" sz="1000" dirty="0">
                <a:solidFill>
                  <a:srgbClr val="FFFFFF"/>
                </a:solidFill>
              </a:rPr>
              <a:t> </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RETURNS</a:t>
            </a:r>
            <a:r>
              <a:rPr lang="en-US" sz="1000" dirty="0" smtClean="0">
                <a:solidFill>
                  <a:srgbClr val="FFFFFF"/>
                </a:solidFill>
              </a:rPr>
              <a:t> </a:t>
            </a:r>
            <a:r>
              <a:rPr lang="en-US" sz="1000" dirty="0">
                <a:solidFill>
                  <a:srgbClr val="7BC22F"/>
                </a:solidFill>
              </a:rPr>
              <a:t>INTEGER</a:t>
            </a:r>
            <a:r>
              <a:rPr lang="en-US" sz="1000" dirty="0">
                <a:solidFill>
                  <a:srgbClr val="FFFFFF"/>
                </a:solidFill>
              </a:rPr>
              <a:t> </a:t>
            </a:r>
            <a:r>
              <a:rPr lang="en-US" sz="1000" dirty="0">
                <a:solidFill>
                  <a:srgbClr val="7BC22F"/>
                </a:solidFill>
              </a:rPr>
              <a:t>AS</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FFFFF"/>
                </a:solidFill>
              </a:rPr>
              <a:t>$$ </a:t>
            </a:r>
          </a:p>
          <a:p>
            <a:pPr>
              <a:lnSpc>
                <a:spcPct val="100000"/>
              </a:lnSpc>
              <a:spcBef>
                <a:spcPts val="0"/>
              </a:spcBef>
            </a:pPr>
            <a:r>
              <a:rPr lang="en-US" sz="1000" dirty="0" smtClean="0">
                <a:solidFill>
                  <a:srgbClr val="7BC22F"/>
                </a:solidFill>
              </a:rPr>
              <a:t>DECLARE</a:t>
            </a:r>
            <a:r>
              <a:rPr lang="en-US" sz="1000" dirty="0" smtClean="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count</a:t>
            </a:r>
            <a:r>
              <a:rPr lang="en-US" sz="1000" dirty="0">
                <a:solidFill>
                  <a:srgbClr val="FFFFFF"/>
                </a:solidFill>
              </a:rPr>
              <a:t> </a:t>
            </a:r>
            <a:r>
              <a:rPr lang="en-US" sz="1000" dirty="0">
                <a:solidFill>
                  <a:srgbClr val="7BC22F"/>
                </a:solidFill>
              </a:rPr>
              <a:t>integer</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r </a:t>
            </a:r>
            <a:r>
              <a:rPr lang="en-US" sz="1000" dirty="0" err="1">
                <a:solidFill>
                  <a:srgbClr val="FFFFFF"/>
                </a:solidFill>
              </a:rPr>
              <a:t>raster</a:t>
            </a:r>
            <a:r>
              <a:rPr lang="en-US" sz="1000" dirty="0" err="1">
                <a:solidFill>
                  <a:srgbClr val="F08047"/>
                </a:solidFill>
              </a:rPr>
              <a:t>%</a:t>
            </a:r>
            <a:r>
              <a:rPr lang="en-US" sz="1000" dirty="0" err="1">
                <a:solidFill>
                  <a:srgbClr val="7BC22F"/>
                </a:solidFill>
              </a:rPr>
              <a:t>rowtype</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BEGIN</a:t>
            </a:r>
            <a:r>
              <a:rPr lang="en-US" sz="1000" dirty="0" smtClean="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count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0</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LOOP</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INSERT</a:t>
            </a:r>
            <a:r>
              <a:rPr lang="en-US" sz="1000" dirty="0">
                <a:solidFill>
                  <a:srgbClr val="FFFFFF"/>
                </a:solidFill>
              </a:rPr>
              <a:t> </a:t>
            </a:r>
            <a:r>
              <a:rPr lang="en-US" sz="1000" dirty="0">
                <a:solidFill>
                  <a:srgbClr val="7BC22F"/>
                </a:solidFill>
              </a:rPr>
              <a:t>INTO</a:t>
            </a:r>
            <a:r>
              <a:rPr lang="en-US" sz="1000" dirty="0">
                <a:solidFill>
                  <a:srgbClr val="FFFFFF"/>
                </a:solidFill>
              </a:rPr>
              <a:t> raster </a:t>
            </a:r>
            <a:endParaRPr lang="en-US" sz="1000" dirty="0" smtClean="0">
              <a:solidFill>
                <a:srgbClr val="FFFFFF"/>
              </a:solidFill>
            </a:endParaRPr>
          </a:p>
          <a:p>
            <a:pPr>
              <a:lnSpc>
                <a:spcPct val="100000"/>
              </a:lnSpc>
              <a:spcBef>
                <a:spcPts val="0"/>
              </a:spcBef>
            </a:pPr>
            <a:r>
              <a:rPr lang="en-US" sz="1000" dirty="0" smtClean="0">
                <a:solidFill>
                  <a:srgbClr val="7BC22F"/>
                </a:solidFill>
              </a:rPr>
              <a:t>      VALUES</a:t>
            </a:r>
            <a:r>
              <a:rPr lang="en-US" sz="1000" dirty="0" smtClean="0">
                <a:solidFill>
                  <a:srgbClr val="FFFFFF"/>
                </a:solidFill>
              </a:rPr>
              <a:t> </a:t>
            </a:r>
            <a:r>
              <a:rPr lang="en-US" sz="1000" dirty="0">
                <a:solidFill>
                  <a:srgbClr val="F08047"/>
                </a:solidFill>
              </a:rPr>
              <a:t>(</a:t>
            </a:r>
            <a:r>
              <a:rPr lang="en-US" sz="1000" dirty="0" err="1">
                <a:solidFill>
                  <a:srgbClr val="7BC22F"/>
                </a:solidFill>
              </a:rPr>
              <a:t>to_char</a:t>
            </a:r>
            <a:r>
              <a:rPr lang="en-US" sz="1000" dirty="0">
                <a:solidFill>
                  <a:srgbClr val="F08047"/>
                </a:solidFill>
              </a:rPr>
              <a:t>(</a:t>
            </a:r>
            <a:r>
              <a:rPr lang="en-US" sz="1000" dirty="0" err="1">
                <a:solidFill>
                  <a:srgbClr val="FFFFFF"/>
                </a:solidFill>
              </a:rPr>
              <a:t>clock_timestamp</a:t>
            </a:r>
            <a:r>
              <a:rPr lang="en-US" sz="1000" dirty="0">
                <a:solidFill>
                  <a:srgbClr val="F08047"/>
                </a:solidFill>
              </a:rPr>
              <a:t>(),</a:t>
            </a:r>
            <a:r>
              <a:rPr lang="en-US" sz="1000" dirty="0">
                <a:solidFill>
                  <a:srgbClr val="FFFFFF"/>
                </a:solidFill>
              </a:rPr>
              <a:t> </a:t>
            </a:r>
            <a:r>
              <a:rPr lang="en-US" sz="1000" dirty="0">
                <a:solidFill>
                  <a:srgbClr val="8DB0D3"/>
                </a:solidFill>
              </a:rPr>
              <a:t>'0MS/US'</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7BC22F"/>
                </a:solidFill>
              </a:rPr>
              <a:t>count</a:t>
            </a:r>
            <a:r>
              <a:rPr lang="en-US" sz="1000" dirty="0" smtClean="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count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7BC22F"/>
                </a:solidFill>
              </a:rPr>
              <a:t>EXIT</a:t>
            </a:r>
            <a:r>
              <a:rPr lang="en-US" sz="1000" dirty="0" smtClean="0">
                <a:solidFill>
                  <a:srgbClr val="FFFFFF"/>
                </a:solidFill>
              </a:rPr>
              <a:t> </a:t>
            </a:r>
            <a:r>
              <a:rPr lang="en-US" sz="1000" dirty="0">
                <a:solidFill>
                  <a:srgbClr val="7BC22F"/>
                </a:solidFill>
              </a:rPr>
              <a:t>WHEN</a:t>
            </a:r>
            <a:r>
              <a:rPr lang="en-US" sz="1000" dirty="0">
                <a:solidFill>
                  <a:srgbClr val="FFFFFF"/>
                </a:solidFill>
              </a:rPr>
              <a:t> </a:t>
            </a:r>
            <a:r>
              <a:rPr lang="en-US" sz="1000" dirty="0">
                <a:solidFill>
                  <a:srgbClr val="7BC22F"/>
                </a:solidFill>
              </a:rPr>
              <a:t>count</a:t>
            </a:r>
            <a:r>
              <a:rPr lang="en-US" sz="1000" dirty="0">
                <a:solidFill>
                  <a:srgbClr val="FFFFFF"/>
                </a:solidFill>
              </a:rPr>
              <a:t> </a:t>
            </a:r>
            <a:r>
              <a:rPr lang="en-US" sz="1000" dirty="0">
                <a:solidFill>
                  <a:srgbClr val="F08047"/>
                </a:solidFill>
              </a:rPr>
              <a:t>&gt;=</a:t>
            </a:r>
            <a:r>
              <a:rPr lang="en-US" sz="1000" dirty="0">
                <a:solidFill>
                  <a:srgbClr val="FFFFFF"/>
                </a:solidFill>
              </a:rPr>
              <a:t> </a:t>
            </a:r>
            <a:r>
              <a:rPr lang="en-US" sz="1000" dirty="0">
                <a:solidFill>
                  <a:srgbClr val="F4DD0B"/>
                </a:solidFill>
              </a:rPr>
              <a:t>100000</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7BC22F"/>
                </a:solidFill>
              </a:rPr>
              <a:t>END</a:t>
            </a:r>
            <a:r>
              <a:rPr lang="en-US" sz="1000" dirty="0" smtClean="0">
                <a:solidFill>
                  <a:srgbClr val="FFFFFF"/>
                </a:solidFill>
              </a:rPr>
              <a:t> </a:t>
            </a:r>
            <a:r>
              <a:rPr lang="en-US" sz="1000" dirty="0">
                <a:solidFill>
                  <a:srgbClr val="7BC22F"/>
                </a:solidFill>
              </a:rPr>
              <a:t>LOOP</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7BC22F"/>
                </a:solidFill>
              </a:rPr>
              <a:t>INSERT</a:t>
            </a:r>
            <a:r>
              <a:rPr lang="en-US" sz="1000" dirty="0" smtClean="0">
                <a:solidFill>
                  <a:srgbClr val="FFFFFF"/>
                </a:solidFill>
              </a:rPr>
              <a:t> </a:t>
            </a:r>
            <a:r>
              <a:rPr lang="en-US" sz="1000" dirty="0">
                <a:solidFill>
                  <a:srgbClr val="7BC22F"/>
                </a:solidFill>
              </a:rPr>
              <a:t>INTO</a:t>
            </a:r>
            <a:r>
              <a:rPr lang="en-US" sz="1000" dirty="0">
                <a:solidFill>
                  <a:srgbClr val="FFFFFF"/>
                </a:solidFill>
              </a:rPr>
              <a:t> </a:t>
            </a:r>
            <a:r>
              <a:rPr lang="en-US" sz="1000" dirty="0" err="1">
                <a:solidFill>
                  <a:srgbClr val="FFFFFF"/>
                </a:solidFill>
              </a:rPr>
              <a:t>raster_file</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7BC22F"/>
                </a:solidFill>
              </a:rPr>
              <a:t>SELECT</a:t>
            </a:r>
            <a:r>
              <a:rPr lang="en-US" sz="1000" dirty="0" smtClean="0">
                <a:solidFill>
                  <a:srgbClr val="FFFFFF"/>
                </a:solidFill>
              </a:rPr>
              <a:t> </a:t>
            </a:r>
            <a:r>
              <a:rPr lang="en-US" sz="1000" dirty="0">
                <a:solidFill>
                  <a:srgbClr val="8DB0D3"/>
                </a:solidFill>
              </a:rPr>
              <a:t>'/</a:t>
            </a:r>
            <a:r>
              <a:rPr lang="en-US" sz="1000" dirty="0" err="1">
                <a:solidFill>
                  <a:srgbClr val="8DB0D3"/>
                </a:solidFill>
              </a:rPr>
              <a:t>study_data</a:t>
            </a:r>
            <a:r>
              <a:rPr lang="en-US" sz="1000" dirty="0">
                <a:solidFill>
                  <a:srgbClr val="8DB0D3"/>
                </a:solidFill>
              </a:rPr>
              <a:t>/</a:t>
            </a:r>
            <a:r>
              <a:rPr lang="en-US" sz="1000" dirty="0" err="1">
                <a:solidFill>
                  <a:srgbClr val="8DB0D3"/>
                </a:solidFill>
              </a:rPr>
              <a:t>study_name</a:t>
            </a:r>
            <a:r>
              <a:rPr lang="en-US" sz="1000" dirty="0">
                <a:solidFill>
                  <a:srgbClr val="8DB0D3"/>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raster</a:t>
            </a:r>
            <a:r>
              <a:rPr lang="en-US" sz="1000" dirty="0" err="1">
                <a:solidFill>
                  <a:srgbClr val="F08047"/>
                </a:solidFill>
              </a:rPr>
              <a:t>.</a:t>
            </a:r>
            <a:r>
              <a:rPr lang="en-US" sz="1000" dirty="0" err="1">
                <a:solidFill>
                  <a:srgbClr val="FFFFFF"/>
                </a:solidFill>
              </a:rPr>
              <a:t>raster</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7BC22F"/>
                </a:solidFill>
              </a:rPr>
              <a:t>FROM</a:t>
            </a:r>
            <a:r>
              <a:rPr lang="en-US" sz="1000" dirty="0" smtClean="0">
                <a:solidFill>
                  <a:srgbClr val="FFFFFF"/>
                </a:solidFill>
              </a:rPr>
              <a:t> </a:t>
            </a:r>
            <a:r>
              <a:rPr lang="en-US" sz="1000" dirty="0">
                <a:solidFill>
                  <a:srgbClr val="FFFFFF"/>
                </a:solidFill>
              </a:rPr>
              <a:t>raster</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7BC22F"/>
                </a:solidFill>
              </a:rPr>
              <a:t>count</a:t>
            </a:r>
            <a:r>
              <a:rPr lang="en-US" sz="1000" dirty="0" smtClean="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5</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7BC22F"/>
                </a:solidFill>
              </a:rPr>
              <a:t>LOOP</a:t>
            </a:r>
            <a:r>
              <a:rPr lang="en-US" sz="1000" dirty="0" smtClean="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INSERT</a:t>
            </a:r>
            <a:r>
              <a:rPr lang="en-US" sz="1000" dirty="0">
                <a:solidFill>
                  <a:srgbClr val="FFFFFF"/>
                </a:solidFill>
              </a:rPr>
              <a:t> </a:t>
            </a:r>
            <a:r>
              <a:rPr lang="en-US" sz="1000" dirty="0">
                <a:solidFill>
                  <a:srgbClr val="7BC22F"/>
                </a:solidFill>
              </a:rPr>
              <a:t>INTO</a:t>
            </a:r>
            <a:r>
              <a:rPr lang="en-US" sz="1000" dirty="0">
                <a:solidFill>
                  <a:srgbClr val="FFFFFF"/>
                </a:solidFill>
              </a:rPr>
              <a:t> </a:t>
            </a:r>
            <a:r>
              <a:rPr lang="en-US" sz="1000" dirty="0" err="1">
                <a:solidFill>
                  <a:srgbClr val="FFFFFF"/>
                </a:solidFill>
              </a:rPr>
              <a:t>raster_page</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7BC22F"/>
                </a:solidFill>
              </a:rPr>
              <a:t>SELECT</a:t>
            </a:r>
            <a:r>
              <a:rPr lang="en-US" sz="1000" dirty="0" smtClean="0">
                <a:solidFill>
                  <a:srgbClr val="FFFFFF"/>
                </a:solidFill>
              </a:rPr>
              <a:t> </a:t>
            </a:r>
            <a:r>
              <a:rPr lang="en-US" sz="1000" dirty="0" err="1">
                <a:solidFill>
                  <a:srgbClr val="FFFFFF"/>
                </a:solidFill>
              </a:rPr>
              <a:t>raster</a:t>
            </a:r>
            <a:r>
              <a:rPr lang="en-US" sz="1000" dirty="0" err="1">
                <a:solidFill>
                  <a:srgbClr val="F08047"/>
                </a:solidFill>
              </a:rPr>
              <a:t>.</a:t>
            </a:r>
            <a:r>
              <a:rPr lang="en-US" sz="1000" dirty="0" err="1">
                <a:solidFill>
                  <a:srgbClr val="FFFFFF"/>
                </a:solidFill>
              </a:rPr>
              <a:t>raster</a:t>
            </a:r>
            <a:r>
              <a:rPr lang="en-US" sz="1000" dirty="0">
                <a:solidFill>
                  <a:srgbClr val="FFFFFF"/>
                </a:solidFill>
              </a:rPr>
              <a:t> </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err="1" smtClean="0">
                <a:solidFill>
                  <a:srgbClr val="7BC22F"/>
                </a:solidFill>
              </a:rPr>
              <a:t>substr</a:t>
            </a:r>
            <a:r>
              <a:rPr lang="en-US" sz="1000" dirty="0" smtClean="0">
                <a:solidFill>
                  <a:srgbClr val="F08047"/>
                </a:solidFill>
              </a:rPr>
              <a:t>(</a:t>
            </a:r>
            <a:r>
              <a:rPr lang="en-US" sz="1000" dirty="0" err="1" smtClean="0">
                <a:solidFill>
                  <a:srgbClr val="7BC22F"/>
                </a:solidFill>
              </a:rPr>
              <a:t>to_char</a:t>
            </a:r>
            <a:r>
              <a:rPr lang="en-US" sz="1000" dirty="0" smtClean="0">
                <a:solidFill>
                  <a:srgbClr val="F08047"/>
                </a:solidFill>
              </a:rPr>
              <a:t>(</a:t>
            </a:r>
            <a:r>
              <a:rPr lang="en-US" sz="1000" dirty="0" smtClean="0">
                <a:solidFill>
                  <a:srgbClr val="7BC22F"/>
                </a:solidFill>
              </a:rPr>
              <a:t>count</a:t>
            </a:r>
            <a:r>
              <a:rPr lang="en-US" sz="1000" dirty="0">
                <a:solidFill>
                  <a:srgbClr val="F08047"/>
                </a:solidFill>
              </a:rPr>
              <a:t>,</a:t>
            </a:r>
            <a:r>
              <a:rPr lang="en-US" sz="1000" dirty="0">
                <a:solidFill>
                  <a:srgbClr val="FFFFFF"/>
                </a:solidFill>
              </a:rPr>
              <a:t> </a:t>
            </a:r>
            <a:r>
              <a:rPr lang="en-US" sz="1000" dirty="0">
                <a:solidFill>
                  <a:srgbClr val="8DB0D3"/>
                </a:solidFill>
              </a:rPr>
              <a:t>'0009'</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4</a:t>
            </a:r>
            <a:r>
              <a:rPr lang="en-US" sz="1000" dirty="0">
                <a:solidFill>
                  <a:srgbClr val="F08047"/>
                </a:solidFill>
              </a:rPr>
              <a:t>)</a:t>
            </a:r>
            <a:r>
              <a:rPr lang="en-US" sz="1000" dirty="0">
                <a:solidFill>
                  <a:srgbClr val="FFFFFF"/>
                </a:solidFill>
              </a:rPr>
              <a:t> </a:t>
            </a:r>
            <a:r>
              <a:rPr lang="en-US" sz="1000" dirty="0" smtClean="0">
                <a:solidFill>
                  <a:srgbClr val="7BC22F"/>
                </a:solidFill>
              </a:rPr>
              <a:t>FROM</a:t>
            </a:r>
            <a:r>
              <a:rPr lang="en-US" sz="1000" dirty="0" smtClean="0">
                <a:solidFill>
                  <a:srgbClr val="FFFFFF"/>
                </a:solidFill>
              </a:rPr>
              <a:t> </a:t>
            </a:r>
            <a:r>
              <a:rPr lang="en-US" sz="1000" dirty="0">
                <a:solidFill>
                  <a:srgbClr val="FFFFFF"/>
                </a:solidFill>
              </a:rPr>
              <a:t>raster</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count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count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EXIT</a:t>
            </a:r>
            <a:r>
              <a:rPr lang="en-US" sz="1000" dirty="0">
                <a:solidFill>
                  <a:srgbClr val="FFFFFF"/>
                </a:solidFill>
              </a:rPr>
              <a:t> </a:t>
            </a:r>
            <a:r>
              <a:rPr lang="en-US" sz="1000" dirty="0">
                <a:solidFill>
                  <a:srgbClr val="7BC22F"/>
                </a:solidFill>
              </a:rPr>
              <a:t>WHEN</a:t>
            </a:r>
            <a:r>
              <a:rPr lang="en-US" sz="1000" dirty="0">
                <a:solidFill>
                  <a:srgbClr val="FFFFFF"/>
                </a:solidFill>
              </a:rPr>
              <a:t> </a:t>
            </a:r>
            <a:r>
              <a:rPr lang="en-US" sz="1000" dirty="0">
                <a:solidFill>
                  <a:srgbClr val="7BC22F"/>
                </a:solidFill>
              </a:rPr>
              <a:t>count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0</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7BC22F"/>
                </a:solidFill>
              </a:rPr>
              <a:t>END</a:t>
            </a:r>
            <a:r>
              <a:rPr lang="en-US" sz="1000" dirty="0" smtClean="0">
                <a:solidFill>
                  <a:srgbClr val="FFFFFF"/>
                </a:solidFill>
              </a:rPr>
              <a:t> </a:t>
            </a:r>
            <a:r>
              <a:rPr lang="en-US" sz="1000" dirty="0">
                <a:solidFill>
                  <a:srgbClr val="7BC22F"/>
                </a:solidFill>
              </a:rPr>
              <a:t>LOOP</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RETURN</a:t>
            </a:r>
            <a:r>
              <a:rPr lang="en-US" sz="1000" dirty="0" smtClean="0">
                <a:solidFill>
                  <a:srgbClr val="FFFFFF"/>
                </a:solidFill>
              </a:rPr>
              <a:t> </a:t>
            </a:r>
            <a:r>
              <a:rPr lang="en-US" sz="1000" dirty="0">
                <a:solidFill>
                  <a:srgbClr val="F4DD0B"/>
                </a:solidFill>
              </a:rPr>
              <a:t>1</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END</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FFFFF"/>
                </a:solidFill>
              </a:rPr>
              <a:t>$$ </a:t>
            </a:r>
          </a:p>
          <a:p>
            <a:pPr>
              <a:lnSpc>
                <a:spcPct val="100000"/>
              </a:lnSpc>
              <a:spcBef>
                <a:spcPts val="0"/>
              </a:spcBef>
            </a:pPr>
            <a:r>
              <a:rPr lang="en-US" sz="1000" dirty="0" smtClean="0">
                <a:solidFill>
                  <a:srgbClr val="7BC22F"/>
                </a:solidFill>
              </a:rPr>
              <a:t>LANGUAGE</a:t>
            </a:r>
            <a:r>
              <a:rPr lang="en-US" sz="1000" dirty="0" smtClean="0">
                <a:solidFill>
                  <a:srgbClr val="FFFFFF"/>
                </a:solidFill>
              </a:rPr>
              <a:t> </a:t>
            </a:r>
            <a:r>
              <a:rPr lang="en-US" sz="1000" dirty="0" err="1">
                <a:solidFill>
                  <a:srgbClr val="FFFFFF"/>
                </a:solidFill>
              </a:rPr>
              <a:t>plpgsql</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endParaRPr lang="en-US" sz="1000" dirty="0">
              <a:solidFill>
                <a:srgbClr val="FFFFFF"/>
              </a:solidFill>
            </a:endParaRPr>
          </a:p>
          <a:p>
            <a:pPr>
              <a:lnSpc>
                <a:spcPct val="100000"/>
              </a:lnSpc>
              <a:spcBef>
                <a:spcPts val="0"/>
              </a:spcBef>
            </a:pPr>
            <a:r>
              <a:rPr lang="en-US" sz="1000" dirty="0" smtClean="0">
                <a:solidFill>
                  <a:srgbClr val="7BC22F"/>
                </a:solidFill>
              </a:rPr>
              <a:t>SELECT</a:t>
            </a:r>
            <a:r>
              <a:rPr lang="en-US" sz="1000" dirty="0" smtClean="0">
                <a:solidFill>
                  <a:srgbClr val="FFFFFF"/>
                </a:solidFill>
              </a:rPr>
              <a:t> </a:t>
            </a:r>
            <a:r>
              <a:rPr lang="en-US" sz="1000" dirty="0" err="1">
                <a:solidFill>
                  <a:srgbClr val="FFFFFF"/>
                </a:solidFill>
              </a:rPr>
              <a:t>create_data</a:t>
            </a:r>
            <a:r>
              <a:rPr lang="en-US" sz="1000" dirty="0">
                <a:solidFill>
                  <a:srgbClr val="F08047"/>
                </a:solidFill>
              </a:rPr>
              <a:t>();</a:t>
            </a:r>
            <a:r>
              <a:rPr lang="en-US" sz="1000" dirty="0">
                <a:solidFill>
                  <a:srgbClr val="FFFFFF"/>
                </a:solidFill>
              </a:rPr>
              <a:t> </a:t>
            </a:r>
            <a:endParaRPr lang="en-US" sz="1000" dirty="0"/>
          </a:p>
          <a:p>
            <a:pPr>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27</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We have real data, but to actually be able to demo this live and not show real data, we can use the microseconds for each command to create data for us. Creating two tables with 100,000 records and one table with 500,000 takes about a minute</a:t>
            </a:r>
            <a:r>
              <a:rPr lang="en-US" dirty="0" smtClean="0"/>
              <a:t>.</a:t>
            </a:r>
            <a:endParaRPr lang="en-US" dirty="0"/>
          </a:p>
        </p:txBody>
      </p:sp>
    </p:spTree>
    <p:extLst>
      <p:ext uri="{BB962C8B-B14F-4D97-AF65-F5344CB8AC3E}">
        <p14:creationId xmlns:p14="http://schemas.microsoft.com/office/powerpoint/2010/main" val="23527351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Arial Narrow" panose="020B0606020202030204" pitchFamily="34" charset="0"/>
              </a:rPr>
              <a:t>What a Normal Join Looks Like: </a:t>
            </a:r>
            <a:r>
              <a:rPr lang="en-US" dirty="0" err="1" smtClean="0">
                <a:latin typeface="Arial Narrow" panose="020B0606020202030204" pitchFamily="34" charset="0"/>
              </a:rPr>
              <a:t>raster_page</a:t>
            </a:r>
            <a:endParaRPr lang="en-US" dirty="0">
              <a:latin typeface="Arial Narrow" panose="020B0606020202030204" pitchFamily="34" charset="0"/>
            </a:endParaRP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SELECT</a:t>
            </a:r>
            <a:r>
              <a:rPr lang="en-US" sz="1000" dirty="0">
                <a:solidFill>
                  <a:srgbClr val="FFFFFF"/>
                </a:solidFill>
              </a:rPr>
              <a:t> raster</a:t>
            </a:r>
            <a:r>
              <a:rPr lang="en-US" sz="1000" dirty="0">
                <a:solidFill>
                  <a:srgbClr val="F08047"/>
                </a:solidFill>
              </a:rPr>
              <a:t>.*,</a:t>
            </a:r>
            <a:r>
              <a:rPr lang="en-US" sz="1000" dirty="0">
                <a:solidFill>
                  <a:srgbClr val="FFFFFF"/>
                </a:solidFill>
              </a:rPr>
              <a:t> raster_page</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FROM</a:t>
            </a:r>
            <a:r>
              <a:rPr lang="en-US" sz="1000" dirty="0" smtClean="0">
                <a:solidFill>
                  <a:srgbClr val="FFFFFF"/>
                </a:solidFill>
              </a:rPr>
              <a:t> </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  SELECT</a:t>
            </a:r>
            <a:r>
              <a:rPr lang="en-US" sz="1000" dirty="0" smtClean="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FROM</a:t>
            </a:r>
            <a:r>
              <a:rPr lang="en-US" sz="1000" dirty="0">
                <a:solidFill>
                  <a:srgbClr val="FFFFFF"/>
                </a:solidFill>
              </a:rPr>
              <a:t> raster OFFSET </a:t>
            </a:r>
            <a:r>
              <a:rPr lang="en-US" sz="1000" dirty="0">
                <a:solidFill>
                  <a:srgbClr val="F4DD0B"/>
                </a:solidFill>
              </a:rPr>
              <a:t>50000</a:t>
            </a:r>
            <a:r>
              <a:rPr lang="en-US" sz="1000" dirty="0">
                <a:solidFill>
                  <a:srgbClr val="FFFFFF"/>
                </a:solidFill>
              </a:rPr>
              <a:t> </a:t>
            </a:r>
            <a:r>
              <a:rPr lang="en-US" sz="1000" dirty="0">
                <a:solidFill>
                  <a:srgbClr val="7BC22F"/>
                </a:solidFill>
              </a:rPr>
              <a:t>LIMIT</a:t>
            </a:r>
            <a:r>
              <a:rPr lang="en-US" sz="1000" dirty="0">
                <a:solidFill>
                  <a:srgbClr val="FFFFFF"/>
                </a:solidFill>
              </a:rPr>
              <a:t> </a:t>
            </a:r>
            <a:r>
              <a:rPr lang="en-US" sz="1000" dirty="0">
                <a:solidFill>
                  <a:srgbClr val="F4DD0B"/>
                </a:solidFill>
              </a:rPr>
              <a:t>100</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08047"/>
                </a:solidFill>
              </a:rPr>
              <a:t>)</a:t>
            </a:r>
            <a:r>
              <a:rPr lang="en-US" sz="1000" dirty="0" smtClean="0">
                <a:solidFill>
                  <a:srgbClr val="FFFFFF"/>
                </a:solidFill>
              </a:rPr>
              <a:t> </a:t>
            </a:r>
            <a:r>
              <a:rPr lang="en-US" sz="1000" dirty="0">
                <a:solidFill>
                  <a:srgbClr val="FFFFFF"/>
                </a:solidFill>
              </a:rPr>
              <a:t>raster </a:t>
            </a:r>
            <a:endParaRPr lang="en-US" sz="1000" dirty="0" smtClean="0">
              <a:solidFill>
                <a:srgbClr val="FFFFFF"/>
              </a:solidFill>
            </a:endParaRPr>
          </a:p>
          <a:p>
            <a:pPr>
              <a:lnSpc>
                <a:spcPct val="100000"/>
              </a:lnSpc>
              <a:spcBef>
                <a:spcPts val="0"/>
              </a:spcBef>
            </a:pPr>
            <a:r>
              <a:rPr lang="en-US" sz="1000" dirty="0" smtClean="0">
                <a:solidFill>
                  <a:srgbClr val="7BC22F"/>
                </a:solidFill>
              </a:rPr>
              <a:t>LEFT</a:t>
            </a:r>
            <a:r>
              <a:rPr lang="en-US" sz="1000" dirty="0" smtClean="0">
                <a:solidFill>
                  <a:srgbClr val="FFFFFF"/>
                </a:solidFill>
              </a:rPr>
              <a:t> </a:t>
            </a:r>
            <a:r>
              <a:rPr lang="en-US" sz="1000" dirty="0">
                <a:solidFill>
                  <a:srgbClr val="7BC22F"/>
                </a:solidFill>
              </a:rPr>
              <a:t>JOIN</a:t>
            </a:r>
            <a:r>
              <a:rPr lang="en-US" sz="1000" dirty="0">
                <a:solidFill>
                  <a:srgbClr val="FFFFFF"/>
                </a:solidFill>
              </a:rPr>
              <a:t> </a:t>
            </a:r>
            <a:r>
              <a:rPr lang="en-US" sz="1000" dirty="0" err="1">
                <a:solidFill>
                  <a:srgbClr val="FFFFFF"/>
                </a:solidFill>
              </a:rPr>
              <a:t>raster_page</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7BC22F"/>
                </a:solidFill>
              </a:rPr>
              <a:t>ON</a:t>
            </a:r>
            <a:r>
              <a:rPr lang="en-US" sz="1000" dirty="0" smtClean="0">
                <a:solidFill>
                  <a:srgbClr val="FFFFFF"/>
                </a:solidFill>
              </a:rPr>
              <a:t> </a:t>
            </a:r>
            <a:r>
              <a:rPr lang="en-US" sz="1000" dirty="0" err="1">
                <a:solidFill>
                  <a:srgbClr val="FFFFFF"/>
                </a:solidFill>
              </a:rPr>
              <a:t>raster</a:t>
            </a:r>
            <a:r>
              <a:rPr lang="en-US" sz="1000" dirty="0" err="1">
                <a:solidFill>
                  <a:srgbClr val="F08047"/>
                </a:solidFill>
              </a:rPr>
              <a:t>.</a:t>
            </a:r>
            <a:r>
              <a:rPr lang="en-US" sz="1000" dirty="0" err="1">
                <a:solidFill>
                  <a:srgbClr val="FFFFFF"/>
                </a:solidFill>
              </a:rPr>
              <a:t>raster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7BC22F"/>
                </a:solidFill>
              </a:rPr>
              <a:t>substr</a:t>
            </a:r>
            <a:r>
              <a:rPr lang="en-US" sz="1000" dirty="0">
                <a:solidFill>
                  <a:srgbClr val="F08047"/>
                </a:solidFill>
              </a:rPr>
              <a:t>(</a:t>
            </a:r>
            <a:r>
              <a:rPr lang="en-US" sz="1000" dirty="0" err="1">
                <a:solidFill>
                  <a:srgbClr val="FFFFFF"/>
                </a:solidFill>
              </a:rPr>
              <a:t>raster_page</a:t>
            </a:r>
            <a:r>
              <a:rPr lang="en-US" sz="1000" dirty="0" err="1">
                <a:solidFill>
                  <a:srgbClr val="F08047"/>
                </a:solidFill>
              </a:rPr>
              <a:t>.</a:t>
            </a:r>
            <a:r>
              <a:rPr lang="en-US" sz="1000" dirty="0" err="1">
                <a:solidFill>
                  <a:srgbClr val="FFFFFF"/>
                </a:solidFill>
              </a:rPr>
              <a:t>raster</a:t>
            </a:r>
            <a:r>
              <a:rPr lang="en-US" sz="1000" dirty="0">
                <a:solidFill>
                  <a:srgbClr val="F08047"/>
                </a:solidFill>
              </a:rPr>
              <a:t>,</a:t>
            </a:r>
            <a:r>
              <a:rPr lang="en-US" sz="1000" dirty="0">
                <a:solidFill>
                  <a:srgbClr val="FFFFFF"/>
                </a:solidFill>
              </a:rPr>
              <a:t> </a:t>
            </a:r>
            <a:r>
              <a:rPr lang="en-US" sz="1000" dirty="0">
                <a:solidFill>
                  <a:srgbClr val="F4DD0B"/>
                </a:solidFill>
              </a:rPr>
              <a:t>1</a:t>
            </a:r>
            <a:r>
              <a:rPr lang="en-US" sz="1000" dirty="0">
                <a:solidFill>
                  <a:srgbClr val="F08047"/>
                </a:solidFill>
              </a:rPr>
              <a:t>,</a:t>
            </a:r>
            <a:r>
              <a:rPr lang="en-US" sz="1000" dirty="0">
                <a:solidFill>
                  <a:srgbClr val="FFFFFF"/>
                </a:solidFill>
              </a:rPr>
              <a:t> </a:t>
            </a:r>
            <a:r>
              <a:rPr lang="en-US" sz="1000" dirty="0">
                <a:solidFill>
                  <a:srgbClr val="F4DD0B"/>
                </a:solidFill>
              </a:rPr>
              <a:t>11</a:t>
            </a:r>
            <a:r>
              <a:rPr lang="en-US" sz="1000" dirty="0">
                <a:solidFill>
                  <a:srgbClr val="F08047"/>
                </a:solidFill>
              </a:rPr>
              <a:t>);</a:t>
            </a:r>
            <a:r>
              <a:rPr lang="en-US" sz="1000" dirty="0">
                <a:solidFill>
                  <a:srgbClr val="FFFFFF"/>
                </a:solidFill>
              </a:rPr>
              <a:t> </a:t>
            </a:r>
          </a:p>
          <a:p>
            <a:pPr>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28</a:t>
            </a:fld>
            <a:endParaRPr lang="en-US" altLang="en-US"/>
          </a:p>
        </p:txBody>
      </p:sp>
      <p:sp>
        <p:nvSpPr>
          <p:cNvPr id="8" name="Text Placeholder 7"/>
          <p:cNvSpPr>
            <a:spLocks noGrp="1"/>
          </p:cNvSpPr>
          <p:nvPr>
            <p:ph type="body" sz="quarter" idx="16"/>
          </p:nvPr>
        </p:nvSpPr>
        <p:spPr/>
        <p:txBody>
          <a:bodyPr/>
          <a:lstStyle/>
          <a:p>
            <a:r>
              <a:rPr lang="en-US" sz="1000" dirty="0"/>
              <a:t>Hash Left Join  (cost=12430.05..23339.48 rows=140556 width=88) (actual time=4334.613..4980.760 rows=540 loops=1)</a:t>
            </a:r>
          </a:p>
          <a:p>
            <a:r>
              <a:rPr lang="en-US" sz="1000" dirty="0"/>
              <a:t>  Hash Cond: ((</a:t>
            </a:r>
            <a:r>
              <a:rPr lang="en-US" sz="1000" dirty="0" err="1"/>
              <a:t>public.raster.raster</a:t>
            </a:r>
            <a:r>
              <a:rPr lang="en-US" sz="1000" dirty="0"/>
              <a:t>)::text = </a:t>
            </a:r>
            <a:r>
              <a:rPr lang="en-US" sz="1000" dirty="0" err="1"/>
              <a:t>substr</a:t>
            </a:r>
            <a:r>
              <a:rPr lang="en-US" sz="1000" dirty="0"/>
              <a:t>((</a:t>
            </a:r>
            <a:r>
              <a:rPr lang="en-US" sz="1000" dirty="0" err="1"/>
              <a:t>raster_page.raster</a:t>
            </a:r>
            <a:r>
              <a:rPr lang="en-US" sz="1000" dirty="0"/>
              <a:t>)::text, 1, 11))</a:t>
            </a:r>
          </a:p>
          <a:p>
            <a:r>
              <a:rPr lang="en-US" sz="1000" dirty="0"/>
              <a:t>  -&gt;  Limit  (cost=931.03..932.90 rows=100 width=40) (actual time=117.630..118.284 rows=100 loops=1)</a:t>
            </a:r>
          </a:p>
          <a:p>
            <a:r>
              <a:rPr lang="en-US" sz="1000" dirty="0"/>
              <a:t>        -&gt;  </a:t>
            </a:r>
            <a:r>
              <a:rPr lang="en-US" sz="1000" dirty="0" err="1"/>
              <a:t>Seq</a:t>
            </a:r>
            <a:r>
              <a:rPr lang="en-US" sz="1000" dirty="0"/>
              <a:t> Scan on raster  (cost=0.00..1060.56 rows=56956 width=40) (actual time=0.025..65.829 rows=50100 loops=1)</a:t>
            </a:r>
          </a:p>
          <a:p>
            <a:r>
              <a:rPr lang="en-US" sz="1000" dirty="0"/>
              <a:t>  -&gt;  Hash  (cost=5514.12..5514.12 rows=281112 width=48) (actual time=4215.010..4215.010 rows=500000 loops=1)</a:t>
            </a:r>
          </a:p>
          <a:p>
            <a:r>
              <a:rPr lang="en-US" sz="1000" dirty="0"/>
              <a:t>        -&gt;  </a:t>
            </a:r>
            <a:r>
              <a:rPr lang="en-US" sz="1000" dirty="0" err="1"/>
              <a:t>Seq</a:t>
            </a:r>
            <a:r>
              <a:rPr lang="en-US" sz="1000" dirty="0"/>
              <a:t> Scan on </a:t>
            </a:r>
            <a:r>
              <a:rPr lang="en-US" sz="1000" dirty="0" err="1"/>
              <a:t>raster_page</a:t>
            </a:r>
            <a:r>
              <a:rPr lang="en-US" sz="1000" dirty="0"/>
              <a:t>  (cost=0.00..5514.12 rows=281112 width=48) (actual time=0.028..1001.646 rows=500000 loops=1)</a:t>
            </a:r>
          </a:p>
          <a:p>
            <a:pPr marL="119063" indent="-119063">
              <a:buFont typeface="Arial" panose="020B0604020202020204" pitchFamily="34" charset="0"/>
              <a:buChar char="•"/>
            </a:pPr>
            <a:endParaRPr lang="en-US" sz="1000" dirty="0"/>
          </a:p>
          <a:p>
            <a:r>
              <a:rPr lang="en-US" sz="1000" dirty="0"/>
              <a:t>Total runtime: 4982.527 </a:t>
            </a:r>
            <a:r>
              <a:rPr lang="en-US" sz="1000" dirty="0" err="1"/>
              <a:t>ms</a:t>
            </a:r>
            <a:r>
              <a:rPr lang="en-US" sz="1000" dirty="0"/>
              <a:t> </a:t>
            </a:r>
          </a:p>
          <a:p>
            <a:r>
              <a:rPr lang="en-US" sz="1000" dirty="0"/>
              <a:t>Total runtime: 4.982527 s </a:t>
            </a:r>
          </a:p>
          <a:p>
            <a:pPr marL="119063" indent="-119063">
              <a:buFont typeface="Arial" panose="020B0604020202020204" pitchFamily="34" charset="0"/>
              <a:buChar char="•"/>
            </a:pPr>
            <a:endParaRPr lang="en-US" sz="1000" dirty="0"/>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5073" y="2647950"/>
            <a:ext cx="3498850" cy="1493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27048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What a Normal Join Looks Like: </a:t>
            </a:r>
            <a:r>
              <a:rPr lang="en-US" dirty="0" err="1" smtClean="0"/>
              <a:t>raster_file</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SELECT</a:t>
            </a:r>
            <a:r>
              <a:rPr lang="en-US" sz="1000" dirty="0">
                <a:solidFill>
                  <a:srgbClr val="FFFFFF"/>
                </a:solidFill>
              </a:rPr>
              <a:t> raster</a:t>
            </a:r>
            <a:r>
              <a:rPr lang="en-US" sz="1000" dirty="0">
                <a:solidFill>
                  <a:srgbClr val="F08047"/>
                </a:solidFill>
              </a:rPr>
              <a:t>.*,</a:t>
            </a:r>
            <a:r>
              <a:rPr lang="en-US" sz="1000" dirty="0">
                <a:solidFill>
                  <a:srgbClr val="FFFFFF"/>
                </a:solidFill>
              </a:rPr>
              <a:t> raster_file</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FROM</a:t>
            </a:r>
            <a:r>
              <a:rPr lang="en-US" sz="1000" dirty="0" smtClean="0">
                <a:solidFill>
                  <a:srgbClr val="FFFFFF"/>
                </a:solidFill>
              </a:rPr>
              <a:t> </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  SELECT</a:t>
            </a:r>
            <a:r>
              <a:rPr lang="en-US" sz="1000" dirty="0" smtClean="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FROM</a:t>
            </a:r>
            <a:r>
              <a:rPr lang="en-US" sz="1000" dirty="0">
                <a:solidFill>
                  <a:srgbClr val="FFFFFF"/>
                </a:solidFill>
              </a:rPr>
              <a:t> raster OFFSET </a:t>
            </a:r>
            <a:r>
              <a:rPr lang="en-US" sz="1000" dirty="0">
                <a:solidFill>
                  <a:srgbClr val="F4DD0B"/>
                </a:solidFill>
              </a:rPr>
              <a:t>50000</a:t>
            </a:r>
            <a:r>
              <a:rPr lang="en-US" sz="1000" dirty="0">
                <a:solidFill>
                  <a:srgbClr val="FFFFFF"/>
                </a:solidFill>
              </a:rPr>
              <a:t> </a:t>
            </a:r>
            <a:r>
              <a:rPr lang="en-US" sz="1000" dirty="0">
                <a:solidFill>
                  <a:srgbClr val="7BC22F"/>
                </a:solidFill>
              </a:rPr>
              <a:t>LIMIT</a:t>
            </a:r>
            <a:r>
              <a:rPr lang="en-US" sz="1000" dirty="0">
                <a:solidFill>
                  <a:srgbClr val="FFFFFF"/>
                </a:solidFill>
              </a:rPr>
              <a:t> </a:t>
            </a:r>
            <a:r>
              <a:rPr lang="en-US" sz="1000" dirty="0">
                <a:solidFill>
                  <a:srgbClr val="F4DD0B"/>
                </a:solidFill>
              </a:rPr>
              <a:t>100</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08047"/>
                </a:solidFill>
              </a:rPr>
              <a:t>)</a:t>
            </a:r>
            <a:r>
              <a:rPr lang="en-US" sz="1000" dirty="0" smtClean="0">
                <a:solidFill>
                  <a:srgbClr val="FFFFFF"/>
                </a:solidFill>
              </a:rPr>
              <a:t> </a:t>
            </a:r>
            <a:r>
              <a:rPr lang="en-US" sz="1000" dirty="0">
                <a:solidFill>
                  <a:srgbClr val="FFFFFF"/>
                </a:solidFill>
              </a:rPr>
              <a:t>raster </a:t>
            </a:r>
            <a:endParaRPr lang="en-US" sz="1000" dirty="0" smtClean="0">
              <a:solidFill>
                <a:srgbClr val="FFFFFF"/>
              </a:solidFill>
            </a:endParaRPr>
          </a:p>
          <a:p>
            <a:pPr>
              <a:lnSpc>
                <a:spcPct val="100000"/>
              </a:lnSpc>
              <a:spcBef>
                <a:spcPts val="0"/>
              </a:spcBef>
            </a:pPr>
            <a:r>
              <a:rPr lang="en-US" sz="1000" dirty="0" smtClean="0">
                <a:solidFill>
                  <a:srgbClr val="7BC22F"/>
                </a:solidFill>
              </a:rPr>
              <a:t>LEFT</a:t>
            </a:r>
            <a:r>
              <a:rPr lang="en-US" sz="1000" dirty="0" smtClean="0">
                <a:solidFill>
                  <a:srgbClr val="FFFFFF"/>
                </a:solidFill>
              </a:rPr>
              <a:t> </a:t>
            </a:r>
            <a:r>
              <a:rPr lang="en-US" sz="1000" dirty="0">
                <a:solidFill>
                  <a:srgbClr val="7BC22F"/>
                </a:solidFill>
              </a:rPr>
              <a:t>JOIN</a:t>
            </a:r>
            <a:r>
              <a:rPr lang="en-US" sz="1000" dirty="0">
                <a:solidFill>
                  <a:srgbClr val="FFFFFF"/>
                </a:solidFill>
              </a:rPr>
              <a:t> </a:t>
            </a:r>
            <a:r>
              <a:rPr lang="en-US" sz="1000" dirty="0" err="1">
                <a:solidFill>
                  <a:srgbClr val="FFFFFF"/>
                </a:solidFill>
              </a:rPr>
              <a:t>raster_file</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  ON</a:t>
            </a:r>
            <a:r>
              <a:rPr lang="en-US" sz="1000" dirty="0" smtClean="0">
                <a:solidFill>
                  <a:srgbClr val="FFFFFF"/>
                </a:solidFill>
              </a:rPr>
              <a:t> </a:t>
            </a:r>
            <a:r>
              <a:rPr lang="en-US" sz="1000" dirty="0" err="1">
                <a:solidFill>
                  <a:srgbClr val="FFFFFF"/>
                </a:solidFill>
              </a:rPr>
              <a:t>raster</a:t>
            </a:r>
            <a:r>
              <a:rPr lang="en-US" sz="1000" dirty="0" err="1">
                <a:solidFill>
                  <a:srgbClr val="F08047"/>
                </a:solidFill>
              </a:rPr>
              <a:t>.</a:t>
            </a:r>
            <a:r>
              <a:rPr lang="en-US" sz="1000" dirty="0" err="1">
                <a:solidFill>
                  <a:srgbClr val="FFFFFF"/>
                </a:solidFill>
              </a:rPr>
              <a:t>raster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7BC22F"/>
                </a:solidFill>
              </a:rPr>
              <a:t>substr</a:t>
            </a:r>
            <a:r>
              <a:rPr lang="en-US" sz="1000" dirty="0">
                <a:solidFill>
                  <a:srgbClr val="F08047"/>
                </a:solidFill>
              </a:rPr>
              <a:t>(</a:t>
            </a:r>
            <a:r>
              <a:rPr lang="en-US" sz="1000" dirty="0" err="1">
                <a:solidFill>
                  <a:srgbClr val="FFFFFF"/>
                </a:solidFill>
              </a:rPr>
              <a:t>raster_file</a:t>
            </a:r>
            <a:r>
              <a:rPr lang="en-US" sz="1000" dirty="0" err="1">
                <a:solidFill>
                  <a:srgbClr val="F08047"/>
                </a:solidFill>
              </a:rPr>
              <a:t>.</a:t>
            </a:r>
            <a:r>
              <a:rPr lang="en-US" sz="1000" dirty="0" err="1">
                <a:solidFill>
                  <a:srgbClr val="FFFFFF"/>
                </a:solidFill>
              </a:rPr>
              <a:t>raster</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    length</a:t>
            </a:r>
            <a:r>
              <a:rPr lang="en-US" sz="1000" dirty="0" smtClean="0">
                <a:solidFill>
                  <a:srgbClr val="F08047"/>
                </a:solidFill>
              </a:rPr>
              <a:t>(</a:t>
            </a:r>
            <a:r>
              <a:rPr lang="en-US" sz="1000" dirty="0" err="1" smtClean="0">
                <a:solidFill>
                  <a:srgbClr val="FFFFFF"/>
                </a:solidFill>
              </a:rPr>
              <a:t>raster_file</a:t>
            </a:r>
            <a:r>
              <a:rPr lang="en-US" sz="1000" dirty="0" err="1" smtClean="0">
                <a:solidFill>
                  <a:srgbClr val="F08047"/>
                </a:solidFill>
              </a:rPr>
              <a:t>.</a:t>
            </a:r>
            <a:r>
              <a:rPr lang="en-US" sz="1000" dirty="0" err="1" smtClean="0">
                <a:solidFill>
                  <a:srgbClr val="FFFFFF"/>
                </a:solidFill>
              </a:rPr>
              <a:t>raster</a:t>
            </a:r>
            <a:r>
              <a:rPr lang="en-US" sz="1000" dirty="0">
                <a:solidFill>
                  <a:srgbClr val="F08047"/>
                </a:solidFill>
              </a:rPr>
              <a:t>)</a:t>
            </a:r>
            <a:r>
              <a:rPr lang="en-US" sz="1000" dirty="0">
                <a:solidFill>
                  <a:srgbClr val="F4DD0B"/>
                </a:solidFill>
              </a:rPr>
              <a:t>-10</a:t>
            </a:r>
            <a:r>
              <a:rPr lang="en-US" sz="1000" dirty="0">
                <a:solidFill>
                  <a:srgbClr val="F08047"/>
                </a:solidFill>
              </a:rPr>
              <a:t>,</a:t>
            </a:r>
            <a:r>
              <a:rPr lang="en-US" sz="1000" dirty="0">
                <a:solidFill>
                  <a:srgbClr val="FFFFFF"/>
                </a:solidFill>
              </a:rPr>
              <a:t> </a:t>
            </a:r>
            <a:r>
              <a:rPr lang="en-US" sz="1000" dirty="0">
                <a:solidFill>
                  <a:srgbClr val="F4DD0B"/>
                </a:solidFill>
              </a:rPr>
              <a:t>11</a:t>
            </a:r>
            <a:r>
              <a:rPr lang="en-US" sz="1000" dirty="0">
                <a:solidFill>
                  <a:srgbClr val="F08047"/>
                </a:solidFill>
              </a:rPr>
              <a:t>);</a:t>
            </a:r>
            <a:r>
              <a:rPr lang="en-US" sz="1000" dirty="0">
                <a:solidFill>
                  <a:srgbClr val="FFFFFF"/>
                </a:solidFill>
              </a:rPr>
              <a:t> </a:t>
            </a:r>
            <a:endParaRPr lang="en-US" sz="1000" dirty="0"/>
          </a:p>
          <a:p>
            <a:pPr>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29</a:t>
            </a:fld>
            <a:endParaRPr lang="en-US" altLang="en-US"/>
          </a:p>
        </p:txBody>
      </p:sp>
      <p:sp>
        <p:nvSpPr>
          <p:cNvPr id="8" name="Text Placeholder 7"/>
          <p:cNvSpPr>
            <a:spLocks noGrp="1"/>
          </p:cNvSpPr>
          <p:nvPr>
            <p:ph type="body" sz="quarter" idx="16"/>
          </p:nvPr>
        </p:nvSpPr>
        <p:spPr/>
        <p:txBody>
          <a:bodyPr/>
          <a:lstStyle/>
          <a:p>
            <a:r>
              <a:rPr lang="en-US" sz="1000" dirty="0"/>
              <a:t>Hash Left Join  (cost=4516.50..10754.24 rows=50000 width=75) (actual time=1309.087..1445.892 rows=109 loops=1)</a:t>
            </a:r>
          </a:p>
          <a:p>
            <a:r>
              <a:rPr lang="en-US" sz="1000" dirty="0"/>
              <a:t>  Hash Cond: ((</a:t>
            </a:r>
            <a:r>
              <a:rPr lang="en-US" sz="1000" dirty="0" err="1"/>
              <a:t>public.raster.raster</a:t>
            </a:r>
            <a:r>
              <a:rPr lang="en-US" sz="1000" dirty="0"/>
              <a:t>)::text </a:t>
            </a:r>
            <a:r>
              <a:rPr lang="en-US" sz="1000" dirty="0" smtClean="0"/>
              <a:t>= </a:t>
            </a:r>
            <a:r>
              <a:rPr lang="en-US" sz="1000" dirty="0" err="1" smtClean="0"/>
              <a:t>substr</a:t>
            </a:r>
            <a:r>
              <a:rPr lang="en-US" sz="1000" dirty="0"/>
              <a:t>((</a:t>
            </a:r>
            <a:r>
              <a:rPr lang="en-US" sz="1000" dirty="0" err="1"/>
              <a:t>raster_file.raster</a:t>
            </a:r>
            <a:r>
              <a:rPr lang="en-US" sz="1000" dirty="0"/>
              <a:t>)::text, (length((</a:t>
            </a:r>
            <a:r>
              <a:rPr lang="en-US" sz="1000" dirty="0" err="1"/>
              <a:t>raster_file.raster</a:t>
            </a:r>
            <a:r>
              <a:rPr lang="en-US" sz="1000" dirty="0"/>
              <a:t>)::text) - 10), 11))</a:t>
            </a:r>
          </a:p>
          <a:p>
            <a:r>
              <a:rPr lang="en-US" sz="1000" dirty="0"/>
              <a:t>  -&gt;  Limit  (cost=745.50..746.99 rows=100 width=12) (actual time=128.356..129.015 rows=100 loops=1)</a:t>
            </a:r>
          </a:p>
          <a:p>
            <a:r>
              <a:rPr lang="en-US" sz="1000" dirty="0"/>
              <a:t>        -&gt;  </a:t>
            </a:r>
            <a:r>
              <a:rPr lang="en-US" sz="1000" dirty="0" err="1"/>
              <a:t>Seq</a:t>
            </a:r>
            <a:r>
              <a:rPr lang="en-US" sz="1000" dirty="0"/>
              <a:t> Scan on raster  (cost=0.00..1491.00 rows=100000 width=12) (actual time=0.025..75.858 rows=50100 loops=1)</a:t>
            </a:r>
          </a:p>
          <a:p>
            <a:r>
              <a:rPr lang="en-US" sz="1000" dirty="0"/>
              <a:t>  -&gt;  Hash  (cost=1788.00..1788.00 rows=100000 width=35) (actual time=1180.239..1180.239 rows=100000 loops=1)</a:t>
            </a:r>
          </a:p>
          <a:p>
            <a:r>
              <a:rPr lang="en-US" sz="1000" dirty="0"/>
              <a:t>        -&gt;  </a:t>
            </a:r>
            <a:r>
              <a:rPr lang="en-US" sz="1000" dirty="0" err="1"/>
              <a:t>Seq</a:t>
            </a:r>
            <a:r>
              <a:rPr lang="en-US" sz="1000" dirty="0"/>
              <a:t> Scan on </a:t>
            </a:r>
            <a:r>
              <a:rPr lang="en-US" sz="1000" dirty="0" err="1"/>
              <a:t>raster_file</a:t>
            </a:r>
            <a:r>
              <a:rPr lang="en-US" sz="1000" dirty="0"/>
              <a:t>  (cost=0.00..1788.00 rows=100000 width=35) (actual time=0.141..222.528 rows=100000 loops=1)</a:t>
            </a:r>
          </a:p>
          <a:p>
            <a:pPr marL="119063" indent="-119063">
              <a:buFont typeface="Arial" panose="020B0604020202020204" pitchFamily="34" charset="0"/>
              <a:buChar char="•"/>
            </a:pPr>
            <a:endParaRPr lang="en-US" sz="1000" dirty="0"/>
          </a:p>
          <a:p>
            <a:r>
              <a:rPr lang="en-US" sz="1000" dirty="0"/>
              <a:t>Total runtime: 1446.589 </a:t>
            </a:r>
            <a:r>
              <a:rPr lang="en-US" sz="1000" dirty="0" err="1"/>
              <a:t>ms</a:t>
            </a:r>
            <a:endParaRPr lang="en-US" sz="1000" dirty="0"/>
          </a:p>
          <a:p>
            <a:r>
              <a:rPr lang="en-US" sz="1000" dirty="0"/>
              <a:t>Total runtime: 1.446589 s </a:t>
            </a:r>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7399" y="2668730"/>
            <a:ext cx="3444875" cy="1493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41883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Adding the Indexes</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CREATE</a:t>
            </a:r>
            <a:r>
              <a:rPr lang="en-US" sz="1000" dirty="0">
                <a:solidFill>
                  <a:srgbClr val="FFFFFF"/>
                </a:solidFill>
              </a:rPr>
              <a:t> </a:t>
            </a:r>
            <a:r>
              <a:rPr lang="en-US" sz="1000" dirty="0">
                <a:solidFill>
                  <a:srgbClr val="7BC22F"/>
                </a:solidFill>
              </a:rPr>
              <a:t>INDEX</a:t>
            </a:r>
            <a:r>
              <a:rPr lang="en-US" sz="1000" dirty="0">
                <a:solidFill>
                  <a:srgbClr val="FFFFFF"/>
                </a:solidFill>
              </a:rPr>
              <a:t> </a:t>
            </a:r>
            <a:r>
              <a:rPr lang="en-US" sz="1000" dirty="0" err="1">
                <a:solidFill>
                  <a:srgbClr val="FFFFFF"/>
                </a:solidFill>
              </a:rPr>
              <a:t>raster_raster_idx</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  ON</a:t>
            </a:r>
            <a:r>
              <a:rPr lang="en-US" sz="1000" dirty="0" smtClean="0">
                <a:solidFill>
                  <a:srgbClr val="FFFFFF"/>
                </a:solidFill>
              </a:rPr>
              <a:t> </a:t>
            </a:r>
            <a:r>
              <a:rPr lang="en-US" sz="1000" dirty="0">
                <a:solidFill>
                  <a:srgbClr val="FFFFFF"/>
                </a:solidFill>
              </a:rPr>
              <a:t>raster </a:t>
            </a:r>
            <a:r>
              <a:rPr lang="en-US" sz="1000" dirty="0" err="1">
                <a:solidFill>
                  <a:srgbClr val="FFFFFF"/>
                </a:solidFill>
              </a:rPr>
              <a:t>find_raster</a:t>
            </a:r>
            <a:r>
              <a:rPr lang="en-US" sz="1000" dirty="0">
                <a:solidFill>
                  <a:srgbClr val="F08047"/>
                </a:solidFill>
              </a:rPr>
              <a:t>(</a:t>
            </a:r>
            <a:r>
              <a:rPr lang="en-US" sz="1000" dirty="0">
                <a:solidFill>
                  <a:srgbClr val="FFFFFF"/>
                </a:solidFill>
              </a:rPr>
              <a:t>raster</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endParaRPr lang="en-US" sz="1000" dirty="0" smtClean="0">
              <a:solidFill>
                <a:srgbClr val="7BC22F"/>
              </a:solidFill>
            </a:endParaRPr>
          </a:p>
          <a:p>
            <a:pPr>
              <a:lnSpc>
                <a:spcPct val="100000"/>
              </a:lnSpc>
              <a:spcBef>
                <a:spcPts val="0"/>
              </a:spcBef>
            </a:pPr>
            <a:r>
              <a:rPr lang="en-US" sz="1000" dirty="0" smtClean="0">
                <a:solidFill>
                  <a:srgbClr val="7BC22F"/>
                </a:solidFill>
              </a:rPr>
              <a:t>CREATE</a:t>
            </a:r>
            <a:r>
              <a:rPr lang="en-US" sz="1000" dirty="0" smtClean="0">
                <a:solidFill>
                  <a:srgbClr val="FFFFFF"/>
                </a:solidFill>
              </a:rPr>
              <a:t> </a:t>
            </a:r>
            <a:r>
              <a:rPr lang="en-US" sz="1000" dirty="0">
                <a:solidFill>
                  <a:srgbClr val="7BC22F"/>
                </a:solidFill>
              </a:rPr>
              <a:t>INDEX</a:t>
            </a:r>
            <a:r>
              <a:rPr lang="en-US" sz="1000" dirty="0">
                <a:solidFill>
                  <a:srgbClr val="FFFFFF"/>
                </a:solidFill>
              </a:rPr>
              <a:t> </a:t>
            </a:r>
            <a:r>
              <a:rPr lang="en-US" sz="1000" dirty="0" err="1">
                <a:solidFill>
                  <a:srgbClr val="FFFFFF"/>
                </a:solidFill>
              </a:rPr>
              <a:t>raster_file_raster_idx</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  ON</a:t>
            </a:r>
            <a:r>
              <a:rPr lang="en-US" sz="1000" dirty="0" smtClean="0">
                <a:solidFill>
                  <a:srgbClr val="FFFFFF"/>
                </a:solidFill>
              </a:rPr>
              <a:t> </a:t>
            </a:r>
            <a:r>
              <a:rPr lang="en-US" sz="1000" dirty="0" err="1">
                <a:solidFill>
                  <a:srgbClr val="FFFFFF"/>
                </a:solidFill>
              </a:rPr>
              <a:t>raster_file</a:t>
            </a:r>
            <a:r>
              <a:rPr lang="en-US" sz="1000" dirty="0">
                <a:solidFill>
                  <a:srgbClr val="FFFFFF"/>
                </a:solidFill>
              </a:rPr>
              <a:t> </a:t>
            </a:r>
            <a:r>
              <a:rPr lang="en-US" sz="1000" dirty="0" err="1">
                <a:solidFill>
                  <a:srgbClr val="FFFFFF"/>
                </a:solidFill>
              </a:rPr>
              <a:t>find_raster</a:t>
            </a:r>
            <a:r>
              <a:rPr lang="en-US" sz="1000" dirty="0">
                <a:solidFill>
                  <a:srgbClr val="F08047"/>
                </a:solidFill>
              </a:rPr>
              <a:t>(</a:t>
            </a:r>
            <a:r>
              <a:rPr lang="en-US" sz="1000" dirty="0">
                <a:solidFill>
                  <a:srgbClr val="FFFFFF"/>
                </a:solidFill>
              </a:rPr>
              <a:t>raster</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endParaRPr lang="en-US" sz="1000" dirty="0" smtClean="0">
              <a:solidFill>
                <a:srgbClr val="FFFFFF"/>
              </a:solidFill>
            </a:endParaRPr>
          </a:p>
          <a:p>
            <a:pPr>
              <a:lnSpc>
                <a:spcPct val="100000"/>
              </a:lnSpc>
              <a:spcBef>
                <a:spcPts val="0"/>
              </a:spcBef>
            </a:pPr>
            <a:r>
              <a:rPr lang="en-US" sz="1000" dirty="0" smtClean="0">
                <a:solidFill>
                  <a:srgbClr val="7BC22F"/>
                </a:solidFill>
              </a:rPr>
              <a:t>CREATE</a:t>
            </a:r>
            <a:r>
              <a:rPr lang="en-US" sz="1000" dirty="0" smtClean="0">
                <a:solidFill>
                  <a:srgbClr val="FFFFFF"/>
                </a:solidFill>
              </a:rPr>
              <a:t> </a:t>
            </a:r>
            <a:r>
              <a:rPr lang="en-US" sz="1000" dirty="0">
                <a:solidFill>
                  <a:srgbClr val="7BC22F"/>
                </a:solidFill>
              </a:rPr>
              <a:t>INDEX</a:t>
            </a:r>
            <a:r>
              <a:rPr lang="en-US" sz="1000" dirty="0">
                <a:solidFill>
                  <a:srgbClr val="FFFFFF"/>
                </a:solidFill>
              </a:rPr>
              <a:t> </a:t>
            </a:r>
            <a:r>
              <a:rPr lang="en-US" sz="1000" dirty="0" err="1">
                <a:solidFill>
                  <a:srgbClr val="FFFFFF"/>
                </a:solidFill>
              </a:rPr>
              <a:t>raster_page_raster_idx</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  ON</a:t>
            </a:r>
            <a:r>
              <a:rPr lang="en-US" sz="1000" dirty="0" smtClean="0">
                <a:solidFill>
                  <a:srgbClr val="FFFFFF"/>
                </a:solidFill>
              </a:rPr>
              <a:t> </a:t>
            </a:r>
            <a:r>
              <a:rPr lang="en-US" sz="1000" dirty="0" err="1">
                <a:solidFill>
                  <a:srgbClr val="FFFFFF"/>
                </a:solidFill>
              </a:rPr>
              <a:t>raster_page</a:t>
            </a:r>
            <a:r>
              <a:rPr lang="en-US" sz="1000" dirty="0">
                <a:solidFill>
                  <a:srgbClr val="FFFFFF"/>
                </a:solidFill>
              </a:rPr>
              <a:t> </a:t>
            </a:r>
            <a:r>
              <a:rPr lang="en-US" sz="1000" dirty="0" err="1">
                <a:solidFill>
                  <a:srgbClr val="FFFFFF"/>
                </a:solidFill>
              </a:rPr>
              <a:t>find_raster</a:t>
            </a:r>
            <a:r>
              <a:rPr lang="en-US" sz="1000" dirty="0">
                <a:solidFill>
                  <a:srgbClr val="F08047"/>
                </a:solidFill>
              </a:rPr>
              <a:t>(</a:t>
            </a:r>
            <a:r>
              <a:rPr lang="en-US" sz="1000" dirty="0">
                <a:solidFill>
                  <a:srgbClr val="FFFFFF"/>
                </a:solidFill>
              </a:rPr>
              <a:t>raster</a:t>
            </a:r>
            <a:r>
              <a:rPr lang="en-US" sz="1000" dirty="0">
                <a:solidFill>
                  <a:srgbClr val="F08047"/>
                </a:solidFill>
              </a:rPr>
              <a:t>);</a:t>
            </a:r>
            <a:endParaRPr lang="en-US" sz="1000" dirty="0"/>
          </a:p>
          <a:p>
            <a:pPr>
              <a:lnSpc>
                <a:spcPct val="100000"/>
              </a:lnSpc>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30</a:t>
            </a:fld>
            <a:endParaRPr lang="en-US" altLang="en-US"/>
          </a:p>
        </p:txBody>
      </p:sp>
      <p:sp>
        <p:nvSpPr>
          <p:cNvPr id="8" name="Text Placeholder 7"/>
          <p:cNvSpPr>
            <a:spLocks noGrp="1"/>
          </p:cNvSpPr>
          <p:nvPr>
            <p:ph type="body" sz="quarter" idx="16"/>
          </p:nvPr>
        </p:nvSpPr>
        <p:spPr/>
        <p:txBody>
          <a:bodyPr/>
          <a:lstStyle/>
          <a:p>
            <a:r>
              <a:rPr lang="en-US" sz="1000" dirty="0">
                <a:solidFill>
                  <a:srgbClr val="7BC22F"/>
                </a:solidFill>
                <a:latin typeface="Courier New"/>
              </a:rPr>
              <a:t>CREATE</a:t>
            </a:r>
            <a:r>
              <a:rPr lang="en-US" sz="1000" dirty="0">
                <a:solidFill>
                  <a:srgbClr val="FFFFFF"/>
                </a:solidFill>
                <a:latin typeface="Courier New"/>
              </a:rPr>
              <a:t> </a:t>
            </a:r>
            <a:r>
              <a:rPr lang="en-US" sz="1000" dirty="0">
                <a:solidFill>
                  <a:srgbClr val="7BC22F"/>
                </a:solidFill>
                <a:latin typeface="Courier New"/>
              </a:rPr>
              <a:t>INDEX</a:t>
            </a:r>
            <a:r>
              <a:rPr lang="en-US" sz="1000" dirty="0">
                <a:solidFill>
                  <a:srgbClr val="FFFFFF"/>
                </a:solidFill>
                <a:latin typeface="Courier New"/>
              </a:rPr>
              <a:t> </a:t>
            </a:r>
            <a:r>
              <a:rPr lang="en-US" sz="1000" dirty="0">
                <a:solidFill>
                  <a:srgbClr val="F08047"/>
                </a:solidFill>
                <a:latin typeface="Courier New"/>
              </a:rPr>
              <a:t>[</a:t>
            </a:r>
            <a:r>
              <a:rPr lang="en-US" sz="1000" dirty="0">
                <a:solidFill>
                  <a:srgbClr val="FFFFFF"/>
                </a:solidFill>
                <a:latin typeface="Courier New"/>
              </a:rPr>
              <a:t> name </a:t>
            </a:r>
            <a:r>
              <a:rPr lang="en-US" sz="1000" dirty="0">
                <a:solidFill>
                  <a:srgbClr val="F08047"/>
                </a:solidFill>
                <a:latin typeface="Courier New"/>
              </a:rPr>
              <a:t>]</a:t>
            </a:r>
            <a:r>
              <a:rPr lang="en-US" sz="1000" dirty="0">
                <a:solidFill>
                  <a:srgbClr val="FFFFFF"/>
                </a:solidFill>
                <a:latin typeface="Courier New"/>
              </a:rPr>
              <a:t> </a:t>
            </a:r>
            <a:r>
              <a:rPr lang="en-US" sz="1000" dirty="0">
                <a:solidFill>
                  <a:srgbClr val="7BC22F"/>
                </a:solidFill>
                <a:latin typeface="Courier New"/>
              </a:rPr>
              <a:t>ON</a:t>
            </a:r>
            <a:r>
              <a:rPr lang="en-US" sz="1000" dirty="0">
                <a:solidFill>
                  <a:srgbClr val="FFFFFF"/>
                </a:solidFill>
                <a:latin typeface="Courier New"/>
              </a:rPr>
              <a:t> </a:t>
            </a:r>
            <a:r>
              <a:rPr lang="en-US" sz="1000" dirty="0">
                <a:solidFill>
                  <a:srgbClr val="7BC22F"/>
                </a:solidFill>
                <a:latin typeface="Courier New"/>
              </a:rPr>
              <a:t>table</a:t>
            </a:r>
            <a:r>
              <a:rPr lang="en-US" sz="1000" dirty="0">
                <a:solidFill>
                  <a:srgbClr val="FFFFFF"/>
                </a:solidFill>
                <a:latin typeface="Courier New"/>
              </a:rPr>
              <a:t> </a:t>
            </a:r>
            <a:r>
              <a:rPr lang="en-US" sz="1000" dirty="0">
                <a:solidFill>
                  <a:srgbClr val="F08047"/>
                </a:solidFill>
                <a:latin typeface="Courier New"/>
              </a:rPr>
              <a:t>(</a:t>
            </a:r>
            <a:r>
              <a:rPr lang="en-US" sz="1000" dirty="0">
                <a:solidFill>
                  <a:srgbClr val="FFFFFF"/>
                </a:solidFill>
                <a:latin typeface="Courier New"/>
              </a:rPr>
              <a:t> expression </a:t>
            </a:r>
            <a:r>
              <a:rPr lang="en-US" sz="1000" dirty="0">
                <a:solidFill>
                  <a:srgbClr val="F08047"/>
                </a:solidFill>
                <a:latin typeface="Courier New"/>
              </a:rPr>
              <a:t>)</a:t>
            </a:r>
            <a:endParaRPr lang="en-US" sz="1000" dirty="0"/>
          </a:p>
          <a:p>
            <a:r>
              <a:rPr lang="en-US" sz="1000" b="1" dirty="0" smtClean="0"/>
              <a:t>expression</a:t>
            </a:r>
            <a:endParaRPr lang="en-US" sz="1000" dirty="0"/>
          </a:p>
          <a:p>
            <a:pPr marL="119063" indent="-119063">
              <a:buFont typeface="Arial" panose="020B0604020202020204" pitchFamily="34" charset="0"/>
              <a:buChar char="•"/>
            </a:pPr>
            <a:r>
              <a:rPr lang="en-US" sz="1000" dirty="0"/>
              <a:t>An expression based on one or more columns of the table. The expression usually must be written with surrounding parentheses, as shown in the syntax. However, the parentheses can be omitted if the expression has the form of a function call</a:t>
            </a:r>
            <a:r>
              <a:rPr lang="en-US" sz="1000" dirty="0" smtClean="0"/>
              <a:t>.</a:t>
            </a:r>
            <a:endParaRPr lang="en-US" sz="1000" dirty="0"/>
          </a:p>
        </p:txBody>
      </p:sp>
    </p:spTree>
    <p:extLst>
      <p:ext uri="{BB962C8B-B14F-4D97-AF65-F5344CB8AC3E}">
        <p14:creationId xmlns:p14="http://schemas.microsoft.com/office/powerpoint/2010/main" val="42463811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Arial Narrow" panose="020B0606020202030204" pitchFamily="34" charset="0"/>
              </a:rPr>
              <a:t>What </a:t>
            </a:r>
            <a:r>
              <a:rPr lang="en-US" dirty="0" smtClean="0">
                <a:latin typeface="Arial Narrow" panose="020B0606020202030204" pitchFamily="34" charset="0"/>
              </a:rPr>
              <a:t>the New </a:t>
            </a:r>
            <a:r>
              <a:rPr lang="en-US" dirty="0">
                <a:latin typeface="Arial Narrow" panose="020B0606020202030204" pitchFamily="34" charset="0"/>
              </a:rPr>
              <a:t>Join Looks Like: </a:t>
            </a:r>
            <a:r>
              <a:rPr lang="en-US" dirty="0" err="1" smtClean="0">
                <a:latin typeface="Arial Narrow" panose="020B0606020202030204" pitchFamily="34" charset="0"/>
              </a:rPr>
              <a:t>raster_page</a:t>
            </a:r>
            <a:endParaRPr lang="en-US" dirty="0">
              <a:latin typeface="Arial Narrow" panose="020B0606020202030204" pitchFamily="34" charset="0"/>
            </a:endParaRP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SELECT</a:t>
            </a:r>
            <a:r>
              <a:rPr lang="en-US" sz="1000" dirty="0">
                <a:solidFill>
                  <a:srgbClr val="FFFFFF"/>
                </a:solidFill>
              </a:rPr>
              <a:t> raster</a:t>
            </a:r>
            <a:r>
              <a:rPr lang="en-US" sz="1000" dirty="0">
                <a:solidFill>
                  <a:srgbClr val="F08047"/>
                </a:solidFill>
              </a:rPr>
              <a:t>.*,</a:t>
            </a:r>
            <a:r>
              <a:rPr lang="en-US" sz="1000" dirty="0">
                <a:solidFill>
                  <a:srgbClr val="FFFFFF"/>
                </a:solidFill>
              </a:rPr>
              <a:t> raster_page</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FROM</a:t>
            </a:r>
            <a:r>
              <a:rPr lang="en-US" sz="1000" dirty="0" smtClean="0">
                <a:solidFill>
                  <a:srgbClr val="FFFFFF"/>
                </a:solidFill>
              </a:rPr>
              <a:t> </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7BC22F"/>
                </a:solidFill>
              </a:rPr>
              <a:t>SELECT</a:t>
            </a:r>
            <a:r>
              <a:rPr lang="en-US" sz="1000" dirty="0" smtClean="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FROM</a:t>
            </a:r>
            <a:r>
              <a:rPr lang="en-US" sz="1000" dirty="0">
                <a:solidFill>
                  <a:srgbClr val="FFFFFF"/>
                </a:solidFill>
              </a:rPr>
              <a:t> raster OFFSET </a:t>
            </a:r>
            <a:r>
              <a:rPr lang="en-US" sz="1000" dirty="0">
                <a:solidFill>
                  <a:srgbClr val="F4DD0B"/>
                </a:solidFill>
              </a:rPr>
              <a:t>50000</a:t>
            </a:r>
            <a:r>
              <a:rPr lang="en-US" sz="1000" dirty="0">
                <a:solidFill>
                  <a:srgbClr val="FFFFFF"/>
                </a:solidFill>
              </a:rPr>
              <a:t> </a:t>
            </a:r>
            <a:r>
              <a:rPr lang="en-US" sz="1000" dirty="0">
                <a:solidFill>
                  <a:srgbClr val="7BC22F"/>
                </a:solidFill>
              </a:rPr>
              <a:t>LIMIT</a:t>
            </a:r>
            <a:r>
              <a:rPr lang="en-US" sz="1000" dirty="0">
                <a:solidFill>
                  <a:srgbClr val="FFFFFF"/>
                </a:solidFill>
              </a:rPr>
              <a:t> </a:t>
            </a:r>
            <a:r>
              <a:rPr lang="en-US" sz="1000" dirty="0">
                <a:solidFill>
                  <a:srgbClr val="F4DD0B"/>
                </a:solidFill>
              </a:rPr>
              <a:t>100</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08047"/>
                </a:solidFill>
              </a:rPr>
              <a:t>)</a:t>
            </a:r>
            <a:r>
              <a:rPr lang="en-US" sz="1000" dirty="0" smtClean="0">
                <a:solidFill>
                  <a:srgbClr val="FFFFFF"/>
                </a:solidFill>
              </a:rPr>
              <a:t> </a:t>
            </a:r>
            <a:r>
              <a:rPr lang="en-US" sz="1000" dirty="0">
                <a:solidFill>
                  <a:srgbClr val="FFFFFF"/>
                </a:solidFill>
              </a:rPr>
              <a:t>raster </a:t>
            </a:r>
            <a:endParaRPr lang="en-US" sz="1000" dirty="0" smtClean="0">
              <a:solidFill>
                <a:srgbClr val="FFFFFF"/>
              </a:solidFill>
            </a:endParaRPr>
          </a:p>
          <a:p>
            <a:pPr>
              <a:lnSpc>
                <a:spcPct val="100000"/>
              </a:lnSpc>
              <a:spcBef>
                <a:spcPts val="0"/>
              </a:spcBef>
            </a:pPr>
            <a:r>
              <a:rPr lang="en-US" sz="1000" dirty="0" smtClean="0">
                <a:solidFill>
                  <a:srgbClr val="7BC22F"/>
                </a:solidFill>
              </a:rPr>
              <a:t>LEFT</a:t>
            </a:r>
            <a:r>
              <a:rPr lang="en-US" sz="1000" dirty="0" smtClean="0">
                <a:solidFill>
                  <a:srgbClr val="FFFFFF"/>
                </a:solidFill>
              </a:rPr>
              <a:t> </a:t>
            </a:r>
            <a:r>
              <a:rPr lang="en-US" sz="1000" dirty="0">
                <a:solidFill>
                  <a:srgbClr val="7BC22F"/>
                </a:solidFill>
              </a:rPr>
              <a:t>JOIN</a:t>
            </a:r>
            <a:r>
              <a:rPr lang="en-US" sz="1000" dirty="0">
                <a:solidFill>
                  <a:srgbClr val="FFFFFF"/>
                </a:solidFill>
              </a:rPr>
              <a:t> </a:t>
            </a:r>
            <a:r>
              <a:rPr lang="en-US" sz="1000" dirty="0" err="1">
                <a:solidFill>
                  <a:srgbClr val="FFFFFF"/>
                </a:solidFill>
              </a:rPr>
              <a:t>raster_page</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7BC22F"/>
                </a:solidFill>
              </a:rPr>
              <a:t>ON</a:t>
            </a:r>
            <a:r>
              <a:rPr lang="en-US" sz="1000" dirty="0" smtClean="0">
                <a:solidFill>
                  <a:srgbClr val="FFFFFF"/>
                </a:solidFill>
              </a:rPr>
              <a:t> </a:t>
            </a:r>
            <a:r>
              <a:rPr lang="en-US" sz="1000" dirty="0" err="1">
                <a:solidFill>
                  <a:srgbClr val="FFFFFF"/>
                </a:solidFill>
              </a:rPr>
              <a:t>raster</a:t>
            </a:r>
            <a:r>
              <a:rPr lang="en-US" sz="1000" dirty="0" err="1">
                <a:solidFill>
                  <a:srgbClr val="F08047"/>
                </a:solidFill>
              </a:rPr>
              <a:t>.</a:t>
            </a:r>
            <a:r>
              <a:rPr lang="en-US" sz="1000" dirty="0" err="1">
                <a:solidFill>
                  <a:srgbClr val="FFFFFF"/>
                </a:solidFill>
              </a:rPr>
              <a:t>raster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find_raster</a:t>
            </a:r>
            <a:r>
              <a:rPr lang="en-US" sz="1000" dirty="0">
                <a:solidFill>
                  <a:srgbClr val="F08047"/>
                </a:solidFill>
              </a:rPr>
              <a:t>(</a:t>
            </a:r>
            <a:r>
              <a:rPr lang="en-US" sz="1000" dirty="0" err="1">
                <a:solidFill>
                  <a:srgbClr val="FFFFFF"/>
                </a:solidFill>
              </a:rPr>
              <a:t>raster_page</a:t>
            </a:r>
            <a:r>
              <a:rPr lang="en-US" sz="1000" dirty="0" err="1">
                <a:solidFill>
                  <a:srgbClr val="F08047"/>
                </a:solidFill>
              </a:rPr>
              <a:t>.</a:t>
            </a:r>
            <a:r>
              <a:rPr lang="en-US" sz="1000" dirty="0" err="1">
                <a:solidFill>
                  <a:srgbClr val="FFFFFF"/>
                </a:solidFill>
              </a:rPr>
              <a:t>raster</a:t>
            </a:r>
            <a:r>
              <a:rPr lang="en-US" sz="1000" dirty="0">
                <a:solidFill>
                  <a:srgbClr val="F08047"/>
                </a:solidFill>
              </a:rPr>
              <a:t>);</a:t>
            </a:r>
            <a:r>
              <a:rPr lang="en-US" sz="1000" dirty="0">
                <a:solidFill>
                  <a:srgbClr val="FFFFFF"/>
                </a:solidFill>
              </a:rPr>
              <a:t> </a:t>
            </a:r>
          </a:p>
          <a:p>
            <a:pPr>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31</a:t>
            </a:fld>
            <a:endParaRPr lang="en-US" altLang="en-US"/>
          </a:p>
        </p:txBody>
      </p:sp>
      <p:sp>
        <p:nvSpPr>
          <p:cNvPr id="8" name="Text Placeholder 7"/>
          <p:cNvSpPr>
            <a:spLocks noGrp="1"/>
          </p:cNvSpPr>
          <p:nvPr>
            <p:ph type="body" sz="quarter" idx="16"/>
          </p:nvPr>
        </p:nvSpPr>
        <p:spPr/>
        <p:txBody>
          <a:bodyPr/>
          <a:lstStyle/>
          <a:p>
            <a:r>
              <a:rPr lang="en-US" sz="1000" dirty="0"/>
              <a:t>Nested Loop Left Join  (cost=745.75..84448.59 rows=250000 width=88) (actual time=117.717..140.916 rows=540 loops=1)</a:t>
            </a:r>
          </a:p>
          <a:p>
            <a:r>
              <a:rPr lang="en-US" sz="1000" dirty="0"/>
              <a:t>  -&gt;  Limit  (cost=745.50..746.99 rows=100 width=40) (actual time=116.171..116.685 rows=100 loops=1)</a:t>
            </a:r>
          </a:p>
          <a:p>
            <a:r>
              <a:rPr lang="en-US" sz="1000" dirty="0"/>
              <a:t>        -&gt;  </a:t>
            </a:r>
            <a:r>
              <a:rPr lang="en-US" sz="1000" dirty="0" err="1"/>
              <a:t>Seq</a:t>
            </a:r>
            <a:r>
              <a:rPr lang="en-US" sz="1000" dirty="0"/>
              <a:t> Scan on raster  (cost=0.00..1491.00 rows=100000 width=40) (actual time=0.026..65.717 rows=50100 loops=1)</a:t>
            </a:r>
          </a:p>
          <a:p>
            <a:r>
              <a:rPr lang="en-US" sz="1000" dirty="0"/>
              <a:t>  -&gt;  Index Scan using </a:t>
            </a:r>
            <a:r>
              <a:rPr lang="en-US" sz="1000" dirty="0" err="1"/>
              <a:t>raster_page_raster_idx</a:t>
            </a:r>
            <a:r>
              <a:rPr lang="en-US" sz="1000" dirty="0"/>
              <a:t> on </a:t>
            </a:r>
            <a:r>
              <a:rPr lang="en-US" sz="1000" dirty="0" err="1"/>
              <a:t>raster_page</a:t>
            </a:r>
            <a:r>
              <a:rPr lang="en-US" sz="1000" dirty="0"/>
              <a:t>  (cost=0.25..180.76 rows=2500 width=48) (actual time=0.168..0.204 rows=5 loops=100)</a:t>
            </a:r>
          </a:p>
          <a:p>
            <a:r>
              <a:rPr lang="en-US" sz="1000" dirty="0"/>
              <a:t>        Index Cond: ((</a:t>
            </a:r>
            <a:r>
              <a:rPr lang="en-US" sz="1000" dirty="0" err="1"/>
              <a:t>public.raster.raster</a:t>
            </a:r>
            <a:r>
              <a:rPr lang="en-US" sz="1000" dirty="0"/>
              <a:t>)::text = (</a:t>
            </a:r>
            <a:r>
              <a:rPr lang="en-US" sz="1000" dirty="0" err="1"/>
              <a:t>find_raster</a:t>
            </a:r>
            <a:r>
              <a:rPr lang="en-US" sz="1000" dirty="0"/>
              <a:t>(</a:t>
            </a:r>
            <a:r>
              <a:rPr lang="en-US" sz="1000" dirty="0" err="1"/>
              <a:t>raster_page.raster</a:t>
            </a:r>
            <a:r>
              <a:rPr lang="en-US" sz="1000" dirty="0"/>
              <a:t>))::text)</a:t>
            </a:r>
          </a:p>
          <a:p>
            <a:pPr marL="119063" indent="-119063">
              <a:buFont typeface="Arial" panose="020B0604020202020204" pitchFamily="34" charset="0"/>
              <a:buChar char="•"/>
            </a:pPr>
            <a:endParaRPr lang="en-US" sz="1000" dirty="0"/>
          </a:p>
          <a:p>
            <a:r>
              <a:rPr lang="en-US" sz="1000" dirty="0"/>
              <a:t>Total runtime: 141.809 </a:t>
            </a:r>
            <a:r>
              <a:rPr lang="en-US" sz="1000" dirty="0" err="1"/>
              <a:t>ms</a:t>
            </a:r>
            <a:r>
              <a:rPr lang="en-US" sz="1000" dirty="0"/>
              <a:t/>
            </a:r>
            <a:br>
              <a:rPr lang="en-US" sz="1000" dirty="0"/>
            </a:br>
            <a:r>
              <a:rPr lang="en-US" sz="1000" dirty="0"/>
              <a:t>Total runtime: 0.141809 s </a:t>
            </a:r>
          </a:p>
          <a:p>
            <a:r>
              <a:rPr lang="en-US" sz="1000" b="1" dirty="0">
                <a:solidFill>
                  <a:srgbClr val="FFFF00"/>
                </a:solidFill>
              </a:rPr>
              <a:t>35 Times Faster</a:t>
            </a:r>
          </a:p>
          <a:p>
            <a:r>
              <a:rPr lang="en-US" sz="1000" dirty="0"/>
              <a:t>Before Indexes:</a:t>
            </a:r>
            <a:br>
              <a:rPr lang="en-US" sz="1000" dirty="0"/>
            </a:br>
            <a:r>
              <a:rPr lang="en-US" sz="1000" dirty="0"/>
              <a:t>Total runtime: 4982.527 </a:t>
            </a:r>
            <a:r>
              <a:rPr lang="en-US" sz="1000" dirty="0" err="1"/>
              <a:t>ms</a:t>
            </a:r>
            <a:r>
              <a:rPr lang="en-US" sz="1000" dirty="0"/>
              <a:t> </a:t>
            </a:r>
            <a:br>
              <a:rPr lang="en-US" sz="1000" dirty="0"/>
            </a:br>
            <a:r>
              <a:rPr lang="en-US" sz="1000" dirty="0"/>
              <a:t>Total runtime: 4.982527 s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206" y="2518497"/>
            <a:ext cx="3548063" cy="1474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03253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What </a:t>
            </a:r>
            <a:r>
              <a:rPr lang="en-US" dirty="0" smtClean="0"/>
              <a:t>the New </a:t>
            </a:r>
            <a:r>
              <a:rPr lang="en-US" dirty="0"/>
              <a:t>Join Looks Like: </a:t>
            </a:r>
            <a:r>
              <a:rPr lang="en-US" dirty="0" err="1" smtClean="0"/>
              <a:t>raster_file</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SELECT</a:t>
            </a:r>
            <a:r>
              <a:rPr lang="en-US" sz="1000" dirty="0">
                <a:solidFill>
                  <a:srgbClr val="FFFFFF"/>
                </a:solidFill>
              </a:rPr>
              <a:t> raster</a:t>
            </a:r>
            <a:r>
              <a:rPr lang="en-US" sz="1000" dirty="0">
                <a:solidFill>
                  <a:srgbClr val="F08047"/>
                </a:solidFill>
              </a:rPr>
              <a:t>.*,</a:t>
            </a:r>
            <a:r>
              <a:rPr lang="en-US" sz="1000" dirty="0">
                <a:solidFill>
                  <a:srgbClr val="FFFFFF"/>
                </a:solidFill>
              </a:rPr>
              <a:t> raster_file</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FROM</a:t>
            </a:r>
            <a:r>
              <a:rPr lang="en-US" sz="1000" dirty="0" smtClean="0">
                <a:solidFill>
                  <a:srgbClr val="FFFFFF"/>
                </a:solidFill>
              </a:rPr>
              <a:t> </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7BC22F"/>
                </a:solidFill>
              </a:rPr>
              <a:t>SELECT</a:t>
            </a:r>
            <a:r>
              <a:rPr lang="en-US" sz="1000" dirty="0" smtClean="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FROM</a:t>
            </a:r>
            <a:r>
              <a:rPr lang="en-US" sz="1000" dirty="0">
                <a:solidFill>
                  <a:srgbClr val="FFFFFF"/>
                </a:solidFill>
              </a:rPr>
              <a:t> raster OFFSET </a:t>
            </a:r>
            <a:r>
              <a:rPr lang="en-US" sz="1000" dirty="0">
                <a:solidFill>
                  <a:srgbClr val="F4DD0B"/>
                </a:solidFill>
              </a:rPr>
              <a:t>50000</a:t>
            </a:r>
            <a:r>
              <a:rPr lang="en-US" sz="1000" dirty="0">
                <a:solidFill>
                  <a:srgbClr val="FFFFFF"/>
                </a:solidFill>
              </a:rPr>
              <a:t> </a:t>
            </a:r>
            <a:r>
              <a:rPr lang="en-US" sz="1000" dirty="0">
                <a:solidFill>
                  <a:srgbClr val="7BC22F"/>
                </a:solidFill>
              </a:rPr>
              <a:t>LIMIT</a:t>
            </a:r>
            <a:r>
              <a:rPr lang="en-US" sz="1000" dirty="0">
                <a:solidFill>
                  <a:srgbClr val="FFFFFF"/>
                </a:solidFill>
              </a:rPr>
              <a:t> </a:t>
            </a:r>
            <a:r>
              <a:rPr lang="en-US" sz="1000" dirty="0">
                <a:solidFill>
                  <a:srgbClr val="F4DD0B"/>
                </a:solidFill>
              </a:rPr>
              <a:t>100</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08047"/>
                </a:solidFill>
              </a:rPr>
              <a:t>)</a:t>
            </a:r>
            <a:r>
              <a:rPr lang="en-US" sz="1000" dirty="0" smtClean="0">
                <a:solidFill>
                  <a:srgbClr val="FFFFFF"/>
                </a:solidFill>
              </a:rPr>
              <a:t> </a:t>
            </a:r>
            <a:r>
              <a:rPr lang="en-US" sz="1000" dirty="0">
                <a:solidFill>
                  <a:srgbClr val="FFFFFF"/>
                </a:solidFill>
              </a:rPr>
              <a:t>raster </a:t>
            </a:r>
            <a:endParaRPr lang="en-US" sz="1000" dirty="0" smtClean="0">
              <a:solidFill>
                <a:srgbClr val="FFFFFF"/>
              </a:solidFill>
            </a:endParaRPr>
          </a:p>
          <a:p>
            <a:pPr>
              <a:lnSpc>
                <a:spcPct val="100000"/>
              </a:lnSpc>
              <a:spcBef>
                <a:spcPts val="0"/>
              </a:spcBef>
            </a:pPr>
            <a:r>
              <a:rPr lang="en-US" sz="1000" dirty="0" smtClean="0">
                <a:solidFill>
                  <a:srgbClr val="7BC22F"/>
                </a:solidFill>
              </a:rPr>
              <a:t>LEFT</a:t>
            </a:r>
            <a:r>
              <a:rPr lang="en-US" sz="1000" dirty="0" smtClean="0">
                <a:solidFill>
                  <a:srgbClr val="FFFFFF"/>
                </a:solidFill>
              </a:rPr>
              <a:t> </a:t>
            </a:r>
            <a:r>
              <a:rPr lang="en-US" sz="1000" dirty="0">
                <a:solidFill>
                  <a:srgbClr val="7BC22F"/>
                </a:solidFill>
              </a:rPr>
              <a:t>JOIN</a:t>
            </a:r>
            <a:r>
              <a:rPr lang="en-US" sz="1000" dirty="0">
                <a:solidFill>
                  <a:srgbClr val="FFFFFF"/>
                </a:solidFill>
              </a:rPr>
              <a:t> </a:t>
            </a:r>
            <a:r>
              <a:rPr lang="en-US" sz="1000" dirty="0" err="1">
                <a:solidFill>
                  <a:srgbClr val="FFFFFF"/>
                </a:solidFill>
              </a:rPr>
              <a:t>raster_file</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7BC22F"/>
                </a:solidFill>
              </a:rPr>
              <a:t>ON</a:t>
            </a:r>
            <a:r>
              <a:rPr lang="en-US" sz="1000" dirty="0" smtClean="0">
                <a:solidFill>
                  <a:srgbClr val="FFFFFF"/>
                </a:solidFill>
              </a:rPr>
              <a:t> </a:t>
            </a:r>
            <a:r>
              <a:rPr lang="en-US" sz="1000" dirty="0" err="1">
                <a:solidFill>
                  <a:srgbClr val="FFFFFF"/>
                </a:solidFill>
              </a:rPr>
              <a:t>raster</a:t>
            </a:r>
            <a:r>
              <a:rPr lang="en-US" sz="1000" dirty="0" err="1">
                <a:solidFill>
                  <a:srgbClr val="F08047"/>
                </a:solidFill>
              </a:rPr>
              <a:t>.</a:t>
            </a:r>
            <a:r>
              <a:rPr lang="en-US" sz="1000" dirty="0" err="1">
                <a:solidFill>
                  <a:srgbClr val="FFFFFF"/>
                </a:solidFill>
              </a:rPr>
              <a:t>raster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find_raster</a:t>
            </a:r>
            <a:r>
              <a:rPr lang="en-US" sz="1000" dirty="0">
                <a:solidFill>
                  <a:srgbClr val="F08047"/>
                </a:solidFill>
              </a:rPr>
              <a:t>(</a:t>
            </a:r>
            <a:r>
              <a:rPr lang="en-US" sz="1000" dirty="0" err="1">
                <a:solidFill>
                  <a:srgbClr val="FFFFFF"/>
                </a:solidFill>
              </a:rPr>
              <a:t>raster_file</a:t>
            </a:r>
            <a:r>
              <a:rPr lang="en-US" sz="1000" dirty="0" err="1">
                <a:solidFill>
                  <a:srgbClr val="F08047"/>
                </a:solidFill>
              </a:rPr>
              <a:t>.</a:t>
            </a:r>
            <a:r>
              <a:rPr lang="en-US" sz="1000" dirty="0" err="1">
                <a:solidFill>
                  <a:srgbClr val="FFFFFF"/>
                </a:solidFill>
              </a:rPr>
              <a:t>raster</a:t>
            </a:r>
            <a:r>
              <a:rPr lang="en-US" sz="1000" dirty="0">
                <a:solidFill>
                  <a:srgbClr val="F08047"/>
                </a:solidFill>
              </a:rPr>
              <a:t>);</a:t>
            </a:r>
            <a:r>
              <a:rPr lang="en-US" sz="1000" dirty="0">
                <a:solidFill>
                  <a:srgbClr val="FFFFFF"/>
                </a:solidFill>
              </a:rPr>
              <a:t> </a:t>
            </a:r>
          </a:p>
          <a:p>
            <a:pPr>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32</a:t>
            </a:fld>
            <a:endParaRPr lang="en-US" altLang="en-US"/>
          </a:p>
        </p:txBody>
      </p:sp>
      <p:sp>
        <p:nvSpPr>
          <p:cNvPr id="8" name="Text Placeholder 7"/>
          <p:cNvSpPr>
            <a:spLocks noGrp="1"/>
          </p:cNvSpPr>
          <p:nvPr>
            <p:ph type="body" sz="quarter" idx="16"/>
          </p:nvPr>
        </p:nvSpPr>
        <p:spPr/>
        <p:txBody>
          <a:bodyPr/>
          <a:lstStyle/>
          <a:p>
            <a:r>
              <a:rPr lang="en-US" sz="1000" dirty="0"/>
              <a:t>Nested Loop Left Join  (cost=745.75..18567.32 rows=50000 width=75) (actual time=117.587..128.616 rows=109 loops=1)</a:t>
            </a:r>
          </a:p>
          <a:p>
            <a:r>
              <a:rPr lang="en-US" sz="1000" dirty="0"/>
              <a:t>  -&gt;  Limit  (cost=745.50..746.99 rows=100 width=12) (actual time=116.578..117.111 rows=100 loops=1)</a:t>
            </a:r>
          </a:p>
          <a:p>
            <a:r>
              <a:rPr lang="en-US" sz="1000" dirty="0"/>
              <a:t>        -&gt;  </a:t>
            </a:r>
            <a:r>
              <a:rPr lang="en-US" sz="1000" dirty="0" err="1"/>
              <a:t>Seq</a:t>
            </a:r>
            <a:r>
              <a:rPr lang="en-US" sz="1000" dirty="0"/>
              <a:t> Scan on raster  (cost=0.00..1491.00 rows=100000 width=12) (actual time=0.022..65.574 rows=50100 loops=1)</a:t>
            </a:r>
          </a:p>
          <a:p>
            <a:r>
              <a:rPr lang="en-US" sz="1000" dirty="0"/>
              <a:t>  -&gt;  Index Scan using </a:t>
            </a:r>
            <a:r>
              <a:rPr lang="en-US" sz="1000" dirty="0" err="1"/>
              <a:t>raster_file_raster_idx</a:t>
            </a:r>
            <a:r>
              <a:rPr lang="en-US" sz="1000" dirty="0"/>
              <a:t> on </a:t>
            </a:r>
            <a:r>
              <a:rPr lang="en-US" sz="1000" dirty="0" err="1"/>
              <a:t>raster_file</a:t>
            </a:r>
            <a:r>
              <a:rPr lang="en-US" sz="1000" dirty="0"/>
              <a:t>  (cost=0.25..46.94 rows=500 width=35) (actual time=0.091..0.102 rows=1 loops=100)</a:t>
            </a:r>
          </a:p>
          <a:p>
            <a:r>
              <a:rPr lang="en-US" sz="1000" dirty="0"/>
              <a:t>        Index Cond: ((</a:t>
            </a:r>
            <a:r>
              <a:rPr lang="en-US" sz="1000" dirty="0" err="1"/>
              <a:t>public.raster.raster</a:t>
            </a:r>
            <a:r>
              <a:rPr lang="en-US" sz="1000" dirty="0"/>
              <a:t>)::text = (</a:t>
            </a:r>
            <a:r>
              <a:rPr lang="en-US" sz="1000" dirty="0" err="1"/>
              <a:t>find_raster</a:t>
            </a:r>
            <a:r>
              <a:rPr lang="en-US" sz="1000" dirty="0"/>
              <a:t>(</a:t>
            </a:r>
            <a:r>
              <a:rPr lang="en-US" sz="1000" dirty="0" err="1"/>
              <a:t>raster_file.raster</a:t>
            </a:r>
            <a:r>
              <a:rPr lang="en-US" sz="1000" dirty="0"/>
              <a:t>))::text)</a:t>
            </a:r>
          </a:p>
          <a:p>
            <a:pPr marL="119063" indent="-119063">
              <a:buFont typeface="Arial" panose="020B0604020202020204" pitchFamily="34" charset="0"/>
              <a:buChar char="•"/>
            </a:pPr>
            <a:endParaRPr lang="en-US" sz="1000" dirty="0"/>
          </a:p>
          <a:p>
            <a:r>
              <a:rPr lang="en-US" sz="1000" dirty="0"/>
              <a:t>Total runtime: 129.261 </a:t>
            </a:r>
            <a:r>
              <a:rPr lang="en-US" sz="1000" dirty="0" err="1"/>
              <a:t>ms</a:t>
            </a:r>
            <a:r>
              <a:rPr lang="en-US" sz="1000" dirty="0"/>
              <a:t/>
            </a:r>
            <a:br>
              <a:rPr lang="en-US" sz="1000" dirty="0"/>
            </a:br>
            <a:r>
              <a:rPr lang="en-US" sz="1000" dirty="0"/>
              <a:t>Total runtime: 0.129261 s </a:t>
            </a:r>
          </a:p>
          <a:p>
            <a:r>
              <a:rPr lang="en-US" sz="1000" b="1" dirty="0">
                <a:solidFill>
                  <a:srgbClr val="FFFF00"/>
                </a:solidFill>
              </a:rPr>
              <a:t>11 Times Faster</a:t>
            </a:r>
          </a:p>
          <a:p>
            <a:r>
              <a:rPr lang="en-US" sz="1000" dirty="0"/>
              <a:t>Before Indexes:</a:t>
            </a:r>
            <a:br>
              <a:rPr lang="en-US" sz="1000" dirty="0"/>
            </a:br>
            <a:r>
              <a:rPr lang="en-US" sz="1000" dirty="0"/>
              <a:t>Total runtime: 1446.589 </a:t>
            </a:r>
            <a:r>
              <a:rPr lang="en-US" sz="1000" dirty="0" err="1"/>
              <a:t>ms</a:t>
            </a:r>
            <a:r>
              <a:rPr lang="en-US" sz="1000" dirty="0"/>
              <a:t/>
            </a:r>
            <a:br>
              <a:rPr lang="en-US" sz="1000" dirty="0"/>
            </a:br>
            <a:r>
              <a:rPr lang="en-US" sz="1000" dirty="0"/>
              <a:t>Total runtime: 1.446589 s </a:t>
            </a:r>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8145" y="2437822"/>
            <a:ext cx="3560763" cy="1474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51908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altLang="en-US" dirty="0">
                <a:ea typeface="ヒラギノ角ゴ Pro W3" charset="-128"/>
              </a:rPr>
              <a:t>Real Word </a:t>
            </a:r>
            <a:r>
              <a:rPr lang="en-US" altLang="en-US" dirty="0" smtClean="0">
                <a:ea typeface="ヒラギノ角ゴ Pro W3" charset="-128"/>
              </a:rPr>
              <a:t>Example</a:t>
            </a:r>
            <a:endParaRPr lang="en-US" altLang="en-US" dirty="0" smtClean="0">
              <a:ea typeface="ヒラギノ角ゴ Pro W3" charset="-128"/>
            </a:endParaRPr>
          </a:p>
          <a:p>
            <a:pPr marL="90488" lvl="1">
              <a:spcBef>
                <a:spcPct val="0"/>
              </a:spcBef>
            </a:pPr>
            <a:r>
              <a:rPr lang="en-US" altLang="en-US" dirty="0">
                <a:ea typeface="ヒラギノ角ゴ Pro W3" charset="-128"/>
              </a:rPr>
              <a:t>Real World Example of Functional </a:t>
            </a:r>
            <a:r>
              <a:rPr lang="en-US" altLang="en-US" dirty="0" smtClean="0">
                <a:ea typeface="ヒラギノ角ゴ Pro W3" charset="-128"/>
              </a:rPr>
              <a:t>Indexes</a:t>
            </a:r>
            <a:endParaRPr lang="en-US" altLang="en-US" dirty="0" smtClean="0">
              <a:ea typeface="ヒラギノ角ゴ Pro W3" charset="-128"/>
            </a:endParaRPr>
          </a:p>
        </p:txBody>
      </p:sp>
    </p:spTree>
    <p:extLst>
      <p:ext uri="{BB962C8B-B14F-4D97-AF65-F5344CB8AC3E}">
        <p14:creationId xmlns:p14="http://schemas.microsoft.com/office/powerpoint/2010/main" val="26251970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Joins between Journal &amp; </a:t>
            </a:r>
            <a:r>
              <a:rPr lang="en-US" dirty="0" err="1" smtClean="0"/>
              <a:t>Faxlog</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SELECT</a:t>
            </a:r>
            <a:r>
              <a:rPr lang="en-US" sz="1000" dirty="0">
                <a:solidFill>
                  <a:srgbClr val="FFFFFF"/>
                </a:solidFill>
              </a:rPr>
              <a:t> </a:t>
            </a:r>
            <a:r>
              <a:rPr lang="en-US" sz="1000" dirty="0">
                <a:solidFill>
                  <a:srgbClr val="7BC22F"/>
                </a:solidFill>
              </a:rPr>
              <a:t>DISTINCT</a:t>
            </a:r>
            <a:r>
              <a:rPr lang="en-US" sz="1000" dirty="0">
                <a:solidFill>
                  <a:srgbClr val="FFFFFF"/>
                </a:solidFill>
              </a:rPr>
              <a:t> </a:t>
            </a:r>
            <a:r>
              <a:rPr lang="en-US" sz="1000" dirty="0" err="1">
                <a:solidFill>
                  <a:srgbClr val="FFFFFF"/>
                </a:solidFill>
              </a:rPr>
              <a:t>journal</a:t>
            </a:r>
            <a:r>
              <a:rPr lang="en-US" sz="1000" dirty="0" err="1">
                <a:solidFill>
                  <a:srgbClr val="F08047"/>
                </a:solidFill>
              </a:rPr>
              <a:t>.</a:t>
            </a:r>
            <a:r>
              <a:rPr lang="en-US" sz="1000" dirty="0" err="1">
                <a:solidFill>
                  <a:srgbClr val="FFFFFF"/>
                </a:solidFill>
              </a:rPr>
              <a:t>username</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FROM</a:t>
            </a:r>
            <a:r>
              <a:rPr lang="en-US" sz="1000" dirty="0" smtClean="0">
                <a:solidFill>
                  <a:srgbClr val="FFFFFF"/>
                </a:solidFill>
              </a:rPr>
              <a:t> </a:t>
            </a:r>
            <a:r>
              <a:rPr lang="en-US" sz="1000" dirty="0" err="1">
                <a:solidFill>
                  <a:srgbClr val="FFFFFF"/>
                </a:solidFill>
              </a:rPr>
              <a:t>protimp</a:t>
            </a:r>
            <a:r>
              <a:rPr lang="en-US" sz="1000" dirty="0" err="1">
                <a:solidFill>
                  <a:srgbClr val="F08047"/>
                </a:solidFill>
              </a:rPr>
              <a:t>.</a:t>
            </a:r>
            <a:r>
              <a:rPr lang="en-US" sz="1000" dirty="0" err="1">
                <a:solidFill>
                  <a:srgbClr val="FFFFFF"/>
                </a:solidFill>
              </a:rPr>
              <a:t>faxlog</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LEFT</a:t>
            </a:r>
            <a:r>
              <a:rPr lang="en-US" sz="1000" dirty="0" smtClean="0">
                <a:solidFill>
                  <a:srgbClr val="FFFFFF"/>
                </a:solidFill>
              </a:rPr>
              <a:t> </a:t>
            </a:r>
            <a:r>
              <a:rPr lang="en-US" sz="1000" dirty="0">
                <a:solidFill>
                  <a:srgbClr val="7BC22F"/>
                </a:solidFill>
              </a:rPr>
              <a:t>JOIN</a:t>
            </a:r>
            <a:r>
              <a:rPr lang="en-US" sz="1000" dirty="0">
                <a:solidFill>
                  <a:srgbClr val="FFFFFF"/>
                </a:solidFill>
              </a:rPr>
              <a:t> </a:t>
            </a:r>
            <a:r>
              <a:rPr lang="en-US" sz="1000" dirty="0" err="1">
                <a:solidFill>
                  <a:srgbClr val="FFFFFF"/>
                </a:solidFill>
              </a:rPr>
              <a:t>protimp</a:t>
            </a:r>
            <a:r>
              <a:rPr lang="en-US" sz="1000" dirty="0" err="1">
                <a:solidFill>
                  <a:srgbClr val="F08047"/>
                </a:solidFill>
              </a:rPr>
              <a:t>.</a:t>
            </a:r>
            <a:r>
              <a:rPr lang="en-US" sz="1000" dirty="0" err="1">
                <a:solidFill>
                  <a:srgbClr val="FFFFFF"/>
                </a:solidFill>
              </a:rPr>
              <a:t>journal</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  ON</a:t>
            </a:r>
            <a:r>
              <a:rPr lang="en-US" sz="1000" dirty="0" smtClean="0">
                <a:solidFill>
                  <a:srgbClr val="FFFFFF"/>
                </a:solidFill>
              </a:rPr>
              <a:t> </a:t>
            </a:r>
            <a:r>
              <a:rPr lang="en-US" sz="1000" dirty="0">
                <a:solidFill>
                  <a:srgbClr val="7BC22F"/>
                </a:solidFill>
              </a:rPr>
              <a:t>substring</a:t>
            </a:r>
            <a:r>
              <a:rPr lang="en-US" sz="1000" dirty="0">
                <a:solidFill>
                  <a:srgbClr val="F08047"/>
                </a:solidFill>
              </a:rPr>
              <a:t>(</a:t>
            </a:r>
            <a:r>
              <a:rPr lang="en-US" sz="1000" dirty="0" err="1">
                <a:solidFill>
                  <a:srgbClr val="FFFFFF"/>
                </a:solidFill>
              </a:rPr>
              <a:t>faxlog</a:t>
            </a:r>
            <a:r>
              <a:rPr lang="en-US" sz="1000" dirty="0" err="1">
                <a:solidFill>
                  <a:srgbClr val="F08047"/>
                </a:solidFill>
              </a:rPr>
              <a:t>.</a:t>
            </a:r>
            <a:r>
              <a:rPr lang="en-US" sz="1000" dirty="0" err="1">
                <a:solidFill>
                  <a:srgbClr val="FFFFFF"/>
                </a:solidFill>
              </a:rPr>
              <a:t>fax_loc</a:t>
            </a:r>
            <a:r>
              <a:rPr lang="en-US" sz="1000" dirty="0">
                <a:solidFill>
                  <a:srgbClr val="FFFFFF"/>
                </a:solidFill>
              </a:rPr>
              <a:t> </a:t>
            </a:r>
            <a:r>
              <a:rPr lang="en-US" sz="1000" dirty="0" smtClean="0">
                <a:solidFill>
                  <a:srgbClr val="7BC22F"/>
                </a:solidFill>
              </a:rPr>
              <a:t>FROM</a:t>
            </a:r>
            <a:r>
              <a:rPr lang="en-US" sz="1000" dirty="0" smtClean="0">
                <a:solidFill>
                  <a:srgbClr val="FFFFFF"/>
                </a:solidFill>
              </a:rPr>
              <a:t> </a:t>
            </a:r>
            <a:r>
              <a:rPr lang="en-US" sz="1000" dirty="0" smtClean="0">
                <a:solidFill>
                  <a:srgbClr val="7BC22F"/>
                </a:solidFill>
              </a:rPr>
              <a:t>LENGTH</a:t>
            </a:r>
            <a:r>
              <a:rPr lang="en-US" sz="1000" dirty="0" smtClean="0">
                <a:solidFill>
                  <a:srgbClr val="F08047"/>
                </a:solidFill>
              </a:rPr>
              <a:t>(</a:t>
            </a:r>
            <a:r>
              <a:rPr lang="en-US" sz="1000" dirty="0" err="1" smtClean="0">
                <a:solidFill>
                  <a:srgbClr val="FFFFFF"/>
                </a:solidFill>
              </a:rPr>
              <a:t>faxlog</a:t>
            </a:r>
            <a:r>
              <a:rPr lang="en-US" sz="1000" dirty="0" err="1" smtClean="0">
                <a:solidFill>
                  <a:srgbClr val="F08047"/>
                </a:solidFill>
              </a:rPr>
              <a:t>.</a:t>
            </a:r>
            <a:r>
              <a:rPr lang="en-US" sz="1000" dirty="0" err="1" smtClean="0">
                <a:solidFill>
                  <a:srgbClr val="FFFFFF"/>
                </a:solidFill>
              </a:rPr>
              <a:t>fax_loc</a:t>
            </a:r>
            <a:r>
              <a:rPr lang="en-US" sz="1000" dirty="0">
                <a:solidFill>
                  <a:srgbClr val="F08047"/>
                </a:solidFill>
              </a:rPr>
              <a:t>)</a:t>
            </a:r>
            <a:r>
              <a:rPr lang="en-US" sz="1000" dirty="0">
                <a:solidFill>
                  <a:srgbClr val="FFFFFF"/>
                </a:solidFill>
              </a:rPr>
              <a:t> </a:t>
            </a:r>
            <a:r>
              <a:rPr lang="en-US" sz="1000" dirty="0" smtClean="0">
                <a:solidFill>
                  <a:srgbClr val="FFFFFF"/>
                </a:solidFill>
              </a:rPr>
              <a:t>   </a:t>
            </a:r>
            <a:br>
              <a:rPr lang="en-US" sz="1000" dirty="0" smtClean="0">
                <a:solidFill>
                  <a:srgbClr val="FFFFFF"/>
                </a:solidFill>
              </a:rPr>
            </a:br>
            <a:r>
              <a:rPr lang="en-US" sz="1000" dirty="0" smtClean="0">
                <a:solidFill>
                  <a:srgbClr val="FFFFFF"/>
                </a:solidFill>
              </a:rPr>
              <a:t>    </a:t>
            </a:r>
            <a:r>
              <a:rPr lang="en-US" sz="1000" dirty="0" smtClean="0">
                <a:solidFill>
                  <a:srgbClr val="F08047"/>
                </a:solidFill>
              </a:rPr>
              <a:t>-</a:t>
            </a:r>
            <a:r>
              <a:rPr lang="en-US" sz="1000" dirty="0" smtClean="0">
                <a:solidFill>
                  <a:srgbClr val="FFFFFF"/>
                </a:solidFill>
              </a:rPr>
              <a:t> </a:t>
            </a:r>
            <a:r>
              <a:rPr lang="en-US" sz="1000" dirty="0">
                <a:solidFill>
                  <a:srgbClr val="F4DD0B"/>
                </a:solidFill>
              </a:rPr>
              <a:t>8</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substring</a:t>
            </a:r>
            <a:r>
              <a:rPr lang="en-US" sz="1000" dirty="0">
                <a:solidFill>
                  <a:srgbClr val="F08047"/>
                </a:solidFill>
              </a:rPr>
              <a:t>(</a:t>
            </a:r>
            <a:r>
              <a:rPr lang="en-US" sz="1000" dirty="0" err="1">
                <a:solidFill>
                  <a:srgbClr val="FFFFFF"/>
                </a:solidFill>
              </a:rPr>
              <a:t>journal</a:t>
            </a:r>
            <a:r>
              <a:rPr lang="en-US" sz="1000" dirty="0" err="1">
                <a:solidFill>
                  <a:srgbClr val="F08047"/>
                </a:solidFill>
              </a:rPr>
              <a:t>.</a:t>
            </a:r>
            <a:r>
              <a:rPr lang="en-US" sz="1000" dirty="0" err="1">
                <a:solidFill>
                  <a:srgbClr val="FFFFFF"/>
                </a:solidFill>
              </a:rPr>
              <a:t>dfraster</a:t>
            </a:r>
            <a:r>
              <a:rPr lang="en-US" sz="1000" dirty="0">
                <a:solidFill>
                  <a:srgbClr val="FFFFFF"/>
                </a:solidFill>
              </a:rPr>
              <a:t> </a:t>
            </a:r>
            <a:r>
              <a:rPr lang="en-US" sz="1000" dirty="0">
                <a:solidFill>
                  <a:srgbClr val="7BC22F"/>
                </a:solidFill>
              </a:rPr>
              <a:t>from</a:t>
            </a:r>
            <a:r>
              <a:rPr lang="en-US" sz="1000" dirty="0">
                <a:solidFill>
                  <a:srgbClr val="FFFFFF"/>
                </a:solidFill>
              </a:rPr>
              <a:t> </a:t>
            </a:r>
            <a:r>
              <a:rPr lang="en-US" sz="1000" dirty="0">
                <a:solidFill>
                  <a:srgbClr val="F4DD0B"/>
                </a:solidFill>
              </a:rPr>
              <a:t>1</a:t>
            </a:r>
            <a:r>
              <a:rPr lang="en-US" sz="1000" dirty="0">
                <a:solidFill>
                  <a:srgbClr val="FFFFFF"/>
                </a:solidFill>
              </a:rPr>
              <a:t> </a:t>
            </a:r>
            <a:r>
              <a:rPr lang="en-US" sz="1000" dirty="0">
                <a:solidFill>
                  <a:srgbClr val="7BC22F"/>
                </a:solidFill>
              </a:rPr>
              <a:t>for</a:t>
            </a:r>
            <a:r>
              <a:rPr lang="en-US" sz="1000" dirty="0">
                <a:solidFill>
                  <a:srgbClr val="FFFFFF"/>
                </a:solidFill>
              </a:rPr>
              <a:t> </a:t>
            </a:r>
            <a:r>
              <a:rPr lang="en-US" sz="1000" dirty="0">
                <a:solidFill>
                  <a:srgbClr val="F4DD0B"/>
                </a:solidFill>
              </a:rPr>
              <a:t>9</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WHERE</a:t>
            </a:r>
            <a:r>
              <a:rPr lang="en-US" sz="1000" dirty="0" smtClean="0">
                <a:solidFill>
                  <a:srgbClr val="FFFFFF"/>
                </a:solidFill>
              </a:rPr>
              <a:t> </a:t>
            </a:r>
            <a:r>
              <a:rPr lang="en-US" sz="1000" dirty="0" err="1">
                <a:solidFill>
                  <a:srgbClr val="FFFFFF"/>
                </a:solidFill>
              </a:rPr>
              <a:t>faxlog</a:t>
            </a:r>
            <a:r>
              <a:rPr lang="en-US" sz="1000" dirty="0" err="1">
                <a:solidFill>
                  <a:srgbClr val="F08047"/>
                </a:solidFill>
              </a:rPr>
              <a:t>.</a:t>
            </a:r>
            <a:r>
              <a:rPr lang="en-US" sz="1000" dirty="0" err="1">
                <a:solidFill>
                  <a:srgbClr val="FFFFFF"/>
                </a:solidFill>
              </a:rPr>
              <a:t>fax_time</a:t>
            </a:r>
            <a:r>
              <a:rPr lang="en-US" sz="1000" dirty="0">
                <a:solidFill>
                  <a:srgbClr val="FFFFFF"/>
                </a:solidFill>
              </a:rPr>
              <a:t> </a:t>
            </a:r>
            <a:r>
              <a:rPr lang="en-US" sz="1000" dirty="0">
                <a:solidFill>
                  <a:srgbClr val="F08047"/>
                </a:solidFill>
              </a:rPr>
              <a:t>&gt;=</a:t>
            </a:r>
            <a:r>
              <a:rPr lang="en-US" sz="1000" dirty="0">
                <a:solidFill>
                  <a:srgbClr val="FFFFFF"/>
                </a:solidFill>
              </a:rPr>
              <a:t> </a:t>
            </a:r>
            <a:r>
              <a:rPr lang="en-US" sz="1000" dirty="0">
                <a:solidFill>
                  <a:srgbClr val="8DB0D3"/>
                </a:solidFill>
              </a:rPr>
              <a:t>'1/1/2012'</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7BC22F"/>
                </a:solidFill>
              </a:rPr>
              <a:t>AND</a:t>
            </a:r>
            <a:r>
              <a:rPr lang="en-US" sz="1000" dirty="0" smtClean="0">
                <a:solidFill>
                  <a:srgbClr val="FFFFFF"/>
                </a:solidFill>
              </a:rPr>
              <a:t> </a:t>
            </a:r>
            <a:r>
              <a:rPr lang="en-US" sz="1000" dirty="0" err="1">
                <a:solidFill>
                  <a:srgbClr val="FFFFFF"/>
                </a:solidFill>
              </a:rPr>
              <a:t>faxlog</a:t>
            </a:r>
            <a:r>
              <a:rPr lang="en-US" sz="1000" dirty="0" err="1">
                <a:solidFill>
                  <a:srgbClr val="F08047"/>
                </a:solidFill>
              </a:rPr>
              <a:t>.</a:t>
            </a:r>
            <a:r>
              <a:rPr lang="en-US" sz="1000" dirty="0" err="1">
                <a:solidFill>
                  <a:srgbClr val="FFFFFF"/>
                </a:solidFill>
              </a:rPr>
              <a:t>fax_time</a:t>
            </a:r>
            <a:r>
              <a:rPr lang="en-US" sz="1000" dirty="0">
                <a:solidFill>
                  <a:srgbClr val="FFFFFF"/>
                </a:solidFill>
              </a:rPr>
              <a:t> </a:t>
            </a:r>
            <a:r>
              <a:rPr lang="en-US" sz="1000" dirty="0">
                <a:solidFill>
                  <a:srgbClr val="F08047"/>
                </a:solidFill>
              </a:rPr>
              <a:t>&lt;</a:t>
            </a:r>
            <a:r>
              <a:rPr lang="en-US" sz="1000" dirty="0">
                <a:solidFill>
                  <a:srgbClr val="FFFFFF"/>
                </a:solidFill>
              </a:rPr>
              <a:t> </a:t>
            </a:r>
            <a:r>
              <a:rPr lang="en-US" sz="1000" dirty="0">
                <a:solidFill>
                  <a:srgbClr val="8DB0D3"/>
                </a:solidFill>
              </a:rPr>
              <a:t>'1/2/2012'</a:t>
            </a:r>
            <a:r>
              <a:rPr lang="en-US" sz="1000" dirty="0">
                <a:solidFill>
                  <a:srgbClr val="F08047"/>
                </a:solidFill>
              </a:rPr>
              <a:t>;</a:t>
            </a:r>
            <a:r>
              <a:rPr lang="en-US" sz="1000" dirty="0">
                <a:solidFill>
                  <a:srgbClr val="FFFFFF"/>
                </a:solidFill>
              </a:rPr>
              <a:t> </a:t>
            </a:r>
          </a:p>
          <a:p>
            <a:pPr>
              <a:lnSpc>
                <a:spcPct val="100000"/>
              </a:lnSpc>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34</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Journal used in testing is 10/1997 to 4/2012, more than the 18 months on production.</a:t>
            </a:r>
          </a:p>
          <a:p>
            <a:r>
              <a:rPr lang="en-US" dirty="0"/>
              <a:t>Total runtime: 197813.222 </a:t>
            </a:r>
            <a:r>
              <a:rPr lang="en-US" dirty="0" err="1"/>
              <a:t>ms</a:t>
            </a:r>
            <a:r>
              <a:rPr lang="en-US" dirty="0"/>
              <a:t/>
            </a:r>
            <a:br>
              <a:rPr lang="en-US" dirty="0"/>
            </a:br>
            <a:r>
              <a:rPr lang="en-US" dirty="0"/>
              <a:t>Total runtime: 197.813222 s</a:t>
            </a:r>
            <a:br>
              <a:rPr lang="en-US" dirty="0"/>
            </a:br>
            <a:r>
              <a:rPr lang="en-US" dirty="0"/>
              <a:t>Total runtime: 3.296887033 m</a:t>
            </a:r>
          </a:p>
          <a:p>
            <a:r>
              <a:rPr lang="en-US" dirty="0"/>
              <a:t>Journal – 16,384,930 Rows of Data</a:t>
            </a:r>
            <a:br>
              <a:rPr lang="en-US" dirty="0"/>
            </a:br>
            <a:r>
              <a:rPr lang="en-US" dirty="0" err="1"/>
              <a:t>Faxlog</a:t>
            </a:r>
            <a:r>
              <a:rPr lang="en-US" dirty="0"/>
              <a:t> – 1,244,754 Rows of </a:t>
            </a:r>
            <a:r>
              <a:rPr lang="en-US" dirty="0" smtClean="0"/>
              <a:t>Data</a:t>
            </a:r>
            <a:endParaRPr lang="en-US" dirty="0"/>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9491" y="2417040"/>
            <a:ext cx="4770425" cy="398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78148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Joins between Journal &amp; </a:t>
            </a:r>
            <a:r>
              <a:rPr lang="en-US" dirty="0" err="1" smtClean="0"/>
              <a:t>Faxlog</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SELECT</a:t>
            </a:r>
            <a:r>
              <a:rPr lang="en-US" sz="1000" dirty="0">
                <a:solidFill>
                  <a:srgbClr val="FFFFFF"/>
                </a:solidFill>
              </a:rPr>
              <a:t> </a:t>
            </a:r>
            <a:r>
              <a:rPr lang="en-US" sz="1000" dirty="0">
                <a:solidFill>
                  <a:srgbClr val="7BC22F"/>
                </a:solidFill>
              </a:rPr>
              <a:t>DISTINCT</a:t>
            </a:r>
            <a:r>
              <a:rPr lang="en-US" sz="1000" dirty="0">
                <a:solidFill>
                  <a:srgbClr val="FFFFFF"/>
                </a:solidFill>
              </a:rPr>
              <a:t> </a:t>
            </a:r>
            <a:r>
              <a:rPr lang="en-US" sz="1000" dirty="0" err="1">
                <a:solidFill>
                  <a:srgbClr val="FFFFFF"/>
                </a:solidFill>
              </a:rPr>
              <a:t>journal</a:t>
            </a:r>
            <a:r>
              <a:rPr lang="en-US" sz="1000" dirty="0" err="1">
                <a:solidFill>
                  <a:srgbClr val="F08047"/>
                </a:solidFill>
              </a:rPr>
              <a:t>.</a:t>
            </a:r>
            <a:r>
              <a:rPr lang="en-US" sz="1000" dirty="0" err="1">
                <a:solidFill>
                  <a:srgbClr val="FFFFFF"/>
                </a:solidFill>
              </a:rPr>
              <a:t>username</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FROM</a:t>
            </a:r>
            <a:r>
              <a:rPr lang="en-US" sz="1000" dirty="0" smtClean="0">
                <a:solidFill>
                  <a:srgbClr val="FFFFFF"/>
                </a:solidFill>
              </a:rPr>
              <a:t> </a:t>
            </a:r>
            <a:r>
              <a:rPr lang="en-US" sz="1000" dirty="0" err="1">
                <a:solidFill>
                  <a:srgbClr val="FFFFFF"/>
                </a:solidFill>
              </a:rPr>
              <a:t>protimp</a:t>
            </a:r>
            <a:r>
              <a:rPr lang="en-US" sz="1000" dirty="0" err="1">
                <a:solidFill>
                  <a:srgbClr val="F08047"/>
                </a:solidFill>
              </a:rPr>
              <a:t>.</a:t>
            </a:r>
            <a:r>
              <a:rPr lang="en-US" sz="1000" dirty="0" err="1">
                <a:solidFill>
                  <a:srgbClr val="FFFFFF"/>
                </a:solidFill>
              </a:rPr>
              <a:t>faxlog</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LEFT</a:t>
            </a:r>
            <a:r>
              <a:rPr lang="en-US" sz="1000" dirty="0" smtClean="0">
                <a:solidFill>
                  <a:srgbClr val="FFFFFF"/>
                </a:solidFill>
              </a:rPr>
              <a:t> </a:t>
            </a:r>
            <a:r>
              <a:rPr lang="en-US" sz="1000" dirty="0">
                <a:solidFill>
                  <a:srgbClr val="7BC22F"/>
                </a:solidFill>
              </a:rPr>
              <a:t>JOIN</a:t>
            </a:r>
            <a:r>
              <a:rPr lang="en-US" sz="1000" dirty="0">
                <a:solidFill>
                  <a:srgbClr val="FFFFFF"/>
                </a:solidFill>
              </a:rPr>
              <a:t> </a:t>
            </a:r>
            <a:r>
              <a:rPr lang="en-US" sz="1000" dirty="0" err="1">
                <a:solidFill>
                  <a:srgbClr val="FFFFFF"/>
                </a:solidFill>
              </a:rPr>
              <a:t>protimp</a:t>
            </a:r>
            <a:r>
              <a:rPr lang="en-US" sz="1000" dirty="0" err="1">
                <a:solidFill>
                  <a:srgbClr val="F08047"/>
                </a:solidFill>
              </a:rPr>
              <a:t>.</a:t>
            </a:r>
            <a:r>
              <a:rPr lang="en-US" sz="1000" dirty="0" err="1">
                <a:solidFill>
                  <a:srgbClr val="FFFFFF"/>
                </a:solidFill>
              </a:rPr>
              <a:t>journal</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  ON</a:t>
            </a:r>
            <a:r>
              <a:rPr lang="en-US" sz="1000" dirty="0" smtClean="0">
                <a:solidFill>
                  <a:srgbClr val="FFFFFF"/>
                </a:solidFill>
              </a:rPr>
              <a:t> </a:t>
            </a:r>
            <a:r>
              <a:rPr lang="en-US" sz="1000" dirty="0" err="1">
                <a:solidFill>
                  <a:srgbClr val="FFFFFF"/>
                </a:solidFill>
              </a:rPr>
              <a:t>ist</a:t>
            </a:r>
            <a:r>
              <a:rPr lang="en-US" sz="1000" dirty="0" err="1">
                <a:solidFill>
                  <a:srgbClr val="F08047"/>
                </a:solidFill>
              </a:rPr>
              <a:t>.</a:t>
            </a:r>
            <a:r>
              <a:rPr lang="en-US" sz="1000" dirty="0" err="1">
                <a:solidFill>
                  <a:srgbClr val="FFFFFF"/>
                </a:solidFill>
              </a:rPr>
              <a:t>faxlog_raster_to_canonical</a:t>
            </a:r>
            <a:r>
              <a:rPr lang="en-US" sz="1000" dirty="0">
                <a:solidFill>
                  <a:srgbClr val="F08047"/>
                </a:solidFill>
              </a:rPr>
              <a:t>(</a:t>
            </a:r>
            <a:r>
              <a:rPr lang="en-US" sz="1000" dirty="0" err="1">
                <a:solidFill>
                  <a:srgbClr val="FFFFFF"/>
                </a:solidFill>
              </a:rPr>
              <a:t>faxlog</a:t>
            </a:r>
            <a:r>
              <a:rPr lang="en-US" sz="1000" dirty="0" err="1">
                <a:solidFill>
                  <a:srgbClr val="F08047"/>
                </a:solidFill>
              </a:rPr>
              <a:t>.</a:t>
            </a:r>
            <a:r>
              <a:rPr lang="en-US" sz="1000" dirty="0" err="1">
                <a:solidFill>
                  <a:srgbClr val="FFFFFF"/>
                </a:solidFill>
              </a:rPr>
              <a:t>fax_loc</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F08047"/>
                </a:solidFill>
              </a:rPr>
              <a:t>=</a:t>
            </a:r>
            <a:r>
              <a:rPr lang="en-US" sz="1000" dirty="0" smtClean="0">
                <a:solidFill>
                  <a:srgbClr val="FFFFFF"/>
                </a:solidFill>
              </a:rPr>
              <a:t> </a:t>
            </a:r>
            <a:r>
              <a:rPr lang="en-US" sz="1000" dirty="0" err="1">
                <a:solidFill>
                  <a:srgbClr val="FFFFFF"/>
                </a:solidFill>
              </a:rPr>
              <a:t>ist</a:t>
            </a:r>
            <a:r>
              <a:rPr lang="en-US" sz="1000" dirty="0" err="1">
                <a:solidFill>
                  <a:srgbClr val="F08047"/>
                </a:solidFill>
              </a:rPr>
              <a:t>.</a:t>
            </a:r>
            <a:r>
              <a:rPr lang="en-US" sz="1000" dirty="0" err="1">
                <a:solidFill>
                  <a:srgbClr val="FFFFFF"/>
                </a:solidFill>
              </a:rPr>
              <a:t>journal_raster_to_canonical</a:t>
            </a:r>
            <a:r>
              <a:rPr lang="en-US" sz="1000" dirty="0">
                <a:solidFill>
                  <a:srgbClr val="F08047"/>
                </a:solidFill>
              </a:rPr>
              <a:t>(</a:t>
            </a:r>
            <a:r>
              <a:rPr lang="en-US" sz="1000" dirty="0" err="1">
                <a:solidFill>
                  <a:srgbClr val="FFFFFF"/>
                </a:solidFill>
              </a:rPr>
              <a:t>journal</a:t>
            </a:r>
            <a:r>
              <a:rPr lang="en-US" sz="1000" dirty="0" err="1">
                <a:solidFill>
                  <a:srgbClr val="F08047"/>
                </a:solidFill>
              </a:rPr>
              <a:t>.</a:t>
            </a:r>
            <a:r>
              <a:rPr lang="en-US" sz="1000" dirty="0" err="1">
                <a:solidFill>
                  <a:srgbClr val="FFFFFF"/>
                </a:solidFill>
              </a:rPr>
              <a:t>dfraster</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WHERE</a:t>
            </a:r>
            <a:r>
              <a:rPr lang="en-US" sz="1000" dirty="0" smtClean="0">
                <a:solidFill>
                  <a:srgbClr val="FFFFFF"/>
                </a:solidFill>
              </a:rPr>
              <a:t> </a:t>
            </a:r>
            <a:r>
              <a:rPr lang="en-US" sz="1000" dirty="0" err="1">
                <a:solidFill>
                  <a:srgbClr val="FFFFFF"/>
                </a:solidFill>
              </a:rPr>
              <a:t>faxlog</a:t>
            </a:r>
            <a:r>
              <a:rPr lang="en-US" sz="1000" dirty="0" err="1">
                <a:solidFill>
                  <a:srgbClr val="F08047"/>
                </a:solidFill>
              </a:rPr>
              <a:t>.</a:t>
            </a:r>
            <a:r>
              <a:rPr lang="en-US" sz="1000" dirty="0" err="1">
                <a:solidFill>
                  <a:srgbClr val="FFFFFF"/>
                </a:solidFill>
              </a:rPr>
              <a:t>fax_time</a:t>
            </a:r>
            <a:r>
              <a:rPr lang="en-US" sz="1000" dirty="0">
                <a:solidFill>
                  <a:srgbClr val="FFFFFF"/>
                </a:solidFill>
              </a:rPr>
              <a:t> </a:t>
            </a:r>
            <a:r>
              <a:rPr lang="en-US" sz="1000" dirty="0">
                <a:solidFill>
                  <a:srgbClr val="F08047"/>
                </a:solidFill>
              </a:rPr>
              <a:t>&gt;=</a:t>
            </a:r>
            <a:r>
              <a:rPr lang="en-US" sz="1000" dirty="0">
                <a:solidFill>
                  <a:srgbClr val="FFFFFF"/>
                </a:solidFill>
              </a:rPr>
              <a:t> </a:t>
            </a:r>
            <a:r>
              <a:rPr lang="en-US" sz="1000" dirty="0">
                <a:solidFill>
                  <a:srgbClr val="8DB0D3"/>
                </a:solidFill>
              </a:rPr>
              <a:t>'1/1/2012'</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7BC22F"/>
                </a:solidFill>
              </a:rPr>
              <a:t>AND</a:t>
            </a:r>
            <a:r>
              <a:rPr lang="en-US" sz="1000" dirty="0" smtClean="0">
                <a:solidFill>
                  <a:srgbClr val="FFFFFF"/>
                </a:solidFill>
              </a:rPr>
              <a:t> </a:t>
            </a:r>
            <a:r>
              <a:rPr lang="en-US" sz="1000" dirty="0" err="1">
                <a:solidFill>
                  <a:srgbClr val="FFFFFF"/>
                </a:solidFill>
              </a:rPr>
              <a:t>faxlog</a:t>
            </a:r>
            <a:r>
              <a:rPr lang="en-US" sz="1000" dirty="0" err="1">
                <a:solidFill>
                  <a:srgbClr val="F08047"/>
                </a:solidFill>
              </a:rPr>
              <a:t>.</a:t>
            </a:r>
            <a:r>
              <a:rPr lang="en-US" sz="1000" dirty="0" err="1">
                <a:solidFill>
                  <a:srgbClr val="FFFFFF"/>
                </a:solidFill>
              </a:rPr>
              <a:t>fax_time</a:t>
            </a:r>
            <a:r>
              <a:rPr lang="en-US" sz="1000" dirty="0">
                <a:solidFill>
                  <a:srgbClr val="FFFFFF"/>
                </a:solidFill>
              </a:rPr>
              <a:t> </a:t>
            </a:r>
            <a:r>
              <a:rPr lang="en-US" sz="1000" dirty="0">
                <a:solidFill>
                  <a:srgbClr val="F08047"/>
                </a:solidFill>
              </a:rPr>
              <a:t>&lt;</a:t>
            </a:r>
            <a:r>
              <a:rPr lang="en-US" sz="1000" dirty="0">
                <a:solidFill>
                  <a:srgbClr val="FFFFFF"/>
                </a:solidFill>
              </a:rPr>
              <a:t> </a:t>
            </a:r>
            <a:r>
              <a:rPr lang="en-US" sz="1000" dirty="0">
                <a:solidFill>
                  <a:srgbClr val="8DB0D3"/>
                </a:solidFill>
              </a:rPr>
              <a:t>'1/2/2012'</a:t>
            </a:r>
            <a:r>
              <a:rPr lang="en-US" sz="1000" dirty="0">
                <a:solidFill>
                  <a:srgbClr val="F08047"/>
                </a:solidFill>
              </a:rPr>
              <a:t>;</a:t>
            </a:r>
            <a:r>
              <a:rPr lang="en-US" sz="1000" dirty="0">
                <a:solidFill>
                  <a:srgbClr val="FFFFFF"/>
                </a:solidFill>
              </a:rPr>
              <a:t> </a:t>
            </a:r>
          </a:p>
          <a:p>
            <a:pPr>
              <a:lnSpc>
                <a:spcPct val="100000"/>
              </a:lnSpc>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35</a:t>
            </a:fld>
            <a:endParaRPr lang="en-US" altLang="en-US"/>
          </a:p>
        </p:txBody>
      </p:sp>
      <p:sp>
        <p:nvSpPr>
          <p:cNvPr id="8" name="Text Placeholder 7"/>
          <p:cNvSpPr>
            <a:spLocks noGrp="1"/>
          </p:cNvSpPr>
          <p:nvPr>
            <p:ph type="body" sz="quarter" idx="16"/>
          </p:nvPr>
        </p:nvSpPr>
        <p:spPr/>
        <p:txBody>
          <a:bodyPr/>
          <a:lstStyle/>
          <a:p>
            <a:r>
              <a:rPr lang="en-US" dirty="0"/>
              <a:t>Total runtime: 22.368 </a:t>
            </a:r>
            <a:r>
              <a:rPr lang="en-US" dirty="0" err="1"/>
              <a:t>ms</a:t>
            </a:r>
            <a:r>
              <a:rPr lang="en-US" dirty="0"/>
              <a:t/>
            </a:r>
            <a:br>
              <a:rPr lang="en-US" dirty="0"/>
            </a:br>
            <a:r>
              <a:rPr lang="en-US" dirty="0"/>
              <a:t>Before Indexes: 197813.222 </a:t>
            </a:r>
            <a:r>
              <a:rPr lang="en-US" dirty="0" err="1"/>
              <a:t>ms</a:t>
            </a:r>
            <a:r>
              <a:rPr lang="en-US" dirty="0"/>
              <a:t/>
            </a:r>
            <a:br>
              <a:rPr lang="en-US" dirty="0"/>
            </a:br>
            <a:r>
              <a:rPr lang="en-US" dirty="0"/>
              <a:t>Before Indexes: 3.296887033 m</a:t>
            </a:r>
          </a:p>
          <a:p>
            <a:r>
              <a:rPr lang="en-US" dirty="0"/>
              <a:t>Journal – 16,384,930 Rows of Data</a:t>
            </a:r>
            <a:br>
              <a:rPr lang="en-US" dirty="0"/>
            </a:br>
            <a:r>
              <a:rPr lang="en-US" dirty="0" err="1"/>
              <a:t>Faxlog</a:t>
            </a:r>
            <a:r>
              <a:rPr lang="en-US" dirty="0"/>
              <a:t> – 1,244,754 Rows of Data</a:t>
            </a:r>
          </a:p>
          <a:p>
            <a:pPr marL="119063" indent="-119063">
              <a:buFont typeface="Arial" panose="020B0604020202020204" pitchFamily="34" charset="0"/>
              <a:buChar char="•"/>
            </a:pPr>
            <a:endParaRPr lang="en-US" dirty="0"/>
          </a:p>
          <a:p>
            <a:r>
              <a:rPr lang="en-US" b="1" dirty="0">
                <a:solidFill>
                  <a:srgbClr val="FFFF00"/>
                </a:solidFill>
              </a:rPr>
              <a:t>8,844 Times Faster</a:t>
            </a:r>
          </a:p>
          <a:p>
            <a:pPr marL="119063" indent="-119063">
              <a:buFont typeface="Arial" panose="020B0604020202020204" pitchFamily="34" charset="0"/>
              <a:buChar char="•"/>
            </a:pPr>
            <a:endParaRPr lang="en-US" dirty="0"/>
          </a:p>
          <a:p>
            <a:pPr marL="119063" indent="-119063">
              <a:buFont typeface="Arial" panose="020B0604020202020204" pitchFamily="34" charset="0"/>
              <a:buChar char="•"/>
            </a:pPr>
            <a:r>
              <a:rPr lang="en-US" dirty="0"/>
              <a:t>You will notice that we used individual functions instead of a combined function. This allowed us to write the functions in pure </a:t>
            </a:r>
            <a:r>
              <a:rPr lang="en-US" dirty="0" err="1"/>
              <a:t>sql</a:t>
            </a:r>
            <a:r>
              <a:rPr lang="en-US" dirty="0"/>
              <a:t> and remove the logic from each function making the functions faster, which is needed with big data</a:t>
            </a:r>
            <a:r>
              <a:rPr lang="en-US" dirty="0" smtClean="0"/>
              <a:t>.</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2763" y="2428298"/>
            <a:ext cx="4267200" cy="434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31160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altLang="en-US" dirty="0">
                <a:latin typeface="Arial Narrow" panose="020B0606020202030204" pitchFamily="34" charset="0"/>
                <a:ea typeface="ヒラギノ角ゴ Pro W3" charset="-128"/>
              </a:rPr>
              <a:t>Case Insensitive </a:t>
            </a:r>
            <a:r>
              <a:rPr lang="en-US" altLang="en-US" dirty="0" smtClean="0">
                <a:latin typeface="Arial Narrow" panose="020B0606020202030204" pitchFamily="34" charset="0"/>
                <a:ea typeface="ヒラギノ角ゴ Pro W3" charset="-128"/>
              </a:rPr>
              <a:t>Indexes</a:t>
            </a:r>
            <a:endParaRPr lang="en-US" altLang="en-US" dirty="0" smtClean="0">
              <a:latin typeface="Arial Narrow" panose="020B0606020202030204" pitchFamily="34" charset="0"/>
              <a:ea typeface="ヒラギノ角ゴ Pro W3" charset="-128"/>
            </a:endParaRPr>
          </a:p>
          <a:p>
            <a:pPr marL="90488" lvl="1">
              <a:spcBef>
                <a:spcPct val="0"/>
              </a:spcBef>
            </a:pPr>
            <a:r>
              <a:rPr lang="en-US" altLang="en-US" dirty="0" smtClean="0">
                <a:ea typeface="ヒラギノ角ゴ Pro W3" charset="-128"/>
              </a:rPr>
              <a:t>Bulk Inserting from another Table/Query</a:t>
            </a:r>
            <a:endParaRPr lang="en-US" altLang="en-US" dirty="0" smtClean="0">
              <a:ea typeface="ヒラギノ角ゴ Pro W3" charset="-128"/>
            </a:endParaRPr>
          </a:p>
        </p:txBody>
      </p:sp>
    </p:spTree>
    <p:extLst>
      <p:ext uri="{BB962C8B-B14F-4D97-AF65-F5344CB8AC3E}">
        <p14:creationId xmlns:p14="http://schemas.microsoft.com/office/powerpoint/2010/main" val="169940591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Making your queries case </a:t>
            </a:r>
            <a:r>
              <a:rPr lang="en-US" dirty="0" smtClean="0"/>
              <a:t>insensitive</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SELECT</a:t>
            </a:r>
            <a:r>
              <a:rPr lang="en-US" sz="1000" dirty="0">
                <a:solidFill>
                  <a:srgbClr val="FFFFFF"/>
                </a:solidFill>
              </a:rPr>
              <a:t> </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FROM</a:t>
            </a:r>
            <a:r>
              <a:rPr lang="en-US" sz="1000" dirty="0" smtClean="0">
                <a:solidFill>
                  <a:srgbClr val="FFFFFF"/>
                </a:solidFill>
              </a:rPr>
              <a:t> </a:t>
            </a:r>
            <a:r>
              <a:rPr lang="en-US" sz="1000" dirty="0" err="1">
                <a:solidFill>
                  <a:srgbClr val="7BC22F"/>
                </a:solidFill>
              </a:rPr>
              <a:t>public</a:t>
            </a:r>
            <a:r>
              <a:rPr lang="en-US" sz="1000" dirty="0" err="1">
                <a:solidFill>
                  <a:srgbClr val="F08047"/>
                </a:solidFill>
              </a:rPr>
              <a:t>.</a:t>
            </a:r>
            <a:r>
              <a:rPr lang="en-US" sz="1000" dirty="0" err="1">
                <a:solidFill>
                  <a:srgbClr val="FFFFFF"/>
                </a:solidFill>
              </a:rPr>
              <a:t>name_test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WHERE</a:t>
            </a:r>
            <a:r>
              <a:rPr lang="en-US" sz="1000" dirty="0" smtClean="0">
                <a:solidFill>
                  <a:srgbClr val="FFFFFF"/>
                </a:solidFill>
              </a:rPr>
              <a:t> </a:t>
            </a:r>
            <a:r>
              <a:rPr lang="en-US" sz="1000" dirty="0">
                <a:solidFill>
                  <a:srgbClr val="7BC22F"/>
                </a:solidFill>
              </a:rPr>
              <a:t>lower</a:t>
            </a:r>
            <a:r>
              <a:rPr lang="en-US" sz="1000" dirty="0">
                <a:solidFill>
                  <a:srgbClr val="F08047"/>
                </a:solidFill>
              </a:rPr>
              <a:t>(</a:t>
            </a:r>
            <a:r>
              <a:rPr lang="en-US" sz="1000" dirty="0">
                <a:solidFill>
                  <a:srgbClr val="FFFFFF"/>
                </a:solidFill>
              </a:rPr>
              <a:t>name</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lower</a:t>
            </a:r>
            <a:r>
              <a:rPr lang="en-US" sz="1000" dirty="0">
                <a:solidFill>
                  <a:srgbClr val="F08047"/>
                </a:solidFill>
              </a:rPr>
              <a:t>(</a:t>
            </a:r>
            <a:r>
              <a:rPr lang="en-US" sz="1000" dirty="0">
                <a:solidFill>
                  <a:srgbClr val="8DB0D3"/>
                </a:solidFill>
              </a:rPr>
              <a:t>'</a:t>
            </a:r>
            <a:r>
              <a:rPr lang="en-US" sz="1000" dirty="0" err="1">
                <a:solidFill>
                  <a:srgbClr val="8DB0D3"/>
                </a:solidFill>
              </a:rPr>
              <a:t>deForest</a:t>
            </a:r>
            <a:r>
              <a:rPr lang="en-US" sz="1000" dirty="0">
                <a:solidFill>
                  <a:srgbClr val="8DB0D3"/>
                </a:solidFill>
              </a:rPr>
              <a:t>'</a:t>
            </a:r>
            <a:r>
              <a:rPr lang="en-US" sz="1000" dirty="0">
                <a:solidFill>
                  <a:srgbClr val="F08047"/>
                </a:solidFill>
              </a:rPr>
              <a:t>);</a:t>
            </a:r>
            <a:r>
              <a:rPr lang="en-US" sz="1000" dirty="0">
                <a:solidFill>
                  <a:srgbClr val="FFFFFF"/>
                </a:solidFill>
              </a:rPr>
              <a:t> </a:t>
            </a:r>
          </a:p>
          <a:p>
            <a:pPr>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37</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What if you want to search for an employee like “</a:t>
            </a:r>
            <a:r>
              <a:rPr lang="en-US" dirty="0" err="1"/>
              <a:t>deForest</a:t>
            </a:r>
            <a:r>
              <a:rPr lang="en-US" dirty="0"/>
              <a:t>”. Many people will mistype this last name and a simple “=” will miss finding this employee. You may fix this by creating a lower case index and then using “= lower(‘</a:t>
            </a:r>
            <a:r>
              <a:rPr lang="en-US" dirty="0" err="1"/>
              <a:t>deForest</a:t>
            </a:r>
            <a:r>
              <a:rPr lang="en-US" dirty="0"/>
              <a:t>’)”. This will make finding this employee much faster since the conversions for the table are in the index and only the one conversion needs to be performed</a:t>
            </a:r>
            <a:r>
              <a:rPr lang="en-US" dirty="0" smtClean="0"/>
              <a:t>.</a:t>
            </a:r>
            <a:endParaRPr lang="en-US" dirty="0"/>
          </a:p>
        </p:txBody>
      </p:sp>
    </p:spTree>
    <p:extLst>
      <p:ext uri="{BB962C8B-B14F-4D97-AF65-F5344CB8AC3E}">
        <p14:creationId xmlns:p14="http://schemas.microsoft.com/office/powerpoint/2010/main" val="7793578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Making a unique case insensitive index</a:t>
            </a:r>
            <a:endParaRPr lang="en-US" dirty="0"/>
          </a:p>
        </p:txBody>
      </p:sp>
      <p:sp>
        <p:nvSpPr>
          <p:cNvPr id="7" name="Text Placeholder 6"/>
          <p:cNvSpPr>
            <a:spLocks noGrp="1"/>
          </p:cNvSpPr>
          <p:nvPr>
            <p:ph type="body" sz="quarter" idx="12"/>
          </p:nvPr>
        </p:nvSpPr>
        <p:spPr>
          <a:xfrm>
            <a:off x="3703782" y="1261872"/>
            <a:ext cx="4981431" cy="4846320"/>
          </a:xfrm>
        </p:spPr>
        <p:txBody>
          <a:bodyPr/>
          <a:lstStyle/>
          <a:p>
            <a:pPr>
              <a:lnSpc>
                <a:spcPct val="100000"/>
              </a:lnSpc>
              <a:spcBef>
                <a:spcPts val="0"/>
              </a:spcBef>
            </a:pPr>
            <a:r>
              <a:rPr lang="en-US" sz="1000" dirty="0">
                <a:solidFill>
                  <a:srgbClr val="7BC22F"/>
                </a:solidFill>
              </a:rPr>
              <a:t>CREATE</a:t>
            </a:r>
            <a:r>
              <a:rPr lang="en-US" sz="1000" dirty="0">
                <a:solidFill>
                  <a:srgbClr val="FFFFFF"/>
                </a:solidFill>
              </a:rPr>
              <a:t> </a:t>
            </a:r>
            <a:r>
              <a:rPr lang="en-US" sz="1000" dirty="0">
                <a:solidFill>
                  <a:srgbClr val="7BC22F"/>
                </a:solidFill>
              </a:rPr>
              <a:t>TABLE</a:t>
            </a:r>
            <a:r>
              <a:rPr lang="en-US" sz="1000" dirty="0">
                <a:solidFill>
                  <a:srgbClr val="FFFFFF"/>
                </a:solidFill>
              </a:rPr>
              <a:t> </a:t>
            </a:r>
            <a:r>
              <a:rPr lang="en-US" sz="1000" dirty="0" err="1">
                <a:solidFill>
                  <a:srgbClr val="7BC22F"/>
                </a:solidFill>
              </a:rPr>
              <a:t>public</a:t>
            </a:r>
            <a:r>
              <a:rPr lang="en-US" sz="1000" dirty="0" err="1">
                <a:solidFill>
                  <a:srgbClr val="F08047"/>
                </a:solidFill>
              </a:rPr>
              <a:t>.</a:t>
            </a:r>
            <a:r>
              <a:rPr lang="en-US" sz="1000" dirty="0" err="1">
                <a:solidFill>
                  <a:srgbClr val="FFFFFF"/>
                </a:solidFill>
              </a:rPr>
              <a:t>name_test</a:t>
            </a:r>
            <a:r>
              <a:rPr lang="en-US" sz="1000" dirty="0">
                <a:solidFill>
                  <a:srgbClr val="FFFFFF"/>
                </a:solidFill>
              </a:rPr>
              <a:t> </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name TEXT </a:t>
            </a:r>
            <a:endParaRPr lang="en-US" sz="1000" dirty="0" smtClean="0">
              <a:solidFill>
                <a:srgbClr val="FFFFFF"/>
              </a:solidFill>
            </a:endParaRPr>
          </a:p>
          <a:p>
            <a:pPr>
              <a:lnSpc>
                <a:spcPct val="100000"/>
              </a:lnSpc>
              <a:spcBef>
                <a:spcPts val="0"/>
              </a:spcBef>
            </a:pPr>
            <a:r>
              <a:rPr lang="en-US" sz="1000" dirty="0" smtClean="0">
                <a:solidFill>
                  <a:srgbClr val="F08047"/>
                </a:solidFill>
              </a:rPr>
              <a:t>)</a:t>
            </a:r>
            <a:r>
              <a:rPr lang="en-US" sz="1000" dirty="0" smtClean="0">
                <a:solidFill>
                  <a:srgbClr val="FFFFFF"/>
                </a:solidFill>
              </a:rPr>
              <a:t> </a:t>
            </a:r>
            <a:r>
              <a:rPr lang="en-US" sz="1000" dirty="0">
                <a:solidFill>
                  <a:srgbClr val="7BC22F"/>
                </a:solidFill>
              </a:rPr>
              <a:t>WITHOUT</a:t>
            </a:r>
            <a:r>
              <a:rPr lang="en-US" sz="1000" dirty="0">
                <a:solidFill>
                  <a:srgbClr val="FFFFFF"/>
                </a:solidFill>
              </a:rPr>
              <a:t> OIDS</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endParaRPr lang="en-US" sz="1000" dirty="0">
              <a:solidFill>
                <a:srgbClr val="FFFFFF"/>
              </a:solidFill>
            </a:endParaRPr>
          </a:p>
          <a:p>
            <a:pPr>
              <a:lnSpc>
                <a:spcPct val="100000"/>
              </a:lnSpc>
              <a:spcBef>
                <a:spcPts val="0"/>
              </a:spcBef>
            </a:pPr>
            <a:r>
              <a:rPr lang="en-US" sz="1000" dirty="0" smtClean="0">
                <a:solidFill>
                  <a:srgbClr val="7BC22F"/>
                </a:solidFill>
              </a:rPr>
              <a:t>CREATE</a:t>
            </a:r>
            <a:r>
              <a:rPr lang="en-US" sz="1000" dirty="0" smtClean="0">
                <a:solidFill>
                  <a:srgbClr val="FFFFFF"/>
                </a:solidFill>
              </a:rPr>
              <a:t> </a:t>
            </a:r>
            <a:r>
              <a:rPr lang="en-US" sz="1000" dirty="0">
                <a:solidFill>
                  <a:srgbClr val="7BC22F"/>
                </a:solidFill>
              </a:rPr>
              <a:t>UNIQUE</a:t>
            </a:r>
            <a:r>
              <a:rPr lang="en-US" sz="1000" dirty="0">
                <a:solidFill>
                  <a:srgbClr val="FFFFFF"/>
                </a:solidFill>
              </a:rPr>
              <a:t> </a:t>
            </a:r>
            <a:r>
              <a:rPr lang="en-US" sz="1000" dirty="0">
                <a:solidFill>
                  <a:srgbClr val="7BC22F"/>
                </a:solidFill>
              </a:rPr>
              <a:t>INDEX</a:t>
            </a:r>
            <a:r>
              <a:rPr lang="en-US" sz="1000" dirty="0">
                <a:solidFill>
                  <a:srgbClr val="FFFFFF"/>
                </a:solidFill>
              </a:rPr>
              <a:t> </a:t>
            </a:r>
            <a:r>
              <a:rPr lang="en-US" sz="1000" dirty="0" err="1">
                <a:solidFill>
                  <a:srgbClr val="FFFFFF"/>
                </a:solidFill>
              </a:rPr>
              <a:t>name_test_idx</a:t>
            </a:r>
            <a:r>
              <a:rPr lang="en-US" sz="1000" dirty="0">
                <a:solidFill>
                  <a:srgbClr val="FFFFFF"/>
                </a:solidFill>
              </a:rPr>
              <a:t> </a:t>
            </a:r>
            <a:r>
              <a:rPr lang="en-US" sz="1000" dirty="0">
                <a:solidFill>
                  <a:srgbClr val="7BC22F"/>
                </a:solidFill>
              </a:rPr>
              <a:t>ON</a:t>
            </a:r>
            <a:r>
              <a:rPr lang="en-US" sz="1000" dirty="0">
                <a:solidFill>
                  <a:srgbClr val="FFFFFF"/>
                </a:solidFill>
              </a:rPr>
              <a:t> </a:t>
            </a:r>
            <a:r>
              <a:rPr lang="en-US" sz="1000" dirty="0" err="1">
                <a:solidFill>
                  <a:srgbClr val="7BC22F"/>
                </a:solidFill>
              </a:rPr>
              <a:t>public</a:t>
            </a:r>
            <a:r>
              <a:rPr lang="en-US" sz="1000" dirty="0" err="1">
                <a:solidFill>
                  <a:srgbClr val="F08047"/>
                </a:solidFill>
              </a:rPr>
              <a:t>.</a:t>
            </a:r>
            <a:r>
              <a:rPr lang="en-US" sz="1000" dirty="0" err="1">
                <a:solidFill>
                  <a:srgbClr val="FFFFFF"/>
                </a:solidFill>
              </a:rPr>
              <a:t>name_test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USING</a:t>
            </a:r>
            <a:r>
              <a:rPr lang="en-US" sz="1000" dirty="0">
                <a:solidFill>
                  <a:srgbClr val="FFFFFF"/>
                </a:solidFill>
              </a:rPr>
              <a:t> </a:t>
            </a:r>
            <a:r>
              <a:rPr lang="en-US" sz="1000" dirty="0">
                <a:solidFill>
                  <a:srgbClr val="F08047"/>
                </a:solidFill>
              </a:rPr>
              <a:t>(</a:t>
            </a:r>
            <a:r>
              <a:rPr lang="en-US" sz="1000" dirty="0">
                <a:solidFill>
                  <a:srgbClr val="7BC22F"/>
                </a:solidFill>
              </a:rPr>
              <a:t>lower</a:t>
            </a:r>
            <a:r>
              <a:rPr lang="en-US" sz="1000" dirty="0">
                <a:solidFill>
                  <a:srgbClr val="F08047"/>
                </a:solidFill>
              </a:rPr>
              <a:t>(</a:t>
            </a:r>
            <a:r>
              <a:rPr lang="en-US" sz="1000" dirty="0">
                <a:solidFill>
                  <a:srgbClr val="FFFFFF"/>
                </a:solidFill>
              </a:rPr>
              <a:t>name</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endParaRPr lang="en-US" sz="1000" dirty="0">
              <a:solidFill>
                <a:srgbClr val="FFFFFF"/>
              </a:solidFill>
            </a:endParaRPr>
          </a:p>
          <a:p>
            <a:pPr>
              <a:lnSpc>
                <a:spcPct val="100000"/>
              </a:lnSpc>
              <a:spcBef>
                <a:spcPts val="0"/>
              </a:spcBef>
            </a:pPr>
            <a:r>
              <a:rPr lang="en-US" sz="1000" dirty="0" smtClean="0">
                <a:solidFill>
                  <a:srgbClr val="7BC22F"/>
                </a:solidFill>
              </a:rPr>
              <a:t>INSERT</a:t>
            </a:r>
            <a:r>
              <a:rPr lang="en-US" sz="1000" dirty="0" smtClean="0">
                <a:solidFill>
                  <a:srgbClr val="FFFFFF"/>
                </a:solidFill>
              </a:rPr>
              <a:t> </a:t>
            </a:r>
            <a:r>
              <a:rPr lang="en-US" sz="1000" dirty="0">
                <a:solidFill>
                  <a:srgbClr val="7BC22F"/>
                </a:solidFill>
              </a:rPr>
              <a:t>INTO</a:t>
            </a:r>
            <a:r>
              <a:rPr lang="en-US" sz="1000" dirty="0">
                <a:solidFill>
                  <a:srgbClr val="FFFFFF"/>
                </a:solidFill>
              </a:rPr>
              <a:t> </a:t>
            </a:r>
            <a:r>
              <a:rPr lang="en-US" sz="1000" dirty="0" err="1">
                <a:solidFill>
                  <a:srgbClr val="7BC22F"/>
                </a:solidFill>
              </a:rPr>
              <a:t>public</a:t>
            </a:r>
            <a:r>
              <a:rPr lang="en-US" sz="1000" dirty="0" err="1">
                <a:solidFill>
                  <a:srgbClr val="F08047"/>
                </a:solidFill>
              </a:rPr>
              <a:t>.</a:t>
            </a:r>
            <a:r>
              <a:rPr lang="en-US" sz="1000" dirty="0" err="1">
                <a:solidFill>
                  <a:srgbClr val="FFFFFF"/>
                </a:solidFill>
              </a:rPr>
              <a:t>name_test</a:t>
            </a:r>
            <a:r>
              <a:rPr lang="en-US" sz="1000" dirty="0">
                <a:solidFill>
                  <a:srgbClr val="FFFFFF"/>
                </a:solidFill>
              </a:rPr>
              <a:t> </a:t>
            </a:r>
            <a:r>
              <a:rPr lang="en-US" sz="1000" dirty="0">
                <a:solidFill>
                  <a:srgbClr val="7BC22F"/>
                </a:solidFill>
              </a:rPr>
              <a:t>VALUES</a:t>
            </a:r>
            <a:r>
              <a:rPr lang="en-US" sz="1000" dirty="0">
                <a:solidFill>
                  <a:srgbClr val="FFFFFF"/>
                </a:solidFill>
              </a:rPr>
              <a:t> </a:t>
            </a:r>
            <a:r>
              <a:rPr lang="en-US" sz="1000" dirty="0">
                <a:solidFill>
                  <a:srgbClr val="F08047"/>
                </a:solidFill>
              </a:rPr>
              <a:t>(</a:t>
            </a:r>
            <a:r>
              <a:rPr lang="en-US" sz="1000" dirty="0">
                <a:solidFill>
                  <a:srgbClr val="8DB0D3"/>
                </a:solidFill>
              </a:rPr>
              <a:t>'</a:t>
            </a:r>
            <a:r>
              <a:rPr lang="en-US" sz="1000" dirty="0" err="1">
                <a:solidFill>
                  <a:srgbClr val="8DB0D3"/>
                </a:solidFill>
              </a:rPr>
              <a:t>deForest</a:t>
            </a:r>
            <a:r>
              <a:rPr lang="en-US" sz="1000" dirty="0">
                <a:solidFill>
                  <a:srgbClr val="8DB0D3"/>
                </a:solidFill>
              </a:rPr>
              <a:t>'</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FFFFF"/>
                </a:solidFill>
              </a:rPr>
              <a:t>Query </a:t>
            </a:r>
            <a:r>
              <a:rPr lang="en-US" sz="1000" dirty="0">
                <a:solidFill>
                  <a:srgbClr val="FFFFFF"/>
                </a:solidFill>
              </a:rPr>
              <a:t>OK</a:t>
            </a:r>
            <a:r>
              <a:rPr lang="en-US" sz="1000" dirty="0">
                <a:solidFill>
                  <a:srgbClr val="F08047"/>
                </a:solidFill>
              </a:rPr>
              <a:t>,</a:t>
            </a:r>
            <a:r>
              <a:rPr lang="en-US" sz="1000" dirty="0">
                <a:solidFill>
                  <a:srgbClr val="FFFFFF"/>
                </a:solidFill>
              </a:rPr>
              <a:t> </a:t>
            </a:r>
            <a:r>
              <a:rPr lang="en-US" sz="1000" dirty="0">
                <a:solidFill>
                  <a:srgbClr val="F4DD0B"/>
                </a:solidFill>
              </a:rPr>
              <a:t>1</a:t>
            </a:r>
            <a:r>
              <a:rPr lang="en-US" sz="1000" dirty="0">
                <a:solidFill>
                  <a:srgbClr val="FFFFFF"/>
                </a:solidFill>
              </a:rPr>
              <a:t> </a:t>
            </a:r>
            <a:r>
              <a:rPr lang="en-US" sz="1000" dirty="0">
                <a:solidFill>
                  <a:srgbClr val="7BC22F"/>
                </a:solidFill>
              </a:rPr>
              <a:t>rows</a:t>
            </a:r>
            <a:r>
              <a:rPr lang="en-US" sz="1000" dirty="0">
                <a:solidFill>
                  <a:srgbClr val="FFFFFF"/>
                </a:solidFill>
              </a:rPr>
              <a:t> affected </a:t>
            </a:r>
            <a:r>
              <a:rPr lang="en-US" sz="1000" dirty="0">
                <a:solidFill>
                  <a:srgbClr val="F08047"/>
                </a:solidFill>
              </a:rPr>
              <a:t>(</a:t>
            </a:r>
            <a:r>
              <a:rPr lang="en-US" sz="1000" dirty="0">
                <a:solidFill>
                  <a:srgbClr val="FFFFFF"/>
                </a:solidFill>
              </a:rPr>
              <a:t>execution </a:t>
            </a:r>
            <a:r>
              <a:rPr lang="en-US" sz="1000" dirty="0">
                <a:solidFill>
                  <a:srgbClr val="7BC22F"/>
                </a:solidFill>
              </a:rPr>
              <a:t>time</a:t>
            </a:r>
            <a:r>
              <a:rPr lang="en-US" sz="1000" dirty="0">
                <a:solidFill>
                  <a:srgbClr val="F08047"/>
                </a:solidFill>
              </a:rPr>
              <a:t>:</a:t>
            </a:r>
            <a:r>
              <a:rPr lang="en-US" sz="1000" dirty="0">
                <a:solidFill>
                  <a:srgbClr val="FFFFFF"/>
                </a:solidFill>
              </a:rPr>
              <a:t> </a:t>
            </a:r>
            <a:r>
              <a:rPr lang="en-US" sz="1000" dirty="0">
                <a:solidFill>
                  <a:srgbClr val="F4DD0B"/>
                </a:solidFill>
              </a:rPr>
              <a:t>0</a:t>
            </a:r>
            <a:r>
              <a:rPr lang="en-US" sz="1000" dirty="0">
                <a:solidFill>
                  <a:srgbClr val="FFFFFF"/>
                </a:solidFill>
              </a:rPr>
              <a:t> </a:t>
            </a:r>
            <a:r>
              <a:rPr lang="en-US" sz="1000" dirty="0" err="1">
                <a:solidFill>
                  <a:srgbClr val="FFFFFF"/>
                </a:solidFill>
              </a:rPr>
              <a:t>ms</a:t>
            </a:r>
            <a:r>
              <a:rPr lang="en-US" sz="1000" dirty="0">
                <a:solidFill>
                  <a:srgbClr val="F08047"/>
                </a:solidFill>
              </a:rPr>
              <a:t>;</a:t>
            </a:r>
            <a:r>
              <a:rPr lang="en-US" sz="1000" dirty="0">
                <a:solidFill>
                  <a:srgbClr val="FFFFFF"/>
                </a:solidFill>
              </a:rPr>
              <a:t> total </a:t>
            </a:r>
            <a:r>
              <a:rPr lang="en-US" sz="1000" dirty="0">
                <a:solidFill>
                  <a:srgbClr val="7BC22F"/>
                </a:solidFill>
              </a:rPr>
              <a:t>time</a:t>
            </a:r>
            <a:r>
              <a:rPr lang="en-US" sz="1000" dirty="0">
                <a:solidFill>
                  <a:srgbClr val="F08047"/>
                </a:solidFill>
              </a:rPr>
              <a:t>:</a:t>
            </a:r>
            <a:r>
              <a:rPr lang="en-US" sz="1000" dirty="0">
                <a:solidFill>
                  <a:srgbClr val="FFFFFF"/>
                </a:solidFill>
              </a:rPr>
              <a:t> </a:t>
            </a:r>
            <a:r>
              <a:rPr lang="en-US" sz="1000" dirty="0">
                <a:solidFill>
                  <a:srgbClr val="F4DD0B"/>
                </a:solidFill>
              </a:rPr>
              <a:t>15</a:t>
            </a:r>
            <a:r>
              <a:rPr lang="en-US" sz="1000" dirty="0">
                <a:solidFill>
                  <a:srgbClr val="FFFFFF"/>
                </a:solidFill>
              </a:rPr>
              <a:t> </a:t>
            </a:r>
            <a:r>
              <a:rPr lang="en-US" sz="1000" dirty="0" err="1">
                <a:solidFill>
                  <a:srgbClr val="FFFFFF"/>
                </a:solidFill>
              </a:rPr>
              <a:t>ms</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endParaRPr lang="en-US" sz="1000" dirty="0">
              <a:solidFill>
                <a:srgbClr val="FFFFFF"/>
              </a:solidFill>
            </a:endParaRPr>
          </a:p>
          <a:p>
            <a:pPr>
              <a:lnSpc>
                <a:spcPct val="100000"/>
              </a:lnSpc>
              <a:spcBef>
                <a:spcPts val="0"/>
              </a:spcBef>
            </a:pPr>
            <a:r>
              <a:rPr lang="en-US" sz="1000" dirty="0" smtClean="0">
                <a:solidFill>
                  <a:srgbClr val="7BC22F"/>
                </a:solidFill>
              </a:rPr>
              <a:t>INSERT</a:t>
            </a:r>
            <a:r>
              <a:rPr lang="en-US" sz="1000" dirty="0" smtClean="0">
                <a:solidFill>
                  <a:srgbClr val="FFFFFF"/>
                </a:solidFill>
              </a:rPr>
              <a:t> </a:t>
            </a:r>
            <a:r>
              <a:rPr lang="en-US" sz="1000" dirty="0">
                <a:solidFill>
                  <a:srgbClr val="7BC22F"/>
                </a:solidFill>
              </a:rPr>
              <a:t>INTO</a:t>
            </a:r>
            <a:r>
              <a:rPr lang="en-US" sz="1000" dirty="0">
                <a:solidFill>
                  <a:srgbClr val="FFFFFF"/>
                </a:solidFill>
              </a:rPr>
              <a:t> </a:t>
            </a:r>
            <a:r>
              <a:rPr lang="en-US" sz="1000" dirty="0" err="1">
                <a:solidFill>
                  <a:srgbClr val="7BC22F"/>
                </a:solidFill>
              </a:rPr>
              <a:t>public</a:t>
            </a:r>
            <a:r>
              <a:rPr lang="en-US" sz="1000" dirty="0" err="1">
                <a:solidFill>
                  <a:srgbClr val="F08047"/>
                </a:solidFill>
              </a:rPr>
              <a:t>.</a:t>
            </a:r>
            <a:r>
              <a:rPr lang="en-US" sz="1000" dirty="0" err="1">
                <a:solidFill>
                  <a:srgbClr val="FFFFFF"/>
                </a:solidFill>
              </a:rPr>
              <a:t>name_test</a:t>
            </a:r>
            <a:r>
              <a:rPr lang="en-US" sz="1000" dirty="0">
                <a:solidFill>
                  <a:srgbClr val="FFFFFF"/>
                </a:solidFill>
              </a:rPr>
              <a:t> </a:t>
            </a:r>
            <a:r>
              <a:rPr lang="en-US" sz="1000" dirty="0">
                <a:solidFill>
                  <a:srgbClr val="7BC22F"/>
                </a:solidFill>
              </a:rPr>
              <a:t>VALUES</a:t>
            </a:r>
            <a:r>
              <a:rPr lang="en-US" sz="1000" dirty="0">
                <a:solidFill>
                  <a:srgbClr val="FFFFFF"/>
                </a:solidFill>
              </a:rPr>
              <a:t> </a:t>
            </a:r>
            <a:r>
              <a:rPr lang="en-US" sz="1000" dirty="0">
                <a:solidFill>
                  <a:srgbClr val="F08047"/>
                </a:solidFill>
              </a:rPr>
              <a:t>(</a:t>
            </a:r>
            <a:r>
              <a:rPr lang="en-US" sz="1000" dirty="0">
                <a:solidFill>
                  <a:srgbClr val="8DB0D3"/>
                </a:solidFill>
              </a:rPr>
              <a:t>'</a:t>
            </a:r>
            <a:r>
              <a:rPr lang="en-US" sz="1000" dirty="0" err="1">
                <a:solidFill>
                  <a:srgbClr val="8DB0D3"/>
                </a:solidFill>
              </a:rPr>
              <a:t>DeForest</a:t>
            </a:r>
            <a:r>
              <a:rPr lang="en-US" sz="1000" dirty="0">
                <a:solidFill>
                  <a:srgbClr val="8DB0D3"/>
                </a:solidFill>
              </a:rPr>
              <a:t>'</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FFFFF"/>
                </a:solidFill>
              </a:rPr>
              <a:t>ERROR</a:t>
            </a:r>
            <a:r>
              <a:rPr lang="en-US" sz="1000" dirty="0">
                <a:solidFill>
                  <a:srgbClr val="F08047"/>
                </a:solidFill>
              </a:rPr>
              <a:t>:</a:t>
            </a:r>
            <a:r>
              <a:rPr lang="en-US" sz="1000" dirty="0">
                <a:solidFill>
                  <a:srgbClr val="FFFFFF"/>
                </a:solidFill>
              </a:rPr>
              <a:t> duplicate </a:t>
            </a:r>
            <a:r>
              <a:rPr lang="en-US" sz="1000" dirty="0">
                <a:solidFill>
                  <a:srgbClr val="7BC22F"/>
                </a:solidFill>
              </a:rPr>
              <a:t>key</a:t>
            </a:r>
            <a:r>
              <a:rPr lang="en-US" sz="1000" dirty="0">
                <a:solidFill>
                  <a:srgbClr val="FFFFFF"/>
                </a:solidFill>
              </a:rPr>
              <a:t> </a:t>
            </a:r>
            <a:r>
              <a:rPr lang="en-US" sz="1000" dirty="0">
                <a:solidFill>
                  <a:srgbClr val="7BC22F"/>
                </a:solidFill>
              </a:rPr>
              <a:t>value</a:t>
            </a:r>
            <a:r>
              <a:rPr lang="en-US" sz="1000" dirty="0">
                <a:solidFill>
                  <a:srgbClr val="FFFFFF"/>
                </a:solidFill>
              </a:rPr>
              <a:t> violates </a:t>
            </a:r>
            <a:r>
              <a:rPr lang="en-US" sz="1000" dirty="0">
                <a:solidFill>
                  <a:srgbClr val="7BC22F"/>
                </a:solidFill>
              </a:rPr>
              <a:t>unique</a:t>
            </a:r>
            <a:r>
              <a:rPr lang="en-US" sz="1000" dirty="0">
                <a:solidFill>
                  <a:srgbClr val="FFFFFF"/>
                </a:solidFill>
              </a:rPr>
              <a:t> </a:t>
            </a:r>
            <a:r>
              <a:rPr lang="en-US" sz="1000" dirty="0">
                <a:solidFill>
                  <a:srgbClr val="7BC22F"/>
                </a:solidFill>
              </a:rPr>
              <a:t>constraint</a:t>
            </a:r>
            <a:r>
              <a:rPr lang="en-US" sz="1000" dirty="0">
                <a:solidFill>
                  <a:srgbClr val="FFFFFF"/>
                </a:solidFill>
              </a:rPr>
              <a:t> </a:t>
            </a:r>
            <a:r>
              <a:rPr lang="en-US" sz="1000" dirty="0">
                <a:solidFill>
                  <a:srgbClr val="8DB0D3"/>
                </a:solidFill>
              </a:rPr>
              <a:t>"</a:t>
            </a:r>
            <a:r>
              <a:rPr lang="en-US" sz="1000" dirty="0" err="1">
                <a:solidFill>
                  <a:srgbClr val="8DB0D3"/>
                </a:solidFill>
              </a:rPr>
              <a:t>name_test_idx</a:t>
            </a:r>
            <a:r>
              <a:rPr lang="en-US" sz="1000" dirty="0">
                <a:solidFill>
                  <a:srgbClr val="8DB0D3"/>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FFFFF"/>
                </a:solidFill>
              </a:rPr>
              <a:t>DETAIL</a:t>
            </a:r>
            <a:r>
              <a:rPr lang="en-US" sz="1000" dirty="0">
                <a:solidFill>
                  <a:srgbClr val="F08047"/>
                </a:solidFill>
              </a:rPr>
              <a:t>:</a:t>
            </a:r>
            <a:r>
              <a:rPr lang="en-US" sz="1000" dirty="0">
                <a:solidFill>
                  <a:srgbClr val="FFFFFF"/>
                </a:solidFill>
              </a:rPr>
              <a:t> </a:t>
            </a:r>
            <a:r>
              <a:rPr lang="en-US" sz="1000" dirty="0">
                <a:solidFill>
                  <a:srgbClr val="7BC22F"/>
                </a:solidFill>
              </a:rPr>
              <a:t>Key</a:t>
            </a:r>
            <a:r>
              <a:rPr lang="en-US" sz="1000" dirty="0">
                <a:solidFill>
                  <a:srgbClr val="FFFFFF"/>
                </a:solidFill>
              </a:rPr>
              <a:t> </a:t>
            </a:r>
            <a:r>
              <a:rPr lang="en-US" sz="1000" dirty="0">
                <a:solidFill>
                  <a:srgbClr val="F08047"/>
                </a:solidFill>
              </a:rPr>
              <a:t>(</a:t>
            </a:r>
            <a:r>
              <a:rPr lang="en-US" sz="1000" dirty="0">
                <a:solidFill>
                  <a:srgbClr val="7BC22F"/>
                </a:solidFill>
              </a:rPr>
              <a:t>lower</a:t>
            </a:r>
            <a:r>
              <a:rPr lang="en-US" sz="1000" dirty="0">
                <a:solidFill>
                  <a:srgbClr val="F08047"/>
                </a:solidFill>
              </a:rPr>
              <a:t>(</a:t>
            </a:r>
            <a:r>
              <a:rPr lang="en-US" sz="1000" dirty="0">
                <a:solidFill>
                  <a:srgbClr val="FFFFFF"/>
                </a:solidFill>
              </a:rPr>
              <a:t>name</a:t>
            </a:r>
            <a:r>
              <a:rPr lang="en-US" sz="1000" dirty="0">
                <a:solidFill>
                  <a:srgbClr val="F08047"/>
                </a:solidFill>
              </a:rPr>
              <a:t>))=(</a:t>
            </a:r>
            <a:r>
              <a:rPr lang="en-US" sz="1000" dirty="0">
                <a:solidFill>
                  <a:srgbClr val="FFFFFF"/>
                </a:solidFill>
              </a:rPr>
              <a:t>deforest</a:t>
            </a:r>
            <a:r>
              <a:rPr lang="en-US" sz="1000" dirty="0">
                <a:solidFill>
                  <a:srgbClr val="F08047"/>
                </a:solidFill>
              </a:rPr>
              <a:t>)</a:t>
            </a:r>
            <a:r>
              <a:rPr lang="en-US" sz="1000" dirty="0">
                <a:solidFill>
                  <a:srgbClr val="FFFFFF"/>
                </a:solidFill>
              </a:rPr>
              <a:t> already </a:t>
            </a:r>
            <a:r>
              <a:rPr lang="en-US" sz="1000" dirty="0">
                <a:solidFill>
                  <a:srgbClr val="7BC22F"/>
                </a:solidFill>
              </a:rPr>
              <a:t>exists</a:t>
            </a:r>
            <a:r>
              <a:rPr lang="en-US" sz="1000" dirty="0">
                <a:solidFill>
                  <a:srgbClr val="F08047"/>
                </a:solidFill>
              </a:rPr>
              <a:t>.</a:t>
            </a:r>
            <a:r>
              <a:rPr lang="en-US" sz="1000" dirty="0">
                <a:solidFill>
                  <a:srgbClr val="FFFFFF"/>
                </a:solidFill>
              </a:rPr>
              <a:t> </a:t>
            </a:r>
            <a:endParaRPr lang="en-US" sz="1000" dirty="0"/>
          </a:p>
          <a:p>
            <a:pPr>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38</a:t>
            </a:fld>
            <a:endParaRPr lang="en-US" altLang="en-US"/>
          </a:p>
        </p:txBody>
      </p:sp>
      <p:sp>
        <p:nvSpPr>
          <p:cNvPr id="8" name="Text Placeholder 7"/>
          <p:cNvSpPr>
            <a:spLocks noGrp="1"/>
          </p:cNvSpPr>
          <p:nvPr>
            <p:ph type="body" sz="quarter" idx="16"/>
          </p:nvPr>
        </p:nvSpPr>
        <p:spPr>
          <a:xfrm>
            <a:off x="455613" y="1261872"/>
            <a:ext cx="3091151" cy="4846320"/>
          </a:xfrm>
        </p:spPr>
        <p:txBody>
          <a:bodyPr/>
          <a:lstStyle/>
          <a:p>
            <a:pPr marL="119063" indent="-119063">
              <a:buFont typeface="Arial" panose="020B0604020202020204" pitchFamily="34" charset="0"/>
              <a:buChar char="•"/>
            </a:pPr>
            <a:r>
              <a:rPr lang="en-US" dirty="0"/>
              <a:t>By default indexes are case sensitive. You could run into problems if one person enters “</a:t>
            </a:r>
            <a:r>
              <a:rPr lang="en-US" dirty="0" err="1"/>
              <a:t>deForest</a:t>
            </a:r>
            <a:r>
              <a:rPr lang="en-US" dirty="0"/>
              <a:t>” and another person enters “</a:t>
            </a:r>
            <a:r>
              <a:rPr lang="en-US" dirty="0" err="1"/>
              <a:t>DeForest</a:t>
            </a:r>
            <a:r>
              <a:rPr lang="en-US" dirty="0"/>
              <a:t>”.</a:t>
            </a:r>
          </a:p>
          <a:p>
            <a:pPr marL="119063" indent="-119063">
              <a:buFont typeface="Arial" panose="020B0604020202020204" pitchFamily="34" charset="0"/>
              <a:buChar char="•"/>
            </a:pPr>
            <a:r>
              <a:rPr lang="en-US" dirty="0"/>
              <a:t>A case insensitive unique index solves this problem</a:t>
            </a:r>
            <a:r>
              <a:rPr lang="en-US" dirty="0" smtClean="0"/>
              <a:t>.</a:t>
            </a:r>
            <a:endParaRPr lang="en-US" dirty="0"/>
          </a:p>
        </p:txBody>
      </p:sp>
    </p:spTree>
    <p:extLst>
      <p:ext uri="{BB962C8B-B14F-4D97-AF65-F5344CB8AC3E}">
        <p14:creationId xmlns:p14="http://schemas.microsoft.com/office/powerpoint/2010/main" val="39177341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altLang="en-US" spc="-150" dirty="0">
                <a:latin typeface="+mj-lt"/>
                <a:ea typeface="ヒラギノ角ゴ Pro W3" charset="-128"/>
              </a:rPr>
              <a:t>Working with View </a:t>
            </a:r>
            <a:r>
              <a:rPr lang="en-US" altLang="en-US" spc="-150" dirty="0" smtClean="0">
                <a:latin typeface="+mj-lt"/>
                <a:ea typeface="ヒラギノ角ゴ Pro W3" charset="-128"/>
              </a:rPr>
              <a:t>Definitions</a:t>
            </a:r>
            <a:endParaRPr lang="en-US" altLang="en-US" spc="-150" dirty="0" smtClean="0">
              <a:latin typeface="+mj-lt"/>
              <a:ea typeface="ヒラギノ角ゴ Pro W3" charset="-128"/>
            </a:endParaRPr>
          </a:p>
          <a:p>
            <a:pPr marL="90488" lvl="1">
              <a:spcBef>
                <a:spcPct val="0"/>
              </a:spcBef>
            </a:pPr>
            <a:r>
              <a:rPr lang="en-US" altLang="en-US" dirty="0" smtClean="0">
                <a:ea typeface="ヒラギノ角ゴ Pro W3" charset="-128"/>
              </a:rPr>
              <a:t>Refactoring a database</a:t>
            </a:r>
            <a:endParaRPr lang="en-US" altLang="en-US" dirty="0" smtClean="0">
              <a:ea typeface="ヒラギノ角ゴ Pro W3" charset="-128"/>
            </a:endParaRPr>
          </a:p>
        </p:txBody>
      </p:sp>
    </p:spTree>
    <p:extLst>
      <p:ext uri="{BB962C8B-B14F-4D97-AF65-F5344CB8AC3E}">
        <p14:creationId xmlns:p14="http://schemas.microsoft.com/office/powerpoint/2010/main" val="202848558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View </a:t>
            </a:r>
            <a:r>
              <a:rPr lang="en-US" dirty="0" smtClean="0"/>
              <a:t>Definitions</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SELECT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definition</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err="1">
                <a:solidFill>
                  <a:srgbClr val="FFFFFF"/>
                </a:solidFill>
              </a:rPr>
              <a:t>schemaname</a:t>
            </a:r>
            <a:r>
              <a:rPr lang="en-US" sz="1000" dirty="0" smtClean="0">
                <a:solidFill>
                  <a:srgbClr val="F08047"/>
                </a:solidFill>
              </a:rPr>
              <a:t>,</a:t>
            </a:r>
            <a:r>
              <a:rPr lang="en-US" sz="1000" dirty="0" smtClean="0">
                <a:solidFill>
                  <a:srgbClr val="FFFFFF"/>
                </a:solidFill>
              </a:rPr>
              <a:t> </a:t>
            </a:r>
          </a:p>
          <a:p>
            <a:pPr>
              <a:lnSpc>
                <a:spcPct val="100000"/>
              </a:lnSpc>
              <a:spcBef>
                <a:spcPts val="0"/>
              </a:spcBef>
            </a:pPr>
            <a:r>
              <a:rPr lang="en-US" sz="1000" dirty="0">
                <a:solidFill>
                  <a:srgbClr val="FFFFFF"/>
                </a:solidFill>
              </a:rPr>
              <a:t>    </a:t>
            </a:r>
            <a:r>
              <a:rPr lang="en-US" sz="1000" dirty="0" err="1">
                <a:solidFill>
                  <a:srgbClr val="FFFFFF"/>
                </a:solidFill>
              </a:rPr>
              <a:t>viewname</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FROM</a:t>
            </a:r>
            <a:r>
              <a:rPr lang="en-US" sz="1000" dirty="0" smtClean="0">
                <a:solidFill>
                  <a:srgbClr val="FFFFFF"/>
                </a:solidFill>
              </a:rPr>
              <a:t> </a:t>
            </a:r>
            <a:r>
              <a:rPr lang="en-US" sz="1000" dirty="0" err="1">
                <a:solidFill>
                  <a:srgbClr val="FFFFFF"/>
                </a:solidFill>
              </a:rPr>
              <a:t>pg_catalog</a:t>
            </a:r>
            <a:r>
              <a:rPr lang="en-US" sz="1000" dirty="0" err="1">
                <a:solidFill>
                  <a:srgbClr val="F08047"/>
                </a:solidFill>
              </a:rPr>
              <a:t>.</a:t>
            </a:r>
            <a:r>
              <a:rPr lang="en-US" sz="1000" dirty="0" err="1">
                <a:solidFill>
                  <a:srgbClr val="FFFFFF"/>
                </a:solidFill>
              </a:rPr>
              <a:t>pg_views</a:t>
            </a:r>
            <a:r>
              <a:rPr lang="en-US" sz="1000" dirty="0">
                <a:solidFill>
                  <a:srgbClr val="F08047"/>
                </a:solidFill>
              </a:rPr>
              <a:t>;</a:t>
            </a:r>
            <a:r>
              <a:rPr lang="en-US" sz="1000" dirty="0">
                <a:solidFill>
                  <a:srgbClr val="FFFFFF"/>
                </a:solidFill>
              </a:rPr>
              <a:t> </a:t>
            </a:r>
            <a:endParaRPr lang="en-US" sz="1000" dirty="0"/>
          </a:p>
          <a:p>
            <a:pPr>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40</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Here is a basic query that will return all queries, including system queries. You may want to exclude the system and temp queries from your results</a:t>
            </a:r>
            <a:r>
              <a:rPr lang="en-US" dirty="0" smtClean="0"/>
              <a:t>.</a:t>
            </a:r>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1552322051"/>
              </p:ext>
            </p:extLst>
          </p:nvPr>
        </p:nvGraphicFramePr>
        <p:xfrm>
          <a:off x="200890" y="5000914"/>
          <a:ext cx="8686800" cy="1010920"/>
        </p:xfrm>
        <a:graphic>
          <a:graphicData uri="http://schemas.openxmlformats.org/drawingml/2006/table">
            <a:tbl>
              <a:tblPr firstRow="1" bandRow="1">
                <a:tableStyleId>{5C22544A-7EE6-4342-B048-85BDC9FD1C3A}</a:tableStyleId>
              </a:tblPr>
              <a:tblGrid>
                <a:gridCol w="5645727"/>
                <a:gridCol w="1745673"/>
                <a:gridCol w="1295400"/>
              </a:tblGrid>
              <a:tr h="370840">
                <a:tc>
                  <a:txBody>
                    <a:bodyPr/>
                    <a:lstStyle/>
                    <a:p>
                      <a:r>
                        <a:rPr lang="en-US" dirty="0" smtClean="0"/>
                        <a:t>definition</a:t>
                      </a:r>
                      <a:endParaRPr lang="en-US" dirty="0"/>
                    </a:p>
                  </a:txBody>
                  <a:tcPr/>
                </a:tc>
                <a:tc>
                  <a:txBody>
                    <a:bodyPr/>
                    <a:lstStyle/>
                    <a:p>
                      <a:r>
                        <a:rPr lang="en-US" dirty="0" err="1" smtClean="0"/>
                        <a:t>schemaname</a:t>
                      </a:r>
                      <a:endParaRPr lang="en-US" dirty="0"/>
                    </a:p>
                  </a:txBody>
                  <a:tcPr/>
                </a:tc>
                <a:tc>
                  <a:txBody>
                    <a:bodyPr/>
                    <a:lstStyle/>
                    <a:p>
                      <a:r>
                        <a:rPr lang="en-US" dirty="0" err="1" smtClean="0"/>
                        <a:t>viewname</a:t>
                      </a:r>
                      <a:endParaRPr lang="en-US" dirty="0"/>
                    </a:p>
                  </a:txBody>
                  <a:tcPr/>
                </a:tc>
              </a:tr>
              <a:tr h="370840">
                <a:tc>
                  <a:txBody>
                    <a:bodyPr/>
                    <a:lstStyle/>
                    <a:p>
                      <a:r>
                        <a:rPr lang="en-US" dirty="0" smtClean="0"/>
                        <a:t>SELECT definition, </a:t>
                      </a:r>
                      <a:r>
                        <a:rPr lang="en-US" dirty="0" err="1" smtClean="0"/>
                        <a:t>schemaname</a:t>
                      </a:r>
                      <a:r>
                        <a:rPr lang="en-US" dirty="0" smtClean="0"/>
                        <a:t>, </a:t>
                      </a:r>
                      <a:r>
                        <a:rPr lang="en-US" dirty="0" err="1" smtClean="0"/>
                        <a:t>viewname</a:t>
                      </a:r>
                      <a:r>
                        <a:rPr lang="en-US" dirty="0" smtClean="0"/>
                        <a:t> FROM </a:t>
                      </a:r>
                      <a:r>
                        <a:rPr lang="en-US" dirty="0" err="1" smtClean="0"/>
                        <a:t>pg_catalog.pg_views</a:t>
                      </a:r>
                      <a:r>
                        <a:rPr lang="en-US" dirty="0" smtClean="0"/>
                        <a:t>;</a:t>
                      </a:r>
                    </a:p>
                  </a:txBody>
                  <a:tcPr/>
                </a:tc>
                <a:tc>
                  <a:txBody>
                    <a:bodyPr/>
                    <a:lstStyle/>
                    <a:p>
                      <a:r>
                        <a:rPr lang="en-US" dirty="0" smtClean="0"/>
                        <a:t>public</a:t>
                      </a:r>
                      <a:endParaRPr lang="en-US" dirty="0"/>
                    </a:p>
                  </a:txBody>
                  <a:tcPr/>
                </a:tc>
                <a:tc>
                  <a:txBody>
                    <a:bodyPr/>
                    <a:lstStyle/>
                    <a:p>
                      <a:r>
                        <a:rPr lang="en-US" dirty="0" err="1" smtClean="0"/>
                        <a:t>test_view</a:t>
                      </a:r>
                      <a:endParaRPr lang="en-US" dirty="0"/>
                    </a:p>
                  </a:txBody>
                  <a:tcPr/>
                </a:tc>
              </a:tr>
            </a:tbl>
          </a:graphicData>
        </a:graphic>
      </p:graphicFrame>
    </p:spTree>
    <p:extLst>
      <p:ext uri="{BB962C8B-B14F-4D97-AF65-F5344CB8AC3E}">
        <p14:creationId xmlns:p14="http://schemas.microsoft.com/office/powerpoint/2010/main" val="36604975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Basic </a:t>
            </a:r>
            <a:r>
              <a:rPr lang="en-US" dirty="0" smtClean="0"/>
              <a:t>Function</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DECLARE</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err="1">
                <a:solidFill>
                  <a:srgbClr val="FFFFFF"/>
                </a:solidFill>
              </a:rPr>
              <a:t>view_failures</a:t>
            </a:r>
            <a:r>
              <a:rPr lang="en-US" sz="1000" dirty="0">
                <a:solidFill>
                  <a:srgbClr val="FFFFFF"/>
                </a:solidFill>
              </a:rPr>
              <a:t> </a:t>
            </a:r>
            <a:r>
              <a:rPr lang="en-US" sz="1000" dirty="0">
                <a:solidFill>
                  <a:srgbClr val="7BC22F"/>
                </a:solidFill>
              </a:rPr>
              <a:t>INTEGER</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err="1">
                <a:solidFill>
                  <a:srgbClr val="FFFFFF"/>
                </a:solidFill>
              </a:rPr>
              <a:t>check_views</a:t>
            </a:r>
            <a:r>
              <a:rPr lang="en-US" sz="1000" dirty="0">
                <a:solidFill>
                  <a:srgbClr val="FFFFFF"/>
                </a:solidFill>
              </a:rPr>
              <a:t> </a:t>
            </a:r>
            <a:r>
              <a:rPr lang="en-US" sz="1000" dirty="0">
                <a:solidFill>
                  <a:srgbClr val="7BC22F"/>
                </a:solidFill>
              </a:rPr>
              <a:t>RECORD</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BEGIN</a:t>
            </a:r>
            <a:r>
              <a:rPr lang="en-US" sz="1000" dirty="0" smtClean="0">
                <a:solidFill>
                  <a:srgbClr val="FFFFFF"/>
                </a:solidFill>
              </a:rPr>
              <a:t> </a:t>
            </a:r>
          </a:p>
          <a:p>
            <a:pPr>
              <a:lnSpc>
                <a:spcPct val="100000"/>
              </a:lnSpc>
              <a:spcBef>
                <a:spcPts val="0"/>
              </a:spcBef>
            </a:pPr>
            <a:r>
              <a:rPr lang="en-US" sz="1000" dirty="0">
                <a:solidFill>
                  <a:srgbClr val="FFFFFF"/>
                </a:solidFill>
              </a:rPr>
              <a:t>    </a:t>
            </a:r>
            <a:r>
              <a:rPr lang="en-US" sz="1000" dirty="0" err="1">
                <a:solidFill>
                  <a:srgbClr val="FFFFFF"/>
                </a:solidFill>
              </a:rPr>
              <a:t>view_failures</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0</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FOR</a:t>
            </a:r>
            <a:r>
              <a:rPr lang="en-US" sz="1000" dirty="0">
                <a:solidFill>
                  <a:srgbClr val="FFFFFF"/>
                </a:solidFill>
              </a:rPr>
              <a:t> </a:t>
            </a:r>
            <a:r>
              <a:rPr lang="en-US" sz="1000" dirty="0" err="1">
                <a:solidFill>
                  <a:srgbClr val="FFFFFF"/>
                </a:solidFill>
              </a:rPr>
              <a:t>check_views</a:t>
            </a:r>
            <a:r>
              <a:rPr lang="en-US" sz="1000" dirty="0">
                <a:solidFill>
                  <a:srgbClr val="FFFFFF"/>
                </a:solidFill>
              </a:rPr>
              <a:t> </a:t>
            </a:r>
            <a:r>
              <a:rPr lang="en-US" sz="1000" dirty="0">
                <a:solidFill>
                  <a:srgbClr val="7BC22F"/>
                </a:solidFill>
              </a:rPr>
              <a:t>IN</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7BC22F"/>
                </a:solidFill>
              </a:rPr>
              <a:t>SELECT</a:t>
            </a:r>
            <a:r>
              <a:rPr lang="en-US" sz="1000" dirty="0" smtClean="0">
                <a:solidFill>
                  <a:srgbClr val="FFFFFF"/>
                </a:solidFill>
              </a:rPr>
              <a:t> </a:t>
            </a:r>
            <a:r>
              <a:rPr lang="en-US" sz="1000" dirty="0">
                <a:solidFill>
                  <a:srgbClr val="FFFFFF"/>
                </a:solidFill>
              </a:rPr>
              <a:t>definition</a:t>
            </a:r>
            <a:r>
              <a:rPr lang="en-US" sz="1000" dirty="0">
                <a:solidFill>
                  <a:srgbClr val="F08047"/>
                </a:solidFill>
              </a:rPr>
              <a:t>,</a:t>
            </a:r>
            <a:r>
              <a:rPr lang="en-US" sz="1000" dirty="0">
                <a:solidFill>
                  <a:srgbClr val="FFFFFF"/>
                </a:solidFill>
              </a:rPr>
              <a:t> </a:t>
            </a:r>
            <a:r>
              <a:rPr lang="en-US" sz="1000" dirty="0" err="1">
                <a:solidFill>
                  <a:srgbClr val="FFFFFF"/>
                </a:solidFill>
              </a:rPr>
              <a:t>schemaname</a:t>
            </a:r>
            <a:r>
              <a:rPr lang="en-US" sz="1000" dirty="0">
                <a:solidFill>
                  <a:srgbClr val="F08047"/>
                </a:solidFill>
              </a:rPr>
              <a:t>,</a:t>
            </a:r>
            <a:r>
              <a:rPr lang="en-US" sz="1000" dirty="0">
                <a:solidFill>
                  <a:srgbClr val="FFFFFF"/>
                </a:solidFill>
              </a:rPr>
              <a:t> </a:t>
            </a:r>
            <a:r>
              <a:rPr lang="en-US" sz="1000" dirty="0" err="1">
                <a:solidFill>
                  <a:srgbClr val="FFFFFF"/>
                </a:solidFill>
              </a:rPr>
              <a:t>viewname</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a:t>
            </a:r>
            <a:r>
              <a:rPr lang="en-US" sz="1000" dirty="0" smtClean="0">
                <a:solidFill>
                  <a:srgbClr val="7BC22F"/>
                </a:solidFill>
              </a:rPr>
              <a:t>FROM</a:t>
            </a:r>
            <a:r>
              <a:rPr lang="en-US" sz="1000" dirty="0" smtClean="0">
                <a:solidFill>
                  <a:srgbClr val="FFFFFF"/>
                </a:solidFill>
              </a:rPr>
              <a:t> </a:t>
            </a:r>
            <a:r>
              <a:rPr lang="en-US" sz="1000" dirty="0" err="1">
                <a:solidFill>
                  <a:srgbClr val="FFFFFF"/>
                </a:solidFill>
              </a:rPr>
              <a:t>pg_catalog</a:t>
            </a:r>
            <a:r>
              <a:rPr lang="en-US" sz="1000" dirty="0" err="1">
                <a:solidFill>
                  <a:srgbClr val="F08047"/>
                </a:solidFill>
              </a:rPr>
              <a:t>.</a:t>
            </a:r>
            <a:r>
              <a:rPr lang="en-US" sz="1000" dirty="0" err="1">
                <a:solidFill>
                  <a:srgbClr val="FFFFFF"/>
                </a:solidFill>
              </a:rPr>
              <a:t>pg_views</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LOOP</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EXECUTE</a:t>
            </a:r>
            <a:r>
              <a:rPr lang="en-US" sz="1000" dirty="0">
                <a:solidFill>
                  <a:srgbClr val="FFFFFF"/>
                </a:solidFill>
              </a:rPr>
              <a:t> </a:t>
            </a:r>
            <a:r>
              <a:rPr lang="en-US" sz="1000" dirty="0" err="1">
                <a:solidFill>
                  <a:srgbClr val="FFFFFF"/>
                </a:solidFill>
              </a:rPr>
              <a:t>check_views</a:t>
            </a:r>
            <a:r>
              <a:rPr lang="en-US" sz="1000" dirty="0" err="1">
                <a:solidFill>
                  <a:srgbClr val="F08047"/>
                </a:solidFill>
              </a:rPr>
              <a:t>.</a:t>
            </a:r>
            <a:r>
              <a:rPr lang="en-US" sz="1000" dirty="0" err="1">
                <a:solidFill>
                  <a:srgbClr val="FFFFFF"/>
                </a:solidFill>
              </a:rPr>
              <a:t>definition</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END</a:t>
            </a:r>
            <a:r>
              <a:rPr lang="en-US" sz="1000" dirty="0">
                <a:solidFill>
                  <a:srgbClr val="FFFFFF"/>
                </a:solidFill>
              </a:rPr>
              <a:t> </a:t>
            </a:r>
            <a:r>
              <a:rPr lang="en-US" sz="1000" dirty="0">
                <a:solidFill>
                  <a:srgbClr val="7BC22F"/>
                </a:solidFill>
              </a:rPr>
              <a:t>LOOP</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IF</a:t>
            </a:r>
            <a:r>
              <a:rPr lang="en-US" sz="1000" dirty="0">
                <a:solidFill>
                  <a:srgbClr val="FFFFFF"/>
                </a:solidFill>
              </a:rPr>
              <a:t> </a:t>
            </a:r>
            <a:r>
              <a:rPr lang="en-US" sz="1000" dirty="0" err="1">
                <a:solidFill>
                  <a:srgbClr val="FFFFFF"/>
                </a:solidFill>
              </a:rPr>
              <a:t>view_failures</a:t>
            </a:r>
            <a:r>
              <a:rPr lang="en-US" sz="1000" dirty="0">
                <a:solidFill>
                  <a:srgbClr val="FFFFFF"/>
                </a:solidFill>
              </a:rPr>
              <a:t> </a:t>
            </a:r>
            <a:r>
              <a:rPr lang="en-US" sz="1000" dirty="0">
                <a:solidFill>
                  <a:srgbClr val="F08047"/>
                </a:solidFill>
              </a:rPr>
              <a:t>&gt;</a:t>
            </a:r>
            <a:r>
              <a:rPr lang="en-US" sz="1000" dirty="0">
                <a:solidFill>
                  <a:srgbClr val="FFFFFF"/>
                </a:solidFill>
              </a:rPr>
              <a:t> </a:t>
            </a:r>
            <a:r>
              <a:rPr lang="en-US" sz="1000" dirty="0">
                <a:solidFill>
                  <a:srgbClr val="F4DD0B"/>
                </a:solidFill>
              </a:rPr>
              <a:t>0</a:t>
            </a:r>
            <a:r>
              <a:rPr lang="en-US" sz="1000" dirty="0">
                <a:solidFill>
                  <a:srgbClr val="FFFFFF"/>
                </a:solidFill>
              </a:rPr>
              <a:t> </a:t>
            </a:r>
            <a:r>
              <a:rPr lang="en-US" sz="1000" dirty="0">
                <a:solidFill>
                  <a:srgbClr val="7BC22F"/>
                </a:solidFill>
              </a:rPr>
              <a:t>THEN</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RAISE</a:t>
            </a:r>
            <a:r>
              <a:rPr lang="en-US" sz="1000" dirty="0">
                <a:solidFill>
                  <a:srgbClr val="FFFFFF"/>
                </a:solidFill>
              </a:rPr>
              <a:t> NOTICE </a:t>
            </a:r>
            <a:r>
              <a:rPr lang="en-US" sz="1000" dirty="0">
                <a:solidFill>
                  <a:srgbClr val="8DB0D3"/>
                </a:solidFill>
              </a:rPr>
              <a:t>'% VIEWS FAILED'</a:t>
            </a:r>
            <a:r>
              <a:rPr lang="en-US" sz="1000" dirty="0">
                <a:solidFill>
                  <a:srgbClr val="F08047"/>
                </a:solidFill>
              </a:rPr>
              <a:t>,</a:t>
            </a:r>
            <a:r>
              <a:rPr lang="en-US" sz="1000" dirty="0">
                <a:solidFill>
                  <a:srgbClr val="FFFFFF"/>
                </a:solidFill>
              </a:rPr>
              <a:t> </a:t>
            </a:r>
            <a:r>
              <a:rPr lang="en-US" sz="1000" dirty="0" err="1">
                <a:solidFill>
                  <a:srgbClr val="FFFFFF"/>
                </a:solidFill>
              </a:rPr>
              <a:t>view_failures</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USING</a:t>
            </a:r>
            <a:r>
              <a:rPr lang="en-US" sz="1000" dirty="0">
                <a:solidFill>
                  <a:srgbClr val="FFFFFF"/>
                </a:solidFill>
              </a:rPr>
              <a:t> HINT </a:t>
            </a:r>
            <a:r>
              <a:rPr lang="en-US" sz="1000" dirty="0">
                <a:solidFill>
                  <a:srgbClr val="F08047"/>
                </a:solidFill>
              </a:rPr>
              <a:t>=</a:t>
            </a:r>
            <a:r>
              <a:rPr lang="en-US" sz="1000" dirty="0">
                <a:solidFill>
                  <a:srgbClr val="FFFFFF"/>
                </a:solidFill>
              </a:rPr>
              <a:t> </a:t>
            </a:r>
            <a:r>
              <a:rPr lang="en-US" sz="1000" dirty="0">
                <a:solidFill>
                  <a:srgbClr val="8DB0D3"/>
                </a:solidFill>
              </a:rPr>
              <a:t>'You must update these views before continuing the transformation script.'</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END</a:t>
            </a:r>
            <a:r>
              <a:rPr lang="en-US" sz="1000" dirty="0">
                <a:solidFill>
                  <a:srgbClr val="FFFFFF"/>
                </a:solidFill>
              </a:rPr>
              <a:t> </a:t>
            </a:r>
            <a:r>
              <a:rPr lang="en-US" sz="1000" dirty="0">
                <a:solidFill>
                  <a:srgbClr val="7BC22F"/>
                </a:solidFill>
              </a:rPr>
              <a:t>IF</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END</a:t>
            </a:r>
            <a:r>
              <a:rPr lang="en-US" sz="1000" dirty="0">
                <a:solidFill>
                  <a:srgbClr val="F08047"/>
                </a:solidFill>
              </a:rPr>
              <a:t>;</a:t>
            </a:r>
            <a:r>
              <a:rPr lang="en-US" sz="1000" dirty="0">
                <a:solidFill>
                  <a:srgbClr val="FFFFFF"/>
                </a:solidFill>
              </a:rPr>
              <a:t> </a:t>
            </a:r>
          </a:p>
          <a:p>
            <a:pPr>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41</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The problem is what happens when the view fails to execute.</a:t>
            </a:r>
          </a:p>
          <a:p>
            <a:pPr marL="119063" indent="-119063">
              <a:buFont typeface="Arial" panose="020B0604020202020204" pitchFamily="34" charset="0"/>
              <a:buChar char="•"/>
            </a:pPr>
            <a:r>
              <a:rPr lang="en-US" dirty="0"/>
              <a:t>EXECUTE will run the view and ignore the results (data).</a:t>
            </a:r>
          </a:p>
          <a:p>
            <a:pPr marL="119063" indent="-119063">
              <a:buFont typeface="Arial" panose="020B0604020202020204" pitchFamily="34" charset="0"/>
              <a:buChar char="•"/>
            </a:pPr>
            <a:r>
              <a:rPr lang="en-US" dirty="0"/>
              <a:t>When updating a table, sometimes you will need to drop and re-create the views. If you do this as two loop, the first one to write the view </a:t>
            </a:r>
            <a:r>
              <a:rPr lang="en-US" dirty="0" err="1"/>
              <a:t>defs</a:t>
            </a:r>
            <a:r>
              <a:rPr lang="en-US" dirty="0"/>
              <a:t> into a text[] and then a second one to loop through the text[] and re-create the views</a:t>
            </a:r>
            <a:r>
              <a:rPr lang="en-US" dirty="0" smtClean="0"/>
              <a:t>.</a:t>
            </a:r>
            <a:endParaRPr lang="en-US" dirty="0"/>
          </a:p>
        </p:txBody>
      </p:sp>
    </p:spTree>
    <p:extLst>
      <p:ext uri="{BB962C8B-B14F-4D97-AF65-F5344CB8AC3E}">
        <p14:creationId xmlns:p14="http://schemas.microsoft.com/office/powerpoint/2010/main" val="3597469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Handling </a:t>
            </a:r>
            <a:r>
              <a:rPr lang="en-US" dirty="0" smtClean="0"/>
              <a:t>Errors</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LOOP</a:t>
            </a:r>
            <a:r>
              <a:rPr lang="en-US" sz="1000" dirty="0" smtClean="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BEGIN</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3A8BDA"/>
                </a:solidFill>
              </a:rPr>
              <a:t>--SET ROLE finance; </a:t>
            </a:r>
            <a:endParaRPr lang="en-US" sz="1000" dirty="0" smtClean="0">
              <a:solidFill>
                <a:srgbClr val="3A8BDA"/>
              </a:solidFill>
            </a:endParaRPr>
          </a:p>
          <a:p>
            <a:pPr>
              <a:lnSpc>
                <a:spcPct val="100000"/>
              </a:lnSpc>
              <a:spcBef>
                <a:spcPts val="0"/>
              </a:spcBef>
            </a:pPr>
            <a:r>
              <a:rPr lang="en-US" sz="1000" dirty="0" smtClean="0">
                <a:solidFill>
                  <a:srgbClr val="7BC22F"/>
                </a:solidFill>
              </a:rPr>
              <a:t>    EXECUTE</a:t>
            </a:r>
            <a:r>
              <a:rPr lang="en-US" sz="1000" dirty="0" smtClean="0">
                <a:solidFill>
                  <a:srgbClr val="FFFFFF"/>
                </a:solidFill>
              </a:rPr>
              <a:t> </a:t>
            </a:r>
            <a:r>
              <a:rPr lang="en-US" sz="1000" dirty="0" err="1">
                <a:solidFill>
                  <a:srgbClr val="FFFFFF"/>
                </a:solidFill>
              </a:rPr>
              <a:t>check_views</a:t>
            </a:r>
            <a:r>
              <a:rPr lang="en-US" sz="1000" dirty="0" err="1">
                <a:solidFill>
                  <a:srgbClr val="F08047"/>
                </a:solidFill>
              </a:rPr>
              <a:t>.</a:t>
            </a:r>
            <a:r>
              <a:rPr lang="en-US" sz="1000" dirty="0" err="1">
                <a:solidFill>
                  <a:srgbClr val="FFFFFF"/>
                </a:solidFill>
              </a:rPr>
              <a:t>definition</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3A8BDA"/>
                </a:solidFill>
              </a:rPr>
              <a:t>--RAISE NOTICE 'View Passed: %.%', </a:t>
            </a:r>
            <a:r>
              <a:rPr lang="en-US" sz="1000" dirty="0" err="1">
                <a:solidFill>
                  <a:srgbClr val="3A8BDA"/>
                </a:solidFill>
              </a:rPr>
              <a:t>check_views.schemaname</a:t>
            </a:r>
            <a:r>
              <a:rPr lang="en-US" sz="1000" dirty="0">
                <a:solidFill>
                  <a:srgbClr val="3A8BDA"/>
                </a:solidFill>
              </a:rPr>
              <a:t>, </a:t>
            </a:r>
            <a:r>
              <a:rPr lang="en-US" sz="1000" dirty="0" err="1">
                <a:solidFill>
                  <a:srgbClr val="3A8BDA"/>
                </a:solidFill>
              </a:rPr>
              <a:t>check_views.viewname</a:t>
            </a:r>
            <a:r>
              <a:rPr lang="en-US" sz="1000" dirty="0">
                <a:solidFill>
                  <a:srgbClr val="3A8BDA"/>
                </a:solidFill>
              </a:rPr>
              <a:t>; </a:t>
            </a:r>
            <a:endParaRPr lang="en-US" sz="1000" dirty="0" smtClean="0">
              <a:solidFill>
                <a:srgbClr val="3A8BDA"/>
              </a:solidFill>
            </a:endParaRPr>
          </a:p>
          <a:p>
            <a:pPr>
              <a:lnSpc>
                <a:spcPct val="100000"/>
              </a:lnSpc>
              <a:spcBef>
                <a:spcPts val="0"/>
              </a:spcBef>
            </a:pPr>
            <a:r>
              <a:rPr lang="en-US" sz="1000" dirty="0" smtClean="0">
                <a:solidFill>
                  <a:srgbClr val="7BC22F"/>
                </a:solidFill>
              </a:rPr>
              <a:t>  EXCEPTION</a:t>
            </a:r>
            <a:r>
              <a:rPr lang="en-US" sz="1000" dirty="0" smtClean="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WHEN</a:t>
            </a:r>
            <a:r>
              <a:rPr lang="en-US" sz="1000" dirty="0">
                <a:solidFill>
                  <a:srgbClr val="FFFFFF"/>
                </a:solidFill>
              </a:rPr>
              <a:t> </a:t>
            </a:r>
            <a:r>
              <a:rPr lang="en-US" sz="1000" dirty="0" err="1">
                <a:solidFill>
                  <a:srgbClr val="FFFFFF"/>
                </a:solidFill>
              </a:rPr>
              <a:t>invalid_schema_name</a:t>
            </a:r>
            <a:r>
              <a:rPr lang="en-US" sz="1000" dirty="0">
                <a:solidFill>
                  <a:srgbClr val="FFFFFF"/>
                </a:solidFill>
              </a:rPr>
              <a:t> </a:t>
            </a:r>
            <a:r>
              <a:rPr lang="en-US" sz="1000" dirty="0">
                <a:solidFill>
                  <a:srgbClr val="7BC22F"/>
                </a:solidFill>
              </a:rPr>
              <a:t>THEN</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err="1">
                <a:solidFill>
                  <a:srgbClr val="FFFFFF"/>
                </a:solidFill>
              </a:rPr>
              <a:t>view_failures</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view_failures</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RAISE</a:t>
            </a:r>
            <a:r>
              <a:rPr lang="en-US" sz="1000" dirty="0">
                <a:solidFill>
                  <a:srgbClr val="FFFFFF"/>
                </a:solidFill>
              </a:rPr>
              <a:t> NOTICE </a:t>
            </a:r>
            <a:r>
              <a:rPr lang="en-US" sz="1000" dirty="0">
                <a:solidFill>
                  <a:srgbClr val="8DB0D3"/>
                </a:solidFill>
              </a:rPr>
              <a:t>'View Failed - Invalid Schema Name: %.%'</a:t>
            </a:r>
            <a:r>
              <a:rPr lang="en-US" sz="1000" dirty="0">
                <a:solidFill>
                  <a:srgbClr val="F08047"/>
                </a:solidFill>
              </a:rPr>
              <a:t>,</a:t>
            </a:r>
            <a:r>
              <a:rPr lang="en-US" sz="1000" dirty="0">
                <a:solidFill>
                  <a:srgbClr val="FFFFFF"/>
                </a:solidFill>
              </a:rPr>
              <a:t> </a:t>
            </a:r>
            <a:r>
              <a:rPr lang="en-US" sz="1000" dirty="0" err="1">
                <a:solidFill>
                  <a:srgbClr val="FFFFFF"/>
                </a:solidFill>
              </a:rPr>
              <a:t>check_views</a:t>
            </a:r>
            <a:r>
              <a:rPr lang="en-US" sz="1000" dirty="0" err="1">
                <a:solidFill>
                  <a:srgbClr val="F08047"/>
                </a:solidFill>
              </a:rPr>
              <a:t>.</a:t>
            </a:r>
            <a:r>
              <a:rPr lang="en-US" sz="1000" dirty="0" err="1">
                <a:solidFill>
                  <a:srgbClr val="FFFFFF"/>
                </a:solidFill>
              </a:rPr>
              <a:t>schemaname</a:t>
            </a:r>
            <a:r>
              <a:rPr lang="en-US" sz="1000" dirty="0">
                <a:solidFill>
                  <a:srgbClr val="F08047"/>
                </a:solidFill>
              </a:rPr>
              <a:t>,</a:t>
            </a:r>
            <a:r>
              <a:rPr lang="en-US" sz="1000" dirty="0">
                <a:solidFill>
                  <a:srgbClr val="FFFFFF"/>
                </a:solidFill>
              </a:rPr>
              <a:t> </a:t>
            </a:r>
            <a:r>
              <a:rPr lang="en-US" sz="1000" dirty="0" err="1">
                <a:solidFill>
                  <a:srgbClr val="FFFFFF"/>
                </a:solidFill>
              </a:rPr>
              <a:t>check_views</a:t>
            </a:r>
            <a:r>
              <a:rPr lang="en-US" sz="1000" dirty="0" err="1">
                <a:solidFill>
                  <a:srgbClr val="F08047"/>
                </a:solidFill>
              </a:rPr>
              <a:t>.</a:t>
            </a:r>
            <a:r>
              <a:rPr lang="en-US" sz="1000" dirty="0" err="1">
                <a:solidFill>
                  <a:srgbClr val="FFFFFF"/>
                </a:solidFill>
              </a:rPr>
              <a:t>viewname</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WHEN</a:t>
            </a:r>
            <a:r>
              <a:rPr lang="en-US" sz="1000" dirty="0">
                <a:solidFill>
                  <a:srgbClr val="FFFFFF"/>
                </a:solidFill>
              </a:rPr>
              <a:t> </a:t>
            </a:r>
            <a:r>
              <a:rPr lang="en-US" sz="1000" dirty="0">
                <a:solidFill>
                  <a:srgbClr val="7BC22F"/>
                </a:solidFill>
              </a:rPr>
              <a:t>OTHERS</a:t>
            </a:r>
            <a:r>
              <a:rPr lang="en-US" sz="1000" dirty="0">
                <a:solidFill>
                  <a:srgbClr val="FFFFFF"/>
                </a:solidFill>
              </a:rPr>
              <a:t> </a:t>
            </a:r>
            <a:r>
              <a:rPr lang="en-US" sz="1000" dirty="0">
                <a:solidFill>
                  <a:srgbClr val="7BC22F"/>
                </a:solidFill>
              </a:rPr>
              <a:t>THEN</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err="1">
                <a:solidFill>
                  <a:srgbClr val="FFFFFF"/>
                </a:solidFill>
              </a:rPr>
              <a:t>view_failures</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view_failures</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RAISE</a:t>
            </a:r>
            <a:r>
              <a:rPr lang="en-US" sz="1000" dirty="0">
                <a:solidFill>
                  <a:srgbClr val="FFFFFF"/>
                </a:solidFill>
              </a:rPr>
              <a:t> NOTICE </a:t>
            </a:r>
            <a:r>
              <a:rPr lang="en-US" sz="1000" dirty="0" err="1">
                <a:solidFill>
                  <a:srgbClr val="FFFFFF"/>
                </a:solidFill>
              </a:rPr>
              <a:t>E</a:t>
            </a:r>
            <a:r>
              <a:rPr lang="en-US" sz="1000" dirty="0" err="1">
                <a:solidFill>
                  <a:srgbClr val="8DB0D3"/>
                </a:solidFill>
              </a:rPr>
              <a:t>'View</a:t>
            </a:r>
            <a:r>
              <a:rPr lang="en-US" sz="1000" dirty="0">
                <a:solidFill>
                  <a:srgbClr val="8DB0D3"/>
                </a:solidFill>
              </a:rPr>
              <a:t> Failed: %.%\</a:t>
            </a:r>
            <a:r>
              <a:rPr lang="en-US" sz="1000" dirty="0" err="1">
                <a:solidFill>
                  <a:srgbClr val="8DB0D3"/>
                </a:solidFill>
              </a:rPr>
              <a:t>nFailure</a:t>
            </a:r>
            <a:r>
              <a:rPr lang="en-US" sz="1000" dirty="0">
                <a:solidFill>
                  <a:srgbClr val="8DB0D3"/>
                </a:solidFill>
              </a:rPr>
              <a:t> Reason: % - %'</a:t>
            </a:r>
            <a:r>
              <a:rPr lang="en-US" sz="1000" dirty="0">
                <a:solidFill>
                  <a:srgbClr val="F08047"/>
                </a:solidFill>
              </a:rPr>
              <a:t>,</a:t>
            </a:r>
            <a:r>
              <a:rPr lang="en-US" sz="1000" dirty="0">
                <a:solidFill>
                  <a:srgbClr val="FFFFFF"/>
                </a:solidFill>
              </a:rPr>
              <a:t> </a:t>
            </a:r>
            <a:r>
              <a:rPr lang="en-US" sz="1000" dirty="0" err="1">
                <a:solidFill>
                  <a:srgbClr val="FFFFFF"/>
                </a:solidFill>
              </a:rPr>
              <a:t>check_views</a:t>
            </a:r>
            <a:r>
              <a:rPr lang="en-US" sz="1000" dirty="0" err="1">
                <a:solidFill>
                  <a:srgbClr val="F08047"/>
                </a:solidFill>
              </a:rPr>
              <a:t>.</a:t>
            </a:r>
            <a:r>
              <a:rPr lang="en-US" sz="1000" dirty="0" err="1">
                <a:solidFill>
                  <a:srgbClr val="FFFFFF"/>
                </a:solidFill>
              </a:rPr>
              <a:t>schemaname</a:t>
            </a:r>
            <a:r>
              <a:rPr lang="en-US" sz="1000" dirty="0">
                <a:solidFill>
                  <a:srgbClr val="F08047"/>
                </a:solidFill>
              </a:rPr>
              <a:t>,</a:t>
            </a:r>
            <a:r>
              <a:rPr lang="en-US" sz="1000" dirty="0">
                <a:solidFill>
                  <a:srgbClr val="FFFFFF"/>
                </a:solidFill>
              </a:rPr>
              <a:t> </a:t>
            </a:r>
            <a:r>
              <a:rPr lang="en-US" sz="1000" dirty="0" err="1">
                <a:solidFill>
                  <a:srgbClr val="FFFFFF"/>
                </a:solidFill>
              </a:rPr>
              <a:t>check_views</a:t>
            </a:r>
            <a:r>
              <a:rPr lang="en-US" sz="1000" dirty="0" err="1">
                <a:solidFill>
                  <a:srgbClr val="F08047"/>
                </a:solidFill>
              </a:rPr>
              <a:t>.</a:t>
            </a:r>
            <a:r>
              <a:rPr lang="en-US" sz="1000" dirty="0" err="1">
                <a:solidFill>
                  <a:srgbClr val="FFFFFF"/>
                </a:solidFill>
              </a:rPr>
              <a:t>viewname</a:t>
            </a:r>
            <a:r>
              <a:rPr lang="en-US" sz="1000" dirty="0">
                <a:solidFill>
                  <a:srgbClr val="F08047"/>
                </a:solidFill>
              </a:rPr>
              <a:t>,</a:t>
            </a:r>
            <a:r>
              <a:rPr lang="en-US" sz="1000" dirty="0">
                <a:solidFill>
                  <a:srgbClr val="FFFFFF"/>
                </a:solidFill>
              </a:rPr>
              <a:t> </a:t>
            </a:r>
            <a:r>
              <a:rPr lang="en-US" sz="1000" dirty="0">
                <a:solidFill>
                  <a:srgbClr val="7BC22F"/>
                </a:solidFill>
              </a:rPr>
              <a:t>SQLSTATE</a:t>
            </a:r>
            <a:r>
              <a:rPr lang="en-US" sz="1000" dirty="0">
                <a:solidFill>
                  <a:srgbClr val="F08047"/>
                </a:solidFill>
              </a:rPr>
              <a:t>,</a:t>
            </a:r>
            <a:r>
              <a:rPr lang="en-US" sz="1000" dirty="0">
                <a:solidFill>
                  <a:srgbClr val="FFFFFF"/>
                </a:solidFill>
              </a:rPr>
              <a:t> </a:t>
            </a:r>
            <a:r>
              <a:rPr lang="en-US" sz="1000" dirty="0">
                <a:solidFill>
                  <a:srgbClr val="7BC22F"/>
                </a:solidFill>
              </a:rPr>
              <a:t>SQLERRM</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END</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3A8BDA"/>
                </a:solidFill>
              </a:rPr>
              <a:t>--RESET ROLE; </a:t>
            </a:r>
            <a:endParaRPr lang="en-US" sz="1000" dirty="0" smtClean="0">
              <a:solidFill>
                <a:srgbClr val="3A8BDA"/>
              </a:solidFill>
            </a:endParaRPr>
          </a:p>
          <a:p>
            <a:pPr>
              <a:lnSpc>
                <a:spcPct val="100000"/>
              </a:lnSpc>
              <a:spcBef>
                <a:spcPts val="0"/>
              </a:spcBef>
            </a:pPr>
            <a:r>
              <a:rPr lang="en-US" sz="1000" dirty="0" smtClean="0">
                <a:solidFill>
                  <a:srgbClr val="7BC22F"/>
                </a:solidFill>
              </a:rPr>
              <a:t>END</a:t>
            </a:r>
            <a:r>
              <a:rPr lang="en-US" sz="1000" dirty="0" smtClean="0">
                <a:solidFill>
                  <a:srgbClr val="FFFFFF"/>
                </a:solidFill>
              </a:rPr>
              <a:t> </a:t>
            </a:r>
            <a:r>
              <a:rPr lang="en-US" sz="1000" dirty="0">
                <a:solidFill>
                  <a:srgbClr val="7BC22F"/>
                </a:solidFill>
              </a:rPr>
              <a:t>LOOP</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08047"/>
                </a:solidFill>
              </a:rPr>
              <a:t>…</a:t>
            </a:r>
            <a:r>
              <a:rPr lang="en-US" sz="1000" dirty="0" smtClean="0">
                <a:solidFill>
                  <a:srgbClr val="FFFFFF"/>
                </a:solidFill>
              </a:rPr>
              <a:t> </a:t>
            </a:r>
            <a:endParaRPr lang="en-US" sz="1000" dirty="0">
              <a:solidFill>
                <a:srgbClr val="FFFFFF"/>
              </a:solidFill>
            </a:endParaRPr>
          </a:p>
          <a:p>
            <a:pPr>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42</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The problem is what happens when the view fails to execute.</a:t>
            </a:r>
          </a:p>
          <a:p>
            <a:pPr marL="119063" indent="-119063">
              <a:buFont typeface="Arial" panose="020B0604020202020204" pitchFamily="34" charset="0"/>
              <a:buChar char="•"/>
            </a:pPr>
            <a:r>
              <a:rPr lang="en-US" dirty="0"/>
              <a:t>There are bugs in certain versions of PostgreSQL that the view definition will not execute even though the view works. I found these bugs and they are fixed in the latest versions of PostgreSQL</a:t>
            </a:r>
            <a:r>
              <a:rPr lang="en-US" dirty="0" smtClean="0"/>
              <a:t>.</a:t>
            </a:r>
            <a:endParaRPr lang="en-US" dirty="0"/>
          </a:p>
        </p:txBody>
      </p:sp>
    </p:spTree>
    <p:extLst>
      <p:ext uri="{BB962C8B-B14F-4D97-AF65-F5344CB8AC3E}">
        <p14:creationId xmlns:p14="http://schemas.microsoft.com/office/powerpoint/2010/main" val="865392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altLang="en-US" dirty="0">
                <a:ea typeface="ヒラギノ角ゴ Pro W3" charset="-128"/>
              </a:rPr>
              <a:t>Counting all the rows for all </a:t>
            </a:r>
            <a:r>
              <a:rPr lang="en-US" altLang="en-US" dirty="0" smtClean="0">
                <a:ea typeface="ヒラギノ角ゴ Pro W3" charset="-128"/>
              </a:rPr>
              <a:t>tables</a:t>
            </a:r>
          </a:p>
          <a:p>
            <a:pPr marL="90488" lvl="1">
              <a:spcBef>
                <a:spcPct val="0"/>
              </a:spcBef>
            </a:pPr>
            <a:r>
              <a:rPr lang="en-US" altLang="en-US" dirty="0" smtClean="0">
                <a:ea typeface="ヒラギノ角ゴ Pro W3" charset="-128"/>
              </a:rPr>
              <a:t>Usable with SELECT permissions only</a:t>
            </a:r>
            <a:endParaRPr lang="en-US" altLang="en-US" dirty="0" smtClean="0">
              <a:ea typeface="ヒラギノ角ゴ Pro W3" charset="-128"/>
            </a:endParaRPr>
          </a:p>
        </p:txBody>
      </p:sp>
    </p:spTree>
    <p:extLst>
      <p:ext uri="{BB962C8B-B14F-4D97-AF65-F5344CB8AC3E}">
        <p14:creationId xmlns:p14="http://schemas.microsoft.com/office/powerpoint/2010/main" val="231555378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100" dirty="0" smtClean="0"/>
              <a:t>Setting up the Inline Function</a:t>
            </a:r>
            <a:endParaRPr lang="en-US" sz="3100"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DO</a:t>
            </a:r>
            <a:r>
              <a:rPr lang="en-US" sz="1000" dirty="0">
                <a:solidFill>
                  <a:srgbClr val="FFFFFF"/>
                </a:solidFill>
              </a:rPr>
              <a:t> $$ </a:t>
            </a:r>
            <a:endParaRPr lang="en-US" sz="1000" dirty="0" smtClean="0">
              <a:solidFill>
                <a:srgbClr val="FFFFFF"/>
              </a:solidFill>
            </a:endParaRPr>
          </a:p>
          <a:p>
            <a:pPr>
              <a:lnSpc>
                <a:spcPct val="100000"/>
              </a:lnSpc>
              <a:spcBef>
                <a:spcPts val="0"/>
              </a:spcBef>
            </a:pPr>
            <a:r>
              <a:rPr lang="en-US" sz="1000" dirty="0" smtClean="0">
                <a:solidFill>
                  <a:srgbClr val="7BC22F"/>
                </a:solidFill>
              </a:rPr>
              <a:t>DECLARE</a:t>
            </a:r>
            <a:r>
              <a:rPr lang="en-US" sz="1000" dirty="0" smtClean="0">
                <a:solidFill>
                  <a:srgbClr val="FFFFFF"/>
                </a:solidFill>
              </a:rPr>
              <a:t> </a:t>
            </a:r>
          </a:p>
          <a:p>
            <a:pPr>
              <a:lnSpc>
                <a:spcPct val="100000"/>
              </a:lnSpc>
              <a:spcBef>
                <a:spcPts val="0"/>
              </a:spcBef>
            </a:pPr>
            <a:r>
              <a:rPr lang="en-US" sz="1000" dirty="0" smtClean="0">
                <a:solidFill>
                  <a:srgbClr val="FFFFFF"/>
                </a:solidFill>
              </a:rPr>
              <a:t>  r </a:t>
            </a:r>
            <a:r>
              <a:rPr lang="en-US" sz="1000" dirty="0">
                <a:solidFill>
                  <a:srgbClr val="7BC22F"/>
                </a:solidFill>
              </a:rPr>
              <a:t>record</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FFFFF"/>
                </a:solidFill>
              </a:rPr>
              <a:t>  </a:t>
            </a:r>
            <a:r>
              <a:rPr lang="en-US" sz="1000" dirty="0" err="1" smtClean="0">
                <a:solidFill>
                  <a:srgbClr val="FFFFFF"/>
                </a:solidFill>
              </a:rPr>
              <a:t>insert_sql_code</a:t>
            </a:r>
            <a:r>
              <a:rPr lang="en-US" sz="1000" dirty="0" smtClean="0">
                <a:solidFill>
                  <a:srgbClr val="FFFFFF"/>
                </a:solidFill>
              </a:rPr>
              <a:t> </a:t>
            </a:r>
            <a:r>
              <a:rPr lang="en-US" sz="1000" dirty="0">
                <a:solidFill>
                  <a:srgbClr val="FFFFFF"/>
                </a:solidFill>
              </a:rPr>
              <a:t>TEXT</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FFFFF"/>
                </a:solidFill>
              </a:rPr>
              <a:t>  </a:t>
            </a:r>
            <a:r>
              <a:rPr lang="en-US" sz="1000" dirty="0" err="1" smtClean="0">
                <a:solidFill>
                  <a:srgbClr val="FFFFFF"/>
                </a:solidFill>
              </a:rPr>
              <a:t>sql_code</a:t>
            </a:r>
            <a:r>
              <a:rPr lang="en-US" sz="1000" dirty="0" smtClean="0">
                <a:solidFill>
                  <a:srgbClr val="FFFFFF"/>
                </a:solidFill>
              </a:rPr>
              <a:t> </a:t>
            </a:r>
            <a:r>
              <a:rPr lang="en-US" sz="1000" dirty="0">
                <a:solidFill>
                  <a:srgbClr val="FFFFFF"/>
                </a:solidFill>
              </a:rPr>
              <a:t>TEXT</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FFFFF"/>
                </a:solidFill>
              </a:rPr>
              <a:t>  </a:t>
            </a:r>
            <a:r>
              <a:rPr lang="en-US" sz="1000" dirty="0" err="1" smtClean="0">
                <a:solidFill>
                  <a:srgbClr val="FFFFFF"/>
                </a:solidFill>
              </a:rPr>
              <a:t>temp_table</a:t>
            </a:r>
            <a:r>
              <a:rPr lang="en-US" sz="1000" dirty="0" smtClean="0">
                <a:solidFill>
                  <a:srgbClr val="FFFFFF"/>
                </a:solidFill>
              </a:rPr>
              <a:t> </a:t>
            </a:r>
            <a:r>
              <a:rPr lang="en-US" sz="1000" dirty="0">
                <a:solidFill>
                  <a:srgbClr val="FFFFFF"/>
                </a:solidFill>
              </a:rPr>
              <a:t>TEXT</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BEGIN</a:t>
            </a:r>
            <a:r>
              <a:rPr lang="en-US" sz="1000" dirty="0" smtClean="0">
                <a:solidFill>
                  <a:srgbClr val="FFFFFF"/>
                </a:solidFill>
              </a:rPr>
              <a:t> </a:t>
            </a:r>
          </a:p>
          <a:p>
            <a:pPr>
              <a:lnSpc>
                <a:spcPct val="100000"/>
              </a:lnSpc>
              <a:spcBef>
                <a:spcPts val="0"/>
              </a:spcBef>
            </a:pPr>
            <a:r>
              <a:rPr lang="en-US" sz="1000" dirty="0" smtClean="0">
                <a:solidFill>
                  <a:srgbClr val="F08047"/>
                </a:solidFill>
              </a:rPr>
              <a:t>…</a:t>
            </a:r>
            <a:endParaRPr lang="en-US" sz="1000" dirty="0"/>
          </a:p>
          <a:p>
            <a:pPr>
              <a:lnSpc>
                <a:spcPct val="100000"/>
              </a:lnSpc>
              <a:spcBef>
                <a:spcPts val="0"/>
              </a:spcBef>
            </a:pPr>
            <a:r>
              <a:rPr lang="en-US" sz="1000" dirty="0" smtClean="0">
                <a:solidFill>
                  <a:srgbClr val="7BC22F"/>
                </a:solidFill>
              </a:rPr>
              <a:t>END</a:t>
            </a:r>
            <a:r>
              <a:rPr lang="en-US" sz="1000" dirty="0" smtClean="0">
                <a:solidFill>
                  <a:srgbClr val="FFFFFF"/>
                </a:solidFill>
              </a:rPr>
              <a:t> </a:t>
            </a:r>
            <a:r>
              <a:rPr lang="en-US" sz="1000" dirty="0">
                <a:solidFill>
                  <a:srgbClr val="7BC22F"/>
                </a:solidFill>
              </a:rPr>
              <a:t>LOOP</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END</a:t>
            </a:r>
            <a:r>
              <a:rPr lang="en-US" sz="1000" dirty="0" smtClean="0">
                <a:solidFill>
                  <a:srgbClr val="FFFFFF"/>
                </a:solidFill>
              </a:rPr>
              <a:t> </a:t>
            </a:r>
            <a:r>
              <a:rPr lang="en-US" sz="1000" dirty="0">
                <a:solidFill>
                  <a:srgbClr val="FFFFFF"/>
                </a:solidFill>
              </a:rPr>
              <a:t>$$</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endParaRPr lang="en-US" sz="1000" dirty="0">
              <a:solidFill>
                <a:srgbClr val="FFFFFF"/>
              </a:solidFill>
            </a:endParaRPr>
          </a:p>
          <a:p>
            <a:pPr>
              <a:lnSpc>
                <a:spcPct val="100000"/>
              </a:lnSpc>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44</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smtClean="0"/>
              <a:t>Here we setup the basic inline function.</a:t>
            </a:r>
          </a:p>
          <a:p>
            <a:pPr marL="119063" indent="-119063">
              <a:buFont typeface="Arial" panose="020B0604020202020204" pitchFamily="34" charset="0"/>
              <a:buChar char="•"/>
            </a:pPr>
            <a:r>
              <a:rPr lang="en-US" dirty="0" smtClean="0"/>
              <a:t>We will need the following variables:</a:t>
            </a:r>
          </a:p>
          <a:p>
            <a:pPr marL="234951" lvl="1" indent="-119063">
              <a:buFont typeface="Arial" panose="020B0604020202020204" pitchFamily="34" charset="0"/>
              <a:buChar char="•"/>
            </a:pPr>
            <a:r>
              <a:rPr lang="en-US" dirty="0" smtClean="0"/>
              <a:t>r for looping through a list of the tables.</a:t>
            </a:r>
          </a:p>
          <a:p>
            <a:pPr marL="234951" lvl="1" indent="-119063">
              <a:buFont typeface="Arial" panose="020B0604020202020204" pitchFamily="34" charset="0"/>
              <a:buChar char="•"/>
            </a:pPr>
            <a:r>
              <a:rPr lang="en-US" dirty="0" err="1" smtClean="0"/>
              <a:t>insert_sql_code</a:t>
            </a:r>
            <a:r>
              <a:rPr lang="en-US" dirty="0" smtClean="0"/>
              <a:t> for the base INSERT statement and we will add our values to for each row of data.</a:t>
            </a:r>
          </a:p>
          <a:p>
            <a:pPr marL="234951" lvl="1" indent="-119063">
              <a:buFont typeface="Arial" panose="020B0604020202020204" pitchFamily="34" charset="0"/>
              <a:buChar char="•"/>
            </a:pPr>
            <a:r>
              <a:rPr lang="en-US" dirty="0" err="1" smtClean="0"/>
              <a:t>sql_code</a:t>
            </a:r>
            <a:r>
              <a:rPr lang="en-US" dirty="0" smtClean="0"/>
              <a:t> as a reusable variable for our SQL statements that we are going to execute. </a:t>
            </a:r>
          </a:p>
          <a:p>
            <a:pPr marL="234951" lvl="1" indent="-119063">
              <a:buFont typeface="Arial" panose="020B0604020202020204" pitchFamily="34" charset="0"/>
              <a:buChar char="•"/>
            </a:pPr>
            <a:r>
              <a:rPr lang="en-US" dirty="0" err="1" smtClean="0"/>
              <a:t>temp_table</a:t>
            </a:r>
            <a:r>
              <a:rPr lang="en-US" dirty="0" smtClean="0"/>
              <a:t> for the name of our temp table. This is so you can easily change the name of the table.</a:t>
            </a:r>
            <a:endParaRPr lang="en-US" dirty="0"/>
          </a:p>
        </p:txBody>
      </p:sp>
    </p:spTree>
    <p:extLst>
      <p:ext uri="{BB962C8B-B14F-4D97-AF65-F5344CB8AC3E}">
        <p14:creationId xmlns:p14="http://schemas.microsoft.com/office/powerpoint/2010/main" val="815956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100" dirty="0" smtClean="0"/>
              <a:t>The Body of the Function</a:t>
            </a:r>
            <a:endParaRPr lang="en-US" sz="3100"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F08047"/>
                </a:solidFill>
              </a:rPr>
              <a:t>…</a:t>
            </a:r>
            <a:endParaRPr lang="en-US" sz="1000" dirty="0"/>
          </a:p>
          <a:p>
            <a:pPr>
              <a:lnSpc>
                <a:spcPct val="100000"/>
              </a:lnSpc>
              <a:spcBef>
                <a:spcPts val="0"/>
              </a:spcBef>
            </a:pPr>
            <a:r>
              <a:rPr lang="en-US" sz="1000" dirty="0" err="1" smtClean="0">
                <a:solidFill>
                  <a:srgbClr val="FFFFFF"/>
                </a:solidFill>
              </a:rPr>
              <a:t>temp_table</a:t>
            </a:r>
            <a:r>
              <a:rPr lang="en-US" sz="1000" dirty="0" smtClean="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a:t>
            </a:r>
            <a:r>
              <a:rPr lang="en-US" sz="1000" dirty="0" err="1">
                <a:solidFill>
                  <a:srgbClr val="8DB0D3"/>
                </a:solidFill>
              </a:rPr>
              <a:t>xxxx</a:t>
            </a:r>
            <a:r>
              <a:rPr lang="en-US" sz="1000" dirty="0">
                <a:solidFill>
                  <a:srgbClr val="8DB0D3"/>
                </a:solidFill>
              </a:rPr>
              <a:t>'</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err="1" smtClean="0">
                <a:solidFill>
                  <a:srgbClr val="FFFFFF"/>
                </a:solidFill>
              </a:rPr>
              <a:t>insert_sql_code</a:t>
            </a:r>
            <a:r>
              <a:rPr lang="en-US" sz="1000" dirty="0" smtClean="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'INSERT INTO '</a:t>
            </a:r>
            <a:r>
              <a:rPr lang="en-US" sz="1000" dirty="0">
                <a:solidFill>
                  <a:srgbClr val="FFFFFF"/>
                </a:solidFill>
              </a:rPr>
              <a:t> </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FFFFF"/>
                </a:solidFill>
              </a:rPr>
              <a:t>  </a:t>
            </a:r>
            <a:r>
              <a:rPr lang="en-US" sz="1000" dirty="0" err="1" smtClean="0">
                <a:solidFill>
                  <a:srgbClr val="FFFFFF"/>
                </a:solidFill>
              </a:rPr>
              <a:t>quote_ident</a:t>
            </a:r>
            <a:r>
              <a:rPr lang="en-US" sz="1000" dirty="0" smtClean="0">
                <a:solidFill>
                  <a:srgbClr val="F08047"/>
                </a:solidFill>
              </a:rPr>
              <a:t>(</a:t>
            </a:r>
            <a:r>
              <a:rPr lang="en-US" sz="1000" dirty="0" err="1" smtClean="0">
                <a:solidFill>
                  <a:srgbClr val="FFFFFF"/>
                </a:solidFill>
              </a:rPr>
              <a:t>temp_table</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 '</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err="1" smtClean="0">
                <a:solidFill>
                  <a:srgbClr val="FFFFFF"/>
                </a:solidFill>
              </a:rPr>
              <a:t>sql_code</a:t>
            </a:r>
            <a:r>
              <a:rPr lang="en-US" sz="1000" dirty="0" smtClean="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'CREATE TEMP TABLE IF NOT EXISTS '</a:t>
            </a:r>
            <a:r>
              <a:rPr lang="en-US" sz="1000" dirty="0">
                <a:solidFill>
                  <a:srgbClr val="FFFFFF"/>
                </a:solidFill>
              </a:rPr>
              <a:t> </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FFFFF"/>
                </a:solidFill>
              </a:rPr>
              <a:t>  </a:t>
            </a:r>
            <a:r>
              <a:rPr lang="en-US" sz="1000" dirty="0" err="1" smtClean="0">
                <a:solidFill>
                  <a:srgbClr val="FFFFFF"/>
                </a:solidFill>
              </a:rPr>
              <a:t>quote_ident</a:t>
            </a:r>
            <a:r>
              <a:rPr lang="en-US" sz="1000" dirty="0" smtClean="0">
                <a:solidFill>
                  <a:srgbClr val="F08047"/>
                </a:solidFill>
              </a:rPr>
              <a:t>(</a:t>
            </a:r>
            <a:r>
              <a:rPr lang="en-US" sz="1000" dirty="0" err="1" smtClean="0">
                <a:solidFill>
                  <a:srgbClr val="FFFFFF"/>
                </a:solidFill>
              </a:rPr>
              <a:t>temp_table</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 ( </a:t>
            </a:r>
            <a:endParaRPr lang="en-US" sz="1000" dirty="0" smtClean="0">
              <a:solidFill>
                <a:srgbClr val="8DB0D3"/>
              </a:solidFill>
            </a:endParaRPr>
          </a:p>
          <a:p>
            <a:pPr>
              <a:lnSpc>
                <a:spcPct val="100000"/>
              </a:lnSpc>
              <a:spcBef>
                <a:spcPts val="0"/>
              </a:spcBef>
            </a:pPr>
            <a:r>
              <a:rPr lang="en-US" sz="1000" dirty="0" smtClean="0">
                <a:solidFill>
                  <a:srgbClr val="8DB0D3"/>
                </a:solidFill>
              </a:rPr>
              <a:t>  </a:t>
            </a:r>
            <a:r>
              <a:rPr lang="en-US" sz="1000" dirty="0" err="1" smtClean="0">
                <a:solidFill>
                  <a:srgbClr val="8DB0D3"/>
                </a:solidFill>
              </a:rPr>
              <a:t>table_catalog</a:t>
            </a:r>
            <a:r>
              <a:rPr lang="en-US" sz="1000" dirty="0" smtClean="0">
                <a:solidFill>
                  <a:srgbClr val="8DB0D3"/>
                </a:solidFill>
              </a:rPr>
              <a:t> </a:t>
            </a:r>
            <a:r>
              <a:rPr lang="en-US" sz="1000" dirty="0" err="1">
                <a:solidFill>
                  <a:srgbClr val="8DB0D3"/>
                </a:solidFill>
              </a:rPr>
              <a:t>information_schema.sql_identifier</a:t>
            </a:r>
            <a:r>
              <a:rPr lang="en-US" sz="1000" dirty="0">
                <a:solidFill>
                  <a:srgbClr val="8DB0D3"/>
                </a:solidFill>
              </a:rPr>
              <a:t>, </a:t>
            </a:r>
            <a:endParaRPr lang="en-US" sz="1000" dirty="0" smtClean="0">
              <a:solidFill>
                <a:srgbClr val="8DB0D3"/>
              </a:solidFill>
            </a:endParaRPr>
          </a:p>
          <a:p>
            <a:pPr>
              <a:lnSpc>
                <a:spcPct val="100000"/>
              </a:lnSpc>
              <a:spcBef>
                <a:spcPts val="0"/>
              </a:spcBef>
            </a:pPr>
            <a:r>
              <a:rPr lang="en-US" sz="1000" dirty="0" smtClean="0">
                <a:solidFill>
                  <a:srgbClr val="8DB0D3"/>
                </a:solidFill>
              </a:rPr>
              <a:t>  </a:t>
            </a:r>
            <a:r>
              <a:rPr lang="en-US" sz="1000" dirty="0" err="1" smtClean="0">
                <a:solidFill>
                  <a:srgbClr val="8DB0D3"/>
                </a:solidFill>
              </a:rPr>
              <a:t>table_schema</a:t>
            </a:r>
            <a:r>
              <a:rPr lang="en-US" sz="1000" dirty="0" smtClean="0">
                <a:solidFill>
                  <a:srgbClr val="8DB0D3"/>
                </a:solidFill>
              </a:rPr>
              <a:t> </a:t>
            </a:r>
            <a:r>
              <a:rPr lang="en-US" sz="1000" dirty="0" err="1">
                <a:solidFill>
                  <a:srgbClr val="8DB0D3"/>
                </a:solidFill>
              </a:rPr>
              <a:t>information_schema.sql_identifier</a:t>
            </a:r>
            <a:r>
              <a:rPr lang="en-US" sz="1000" dirty="0">
                <a:solidFill>
                  <a:srgbClr val="8DB0D3"/>
                </a:solidFill>
              </a:rPr>
              <a:t>, </a:t>
            </a:r>
            <a:endParaRPr lang="en-US" sz="1000" dirty="0" smtClean="0">
              <a:solidFill>
                <a:srgbClr val="8DB0D3"/>
              </a:solidFill>
            </a:endParaRPr>
          </a:p>
          <a:p>
            <a:pPr>
              <a:lnSpc>
                <a:spcPct val="100000"/>
              </a:lnSpc>
              <a:spcBef>
                <a:spcPts val="0"/>
              </a:spcBef>
            </a:pPr>
            <a:r>
              <a:rPr lang="en-US" sz="1000" dirty="0" smtClean="0">
                <a:solidFill>
                  <a:srgbClr val="8DB0D3"/>
                </a:solidFill>
              </a:rPr>
              <a:t>  </a:t>
            </a:r>
            <a:r>
              <a:rPr lang="en-US" sz="1000" dirty="0" err="1" smtClean="0">
                <a:solidFill>
                  <a:srgbClr val="8DB0D3"/>
                </a:solidFill>
              </a:rPr>
              <a:t>table_name</a:t>
            </a:r>
            <a:r>
              <a:rPr lang="en-US" sz="1000" dirty="0" smtClean="0">
                <a:solidFill>
                  <a:srgbClr val="8DB0D3"/>
                </a:solidFill>
              </a:rPr>
              <a:t> </a:t>
            </a:r>
            <a:r>
              <a:rPr lang="en-US" sz="1000" dirty="0" err="1">
                <a:solidFill>
                  <a:srgbClr val="8DB0D3"/>
                </a:solidFill>
              </a:rPr>
              <a:t>information_schema.sql_identifier</a:t>
            </a:r>
            <a:r>
              <a:rPr lang="en-US" sz="1000" dirty="0">
                <a:solidFill>
                  <a:srgbClr val="8DB0D3"/>
                </a:solidFill>
              </a:rPr>
              <a:t>, </a:t>
            </a:r>
            <a:endParaRPr lang="en-US" sz="1000" dirty="0" smtClean="0">
              <a:solidFill>
                <a:srgbClr val="8DB0D3"/>
              </a:solidFill>
            </a:endParaRPr>
          </a:p>
          <a:p>
            <a:pPr>
              <a:lnSpc>
                <a:spcPct val="100000"/>
              </a:lnSpc>
              <a:spcBef>
                <a:spcPts val="0"/>
              </a:spcBef>
            </a:pPr>
            <a:r>
              <a:rPr lang="en-US" sz="1000" dirty="0" smtClean="0">
                <a:solidFill>
                  <a:srgbClr val="8DB0D3"/>
                </a:solidFill>
              </a:rPr>
              <a:t>  "</a:t>
            </a:r>
            <a:r>
              <a:rPr lang="en-US" sz="1000" dirty="0">
                <a:solidFill>
                  <a:srgbClr val="8DB0D3"/>
                </a:solidFill>
              </a:rPr>
              <a:t>count" </a:t>
            </a:r>
            <a:r>
              <a:rPr lang="en-US" sz="1000" dirty="0" err="1">
                <a:solidFill>
                  <a:srgbClr val="8DB0D3"/>
                </a:solidFill>
              </a:rPr>
              <a:t>bigint</a:t>
            </a:r>
            <a:r>
              <a:rPr lang="en-US" sz="1000" dirty="0">
                <a:solidFill>
                  <a:srgbClr val="8DB0D3"/>
                </a:solidFill>
              </a:rPr>
              <a:t>)'</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endParaRPr lang="en-US" sz="1000" dirty="0">
              <a:solidFill>
                <a:srgbClr val="FFFFFF"/>
              </a:solidFill>
            </a:endParaRPr>
          </a:p>
          <a:p>
            <a:pPr>
              <a:lnSpc>
                <a:spcPct val="100000"/>
              </a:lnSpc>
              <a:spcBef>
                <a:spcPts val="0"/>
              </a:spcBef>
            </a:pPr>
            <a:r>
              <a:rPr lang="en-US" sz="1000" dirty="0" smtClean="0">
                <a:solidFill>
                  <a:srgbClr val="7BC22F"/>
                </a:solidFill>
              </a:rPr>
              <a:t>EXECUTE</a:t>
            </a:r>
            <a:r>
              <a:rPr lang="en-US" sz="1000" dirty="0" smtClean="0">
                <a:solidFill>
                  <a:srgbClr val="FFFFFF"/>
                </a:solidFill>
              </a:rPr>
              <a:t> </a:t>
            </a:r>
            <a:r>
              <a:rPr lang="en-US" sz="1000" dirty="0" err="1">
                <a:solidFill>
                  <a:srgbClr val="FFFFFF"/>
                </a:solidFill>
              </a:rPr>
              <a:t>sql_code</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err="1" smtClean="0">
                <a:solidFill>
                  <a:srgbClr val="FFFFFF"/>
                </a:solidFill>
              </a:rPr>
              <a:t>sql_code</a:t>
            </a:r>
            <a:r>
              <a:rPr lang="en-US" sz="1000" dirty="0" smtClean="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'TRUNCATE TABLE '</a:t>
            </a:r>
            <a:r>
              <a:rPr lang="en-US" sz="1000" dirty="0">
                <a:solidFill>
                  <a:srgbClr val="FFFFFF"/>
                </a:solidFill>
              </a:rPr>
              <a:t> </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FFFFF"/>
                </a:solidFill>
              </a:rPr>
              <a:t>  </a:t>
            </a:r>
            <a:r>
              <a:rPr lang="en-US" sz="1000" dirty="0" err="1" smtClean="0">
                <a:solidFill>
                  <a:srgbClr val="FFFFFF"/>
                </a:solidFill>
              </a:rPr>
              <a:t>quote_ident</a:t>
            </a:r>
            <a:r>
              <a:rPr lang="en-US" sz="1000" dirty="0" smtClean="0">
                <a:solidFill>
                  <a:srgbClr val="F08047"/>
                </a:solidFill>
              </a:rPr>
              <a:t>(</a:t>
            </a:r>
            <a:r>
              <a:rPr lang="en-US" sz="1000" dirty="0" err="1" smtClean="0">
                <a:solidFill>
                  <a:srgbClr val="FFFFFF"/>
                </a:solidFill>
              </a:rPr>
              <a:t>temp_table</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EXECUTE</a:t>
            </a:r>
            <a:r>
              <a:rPr lang="en-US" sz="1000" dirty="0" smtClean="0">
                <a:solidFill>
                  <a:srgbClr val="FFFFFF"/>
                </a:solidFill>
              </a:rPr>
              <a:t> </a:t>
            </a:r>
            <a:r>
              <a:rPr lang="en-US" sz="1000" dirty="0" err="1">
                <a:solidFill>
                  <a:srgbClr val="FFFFFF"/>
                </a:solidFill>
              </a:rPr>
              <a:t>sql_code</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endParaRPr lang="en-US" sz="1000" dirty="0">
              <a:solidFill>
                <a:srgbClr val="FFFFFF"/>
              </a:solidFill>
            </a:endParaRPr>
          </a:p>
          <a:p>
            <a:pPr>
              <a:lnSpc>
                <a:spcPct val="100000"/>
              </a:lnSpc>
              <a:spcBef>
                <a:spcPts val="0"/>
              </a:spcBef>
            </a:pPr>
            <a:r>
              <a:rPr lang="en-US" sz="1000" dirty="0" smtClean="0">
                <a:solidFill>
                  <a:srgbClr val="7BC22F"/>
                </a:solidFill>
              </a:rPr>
              <a:t>FOR</a:t>
            </a:r>
            <a:r>
              <a:rPr lang="en-US" sz="1000" dirty="0" smtClean="0">
                <a:solidFill>
                  <a:srgbClr val="FFFFFF"/>
                </a:solidFill>
              </a:rPr>
              <a:t> </a:t>
            </a:r>
            <a:r>
              <a:rPr lang="en-US" sz="1000" dirty="0">
                <a:solidFill>
                  <a:srgbClr val="FFFFFF"/>
                </a:solidFill>
              </a:rPr>
              <a:t>r </a:t>
            </a:r>
            <a:r>
              <a:rPr lang="en-US" sz="1000" dirty="0">
                <a:solidFill>
                  <a:srgbClr val="7BC22F"/>
                </a:solidFill>
              </a:rPr>
              <a:t>IN</a:t>
            </a:r>
            <a:r>
              <a:rPr lang="en-US" sz="1000" dirty="0">
                <a:solidFill>
                  <a:srgbClr val="FFFFFF"/>
                </a:solidFill>
              </a:rPr>
              <a:t> </a:t>
            </a:r>
            <a:r>
              <a:rPr lang="en-US" sz="1000" dirty="0">
                <a:solidFill>
                  <a:srgbClr val="7BC22F"/>
                </a:solidFill>
              </a:rPr>
              <a:t>SELECT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FROM</a:t>
            </a:r>
            <a:r>
              <a:rPr lang="en-US" sz="1000" dirty="0">
                <a:solidFill>
                  <a:srgbClr val="FFFFFF"/>
                </a:solidFill>
              </a:rPr>
              <a:t> </a:t>
            </a:r>
            <a:r>
              <a:rPr lang="en-US" sz="1000" dirty="0" err="1">
                <a:solidFill>
                  <a:srgbClr val="FFFFFF"/>
                </a:solidFill>
              </a:rPr>
              <a:t>information_schema</a:t>
            </a:r>
            <a:r>
              <a:rPr lang="en-US" sz="1000" dirty="0" err="1">
                <a:solidFill>
                  <a:srgbClr val="F08047"/>
                </a:solidFill>
              </a:rPr>
              <a:t>.</a:t>
            </a:r>
            <a:r>
              <a:rPr lang="en-US" sz="1000" dirty="0" err="1">
                <a:solidFill>
                  <a:srgbClr val="FFFFFF"/>
                </a:solidFill>
              </a:rPr>
              <a:t>tables</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FFFFF"/>
                </a:solidFill>
              </a:rPr>
              <a:t>  </a:t>
            </a:r>
            <a:r>
              <a:rPr lang="en-US" sz="1000" dirty="0" smtClean="0">
                <a:solidFill>
                  <a:srgbClr val="7BC22F"/>
                </a:solidFill>
              </a:rPr>
              <a:t>WHERE</a:t>
            </a:r>
            <a:r>
              <a:rPr lang="en-US" sz="1000" dirty="0" smtClean="0">
                <a:solidFill>
                  <a:srgbClr val="FFFFFF"/>
                </a:solidFill>
              </a:rPr>
              <a:t> </a:t>
            </a:r>
            <a:r>
              <a:rPr lang="en-US" sz="1000" dirty="0" err="1">
                <a:solidFill>
                  <a:srgbClr val="FFFFFF"/>
                </a:solidFill>
              </a:rPr>
              <a:t>table_schema</a:t>
            </a:r>
            <a:r>
              <a:rPr lang="en-US" sz="1000" dirty="0">
                <a:solidFill>
                  <a:srgbClr val="FFFFFF"/>
                </a:solidFill>
              </a:rPr>
              <a:t> </a:t>
            </a:r>
            <a:r>
              <a:rPr lang="en-US" sz="1000" dirty="0">
                <a:solidFill>
                  <a:srgbClr val="7BC22F"/>
                </a:solidFill>
              </a:rPr>
              <a:t>NOT</a:t>
            </a:r>
            <a:r>
              <a:rPr lang="en-US" sz="1000" dirty="0">
                <a:solidFill>
                  <a:srgbClr val="FFFFFF"/>
                </a:solidFill>
              </a:rPr>
              <a:t> </a:t>
            </a:r>
            <a:r>
              <a:rPr lang="en-US" sz="1000" dirty="0">
                <a:solidFill>
                  <a:srgbClr val="7BC22F"/>
                </a:solidFill>
              </a:rPr>
              <a:t>IN</a:t>
            </a:r>
            <a:r>
              <a:rPr lang="en-US" sz="1000" dirty="0">
                <a:solidFill>
                  <a:srgbClr val="FFFFFF"/>
                </a:solidFill>
              </a:rPr>
              <a:t> </a:t>
            </a:r>
            <a:r>
              <a:rPr lang="en-US" sz="1000" dirty="0" smtClean="0">
                <a:solidFill>
                  <a:srgbClr val="F08047"/>
                </a:solidFill>
              </a:rPr>
              <a:t>(</a:t>
            </a:r>
            <a:r>
              <a:rPr lang="en-US" sz="1000" dirty="0" smtClean="0">
                <a:solidFill>
                  <a:srgbClr val="8DB0D3"/>
                </a:solidFill>
              </a:rPr>
              <a:t>'</a:t>
            </a:r>
            <a:r>
              <a:rPr lang="en-US" sz="1000" dirty="0" err="1" smtClean="0">
                <a:solidFill>
                  <a:srgbClr val="8DB0D3"/>
                </a:solidFill>
              </a:rPr>
              <a:t>pg_catalog</a:t>
            </a:r>
            <a:r>
              <a:rPr lang="en-US" sz="1000" dirty="0">
                <a:solidFill>
                  <a:srgbClr val="8DB0D3"/>
                </a:solidFill>
              </a:rPr>
              <a:t>'</a:t>
            </a:r>
            <a:r>
              <a:rPr lang="en-US" sz="1000" dirty="0">
                <a:solidFill>
                  <a:srgbClr val="F08047"/>
                </a:solidFill>
              </a:rPr>
              <a:t>,</a:t>
            </a:r>
            <a:r>
              <a:rPr lang="en-US" sz="1000" dirty="0">
                <a:solidFill>
                  <a:srgbClr val="FFFFFF"/>
                </a:solidFill>
              </a:rPr>
              <a:t> </a:t>
            </a:r>
            <a:r>
              <a:rPr lang="en-US" sz="1000" dirty="0">
                <a:solidFill>
                  <a:srgbClr val="8DB0D3"/>
                </a:solidFill>
              </a:rPr>
              <a:t>'</a:t>
            </a:r>
            <a:r>
              <a:rPr lang="en-US" sz="1000" dirty="0" err="1">
                <a:solidFill>
                  <a:srgbClr val="8DB0D3"/>
                </a:solidFill>
              </a:rPr>
              <a:t>information_schema</a:t>
            </a:r>
            <a:r>
              <a:rPr lang="en-US" sz="1000" dirty="0">
                <a:solidFill>
                  <a:srgbClr val="8DB0D3"/>
                </a:solidFill>
              </a:rPr>
              <a:t>'</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FFFFF"/>
                </a:solidFill>
              </a:rPr>
              <a:t>  </a:t>
            </a:r>
            <a:r>
              <a:rPr lang="en-US" sz="1000" dirty="0" smtClean="0">
                <a:solidFill>
                  <a:srgbClr val="7BC22F"/>
                </a:solidFill>
              </a:rPr>
              <a:t>AND</a:t>
            </a:r>
            <a:r>
              <a:rPr lang="en-US" sz="1000" dirty="0" smtClean="0">
                <a:solidFill>
                  <a:srgbClr val="FFFFFF"/>
                </a:solidFill>
              </a:rPr>
              <a:t> </a:t>
            </a:r>
            <a:r>
              <a:rPr lang="en-US" sz="1000" dirty="0" err="1">
                <a:solidFill>
                  <a:srgbClr val="FFFFFF"/>
                </a:solidFill>
              </a:rPr>
              <a:t>table_schema</a:t>
            </a:r>
            <a:r>
              <a:rPr lang="en-US" sz="1000" dirty="0">
                <a:solidFill>
                  <a:srgbClr val="FFFFFF"/>
                </a:solidFill>
              </a:rPr>
              <a:t> </a:t>
            </a:r>
            <a:r>
              <a:rPr lang="en-US" sz="1000" dirty="0">
                <a:solidFill>
                  <a:srgbClr val="7BC22F"/>
                </a:solidFill>
              </a:rPr>
              <a:t>NOT</a:t>
            </a:r>
            <a:r>
              <a:rPr lang="en-US" sz="1000" dirty="0">
                <a:solidFill>
                  <a:srgbClr val="FFFFFF"/>
                </a:solidFill>
              </a:rPr>
              <a:t> </a:t>
            </a:r>
            <a:r>
              <a:rPr lang="en-US" sz="1000" dirty="0">
                <a:solidFill>
                  <a:srgbClr val="7BC22F"/>
                </a:solidFill>
              </a:rPr>
              <a:t>LIKE</a:t>
            </a:r>
            <a:r>
              <a:rPr lang="en-US" sz="1000" dirty="0">
                <a:solidFill>
                  <a:srgbClr val="FFFFFF"/>
                </a:solidFill>
              </a:rPr>
              <a:t> </a:t>
            </a:r>
            <a:r>
              <a:rPr lang="en-US" sz="1000" dirty="0">
                <a:solidFill>
                  <a:srgbClr val="8DB0D3"/>
                </a:solidFill>
              </a:rPr>
              <a:t>'</a:t>
            </a:r>
            <a:r>
              <a:rPr lang="en-US" sz="1000" dirty="0" err="1">
                <a:solidFill>
                  <a:srgbClr val="8DB0D3"/>
                </a:solidFill>
              </a:rPr>
              <a:t>pg_temp</a:t>
            </a:r>
            <a:r>
              <a:rPr lang="en-US" sz="1000" dirty="0">
                <a:solidFill>
                  <a:srgbClr val="8DB0D3"/>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  AND</a:t>
            </a:r>
            <a:r>
              <a:rPr lang="en-US" sz="1000" dirty="0" smtClean="0">
                <a:solidFill>
                  <a:srgbClr val="FFFFFF"/>
                </a:solidFill>
              </a:rPr>
              <a:t> </a:t>
            </a:r>
            <a:r>
              <a:rPr lang="en-US" sz="1000" dirty="0" err="1">
                <a:solidFill>
                  <a:srgbClr val="FFFFFF"/>
                </a:solidFill>
              </a:rPr>
              <a:t>table_type</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'BASE TABLE'</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LOOP</a:t>
            </a:r>
            <a:r>
              <a:rPr lang="en-US" sz="1000" dirty="0" smtClean="0">
                <a:solidFill>
                  <a:srgbClr val="FFFFFF"/>
                </a:solidFill>
              </a:rPr>
              <a:t> </a:t>
            </a:r>
          </a:p>
          <a:p>
            <a:pPr>
              <a:lnSpc>
                <a:spcPct val="100000"/>
              </a:lnSpc>
              <a:spcBef>
                <a:spcPts val="0"/>
              </a:spcBef>
            </a:pPr>
            <a:r>
              <a:rPr lang="en-US" sz="1000" dirty="0" smtClean="0">
                <a:solidFill>
                  <a:srgbClr val="FFFFFF"/>
                </a:solidFill>
              </a:rPr>
              <a:t>  </a:t>
            </a:r>
            <a:r>
              <a:rPr lang="en-US" sz="1000" dirty="0" err="1" smtClean="0">
                <a:solidFill>
                  <a:srgbClr val="FFFFFF"/>
                </a:solidFill>
              </a:rPr>
              <a:t>sql_code</a:t>
            </a:r>
            <a:r>
              <a:rPr lang="en-US" sz="1000" dirty="0" smtClean="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insert_sql_code</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'SELECT '</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quote_literal</a:t>
            </a:r>
            <a:r>
              <a:rPr lang="en-US" sz="1000" dirty="0">
                <a:solidFill>
                  <a:srgbClr val="F08047"/>
                </a:solidFill>
              </a:rPr>
              <a:t>(</a:t>
            </a:r>
            <a:r>
              <a:rPr lang="en-US" sz="1000" dirty="0" err="1">
                <a:solidFill>
                  <a:srgbClr val="FFFFFF"/>
                </a:solidFill>
              </a:rPr>
              <a:t>r</a:t>
            </a:r>
            <a:r>
              <a:rPr lang="en-US" sz="1000" dirty="0" err="1">
                <a:solidFill>
                  <a:srgbClr val="F08047"/>
                </a:solidFill>
              </a:rPr>
              <a:t>.</a:t>
            </a:r>
            <a:r>
              <a:rPr lang="en-US" sz="1000" dirty="0" err="1">
                <a:solidFill>
                  <a:srgbClr val="FFFFFF"/>
                </a:solidFill>
              </a:rPr>
              <a:t>table_catalog</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 '</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quote_literal</a:t>
            </a:r>
            <a:r>
              <a:rPr lang="en-US" sz="1000" dirty="0">
                <a:solidFill>
                  <a:srgbClr val="F08047"/>
                </a:solidFill>
              </a:rPr>
              <a:t>(</a:t>
            </a:r>
            <a:r>
              <a:rPr lang="en-US" sz="1000" dirty="0" err="1">
                <a:solidFill>
                  <a:srgbClr val="FFFFFF"/>
                </a:solidFill>
              </a:rPr>
              <a:t>r</a:t>
            </a:r>
            <a:r>
              <a:rPr lang="en-US" sz="1000" dirty="0" err="1">
                <a:solidFill>
                  <a:srgbClr val="F08047"/>
                </a:solidFill>
              </a:rPr>
              <a:t>.</a:t>
            </a:r>
            <a:r>
              <a:rPr lang="en-US" sz="1000" dirty="0" err="1">
                <a:solidFill>
                  <a:srgbClr val="FFFFFF"/>
                </a:solidFill>
              </a:rPr>
              <a:t>table_schema</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 '</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quote_literal</a:t>
            </a:r>
            <a:r>
              <a:rPr lang="en-US" sz="1000" dirty="0">
                <a:solidFill>
                  <a:srgbClr val="F08047"/>
                </a:solidFill>
              </a:rPr>
              <a:t>(</a:t>
            </a:r>
            <a:r>
              <a:rPr lang="en-US" sz="1000" dirty="0" err="1">
                <a:solidFill>
                  <a:srgbClr val="FFFFFF"/>
                </a:solidFill>
              </a:rPr>
              <a:t>r</a:t>
            </a:r>
            <a:r>
              <a:rPr lang="en-US" sz="1000" dirty="0" err="1">
                <a:solidFill>
                  <a:srgbClr val="F08047"/>
                </a:solidFill>
              </a:rPr>
              <a:t>.</a:t>
            </a:r>
            <a:r>
              <a:rPr lang="en-US" sz="1000" dirty="0" err="1">
                <a:solidFill>
                  <a:srgbClr val="FFFFFF"/>
                </a:solidFill>
              </a:rPr>
              <a:t>table_name</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 count(*) FROM '</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quote_ident</a:t>
            </a:r>
            <a:r>
              <a:rPr lang="en-US" sz="1000" dirty="0">
                <a:solidFill>
                  <a:srgbClr val="F08047"/>
                </a:solidFill>
              </a:rPr>
              <a:t>(</a:t>
            </a:r>
            <a:r>
              <a:rPr lang="en-US" sz="1000" dirty="0" err="1">
                <a:solidFill>
                  <a:srgbClr val="FFFFFF"/>
                </a:solidFill>
              </a:rPr>
              <a:t>r</a:t>
            </a:r>
            <a:r>
              <a:rPr lang="en-US" sz="1000" dirty="0" err="1">
                <a:solidFill>
                  <a:srgbClr val="F08047"/>
                </a:solidFill>
              </a:rPr>
              <a:t>.</a:t>
            </a:r>
            <a:r>
              <a:rPr lang="en-US" sz="1000" dirty="0" err="1">
                <a:solidFill>
                  <a:srgbClr val="FFFFFF"/>
                </a:solidFill>
              </a:rPr>
              <a:t>table_schema</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quote_ident</a:t>
            </a:r>
            <a:r>
              <a:rPr lang="en-US" sz="1000" dirty="0">
                <a:solidFill>
                  <a:srgbClr val="F08047"/>
                </a:solidFill>
              </a:rPr>
              <a:t>(</a:t>
            </a:r>
            <a:r>
              <a:rPr lang="en-US" sz="1000" dirty="0" err="1">
                <a:solidFill>
                  <a:srgbClr val="FFFFFF"/>
                </a:solidFill>
              </a:rPr>
              <a:t>r</a:t>
            </a:r>
            <a:r>
              <a:rPr lang="en-US" sz="1000" dirty="0" err="1">
                <a:solidFill>
                  <a:srgbClr val="F08047"/>
                </a:solidFill>
              </a:rPr>
              <a:t>.</a:t>
            </a:r>
            <a:r>
              <a:rPr lang="en-US" sz="1000" dirty="0" err="1">
                <a:solidFill>
                  <a:srgbClr val="FFFFFF"/>
                </a:solidFill>
              </a:rPr>
              <a:t>table_name</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FFFFF"/>
                </a:solidFill>
              </a:rPr>
              <a:t>  </a:t>
            </a:r>
            <a:r>
              <a:rPr lang="en-US" sz="1000" dirty="0" smtClean="0">
                <a:solidFill>
                  <a:srgbClr val="7BC22F"/>
                </a:solidFill>
              </a:rPr>
              <a:t>EXECUTE</a:t>
            </a:r>
            <a:r>
              <a:rPr lang="en-US" sz="1000" dirty="0" smtClean="0">
                <a:solidFill>
                  <a:srgbClr val="FFFFFF"/>
                </a:solidFill>
              </a:rPr>
              <a:t> </a:t>
            </a:r>
            <a:r>
              <a:rPr lang="en-US" sz="1000" dirty="0" err="1">
                <a:solidFill>
                  <a:srgbClr val="FFFFFF"/>
                </a:solidFill>
              </a:rPr>
              <a:t>sql_code</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END</a:t>
            </a:r>
            <a:r>
              <a:rPr lang="en-US" sz="1000" dirty="0" smtClean="0">
                <a:solidFill>
                  <a:srgbClr val="FFFFFF"/>
                </a:solidFill>
              </a:rPr>
              <a:t> </a:t>
            </a:r>
            <a:r>
              <a:rPr lang="en-US" sz="1000" dirty="0">
                <a:solidFill>
                  <a:srgbClr val="7BC22F"/>
                </a:solidFill>
              </a:rPr>
              <a:t>LOOP</a:t>
            </a:r>
            <a:r>
              <a:rPr lang="en-US" sz="1000" dirty="0" smtClean="0">
                <a:solidFill>
                  <a:srgbClr val="F08047"/>
                </a:solidFill>
              </a:rPr>
              <a:t>;</a:t>
            </a:r>
          </a:p>
          <a:p>
            <a:pPr>
              <a:lnSpc>
                <a:spcPct val="100000"/>
              </a:lnSpc>
              <a:spcBef>
                <a:spcPts val="0"/>
              </a:spcBef>
            </a:pPr>
            <a:r>
              <a:rPr lang="en-US" sz="1000" dirty="0" smtClean="0">
                <a:solidFill>
                  <a:srgbClr val="F08047"/>
                </a:solidFill>
              </a:rPr>
              <a:t>…</a:t>
            </a:r>
            <a:endParaRPr lang="en-US" sz="1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45</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smtClean="0"/>
              <a:t>We setup some basic variables at the start of the function.</a:t>
            </a:r>
          </a:p>
          <a:p>
            <a:pPr marL="119063" indent="-119063">
              <a:buFont typeface="Arial" panose="020B0604020202020204" pitchFamily="34" charset="0"/>
              <a:buChar char="•"/>
            </a:pPr>
            <a:r>
              <a:rPr lang="en-US" dirty="0" smtClean="0"/>
              <a:t>Truncate the temp table in case you run this function more than once on the same connection.</a:t>
            </a:r>
          </a:p>
          <a:p>
            <a:pPr marL="119063" indent="-119063">
              <a:buFont typeface="Arial" panose="020B0604020202020204" pitchFamily="34" charset="0"/>
              <a:buChar char="•"/>
            </a:pPr>
            <a:r>
              <a:rPr lang="en-US" dirty="0" smtClean="0"/>
              <a:t>Loop through the tables, excluding foreign tables, views, temp tables, system tables, etc.</a:t>
            </a:r>
          </a:p>
          <a:p>
            <a:pPr marL="119063" indent="-119063">
              <a:buFont typeface="Arial" panose="020B0604020202020204" pitchFamily="34" charset="0"/>
              <a:buChar char="•"/>
            </a:pPr>
            <a:r>
              <a:rPr lang="en-US" dirty="0" smtClean="0"/>
              <a:t>Generate the INSERT INTO and count as a single statement and the execute the statement.</a:t>
            </a:r>
            <a:endParaRPr lang="en-US" dirty="0"/>
          </a:p>
        </p:txBody>
      </p:sp>
    </p:spTree>
    <p:extLst>
      <p:ext uri="{BB962C8B-B14F-4D97-AF65-F5344CB8AC3E}">
        <p14:creationId xmlns:p14="http://schemas.microsoft.com/office/powerpoint/2010/main" val="20356419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100" dirty="0" smtClean="0"/>
              <a:t>Viewing the Results</a:t>
            </a:r>
            <a:endParaRPr lang="en-US" sz="3100"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smtClean="0">
                <a:solidFill>
                  <a:srgbClr val="7BC22F"/>
                </a:solidFill>
              </a:rPr>
              <a:t>SELECT</a:t>
            </a:r>
            <a:r>
              <a:rPr lang="en-US" sz="1000" dirty="0" smtClean="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FROM</a:t>
            </a:r>
            <a:r>
              <a:rPr lang="en-US" sz="1000" dirty="0">
                <a:solidFill>
                  <a:srgbClr val="FFFFFF"/>
                </a:solidFill>
              </a:rPr>
              <a:t> </a:t>
            </a:r>
            <a:r>
              <a:rPr lang="en-US" sz="1000" dirty="0" err="1">
                <a:solidFill>
                  <a:srgbClr val="FFFFFF"/>
                </a:solidFill>
              </a:rPr>
              <a:t>xxxx</a:t>
            </a:r>
            <a:r>
              <a:rPr lang="en-US" sz="1000" dirty="0">
                <a:solidFill>
                  <a:srgbClr val="FFFFFF"/>
                </a:solidFill>
              </a:rPr>
              <a:t> </a:t>
            </a:r>
            <a:r>
              <a:rPr lang="en-US" sz="1000" dirty="0">
                <a:solidFill>
                  <a:srgbClr val="7BC22F"/>
                </a:solidFill>
              </a:rPr>
              <a:t>ORDER</a:t>
            </a:r>
            <a:r>
              <a:rPr lang="en-US" sz="1000" dirty="0">
                <a:solidFill>
                  <a:srgbClr val="FFFFFF"/>
                </a:solidFill>
              </a:rPr>
              <a:t> </a:t>
            </a:r>
            <a:r>
              <a:rPr lang="en-US" sz="1000" dirty="0">
                <a:solidFill>
                  <a:srgbClr val="7BC22F"/>
                </a:solidFill>
              </a:rPr>
              <a:t>BY</a:t>
            </a:r>
            <a:r>
              <a:rPr lang="en-US" sz="1000" dirty="0">
                <a:solidFill>
                  <a:srgbClr val="FFFFFF"/>
                </a:solidFill>
              </a:rPr>
              <a:t> </a:t>
            </a:r>
            <a:r>
              <a:rPr lang="en-US" sz="1000" dirty="0" err="1">
                <a:solidFill>
                  <a:srgbClr val="FFFFFF"/>
                </a:solidFill>
              </a:rPr>
              <a:t>table_schema</a:t>
            </a:r>
            <a:r>
              <a:rPr lang="en-US" sz="1000" dirty="0">
                <a:solidFill>
                  <a:srgbClr val="F08047"/>
                </a:solidFill>
              </a:rPr>
              <a:t>,</a:t>
            </a:r>
            <a:r>
              <a:rPr lang="en-US" sz="1000" dirty="0">
                <a:solidFill>
                  <a:srgbClr val="FFFFFF"/>
                </a:solidFill>
              </a:rPr>
              <a:t> </a:t>
            </a:r>
            <a:r>
              <a:rPr lang="en-US" sz="1000" dirty="0" err="1">
                <a:solidFill>
                  <a:srgbClr val="FFFFFF"/>
                </a:solidFill>
              </a:rPr>
              <a:t>table_name</a:t>
            </a:r>
            <a:r>
              <a:rPr lang="en-US" sz="1000" dirty="0">
                <a:solidFill>
                  <a:srgbClr val="F08047"/>
                </a:solidFill>
              </a:rPr>
              <a:t>;</a:t>
            </a:r>
            <a:r>
              <a:rPr lang="en-US" sz="1000" dirty="0">
                <a:solidFill>
                  <a:srgbClr val="FFFFFF"/>
                </a:solidFill>
              </a:rPr>
              <a:t> </a:t>
            </a:r>
          </a:p>
          <a:p>
            <a:pPr>
              <a:lnSpc>
                <a:spcPct val="100000"/>
              </a:lnSpc>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46</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smtClean="0"/>
              <a:t>Now we can just query the temp table for a list of the tables and their row count.</a:t>
            </a:r>
            <a:endParaRPr lang="en-US" dirty="0"/>
          </a:p>
        </p:txBody>
      </p:sp>
    </p:spTree>
    <p:extLst>
      <p:ext uri="{BB962C8B-B14F-4D97-AF65-F5344CB8AC3E}">
        <p14:creationId xmlns:p14="http://schemas.microsoft.com/office/powerpoint/2010/main" val="32662405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dirty="0">
                <a:latin typeface="Arial Narrow" panose="020B0606020202030204" pitchFamily="34" charset="0"/>
              </a:rPr>
              <a:t>Debugging your </a:t>
            </a:r>
            <a:r>
              <a:rPr lang="en-US" dirty="0" smtClean="0">
                <a:latin typeface="Arial Narrow" panose="020B0606020202030204" pitchFamily="34" charset="0"/>
              </a:rPr>
              <a:t>Functions</a:t>
            </a:r>
            <a:endParaRPr lang="en-US" altLang="en-US" dirty="0" smtClean="0">
              <a:latin typeface="Arial Narrow" panose="020B0606020202030204" pitchFamily="34" charset="0"/>
              <a:ea typeface="ヒラギノ角ゴ Pro W3" charset="-128"/>
            </a:endParaRPr>
          </a:p>
          <a:p>
            <a:pPr marL="90488" lvl="1">
              <a:spcBef>
                <a:spcPct val="0"/>
              </a:spcBef>
            </a:pPr>
            <a:r>
              <a:rPr lang="en-US" altLang="en-US" dirty="0" smtClean="0">
                <a:ea typeface="ヒラギノ角ゴ Pro W3" charset="-128"/>
              </a:rPr>
              <a:t>Text Here</a:t>
            </a:r>
            <a:endParaRPr lang="en-US" altLang="en-US" dirty="0" smtClean="0">
              <a:ea typeface="ヒラギノ角ゴ Pro W3" charset="-128"/>
            </a:endParaRPr>
          </a:p>
        </p:txBody>
      </p:sp>
    </p:spTree>
    <p:extLst>
      <p:ext uri="{BB962C8B-B14F-4D97-AF65-F5344CB8AC3E}">
        <p14:creationId xmlns:p14="http://schemas.microsoft.com/office/powerpoint/2010/main" val="31465164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Write code in </a:t>
            </a:r>
            <a:r>
              <a:rPr lang="en-US" dirty="0" smtClean="0"/>
              <a:t>sections</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DECLARE</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err="1">
                <a:solidFill>
                  <a:srgbClr val="FFFFFF"/>
                </a:solidFill>
              </a:rPr>
              <a:t>error_stage</a:t>
            </a:r>
            <a:r>
              <a:rPr lang="en-US" sz="1000" dirty="0">
                <a:solidFill>
                  <a:srgbClr val="FFFFFF"/>
                </a:solidFill>
              </a:rPr>
              <a:t> TEXT</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err="1">
                <a:solidFill>
                  <a:srgbClr val="FFFFFF"/>
                </a:solidFill>
              </a:rPr>
              <a:t>debug_on</a:t>
            </a:r>
            <a:r>
              <a:rPr lang="en-US" sz="1000" dirty="0">
                <a:solidFill>
                  <a:srgbClr val="FFFFFF"/>
                </a:solidFill>
              </a:rPr>
              <a:t> </a:t>
            </a:r>
            <a:r>
              <a:rPr lang="en-US" sz="1000" dirty="0">
                <a:solidFill>
                  <a:srgbClr val="7BC22F"/>
                </a:solidFill>
              </a:rPr>
              <a:t>BOOLEAN</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BEGIN</a:t>
            </a:r>
            <a:r>
              <a:rPr lang="en-US" sz="1000" dirty="0" smtClean="0">
                <a:solidFill>
                  <a:srgbClr val="FFFFFF"/>
                </a:solidFill>
              </a:rPr>
              <a:t> </a:t>
            </a:r>
          </a:p>
          <a:p>
            <a:pPr>
              <a:lnSpc>
                <a:spcPct val="100000"/>
              </a:lnSpc>
              <a:spcBef>
                <a:spcPts val="0"/>
              </a:spcBef>
            </a:pPr>
            <a:r>
              <a:rPr lang="en-US" sz="1000" dirty="0">
                <a:solidFill>
                  <a:srgbClr val="FFFFFF"/>
                </a:solidFill>
              </a:rPr>
              <a:t>  </a:t>
            </a:r>
            <a:r>
              <a:rPr lang="en-US" sz="1000" dirty="0" err="1">
                <a:solidFill>
                  <a:srgbClr val="FFFFFF"/>
                </a:solidFill>
              </a:rPr>
              <a:t>debug_on</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TRUE</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err="1">
                <a:solidFill>
                  <a:srgbClr val="FFFFFF"/>
                </a:solidFill>
              </a:rPr>
              <a:t>error_stage</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'Counting Duplicate Variables'</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IF</a:t>
            </a:r>
            <a:r>
              <a:rPr lang="en-US" sz="1000" dirty="0">
                <a:solidFill>
                  <a:srgbClr val="FFFFFF"/>
                </a:solidFill>
              </a:rPr>
              <a:t> </a:t>
            </a:r>
            <a:r>
              <a:rPr lang="en-US" sz="1000" dirty="0" err="1">
                <a:solidFill>
                  <a:srgbClr val="FFFFFF"/>
                </a:solidFill>
              </a:rPr>
              <a:t>debug_on</a:t>
            </a:r>
            <a:r>
              <a:rPr lang="en-US" sz="1000" dirty="0">
                <a:solidFill>
                  <a:srgbClr val="FFFFFF"/>
                </a:solidFill>
              </a:rPr>
              <a:t> </a:t>
            </a:r>
            <a:r>
              <a:rPr lang="en-US" sz="1000" dirty="0">
                <a:solidFill>
                  <a:srgbClr val="7BC22F"/>
                </a:solidFill>
              </a:rPr>
              <a:t>THEN</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RAISE</a:t>
            </a:r>
            <a:r>
              <a:rPr lang="en-US" sz="1000" dirty="0">
                <a:solidFill>
                  <a:srgbClr val="FFFFFF"/>
                </a:solidFill>
              </a:rPr>
              <a:t> NOTICE </a:t>
            </a:r>
            <a:r>
              <a:rPr lang="en-US" sz="1000" dirty="0">
                <a:solidFill>
                  <a:srgbClr val="8DB0D3"/>
                </a:solidFill>
              </a:rPr>
              <a:t>'Counting Duplicate Variables'</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END</a:t>
            </a:r>
            <a:r>
              <a:rPr lang="en-US" sz="1000" dirty="0">
                <a:solidFill>
                  <a:srgbClr val="FFFFFF"/>
                </a:solidFill>
              </a:rPr>
              <a:t> </a:t>
            </a:r>
            <a:r>
              <a:rPr lang="en-US" sz="1000" dirty="0">
                <a:solidFill>
                  <a:srgbClr val="7BC22F"/>
                </a:solidFill>
              </a:rPr>
              <a:t>IF</a:t>
            </a:r>
            <a:r>
              <a:rPr lang="en-US" sz="1000" dirty="0">
                <a:solidFill>
                  <a:srgbClr val="F08047"/>
                </a:solidFill>
              </a:rPr>
              <a:t>;</a:t>
            </a:r>
            <a:r>
              <a:rPr lang="en-US" sz="1000" dirty="0">
                <a:solidFill>
                  <a:srgbClr val="FFFFFF"/>
                </a:solidFill>
              </a:rPr>
              <a:t> </a:t>
            </a:r>
            <a:endParaRPr lang="en-US" sz="1000" dirty="0"/>
          </a:p>
          <a:p>
            <a:pPr>
              <a:lnSpc>
                <a:spcPct val="100000"/>
              </a:lnSpc>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48</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Write code in sections and setting a variable to let you know what section the code was in when it fails.</a:t>
            </a:r>
          </a:p>
          <a:p>
            <a:pPr marL="119063" indent="-119063">
              <a:buFont typeface="Arial" panose="020B0604020202020204" pitchFamily="34" charset="0"/>
              <a:buChar char="•"/>
            </a:pPr>
            <a:r>
              <a:rPr lang="en-US" dirty="0"/>
              <a:t>Turn on/off debugging that is helpful for your debugging</a:t>
            </a:r>
            <a:r>
              <a:rPr lang="en-US" dirty="0" smtClean="0"/>
              <a:t>.</a:t>
            </a:r>
            <a:endParaRPr lang="en-US" dirty="0"/>
          </a:p>
        </p:txBody>
      </p:sp>
    </p:spTree>
    <p:extLst>
      <p:ext uri="{BB962C8B-B14F-4D97-AF65-F5344CB8AC3E}">
        <p14:creationId xmlns:p14="http://schemas.microsoft.com/office/powerpoint/2010/main" val="24999104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Catching </a:t>
            </a:r>
            <a:r>
              <a:rPr lang="en-US" dirty="0" smtClean="0"/>
              <a:t>Errors</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EXCEPTION</a:t>
            </a:r>
            <a:r>
              <a:rPr lang="en-US" sz="1000" dirty="0">
                <a:solidFill>
                  <a:srgbClr val="FFFFFF"/>
                </a:solidFill>
              </a:rPr>
              <a:t> </a:t>
            </a:r>
            <a:r>
              <a:rPr lang="en-US" sz="1000" dirty="0">
                <a:solidFill>
                  <a:srgbClr val="7BC22F"/>
                </a:solidFill>
              </a:rPr>
              <a:t>WHEN</a:t>
            </a:r>
            <a:r>
              <a:rPr lang="en-US" sz="1000" dirty="0">
                <a:solidFill>
                  <a:srgbClr val="FFFFFF"/>
                </a:solidFill>
              </a:rPr>
              <a:t> </a:t>
            </a:r>
            <a:r>
              <a:rPr lang="en-US" sz="1000" dirty="0">
                <a:solidFill>
                  <a:srgbClr val="7BC22F"/>
                </a:solidFill>
              </a:rPr>
              <a:t>OTHERS</a:t>
            </a:r>
            <a:r>
              <a:rPr lang="en-US" sz="1000" dirty="0">
                <a:solidFill>
                  <a:srgbClr val="FFFFFF"/>
                </a:solidFill>
              </a:rPr>
              <a:t> </a:t>
            </a:r>
            <a:r>
              <a:rPr lang="en-US" sz="1000" dirty="0">
                <a:solidFill>
                  <a:srgbClr val="7BC22F"/>
                </a:solidFill>
              </a:rPr>
              <a:t>THEN</a:t>
            </a:r>
            <a:r>
              <a:rPr lang="en-US" sz="1000" dirty="0">
                <a:solidFill>
                  <a:srgbClr val="FFFFFF"/>
                </a:solidFill>
              </a:rPr>
              <a:t> </a:t>
            </a:r>
            <a:endParaRPr lang="en-US" sz="1000" dirty="0" smtClean="0">
              <a:solidFill>
                <a:srgbClr val="FFFFFF"/>
              </a:solidFill>
            </a:endParaRPr>
          </a:p>
          <a:p>
            <a:pPr>
              <a:lnSpc>
                <a:spcPct val="100000"/>
              </a:lnSpc>
              <a:spcBef>
                <a:spcPts val="0"/>
              </a:spcBef>
            </a:pPr>
            <a:endParaRPr lang="en-US" sz="1000" dirty="0">
              <a:solidFill>
                <a:srgbClr val="FFFFFF"/>
              </a:solidFill>
            </a:endParaRPr>
          </a:p>
          <a:p>
            <a:pPr>
              <a:lnSpc>
                <a:spcPct val="100000"/>
              </a:lnSpc>
              <a:spcBef>
                <a:spcPts val="0"/>
              </a:spcBef>
            </a:pPr>
            <a:r>
              <a:rPr lang="en-US" sz="1000" dirty="0" smtClean="0">
                <a:solidFill>
                  <a:srgbClr val="3A8BDA"/>
                </a:solidFill>
              </a:rPr>
              <a:t>-- </a:t>
            </a:r>
            <a:r>
              <a:rPr lang="en-US" sz="1000" dirty="0">
                <a:solidFill>
                  <a:srgbClr val="3A8BDA"/>
                </a:solidFill>
              </a:rPr>
              <a:t>End Time </a:t>
            </a:r>
            <a:endParaRPr lang="en-US" sz="1000" dirty="0" smtClean="0">
              <a:solidFill>
                <a:srgbClr val="3A8BDA"/>
              </a:solidFill>
            </a:endParaRPr>
          </a:p>
          <a:p>
            <a:pPr>
              <a:lnSpc>
                <a:spcPct val="100000"/>
              </a:lnSpc>
              <a:spcBef>
                <a:spcPts val="0"/>
              </a:spcBef>
            </a:pPr>
            <a:r>
              <a:rPr lang="en-US" sz="1000" dirty="0" err="1" smtClean="0">
                <a:solidFill>
                  <a:srgbClr val="FFFFFF"/>
                </a:solidFill>
              </a:rPr>
              <a:t>end_time</a:t>
            </a:r>
            <a:r>
              <a:rPr lang="en-US" sz="1000" dirty="0" smtClean="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clock_timestamp</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endParaRPr lang="en-US" sz="1000" dirty="0">
              <a:solidFill>
                <a:srgbClr val="FFFFFF"/>
              </a:solidFill>
            </a:endParaRPr>
          </a:p>
          <a:p>
            <a:pPr>
              <a:lnSpc>
                <a:spcPct val="100000"/>
              </a:lnSpc>
              <a:spcBef>
                <a:spcPts val="0"/>
              </a:spcBef>
            </a:pPr>
            <a:r>
              <a:rPr lang="en-US" sz="1000" dirty="0" smtClean="0">
                <a:solidFill>
                  <a:srgbClr val="7BC22F"/>
                </a:solidFill>
              </a:rPr>
              <a:t>BEGIN</a:t>
            </a:r>
            <a:r>
              <a:rPr lang="en-US" sz="1000" dirty="0" smtClean="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UPDATE</a:t>
            </a:r>
            <a:r>
              <a:rPr lang="en-US" sz="1000" dirty="0">
                <a:solidFill>
                  <a:srgbClr val="FFFFFF"/>
                </a:solidFill>
              </a:rPr>
              <a:t> </a:t>
            </a:r>
            <a:r>
              <a:rPr lang="en-US" sz="1000" dirty="0" err="1">
                <a:solidFill>
                  <a:srgbClr val="FFFFFF"/>
                </a:solidFill>
              </a:rPr>
              <a:t>status</a:t>
            </a:r>
            <a:r>
              <a:rPr lang="en-US" sz="1000" dirty="0" err="1">
                <a:solidFill>
                  <a:srgbClr val="F08047"/>
                </a:solidFill>
              </a:rPr>
              <a:t>.</a:t>
            </a:r>
            <a:r>
              <a:rPr lang="en-US" sz="1000" dirty="0" err="1">
                <a:solidFill>
                  <a:srgbClr val="FFFFFF"/>
                </a:solidFill>
              </a:rPr>
              <a:t>plate</a:t>
            </a:r>
            <a:r>
              <a:rPr lang="en-US" sz="1000" dirty="0">
                <a:solidFill>
                  <a:srgbClr val="FFFFFF"/>
                </a:solidFill>
              </a:rPr>
              <a:t> </a:t>
            </a:r>
            <a:r>
              <a:rPr lang="en-US" sz="1000" dirty="0">
                <a:solidFill>
                  <a:srgbClr val="7BC22F"/>
                </a:solidFill>
              </a:rPr>
              <a:t>SET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err="1">
                <a:solidFill>
                  <a:srgbClr val="FFFFFF"/>
                </a:solidFill>
              </a:rPr>
              <a:t>plate_data_load_start_time</a:t>
            </a:r>
            <a:r>
              <a:rPr lang="en-US" sz="1000" dirty="0">
                <a:solidFill>
                  <a:srgbClr val="FFFFFF"/>
                </a:solidFill>
              </a:rPr>
              <a:t> </a:t>
            </a:r>
            <a:r>
              <a:rPr lang="en-US" sz="1000" dirty="0">
                <a:solidFill>
                  <a:srgbClr val="F08047"/>
                </a:solidFill>
              </a:rPr>
              <a:t>=</a:t>
            </a:r>
            <a:r>
              <a:rPr lang="en-US" sz="1000" dirty="0">
                <a:solidFill>
                  <a:srgbClr val="FFFFFF"/>
                </a:solidFill>
              </a:rPr>
              <a:t> now</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err="1">
                <a:solidFill>
                  <a:srgbClr val="FFFFFF"/>
                </a:solidFill>
              </a:rPr>
              <a:t>up_to_date</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FALSE</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WHERE</a:t>
            </a:r>
            <a:r>
              <a:rPr lang="en-US" sz="1000" dirty="0">
                <a:solidFill>
                  <a:srgbClr val="FFFFFF"/>
                </a:solidFill>
              </a:rPr>
              <a:t> </a:t>
            </a:r>
            <a:r>
              <a:rPr lang="en-US" sz="1000" dirty="0" err="1">
                <a:solidFill>
                  <a:srgbClr val="FFFFFF"/>
                </a:solidFill>
              </a:rPr>
              <a:t>plate</a:t>
            </a:r>
            <a:r>
              <a:rPr lang="en-US" sz="1000" dirty="0" err="1">
                <a:solidFill>
                  <a:srgbClr val="F08047"/>
                </a:solidFill>
              </a:rPr>
              <a:t>.</a:t>
            </a:r>
            <a:r>
              <a:rPr lang="en-US" sz="1000" dirty="0" err="1">
                <a:solidFill>
                  <a:srgbClr val="FFFFFF"/>
                </a:solidFill>
              </a:rPr>
              <a:t>study_id</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study_number</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plate</a:t>
            </a:r>
            <a:r>
              <a:rPr lang="en-US" sz="1000" dirty="0" err="1">
                <a:solidFill>
                  <a:srgbClr val="F08047"/>
                </a:solidFill>
              </a:rPr>
              <a:t>.</a:t>
            </a:r>
            <a:r>
              <a:rPr lang="en-US" sz="1000" dirty="0" err="1">
                <a:solidFill>
                  <a:srgbClr val="FFFFFF"/>
                </a:solidFill>
              </a:rPr>
              <a:t>plate_number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plate_no</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EXCEPTION</a:t>
            </a:r>
            <a:r>
              <a:rPr lang="en-US" sz="1000" dirty="0" smtClean="0">
                <a:solidFill>
                  <a:srgbClr val="FFFFFF"/>
                </a:solidFill>
              </a:rPr>
              <a:t> </a:t>
            </a:r>
            <a:r>
              <a:rPr lang="en-US" sz="1000" dirty="0">
                <a:solidFill>
                  <a:srgbClr val="7BC22F"/>
                </a:solidFill>
              </a:rPr>
              <a:t>WHEN</a:t>
            </a:r>
            <a:r>
              <a:rPr lang="en-US" sz="1000" dirty="0">
                <a:solidFill>
                  <a:srgbClr val="FFFFFF"/>
                </a:solidFill>
              </a:rPr>
              <a:t> </a:t>
            </a:r>
            <a:r>
              <a:rPr lang="en-US" sz="1000" dirty="0">
                <a:solidFill>
                  <a:srgbClr val="7BC22F"/>
                </a:solidFill>
              </a:rPr>
              <a:t>OTHERS</a:t>
            </a:r>
            <a:r>
              <a:rPr lang="en-US" sz="1000" dirty="0">
                <a:solidFill>
                  <a:srgbClr val="FFFFFF"/>
                </a:solidFill>
              </a:rPr>
              <a:t> </a:t>
            </a:r>
            <a:r>
              <a:rPr lang="en-US" sz="1000" dirty="0">
                <a:solidFill>
                  <a:srgbClr val="7BC22F"/>
                </a:solidFill>
              </a:rPr>
              <a:t>THEN</a:t>
            </a:r>
            <a:r>
              <a:rPr lang="en-US" sz="1000" dirty="0">
                <a:solidFill>
                  <a:srgbClr val="FFFFFF"/>
                </a:solidFill>
              </a:rPr>
              <a:t> </a:t>
            </a:r>
            <a:endParaRPr lang="en-US" sz="1000" dirty="0" smtClean="0">
              <a:solidFill>
                <a:srgbClr val="3A8BDA"/>
              </a:solidFill>
            </a:endParaRPr>
          </a:p>
          <a:p>
            <a:pPr>
              <a:lnSpc>
                <a:spcPct val="100000"/>
              </a:lnSpc>
              <a:spcBef>
                <a:spcPts val="0"/>
              </a:spcBef>
            </a:pPr>
            <a:r>
              <a:rPr lang="en-US" sz="1000" dirty="0" smtClean="0">
                <a:solidFill>
                  <a:srgbClr val="3A8BDA"/>
                </a:solidFill>
              </a:rPr>
              <a:t>-- Skip </a:t>
            </a:r>
            <a:r>
              <a:rPr lang="en-US" sz="1000" dirty="0">
                <a:solidFill>
                  <a:srgbClr val="3A8BDA"/>
                </a:solidFill>
              </a:rPr>
              <a:t>erroring when already inside the 1st error </a:t>
            </a:r>
            <a:r>
              <a:rPr lang="en-US" sz="1000" dirty="0" smtClean="0">
                <a:solidFill>
                  <a:srgbClr val="3A8BDA"/>
                </a:solidFill>
              </a:rPr>
              <a:t>handler</a:t>
            </a:r>
          </a:p>
          <a:p>
            <a:pPr>
              <a:lnSpc>
                <a:spcPct val="100000"/>
              </a:lnSpc>
              <a:spcBef>
                <a:spcPts val="0"/>
              </a:spcBef>
            </a:pPr>
            <a:r>
              <a:rPr lang="en-US" sz="1000" dirty="0" smtClean="0">
                <a:solidFill>
                  <a:srgbClr val="7BC22F"/>
                </a:solidFill>
              </a:rPr>
              <a:t>END</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endParaRPr lang="en-US" sz="1000" dirty="0">
              <a:solidFill>
                <a:srgbClr val="FFFFFF"/>
              </a:solidFill>
            </a:endParaRPr>
          </a:p>
          <a:p>
            <a:pPr>
              <a:lnSpc>
                <a:spcPct val="100000"/>
              </a:lnSpc>
              <a:spcBef>
                <a:spcPts val="0"/>
              </a:spcBef>
            </a:pPr>
            <a:r>
              <a:rPr lang="en-US" sz="1000" dirty="0" smtClean="0">
                <a:solidFill>
                  <a:srgbClr val="3A8BDA"/>
                </a:solidFill>
              </a:rPr>
              <a:t>-- </a:t>
            </a:r>
            <a:r>
              <a:rPr lang="en-US" sz="1000" dirty="0">
                <a:solidFill>
                  <a:srgbClr val="3A8BDA"/>
                </a:solidFill>
              </a:rPr>
              <a:t>Return status </a:t>
            </a:r>
            <a:endParaRPr lang="en-US" sz="1000" dirty="0" smtClean="0">
              <a:solidFill>
                <a:srgbClr val="3A8BDA"/>
              </a:solidFill>
            </a:endParaRPr>
          </a:p>
          <a:p>
            <a:pPr>
              <a:lnSpc>
                <a:spcPct val="100000"/>
              </a:lnSpc>
              <a:spcBef>
                <a:spcPts val="0"/>
              </a:spcBef>
            </a:pPr>
            <a:r>
              <a:rPr lang="en-US" sz="1000" dirty="0" smtClean="0">
                <a:solidFill>
                  <a:srgbClr val="7BC22F"/>
                </a:solidFill>
              </a:rPr>
              <a:t>RETURN</a:t>
            </a:r>
            <a:r>
              <a:rPr lang="en-US" sz="1000" dirty="0" smtClean="0">
                <a:solidFill>
                  <a:srgbClr val="FFFFFF"/>
                </a:solidFill>
              </a:rPr>
              <a:t> </a:t>
            </a:r>
            <a:r>
              <a:rPr lang="en-US" sz="1000" dirty="0">
                <a:solidFill>
                  <a:srgbClr val="FFFFFF"/>
                </a:solidFill>
              </a:rPr>
              <a:t>QUERY </a:t>
            </a:r>
            <a:r>
              <a:rPr lang="en-US" sz="1000" dirty="0">
                <a:solidFill>
                  <a:srgbClr val="7BC22F"/>
                </a:solidFill>
              </a:rPr>
              <a:t>VALUES</a:t>
            </a:r>
            <a:r>
              <a:rPr lang="en-US" sz="1000" dirty="0">
                <a:solidFill>
                  <a:srgbClr val="FFFFFF"/>
                </a:solidFill>
              </a:rPr>
              <a:t> </a:t>
            </a:r>
            <a:r>
              <a:rPr lang="en-US" sz="1000" dirty="0">
                <a:solidFill>
                  <a:srgbClr val="F08047"/>
                </a:solidFill>
              </a:rPr>
              <a:t>(</a:t>
            </a:r>
            <a:r>
              <a:rPr lang="en-US" sz="1000" dirty="0" err="1">
                <a:solidFill>
                  <a:srgbClr val="FFFFFF"/>
                </a:solidFill>
              </a:rPr>
              <a:t>df_study_no</a:t>
            </a:r>
            <a:r>
              <a:rPr lang="en-US" sz="1000" dirty="0">
                <a:solidFill>
                  <a:srgbClr val="F08047"/>
                </a:solidFill>
              </a:rPr>
              <a:t>,</a:t>
            </a:r>
            <a:r>
              <a:rPr lang="en-US" sz="1000" dirty="0">
                <a:solidFill>
                  <a:srgbClr val="FFFFFF"/>
                </a:solidFill>
              </a:rPr>
              <a:t> </a:t>
            </a:r>
            <a:r>
              <a:rPr lang="en-US" sz="1000" dirty="0" err="1">
                <a:solidFill>
                  <a:srgbClr val="FFFFFF"/>
                </a:solidFill>
              </a:rPr>
              <a:t>plate_no</a:t>
            </a:r>
            <a:r>
              <a:rPr lang="en-US" sz="1000" dirty="0">
                <a:solidFill>
                  <a:srgbClr val="F08047"/>
                </a:solidFill>
              </a:rPr>
              <a:t>,</a:t>
            </a:r>
            <a:r>
              <a:rPr lang="en-US" sz="1000" dirty="0">
                <a:solidFill>
                  <a:srgbClr val="FFFFFF"/>
                </a:solidFill>
              </a:rPr>
              <a:t> </a:t>
            </a:r>
            <a:r>
              <a:rPr lang="en-US" sz="1000" dirty="0">
                <a:solidFill>
                  <a:srgbClr val="7BC22F"/>
                </a:solidFill>
              </a:rPr>
              <a:t>NULL</a:t>
            </a:r>
            <a:r>
              <a:rPr lang="en-US" sz="1000" dirty="0">
                <a:solidFill>
                  <a:srgbClr val="F08047"/>
                </a:solidFill>
              </a:rPr>
              <a:t>::</a:t>
            </a:r>
            <a:r>
              <a:rPr lang="en-US" sz="1000" dirty="0">
                <a:solidFill>
                  <a:srgbClr val="7BC22F"/>
                </a:solidFill>
              </a:rPr>
              <a:t>BIGINT</a:t>
            </a:r>
            <a:r>
              <a:rPr lang="en-US" sz="1000" dirty="0">
                <a:solidFill>
                  <a:srgbClr val="F08047"/>
                </a:solidFill>
              </a:rPr>
              <a:t>,</a:t>
            </a:r>
            <a:r>
              <a:rPr lang="en-US" sz="1000" dirty="0">
                <a:solidFill>
                  <a:srgbClr val="FFFFFF"/>
                </a:solidFill>
              </a:rPr>
              <a:t> </a:t>
            </a:r>
            <a:r>
              <a:rPr lang="en-US" sz="1000" dirty="0">
                <a:solidFill>
                  <a:srgbClr val="7BC22F"/>
                </a:solidFill>
              </a:rPr>
              <a:t>NULL</a:t>
            </a:r>
            <a:r>
              <a:rPr lang="en-US" sz="1000" dirty="0">
                <a:solidFill>
                  <a:srgbClr val="F08047"/>
                </a:solidFill>
              </a:rPr>
              <a:t>::</a:t>
            </a:r>
            <a:r>
              <a:rPr lang="en-US" sz="1000" dirty="0">
                <a:solidFill>
                  <a:srgbClr val="7BC22F"/>
                </a:solidFill>
              </a:rPr>
              <a:t>BIGINT</a:t>
            </a:r>
            <a:r>
              <a:rPr lang="en-US" sz="1000" dirty="0">
                <a:solidFill>
                  <a:srgbClr val="F08047"/>
                </a:solidFill>
              </a:rPr>
              <a:t>,</a:t>
            </a:r>
            <a:r>
              <a:rPr lang="en-US" sz="1000" dirty="0">
                <a:solidFill>
                  <a:srgbClr val="FFFFFF"/>
                </a:solidFill>
              </a:rPr>
              <a:t> </a:t>
            </a:r>
            <a:r>
              <a:rPr lang="en-US" sz="1000" dirty="0">
                <a:solidFill>
                  <a:srgbClr val="7BC22F"/>
                </a:solidFill>
              </a:rPr>
              <a:t>NULL</a:t>
            </a:r>
            <a:r>
              <a:rPr lang="en-US" sz="1000" dirty="0">
                <a:solidFill>
                  <a:srgbClr val="F08047"/>
                </a:solidFill>
              </a:rPr>
              <a:t>::</a:t>
            </a:r>
            <a:r>
              <a:rPr lang="en-US" sz="1000" dirty="0">
                <a:solidFill>
                  <a:srgbClr val="7BC22F"/>
                </a:solidFill>
              </a:rPr>
              <a:t>BIGINT</a:t>
            </a:r>
            <a:r>
              <a:rPr lang="en-US" sz="1000" dirty="0">
                <a:solidFill>
                  <a:srgbClr val="F08047"/>
                </a:solidFill>
              </a:rPr>
              <a:t>,</a:t>
            </a:r>
            <a:r>
              <a:rPr lang="en-US" sz="1000" dirty="0">
                <a:solidFill>
                  <a:srgbClr val="FFFFFF"/>
                </a:solidFill>
              </a:rPr>
              <a:t> </a:t>
            </a:r>
            <a:r>
              <a:rPr lang="en-US" sz="1000" dirty="0">
                <a:solidFill>
                  <a:srgbClr val="7BC22F"/>
                </a:solidFill>
              </a:rPr>
              <a:t>NULL</a:t>
            </a:r>
            <a:r>
              <a:rPr lang="en-US" sz="1000" dirty="0">
                <a:solidFill>
                  <a:srgbClr val="F08047"/>
                </a:solidFill>
              </a:rPr>
              <a:t>::</a:t>
            </a:r>
            <a:r>
              <a:rPr lang="en-US" sz="1000" dirty="0">
                <a:solidFill>
                  <a:srgbClr val="7BC22F"/>
                </a:solidFill>
              </a:rPr>
              <a:t>BIGINT</a:t>
            </a:r>
            <a:r>
              <a:rPr lang="en-US" sz="1000" dirty="0">
                <a:solidFill>
                  <a:srgbClr val="F08047"/>
                </a:solidFill>
              </a:rPr>
              <a:t>,</a:t>
            </a:r>
            <a:r>
              <a:rPr lang="en-US" sz="1000" dirty="0">
                <a:solidFill>
                  <a:srgbClr val="FFFFFF"/>
                </a:solidFill>
              </a:rPr>
              <a:t> </a:t>
            </a:r>
            <a:r>
              <a:rPr lang="en-US" sz="1000" dirty="0">
                <a:solidFill>
                  <a:srgbClr val="7BC22F"/>
                </a:solidFill>
              </a:rPr>
              <a:t>NULL</a:t>
            </a:r>
            <a:r>
              <a:rPr lang="en-US" sz="1000" dirty="0">
                <a:solidFill>
                  <a:srgbClr val="F08047"/>
                </a:solidFill>
              </a:rPr>
              <a:t>::</a:t>
            </a:r>
            <a:r>
              <a:rPr lang="en-US" sz="1000" dirty="0">
                <a:solidFill>
                  <a:srgbClr val="7BC22F"/>
                </a:solidFill>
              </a:rPr>
              <a:t>BIGINT</a:t>
            </a:r>
            <a:r>
              <a:rPr lang="en-US" sz="1000" dirty="0">
                <a:solidFill>
                  <a:srgbClr val="F08047"/>
                </a:solidFill>
              </a:rPr>
              <a:t>,</a:t>
            </a:r>
            <a:r>
              <a:rPr lang="en-US" sz="1000" dirty="0">
                <a:solidFill>
                  <a:srgbClr val="FFFFFF"/>
                </a:solidFill>
              </a:rPr>
              <a:t> </a:t>
            </a:r>
            <a:r>
              <a:rPr lang="en-US" sz="1000" dirty="0">
                <a:solidFill>
                  <a:srgbClr val="7BC22F"/>
                </a:solidFill>
              </a:rPr>
              <a:t>NULL</a:t>
            </a:r>
            <a:r>
              <a:rPr lang="en-US" sz="1000" dirty="0">
                <a:solidFill>
                  <a:srgbClr val="F08047"/>
                </a:solidFill>
              </a:rPr>
              <a:t>::</a:t>
            </a:r>
            <a:r>
              <a:rPr lang="en-US" sz="1000" dirty="0">
                <a:solidFill>
                  <a:srgbClr val="7BC22F"/>
                </a:solidFill>
              </a:rPr>
              <a:t>BIGINT</a:t>
            </a:r>
            <a:r>
              <a:rPr lang="en-US" sz="1000" dirty="0">
                <a:solidFill>
                  <a:srgbClr val="F08047"/>
                </a:solidFill>
              </a:rPr>
              <a:t>,</a:t>
            </a:r>
            <a:r>
              <a:rPr lang="en-US" sz="1000" dirty="0">
                <a:solidFill>
                  <a:srgbClr val="FFFFFF"/>
                </a:solidFill>
              </a:rPr>
              <a:t> </a:t>
            </a:r>
            <a:r>
              <a:rPr lang="en-US" sz="1000" dirty="0">
                <a:solidFill>
                  <a:srgbClr val="7BC22F"/>
                </a:solidFill>
              </a:rPr>
              <a:t>NULL</a:t>
            </a:r>
            <a:r>
              <a:rPr lang="en-US" sz="1000" dirty="0">
                <a:solidFill>
                  <a:srgbClr val="F08047"/>
                </a:solidFill>
              </a:rPr>
              <a:t>::</a:t>
            </a:r>
            <a:r>
              <a:rPr lang="en-US" sz="1000" dirty="0">
                <a:solidFill>
                  <a:srgbClr val="7BC22F"/>
                </a:solidFill>
              </a:rPr>
              <a:t>BIGINT</a:t>
            </a:r>
            <a:r>
              <a:rPr lang="en-US" sz="1000" dirty="0">
                <a:solidFill>
                  <a:srgbClr val="F08047"/>
                </a:solidFill>
              </a:rPr>
              <a:t>,</a:t>
            </a:r>
            <a:r>
              <a:rPr lang="en-US" sz="1000" dirty="0">
                <a:solidFill>
                  <a:srgbClr val="FFFFFF"/>
                </a:solidFill>
              </a:rPr>
              <a:t> </a:t>
            </a:r>
            <a:r>
              <a:rPr lang="en-US" sz="1000" dirty="0">
                <a:solidFill>
                  <a:srgbClr val="7BC22F"/>
                </a:solidFill>
              </a:rPr>
              <a:t>NULL</a:t>
            </a:r>
            <a:r>
              <a:rPr lang="en-US" sz="1000" dirty="0">
                <a:solidFill>
                  <a:srgbClr val="F08047"/>
                </a:solidFill>
              </a:rPr>
              <a:t>::</a:t>
            </a:r>
            <a:r>
              <a:rPr lang="en-US" sz="1000" dirty="0">
                <a:solidFill>
                  <a:srgbClr val="7BC22F"/>
                </a:solidFill>
              </a:rPr>
              <a:t>BIGINT</a:t>
            </a:r>
            <a:r>
              <a:rPr lang="en-US" sz="1000" dirty="0">
                <a:solidFill>
                  <a:srgbClr val="F08047"/>
                </a:solidFill>
              </a:rPr>
              <a:t>,</a:t>
            </a:r>
            <a:r>
              <a:rPr lang="en-US" sz="1000" dirty="0">
                <a:solidFill>
                  <a:srgbClr val="FFFFFF"/>
                </a:solidFill>
              </a:rPr>
              <a:t> </a:t>
            </a:r>
            <a:r>
              <a:rPr lang="en-US" sz="1000" dirty="0">
                <a:solidFill>
                  <a:srgbClr val="7BC22F"/>
                </a:solidFill>
              </a:rPr>
              <a:t>FALSE</a:t>
            </a:r>
            <a:r>
              <a:rPr lang="en-US" sz="1000" dirty="0">
                <a:solidFill>
                  <a:srgbClr val="F08047"/>
                </a:solidFill>
              </a:rPr>
              <a:t>,</a:t>
            </a:r>
            <a:r>
              <a:rPr lang="en-US" sz="1000" dirty="0">
                <a:solidFill>
                  <a:srgbClr val="FFFFFF"/>
                </a:solidFill>
              </a:rPr>
              <a:t> </a:t>
            </a:r>
            <a:r>
              <a:rPr lang="en-US" sz="1000" dirty="0">
                <a:solidFill>
                  <a:srgbClr val="7BC22F"/>
                </a:solidFill>
              </a:rPr>
              <a:t>SQLSTATE</a:t>
            </a:r>
            <a:r>
              <a:rPr lang="en-US" sz="1000" dirty="0">
                <a:solidFill>
                  <a:srgbClr val="F08047"/>
                </a:solidFill>
              </a:rPr>
              <a:t>,</a:t>
            </a:r>
            <a:r>
              <a:rPr lang="en-US" sz="1000" dirty="0">
                <a:solidFill>
                  <a:srgbClr val="FFFFFF"/>
                </a:solidFill>
              </a:rPr>
              <a:t> </a:t>
            </a:r>
            <a:r>
              <a:rPr lang="en-US" sz="1000" dirty="0">
                <a:solidFill>
                  <a:srgbClr val="7BC22F"/>
                </a:solidFill>
              </a:rPr>
              <a:t>SQLERRM</a:t>
            </a:r>
            <a:r>
              <a:rPr lang="en-US" sz="1000" dirty="0">
                <a:solidFill>
                  <a:srgbClr val="F08047"/>
                </a:solidFill>
              </a:rPr>
              <a:t>,</a:t>
            </a:r>
            <a:r>
              <a:rPr lang="en-US" sz="1000" dirty="0">
                <a:solidFill>
                  <a:srgbClr val="FFFFFF"/>
                </a:solidFill>
              </a:rPr>
              <a:t> </a:t>
            </a:r>
            <a:r>
              <a:rPr lang="en-US" sz="1000" dirty="0" err="1">
                <a:solidFill>
                  <a:srgbClr val="FFFFFF"/>
                </a:solidFill>
              </a:rPr>
              <a:t>error_stage</a:t>
            </a:r>
            <a:r>
              <a:rPr lang="en-US" sz="1000" dirty="0">
                <a:solidFill>
                  <a:srgbClr val="F08047"/>
                </a:solidFill>
              </a:rPr>
              <a:t>,</a:t>
            </a:r>
            <a:r>
              <a:rPr lang="en-US" sz="1000" dirty="0">
                <a:solidFill>
                  <a:srgbClr val="FFFFFF"/>
                </a:solidFill>
              </a:rPr>
              <a:t>  </a:t>
            </a:r>
            <a:r>
              <a:rPr lang="en-US" sz="1000" dirty="0" err="1">
                <a:solidFill>
                  <a:srgbClr val="FFFFFF"/>
                </a:solidFill>
              </a:rPr>
              <a:t>end_time</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err="1">
                <a:solidFill>
                  <a:srgbClr val="FFFFFF"/>
                </a:solidFill>
              </a:rPr>
              <a:t>end_time</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start_time</a:t>
            </a:r>
            <a:r>
              <a:rPr lang="en-US" sz="1000" dirty="0">
                <a:solidFill>
                  <a:srgbClr val="F08047"/>
                </a:solidFill>
              </a:rPr>
              <a:t>),</a:t>
            </a:r>
            <a:r>
              <a:rPr lang="en-US" sz="1000" dirty="0">
                <a:solidFill>
                  <a:srgbClr val="FFFFFF"/>
                </a:solidFill>
              </a:rPr>
              <a:t> </a:t>
            </a:r>
            <a:r>
              <a:rPr lang="en-US" sz="1000" dirty="0" err="1">
                <a:solidFill>
                  <a:srgbClr val="FFFFFF"/>
                </a:solidFill>
              </a:rPr>
              <a:t>file_path_name</a:t>
            </a:r>
            <a:r>
              <a:rPr lang="en-US" sz="1000" dirty="0">
                <a:solidFill>
                  <a:srgbClr val="F08047"/>
                </a:solidFill>
              </a:rPr>
              <a:t>);</a:t>
            </a:r>
            <a:r>
              <a:rPr lang="en-US" sz="1000" dirty="0">
                <a:solidFill>
                  <a:srgbClr val="FFFFFF"/>
                </a:solidFill>
              </a:rPr>
              <a:t> </a:t>
            </a:r>
            <a:endParaRPr lang="en-US" sz="1000" dirty="0"/>
          </a:p>
          <a:p>
            <a:pPr>
              <a:lnSpc>
                <a:spcPct val="100000"/>
              </a:lnSpc>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49</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When you don’t know what error you need to catch, use the WHEN OTHERS.</a:t>
            </a:r>
          </a:p>
          <a:p>
            <a:pPr marL="119063" indent="-119063">
              <a:buFont typeface="Arial" panose="020B0604020202020204" pitchFamily="34" charset="0"/>
              <a:buChar char="•"/>
            </a:pPr>
            <a:r>
              <a:rPr lang="en-US" dirty="0"/>
              <a:t>Don’t ignore any errors within the error </a:t>
            </a:r>
            <a:r>
              <a:rPr lang="en-US" dirty="0" smtClean="0"/>
              <a:t>handler, </a:t>
            </a:r>
            <a:r>
              <a:rPr lang="en-US" dirty="0"/>
              <a:t>if possible</a:t>
            </a:r>
            <a:r>
              <a:rPr lang="en-US" dirty="0" smtClean="0"/>
              <a:t>.</a:t>
            </a:r>
            <a:endParaRPr lang="en-US" dirty="0"/>
          </a:p>
        </p:txBody>
      </p:sp>
    </p:spTree>
    <p:extLst>
      <p:ext uri="{BB962C8B-B14F-4D97-AF65-F5344CB8AC3E}">
        <p14:creationId xmlns:p14="http://schemas.microsoft.com/office/powerpoint/2010/main" val="33390475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Write an error </a:t>
            </a:r>
            <a:r>
              <a:rPr lang="en-US" dirty="0" smtClean="0"/>
              <a:t>log</a:t>
            </a:r>
            <a:endParaRPr lang="en-US" dirty="0"/>
          </a:p>
        </p:txBody>
      </p:sp>
      <p:sp>
        <p:nvSpPr>
          <p:cNvPr id="7" name="Text Placeholder 6"/>
          <p:cNvSpPr>
            <a:spLocks noGrp="1"/>
          </p:cNvSpPr>
          <p:nvPr>
            <p:ph type="body" sz="quarter" idx="12"/>
          </p:nvPr>
        </p:nvSpPr>
        <p:spPr>
          <a:xfrm>
            <a:off x="3420094" y="1261872"/>
            <a:ext cx="5265119" cy="4846320"/>
          </a:xfrm>
        </p:spPr>
        <p:txBody>
          <a:bodyPr/>
          <a:lstStyle/>
          <a:p>
            <a:pPr>
              <a:lnSpc>
                <a:spcPct val="100000"/>
              </a:lnSpc>
              <a:spcBef>
                <a:spcPts val="0"/>
              </a:spcBef>
            </a:pPr>
            <a:r>
              <a:rPr lang="en-US" sz="1000" dirty="0">
                <a:solidFill>
                  <a:srgbClr val="7BC22F"/>
                </a:solidFill>
              </a:rPr>
              <a:t>INSERT</a:t>
            </a:r>
            <a:r>
              <a:rPr lang="en-US" sz="1000" dirty="0">
                <a:solidFill>
                  <a:srgbClr val="FFFFFF"/>
                </a:solidFill>
              </a:rPr>
              <a:t> </a:t>
            </a:r>
            <a:r>
              <a:rPr lang="en-US" sz="1000" dirty="0">
                <a:solidFill>
                  <a:srgbClr val="7BC22F"/>
                </a:solidFill>
              </a:rPr>
              <a:t>INTO</a:t>
            </a:r>
            <a:r>
              <a:rPr lang="en-US" sz="1000" dirty="0">
                <a:solidFill>
                  <a:srgbClr val="FFFFFF"/>
                </a:solidFill>
              </a:rPr>
              <a:t> </a:t>
            </a:r>
            <a:r>
              <a:rPr lang="en-US" sz="1000" dirty="0" err="1">
                <a:solidFill>
                  <a:srgbClr val="FFFFFF"/>
                </a:solidFill>
              </a:rPr>
              <a:t>tools</a:t>
            </a:r>
            <a:r>
              <a:rPr lang="en-US" sz="1000" dirty="0" err="1">
                <a:solidFill>
                  <a:srgbClr val="F08047"/>
                </a:solidFill>
              </a:rPr>
              <a:t>.</a:t>
            </a:r>
            <a:r>
              <a:rPr lang="en-US" sz="1000" dirty="0" err="1">
                <a:solidFill>
                  <a:srgbClr val="FFFFFF"/>
                </a:solidFill>
              </a:rPr>
              <a:t>load_status</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SELECT</a:t>
            </a:r>
            <a:r>
              <a:rPr lang="en-US" sz="1000" dirty="0" smtClean="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FROM</a:t>
            </a:r>
            <a:r>
              <a:rPr lang="en-US" sz="1000" dirty="0">
                <a:solidFill>
                  <a:srgbClr val="FFFFFF"/>
                </a:solidFill>
              </a:rPr>
              <a:t> </a:t>
            </a:r>
            <a:r>
              <a:rPr lang="en-US" sz="1000" dirty="0" err="1">
                <a:solidFill>
                  <a:srgbClr val="FFFFFF"/>
                </a:solidFill>
              </a:rPr>
              <a:t>tools</a:t>
            </a:r>
            <a:r>
              <a:rPr lang="en-US" sz="1000" dirty="0" err="1">
                <a:solidFill>
                  <a:srgbClr val="F08047"/>
                </a:solidFill>
              </a:rPr>
              <a:t>.</a:t>
            </a:r>
            <a:r>
              <a:rPr lang="en-US" sz="1000" dirty="0" err="1">
                <a:solidFill>
                  <a:srgbClr val="FFFFFF"/>
                </a:solidFill>
              </a:rPr>
              <a:t>load_from_file</a:t>
            </a:r>
            <a:r>
              <a:rPr lang="en-US" sz="1000" dirty="0">
                <a:solidFill>
                  <a:srgbClr val="F08047"/>
                </a:solidFill>
              </a:rPr>
              <a:t>(</a:t>
            </a:r>
            <a:r>
              <a:rPr lang="en-US" sz="1000" dirty="0">
                <a:solidFill>
                  <a:srgbClr val="8DB0D3"/>
                </a:solidFill>
              </a:rPr>
              <a:t>'study202.plate511.20140123.1221.csv'</a:t>
            </a:r>
            <a:r>
              <a:rPr lang="en-US" sz="1000" dirty="0">
                <a:solidFill>
                  <a:srgbClr val="F08047"/>
                </a:solidFill>
              </a:rPr>
              <a:t>);</a:t>
            </a:r>
            <a:r>
              <a:rPr lang="en-US" sz="1000" dirty="0">
                <a:solidFill>
                  <a:srgbClr val="FFFFFF"/>
                </a:solidFill>
              </a:rPr>
              <a:t> </a:t>
            </a:r>
            <a:endParaRPr lang="en-US" sz="1000" dirty="0"/>
          </a:p>
          <a:p>
            <a:pPr>
              <a:lnSpc>
                <a:spcPct val="100000"/>
              </a:lnSpc>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50</a:t>
            </a:fld>
            <a:endParaRPr lang="en-US" altLang="en-US"/>
          </a:p>
        </p:txBody>
      </p:sp>
      <p:sp>
        <p:nvSpPr>
          <p:cNvPr id="8" name="Text Placeholder 7"/>
          <p:cNvSpPr>
            <a:spLocks noGrp="1"/>
          </p:cNvSpPr>
          <p:nvPr>
            <p:ph type="body" sz="quarter" idx="16"/>
          </p:nvPr>
        </p:nvSpPr>
        <p:spPr>
          <a:xfrm>
            <a:off x="455613" y="1261872"/>
            <a:ext cx="2798226" cy="4846320"/>
          </a:xfrm>
        </p:spPr>
        <p:txBody>
          <a:bodyPr/>
          <a:lstStyle/>
          <a:p>
            <a:pPr marL="119063" indent="-119063">
              <a:buFont typeface="Arial" panose="020B0604020202020204" pitchFamily="34" charset="0"/>
              <a:buChar char="•"/>
            </a:pPr>
            <a:r>
              <a:rPr lang="en-US" dirty="0"/>
              <a:t>Write all your errors to a table with in the function or via the return on the function</a:t>
            </a:r>
            <a:r>
              <a:rPr lang="en-US" dirty="0" smtClean="0"/>
              <a:t>.</a:t>
            </a:r>
            <a:endParaRPr lang="en-US" dirty="0"/>
          </a:p>
        </p:txBody>
      </p:sp>
    </p:spTree>
    <p:extLst>
      <p:ext uri="{BB962C8B-B14F-4D97-AF65-F5344CB8AC3E}">
        <p14:creationId xmlns:p14="http://schemas.microsoft.com/office/powerpoint/2010/main" val="30224477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Temp </a:t>
            </a:r>
            <a:r>
              <a:rPr lang="en-US" dirty="0" err="1"/>
              <a:t>vers</a:t>
            </a:r>
            <a:r>
              <a:rPr lang="en-US" dirty="0"/>
              <a:t> </a:t>
            </a:r>
            <a:r>
              <a:rPr lang="en-US" dirty="0" smtClean="0"/>
              <a:t>Unlogged</a:t>
            </a:r>
            <a:endParaRPr lang="en-US" sz="2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51</a:t>
            </a:fld>
            <a:endParaRPr lang="en-US" altLang="en-US"/>
          </a:p>
        </p:txBody>
      </p:sp>
      <p:sp>
        <p:nvSpPr>
          <p:cNvPr id="8" name="Text Placeholder 7"/>
          <p:cNvSpPr>
            <a:spLocks noGrp="1"/>
          </p:cNvSpPr>
          <p:nvPr>
            <p:ph type="body" sz="quarter" idx="16"/>
          </p:nvPr>
        </p:nvSpPr>
        <p:spPr>
          <a:xfrm>
            <a:off x="455612" y="1261872"/>
            <a:ext cx="8215689" cy="4846320"/>
          </a:xfrm>
        </p:spPr>
        <p:txBody>
          <a:bodyPr/>
          <a:lstStyle/>
          <a:p>
            <a:pPr marL="119063" indent="-119063">
              <a:buFont typeface="Arial" panose="020B0604020202020204" pitchFamily="34" charset="0"/>
              <a:buChar char="•"/>
            </a:pPr>
            <a:r>
              <a:rPr lang="en-US" dirty="0"/>
              <a:t>Temp tables are great for speeding of large queries but bad for tuning queries inside of functions.</a:t>
            </a:r>
          </a:p>
          <a:p>
            <a:pPr marL="119063" indent="-119063">
              <a:buFont typeface="Arial" panose="020B0604020202020204" pitchFamily="34" charset="0"/>
              <a:buChar char="•"/>
            </a:pPr>
            <a:r>
              <a:rPr lang="en-US" dirty="0"/>
              <a:t>Unlogged tables are great for debugging. They are left behind once your function ends and you can then run explain queries against them.</a:t>
            </a:r>
          </a:p>
          <a:p>
            <a:pPr marL="234951" lvl="1" indent="-119063">
              <a:buFont typeface="Arial" panose="020B0604020202020204" pitchFamily="34" charset="0"/>
              <a:buChar char="•"/>
            </a:pPr>
            <a:r>
              <a:rPr lang="en-US" dirty="0"/>
              <a:t>They are not in the WAL files and so are not streaming replicated.</a:t>
            </a:r>
          </a:p>
          <a:p>
            <a:pPr marL="234951" lvl="1" indent="-119063">
              <a:buFont typeface="Arial" panose="020B0604020202020204" pitchFamily="34" charset="0"/>
              <a:buChar char="•"/>
            </a:pPr>
            <a:r>
              <a:rPr lang="en-US" dirty="0"/>
              <a:t>If your server crashes and restarts, they are dropped.</a:t>
            </a:r>
          </a:p>
          <a:p>
            <a:pPr marL="234951" lvl="1" indent="-119063">
              <a:buFont typeface="Arial" panose="020B0604020202020204" pitchFamily="34" charset="0"/>
              <a:buChar char="•"/>
            </a:pPr>
            <a:r>
              <a:rPr lang="en-US" dirty="0"/>
              <a:t>A perfect solution in place of temp tables while debugging and then change to temp for production</a:t>
            </a:r>
            <a:r>
              <a:rPr lang="en-US" dirty="0" smtClean="0"/>
              <a:t>.</a:t>
            </a:r>
            <a:endParaRPr lang="en-US" dirty="0"/>
          </a:p>
        </p:txBody>
      </p:sp>
    </p:spTree>
    <p:extLst>
      <p:ext uri="{BB962C8B-B14F-4D97-AF65-F5344CB8AC3E}">
        <p14:creationId xmlns:p14="http://schemas.microsoft.com/office/powerpoint/2010/main" val="42825000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Index's</a:t>
            </a:r>
            <a:endParaRPr lang="en-US" sz="2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52</a:t>
            </a:fld>
            <a:endParaRPr lang="en-US" altLang="en-US"/>
          </a:p>
        </p:txBody>
      </p:sp>
      <p:sp>
        <p:nvSpPr>
          <p:cNvPr id="8" name="Text Placeholder 7"/>
          <p:cNvSpPr>
            <a:spLocks noGrp="1"/>
          </p:cNvSpPr>
          <p:nvPr>
            <p:ph type="body" sz="quarter" idx="16"/>
          </p:nvPr>
        </p:nvSpPr>
        <p:spPr>
          <a:xfrm>
            <a:off x="455612" y="1261872"/>
            <a:ext cx="8215689" cy="4846320"/>
          </a:xfrm>
        </p:spPr>
        <p:txBody>
          <a:bodyPr/>
          <a:lstStyle/>
          <a:p>
            <a:pPr marL="119063" indent="-119063">
              <a:buFont typeface="Arial" panose="020B0604020202020204" pitchFamily="34" charset="0"/>
              <a:buChar char="•"/>
            </a:pPr>
            <a:r>
              <a:rPr lang="en-US" dirty="0"/>
              <a:t>Don’t forget to add Index’s, Primary Keys, Unique Keys, </a:t>
            </a:r>
            <a:r>
              <a:rPr lang="en-US" dirty="0" err="1"/>
              <a:t>etc</a:t>
            </a:r>
            <a:r>
              <a:rPr lang="en-US" dirty="0"/>
              <a:t> to your Temp/Unlogged tables.</a:t>
            </a:r>
          </a:p>
          <a:p>
            <a:pPr marL="119063" indent="-119063">
              <a:buFont typeface="Arial" panose="020B0604020202020204" pitchFamily="34" charset="0"/>
              <a:buChar char="•"/>
            </a:pPr>
            <a:r>
              <a:rPr lang="en-US" dirty="0"/>
              <a:t>You need these for optimizing the use of these tables in your queries, just like with normal tables</a:t>
            </a:r>
            <a:r>
              <a:rPr lang="en-US" dirty="0" smtClean="0"/>
              <a:t>.</a:t>
            </a:r>
            <a:endParaRPr lang="en-US" dirty="0"/>
          </a:p>
        </p:txBody>
      </p:sp>
    </p:spTree>
    <p:extLst>
      <p:ext uri="{BB962C8B-B14F-4D97-AF65-F5344CB8AC3E}">
        <p14:creationId xmlns:p14="http://schemas.microsoft.com/office/powerpoint/2010/main" val="29041527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Transactions</a:t>
            </a:r>
            <a:endParaRPr lang="en-US" sz="2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53</a:t>
            </a:fld>
            <a:endParaRPr lang="en-US" altLang="en-US"/>
          </a:p>
        </p:txBody>
      </p:sp>
      <p:sp>
        <p:nvSpPr>
          <p:cNvPr id="8" name="Text Placeholder 7"/>
          <p:cNvSpPr>
            <a:spLocks noGrp="1"/>
          </p:cNvSpPr>
          <p:nvPr>
            <p:ph type="body" sz="quarter" idx="16"/>
          </p:nvPr>
        </p:nvSpPr>
        <p:spPr>
          <a:xfrm>
            <a:off x="455612" y="1261872"/>
            <a:ext cx="8215689" cy="4846320"/>
          </a:xfrm>
        </p:spPr>
        <p:txBody>
          <a:bodyPr/>
          <a:lstStyle/>
          <a:p>
            <a:pPr marL="119063" indent="-119063">
              <a:buFont typeface="Arial" panose="020B0604020202020204" pitchFamily="34" charset="0"/>
              <a:buChar char="•"/>
            </a:pPr>
            <a:r>
              <a:rPr lang="en-US" dirty="0"/>
              <a:t>A function is a single transaction, by default.</a:t>
            </a:r>
          </a:p>
          <a:p>
            <a:pPr marL="119063" indent="-119063">
              <a:buFont typeface="Arial" panose="020B0604020202020204" pitchFamily="34" charset="0"/>
              <a:buChar char="•"/>
            </a:pPr>
            <a:r>
              <a:rPr lang="en-US" dirty="0"/>
              <a:t>You may create sub transactions within your function if you wish.</a:t>
            </a:r>
          </a:p>
          <a:p>
            <a:pPr marL="119063" indent="-119063">
              <a:buFont typeface="Arial" panose="020B0604020202020204" pitchFamily="34" charset="0"/>
              <a:buChar char="•"/>
            </a:pPr>
            <a:r>
              <a:rPr lang="en-US" dirty="0"/>
              <a:t>If you wrap your function in an outer function. Everything is covered by the outer functions transaction. This means if your outer function calls the inner function 5 times and you cancel it on the 4th time, no data from any of the completed inner functions will show up</a:t>
            </a:r>
            <a:r>
              <a:rPr lang="en-US" dirty="0" smtClean="0"/>
              <a:t>.</a:t>
            </a:r>
            <a:endParaRPr lang="en-US" dirty="0"/>
          </a:p>
        </p:txBody>
      </p:sp>
    </p:spTree>
    <p:extLst>
      <p:ext uri="{BB962C8B-B14F-4D97-AF65-F5344CB8AC3E}">
        <p14:creationId xmlns:p14="http://schemas.microsoft.com/office/powerpoint/2010/main" val="16594466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Dynamic </a:t>
            </a:r>
            <a:r>
              <a:rPr lang="en-US" dirty="0" smtClean="0"/>
              <a:t>Queries</a:t>
            </a:r>
            <a:endParaRPr lang="en-US" dirty="0"/>
          </a:p>
        </p:txBody>
      </p:sp>
      <p:sp>
        <p:nvSpPr>
          <p:cNvPr id="7" name="Text Placeholder 6"/>
          <p:cNvSpPr>
            <a:spLocks noGrp="1"/>
          </p:cNvSpPr>
          <p:nvPr>
            <p:ph type="body" sz="quarter" idx="12"/>
          </p:nvPr>
        </p:nvSpPr>
        <p:spPr>
          <a:xfrm>
            <a:off x="4144488" y="1261872"/>
            <a:ext cx="4540725" cy="4846320"/>
          </a:xfrm>
        </p:spPr>
        <p:txBody>
          <a:bodyPr/>
          <a:lstStyle/>
          <a:p>
            <a:pPr>
              <a:lnSpc>
                <a:spcPct val="100000"/>
              </a:lnSpc>
              <a:spcBef>
                <a:spcPts val="0"/>
              </a:spcBef>
            </a:pPr>
            <a:r>
              <a:rPr lang="en-US" sz="1000" dirty="0">
                <a:solidFill>
                  <a:srgbClr val="7BC22F"/>
                </a:solidFill>
              </a:rPr>
              <a:t>DECLARE</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err="1">
                <a:solidFill>
                  <a:srgbClr val="7BC22F"/>
                </a:solidFill>
              </a:rPr>
              <a:t>sql</a:t>
            </a:r>
            <a:r>
              <a:rPr lang="en-US" sz="1000" dirty="0">
                <a:solidFill>
                  <a:srgbClr val="FFFFFF"/>
                </a:solidFill>
              </a:rPr>
              <a:t> TEXT</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err="1">
                <a:solidFill>
                  <a:srgbClr val="FFFFFF"/>
                </a:solidFill>
              </a:rPr>
              <a:t>degug_on</a:t>
            </a:r>
            <a:r>
              <a:rPr lang="en-US" sz="1000" dirty="0">
                <a:solidFill>
                  <a:srgbClr val="FFFFFF"/>
                </a:solidFill>
              </a:rPr>
              <a:t> </a:t>
            </a:r>
            <a:r>
              <a:rPr lang="en-US" sz="1000" dirty="0">
                <a:solidFill>
                  <a:srgbClr val="7BC22F"/>
                </a:solidFill>
              </a:rPr>
              <a:t>BOOLEAN</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BEGIN</a:t>
            </a:r>
            <a:r>
              <a:rPr lang="en-US" sz="1000" dirty="0" smtClean="0">
                <a:solidFill>
                  <a:srgbClr val="FFFFFF"/>
                </a:solidFill>
              </a:rPr>
              <a:t> </a:t>
            </a:r>
          </a:p>
          <a:p>
            <a:pPr>
              <a:lnSpc>
                <a:spcPct val="100000"/>
              </a:lnSpc>
              <a:spcBef>
                <a:spcPts val="0"/>
              </a:spcBef>
            </a:pPr>
            <a:r>
              <a:rPr lang="en-US" sz="1000" dirty="0">
                <a:solidFill>
                  <a:srgbClr val="FFFFFF"/>
                </a:solidFill>
              </a:rPr>
              <a:t>  </a:t>
            </a:r>
            <a:r>
              <a:rPr lang="en-US" sz="1000" dirty="0" err="1">
                <a:solidFill>
                  <a:srgbClr val="FFFFFF"/>
                </a:solidFill>
              </a:rPr>
              <a:t>debug_on</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TRUE</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err="1">
                <a:solidFill>
                  <a:srgbClr val="7BC22F"/>
                </a:solidFill>
              </a:rPr>
              <a:t>sql</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'CREATE TABLE x AS SELECT * FROM </a:t>
            </a:r>
            <a:r>
              <a:rPr lang="en-US" sz="1000" dirty="0" err="1">
                <a:solidFill>
                  <a:srgbClr val="8DB0D3"/>
                </a:solidFill>
              </a:rPr>
              <a:t>pg_stat_activity</a:t>
            </a:r>
            <a:r>
              <a:rPr lang="en-US" sz="1000" dirty="0">
                <a:solidFill>
                  <a:srgbClr val="8DB0D3"/>
                </a:solidFill>
              </a:rPr>
              <a:t>;'</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IF</a:t>
            </a:r>
            <a:r>
              <a:rPr lang="en-US" sz="1000" dirty="0">
                <a:solidFill>
                  <a:srgbClr val="FFFFFF"/>
                </a:solidFill>
              </a:rPr>
              <a:t> </a:t>
            </a:r>
            <a:r>
              <a:rPr lang="en-US" sz="1000" dirty="0" err="1">
                <a:solidFill>
                  <a:srgbClr val="FFFFFF"/>
                </a:solidFill>
              </a:rPr>
              <a:t>debug_on</a:t>
            </a:r>
            <a:r>
              <a:rPr lang="en-US" sz="1000" dirty="0">
                <a:solidFill>
                  <a:srgbClr val="FFFFFF"/>
                </a:solidFill>
              </a:rPr>
              <a:t> </a:t>
            </a:r>
            <a:r>
              <a:rPr lang="en-US" sz="1000" dirty="0">
                <a:solidFill>
                  <a:srgbClr val="7BC22F"/>
                </a:solidFill>
              </a:rPr>
              <a:t>THEN</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RAISE</a:t>
            </a:r>
            <a:r>
              <a:rPr lang="en-US" sz="1000" dirty="0">
                <a:solidFill>
                  <a:srgbClr val="FFFFFF"/>
                </a:solidFill>
              </a:rPr>
              <a:t> NOTICE </a:t>
            </a:r>
            <a:r>
              <a:rPr lang="en-US" sz="1000" dirty="0">
                <a:solidFill>
                  <a:srgbClr val="8DB0D3"/>
                </a:solidFill>
              </a:rPr>
              <a:t>'Create Query: %'</a:t>
            </a:r>
            <a:r>
              <a:rPr lang="en-US" sz="1000" dirty="0">
                <a:solidFill>
                  <a:srgbClr val="F08047"/>
                </a:solidFill>
              </a:rPr>
              <a:t>,</a:t>
            </a:r>
            <a:r>
              <a:rPr lang="en-US" sz="1000" dirty="0">
                <a:solidFill>
                  <a:srgbClr val="FFFFFF"/>
                </a:solidFill>
              </a:rPr>
              <a:t> </a:t>
            </a:r>
            <a:r>
              <a:rPr lang="en-US" sz="1000" dirty="0" err="1">
                <a:solidFill>
                  <a:srgbClr val="7BC22F"/>
                </a:solidFill>
              </a:rPr>
              <a:t>sql</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END</a:t>
            </a:r>
            <a:r>
              <a:rPr lang="en-US" sz="1000" dirty="0">
                <a:solidFill>
                  <a:srgbClr val="FFFFFF"/>
                </a:solidFill>
              </a:rPr>
              <a:t> </a:t>
            </a:r>
            <a:r>
              <a:rPr lang="en-US" sz="1000" dirty="0">
                <a:solidFill>
                  <a:srgbClr val="7BC22F"/>
                </a:solidFill>
              </a:rPr>
              <a:t>IF</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EXECUTE</a:t>
            </a:r>
            <a:r>
              <a:rPr lang="en-US" sz="1000" dirty="0">
                <a:solidFill>
                  <a:srgbClr val="FFFFFF"/>
                </a:solidFill>
              </a:rPr>
              <a:t> </a:t>
            </a:r>
            <a:r>
              <a:rPr lang="en-US" sz="1000" dirty="0" err="1">
                <a:solidFill>
                  <a:srgbClr val="7BC22F"/>
                </a:solidFill>
              </a:rPr>
              <a:t>sql</a:t>
            </a:r>
            <a:r>
              <a:rPr lang="en-US" sz="1000" dirty="0">
                <a:solidFill>
                  <a:srgbClr val="F08047"/>
                </a:solidFill>
              </a:rPr>
              <a:t>;</a:t>
            </a:r>
            <a:r>
              <a:rPr lang="en-US" sz="1000" dirty="0">
                <a:solidFill>
                  <a:srgbClr val="FFFFFF"/>
                </a:solidFill>
              </a:rPr>
              <a:t> </a:t>
            </a:r>
            <a:endParaRPr lang="en-US" sz="1000" dirty="0"/>
          </a:p>
          <a:p>
            <a:pPr>
              <a:lnSpc>
                <a:spcPct val="100000"/>
              </a:lnSpc>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54</a:t>
            </a:fld>
            <a:endParaRPr lang="en-US" altLang="en-US"/>
          </a:p>
        </p:txBody>
      </p:sp>
      <p:sp>
        <p:nvSpPr>
          <p:cNvPr id="8" name="Text Placeholder 7"/>
          <p:cNvSpPr>
            <a:spLocks noGrp="1"/>
          </p:cNvSpPr>
          <p:nvPr>
            <p:ph type="body" sz="quarter" idx="16"/>
          </p:nvPr>
        </p:nvSpPr>
        <p:spPr>
          <a:xfrm>
            <a:off x="455613" y="1261872"/>
            <a:ext cx="3510745" cy="4846320"/>
          </a:xfrm>
        </p:spPr>
        <p:txBody>
          <a:bodyPr/>
          <a:lstStyle/>
          <a:p>
            <a:pPr marL="119063" indent="-119063">
              <a:buFont typeface="Arial" panose="020B0604020202020204" pitchFamily="34" charset="0"/>
              <a:buChar char="•"/>
            </a:pPr>
            <a:r>
              <a:rPr lang="en-US" dirty="0"/>
              <a:t>When you need to make dynamic queries, it is best to save them into a variable, so you may export them via RAISE NOTICE</a:t>
            </a:r>
            <a:r>
              <a:rPr lang="en-US" dirty="0" smtClean="0"/>
              <a:t>.</a:t>
            </a:r>
            <a:endParaRPr lang="en-US" dirty="0"/>
          </a:p>
        </p:txBody>
      </p:sp>
    </p:spTree>
    <p:extLst>
      <p:ext uri="{BB962C8B-B14F-4D97-AF65-F5344CB8AC3E}">
        <p14:creationId xmlns:p14="http://schemas.microsoft.com/office/powerpoint/2010/main" val="11043375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Number of rows </a:t>
            </a:r>
            <a:r>
              <a:rPr lang="en-US" dirty="0" smtClean="0"/>
              <a:t>affected</a:t>
            </a:r>
            <a:endParaRPr lang="en-US" dirty="0"/>
          </a:p>
        </p:txBody>
      </p:sp>
      <p:sp>
        <p:nvSpPr>
          <p:cNvPr id="7" name="Text Placeholder 6"/>
          <p:cNvSpPr>
            <a:spLocks noGrp="1"/>
          </p:cNvSpPr>
          <p:nvPr>
            <p:ph type="body" sz="quarter" idx="12"/>
          </p:nvPr>
        </p:nvSpPr>
        <p:spPr>
          <a:xfrm>
            <a:off x="4191990" y="1261872"/>
            <a:ext cx="4493223" cy="4846320"/>
          </a:xfrm>
        </p:spPr>
        <p:txBody>
          <a:bodyPr/>
          <a:lstStyle/>
          <a:p>
            <a:pPr>
              <a:lnSpc>
                <a:spcPct val="100000"/>
              </a:lnSpc>
              <a:spcBef>
                <a:spcPts val="0"/>
              </a:spcBef>
            </a:pPr>
            <a:r>
              <a:rPr lang="en-US" sz="1000" dirty="0">
                <a:solidFill>
                  <a:srgbClr val="7BC22F"/>
                </a:solidFill>
              </a:rPr>
              <a:t>DECLARE</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err="1">
                <a:solidFill>
                  <a:srgbClr val="7BC22F"/>
                </a:solidFill>
              </a:rPr>
              <a:t>sql</a:t>
            </a:r>
            <a:r>
              <a:rPr lang="en-US" sz="1000" dirty="0">
                <a:solidFill>
                  <a:srgbClr val="FFFFFF"/>
                </a:solidFill>
              </a:rPr>
              <a:t> TEXT</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err="1">
                <a:solidFill>
                  <a:srgbClr val="FFFFFF"/>
                </a:solidFill>
              </a:rPr>
              <a:t>num_of_rows</a:t>
            </a:r>
            <a:r>
              <a:rPr lang="en-US" sz="1000" dirty="0">
                <a:solidFill>
                  <a:srgbClr val="FFFFFF"/>
                </a:solidFill>
              </a:rPr>
              <a:t> </a:t>
            </a:r>
            <a:r>
              <a:rPr lang="en-US" sz="1000" dirty="0" err="1">
                <a:solidFill>
                  <a:srgbClr val="7BC22F"/>
                </a:solidFill>
              </a:rPr>
              <a:t>bigint</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BEGIN</a:t>
            </a:r>
            <a:r>
              <a:rPr lang="en-US" sz="1000" dirty="0" smtClean="0">
                <a:solidFill>
                  <a:srgbClr val="FFFFFF"/>
                </a:solidFill>
              </a:rPr>
              <a:t> </a:t>
            </a:r>
          </a:p>
          <a:p>
            <a:pPr>
              <a:lnSpc>
                <a:spcPct val="100000"/>
              </a:lnSpc>
              <a:spcBef>
                <a:spcPts val="0"/>
              </a:spcBef>
            </a:pPr>
            <a:r>
              <a:rPr lang="en-US" sz="1000" dirty="0">
                <a:solidFill>
                  <a:srgbClr val="FFFFFF"/>
                </a:solidFill>
              </a:rPr>
              <a:t>  </a:t>
            </a:r>
            <a:r>
              <a:rPr lang="en-US" sz="1000" dirty="0" err="1">
                <a:solidFill>
                  <a:srgbClr val="7BC22F"/>
                </a:solidFill>
              </a:rPr>
              <a:t>sql</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'CREATE TABLE x AS SELECT * FROM </a:t>
            </a:r>
            <a:r>
              <a:rPr lang="en-US" sz="1000" dirty="0" err="1">
                <a:solidFill>
                  <a:srgbClr val="8DB0D3"/>
                </a:solidFill>
              </a:rPr>
              <a:t>pg_stat_activity</a:t>
            </a:r>
            <a:r>
              <a:rPr lang="en-US" sz="1000" dirty="0">
                <a:solidFill>
                  <a:srgbClr val="8DB0D3"/>
                </a:solidFill>
              </a:rPr>
              <a:t>;'</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EXECUTE</a:t>
            </a:r>
            <a:r>
              <a:rPr lang="en-US" sz="1000" dirty="0">
                <a:solidFill>
                  <a:srgbClr val="FFFFFF"/>
                </a:solidFill>
              </a:rPr>
              <a:t> </a:t>
            </a:r>
            <a:r>
              <a:rPr lang="en-US" sz="1000" dirty="0" err="1">
                <a:solidFill>
                  <a:srgbClr val="7BC22F"/>
                </a:solidFill>
              </a:rPr>
              <a:t>sql</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GET</a:t>
            </a:r>
            <a:r>
              <a:rPr lang="en-US" sz="1000" dirty="0">
                <a:solidFill>
                  <a:srgbClr val="FFFFFF"/>
                </a:solidFill>
              </a:rPr>
              <a:t> </a:t>
            </a:r>
            <a:r>
              <a:rPr lang="en-US" sz="1000" dirty="0">
                <a:solidFill>
                  <a:srgbClr val="7BC22F"/>
                </a:solidFill>
              </a:rPr>
              <a:t>DIAGNOSTICS</a:t>
            </a:r>
            <a:r>
              <a:rPr lang="en-US" sz="1000" dirty="0">
                <a:solidFill>
                  <a:srgbClr val="FFFFFF"/>
                </a:solidFill>
              </a:rPr>
              <a:t> </a:t>
            </a:r>
            <a:r>
              <a:rPr lang="en-US" sz="1000" dirty="0" err="1">
                <a:solidFill>
                  <a:srgbClr val="FFFFFF"/>
                </a:solidFill>
              </a:rPr>
              <a:t>num_of_rows</a:t>
            </a:r>
            <a:r>
              <a:rPr lang="en-US" sz="1000" dirty="0">
                <a:solidFill>
                  <a:srgbClr val="FFFFFF"/>
                </a:solidFill>
              </a:rPr>
              <a:t> </a:t>
            </a:r>
            <a:r>
              <a:rPr lang="en-US" sz="1000" dirty="0">
                <a:solidFill>
                  <a:srgbClr val="F08047"/>
                </a:solidFill>
              </a:rPr>
              <a:t>=</a:t>
            </a:r>
            <a:r>
              <a:rPr lang="en-US" sz="1000" dirty="0">
                <a:solidFill>
                  <a:srgbClr val="FFFFFF"/>
                </a:solidFill>
              </a:rPr>
              <a:t> ROW_COUNT</a:t>
            </a:r>
            <a:r>
              <a:rPr lang="en-US" sz="1000" dirty="0">
                <a:solidFill>
                  <a:srgbClr val="F08047"/>
                </a:solidFill>
              </a:rPr>
              <a:t>;</a:t>
            </a:r>
            <a:r>
              <a:rPr lang="en-US" sz="1000" dirty="0">
                <a:solidFill>
                  <a:srgbClr val="FFFFFF"/>
                </a:solidFill>
              </a:rPr>
              <a:t> </a:t>
            </a:r>
            <a:endParaRPr lang="en-US" sz="1000" dirty="0"/>
          </a:p>
          <a:p>
            <a:pPr>
              <a:lnSpc>
                <a:spcPct val="100000"/>
              </a:lnSpc>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55</a:t>
            </a:fld>
            <a:endParaRPr lang="en-US" altLang="en-US"/>
          </a:p>
        </p:txBody>
      </p:sp>
      <p:sp>
        <p:nvSpPr>
          <p:cNvPr id="8" name="Text Placeholder 7"/>
          <p:cNvSpPr>
            <a:spLocks noGrp="1"/>
          </p:cNvSpPr>
          <p:nvPr>
            <p:ph type="body" sz="quarter" idx="16"/>
          </p:nvPr>
        </p:nvSpPr>
        <p:spPr>
          <a:xfrm>
            <a:off x="455613" y="1261872"/>
            <a:ext cx="3522621" cy="4846320"/>
          </a:xfrm>
        </p:spPr>
        <p:txBody>
          <a:bodyPr/>
          <a:lstStyle/>
          <a:p>
            <a:pPr marL="119063" indent="-119063">
              <a:buFont typeface="Arial" panose="020B0604020202020204" pitchFamily="34" charset="0"/>
              <a:buChar char="•"/>
            </a:pPr>
            <a:r>
              <a:rPr lang="en-US" dirty="0"/>
              <a:t>Sometimes you may want to log how may rows are being inserted, updated and/or deleted within your function</a:t>
            </a:r>
            <a:r>
              <a:rPr lang="en-US" dirty="0" smtClean="0"/>
              <a:t>.</a:t>
            </a:r>
            <a:endParaRPr lang="en-US" dirty="0"/>
          </a:p>
        </p:txBody>
      </p:sp>
    </p:spTree>
    <p:extLst>
      <p:ext uri="{BB962C8B-B14F-4D97-AF65-F5344CB8AC3E}">
        <p14:creationId xmlns:p14="http://schemas.microsoft.com/office/powerpoint/2010/main" val="40244319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Hiding Auto </a:t>
            </a:r>
            <a:r>
              <a:rPr lang="en-US" dirty="0" smtClean="0"/>
              <a:t>Notices</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err="1">
                <a:solidFill>
                  <a:srgbClr val="FFFFFF"/>
                </a:solidFill>
              </a:rPr>
              <a:t>insert_plate_record_sql</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'ALTER </a:t>
            </a:r>
            <a:r>
              <a:rPr lang="en-US" sz="1000" dirty="0" smtClean="0">
                <a:solidFill>
                  <a:srgbClr val="8DB0D3"/>
                </a:solidFill>
              </a:rPr>
              <a:t>TABLE </a:t>
            </a:r>
          </a:p>
          <a:p>
            <a:pPr>
              <a:lnSpc>
                <a:spcPct val="100000"/>
              </a:lnSpc>
              <a:spcBef>
                <a:spcPts val="0"/>
              </a:spcBef>
            </a:pPr>
            <a:r>
              <a:rPr lang="en-US" sz="1000" dirty="0">
                <a:solidFill>
                  <a:srgbClr val="8DB0D3"/>
                </a:solidFill>
              </a:rPr>
              <a:t>  </a:t>
            </a:r>
            <a:r>
              <a:rPr lang="en-US" sz="1000" dirty="0" err="1">
                <a:solidFill>
                  <a:srgbClr val="8DB0D3"/>
                </a:solidFill>
              </a:rPr>
              <a:t>temp_current_variable_change</a:t>
            </a:r>
            <a:r>
              <a:rPr lang="en-US" sz="1000" dirty="0">
                <a:solidFill>
                  <a:srgbClr val="8DB0D3"/>
                </a:solidFill>
              </a:rPr>
              <a:t>_'</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df_study_no</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'_'</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plate_no</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 </a:t>
            </a:r>
            <a:endParaRPr lang="en-US" sz="1000" dirty="0" smtClean="0">
              <a:solidFill>
                <a:srgbClr val="8DB0D3"/>
              </a:solidFill>
            </a:endParaRPr>
          </a:p>
          <a:p>
            <a:pPr>
              <a:lnSpc>
                <a:spcPct val="100000"/>
              </a:lnSpc>
              <a:spcBef>
                <a:spcPts val="0"/>
              </a:spcBef>
            </a:pPr>
            <a:r>
              <a:rPr lang="en-US" sz="1000" dirty="0">
                <a:solidFill>
                  <a:srgbClr val="8DB0D3"/>
                </a:solidFill>
              </a:rPr>
              <a:t>  ADD CONSTRAINT </a:t>
            </a:r>
            <a:r>
              <a:rPr lang="en-US" sz="1000" dirty="0" err="1">
                <a:solidFill>
                  <a:srgbClr val="8DB0D3"/>
                </a:solidFill>
              </a:rPr>
              <a:t>temp_current_variable_change</a:t>
            </a:r>
            <a:r>
              <a:rPr lang="en-US" sz="1000" dirty="0">
                <a:solidFill>
                  <a:srgbClr val="8DB0D3"/>
                </a:solidFill>
              </a:rPr>
              <a:t>_'</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df_study_no</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'_'</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plate_no</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'_</a:t>
            </a:r>
            <a:r>
              <a:rPr lang="en-US" sz="1000" dirty="0" err="1">
                <a:solidFill>
                  <a:srgbClr val="8DB0D3"/>
                </a:solidFill>
              </a:rPr>
              <a:t>idx</a:t>
            </a:r>
            <a:r>
              <a:rPr lang="en-US" sz="1000" dirty="0">
                <a:solidFill>
                  <a:srgbClr val="8DB0D3"/>
                </a:solidFill>
              </a:rPr>
              <a:t> </a:t>
            </a:r>
            <a:endParaRPr lang="en-US" sz="1000" dirty="0" smtClean="0">
              <a:solidFill>
                <a:srgbClr val="8DB0D3"/>
              </a:solidFill>
            </a:endParaRPr>
          </a:p>
          <a:p>
            <a:pPr>
              <a:lnSpc>
                <a:spcPct val="100000"/>
              </a:lnSpc>
              <a:spcBef>
                <a:spcPts val="0"/>
              </a:spcBef>
            </a:pPr>
            <a:r>
              <a:rPr lang="en-US" sz="1000" dirty="0">
                <a:solidFill>
                  <a:srgbClr val="8DB0D3"/>
                </a:solidFill>
              </a:rPr>
              <a:t>  PRIMARY KEY (</a:t>
            </a:r>
            <a:r>
              <a:rPr lang="en-US" sz="1000" dirty="0" err="1">
                <a:solidFill>
                  <a:srgbClr val="8DB0D3"/>
                </a:solidFill>
              </a:rPr>
              <a:t>df_study_number</a:t>
            </a:r>
            <a:r>
              <a:rPr lang="en-US" sz="1000" dirty="0">
                <a:solidFill>
                  <a:srgbClr val="8DB0D3"/>
                </a:solidFill>
              </a:rPr>
              <a:t>, </a:t>
            </a:r>
            <a:r>
              <a:rPr lang="en-US" sz="1000" dirty="0" err="1">
                <a:solidFill>
                  <a:srgbClr val="8DB0D3"/>
                </a:solidFill>
              </a:rPr>
              <a:t>plate_number</a:t>
            </a:r>
            <a:r>
              <a:rPr lang="en-US" sz="1000" dirty="0">
                <a:solidFill>
                  <a:srgbClr val="8DB0D3"/>
                </a:solidFill>
              </a:rPr>
              <a:t>, </a:t>
            </a:r>
            <a:r>
              <a:rPr lang="en-US" sz="1000" dirty="0" err="1">
                <a:solidFill>
                  <a:srgbClr val="8DB0D3"/>
                </a:solidFill>
              </a:rPr>
              <a:t>variable_number</a:t>
            </a:r>
            <a:r>
              <a:rPr lang="en-US" sz="1000" dirty="0">
                <a:solidFill>
                  <a:srgbClr val="8DB0D3"/>
                </a:solidFill>
              </a:rPr>
              <a:t>, </a:t>
            </a:r>
            <a:r>
              <a:rPr lang="en-US" sz="1000" dirty="0" err="1">
                <a:solidFill>
                  <a:srgbClr val="8DB0D3"/>
                </a:solidFill>
              </a:rPr>
              <a:t>ptid</a:t>
            </a:r>
            <a:r>
              <a:rPr lang="en-US" sz="1000" dirty="0">
                <a:solidFill>
                  <a:srgbClr val="8DB0D3"/>
                </a:solidFill>
              </a:rPr>
              <a:t>, </a:t>
            </a:r>
            <a:r>
              <a:rPr lang="en-US" sz="1000" dirty="0" err="1">
                <a:solidFill>
                  <a:srgbClr val="8DB0D3"/>
                </a:solidFill>
              </a:rPr>
              <a:t>visit_number</a:t>
            </a:r>
            <a:r>
              <a:rPr lang="en-US" sz="1000" dirty="0">
                <a:solidFill>
                  <a:srgbClr val="8DB0D3"/>
                </a:solidFill>
              </a:rPr>
              <a:t>);'</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endParaRPr lang="en-US" sz="1000" dirty="0" smtClean="0">
              <a:solidFill>
                <a:srgbClr val="7BC22F"/>
              </a:solidFill>
            </a:endParaRPr>
          </a:p>
          <a:p>
            <a:pPr>
              <a:lnSpc>
                <a:spcPct val="100000"/>
              </a:lnSpc>
              <a:spcBef>
                <a:spcPts val="0"/>
              </a:spcBef>
            </a:pPr>
            <a:r>
              <a:rPr lang="en-US" sz="1000" dirty="0" smtClean="0">
                <a:solidFill>
                  <a:srgbClr val="7BC22F"/>
                </a:solidFill>
              </a:rPr>
              <a:t>SET</a:t>
            </a:r>
            <a:r>
              <a:rPr lang="en-US" sz="1000" dirty="0" smtClean="0">
                <a:solidFill>
                  <a:srgbClr val="FFFFFF"/>
                </a:solidFill>
              </a:rPr>
              <a:t> </a:t>
            </a:r>
            <a:r>
              <a:rPr lang="en-US" sz="1000" dirty="0" err="1">
                <a:solidFill>
                  <a:srgbClr val="FFFFFF"/>
                </a:solidFill>
              </a:rPr>
              <a:t>client_min_messages</a:t>
            </a:r>
            <a:r>
              <a:rPr lang="en-US" sz="1000" dirty="0">
                <a:solidFill>
                  <a:srgbClr val="FFFFFF"/>
                </a:solidFill>
              </a:rPr>
              <a:t> </a:t>
            </a:r>
            <a:r>
              <a:rPr lang="en-US" sz="1000" dirty="0">
                <a:solidFill>
                  <a:srgbClr val="F08047"/>
                </a:solidFill>
              </a:rPr>
              <a:t>=</a:t>
            </a:r>
            <a:r>
              <a:rPr lang="en-US" sz="1000" dirty="0">
                <a:solidFill>
                  <a:srgbClr val="FFFFFF"/>
                </a:solidFill>
              </a:rPr>
              <a:t> WARNING</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EXECUTE</a:t>
            </a:r>
            <a:r>
              <a:rPr lang="en-US" sz="1000" dirty="0" smtClean="0">
                <a:solidFill>
                  <a:srgbClr val="FFFFFF"/>
                </a:solidFill>
              </a:rPr>
              <a:t> </a:t>
            </a:r>
            <a:r>
              <a:rPr lang="en-US" sz="1000" dirty="0" err="1">
                <a:solidFill>
                  <a:srgbClr val="FFFFFF"/>
                </a:solidFill>
              </a:rPr>
              <a:t>insert_plate_record_sql</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FFFFF"/>
                </a:solidFill>
              </a:rPr>
              <a:t>RESET </a:t>
            </a:r>
            <a:r>
              <a:rPr lang="en-US" sz="1000" dirty="0" err="1">
                <a:solidFill>
                  <a:srgbClr val="FFFFFF"/>
                </a:solidFill>
              </a:rPr>
              <a:t>client_min_messages</a:t>
            </a:r>
            <a:r>
              <a:rPr lang="en-US" sz="1000" dirty="0">
                <a:solidFill>
                  <a:srgbClr val="F08047"/>
                </a:solidFill>
              </a:rPr>
              <a:t>;</a:t>
            </a:r>
            <a:r>
              <a:rPr lang="en-US" sz="1000" dirty="0">
                <a:solidFill>
                  <a:srgbClr val="FFFFFF"/>
                </a:solidFill>
              </a:rPr>
              <a:t> </a:t>
            </a:r>
            <a:endParaRPr lang="en-US" sz="1000" dirty="0"/>
          </a:p>
          <a:p>
            <a:pPr>
              <a:lnSpc>
                <a:spcPct val="100000"/>
              </a:lnSpc>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56</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For some actions, there are notices raised. You may hide these by changing the </a:t>
            </a:r>
            <a:r>
              <a:rPr lang="en-US" dirty="0" err="1"/>
              <a:t>client_min_messages</a:t>
            </a:r>
            <a:r>
              <a:rPr lang="en-US" dirty="0"/>
              <a:t> around that specific line of code.</a:t>
            </a:r>
          </a:p>
          <a:p>
            <a:pPr marL="119063" indent="-119063">
              <a:buFont typeface="Arial" panose="020B0604020202020204" pitchFamily="34" charset="0"/>
              <a:buChar char="•"/>
            </a:pPr>
            <a:r>
              <a:rPr lang="en-US" dirty="0"/>
              <a:t>DROP TABLE IF EXISTS is one that I like to wrap in this style</a:t>
            </a:r>
            <a:r>
              <a:rPr lang="en-US" dirty="0" smtClean="0"/>
              <a:t>.</a:t>
            </a:r>
            <a:endParaRPr lang="en-US" dirty="0"/>
          </a:p>
        </p:txBody>
      </p:sp>
    </p:spTree>
    <p:extLst>
      <p:ext uri="{BB962C8B-B14F-4D97-AF65-F5344CB8AC3E}">
        <p14:creationId xmlns:p14="http://schemas.microsoft.com/office/powerpoint/2010/main" val="27111837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Code time</a:t>
            </a:r>
            <a:r>
              <a:rPr lang="en-US" dirty="0" smtClean="0"/>
              <a:t>?</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IF</a:t>
            </a:r>
            <a:r>
              <a:rPr lang="en-US" sz="1000" dirty="0">
                <a:solidFill>
                  <a:srgbClr val="FFFFFF"/>
                </a:solidFill>
              </a:rPr>
              <a:t> </a:t>
            </a:r>
            <a:r>
              <a:rPr lang="en-US" sz="1000" dirty="0" err="1">
                <a:solidFill>
                  <a:srgbClr val="FFFFFF"/>
                </a:solidFill>
              </a:rPr>
              <a:t>debug_on</a:t>
            </a:r>
            <a:r>
              <a:rPr lang="en-US" sz="1000" dirty="0">
                <a:solidFill>
                  <a:srgbClr val="FFFFFF"/>
                </a:solidFill>
              </a:rPr>
              <a:t> </a:t>
            </a:r>
            <a:r>
              <a:rPr lang="en-US" sz="1000" dirty="0">
                <a:solidFill>
                  <a:srgbClr val="7BC22F"/>
                </a:solidFill>
              </a:rPr>
              <a:t>THEN</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RAISE</a:t>
            </a:r>
            <a:r>
              <a:rPr lang="en-US" sz="1000" dirty="0">
                <a:solidFill>
                  <a:srgbClr val="FFFFFF"/>
                </a:solidFill>
              </a:rPr>
              <a:t> NOTICE </a:t>
            </a:r>
            <a:r>
              <a:rPr lang="en-US" sz="1000" dirty="0">
                <a:solidFill>
                  <a:srgbClr val="8DB0D3"/>
                </a:solidFill>
              </a:rPr>
              <a:t>'Generating Temp Data: %'</a:t>
            </a:r>
            <a:r>
              <a:rPr lang="en-US" sz="1000" dirty="0">
                <a:solidFill>
                  <a:srgbClr val="F08047"/>
                </a:solidFill>
              </a:rPr>
              <a:t>,</a:t>
            </a:r>
            <a:r>
              <a:rPr lang="en-US" sz="1000" dirty="0">
                <a:solidFill>
                  <a:srgbClr val="FFFFFF"/>
                </a:solidFill>
              </a:rPr>
              <a:t> </a:t>
            </a:r>
            <a:r>
              <a:rPr lang="en-US" sz="1000" dirty="0" err="1">
                <a:solidFill>
                  <a:srgbClr val="FFFFFF"/>
                </a:solidFill>
              </a:rPr>
              <a:t>clock_timestamp</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END</a:t>
            </a:r>
            <a:r>
              <a:rPr lang="en-US" sz="1000" dirty="0" smtClean="0">
                <a:solidFill>
                  <a:srgbClr val="FFFFFF"/>
                </a:solidFill>
              </a:rPr>
              <a:t> </a:t>
            </a:r>
            <a:r>
              <a:rPr lang="en-US" sz="1000" dirty="0">
                <a:solidFill>
                  <a:srgbClr val="7BC22F"/>
                </a:solidFill>
              </a:rPr>
              <a:t>IF</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endParaRPr lang="en-US" sz="1000" dirty="0">
              <a:solidFill>
                <a:srgbClr val="FFFFFF"/>
              </a:solidFill>
            </a:endParaRPr>
          </a:p>
          <a:p>
            <a:pPr>
              <a:lnSpc>
                <a:spcPct val="100000"/>
              </a:lnSpc>
              <a:spcBef>
                <a:spcPts val="0"/>
              </a:spcBef>
            </a:pPr>
            <a:r>
              <a:rPr lang="en-US" sz="1000" dirty="0" smtClean="0">
                <a:solidFill>
                  <a:srgbClr val="7BC22F"/>
                </a:solidFill>
              </a:rPr>
              <a:t>IF</a:t>
            </a:r>
            <a:r>
              <a:rPr lang="en-US" sz="1000" dirty="0" smtClean="0">
                <a:solidFill>
                  <a:srgbClr val="FFFFFF"/>
                </a:solidFill>
              </a:rPr>
              <a:t> </a:t>
            </a:r>
            <a:r>
              <a:rPr lang="en-US" sz="1000" dirty="0" err="1">
                <a:solidFill>
                  <a:srgbClr val="FFFFFF"/>
                </a:solidFill>
              </a:rPr>
              <a:t>debug_on</a:t>
            </a:r>
            <a:r>
              <a:rPr lang="en-US" sz="1000" dirty="0">
                <a:solidFill>
                  <a:srgbClr val="FFFFFF"/>
                </a:solidFill>
              </a:rPr>
              <a:t> </a:t>
            </a:r>
            <a:r>
              <a:rPr lang="en-US" sz="1000" dirty="0">
                <a:solidFill>
                  <a:srgbClr val="7BC22F"/>
                </a:solidFill>
              </a:rPr>
              <a:t>THEN</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RAISE</a:t>
            </a:r>
            <a:r>
              <a:rPr lang="en-US" sz="1000" dirty="0">
                <a:solidFill>
                  <a:srgbClr val="FFFFFF"/>
                </a:solidFill>
              </a:rPr>
              <a:t> NOTICE </a:t>
            </a:r>
            <a:r>
              <a:rPr lang="en-US" sz="1000" dirty="0">
                <a:solidFill>
                  <a:srgbClr val="8DB0D3"/>
                </a:solidFill>
              </a:rPr>
              <a:t>'Finished Generating Temp Data: %'</a:t>
            </a:r>
            <a:r>
              <a:rPr lang="en-US" sz="1000" dirty="0">
                <a:solidFill>
                  <a:srgbClr val="F08047"/>
                </a:solidFill>
              </a:rPr>
              <a:t>,</a:t>
            </a:r>
            <a:r>
              <a:rPr lang="en-US" sz="1000" dirty="0">
                <a:solidFill>
                  <a:srgbClr val="FFFFFF"/>
                </a:solidFill>
              </a:rPr>
              <a:t> </a:t>
            </a:r>
            <a:r>
              <a:rPr lang="en-US" sz="1000" dirty="0" err="1">
                <a:solidFill>
                  <a:srgbClr val="FFFFFF"/>
                </a:solidFill>
              </a:rPr>
              <a:t>clock_timestamp</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END</a:t>
            </a:r>
            <a:r>
              <a:rPr lang="en-US" sz="1000" dirty="0" smtClean="0">
                <a:solidFill>
                  <a:srgbClr val="FFFFFF"/>
                </a:solidFill>
              </a:rPr>
              <a:t> </a:t>
            </a:r>
            <a:r>
              <a:rPr lang="en-US" sz="1000" dirty="0">
                <a:solidFill>
                  <a:srgbClr val="7BC22F"/>
                </a:solidFill>
              </a:rPr>
              <a:t>IF</a:t>
            </a:r>
            <a:r>
              <a:rPr lang="en-US" sz="1000" dirty="0">
                <a:solidFill>
                  <a:srgbClr val="F08047"/>
                </a:solidFill>
              </a:rPr>
              <a:t>;</a:t>
            </a:r>
            <a:r>
              <a:rPr lang="en-US" sz="1000" dirty="0">
                <a:solidFill>
                  <a:srgbClr val="FFFFFF"/>
                </a:solidFill>
              </a:rPr>
              <a:t> </a:t>
            </a:r>
          </a:p>
          <a:p>
            <a:pPr>
              <a:lnSpc>
                <a:spcPct val="100000"/>
              </a:lnSpc>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57</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How long does each section of code take?</a:t>
            </a:r>
          </a:p>
          <a:p>
            <a:pPr marL="119063" indent="-119063">
              <a:buFont typeface="Arial" panose="020B0604020202020204" pitchFamily="34" charset="0"/>
              <a:buChar char="•"/>
            </a:pPr>
            <a:r>
              <a:rPr lang="en-US" dirty="0"/>
              <a:t>Add a </a:t>
            </a:r>
            <a:r>
              <a:rPr lang="en-US" dirty="0" err="1"/>
              <a:t>clock_timestamp</a:t>
            </a:r>
            <a:r>
              <a:rPr lang="en-US" dirty="0" smtClean="0"/>
              <a:t>().</a:t>
            </a:r>
            <a:endParaRPr lang="en-US" dirty="0"/>
          </a:p>
        </p:txBody>
      </p:sp>
    </p:spTree>
    <p:extLst>
      <p:ext uri="{BB962C8B-B14F-4D97-AF65-F5344CB8AC3E}">
        <p14:creationId xmlns:p14="http://schemas.microsoft.com/office/powerpoint/2010/main" val="3754432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Functions calling </a:t>
            </a:r>
            <a:r>
              <a:rPr lang="en-US" dirty="0" smtClean="0"/>
              <a:t>Functions</a:t>
            </a:r>
            <a:endParaRPr lang="en-US" sz="2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58</a:t>
            </a:fld>
            <a:endParaRPr lang="en-US" altLang="en-US"/>
          </a:p>
        </p:txBody>
      </p:sp>
      <p:sp>
        <p:nvSpPr>
          <p:cNvPr id="8" name="Text Placeholder 7"/>
          <p:cNvSpPr>
            <a:spLocks noGrp="1"/>
          </p:cNvSpPr>
          <p:nvPr>
            <p:ph type="body" sz="quarter" idx="16"/>
          </p:nvPr>
        </p:nvSpPr>
        <p:spPr>
          <a:xfrm>
            <a:off x="455612" y="1261872"/>
            <a:ext cx="8215689" cy="4846320"/>
          </a:xfrm>
        </p:spPr>
        <p:txBody>
          <a:bodyPr/>
          <a:lstStyle/>
          <a:p>
            <a:pPr marL="119063" indent="-119063">
              <a:buFont typeface="Arial" panose="020B0604020202020204" pitchFamily="34" charset="0"/>
              <a:buChar char="•"/>
            </a:pPr>
            <a:r>
              <a:rPr lang="en-US" dirty="0"/>
              <a:t>While you might be tempted to split large functions into a lot of small functions for debugging purposes, don’t.</a:t>
            </a:r>
          </a:p>
          <a:p>
            <a:pPr marL="119063" indent="-119063">
              <a:buFont typeface="Arial" panose="020B0604020202020204" pitchFamily="34" charset="0"/>
              <a:buChar char="•"/>
            </a:pPr>
            <a:r>
              <a:rPr lang="en-US" dirty="0"/>
              <a:t>Every time you call a function there is a start up overhead. This is especially bad for </a:t>
            </a:r>
            <a:r>
              <a:rPr lang="en-US" dirty="0" err="1"/>
              <a:t>plperl</a:t>
            </a:r>
            <a:r>
              <a:rPr lang="en-US" dirty="0"/>
              <a:t> and other non-</a:t>
            </a:r>
            <a:r>
              <a:rPr lang="en-US" dirty="0" err="1"/>
              <a:t>sql</a:t>
            </a:r>
            <a:r>
              <a:rPr lang="en-US" dirty="0"/>
              <a:t> languages.</a:t>
            </a:r>
          </a:p>
          <a:p>
            <a:pPr marL="119063" indent="-119063">
              <a:buFont typeface="Arial" panose="020B0604020202020204" pitchFamily="34" charset="0"/>
              <a:buChar char="•"/>
            </a:pPr>
            <a:r>
              <a:rPr lang="en-US" dirty="0"/>
              <a:t>Each sub-function becomes it’s own sub-transaction.</a:t>
            </a:r>
          </a:p>
          <a:p>
            <a:pPr marL="119063" indent="-119063">
              <a:buFont typeface="Arial" panose="020B0604020202020204" pitchFamily="34" charset="0"/>
              <a:buChar char="•"/>
            </a:pPr>
            <a:r>
              <a:rPr lang="en-US" dirty="0"/>
              <a:t>Compounds logging issues</a:t>
            </a:r>
            <a:r>
              <a:rPr lang="en-US" dirty="0" smtClean="0"/>
              <a:t>.</a:t>
            </a:r>
            <a:endParaRPr lang="en-US" dirty="0"/>
          </a:p>
        </p:txBody>
      </p:sp>
    </p:spTree>
    <p:extLst>
      <p:ext uri="{BB962C8B-B14F-4D97-AF65-F5344CB8AC3E}">
        <p14:creationId xmlns:p14="http://schemas.microsoft.com/office/powerpoint/2010/main" val="6558660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Fred Hutch">
      <a:dk1>
        <a:srgbClr val="1C3B61"/>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Fred Hutch 1">
      <a:dk1>
        <a:srgbClr val="1C3B61"/>
      </a:dk1>
      <a:lt1>
        <a:srgbClr val="89C348"/>
      </a:lt1>
      <a:dk2>
        <a:srgbClr val="207C7E"/>
      </a:dk2>
      <a:lt2>
        <a:srgbClr val="E6E6E6"/>
      </a:lt2>
      <a:accent1>
        <a:srgbClr val="39B6B9"/>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C0C0C0"/>
      </a:lt2>
      <a:accent1>
        <a:srgbClr val="0099FF"/>
      </a:accent1>
      <a:accent2>
        <a:srgbClr val="B2DE94"/>
      </a:accent2>
      <a:accent3>
        <a:srgbClr val="FFFFFF"/>
      </a:accent3>
      <a:accent4>
        <a:srgbClr val="000000"/>
      </a:accent4>
      <a:accent5>
        <a:srgbClr val="AACAFF"/>
      </a:accent5>
      <a:accent6>
        <a:srgbClr val="A1C986"/>
      </a:accent6>
      <a:hlink>
        <a:srgbClr val="777777"/>
      </a:hlink>
      <a:folHlink>
        <a:srgbClr val="0033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9087B361EE6D547926849227F2F3F56" ma:contentTypeVersion="1" ma:contentTypeDescription="Create a new document." ma:contentTypeScope="" ma:versionID="2c558d49e31ae4125b266514d9b27f18">
  <xsd:schema xmlns:xsd="http://www.w3.org/2001/XMLSchema" xmlns:xs="http://www.w3.org/2001/XMLSchema" xmlns:p="http://schemas.microsoft.com/office/2006/metadata/properties" xmlns:ns1="http://schemas.microsoft.com/sharepoint/v3" targetNamespace="http://schemas.microsoft.com/office/2006/metadata/properties" ma:root="true" ma:fieldsID="ef2aa9ed40e72a78c3822fc753b43e8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7B28F747-26CE-40AD-9175-33B1C06D75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C3F479E-D7E6-436F-AFD7-733F3A4136BA}">
  <ds:schemaRefs>
    <ds:schemaRef ds:uri="http://schemas.microsoft.com/sharepoint/v3/contenttype/forms"/>
  </ds:schemaRefs>
</ds:datastoreItem>
</file>

<file path=customXml/itemProps3.xml><?xml version="1.0" encoding="utf-8"?>
<ds:datastoreItem xmlns:ds="http://schemas.openxmlformats.org/officeDocument/2006/customXml" ds:itemID="{89658E7D-2543-453C-AEBE-213801F22CAE}">
  <ds:schemaRefs>
    <ds:schemaRef ds:uri="http://schemas.microsoft.com/office/2006/metadata/properties"/>
    <ds:schemaRef ds:uri="http://schemas.microsoft.com/office/2006/documentManagement/types"/>
    <ds:schemaRef ds:uri="http://www.w3.org/XML/1998/namespace"/>
    <ds:schemaRef ds:uri="http://purl.org/dc/terms/"/>
    <ds:schemaRef ds:uri="http://schemas.microsoft.com/office/infopath/2007/PartnerControls"/>
    <ds:schemaRef ds:uri="http://purl.org/dc/dcmitype/"/>
    <ds:schemaRef ds:uri="http://schemas.openxmlformats.org/package/2006/metadata/core-properties"/>
    <ds:schemaRef ds:uri="http://schemas.microsoft.com/sharepoint/v3"/>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4003</TotalTime>
  <Words>3922</Words>
  <Application>Microsoft Office PowerPoint</Application>
  <PresentationFormat>On-screen Show (4:3)</PresentationFormat>
  <Paragraphs>700</Paragraphs>
  <Slides>60</Slides>
  <Notes>24</Notes>
  <HiddenSlides>0</HiddenSlides>
  <MMClips>0</MMClips>
  <ScaleCrop>false</ScaleCrop>
  <HeadingPairs>
    <vt:vector size="4" baseType="variant">
      <vt:variant>
        <vt:lpstr>Theme</vt:lpstr>
      </vt:variant>
      <vt:variant>
        <vt:i4>4</vt:i4>
      </vt:variant>
      <vt:variant>
        <vt:lpstr>Slide Titles</vt:lpstr>
      </vt:variant>
      <vt:variant>
        <vt:i4>60</vt:i4>
      </vt:variant>
    </vt:vector>
  </HeadingPairs>
  <TitlesOfParts>
    <vt:vector size="64" baseType="lpstr">
      <vt:lpstr>Default Design</vt:lpstr>
      <vt:lpstr>1_Default Design</vt:lpstr>
      <vt:lpstr>2_Default Design</vt:lpstr>
      <vt:lpstr>3_Default Design</vt:lpstr>
      <vt:lpstr>PowerPoint Presentation</vt:lpstr>
      <vt:lpstr>PowerPoint Presentation</vt:lpstr>
      <vt:lpstr>What we are going to cover</vt:lpstr>
      <vt:lpstr>PowerPoint Presentation</vt:lpstr>
      <vt:lpstr>Procedural Languages (pl)</vt:lpstr>
      <vt:lpstr>What Languages can be Installed</vt:lpstr>
      <vt:lpstr>What Languages can be Installed by the Database Owner</vt:lpstr>
      <vt:lpstr>How to Install a Language</vt:lpstr>
      <vt:lpstr>How to UnInstall a Language</vt:lpstr>
      <vt:lpstr>PowerPoint Presentation</vt:lpstr>
      <vt:lpstr>Immutable</vt:lpstr>
      <vt:lpstr>Stable</vt:lpstr>
      <vt:lpstr>Volatile</vt:lpstr>
      <vt:lpstr>PowerPoint Presentation</vt:lpstr>
      <vt:lpstr>What to do with NULL?</vt:lpstr>
      <vt:lpstr>PowerPoint Presentation</vt:lpstr>
      <vt:lpstr>Security</vt:lpstr>
      <vt:lpstr>PowerPoint Presentation</vt:lpstr>
      <vt:lpstr>Create Function Syntax</vt:lpstr>
      <vt:lpstr>Additional Return Types</vt:lpstr>
      <vt:lpstr>PowerPoint Presentation</vt:lpstr>
      <vt:lpstr>Inline Function Syntax</vt:lpstr>
      <vt:lpstr>PowerPoint Presentation</vt:lpstr>
      <vt:lpstr>The Problem</vt:lpstr>
      <vt:lpstr>Finding the Raster ID</vt:lpstr>
      <vt:lpstr>Examples of the find_raster Function</vt:lpstr>
      <vt:lpstr>Create Tables for Testing</vt:lpstr>
      <vt:lpstr>Creating Test Data</vt:lpstr>
      <vt:lpstr>What a Normal Join Looks Like: raster_page</vt:lpstr>
      <vt:lpstr>What a Normal Join Looks Like: raster_file</vt:lpstr>
      <vt:lpstr>Adding the Indexes</vt:lpstr>
      <vt:lpstr>What the New Join Looks Like: raster_page</vt:lpstr>
      <vt:lpstr>What the New Join Looks Like: raster_file</vt:lpstr>
      <vt:lpstr>PowerPoint Presentation</vt:lpstr>
      <vt:lpstr>Joins between Journal &amp; Faxlog</vt:lpstr>
      <vt:lpstr>Joins between Journal &amp; Faxlog</vt:lpstr>
      <vt:lpstr>PowerPoint Presentation</vt:lpstr>
      <vt:lpstr>Making your queries case insensitive</vt:lpstr>
      <vt:lpstr>Making a unique case insensitive index</vt:lpstr>
      <vt:lpstr>PowerPoint Presentation</vt:lpstr>
      <vt:lpstr>View Definitions</vt:lpstr>
      <vt:lpstr>Basic Function</vt:lpstr>
      <vt:lpstr>Handling Errors</vt:lpstr>
      <vt:lpstr>PowerPoint Presentation</vt:lpstr>
      <vt:lpstr>Setting up the Inline Function</vt:lpstr>
      <vt:lpstr>The Body of the Function</vt:lpstr>
      <vt:lpstr>Viewing the Results</vt:lpstr>
      <vt:lpstr>PowerPoint Presentation</vt:lpstr>
      <vt:lpstr>Write code in sections</vt:lpstr>
      <vt:lpstr>Catching Errors</vt:lpstr>
      <vt:lpstr>Write an error log</vt:lpstr>
      <vt:lpstr>Temp vers Unlogged</vt:lpstr>
      <vt:lpstr>Index's</vt:lpstr>
      <vt:lpstr>Transactions</vt:lpstr>
      <vt:lpstr>Dynamic Queries</vt:lpstr>
      <vt:lpstr>Number of rows affected</vt:lpstr>
      <vt:lpstr>Hiding Auto Notices</vt:lpstr>
      <vt:lpstr>Code time?</vt:lpstr>
      <vt:lpstr>Functions calling Functions</vt:lpstr>
      <vt:lpstr>PowerPoint Presentation</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Cummings, Melissa A</dc:creator>
  <cp:lastModifiedBy>Albin, Lloyd P</cp:lastModifiedBy>
  <cp:revision>289</cp:revision>
  <cp:lastPrinted>2014-07-24T22:52:48Z</cp:lastPrinted>
  <dcterms:created xsi:type="dcterms:W3CDTF">1601-01-01T00:00:00Z</dcterms:created>
  <dcterms:modified xsi:type="dcterms:W3CDTF">2017-06-27T00:02:36Z</dcterms:modified>
</cp:coreProperties>
</file>