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0" r:id="rId1"/>
  </p:sldMasterIdLst>
  <p:notesMasterIdLst>
    <p:notesMasterId r:id="rId59"/>
  </p:notesMasterIdLst>
  <p:sldIdLst>
    <p:sldId id="256" r:id="rId2"/>
    <p:sldId id="258" r:id="rId3"/>
    <p:sldId id="257" r:id="rId4"/>
    <p:sldId id="261" r:id="rId5"/>
    <p:sldId id="260" r:id="rId6"/>
    <p:sldId id="262" r:id="rId7"/>
    <p:sldId id="277" r:id="rId8"/>
    <p:sldId id="263" r:id="rId9"/>
    <p:sldId id="264" r:id="rId10"/>
    <p:sldId id="265" r:id="rId11"/>
    <p:sldId id="268" r:id="rId12"/>
    <p:sldId id="266" r:id="rId13"/>
    <p:sldId id="267" r:id="rId14"/>
    <p:sldId id="269" r:id="rId15"/>
    <p:sldId id="276" r:id="rId16"/>
    <p:sldId id="270" r:id="rId17"/>
    <p:sldId id="275" r:id="rId18"/>
    <p:sldId id="271" r:id="rId19"/>
    <p:sldId id="272" r:id="rId20"/>
    <p:sldId id="278" r:id="rId21"/>
    <p:sldId id="273" r:id="rId22"/>
    <p:sldId id="259" r:id="rId23"/>
    <p:sldId id="280" r:id="rId24"/>
    <p:sldId id="274" r:id="rId25"/>
    <p:sldId id="281" r:id="rId26"/>
    <p:sldId id="283" r:id="rId27"/>
    <p:sldId id="279" r:id="rId28"/>
    <p:sldId id="282" r:id="rId29"/>
    <p:sldId id="284" r:id="rId30"/>
    <p:sldId id="285" r:id="rId31"/>
    <p:sldId id="286" r:id="rId32"/>
    <p:sldId id="287" r:id="rId33"/>
    <p:sldId id="288" r:id="rId34"/>
    <p:sldId id="290" r:id="rId35"/>
    <p:sldId id="289" r:id="rId36"/>
    <p:sldId id="291" r:id="rId37"/>
    <p:sldId id="292" r:id="rId38"/>
    <p:sldId id="293" r:id="rId39"/>
    <p:sldId id="296" r:id="rId40"/>
    <p:sldId id="297" r:id="rId41"/>
    <p:sldId id="295" r:id="rId42"/>
    <p:sldId id="294" r:id="rId43"/>
    <p:sldId id="300" r:id="rId44"/>
    <p:sldId id="308" r:id="rId45"/>
    <p:sldId id="301" r:id="rId46"/>
    <p:sldId id="302" r:id="rId47"/>
    <p:sldId id="303" r:id="rId48"/>
    <p:sldId id="304" r:id="rId49"/>
    <p:sldId id="305" r:id="rId50"/>
    <p:sldId id="306" r:id="rId51"/>
    <p:sldId id="307" r:id="rId52"/>
    <p:sldId id="298" r:id="rId53"/>
    <p:sldId id="299" r:id="rId54"/>
    <p:sldId id="312" r:id="rId55"/>
    <p:sldId id="311" r:id="rId56"/>
    <p:sldId id="309" r:id="rId57"/>
    <p:sldId id="310" r:id="rId5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18746D0-63EA-41B1-A587-2D8993A19983}">
          <p14:sldIdLst>
            <p14:sldId id="256"/>
          </p14:sldIdLst>
        </p14:section>
        <p14:section name="pgTAP" id="{B16B5C0B-5084-4F3E-AC8B-B9FB87468F81}">
          <p14:sldIdLst>
            <p14:sldId id="258"/>
            <p14:sldId id="257"/>
          </p14:sldIdLst>
        </p14:section>
        <p14:section name="Setup pgTAP" id="{9D74312F-745D-4131-AB20-D7AE69414A17}">
          <p14:sldIdLst>
            <p14:sldId id="261"/>
            <p14:sldId id="260"/>
            <p14:sldId id="262"/>
          </p14:sldIdLst>
        </p14:section>
        <p14:section name="Common Diagnostics" id="{A7E2C62F-71F2-42F8-8C8D-8C3C88D3FF58}">
          <p14:sldIdLst>
            <p14:sldId id="277"/>
            <p14:sldId id="263"/>
            <p14:sldId id="264"/>
            <p14:sldId id="265"/>
            <p14:sldId id="268"/>
            <p14:sldId id="266"/>
            <p14:sldId id="267"/>
            <p14:sldId id="269"/>
            <p14:sldId id="276"/>
            <p14:sldId id="270"/>
            <p14:sldId id="275"/>
            <p14:sldId id="271"/>
            <p14:sldId id="272"/>
          </p14:sldIdLst>
        </p14:section>
        <p14:section name="Running the Basic tests" id="{4F2C11B5-0848-45AB-9FD1-22DEDA18BC7B}">
          <p14:sldIdLst>
            <p14:sldId id="278"/>
            <p14:sldId id="273"/>
            <p14:sldId id="259"/>
            <p14:sldId id="280"/>
            <p14:sldId id="274"/>
            <p14:sldId id="281"/>
          </p14:sldIdLst>
        </p14:section>
        <p14:section name="find_raster" id="{0E31E315-705B-4AEB-A7F9-7E771E87DA72}">
          <p14:sldIdLst>
            <p14:sldId id="283"/>
            <p14:sldId id="279"/>
            <p14:sldId id="282"/>
            <p14:sldId id="284"/>
            <p14:sldId id="285"/>
            <p14:sldId id="286"/>
            <p14:sldId id="287"/>
            <p14:sldId id="288"/>
            <p14:sldId id="290"/>
            <p14:sldId id="289"/>
            <p14:sldId id="291"/>
            <p14:sldId id="292"/>
          </p14:sldIdLst>
        </p14:section>
        <p14:section name="Unit Testing your queries" id="{23FD6422-3693-4448-9F58-B614894D3F65}">
          <p14:sldIdLst>
            <p14:sldId id="293"/>
            <p14:sldId id="296"/>
            <p14:sldId id="297"/>
          </p14:sldIdLst>
        </p14:section>
        <p14:section name="Creating the initial tests" id="{99120E68-5C5C-4F18-AA58-F668AE5A4049}">
          <p14:sldIdLst>
            <p14:sldId id="295"/>
            <p14:sldId id="294"/>
            <p14:sldId id="300"/>
            <p14:sldId id="308"/>
            <p14:sldId id="301"/>
            <p14:sldId id="302"/>
            <p14:sldId id="303"/>
            <p14:sldId id="304"/>
            <p14:sldId id="305"/>
            <p14:sldId id="306"/>
            <p14:sldId id="307"/>
          </p14:sldIdLst>
        </p14:section>
        <p14:section name="Upcomming Conferences" id="{1264B21E-B780-4098-8E86-CAB69C0C7BC9}">
          <p14:sldIdLst>
            <p14:sldId id="298"/>
            <p14:sldId id="299"/>
            <p14:sldId id="312"/>
            <p14:sldId id="311"/>
            <p14:sldId id="309"/>
            <p14:sldId id="31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73" autoAdjust="0"/>
  </p:normalViewPr>
  <p:slideViewPr>
    <p:cSldViewPr>
      <p:cViewPr varScale="1">
        <p:scale>
          <a:sx n="161" d="100"/>
          <a:sy n="161" d="100"/>
        </p:scale>
        <p:origin x="-90" y="-126"/>
      </p:cViewPr>
      <p:guideLst>
        <p:guide orient="horz" pos="1620"/>
        <p:guide pos="2880"/>
      </p:guideLst>
    </p:cSldViewPr>
  </p:slideViewPr>
  <p:outlineViewPr>
    <p:cViewPr>
      <p:scale>
        <a:sx n="33" d="100"/>
        <a:sy n="33" d="100"/>
      </p:scale>
      <p:origin x="0" y="99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592D3D-585D-468B-94AA-C1F4FD4C5C63}" type="datetimeFigureOut">
              <a:rPr lang="en-US" smtClean="0"/>
              <a:t>2/8/2017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D49448-25BE-4883-B759-C58779B9531F}" type="slidenum">
              <a:rPr lang="en-US" smtClean="0"/>
              <a:t>‹#›</a:t>
            </a:fld>
            <a:endParaRPr lang="en-US"/>
          </a:p>
        </p:txBody>
      </p:sp>
    </p:spTree>
    <p:extLst>
      <p:ext uri="{BB962C8B-B14F-4D97-AF65-F5344CB8AC3E}">
        <p14:creationId xmlns:p14="http://schemas.microsoft.com/office/powerpoint/2010/main" val="1761461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hyperlink" Target="http://www.meetup.com/Seattle-Postgres-User-Group-SEAPUG/" TargetMode="External"/><Relationship Id="rId4" Type="http://schemas.openxmlformats.org/officeDocument/2006/relationships/hyperlink" Target="http://www.seapug.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descr="9_02.jpg"/>
          <p:cNvPicPr preferRelativeResize="0">
            <a:picLocks/>
          </p:cNvPicPr>
          <p:nvPr/>
        </p:nvPicPr>
        <p:blipFill>
          <a:blip r:embed="rId2">
            <a:duotone>
              <a:schemeClr val="accent1">
                <a:shade val="45000"/>
                <a:satMod val="135000"/>
              </a:schemeClr>
              <a:prstClr val="white"/>
            </a:duotone>
          </a:blip>
          <a:stretch>
            <a:fillRect/>
          </a:stretch>
        </p:blipFill>
        <p:spPr>
          <a:xfrm>
            <a:off x="7754112" y="0"/>
            <a:ext cx="73152" cy="51435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0500" y="0"/>
            <a:ext cx="1333500" cy="5143500"/>
          </a:xfrm>
          <a:prstGeom prst="rect">
            <a:avLst/>
          </a:prstGeom>
        </p:spPr>
      </p:pic>
      <p:grpSp>
        <p:nvGrpSpPr>
          <p:cNvPr id="4" name="Group 17"/>
          <p:cNvGrpSpPr/>
          <p:nvPr/>
        </p:nvGrpSpPr>
        <p:grpSpPr>
          <a:xfrm>
            <a:off x="0" y="4972764"/>
            <a:ext cx="9144000" cy="171450"/>
            <a:chOff x="0" y="6582727"/>
            <a:chExt cx="9144000" cy="228600"/>
          </a:xfrm>
        </p:grpSpPr>
        <p:sp>
          <p:nvSpPr>
            <p:cNvPr id="10" name="Rectangle 9"/>
            <p:cNvSpPr/>
            <p:nvPr/>
          </p:nvSpPr>
          <p:spPr>
            <a:xfrm>
              <a:off x="7813040" y="6582727"/>
              <a:ext cx="1330960" cy="2286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34101" y="6582727"/>
              <a:ext cx="1609724"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6582727"/>
              <a:ext cx="6096000"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457200" y="209550"/>
            <a:ext cx="6781800" cy="802481"/>
          </a:xfrm>
        </p:spPr>
        <p:txBody>
          <a:bodyPr bIns="0" anchor="b" anchorCtr="0">
            <a:noAutofit/>
          </a:bodyPr>
          <a:lstStyle>
            <a:lvl1pPr>
              <a:defRPr sz="4200" baseline="0"/>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009649"/>
            <a:ext cx="6781800" cy="571500"/>
          </a:xfrm>
        </p:spPr>
        <p:txBody>
          <a:bodyPr lIns="0" tIns="0" rIns="0">
            <a:normAutofit/>
          </a:bodyPr>
          <a:lstStyle>
            <a:lvl1pPr marL="0" indent="0" algn="l">
              <a:buNone/>
              <a:defRPr sz="24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9" name="Date Placeholder 18"/>
          <p:cNvSpPr>
            <a:spLocks noGrp="1"/>
          </p:cNvSpPr>
          <p:nvPr>
            <p:ph type="dt" sz="half" idx="10"/>
          </p:nvPr>
        </p:nvSpPr>
        <p:spPr>
          <a:xfrm>
            <a:off x="6210300" y="4957763"/>
            <a:ext cx="1524000" cy="171450"/>
          </a:xfrm>
        </p:spPr>
        <p:txBody>
          <a:bodyPr/>
          <a:lstStyle/>
          <a:p>
            <a:r>
              <a:rPr lang="en-US" dirty="0" smtClean="0"/>
              <a:t>4/26/2014</a:t>
            </a:r>
            <a:endParaRPr lang="en-US" dirty="0"/>
          </a:p>
        </p:txBody>
      </p:sp>
      <p:sp>
        <p:nvSpPr>
          <p:cNvPr id="20" name="Slide Number Placeholder 19"/>
          <p:cNvSpPr>
            <a:spLocks noGrp="1"/>
          </p:cNvSpPr>
          <p:nvPr>
            <p:ph type="sldNum" sz="quarter" idx="11"/>
          </p:nvPr>
        </p:nvSpPr>
        <p:spPr>
          <a:xfrm>
            <a:off x="7924800" y="4957763"/>
            <a:ext cx="1198880" cy="171450"/>
          </a:xfrm>
        </p:spPr>
        <p:txBody>
          <a:bodyPr/>
          <a:lstStyle/>
          <a:p>
            <a:fld id="{718CEC25-97A1-48A2-9CC4-22FB7E4FF90C}" type="slidenum">
              <a:rPr lang="en-US" smtClean="0"/>
              <a:t>‹#›</a:t>
            </a:fld>
            <a:endParaRPr lang="en-US"/>
          </a:p>
        </p:txBody>
      </p:sp>
      <p:sp>
        <p:nvSpPr>
          <p:cNvPr id="21" name="Footer Placeholder 20"/>
          <p:cNvSpPr>
            <a:spLocks noGrp="1"/>
          </p:cNvSpPr>
          <p:nvPr>
            <p:ph type="ftr" sz="quarter" idx="12"/>
          </p:nvPr>
        </p:nvSpPr>
        <p:spPr>
          <a:xfrm>
            <a:off x="457200" y="4958334"/>
            <a:ext cx="5600700" cy="171450"/>
          </a:xfrm>
        </p:spPr>
        <p:txBody>
          <a:bodyPr/>
          <a:lstStyle/>
          <a:p>
            <a:r>
              <a:rPr lang="en-US" smtClean="0"/>
              <a:t>Bulk Commands</a:t>
            </a:r>
            <a:endParaRPr lang="en-US"/>
          </a:p>
        </p:txBody>
      </p:sp>
      <p:sp>
        <p:nvSpPr>
          <p:cNvPr id="15" name="TextBox 14"/>
          <p:cNvSpPr txBox="1"/>
          <p:nvPr userDrawn="1"/>
        </p:nvSpPr>
        <p:spPr>
          <a:xfrm>
            <a:off x="457200" y="3409950"/>
            <a:ext cx="6286500" cy="1508105"/>
          </a:xfrm>
          <a:prstGeom prst="rect">
            <a:avLst/>
          </a:prstGeom>
          <a:noFill/>
        </p:spPr>
        <p:txBody>
          <a:bodyPr wrap="square" rtlCol="0">
            <a:spAutoFit/>
          </a:bodyPr>
          <a:lstStyle/>
          <a:p>
            <a:r>
              <a:rPr lang="en-US" sz="2000" b="1" dirty="0" smtClean="0"/>
              <a:t>Sea</a:t>
            </a:r>
            <a:r>
              <a:rPr lang="en-US" dirty="0" smtClean="0"/>
              <a:t>ttle</a:t>
            </a:r>
            <a:r>
              <a:rPr lang="en-US" baseline="0" dirty="0" smtClean="0"/>
              <a:t> </a:t>
            </a:r>
            <a:r>
              <a:rPr lang="en-US" sz="2000" b="1" baseline="0" dirty="0" smtClean="0"/>
              <a:t>P</a:t>
            </a:r>
            <a:r>
              <a:rPr lang="en-US" baseline="0" dirty="0" smtClean="0"/>
              <a:t>ostgres </a:t>
            </a:r>
            <a:r>
              <a:rPr lang="en-US" sz="2000" b="1" baseline="0" dirty="0" smtClean="0"/>
              <a:t>U</a:t>
            </a:r>
            <a:r>
              <a:rPr lang="en-US" baseline="0" dirty="0" smtClean="0"/>
              <a:t>sers </a:t>
            </a:r>
            <a:r>
              <a:rPr lang="en-US" sz="2000" b="1" baseline="0" dirty="0" smtClean="0"/>
              <a:t>G</a:t>
            </a:r>
            <a:r>
              <a:rPr lang="en-US" baseline="0" dirty="0" smtClean="0"/>
              <a:t>roup</a:t>
            </a:r>
          </a:p>
          <a:p>
            <a:r>
              <a:rPr lang="en-US" baseline="0" dirty="0" smtClean="0"/>
              <a:t>1</a:t>
            </a:r>
            <a:r>
              <a:rPr lang="en-US" baseline="30000" dirty="0" smtClean="0"/>
              <a:t>st</a:t>
            </a:r>
            <a:r>
              <a:rPr lang="en-US" baseline="0" dirty="0" smtClean="0"/>
              <a:t> Tuesday of Every Month @ 7PM</a:t>
            </a:r>
          </a:p>
          <a:p>
            <a:r>
              <a:rPr lang="en-US" baseline="0" dirty="0" smtClean="0"/>
              <a:t>1100 Eastlake, Seattle, WA</a:t>
            </a:r>
          </a:p>
          <a:p>
            <a:r>
              <a:rPr lang="en-US" baseline="0" dirty="0" smtClean="0">
                <a:hlinkClick r:id="rId4"/>
              </a:rPr>
              <a:t>http://www.SeaPUG.org</a:t>
            </a:r>
            <a:endParaRPr lang="en-US" baseline="0" dirty="0" smtClean="0"/>
          </a:p>
          <a:p>
            <a:r>
              <a:rPr lang="en-US" dirty="0" smtClean="0">
                <a:hlinkClick r:id="rId5"/>
              </a:rPr>
              <a:t>http://www.meetup.com/Seattle-Postgres-User-Group-SEAPUG/</a:t>
            </a:r>
            <a:endParaRPr lang="en-US" dirty="0" smtClean="0"/>
          </a:p>
        </p:txBody>
      </p:sp>
      <p:sp>
        <p:nvSpPr>
          <p:cNvPr id="5" name="TextBox 4"/>
          <p:cNvSpPr txBox="1"/>
          <p:nvPr userDrawn="1"/>
        </p:nvSpPr>
        <p:spPr>
          <a:xfrm>
            <a:off x="457200" y="1962150"/>
            <a:ext cx="2357438" cy="369332"/>
          </a:xfrm>
          <a:prstGeom prst="rect">
            <a:avLst/>
          </a:prstGeom>
          <a:noFill/>
        </p:spPr>
        <p:txBody>
          <a:bodyPr wrap="square" rtlCol="0">
            <a:spAutoFit/>
          </a:bodyPr>
          <a:lstStyle/>
          <a:p>
            <a:r>
              <a:rPr lang="en-US" dirty="0" err="1" smtClean="0"/>
              <a:t>SeaPUG</a:t>
            </a:r>
            <a:r>
              <a:rPr lang="en-US" dirty="0" smtClean="0"/>
              <a:t> is Hosted by:</a:t>
            </a:r>
            <a:endParaRPr lang="en-US" dirty="0"/>
          </a:p>
        </p:txBody>
      </p:sp>
      <p:pic>
        <p:nvPicPr>
          <p:cNvPr id="16" name="Picture 5"/>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81000" y="2182812"/>
            <a:ext cx="231775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20"/>
          <p:cNvGrpSpPr/>
          <p:nvPr/>
        </p:nvGrpSpPr>
        <p:grpSpPr>
          <a:xfrm>
            <a:off x="0" y="4973479"/>
            <a:ext cx="9144000" cy="171450"/>
            <a:chOff x="0" y="6583680"/>
            <a:chExt cx="9144000" cy="228600"/>
          </a:xfrm>
        </p:grpSpPr>
        <p:sp>
          <p:nvSpPr>
            <p:cNvPr id="32" name="Rectangle 3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16"/>
          <p:cNvSpPr>
            <a:spLocks noGrp="1"/>
          </p:cNvSpPr>
          <p:nvPr>
            <p:ph type="dt" sz="half" idx="10"/>
          </p:nvPr>
        </p:nvSpPr>
        <p:spPr/>
        <p:txBody>
          <a:bodyPr/>
          <a:lstStyle/>
          <a:p>
            <a:r>
              <a:rPr lang="en-US" dirty="0" smtClean="0"/>
              <a:t>4/26/2014</a:t>
            </a:r>
            <a:endParaRPr lang="en-US" dirty="0"/>
          </a:p>
        </p:txBody>
      </p:sp>
      <p:sp>
        <p:nvSpPr>
          <p:cNvPr id="18" name="Slide Number Placeholder 17"/>
          <p:cNvSpPr>
            <a:spLocks noGrp="1"/>
          </p:cNvSpPr>
          <p:nvPr>
            <p:ph type="sldNum" sz="quarter" idx="11"/>
          </p:nvPr>
        </p:nvSpPr>
        <p:spPr/>
        <p:txBody>
          <a:bodyPr/>
          <a:lstStyle/>
          <a:p>
            <a:fld id="{718CEC25-97A1-48A2-9CC4-22FB7E4FF90C}" type="slidenum">
              <a:rPr lang="en-US" smtClean="0"/>
              <a:t>‹#›</a:t>
            </a:fld>
            <a:endParaRPr lang="en-US"/>
          </a:p>
        </p:txBody>
      </p:sp>
      <p:sp>
        <p:nvSpPr>
          <p:cNvPr id="20" name="Footer Placeholder 19"/>
          <p:cNvSpPr>
            <a:spLocks noGrp="1"/>
          </p:cNvSpPr>
          <p:nvPr>
            <p:ph type="ftr" sz="quarter" idx="12"/>
          </p:nvPr>
        </p:nvSpPr>
        <p:spPr/>
        <p:txBody>
          <a:bodyPr/>
          <a:lstStyle/>
          <a:p>
            <a:r>
              <a:rPr lang="en-US" smtClean="0"/>
              <a:t>Bulk Commands</a:t>
            </a: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 name="Group 22"/>
          <p:cNvGrpSpPr/>
          <p:nvPr/>
        </p:nvGrpSpPr>
        <p:grpSpPr>
          <a:xfrm>
            <a:off x="1438274" y="4972050"/>
            <a:ext cx="7705726" cy="171450"/>
            <a:chOff x="1438274" y="6629400"/>
            <a:chExt cx="7705726" cy="228600"/>
          </a:xfrm>
        </p:grpSpPr>
        <p:sp>
          <p:nvSpPr>
            <p:cNvPr id="27" name="Rectangle 26"/>
            <p:cNvSpPr/>
            <p:nvPr/>
          </p:nvSpPr>
          <p:spPr>
            <a:xfrm>
              <a:off x="8763000" y="662940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142480" y="662940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438274" y="6629400"/>
              <a:ext cx="5663565"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1752601" y="3933826"/>
            <a:ext cx="6934199" cy="866775"/>
          </a:xfrm>
        </p:spPr>
        <p:txBody>
          <a:bodyPr anchor="t">
            <a:normAutofit/>
          </a:bodyPr>
          <a:lstStyle>
            <a:lvl1pPr algn="r">
              <a:defRPr sz="4200" b="0" i="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52601" y="3086100"/>
            <a:ext cx="6934199" cy="847725"/>
          </a:xfrm>
        </p:spPr>
        <p:txBody>
          <a:bodyPr anchor="b">
            <a:normAutofit/>
          </a:bodyPr>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363980" cy="5143500"/>
          </a:xfrm>
          <a:prstGeom prst="rect">
            <a:avLst/>
          </a:prstGeom>
        </p:spPr>
      </p:pic>
      <p:sp>
        <p:nvSpPr>
          <p:cNvPr id="24" name="Date Placeholder 23"/>
          <p:cNvSpPr>
            <a:spLocks noGrp="1"/>
          </p:cNvSpPr>
          <p:nvPr>
            <p:ph type="dt" sz="half" idx="10"/>
          </p:nvPr>
        </p:nvSpPr>
        <p:spPr>
          <a:xfrm>
            <a:off x="7162800" y="4957763"/>
            <a:ext cx="1524000" cy="185166"/>
          </a:xfrm>
        </p:spPr>
        <p:txBody>
          <a:bodyPr/>
          <a:lstStyle/>
          <a:p>
            <a:r>
              <a:rPr lang="en-US" dirty="0" smtClean="0"/>
              <a:t>4/26/2014</a:t>
            </a:r>
            <a:endParaRPr lang="en-US" dirty="0"/>
          </a:p>
        </p:txBody>
      </p:sp>
      <p:sp>
        <p:nvSpPr>
          <p:cNvPr id="25" name="Slide Number Placeholder 24"/>
          <p:cNvSpPr>
            <a:spLocks noGrp="1"/>
          </p:cNvSpPr>
          <p:nvPr>
            <p:ph type="sldNum" sz="quarter" idx="11"/>
          </p:nvPr>
        </p:nvSpPr>
        <p:spPr>
          <a:xfrm>
            <a:off x="8742680" y="4957763"/>
            <a:ext cx="381000" cy="185166"/>
          </a:xfrm>
        </p:spPr>
        <p:txBody>
          <a:bodyPr/>
          <a:lstStyle/>
          <a:p>
            <a:fld id="{718CEC25-97A1-48A2-9CC4-22FB7E4FF90C}" type="slidenum">
              <a:rPr lang="en-US" smtClean="0"/>
              <a:t>‹#›</a:t>
            </a:fld>
            <a:endParaRPr lang="en-US"/>
          </a:p>
        </p:txBody>
      </p:sp>
      <p:sp>
        <p:nvSpPr>
          <p:cNvPr id="26" name="Footer Placeholder 25"/>
          <p:cNvSpPr>
            <a:spLocks noGrp="1"/>
          </p:cNvSpPr>
          <p:nvPr>
            <p:ph type="ftr" sz="quarter" idx="12"/>
          </p:nvPr>
        </p:nvSpPr>
        <p:spPr>
          <a:xfrm>
            <a:off x="1524000" y="4957762"/>
            <a:ext cx="5562600" cy="185738"/>
          </a:xfrm>
        </p:spPr>
        <p:txBody>
          <a:bodyPr/>
          <a:lstStyle/>
          <a:p>
            <a:r>
              <a:rPr lang="en-US" smtClean="0"/>
              <a:t>Bulk Commands</a:t>
            </a:r>
            <a:endParaRPr lang="en-US"/>
          </a:p>
        </p:txBody>
      </p:sp>
      <p:pic>
        <p:nvPicPr>
          <p:cNvPr id="20" name="Picture 19" descr="vert_bar_02.png"/>
          <p:cNvPicPr preferRelativeResize="0">
            <a:picLocks/>
          </p:cNvPicPr>
          <p:nvPr/>
        </p:nvPicPr>
        <p:blipFill>
          <a:blip r:embed="rId3">
            <a:duotone>
              <a:schemeClr val="accent3">
                <a:shade val="45000"/>
                <a:satMod val="135000"/>
              </a:schemeClr>
              <a:prstClr val="white"/>
            </a:duotone>
          </a:blip>
          <a:stretch>
            <a:fillRect/>
          </a:stretch>
        </p:blipFill>
        <p:spPr>
          <a:xfrm>
            <a:off x="1362456" y="0"/>
            <a:ext cx="73152" cy="5143500"/>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3" name="Picture 12" descr="bar_06.png"/>
          <p:cNvPicPr>
            <a:picLocks noChangeAspect="1"/>
          </p:cNvPicPr>
          <p:nvPr/>
        </p:nvPicPr>
        <p:blipFill>
          <a:blip r:embed="rId2">
            <a:duotone>
              <a:schemeClr val="accent4">
                <a:shade val="45000"/>
                <a:satMod val="135000"/>
              </a:schemeClr>
              <a:prstClr val="white"/>
            </a:duotone>
          </a:blip>
          <a:stretch>
            <a:fillRect/>
          </a:stretch>
        </p:blipFill>
        <p:spPr>
          <a:xfrm>
            <a:off x="0" y="302895"/>
            <a:ext cx="9144000" cy="40005"/>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4" name="Content Placeholder 13"/>
          <p:cNvSpPr>
            <a:spLocks noGrp="1"/>
          </p:cNvSpPr>
          <p:nvPr>
            <p:ph sz="quarter" idx="13"/>
          </p:nvPr>
        </p:nvSpPr>
        <p:spPr>
          <a:xfrm>
            <a:off x="457200" y="148590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4"/>
          </p:nvPr>
        </p:nvSpPr>
        <p:spPr>
          <a:xfrm>
            <a:off x="4648200" y="148590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3" name="Group 14"/>
          <p:cNvGrpSpPr/>
          <p:nvPr/>
        </p:nvGrpSpPr>
        <p:grpSpPr>
          <a:xfrm>
            <a:off x="0" y="4973479"/>
            <a:ext cx="9144000" cy="17145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r>
              <a:rPr lang="en-US" dirty="0" smtClean="0"/>
              <a:t>4/26/2014</a:t>
            </a:r>
            <a:endParaRPr lang="en-US" dirty="0"/>
          </a:p>
        </p:txBody>
      </p:sp>
      <p:sp>
        <p:nvSpPr>
          <p:cNvPr id="21" name="Slide Number Placeholder 20"/>
          <p:cNvSpPr>
            <a:spLocks noGrp="1"/>
          </p:cNvSpPr>
          <p:nvPr>
            <p:ph type="sldNum" sz="quarter" idx="16"/>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7"/>
          </p:nvPr>
        </p:nvSpPr>
        <p:spPr/>
        <p:txBody>
          <a:bodyPr/>
          <a:lstStyle/>
          <a:p>
            <a:r>
              <a:rPr lang="en-US" smtClean="0"/>
              <a:t>Bulk Commands</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485900"/>
            <a:ext cx="4040188" cy="30837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5" name="Text Placeholder 2"/>
          <p:cNvSpPr>
            <a:spLocks noGrp="1"/>
          </p:cNvSpPr>
          <p:nvPr>
            <p:ph type="body" idx="13"/>
          </p:nvPr>
        </p:nvSpPr>
        <p:spPr>
          <a:xfrm>
            <a:off x="4648200" y="1485900"/>
            <a:ext cx="4040188" cy="30837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7" name="Content Placeholder 16"/>
          <p:cNvSpPr>
            <a:spLocks noGrp="1"/>
          </p:cNvSpPr>
          <p:nvPr>
            <p:ph sz="quarter" idx="14"/>
          </p:nvPr>
        </p:nvSpPr>
        <p:spPr>
          <a:xfrm>
            <a:off x="457200" y="1828800"/>
            <a:ext cx="40386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9" name="Content Placeholder 18"/>
          <p:cNvSpPr>
            <a:spLocks noGrp="1"/>
          </p:cNvSpPr>
          <p:nvPr>
            <p:ph sz="quarter" idx="15"/>
          </p:nvPr>
        </p:nvSpPr>
        <p:spPr>
          <a:xfrm>
            <a:off x="4648200" y="1828800"/>
            <a:ext cx="40386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6" name="Picture 15" descr="bar_06.png"/>
          <p:cNvPicPr>
            <a:picLocks noChangeAspect="1"/>
          </p:cNvPicPr>
          <p:nvPr/>
        </p:nvPicPr>
        <p:blipFill>
          <a:blip r:embed="rId3">
            <a:duotone>
              <a:schemeClr val="accent5">
                <a:shade val="45000"/>
                <a:satMod val="135000"/>
              </a:schemeClr>
              <a:prstClr val="white"/>
            </a:duotone>
          </a:blip>
          <a:stretch>
            <a:fillRect/>
          </a:stretch>
        </p:blipFill>
        <p:spPr>
          <a:xfrm>
            <a:off x="0" y="302895"/>
            <a:ext cx="9144000" cy="40005"/>
          </a:xfrm>
          <a:prstGeom prst="rect">
            <a:avLst/>
          </a:prstGeom>
        </p:spPr>
      </p:pic>
      <p:grpSp>
        <p:nvGrpSpPr>
          <p:cNvPr id="4" name="Group 17"/>
          <p:cNvGrpSpPr/>
          <p:nvPr/>
        </p:nvGrpSpPr>
        <p:grpSpPr>
          <a:xfrm>
            <a:off x="0" y="4973479"/>
            <a:ext cx="9144000" cy="171450"/>
            <a:chOff x="0" y="6583680"/>
            <a:chExt cx="9144000" cy="228600"/>
          </a:xfrm>
        </p:grpSpPr>
        <p:sp>
          <p:nvSpPr>
            <p:cNvPr id="20" name="Rectangle 1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Date Placeholder 22"/>
          <p:cNvSpPr>
            <a:spLocks noGrp="1"/>
          </p:cNvSpPr>
          <p:nvPr>
            <p:ph type="dt" sz="half" idx="16"/>
          </p:nvPr>
        </p:nvSpPr>
        <p:spPr/>
        <p:txBody>
          <a:bodyPr/>
          <a:lstStyle/>
          <a:p>
            <a:r>
              <a:rPr lang="en-US" dirty="0" smtClean="0"/>
              <a:t>4/26/2014</a:t>
            </a:r>
            <a:endParaRPr lang="en-US" dirty="0"/>
          </a:p>
        </p:txBody>
      </p:sp>
      <p:sp>
        <p:nvSpPr>
          <p:cNvPr id="24" name="Slide Number Placeholder 23"/>
          <p:cNvSpPr>
            <a:spLocks noGrp="1"/>
          </p:cNvSpPr>
          <p:nvPr>
            <p:ph type="sldNum" sz="quarter" idx="17"/>
          </p:nvPr>
        </p:nvSpPr>
        <p:spPr/>
        <p:txBody>
          <a:bodyPr/>
          <a:lstStyle/>
          <a:p>
            <a:fld id="{718CEC25-97A1-48A2-9CC4-22FB7E4FF90C}" type="slidenum">
              <a:rPr lang="en-US" smtClean="0"/>
              <a:t>‹#›</a:t>
            </a:fld>
            <a:endParaRPr lang="en-US"/>
          </a:p>
        </p:txBody>
      </p:sp>
      <p:sp>
        <p:nvSpPr>
          <p:cNvPr id="25" name="Footer Placeholder 24"/>
          <p:cNvSpPr>
            <a:spLocks noGrp="1"/>
          </p:cNvSpPr>
          <p:nvPr>
            <p:ph type="ftr" sz="quarter" idx="18"/>
          </p:nvPr>
        </p:nvSpPr>
        <p:spPr/>
        <p:txBody>
          <a:bodyPr/>
          <a:lstStyle/>
          <a:p>
            <a:r>
              <a:rPr lang="en-US" smtClean="0"/>
              <a:t>Bulk Commands</a:t>
            </a:r>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pic>
        <p:nvPicPr>
          <p:cNvPr id="11" name="Picture 10" descr="bar_06.png"/>
          <p:cNvPicPr>
            <a:picLocks noChangeAspect="1"/>
          </p:cNvPicPr>
          <p:nvPr/>
        </p:nvPicPr>
        <p:blipFill>
          <a:blip r:embed="rId3">
            <a:duotone>
              <a:schemeClr val="accent6">
                <a:shade val="45000"/>
                <a:satMod val="135000"/>
              </a:schemeClr>
              <a:prstClr val="white"/>
            </a:duotone>
          </a:blip>
          <a:stretch>
            <a:fillRect/>
          </a:stretch>
        </p:blipFill>
        <p:spPr>
          <a:xfrm>
            <a:off x="0" y="302895"/>
            <a:ext cx="9144000" cy="40005"/>
          </a:xfrm>
          <a:prstGeom prst="rect">
            <a:avLst/>
          </a:prstGeom>
        </p:spPr>
      </p:pic>
      <p:grpSp>
        <p:nvGrpSpPr>
          <p:cNvPr id="3" name="Group 11"/>
          <p:cNvGrpSpPr/>
          <p:nvPr/>
        </p:nvGrpSpPr>
        <p:grpSpPr>
          <a:xfrm>
            <a:off x="0" y="4973479"/>
            <a:ext cx="9144000" cy="17145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Date Placeholder 15"/>
          <p:cNvSpPr>
            <a:spLocks noGrp="1"/>
          </p:cNvSpPr>
          <p:nvPr>
            <p:ph type="dt" sz="half" idx="10"/>
          </p:nvPr>
        </p:nvSpPr>
        <p:spPr/>
        <p:txBody>
          <a:bodyPr/>
          <a:lstStyle/>
          <a:p>
            <a:r>
              <a:rPr lang="en-US" dirty="0" smtClean="0"/>
              <a:t>4/26/2014</a:t>
            </a:r>
            <a:endParaRPr lang="en-US" dirty="0"/>
          </a:p>
        </p:txBody>
      </p:sp>
      <p:sp>
        <p:nvSpPr>
          <p:cNvPr id="17" name="Slide Number Placeholder 16"/>
          <p:cNvSpPr>
            <a:spLocks noGrp="1"/>
          </p:cNvSpPr>
          <p:nvPr>
            <p:ph type="sldNum" sz="quarter" idx="11"/>
          </p:nvPr>
        </p:nvSpPr>
        <p:spPr/>
        <p:txBody>
          <a:bodyPr/>
          <a:lstStyle/>
          <a:p>
            <a:fld id="{718CEC25-97A1-48A2-9CC4-22FB7E4FF90C}" type="slidenum">
              <a:rPr lang="en-US" smtClean="0"/>
              <a:t>‹#›</a:t>
            </a:fld>
            <a:endParaRPr lang="en-US"/>
          </a:p>
        </p:txBody>
      </p:sp>
      <p:sp>
        <p:nvSpPr>
          <p:cNvPr id="18" name="Footer Placeholder 17"/>
          <p:cNvSpPr>
            <a:spLocks noGrp="1"/>
          </p:cNvSpPr>
          <p:nvPr>
            <p:ph type="ftr" sz="quarter" idx="12"/>
          </p:nvPr>
        </p:nvSpPr>
        <p:spPr/>
        <p:txBody>
          <a:bodyPr/>
          <a:lstStyle/>
          <a:p>
            <a:r>
              <a:rPr lang="en-US" smtClean="0"/>
              <a:t>Bulk Commands</a:t>
            </a:r>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8"/>
          <p:cNvGrpSpPr/>
          <p:nvPr/>
        </p:nvGrpSpPr>
        <p:grpSpPr>
          <a:xfrm>
            <a:off x="0" y="4973479"/>
            <a:ext cx="9144000" cy="171450"/>
            <a:chOff x="0" y="6583680"/>
            <a:chExt cx="9144000" cy="228600"/>
          </a:xfrm>
        </p:grpSpPr>
        <p:sp>
          <p:nvSpPr>
            <p:cNvPr id="10" name="Rectangle 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Date Placeholder 12"/>
          <p:cNvSpPr>
            <a:spLocks noGrp="1"/>
          </p:cNvSpPr>
          <p:nvPr>
            <p:ph type="dt" sz="half" idx="10"/>
          </p:nvPr>
        </p:nvSpPr>
        <p:spPr/>
        <p:txBody>
          <a:bodyPr/>
          <a:lstStyle/>
          <a:p>
            <a:r>
              <a:rPr lang="en-US" dirty="0" smtClean="0"/>
              <a:t>4/26/2014</a:t>
            </a:r>
            <a:endParaRPr lang="en-US" dirty="0"/>
          </a:p>
        </p:txBody>
      </p:sp>
      <p:sp>
        <p:nvSpPr>
          <p:cNvPr id="14" name="Slide Number Placeholder 13"/>
          <p:cNvSpPr>
            <a:spLocks noGrp="1"/>
          </p:cNvSpPr>
          <p:nvPr>
            <p:ph type="sldNum" sz="quarter" idx="11"/>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2"/>
          </p:nvPr>
        </p:nvSpPr>
        <p:spPr/>
        <p:txBody>
          <a:bodyPr/>
          <a:lstStyle/>
          <a:p>
            <a:r>
              <a:rPr lang="en-US" smtClean="0"/>
              <a:t>Bulk Commands</a:t>
            </a:r>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3" name="Text Placeholder 2"/>
          <p:cNvSpPr>
            <a:spLocks noGrp="1"/>
          </p:cNvSpPr>
          <p:nvPr>
            <p:ph type="title"/>
          </p:nvPr>
        </p:nvSpPr>
        <p:spPr>
          <a:xfrm>
            <a:off x="457200" y="1143000"/>
            <a:ext cx="3352800" cy="685800"/>
          </a:xfrm>
        </p:spPr>
        <p:txBody>
          <a:bodyPr lIns="0" rIns="0" anchor="b">
            <a:noAutofit/>
          </a:bodyPr>
          <a:lstStyle>
            <a:lvl1pPr marL="0" indent="0">
              <a:lnSpc>
                <a:spcPct val="100000"/>
              </a:lnSpc>
              <a:buNone/>
              <a:defRPr sz="18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title style</a:t>
            </a:r>
          </a:p>
        </p:txBody>
      </p:sp>
      <p:sp>
        <p:nvSpPr>
          <p:cNvPr id="15" name="Content Placeholder 14"/>
          <p:cNvSpPr>
            <a:spLocks noGrp="1"/>
          </p:cNvSpPr>
          <p:nvPr>
            <p:ph sz="quarter" idx="14"/>
          </p:nvPr>
        </p:nvSpPr>
        <p:spPr>
          <a:xfrm>
            <a:off x="4419600" y="1143000"/>
            <a:ext cx="42672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idx="2"/>
          </p:nvPr>
        </p:nvSpPr>
        <p:spPr>
          <a:xfrm>
            <a:off x="457201" y="1885949"/>
            <a:ext cx="3352800" cy="2345436"/>
          </a:xfrm>
        </p:spPr>
        <p:txBody>
          <a:bodyPr/>
          <a:lstStyle>
            <a:lvl1pPr marL="0" indent="0">
              <a:lnSpc>
                <a:spcPct val="150000"/>
              </a:lnSpc>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pic>
        <p:nvPicPr>
          <p:cNvPr id="14" name="Picture 13" descr="bar_06.png"/>
          <p:cNvPicPr>
            <a:picLocks noChangeAspect="1"/>
          </p:cNvPicPr>
          <p:nvPr/>
        </p:nvPicPr>
        <p:blipFill>
          <a:blip r:embed="rId3">
            <a:duotone>
              <a:schemeClr val="accent1">
                <a:shade val="45000"/>
                <a:satMod val="135000"/>
              </a:schemeClr>
              <a:prstClr val="white"/>
            </a:duotone>
          </a:blip>
          <a:stretch>
            <a:fillRect/>
          </a:stretch>
        </p:blipFill>
        <p:spPr>
          <a:xfrm>
            <a:off x="0" y="302895"/>
            <a:ext cx="9144000" cy="40005"/>
          </a:xfrm>
          <a:prstGeom prst="rect">
            <a:avLst/>
          </a:prstGeom>
        </p:spPr>
      </p:pic>
      <p:grpSp>
        <p:nvGrpSpPr>
          <p:cNvPr id="2" name="Group 15"/>
          <p:cNvGrpSpPr/>
          <p:nvPr/>
        </p:nvGrpSpPr>
        <p:grpSpPr>
          <a:xfrm>
            <a:off x="0" y="4973479"/>
            <a:ext cx="9144000" cy="17145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r>
              <a:rPr lang="en-US" dirty="0" smtClean="0"/>
              <a:t>4/26/2014</a:t>
            </a:r>
            <a:endParaRPr lang="en-US" dirty="0"/>
          </a:p>
        </p:txBody>
      </p:sp>
      <p:sp>
        <p:nvSpPr>
          <p:cNvPr id="21" name="Slide Number Placeholder 20"/>
          <p:cNvSpPr>
            <a:spLocks noGrp="1"/>
          </p:cNvSpPr>
          <p:nvPr>
            <p:ph type="sldNum" sz="quarter" idx="16"/>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7"/>
          </p:nvPr>
        </p:nvSpPr>
        <p:spPr/>
        <p:txBody>
          <a:bodyPr/>
          <a:lstStyle/>
          <a:p>
            <a:r>
              <a:rPr lang="en-US" smtClean="0"/>
              <a:t>Bulk Commands</a:t>
            </a:r>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2" name="Group 15"/>
          <p:cNvGrpSpPr/>
          <p:nvPr/>
        </p:nvGrpSpPr>
        <p:grpSpPr>
          <a:xfrm>
            <a:off x="0" y="4973479"/>
            <a:ext cx="9144000" cy="17145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57200" y="1145286"/>
            <a:ext cx="3355848" cy="685800"/>
          </a:xfrm>
        </p:spPr>
        <p:txBody>
          <a:bodyPr anchor="b">
            <a:normAutofit/>
          </a:bodyPr>
          <a:lstStyle>
            <a:lvl1pPr algn="l">
              <a:defRPr lang="en-US" sz="1800" b="1" i="0" kern="1200" cap="all" spc="100" baseline="0" dirty="0" smtClean="0">
                <a:solidFill>
                  <a:schemeClr val="tx2"/>
                </a:solidFill>
                <a:latin typeface="+mn-lt"/>
                <a:ea typeface="+mn-ea"/>
                <a:cs typeface="+mn-cs"/>
              </a:defRPr>
            </a:lvl1pPr>
          </a:lstStyle>
          <a:p>
            <a:pPr marL="0" lvl="0" indent="0" algn="l" defTabSz="914400" rtl="0" eaLnBrk="1" latinLnBrk="0" hangingPunct="1">
              <a:lnSpc>
                <a:spcPct val="100000"/>
              </a:lnSpc>
              <a:spcBef>
                <a:spcPct val="20000"/>
              </a:spcBef>
              <a:spcAft>
                <a:spcPts val="600"/>
              </a:spcAft>
              <a:buFont typeface="Wingdings" pitchFamily="2" charset="2"/>
              <a:buNone/>
            </a:pPr>
            <a:r>
              <a:rPr lang="en-US" smtClean="0"/>
              <a:t>Click to edit Master title style</a:t>
            </a:r>
            <a:endParaRPr lang="en-US" dirty="0"/>
          </a:p>
        </p:txBody>
      </p:sp>
      <p:sp>
        <p:nvSpPr>
          <p:cNvPr id="3" name="Picture Placeholder 2"/>
          <p:cNvSpPr>
            <a:spLocks noGrp="1"/>
          </p:cNvSpPr>
          <p:nvPr>
            <p:ph type="pic" idx="1"/>
          </p:nvPr>
        </p:nvSpPr>
        <p:spPr>
          <a:xfrm>
            <a:off x="4425696" y="1165860"/>
            <a:ext cx="4270248" cy="3044952"/>
          </a:xfrm>
          <a:solidFill>
            <a:schemeClr val="bg1"/>
          </a:solidFill>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1885950"/>
            <a:ext cx="3355848" cy="2345436"/>
          </a:xfrm>
        </p:spPr>
        <p:txBody>
          <a:bodyPr/>
          <a:lstStyle>
            <a:lvl1pPr marL="0" indent="0">
              <a:lnSpc>
                <a:spcPct val="150000"/>
              </a:lnSpc>
              <a:spcBef>
                <a:spcPts val="0"/>
              </a:spcBef>
              <a:buNone/>
              <a:defRPr lang="en-US" sz="1400" kern="1200" baseline="0" dirty="0" smtClean="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4/26/2014</a:t>
            </a:r>
            <a:endParaRPr lang="en-US" dirty="0"/>
          </a:p>
        </p:txBody>
      </p:sp>
      <p:sp>
        <p:nvSpPr>
          <p:cNvPr id="6" name="Footer Placeholder 5"/>
          <p:cNvSpPr>
            <a:spLocks noGrp="1"/>
          </p:cNvSpPr>
          <p:nvPr>
            <p:ph type="ftr" sz="quarter" idx="11"/>
          </p:nvPr>
        </p:nvSpPr>
        <p:spPr/>
        <p:txBody>
          <a:bodyPr/>
          <a:lstStyle/>
          <a:p>
            <a:r>
              <a:rPr lang="en-US" smtClean="0"/>
              <a:t>Bulk Commands</a:t>
            </a:r>
            <a:endParaRPr lang="en-US"/>
          </a:p>
        </p:txBody>
      </p:sp>
      <p:sp>
        <p:nvSpPr>
          <p:cNvPr id="7" name="Slide Number Placeholder 6"/>
          <p:cNvSpPr>
            <a:spLocks noGrp="1"/>
          </p:cNvSpPr>
          <p:nvPr>
            <p:ph type="sldNum" sz="quarter" idx="12"/>
          </p:nvPr>
        </p:nvSpPr>
        <p:spPr/>
        <p:txBody>
          <a:bodyPr/>
          <a:lstStyle/>
          <a:p>
            <a:fld id="{718CEC25-97A1-48A2-9CC4-22FB7E4FF90C}" type="slidenum">
              <a:rPr lang="en-US" smtClean="0"/>
              <a:t>‹#›</a:t>
            </a:fld>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pic>
        <p:nvPicPr>
          <p:cNvPr id="9" name="Picture 8" descr="bar_06.png"/>
          <p:cNvPicPr>
            <a:picLocks noChangeAspect="1"/>
          </p:cNvPicPr>
          <p:nvPr/>
        </p:nvPicPr>
        <p:blipFill>
          <a:blip r:embed="rId3">
            <a:duotone>
              <a:schemeClr val="accent2">
                <a:shade val="45000"/>
                <a:satMod val="135000"/>
              </a:schemeClr>
              <a:prstClr val="white"/>
            </a:duotone>
          </a:blip>
          <a:stretch>
            <a:fillRect/>
          </a:stretch>
        </p:blipFill>
        <p:spPr>
          <a:xfrm>
            <a:off x="0" y="302895"/>
            <a:ext cx="9144000" cy="40005"/>
          </a:xfrm>
          <a:prstGeom prst="rect">
            <a:avLst/>
          </a:prstGeom>
        </p:spPr>
      </p:pic>
      <p:cxnSp>
        <p:nvCxnSpPr>
          <p:cNvPr id="10" name="Straight Connector 9"/>
          <p:cNvCxnSpPr/>
          <p:nvPr/>
        </p:nvCxnSpPr>
        <p:spPr>
          <a:xfrm>
            <a:off x="4419600" y="1143000"/>
            <a:ext cx="4267200" cy="11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419600" y="4227909"/>
            <a:ext cx="4267200" cy="11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4" name="Group 10"/>
          <p:cNvGrpSpPr/>
          <p:nvPr/>
        </p:nvGrpSpPr>
        <p:grpSpPr>
          <a:xfrm>
            <a:off x="0" y="4973479"/>
            <a:ext cx="9144000" cy="17145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r>
              <a:rPr lang="en-US" dirty="0" smtClean="0"/>
              <a:t>4/26/2014</a:t>
            </a:r>
            <a:endParaRPr lang="en-US" dirty="0"/>
          </a:p>
        </p:txBody>
      </p:sp>
      <p:sp>
        <p:nvSpPr>
          <p:cNvPr id="23" name="Slide Number Placeholder 22"/>
          <p:cNvSpPr>
            <a:spLocks noGrp="1"/>
          </p:cNvSpPr>
          <p:nvPr>
            <p:ph type="sldNum" sz="quarter" idx="11"/>
          </p:nvPr>
        </p:nvSpPr>
        <p:spPr/>
        <p:txBody>
          <a:bodyPr/>
          <a:lstStyle/>
          <a:p>
            <a:fld id="{718CEC25-97A1-48A2-9CC4-22FB7E4FF90C}" type="slidenum">
              <a:rPr lang="en-US" smtClean="0"/>
              <a:t>‹#›</a:t>
            </a:fld>
            <a:endParaRPr lang="en-US"/>
          </a:p>
        </p:txBody>
      </p:sp>
      <p:sp>
        <p:nvSpPr>
          <p:cNvPr id="24" name="Footer Placeholder 23"/>
          <p:cNvSpPr>
            <a:spLocks noGrp="1"/>
          </p:cNvSpPr>
          <p:nvPr>
            <p:ph type="ftr" sz="quarter" idx="12"/>
          </p:nvPr>
        </p:nvSpPr>
        <p:spPr/>
        <p:txBody>
          <a:bodyPr/>
          <a:lstStyle/>
          <a:p>
            <a:r>
              <a:rPr lang="en-US" smtClean="0"/>
              <a:t>Bulk Commands</a:t>
            </a:r>
            <a:endParaRPr lang="en-US"/>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1814"/>
            <a:ext cx="2057400" cy="415280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38912"/>
            <a:ext cx="6019800" cy="415594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4" name="Group 10"/>
          <p:cNvGrpSpPr/>
          <p:nvPr/>
        </p:nvGrpSpPr>
        <p:grpSpPr>
          <a:xfrm>
            <a:off x="0" y="4973479"/>
            <a:ext cx="9144000" cy="17145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r>
              <a:rPr lang="en-US" dirty="0" smtClean="0"/>
              <a:t>4/26/2014</a:t>
            </a:r>
            <a:endParaRPr lang="en-US" dirty="0"/>
          </a:p>
        </p:txBody>
      </p:sp>
      <p:sp>
        <p:nvSpPr>
          <p:cNvPr id="23" name="Slide Number Placeholder 22"/>
          <p:cNvSpPr>
            <a:spLocks noGrp="1"/>
          </p:cNvSpPr>
          <p:nvPr>
            <p:ph type="sldNum" sz="quarter" idx="11"/>
          </p:nvPr>
        </p:nvSpPr>
        <p:spPr/>
        <p:txBody>
          <a:bodyPr/>
          <a:lstStyle/>
          <a:p>
            <a:fld id="{718CEC25-97A1-48A2-9CC4-22FB7E4FF90C}" type="slidenum">
              <a:rPr lang="en-US" smtClean="0"/>
              <a:t>‹#›</a:t>
            </a:fld>
            <a:endParaRPr lang="en-US"/>
          </a:p>
        </p:txBody>
      </p:sp>
      <p:sp>
        <p:nvSpPr>
          <p:cNvPr id="24" name="Footer Placeholder 23"/>
          <p:cNvSpPr>
            <a:spLocks noGrp="1"/>
          </p:cNvSpPr>
          <p:nvPr>
            <p:ph type="ftr" sz="quarter" idx="12"/>
          </p:nvPr>
        </p:nvSpPr>
        <p:spPr/>
        <p:txBody>
          <a:bodyPr/>
          <a:lstStyle/>
          <a:p>
            <a:r>
              <a:rPr lang="en-US" smtClean="0"/>
              <a:t>Bulk Commands</a:t>
            </a:r>
            <a:endParaRPr lang="en-US"/>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9144000" cy="5143500"/>
          </a:xfrm>
          <a:prstGeom prst="rect">
            <a:avLst/>
          </a:prstGeom>
          <a:gradFill>
            <a:gsLst>
              <a:gs pos="0">
                <a:schemeClr val="bg1">
                  <a:alpha val="0"/>
                </a:schemeClr>
              </a:gs>
              <a:gs pos="34000">
                <a:srgbClr val="E6E2CF">
                  <a:alpha val="60784"/>
                </a:srgbClr>
              </a:gs>
              <a:gs pos="38000">
                <a:srgbClr val="E6E2CF">
                  <a:alpha val="75686"/>
                </a:srgbClr>
              </a:gs>
              <a:gs pos="100000">
                <a:schemeClr val="bg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742950"/>
            <a:ext cx="8229600" cy="685800"/>
          </a:xfrm>
          <a:prstGeom prst="rect">
            <a:avLst/>
          </a:prstGeom>
        </p:spPr>
        <p:txBody>
          <a:bodyPr vert="horz" lIns="0" tIns="45720" rIns="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485901"/>
            <a:ext cx="8229600" cy="310872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162800" y="4957763"/>
            <a:ext cx="1524000" cy="171450"/>
          </a:xfrm>
          <a:prstGeom prst="rect">
            <a:avLst/>
          </a:prstGeom>
        </p:spPr>
        <p:txBody>
          <a:bodyPr vert="horz" lIns="91440" tIns="45720" rIns="91440" bIns="45720" rtlCol="0" anchor="ctr"/>
          <a:lstStyle>
            <a:lvl1pPr algn="r">
              <a:defRPr sz="900" baseline="0">
                <a:solidFill>
                  <a:schemeClr val="tx1"/>
                </a:solidFill>
              </a:defRPr>
            </a:lvl1pPr>
          </a:lstStyle>
          <a:p>
            <a:r>
              <a:rPr lang="en-US" dirty="0" smtClean="0"/>
              <a:t>4/26/2014</a:t>
            </a:r>
            <a:endParaRPr lang="en-US" dirty="0"/>
          </a:p>
        </p:txBody>
      </p:sp>
      <p:sp>
        <p:nvSpPr>
          <p:cNvPr id="5" name="Footer Placeholder 4"/>
          <p:cNvSpPr>
            <a:spLocks noGrp="1"/>
          </p:cNvSpPr>
          <p:nvPr>
            <p:ph type="ftr" sz="quarter" idx="3"/>
          </p:nvPr>
        </p:nvSpPr>
        <p:spPr>
          <a:xfrm>
            <a:off x="457200" y="4957763"/>
            <a:ext cx="6629400" cy="171450"/>
          </a:xfrm>
          <a:prstGeom prst="rect">
            <a:avLst/>
          </a:prstGeom>
        </p:spPr>
        <p:txBody>
          <a:bodyPr vert="horz" lIns="91440" tIns="45720" rIns="91440" bIns="45720" rtlCol="0" anchor="ctr"/>
          <a:lstStyle>
            <a:lvl1pPr algn="r">
              <a:defRPr sz="900" baseline="0">
                <a:solidFill>
                  <a:schemeClr val="tx1"/>
                </a:solidFill>
              </a:defRPr>
            </a:lvl1pPr>
          </a:lstStyle>
          <a:p>
            <a:r>
              <a:rPr lang="en-US" smtClean="0"/>
              <a:t>Bulk Commands</a:t>
            </a:r>
            <a:endParaRPr lang="en-US"/>
          </a:p>
        </p:txBody>
      </p:sp>
      <p:sp>
        <p:nvSpPr>
          <p:cNvPr id="6" name="Slide Number Placeholder 5"/>
          <p:cNvSpPr>
            <a:spLocks noGrp="1"/>
          </p:cNvSpPr>
          <p:nvPr>
            <p:ph type="sldNum" sz="quarter" idx="4"/>
          </p:nvPr>
        </p:nvSpPr>
        <p:spPr>
          <a:xfrm>
            <a:off x="8742680" y="4957763"/>
            <a:ext cx="381000" cy="171450"/>
          </a:xfrm>
          <a:prstGeom prst="rect">
            <a:avLst/>
          </a:prstGeom>
        </p:spPr>
        <p:txBody>
          <a:bodyPr vert="horz" lIns="91440" tIns="45720" rIns="91440" bIns="45720" rtlCol="0" anchor="ctr"/>
          <a:lstStyle>
            <a:lvl1pPr algn="r">
              <a:defRPr sz="900" baseline="0">
                <a:solidFill>
                  <a:schemeClr val="tx1"/>
                </a:solidFill>
              </a:defRPr>
            </a:lvl1pPr>
          </a:lstStyle>
          <a:p>
            <a:fld id="{718CEC25-97A1-48A2-9CC4-22FB7E4FF9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iming>
    <p:tnLst>
      <p:par>
        <p:cTn id="1" dur="indefinite" restart="never" nodeType="tmRoot"/>
      </p:par>
    </p:tnLst>
  </p:timing>
  <p:hf hdr="0"/>
  <p:txStyles>
    <p:titleStyle>
      <a:lvl1pPr algn="l" defTabSz="914400" rtl="0" eaLnBrk="1" latinLnBrk="0" hangingPunct="1">
        <a:spcBef>
          <a:spcPct val="0"/>
        </a:spcBef>
        <a:buNone/>
        <a:defRPr sz="36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09550"/>
            <a:ext cx="6781800" cy="1066800"/>
          </a:xfrm>
        </p:spPr>
        <p:txBody>
          <a:bodyPr/>
          <a:lstStyle/>
          <a:p>
            <a:r>
              <a:rPr lang="en-US" sz="3600" dirty="0"/>
              <a:t>Using </a:t>
            </a:r>
            <a:r>
              <a:rPr lang="en-US" sz="3600" dirty="0" err="1"/>
              <a:t>pgTap</a:t>
            </a:r>
            <a:r>
              <a:rPr lang="en-US" sz="3600" dirty="0"/>
              <a:t> to unit test your functions and queries</a:t>
            </a:r>
          </a:p>
        </p:txBody>
      </p:sp>
      <p:sp>
        <p:nvSpPr>
          <p:cNvPr id="3" name="Subtitle 2"/>
          <p:cNvSpPr>
            <a:spLocks noGrp="1"/>
          </p:cNvSpPr>
          <p:nvPr>
            <p:ph type="subTitle" idx="1"/>
          </p:nvPr>
        </p:nvSpPr>
        <p:spPr>
          <a:xfrm>
            <a:off x="457200" y="1276350"/>
            <a:ext cx="6019800" cy="495302"/>
          </a:xfrm>
        </p:spPr>
        <p:txBody>
          <a:bodyPr>
            <a:normAutofit/>
          </a:bodyPr>
          <a:lstStyle/>
          <a:p>
            <a:r>
              <a:rPr lang="en-US" dirty="0" smtClean="0"/>
              <a:t>By Lloyd Albin</a:t>
            </a:r>
            <a:endParaRPr lang="en-US" dirty="0"/>
          </a:p>
        </p:txBody>
      </p:sp>
      <p:sp>
        <p:nvSpPr>
          <p:cNvPr id="6" name="Date Placeholder 5"/>
          <p:cNvSpPr>
            <a:spLocks noGrp="1"/>
          </p:cNvSpPr>
          <p:nvPr>
            <p:ph type="dt" sz="half" idx="10"/>
          </p:nvPr>
        </p:nvSpPr>
        <p:spPr/>
        <p:txBody>
          <a:bodyPr/>
          <a:lstStyle/>
          <a:p>
            <a:r>
              <a:rPr lang="en-US" dirty="0" smtClean="0"/>
              <a:t>1/3/2017</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1</a:t>
            </a:fld>
            <a:endParaRPr lang="en-US"/>
          </a:p>
        </p:txBody>
      </p:sp>
      <p:sp>
        <p:nvSpPr>
          <p:cNvPr id="5" name="Footer Placeholder 4"/>
          <p:cNvSpPr>
            <a:spLocks noGrp="1"/>
          </p:cNvSpPr>
          <p:nvPr>
            <p:ph type="ftr" sz="quarter" idx="12"/>
          </p:nvPr>
        </p:nvSpPr>
        <p:spPr/>
        <p:txBody>
          <a:bodyPr/>
          <a:lstStyle/>
          <a:p>
            <a:r>
              <a:rPr lang="en-US" dirty="0" err="1" smtClean="0"/>
              <a:t>pgTAP</a:t>
            </a:r>
            <a:endParaRPr lang="en-US" dirty="0"/>
          </a:p>
        </p:txBody>
      </p:sp>
    </p:spTree>
    <p:extLst>
      <p:ext uri="{BB962C8B-B14F-4D97-AF65-F5344CB8AC3E}">
        <p14:creationId xmlns:p14="http://schemas.microsoft.com/office/powerpoint/2010/main" val="2193285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smtClean="0"/>
              <a:t>pgTAP</a:t>
            </a:r>
            <a:endParaRPr lang="en-US" dirty="0"/>
          </a:p>
        </p:txBody>
      </p:sp>
      <p:sp>
        <p:nvSpPr>
          <p:cNvPr id="8" name="Text Placeholder 7"/>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dirty="0" smtClean="0"/>
              <a:t>1/3/2017</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a:t>
            </a:fld>
            <a:endParaRPr lang="en-US"/>
          </a:p>
        </p:txBody>
      </p:sp>
      <p:sp>
        <p:nvSpPr>
          <p:cNvPr id="6" name="Footer Placeholder 5"/>
          <p:cNvSpPr>
            <a:spLocks noGrp="1"/>
          </p:cNvSpPr>
          <p:nvPr>
            <p:ph type="ftr" sz="quarter" idx="12"/>
          </p:nvPr>
        </p:nvSpPr>
        <p:spPr/>
        <p:txBody>
          <a:bodyPr/>
          <a:lstStyle/>
          <a:p>
            <a:r>
              <a:rPr lang="en-US" dirty="0" err="1" smtClean="0"/>
              <a:t>pgTAP</a:t>
            </a:r>
            <a:endParaRPr lang="en-US" dirty="0"/>
          </a:p>
        </p:txBody>
      </p:sp>
    </p:spTree>
    <p:extLst>
      <p:ext uri="{BB962C8B-B14F-4D97-AF65-F5344CB8AC3E}">
        <p14:creationId xmlns:p14="http://schemas.microsoft.com/office/powerpoint/2010/main" val="3662436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pgTAP</a:t>
            </a:r>
            <a:r>
              <a:rPr lang="en-US" dirty="0"/>
              <a:t>: Unit Testing for PostgreSQL</a:t>
            </a:r>
          </a:p>
        </p:txBody>
      </p:sp>
      <p:sp>
        <p:nvSpPr>
          <p:cNvPr id="3" name="Content Placeholder 2"/>
          <p:cNvSpPr>
            <a:spLocks noGrp="1"/>
          </p:cNvSpPr>
          <p:nvPr>
            <p:ph idx="1"/>
          </p:nvPr>
        </p:nvSpPr>
        <p:spPr/>
        <p:txBody>
          <a:bodyPr>
            <a:normAutofit fontScale="92500" lnSpcReduction="20000"/>
          </a:bodyPr>
          <a:lstStyle/>
          <a:p>
            <a:r>
              <a:rPr lang="en-US" dirty="0" err="1"/>
              <a:t>pgTAP</a:t>
            </a:r>
            <a:r>
              <a:rPr lang="en-US" dirty="0"/>
              <a:t> is a suite of database functions that make it easy to write TAP-emitting unit tests in </a:t>
            </a:r>
            <a:r>
              <a:rPr lang="en-US" dirty="0" err="1"/>
              <a:t>psql</a:t>
            </a:r>
            <a:r>
              <a:rPr lang="en-US" dirty="0"/>
              <a:t> scripts or </a:t>
            </a:r>
            <a:r>
              <a:rPr lang="en-US" dirty="0" err="1"/>
              <a:t>xUnit</a:t>
            </a:r>
            <a:r>
              <a:rPr lang="en-US" dirty="0"/>
              <a:t>-style test functions. The TAP output is suitable for harvesting, analysis, and reporting by a TAP harness, such as those used in Perl applications</a:t>
            </a:r>
            <a:r>
              <a:rPr lang="en-US" dirty="0" smtClean="0"/>
              <a:t>.</a:t>
            </a:r>
          </a:p>
          <a:p>
            <a:r>
              <a:rPr lang="en-US" dirty="0"/>
              <a:t>http://pgtap.org</a:t>
            </a:r>
            <a:r>
              <a:rPr lang="en-US" dirty="0" smtClean="0"/>
              <a:t>/</a:t>
            </a:r>
          </a:p>
          <a:p>
            <a:r>
              <a:rPr lang="en-US" dirty="0" smtClean="0"/>
              <a:t>Good for:</a:t>
            </a:r>
          </a:p>
          <a:p>
            <a:pPr lvl="1"/>
            <a:r>
              <a:rPr lang="en-US" dirty="0" smtClean="0"/>
              <a:t>Application Development</a:t>
            </a:r>
          </a:p>
          <a:p>
            <a:pPr lvl="1"/>
            <a:r>
              <a:rPr lang="en-US" dirty="0" smtClean="0"/>
              <a:t>Schema Validation</a:t>
            </a:r>
          </a:p>
          <a:p>
            <a:pPr lvl="1"/>
            <a:r>
              <a:rPr lang="en-US" dirty="0" err="1" smtClean="0"/>
              <a:t>xUnit</a:t>
            </a:r>
            <a:r>
              <a:rPr lang="en-US" dirty="0" smtClean="0"/>
              <a:t>-Style Testing</a:t>
            </a:r>
          </a:p>
          <a:p>
            <a:pPr lvl="1"/>
            <a:r>
              <a:rPr lang="en-US" dirty="0" smtClean="0"/>
              <a:t>Module Development</a:t>
            </a:r>
            <a:endParaRPr lang="en-US" dirty="0"/>
          </a:p>
        </p:txBody>
      </p:sp>
      <p:sp>
        <p:nvSpPr>
          <p:cNvPr id="4" name="Date Placeholder 3"/>
          <p:cNvSpPr>
            <a:spLocks noGrp="1"/>
          </p:cNvSpPr>
          <p:nvPr>
            <p:ph type="dt" sz="half" idx="10"/>
          </p:nvPr>
        </p:nvSpPr>
        <p:spPr/>
        <p:txBody>
          <a:bodyPr/>
          <a:lstStyle/>
          <a:p>
            <a:r>
              <a:rPr lang="en-US" dirty="0" smtClean="0"/>
              <a:t>1/3/2017</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3</a:t>
            </a:fld>
            <a:endParaRPr lang="en-US"/>
          </a:p>
        </p:txBody>
      </p:sp>
      <p:sp>
        <p:nvSpPr>
          <p:cNvPr id="6" name="Footer Placeholder 5"/>
          <p:cNvSpPr>
            <a:spLocks noGrp="1"/>
          </p:cNvSpPr>
          <p:nvPr>
            <p:ph type="ftr" sz="quarter" idx="12"/>
          </p:nvPr>
        </p:nvSpPr>
        <p:spPr/>
        <p:txBody>
          <a:bodyPr/>
          <a:lstStyle/>
          <a:p>
            <a:r>
              <a:rPr lang="en-US" dirty="0" err="1" smtClean="0"/>
              <a:t>pgTAP</a:t>
            </a:r>
            <a:endParaRPr lang="en-US" dirty="0"/>
          </a:p>
        </p:txBody>
      </p:sp>
    </p:spTree>
    <p:extLst>
      <p:ext uri="{BB962C8B-B14F-4D97-AF65-F5344CB8AC3E}">
        <p14:creationId xmlns:p14="http://schemas.microsoft.com/office/powerpoint/2010/main" val="4257958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smtClean="0"/>
              <a:t>pgTAP</a:t>
            </a:r>
            <a:endParaRPr lang="en-US" dirty="0"/>
          </a:p>
        </p:txBody>
      </p:sp>
      <p:sp>
        <p:nvSpPr>
          <p:cNvPr id="8" name="Text Placeholder 7"/>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dirty="0" smtClean="0"/>
              <a:t>1/3/2017</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4</a:t>
            </a:fld>
            <a:endParaRPr lang="en-US"/>
          </a:p>
        </p:txBody>
      </p:sp>
      <p:sp>
        <p:nvSpPr>
          <p:cNvPr id="6" name="Footer Placeholder 5"/>
          <p:cNvSpPr>
            <a:spLocks noGrp="1"/>
          </p:cNvSpPr>
          <p:nvPr>
            <p:ph type="ftr" sz="quarter" idx="12"/>
          </p:nvPr>
        </p:nvSpPr>
        <p:spPr/>
        <p:txBody>
          <a:bodyPr/>
          <a:lstStyle/>
          <a:p>
            <a:r>
              <a:rPr lang="en-US" dirty="0" err="1" smtClean="0"/>
              <a:t>pgTAP</a:t>
            </a:r>
            <a:endParaRPr lang="en-US" dirty="0"/>
          </a:p>
        </p:txBody>
      </p:sp>
    </p:spTree>
    <p:extLst>
      <p:ext uri="{BB962C8B-B14F-4D97-AF65-F5344CB8AC3E}">
        <p14:creationId xmlns:p14="http://schemas.microsoft.com/office/powerpoint/2010/main" val="452919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Installing </a:t>
            </a:r>
            <a:r>
              <a:rPr lang="en-US" dirty="0" err="1" smtClean="0"/>
              <a:t>pg_tap</a:t>
            </a:r>
            <a:endParaRPr lang="en-US" dirty="0"/>
          </a:p>
        </p:txBody>
      </p:sp>
      <p:sp>
        <p:nvSpPr>
          <p:cNvPr id="3" name="Content Placeholder 2"/>
          <p:cNvSpPr>
            <a:spLocks noGrp="1"/>
          </p:cNvSpPr>
          <p:nvPr>
            <p:ph idx="1"/>
          </p:nvPr>
        </p:nvSpPr>
        <p:spPr/>
        <p:txBody>
          <a:bodyPr/>
          <a:lstStyle/>
          <a:p>
            <a:r>
              <a:rPr lang="en-US" dirty="0" smtClean="0"/>
              <a:t>Installation will require you to download the </a:t>
            </a:r>
            <a:r>
              <a:rPr lang="en-US" dirty="0" err="1" smtClean="0"/>
              <a:t>pgTAP</a:t>
            </a:r>
            <a:r>
              <a:rPr lang="en-US" dirty="0" smtClean="0"/>
              <a:t> source code and then compile and install </a:t>
            </a:r>
            <a:r>
              <a:rPr lang="en-US" dirty="0" err="1" smtClean="0"/>
              <a:t>pgTAP</a:t>
            </a:r>
            <a:r>
              <a:rPr lang="en-US" dirty="0" smtClean="0"/>
              <a:t> against your installed version of Postgres.</a:t>
            </a:r>
          </a:p>
          <a:p>
            <a:r>
              <a:rPr lang="en-US" dirty="0" smtClean="0"/>
              <a:t>It is also a good idea to install </a:t>
            </a:r>
            <a:r>
              <a:rPr lang="en-US" dirty="0" err="1" smtClean="0"/>
              <a:t>pg_prove</a:t>
            </a:r>
            <a:r>
              <a:rPr lang="en-US" dirty="0" smtClean="0"/>
              <a:t>.</a:t>
            </a:r>
            <a:endParaRPr lang="en-US" dirty="0"/>
          </a:p>
        </p:txBody>
      </p:sp>
      <p:sp>
        <p:nvSpPr>
          <p:cNvPr id="4" name="Date Placeholder 3"/>
          <p:cNvSpPr>
            <a:spLocks noGrp="1"/>
          </p:cNvSpPr>
          <p:nvPr>
            <p:ph type="dt" sz="half" idx="10"/>
          </p:nvPr>
        </p:nvSpPr>
        <p:spPr/>
        <p:txBody>
          <a:bodyPr/>
          <a:lstStyle/>
          <a:p>
            <a:r>
              <a:rPr lang="en-US" dirty="0" smtClean="0"/>
              <a:t>1/3/2017</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5</a:t>
            </a:fld>
            <a:endParaRPr lang="en-US"/>
          </a:p>
        </p:txBody>
      </p:sp>
      <p:sp>
        <p:nvSpPr>
          <p:cNvPr id="6" name="Footer Placeholder 5"/>
          <p:cNvSpPr>
            <a:spLocks noGrp="1"/>
          </p:cNvSpPr>
          <p:nvPr>
            <p:ph type="ftr" sz="quarter" idx="12"/>
          </p:nvPr>
        </p:nvSpPr>
        <p:spPr/>
        <p:txBody>
          <a:bodyPr/>
          <a:lstStyle/>
          <a:p>
            <a:r>
              <a:rPr lang="en-US" dirty="0" err="1" smtClean="0"/>
              <a:t>pgTAP</a:t>
            </a:r>
            <a:endParaRPr lang="en-US" dirty="0"/>
          </a:p>
        </p:txBody>
      </p:sp>
    </p:spTree>
    <p:extLst>
      <p:ext uri="{BB962C8B-B14F-4D97-AF65-F5344CB8AC3E}">
        <p14:creationId xmlns:p14="http://schemas.microsoft.com/office/powerpoint/2010/main" val="1189939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Directory</a:t>
            </a:r>
            <a:endParaRPr lang="en-US" dirty="0"/>
          </a:p>
        </p:txBody>
      </p:sp>
      <p:sp>
        <p:nvSpPr>
          <p:cNvPr id="3" name="Content Placeholder 2"/>
          <p:cNvSpPr>
            <a:spLocks noGrp="1"/>
          </p:cNvSpPr>
          <p:nvPr>
            <p:ph sz="quarter" idx="13"/>
          </p:nvPr>
        </p:nvSpPr>
        <p:spPr/>
        <p:txBody>
          <a:bodyPr/>
          <a:lstStyle/>
          <a:p>
            <a:r>
              <a:rPr lang="en-US" dirty="0" smtClean="0"/>
              <a:t>In our test directory we want to create some folders specific to the tests we are going to run.</a:t>
            </a:r>
          </a:p>
          <a:p>
            <a:pPr lvl="1"/>
            <a:r>
              <a:rPr lang="en-US" dirty="0" smtClean="0"/>
              <a:t>Create a common directory.</a:t>
            </a:r>
          </a:p>
          <a:p>
            <a:pPr lvl="1"/>
            <a:r>
              <a:rPr lang="en-US" dirty="0" smtClean="0"/>
              <a:t>Create a </a:t>
            </a:r>
            <a:r>
              <a:rPr lang="en-US" dirty="0" err="1" smtClean="0"/>
              <a:t>find_raster</a:t>
            </a:r>
            <a:r>
              <a:rPr lang="en-US" dirty="0" smtClean="0"/>
              <a:t> directory (Name of the function we are going to write.)</a:t>
            </a:r>
            <a:endParaRPr lang="en-US" dirty="0"/>
          </a:p>
        </p:txBody>
      </p:sp>
      <p:sp>
        <p:nvSpPr>
          <p:cNvPr id="7" name="Content Placeholder 6"/>
          <p:cNvSpPr>
            <a:spLocks noGrp="1"/>
          </p:cNvSpPr>
          <p:nvPr>
            <p:ph sz="quarter" idx="14"/>
          </p:nvPr>
        </p:nvSpPr>
        <p:spPr/>
        <p:txBody>
          <a:bodyPr/>
          <a:lstStyle/>
          <a:p>
            <a:pPr marL="0" indent="0">
              <a:buNone/>
            </a:pPr>
            <a:r>
              <a:rPr lang="en-US" dirty="0" err="1">
                <a:solidFill>
                  <a:srgbClr val="0000FF"/>
                </a:solidFill>
                <a:latin typeface="Consolas"/>
              </a:rPr>
              <a:t>mkdir</a:t>
            </a:r>
            <a:r>
              <a:rPr lang="en-US" dirty="0">
                <a:solidFill>
                  <a:srgbClr val="000000"/>
                </a:solidFill>
                <a:latin typeface="Consolas"/>
              </a:rPr>
              <a:t> common</a:t>
            </a:r>
            <a:br>
              <a:rPr lang="en-US" dirty="0">
                <a:solidFill>
                  <a:srgbClr val="000000"/>
                </a:solidFill>
                <a:latin typeface="Consolas"/>
              </a:rPr>
            </a:br>
            <a:r>
              <a:rPr lang="en-US" dirty="0" err="1">
                <a:solidFill>
                  <a:srgbClr val="0000FF"/>
                </a:solidFill>
                <a:latin typeface="Consolas"/>
              </a:rPr>
              <a:t>mkdir</a:t>
            </a:r>
            <a:r>
              <a:rPr lang="en-US" dirty="0">
                <a:solidFill>
                  <a:srgbClr val="000000"/>
                </a:solidFill>
                <a:latin typeface="Consolas"/>
              </a:rPr>
              <a:t> </a:t>
            </a:r>
            <a:r>
              <a:rPr lang="en-US" dirty="0" err="1" smtClean="0">
                <a:solidFill>
                  <a:srgbClr val="000000"/>
                </a:solidFill>
                <a:latin typeface="Consolas"/>
              </a:rPr>
              <a:t>find_raster</a:t>
            </a:r>
            <a:endParaRPr lang="en-US" dirty="0">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6</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3342627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Common Diagnostics</a:t>
            </a:r>
            <a:endParaRPr lang="en-US" dirty="0"/>
          </a:p>
        </p:txBody>
      </p:sp>
      <p:sp>
        <p:nvSpPr>
          <p:cNvPr id="8" name="Text Placeholder 7"/>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dirty="0" smtClean="0"/>
              <a:t>1/3/2017</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7</a:t>
            </a:fld>
            <a:endParaRPr lang="en-US"/>
          </a:p>
        </p:txBody>
      </p:sp>
      <p:sp>
        <p:nvSpPr>
          <p:cNvPr id="6" name="Footer Placeholder 5"/>
          <p:cNvSpPr>
            <a:spLocks noGrp="1"/>
          </p:cNvSpPr>
          <p:nvPr>
            <p:ph type="ftr" sz="quarter" idx="12"/>
          </p:nvPr>
        </p:nvSpPr>
        <p:spPr/>
        <p:txBody>
          <a:bodyPr/>
          <a:lstStyle/>
          <a:p>
            <a:r>
              <a:rPr lang="en-US" dirty="0" err="1" smtClean="0"/>
              <a:t>pgTAP</a:t>
            </a:r>
            <a:endParaRPr lang="en-US" dirty="0"/>
          </a:p>
        </p:txBody>
      </p:sp>
    </p:spTree>
    <p:extLst>
      <p:ext uri="{BB962C8B-B14F-4D97-AF65-F5344CB8AC3E}">
        <p14:creationId xmlns:p14="http://schemas.microsoft.com/office/powerpoint/2010/main" val="3977102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Diagnostics</a:t>
            </a:r>
            <a:endParaRPr lang="en-US" dirty="0"/>
          </a:p>
        </p:txBody>
      </p:sp>
      <p:sp>
        <p:nvSpPr>
          <p:cNvPr id="3" name="Content Placeholder 2"/>
          <p:cNvSpPr>
            <a:spLocks noGrp="1"/>
          </p:cNvSpPr>
          <p:nvPr>
            <p:ph sz="quarter" idx="13"/>
          </p:nvPr>
        </p:nvSpPr>
        <p:spPr/>
        <p:txBody>
          <a:bodyPr/>
          <a:lstStyle/>
          <a:p>
            <a:r>
              <a:rPr lang="en-US" dirty="0" smtClean="0"/>
              <a:t>I like to create a common diagnostics that I run against all databases.</a:t>
            </a:r>
          </a:p>
          <a:p>
            <a:r>
              <a:rPr lang="en-US" dirty="0" smtClean="0"/>
              <a:t>common/</a:t>
            </a:r>
            <a:r>
              <a:rPr lang="en-US" dirty="0" err="1" smtClean="0"/>
              <a:t>diagnostic.sql</a:t>
            </a:r>
            <a:endParaRPr lang="en-US" dirty="0"/>
          </a:p>
        </p:txBody>
      </p:sp>
      <p:sp>
        <p:nvSpPr>
          <p:cNvPr id="7" name="Content Placeholder 6"/>
          <p:cNvSpPr>
            <a:spLocks noGrp="1"/>
          </p:cNvSpPr>
          <p:nvPr>
            <p:ph sz="quarter" idx="14"/>
          </p:nvPr>
        </p:nvSpPr>
        <p:spPr/>
        <p:txBody>
          <a:bodyPr>
            <a:normAutofit lnSpcReduction="10000"/>
          </a:bodyPr>
          <a:lstStyle/>
          <a:p>
            <a:pPr marL="0" indent="0">
              <a:buNone/>
            </a:pPr>
            <a:r>
              <a:rPr lang="en-US" sz="1100" dirty="0">
                <a:solidFill>
                  <a:srgbClr val="008080"/>
                </a:solidFill>
                <a:latin typeface="Consolas"/>
              </a:rPr>
              <a:t>-- Turn off echo and keep things quiet. </a:t>
            </a:r>
            <a:br>
              <a:rPr lang="en-US" sz="1100" dirty="0">
                <a:solidFill>
                  <a:srgbClr val="008080"/>
                </a:solidFill>
                <a:latin typeface="Consolas"/>
              </a:rPr>
            </a:br>
            <a:r>
              <a:rPr lang="en-US" sz="1100" dirty="0">
                <a:solidFill>
                  <a:srgbClr val="000000"/>
                </a:solidFill>
                <a:latin typeface="Consolas"/>
              </a:rPr>
              <a:t>\</a:t>
            </a:r>
            <a:r>
              <a:rPr lang="en-US" sz="1100" dirty="0">
                <a:solidFill>
                  <a:srgbClr val="0000FF"/>
                </a:solidFill>
                <a:latin typeface="Consolas"/>
              </a:rPr>
              <a:t>set</a:t>
            </a:r>
            <a:r>
              <a:rPr lang="en-US" sz="1100" dirty="0">
                <a:solidFill>
                  <a:srgbClr val="000000"/>
                </a:solidFill>
                <a:latin typeface="Consolas"/>
              </a:rPr>
              <a:t> ECHO </a:t>
            </a:r>
            <a:br>
              <a:rPr lang="en-US" sz="1100" dirty="0">
                <a:solidFill>
                  <a:srgbClr val="000000"/>
                </a:solidFill>
                <a:latin typeface="Consolas"/>
              </a:rPr>
            </a:br>
            <a:r>
              <a:rPr lang="en-US" sz="1100" dirty="0">
                <a:solidFill>
                  <a:srgbClr val="000000"/>
                </a:solidFill>
                <a:latin typeface="Consolas"/>
              </a:rPr>
              <a:t>\</a:t>
            </a:r>
            <a:r>
              <a:rPr lang="en-US" sz="1100" dirty="0">
                <a:solidFill>
                  <a:srgbClr val="0000FF"/>
                </a:solidFill>
                <a:latin typeface="Consolas"/>
              </a:rPr>
              <a:t>set</a:t>
            </a:r>
            <a:r>
              <a:rPr lang="en-US" sz="1100" dirty="0">
                <a:solidFill>
                  <a:srgbClr val="000000"/>
                </a:solidFill>
                <a:latin typeface="Consolas"/>
              </a:rPr>
              <a:t> QUIET </a:t>
            </a:r>
            <a:r>
              <a:rPr lang="en-US" sz="1100" b="1" dirty="0">
                <a:solidFill>
                  <a:srgbClr val="800000"/>
                </a:solidFill>
                <a:latin typeface="Consolas"/>
              </a:rPr>
              <a:t>1</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r>
            <a:br>
              <a:rPr lang="en-US" sz="1100" dirty="0">
                <a:solidFill>
                  <a:srgbClr val="000000"/>
                </a:solidFill>
                <a:latin typeface="Consolas"/>
              </a:rPr>
            </a:br>
            <a:r>
              <a:rPr lang="en-US" sz="1100" dirty="0">
                <a:solidFill>
                  <a:srgbClr val="008080"/>
                </a:solidFill>
                <a:latin typeface="Consolas"/>
              </a:rPr>
              <a:t>-- Format the output for nice TAP. </a:t>
            </a:r>
            <a:br>
              <a:rPr lang="en-US" sz="1100" dirty="0">
                <a:solidFill>
                  <a:srgbClr val="008080"/>
                </a:solidFill>
                <a:latin typeface="Consolas"/>
              </a:rPr>
            </a:br>
            <a:r>
              <a:rPr lang="en-US" sz="1100" dirty="0">
                <a:solidFill>
                  <a:srgbClr val="000000"/>
                </a:solidFill>
                <a:latin typeface="Consolas"/>
              </a:rPr>
              <a:t>\</a:t>
            </a:r>
            <a:r>
              <a:rPr lang="en-US" sz="1100" dirty="0" err="1">
                <a:solidFill>
                  <a:srgbClr val="000000"/>
                </a:solidFill>
                <a:latin typeface="Consolas"/>
              </a:rPr>
              <a:t>pset</a:t>
            </a:r>
            <a:r>
              <a:rPr lang="en-US" sz="1100" dirty="0">
                <a:solidFill>
                  <a:srgbClr val="000000"/>
                </a:solidFill>
                <a:latin typeface="Consolas"/>
              </a:rPr>
              <a:t> format unaligned </a:t>
            </a:r>
            <a:br>
              <a:rPr lang="en-US" sz="1100" dirty="0">
                <a:solidFill>
                  <a:srgbClr val="000000"/>
                </a:solidFill>
                <a:latin typeface="Consolas"/>
              </a:rPr>
            </a:br>
            <a:r>
              <a:rPr lang="en-US" sz="1100" dirty="0">
                <a:solidFill>
                  <a:srgbClr val="000000"/>
                </a:solidFill>
                <a:latin typeface="Consolas"/>
              </a:rPr>
              <a:t>\</a:t>
            </a:r>
            <a:r>
              <a:rPr lang="en-US" sz="1100" dirty="0" err="1">
                <a:solidFill>
                  <a:srgbClr val="000000"/>
                </a:solidFill>
                <a:latin typeface="Consolas"/>
              </a:rPr>
              <a:t>pset</a:t>
            </a:r>
            <a:r>
              <a:rPr lang="en-US" sz="1100" dirty="0">
                <a:solidFill>
                  <a:srgbClr val="000000"/>
                </a:solidFill>
                <a:latin typeface="Consolas"/>
              </a:rPr>
              <a:t> </a:t>
            </a:r>
            <a:r>
              <a:rPr lang="en-US" sz="1100" dirty="0" err="1">
                <a:solidFill>
                  <a:srgbClr val="000000"/>
                </a:solidFill>
                <a:latin typeface="Consolas"/>
              </a:rPr>
              <a:t>tuples_only</a:t>
            </a:r>
            <a:r>
              <a:rPr lang="en-US" sz="1100" dirty="0">
                <a:solidFill>
                  <a:srgbClr val="000000"/>
                </a:solidFill>
                <a:latin typeface="Consolas"/>
              </a:rPr>
              <a:t> true </a:t>
            </a:r>
            <a:br>
              <a:rPr lang="en-US" sz="1100" dirty="0">
                <a:solidFill>
                  <a:srgbClr val="000000"/>
                </a:solidFill>
                <a:latin typeface="Consolas"/>
              </a:rPr>
            </a:br>
            <a:r>
              <a:rPr lang="en-US" sz="1100" dirty="0">
                <a:solidFill>
                  <a:srgbClr val="000000"/>
                </a:solidFill>
                <a:latin typeface="Consolas"/>
              </a:rPr>
              <a:t>\</a:t>
            </a:r>
            <a:r>
              <a:rPr lang="en-US" sz="1100" dirty="0" err="1">
                <a:solidFill>
                  <a:srgbClr val="000000"/>
                </a:solidFill>
                <a:latin typeface="Consolas"/>
              </a:rPr>
              <a:t>pset</a:t>
            </a:r>
            <a:r>
              <a:rPr lang="en-US" sz="1100" dirty="0">
                <a:solidFill>
                  <a:srgbClr val="000000"/>
                </a:solidFill>
                <a:latin typeface="Consolas"/>
              </a:rPr>
              <a:t> pager </a:t>
            </a:r>
            <a:br>
              <a:rPr lang="en-US" sz="1100" dirty="0">
                <a:solidFill>
                  <a:srgbClr val="000000"/>
                </a:solidFill>
                <a:latin typeface="Consolas"/>
              </a:rPr>
            </a:br>
            <a:r>
              <a:rPr lang="en-US" sz="1100" dirty="0">
                <a:solidFill>
                  <a:srgbClr val="000000"/>
                </a:solidFill>
                <a:latin typeface="Consolas"/>
              </a:rPr>
              <a:t/>
            </a:r>
            <a:br>
              <a:rPr lang="en-US" sz="1100" dirty="0">
                <a:solidFill>
                  <a:srgbClr val="000000"/>
                </a:solidFill>
                <a:latin typeface="Consolas"/>
              </a:rPr>
            </a:br>
            <a:r>
              <a:rPr lang="en-US" sz="1100" dirty="0">
                <a:solidFill>
                  <a:srgbClr val="008080"/>
                </a:solidFill>
                <a:latin typeface="Consolas"/>
              </a:rPr>
              <a:t>-- Revert all changes on failure. </a:t>
            </a:r>
            <a:br>
              <a:rPr lang="en-US" sz="1100" dirty="0">
                <a:solidFill>
                  <a:srgbClr val="008080"/>
                </a:solidFill>
                <a:latin typeface="Consolas"/>
              </a:rPr>
            </a:br>
            <a:r>
              <a:rPr lang="en-US" sz="1100" dirty="0">
                <a:solidFill>
                  <a:srgbClr val="000000"/>
                </a:solidFill>
                <a:latin typeface="Consolas"/>
              </a:rPr>
              <a:t>\</a:t>
            </a:r>
            <a:r>
              <a:rPr lang="en-US" sz="1100" dirty="0">
                <a:solidFill>
                  <a:srgbClr val="0000FF"/>
                </a:solidFill>
                <a:latin typeface="Consolas"/>
              </a:rPr>
              <a:t>set</a:t>
            </a:r>
            <a:r>
              <a:rPr lang="en-US" sz="1100" dirty="0">
                <a:solidFill>
                  <a:srgbClr val="000000"/>
                </a:solidFill>
                <a:latin typeface="Consolas"/>
              </a:rPr>
              <a:t> ON_ERROR_ROLLBACK </a:t>
            </a:r>
            <a:r>
              <a:rPr lang="en-US" sz="1100" b="1" dirty="0">
                <a:solidFill>
                  <a:srgbClr val="800000"/>
                </a:solidFill>
                <a:latin typeface="Consolas"/>
              </a:rPr>
              <a:t>1</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a:t>
            </a:r>
            <a:r>
              <a:rPr lang="en-US" sz="1100" dirty="0">
                <a:solidFill>
                  <a:srgbClr val="0000FF"/>
                </a:solidFill>
                <a:latin typeface="Consolas"/>
              </a:rPr>
              <a:t>set</a:t>
            </a:r>
            <a:r>
              <a:rPr lang="en-US" sz="1100" dirty="0">
                <a:solidFill>
                  <a:srgbClr val="000000"/>
                </a:solidFill>
                <a:latin typeface="Consolas"/>
              </a:rPr>
              <a:t> ON_ERROR_STOP true </a:t>
            </a:r>
            <a:br>
              <a:rPr lang="en-US" sz="1100" dirty="0">
                <a:solidFill>
                  <a:srgbClr val="000000"/>
                </a:solidFill>
                <a:latin typeface="Consolas"/>
              </a:rPr>
            </a:br>
            <a:r>
              <a:rPr lang="en-US" sz="1100" dirty="0">
                <a:solidFill>
                  <a:srgbClr val="000000"/>
                </a:solidFill>
                <a:latin typeface="Consolas"/>
              </a:rPr>
              <a:t>\</a:t>
            </a:r>
            <a:r>
              <a:rPr lang="en-US" sz="1100" dirty="0">
                <a:solidFill>
                  <a:srgbClr val="0000FF"/>
                </a:solidFill>
                <a:latin typeface="Consolas"/>
              </a:rPr>
              <a:t>set</a:t>
            </a:r>
            <a:r>
              <a:rPr lang="en-US" sz="1100" dirty="0">
                <a:solidFill>
                  <a:srgbClr val="000000"/>
                </a:solidFill>
                <a:latin typeface="Consolas"/>
              </a:rPr>
              <a:t> QUIET </a:t>
            </a:r>
            <a:r>
              <a:rPr lang="en-US" sz="1100" b="1" dirty="0">
                <a:solidFill>
                  <a:srgbClr val="800000"/>
                </a:solidFill>
                <a:latin typeface="Consolas"/>
              </a:rPr>
              <a:t>1</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r>
            <a:br>
              <a:rPr lang="en-US" sz="1100" dirty="0">
                <a:solidFill>
                  <a:srgbClr val="000000"/>
                </a:solidFill>
                <a:latin typeface="Consolas"/>
              </a:rPr>
            </a:br>
            <a:r>
              <a:rPr lang="en-US" sz="1100" dirty="0">
                <a:solidFill>
                  <a:srgbClr val="008080"/>
                </a:solidFill>
                <a:latin typeface="Consolas"/>
              </a:rPr>
              <a:t>-- Begin the transaction. </a:t>
            </a:r>
            <a:br>
              <a:rPr lang="en-US" sz="1100" dirty="0">
                <a:solidFill>
                  <a:srgbClr val="008080"/>
                </a:solidFill>
                <a:latin typeface="Consolas"/>
              </a:rPr>
            </a:br>
            <a:r>
              <a:rPr lang="en-US" sz="1100" dirty="0">
                <a:solidFill>
                  <a:srgbClr val="0000FF"/>
                </a:solidFill>
                <a:latin typeface="Consolas"/>
              </a:rPr>
              <a:t>BEGIN</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r>
            <a:br>
              <a:rPr lang="en-US" sz="1100" dirty="0">
                <a:solidFill>
                  <a:srgbClr val="000000"/>
                </a:solidFill>
                <a:latin typeface="Consolas"/>
              </a:rPr>
            </a:br>
            <a:r>
              <a:rPr lang="en-US" sz="1100" dirty="0">
                <a:solidFill>
                  <a:srgbClr val="0000FF"/>
                </a:solidFill>
                <a:latin typeface="Consolas"/>
              </a:rPr>
              <a:t>SET</a:t>
            </a:r>
            <a:r>
              <a:rPr lang="en-US" sz="1100" dirty="0">
                <a:solidFill>
                  <a:srgbClr val="000000"/>
                </a:solidFill>
                <a:latin typeface="Consolas"/>
              </a:rPr>
              <a:t> </a:t>
            </a:r>
            <a:r>
              <a:rPr lang="en-US" sz="1100" dirty="0" err="1">
                <a:solidFill>
                  <a:srgbClr val="000000"/>
                </a:solidFill>
                <a:latin typeface="Consolas"/>
              </a:rPr>
              <a:t>search_path</a:t>
            </a:r>
            <a:r>
              <a:rPr lang="en-US" sz="1100" dirty="0">
                <a:solidFill>
                  <a:srgbClr val="000000"/>
                </a:solidFill>
                <a:latin typeface="Consolas"/>
              </a:rPr>
              <a:t> </a:t>
            </a:r>
            <a:r>
              <a:rPr lang="en-US" sz="1100" dirty="0">
                <a:solidFill>
                  <a:srgbClr val="0000FF"/>
                </a:solidFill>
                <a:latin typeface="Consolas"/>
              </a:rPr>
              <a:t>TO</a:t>
            </a:r>
            <a:r>
              <a:rPr lang="en-US" sz="1100" dirty="0">
                <a:solidFill>
                  <a:srgbClr val="000000"/>
                </a:solidFill>
                <a:latin typeface="Consolas"/>
              </a:rPr>
              <a:t> </a:t>
            </a:r>
            <a:r>
              <a:rPr lang="en-US" sz="1100" dirty="0">
                <a:solidFill>
                  <a:srgbClr val="0000FF"/>
                </a:solidFill>
                <a:latin typeface="Consolas"/>
              </a:rPr>
              <a:t>public</a:t>
            </a:r>
            <a:r>
              <a:rPr lang="en-US" sz="1100" dirty="0">
                <a:solidFill>
                  <a:srgbClr val="000000"/>
                </a:solidFill>
                <a:latin typeface="Consolas"/>
              </a:rPr>
              <a:t>; </a:t>
            </a:r>
            <a:endParaRPr lang="en-US" sz="1100" dirty="0">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8</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1652988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 user to test as</a:t>
            </a:r>
            <a:endParaRPr lang="en-US" dirty="0"/>
          </a:p>
        </p:txBody>
      </p:sp>
      <p:sp>
        <p:nvSpPr>
          <p:cNvPr id="3" name="Content Placeholder 2"/>
          <p:cNvSpPr>
            <a:spLocks noGrp="1"/>
          </p:cNvSpPr>
          <p:nvPr>
            <p:ph sz="quarter" idx="13"/>
          </p:nvPr>
        </p:nvSpPr>
        <p:spPr/>
        <p:txBody>
          <a:bodyPr/>
          <a:lstStyle/>
          <a:p>
            <a:r>
              <a:rPr lang="en-US" dirty="0" smtClean="0"/>
              <a:t>If you are not running as the owner of the database, switch to be the owner of the database. This is use full if you are testing as user </a:t>
            </a:r>
            <a:r>
              <a:rPr lang="en-US" dirty="0" err="1" smtClean="0"/>
              <a:t>postgres</a:t>
            </a:r>
            <a:r>
              <a:rPr lang="en-US" dirty="0" smtClean="0"/>
              <a:t>, otherwise this might be skipped.</a:t>
            </a:r>
            <a:endParaRPr lang="en-US" dirty="0"/>
          </a:p>
        </p:txBody>
      </p:sp>
      <p:sp>
        <p:nvSpPr>
          <p:cNvPr id="7" name="Content Placeholder 6"/>
          <p:cNvSpPr>
            <a:spLocks noGrp="1"/>
          </p:cNvSpPr>
          <p:nvPr>
            <p:ph sz="quarter" idx="14"/>
          </p:nvPr>
        </p:nvSpPr>
        <p:spPr/>
        <p:txBody>
          <a:bodyPr>
            <a:noAutofit/>
          </a:bodyPr>
          <a:lstStyle/>
          <a:p>
            <a:pPr marL="0" indent="0">
              <a:buNone/>
            </a:pPr>
            <a:r>
              <a:rPr lang="en-US" sz="1100" dirty="0">
                <a:solidFill>
                  <a:srgbClr val="008080"/>
                </a:solidFill>
                <a:latin typeface="Consolas"/>
              </a:rPr>
              <a:t>-- Inline function to set the role for extension installation </a:t>
            </a:r>
            <a:br>
              <a:rPr lang="en-US" sz="1100" dirty="0">
                <a:solidFill>
                  <a:srgbClr val="008080"/>
                </a:solidFill>
                <a:latin typeface="Consolas"/>
              </a:rPr>
            </a:br>
            <a:r>
              <a:rPr lang="en-US" sz="1100" dirty="0">
                <a:solidFill>
                  <a:srgbClr val="000000"/>
                </a:solidFill>
                <a:latin typeface="Consolas"/>
              </a:rPr>
              <a:t>DO $BODY$ </a:t>
            </a:r>
            <a:br>
              <a:rPr lang="en-US" sz="1100" dirty="0">
                <a:solidFill>
                  <a:srgbClr val="000000"/>
                </a:solidFill>
                <a:latin typeface="Consolas"/>
              </a:rPr>
            </a:br>
            <a:r>
              <a:rPr lang="en-US" sz="1100" dirty="0">
                <a:solidFill>
                  <a:srgbClr val="0000FF"/>
                </a:solidFill>
                <a:latin typeface="Consolas"/>
              </a:rPr>
              <a:t>DECLARE</a:t>
            </a:r>
            <a:r>
              <a:rPr lang="en-US" sz="1100" dirty="0">
                <a:solidFill>
                  <a:srgbClr val="000000"/>
                </a:solidFill>
                <a:latin typeface="Consolas"/>
              </a:rPr>
              <a:t> </a:t>
            </a:r>
            <a:r>
              <a:rPr lang="en-US" sz="1100" dirty="0" err="1">
                <a:solidFill>
                  <a:srgbClr val="000000"/>
                </a:solidFill>
                <a:latin typeface="Consolas"/>
              </a:rPr>
              <a:t>db_owner</a:t>
            </a:r>
            <a:r>
              <a:rPr lang="en-US" sz="1100" dirty="0">
                <a:solidFill>
                  <a:srgbClr val="000000"/>
                </a:solidFill>
                <a:latin typeface="Consolas"/>
              </a:rPr>
              <a:t> record; </a:t>
            </a:r>
            <a:br>
              <a:rPr lang="en-US" sz="1100" dirty="0">
                <a:solidFill>
                  <a:srgbClr val="000000"/>
                </a:solidFill>
                <a:latin typeface="Consolas"/>
              </a:rPr>
            </a:br>
            <a:r>
              <a:rPr lang="en-US" sz="1100" dirty="0">
                <a:solidFill>
                  <a:srgbClr val="0000FF"/>
                </a:solidFill>
                <a:latin typeface="Consolas"/>
              </a:rPr>
              <a:t>BEGIN</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SELECT</a:t>
            </a:r>
            <a:r>
              <a:rPr lang="en-US" sz="1100" dirty="0">
                <a:solidFill>
                  <a:srgbClr val="000000"/>
                </a:solidFill>
                <a:latin typeface="Consolas"/>
              </a:rPr>
              <a:t> </a:t>
            </a:r>
            <a:r>
              <a:rPr lang="en-US" sz="1100" dirty="0" err="1">
                <a:solidFill>
                  <a:srgbClr val="000000"/>
                </a:solidFill>
                <a:latin typeface="Consolas"/>
              </a:rPr>
              <a:t>pg_user.usename</a:t>
            </a:r>
            <a:r>
              <a:rPr lang="en-US" sz="1100" dirty="0">
                <a:solidFill>
                  <a:srgbClr val="000000"/>
                </a:solidFill>
                <a:latin typeface="Consolas"/>
              </a:rPr>
              <a:t> </a:t>
            </a:r>
            <a:r>
              <a:rPr lang="en-US" sz="1100" dirty="0">
                <a:solidFill>
                  <a:srgbClr val="0000FF"/>
                </a:solidFill>
                <a:latin typeface="Consolas"/>
              </a:rPr>
              <a:t>INTO</a:t>
            </a:r>
            <a:r>
              <a:rPr lang="en-US" sz="1100" dirty="0">
                <a:solidFill>
                  <a:srgbClr val="000000"/>
                </a:solidFill>
                <a:latin typeface="Consolas"/>
              </a:rPr>
              <a:t> </a:t>
            </a:r>
            <a:r>
              <a:rPr lang="en-US" sz="1100" dirty="0" err="1">
                <a:solidFill>
                  <a:srgbClr val="000000"/>
                </a:solidFill>
                <a:latin typeface="Consolas"/>
              </a:rPr>
              <a:t>db_owner</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FROM</a:t>
            </a:r>
            <a:r>
              <a:rPr lang="en-US" sz="1100" dirty="0">
                <a:solidFill>
                  <a:srgbClr val="000000"/>
                </a:solidFill>
                <a:latin typeface="Consolas"/>
              </a:rPr>
              <a:t> </a:t>
            </a:r>
            <a:r>
              <a:rPr lang="en-US" sz="1100" dirty="0" err="1">
                <a:solidFill>
                  <a:srgbClr val="000000"/>
                </a:solidFill>
                <a:latin typeface="Consolas"/>
              </a:rPr>
              <a:t>pg_database</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808080"/>
                </a:solidFill>
                <a:latin typeface="Consolas"/>
              </a:rPr>
              <a:t>LEFT</a:t>
            </a:r>
            <a:r>
              <a:rPr lang="en-US" sz="1100" dirty="0">
                <a:solidFill>
                  <a:srgbClr val="000000"/>
                </a:solidFill>
                <a:latin typeface="Consolas"/>
              </a:rPr>
              <a:t> </a:t>
            </a:r>
            <a:r>
              <a:rPr lang="en-US" sz="1100" dirty="0">
                <a:solidFill>
                  <a:srgbClr val="808080"/>
                </a:solidFill>
                <a:latin typeface="Consolas"/>
              </a:rPr>
              <a:t>JOIN</a:t>
            </a:r>
            <a:r>
              <a:rPr lang="en-US" sz="1100" dirty="0">
                <a:solidFill>
                  <a:srgbClr val="000000"/>
                </a:solidFill>
                <a:latin typeface="Consolas"/>
              </a:rPr>
              <a:t> </a:t>
            </a:r>
            <a:r>
              <a:rPr lang="en-US" sz="1100" dirty="0" err="1">
                <a:solidFill>
                  <a:srgbClr val="000000"/>
                </a:solidFill>
                <a:latin typeface="Consolas"/>
              </a:rPr>
              <a:t>pg_catalog.pg_user</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ON</a:t>
            </a:r>
            <a:r>
              <a:rPr lang="en-US" sz="1100" dirty="0">
                <a:solidFill>
                  <a:srgbClr val="000000"/>
                </a:solidFill>
                <a:latin typeface="Consolas"/>
              </a:rPr>
              <a:t> </a:t>
            </a:r>
            <a:r>
              <a:rPr lang="en-US" sz="1100" dirty="0" err="1">
                <a:solidFill>
                  <a:srgbClr val="000000"/>
                </a:solidFill>
                <a:latin typeface="Consolas"/>
              </a:rPr>
              <a:t>pg_database.datdba</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 </a:t>
            </a:r>
            <a:r>
              <a:rPr lang="en-US" sz="1100" dirty="0" err="1">
                <a:solidFill>
                  <a:srgbClr val="000000"/>
                </a:solidFill>
                <a:latin typeface="Consolas"/>
              </a:rPr>
              <a:t>pg_user.usesysid</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WHERE</a:t>
            </a:r>
            <a:r>
              <a:rPr lang="en-US" sz="1100" dirty="0">
                <a:solidFill>
                  <a:srgbClr val="000000"/>
                </a:solidFill>
                <a:latin typeface="Consolas"/>
              </a:rPr>
              <a:t> </a:t>
            </a:r>
            <a:r>
              <a:rPr lang="en-US" sz="1100" dirty="0" err="1">
                <a:solidFill>
                  <a:srgbClr val="000000"/>
                </a:solidFill>
                <a:latin typeface="Consolas"/>
              </a:rPr>
              <a:t>datname</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 </a:t>
            </a:r>
            <a:r>
              <a:rPr lang="en-US" sz="1100" dirty="0" err="1">
                <a:solidFill>
                  <a:srgbClr val="000000"/>
                </a:solidFill>
                <a:latin typeface="Consolas"/>
              </a:rPr>
              <a:t>current_database</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IF</a:t>
            </a:r>
            <a:r>
              <a:rPr lang="en-US" sz="1100" dirty="0">
                <a:solidFill>
                  <a:srgbClr val="000000"/>
                </a:solidFill>
                <a:latin typeface="Consolas"/>
              </a:rPr>
              <a:t> </a:t>
            </a:r>
            <a:r>
              <a:rPr lang="en-US" sz="1100" dirty="0" err="1">
                <a:solidFill>
                  <a:srgbClr val="000000"/>
                </a:solidFill>
                <a:latin typeface="Consolas"/>
              </a:rPr>
              <a:t>db_owner.usename</a:t>
            </a:r>
            <a:r>
              <a:rPr lang="en-US" sz="1100" dirty="0">
                <a:solidFill>
                  <a:srgbClr val="000000"/>
                </a:solidFill>
                <a:latin typeface="Consolas"/>
              </a:rPr>
              <a:t> </a:t>
            </a:r>
            <a:r>
              <a:rPr lang="en-US" sz="1100" dirty="0">
                <a:solidFill>
                  <a:srgbClr val="808080"/>
                </a:solidFill>
                <a:latin typeface="Consolas"/>
              </a:rPr>
              <a:t>&lt;&gt;</a:t>
            </a:r>
            <a:r>
              <a:rPr lang="en-US" sz="1100" dirty="0">
                <a:solidFill>
                  <a:srgbClr val="000000"/>
                </a:solidFill>
                <a:latin typeface="Consolas"/>
              </a:rPr>
              <a:t> </a:t>
            </a:r>
            <a:r>
              <a:rPr lang="en-US" sz="1100" dirty="0" err="1">
                <a:solidFill>
                  <a:srgbClr val="FF00FF"/>
                </a:solidFill>
                <a:latin typeface="Consolas"/>
              </a:rPr>
              <a:t>current_user</a:t>
            </a:r>
            <a:r>
              <a:rPr lang="en-US" sz="1100" dirty="0">
                <a:solidFill>
                  <a:srgbClr val="000000"/>
                </a:solidFill>
                <a:latin typeface="Consolas"/>
              </a:rPr>
              <a:t> </a:t>
            </a:r>
            <a:r>
              <a:rPr lang="en-US" sz="1100" dirty="0">
                <a:solidFill>
                  <a:srgbClr val="0000FF"/>
                </a:solidFill>
                <a:latin typeface="Consolas"/>
              </a:rPr>
              <a:t>THEN</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EXECUTE</a:t>
            </a:r>
            <a:r>
              <a:rPr lang="en-US" sz="1100" dirty="0">
                <a:solidFill>
                  <a:srgbClr val="000000"/>
                </a:solidFill>
                <a:latin typeface="Consolas"/>
              </a:rPr>
              <a:t> </a:t>
            </a:r>
            <a:r>
              <a:rPr lang="en-US" sz="1100" dirty="0">
                <a:solidFill>
                  <a:srgbClr val="FF0000"/>
                </a:solidFill>
                <a:latin typeface="Consolas"/>
              </a:rPr>
              <a:t>'SET ROLE '</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 </a:t>
            </a:r>
            <a:r>
              <a:rPr lang="en-US" sz="1100" dirty="0" err="1">
                <a:solidFill>
                  <a:srgbClr val="000000"/>
                </a:solidFill>
                <a:latin typeface="Consolas"/>
              </a:rPr>
              <a:t>db_owner.usename</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SET</a:t>
            </a:r>
            <a:r>
              <a:rPr lang="en-US" sz="1100" dirty="0">
                <a:solidFill>
                  <a:srgbClr val="000000"/>
                </a:solidFill>
                <a:latin typeface="Consolas"/>
              </a:rPr>
              <a:t> </a:t>
            </a:r>
            <a:r>
              <a:rPr lang="en-US" sz="1100" dirty="0" err="1">
                <a:solidFill>
                  <a:srgbClr val="000000"/>
                </a:solidFill>
                <a:latin typeface="Consolas"/>
              </a:rPr>
              <a:t>search_path</a:t>
            </a:r>
            <a:r>
              <a:rPr lang="en-US" sz="1100" dirty="0">
                <a:solidFill>
                  <a:srgbClr val="000000"/>
                </a:solidFill>
                <a:latin typeface="Consolas"/>
              </a:rPr>
              <a:t> </a:t>
            </a:r>
            <a:r>
              <a:rPr lang="en-US" sz="1100" dirty="0">
                <a:solidFill>
                  <a:srgbClr val="0000FF"/>
                </a:solidFill>
                <a:latin typeface="Consolas"/>
              </a:rPr>
              <a:t>TO</a:t>
            </a:r>
            <a:r>
              <a:rPr lang="en-US" sz="1100" dirty="0">
                <a:solidFill>
                  <a:srgbClr val="000000"/>
                </a:solidFill>
                <a:latin typeface="Consolas"/>
              </a:rPr>
              <a:t> </a:t>
            </a:r>
            <a:r>
              <a:rPr lang="en-US" sz="1100" dirty="0">
                <a:solidFill>
                  <a:srgbClr val="0000FF"/>
                </a:solidFill>
                <a:latin typeface="Consolas"/>
              </a:rPr>
              <a:t>public</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END</a:t>
            </a:r>
            <a:r>
              <a:rPr lang="en-US" sz="1100" dirty="0">
                <a:solidFill>
                  <a:srgbClr val="000000"/>
                </a:solidFill>
                <a:latin typeface="Consolas"/>
              </a:rPr>
              <a:t> </a:t>
            </a:r>
            <a:r>
              <a:rPr lang="en-US" sz="1100" dirty="0">
                <a:solidFill>
                  <a:srgbClr val="0000FF"/>
                </a:solidFill>
                <a:latin typeface="Consolas"/>
              </a:rPr>
              <a:t>IF</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r>
            <a:br>
              <a:rPr lang="en-US" sz="1100" dirty="0">
                <a:solidFill>
                  <a:srgbClr val="000000"/>
                </a:solidFill>
                <a:latin typeface="Consolas"/>
              </a:rPr>
            </a:br>
            <a:r>
              <a:rPr lang="en-US" sz="1100" dirty="0">
                <a:solidFill>
                  <a:srgbClr val="0000FF"/>
                </a:solidFill>
                <a:latin typeface="Consolas"/>
              </a:rPr>
              <a:t>END</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$BODY$ </a:t>
            </a:r>
            <a:br>
              <a:rPr lang="en-US" sz="1100" dirty="0">
                <a:solidFill>
                  <a:srgbClr val="000000"/>
                </a:solidFill>
                <a:latin typeface="Consolas"/>
              </a:rPr>
            </a:br>
            <a:r>
              <a:rPr lang="en-US" sz="1100" dirty="0">
                <a:solidFill>
                  <a:srgbClr val="000000"/>
                </a:solidFill>
                <a:latin typeface="Consolas"/>
              </a:rPr>
              <a:t>LANGUAGE </a:t>
            </a:r>
            <a:r>
              <a:rPr lang="en-US" sz="1100" dirty="0" err="1">
                <a:solidFill>
                  <a:srgbClr val="000000"/>
                </a:solidFill>
                <a:latin typeface="Consolas"/>
              </a:rPr>
              <a:t>plpgsql</a:t>
            </a:r>
            <a:r>
              <a:rPr lang="en-US" sz="1100" dirty="0">
                <a:solidFill>
                  <a:srgbClr val="000000"/>
                </a:solidFill>
                <a:latin typeface="Consolas"/>
              </a:rPr>
              <a:t>; </a:t>
            </a:r>
            <a:endParaRPr lang="en-US" sz="1100" dirty="0">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9</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2334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Install </a:t>
            </a:r>
            <a:r>
              <a:rPr lang="en-US" dirty="0" err="1" smtClean="0"/>
              <a:t>pgtap</a:t>
            </a:r>
            <a:r>
              <a:rPr lang="en-US" dirty="0" smtClean="0"/>
              <a:t> extension</a:t>
            </a:r>
            <a:endParaRPr lang="en-US" dirty="0"/>
          </a:p>
        </p:txBody>
      </p:sp>
      <p:sp>
        <p:nvSpPr>
          <p:cNvPr id="3" name="Content Placeholder 2"/>
          <p:cNvSpPr>
            <a:spLocks noGrp="1"/>
          </p:cNvSpPr>
          <p:nvPr>
            <p:ph sz="quarter" idx="13"/>
          </p:nvPr>
        </p:nvSpPr>
        <p:spPr/>
        <p:txBody>
          <a:bodyPr/>
          <a:lstStyle/>
          <a:p>
            <a:r>
              <a:rPr lang="en-US" dirty="0" smtClean="0"/>
              <a:t>We want to install the </a:t>
            </a:r>
            <a:r>
              <a:rPr lang="en-US" dirty="0" err="1" smtClean="0"/>
              <a:t>pgtap</a:t>
            </a:r>
            <a:r>
              <a:rPr lang="en-US" dirty="0" smtClean="0"/>
              <a:t> extension if it is not already installed. Because this is inside a transaction if the extension gets installed it will be automatically uninstalled at the end of the tests.</a:t>
            </a:r>
          </a:p>
          <a:p>
            <a:r>
              <a:rPr lang="en-US" dirty="0" smtClean="0"/>
              <a:t>Write certain </a:t>
            </a:r>
            <a:r>
              <a:rPr lang="en-US" dirty="0" err="1" smtClean="0"/>
              <a:t>psql</a:t>
            </a:r>
            <a:r>
              <a:rPr lang="en-US" dirty="0" smtClean="0"/>
              <a:t> variables to a temp table to test against.</a:t>
            </a:r>
            <a:endParaRPr lang="en-US" dirty="0"/>
          </a:p>
        </p:txBody>
      </p:sp>
      <p:sp>
        <p:nvSpPr>
          <p:cNvPr id="7" name="Content Placeholder 6"/>
          <p:cNvSpPr>
            <a:spLocks noGrp="1"/>
          </p:cNvSpPr>
          <p:nvPr>
            <p:ph sz="quarter" idx="14"/>
          </p:nvPr>
        </p:nvSpPr>
        <p:spPr/>
        <p:txBody>
          <a:bodyPr>
            <a:noAutofit/>
          </a:bodyPr>
          <a:lstStyle/>
          <a:p>
            <a:pPr marL="0" indent="0">
              <a:buNone/>
            </a:pPr>
            <a:r>
              <a:rPr lang="en-US" sz="1100" dirty="0">
                <a:solidFill>
                  <a:srgbClr val="008080"/>
                </a:solidFill>
                <a:latin typeface="Consolas"/>
              </a:rPr>
              <a:t>-- Install the TAP functions if it is not already installed. </a:t>
            </a:r>
            <a:br>
              <a:rPr lang="en-US" sz="1100" dirty="0">
                <a:solidFill>
                  <a:srgbClr val="008080"/>
                </a:solidFill>
                <a:latin typeface="Consolas"/>
              </a:rPr>
            </a:br>
            <a:r>
              <a:rPr lang="en-US" sz="1100" dirty="0">
                <a:solidFill>
                  <a:srgbClr val="0000FF"/>
                </a:solidFill>
                <a:latin typeface="Consolas"/>
              </a:rPr>
              <a:t>CREATE</a:t>
            </a:r>
            <a:r>
              <a:rPr lang="en-US" sz="1100" dirty="0">
                <a:solidFill>
                  <a:srgbClr val="000000"/>
                </a:solidFill>
                <a:latin typeface="Consolas"/>
              </a:rPr>
              <a:t> EXTENSION </a:t>
            </a:r>
            <a:r>
              <a:rPr lang="en-US" sz="1100" dirty="0">
                <a:solidFill>
                  <a:srgbClr val="0000FF"/>
                </a:solidFill>
                <a:latin typeface="Consolas"/>
              </a:rPr>
              <a:t>IF</a:t>
            </a:r>
            <a:r>
              <a:rPr lang="en-US" sz="1100" dirty="0">
                <a:solidFill>
                  <a:srgbClr val="000000"/>
                </a:solidFill>
                <a:latin typeface="Consolas"/>
              </a:rPr>
              <a:t> </a:t>
            </a:r>
            <a:r>
              <a:rPr lang="en-US" sz="1100" dirty="0">
                <a:solidFill>
                  <a:srgbClr val="808080"/>
                </a:solidFill>
                <a:latin typeface="Consolas"/>
              </a:rPr>
              <a:t>NOT</a:t>
            </a:r>
            <a:r>
              <a:rPr lang="en-US" sz="1100" dirty="0">
                <a:solidFill>
                  <a:srgbClr val="000000"/>
                </a:solidFill>
                <a:latin typeface="Consolas"/>
              </a:rPr>
              <a:t> </a:t>
            </a:r>
            <a:r>
              <a:rPr lang="en-US" sz="1100" dirty="0">
                <a:solidFill>
                  <a:srgbClr val="808080"/>
                </a:solidFill>
                <a:latin typeface="Consolas"/>
              </a:rPr>
              <a:t>EXISTS</a:t>
            </a:r>
            <a:r>
              <a:rPr lang="en-US" sz="1100" dirty="0">
                <a:solidFill>
                  <a:srgbClr val="000000"/>
                </a:solidFill>
                <a:latin typeface="Consolas"/>
              </a:rPr>
              <a:t> </a:t>
            </a:r>
            <a:r>
              <a:rPr lang="en-US" sz="1100" dirty="0" err="1">
                <a:solidFill>
                  <a:srgbClr val="000000"/>
                </a:solidFill>
                <a:latin typeface="Consolas"/>
              </a:rPr>
              <a:t>pgtap</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r>
            <a:br>
              <a:rPr lang="en-US" sz="1100" dirty="0">
                <a:solidFill>
                  <a:srgbClr val="000000"/>
                </a:solidFill>
                <a:latin typeface="Consolas"/>
              </a:rPr>
            </a:br>
            <a:r>
              <a:rPr lang="en-US" sz="1100" dirty="0">
                <a:solidFill>
                  <a:srgbClr val="008080"/>
                </a:solidFill>
                <a:latin typeface="Consolas"/>
              </a:rPr>
              <a:t>-- Set the role to the user you wish to run the tests as. </a:t>
            </a:r>
            <a:br>
              <a:rPr lang="en-US" sz="1100" dirty="0">
                <a:solidFill>
                  <a:srgbClr val="008080"/>
                </a:solidFill>
                <a:latin typeface="Consolas"/>
              </a:rPr>
            </a:br>
            <a:r>
              <a:rPr lang="en-US" sz="1100" dirty="0">
                <a:solidFill>
                  <a:srgbClr val="0000FF"/>
                </a:solidFill>
                <a:latin typeface="Consolas"/>
              </a:rPr>
              <a:t>CREATE</a:t>
            </a:r>
            <a:r>
              <a:rPr lang="en-US" sz="1100" dirty="0">
                <a:solidFill>
                  <a:srgbClr val="000000"/>
                </a:solidFill>
                <a:latin typeface="Consolas"/>
              </a:rPr>
              <a:t> </a:t>
            </a:r>
            <a:r>
              <a:rPr lang="en-US" sz="1100" dirty="0">
                <a:solidFill>
                  <a:srgbClr val="0000FF"/>
                </a:solidFill>
                <a:latin typeface="Consolas"/>
              </a:rPr>
              <a:t>TEMP</a:t>
            </a:r>
            <a:r>
              <a:rPr lang="en-US" sz="1100" dirty="0">
                <a:solidFill>
                  <a:srgbClr val="000000"/>
                </a:solidFill>
                <a:latin typeface="Consolas"/>
              </a:rPr>
              <a:t> </a:t>
            </a:r>
            <a:r>
              <a:rPr lang="en-US" sz="1100" dirty="0">
                <a:solidFill>
                  <a:srgbClr val="0000FF"/>
                </a:solidFill>
                <a:latin typeface="Consolas"/>
              </a:rPr>
              <a:t>TABLE</a:t>
            </a:r>
            <a:r>
              <a:rPr lang="en-US" sz="1100" dirty="0">
                <a:solidFill>
                  <a:srgbClr val="000000"/>
                </a:solidFill>
                <a:latin typeface="Consolas"/>
              </a:rPr>
              <a:t> __</a:t>
            </a:r>
            <a:r>
              <a:rPr lang="en-US" sz="1100" dirty="0" err="1">
                <a:solidFill>
                  <a:srgbClr val="000000"/>
                </a:solidFill>
                <a:latin typeface="Consolas"/>
              </a:rPr>
              <a:t>pgtap_db_server</a:t>
            </a:r>
            <a:r>
              <a:rPr lang="en-US" sz="1100" dirty="0">
                <a:solidFill>
                  <a:srgbClr val="000000"/>
                </a:solidFill>
                <a:latin typeface="Consolas"/>
              </a:rPr>
              <a:t>__ (server </a:t>
            </a:r>
            <a:r>
              <a:rPr lang="en-US" sz="1100" dirty="0">
                <a:solidFill>
                  <a:srgbClr val="0000FF"/>
                </a:solidFill>
                <a:latin typeface="Consolas"/>
              </a:rPr>
              <a:t>text</a:t>
            </a:r>
            <a:r>
              <a:rPr lang="en-US" sz="1100" dirty="0">
                <a:solidFill>
                  <a:srgbClr val="000000"/>
                </a:solidFill>
                <a:latin typeface="Consolas"/>
              </a:rPr>
              <a:t>, username </a:t>
            </a:r>
            <a:r>
              <a:rPr lang="en-US" sz="1100" dirty="0">
                <a:solidFill>
                  <a:srgbClr val="0000FF"/>
                </a:solidFill>
                <a:latin typeface="Consolas"/>
              </a:rPr>
              <a:t>text</a:t>
            </a:r>
            <a:r>
              <a:rPr lang="en-US" sz="1100" dirty="0">
                <a:solidFill>
                  <a:srgbClr val="000000"/>
                </a:solidFill>
                <a:latin typeface="Consolas"/>
              </a:rPr>
              <a:t>, </a:t>
            </a:r>
            <a:r>
              <a:rPr lang="en-US" sz="1100" dirty="0" err="1">
                <a:solidFill>
                  <a:srgbClr val="000000"/>
                </a:solidFill>
                <a:latin typeface="Consolas"/>
              </a:rPr>
              <a:t>production_database</a:t>
            </a:r>
            <a:r>
              <a:rPr lang="en-US" sz="1100" dirty="0">
                <a:solidFill>
                  <a:srgbClr val="000000"/>
                </a:solidFill>
                <a:latin typeface="Consolas"/>
              </a:rPr>
              <a:t> </a:t>
            </a:r>
            <a:r>
              <a:rPr lang="en-US" sz="1100" dirty="0">
                <a:solidFill>
                  <a:srgbClr val="0000FF"/>
                </a:solidFill>
                <a:latin typeface="Consolas"/>
              </a:rPr>
              <a:t>text</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FF"/>
                </a:solidFill>
                <a:latin typeface="Consolas"/>
              </a:rPr>
              <a:t>INSERT</a:t>
            </a:r>
            <a:r>
              <a:rPr lang="en-US" sz="1100" dirty="0">
                <a:solidFill>
                  <a:srgbClr val="000000"/>
                </a:solidFill>
                <a:latin typeface="Consolas"/>
              </a:rPr>
              <a:t> </a:t>
            </a:r>
            <a:r>
              <a:rPr lang="en-US" sz="1100" dirty="0">
                <a:solidFill>
                  <a:srgbClr val="0000FF"/>
                </a:solidFill>
                <a:latin typeface="Consolas"/>
              </a:rPr>
              <a:t>INTO</a:t>
            </a:r>
            <a:r>
              <a:rPr lang="en-US" sz="1100" dirty="0">
                <a:solidFill>
                  <a:srgbClr val="000000"/>
                </a:solidFill>
                <a:latin typeface="Consolas"/>
              </a:rPr>
              <a:t> __</a:t>
            </a:r>
            <a:r>
              <a:rPr lang="en-US" sz="1100" dirty="0" err="1">
                <a:solidFill>
                  <a:srgbClr val="000000"/>
                </a:solidFill>
                <a:latin typeface="Consolas"/>
              </a:rPr>
              <a:t>pgtap_db_server</a:t>
            </a:r>
            <a:r>
              <a:rPr lang="en-US" sz="1100" dirty="0">
                <a:solidFill>
                  <a:srgbClr val="000000"/>
                </a:solidFill>
                <a:latin typeface="Consolas"/>
              </a:rPr>
              <a:t>__ (server, username, </a:t>
            </a:r>
            <a:r>
              <a:rPr lang="en-US" sz="1100" dirty="0" err="1">
                <a:solidFill>
                  <a:srgbClr val="000000"/>
                </a:solidFill>
                <a:latin typeface="Consolas"/>
              </a:rPr>
              <a:t>production_database</a:t>
            </a:r>
            <a:r>
              <a:rPr lang="en-US" sz="1100" dirty="0">
                <a:solidFill>
                  <a:srgbClr val="000000"/>
                </a:solidFill>
                <a:latin typeface="Consolas"/>
              </a:rPr>
              <a:t>) </a:t>
            </a:r>
            <a:r>
              <a:rPr lang="en-US" sz="1100" dirty="0">
                <a:solidFill>
                  <a:srgbClr val="0000FF"/>
                </a:solidFill>
                <a:latin typeface="Consolas"/>
              </a:rPr>
              <a:t>VALUES</a:t>
            </a:r>
            <a:r>
              <a:rPr lang="en-US" sz="1100" dirty="0">
                <a:solidFill>
                  <a:srgbClr val="000000"/>
                </a:solidFill>
                <a:latin typeface="Consolas"/>
              </a:rPr>
              <a:t> (:</a:t>
            </a:r>
            <a:r>
              <a:rPr lang="en-US" sz="1100" dirty="0">
                <a:solidFill>
                  <a:srgbClr val="FF0000"/>
                </a:solidFill>
                <a:latin typeface="Consolas"/>
              </a:rPr>
              <a:t>'HOST'</a:t>
            </a:r>
            <a:r>
              <a:rPr lang="en-US" sz="1100" dirty="0">
                <a:solidFill>
                  <a:srgbClr val="000000"/>
                </a:solidFill>
                <a:latin typeface="Consolas"/>
              </a:rPr>
              <a:t>, :</a:t>
            </a:r>
            <a:r>
              <a:rPr lang="en-US" sz="1100" dirty="0">
                <a:solidFill>
                  <a:srgbClr val="FF0000"/>
                </a:solidFill>
                <a:latin typeface="Consolas"/>
              </a:rPr>
              <a:t>'</a:t>
            </a:r>
            <a:r>
              <a:rPr lang="en-US" sz="1100" dirty="0" err="1">
                <a:solidFill>
                  <a:srgbClr val="FF0000"/>
                </a:solidFill>
                <a:latin typeface="Consolas"/>
              </a:rPr>
              <a:t>test_user</a:t>
            </a:r>
            <a:r>
              <a:rPr lang="en-US" sz="1100" dirty="0">
                <a:solidFill>
                  <a:srgbClr val="FF0000"/>
                </a:solidFill>
                <a:latin typeface="Consolas"/>
              </a:rPr>
              <a:t>'</a:t>
            </a:r>
            <a:r>
              <a:rPr lang="en-US" sz="1100" dirty="0">
                <a:solidFill>
                  <a:srgbClr val="000000"/>
                </a:solidFill>
                <a:latin typeface="Consolas"/>
              </a:rPr>
              <a:t>, :</a:t>
            </a:r>
            <a:r>
              <a:rPr lang="en-US" sz="1100" dirty="0">
                <a:solidFill>
                  <a:srgbClr val="FF0000"/>
                </a:solidFill>
                <a:latin typeface="Consolas"/>
              </a:rPr>
              <a:t>'</a:t>
            </a:r>
            <a:r>
              <a:rPr lang="en-US" sz="1100" dirty="0" err="1">
                <a:solidFill>
                  <a:srgbClr val="FF0000"/>
                </a:solidFill>
                <a:latin typeface="Consolas"/>
              </a:rPr>
              <a:t>test_production_database</a:t>
            </a:r>
            <a:r>
              <a:rPr lang="en-US" sz="1100" dirty="0">
                <a:solidFill>
                  <a:srgbClr val="FF0000"/>
                </a:solidFill>
                <a:latin typeface="Consolas"/>
              </a:rPr>
              <a:t>'</a:t>
            </a:r>
            <a:r>
              <a:rPr lang="en-US" sz="1100" dirty="0">
                <a:solidFill>
                  <a:srgbClr val="000000"/>
                </a:solidFill>
                <a:latin typeface="Consolas"/>
              </a:rPr>
              <a:t>); </a:t>
            </a:r>
            <a:br>
              <a:rPr lang="en-US" sz="1100" dirty="0">
                <a:solidFill>
                  <a:srgbClr val="000000"/>
                </a:solidFill>
                <a:latin typeface="Consolas"/>
              </a:rPr>
            </a:br>
            <a:endParaRPr lang="en-US" sz="1100" dirty="0">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10</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4118044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pg_prove</a:t>
            </a:r>
            <a:endParaRPr lang="en-US" dirty="0"/>
          </a:p>
        </p:txBody>
      </p:sp>
      <p:sp>
        <p:nvSpPr>
          <p:cNvPr id="3" name="Content Placeholder 2"/>
          <p:cNvSpPr>
            <a:spLocks noGrp="1"/>
          </p:cNvSpPr>
          <p:nvPr>
            <p:ph sz="quarter" idx="13"/>
          </p:nvPr>
        </p:nvSpPr>
        <p:spPr/>
        <p:txBody>
          <a:bodyPr/>
          <a:lstStyle/>
          <a:p>
            <a:r>
              <a:rPr lang="en-US" dirty="0"/>
              <a:t>/</a:t>
            </a:r>
            <a:r>
              <a:rPr lang="en-US" dirty="0" err="1"/>
              <a:t>usr</a:t>
            </a:r>
            <a:r>
              <a:rPr lang="en-US" dirty="0"/>
              <a:t>/local/apps/</a:t>
            </a:r>
            <a:r>
              <a:rPr lang="en-US" dirty="0" err="1"/>
              <a:t>perl</a:t>
            </a:r>
            <a:r>
              <a:rPr lang="en-US" dirty="0"/>
              <a:t>/</a:t>
            </a:r>
            <a:r>
              <a:rPr lang="en-US" dirty="0" err="1"/>
              <a:t>perl</a:t>
            </a:r>
            <a:r>
              <a:rPr lang="en-US" dirty="0"/>
              <a:t>-current/bin/</a:t>
            </a:r>
            <a:r>
              <a:rPr lang="en-US" dirty="0" err="1"/>
              <a:t>pg_prove</a:t>
            </a:r>
            <a:r>
              <a:rPr lang="en-US" dirty="0"/>
              <a:t> </a:t>
            </a:r>
            <a:r>
              <a:rPr lang="en-US" dirty="0" smtClean="0"/>
              <a:t>-h </a:t>
            </a:r>
            <a:r>
              <a:rPr lang="en-US" dirty="0" err="1" smtClean="0"/>
              <a:t>sqltest</a:t>
            </a:r>
            <a:r>
              <a:rPr lang="en-US" dirty="0" smtClean="0"/>
              <a:t>-alt -d sandbox --</a:t>
            </a:r>
            <a:r>
              <a:rPr lang="en-US" dirty="0" err="1" smtClean="0"/>
              <a:t>recurse</a:t>
            </a:r>
            <a:r>
              <a:rPr lang="en-US" dirty="0" smtClean="0"/>
              <a:t> -v --</a:t>
            </a:r>
            <a:r>
              <a:rPr lang="en-US" dirty="0" err="1" smtClean="0"/>
              <a:t>ext</a:t>
            </a:r>
            <a:r>
              <a:rPr lang="en-US" dirty="0" smtClean="0"/>
              <a:t> </a:t>
            </a:r>
            <a:r>
              <a:rPr lang="en-US" dirty="0" err="1" smtClean="0"/>
              <a:t>sql</a:t>
            </a:r>
            <a:r>
              <a:rPr lang="en-US" dirty="0" smtClean="0"/>
              <a:t> </a:t>
            </a:r>
            <a:r>
              <a:rPr lang="en-US" dirty="0" err="1" smtClean="0"/>
              <a:t>find_raster</a:t>
            </a:r>
            <a:endParaRPr lang="en-US" dirty="0"/>
          </a:p>
        </p:txBody>
      </p:sp>
      <p:sp>
        <p:nvSpPr>
          <p:cNvPr id="7" name="Content Placeholder 6"/>
          <p:cNvSpPr>
            <a:spLocks noGrp="1"/>
          </p:cNvSpPr>
          <p:nvPr>
            <p:ph sz="quarter" idx="14"/>
          </p:nvPr>
        </p:nvSpPr>
        <p:spPr/>
        <p:txBody>
          <a:bodyPr>
            <a:noAutofit/>
          </a:bodyPr>
          <a:lstStyle/>
          <a:p>
            <a:pPr marL="0" indent="0">
              <a:buNone/>
            </a:pPr>
            <a:r>
              <a:rPr lang="en-US" sz="900" dirty="0" smtClean="0">
                <a:solidFill>
                  <a:srgbClr val="000000"/>
                </a:solidFill>
                <a:latin typeface="Consolas"/>
              </a:rPr>
              <a:t>DO </a:t>
            </a:r>
            <a:r>
              <a:rPr lang="en-US" sz="900" dirty="0">
                <a:solidFill>
                  <a:srgbClr val="000000"/>
                </a:solidFill>
                <a:latin typeface="Consolas"/>
              </a:rPr>
              <a:t>$BODY$ </a:t>
            </a:r>
            <a:br>
              <a:rPr lang="en-US" sz="900" dirty="0">
                <a:solidFill>
                  <a:srgbClr val="000000"/>
                </a:solidFill>
                <a:latin typeface="Consolas"/>
              </a:rPr>
            </a:br>
            <a:r>
              <a:rPr lang="en-US" sz="900" dirty="0">
                <a:solidFill>
                  <a:srgbClr val="0000FF"/>
                </a:solidFill>
                <a:latin typeface="Consolas"/>
              </a:rPr>
              <a:t>DECLARE</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err="1">
                <a:solidFill>
                  <a:srgbClr val="000000"/>
                </a:solidFill>
                <a:latin typeface="Consolas"/>
              </a:rPr>
              <a:t>server_name</a:t>
            </a:r>
            <a:r>
              <a:rPr lang="en-US" sz="900" dirty="0">
                <a:solidFill>
                  <a:srgbClr val="000000"/>
                </a:solidFill>
                <a:latin typeface="Consolas"/>
              </a:rPr>
              <a:t> record; </a:t>
            </a:r>
            <a:br>
              <a:rPr lang="en-US" sz="900" dirty="0">
                <a:solidFill>
                  <a:srgbClr val="000000"/>
                </a:solidFill>
                <a:latin typeface="Consolas"/>
              </a:rPr>
            </a:br>
            <a:r>
              <a:rPr lang="en-US" sz="900" dirty="0">
                <a:solidFill>
                  <a:srgbClr val="0000FF"/>
                </a:solidFill>
                <a:latin typeface="Consolas"/>
              </a:rPr>
              <a:t>BEGIN</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SELECT</a:t>
            </a:r>
            <a:r>
              <a:rPr lang="en-US" sz="900" dirty="0">
                <a:solidFill>
                  <a:srgbClr val="000000"/>
                </a:solidFill>
                <a:latin typeface="Consolas"/>
              </a:rPr>
              <a:t> server, username, </a:t>
            </a:r>
            <a:r>
              <a:rPr lang="en-US" sz="900" dirty="0" err="1">
                <a:solidFill>
                  <a:srgbClr val="000000"/>
                </a:solidFill>
                <a:latin typeface="Consolas"/>
              </a:rPr>
              <a:t>production_database</a:t>
            </a:r>
            <a:r>
              <a:rPr lang="en-US" sz="900" dirty="0">
                <a:solidFill>
                  <a:srgbClr val="000000"/>
                </a:solidFill>
                <a:latin typeface="Consolas"/>
              </a:rPr>
              <a:t> </a:t>
            </a:r>
            <a:r>
              <a:rPr lang="en-US" sz="900" dirty="0">
                <a:solidFill>
                  <a:srgbClr val="0000FF"/>
                </a:solidFill>
                <a:latin typeface="Consolas"/>
              </a:rPr>
              <a:t>INTO</a:t>
            </a:r>
            <a:r>
              <a:rPr lang="en-US" sz="900" dirty="0">
                <a:solidFill>
                  <a:srgbClr val="000000"/>
                </a:solidFill>
                <a:latin typeface="Consolas"/>
              </a:rPr>
              <a:t> </a:t>
            </a:r>
            <a:r>
              <a:rPr lang="en-US" sz="900" dirty="0" err="1">
                <a:solidFill>
                  <a:srgbClr val="000000"/>
                </a:solidFill>
                <a:latin typeface="Consolas"/>
              </a:rPr>
              <a:t>server_name</a:t>
            </a:r>
            <a:r>
              <a:rPr lang="en-US" sz="900" dirty="0">
                <a:solidFill>
                  <a:srgbClr val="000000"/>
                </a:solidFill>
                <a:latin typeface="Consolas"/>
              </a:rPr>
              <a:t> </a:t>
            </a:r>
            <a:r>
              <a:rPr lang="en-US" sz="900" dirty="0">
                <a:solidFill>
                  <a:srgbClr val="0000FF"/>
                </a:solidFill>
                <a:latin typeface="Consolas"/>
              </a:rPr>
              <a:t>FROM</a:t>
            </a:r>
            <a:r>
              <a:rPr lang="en-US" sz="900" dirty="0">
                <a:solidFill>
                  <a:srgbClr val="000000"/>
                </a:solidFill>
                <a:latin typeface="Consolas"/>
              </a:rPr>
              <a:t> __</a:t>
            </a:r>
            <a:r>
              <a:rPr lang="en-US" sz="900" dirty="0" err="1">
                <a:solidFill>
                  <a:srgbClr val="000000"/>
                </a:solidFill>
                <a:latin typeface="Consolas"/>
              </a:rPr>
              <a:t>pgtap_db_server</a:t>
            </a:r>
            <a:r>
              <a:rPr lang="en-US" sz="900" dirty="0">
                <a:solidFill>
                  <a:srgbClr val="000000"/>
                </a:solidFill>
                <a:latin typeface="Consolas"/>
              </a:rPr>
              <a:t>__; </a:t>
            </a:r>
            <a:br>
              <a:rPr lang="en-US" sz="900" dirty="0">
                <a:solidFill>
                  <a:srgbClr val="000000"/>
                </a:solidFill>
                <a:latin typeface="Consolas"/>
              </a:rPr>
            </a:br>
            <a:r>
              <a:rPr lang="en-US" sz="900" dirty="0">
                <a:solidFill>
                  <a:srgbClr val="000000"/>
                </a:solidFill>
                <a:latin typeface="Consolas"/>
              </a:rPr>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IF</a:t>
            </a:r>
            <a:r>
              <a:rPr lang="en-US" sz="900" dirty="0">
                <a:solidFill>
                  <a:srgbClr val="000000"/>
                </a:solidFill>
                <a:latin typeface="Consolas"/>
              </a:rPr>
              <a:t> </a:t>
            </a:r>
            <a:r>
              <a:rPr lang="en-US" sz="900" dirty="0" err="1">
                <a:solidFill>
                  <a:srgbClr val="000000"/>
                </a:solidFill>
                <a:latin typeface="Consolas"/>
              </a:rPr>
              <a:t>server_name.production_database</a:t>
            </a:r>
            <a:r>
              <a:rPr lang="en-US" sz="900" dirty="0">
                <a:solidFill>
                  <a:srgbClr val="000000"/>
                </a:solidFill>
                <a:latin typeface="Consolas"/>
              </a:rPr>
              <a:t> </a:t>
            </a:r>
            <a:r>
              <a:rPr lang="en-US" sz="900" dirty="0">
                <a:solidFill>
                  <a:srgbClr val="808080"/>
                </a:solidFill>
                <a:latin typeface="Consolas"/>
              </a:rPr>
              <a:t>=</a:t>
            </a:r>
            <a:r>
              <a:rPr lang="en-US" sz="900" dirty="0">
                <a:solidFill>
                  <a:srgbClr val="000000"/>
                </a:solidFill>
                <a:latin typeface="Consolas"/>
              </a:rPr>
              <a:t> </a:t>
            </a:r>
            <a:r>
              <a:rPr lang="en-US" sz="900" dirty="0" err="1">
                <a:solidFill>
                  <a:srgbClr val="000000"/>
                </a:solidFill>
                <a:latin typeface="Consolas"/>
              </a:rPr>
              <a:t>current_database</a:t>
            </a:r>
            <a:r>
              <a:rPr lang="en-US" sz="900" dirty="0">
                <a:solidFill>
                  <a:srgbClr val="000000"/>
                </a:solidFill>
                <a:latin typeface="Consolas"/>
              </a:rPr>
              <a:t>() </a:t>
            </a:r>
            <a:r>
              <a:rPr lang="en-US" sz="900" dirty="0">
                <a:solidFill>
                  <a:srgbClr val="0000FF"/>
                </a:solidFill>
                <a:latin typeface="Consolas"/>
              </a:rPr>
              <a:t>THEN</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8080"/>
                </a:solidFill>
                <a:latin typeface="Consolas"/>
              </a:rPr>
              <a:t>-- If production database, run as the owner of the database </a:t>
            </a:r>
            <a:br>
              <a:rPr lang="en-US" sz="900" dirty="0">
                <a:solidFill>
                  <a:srgbClr val="008080"/>
                </a:solidFill>
                <a:latin typeface="Consolas"/>
              </a:rPr>
            </a:br>
            <a:r>
              <a:rPr lang="en-US" sz="900" dirty="0">
                <a:solidFill>
                  <a:srgbClr val="000000"/>
                </a:solidFill>
                <a:latin typeface="Consolas"/>
              </a:rPr>
              <a:t>PERFORM </a:t>
            </a:r>
            <a:r>
              <a:rPr lang="en-US" sz="900" dirty="0">
                <a:solidFill>
                  <a:srgbClr val="FF0000"/>
                </a:solidFill>
                <a:latin typeface="Consolas"/>
              </a:rPr>
              <a:t>'SET ROLE '</a:t>
            </a:r>
            <a:r>
              <a:rPr lang="en-US" sz="900" dirty="0">
                <a:solidFill>
                  <a:srgbClr val="000000"/>
                </a:solidFill>
                <a:latin typeface="Consolas"/>
              </a:rPr>
              <a:t> </a:t>
            </a:r>
            <a:r>
              <a:rPr lang="en-US" sz="900" dirty="0">
                <a:solidFill>
                  <a:srgbClr val="808080"/>
                </a:solidFill>
                <a:latin typeface="Consolas"/>
              </a:rPr>
              <a:t>||</a:t>
            </a:r>
            <a:r>
              <a:rPr lang="en-US" sz="900" dirty="0">
                <a:solidFill>
                  <a:srgbClr val="000000"/>
                </a:solidFill>
                <a:latin typeface="Consolas"/>
              </a:rPr>
              <a:t> </a:t>
            </a:r>
            <a:r>
              <a:rPr lang="en-US" sz="900" dirty="0" err="1">
                <a:solidFill>
                  <a:srgbClr val="000000"/>
                </a:solidFill>
                <a:latin typeface="Consolas"/>
              </a:rPr>
              <a:t>server_name.username</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SET</a:t>
            </a:r>
            <a:r>
              <a:rPr lang="en-US" sz="900" dirty="0">
                <a:solidFill>
                  <a:srgbClr val="000000"/>
                </a:solidFill>
                <a:latin typeface="Consolas"/>
              </a:rPr>
              <a:t> </a:t>
            </a:r>
            <a:r>
              <a:rPr lang="en-US" sz="900" dirty="0" err="1">
                <a:solidFill>
                  <a:srgbClr val="000000"/>
                </a:solidFill>
                <a:latin typeface="Consolas"/>
              </a:rPr>
              <a:t>search_path</a:t>
            </a:r>
            <a:r>
              <a:rPr lang="en-US" sz="900" dirty="0">
                <a:solidFill>
                  <a:srgbClr val="000000"/>
                </a:solidFill>
                <a:latin typeface="Consolas"/>
              </a:rPr>
              <a:t> </a:t>
            </a:r>
            <a:r>
              <a:rPr lang="en-US" sz="900" dirty="0">
                <a:solidFill>
                  <a:srgbClr val="0000FF"/>
                </a:solidFill>
                <a:latin typeface="Consolas"/>
              </a:rPr>
              <a:t>TO</a:t>
            </a:r>
            <a:r>
              <a:rPr lang="en-US" sz="900" dirty="0">
                <a:solidFill>
                  <a:srgbClr val="000000"/>
                </a:solidFill>
                <a:latin typeface="Consolas"/>
              </a:rPr>
              <a:t> </a:t>
            </a:r>
            <a:r>
              <a:rPr lang="en-US" sz="900" dirty="0">
                <a:solidFill>
                  <a:srgbClr val="0000FF"/>
                </a:solidFill>
                <a:latin typeface="Consolas"/>
              </a:rPr>
              <a:t>public</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8080"/>
                </a:solidFill>
                <a:latin typeface="Consolas"/>
              </a:rPr>
              <a:t>--SELECT </a:t>
            </a:r>
            <a:r>
              <a:rPr lang="en-US" sz="900" dirty="0" err="1">
                <a:solidFill>
                  <a:srgbClr val="008080"/>
                </a:solidFill>
                <a:latin typeface="Consolas"/>
              </a:rPr>
              <a:t>diag</a:t>
            </a:r>
            <a:r>
              <a:rPr lang="en-US" sz="900" dirty="0">
                <a:solidFill>
                  <a:srgbClr val="008080"/>
                </a:solidFill>
                <a:latin typeface="Consolas"/>
              </a:rPr>
              <a:t>('Running on a production database'); </a:t>
            </a:r>
            <a:br>
              <a:rPr lang="en-US" sz="900" dirty="0">
                <a:solidFill>
                  <a:srgbClr val="008080"/>
                </a:solidFill>
                <a:latin typeface="Consolas"/>
              </a:rPr>
            </a:br>
            <a:r>
              <a:rPr lang="en-US" sz="900" dirty="0">
                <a:solidFill>
                  <a:srgbClr val="0000FF"/>
                </a:solidFill>
                <a:latin typeface="Consolas"/>
              </a:rPr>
              <a:t>ELSE</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8080"/>
                </a:solidFill>
                <a:latin typeface="Consolas"/>
              </a:rPr>
              <a:t>-- If not a production database, run as the executing user aka developer </a:t>
            </a:r>
            <a:br>
              <a:rPr lang="en-US" sz="900" dirty="0">
                <a:solidFill>
                  <a:srgbClr val="008080"/>
                </a:solidFill>
                <a:latin typeface="Consolas"/>
              </a:rPr>
            </a:br>
            <a:r>
              <a:rPr lang="en-US" sz="900" dirty="0">
                <a:solidFill>
                  <a:srgbClr val="000000"/>
                </a:solidFill>
                <a:latin typeface="Consolas"/>
              </a:rPr>
              <a:t>RESET ROLE;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SET</a:t>
            </a:r>
            <a:r>
              <a:rPr lang="en-US" sz="900" dirty="0">
                <a:solidFill>
                  <a:srgbClr val="000000"/>
                </a:solidFill>
                <a:latin typeface="Consolas"/>
              </a:rPr>
              <a:t> </a:t>
            </a:r>
            <a:r>
              <a:rPr lang="en-US" sz="900" dirty="0" err="1">
                <a:solidFill>
                  <a:srgbClr val="000000"/>
                </a:solidFill>
                <a:latin typeface="Consolas"/>
              </a:rPr>
              <a:t>search_path</a:t>
            </a:r>
            <a:r>
              <a:rPr lang="en-US" sz="900" dirty="0">
                <a:solidFill>
                  <a:srgbClr val="000000"/>
                </a:solidFill>
                <a:latin typeface="Consolas"/>
              </a:rPr>
              <a:t> </a:t>
            </a:r>
            <a:r>
              <a:rPr lang="en-US" sz="900" dirty="0">
                <a:solidFill>
                  <a:srgbClr val="0000FF"/>
                </a:solidFill>
                <a:latin typeface="Consolas"/>
              </a:rPr>
              <a:t>TO</a:t>
            </a:r>
            <a:r>
              <a:rPr lang="en-US" sz="900" dirty="0">
                <a:solidFill>
                  <a:srgbClr val="000000"/>
                </a:solidFill>
                <a:latin typeface="Consolas"/>
              </a:rPr>
              <a:t> </a:t>
            </a:r>
            <a:r>
              <a:rPr lang="en-US" sz="900" dirty="0">
                <a:solidFill>
                  <a:srgbClr val="0000FF"/>
                </a:solidFill>
                <a:latin typeface="Consolas"/>
              </a:rPr>
              <a:t>public</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END</a:t>
            </a:r>
            <a:r>
              <a:rPr lang="en-US" sz="900" dirty="0">
                <a:solidFill>
                  <a:srgbClr val="000000"/>
                </a:solidFill>
                <a:latin typeface="Consolas"/>
              </a:rPr>
              <a:t> </a:t>
            </a:r>
            <a:r>
              <a:rPr lang="en-US" sz="900" dirty="0">
                <a:solidFill>
                  <a:srgbClr val="0000FF"/>
                </a:solidFill>
                <a:latin typeface="Consolas"/>
              </a:rPr>
              <a:t>IF</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r>
            <a:br>
              <a:rPr lang="en-US" sz="900" dirty="0">
                <a:solidFill>
                  <a:srgbClr val="000000"/>
                </a:solidFill>
                <a:latin typeface="Consolas"/>
              </a:rPr>
            </a:br>
            <a:r>
              <a:rPr lang="en-US" sz="900" dirty="0">
                <a:solidFill>
                  <a:srgbClr val="0000FF"/>
                </a:solidFill>
                <a:latin typeface="Consolas"/>
              </a:rPr>
              <a:t>END</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$BODY$ </a:t>
            </a:r>
            <a:br>
              <a:rPr lang="en-US" sz="900" dirty="0">
                <a:solidFill>
                  <a:srgbClr val="000000"/>
                </a:solidFill>
                <a:latin typeface="Consolas"/>
              </a:rPr>
            </a:br>
            <a:r>
              <a:rPr lang="en-US" sz="900" dirty="0">
                <a:solidFill>
                  <a:srgbClr val="000000"/>
                </a:solidFill>
                <a:latin typeface="Consolas"/>
              </a:rPr>
              <a:t>LANGUAGE </a:t>
            </a:r>
            <a:r>
              <a:rPr lang="en-US" sz="900" dirty="0" err="1">
                <a:solidFill>
                  <a:srgbClr val="000000"/>
                </a:solidFill>
                <a:latin typeface="Consolas"/>
              </a:rPr>
              <a:t>plpgsql</a:t>
            </a:r>
            <a:r>
              <a:rPr lang="en-US" sz="900" dirty="0">
                <a:solidFill>
                  <a:srgbClr val="000000"/>
                </a:solidFill>
                <a:latin typeface="Consolas"/>
              </a:rPr>
              <a:t>; </a:t>
            </a:r>
            <a:endParaRPr lang="en-US" sz="900" dirty="0">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11</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4087114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Validation Information</a:t>
            </a:r>
            <a:endParaRPr lang="en-US" dirty="0"/>
          </a:p>
        </p:txBody>
      </p:sp>
      <p:sp>
        <p:nvSpPr>
          <p:cNvPr id="3" name="Content Placeholder 2"/>
          <p:cNvSpPr>
            <a:spLocks noGrp="1"/>
          </p:cNvSpPr>
          <p:nvPr>
            <p:ph sz="quarter" idx="13"/>
          </p:nvPr>
        </p:nvSpPr>
        <p:spPr/>
        <p:txBody>
          <a:bodyPr/>
          <a:lstStyle/>
          <a:p>
            <a:r>
              <a:rPr lang="en-US" dirty="0" smtClean="0"/>
              <a:t>We need to say how many tests we are going to perform.</a:t>
            </a:r>
          </a:p>
          <a:p>
            <a:r>
              <a:rPr lang="en-US" dirty="0" smtClean="0"/>
              <a:t>The </a:t>
            </a:r>
            <a:r>
              <a:rPr lang="en-US" dirty="0" err="1" smtClean="0"/>
              <a:t>diag</a:t>
            </a:r>
            <a:r>
              <a:rPr lang="en-US" dirty="0" smtClean="0"/>
              <a:t> command lets us generate output that is not a test so that we can show current variables, database, database version, timestamp, </a:t>
            </a:r>
            <a:r>
              <a:rPr lang="en-US" dirty="0" err="1" smtClean="0"/>
              <a:t>etc</a:t>
            </a:r>
            <a:r>
              <a:rPr lang="en-US" dirty="0" smtClean="0"/>
              <a:t> that is required for validation.</a:t>
            </a:r>
            <a:endParaRPr lang="en-US" dirty="0"/>
          </a:p>
        </p:txBody>
      </p:sp>
      <p:sp>
        <p:nvSpPr>
          <p:cNvPr id="7" name="Content Placeholder 6"/>
          <p:cNvSpPr>
            <a:spLocks noGrp="1"/>
          </p:cNvSpPr>
          <p:nvPr>
            <p:ph sz="quarter" idx="14"/>
          </p:nvPr>
        </p:nvSpPr>
        <p:spPr/>
        <p:txBody>
          <a:bodyPr>
            <a:noAutofit/>
          </a:bodyPr>
          <a:lstStyle/>
          <a:p>
            <a:pPr marL="0" indent="0">
              <a:buNone/>
            </a:pPr>
            <a:r>
              <a:rPr lang="en-US" sz="1000" dirty="0">
                <a:solidFill>
                  <a:srgbClr val="008080"/>
                </a:solidFill>
                <a:latin typeface="Consolas"/>
              </a:rPr>
              <a:t>-- Plan the tests. </a:t>
            </a:r>
            <a:br>
              <a:rPr lang="en-US" sz="1000" dirty="0">
                <a:solidFill>
                  <a:srgbClr val="00808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a:solidFill>
                  <a:srgbClr val="0000FF"/>
                </a:solidFill>
                <a:latin typeface="Consolas"/>
              </a:rPr>
              <a:t>plan</a:t>
            </a:r>
            <a:r>
              <a:rPr lang="en-US" sz="1000" dirty="0">
                <a:solidFill>
                  <a:srgbClr val="000000"/>
                </a:solidFill>
                <a:latin typeface="Consolas"/>
              </a:rPr>
              <a:t>(:</a:t>
            </a:r>
            <a:r>
              <a:rPr lang="en-US" sz="1000" dirty="0">
                <a:solidFill>
                  <a:srgbClr val="0000FF"/>
                </a:solidFill>
                <a:latin typeface="Consolas"/>
              </a:rPr>
              <a:t>plan</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b="1" dirty="0">
                <a:solidFill>
                  <a:srgbClr val="800000"/>
                </a:solidFill>
                <a:latin typeface="Consolas"/>
              </a:rPr>
              <a:t>16</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r>
            <a:br>
              <a:rPr lang="en-US" sz="1000" dirty="0">
                <a:solidFill>
                  <a:srgbClr val="000000"/>
                </a:solidFill>
                <a:latin typeface="Consolas"/>
              </a:rPr>
            </a:br>
            <a:r>
              <a:rPr lang="en-US" sz="1000" dirty="0">
                <a:solidFill>
                  <a:srgbClr val="008080"/>
                </a:solidFill>
                <a:latin typeface="Consolas"/>
              </a:rPr>
              <a:t>-- Configuration Data </a:t>
            </a:r>
            <a:br>
              <a:rPr lang="en-US" sz="1000" dirty="0">
                <a:solidFill>
                  <a:srgbClr val="00808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diag</a:t>
            </a:r>
            <a:r>
              <a:rPr lang="en-US" sz="1000" dirty="0">
                <a:solidFill>
                  <a:srgbClr val="000000"/>
                </a:solidFill>
                <a:latin typeface="Consolas"/>
              </a:rPr>
              <a:t>(</a:t>
            </a:r>
            <a:r>
              <a:rPr lang="en-US" sz="1000" dirty="0">
                <a:solidFill>
                  <a:srgbClr val="FF0000"/>
                </a:solidFill>
                <a:latin typeface="Consolas"/>
              </a:rPr>
              <a:t>'Configuration'</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diag</a:t>
            </a:r>
            <a:r>
              <a:rPr lang="en-US" sz="1000" dirty="0">
                <a:solidFill>
                  <a:srgbClr val="000000"/>
                </a:solidFill>
                <a:latin typeface="Consolas"/>
              </a:rPr>
              <a:t>(</a:t>
            </a:r>
            <a:r>
              <a:rPr lang="en-US" sz="1000" dirty="0">
                <a:solidFill>
                  <a:srgbClr val="FF0000"/>
                </a:solidFill>
                <a:latin typeface="Consolas"/>
              </a:rPr>
              <a:t>'================================='</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diag</a:t>
            </a:r>
            <a:r>
              <a:rPr lang="en-US" sz="1000" dirty="0">
                <a:solidFill>
                  <a:srgbClr val="000000"/>
                </a:solidFill>
                <a:latin typeface="Consolas"/>
              </a:rPr>
              <a:t>(</a:t>
            </a:r>
            <a:r>
              <a:rPr lang="en-US" sz="1000" dirty="0">
                <a:solidFill>
                  <a:srgbClr val="FF0000"/>
                </a:solidFill>
                <a:latin typeface="Consolas"/>
              </a:rPr>
              <a:t>'Test Name: '</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00"/>
                </a:solidFill>
                <a:latin typeface="Consolas"/>
              </a:rPr>
              <a:t>'</a:t>
            </a:r>
            <a:r>
              <a:rPr lang="en-US" sz="1000" dirty="0" err="1">
                <a:solidFill>
                  <a:srgbClr val="FF0000"/>
                </a:solidFill>
                <a:latin typeface="Consolas"/>
              </a:rPr>
              <a:t>test_name</a:t>
            </a:r>
            <a:r>
              <a:rPr lang="en-US" sz="1000" dirty="0">
                <a:solidFill>
                  <a:srgbClr val="FF0000"/>
                </a:solidFill>
                <a:latin typeface="Consolas"/>
              </a:rPr>
              <a:t>'</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diag</a:t>
            </a:r>
            <a:r>
              <a:rPr lang="en-US" sz="1000" dirty="0">
                <a:solidFill>
                  <a:srgbClr val="000000"/>
                </a:solidFill>
                <a:latin typeface="Consolas"/>
              </a:rPr>
              <a:t>(</a:t>
            </a:r>
            <a:r>
              <a:rPr lang="en-US" sz="1000" dirty="0">
                <a:solidFill>
                  <a:srgbClr val="FF0000"/>
                </a:solidFill>
                <a:latin typeface="Consolas"/>
              </a:rPr>
              <a:t>'Date: '</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FF00FF"/>
                </a:solidFill>
                <a:latin typeface="Consolas"/>
              </a:rPr>
              <a:t>current_timestamp</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diag</a:t>
            </a:r>
            <a:r>
              <a:rPr lang="en-US" sz="1000" dirty="0">
                <a:solidFill>
                  <a:srgbClr val="000000"/>
                </a:solidFill>
                <a:latin typeface="Consolas"/>
              </a:rPr>
              <a:t>(</a:t>
            </a:r>
            <a:r>
              <a:rPr lang="en-US" sz="1000" dirty="0">
                <a:solidFill>
                  <a:srgbClr val="FF0000"/>
                </a:solidFill>
                <a:latin typeface="Consolas"/>
              </a:rPr>
              <a:t>'Current Server: '</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00"/>
                </a:solidFill>
                <a:latin typeface="Consolas"/>
              </a:rPr>
              <a:t>'HOST'</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diag</a:t>
            </a:r>
            <a:r>
              <a:rPr lang="en-US" sz="1000" dirty="0">
                <a:solidFill>
                  <a:srgbClr val="000000"/>
                </a:solidFill>
                <a:latin typeface="Consolas"/>
              </a:rPr>
              <a:t>(</a:t>
            </a:r>
            <a:r>
              <a:rPr lang="en-US" sz="1000" dirty="0">
                <a:solidFill>
                  <a:srgbClr val="FF0000"/>
                </a:solidFill>
                <a:latin typeface="Consolas"/>
              </a:rPr>
              <a:t>'Current Database: '</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000000"/>
                </a:solidFill>
                <a:latin typeface="Consolas"/>
              </a:rPr>
              <a:t>current_database</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diag</a:t>
            </a:r>
            <a:r>
              <a:rPr lang="en-US" sz="1000" dirty="0">
                <a:solidFill>
                  <a:srgbClr val="000000"/>
                </a:solidFill>
                <a:latin typeface="Consolas"/>
              </a:rPr>
              <a:t>(</a:t>
            </a:r>
            <a:r>
              <a:rPr lang="en-US" sz="1000" dirty="0">
                <a:solidFill>
                  <a:srgbClr val="FF0000"/>
                </a:solidFill>
                <a:latin typeface="Consolas"/>
              </a:rPr>
              <a:t>'Current Port: '</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00"/>
                </a:solidFill>
                <a:latin typeface="Consolas"/>
              </a:rPr>
              <a:t>'PORT'</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diag</a:t>
            </a:r>
            <a:r>
              <a:rPr lang="en-US" sz="1000" dirty="0">
                <a:solidFill>
                  <a:srgbClr val="000000"/>
                </a:solidFill>
                <a:latin typeface="Consolas"/>
              </a:rPr>
              <a:t>(</a:t>
            </a:r>
            <a:r>
              <a:rPr lang="en-US" sz="1000" dirty="0">
                <a:solidFill>
                  <a:srgbClr val="FF0000"/>
                </a:solidFill>
                <a:latin typeface="Consolas"/>
              </a:rPr>
              <a:t>''</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diag</a:t>
            </a:r>
            <a:r>
              <a:rPr lang="en-US" sz="1000" dirty="0">
                <a:solidFill>
                  <a:srgbClr val="000000"/>
                </a:solidFill>
                <a:latin typeface="Consolas"/>
              </a:rPr>
              <a:t>(</a:t>
            </a:r>
            <a:r>
              <a:rPr lang="en-US" sz="1000" dirty="0">
                <a:solidFill>
                  <a:srgbClr val="FF0000"/>
                </a:solidFill>
                <a:latin typeface="Consolas"/>
              </a:rPr>
              <a:t>'Current Session User: '</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FF00FF"/>
                </a:solidFill>
                <a:latin typeface="Consolas"/>
              </a:rPr>
              <a:t>session_user</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diag</a:t>
            </a:r>
            <a:r>
              <a:rPr lang="en-US" sz="1000" dirty="0">
                <a:solidFill>
                  <a:srgbClr val="000000"/>
                </a:solidFill>
                <a:latin typeface="Consolas"/>
              </a:rPr>
              <a:t>(</a:t>
            </a:r>
            <a:r>
              <a:rPr lang="en-US" sz="1000" dirty="0">
                <a:solidFill>
                  <a:srgbClr val="FF0000"/>
                </a:solidFill>
                <a:latin typeface="Consolas"/>
              </a:rPr>
              <a:t>'Current User: '</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FF00FF"/>
                </a:solidFill>
                <a:latin typeface="Consolas"/>
              </a:rPr>
              <a:t>current_user</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diag</a:t>
            </a:r>
            <a:r>
              <a:rPr lang="en-US" sz="1000" dirty="0">
                <a:solidFill>
                  <a:srgbClr val="000000"/>
                </a:solidFill>
                <a:latin typeface="Consolas"/>
              </a:rPr>
              <a:t>(</a:t>
            </a:r>
            <a:r>
              <a:rPr lang="en-US" sz="1000" dirty="0">
                <a:solidFill>
                  <a:srgbClr val="FF0000"/>
                </a:solidFill>
                <a:latin typeface="Consolas"/>
              </a:rPr>
              <a:t>'</a:t>
            </a:r>
            <a:r>
              <a:rPr lang="en-US" sz="1000" dirty="0" err="1">
                <a:solidFill>
                  <a:srgbClr val="FF0000"/>
                </a:solidFill>
                <a:latin typeface="Consolas"/>
              </a:rPr>
              <a:t>pgTAP</a:t>
            </a:r>
            <a:r>
              <a:rPr lang="en-US" sz="1000" dirty="0">
                <a:solidFill>
                  <a:srgbClr val="FF0000"/>
                </a:solidFill>
                <a:latin typeface="Consolas"/>
              </a:rPr>
              <a:t> Version: '</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000000"/>
                </a:solidFill>
                <a:latin typeface="Consolas"/>
              </a:rPr>
              <a:t>pgtap_version</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diag</a:t>
            </a:r>
            <a:r>
              <a:rPr lang="en-US" sz="1000" dirty="0">
                <a:solidFill>
                  <a:srgbClr val="000000"/>
                </a:solidFill>
                <a:latin typeface="Consolas"/>
              </a:rPr>
              <a:t>(</a:t>
            </a:r>
            <a:r>
              <a:rPr lang="en-US" sz="1000" dirty="0">
                <a:solidFill>
                  <a:srgbClr val="FF0000"/>
                </a:solidFill>
                <a:latin typeface="Consolas"/>
              </a:rPr>
              <a:t>'</a:t>
            </a:r>
            <a:r>
              <a:rPr lang="en-US" sz="1000" dirty="0" err="1">
                <a:solidFill>
                  <a:srgbClr val="FF0000"/>
                </a:solidFill>
                <a:latin typeface="Consolas"/>
              </a:rPr>
              <a:t>pgTAP</a:t>
            </a:r>
            <a:r>
              <a:rPr lang="en-US" sz="1000" dirty="0">
                <a:solidFill>
                  <a:srgbClr val="FF0000"/>
                </a:solidFill>
                <a:latin typeface="Consolas"/>
              </a:rPr>
              <a:t> Postgres Version: '</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000000"/>
                </a:solidFill>
                <a:latin typeface="Consolas"/>
              </a:rPr>
              <a:t>pg_version</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diag</a:t>
            </a:r>
            <a:r>
              <a:rPr lang="en-US" sz="1000" dirty="0">
                <a:solidFill>
                  <a:srgbClr val="000000"/>
                </a:solidFill>
                <a:latin typeface="Consolas"/>
              </a:rPr>
              <a:t>(</a:t>
            </a:r>
            <a:r>
              <a:rPr lang="en-US" sz="1000" dirty="0">
                <a:solidFill>
                  <a:srgbClr val="FF0000"/>
                </a:solidFill>
                <a:latin typeface="Consolas"/>
              </a:rPr>
              <a:t>'Postgres Version: '</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000000"/>
                </a:solidFill>
                <a:latin typeface="Consolas"/>
              </a:rPr>
              <a:t>current_setting</a:t>
            </a:r>
            <a:r>
              <a:rPr lang="en-US" sz="1000" dirty="0">
                <a:solidFill>
                  <a:srgbClr val="000000"/>
                </a:solidFill>
                <a:latin typeface="Consolas"/>
              </a:rPr>
              <a:t>( </a:t>
            </a:r>
            <a:r>
              <a:rPr lang="en-US" sz="1000" dirty="0">
                <a:solidFill>
                  <a:srgbClr val="FF0000"/>
                </a:solidFill>
                <a:latin typeface="Consolas"/>
              </a:rPr>
              <a:t>'</a:t>
            </a:r>
            <a:r>
              <a:rPr lang="en-US" sz="1000" dirty="0" err="1">
                <a:solidFill>
                  <a:srgbClr val="FF0000"/>
                </a:solidFill>
                <a:latin typeface="Consolas"/>
              </a:rPr>
              <a:t>server_version</a:t>
            </a:r>
            <a:r>
              <a:rPr lang="en-US" sz="1000" dirty="0">
                <a:solidFill>
                  <a:srgbClr val="FF0000"/>
                </a:solidFill>
                <a:latin typeface="Consolas"/>
              </a:rPr>
              <a:t>'</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diag</a:t>
            </a:r>
            <a:r>
              <a:rPr lang="en-US" sz="1000" dirty="0">
                <a:solidFill>
                  <a:srgbClr val="000000"/>
                </a:solidFill>
                <a:latin typeface="Consolas"/>
              </a:rPr>
              <a:t>(</a:t>
            </a:r>
            <a:r>
              <a:rPr lang="en-US" sz="1000" dirty="0">
                <a:solidFill>
                  <a:srgbClr val="FF0000"/>
                </a:solidFill>
                <a:latin typeface="Consolas"/>
              </a:rPr>
              <a:t>'OS: '</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000000"/>
                </a:solidFill>
                <a:latin typeface="Consolas"/>
              </a:rPr>
              <a:t>os_name</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diag</a:t>
            </a:r>
            <a:r>
              <a:rPr lang="en-US" sz="1000" dirty="0">
                <a:solidFill>
                  <a:srgbClr val="000000"/>
                </a:solidFill>
                <a:latin typeface="Consolas"/>
              </a:rPr>
              <a:t>(</a:t>
            </a:r>
            <a:r>
              <a:rPr lang="en-US" sz="1000" dirty="0">
                <a:solidFill>
                  <a:srgbClr val="FF0000"/>
                </a:solidFill>
                <a:latin typeface="Consolas"/>
              </a:rPr>
              <a:t>''</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diag</a:t>
            </a:r>
            <a:r>
              <a:rPr lang="en-US" sz="1000" dirty="0">
                <a:solidFill>
                  <a:srgbClr val="000000"/>
                </a:solidFill>
                <a:latin typeface="Consolas"/>
              </a:rPr>
              <a:t>(</a:t>
            </a:r>
            <a:r>
              <a:rPr lang="en-US" sz="1000" dirty="0">
                <a:solidFill>
                  <a:srgbClr val="FF0000"/>
                </a:solidFill>
                <a:latin typeface="Consolas"/>
              </a:rPr>
              <a:t>'Common Tests'</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diag</a:t>
            </a:r>
            <a:r>
              <a:rPr lang="en-US" sz="1000" dirty="0">
                <a:solidFill>
                  <a:srgbClr val="000000"/>
                </a:solidFill>
                <a:latin typeface="Consolas"/>
              </a:rPr>
              <a:t>(</a:t>
            </a:r>
            <a:r>
              <a:rPr lang="en-US" sz="1000" dirty="0">
                <a:solidFill>
                  <a:srgbClr val="FF0000"/>
                </a:solidFill>
                <a:latin typeface="Consolas"/>
              </a:rPr>
              <a:t>'================================='</a:t>
            </a:r>
            <a:r>
              <a:rPr lang="en-US" sz="1000" dirty="0">
                <a:solidFill>
                  <a:srgbClr val="000000"/>
                </a:solidFill>
                <a:latin typeface="Consolas"/>
              </a:rPr>
              <a:t>); </a:t>
            </a:r>
            <a:endParaRPr lang="en-US" sz="1000" dirty="0">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12</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3876214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Checking extensions</a:t>
            </a:r>
            <a:endParaRPr lang="en-US" dirty="0"/>
          </a:p>
        </p:txBody>
      </p:sp>
      <p:sp>
        <p:nvSpPr>
          <p:cNvPr id="3" name="Content Placeholder 2"/>
          <p:cNvSpPr>
            <a:spLocks noGrp="1"/>
          </p:cNvSpPr>
          <p:nvPr>
            <p:ph sz="quarter" idx="13"/>
          </p:nvPr>
        </p:nvSpPr>
        <p:spPr/>
        <p:txBody>
          <a:bodyPr/>
          <a:lstStyle/>
          <a:p>
            <a:r>
              <a:rPr lang="en-US" dirty="0" smtClean="0"/>
              <a:t>Ok tests true/false</a:t>
            </a:r>
          </a:p>
          <a:p>
            <a:pPr lvl="1"/>
            <a:r>
              <a:rPr lang="en-US" dirty="0"/>
              <a:t>SELECT ok( :</a:t>
            </a:r>
            <a:r>
              <a:rPr lang="en-US" dirty="0" err="1"/>
              <a:t>boolean</a:t>
            </a:r>
            <a:r>
              <a:rPr lang="en-US" dirty="0"/>
              <a:t>, :description );</a:t>
            </a:r>
            <a:endParaRPr lang="en-US" dirty="0" smtClean="0"/>
          </a:p>
          <a:p>
            <a:r>
              <a:rPr lang="en-US" dirty="0" smtClean="0"/>
              <a:t>Is test equals</a:t>
            </a:r>
          </a:p>
          <a:p>
            <a:pPr lvl="1"/>
            <a:r>
              <a:rPr lang="en-US" dirty="0"/>
              <a:t>SELECT is(   :have, :want, :description );</a:t>
            </a:r>
          </a:p>
        </p:txBody>
      </p:sp>
      <p:sp>
        <p:nvSpPr>
          <p:cNvPr id="7" name="Content Placeholder 6"/>
          <p:cNvSpPr>
            <a:spLocks noGrp="1"/>
          </p:cNvSpPr>
          <p:nvPr>
            <p:ph sz="quarter" idx="14"/>
          </p:nvPr>
        </p:nvSpPr>
        <p:spPr/>
        <p:txBody>
          <a:bodyPr>
            <a:noAutofit/>
          </a:bodyPr>
          <a:lstStyle/>
          <a:p>
            <a:pPr marL="0" indent="0">
              <a:buNone/>
            </a:pPr>
            <a:r>
              <a:rPr lang="en-US" sz="1050" dirty="0">
                <a:solidFill>
                  <a:srgbClr val="0000FF"/>
                </a:solidFill>
                <a:latin typeface="Consolas"/>
              </a:rPr>
              <a:t>SELECT</a:t>
            </a:r>
            <a:r>
              <a:rPr lang="en-US" sz="1050" dirty="0">
                <a:solidFill>
                  <a:srgbClr val="000000"/>
                </a:solidFill>
                <a:latin typeface="Consolas"/>
              </a:rPr>
              <a:t> ok((</a:t>
            </a:r>
            <a:r>
              <a:rPr lang="en-US" sz="1050" dirty="0">
                <a:solidFill>
                  <a:srgbClr val="0000FF"/>
                </a:solidFill>
                <a:latin typeface="Consolas"/>
              </a:rPr>
              <a:t>SELECT</a:t>
            </a:r>
            <a:r>
              <a:rPr lang="en-US" sz="1050" dirty="0">
                <a:solidFill>
                  <a:srgbClr val="000000"/>
                </a:solidFill>
                <a:latin typeface="Consolas"/>
              </a:rPr>
              <a:t> </a:t>
            </a:r>
            <a:r>
              <a:rPr lang="en-US" sz="1050" dirty="0">
                <a:solidFill>
                  <a:srgbClr val="FF00FF"/>
                </a:solidFill>
                <a:latin typeface="Consolas"/>
              </a:rPr>
              <a:t>CASE</a:t>
            </a:r>
            <a:r>
              <a:rPr lang="en-US" sz="1050" dirty="0">
                <a:solidFill>
                  <a:srgbClr val="000000"/>
                </a:solidFill>
                <a:latin typeface="Consolas"/>
              </a:rPr>
              <a:t> </a:t>
            </a:r>
            <a:r>
              <a:rPr lang="en-US" sz="1050" dirty="0">
                <a:solidFill>
                  <a:srgbClr val="0000FF"/>
                </a:solidFill>
                <a:latin typeface="Consolas"/>
              </a:rPr>
              <a:t>WHEN</a:t>
            </a:r>
            <a:r>
              <a:rPr lang="en-US" sz="1050" dirty="0">
                <a:solidFill>
                  <a:srgbClr val="000000"/>
                </a:solidFill>
                <a:latin typeface="Consolas"/>
              </a:rPr>
              <a:t> </a:t>
            </a:r>
            <a:r>
              <a:rPr lang="en-US" sz="1050" dirty="0" err="1">
                <a:solidFill>
                  <a:srgbClr val="000000"/>
                </a:solidFill>
                <a:latin typeface="Consolas"/>
              </a:rPr>
              <a:t>current_setting</a:t>
            </a:r>
            <a:r>
              <a:rPr lang="en-US" sz="1050" dirty="0">
                <a:solidFill>
                  <a:srgbClr val="000000"/>
                </a:solidFill>
                <a:latin typeface="Consolas"/>
              </a:rPr>
              <a:t>( </a:t>
            </a:r>
            <a:r>
              <a:rPr lang="en-US" sz="1050" dirty="0">
                <a:solidFill>
                  <a:srgbClr val="FF0000"/>
                </a:solidFill>
                <a:latin typeface="Consolas"/>
              </a:rPr>
              <a:t>'</a:t>
            </a:r>
            <a:r>
              <a:rPr lang="en-US" sz="1050" dirty="0" err="1">
                <a:solidFill>
                  <a:srgbClr val="FF0000"/>
                </a:solidFill>
                <a:latin typeface="Consolas"/>
              </a:rPr>
              <a:t>server_version_num</a:t>
            </a:r>
            <a:r>
              <a:rPr lang="en-US" sz="1050" dirty="0">
                <a:solidFill>
                  <a:srgbClr val="FF0000"/>
                </a:solidFill>
                <a:latin typeface="Consolas"/>
              </a:rPr>
              <a:t>'</a:t>
            </a:r>
            <a:r>
              <a:rPr lang="en-US" sz="1050" dirty="0">
                <a:solidFill>
                  <a:srgbClr val="000000"/>
                </a:solidFill>
                <a:latin typeface="Consolas"/>
              </a:rPr>
              <a:t>) </a:t>
            </a:r>
            <a:r>
              <a:rPr lang="en-US" sz="1050" dirty="0">
                <a:solidFill>
                  <a:srgbClr val="808080"/>
                </a:solidFill>
                <a:latin typeface="Consolas"/>
              </a:rPr>
              <a:t>=</a:t>
            </a:r>
            <a:r>
              <a:rPr lang="en-US" sz="1050" dirty="0">
                <a:solidFill>
                  <a:srgbClr val="000000"/>
                </a:solidFill>
                <a:latin typeface="Consolas"/>
              </a:rPr>
              <a:t> </a:t>
            </a:r>
            <a:r>
              <a:rPr lang="en-US" sz="1050" dirty="0" err="1">
                <a:solidFill>
                  <a:srgbClr val="000000"/>
                </a:solidFill>
                <a:latin typeface="Consolas"/>
              </a:rPr>
              <a:t>pg_version_num</a:t>
            </a:r>
            <a:r>
              <a:rPr lang="en-US" sz="1050" dirty="0">
                <a:solidFill>
                  <a:srgbClr val="000000"/>
                </a:solidFill>
                <a:latin typeface="Consolas"/>
              </a:rPr>
              <a:t>()::</a:t>
            </a:r>
            <a:r>
              <a:rPr lang="en-US" sz="1050" dirty="0">
                <a:solidFill>
                  <a:srgbClr val="0000FF"/>
                </a:solidFill>
                <a:latin typeface="Consolas"/>
              </a:rPr>
              <a:t>text</a:t>
            </a:r>
            <a:r>
              <a:rPr lang="en-US" sz="1050" dirty="0">
                <a:solidFill>
                  <a:srgbClr val="000000"/>
                </a:solidFill>
                <a:latin typeface="Consolas"/>
              </a:rPr>
              <a:t> </a:t>
            </a:r>
            <a:br>
              <a:rPr lang="en-US" sz="1050" dirty="0">
                <a:solidFill>
                  <a:srgbClr val="000000"/>
                </a:solidFill>
                <a:latin typeface="Consolas"/>
              </a:rPr>
            </a:br>
            <a:r>
              <a:rPr lang="en-US" sz="1050" dirty="0">
                <a:solidFill>
                  <a:srgbClr val="000000"/>
                </a:solidFill>
                <a:latin typeface="Consolas"/>
              </a:rPr>
              <a:t>    </a:t>
            </a:r>
            <a:r>
              <a:rPr lang="en-US" sz="1050" dirty="0">
                <a:solidFill>
                  <a:srgbClr val="0000FF"/>
                </a:solidFill>
                <a:latin typeface="Consolas"/>
              </a:rPr>
              <a:t>THEN</a:t>
            </a:r>
            <a:r>
              <a:rPr lang="en-US" sz="1050" dirty="0">
                <a:solidFill>
                  <a:srgbClr val="000000"/>
                </a:solidFill>
                <a:latin typeface="Consolas"/>
              </a:rPr>
              <a:t> TRUE </a:t>
            </a:r>
            <a:br>
              <a:rPr lang="en-US" sz="1050" dirty="0">
                <a:solidFill>
                  <a:srgbClr val="000000"/>
                </a:solidFill>
                <a:latin typeface="Consolas"/>
              </a:rPr>
            </a:br>
            <a:r>
              <a:rPr lang="en-US" sz="1050" dirty="0">
                <a:solidFill>
                  <a:srgbClr val="000000"/>
                </a:solidFill>
                <a:latin typeface="Consolas"/>
              </a:rPr>
              <a:t>    </a:t>
            </a:r>
            <a:r>
              <a:rPr lang="en-US" sz="1050" dirty="0">
                <a:solidFill>
                  <a:srgbClr val="0000FF"/>
                </a:solidFill>
                <a:latin typeface="Consolas"/>
              </a:rPr>
              <a:t>ELSE</a:t>
            </a:r>
            <a:r>
              <a:rPr lang="en-US" sz="1050" dirty="0">
                <a:solidFill>
                  <a:srgbClr val="000000"/>
                </a:solidFill>
                <a:latin typeface="Consolas"/>
              </a:rPr>
              <a:t> FALSE </a:t>
            </a:r>
            <a:br>
              <a:rPr lang="en-US" sz="1050" dirty="0">
                <a:solidFill>
                  <a:srgbClr val="000000"/>
                </a:solidFill>
                <a:latin typeface="Consolas"/>
              </a:rPr>
            </a:br>
            <a:r>
              <a:rPr lang="en-US" sz="1050" dirty="0">
                <a:solidFill>
                  <a:srgbClr val="000000"/>
                </a:solidFill>
                <a:latin typeface="Consolas"/>
              </a:rPr>
              <a:t>    </a:t>
            </a:r>
            <a:r>
              <a:rPr lang="en-US" sz="1050" dirty="0">
                <a:solidFill>
                  <a:srgbClr val="0000FF"/>
                </a:solidFill>
                <a:latin typeface="Consolas"/>
              </a:rPr>
              <a:t>END</a:t>
            </a:r>
            <a:r>
              <a:rPr lang="en-US" sz="1050" dirty="0">
                <a:solidFill>
                  <a:srgbClr val="000000"/>
                </a:solidFill>
                <a:latin typeface="Consolas"/>
              </a:rPr>
              <a:t>), </a:t>
            </a:r>
            <a:r>
              <a:rPr lang="en-US" sz="1050" dirty="0">
                <a:solidFill>
                  <a:srgbClr val="FF0000"/>
                </a:solidFill>
                <a:latin typeface="Consolas"/>
              </a:rPr>
              <a:t>'</a:t>
            </a:r>
            <a:r>
              <a:rPr lang="en-US" sz="1050" dirty="0" err="1">
                <a:solidFill>
                  <a:srgbClr val="FF0000"/>
                </a:solidFill>
                <a:latin typeface="Consolas"/>
              </a:rPr>
              <a:t>pgTAP</a:t>
            </a:r>
            <a:r>
              <a:rPr lang="en-US" sz="1050" dirty="0">
                <a:solidFill>
                  <a:srgbClr val="FF0000"/>
                </a:solidFill>
                <a:latin typeface="Consolas"/>
              </a:rPr>
              <a:t> is compiled against the correct Postgres Version'</a:t>
            </a:r>
            <a:r>
              <a:rPr lang="en-US" sz="1050" dirty="0">
                <a:solidFill>
                  <a:srgbClr val="000000"/>
                </a:solidFill>
                <a:latin typeface="Consolas"/>
              </a:rPr>
              <a:t>); </a:t>
            </a:r>
            <a:br>
              <a:rPr lang="en-US" sz="1050" dirty="0">
                <a:solidFill>
                  <a:srgbClr val="000000"/>
                </a:solidFill>
                <a:latin typeface="Consolas"/>
              </a:rPr>
            </a:br>
            <a:r>
              <a:rPr lang="en-US" sz="1050" dirty="0">
                <a:solidFill>
                  <a:srgbClr val="000000"/>
                </a:solidFill>
                <a:latin typeface="Consolas"/>
              </a:rPr>
              <a:t/>
            </a:r>
            <a:br>
              <a:rPr lang="en-US" sz="1050" dirty="0">
                <a:solidFill>
                  <a:srgbClr val="000000"/>
                </a:solidFill>
                <a:latin typeface="Consolas"/>
              </a:rPr>
            </a:br>
            <a:r>
              <a:rPr lang="en-US" sz="1050" dirty="0">
                <a:solidFill>
                  <a:srgbClr val="0000FF"/>
                </a:solidFill>
                <a:latin typeface="Consolas"/>
              </a:rPr>
              <a:t>SELECT</a:t>
            </a:r>
            <a:r>
              <a:rPr lang="en-US" sz="1050" dirty="0">
                <a:solidFill>
                  <a:srgbClr val="000000"/>
                </a:solidFill>
                <a:latin typeface="Consolas"/>
              </a:rPr>
              <a:t> </a:t>
            </a:r>
            <a:r>
              <a:rPr lang="en-US" sz="1050" dirty="0">
                <a:solidFill>
                  <a:srgbClr val="0000FF"/>
                </a:solidFill>
                <a:latin typeface="Consolas"/>
              </a:rPr>
              <a:t>is</a:t>
            </a:r>
            <a:r>
              <a:rPr lang="en-US" sz="1050" dirty="0">
                <a:solidFill>
                  <a:srgbClr val="000000"/>
                </a:solidFill>
                <a:latin typeface="Consolas"/>
              </a:rPr>
              <a:t>( </a:t>
            </a:r>
            <a:br>
              <a:rPr lang="en-US" sz="1050" dirty="0">
                <a:solidFill>
                  <a:srgbClr val="000000"/>
                </a:solidFill>
                <a:latin typeface="Consolas"/>
              </a:rPr>
            </a:br>
            <a:r>
              <a:rPr lang="en-US" sz="1050" dirty="0">
                <a:solidFill>
                  <a:srgbClr val="000000"/>
                </a:solidFill>
                <a:latin typeface="Consolas"/>
              </a:rPr>
              <a:t>        (</a:t>
            </a:r>
            <a:r>
              <a:rPr lang="en-US" sz="1050" dirty="0">
                <a:solidFill>
                  <a:srgbClr val="0000FF"/>
                </a:solidFill>
                <a:latin typeface="Consolas"/>
              </a:rPr>
              <a:t>SELECT</a:t>
            </a:r>
            <a:r>
              <a:rPr lang="en-US" sz="1050" dirty="0">
                <a:solidFill>
                  <a:srgbClr val="000000"/>
                </a:solidFill>
                <a:latin typeface="Consolas"/>
              </a:rPr>
              <a:t> </a:t>
            </a:r>
            <a:r>
              <a:rPr lang="en-US" sz="1050" dirty="0" err="1">
                <a:solidFill>
                  <a:srgbClr val="000000"/>
                </a:solidFill>
                <a:latin typeface="Consolas"/>
              </a:rPr>
              <a:t>extname</a:t>
            </a:r>
            <a:r>
              <a:rPr lang="en-US" sz="1050" dirty="0">
                <a:solidFill>
                  <a:srgbClr val="000000"/>
                </a:solidFill>
                <a:latin typeface="Consolas"/>
              </a:rPr>
              <a:t> </a:t>
            </a:r>
            <a:r>
              <a:rPr lang="en-US" sz="1050" dirty="0">
                <a:solidFill>
                  <a:srgbClr val="0000FF"/>
                </a:solidFill>
                <a:latin typeface="Consolas"/>
              </a:rPr>
              <a:t>FROM</a:t>
            </a:r>
            <a:r>
              <a:rPr lang="en-US" sz="1050" dirty="0">
                <a:solidFill>
                  <a:srgbClr val="000000"/>
                </a:solidFill>
                <a:latin typeface="Consolas"/>
              </a:rPr>
              <a:t> </a:t>
            </a:r>
            <a:r>
              <a:rPr lang="en-US" sz="1050" dirty="0" err="1">
                <a:solidFill>
                  <a:srgbClr val="000000"/>
                </a:solidFill>
                <a:latin typeface="Consolas"/>
              </a:rPr>
              <a:t>pg_catalog.pg_extension</a:t>
            </a:r>
            <a:r>
              <a:rPr lang="en-US" sz="1050" dirty="0">
                <a:solidFill>
                  <a:srgbClr val="000000"/>
                </a:solidFill>
                <a:latin typeface="Consolas"/>
              </a:rPr>
              <a:t> </a:t>
            </a:r>
            <a:r>
              <a:rPr lang="en-US" sz="1050" dirty="0">
                <a:solidFill>
                  <a:srgbClr val="0000FF"/>
                </a:solidFill>
                <a:latin typeface="Consolas"/>
              </a:rPr>
              <a:t>WHERE</a:t>
            </a:r>
            <a:r>
              <a:rPr lang="en-US" sz="1050" dirty="0">
                <a:solidFill>
                  <a:srgbClr val="000000"/>
                </a:solidFill>
                <a:latin typeface="Consolas"/>
              </a:rPr>
              <a:t> </a:t>
            </a:r>
            <a:r>
              <a:rPr lang="en-US" sz="1050" dirty="0" err="1">
                <a:solidFill>
                  <a:srgbClr val="000000"/>
                </a:solidFill>
                <a:latin typeface="Consolas"/>
              </a:rPr>
              <a:t>extname</a:t>
            </a:r>
            <a:r>
              <a:rPr lang="en-US" sz="1050" dirty="0">
                <a:solidFill>
                  <a:srgbClr val="000000"/>
                </a:solidFill>
                <a:latin typeface="Consolas"/>
              </a:rPr>
              <a:t> </a:t>
            </a:r>
            <a:r>
              <a:rPr lang="en-US" sz="1050" dirty="0">
                <a:solidFill>
                  <a:srgbClr val="808080"/>
                </a:solidFill>
                <a:latin typeface="Consolas"/>
              </a:rPr>
              <a:t>=</a:t>
            </a:r>
            <a:r>
              <a:rPr lang="en-US" sz="1050" dirty="0">
                <a:solidFill>
                  <a:srgbClr val="000000"/>
                </a:solidFill>
                <a:latin typeface="Consolas"/>
              </a:rPr>
              <a:t> </a:t>
            </a:r>
            <a:r>
              <a:rPr lang="en-US" sz="1050" dirty="0">
                <a:solidFill>
                  <a:srgbClr val="FF0000"/>
                </a:solidFill>
                <a:latin typeface="Consolas"/>
              </a:rPr>
              <a:t>'</a:t>
            </a:r>
            <a:r>
              <a:rPr lang="en-US" sz="1050" dirty="0" err="1">
                <a:solidFill>
                  <a:srgbClr val="FF0000"/>
                </a:solidFill>
                <a:latin typeface="Consolas"/>
              </a:rPr>
              <a:t>plpgsql</a:t>
            </a:r>
            <a:r>
              <a:rPr lang="en-US" sz="1050" dirty="0">
                <a:solidFill>
                  <a:srgbClr val="FF0000"/>
                </a:solidFill>
                <a:latin typeface="Consolas"/>
              </a:rPr>
              <a:t>'</a:t>
            </a:r>
            <a:r>
              <a:rPr lang="en-US" sz="1050" dirty="0">
                <a:solidFill>
                  <a:srgbClr val="000000"/>
                </a:solidFill>
                <a:latin typeface="Consolas"/>
              </a:rPr>
              <a:t>) </a:t>
            </a:r>
            <a:br>
              <a:rPr lang="en-US" sz="1050" dirty="0">
                <a:solidFill>
                  <a:srgbClr val="000000"/>
                </a:solidFill>
                <a:latin typeface="Consolas"/>
              </a:rPr>
            </a:br>
            <a:r>
              <a:rPr lang="en-US" sz="1050" dirty="0">
                <a:solidFill>
                  <a:srgbClr val="000000"/>
                </a:solidFill>
                <a:latin typeface="Consolas"/>
              </a:rPr>
              <a:t>    , </a:t>
            </a:r>
            <a:r>
              <a:rPr lang="en-US" sz="1050" dirty="0">
                <a:solidFill>
                  <a:srgbClr val="FF0000"/>
                </a:solidFill>
                <a:latin typeface="Consolas"/>
              </a:rPr>
              <a:t>'</a:t>
            </a:r>
            <a:r>
              <a:rPr lang="en-US" sz="1050" dirty="0" err="1">
                <a:solidFill>
                  <a:srgbClr val="FF0000"/>
                </a:solidFill>
                <a:latin typeface="Consolas"/>
              </a:rPr>
              <a:t>plpgsql</a:t>
            </a:r>
            <a:r>
              <a:rPr lang="en-US" sz="1050" dirty="0">
                <a:solidFill>
                  <a:srgbClr val="FF0000"/>
                </a:solidFill>
                <a:latin typeface="Consolas"/>
              </a:rPr>
              <a:t>'</a:t>
            </a:r>
            <a:r>
              <a:rPr lang="en-US" sz="1050" dirty="0">
                <a:solidFill>
                  <a:srgbClr val="000000"/>
                </a:solidFill>
                <a:latin typeface="Consolas"/>
              </a:rPr>
              <a:t>, </a:t>
            </a:r>
            <a:r>
              <a:rPr lang="en-US" sz="1050" dirty="0">
                <a:solidFill>
                  <a:srgbClr val="FF0000"/>
                </a:solidFill>
                <a:latin typeface="Consolas"/>
              </a:rPr>
              <a:t>'Verifying extension </a:t>
            </a:r>
            <a:r>
              <a:rPr lang="en-US" sz="1050" dirty="0" err="1">
                <a:solidFill>
                  <a:srgbClr val="FF0000"/>
                </a:solidFill>
                <a:latin typeface="Consolas"/>
              </a:rPr>
              <a:t>plpgsql</a:t>
            </a:r>
            <a:r>
              <a:rPr lang="en-US" sz="1050" dirty="0">
                <a:solidFill>
                  <a:srgbClr val="FF0000"/>
                </a:solidFill>
                <a:latin typeface="Consolas"/>
              </a:rPr>
              <a:t> is installed'</a:t>
            </a:r>
            <a:r>
              <a:rPr lang="en-US" sz="1050" dirty="0">
                <a:solidFill>
                  <a:srgbClr val="000000"/>
                </a:solidFill>
                <a:latin typeface="Consolas"/>
              </a:rPr>
              <a:t>); </a:t>
            </a:r>
            <a:br>
              <a:rPr lang="en-US" sz="1050" dirty="0">
                <a:solidFill>
                  <a:srgbClr val="000000"/>
                </a:solidFill>
                <a:latin typeface="Consolas"/>
              </a:rPr>
            </a:br>
            <a:r>
              <a:rPr lang="en-US" sz="1050" dirty="0">
                <a:solidFill>
                  <a:srgbClr val="0000FF"/>
                </a:solidFill>
                <a:latin typeface="Consolas"/>
              </a:rPr>
              <a:t>SELECT</a:t>
            </a:r>
            <a:r>
              <a:rPr lang="en-US" sz="1050" dirty="0">
                <a:solidFill>
                  <a:srgbClr val="000000"/>
                </a:solidFill>
                <a:latin typeface="Consolas"/>
              </a:rPr>
              <a:t> </a:t>
            </a:r>
            <a:r>
              <a:rPr lang="en-US" sz="1050" dirty="0">
                <a:solidFill>
                  <a:srgbClr val="0000FF"/>
                </a:solidFill>
                <a:latin typeface="Consolas"/>
              </a:rPr>
              <a:t>is</a:t>
            </a:r>
            <a:r>
              <a:rPr lang="en-US" sz="1050" dirty="0">
                <a:solidFill>
                  <a:srgbClr val="000000"/>
                </a:solidFill>
                <a:latin typeface="Consolas"/>
              </a:rPr>
              <a:t>( </a:t>
            </a:r>
            <a:br>
              <a:rPr lang="en-US" sz="1050" dirty="0">
                <a:solidFill>
                  <a:srgbClr val="000000"/>
                </a:solidFill>
                <a:latin typeface="Consolas"/>
              </a:rPr>
            </a:br>
            <a:r>
              <a:rPr lang="en-US" sz="1050" dirty="0">
                <a:solidFill>
                  <a:srgbClr val="000000"/>
                </a:solidFill>
                <a:latin typeface="Consolas"/>
              </a:rPr>
              <a:t>        (</a:t>
            </a:r>
            <a:r>
              <a:rPr lang="en-US" sz="1050" dirty="0">
                <a:solidFill>
                  <a:srgbClr val="0000FF"/>
                </a:solidFill>
                <a:latin typeface="Consolas"/>
              </a:rPr>
              <a:t>SELECT</a:t>
            </a:r>
            <a:r>
              <a:rPr lang="en-US" sz="1050" dirty="0">
                <a:solidFill>
                  <a:srgbClr val="000000"/>
                </a:solidFill>
                <a:latin typeface="Consolas"/>
              </a:rPr>
              <a:t> </a:t>
            </a:r>
            <a:r>
              <a:rPr lang="en-US" sz="1050" dirty="0" err="1">
                <a:solidFill>
                  <a:srgbClr val="000000"/>
                </a:solidFill>
                <a:latin typeface="Consolas"/>
              </a:rPr>
              <a:t>extname</a:t>
            </a:r>
            <a:r>
              <a:rPr lang="en-US" sz="1050" dirty="0">
                <a:solidFill>
                  <a:srgbClr val="000000"/>
                </a:solidFill>
                <a:latin typeface="Consolas"/>
              </a:rPr>
              <a:t> </a:t>
            </a:r>
            <a:r>
              <a:rPr lang="en-US" sz="1050" dirty="0">
                <a:solidFill>
                  <a:srgbClr val="0000FF"/>
                </a:solidFill>
                <a:latin typeface="Consolas"/>
              </a:rPr>
              <a:t>FROM</a:t>
            </a:r>
            <a:r>
              <a:rPr lang="en-US" sz="1050" dirty="0">
                <a:solidFill>
                  <a:srgbClr val="000000"/>
                </a:solidFill>
                <a:latin typeface="Consolas"/>
              </a:rPr>
              <a:t> </a:t>
            </a:r>
            <a:r>
              <a:rPr lang="en-US" sz="1050" dirty="0" err="1">
                <a:solidFill>
                  <a:srgbClr val="000000"/>
                </a:solidFill>
                <a:latin typeface="Consolas"/>
              </a:rPr>
              <a:t>pg_catalog.pg_extension</a:t>
            </a:r>
            <a:r>
              <a:rPr lang="en-US" sz="1050" dirty="0">
                <a:solidFill>
                  <a:srgbClr val="000000"/>
                </a:solidFill>
                <a:latin typeface="Consolas"/>
              </a:rPr>
              <a:t> </a:t>
            </a:r>
            <a:r>
              <a:rPr lang="en-US" sz="1050" dirty="0">
                <a:solidFill>
                  <a:srgbClr val="0000FF"/>
                </a:solidFill>
                <a:latin typeface="Consolas"/>
              </a:rPr>
              <a:t>WHERE</a:t>
            </a:r>
            <a:r>
              <a:rPr lang="en-US" sz="1050" dirty="0">
                <a:solidFill>
                  <a:srgbClr val="000000"/>
                </a:solidFill>
                <a:latin typeface="Consolas"/>
              </a:rPr>
              <a:t> </a:t>
            </a:r>
            <a:r>
              <a:rPr lang="en-US" sz="1050" dirty="0" err="1">
                <a:solidFill>
                  <a:srgbClr val="000000"/>
                </a:solidFill>
                <a:latin typeface="Consolas"/>
              </a:rPr>
              <a:t>extname</a:t>
            </a:r>
            <a:r>
              <a:rPr lang="en-US" sz="1050" dirty="0">
                <a:solidFill>
                  <a:srgbClr val="000000"/>
                </a:solidFill>
                <a:latin typeface="Consolas"/>
              </a:rPr>
              <a:t> </a:t>
            </a:r>
            <a:r>
              <a:rPr lang="en-US" sz="1050" dirty="0">
                <a:solidFill>
                  <a:srgbClr val="808080"/>
                </a:solidFill>
                <a:latin typeface="Consolas"/>
              </a:rPr>
              <a:t>=</a:t>
            </a:r>
            <a:r>
              <a:rPr lang="en-US" sz="1050" dirty="0">
                <a:solidFill>
                  <a:srgbClr val="000000"/>
                </a:solidFill>
                <a:latin typeface="Consolas"/>
              </a:rPr>
              <a:t> </a:t>
            </a:r>
            <a:r>
              <a:rPr lang="en-US" sz="1050" dirty="0">
                <a:solidFill>
                  <a:srgbClr val="FF0000"/>
                </a:solidFill>
                <a:latin typeface="Consolas"/>
              </a:rPr>
              <a:t>'</a:t>
            </a:r>
            <a:r>
              <a:rPr lang="en-US" sz="1050" dirty="0" err="1">
                <a:solidFill>
                  <a:srgbClr val="FF0000"/>
                </a:solidFill>
                <a:latin typeface="Consolas"/>
              </a:rPr>
              <a:t>plperl</a:t>
            </a:r>
            <a:r>
              <a:rPr lang="en-US" sz="1050" dirty="0">
                <a:solidFill>
                  <a:srgbClr val="FF0000"/>
                </a:solidFill>
                <a:latin typeface="Consolas"/>
              </a:rPr>
              <a:t>'</a:t>
            </a:r>
            <a:r>
              <a:rPr lang="en-US" sz="1050" dirty="0">
                <a:solidFill>
                  <a:srgbClr val="000000"/>
                </a:solidFill>
                <a:latin typeface="Consolas"/>
              </a:rPr>
              <a:t>) </a:t>
            </a:r>
            <a:br>
              <a:rPr lang="en-US" sz="1050" dirty="0">
                <a:solidFill>
                  <a:srgbClr val="000000"/>
                </a:solidFill>
                <a:latin typeface="Consolas"/>
              </a:rPr>
            </a:br>
            <a:r>
              <a:rPr lang="en-US" sz="1050" dirty="0">
                <a:solidFill>
                  <a:srgbClr val="000000"/>
                </a:solidFill>
                <a:latin typeface="Consolas"/>
              </a:rPr>
              <a:t>    , </a:t>
            </a:r>
            <a:r>
              <a:rPr lang="en-US" sz="1050" dirty="0">
                <a:solidFill>
                  <a:srgbClr val="FF0000"/>
                </a:solidFill>
                <a:latin typeface="Consolas"/>
              </a:rPr>
              <a:t>'</a:t>
            </a:r>
            <a:r>
              <a:rPr lang="en-US" sz="1050" dirty="0" err="1">
                <a:solidFill>
                  <a:srgbClr val="FF0000"/>
                </a:solidFill>
                <a:latin typeface="Consolas"/>
              </a:rPr>
              <a:t>plperl</a:t>
            </a:r>
            <a:r>
              <a:rPr lang="en-US" sz="1050" dirty="0">
                <a:solidFill>
                  <a:srgbClr val="FF0000"/>
                </a:solidFill>
                <a:latin typeface="Consolas"/>
              </a:rPr>
              <a:t>'</a:t>
            </a:r>
            <a:r>
              <a:rPr lang="en-US" sz="1050" dirty="0">
                <a:solidFill>
                  <a:srgbClr val="000000"/>
                </a:solidFill>
                <a:latin typeface="Consolas"/>
              </a:rPr>
              <a:t>, </a:t>
            </a:r>
            <a:r>
              <a:rPr lang="en-US" sz="1050" dirty="0">
                <a:solidFill>
                  <a:srgbClr val="FF0000"/>
                </a:solidFill>
                <a:latin typeface="Consolas"/>
              </a:rPr>
              <a:t>'Verifying extension </a:t>
            </a:r>
            <a:r>
              <a:rPr lang="en-US" sz="1050" dirty="0" err="1">
                <a:solidFill>
                  <a:srgbClr val="FF0000"/>
                </a:solidFill>
                <a:latin typeface="Consolas"/>
              </a:rPr>
              <a:t>plperl</a:t>
            </a:r>
            <a:r>
              <a:rPr lang="en-US" sz="1050" dirty="0">
                <a:solidFill>
                  <a:srgbClr val="FF0000"/>
                </a:solidFill>
                <a:latin typeface="Consolas"/>
              </a:rPr>
              <a:t> is installed'</a:t>
            </a:r>
            <a:r>
              <a:rPr lang="en-US" sz="1050" dirty="0">
                <a:solidFill>
                  <a:srgbClr val="000000"/>
                </a:solidFill>
                <a:latin typeface="Consolas"/>
              </a:rPr>
              <a:t>); </a:t>
            </a:r>
            <a:br>
              <a:rPr lang="en-US" sz="1050" dirty="0">
                <a:solidFill>
                  <a:srgbClr val="000000"/>
                </a:solidFill>
                <a:latin typeface="Consolas"/>
              </a:rPr>
            </a:br>
            <a:r>
              <a:rPr lang="en-US" sz="1050" dirty="0">
                <a:solidFill>
                  <a:srgbClr val="0000FF"/>
                </a:solidFill>
                <a:latin typeface="Consolas"/>
              </a:rPr>
              <a:t>SELECT</a:t>
            </a:r>
            <a:r>
              <a:rPr lang="en-US" sz="1050" dirty="0">
                <a:solidFill>
                  <a:srgbClr val="000000"/>
                </a:solidFill>
                <a:latin typeface="Consolas"/>
              </a:rPr>
              <a:t> </a:t>
            </a:r>
            <a:r>
              <a:rPr lang="en-US" sz="1050" dirty="0">
                <a:solidFill>
                  <a:srgbClr val="0000FF"/>
                </a:solidFill>
                <a:latin typeface="Consolas"/>
              </a:rPr>
              <a:t>is</a:t>
            </a:r>
            <a:r>
              <a:rPr lang="en-US" sz="1050" dirty="0">
                <a:solidFill>
                  <a:srgbClr val="000000"/>
                </a:solidFill>
                <a:latin typeface="Consolas"/>
              </a:rPr>
              <a:t>( </a:t>
            </a:r>
            <a:br>
              <a:rPr lang="en-US" sz="1050" dirty="0">
                <a:solidFill>
                  <a:srgbClr val="000000"/>
                </a:solidFill>
                <a:latin typeface="Consolas"/>
              </a:rPr>
            </a:br>
            <a:r>
              <a:rPr lang="en-US" sz="1050" dirty="0">
                <a:solidFill>
                  <a:srgbClr val="000000"/>
                </a:solidFill>
                <a:latin typeface="Consolas"/>
              </a:rPr>
              <a:t>        (</a:t>
            </a:r>
            <a:r>
              <a:rPr lang="en-US" sz="1050" dirty="0">
                <a:solidFill>
                  <a:srgbClr val="0000FF"/>
                </a:solidFill>
                <a:latin typeface="Consolas"/>
              </a:rPr>
              <a:t>SELECT</a:t>
            </a:r>
            <a:r>
              <a:rPr lang="en-US" sz="1050" dirty="0">
                <a:solidFill>
                  <a:srgbClr val="000000"/>
                </a:solidFill>
                <a:latin typeface="Consolas"/>
              </a:rPr>
              <a:t> </a:t>
            </a:r>
            <a:r>
              <a:rPr lang="en-US" sz="1050" dirty="0" err="1">
                <a:solidFill>
                  <a:srgbClr val="000000"/>
                </a:solidFill>
                <a:latin typeface="Consolas"/>
              </a:rPr>
              <a:t>extname</a:t>
            </a:r>
            <a:r>
              <a:rPr lang="en-US" sz="1050" dirty="0">
                <a:solidFill>
                  <a:srgbClr val="000000"/>
                </a:solidFill>
                <a:latin typeface="Consolas"/>
              </a:rPr>
              <a:t> </a:t>
            </a:r>
            <a:r>
              <a:rPr lang="en-US" sz="1050" dirty="0">
                <a:solidFill>
                  <a:srgbClr val="0000FF"/>
                </a:solidFill>
                <a:latin typeface="Consolas"/>
              </a:rPr>
              <a:t>FROM</a:t>
            </a:r>
            <a:r>
              <a:rPr lang="en-US" sz="1050" dirty="0">
                <a:solidFill>
                  <a:srgbClr val="000000"/>
                </a:solidFill>
                <a:latin typeface="Consolas"/>
              </a:rPr>
              <a:t> </a:t>
            </a:r>
            <a:r>
              <a:rPr lang="en-US" sz="1050" dirty="0" err="1">
                <a:solidFill>
                  <a:srgbClr val="000000"/>
                </a:solidFill>
                <a:latin typeface="Consolas"/>
              </a:rPr>
              <a:t>pg_catalog.pg_extension</a:t>
            </a:r>
            <a:r>
              <a:rPr lang="en-US" sz="1050" dirty="0">
                <a:solidFill>
                  <a:srgbClr val="000000"/>
                </a:solidFill>
                <a:latin typeface="Consolas"/>
              </a:rPr>
              <a:t> </a:t>
            </a:r>
            <a:r>
              <a:rPr lang="en-US" sz="1050" dirty="0">
                <a:solidFill>
                  <a:srgbClr val="0000FF"/>
                </a:solidFill>
                <a:latin typeface="Consolas"/>
              </a:rPr>
              <a:t>WHERE</a:t>
            </a:r>
            <a:r>
              <a:rPr lang="en-US" sz="1050" dirty="0">
                <a:solidFill>
                  <a:srgbClr val="000000"/>
                </a:solidFill>
                <a:latin typeface="Consolas"/>
              </a:rPr>
              <a:t> </a:t>
            </a:r>
            <a:r>
              <a:rPr lang="en-US" sz="1050" dirty="0" err="1">
                <a:solidFill>
                  <a:srgbClr val="000000"/>
                </a:solidFill>
                <a:latin typeface="Consolas"/>
              </a:rPr>
              <a:t>extname</a:t>
            </a:r>
            <a:r>
              <a:rPr lang="en-US" sz="1050" dirty="0">
                <a:solidFill>
                  <a:srgbClr val="000000"/>
                </a:solidFill>
                <a:latin typeface="Consolas"/>
              </a:rPr>
              <a:t> </a:t>
            </a:r>
            <a:r>
              <a:rPr lang="en-US" sz="1050" dirty="0">
                <a:solidFill>
                  <a:srgbClr val="808080"/>
                </a:solidFill>
                <a:latin typeface="Consolas"/>
              </a:rPr>
              <a:t>=</a:t>
            </a:r>
            <a:r>
              <a:rPr lang="en-US" sz="1050" dirty="0">
                <a:solidFill>
                  <a:srgbClr val="000000"/>
                </a:solidFill>
                <a:latin typeface="Consolas"/>
              </a:rPr>
              <a:t> </a:t>
            </a:r>
            <a:r>
              <a:rPr lang="en-US" sz="1050" dirty="0">
                <a:solidFill>
                  <a:srgbClr val="FF0000"/>
                </a:solidFill>
                <a:latin typeface="Consolas"/>
              </a:rPr>
              <a:t>'</a:t>
            </a:r>
            <a:r>
              <a:rPr lang="en-US" sz="1050" dirty="0" err="1">
                <a:solidFill>
                  <a:srgbClr val="FF0000"/>
                </a:solidFill>
                <a:latin typeface="Consolas"/>
              </a:rPr>
              <a:t>pgtap</a:t>
            </a:r>
            <a:r>
              <a:rPr lang="en-US" sz="1050" dirty="0">
                <a:solidFill>
                  <a:srgbClr val="FF0000"/>
                </a:solidFill>
                <a:latin typeface="Consolas"/>
              </a:rPr>
              <a:t>'</a:t>
            </a:r>
            <a:r>
              <a:rPr lang="en-US" sz="1050" dirty="0">
                <a:solidFill>
                  <a:srgbClr val="000000"/>
                </a:solidFill>
                <a:latin typeface="Consolas"/>
              </a:rPr>
              <a:t>) </a:t>
            </a:r>
            <a:br>
              <a:rPr lang="en-US" sz="1050" dirty="0">
                <a:solidFill>
                  <a:srgbClr val="000000"/>
                </a:solidFill>
                <a:latin typeface="Consolas"/>
              </a:rPr>
            </a:br>
            <a:r>
              <a:rPr lang="en-US" sz="1050" dirty="0">
                <a:solidFill>
                  <a:srgbClr val="000000"/>
                </a:solidFill>
                <a:latin typeface="Consolas"/>
              </a:rPr>
              <a:t>    , </a:t>
            </a:r>
            <a:r>
              <a:rPr lang="en-US" sz="1050" dirty="0">
                <a:solidFill>
                  <a:srgbClr val="FF0000"/>
                </a:solidFill>
                <a:latin typeface="Consolas"/>
              </a:rPr>
              <a:t>'</a:t>
            </a:r>
            <a:r>
              <a:rPr lang="en-US" sz="1050" dirty="0" err="1">
                <a:solidFill>
                  <a:srgbClr val="FF0000"/>
                </a:solidFill>
                <a:latin typeface="Consolas"/>
              </a:rPr>
              <a:t>pgtap</a:t>
            </a:r>
            <a:r>
              <a:rPr lang="en-US" sz="1050" dirty="0">
                <a:solidFill>
                  <a:srgbClr val="FF0000"/>
                </a:solidFill>
                <a:latin typeface="Consolas"/>
              </a:rPr>
              <a:t>'</a:t>
            </a:r>
            <a:r>
              <a:rPr lang="en-US" sz="1050" dirty="0">
                <a:solidFill>
                  <a:srgbClr val="000000"/>
                </a:solidFill>
                <a:latin typeface="Consolas"/>
              </a:rPr>
              <a:t>, </a:t>
            </a:r>
            <a:r>
              <a:rPr lang="en-US" sz="1050" dirty="0">
                <a:solidFill>
                  <a:srgbClr val="FF0000"/>
                </a:solidFill>
                <a:latin typeface="Consolas"/>
              </a:rPr>
              <a:t>'Verifying extension </a:t>
            </a:r>
            <a:r>
              <a:rPr lang="en-US" sz="1050" dirty="0" err="1">
                <a:solidFill>
                  <a:srgbClr val="FF0000"/>
                </a:solidFill>
                <a:latin typeface="Consolas"/>
              </a:rPr>
              <a:t>pgtap</a:t>
            </a:r>
            <a:r>
              <a:rPr lang="en-US" sz="1050" dirty="0">
                <a:solidFill>
                  <a:srgbClr val="FF0000"/>
                </a:solidFill>
                <a:latin typeface="Consolas"/>
              </a:rPr>
              <a:t> is installed'</a:t>
            </a:r>
            <a:r>
              <a:rPr lang="en-US" sz="1050" dirty="0">
                <a:solidFill>
                  <a:srgbClr val="000000"/>
                </a:solidFill>
                <a:latin typeface="Consolas"/>
              </a:rPr>
              <a:t>); </a:t>
            </a:r>
            <a:endParaRPr lang="en-US" sz="1050" dirty="0">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13</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2016534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Optional Extensions</a:t>
            </a:r>
            <a:endParaRPr lang="en-US" dirty="0"/>
          </a:p>
        </p:txBody>
      </p:sp>
      <p:sp>
        <p:nvSpPr>
          <p:cNvPr id="3" name="Content Placeholder 2"/>
          <p:cNvSpPr>
            <a:spLocks noGrp="1"/>
          </p:cNvSpPr>
          <p:nvPr>
            <p:ph sz="quarter" idx="13"/>
          </p:nvPr>
        </p:nvSpPr>
        <p:spPr/>
        <p:txBody>
          <a:bodyPr>
            <a:normAutofit fontScale="92500" lnSpcReduction="20000"/>
          </a:bodyPr>
          <a:lstStyle/>
          <a:p>
            <a:r>
              <a:rPr lang="en-US" dirty="0" smtClean="0"/>
              <a:t>If we are in the </a:t>
            </a:r>
            <a:r>
              <a:rPr lang="en-US" dirty="0" err="1" smtClean="0"/>
              <a:t>postgres</a:t>
            </a:r>
            <a:r>
              <a:rPr lang="en-US" dirty="0" smtClean="0"/>
              <a:t> database we want to check for two more extensions otherwise we want to skip testing for those extensions.</a:t>
            </a:r>
          </a:p>
          <a:p>
            <a:r>
              <a:rPr lang="en-US" dirty="0" err="1" smtClean="0"/>
              <a:t>collect_tap</a:t>
            </a:r>
            <a:r>
              <a:rPr lang="en-US" dirty="0" smtClean="0"/>
              <a:t> performs multiple tests at once.</a:t>
            </a:r>
          </a:p>
          <a:p>
            <a:pPr lvl="1"/>
            <a:r>
              <a:rPr lang="en-US" dirty="0" smtClean="0"/>
              <a:t>SELECT </a:t>
            </a:r>
            <a:r>
              <a:rPr lang="en-US" dirty="0" err="1" smtClean="0"/>
              <a:t>collect_tap</a:t>
            </a:r>
            <a:r>
              <a:rPr lang="en-US" dirty="0" smtClean="0"/>
              <a:t>(:lines);</a:t>
            </a:r>
          </a:p>
          <a:p>
            <a:r>
              <a:rPr lang="en-US" dirty="0" smtClean="0"/>
              <a:t>Skip allows you to skip tests that you have allotted with plan(x).</a:t>
            </a:r>
          </a:p>
          <a:p>
            <a:pPr lvl="1"/>
            <a:r>
              <a:rPr lang="en-US" dirty="0"/>
              <a:t>SELECT skip( :why, :</a:t>
            </a:r>
            <a:r>
              <a:rPr lang="en-US" dirty="0" err="1"/>
              <a:t>how_many</a:t>
            </a:r>
            <a:r>
              <a:rPr lang="en-US" dirty="0"/>
              <a:t> );</a:t>
            </a:r>
            <a:endParaRPr lang="en-US" dirty="0" smtClean="0"/>
          </a:p>
          <a:p>
            <a:pPr lvl="1"/>
            <a:endParaRPr lang="en-US" dirty="0"/>
          </a:p>
        </p:txBody>
      </p:sp>
      <p:sp>
        <p:nvSpPr>
          <p:cNvPr id="7" name="Content Placeholder 6"/>
          <p:cNvSpPr>
            <a:spLocks noGrp="1"/>
          </p:cNvSpPr>
          <p:nvPr>
            <p:ph sz="quarter" idx="14"/>
          </p:nvPr>
        </p:nvSpPr>
        <p:spPr>
          <a:xfrm>
            <a:off x="4648200" y="1200150"/>
            <a:ext cx="4038600" cy="3371850"/>
          </a:xfrm>
        </p:spPr>
        <p:txBody>
          <a:bodyPr>
            <a:noAutofit/>
          </a:bodyPr>
          <a:lstStyle/>
          <a:p>
            <a:pPr marL="0" indent="0">
              <a:buNone/>
            </a:pPr>
            <a:r>
              <a:rPr lang="en-US" sz="900" dirty="0">
                <a:solidFill>
                  <a:srgbClr val="0000FF"/>
                </a:solidFill>
                <a:latin typeface="Consolas"/>
              </a:rPr>
              <a:t>SELECT</a:t>
            </a:r>
            <a:r>
              <a:rPr lang="en-US" sz="900" dirty="0">
                <a:solidFill>
                  <a:srgbClr val="000000"/>
                </a:solidFill>
                <a:latin typeface="Consolas"/>
              </a:rPr>
              <a:t> </a:t>
            </a:r>
            <a:r>
              <a:rPr lang="en-US" sz="900" dirty="0">
                <a:solidFill>
                  <a:srgbClr val="FF00FF"/>
                </a:solidFill>
                <a:latin typeface="Consolas"/>
              </a:rPr>
              <a:t>CASE</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WHEN</a:t>
            </a:r>
            <a:r>
              <a:rPr lang="en-US" sz="900" dirty="0">
                <a:solidFill>
                  <a:srgbClr val="000000"/>
                </a:solidFill>
                <a:latin typeface="Consolas"/>
              </a:rPr>
              <a:t> </a:t>
            </a:r>
            <a:r>
              <a:rPr lang="en-US" sz="900" dirty="0" err="1">
                <a:solidFill>
                  <a:srgbClr val="000000"/>
                </a:solidFill>
                <a:latin typeface="Consolas"/>
              </a:rPr>
              <a:t>current_database</a:t>
            </a:r>
            <a:r>
              <a:rPr lang="en-US" sz="900" dirty="0">
                <a:solidFill>
                  <a:srgbClr val="000000"/>
                </a:solidFill>
                <a:latin typeface="Consolas"/>
              </a:rPr>
              <a:t>() </a:t>
            </a:r>
            <a:r>
              <a:rPr lang="en-US" sz="900" dirty="0">
                <a:solidFill>
                  <a:srgbClr val="808080"/>
                </a:solidFill>
                <a:latin typeface="Consolas"/>
              </a:rPr>
              <a:t>=</a:t>
            </a:r>
            <a:r>
              <a:rPr lang="en-US" sz="900" dirty="0">
                <a:solidFill>
                  <a:srgbClr val="000000"/>
                </a:solidFill>
                <a:latin typeface="Consolas"/>
              </a:rPr>
              <a:t> </a:t>
            </a:r>
            <a:r>
              <a:rPr lang="en-US" sz="900" dirty="0">
                <a:solidFill>
                  <a:srgbClr val="FF0000"/>
                </a:solidFill>
                <a:latin typeface="Consolas"/>
              </a:rPr>
              <a:t>'</a:t>
            </a:r>
            <a:r>
              <a:rPr lang="en-US" sz="900" dirty="0" err="1">
                <a:solidFill>
                  <a:srgbClr val="FF0000"/>
                </a:solidFill>
                <a:latin typeface="Consolas"/>
              </a:rPr>
              <a:t>postgres</a:t>
            </a:r>
            <a:r>
              <a:rPr lang="en-US" sz="900" dirty="0">
                <a:solidFill>
                  <a:srgbClr val="FF0000"/>
                </a:solidFill>
                <a:latin typeface="Consolas"/>
              </a:rPr>
              <a:t>'</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THEN</a:t>
            </a:r>
            <a:r>
              <a:rPr lang="en-US" sz="900" dirty="0">
                <a:solidFill>
                  <a:srgbClr val="000000"/>
                </a:solidFill>
                <a:latin typeface="Consolas"/>
              </a:rPr>
              <a:t> </a:t>
            </a:r>
            <a:r>
              <a:rPr lang="en-US" sz="900" dirty="0" err="1">
                <a:solidFill>
                  <a:srgbClr val="000000"/>
                </a:solidFill>
                <a:latin typeface="Consolas"/>
              </a:rPr>
              <a:t>collect_tap</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is</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SELECT</a:t>
            </a:r>
            <a:r>
              <a:rPr lang="en-US" sz="900" dirty="0">
                <a:solidFill>
                  <a:srgbClr val="000000"/>
                </a:solidFill>
                <a:latin typeface="Consolas"/>
              </a:rPr>
              <a:t> </a:t>
            </a:r>
            <a:r>
              <a:rPr lang="en-US" sz="900" dirty="0" err="1">
                <a:solidFill>
                  <a:srgbClr val="000000"/>
                </a:solidFill>
                <a:latin typeface="Consolas"/>
              </a:rPr>
              <a:t>extname</a:t>
            </a:r>
            <a:r>
              <a:rPr lang="en-US" sz="900" dirty="0">
                <a:solidFill>
                  <a:srgbClr val="000000"/>
                </a:solidFill>
                <a:latin typeface="Consolas"/>
              </a:rPr>
              <a:t> </a:t>
            </a:r>
            <a:r>
              <a:rPr lang="en-US" sz="900" dirty="0">
                <a:solidFill>
                  <a:srgbClr val="0000FF"/>
                </a:solidFill>
                <a:latin typeface="Consolas"/>
              </a:rPr>
              <a:t>FROM</a:t>
            </a:r>
            <a:r>
              <a:rPr lang="en-US" sz="900" dirty="0">
                <a:solidFill>
                  <a:srgbClr val="000000"/>
                </a:solidFill>
                <a:latin typeface="Consolas"/>
              </a:rPr>
              <a:t> </a:t>
            </a:r>
            <a:r>
              <a:rPr lang="en-US" sz="900" dirty="0" err="1">
                <a:solidFill>
                  <a:srgbClr val="000000"/>
                </a:solidFill>
                <a:latin typeface="Consolas"/>
              </a:rPr>
              <a:t>pg_catalog.pg_extension</a:t>
            </a:r>
            <a:r>
              <a:rPr lang="en-US" sz="900" dirty="0">
                <a:solidFill>
                  <a:srgbClr val="000000"/>
                </a:solidFill>
                <a:latin typeface="Consolas"/>
              </a:rPr>
              <a:t> </a:t>
            </a:r>
            <a:r>
              <a:rPr lang="en-US" sz="900" dirty="0">
                <a:solidFill>
                  <a:srgbClr val="0000FF"/>
                </a:solidFill>
                <a:latin typeface="Consolas"/>
              </a:rPr>
              <a:t>WHERE</a:t>
            </a:r>
            <a:r>
              <a:rPr lang="en-US" sz="900" dirty="0">
                <a:solidFill>
                  <a:srgbClr val="000000"/>
                </a:solidFill>
                <a:latin typeface="Consolas"/>
              </a:rPr>
              <a:t> </a:t>
            </a:r>
            <a:r>
              <a:rPr lang="en-US" sz="900" dirty="0" err="1">
                <a:solidFill>
                  <a:srgbClr val="000000"/>
                </a:solidFill>
                <a:latin typeface="Consolas"/>
              </a:rPr>
              <a:t>extname</a:t>
            </a:r>
            <a:r>
              <a:rPr lang="en-US" sz="900" dirty="0">
                <a:solidFill>
                  <a:srgbClr val="000000"/>
                </a:solidFill>
                <a:latin typeface="Consolas"/>
              </a:rPr>
              <a:t> </a:t>
            </a:r>
            <a:r>
              <a:rPr lang="en-US" sz="900" dirty="0">
                <a:solidFill>
                  <a:srgbClr val="808080"/>
                </a:solidFill>
                <a:latin typeface="Consolas"/>
              </a:rPr>
              <a:t>=</a:t>
            </a:r>
            <a:r>
              <a:rPr lang="en-US" sz="900" dirty="0">
                <a:solidFill>
                  <a:srgbClr val="000000"/>
                </a:solidFill>
                <a:latin typeface="Consolas"/>
              </a:rPr>
              <a:t> </a:t>
            </a:r>
            <a:r>
              <a:rPr lang="en-US" sz="900" dirty="0">
                <a:solidFill>
                  <a:srgbClr val="FF0000"/>
                </a:solidFill>
                <a:latin typeface="Consolas"/>
              </a:rPr>
              <a:t>'</a:t>
            </a:r>
            <a:r>
              <a:rPr lang="en-US" sz="900" dirty="0" err="1">
                <a:solidFill>
                  <a:srgbClr val="FF0000"/>
                </a:solidFill>
                <a:latin typeface="Consolas"/>
              </a:rPr>
              <a:t>adminpack</a:t>
            </a:r>
            <a:r>
              <a:rPr lang="en-US" sz="900" dirty="0">
                <a:solidFill>
                  <a:srgbClr val="FF0000"/>
                </a:solidFill>
                <a:latin typeface="Consolas"/>
              </a:rPr>
              <a:t>'</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 </a:t>
            </a:r>
            <a:r>
              <a:rPr lang="en-US" sz="900" dirty="0">
                <a:solidFill>
                  <a:srgbClr val="FF0000"/>
                </a:solidFill>
                <a:latin typeface="Consolas"/>
              </a:rPr>
              <a:t>'</a:t>
            </a:r>
            <a:r>
              <a:rPr lang="en-US" sz="900" dirty="0" err="1">
                <a:solidFill>
                  <a:srgbClr val="FF0000"/>
                </a:solidFill>
                <a:latin typeface="Consolas"/>
              </a:rPr>
              <a:t>adminpack</a:t>
            </a:r>
            <a:r>
              <a:rPr lang="en-US" sz="900" dirty="0">
                <a:solidFill>
                  <a:srgbClr val="FF0000"/>
                </a:solidFill>
                <a:latin typeface="Consolas"/>
              </a:rPr>
              <a:t>'</a:t>
            </a:r>
            <a:r>
              <a:rPr lang="en-US" sz="900" dirty="0">
                <a:solidFill>
                  <a:srgbClr val="000000"/>
                </a:solidFill>
                <a:latin typeface="Consolas"/>
              </a:rPr>
              <a:t>, </a:t>
            </a:r>
            <a:r>
              <a:rPr lang="en-US" sz="900" dirty="0">
                <a:solidFill>
                  <a:srgbClr val="FF0000"/>
                </a:solidFill>
                <a:latin typeface="Consolas"/>
              </a:rPr>
              <a:t>'Verifying extension </a:t>
            </a:r>
            <a:r>
              <a:rPr lang="en-US" sz="900" dirty="0" err="1">
                <a:solidFill>
                  <a:srgbClr val="FF0000"/>
                </a:solidFill>
                <a:latin typeface="Consolas"/>
              </a:rPr>
              <a:t>adminpack</a:t>
            </a:r>
            <a:r>
              <a:rPr lang="en-US" sz="900" dirty="0">
                <a:solidFill>
                  <a:srgbClr val="FF0000"/>
                </a:solidFill>
                <a:latin typeface="Consolas"/>
              </a:rPr>
              <a:t> is installed'</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is</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SELECT</a:t>
            </a:r>
            <a:r>
              <a:rPr lang="en-US" sz="900" dirty="0">
                <a:solidFill>
                  <a:srgbClr val="000000"/>
                </a:solidFill>
                <a:latin typeface="Consolas"/>
              </a:rPr>
              <a:t> </a:t>
            </a:r>
            <a:r>
              <a:rPr lang="en-US" sz="900" dirty="0" err="1">
                <a:solidFill>
                  <a:srgbClr val="000000"/>
                </a:solidFill>
                <a:latin typeface="Consolas"/>
              </a:rPr>
              <a:t>extname</a:t>
            </a:r>
            <a:r>
              <a:rPr lang="en-US" sz="900" dirty="0">
                <a:solidFill>
                  <a:srgbClr val="000000"/>
                </a:solidFill>
                <a:latin typeface="Consolas"/>
              </a:rPr>
              <a:t> </a:t>
            </a:r>
            <a:r>
              <a:rPr lang="en-US" sz="900" dirty="0">
                <a:solidFill>
                  <a:srgbClr val="0000FF"/>
                </a:solidFill>
                <a:latin typeface="Consolas"/>
              </a:rPr>
              <a:t>FROM</a:t>
            </a:r>
            <a:r>
              <a:rPr lang="en-US" sz="900" dirty="0">
                <a:solidFill>
                  <a:srgbClr val="000000"/>
                </a:solidFill>
                <a:latin typeface="Consolas"/>
              </a:rPr>
              <a:t> </a:t>
            </a:r>
            <a:r>
              <a:rPr lang="en-US" sz="900" dirty="0" err="1">
                <a:solidFill>
                  <a:srgbClr val="000000"/>
                </a:solidFill>
                <a:latin typeface="Consolas"/>
              </a:rPr>
              <a:t>pg_catalog.pg_extension</a:t>
            </a:r>
            <a:r>
              <a:rPr lang="en-US" sz="900" dirty="0">
                <a:solidFill>
                  <a:srgbClr val="000000"/>
                </a:solidFill>
                <a:latin typeface="Consolas"/>
              </a:rPr>
              <a:t> </a:t>
            </a:r>
            <a:r>
              <a:rPr lang="en-US" sz="900" dirty="0">
                <a:solidFill>
                  <a:srgbClr val="0000FF"/>
                </a:solidFill>
                <a:latin typeface="Consolas"/>
              </a:rPr>
              <a:t>WHERE</a:t>
            </a:r>
            <a:r>
              <a:rPr lang="en-US" sz="900" dirty="0">
                <a:solidFill>
                  <a:srgbClr val="000000"/>
                </a:solidFill>
                <a:latin typeface="Consolas"/>
              </a:rPr>
              <a:t> </a:t>
            </a:r>
            <a:r>
              <a:rPr lang="en-US" sz="900" dirty="0" err="1">
                <a:solidFill>
                  <a:srgbClr val="000000"/>
                </a:solidFill>
                <a:latin typeface="Consolas"/>
              </a:rPr>
              <a:t>extname</a:t>
            </a:r>
            <a:r>
              <a:rPr lang="en-US" sz="900" dirty="0">
                <a:solidFill>
                  <a:srgbClr val="000000"/>
                </a:solidFill>
                <a:latin typeface="Consolas"/>
              </a:rPr>
              <a:t> </a:t>
            </a:r>
            <a:r>
              <a:rPr lang="en-US" sz="900" dirty="0">
                <a:solidFill>
                  <a:srgbClr val="808080"/>
                </a:solidFill>
                <a:latin typeface="Consolas"/>
              </a:rPr>
              <a:t>=</a:t>
            </a:r>
            <a:r>
              <a:rPr lang="en-US" sz="900" dirty="0">
                <a:solidFill>
                  <a:srgbClr val="000000"/>
                </a:solidFill>
                <a:latin typeface="Consolas"/>
              </a:rPr>
              <a:t> </a:t>
            </a:r>
            <a:r>
              <a:rPr lang="en-US" sz="900" dirty="0">
                <a:solidFill>
                  <a:srgbClr val="FF0000"/>
                </a:solidFill>
                <a:latin typeface="Consolas"/>
              </a:rPr>
              <a:t>'</a:t>
            </a:r>
            <a:r>
              <a:rPr lang="en-US" sz="900" dirty="0" err="1">
                <a:solidFill>
                  <a:srgbClr val="FF0000"/>
                </a:solidFill>
                <a:latin typeface="Consolas"/>
              </a:rPr>
              <a:t>pg_buffercache</a:t>
            </a:r>
            <a:r>
              <a:rPr lang="en-US" sz="900" dirty="0">
                <a:solidFill>
                  <a:srgbClr val="FF0000"/>
                </a:solidFill>
                <a:latin typeface="Consolas"/>
              </a:rPr>
              <a:t>'</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 </a:t>
            </a:r>
            <a:r>
              <a:rPr lang="en-US" sz="900" dirty="0">
                <a:solidFill>
                  <a:srgbClr val="FF0000"/>
                </a:solidFill>
                <a:latin typeface="Consolas"/>
              </a:rPr>
              <a:t>'</a:t>
            </a:r>
            <a:r>
              <a:rPr lang="en-US" sz="900" dirty="0" err="1">
                <a:solidFill>
                  <a:srgbClr val="FF0000"/>
                </a:solidFill>
                <a:latin typeface="Consolas"/>
              </a:rPr>
              <a:t>pg_buffercache</a:t>
            </a:r>
            <a:r>
              <a:rPr lang="en-US" sz="900" dirty="0">
                <a:solidFill>
                  <a:srgbClr val="FF0000"/>
                </a:solidFill>
                <a:latin typeface="Consolas"/>
              </a:rPr>
              <a:t>'</a:t>
            </a:r>
            <a:r>
              <a:rPr lang="en-US" sz="900" dirty="0">
                <a:solidFill>
                  <a:srgbClr val="000000"/>
                </a:solidFill>
                <a:latin typeface="Consolas"/>
              </a:rPr>
              <a:t>, </a:t>
            </a:r>
            <a:r>
              <a:rPr lang="en-US" sz="900" dirty="0">
                <a:solidFill>
                  <a:srgbClr val="FF0000"/>
                </a:solidFill>
                <a:latin typeface="Consolas"/>
              </a:rPr>
              <a:t>'Verifying extension </a:t>
            </a:r>
            <a:r>
              <a:rPr lang="en-US" sz="900" dirty="0" err="1">
                <a:solidFill>
                  <a:srgbClr val="FF0000"/>
                </a:solidFill>
                <a:latin typeface="Consolas"/>
              </a:rPr>
              <a:t>pgbuffercache</a:t>
            </a:r>
            <a:r>
              <a:rPr lang="en-US" sz="900" dirty="0">
                <a:solidFill>
                  <a:srgbClr val="FF0000"/>
                </a:solidFill>
                <a:latin typeface="Consolas"/>
              </a:rPr>
              <a:t> is installed'</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is</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SELECT</a:t>
            </a:r>
            <a:r>
              <a:rPr lang="en-US" sz="900" dirty="0">
                <a:solidFill>
                  <a:srgbClr val="000000"/>
                </a:solidFill>
                <a:latin typeface="Consolas"/>
              </a:rPr>
              <a:t> </a:t>
            </a:r>
            <a:r>
              <a:rPr lang="en-US" sz="900" dirty="0">
                <a:solidFill>
                  <a:srgbClr val="FF00FF"/>
                </a:solidFill>
                <a:latin typeface="Consolas"/>
              </a:rPr>
              <a:t>count</a:t>
            </a:r>
            <a:r>
              <a:rPr lang="en-US" sz="900" dirty="0">
                <a:solidFill>
                  <a:srgbClr val="000000"/>
                </a:solidFill>
                <a:latin typeface="Consolas"/>
              </a:rPr>
              <a:t>(</a:t>
            </a:r>
            <a:r>
              <a:rPr lang="en-US" sz="900" dirty="0">
                <a:solidFill>
                  <a:srgbClr val="808080"/>
                </a:solidFill>
                <a:latin typeface="Consolas"/>
              </a:rPr>
              <a:t>*</a:t>
            </a:r>
            <a:r>
              <a:rPr lang="en-US" sz="900" dirty="0">
                <a:solidFill>
                  <a:srgbClr val="000000"/>
                </a:solidFill>
                <a:latin typeface="Consolas"/>
              </a:rPr>
              <a:t>)::</a:t>
            </a:r>
            <a:r>
              <a:rPr lang="en-US" sz="900" dirty="0" err="1">
                <a:solidFill>
                  <a:srgbClr val="0000FF"/>
                </a:solidFill>
                <a:latin typeface="Consolas"/>
              </a:rPr>
              <a:t>int</a:t>
            </a:r>
            <a:r>
              <a:rPr lang="en-US" sz="900" dirty="0">
                <a:solidFill>
                  <a:srgbClr val="000000"/>
                </a:solidFill>
                <a:latin typeface="Consolas"/>
              </a:rPr>
              <a:t> </a:t>
            </a:r>
            <a:r>
              <a:rPr lang="en-US" sz="900" dirty="0">
                <a:solidFill>
                  <a:srgbClr val="0000FF"/>
                </a:solidFill>
                <a:latin typeface="Consolas"/>
              </a:rPr>
              <a:t>FROM</a:t>
            </a:r>
            <a:r>
              <a:rPr lang="en-US" sz="900" dirty="0">
                <a:solidFill>
                  <a:srgbClr val="000000"/>
                </a:solidFill>
                <a:latin typeface="Consolas"/>
              </a:rPr>
              <a:t> </a:t>
            </a:r>
            <a:r>
              <a:rPr lang="en-US" sz="900" dirty="0" err="1">
                <a:solidFill>
                  <a:srgbClr val="000000"/>
                </a:solidFill>
                <a:latin typeface="Consolas"/>
              </a:rPr>
              <a:t>pg_catalog.pg_extension</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 </a:t>
            </a:r>
            <a:r>
              <a:rPr lang="en-US" sz="900" b="1" dirty="0">
                <a:solidFill>
                  <a:srgbClr val="800000"/>
                </a:solidFill>
                <a:latin typeface="Consolas"/>
              </a:rPr>
              <a:t>5</a:t>
            </a:r>
            <a:r>
              <a:rPr lang="en-US" sz="900" dirty="0">
                <a:solidFill>
                  <a:srgbClr val="000000"/>
                </a:solidFill>
                <a:latin typeface="Consolas"/>
              </a:rPr>
              <a:t>, </a:t>
            </a:r>
            <a:r>
              <a:rPr lang="en-US" sz="900" dirty="0">
                <a:solidFill>
                  <a:srgbClr val="FF0000"/>
                </a:solidFill>
                <a:latin typeface="Consolas"/>
              </a:rPr>
              <a:t>'Verifying only 5 extensions are installed'</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ELSE</a:t>
            </a:r>
            <a:r>
              <a:rPr lang="en-US" sz="900" dirty="0">
                <a:solidFill>
                  <a:srgbClr val="000000"/>
                </a:solidFill>
                <a:latin typeface="Consolas"/>
              </a:rPr>
              <a:t> </a:t>
            </a:r>
            <a:r>
              <a:rPr lang="en-US" sz="900" dirty="0" err="1">
                <a:solidFill>
                  <a:srgbClr val="000000"/>
                </a:solidFill>
                <a:latin typeface="Consolas"/>
              </a:rPr>
              <a:t>collect_tap</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skip(</a:t>
            </a:r>
            <a:r>
              <a:rPr lang="en-US" sz="900" dirty="0">
                <a:solidFill>
                  <a:srgbClr val="FF0000"/>
                </a:solidFill>
                <a:latin typeface="Consolas"/>
              </a:rPr>
              <a:t>'Skipping </a:t>
            </a:r>
            <a:r>
              <a:rPr lang="en-US" sz="900" dirty="0" err="1">
                <a:solidFill>
                  <a:srgbClr val="FF0000"/>
                </a:solidFill>
                <a:latin typeface="Consolas"/>
              </a:rPr>
              <a:t>extenstion</a:t>
            </a:r>
            <a:r>
              <a:rPr lang="en-US" sz="900" dirty="0">
                <a:solidFill>
                  <a:srgbClr val="FF0000"/>
                </a:solidFill>
                <a:latin typeface="Consolas"/>
              </a:rPr>
              <a:t> test for </a:t>
            </a:r>
            <a:r>
              <a:rPr lang="en-US" sz="900" dirty="0" err="1">
                <a:solidFill>
                  <a:srgbClr val="FF0000"/>
                </a:solidFill>
                <a:latin typeface="Consolas"/>
              </a:rPr>
              <a:t>adminpack</a:t>
            </a:r>
            <a:r>
              <a:rPr lang="en-US" sz="900" dirty="0">
                <a:solidFill>
                  <a:srgbClr val="FF0000"/>
                </a:solidFill>
                <a:latin typeface="Consolas"/>
              </a:rPr>
              <a:t>'</a:t>
            </a:r>
            <a:r>
              <a:rPr lang="en-US" sz="900" dirty="0">
                <a:solidFill>
                  <a:srgbClr val="000000"/>
                </a:solidFill>
                <a:latin typeface="Consolas"/>
              </a:rPr>
              <a:t>, </a:t>
            </a:r>
            <a:r>
              <a:rPr lang="en-US" sz="900" b="1" dirty="0">
                <a:solidFill>
                  <a:srgbClr val="800000"/>
                </a:solidFill>
                <a:latin typeface="Consolas"/>
              </a:rPr>
              <a:t>1</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skip(</a:t>
            </a:r>
            <a:r>
              <a:rPr lang="en-US" sz="900" dirty="0">
                <a:solidFill>
                  <a:srgbClr val="FF0000"/>
                </a:solidFill>
                <a:latin typeface="Consolas"/>
              </a:rPr>
              <a:t>'Skipping </a:t>
            </a:r>
            <a:r>
              <a:rPr lang="en-US" sz="900" dirty="0" err="1">
                <a:solidFill>
                  <a:srgbClr val="FF0000"/>
                </a:solidFill>
                <a:latin typeface="Consolas"/>
              </a:rPr>
              <a:t>extenstion</a:t>
            </a:r>
            <a:r>
              <a:rPr lang="en-US" sz="900" dirty="0">
                <a:solidFill>
                  <a:srgbClr val="FF0000"/>
                </a:solidFill>
                <a:latin typeface="Consolas"/>
              </a:rPr>
              <a:t> test for </a:t>
            </a:r>
            <a:r>
              <a:rPr lang="en-US" sz="900" dirty="0" err="1">
                <a:solidFill>
                  <a:srgbClr val="FF0000"/>
                </a:solidFill>
                <a:latin typeface="Consolas"/>
              </a:rPr>
              <a:t>pg_buffercache</a:t>
            </a:r>
            <a:r>
              <a:rPr lang="en-US" sz="900" dirty="0">
                <a:solidFill>
                  <a:srgbClr val="FF0000"/>
                </a:solidFill>
                <a:latin typeface="Consolas"/>
              </a:rPr>
              <a:t>'</a:t>
            </a:r>
            <a:r>
              <a:rPr lang="en-US" sz="900" dirty="0">
                <a:solidFill>
                  <a:srgbClr val="000000"/>
                </a:solidFill>
                <a:latin typeface="Consolas"/>
              </a:rPr>
              <a:t>, </a:t>
            </a:r>
            <a:r>
              <a:rPr lang="en-US" sz="900" b="1" dirty="0">
                <a:solidFill>
                  <a:srgbClr val="800000"/>
                </a:solidFill>
                <a:latin typeface="Consolas"/>
              </a:rPr>
              <a:t>1</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is</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SELECT</a:t>
            </a:r>
            <a:r>
              <a:rPr lang="en-US" sz="900" dirty="0">
                <a:solidFill>
                  <a:srgbClr val="000000"/>
                </a:solidFill>
                <a:latin typeface="Consolas"/>
              </a:rPr>
              <a:t> </a:t>
            </a:r>
            <a:r>
              <a:rPr lang="en-US" sz="900" dirty="0">
                <a:solidFill>
                  <a:srgbClr val="FF00FF"/>
                </a:solidFill>
                <a:latin typeface="Consolas"/>
              </a:rPr>
              <a:t>count</a:t>
            </a:r>
            <a:r>
              <a:rPr lang="en-US" sz="900" dirty="0">
                <a:solidFill>
                  <a:srgbClr val="000000"/>
                </a:solidFill>
                <a:latin typeface="Consolas"/>
              </a:rPr>
              <a:t>(</a:t>
            </a:r>
            <a:r>
              <a:rPr lang="en-US" sz="900" dirty="0">
                <a:solidFill>
                  <a:srgbClr val="808080"/>
                </a:solidFill>
                <a:latin typeface="Consolas"/>
              </a:rPr>
              <a:t>*</a:t>
            </a:r>
            <a:r>
              <a:rPr lang="en-US" sz="900" dirty="0">
                <a:solidFill>
                  <a:srgbClr val="000000"/>
                </a:solidFill>
                <a:latin typeface="Consolas"/>
              </a:rPr>
              <a:t>)::</a:t>
            </a:r>
            <a:r>
              <a:rPr lang="en-US" sz="900" dirty="0" err="1">
                <a:solidFill>
                  <a:srgbClr val="0000FF"/>
                </a:solidFill>
                <a:latin typeface="Consolas"/>
              </a:rPr>
              <a:t>int</a:t>
            </a:r>
            <a:r>
              <a:rPr lang="en-US" sz="900" dirty="0">
                <a:solidFill>
                  <a:srgbClr val="000000"/>
                </a:solidFill>
                <a:latin typeface="Consolas"/>
              </a:rPr>
              <a:t> </a:t>
            </a:r>
            <a:r>
              <a:rPr lang="en-US" sz="900" dirty="0">
                <a:solidFill>
                  <a:srgbClr val="0000FF"/>
                </a:solidFill>
                <a:latin typeface="Consolas"/>
              </a:rPr>
              <a:t>FROM</a:t>
            </a:r>
            <a:r>
              <a:rPr lang="en-US" sz="900" dirty="0">
                <a:solidFill>
                  <a:srgbClr val="000000"/>
                </a:solidFill>
                <a:latin typeface="Consolas"/>
              </a:rPr>
              <a:t> </a:t>
            </a:r>
            <a:r>
              <a:rPr lang="en-US" sz="900" dirty="0" err="1">
                <a:solidFill>
                  <a:srgbClr val="000000"/>
                </a:solidFill>
                <a:latin typeface="Consolas"/>
              </a:rPr>
              <a:t>pg_catalog.pg_extension</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 </a:t>
            </a:r>
            <a:r>
              <a:rPr lang="en-US" sz="900" b="1" dirty="0">
                <a:solidFill>
                  <a:srgbClr val="800000"/>
                </a:solidFill>
                <a:latin typeface="Consolas"/>
              </a:rPr>
              <a:t>3</a:t>
            </a:r>
            <a:r>
              <a:rPr lang="en-US" sz="900" dirty="0">
                <a:solidFill>
                  <a:srgbClr val="000000"/>
                </a:solidFill>
                <a:latin typeface="Consolas"/>
              </a:rPr>
              <a:t>, </a:t>
            </a:r>
            <a:r>
              <a:rPr lang="en-US" sz="900" dirty="0">
                <a:solidFill>
                  <a:srgbClr val="FF0000"/>
                </a:solidFill>
                <a:latin typeface="Consolas"/>
              </a:rPr>
              <a:t>'Verifying only 3 extensions are installed'</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END</a:t>
            </a:r>
            <a:r>
              <a:rPr lang="en-US" sz="900" dirty="0">
                <a:solidFill>
                  <a:srgbClr val="000000"/>
                </a:solidFill>
                <a:latin typeface="Consolas"/>
              </a:rPr>
              <a:t>; </a:t>
            </a:r>
            <a:endParaRPr lang="en-US" sz="900" dirty="0">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14</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2174155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for Extra Extensions</a:t>
            </a:r>
            <a:endParaRPr lang="en-US" dirty="0"/>
          </a:p>
        </p:txBody>
      </p:sp>
      <p:sp>
        <p:nvSpPr>
          <p:cNvPr id="3" name="Content Placeholder 2"/>
          <p:cNvSpPr>
            <a:spLocks noGrp="1"/>
          </p:cNvSpPr>
          <p:nvPr>
            <p:ph sz="quarter" idx="13"/>
          </p:nvPr>
        </p:nvSpPr>
        <p:spPr/>
        <p:txBody>
          <a:bodyPr/>
          <a:lstStyle/>
          <a:p>
            <a:r>
              <a:rPr lang="en-US" dirty="0" smtClean="0"/>
              <a:t>This will list all the extra extensions installed.</a:t>
            </a:r>
            <a:endParaRPr lang="en-US" dirty="0"/>
          </a:p>
        </p:txBody>
      </p:sp>
      <p:sp>
        <p:nvSpPr>
          <p:cNvPr id="7" name="Content Placeholder 6"/>
          <p:cNvSpPr>
            <a:spLocks noGrp="1"/>
          </p:cNvSpPr>
          <p:nvPr>
            <p:ph sz="quarter" idx="14"/>
          </p:nvPr>
        </p:nvSpPr>
        <p:spPr/>
        <p:txBody>
          <a:bodyPr>
            <a:noAutofit/>
          </a:bodyPr>
          <a:lstStyle/>
          <a:p>
            <a:pPr marL="0" indent="0">
              <a:buNone/>
            </a:pPr>
            <a:r>
              <a:rPr lang="en-US" sz="1100" dirty="0">
                <a:solidFill>
                  <a:srgbClr val="0000FF"/>
                </a:solidFill>
                <a:latin typeface="Consolas"/>
              </a:rPr>
              <a:t>SELECT</a:t>
            </a:r>
            <a:r>
              <a:rPr lang="en-US" sz="1100" dirty="0">
                <a:solidFill>
                  <a:srgbClr val="000000"/>
                </a:solidFill>
                <a:latin typeface="Consolas"/>
              </a:rPr>
              <a:t> </a:t>
            </a:r>
            <a:r>
              <a:rPr lang="en-US" sz="1100" dirty="0" err="1">
                <a:solidFill>
                  <a:srgbClr val="000000"/>
                </a:solidFill>
                <a:latin typeface="Consolas"/>
              </a:rPr>
              <a:t>diag</a:t>
            </a:r>
            <a:r>
              <a:rPr lang="en-US" sz="1100" dirty="0">
                <a:solidFill>
                  <a:srgbClr val="000000"/>
                </a:solidFill>
                <a:latin typeface="Consolas"/>
              </a:rPr>
              <a:t>(</a:t>
            </a:r>
            <a:r>
              <a:rPr lang="en-US" sz="1100" dirty="0">
                <a:solidFill>
                  <a:srgbClr val="FF0000"/>
                </a:solidFill>
                <a:latin typeface="Consolas"/>
              </a:rPr>
              <a:t>'Extra Extension Installed: '</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 </a:t>
            </a:r>
            <a:r>
              <a:rPr lang="en-US" sz="1100" dirty="0" err="1">
                <a:solidFill>
                  <a:srgbClr val="000000"/>
                </a:solidFill>
                <a:latin typeface="Consolas"/>
              </a:rPr>
              <a:t>extname</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FF"/>
                </a:solidFill>
                <a:latin typeface="Consolas"/>
              </a:rPr>
              <a:t>FROM</a:t>
            </a:r>
            <a:r>
              <a:rPr lang="en-US" sz="1100" dirty="0">
                <a:solidFill>
                  <a:srgbClr val="000000"/>
                </a:solidFill>
                <a:latin typeface="Consolas"/>
              </a:rPr>
              <a:t> </a:t>
            </a:r>
            <a:r>
              <a:rPr lang="en-US" sz="1100" dirty="0" err="1">
                <a:solidFill>
                  <a:srgbClr val="000000"/>
                </a:solidFill>
                <a:latin typeface="Consolas"/>
              </a:rPr>
              <a:t>pg_catalog.pg_extension</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WHERE</a:t>
            </a:r>
            <a:r>
              <a:rPr lang="en-US" sz="1100" dirty="0">
                <a:solidFill>
                  <a:srgbClr val="000000"/>
                </a:solidFill>
                <a:latin typeface="Consolas"/>
              </a:rPr>
              <a:t> ( </a:t>
            </a:r>
            <a:br>
              <a:rPr lang="en-US" sz="1100" dirty="0">
                <a:solidFill>
                  <a:srgbClr val="000000"/>
                </a:solidFill>
                <a:latin typeface="Consolas"/>
              </a:rPr>
            </a:br>
            <a:r>
              <a:rPr lang="en-US" sz="1100" dirty="0">
                <a:solidFill>
                  <a:srgbClr val="000000"/>
                </a:solidFill>
                <a:latin typeface="Consolas"/>
              </a:rPr>
              <a:t>        </a:t>
            </a:r>
            <a:r>
              <a:rPr lang="en-US" sz="1100" dirty="0" err="1">
                <a:solidFill>
                  <a:srgbClr val="000000"/>
                </a:solidFill>
                <a:latin typeface="Consolas"/>
              </a:rPr>
              <a:t>current_database</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 </a:t>
            </a:r>
            <a:r>
              <a:rPr lang="en-US" sz="1100" dirty="0">
                <a:solidFill>
                  <a:srgbClr val="FF0000"/>
                </a:solidFill>
                <a:latin typeface="Consolas"/>
              </a:rPr>
              <a:t>'</a:t>
            </a:r>
            <a:r>
              <a:rPr lang="en-US" sz="1100" dirty="0" err="1">
                <a:solidFill>
                  <a:srgbClr val="FF0000"/>
                </a:solidFill>
                <a:latin typeface="Consolas"/>
              </a:rPr>
              <a:t>postgres</a:t>
            </a:r>
            <a:r>
              <a:rPr lang="en-US" sz="1100" dirty="0">
                <a:solidFill>
                  <a:srgbClr val="FF0000"/>
                </a:solidFill>
                <a:latin typeface="Consolas"/>
              </a:rPr>
              <a:t>'</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808080"/>
                </a:solidFill>
                <a:latin typeface="Consolas"/>
              </a:rPr>
              <a:t>AND</a:t>
            </a:r>
            <a:r>
              <a:rPr lang="en-US" sz="1100" dirty="0">
                <a:solidFill>
                  <a:srgbClr val="000000"/>
                </a:solidFill>
                <a:latin typeface="Consolas"/>
              </a:rPr>
              <a:t> </a:t>
            </a:r>
            <a:r>
              <a:rPr lang="en-US" sz="1100" dirty="0" err="1">
                <a:solidFill>
                  <a:srgbClr val="000000"/>
                </a:solidFill>
                <a:latin typeface="Consolas"/>
              </a:rPr>
              <a:t>extname</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 </a:t>
            </a:r>
            <a:r>
              <a:rPr lang="en-US" sz="1100" dirty="0">
                <a:solidFill>
                  <a:srgbClr val="FF0000"/>
                </a:solidFill>
                <a:latin typeface="Consolas"/>
              </a:rPr>
              <a:t>'</a:t>
            </a:r>
            <a:r>
              <a:rPr lang="en-US" sz="1100" dirty="0" err="1">
                <a:solidFill>
                  <a:srgbClr val="FF0000"/>
                </a:solidFill>
                <a:latin typeface="Consolas"/>
              </a:rPr>
              <a:t>plpgsql</a:t>
            </a:r>
            <a:r>
              <a:rPr lang="en-US" sz="1100" dirty="0">
                <a:solidFill>
                  <a:srgbClr val="FF0000"/>
                </a:solidFill>
                <a:latin typeface="Consolas"/>
              </a:rPr>
              <a:t>'</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808080"/>
                </a:solidFill>
                <a:latin typeface="Consolas"/>
              </a:rPr>
              <a:t>AND</a:t>
            </a:r>
            <a:r>
              <a:rPr lang="en-US" sz="1100" dirty="0">
                <a:solidFill>
                  <a:srgbClr val="000000"/>
                </a:solidFill>
                <a:latin typeface="Consolas"/>
              </a:rPr>
              <a:t> </a:t>
            </a:r>
            <a:r>
              <a:rPr lang="en-US" sz="1100" dirty="0" err="1">
                <a:solidFill>
                  <a:srgbClr val="000000"/>
                </a:solidFill>
                <a:latin typeface="Consolas"/>
              </a:rPr>
              <a:t>extname</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 </a:t>
            </a:r>
            <a:r>
              <a:rPr lang="en-US" sz="1100" dirty="0">
                <a:solidFill>
                  <a:srgbClr val="FF0000"/>
                </a:solidFill>
                <a:latin typeface="Consolas"/>
              </a:rPr>
              <a:t>'</a:t>
            </a:r>
            <a:r>
              <a:rPr lang="en-US" sz="1100" dirty="0" err="1">
                <a:solidFill>
                  <a:srgbClr val="FF0000"/>
                </a:solidFill>
                <a:latin typeface="Consolas"/>
              </a:rPr>
              <a:t>plperl</a:t>
            </a:r>
            <a:r>
              <a:rPr lang="en-US" sz="1100" dirty="0">
                <a:solidFill>
                  <a:srgbClr val="FF0000"/>
                </a:solidFill>
                <a:latin typeface="Consolas"/>
              </a:rPr>
              <a:t>'</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808080"/>
                </a:solidFill>
                <a:latin typeface="Consolas"/>
              </a:rPr>
              <a:t>AND</a:t>
            </a:r>
            <a:r>
              <a:rPr lang="en-US" sz="1100" dirty="0">
                <a:solidFill>
                  <a:srgbClr val="000000"/>
                </a:solidFill>
                <a:latin typeface="Consolas"/>
              </a:rPr>
              <a:t> </a:t>
            </a:r>
            <a:r>
              <a:rPr lang="en-US" sz="1100" dirty="0" err="1">
                <a:solidFill>
                  <a:srgbClr val="000000"/>
                </a:solidFill>
                <a:latin typeface="Consolas"/>
              </a:rPr>
              <a:t>extname</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 </a:t>
            </a:r>
            <a:r>
              <a:rPr lang="en-US" sz="1100" dirty="0">
                <a:solidFill>
                  <a:srgbClr val="FF0000"/>
                </a:solidFill>
                <a:latin typeface="Consolas"/>
              </a:rPr>
              <a:t>'</a:t>
            </a:r>
            <a:r>
              <a:rPr lang="en-US" sz="1100" dirty="0" err="1">
                <a:solidFill>
                  <a:srgbClr val="FF0000"/>
                </a:solidFill>
                <a:latin typeface="Consolas"/>
              </a:rPr>
              <a:t>pgtap</a:t>
            </a:r>
            <a:r>
              <a:rPr lang="en-US" sz="1100" dirty="0">
                <a:solidFill>
                  <a:srgbClr val="FF0000"/>
                </a:solidFill>
                <a:latin typeface="Consolas"/>
              </a:rPr>
              <a:t>'</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808080"/>
                </a:solidFill>
                <a:latin typeface="Consolas"/>
              </a:rPr>
              <a:t>AND</a:t>
            </a:r>
            <a:r>
              <a:rPr lang="en-US" sz="1100" dirty="0">
                <a:solidFill>
                  <a:srgbClr val="000000"/>
                </a:solidFill>
                <a:latin typeface="Consolas"/>
              </a:rPr>
              <a:t> </a:t>
            </a:r>
            <a:r>
              <a:rPr lang="en-US" sz="1100" dirty="0" err="1">
                <a:solidFill>
                  <a:srgbClr val="000000"/>
                </a:solidFill>
                <a:latin typeface="Consolas"/>
              </a:rPr>
              <a:t>extname</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 </a:t>
            </a:r>
            <a:r>
              <a:rPr lang="en-US" sz="1100" dirty="0">
                <a:solidFill>
                  <a:srgbClr val="FF0000"/>
                </a:solidFill>
                <a:latin typeface="Consolas"/>
              </a:rPr>
              <a:t>'</a:t>
            </a:r>
            <a:r>
              <a:rPr lang="en-US" sz="1100" dirty="0" err="1">
                <a:solidFill>
                  <a:srgbClr val="FF0000"/>
                </a:solidFill>
                <a:latin typeface="Consolas"/>
              </a:rPr>
              <a:t>adminpack</a:t>
            </a:r>
            <a:r>
              <a:rPr lang="en-US" sz="1100" dirty="0">
                <a:solidFill>
                  <a:srgbClr val="FF0000"/>
                </a:solidFill>
                <a:latin typeface="Consolas"/>
              </a:rPr>
              <a:t>'</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808080"/>
                </a:solidFill>
                <a:latin typeface="Consolas"/>
              </a:rPr>
              <a:t>AND</a:t>
            </a:r>
            <a:r>
              <a:rPr lang="en-US" sz="1100" dirty="0">
                <a:solidFill>
                  <a:srgbClr val="000000"/>
                </a:solidFill>
                <a:latin typeface="Consolas"/>
              </a:rPr>
              <a:t> </a:t>
            </a:r>
            <a:r>
              <a:rPr lang="en-US" sz="1100" dirty="0" err="1">
                <a:solidFill>
                  <a:srgbClr val="000000"/>
                </a:solidFill>
                <a:latin typeface="Consolas"/>
              </a:rPr>
              <a:t>extname</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 </a:t>
            </a:r>
            <a:r>
              <a:rPr lang="en-US" sz="1100" dirty="0">
                <a:solidFill>
                  <a:srgbClr val="FF0000"/>
                </a:solidFill>
                <a:latin typeface="Consolas"/>
              </a:rPr>
              <a:t>'</a:t>
            </a:r>
            <a:r>
              <a:rPr lang="en-US" sz="1100" dirty="0" err="1">
                <a:solidFill>
                  <a:srgbClr val="FF0000"/>
                </a:solidFill>
                <a:latin typeface="Consolas"/>
              </a:rPr>
              <a:t>pg_buffercache</a:t>
            </a:r>
            <a:r>
              <a:rPr lang="en-US" sz="1100" dirty="0">
                <a:solidFill>
                  <a:srgbClr val="FF0000"/>
                </a:solidFill>
                <a:latin typeface="Consolas"/>
              </a:rPr>
              <a:t>'</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808080"/>
                </a:solidFill>
                <a:latin typeface="Consolas"/>
              </a:rPr>
              <a:t>OR</a:t>
            </a:r>
            <a:r>
              <a:rPr lang="en-US" sz="1100" dirty="0">
                <a:solidFill>
                  <a:srgbClr val="000000"/>
                </a:solidFill>
                <a:latin typeface="Consolas"/>
              </a:rPr>
              <a:t> ( </a:t>
            </a:r>
            <a:br>
              <a:rPr lang="en-US" sz="1100" dirty="0">
                <a:solidFill>
                  <a:srgbClr val="000000"/>
                </a:solidFill>
                <a:latin typeface="Consolas"/>
              </a:rPr>
            </a:br>
            <a:r>
              <a:rPr lang="en-US" sz="1100" dirty="0">
                <a:solidFill>
                  <a:srgbClr val="000000"/>
                </a:solidFill>
                <a:latin typeface="Consolas"/>
              </a:rPr>
              <a:t>        </a:t>
            </a:r>
            <a:r>
              <a:rPr lang="en-US" sz="1100" dirty="0" err="1">
                <a:solidFill>
                  <a:srgbClr val="000000"/>
                </a:solidFill>
                <a:latin typeface="Consolas"/>
              </a:rPr>
              <a:t>current_database</a:t>
            </a:r>
            <a:r>
              <a:rPr lang="en-US" sz="1100" dirty="0">
                <a:solidFill>
                  <a:srgbClr val="000000"/>
                </a:solidFill>
                <a:latin typeface="Consolas"/>
              </a:rPr>
              <a:t>() </a:t>
            </a:r>
            <a:r>
              <a:rPr lang="en-US" sz="1100" dirty="0">
                <a:solidFill>
                  <a:srgbClr val="808080"/>
                </a:solidFill>
                <a:latin typeface="Consolas"/>
              </a:rPr>
              <a:t>&lt;&gt;</a:t>
            </a:r>
            <a:r>
              <a:rPr lang="en-US" sz="1100" dirty="0">
                <a:solidFill>
                  <a:srgbClr val="000000"/>
                </a:solidFill>
                <a:latin typeface="Consolas"/>
              </a:rPr>
              <a:t> </a:t>
            </a:r>
            <a:r>
              <a:rPr lang="en-US" sz="1100" dirty="0">
                <a:solidFill>
                  <a:srgbClr val="FF0000"/>
                </a:solidFill>
                <a:latin typeface="Consolas"/>
              </a:rPr>
              <a:t>'</a:t>
            </a:r>
            <a:r>
              <a:rPr lang="en-US" sz="1100" dirty="0" err="1">
                <a:solidFill>
                  <a:srgbClr val="FF0000"/>
                </a:solidFill>
                <a:latin typeface="Consolas"/>
              </a:rPr>
              <a:t>postgres</a:t>
            </a:r>
            <a:r>
              <a:rPr lang="en-US" sz="1100" dirty="0">
                <a:solidFill>
                  <a:srgbClr val="FF0000"/>
                </a:solidFill>
                <a:latin typeface="Consolas"/>
              </a:rPr>
              <a:t>'</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808080"/>
                </a:solidFill>
                <a:latin typeface="Consolas"/>
              </a:rPr>
              <a:t>AND</a:t>
            </a:r>
            <a:r>
              <a:rPr lang="en-US" sz="1100" dirty="0">
                <a:solidFill>
                  <a:srgbClr val="000000"/>
                </a:solidFill>
                <a:latin typeface="Consolas"/>
              </a:rPr>
              <a:t> </a:t>
            </a:r>
            <a:r>
              <a:rPr lang="en-US" sz="1100" dirty="0" err="1">
                <a:solidFill>
                  <a:srgbClr val="000000"/>
                </a:solidFill>
                <a:latin typeface="Consolas"/>
              </a:rPr>
              <a:t>extname</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 </a:t>
            </a:r>
            <a:r>
              <a:rPr lang="en-US" sz="1100" dirty="0">
                <a:solidFill>
                  <a:srgbClr val="FF0000"/>
                </a:solidFill>
                <a:latin typeface="Consolas"/>
              </a:rPr>
              <a:t>'</a:t>
            </a:r>
            <a:r>
              <a:rPr lang="en-US" sz="1100" dirty="0" err="1">
                <a:solidFill>
                  <a:srgbClr val="FF0000"/>
                </a:solidFill>
                <a:latin typeface="Consolas"/>
              </a:rPr>
              <a:t>plpgsql</a:t>
            </a:r>
            <a:r>
              <a:rPr lang="en-US" sz="1100" dirty="0">
                <a:solidFill>
                  <a:srgbClr val="FF0000"/>
                </a:solidFill>
                <a:latin typeface="Consolas"/>
              </a:rPr>
              <a:t>'</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808080"/>
                </a:solidFill>
                <a:latin typeface="Consolas"/>
              </a:rPr>
              <a:t>AND</a:t>
            </a:r>
            <a:r>
              <a:rPr lang="en-US" sz="1100" dirty="0">
                <a:solidFill>
                  <a:srgbClr val="000000"/>
                </a:solidFill>
                <a:latin typeface="Consolas"/>
              </a:rPr>
              <a:t> </a:t>
            </a:r>
            <a:r>
              <a:rPr lang="en-US" sz="1100" dirty="0" err="1">
                <a:solidFill>
                  <a:srgbClr val="000000"/>
                </a:solidFill>
                <a:latin typeface="Consolas"/>
              </a:rPr>
              <a:t>extname</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 </a:t>
            </a:r>
            <a:r>
              <a:rPr lang="en-US" sz="1100" dirty="0">
                <a:solidFill>
                  <a:srgbClr val="FF0000"/>
                </a:solidFill>
                <a:latin typeface="Consolas"/>
              </a:rPr>
              <a:t>'</a:t>
            </a:r>
            <a:r>
              <a:rPr lang="en-US" sz="1100" dirty="0" err="1">
                <a:solidFill>
                  <a:srgbClr val="FF0000"/>
                </a:solidFill>
                <a:latin typeface="Consolas"/>
              </a:rPr>
              <a:t>plperl</a:t>
            </a:r>
            <a:r>
              <a:rPr lang="en-US" sz="1100" dirty="0">
                <a:solidFill>
                  <a:srgbClr val="FF0000"/>
                </a:solidFill>
                <a:latin typeface="Consolas"/>
              </a:rPr>
              <a:t>'</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808080"/>
                </a:solidFill>
                <a:latin typeface="Consolas"/>
              </a:rPr>
              <a:t>AND</a:t>
            </a:r>
            <a:r>
              <a:rPr lang="en-US" sz="1100" dirty="0">
                <a:solidFill>
                  <a:srgbClr val="000000"/>
                </a:solidFill>
                <a:latin typeface="Consolas"/>
              </a:rPr>
              <a:t> </a:t>
            </a:r>
            <a:r>
              <a:rPr lang="en-US" sz="1100" dirty="0" err="1">
                <a:solidFill>
                  <a:srgbClr val="000000"/>
                </a:solidFill>
                <a:latin typeface="Consolas"/>
              </a:rPr>
              <a:t>extname</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 </a:t>
            </a:r>
            <a:r>
              <a:rPr lang="en-US" sz="1100" dirty="0" smtClean="0">
                <a:solidFill>
                  <a:srgbClr val="FF0000"/>
                </a:solidFill>
                <a:latin typeface="Consolas"/>
              </a:rPr>
              <a:t>'</a:t>
            </a:r>
            <a:r>
              <a:rPr lang="en-US" sz="1100" dirty="0" err="1" smtClean="0">
                <a:solidFill>
                  <a:srgbClr val="FF0000"/>
                </a:solidFill>
                <a:latin typeface="Consolas"/>
              </a:rPr>
              <a:t>pgtap</a:t>
            </a:r>
            <a:r>
              <a:rPr lang="en-US" sz="1100" dirty="0" smtClean="0">
                <a:solidFill>
                  <a:srgbClr val="FF0000"/>
                </a:solidFill>
                <a:latin typeface="Consolas"/>
              </a:rPr>
              <a:t>'</a:t>
            </a:r>
            <a:r>
              <a:rPr lang="en-US" sz="1100" dirty="0" smtClean="0">
                <a:solidFill>
                  <a:srgbClr val="000000"/>
                </a:solidFill>
                <a:latin typeface="Consolas"/>
              </a:rPr>
              <a:t>); </a:t>
            </a:r>
            <a:endParaRPr lang="en-US" sz="1100" dirty="0">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15</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9479666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Testing Languages installed</a:t>
            </a:r>
            <a:endParaRPr lang="en-US" dirty="0"/>
          </a:p>
        </p:txBody>
      </p:sp>
      <p:sp>
        <p:nvSpPr>
          <p:cNvPr id="3" name="Content Placeholder 2"/>
          <p:cNvSpPr>
            <a:spLocks noGrp="1"/>
          </p:cNvSpPr>
          <p:nvPr>
            <p:ph sz="quarter" idx="13"/>
          </p:nvPr>
        </p:nvSpPr>
        <p:spPr/>
        <p:txBody>
          <a:bodyPr>
            <a:normAutofit fontScale="92500" lnSpcReduction="20000"/>
          </a:bodyPr>
          <a:lstStyle/>
          <a:p>
            <a:r>
              <a:rPr lang="en-US" dirty="0" smtClean="0"/>
              <a:t>We are going to test that we have the correct languages installed and make sure that we do not have the un-secure </a:t>
            </a:r>
            <a:r>
              <a:rPr lang="en-US" dirty="0" err="1" smtClean="0"/>
              <a:t>perl</a:t>
            </a:r>
            <a:r>
              <a:rPr lang="en-US" dirty="0" smtClean="0"/>
              <a:t> installed.</a:t>
            </a:r>
          </a:p>
          <a:p>
            <a:r>
              <a:rPr lang="en-US" dirty="0" err="1" smtClean="0"/>
              <a:t>has_language</a:t>
            </a:r>
            <a:r>
              <a:rPr lang="en-US" dirty="0" smtClean="0"/>
              <a:t> checks for the installed </a:t>
            </a:r>
            <a:r>
              <a:rPr lang="en-US" dirty="0" err="1" smtClean="0"/>
              <a:t>langauge</a:t>
            </a:r>
            <a:r>
              <a:rPr lang="en-US" dirty="0" smtClean="0"/>
              <a:t>.</a:t>
            </a:r>
          </a:p>
          <a:p>
            <a:pPr lvl="1"/>
            <a:r>
              <a:rPr lang="en-US" dirty="0"/>
              <a:t>SELECT </a:t>
            </a:r>
            <a:r>
              <a:rPr lang="en-US" dirty="0" err="1"/>
              <a:t>has_language</a:t>
            </a:r>
            <a:r>
              <a:rPr lang="en-US" dirty="0"/>
              <a:t>( :language );</a:t>
            </a:r>
            <a:endParaRPr lang="en-US" dirty="0" smtClean="0"/>
          </a:p>
          <a:p>
            <a:r>
              <a:rPr lang="en-US" dirty="0" err="1" smtClean="0"/>
              <a:t>hasnt_language</a:t>
            </a:r>
            <a:r>
              <a:rPr lang="en-US" dirty="0" smtClean="0"/>
              <a:t> check to make sure it is not installed.</a:t>
            </a:r>
          </a:p>
          <a:p>
            <a:pPr lvl="1"/>
            <a:r>
              <a:rPr lang="en-US" dirty="0"/>
              <a:t>SELECT </a:t>
            </a:r>
            <a:r>
              <a:rPr lang="en-US" dirty="0" err="1"/>
              <a:t>hasnt_language</a:t>
            </a:r>
            <a:r>
              <a:rPr lang="en-US" dirty="0"/>
              <a:t>( :language );</a:t>
            </a:r>
          </a:p>
        </p:txBody>
      </p:sp>
      <p:sp>
        <p:nvSpPr>
          <p:cNvPr id="7" name="Content Placeholder 6"/>
          <p:cNvSpPr>
            <a:spLocks noGrp="1"/>
          </p:cNvSpPr>
          <p:nvPr>
            <p:ph sz="quarter" idx="14"/>
          </p:nvPr>
        </p:nvSpPr>
        <p:spPr/>
        <p:txBody>
          <a:bodyPr>
            <a:noAutofit/>
          </a:bodyPr>
          <a:lstStyle/>
          <a:p>
            <a:pPr marL="0" indent="0">
              <a:buNone/>
            </a:pPr>
            <a:r>
              <a:rPr lang="en-US" sz="1100" dirty="0" smtClean="0">
                <a:solidFill>
                  <a:srgbClr val="0000FF"/>
                </a:solidFill>
                <a:latin typeface="Consolas"/>
              </a:rPr>
              <a:t>SELECT</a:t>
            </a:r>
            <a:r>
              <a:rPr lang="en-US" sz="1100" dirty="0" smtClean="0">
                <a:solidFill>
                  <a:srgbClr val="000000"/>
                </a:solidFill>
                <a:latin typeface="Consolas"/>
              </a:rPr>
              <a:t> </a:t>
            </a:r>
            <a:r>
              <a:rPr lang="en-US" sz="1100" dirty="0" err="1">
                <a:solidFill>
                  <a:srgbClr val="000000"/>
                </a:solidFill>
                <a:latin typeface="Consolas"/>
              </a:rPr>
              <a:t>has_language</a:t>
            </a:r>
            <a:r>
              <a:rPr lang="en-US" sz="1100" dirty="0">
                <a:solidFill>
                  <a:srgbClr val="000000"/>
                </a:solidFill>
                <a:latin typeface="Consolas"/>
              </a:rPr>
              <a:t>( </a:t>
            </a:r>
            <a:r>
              <a:rPr lang="en-US" sz="1100" dirty="0">
                <a:solidFill>
                  <a:srgbClr val="FF0000"/>
                </a:solidFill>
                <a:latin typeface="Consolas"/>
              </a:rPr>
              <a:t>'c'</a:t>
            </a:r>
            <a:r>
              <a:rPr lang="en-US" sz="1100" dirty="0">
                <a:solidFill>
                  <a:srgbClr val="000000"/>
                </a:solidFill>
                <a:latin typeface="Consolas"/>
              </a:rPr>
              <a:t> ); </a:t>
            </a:r>
            <a:br>
              <a:rPr lang="en-US" sz="1100" dirty="0">
                <a:solidFill>
                  <a:srgbClr val="000000"/>
                </a:solidFill>
                <a:latin typeface="Consolas"/>
              </a:rPr>
            </a:br>
            <a:r>
              <a:rPr lang="en-US" sz="1100" dirty="0">
                <a:solidFill>
                  <a:srgbClr val="0000FF"/>
                </a:solidFill>
                <a:latin typeface="Consolas"/>
              </a:rPr>
              <a:t>SELECT</a:t>
            </a:r>
            <a:r>
              <a:rPr lang="en-US" sz="1100" dirty="0">
                <a:solidFill>
                  <a:srgbClr val="000000"/>
                </a:solidFill>
                <a:latin typeface="Consolas"/>
              </a:rPr>
              <a:t> </a:t>
            </a:r>
            <a:r>
              <a:rPr lang="en-US" sz="1100" dirty="0" err="1">
                <a:solidFill>
                  <a:srgbClr val="000000"/>
                </a:solidFill>
                <a:latin typeface="Consolas"/>
              </a:rPr>
              <a:t>has_language</a:t>
            </a:r>
            <a:r>
              <a:rPr lang="en-US" sz="1100" dirty="0">
                <a:solidFill>
                  <a:srgbClr val="000000"/>
                </a:solidFill>
                <a:latin typeface="Consolas"/>
              </a:rPr>
              <a:t>( </a:t>
            </a:r>
            <a:r>
              <a:rPr lang="en-US" sz="1100" dirty="0">
                <a:solidFill>
                  <a:srgbClr val="FF0000"/>
                </a:solidFill>
                <a:latin typeface="Consolas"/>
              </a:rPr>
              <a:t>'internal'</a:t>
            </a:r>
            <a:r>
              <a:rPr lang="en-US" sz="1100" dirty="0">
                <a:solidFill>
                  <a:srgbClr val="000000"/>
                </a:solidFill>
                <a:latin typeface="Consolas"/>
              </a:rPr>
              <a:t> ); </a:t>
            </a:r>
            <a:br>
              <a:rPr lang="en-US" sz="1100" dirty="0">
                <a:solidFill>
                  <a:srgbClr val="000000"/>
                </a:solidFill>
                <a:latin typeface="Consolas"/>
              </a:rPr>
            </a:br>
            <a:r>
              <a:rPr lang="en-US" sz="1100" dirty="0">
                <a:solidFill>
                  <a:srgbClr val="0000FF"/>
                </a:solidFill>
                <a:latin typeface="Consolas"/>
              </a:rPr>
              <a:t>SELECT</a:t>
            </a:r>
            <a:r>
              <a:rPr lang="en-US" sz="1100" dirty="0">
                <a:solidFill>
                  <a:srgbClr val="000000"/>
                </a:solidFill>
                <a:latin typeface="Consolas"/>
              </a:rPr>
              <a:t> </a:t>
            </a:r>
            <a:r>
              <a:rPr lang="en-US" sz="1100" dirty="0" err="1">
                <a:solidFill>
                  <a:srgbClr val="000000"/>
                </a:solidFill>
                <a:latin typeface="Consolas"/>
              </a:rPr>
              <a:t>has_language</a:t>
            </a:r>
            <a:r>
              <a:rPr lang="en-US" sz="1100" dirty="0">
                <a:solidFill>
                  <a:srgbClr val="000000"/>
                </a:solidFill>
                <a:latin typeface="Consolas"/>
              </a:rPr>
              <a:t>( </a:t>
            </a:r>
            <a:r>
              <a:rPr lang="en-US" sz="1100" dirty="0">
                <a:solidFill>
                  <a:srgbClr val="FF0000"/>
                </a:solidFill>
                <a:latin typeface="Consolas"/>
              </a:rPr>
              <a:t>'</a:t>
            </a:r>
            <a:r>
              <a:rPr lang="en-US" sz="1100" dirty="0" err="1">
                <a:solidFill>
                  <a:srgbClr val="FF0000"/>
                </a:solidFill>
                <a:latin typeface="Consolas"/>
              </a:rPr>
              <a:t>sql</a:t>
            </a:r>
            <a:r>
              <a:rPr lang="en-US" sz="1100" dirty="0">
                <a:solidFill>
                  <a:srgbClr val="FF0000"/>
                </a:solidFill>
                <a:latin typeface="Consolas"/>
              </a:rPr>
              <a:t>'</a:t>
            </a:r>
            <a:r>
              <a:rPr lang="en-US" sz="1100" dirty="0">
                <a:solidFill>
                  <a:srgbClr val="000000"/>
                </a:solidFill>
                <a:latin typeface="Consolas"/>
              </a:rPr>
              <a:t> ); </a:t>
            </a:r>
            <a:br>
              <a:rPr lang="en-US" sz="1100" dirty="0">
                <a:solidFill>
                  <a:srgbClr val="000000"/>
                </a:solidFill>
                <a:latin typeface="Consolas"/>
              </a:rPr>
            </a:br>
            <a:r>
              <a:rPr lang="en-US" sz="1100" dirty="0">
                <a:solidFill>
                  <a:srgbClr val="0000FF"/>
                </a:solidFill>
                <a:latin typeface="Consolas"/>
              </a:rPr>
              <a:t>SELECT</a:t>
            </a:r>
            <a:r>
              <a:rPr lang="en-US" sz="1100" dirty="0">
                <a:solidFill>
                  <a:srgbClr val="000000"/>
                </a:solidFill>
                <a:latin typeface="Consolas"/>
              </a:rPr>
              <a:t> </a:t>
            </a:r>
            <a:r>
              <a:rPr lang="en-US" sz="1100" dirty="0" err="1">
                <a:solidFill>
                  <a:srgbClr val="000000"/>
                </a:solidFill>
                <a:latin typeface="Consolas"/>
              </a:rPr>
              <a:t>has_language</a:t>
            </a:r>
            <a:r>
              <a:rPr lang="en-US" sz="1100" dirty="0">
                <a:solidFill>
                  <a:srgbClr val="000000"/>
                </a:solidFill>
                <a:latin typeface="Consolas"/>
              </a:rPr>
              <a:t>( </a:t>
            </a:r>
            <a:r>
              <a:rPr lang="en-US" sz="1100" dirty="0">
                <a:solidFill>
                  <a:srgbClr val="FF0000"/>
                </a:solidFill>
                <a:latin typeface="Consolas"/>
              </a:rPr>
              <a:t>'</a:t>
            </a:r>
            <a:r>
              <a:rPr lang="en-US" sz="1100" dirty="0" err="1">
                <a:solidFill>
                  <a:srgbClr val="FF0000"/>
                </a:solidFill>
                <a:latin typeface="Consolas"/>
              </a:rPr>
              <a:t>plpgsql</a:t>
            </a:r>
            <a:r>
              <a:rPr lang="en-US" sz="1100" dirty="0">
                <a:solidFill>
                  <a:srgbClr val="FF0000"/>
                </a:solidFill>
                <a:latin typeface="Consolas"/>
              </a:rPr>
              <a:t>'</a:t>
            </a:r>
            <a:r>
              <a:rPr lang="en-US" sz="1100" dirty="0">
                <a:solidFill>
                  <a:srgbClr val="000000"/>
                </a:solidFill>
                <a:latin typeface="Consolas"/>
              </a:rPr>
              <a:t> ); </a:t>
            </a:r>
            <a:br>
              <a:rPr lang="en-US" sz="1100" dirty="0">
                <a:solidFill>
                  <a:srgbClr val="000000"/>
                </a:solidFill>
                <a:latin typeface="Consolas"/>
              </a:rPr>
            </a:br>
            <a:r>
              <a:rPr lang="en-US" sz="1100" dirty="0">
                <a:solidFill>
                  <a:srgbClr val="0000FF"/>
                </a:solidFill>
                <a:latin typeface="Consolas"/>
              </a:rPr>
              <a:t>SELECT</a:t>
            </a:r>
            <a:r>
              <a:rPr lang="en-US" sz="1100" dirty="0">
                <a:solidFill>
                  <a:srgbClr val="000000"/>
                </a:solidFill>
                <a:latin typeface="Consolas"/>
              </a:rPr>
              <a:t> </a:t>
            </a:r>
            <a:r>
              <a:rPr lang="en-US" sz="1100" dirty="0" err="1">
                <a:solidFill>
                  <a:srgbClr val="000000"/>
                </a:solidFill>
                <a:latin typeface="Consolas"/>
              </a:rPr>
              <a:t>has_language</a:t>
            </a:r>
            <a:r>
              <a:rPr lang="en-US" sz="1100" dirty="0">
                <a:solidFill>
                  <a:srgbClr val="000000"/>
                </a:solidFill>
                <a:latin typeface="Consolas"/>
              </a:rPr>
              <a:t>( </a:t>
            </a:r>
            <a:r>
              <a:rPr lang="en-US" sz="1100" dirty="0">
                <a:solidFill>
                  <a:srgbClr val="FF0000"/>
                </a:solidFill>
                <a:latin typeface="Consolas"/>
              </a:rPr>
              <a:t>'</a:t>
            </a:r>
            <a:r>
              <a:rPr lang="en-US" sz="1100" dirty="0" err="1">
                <a:solidFill>
                  <a:srgbClr val="FF0000"/>
                </a:solidFill>
                <a:latin typeface="Consolas"/>
              </a:rPr>
              <a:t>plperl</a:t>
            </a:r>
            <a:r>
              <a:rPr lang="en-US" sz="1100" dirty="0">
                <a:solidFill>
                  <a:srgbClr val="FF0000"/>
                </a:solidFill>
                <a:latin typeface="Consolas"/>
              </a:rPr>
              <a:t>'</a:t>
            </a:r>
            <a:r>
              <a:rPr lang="en-US" sz="1100" dirty="0">
                <a:solidFill>
                  <a:srgbClr val="000000"/>
                </a:solidFill>
                <a:latin typeface="Consolas"/>
              </a:rPr>
              <a:t> ); </a:t>
            </a:r>
            <a:br>
              <a:rPr lang="en-US" sz="1100" dirty="0">
                <a:solidFill>
                  <a:srgbClr val="000000"/>
                </a:solidFill>
                <a:latin typeface="Consolas"/>
              </a:rPr>
            </a:br>
            <a:r>
              <a:rPr lang="en-US" sz="1100" dirty="0">
                <a:solidFill>
                  <a:srgbClr val="0000FF"/>
                </a:solidFill>
                <a:latin typeface="Consolas"/>
              </a:rPr>
              <a:t>SELECT</a:t>
            </a:r>
            <a:r>
              <a:rPr lang="en-US" sz="1100" dirty="0">
                <a:solidFill>
                  <a:srgbClr val="000000"/>
                </a:solidFill>
                <a:latin typeface="Consolas"/>
              </a:rPr>
              <a:t> </a:t>
            </a:r>
            <a:r>
              <a:rPr lang="en-US" sz="1100" dirty="0" err="1">
                <a:solidFill>
                  <a:srgbClr val="000000"/>
                </a:solidFill>
                <a:latin typeface="Consolas"/>
              </a:rPr>
              <a:t>hasnt_language</a:t>
            </a:r>
            <a:r>
              <a:rPr lang="en-US" sz="1100" dirty="0">
                <a:solidFill>
                  <a:srgbClr val="000000"/>
                </a:solidFill>
                <a:latin typeface="Consolas"/>
              </a:rPr>
              <a:t>( </a:t>
            </a:r>
            <a:r>
              <a:rPr lang="en-US" sz="1100" dirty="0">
                <a:solidFill>
                  <a:srgbClr val="FF0000"/>
                </a:solidFill>
                <a:latin typeface="Consolas"/>
              </a:rPr>
              <a:t>'</a:t>
            </a:r>
            <a:r>
              <a:rPr lang="en-US" sz="1100" dirty="0" err="1">
                <a:solidFill>
                  <a:srgbClr val="FF0000"/>
                </a:solidFill>
                <a:latin typeface="Consolas"/>
              </a:rPr>
              <a:t>plperlu</a:t>
            </a:r>
            <a:r>
              <a:rPr lang="en-US" sz="1100" dirty="0">
                <a:solidFill>
                  <a:srgbClr val="FF0000"/>
                </a:solidFill>
                <a:latin typeface="Consolas"/>
              </a:rPr>
              <a:t>'</a:t>
            </a:r>
            <a:r>
              <a:rPr lang="en-US" sz="1100" dirty="0">
                <a:solidFill>
                  <a:srgbClr val="000000"/>
                </a:solidFill>
                <a:latin typeface="Consolas"/>
              </a:rPr>
              <a:t> ); </a:t>
            </a:r>
            <a:endParaRPr lang="en-US" sz="1100" dirty="0">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16</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1954761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for Extra Languages</a:t>
            </a:r>
            <a:endParaRPr lang="en-US" dirty="0"/>
          </a:p>
        </p:txBody>
      </p:sp>
      <p:sp>
        <p:nvSpPr>
          <p:cNvPr id="3" name="Content Placeholder 2"/>
          <p:cNvSpPr>
            <a:spLocks noGrp="1"/>
          </p:cNvSpPr>
          <p:nvPr>
            <p:ph sz="quarter" idx="13"/>
          </p:nvPr>
        </p:nvSpPr>
        <p:spPr/>
        <p:txBody>
          <a:bodyPr/>
          <a:lstStyle/>
          <a:p>
            <a:r>
              <a:rPr lang="en-US" dirty="0" smtClean="0"/>
              <a:t>This test will fail if we have extra languages installed and then list the extra languages.</a:t>
            </a:r>
            <a:endParaRPr lang="en-US" dirty="0"/>
          </a:p>
        </p:txBody>
      </p:sp>
      <p:sp>
        <p:nvSpPr>
          <p:cNvPr id="7" name="Content Placeholder 6"/>
          <p:cNvSpPr>
            <a:spLocks noGrp="1"/>
          </p:cNvSpPr>
          <p:nvPr>
            <p:ph sz="quarter" idx="14"/>
          </p:nvPr>
        </p:nvSpPr>
        <p:spPr/>
        <p:txBody>
          <a:bodyPr>
            <a:noAutofit/>
          </a:bodyPr>
          <a:lstStyle/>
          <a:p>
            <a:pPr marL="0" indent="0">
              <a:buNone/>
            </a:pPr>
            <a:r>
              <a:rPr lang="en-US" sz="1050" dirty="0" smtClean="0">
                <a:solidFill>
                  <a:srgbClr val="0000FF"/>
                </a:solidFill>
                <a:latin typeface="Consolas"/>
              </a:rPr>
              <a:t>SELECT</a:t>
            </a:r>
            <a:r>
              <a:rPr lang="en-US" sz="1050" dirty="0" smtClean="0">
                <a:solidFill>
                  <a:srgbClr val="000000"/>
                </a:solidFill>
                <a:latin typeface="Consolas"/>
              </a:rPr>
              <a:t> </a:t>
            </a:r>
            <a:r>
              <a:rPr lang="en-US" sz="1050" dirty="0">
                <a:solidFill>
                  <a:srgbClr val="0000FF"/>
                </a:solidFill>
                <a:latin typeface="Consolas"/>
              </a:rPr>
              <a:t>is</a:t>
            </a:r>
            <a:r>
              <a:rPr lang="en-US" sz="1050" dirty="0">
                <a:solidFill>
                  <a:srgbClr val="000000"/>
                </a:solidFill>
                <a:latin typeface="Consolas"/>
              </a:rPr>
              <a:t>( </a:t>
            </a:r>
            <a:br>
              <a:rPr lang="en-US" sz="1050" dirty="0">
                <a:solidFill>
                  <a:srgbClr val="000000"/>
                </a:solidFill>
                <a:latin typeface="Consolas"/>
              </a:rPr>
            </a:br>
            <a:r>
              <a:rPr lang="en-US" sz="1050" dirty="0">
                <a:solidFill>
                  <a:srgbClr val="000000"/>
                </a:solidFill>
                <a:latin typeface="Consolas"/>
              </a:rPr>
              <a:t>        (</a:t>
            </a:r>
            <a:r>
              <a:rPr lang="en-US" sz="1050" dirty="0">
                <a:solidFill>
                  <a:srgbClr val="0000FF"/>
                </a:solidFill>
                <a:latin typeface="Consolas"/>
              </a:rPr>
              <a:t>SELECT</a:t>
            </a:r>
            <a:r>
              <a:rPr lang="en-US" sz="1050" dirty="0">
                <a:solidFill>
                  <a:srgbClr val="000000"/>
                </a:solidFill>
                <a:latin typeface="Consolas"/>
              </a:rPr>
              <a:t> </a:t>
            </a:r>
            <a:r>
              <a:rPr lang="en-US" sz="1050" dirty="0">
                <a:solidFill>
                  <a:srgbClr val="FF00FF"/>
                </a:solidFill>
                <a:latin typeface="Consolas"/>
              </a:rPr>
              <a:t>count</a:t>
            </a:r>
            <a:r>
              <a:rPr lang="en-US" sz="1050" dirty="0">
                <a:solidFill>
                  <a:srgbClr val="000000"/>
                </a:solidFill>
                <a:latin typeface="Consolas"/>
              </a:rPr>
              <a:t>(</a:t>
            </a:r>
            <a:r>
              <a:rPr lang="en-US" sz="1050" dirty="0">
                <a:solidFill>
                  <a:srgbClr val="808080"/>
                </a:solidFill>
                <a:latin typeface="Consolas"/>
              </a:rPr>
              <a:t>*</a:t>
            </a:r>
            <a:r>
              <a:rPr lang="en-US" sz="1050" dirty="0">
                <a:solidFill>
                  <a:srgbClr val="000000"/>
                </a:solidFill>
                <a:latin typeface="Consolas"/>
              </a:rPr>
              <a:t>)::</a:t>
            </a:r>
            <a:r>
              <a:rPr lang="en-US" sz="1050" dirty="0" err="1">
                <a:solidFill>
                  <a:srgbClr val="0000FF"/>
                </a:solidFill>
                <a:latin typeface="Consolas"/>
              </a:rPr>
              <a:t>int</a:t>
            </a:r>
            <a:r>
              <a:rPr lang="en-US" sz="1050" dirty="0">
                <a:solidFill>
                  <a:srgbClr val="000000"/>
                </a:solidFill>
                <a:latin typeface="Consolas"/>
              </a:rPr>
              <a:t> </a:t>
            </a:r>
            <a:r>
              <a:rPr lang="en-US" sz="1050" dirty="0">
                <a:solidFill>
                  <a:srgbClr val="0000FF"/>
                </a:solidFill>
                <a:latin typeface="Consolas"/>
              </a:rPr>
              <a:t>FROM</a:t>
            </a:r>
            <a:r>
              <a:rPr lang="en-US" sz="1050" dirty="0">
                <a:solidFill>
                  <a:srgbClr val="000000"/>
                </a:solidFill>
                <a:latin typeface="Consolas"/>
              </a:rPr>
              <a:t> </a:t>
            </a:r>
            <a:r>
              <a:rPr lang="en-US" sz="1050" dirty="0" err="1">
                <a:solidFill>
                  <a:srgbClr val="000000"/>
                </a:solidFill>
                <a:latin typeface="Consolas"/>
              </a:rPr>
              <a:t>pg_catalog.pg_language</a:t>
            </a:r>
            <a:r>
              <a:rPr lang="en-US" sz="1050" dirty="0">
                <a:solidFill>
                  <a:srgbClr val="000000"/>
                </a:solidFill>
                <a:latin typeface="Consolas"/>
              </a:rPr>
              <a:t>) </a:t>
            </a:r>
            <a:br>
              <a:rPr lang="en-US" sz="1050" dirty="0">
                <a:solidFill>
                  <a:srgbClr val="000000"/>
                </a:solidFill>
                <a:latin typeface="Consolas"/>
              </a:rPr>
            </a:br>
            <a:r>
              <a:rPr lang="en-US" sz="1050" dirty="0">
                <a:solidFill>
                  <a:srgbClr val="000000"/>
                </a:solidFill>
                <a:latin typeface="Consolas"/>
              </a:rPr>
              <a:t>    , </a:t>
            </a:r>
            <a:r>
              <a:rPr lang="en-US" sz="1050" b="1" dirty="0">
                <a:solidFill>
                  <a:srgbClr val="800000"/>
                </a:solidFill>
                <a:latin typeface="Consolas"/>
              </a:rPr>
              <a:t>5</a:t>
            </a:r>
            <a:r>
              <a:rPr lang="en-US" sz="1050" dirty="0">
                <a:solidFill>
                  <a:srgbClr val="000000"/>
                </a:solidFill>
                <a:latin typeface="Consolas"/>
              </a:rPr>
              <a:t>, </a:t>
            </a:r>
            <a:r>
              <a:rPr lang="en-US" sz="1050" dirty="0">
                <a:solidFill>
                  <a:srgbClr val="FF0000"/>
                </a:solidFill>
                <a:latin typeface="Consolas"/>
              </a:rPr>
              <a:t>'Verifying no extra languages are installed'</a:t>
            </a:r>
            <a:r>
              <a:rPr lang="en-US" sz="1050" dirty="0">
                <a:solidFill>
                  <a:srgbClr val="000000"/>
                </a:solidFill>
                <a:latin typeface="Consolas"/>
              </a:rPr>
              <a:t>); </a:t>
            </a:r>
            <a:br>
              <a:rPr lang="en-US" sz="1050" dirty="0">
                <a:solidFill>
                  <a:srgbClr val="000000"/>
                </a:solidFill>
                <a:latin typeface="Consolas"/>
              </a:rPr>
            </a:br>
            <a:r>
              <a:rPr lang="en-US" sz="1050" dirty="0">
                <a:solidFill>
                  <a:srgbClr val="000000"/>
                </a:solidFill>
                <a:latin typeface="Consolas"/>
              </a:rPr>
              <a:t/>
            </a:r>
            <a:br>
              <a:rPr lang="en-US" sz="1050" dirty="0">
                <a:solidFill>
                  <a:srgbClr val="000000"/>
                </a:solidFill>
                <a:latin typeface="Consolas"/>
              </a:rPr>
            </a:br>
            <a:r>
              <a:rPr lang="en-US" sz="1050" dirty="0">
                <a:solidFill>
                  <a:srgbClr val="0000FF"/>
                </a:solidFill>
                <a:latin typeface="Consolas"/>
              </a:rPr>
              <a:t>SELECT</a:t>
            </a:r>
            <a:r>
              <a:rPr lang="en-US" sz="1050" dirty="0">
                <a:solidFill>
                  <a:srgbClr val="000000"/>
                </a:solidFill>
                <a:latin typeface="Consolas"/>
              </a:rPr>
              <a:t> </a:t>
            </a:r>
            <a:r>
              <a:rPr lang="en-US" sz="1050" dirty="0" err="1">
                <a:solidFill>
                  <a:srgbClr val="000000"/>
                </a:solidFill>
                <a:latin typeface="Consolas"/>
              </a:rPr>
              <a:t>diag</a:t>
            </a:r>
            <a:r>
              <a:rPr lang="en-US" sz="1050" dirty="0">
                <a:solidFill>
                  <a:srgbClr val="000000"/>
                </a:solidFill>
                <a:latin typeface="Consolas"/>
              </a:rPr>
              <a:t>(</a:t>
            </a:r>
            <a:r>
              <a:rPr lang="en-US" sz="1050" dirty="0">
                <a:solidFill>
                  <a:srgbClr val="FF0000"/>
                </a:solidFill>
                <a:latin typeface="Consolas"/>
              </a:rPr>
              <a:t>'Extra Languages Installed: '</a:t>
            </a:r>
            <a:r>
              <a:rPr lang="en-US" sz="1050" dirty="0">
                <a:solidFill>
                  <a:srgbClr val="000000"/>
                </a:solidFill>
                <a:latin typeface="Consolas"/>
              </a:rPr>
              <a:t> </a:t>
            </a:r>
            <a:r>
              <a:rPr lang="en-US" sz="1050" dirty="0">
                <a:solidFill>
                  <a:srgbClr val="808080"/>
                </a:solidFill>
                <a:latin typeface="Consolas"/>
              </a:rPr>
              <a:t>||</a:t>
            </a:r>
            <a:r>
              <a:rPr lang="en-US" sz="1050" dirty="0">
                <a:solidFill>
                  <a:srgbClr val="000000"/>
                </a:solidFill>
                <a:latin typeface="Consolas"/>
              </a:rPr>
              <a:t> </a:t>
            </a:r>
            <a:r>
              <a:rPr lang="en-US" sz="1050" dirty="0" err="1">
                <a:solidFill>
                  <a:srgbClr val="000000"/>
                </a:solidFill>
                <a:latin typeface="Consolas"/>
              </a:rPr>
              <a:t>lanname</a:t>
            </a:r>
            <a:r>
              <a:rPr lang="en-US" sz="1050" dirty="0">
                <a:solidFill>
                  <a:srgbClr val="000000"/>
                </a:solidFill>
                <a:latin typeface="Consolas"/>
              </a:rPr>
              <a:t>) </a:t>
            </a:r>
            <a:br>
              <a:rPr lang="en-US" sz="1050" dirty="0">
                <a:solidFill>
                  <a:srgbClr val="000000"/>
                </a:solidFill>
                <a:latin typeface="Consolas"/>
              </a:rPr>
            </a:br>
            <a:r>
              <a:rPr lang="en-US" sz="1050" dirty="0">
                <a:solidFill>
                  <a:srgbClr val="0000FF"/>
                </a:solidFill>
                <a:latin typeface="Consolas"/>
              </a:rPr>
              <a:t>FROM</a:t>
            </a:r>
            <a:r>
              <a:rPr lang="en-US" sz="1050" dirty="0">
                <a:solidFill>
                  <a:srgbClr val="000000"/>
                </a:solidFill>
                <a:latin typeface="Consolas"/>
              </a:rPr>
              <a:t> </a:t>
            </a:r>
            <a:r>
              <a:rPr lang="en-US" sz="1050" dirty="0" err="1">
                <a:solidFill>
                  <a:srgbClr val="000000"/>
                </a:solidFill>
                <a:latin typeface="Consolas"/>
              </a:rPr>
              <a:t>pg_catalog.pg_language</a:t>
            </a:r>
            <a:r>
              <a:rPr lang="en-US" sz="1050" dirty="0">
                <a:solidFill>
                  <a:srgbClr val="000000"/>
                </a:solidFill>
                <a:latin typeface="Consolas"/>
              </a:rPr>
              <a:t> </a:t>
            </a:r>
            <a:br>
              <a:rPr lang="en-US" sz="1050" dirty="0">
                <a:solidFill>
                  <a:srgbClr val="000000"/>
                </a:solidFill>
                <a:latin typeface="Consolas"/>
              </a:rPr>
            </a:br>
            <a:r>
              <a:rPr lang="en-US" sz="1050" dirty="0">
                <a:solidFill>
                  <a:srgbClr val="000000"/>
                </a:solidFill>
                <a:latin typeface="Consolas"/>
              </a:rPr>
              <a:t>    </a:t>
            </a:r>
            <a:r>
              <a:rPr lang="en-US" sz="1050" dirty="0">
                <a:solidFill>
                  <a:srgbClr val="0000FF"/>
                </a:solidFill>
                <a:latin typeface="Consolas"/>
              </a:rPr>
              <a:t>WHERE</a:t>
            </a:r>
            <a:r>
              <a:rPr lang="en-US" sz="1050" dirty="0">
                <a:solidFill>
                  <a:srgbClr val="000000"/>
                </a:solidFill>
                <a:latin typeface="Consolas"/>
              </a:rPr>
              <a:t> </a:t>
            </a:r>
            <a:r>
              <a:rPr lang="en-US" sz="1050" dirty="0" err="1">
                <a:solidFill>
                  <a:srgbClr val="000000"/>
                </a:solidFill>
                <a:latin typeface="Consolas"/>
              </a:rPr>
              <a:t>lanname</a:t>
            </a:r>
            <a:r>
              <a:rPr lang="en-US" sz="1050" dirty="0">
                <a:solidFill>
                  <a:srgbClr val="000000"/>
                </a:solidFill>
                <a:latin typeface="Consolas"/>
              </a:rPr>
              <a:t> </a:t>
            </a:r>
            <a:r>
              <a:rPr lang="en-US" sz="1050" dirty="0">
                <a:solidFill>
                  <a:srgbClr val="808080"/>
                </a:solidFill>
                <a:latin typeface="Consolas"/>
              </a:rPr>
              <a:t>!=</a:t>
            </a:r>
            <a:r>
              <a:rPr lang="en-US" sz="1050" dirty="0">
                <a:solidFill>
                  <a:srgbClr val="000000"/>
                </a:solidFill>
                <a:latin typeface="Consolas"/>
              </a:rPr>
              <a:t> </a:t>
            </a:r>
            <a:r>
              <a:rPr lang="en-US" sz="1050" dirty="0">
                <a:solidFill>
                  <a:srgbClr val="FF0000"/>
                </a:solidFill>
                <a:latin typeface="Consolas"/>
              </a:rPr>
              <a:t>'c'</a:t>
            </a:r>
            <a:r>
              <a:rPr lang="en-US" sz="1050" dirty="0">
                <a:solidFill>
                  <a:srgbClr val="000000"/>
                </a:solidFill>
                <a:latin typeface="Consolas"/>
              </a:rPr>
              <a:t> </a:t>
            </a:r>
            <a:br>
              <a:rPr lang="en-US" sz="1050" dirty="0">
                <a:solidFill>
                  <a:srgbClr val="000000"/>
                </a:solidFill>
                <a:latin typeface="Consolas"/>
              </a:rPr>
            </a:br>
            <a:r>
              <a:rPr lang="en-US" sz="1050" dirty="0">
                <a:solidFill>
                  <a:srgbClr val="000000"/>
                </a:solidFill>
                <a:latin typeface="Consolas"/>
              </a:rPr>
              <a:t>        </a:t>
            </a:r>
            <a:r>
              <a:rPr lang="en-US" sz="1050" dirty="0">
                <a:solidFill>
                  <a:srgbClr val="808080"/>
                </a:solidFill>
                <a:latin typeface="Consolas"/>
              </a:rPr>
              <a:t>AND</a:t>
            </a:r>
            <a:r>
              <a:rPr lang="en-US" sz="1050" dirty="0">
                <a:solidFill>
                  <a:srgbClr val="000000"/>
                </a:solidFill>
                <a:latin typeface="Consolas"/>
              </a:rPr>
              <a:t> </a:t>
            </a:r>
            <a:r>
              <a:rPr lang="en-US" sz="1050" dirty="0" err="1">
                <a:solidFill>
                  <a:srgbClr val="000000"/>
                </a:solidFill>
                <a:latin typeface="Consolas"/>
              </a:rPr>
              <a:t>lanname</a:t>
            </a:r>
            <a:r>
              <a:rPr lang="en-US" sz="1050" dirty="0">
                <a:solidFill>
                  <a:srgbClr val="000000"/>
                </a:solidFill>
                <a:latin typeface="Consolas"/>
              </a:rPr>
              <a:t> </a:t>
            </a:r>
            <a:r>
              <a:rPr lang="en-US" sz="1050" dirty="0">
                <a:solidFill>
                  <a:srgbClr val="808080"/>
                </a:solidFill>
                <a:latin typeface="Consolas"/>
              </a:rPr>
              <a:t>!=</a:t>
            </a:r>
            <a:r>
              <a:rPr lang="en-US" sz="1050" dirty="0">
                <a:solidFill>
                  <a:srgbClr val="000000"/>
                </a:solidFill>
                <a:latin typeface="Consolas"/>
              </a:rPr>
              <a:t> </a:t>
            </a:r>
            <a:r>
              <a:rPr lang="en-US" sz="1050" dirty="0">
                <a:solidFill>
                  <a:srgbClr val="FF0000"/>
                </a:solidFill>
                <a:latin typeface="Consolas"/>
              </a:rPr>
              <a:t>'internal'</a:t>
            </a:r>
            <a:r>
              <a:rPr lang="en-US" sz="1050" dirty="0">
                <a:solidFill>
                  <a:srgbClr val="000000"/>
                </a:solidFill>
                <a:latin typeface="Consolas"/>
              </a:rPr>
              <a:t> </a:t>
            </a:r>
            <a:br>
              <a:rPr lang="en-US" sz="1050" dirty="0">
                <a:solidFill>
                  <a:srgbClr val="000000"/>
                </a:solidFill>
                <a:latin typeface="Consolas"/>
              </a:rPr>
            </a:br>
            <a:r>
              <a:rPr lang="en-US" sz="1050" dirty="0">
                <a:solidFill>
                  <a:srgbClr val="000000"/>
                </a:solidFill>
                <a:latin typeface="Consolas"/>
              </a:rPr>
              <a:t>        </a:t>
            </a:r>
            <a:r>
              <a:rPr lang="en-US" sz="1050" dirty="0">
                <a:solidFill>
                  <a:srgbClr val="808080"/>
                </a:solidFill>
                <a:latin typeface="Consolas"/>
              </a:rPr>
              <a:t>AND</a:t>
            </a:r>
            <a:r>
              <a:rPr lang="en-US" sz="1050" dirty="0">
                <a:solidFill>
                  <a:srgbClr val="000000"/>
                </a:solidFill>
                <a:latin typeface="Consolas"/>
              </a:rPr>
              <a:t> </a:t>
            </a:r>
            <a:r>
              <a:rPr lang="en-US" sz="1050" dirty="0" err="1">
                <a:solidFill>
                  <a:srgbClr val="000000"/>
                </a:solidFill>
                <a:latin typeface="Consolas"/>
              </a:rPr>
              <a:t>lanname</a:t>
            </a:r>
            <a:r>
              <a:rPr lang="en-US" sz="1050" dirty="0">
                <a:solidFill>
                  <a:srgbClr val="000000"/>
                </a:solidFill>
                <a:latin typeface="Consolas"/>
              </a:rPr>
              <a:t> </a:t>
            </a:r>
            <a:r>
              <a:rPr lang="en-US" sz="1050" dirty="0">
                <a:solidFill>
                  <a:srgbClr val="808080"/>
                </a:solidFill>
                <a:latin typeface="Consolas"/>
              </a:rPr>
              <a:t>!=</a:t>
            </a:r>
            <a:r>
              <a:rPr lang="en-US" sz="1050" dirty="0">
                <a:solidFill>
                  <a:srgbClr val="000000"/>
                </a:solidFill>
                <a:latin typeface="Consolas"/>
              </a:rPr>
              <a:t> </a:t>
            </a:r>
            <a:r>
              <a:rPr lang="en-US" sz="1050" dirty="0">
                <a:solidFill>
                  <a:srgbClr val="FF0000"/>
                </a:solidFill>
                <a:latin typeface="Consolas"/>
              </a:rPr>
              <a:t>'</a:t>
            </a:r>
            <a:r>
              <a:rPr lang="en-US" sz="1050" dirty="0" err="1">
                <a:solidFill>
                  <a:srgbClr val="FF0000"/>
                </a:solidFill>
                <a:latin typeface="Consolas"/>
              </a:rPr>
              <a:t>sql</a:t>
            </a:r>
            <a:r>
              <a:rPr lang="en-US" sz="1050" dirty="0">
                <a:solidFill>
                  <a:srgbClr val="FF0000"/>
                </a:solidFill>
                <a:latin typeface="Consolas"/>
              </a:rPr>
              <a:t>'</a:t>
            </a:r>
            <a:r>
              <a:rPr lang="en-US" sz="1050" dirty="0">
                <a:solidFill>
                  <a:srgbClr val="000000"/>
                </a:solidFill>
                <a:latin typeface="Consolas"/>
              </a:rPr>
              <a:t> </a:t>
            </a:r>
            <a:br>
              <a:rPr lang="en-US" sz="1050" dirty="0">
                <a:solidFill>
                  <a:srgbClr val="000000"/>
                </a:solidFill>
                <a:latin typeface="Consolas"/>
              </a:rPr>
            </a:br>
            <a:r>
              <a:rPr lang="en-US" sz="1050" dirty="0">
                <a:solidFill>
                  <a:srgbClr val="000000"/>
                </a:solidFill>
                <a:latin typeface="Consolas"/>
              </a:rPr>
              <a:t>        </a:t>
            </a:r>
            <a:r>
              <a:rPr lang="en-US" sz="1050" dirty="0">
                <a:solidFill>
                  <a:srgbClr val="808080"/>
                </a:solidFill>
                <a:latin typeface="Consolas"/>
              </a:rPr>
              <a:t>AND</a:t>
            </a:r>
            <a:r>
              <a:rPr lang="en-US" sz="1050" dirty="0">
                <a:solidFill>
                  <a:srgbClr val="000000"/>
                </a:solidFill>
                <a:latin typeface="Consolas"/>
              </a:rPr>
              <a:t> </a:t>
            </a:r>
            <a:r>
              <a:rPr lang="en-US" sz="1050" dirty="0" err="1">
                <a:solidFill>
                  <a:srgbClr val="000000"/>
                </a:solidFill>
                <a:latin typeface="Consolas"/>
              </a:rPr>
              <a:t>lanname</a:t>
            </a:r>
            <a:r>
              <a:rPr lang="en-US" sz="1050" dirty="0">
                <a:solidFill>
                  <a:srgbClr val="000000"/>
                </a:solidFill>
                <a:latin typeface="Consolas"/>
              </a:rPr>
              <a:t> </a:t>
            </a:r>
            <a:r>
              <a:rPr lang="en-US" sz="1050" dirty="0">
                <a:solidFill>
                  <a:srgbClr val="808080"/>
                </a:solidFill>
                <a:latin typeface="Consolas"/>
              </a:rPr>
              <a:t>!=</a:t>
            </a:r>
            <a:r>
              <a:rPr lang="en-US" sz="1050" dirty="0">
                <a:solidFill>
                  <a:srgbClr val="000000"/>
                </a:solidFill>
                <a:latin typeface="Consolas"/>
              </a:rPr>
              <a:t> </a:t>
            </a:r>
            <a:r>
              <a:rPr lang="en-US" sz="1050" dirty="0">
                <a:solidFill>
                  <a:srgbClr val="FF0000"/>
                </a:solidFill>
                <a:latin typeface="Consolas"/>
              </a:rPr>
              <a:t>'</a:t>
            </a:r>
            <a:r>
              <a:rPr lang="en-US" sz="1050" dirty="0" err="1">
                <a:solidFill>
                  <a:srgbClr val="FF0000"/>
                </a:solidFill>
                <a:latin typeface="Consolas"/>
              </a:rPr>
              <a:t>plpgsql</a:t>
            </a:r>
            <a:r>
              <a:rPr lang="en-US" sz="1050" dirty="0">
                <a:solidFill>
                  <a:srgbClr val="FF0000"/>
                </a:solidFill>
                <a:latin typeface="Consolas"/>
              </a:rPr>
              <a:t>'</a:t>
            </a:r>
            <a:r>
              <a:rPr lang="en-US" sz="1050" dirty="0">
                <a:solidFill>
                  <a:srgbClr val="000000"/>
                </a:solidFill>
                <a:latin typeface="Consolas"/>
              </a:rPr>
              <a:t> </a:t>
            </a:r>
            <a:br>
              <a:rPr lang="en-US" sz="1050" dirty="0">
                <a:solidFill>
                  <a:srgbClr val="000000"/>
                </a:solidFill>
                <a:latin typeface="Consolas"/>
              </a:rPr>
            </a:br>
            <a:r>
              <a:rPr lang="en-US" sz="1050" dirty="0">
                <a:solidFill>
                  <a:srgbClr val="000000"/>
                </a:solidFill>
                <a:latin typeface="Consolas"/>
              </a:rPr>
              <a:t>        </a:t>
            </a:r>
            <a:r>
              <a:rPr lang="en-US" sz="1050" dirty="0">
                <a:solidFill>
                  <a:srgbClr val="808080"/>
                </a:solidFill>
                <a:latin typeface="Consolas"/>
              </a:rPr>
              <a:t>AND</a:t>
            </a:r>
            <a:r>
              <a:rPr lang="en-US" sz="1050" dirty="0">
                <a:solidFill>
                  <a:srgbClr val="000000"/>
                </a:solidFill>
                <a:latin typeface="Consolas"/>
              </a:rPr>
              <a:t> </a:t>
            </a:r>
            <a:r>
              <a:rPr lang="en-US" sz="1050" dirty="0" err="1">
                <a:solidFill>
                  <a:srgbClr val="000000"/>
                </a:solidFill>
                <a:latin typeface="Consolas"/>
              </a:rPr>
              <a:t>lanname</a:t>
            </a:r>
            <a:r>
              <a:rPr lang="en-US" sz="1050" dirty="0">
                <a:solidFill>
                  <a:srgbClr val="000000"/>
                </a:solidFill>
                <a:latin typeface="Consolas"/>
              </a:rPr>
              <a:t> </a:t>
            </a:r>
            <a:r>
              <a:rPr lang="en-US" sz="1050" dirty="0">
                <a:solidFill>
                  <a:srgbClr val="808080"/>
                </a:solidFill>
                <a:latin typeface="Consolas"/>
              </a:rPr>
              <a:t>!=</a:t>
            </a:r>
            <a:r>
              <a:rPr lang="en-US" sz="1050" dirty="0">
                <a:solidFill>
                  <a:srgbClr val="000000"/>
                </a:solidFill>
                <a:latin typeface="Consolas"/>
              </a:rPr>
              <a:t> </a:t>
            </a:r>
            <a:r>
              <a:rPr lang="en-US" sz="1050" dirty="0">
                <a:solidFill>
                  <a:srgbClr val="FF0000"/>
                </a:solidFill>
                <a:latin typeface="Consolas"/>
              </a:rPr>
              <a:t>'</a:t>
            </a:r>
            <a:r>
              <a:rPr lang="en-US" sz="1050" dirty="0" err="1">
                <a:solidFill>
                  <a:srgbClr val="FF0000"/>
                </a:solidFill>
                <a:latin typeface="Consolas"/>
              </a:rPr>
              <a:t>plperl</a:t>
            </a:r>
            <a:r>
              <a:rPr lang="en-US" sz="1050" dirty="0">
                <a:solidFill>
                  <a:srgbClr val="FF0000"/>
                </a:solidFill>
                <a:latin typeface="Consolas"/>
              </a:rPr>
              <a:t>'</a:t>
            </a:r>
            <a:r>
              <a:rPr lang="en-US" sz="1050" dirty="0">
                <a:solidFill>
                  <a:srgbClr val="000000"/>
                </a:solidFill>
                <a:latin typeface="Consolas"/>
              </a:rPr>
              <a:t>; </a:t>
            </a:r>
            <a:endParaRPr lang="en-US" sz="1050" dirty="0">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17</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2396457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for </a:t>
            </a:r>
            <a:r>
              <a:rPr lang="en-US" dirty="0" err="1" smtClean="0"/>
              <a:t>perl</a:t>
            </a:r>
            <a:r>
              <a:rPr lang="en-US" dirty="0" smtClean="0"/>
              <a:t> bug.</a:t>
            </a:r>
            <a:endParaRPr lang="en-US" dirty="0"/>
          </a:p>
        </p:txBody>
      </p:sp>
      <p:sp>
        <p:nvSpPr>
          <p:cNvPr id="3" name="Content Placeholder 2"/>
          <p:cNvSpPr>
            <a:spLocks noGrp="1"/>
          </p:cNvSpPr>
          <p:nvPr>
            <p:ph sz="quarter" idx="13"/>
          </p:nvPr>
        </p:nvSpPr>
        <p:spPr/>
        <p:txBody>
          <a:bodyPr/>
          <a:lstStyle/>
          <a:p>
            <a:r>
              <a:rPr lang="en-US" dirty="0" smtClean="0"/>
              <a:t>We once ran into a bug with </a:t>
            </a:r>
            <a:r>
              <a:rPr lang="en-US" dirty="0" err="1" smtClean="0"/>
              <a:t>perl</a:t>
            </a:r>
            <a:r>
              <a:rPr lang="en-US" dirty="0" smtClean="0"/>
              <a:t> when upgrading. This tests that multiplicity is defined within the </a:t>
            </a:r>
            <a:r>
              <a:rPr lang="en-US" dirty="0" err="1" smtClean="0"/>
              <a:t>perl</a:t>
            </a:r>
            <a:r>
              <a:rPr lang="en-US" dirty="0" smtClean="0"/>
              <a:t> otherwise </a:t>
            </a:r>
            <a:r>
              <a:rPr lang="en-US" dirty="0" err="1" smtClean="0"/>
              <a:t>perl</a:t>
            </a:r>
            <a:r>
              <a:rPr lang="en-US" dirty="0" smtClean="0"/>
              <a:t> will not work properly with Postgres.</a:t>
            </a:r>
          </a:p>
          <a:p>
            <a:r>
              <a:rPr lang="en-US" dirty="0" err="1" smtClean="0"/>
              <a:t>lives_ok</a:t>
            </a:r>
            <a:r>
              <a:rPr lang="en-US" dirty="0" smtClean="0"/>
              <a:t> tests a prepared statement or </a:t>
            </a:r>
            <a:r>
              <a:rPr lang="en-US" dirty="0" err="1" smtClean="0"/>
              <a:t>sql</a:t>
            </a:r>
            <a:r>
              <a:rPr lang="en-US" dirty="0" smtClean="0"/>
              <a:t> and makes sure that it does not error out.</a:t>
            </a:r>
          </a:p>
          <a:p>
            <a:pPr lvl="1"/>
            <a:r>
              <a:rPr lang="en-US" dirty="0"/>
              <a:t>SELECT </a:t>
            </a:r>
            <a:r>
              <a:rPr lang="en-US" dirty="0" err="1"/>
              <a:t>lives_ok</a:t>
            </a:r>
            <a:r>
              <a:rPr lang="en-US" dirty="0"/>
              <a:t>( :</a:t>
            </a:r>
            <a:r>
              <a:rPr lang="en-US" dirty="0" err="1"/>
              <a:t>sql</a:t>
            </a:r>
            <a:r>
              <a:rPr lang="en-US" dirty="0"/>
              <a:t>, :description );</a:t>
            </a:r>
          </a:p>
        </p:txBody>
      </p:sp>
      <p:sp>
        <p:nvSpPr>
          <p:cNvPr id="7" name="Content Placeholder 6"/>
          <p:cNvSpPr>
            <a:spLocks noGrp="1"/>
          </p:cNvSpPr>
          <p:nvPr>
            <p:ph sz="quarter" idx="14"/>
          </p:nvPr>
        </p:nvSpPr>
        <p:spPr/>
        <p:txBody>
          <a:bodyPr>
            <a:normAutofit lnSpcReduction="10000"/>
          </a:bodyPr>
          <a:lstStyle/>
          <a:p>
            <a:pPr marL="0" indent="0">
              <a:buNone/>
            </a:pPr>
            <a:r>
              <a:rPr lang="en-US" sz="900" dirty="0">
                <a:solidFill>
                  <a:srgbClr val="0000FF"/>
                </a:solidFill>
                <a:latin typeface="Consolas"/>
              </a:rPr>
              <a:t>SET</a:t>
            </a:r>
            <a:r>
              <a:rPr lang="en-US" sz="900" dirty="0">
                <a:solidFill>
                  <a:srgbClr val="000000"/>
                </a:solidFill>
                <a:latin typeface="Consolas"/>
              </a:rPr>
              <a:t> ROLE </a:t>
            </a:r>
            <a:r>
              <a:rPr lang="en-US" sz="900" dirty="0" err="1">
                <a:solidFill>
                  <a:srgbClr val="000000"/>
                </a:solidFill>
                <a:latin typeface="Consolas"/>
              </a:rPr>
              <a:t>postgres</a:t>
            </a:r>
            <a:r>
              <a:rPr lang="en-US" sz="900" dirty="0">
                <a:solidFill>
                  <a:srgbClr val="000000"/>
                </a:solidFill>
                <a:latin typeface="Consolas"/>
              </a:rPr>
              <a:t>; </a:t>
            </a:r>
            <a:br>
              <a:rPr lang="en-US" sz="900" dirty="0">
                <a:solidFill>
                  <a:srgbClr val="000000"/>
                </a:solidFill>
                <a:latin typeface="Consolas"/>
              </a:rPr>
            </a:br>
            <a:r>
              <a:rPr lang="en-US" sz="900" dirty="0">
                <a:solidFill>
                  <a:srgbClr val="0000FF"/>
                </a:solidFill>
                <a:latin typeface="Consolas"/>
              </a:rPr>
              <a:t>SET</a:t>
            </a:r>
            <a:r>
              <a:rPr lang="en-US" sz="900" dirty="0">
                <a:solidFill>
                  <a:srgbClr val="000000"/>
                </a:solidFill>
                <a:latin typeface="Consolas"/>
              </a:rPr>
              <a:t> </a:t>
            </a:r>
            <a:r>
              <a:rPr lang="en-US" sz="900" dirty="0" err="1">
                <a:solidFill>
                  <a:srgbClr val="000000"/>
                </a:solidFill>
                <a:latin typeface="Consolas"/>
              </a:rPr>
              <a:t>search_path</a:t>
            </a:r>
            <a:r>
              <a:rPr lang="en-US" sz="900" dirty="0">
                <a:solidFill>
                  <a:srgbClr val="000000"/>
                </a:solidFill>
                <a:latin typeface="Consolas"/>
              </a:rPr>
              <a:t> </a:t>
            </a:r>
            <a:r>
              <a:rPr lang="en-US" sz="900" dirty="0">
                <a:solidFill>
                  <a:srgbClr val="0000FF"/>
                </a:solidFill>
                <a:latin typeface="Consolas"/>
              </a:rPr>
              <a:t>TO</a:t>
            </a:r>
            <a:r>
              <a:rPr lang="en-US" sz="900" dirty="0">
                <a:solidFill>
                  <a:srgbClr val="000000"/>
                </a:solidFill>
                <a:latin typeface="Consolas"/>
              </a:rPr>
              <a:t> </a:t>
            </a:r>
            <a:r>
              <a:rPr lang="en-US" sz="900" dirty="0">
                <a:solidFill>
                  <a:srgbClr val="0000FF"/>
                </a:solidFill>
                <a:latin typeface="Consolas"/>
              </a:rPr>
              <a:t>public</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r>
            <a:br>
              <a:rPr lang="en-US" sz="900" dirty="0">
                <a:solidFill>
                  <a:srgbClr val="000000"/>
                </a:solidFill>
                <a:latin typeface="Consolas"/>
              </a:rPr>
            </a:br>
            <a:r>
              <a:rPr lang="en-US" sz="900" dirty="0">
                <a:solidFill>
                  <a:srgbClr val="0000FF"/>
                </a:solidFill>
                <a:latin typeface="Consolas"/>
              </a:rPr>
              <a:t>CREATE</a:t>
            </a:r>
            <a:r>
              <a:rPr lang="en-US" sz="900" dirty="0">
                <a:solidFill>
                  <a:srgbClr val="000000"/>
                </a:solidFill>
                <a:latin typeface="Consolas"/>
              </a:rPr>
              <a:t> </a:t>
            </a:r>
            <a:r>
              <a:rPr lang="en-US" sz="900" dirty="0">
                <a:solidFill>
                  <a:srgbClr val="0000FF"/>
                </a:solidFill>
                <a:latin typeface="Consolas"/>
              </a:rPr>
              <a:t>FUNCTION</a:t>
            </a:r>
            <a:r>
              <a:rPr lang="en-US" sz="900" dirty="0">
                <a:solidFill>
                  <a:srgbClr val="000000"/>
                </a:solidFill>
                <a:latin typeface="Consolas"/>
              </a:rPr>
              <a:t> </a:t>
            </a:r>
            <a:r>
              <a:rPr lang="en-US" sz="900" dirty="0" err="1">
                <a:solidFill>
                  <a:srgbClr val="0000FF"/>
                </a:solidFill>
                <a:latin typeface="Consolas"/>
              </a:rPr>
              <a:t>public</a:t>
            </a:r>
            <a:r>
              <a:rPr lang="en-US" sz="900" dirty="0" err="1">
                <a:solidFill>
                  <a:srgbClr val="000000"/>
                </a:solidFill>
                <a:latin typeface="Consolas"/>
              </a:rPr>
              <a:t>.perl_test</a:t>
            </a:r>
            <a:r>
              <a:rPr lang="en-US" sz="900" dirty="0">
                <a:solidFill>
                  <a:srgbClr val="000000"/>
                </a:solidFill>
                <a:latin typeface="Consolas"/>
              </a:rPr>
              <a:t> () </a:t>
            </a:r>
            <a:br>
              <a:rPr lang="en-US" sz="900" dirty="0">
                <a:solidFill>
                  <a:srgbClr val="000000"/>
                </a:solidFill>
                <a:latin typeface="Consolas"/>
              </a:rPr>
            </a:br>
            <a:r>
              <a:rPr lang="en-US" sz="900" dirty="0">
                <a:solidFill>
                  <a:srgbClr val="0000FF"/>
                </a:solidFill>
                <a:latin typeface="Consolas"/>
              </a:rPr>
              <a:t>RETURNS</a:t>
            </a:r>
            <a:r>
              <a:rPr lang="en-US" sz="900" dirty="0">
                <a:solidFill>
                  <a:srgbClr val="000000"/>
                </a:solidFill>
                <a:latin typeface="Consolas"/>
              </a:rPr>
              <a:t> </a:t>
            </a:r>
            <a:r>
              <a:rPr lang="en-US" sz="900" dirty="0">
                <a:solidFill>
                  <a:srgbClr val="0000FF"/>
                </a:solidFill>
                <a:latin typeface="Consolas"/>
              </a:rPr>
              <a:t>integer</a:t>
            </a:r>
            <a:r>
              <a:rPr lang="en-US" sz="900" dirty="0">
                <a:solidFill>
                  <a:srgbClr val="000000"/>
                </a:solidFill>
                <a:latin typeface="Consolas"/>
              </a:rPr>
              <a:t> </a:t>
            </a:r>
            <a:r>
              <a:rPr lang="en-US" sz="900" dirty="0">
                <a:solidFill>
                  <a:srgbClr val="0000FF"/>
                </a:solidFill>
                <a:latin typeface="Consolas"/>
              </a:rPr>
              <a:t>AS</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$body$ </a:t>
            </a:r>
            <a:br>
              <a:rPr lang="en-US" sz="900" dirty="0">
                <a:solidFill>
                  <a:srgbClr val="000000"/>
                </a:solidFill>
                <a:latin typeface="Consolas"/>
              </a:rPr>
            </a:br>
            <a:r>
              <a:rPr lang="en-US" sz="900" dirty="0">
                <a:solidFill>
                  <a:srgbClr val="0000FF"/>
                </a:solidFill>
                <a:latin typeface="Consolas"/>
              </a:rPr>
              <a:t>return</a:t>
            </a:r>
            <a:r>
              <a:rPr lang="en-US" sz="900" dirty="0">
                <a:solidFill>
                  <a:srgbClr val="000000"/>
                </a:solidFill>
                <a:latin typeface="Consolas"/>
              </a:rPr>
              <a:t> </a:t>
            </a:r>
            <a:r>
              <a:rPr lang="en-US" sz="900" b="1" dirty="0">
                <a:solidFill>
                  <a:srgbClr val="800000"/>
                </a:solidFill>
                <a:latin typeface="Consolas"/>
              </a:rPr>
              <a:t>1</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$body$ </a:t>
            </a:r>
            <a:br>
              <a:rPr lang="en-US" sz="900" dirty="0">
                <a:solidFill>
                  <a:srgbClr val="000000"/>
                </a:solidFill>
                <a:latin typeface="Consolas"/>
              </a:rPr>
            </a:br>
            <a:r>
              <a:rPr lang="en-US" sz="900" dirty="0">
                <a:solidFill>
                  <a:srgbClr val="000000"/>
                </a:solidFill>
                <a:latin typeface="Consolas"/>
              </a:rPr>
              <a:t>LANGUAGE </a:t>
            </a:r>
            <a:r>
              <a:rPr lang="en-US" sz="900" dirty="0">
                <a:solidFill>
                  <a:srgbClr val="FF0000"/>
                </a:solidFill>
                <a:latin typeface="Consolas"/>
              </a:rPr>
              <a:t>'</a:t>
            </a:r>
            <a:r>
              <a:rPr lang="en-US" sz="900" dirty="0" err="1">
                <a:solidFill>
                  <a:srgbClr val="FF0000"/>
                </a:solidFill>
                <a:latin typeface="Consolas"/>
              </a:rPr>
              <a:t>plperl</a:t>
            </a:r>
            <a:r>
              <a:rPr lang="en-US" sz="900" dirty="0">
                <a:solidFill>
                  <a:srgbClr val="FF0000"/>
                </a:solidFill>
                <a:latin typeface="Consolas"/>
              </a:rPr>
              <a:t>'</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VOLATILE </a:t>
            </a:r>
            <a:br>
              <a:rPr lang="en-US" sz="900" dirty="0">
                <a:solidFill>
                  <a:srgbClr val="000000"/>
                </a:solidFill>
                <a:latin typeface="Consolas"/>
              </a:rPr>
            </a:br>
            <a:r>
              <a:rPr lang="en-US" sz="900" dirty="0">
                <a:solidFill>
                  <a:srgbClr val="000000"/>
                </a:solidFill>
                <a:latin typeface="Consolas"/>
              </a:rPr>
              <a:t>CALLED </a:t>
            </a:r>
            <a:r>
              <a:rPr lang="en-US" sz="900" dirty="0">
                <a:solidFill>
                  <a:srgbClr val="0000FF"/>
                </a:solidFill>
                <a:latin typeface="Consolas"/>
              </a:rPr>
              <a:t>ON</a:t>
            </a:r>
            <a:r>
              <a:rPr lang="en-US" sz="900" dirty="0">
                <a:solidFill>
                  <a:srgbClr val="000000"/>
                </a:solidFill>
                <a:latin typeface="Consolas"/>
              </a:rPr>
              <a:t> </a:t>
            </a:r>
            <a:r>
              <a:rPr lang="en-US" sz="900" dirty="0">
                <a:solidFill>
                  <a:srgbClr val="0000FF"/>
                </a:solidFill>
                <a:latin typeface="Consolas"/>
              </a:rPr>
              <a:t>NULL</a:t>
            </a:r>
            <a:r>
              <a:rPr lang="en-US" sz="900" dirty="0">
                <a:solidFill>
                  <a:srgbClr val="000000"/>
                </a:solidFill>
                <a:latin typeface="Consolas"/>
              </a:rPr>
              <a:t> INPUT </a:t>
            </a:r>
            <a:br>
              <a:rPr lang="en-US" sz="900" dirty="0">
                <a:solidFill>
                  <a:srgbClr val="000000"/>
                </a:solidFill>
                <a:latin typeface="Consolas"/>
              </a:rPr>
            </a:br>
            <a:r>
              <a:rPr lang="en-US" sz="900" dirty="0">
                <a:solidFill>
                  <a:srgbClr val="000000"/>
                </a:solidFill>
                <a:latin typeface="Consolas"/>
              </a:rPr>
              <a:t>SECURITY INVOKER; </a:t>
            </a:r>
            <a:br>
              <a:rPr lang="en-US" sz="900" dirty="0">
                <a:solidFill>
                  <a:srgbClr val="000000"/>
                </a:solidFill>
                <a:latin typeface="Consolas"/>
              </a:rPr>
            </a:br>
            <a:r>
              <a:rPr lang="en-US" sz="900" dirty="0">
                <a:solidFill>
                  <a:srgbClr val="000000"/>
                </a:solidFill>
                <a:latin typeface="Consolas"/>
              </a:rPr>
              <a:t/>
            </a:r>
            <a:br>
              <a:rPr lang="en-US" sz="900" dirty="0">
                <a:solidFill>
                  <a:srgbClr val="000000"/>
                </a:solidFill>
                <a:latin typeface="Consolas"/>
              </a:rPr>
            </a:br>
            <a:r>
              <a:rPr lang="en-US" sz="900" dirty="0">
                <a:solidFill>
                  <a:srgbClr val="0000FF"/>
                </a:solidFill>
                <a:latin typeface="Consolas"/>
              </a:rPr>
              <a:t>GRANT</a:t>
            </a:r>
            <a:r>
              <a:rPr lang="en-US" sz="900" dirty="0">
                <a:solidFill>
                  <a:srgbClr val="000000"/>
                </a:solidFill>
                <a:latin typeface="Consolas"/>
              </a:rPr>
              <a:t> </a:t>
            </a:r>
            <a:r>
              <a:rPr lang="en-US" sz="900" dirty="0">
                <a:solidFill>
                  <a:srgbClr val="0000FF"/>
                </a:solidFill>
                <a:latin typeface="Consolas"/>
              </a:rPr>
              <a:t>EXECUTE</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ON</a:t>
            </a:r>
            <a:r>
              <a:rPr lang="en-US" sz="900" dirty="0">
                <a:solidFill>
                  <a:srgbClr val="000000"/>
                </a:solidFill>
                <a:latin typeface="Consolas"/>
              </a:rPr>
              <a:t> </a:t>
            </a:r>
            <a:r>
              <a:rPr lang="en-US" sz="900" dirty="0">
                <a:solidFill>
                  <a:srgbClr val="0000FF"/>
                </a:solidFill>
                <a:latin typeface="Consolas"/>
              </a:rPr>
              <a:t>FUNCTION</a:t>
            </a:r>
            <a:r>
              <a:rPr lang="en-US" sz="900" dirty="0">
                <a:solidFill>
                  <a:srgbClr val="000000"/>
                </a:solidFill>
                <a:latin typeface="Consolas"/>
              </a:rPr>
              <a:t> </a:t>
            </a:r>
            <a:r>
              <a:rPr lang="en-US" sz="900" dirty="0" err="1">
                <a:solidFill>
                  <a:srgbClr val="0000FF"/>
                </a:solidFill>
                <a:latin typeface="Consolas"/>
              </a:rPr>
              <a:t>public</a:t>
            </a:r>
            <a:r>
              <a:rPr lang="en-US" sz="900" dirty="0" err="1">
                <a:solidFill>
                  <a:srgbClr val="000000"/>
                </a:solidFill>
                <a:latin typeface="Consolas"/>
              </a:rPr>
              <a:t>.perl_test</a:t>
            </a:r>
            <a:r>
              <a:rPr lang="en-US" sz="900" dirty="0">
                <a:solidFill>
                  <a:srgbClr val="000000"/>
                </a:solidFill>
                <a:latin typeface="Consolas"/>
              </a:rPr>
              <a:t>() </a:t>
            </a:r>
            <a:r>
              <a:rPr lang="en-US" sz="900" dirty="0">
                <a:solidFill>
                  <a:srgbClr val="0000FF"/>
                </a:solidFill>
                <a:latin typeface="Consolas"/>
              </a:rPr>
              <a:t>TO</a:t>
            </a:r>
            <a:r>
              <a:rPr lang="en-US" sz="900" dirty="0">
                <a:solidFill>
                  <a:srgbClr val="000000"/>
                </a:solidFill>
                <a:latin typeface="Consolas"/>
              </a:rPr>
              <a:t> </a:t>
            </a:r>
            <a:r>
              <a:rPr lang="en-US" sz="900" dirty="0">
                <a:solidFill>
                  <a:srgbClr val="0000FF"/>
                </a:solidFill>
                <a:latin typeface="Consolas"/>
              </a:rPr>
              <a:t>PUBLIC</a:t>
            </a:r>
            <a:r>
              <a:rPr lang="en-US" sz="900" dirty="0">
                <a:solidFill>
                  <a:srgbClr val="000000"/>
                </a:solidFill>
                <a:latin typeface="Consolas"/>
              </a:rPr>
              <a:t>; </a:t>
            </a:r>
            <a:br>
              <a:rPr lang="en-US" sz="900" dirty="0">
                <a:solidFill>
                  <a:srgbClr val="000000"/>
                </a:solidFill>
                <a:latin typeface="Consolas"/>
              </a:rPr>
            </a:br>
            <a:r>
              <a:rPr lang="en-US" sz="900" dirty="0">
                <a:solidFill>
                  <a:srgbClr val="0000FF"/>
                </a:solidFill>
                <a:latin typeface="Consolas"/>
              </a:rPr>
              <a:t>PREPARE</a:t>
            </a:r>
            <a:r>
              <a:rPr lang="en-US" sz="900" dirty="0">
                <a:solidFill>
                  <a:srgbClr val="000000"/>
                </a:solidFill>
                <a:latin typeface="Consolas"/>
              </a:rPr>
              <a:t> </a:t>
            </a:r>
            <a:r>
              <a:rPr lang="en-US" sz="900" dirty="0" err="1">
                <a:solidFill>
                  <a:srgbClr val="000000"/>
                </a:solidFill>
                <a:latin typeface="Consolas"/>
              </a:rPr>
              <a:t>dba_perl_test</a:t>
            </a:r>
            <a:r>
              <a:rPr lang="en-US" sz="900" dirty="0">
                <a:solidFill>
                  <a:srgbClr val="000000"/>
                </a:solidFill>
                <a:latin typeface="Consolas"/>
              </a:rPr>
              <a:t> </a:t>
            </a:r>
            <a:r>
              <a:rPr lang="en-US" sz="900" dirty="0">
                <a:solidFill>
                  <a:srgbClr val="0000FF"/>
                </a:solidFill>
                <a:latin typeface="Consolas"/>
              </a:rPr>
              <a:t>AS</a:t>
            </a:r>
            <a:r>
              <a:rPr lang="en-US" sz="900" dirty="0">
                <a:solidFill>
                  <a:srgbClr val="000000"/>
                </a:solidFill>
                <a:latin typeface="Consolas"/>
              </a:rPr>
              <a:t> </a:t>
            </a:r>
            <a:r>
              <a:rPr lang="en-US" sz="900" dirty="0">
                <a:solidFill>
                  <a:srgbClr val="0000FF"/>
                </a:solidFill>
                <a:latin typeface="Consolas"/>
              </a:rPr>
              <a:t>SELECT</a:t>
            </a:r>
            <a:r>
              <a:rPr lang="en-US" sz="900" dirty="0">
                <a:solidFill>
                  <a:srgbClr val="000000"/>
                </a:solidFill>
                <a:latin typeface="Consolas"/>
              </a:rPr>
              <a:t> </a:t>
            </a:r>
            <a:r>
              <a:rPr lang="en-US" sz="900" dirty="0">
                <a:solidFill>
                  <a:srgbClr val="808080"/>
                </a:solidFill>
                <a:latin typeface="Consolas"/>
              </a:rPr>
              <a:t>*</a:t>
            </a:r>
            <a:r>
              <a:rPr lang="en-US" sz="900" dirty="0">
                <a:solidFill>
                  <a:srgbClr val="000000"/>
                </a:solidFill>
                <a:latin typeface="Consolas"/>
              </a:rPr>
              <a:t> </a:t>
            </a:r>
            <a:r>
              <a:rPr lang="en-US" sz="900" dirty="0">
                <a:solidFill>
                  <a:srgbClr val="0000FF"/>
                </a:solidFill>
                <a:latin typeface="Consolas"/>
              </a:rPr>
              <a:t>FROM</a:t>
            </a:r>
            <a:r>
              <a:rPr lang="en-US" sz="900" dirty="0">
                <a:solidFill>
                  <a:srgbClr val="000000"/>
                </a:solidFill>
                <a:latin typeface="Consolas"/>
              </a:rPr>
              <a:t> </a:t>
            </a:r>
            <a:r>
              <a:rPr lang="en-US" sz="900" dirty="0" err="1">
                <a:solidFill>
                  <a:srgbClr val="0000FF"/>
                </a:solidFill>
                <a:latin typeface="Consolas"/>
              </a:rPr>
              <a:t>public</a:t>
            </a:r>
            <a:r>
              <a:rPr lang="en-US" sz="900" dirty="0" err="1">
                <a:solidFill>
                  <a:srgbClr val="000000"/>
                </a:solidFill>
                <a:latin typeface="Consolas"/>
              </a:rPr>
              <a:t>.perl_test</a:t>
            </a:r>
            <a:r>
              <a:rPr lang="en-US" sz="900" dirty="0">
                <a:solidFill>
                  <a:srgbClr val="000000"/>
                </a:solidFill>
                <a:latin typeface="Consolas"/>
              </a:rPr>
              <a:t>(); </a:t>
            </a:r>
            <a:br>
              <a:rPr lang="en-US" sz="900" dirty="0">
                <a:solidFill>
                  <a:srgbClr val="000000"/>
                </a:solidFill>
                <a:latin typeface="Consolas"/>
              </a:rPr>
            </a:br>
            <a:r>
              <a:rPr lang="en-US" sz="900" dirty="0">
                <a:solidFill>
                  <a:srgbClr val="0000FF"/>
                </a:solidFill>
                <a:latin typeface="Consolas"/>
              </a:rPr>
              <a:t>SELECT</a:t>
            </a:r>
            <a:r>
              <a:rPr lang="en-US" sz="900" dirty="0">
                <a:solidFill>
                  <a:srgbClr val="000000"/>
                </a:solidFill>
                <a:latin typeface="Consolas"/>
              </a:rPr>
              <a:t> </a:t>
            </a:r>
            <a:r>
              <a:rPr lang="en-US" sz="900" dirty="0" err="1">
                <a:solidFill>
                  <a:srgbClr val="000000"/>
                </a:solidFill>
                <a:latin typeface="Consolas"/>
              </a:rPr>
              <a:t>lives_ok</a:t>
            </a:r>
            <a:r>
              <a:rPr lang="en-US" sz="900" dirty="0">
                <a:solidFill>
                  <a:srgbClr val="000000"/>
                </a:solidFill>
                <a:latin typeface="Consolas"/>
              </a:rPr>
              <a:t>(</a:t>
            </a:r>
            <a:r>
              <a:rPr lang="en-US" sz="900" dirty="0">
                <a:solidFill>
                  <a:srgbClr val="FF0000"/>
                </a:solidFill>
                <a:latin typeface="Consolas"/>
              </a:rPr>
              <a:t>'</a:t>
            </a:r>
            <a:r>
              <a:rPr lang="en-US" sz="900" dirty="0" err="1">
                <a:solidFill>
                  <a:srgbClr val="FF0000"/>
                </a:solidFill>
                <a:latin typeface="Consolas"/>
              </a:rPr>
              <a:t>dba_perl_test'</a:t>
            </a:r>
            <a:r>
              <a:rPr lang="en-US" sz="900" dirty="0" err="1">
                <a:solidFill>
                  <a:srgbClr val="000000"/>
                </a:solidFill>
                <a:latin typeface="Consolas"/>
              </a:rPr>
              <a:t>,</a:t>
            </a:r>
            <a:r>
              <a:rPr lang="en-US" sz="900" dirty="0" err="1">
                <a:solidFill>
                  <a:srgbClr val="FF0000"/>
                </a:solidFill>
                <a:latin typeface="Consolas"/>
              </a:rPr>
              <a:t>'Testing</a:t>
            </a:r>
            <a:r>
              <a:rPr lang="en-US" sz="900" dirty="0">
                <a:solidFill>
                  <a:srgbClr val="FF0000"/>
                </a:solidFill>
                <a:latin typeface="Consolas"/>
              </a:rPr>
              <a:t> </a:t>
            </a:r>
            <a:r>
              <a:rPr lang="en-US" sz="900" dirty="0" err="1">
                <a:solidFill>
                  <a:srgbClr val="FF0000"/>
                </a:solidFill>
                <a:latin typeface="Consolas"/>
              </a:rPr>
              <a:t>plperl</a:t>
            </a:r>
            <a:r>
              <a:rPr lang="en-US" sz="900" dirty="0">
                <a:solidFill>
                  <a:srgbClr val="FF0000"/>
                </a:solidFill>
                <a:latin typeface="Consolas"/>
              </a:rPr>
              <a:t> has multiplicity defined - Test 1'</a:t>
            </a:r>
            <a:r>
              <a:rPr lang="en-US" sz="900" dirty="0">
                <a:solidFill>
                  <a:srgbClr val="000000"/>
                </a:solidFill>
                <a:latin typeface="Consolas"/>
              </a:rPr>
              <a:t>); </a:t>
            </a:r>
            <a:br>
              <a:rPr lang="en-US" sz="900" dirty="0">
                <a:solidFill>
                  <a:srgbClr val="000000"/>
                </a:solidFill>
                <a:latin typeface="Consolas"/>
              </a:rPr>
            </a:br>
            <a:r>
              <a:rPr lang="en-US" sz="900" dirty="0">
                <a:solidFill>
                  <a:srgbClr val="0000FF"/>
                </a:solidFill>
                <a:latin typeface="Consolas"/>
              </a:rPr>
              <a:t>SET</a:t>
            </a:r>
            <a:r>
              <a:rPr lang="en-US" sz="900" dirty="0">
                <a:solidFill>
                  <a:srgbClr val="000000"/>
                </a:solidFill>
                <a:latin typeface="Consolas"/>
              </a:rPr>
              <a:t> ROLE dba; </a:t>
            </a:r>
            <a:br>
              <a:rPr lang="en-US" sz="900" dirty="0">
                <a:solidFill>
                  <a:srgbClr val="000000"/>
                </a:solidFill>
                <a:latin typeface="Consolas"/>
              </a:rPr>
            </a:br>
            <a:r>
              <a:rPr lang="en-US" sz="900" dirty="0">
                <a:solidFill>
                  <a:srgbClr val="0000FF"/>
                </a:solidFill>
                <a:latin typeface="Consolas"/>
              </a:rPr>
              <a:t>SET</a:t>
            </a:r>
            <a:r>
              <a:rPr lang="en-US" sz="900" dirty="0">
                <a:solidFill>
                  <a:srgbClr val="000000"/>
                </a:solidFill>
                <a:latin typeface="Consolas"/>
              </a:rPr>
              <a:t> </a:t>
            </a:r>
            <a:r>
              <a:rPr lang="en-US" sz="900" dirty="0" err="1">
                <a:solidFill>
                  <a:srgbClr val="000000"/>
                </a:solidFill>
                <a:latin typeface="Consolas"/>
              </a:rPr>
              <a:t>search_path</a:t>
            </a:r>
            <a:r>
              <a:rPr lang="en-US" sz="900" dirty="0">
                <a:solidFill>
                  <a:srgbClr val="000000"/>
                </a:solidFill>
                <a:latin typeface="Consolas"/>
              </a:rPr>
              <a:t> </a:t>
            </a:r>
            <a:r>
              <a:rPr lang="en-US" sz="900" dirty="0">
                <a:solidFill>
                  <a:srgbClr val="0000FF"/>
                </a:solidFill>
                <a:latin typeface="Consolas"/>
              </a:rPr>
              <a:t>TO</a:t>
            </a:r>
            <a:r>
              <a:rPr lang="en-US" sz="900" dirty="0">
                <a:solidFill>
                  <a:srgbClr val="000000"/>
                </a:solidFill>
                <a:latin typeface="Consolas"/>
              </a:rPr>
              <a:t> </a:t>
            </a:r>
            <a:r>
              <a:rPr lang="en-US" sz="900" dirty="0">
                <a:solidFill>
                  <a:srgbClr val="0000FF"/>
                </a:solidFill>
                <a:latin typeface="Consolas"/>
              </a:rPr>
              <a:t>public</a:t>
            </a:r>
            <a:r>
              <a:rPr lang="en-US" sz="900" dirty="0">
                <a:solidFill>
                  <a:srgbClr val="000000"/>
                </a:solidFill>
                <a:latin typeface="Consolas"/>
              </a:rPr>
              <a:t>; </a:t>
            </a:r>
            <a:br>
              <a:rPr lang="en-US" sz="900" dirty="0">
                <a:solidFill>
                  <a:srgbClr val="000000"/>
                </a:solidFill>
                <a:latin typeface="Consolas"/>
              </a:rPr>
            </a:br>
            <a:r>
              <a:rPr lang="en-US" sz="900" dirty="0">
                <a:solidFill>
                  <a:srgbClr val="0000FF"/>
                </a:solidFill>
                <a:latin typeface="Consolas"/>
              </a:rPr>
              <a:t>SELECT</a:t>
            </a:r>
            <a:r>
              <a:rPr lang="en-US" sz="900" dirty="0">
                <a:solidFill>
                  <a:srgbClr val="000000"/>
                </a:solidFill>
                <a:latin typeface="Consolas"/>
              </a:rPr>
              <a:t> </a:t>
            </a:r>
            <a:r>
              <a:rPr lang="en-US" sz="900" dirty="0" err="1">
                <a:solidFill>
                  <a:srgbClr val="000000"/>
                </a:solidFill>
                <a:latin typeface="Consolas"/>
              </a:rPr>
              <a:t>lives_ok</a:t>
            </a:r>
            <a:r>
              <a:rPr lang="en-US" sz="900" dirty="0">
                <a:solidFill>
                  <a:srgbClr val="000000"/>
                </a:solidFill>
                <a:latin typeface="Consolas"/>
              </a:rPr>
              <a:t>(</a:t>
            </a:r>
            <a:r>
              <a:rPr lang="en-US" sz="900" dirty="0">
                <a:solidFill>
                  <a:srgbClr val="FF0000"/>
                </a:solidFill>
                <a:latin typeface="Consolas"/>
              </a:rPr>
              <a:t>'</a:t>
            </a:r>
            <a:r>
              <a:rPr lang="en-US" sz="900" dirty="0" err="1">
                <a:solidFill>
                  <a:srgbClr val="FF0000"/>
                </a:solidFill>
                <a:latin typeface="Consolas"/>
              </a:rPr>
              <a:t>dba_perl_test'</a:t>
            </a:r>
            <a:r>
              <a:rPr lang="en-US" sz="900" dirty="0" err="1">
                <a:solidFill>
                  <a:srgbClr val="000000"/>
                </a:solidFill>
                <a:latin typeface="Consolas"/>
              </a:rPr>
              <a:t>,</a:t>
            </a:r>
            <a:r>
              <a:rPr lang="en-US" sz="900" dirty="0" err="1">
                <a:solidFill>
                  <a:srgbClr val="FF0000"/>
                </a:solidFill>
                <a:latin typeface="Consolas"/>
              </a:rPr>
              <a:t>'Testing</a:t>
            </a:r>
            <a:r>
              <a:rPr lang="en-US" sz="900" dirty="0">
                <a:solidFill>
                  <a:srgbClr val="FF0000"/>
                </a:solidFill>
                <a:latin typeface="Consolas"/>
              </a:rPr>
              <a:t> </a:t>
            </a:r>
            <a:r>
              <a:rPr lang="en-US" sz="900" dirty="0" err="1">
                <a:solidFill>
                  <a:srgbClr val="FF0000"/>
                </a:solidFill>
                <a:latin typeface="Consolas"/>
              </a:rPr>
              <a:t>plperl</a:t>
            </a:r>
            <a:r>
              <a:rPr lang="en-US" sz="900" dirty="0">
                <a:solidFill>
                  <a:srgbClr val="FF0000"/>
                </a:solidFill>
                <a:latin typeface="Consolas"/>
              </a:rPr>
              <a:t> has multiplicity defined - Test 2'</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RESET </a:t>
            </a:r>
            <a:r>
              <a:rPr lang="en-US" sz="900" dirty="0" smtClean="0">
                <a:solidFill>
                  <a:srgbClr val="000000"/>
                </a:solidFill>
                <a:latin typeface="Consolas"/>
              </a:rPr>
              <a:t>ROLE; </a:t>
            </a:r>
            <a:endParaRPr lang="en-US" sz="900" dirty="0">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18</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3694502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Change back to our test user and start the tests</a:t>
            </a:r>
            <a:endParaRPr lang="en-US" dirty="0"/>
          </a:p>
        </p:txBody>
      </p:sp>
      <p:sp>
        <p:nvSpPr>
          <p:cNvPr id="3" name="Content Placeholder 2"/>
          <p:cNvSpPr>
            <a:spLocks noGrp="1"/>
          </p:cNvSpPr>
          <p:nvPr>
            <p:ph sz="quarter" idx="13"/>
          </p:nvPr>
        </p:nvSpPr>
        <p:spPr/>
        <p:txBody>
          <a:bodyPr/>
          <a:lstStyle/>
          <a:p>
            <a:r>
              <a:rPr lang="en-US" dirty="0" smtClean="0"/>
              <a:t>Here we set the role back to our testing user and get ready to start testing.</a:t>
            </a:r>
            <a:endParaRPr lang="en-US" dirty="0"/>
          </a:p>
        </p:txBody>
      </p:sp>
      <p:sp>
        <p:nvSpPr>
          <p:cNvPr id="7" name="Content Placeholder 6"/>
          <p:cNvSpPr>
            <a:spLocks noGrp="1"/>
          </p:cNvSpPr>
          <p:nvPr>
            <p:ph sz="quarter" idx="14"/>
          </p:nvPr>
        </p:nvSpPr>
        <p:spPr/>
        <p:txBody>
          <a:bodyPr>
            <a:normAutofit fontScale="92500"/>
          </a:bodyPr>
          <a:lstStyle/>
          <a:p>
            <a:pPr marL="0" indent="0">
              <a:buNone/>
            </a:pPr>
            <a:r>
              <a:rPr lang="en-US" sz="900" dirty="0">
                <a:solidFill>
                  <a:srgbClr val="000000"/>
                </a:solidFill>
                <a:latin typeface="Consolas"/>
              </a:rPr>
              <a:t>DO $BODY$ </a:t>
            </a:r>
            <a:br>
              <a:rPr lang="en-US" sz="900" dirty="0">
                <a:solidFill>
                  <a:srgbClr val="000000"/>
                </a:solidFill>
                <a:latin typeface="Consolas"/>
              </a:rPr>
            </a:br>
            <a:r>
              <a:rPr lang="en-US" sz="900" dirty="0">
                <a:solidFill>
                  <a:srgbClr val="0000FF"/>
                </a:solidFill>
                <a:latin typeface="Consolas"/>
              </a:rPr>
              <a:t>DECLARE</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err="1">
                <a:solidFill>
                  <a:srgbClr val="000000"/>
                </a:solidFill>
                <a:latin typeface="Consolas"/>
              </a:rPr>
              <a:t>server_name</a:t>
            </a:r>
            <a:r>
              <a:rPr lang="en-US" sz="900" dirty="0">
                <a:solidFill>
                  <a:srgbClr val="000000"/>
                </a:solidFill>
                <a:latin typeface="Consolas"/>
              </a:rPr>
              <a:t> record; </a:t>
            </a:r>
            <a:br>
              <a:rPr lang="en-US" sz="900" dirty="0">
                <a:solidFill>
                  <a:srgbClr val="000000"/>
                </a:solidFill>
                <a:latin typeface="Consolas"/>
              </a:rPr>
            </a:br>
            <a:r>
              <a:rPr lang="en-US" sz="900" dirty="0">
                <a:solidFill>
                  <a:srgbClr val="0000FF"/>
                </a:solidFill>
                <a:latin typeface="Consolas"/>
              </a:rPr>
              <a:t>BEGIN</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SELECT</a:t>
            </a:r>
            <a:r>
              <a:rPr lang="en-US" sz="900" dirty="0">
                <a:solidFill>
                  <a:srgbClr val="000000"/>
                </a:solidFill>
                <a:latin typeface="Consolas"/>
              </a:rPr>
              <a:t> server, username, </a:t>
            </a:r>
            <a:r>
              <a:rPr lang="en-US" sz="900" dirty="0" err="1">
                <a:solidFill>
                  <a:srgbClr val="000000"/>
                </a:solidFill>
                <a:latin typeface="Consolas"/>
              </a:rPr>
              <a:t>production_database</a:t>
            </a:r>
            <a:r>
              <a:rPr lang="en-US" sz="900" dirty="0">
                <a:solidFill>
                  <a:srgbClr val="000000"/>
                </a:solidFill>
                <a:latin typeface="Consolas"/>
              </a:rPr>
              <a:t> </a:t>
            </a:r>
            <a:r>
              <a:rPr lang="en-US" sz="900" dirty="0">
                <a:solidFill>
                  <a:srgbClr val="0000FF"/>
                </a:solidFill>
                <a:latin typeface="Consolas"/>
              </a:rPr>
              <a:t>INTO</a:t>
            </a:r>
            <a:r>
              <a:rPr lang="en-US" sz="900" dirty="0">
                <a:solidFill>
                  <a:srgbClr val="000000"/>
                </a:solidFill>
                <a:latin typeface="Consolas"/>
              </a:rPr>
              <a:t> </a:t>
            </a:r>
            <a:r>
              <a:rPr lang="en-US" sz="900" dirty="0" err="1">
                <a:solidFill>
                  <a:srgbClr val="000000"/>
                </a:solidFill>
                <a:latin typeface="Consolas"/>
              </a:rPr>
              <a:t>server_name</a:t>
            </a:r>
            <a:r>
              <a:rPr lang="en-US" sz="900" dirty="0">
                <a:solidFill>
                  <a:srgbClr val="000000"/>
                </a:solidFill>
                <a:latin typeface="Consolas"/>
              </a:rPr>
              <a:t> </a:t>
            </a:r>
            <a:r>
              <a:rPr lang="en-US" sz="900" dirty="0">
                <a:solidFill>
                  <a:srgbClr val="0000FF"/>
                </a:solidFill>
                <a:latin typeface="Consolas"/>
              </a:rPr>
              <a:t>FROM</a:t>
            </a:r>
            <a:r>
              <a:rPr lang="en-US" sz="900" dirty="0">
                <a:solidFill>
                  <a:srgbClr val="000000"/>
                </a:solidFill>
                <a:latin typeface="Consolas"/>
              </a:rPr>
              <a:t> __</a:t>
            </a:r>
            <a:r>
              <a:rPr lang="en-US" sz="900" dirty="0" err="1">
                <a:solidFill>
                  <a:srgbClr val="000000"/>
                </a:solidFill>
                <a:latin typeface="Consolas"/>
              </a:rPr>
              <a:t>pgtap_db_server</a:t>
            </a:r>
            <a:r>
              <a:rPr lang="en-US" sz="900" dirty="0">
                <a:solidFill>
                  <a:srgbClr val="000000"/>
                </a:solidFill>
                <a:latin typeface="Consolas"/>
              </a:rPr>
              <a:t>__; </a:t>
            </a:r>
            <a:br>
              <a:rPr lang="en-US" sz="900" dirty="0">
                <a:solidFill>
                  <a:srgbClr val="000000"/>
                </a:solidFill>
                <a:latin typeface="Consolas"/>
              </a:rPr>
            </a:br>
            <a:r>
              <a:rPr lang="en-US" sz="900" dirty="0">
                <a:solidFill>
                  <a:srgbClr val="000000"/>
                </a:solidFill>
                <a:latin typeface="Consolas"/>
              </a:rPr>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IF</a:t>
            </a:r>
            <a:r>
              <a:rPr lang="en-US" sz="900" dirty="0">
                <a:solidFill>
                  <a:srgbClr val="000000"/>
                </a:solidFill>
                <a:latin typeface="Consolas"/>
              </a:rPr>
              <a:t> </a:t>
            </a:r>
            <a:r>
              <a:rPr lang="en-US" sz="900" dirty="0" err="1">
                <a:solidFill>
                  <a:srgbClr val="000000"/>
                </a:solidFill>
                <a:latin typeface="Consolas"/>
              </a:rPr>
              <a:t>server_name.production_database</a:t>
            </a:r>
            <a:r>
              <a:rPr lang="en-US" sz="900" dirty="0">
                <a:solidFill>
                  <a:srgbClr val="000000"/>
                </a:solidFill>
                <a:latin typeface="Consolas"/>
              </a:rPr>
              <a:t> </a:t>
            </a:r>
            <a:r>
              <a:rPr lang="en-US" sz="900" dirty="0">
                <a:solidFill>
                  <a:srgbClr val="808080"/>
                </a:solidFill>
                <a:latin typeface="Consolas"/>
              </a:rPr>
              <a:t>=</a:t>
            </a:r>
            <a:r>
              <a:rPr lang="en-US" sz="900" dirty="0">
                <a:solidFill>
                  <a:srgbClr val="000000"/>
                </a:solidFill>
                <a:latin typeface="Consolas"/>
              </a:rPr>
              <a:t> </a:t>
            </a:r>
            <a:r>
              <a:rPr lang="en-US" sz="900" dirty="0" err="1">
                <a:solidFill>
                  <a:srgbClr val="000000"/>
                </a:solidFill>
                <a:latin typeface="Consolas"/>
              </a:rPr>
              <a:t>current_database</a:t>
            </a:r>
            <a:r>
              <a:rPr lang="en-US" sz="900" dirty="0">
                <a:solidFill>
                  <a:srgbClr val="000000"/>
                </a:solidFill>
                <a:latin typeface="Consolas"/>
              </a:rPr>
              <a:t>() </a:t>
            </a:r>
            <a:r>
              <a:rPr lang="en-US" sz="900" dirty="0">
                <a:solidFill>
                  <a:srgbClr val="0000FF"/>
                </a:solidFill>
                <a:latin typeface="Consolas"/>
              </a:rPr>
              <a:t>THEN</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8080"/>
                </a:solidFill>
                <a:latin typeface="Consolas"/>
              </a:rPr>
              <a:t>-- If production database, run as the owner of the database </a:t>
            </a:r>
            <a:br>
              <a:rPr lang="en-US" sz="900" dirty="0">
                <a:solidFill>
                  <a:srgbClr val="008080"/>
                </a:solidFill>
                <a:latin typeface="Consolas"/>
              </a:rPr>
            </a:br>
            <a:r>
              <a:rPr lang="en-US" sz="900" dirty="0">
                <a:solidFill>
                  <a:srgbClr val="000000"/>
                </a:solidFill>
                <a:latin typeface="Consolas"/>
              </a:rPr>
              <a:t>PERFORM </a:t>
            </a:r>
            <a:r>
              <a:rPr lang="en-US" sz="900" dirty="0">
                <a:solidFill>
                  <a:srgbClr val="FF0000"/>
                </a:solidFill>
                <a:latin typeface="Consolas"/>
              </a:rPr>
              <a:t>'SET ROLE '</a:t>
            </a:r>
            <a:r>
              <a:rPr lang="en-US" sz="900" dirty="0">
                <a:solidFill>
                  <a:srgbClr val="000000"/>
                </a:solidFill>
                <a:latin typeface="Consolas"/>
              </a:rPr>
              <a:t> </a:t>
            </a:r>
            <a:r>
              <a:rPr lang="en-US" sz="900" dirty="0">
                <a:solidFill>
                  <a:srgbClr val="808080"/>
                </a:solidFill>
                <a:latin typeface="Consolas"/>
              </a:rPr>
              <a:t>||</a:t>
            </a:r>
            <a:r>
              <a:rPr lang="en-US" sz="900" dirty="0">
                <a:solidFill>
                  <a:srgbClr val="000000"/>
                </a:solidFill>
                <a:latin typeface="Consolas"/>
              </a:rPr>
              <a:t> </a:t>
            </a:r>
            <a:r>
              <a:rPr lang="en-US" sz="900" dirty="0" err="1">
                <a:solidFill>
                  <a:srgbClr val="000000"/>
                </a:solidFill>
                <a:latin typeface="Consolas"/>
              </a:rPr>
              <a:t>server_name.username</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8080"/>
                </a:solidFill>
                <a:latin typeface="Consolas"/>
              </a:rPr>
              <a:t>--SELECT </a:t>
            </a:r>
            <a:r>
              <a:rPr lang="en-US" sz="900" dirty="0" err="1">
                <a:solidFill>
                  <a:srgbClr val="008080"/>
                </a:solidFill>
                <a:latin typeface="Consolas"/>
              </a:rPr>
              <a:t>diag</a:t>
            </a:r>
            <a:r>
              <a:rPr lang="en-US" sz="900" dirty="0">
                <a:solidFill>
                  <a:srgbClr val="008080"/>
                </a:solidFill>
                <a:latin typeface="Consolas"/>
              </a:rPr>
              <a:t>('Running on a production database'); </a:t>
            </a:r>
            <a:br>
              <a:rPr lang="en-US" sz="900" dirty="0">
                <a:solidFill>
                  <a:srgbClr val="008080"/>
                </a:solidFill>
                <a:latin typeface="Consolas"/>
              </a:rPr>
            </a:br>
            <a:r>
              <a:rPr lang="en-US" sz="900" dirty="0">
                <a:solidFill>
                  <a:srgbClr val="0000FF"/>
                </a:solidFill>
                <a:latin typeface="Consolas"/>
              </a:rPr>
              <a:t>ELSE</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8080"/>
                </a:solidFill>
                <a:latin typeface="Consolas"/>
              </a:rPr>
              <a:t>-- If not a production database, run as the executing user aka developer </a:t>
            </a:r>
            <a:br>
              <a:rPr lang="en-US" sz="900" dirty="0">
                <a:solidFill>
                  <a:srgbClr val="008080"/>
                </a:solidFill>
                <a:latin typeface="Consolas"/>
              </a:rPr>
            </a:br>
            <a:r>
              <a:rPr lang="en-US" sz="900" dirty="0">
                <a:solidFill>
                  <a:srgbClr val="000000"/>
                </a:solidFill>
                <a:latin typeface="Consolas"/>
              </a:rPr>
              <a:t>RESET ROLE;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END</a:t>
            </a:r>
            <a:r>
              <a:rPr lang="en-US" sz="900" dirty="0">
                <a:solidFill>
                  <a:srgbClr val="000000"/>
                </a:solidFill>
                <a:latin typeface="Consolas"/>
              </a:rPr>
              <a:t> </a:t>
            </a:r>
            <a:r>
              <a:rPr lang="en-US" sz="900" dirty="0">
                <a:solidFill>
                  <a:srgbClr val="0000FF"/>
                </a:solidFill>
                <a:latin typeface="Consolas"/>
              </a:rPr>
              <a:t>IF</a:t>
            </a:r>
            <a:r>
              <a:rPr lang="en-US" sz="900" dirty="0">
                <a:solidFill>
                  <a:srgbClr val="000000"/>
                </a:solidFill>
                <a:latin typeface="Consolas"/>
              </a:rPr>
              <a:t>; </a:t>
            </a:r>
            <a:br>
              <a:rPr lang="en-US" sz="900" dirty="0">
                <a:solidFill>
                  <a:srgbClr val="000000"/>
                </a:solidFill>
                <a:latin typeface="Consolas"/>
              </a:rPr>
            </a:br>
            <a:r>
              <a:rPr lang="en-US" sz="900" dirty="0">
                <a:solidFill>
                  <a:srgbClr val="0000FF"/>
                </a:solidFill>
                <a:latin typeface="Consolas"/>
              </a:rPr>
              <a:t>END</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$BODY$ </a:t>
            </a:r>
            <a:br>
              <a:rPr lang="en-US" sz="900" dirty="0">
                <a:solidFill>
                  <a:srgbClr val="000000"/>
                </a:solidFill>
                <a:latin typeface="Consolas"/>
              </a:rPr>
            </a:br>
            <a:r>
              <a:rPr lang="en-US" sz="900" dirty="0">
                <a:solidFill>
                  <a:srgbClr val="000000"/>
                </a:solidFill>
                <a:latin typeface="Consolas"/>
              </a:rPr>
              <a:t>LANGUAGE </a:t>
            </a:r>
            <a:r>
              <a:rPr lang="en-US" sz="900" dirty="0" err="1">
                <a:solidFill>
                  <a:srgbClr val="000000"/>
                </a:solidFill>
                <a:latin typeface="Consolas"/>
              </a:rPr>
              <a:t>plpgsql</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r>
            <a:br>
              <a:rPr lang="en-US" sz="900" dirty="0">
                <a:solidFill>
                  <a:srgbClr val="000000"/>
                </a:solidFill>
                <a:latin typeface="Consolas"/>
              </a:rPr>
            </a:br>
            <a:r>
              <a:rPr lang="en-US" sz="900" dirty="0">
                <a:solidFill>
                  <a:srgbClr val="000000"/>
                </a:solidFill>
                <a:latin typeface="Consolas"/>
              </a:rPr>
              <a:t/>
            </a:r>
            <a:br>
              <a:rPr lang="en-US" sz="900" dirty="0">
                <a:solidFill>
                  <a:srgbClr val="000000"/>
                </a:solidFill>
                <a:latin typeface="Consolas"/>
              </a:rPr>
            </a:br>
            <a:r>
              <a:rPr lang="en-US" sz="900" dirty="0">
                <a:solidFill>
                  <a:srgbClr val="0000FF"/>
                </a:solidFill>
                <a:latin typeface="Consolas"/>
              </a:rPr>
              <a:t>SELECT</a:t>
            </a:r>
            <a:r>
              <a:rPr lang="en-US" sz="900" dirty="0">
                <a:solidFill>
                  <a:srgbClr val="000000"/>
                </a:solidFill>
                <a:latin typeface="Consolas"/>
              </a:rPr>
              <a:t> </a:t>
            </a:r>
            <a:r>
              <a:rPr lang="en-US" sz="900" dirty="0" err="1">
                <a:solidFill>
                  <a:srgbClr val="000000"/>
                </a:solidFill>
                <a:latin typeface="Consolas"/>
              </a:rPr>
              <a:t>diag</a:t>
            </a:r>
            <a:r>
              <a:rPr lang="en-US" sz="900" dirty="0">
                <a:solidFill>
                  <a:srgbClr val="000000"/>
                </a:solidFill>
                <a:latin typeface="Consolas"/>
              </a:rPr>
              <a:t>(</a:t>
            </a:r>
            <a:r>
              <a:rPr lang="en-US" sz="900" dirty="0">
                <a:solidFill>
                  <a:srgbClr val="FF0000"/>
                </a:solidFill>
                <a:latin typeface="Consolas"/>
              </a:rPr>
              <a:t>'Tests'</a:t>
            </a:r>
            <a:r>
              <a:rPr lang="en-US" sz="900" dirty="0">
                <a:solidFill>
                  <a:srgbClr val="000000"/>
                </a:solidFill>
                <a:latin typeface="Consolas"/>
              </a:rPr>
              <a:t>); </a:t>
            </a:r>
            <a:br>
              <a:rPr lang="en-US" sz="900" dirty="0">
                <a:solidFill>
                  <a:srgbClr val="000000"/>
                </a:solidFill>
                <a:latin typeface="Consolas"/>
              </a:rPr>
            </a:br>
            <a:r>
              <a:rPr lang="en-US" sz="900" dirty="0">
                <a:solidFill>
                  <a:srgbClr val="0000FF"/>
                </a:solidFill>
                <a:latin typeface="Consolas"/>
              </a:rPr>
              <a:t>SELECT</a:t>
            </a:r>
            <a:r>
              <a:rPr lang="en-US" sz="900" dirty="0">
                <a:solidFill>
                  <a:srgbClr val="000000"/>
                </a:solidFill>
                <a:latin typeface="Consolas"/>
              </a:rPr>
              <a:t> </a:t>
            </a:r>
            <a:r>
              <a:rPr lang="en-US" sz="900" dirty="0" err="1">
                <a:solidFill>
                  <a:srgbClr val="000000"/>
                </a:solidFill>
                <a:latin typeface="Consolas"/>
              </a:rPr>
              <a:t>diag</a:t>
            </a:r>
            <a:r>
              <a:rPr lang="en-US" sz="900" dirty="0">
                <a:solidFill>
                  <a:srgbClr val="000000"/>
                </a:solidFill>
                <a:latin typeface="Consolas"/>
              </a:rPr>
              <a:t>(</a:t>
            </a:r>
            <a:r>
              <a:rPr lang="en-US" sz="900" dirty="0">
                <a:solidFill>
                  <a:srgbClr val="FF0000"/>
                </a:solidFill>
                <a:latin typeface="Consolas"/>
              </a:rPr>
              <a:t>'================================='</a:t>
            </a:r>
            <a:r>
              <a:rPr lang="en-US" sz="900" dirty="0">
                <a:solidFill>
                  <a:srgbClr val="000000"/>
                </a:solidFill>
                <a:latin typeface="Consolas"/>
              </a:rPr>
              <a:t>); </a:t>
            </a:r>
            <a:endParaRPr lang="en-US" sz="900" dirty="0">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19</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496386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Running the basic tests</a:t>
            </a:r>
            <a:endParaRPr lang="en-US" dirty="0"/>
          </a:p>
        </p:txBody>
      </p:sp>
      <p:sp>
        <p:nvSpPr>
          <p:cNvPr id="8" name="Text Placeholder 7"/>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dirty="0" smtClean="0"/>
              <a:t>1/3/2017</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20</a:t>
            </a:fld>
            <a:endParaRPr lang="en-US"/>
          </a:p>
        </p:txBody>
      </p:sp>
      <p:sp>
        <p:nvSpPr>
          <p:cNvPr id="6" name="Footer Placeholder 5"/>
          <p:cNvSpPr>
            <a:spLocks noGrp="1"/>
          </p:cNvSpPr>
          <p:nvPr>
            <p:ph type="ftr" sz="quarter" idx="12"/>
          </p:nvPr>
        </p:nvSpPr>
        <p:spPr/>
        <p:txBody>
          <a:bodyPr/>
          <a:lstStyle/>
          <a:p>
            <a:r>
              <a:rPr lang="en-US" dirty="0" err="1" smtClean="0"/>
              <a:t>pgTAP</a:t>
            </a:r>
            <a:endParaRPr lang="en-US" dirty="0"/>
          </a:p>
        </p:txBody>
      </p:sp>
    </p:spTree>
    <p:extLst>
      <p:ext uri="{BB962C8B-B14F-4D97-AF65-F5344CB8AC3E}">
        <p14:creationId xmlns:p14="http://schemas.microsoft.com/office/powerpoint/2010/main" val="432726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pg_prove</a:t>
            </a:r>
            <a:endParaRPr lang="en-US" dirty="0"/>
          </a:p>
        </p:txBody>
      </p:sp>
      <p:sp>
        <p:nvSpPr>
          <p:cNvPr id="3" name="Content Placeholder 2"/>
          <p:cNvSpPr>
            <a:spLocks noGrp="1"/>
          </p:cNvSpPr>
          <p:nvPr>
            <p:ph sz="quarter" idx="13"/>
          </p:nvPr>
        </p:nvSpPr>
        <p:spPr/>
        <p:txBody>
          <a:bodyPr/>
          <a:lstStyle/>
          <a:p>
            <a:r>
              <a:rPr lang="en-US" dirty="0" smtClean="0"/>
              <a:t>Inside our </a:t>
            </a:r>
            <a:r>
              <a:rPr lang="en-US" dirty="0" err="1" smtClean="0"/>
              <a:t>find_raster</a:t>
            </a:r>
            <a:r>
              <a:rPr lang="en-US" dirty="0" smtClean="0"/>
              <a:t> directory we want to create a 01_find_raster.sql file.</a:t>
            </a:r>
          </a:p>
          <a:p>
            <a:r>
              <a:rPr lang="en-US" dirty="0" smtClean="0"/>
              <a:t>This file right now is only going to test our common diagnostics file.</a:t>
            </a:r>
            <a:endParaRPr lang="en-US" dirty="0"/>
          </a:p>
        </p:txBody>
      </p:sp>
      <p:sp>
        <p:nvSpPr>
          <p:cNvPr id="7" name="Content Placeholder 6"/>
          <p:cNvSpPr>
            <a:spLocks noGrp="1"/>
          </p:cNvSpPr>
          <p:nvPr>
            <p:ph sz="quarter" idx="14"/>
          </p:nvPr>
        </p:nvSpPr>
        <p:spPr/>
        <p:txBody>
          <a:bodyPr>
            <a:normAutofit/>
          </a:bodyPr>
          <a:lstStyle/>
          <a:p>
            <a:pPr marL="0" indent="0">
              <a:buNone/>
            </a:pPr>
            <a:r>
              <a:rPr lang="en-US" sz="1100" dirty="0">
                <a:solidFill>
                  <a:srgbClr val="008080"/>
                </a:solidFill>
                <a:latin typeface="Consolas"/>
              </a:rPr>
              <a:t>-- Setup Test Variables </a:t>
            </a:r>
            <a:br>
              <a:rPr lang="en-US" sz="1100" dirty="0">
                <a:solidFill>
                  <a:srgbClr val="008080"/>
                </a:solidFill>
                <a:latin typeface="Consolas"/>
              </a:rPr>
            </a:br>
            <a:r>
              <a:rPr lang="en-US" sz="1100" dirty="0">
                <a:solidFill>
                  <a:srgbClr val="000000"/>
                </a:solidFill>
                <a:latin typeface="Consolas"/>
              </a:rPr>
              <a:t>\</a:t>
            </a:r>
            <a:r>
              <a:rPr lang="en-US" sz="1100" dirty="0">
                <a:solidFill>
                  <a:srgbClr val="0000FF"/>
                </a:solidFill>
                <a:latin typeface="Consolas"/>
              </a:rPr>
              <a:t>set</a:t>
            </a:r>
            <a:r>
              <a:rPr lang="en-US" sz="1100" dirty="0">
                <a:solidFill>
                  <a:srgbClr val="000000"/>
                </a:solidFill>
                <a:latin typeface="Consolas"/>
              </a:rPr>
              <a:t> </a:t>
            </a:r>
            <a:r>
              <a:rPr lang="en-US" sz="1100" dirty="0" err="1">
                <a:solidFill>
                  <a:srgbClr val="000000"/>
                </a:solidFill>
                <a:latin typeface="Consolas"/>
              </a:rPr>
              <a:t>test_name</a:t>
            </a:r>
            <a:r>
              <a:rPr lang="en-US" sz="1100" dirty="0">
                <a:solidFill>
                  <a:srgbClr val="000000"/>
                </a:solidFill>
                <a:latin typeface="Consolas"/>
              </a:rPr>
              <a:t> </a:t>
            </a:r>
            <a:r>
              <a:rPr lang="en-US" sz="1100" dirty="0" smtClean="0">
                <a:solidFill>
                  <a:srgbClr val="FF0000"/>
                </a:solidFill>
                <a:latin typeface="Consolas"/>
              </a:rPr>
              <a:t>'</a:t>
            </a:r>
            <a:r>
              <a:rPr lang="en-US" sz="1100" dirty="0" err="1" smtClean="0">
                <a:solidFill>
                  <a:srgbClr val="FF0000"/>
                </a:solidFill>
                <a:latin typeface="Consolas"/>
              </a:rPr>
              <a:t>find_raster</a:t>
            </a:r>
            <a:r>
              <a:rPr lang="en-US" sz="1100" dirty="0" smtClean="0">
                <a:solidFill>
                  <a:srgbClr val="FF0000"/>
                </a:solidFill>
                <a:latin typeface="Consolas"/>
              </a:rPr>
              <a:t>'</a:t>
            </a:r>
            <a:r>
              <a:rPr lang="en-US" sz="1100" dirty="0" smtClean="0">
                <a:solidFill>
                  <a:srgbClr val="000000"/>
                </a:solidFill>
                <a:latin typeface="Consolas"/>
              </a:rPr>
              <a:t> </a:t>
            </a:r>
            <a:r>
              <a:rPr lang="en-US" sz="1100" dirty="0">
                <a:solidFill>
                  <a:srgbClr val="000000"/>
                </a:solidFill>
                <a:latin typeface="Consolas"/>
              </a:rPr>
              <a:t/>
            </a:r>
            <a:br>
              <a:rPr lang="en-US" sz="1100" dirty="0">
                <a:solidFill>
                  <a:srgbClr val="000000"/>
                </a:solidFill>
                <a:latin typeface="Consolas"/>
              </a:rPr>
            </a:br>
            <a:r>
              <a:rPr lang="en-US" sz="1100" dirty="0">
                <a:solidFill>
                  <a:srgbClr val="000000"/>
                </a:solidFill>
                <a:latin typeface="Consolas"/>
              </a:rPr>
              <a:t>\</a:t>
            </a:r>
            <a:r>
              <a:rPr lang="en-US" sz="1100" dirty="0">
                <a:solidFill>
                  <a:srgbClr val="0000FF"/>
                </a:solidFill>
                <a:latin typeface="Consolas"/>
              </a:rPr>
              <a:t>set</a:t>
            </a:r>
            <a:r>
              <a:rPr lang="en-US" sz="1100" dirty="0">
                <a:solidFill>
                  <a:srgbClr val="000000"/>
                </a:solidFill>
                <a:latin typeface="Consolas"/>
              </a:rPr>
              <a:t> </a:t>
            </a:r>
            <a:r>
              <a:rPr lang="en-US" sz="1100" dirty="0" err="1">
                <a:solidFill>
                  <a:srgbClr val="000000"/>
                </a:solidFill>
                <a:latin typeface="Consolas"/>
              </a:rPr>
              <a:t>test_user</a:t>
            </a:r>
            <a:r>
              <a:rPr lang="en-US" sz="1100" dirty="0">
                <a:solidFill>
                  <a:srgbClr val="000000"/>
                </a:solidFill>
                <a:latin typeface="Consolas"/>
              </a:rPr>
              <a:t> </a:t>
            </a:r>
            <a:r>
              <a:rPr lang="en-US" sz="1100" dirty="0" smtClean="0">
                <a:solidFill>
                  <a:srgbClr val="FF0000"/>
                </a:solidFill>
                <a:latin typeface="Consolas"/>
              </a:rPr>
              <a:t>'</a:t>
            </a:r>
            <a:r>
              <a:rPr lang="en-US" sz="1100" dirty="0" err="1" smtClean="0">
                <a:solidFill>
                  <a:srgbClr val="FF0000"/>
                </a:solidFill>
                <a:latin typeface="Consolas"/>
              </a:rPr>
              <a:t>lalbin</a:t>
            </a:r>
            <a:r>
              <a:rPr lang="en-US" sz="1100" dirty="0" smtClean="0">
                <a:solidFill>
                  <a:srgbClr val="FF0000"/>
                </a:solidFill>
                <a:latin typeface="Consolas"/>
              </a:rPr>
              <a:t>'</a:t>
            </a:r>
            <a:r>
              <a:rPr lang="en-US" sz="1100" dirty="0" smtClean="0">
                <a:solidFill>
                  <a:srgbClr val="000000"/>
                </a:solidFill>
                <a:latin typeface="Consolas"/>
              </a:rPr>
              <a:t> </a:t>
            </a:r>
            <a:r>
              <a:rPr lang="en-US" sz="1100" dirty="0">
                <a:solidFill>
                  <a:srgbClr val="000000"/>
                </a:solidFill>
                <a:latin typeface="Consolas"/>
              </a:rPr>
              <a:t/>
            </a:r>
            <a:br>
              <a:rPr lang="en-US" sz="1100" dirty="0">
                <a:solidFill>
                  <a:srgbClr val="000000"/>
                </a:solidFill>
                <a:latin typeface="Consolas"/>
              </a:rPr>
            </a:br>
            <a:r>
              <a:rPr lang="en-US" sz="1100" dirty="0">
                <a:solidFill>
                  <a:srgbClr val="000000"/>
                </a:solidFill>
                <a:latin typeface="Consolas"/>
              </a:rPr>
              <a:t>\</a:t>
            </a:r>
            <a:r>
              <a:rPr lang="en-US" sz="1100" dirty="0">
                <a:solidFill>
                  <a:srgbClr val="0000FF"/>
                </a:solidFill>
                <a:latin typeface="Consolas"/>
              </a:rPr>
              <a:t>set</a:t>
            </a:r>
            <a:r>
              <a:rPr lang="en-US" sz="1100" dirty="0">
                <a:solidFill>
                  <a:srgbClr val="000000"/>
                </a:solidFill>
                <a:latin typeface="Consolas"/>
              </a:rPr>
              <a:t> </a:t>
            </a:r>
            <a:r>
              <a:rPr lang="en-US" sz="1100" dirty="0" err="1">
                <a:solidFill>
                  <a:srgbClr val="000000"/>
                </a:solidFill>
                <a:latin typeface="Consolas"/>
              </a:rPr>
              <a:t>test_production_database</a:t>
            </a:r>
            <a:r>
              <a:rPr lang="en-US" sz="1100" dirty="0">
                <a:solidFill>
                  <a:srgbClr val="000000"/>
                </a:solidFill>
                <a:latin typeface="Consolas"/>
              </a:rPr>
              <a:t> </a:t>
            </a:r>
            <a:r>
              <a:rPr lang="en-US" sz="1100" dirty="0" smtClean="0">
                <a:solidFill>
                  <a:srgbClr val="FF0000"/>
                </a:solidFill>
                <a:latin typeface="Consolas"/>
              </a:rPr>
              <a:t>'sandbox'</a:t>
            </a:r>
            <a:r>
              <a:rPr lang="en-US" sz="1100" dirty="0" smtClean="0">
                <a:solidFill>
                  <a:srgbClr val="000000"/>
                </a:solidFill>
                <a:latin typeface="Consolas"/>
              </a:rPr>
              <a:t> </a:t>
            </a:r>
            <a:r>
              <a:rPr lang="en-US" sz="1100" dirty="0">
                <a:solidFill>
                  <a:srgbClr val="000000"/>
                </a:solidFill>
                <a:latin typeface="Consolas"/>
              </a:rPr>
              <a:t/>
            </a:r>
            <a:br>
              <a:rPr lang="en-US" sz="1100" dirty="0">
                <a:solidFill>
                  <a:srgbClr val="000000"/>
                </a:solidFill>
                <a:latin typeface="Consolas"/>
              </a:rPr>
            </a:br>
            <a:r>
              <a:rPr lang="en-US" sz="1100" dirty="0">
                <a:solidFill>
                  <a:srgbClr val="000000"/>
                </a:solidFill>
                <a:latin typeface="Consolas"/>
              </a:rPr>
              <a:t>\</a:t>
            </a:r>
            <a:r>
              <a:rPr lang="en-US" sz="1100" dirty="0">
                <a:solidFill>
                  <a:srgbClr val="0000FF"/>
                </a:solidFill>
                <a:latin typeface="Consolas"/>
              </a:rPr>
              <a:t>set</a:t>
            </a:r>
            <a:r>
              <a:rPr lang="en-US" sz="1100" dirty="0">
                <a:solidFill>
                  <a:srgbClr val="000000"/>
                </a:solidFill>
                <a:latin typeface="Consolas"/>
              </a:rPr>
              <a:t> </a:t>
            </a:r>
            <a:r>
              <a:rPr lang="en-US" sz="1100" dirty="0">
                <a:solidFill>
                  <a:srgbClr val="0000FF"/>
                </a:solidFill>
                <a:latin typeface="Consolas"/>
              </a:rPr>
              <a:t>plan</a:t>
            </a:r>
            <a:r>
              <a:rPr lang="en-US" sz="1100" dirty="0">
                <a:solidFill>
                  <a:srgbClr val="000000"/>
                </a:solidFill>
                <a:latin typeface="Consolas"/>
              </a:rPr>
              <a:t> </a:t>
            </a:r>
            <a:r>
              <a:rPr lang="en-US" sz="1100" b="1" dirty="0">
                <a:solidFill>
                  <a:srgbClr val="800000"/>
                </a:solidFill>
                <a:latin typeface="Consolas"/>
              </a:rPr>
              <a:t>0</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r>
            <a:br>
              <a:rPr lang="en-US" sz="1100" dirty="0">
                <a:solidFill>
                  <a:srgbClr val="000000"/>
                </a:solidFill>
                <a:latin typeface="Consolas"/>
              </a:rPr>
            </a:br>
            <a:r>
              <a:rPr lang="en-US" sz="1100" dirty="0">
                <a:solidFill>
                  <a:srgbClr val="008080"/>
                </a:solidFill>
                <a:latin typeface="Consolas"/>
              </a:rPr>
              <a:t>-- Install </a:t>
            </a:r>
            <a:r>
              <a:rPr lang="en-US" sz="1100" dirty="0" err="1">
                <a:solidFill>
                  <a:srgbClr val="008080"/>
                </a:solidFill>
                <a:latin typeface="Consolas"/>
              </a:rPr>
              <a:t>pgTAP</a:t>
            </a:r>
            <a:r>
              <a:rPr lang="en-US" sz="1100" dirty="0">
                <a:solidFill>
                  <a:srgbClr val="008080"/>
                </a:solidFill>
                <a:latin typeface="Consolas"/>
              </a:rPr>
              <a:t>, show diagnostics, and start common tests </a:t>
            </a:r>
            <a:br>
              <a:rPr lang="en-US" sz="1100" dirty="0">
                <a:solidFill>
                  <a:srgbClr val="008080"/>
                </a:solidFill>
                <a:latin typeface="Consolas"/>
              </a:rPr>
            </a:br>
            <a:r>
              <a:rPr lang="en-US" sz="1100" dirty="0">
                <a:solidFill>
                  <a:srgbClr val="000000"/>
                </a:solidFill>
                <a:latin typeface="Consolas"/>
              </a:rPr>
              <a:t>\</a:t>
            </a:r>
            <a:r>
              <a:rPr lang="en-US" sz="1100" dirty="0" err="1">
                <a:solidFill>
                  <a:srgbClr val="000000"/>
                </a:solidFill>
                <a:latin typeface="Consolas"/>
              </a:rPr>
              <a:t>ir</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common</a:t>
            </a:r>
            <a:r>
              <a:rPr lang="en-US" sz="1100" dirty="0">
                <a:solidFill>
                  <a:srgbClr val="808080"/>
                </a:solidFill>
                <a:latin typeface="Consolas"/>
              </a:rPr>
              <a:t>/</a:t>
            </a:r>
            <a:r>
              <a:rPr lang="en-US" sz="1100" dirty="0" err="1">
                <a:solidFill>
                  <a:srgbClr val="000000"/>
                </a:solidFill>
                <a:latin typeface="Consolas"/>
              </a:rPr>
              <a:t>diagnostic.sql</a:t>
            </a:r>
            <a:r>
              <a:rPr lang="en-US" sz="1100" dirty="0">
                <a:solidFill>
                  <a:srgbClr val="000000"/>
                </a:solidFill>
                <a:latin typeface="Consolas"/>
              </a:rPr>
              <a:t> </a:t>
            </a:r>
            <a:br>
              <a:rPr lang="en-US" sz="1100" dirty="0">
                <a:solidFill>
                  <a:srgbClr val="000000"/>
                </a:solidFill>
                <a:latin typeface="Consolas"/>
              </a:rPr>
            </a:br>
            <a:endParaRPr lang="en-US" sz="1100" dirty="0">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21</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32832041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pg_prove</a:t>
            </a:r>
            <a:endParaRPr lang="en-US" dirty="0"/>
          </a:p>
        </p:txBody>
      </p:sp>
      <p:sp>
        <p:nvSpPr>
          <p:cNvPr id="3" name="Content Placeholder 2"/>
          <p:cNvSpPr>
            <a:spLocks noGrp="1"/>
          </p:cNvSpPr>
          <p:nvPr>
            <p:ph sz="quarter" idx="13"/>
          </p:nvPr>
        </p:nvSpPr>
        <p:spPr/>
        <p:txBody>
          <a:bodyPr>
            <a:normAutofit fontScale="85000" lnSpcReduction="20000"/>
          </a:bodyPr>
          <a:lstStyle/>
          <a:p>
            <a:r>
              <a:rPr lang="en-US" dirty="0" err="1" smtClean="0"/>
              <a:t>pg_prove</a:t>
            </a:r>
            <a:endParaRPr lang="en-US" dirty="0" smtClean="0"/>
          </a:p>
          <a:p>
            <a:r>
              <a:rPr lang="en-US" dirty="0" smtClean="0"/>
              <a:t>-h host</a:t>
            </a:r>
          </a:p>
          <a:p>
            <a:r>
              <a:rPr lang="en-US" dirty="0" smtClean="0"/>
              <a:t>-d database</a:t>
            </a:r>
          </a:p>
          <a:p>
            <a:r>
              <a:rPr lang="en-US" dirty="0" smtClean="0"/>
              <a:t>--</a:t>
            </a:r>
            <a:r>
              <a:rPr lang="en-US" dirty="0" err="1" smtClean="0"/>
              <a:t>recurse</a:t>
            </a:r>
            <a:r>
              <a:rPr lang="en-US" dirty="0" smtClean="0"/>
              <a:t> Follow the directories recursively</a:t>
            </a:r>
          </a:p>
          <a:p>
            <a:r>
              <a:rPr lang="en-US" dirty="0" smtClean="0"/>
              <a:t>-v Verbose mode, shows you each test</a:t>
            </a:r>
          </a:p>
          <a:p>
            <a:r>
              <a:rPr lang="en-US" dirty="0" smtClean="0"/>
              <a:t>--</a:t>
            </a:r>
            <a:r>
              <a:rPr lang="en-US" dirty="0" err="1" smtClean="0"/>
              <a:t>ext</a:t>
            </a:r>
            <a:r>
              <a:rPr lang="en-US" dirty="0" smtClean="0"/>
              <a:t> </a:t>
            </a:r>
            <a:r>
              <a:rPr lang="en-US" dirty="0" err="1" smtClean="0"/>
              <a:t>sql</a:t>
            </a:r>
            <a:r>
              <a:rPr lang="en-US" dirty="0" smtClean="0"/>
              <a:t> The extension of the files you will be using.</a:t>
            </a:r>
          </a:p>
          <a:p>
            <a:r>
              <a:rPr lang="en-US" dirty="0" err="1" smtClean="0"/>
              <a:t>find_raster</a:t>
            </a:r>
            <a:r>
              <a:rPr lang="en-US" dirty="0" smtClean="0"/>
              <a:t> The name of the directory to start with.</a:t>
            </a:r>
            <a:endParaRPr lang="en-US" dirty="0"/>
          </a:p>
        </p:txBody>
      </p:sp>
      <p:sp>
        <p:nvSpPr>
          <p:cNvPr id="7" name="Content Placeholder 6"/>
          <p:cNvSpPr>
            <a:spLocks noGrp="1"/>
          </p:cNvSpPr>
          <p:nvPr>
            <p:ph sz="quarter" idx="14"/>
          </p:nvPr>
        </p:nvSpPr>
        <p:spPr/>
        <p:txBody>
          <a:bodyPr>
            <a:normAutofit/>
          </a:bodyPr>
          <a:lstStyle/>
          <a:p>
            <a:pPr marL="0" indent="0">
              <a:buNone/>
            </a:pPr>
            <a:r>
              <a:rPr lang="en-US" sz="1200" dirty="0">
                <a:solidFill>
                  <a:srgbClr val="000000"/>
                </a:solidFill>
                <a:latin typeface="Consolas"/>
              </a:rPr>
              <a:t>/</a:t>
            </a:r>
            <a:r>
              <a:rPr lang="en-US" sz="1200" dirty="0" err="1">
                <a:solidFill>
                  <a:srgbClr val="000000"/>
                </a:solidFill>
                <a:latin typeface="Consolas"/>
              </a:rPr>
              <a:t>usr</a:t>
            </a:r>
            <a:r>
              <a:rPr lang="en-US" sz="1200" dirty="0">
                <a:solidFill>
                  <a:srgbClr val="000000"/>
                </a:solidFill>
                <a:latin typeface="Consolas"/>
              </a:rPr>
              <a:t>/local/apps/</a:t>
            </a:r>
            <a:r>
              <a:rPr lang="en-US" sz="1200" dirty="0" err="1">
                <a:solidFill>
                  <a:srgbClr val="000000"/>
                </a:solidFill>
                <a:latin typeface="Consolas"/>
              </a:rPr>
              <a:t>perl</a:t>
            </a:r>
            <a:r>
              <a:rPr lang="en-US" sz="1200" dirty="0">
                <a:solidFill>
                  <a:srgbClr val="000000"/>
                </a:solidFill>
                <a:latin typeface="Consolas"/>
              </a:rPr>
              <a:t>/</a:t>
            </a:r>
            <a:r>
              <a:rPr lang="en-US" sz="1200" dirty="0" err="1">
                <a:solidFill>
                  <a:srgbClr val="000000"/>
                </a:solidFill>
                <a:latin typeface="Consolas"/>
              </a:rPr>
              <a:t>perl</a:t>
            </a:r>
            <a:r>
              <a:rPr lang="en-US" sz="1200" dirty="0">
                <a:solidFill>
                  <a:srgbClr val="000000"/>
                </a:solidFill>
                <a:latin typeface="Consolas"/>
              </a:rPr>
              <a:t>-current/bin/</a:t>
            </a:r>
            <a:r>
              <a:rPr lang="en-US" sz="1200" dirty="0" err="1">
                <a:solidFill>
                  <a:srgbClr val="000000"/>
                </a:solidFill>
                <a:latin typeface="Consolas"/>
              </a:rPr>
              <a:t>pg_prove</a:t>
            </a:r>
            <a:r>
              <a:rPr lang="en-US" sz="1200" dirty="0">
                <a:solidFill>
                  <a:srgbClr val="000000"/>
                </a:solidFill>
                <a:latin typeface="Consolas"/>
              </a:rPr>
              <a:t> </a:t>
            </a:r>
            <a:r>
              <a:rPr lang="en-US" sz="1200" dirty="0" smtClean="0">
                <a:solidFill>
                  <a:srgbClr val="000000"/>
                </a:solidFill>
                <a:latin typeface="Consolas"/>
              </a:rPr>
              <a:t/>
            </a:r>
            <a:br>
              <a:rPr lang="en-US" sz="1200" dirty="0" smtClean="0">
                <a:solidFill>
                  <a:srgbClr val="000000"/>
                </a:solidFill>
                <a:latin typeface="Consolas"/>
              </a:rPr>
            </a:br>
            <a:r>
              <a:rPr lang="en-US" sz="1200" dirty="0" smtClean="0">
                <a:solidFill>
                  <a:srgbClr val="000000"/>
                </a:solidFill>
                <a:latin typeface="Consolas"/>
              </a:rPr>
              <a:t>-</a:t>
            </a:r>
            <a:r>
              <a:rPr lang="en-US" sz="1200" dirty="0">
                <a:solidFill>
                  <a:srgbClr val="000000"/>
                </a:solidFill>
                <a:latin typeface="Consolas"/>
              </a:rPr>
              <a:t>h </a:t>
            </a:r>
            <a:r>
              <a:rPr lang="en-US" sz="1200" dirty="0" err="1">
                <a:solidFill>
                  <a:srgbClr val="000000"/>
                </a:solidFill>
                <a:latin typeface="Consolas"/>
              </a:rPr>
              <a:t>sqltest</a:t>
            </a:r>
            <a:r>
              <a:rPr lang="en-US" sz="1200" dirty="0">
                <a:solidFill>
                  <a:srgbClr val="000000"/>
                </a:solidFill>
                <a:latin typeface="Consolas"/>
              </a:rPr>
              <a:t>-alt </a:t>
            </a:r>
            <a:r>
              <a:rPr lang="en-US" sz="1200" dirty="0" smtClean="0">
                <a:solidFill>
                  <a:srgbClr val="000000"/>
                </a:solidFill>
                <a:latin typeface="Consolas"/>
              </a:rPr>
              <a:t/>
            </a:r>
            <a:br>
              <a:rPr lang="en-US" sz="1200" dirty="0" smtClean="0">
                <a:solidFill>
                  <a:srgbClr val="000000"/>
                </a:solidFill>
                <a:latin typeface="Consolas"/>
              </a:rPr>
            </a:br>
            <a:r>
              <a:rPr lang="en-US" sz="1200" dirty="0" smtClean="0">
                <a:solidFill>
                  <a:srgbClr val="000000"/>
                </a:solidFill>
                <a:latin typeface="Consolas"/>
              </a:rPr>
              <a:t>-</a:t>
            </a:r>
            <a:r>
              <a:rPr lang="en-US" sz="1200" dirty="0">
                <a:solidFill>
                  <a:srgbClr val="000000"/>
                </a:solidFill>
                <a:latin typeface="Consolas"/>
              </a:rPr>
              <a:t>d sandbox </a:t>
            </a:r>
            <a:r>
              <a:rPr lang="en-US" sz="1200" dirty="0" smtClean="0">
                <a:solidFill>
                  <a:srgbClr val="000000"/>
                </a:solidFill>
                <a:latin typeface="Consolas"/>
              </a:rPr>
              <a:t/>
            </a:r>
            <a:br>
              <a:rPr lang="en-US" sz="1200" dirty="0" smtClean="0">
                <a:solidFill>
                  <a:srgbClr val="000000"/>
                </a:solidFill>
                <a:latin typeface="Consolas"/>
              </a:rPr>
            </a:br>
            <a:r>
              <a:rPr lang="en-US" sz="1200" dirty="0" smtClean="0">
                <a:solidFill>
                  <a:srgbClr val="000000"/>
                </a:solidFill>
                <a:latin typeface="Consolas"/>
              </a:rPr>
              <a:t>--</a:t>
            </a:r>
            <a:r>
              <a:rPr lang="en-US" sz="1200" dirty="0" err="1">
                <a:solidFill>
                  <a:srgbClr val="000000"/>
                </a:solidFill>
                <a:latin typeface="Consolas"/>
              </a:rPr>
              <a:t>recurse</a:t>
            </a:r>
            <a:r>
              <a:rPr lang="en-US" sz="1200" dirty="0">
                <a:solidFill>
                  <a:srgbClr val="000000"/>
                </a:solidFill>
                <a:latin typeface="Consolas"/>
              </a:rPr>
              <a:t> </a:t>
            </a:r>
            <a:r>
              <a:rPr lang="en-US" sz="1200" dirty="0" smtClean="0">
                <a:solidFill>
                  <a:srgbClr val="000000"/>
                </a:solidFill>
                <a:latin typeface="Consolas"/>
              </a:rPr>
              <a:t/>
            </a:r>
            <a:br>
              <a:rPr lang="en-US" sz="1200" dirty="0" smtClean="0">
                <a:solidFill>
                  <a:srgbClr val="000000"/>
                </a:solidFill>
                <a:latin typeface="Consolas"/>
              </a:rPr>
            </a:br>
            <a:r>
              <a:rPr lang="en-US" sz="1200" dirty="0" smtClean="0">
                <a:solidFill>
                  <a:srgbClr val="000000"/>
                </a:solidFill>
                <a:latin typeface="Consolas"/>
              </a:rPr>
              <a:t>-</a:t>
            </a:r>
            <a:r>
              <a:rPr lang="en-US" sz="1200" dirty="0">
                <a:solidFill>
                  <a:srgbClr val="000000"/>
                </a:solidFill>
                <a:latin typeface="Consolas"/>
              </a:rPr>
              <a:t>v </a:t>
            </a:r>
            <a:r>
              <a:rPr lang="en-US" sz="1200" dirty="0" smtClean="0">
                <a:solidFill>
                  <a:srgbClr val="000000"/>
                </a:solidFill>
                <a:latin typeface="Consolas"/>
              </a:rPr>
              <a:t/>
            </a:r>
            <a:br>
              <a:rPr lang="en-US" sz="1200" dirty="0" smtClean="0">
                <a:solidFill>
                  <a:srgbClr val="000000"/>
                </a:solidFill>
                <a:latin typeface="Consolas"/>
              </a:rPr>
            </a:br>
            <a:r>
              <a:rPr lang="en-US" sz="1200" dirty="0" smtClean="0">
                <a:solidFill>
                  <a:srgbClr val="000000"/>
                </a:solidFill>
                <a:latin typeface="Consolas"/>
              </a:rPr>
              <a:t>--</a:t>
            </a:r>
            <a:r>
              <a:rPr lang="en-US" sz="1200" dirty="0" err="1">
                <a:solidFill>
                  <a:srgbClr val="000000"/>
                </a:solidFill>
                <a:latin typeface="Consolas"/>
              </a:rPr>
              <a:t>ext</a:t>
            </a:r>
            <a:r>
              <a:rPr lang="en-US" sz="1200" dirty="0">
                <a:solidFill>
                  <a:srgbClr val="000000"/>
                </a:solidFill>
                <a:latin typeface="Consolas"/>
              </a:rPr>
              <a:t> </a:t>
            </a:r>
            <a:r>
              <a:rPr lang="en-US" sz="1200" dirty="0" err="1">
                <a:solidFill>
                  <a:srgbClr val="000000"/>
                </a:solidFill>
                <a:latin typeface="Consolas"/>
              </a:rPr>
              <a:t>sql</a:t>
            </a:r>
            <a:r>
              <a:rPr lang="en-US" sz="1200" dirty="0">
                <a:solidFill>
                  <a:srgbClr val="000000"/>
                </a:solidFill>
                <a:latin typeface="Consolas"/>
              </a:rPr>
              <a:t> </a:t>
            </a:r>
            <a:r>
              <a:rPr lang="en-US" sz="1200" dirty="0" smtClean="0">
                <a:solidFill>
                  <a:srgbClr val="000000"/>
                </a:solidFill>
                <a:latin typeface="Consolas"/>
              </a:rPr>
              <a:t/>
            </a:r>
            <a:br>
              <a:rPr lang="en-US" sz="1200" dirty="0" smtClean="0">
                <a:solidFill>
                  <a:srgbClr val="000000"/>
                </a:solidFill>
                <a:latin typeface="Consolas"/>
              </a:rPr>
            </a:br>
            <a:r>
              <a:rPr lang="en-US" sz="1200" dirty="0" err="1" smtClean="0">
                <a:solidFill>
                  <a:srgbClr val="000000"/>
                </a:solidFill>
                <a:latin typeface="Consolas"/>
              </a:rPr>
              <a:t>find_raster</a:t>
            </a:r>
            <a:r>
              <a:rPr lang="en-US" sz="1200" dirty="0" smtClean="0">
                <a:solidFill>
                  <a:srgbClr val="000000"/>
                </a:solidFill>
                <a:latin typeface="Consolas"/>
              </a:rPr>
              <a:t> </a:t>
            </a:r>
            <a:r>
              <a:rPr lang="en-US" sz="1300" dirty="0">
                <a:solidFill>
                  <a:srgbClr val="000000"/>
                </a:solidFill>
                <a:latin typeface="Consolas"/>
              </a:rPr>
              <a:t/>
            </a:r>
            <a:br>
              <a:rPr lang="en-US" sz="1300" dirty="0">
                <a:solidFill>
                  <a:srgbClr val="000000"/>
                </a:solidFill>
                <a:latin typeface="Consolas"/>
              </a:rPr>
            </a:br>
            <a:endParaRPr lang="en-US" sz="1300" dirty="0">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22</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2154079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Running our test</a:t>
            </a:r>
            <a:endParaRPr lang="en-US" dirty="0"/>
          </a:p>
        </p:txBody>
      </p:sp>
      <p:sp>
        <p:nvSpPr>
          <p:cNvPr id="3" name="Content Placeholder 2"/>
          <p:cNvSpPr>
            <a:spLocks noGrp="1"/>
          </p:cNvSpPr>
          <p:nvPr>
            <p:ph sz="quarter" idx="13"/>
          </p:nvPr>
        </p:nvSpPr>
        <p:spPr/>
        <p:txBody>
          <a:bodyPr/>
          <a:lstStyle/>
          <a:p>
            <a:r>
              <a:rPr lang="en-US" dirty="0" smtClean="0"/>
              <a:t>Here is the general information for validation. </a:t>
            </a:r>
            <a:endParaRPr lang="en-US" dirty="0"/>
          </a:p>
        </p:txBody>
      </p:sp>
      <p:sp>
        <p:nvSpPr>
          <p:cNvPr id="7" name="Content Placeholder 6"/>
          <p:cNvSpPr>
            <a:spLocks noGrp="1"/>
          </p:cNvSpPr>
          <p:nvPr>
            <p:ph sz="quarter" idx="14"/>
          </p:nvPr>
        </p:nvSpPr>
        <p:spPr/>
        <p:txBody>
          <a:bodyPr>
            <a:noAutofit/>
          </a:bodyPr>
          <a:lstStyle/>
          <a:p>
            <a:pPr marL="0" indent="0">
              <a:buNone/>
            </a:pPr>
            <a:r>
              <a:rPr lang="en-US" sz="1100" dirty="0" smtClean="0"/>
              <a:t>1</a:t>
            </a:r>
            <a:r>
              <a:rPr lang="en-US" sz="1100" dirty="0"/>
              <a:t>..</a:t>
            </a:r>
            <a:r>
              <a:rPr lang="en-US" sz="1100" dirty="0" smtClean="0"/>
              <a:t>16</a:t>
            </a:r>
            <a:br>
              <a:rPr lang="en-US" sz="1100" dirty="0" smtClean="0"/>
            </a:br>
            <a:r>
              <a:rPr lang="en-US" sz="1100" dirty="0" smtClean="0"/>
              <a:t># Configuration</a:t>
            </a:r>
            <a:br>
              <a:rPr lang="en-US" sz="1100" dirty="0" smtClean="0"/>
            </a:br>
            <a:r>
              <a:rPr lang="en-US" sz="1100" dirty="0" smtClean="0"/>
              <a:t># =================================</a:t>
            </a:r>
            <a:br>
              <a:rPr lang="en-US" sz="1100" dirty="0" smtClean="0"/>
            </a:br>
            <a:r>
              <a:rPr lang="en-US" sz="1100" dirty="0" smtClean="0"/>
              <a:t># </a:t>
            </a:r>
            <a:r>
              <a:rPr lang="en-US" sz="1100" dirty="0"/>
              <a:t>Test Name: </a:t>
            </a:r>
            <a:r>
              <a:rPr lang="en-US" sz="1100" dirty="0" err="1" smtClean="0"/>
              <a:t>find_raster</a:t>
            </a:r>
            <a:r>
              <a:rPr lang="en-US" sz="1100" dirty="0" smtClean="0"/>
              <a:t/>
            </a:r>
            <a:br>
              <a:rPr lang="en-US" sz="1100" dirty="0" smtClean="0"/>
            </a:br>
            <a:r>
              <a:rPr lang="en-US" sz="1100" dirty="0" smtClean="0"/>
              <a:t># </a:t>
            </a:r>
            <a:r>
              <a:rPr lang="en-US" sz="1100" dirty="0"/>
              <a:t>Date: 2017-01-03 </a:t>
            </a:r>
            <a:r>
              <a:rPr lang="en-US" sz="1100" dirty="0" smtClean="0"/>
              <a:t>15:26:37.274103-08</a:t>
            </a:r>
            <a:br>
              <a:rPr lang="en-US" sz="1100" dirty="0" smtClean="0"/>
            </a:br>
            <a:r>
              <a:rPr lang="en-US" sz="1100" dirty="0" smtClean="0"/>
              <a:t># </a:t>
            </a:r>
            <a:r>
              <a:rPr lang="en-US" sz="1100" dirty="0"/>
              <a:t>Current Server: </a:t>
            </a:r>
            <a:r>
              <a:rPr lang="en-US" sz="1100" dirty="0" err="1" smtClean="0"/>
              <a:t>sqltest</a:t>
            </a:r>
            <a:r>
              <a:rPr lang="en-US" sz="1100" dirty="0" smtClean="0"/>
              <a:t>-alt</a:t>
            </a:r>
            <a:br>
              <a:rPr lang="en-US" sz="1100" dirty="0" smtClean="0"/>
            </a:br>
            <a:r>
              <a:rPr lang="en-US" sz="1100" dirty="0" smtClean="0"/>
              <a:t># </a:t>
            </a:r>
            <a:r>
              <a:rPr lang="en-US" sz="1100" dirty="0"/>
              <a:t>Current Database: </a:t>
            </a:r>
            <a:r>
              <a:rPr lang="en-US" sz="1100" dirty="0" smtClean="0"/>
              <a:t>sandbox</a:t>
            </a:r>
            <a:br>
              <a:rPr lang="en-US" sz="1100" dirty="0" smtClean="0"/>
            </a:br>
            <a:r>
              <a:rPr lang="en-US" sz="1100" dirty="0" smtClean="0"/>
              <a:t># </a:t>
            </a:r>
            <a:r>
              <a:rPr lang="en-US" sz="1100" dirty="0"/>
              <a:t>Current Port: </a:t>
            </a:r>
            <a:r>
              <a:rPr lang="en-US" sz="1100" dirty="0" smtClean="0"/>
              <a:t>5432</a:t>
            </a:r>
            <a:br>
              <a:rPr lang="en-US" sz="1100" dirty="0" smtClean="0"/>
            </a:br>
            <a:r>
              <a:rPr lang="en-US" sz="1100" dirty="0" smtClean="0"/>
              <a:t>#</a:t>
            </a:r>
            <a:br>
              <a:rPr lang="en-US" sz="1100" dirty="0" smtClean="0"/>
            </a:br>
            <a:r>
              <a:rPr lang="en-US" sz="1100" dirty="0" smtClean="0"/>
              <a:t># </a:t>
            </a:r>
            <a:r>
              <a:rPr lang="en-US" sz="1100" dirty="0"/>
              <a:t>Current Session User: </a:t>
            </a:r>
            <a:r>
              <a:rPr lang="en-US" sz="1100" dirty="0" err="1" smtClean="0"/>
              <a:t>postgres</a:t>
            </a:r>
            <a:r>
              <a:rPr lang="en-US" sz="1100" dirty="0" smtClean="0"/>
              <a:t/>
            </a:r>
            <a:br>
              <a:rPr lang="en-US" sz="1100" dirty="0" smtClean="0"/>
            </a:br>
            <a:r>
              <a:rPr lang="en-US" sz="1100" dirty="0" smtClean="0"/>
              <a:t># </a:t>
            </a:r>
            <a:r>
              <a:rPr lang="en-US" sz="1100" dirty="0"/>
              <a:t>Current User: </a:t>
            </a:r>
            <a:r>
              <a:rPr lang="en-US" sz="1100" dirty="0" err="1" smtClean="0"/>
              <a:t>postgres</a:t>
            </a:r>
            <a:r>
              <a:rPr lang="en-US" sz="1100" dirty="0" smtClean="0"/>
              <a:t/>
            </a:r>
            <a:br>
              <a:rPr lang="en-US" sz="1100" dirty="0" smtClean="0"/>
            </a:br>
            <a:r>
              <a:rPr lang="en-US" sz="1100" dirty="0" smtClean="0"/>
              <a:t># </a:t>
            </a:r>
            <a:r>
              <a:rPr lang="en-US" sz="1100" dirty="0" err="1"/>
              <a:t>pgTAP</a:t>
            </a:r>
            <a:r>
              <a:rPr lang="en-US" sz="1100" dirty="0"/>
              <a:t> Version: </a:t>
            </a:r>
            <a:r>
              <a:rPr lang="en-US" sz="1100" dirty="0" smtClean="0"/>
              <a:t>0.97</a:t>
            </a:r>
            <a:br>
              <a:rPr lang="en-US" sz="1100" dirty="0" smtClean="0"/>
            </a:br>
            <a:r>
              <a:rPr lang="en-US" sz="1100" dirty="0" smtClean="0"/>
              <a:t># </a:t>
            </a:r>
            <a:r>
              <a:rPr lang="en-US" sz="1100" dirty="0" err="1"/>
              <a:t>pgTAP</a:t>
            </a:r>
            <a:r>
              <a:rPr lang="en-US" sz="1100" dirty="0"/>
              <a:t> Postgres Version: </a:t>
            </a:r>
            <a:r>
              <a:rPr lang="en-US" sz="1100" dirty="0" smtClean="0"/>
              <a:t>9.4.9</a:t>
            </a:r>
            <a:br>
              <a:rPr lang="en-US" sz="1100" dirty="0" smtClean="0"/>
            </a:br>
            <a:r>
              <a:rPr lang="en-US" sz="1100" dirty="0" smtClean="0"/>
              <a:t># </a:t>
            </a:r>
            <a:r>
              <a:rPr lang="en-US" sz="1100" dirty="0"/>
              <a:t>Postgres Version: </a:t>
            </a:r>
            <a:r>
              <a:rPr lang="en-US" sz="1100" dirty="0" smtClean="0"/>
              <a:t>9.4.9</a:t>
            </a:r>
            <a:br>
              <a:rPr lang="en-US" sz="1100" dirty="0" smtClean="0"/>
            </a:br>
            <a:r>
              <a:rPr lang="en-US" sz="1100" dirty="0" smtClean="0"/>
              <a:t># </a:t>
            </a:r>
            <a:r>
              <a:rPr lang="en-US" sz="1100" dirty="0"/>
              <a:t>OS: </a:t>
            </a:r>
            <a:r>
              <a:rPr lang="en-US" sz="1100" dirty="0" err="1" smtClean="0"/>
              <a:t>linux</a:t>
            </a:r>
            <a:r>
              <a:rPr lang="en-US" sz="1100" dirty="0" smtClean="0"/>
              <a:t/>
            </a:r>
            <a:br>
              <a:rPr lang="en-US" sz="1100" dirty="0" smtClean="0"/>
            </a:br>
            <a:r>
              <a:rPr lang="en-US" sz="1100" dirty="0" smtClean="0"/>
              <a:t>#</a:t>
            </a:r>
            <a:endParaRPr lang="en-US" sz="1100" dirty="0"/>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23</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40071389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648200" y="2571750"/>
            <a:ext cx="4038600" cy="3048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Running our test</a:t>
            </a:r>
            <a:endParaRPr lang="en-US" dirty="0"/>
          </a:p>
        </p:txBody>
      </p:sp>
      <p:sp>
        <p:nvSpPr>
          <p:cNvPr id="3" name="Content Placeholder 2"/>
          <p:cNvSpPr>
            <a:spLocks noGrp="1"/>
          </p:cNvSpPr>
          <p:nvPr>
            <p:ph sz="quarter" idx="13"/>
          </p:nvPr>
        </p:nvSpPr>
        <p:spPr/>
        <p:txBody>
          <a:bodyPr/>
          <a:lstStyle/>
          <a:p>
            <a:r>
              <a:rPr lang="en-US" dirty="0" smtClean="0"/>
              <a:t>Here are the results of our general testing.</a:t>
            </a:r>
            <a:endParaRPr lang="en-US" dirty="0"/>
          </a:p>
        </p:txBody>
      </p:sp>
      <p:sp>
        <p:nvSpPr>
          <p:cNvPr id="7" name="Content Placeholder 6"/>
          <p:cNvSpPr>
            <a:spLocks noGrp="1"/>
          </p:cNvSpPr>
          <p:nvPr>
            <p:ph sz="quarter" idx="14"/>
          </p:nvPr>
        </p:nvSpPr>
        <p:spPr/>
        <p:txBody>
          <a:bodyPr>
            <a:noAutofit/>
          </a:bodyPr>
          <a:lstStyle/>
          <a:p>
            <a:pPr marL="0" indent="0">
              <a:buNone/>
            </a:pPr>
            <a:r>
              <a:rPr lang="en-US" sz="1100" dirty="0" smtClean="0"/>
              <a:t># </a:t>
            </a:r>
            <a:r>
              <a:rPr lang="en-US" sz="1100" dirty="0"/>
              <a:t>Common </a:t>
            </a:r>
            <a:r>
              <a:rPr lang="en-US" sz="1100" dirty="0" smtClean="0"/>
              <a:t>Tests</a:t>
            </a:r>
            <a:br>
              <a:rPr lang="en-US" sz="1100" dirty="0" smtClean="0"/>
            </a:br>
            <a:r>
              <a:rPr lang="en-US" sz="1100" dirty="0" smtClean="0"/>
              <a:t># =================================</a:t>
            </a:r>
            <a:br>
              <a:rPr lang="en-US" sz="1100" dirty="0" smtClean="0"/>
            </a:br>
            <a:r>
              <a:rPr lang="en-US" sz="1100" dirty="0" smtClean="0"/>
              <a:t>ok </a:t>
            </a:r>
            <a:r>
              <a:rPr lang="en-US" sz="1100" dirty="0"/>
              <a:t>1 - </a:t>
            </a:r>
            <a:r>
              <a:rPr lang="en-US" sz="1100" dirty="0" err="1"/>
              <a:t>pgTAP</a:t>
            </a:r>
            <a:r>
              <a:rPr lang="en-US" sz="1100" dirty="0"/>
              <a:t> is compiled against the correct Postgres </a:t>
            </a:r>
            <a:r>
              <a:rPr lang="en-US" sz="1100" dirty="0" smtClean="0"/>
              <a:t>Version</a:t>
            </a:r>
            <a:br>
              <a:rPr lang="en-US" sz="1100" dirty="0" smtClean="0"/>
            </a:br>
            <a:r>
              <a:rPr lang="en-US" sz="1100" dirty="0" smtClean="0"/>
              <a:t>ok </a:t>
            </a:r>
            <a:r>
              <a:rPr lang="en-US" sz="1100" dirty="0"/>
              <a:t>2 - Verifying extension </a:t>
            </a:r>
            <a:r>
              <a:rPr lang="en-US" sz="1100" dirty="0" err="1"/>
              <a:t>plpgsql</a:t>
            </a:r>
            <a:r>
              <a:rPr lang="en-US" sz="1100" dirty="0"/>
              <a:t> is </a:t>
            </a:r>
            <a:r>
              <a:rPr lang="en-US" sz="1100" dirty="0" smtClean="0"/>
              <a:t>installed</a:t>
            </a:r>
            <a:br>
              <a:rPr lang="en-US" sz="1100" dirty="0" smtClean="0"/>
            </a:br>
            <a:r>
              <a:rPr lang="en-US" sz="1100" dirty="0" smtClean="0"/>
              <a:t>ok </a:t>
            </a:r>
            <a:r>
              <a:rPr lang="en-US" sz="1100" dirty="0"/>
              <a:t>3 - Verifying extension </a:t>
            </a:r>
            <a:r>
              <a:rPr lang="en-US" sz="1100" dirty="0" err="1"/>
              <a:t>plperl</a:t>
            </a:r>
            <a:r>
              <a:rPr lang="en-US" sz="1100" dirty="0"/>
              <a:t> is </a:t>
            </a:r>
            <a:r>
              <a:rPr lang="en-US" sz="1100" dirty="0" smtClean="0"/>
              <a:t>installed</a:t>
            </a:r>
            <a:br>
              <a:rPr lang="en-US" sz="1100" dirty="0" smtClean="0"/>
            </a:br>
            <a:r>
              <a:rPr lang="en-US" sz="1100" dirty="0" smtClean="0"/>
              <a:t>ok </a:t>
            </a:r>
            <a:r>
              <a:rPr lang="en-US" sz="1100" dirty="0"/>
              <a:t>4 - Verifying extension </a:t>
            </a:r>
            <a:r>
              <a:rPr lang="en-US" sz="1100" dirty="0" err="1"/>
              <a:t>pgtap</a:t>
            </a:r>
            <a:r>
              <a:rPr lang="en-US" sz="1100" dirty="0"/>
              <a:t> is </a:t>
            </a:r>
            <a:r>
              <a:rPr lang="en-US" sz="1100" dirty="0" smtClean="0"/>
              <a:t>installed</a:t>
            </a:r>
            <a:br>
              <a:rPr lang="en-US" sz="1100" dirty="0" smtClean="0"/>
            </a:br>
            <a:r>
              <a:rPr lang="en-US" sz="1100" dirty="0" smtClean="0">
                <a:solidFill>
                  <a:schemeClr val="bg1">
                    <a:lumMod val="95000"/>
                  </a:schemeClr>
                </a:solidFill>
              </a:rPr>
              <a:t>ok </a:t>
            </a:r>
            <a:r>
              <a:rPr lang="en-US" sz="1100" dirty="0">
                <a:solidFill>
                  <a:schemeClr val="bg1">
                    <a:lumMod val="95000"/>
                  </a:schemeClr>
                </a:solidFill>
              </a:rPr>
              <a:t>5 # SKIP Skipping </a:t>
            </a:r>
            <a:r>
              <a:rPr lang="en-US" sz="1100" dirty="0" err="1">
                <a:solidFill>
                  <a:schemeClr val="bg1">
                    <a:lumMod val="95000"/>
                  </a:schemeClr>
                </a:solidFill>
              </a:rPr>
              <a:t>extenstion</a:t>
            </a:r>
            <a:r>
              <a:rPr lang="en-US" sz="1100" dirty="0">
                <a:solidFill>
                  <a:schemeClr val="bg1">
                    <a:lumMod val="95000"/>
                  </a:schemeClr>
                </a:solidFill>
              </a:rPr>
              <a:t> test for </a:t>
            </a:r>
            <a:r>
              <a:rPr lang="en-US" sz="1100" dirty="0" err="1" smtClean="0">
                <a:solidFill>
                  <a:schemeClr val="bg1">
                    <a:lumMod val="95000"/>
                  </a:schemeClr>
                </a:solidFill>
              </a:rPr>
              <a:t>adminpack</a:t>
            </a:r>
            <a:r>
              <a:rPr lang="en-US" sz="1100" dirty="0" smtClean="0">
                <a:solidFill>
                  <a:schemeClr val="bg1">
                    <a:lumMod val="95000"/>
                  </a:schemeClr>
                </a:solidFill>
              </a:rPr>
              <a:t/>
            </a:r>
            <a:br>
              <a:rPr lang="en-US" sz="1100" dirty="0" smtClean="0">
                <a:solidFill>
                  <a:schemeClr val="bg1">
                    <a:lumMod val="95000"/>
                  </a:schemeClr>
                </a:solidFill>
              </a:rPr>
            </a:br>
            <a:r>
              <a:rPr lang="en-US" sz="1100" dirty="0" smtClean="0">
                <a:solidFill>
                  <a:schemeClr val="bg1">
                    <a:lumMod val="95000"/>
                  </a:schemeClr>
                </a:solidFill>
              </a:rPr>
              <a:t>ok </a:t>
            </a:r>
            <a:r>
              <a:rPr lang="en-US" sz="1100" dirty="0">
                <a:solidFill>
                  <a:schemeClr val="bg1">
                    <a:lumMod val="95000"/>
                  </a:schemeClr>
                </a:solidFill>
              </a:rPr>
              <a:t>6 # SKIP Skipping </a:t>
            </a:r>
            <a:r>
              <a:rPr lang="en-US" sz="1100" dirty="0" err="1">
                <a:solidFill>
                  <a:schemeClr val="bg1">
                    <a:lumMod val="95000"/>
                  </a:schemeClr>
                </a:solidFill>
              </a:rPr>
              <a:t>extenstion</a:t>
            </a:r>
            <a:r>
              <a:rPr lang="en-US" sz="1100" dirty="0">
                <a:solidFill>
                  <a:schemeClr val="bg1">
                    <a:lumMod val="95000"/>
                  </a:schemeClr>
                </a:solidFill>
              </a:rPr>
              <a:t> test for </a:t>
            </a:r>
            <a:r>
              <a:rPr lang="en-US" sz="1100" dirty="0" err="1" smtClean="0">
                <a:solidFill>
                  <a:schemeClr val="bg1">
                    <a:lumMod val="95000"/>
                  </a:schemeClr>
                </a:solidFill>
              </a:rPr>
              <a:t>pg_buffercache</a:t>
            </a:r>
            <a:r>
              <a:rPr lang="en-US" sz="1100" dirty="0" smtClean="0">
                <a:solidFill>
                  <a:schemeClr val="bg1">
                    <a:lumMod val="95000"/>
                  </a:schemeClr>
                </a:solidFill>
              </a:rPr>
              <a:t/>
            </a:r>
            <a:br>
              <a:rPr lang="en-US" sz="1100" dirty="0" smtClean="0">
                <a:solidFill>
                  <a:schemeClr val="bg1">
                    <a:lumMod val="95000"/>
                  </a:schemeClr>
                </a:solidFill>
              </a:rPr>
            </a:br>
            <a:r>
              <a:rPr lang="en-US" sz="1100" dirty="0" smtClean="0"/>
              <a:t>ok </a:t>
            </a:r>
            <a:r>
              <a:rPr lang="en-US" sz="1100" dirty="0"/>
              <a:t>7 - Verifying only 3 extensions are </a:t>
            </a:r>
            <a:r>
              <a:rPr lang="en-US" sz="1100" dirty="0" smtClean="0"/>
              <a:t>installed</a:t>
            </a:r>
            <a:br>
              <a:rPr lang="en-US" sz="1100" dirty="0" smtClean="0"/>
            </a:br>
            <a:r>
              <a:rPr lang="en-US" sz="1100" dirty="0" smtClean="0"/>
              <a:t>ok </a:t>
            </a:r>
            <a:r>
              <a:rPr lang="en-US" sz="1100" dirty="0"/>
              <a:t>8 - Procedural language c should </a:t>
            </a:r>
            <a:r>
              <a:rPr lang="en-US" sz="1100" dirty="0" smtClean="0"/>
              <a:t>exist</a:t>
            </a:r>
            <a:br>
              <a:rPr lang="en-US" sz="1100" dirty="0" smtClean="0"/>
            </a:br>
            <a:r>
              <a:rPr lang="en-US" sz="1100" dirty="0" smtClean="0"/>
              <a:t>ok </a:t>
            </a:r>
            <a:r>
              <a:rPr lang="en-US" sz="1100" dirty="0"/>
              <a:t>9 - Procedural language internal should </a:t>
            </a:r>
            <a:r>
              <a:rPr lang="en-US" sz="1100" dirty="0" smtClean="0"/>
              <a:t>exist</a:t>
            </a:r>
            <a:br>
              <a:rPr lang="en-US" sz="1100" dirty="0" smtClean="0"/>
            </a:br>
            <a:r>
              <a:rPr lang="en-US" sz="1100" dirty="0" smtClean="0"/>
              <a:t>ok </a:t>
            </a:r>
            <a:r>
              <a:rPr lang="en-US" sz="1100" dirty="0"/>
              <a:t>10 - Procedural language </a:t>
            </a:r>
            <a:r>
              <a:rPr lang="en-US" sz="1100" dirty="0" err="1"/>
              <a:t>sql</a:t>
            </a:r>
            <a:r>
              <a:rPr lang="en-US" sz="1100" dirty="0"/>
              <a:t> should </a:t>
            </a:r>
            <a:r>
              <a:rPr lang="en-US" sz="1100" dirty="0" smtClean="0"/>
              <a:t>exist</a:t>
            </a:r>
            <a:br>
              <a:rPr lang="en-US" sz="1100" dirty="0" smtClean="0"/>
            </a:br>
            <a:r>
              <a:rPr lang="en-US" sz="1100" dirty="0" smtClean="0"/>
              <a:t>ok </a:t>
            </a:r>
            <a:r>
              <a:rPr lang="en-US" sz="1100" dirty="0"/>
              <a:t>11 - Procedural language </a:t>
            </a:r>
            <a:r>
              <a:rPr lang="en-US" sz="1100" dirty="0" err="1"/>
              <a:t>plpgsql</a:t>
            </a:r>
            <a:r>
              <a:rPr lang="en-US" sz="1100" dirty="0"/>
              <a:t> should </a:t>
            </a:r>
            <a:r>
              <a:rPr lang="en-US" sz="1100" dirty="0" smtClean="0"/>
              <a:t>exist</a:t>
            </a:r>
            <a:br>
              <a:rPr lang="en-US" sz="1100" dirty="0" smtClean="0"/>
            </a:br>
            <a:r>
              <a:rPr lang="en-US" sz="1100" dirty="0" smtClean="0"/>
              <a:t>ok </a:t>
            </a:r>
            <a:r>
              <a:rPr lang="en-US" sz="1100" dirty="0"/>
              <a:t>12 - Procedural language </a:t>
            </a:r>
            <a:r>
              <a:rPr lang="en-US" sz="1100" dirty="0" err="1"/>
              <a:t>plperl</a:t>
            </a:r>
            <a:r>
              <a:rPr lang="en-US" sz="1100" dirty="0"/>
              <a:t> should </a:t>
            </a:r>
            <a:r>
              <a:rPr lang="en-US" sz="1100" dirty="0" smtClean="0"/>
              <a:t>exist</a:t>
            </a:r>
            <a:br>
              <a:rPr lang="en-US" sz="1100" dirty="0" smtClean="0"/>
            </a:br>
            <a:r>
              <a:rPr lang="en-US" sz="1100" dirty="0" smtClean="0"/>
              <a:t>ok </a:t>
            </a:r>
            <a:r>
              <a:rPr lang="en-US" sz="1100" dirty="0"/>
              <a:t>13 - Procedural language </a:t>
            </a:r>
            <a:r>
              <a:rPr lang="en-US" sz="1100" dirty="0" err="1"/>
              <a:t>plperlu</a:t>
            </a:r>
            <a:r>
              <a:rPr lang="en-US" sz="1100" dirty="0"/>
              <a:t> should not </a:t>
            </a:r>
            <a:r>
              <a:rPr lang="en-US" sz="1100" dirty="0" smtClean="0"/>
              <a:t>exist</a:t>
            </a:r>
            <a:br>
              <a:rPr lang="en-US" sz="1100" dirty="0" smtClean="0"/>
            </a:br>
            <a:r>
              <a:rPr lang="en-US" sz="1100" dirty="0" smtClean="0"/>
              <a:t>ok </a:t>
            </a:r>
            <a:r>
              <a:rPr lang="en-US" sz="1100" dirty="0"/>
              <a:t>14 - Verifying no extra languages are </a:t>
            </a:r>
            <a:r>
              <a:rPr lang="en-US" sz="1100" dirty="0" smtClean="0"/>
              <a:t>installed</a:t>
            </a:r>
            <a:br>
              <a:rPr lang="en-US" sz="1100" dirty="0" smtClean="0"/>
            </a:br>
            <a:r>
              <a:rPr lang="en-US" sz="1100" dirty="0" smtClean="0"/>
              <a:t>ok </a:t>
            </a:r>
            <a:r>
              <a:rPr lang="en-US" sz="1100" dirty="0"/>
              <a:t>15 - Testing </a:t>
            </a:r>
            <a:r>
              <a:rPr lang="en-US" sz="1100" dirty="0" err="1"/>
              <a:t>plperl</a:t>
            </a:r>
            <a:r>
              <a:rPr lang="en-US" sz="1100" dirty="0"/>
              <a:t> has multiplicity defined - Test </a:t>
            </a:r>
            <a:r>
              <a:rPr lang="en-US" sz="1100" dirty="0" smtClean="0"/>
              <a:t>1</a:t>
            </a:r>
            <a:br>
              <a:rPr lang="en-US" sz="1100" dirty="0" smtClean="0"/>
            </a:br>
            <a:r>
              <a:rPr lang="en-US" sz="1100" dirty="0" smtClean="0"/>
              <a:t>ok </a:t>
            </a:r>
            <a:r>
              <a:rPr lang="en-US" sz="1100" dirty="0"/>
              <a:t>16 - Testing </a:t>
            </a:r>
            <a:r>
              <a:rPr lang="en-US" sz="1100" dirty="0" err="1"/>
              <a:t>plperl</a:t>
            </a:r>
            <a:r>
              <a:rPr lang="en-US" sz="1100" dirty="0"/>
              <a:t> has multiplicity defined - Test </a:t>
            </a:r>
            <a:r>
              <a:rPr lang="en-US" sz="1100" dirty="0" smtClean="0"/>
              <a:t>2</a:t>
            </a:r>
            <a:endParaRPr lang="en-US" sz="1100" dirty="0"/>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24</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153535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Running our test</a:t>
            </a:r>
            <a:endParaRPr lang="en-US" dirty="0"/>
          </a:p>
        </p:txBody>
      </p:sp>
      <p:sp>
        <p:nvSpPr>
          <p:cNvPr id="3" name="Content Placeholder 2"/>
          <p:cNvSpPr>
            <a:spLocks noGrp="1"/>
          </p:cNvSpPr>
          <p:nvPr>
            <p:ph sz="quarter" idx="13"/>
          </p:nvPr>
        </p:nvSpPr>
        <p:spPr/>
        <p:txBody>
          <a:bodyPr/>
          <a:lstStyle/>
          <a:p>
            <a:r>
              <a:rPr lang="en-US" dirty="0" smtClean="0"/>
              <a:t>Now we started our </a:t>
            </a:r>
            <a:r>
              <a:rPr lang="en-US" dirty="0" err="1" smtClean="0"/>
              <a:t>find_raster</a:t>
            </a:r>
            <a:r>
              <a:rPr lang="en-US" dirty="0" smtClean="0"/>
              <a:t> testing, for which we have not yet written any tests.</a:t>
            </a:r>
          </a:p>
          <a:p>
            <a:r>
              <a:rPr lang="en-US" dirty="0" smtClean="0"/>
              <a:t>So everything passed ok so far.</a:t>
            </a:r>
          </a:p>
          <a:p>
            <a:r>
              <a:rPr lang="en-US" dirty="0" smtClean="0"/>
              <a:t>Now we are ready to starting writing out tests and function.</a:t>
            </a:r>
            <a:endParaRPr lang="en-US" dirty="0"/>
          </a:p>
        </p:txBody>
      </p:sp>
      <p:sp>
        <p:nvSpPr>
          <p:cNvPr id="7" name="Content Placeholder 6"/>
          <p:cNvSpPr>
            <a:spLocks noGrp="1"/>
          </p:cNvSpPr>
          <p:nvPr>
            <p:ph sz="quarter" idx="14"/>
          </p:nvPr>
        </p:nvSpPr>
        <p:spPr/>
        <p:txBody>
          <a:bodyPr>
            <a:noAutofit/>
          </a:bodyPr>
          <a:lstStyle/>
          <a:p>
            <a:pPr marL="0" indent="0">
              <a:buNone/>
            </a:pPr>
            <a:r>
              <a:rPr lang="en-US" sz="1100" dirty="0" smtClean="0"/>
              <a:t># Tests</a:t>
            </a:r>
            <a:br>
              <a:rPr lang="en-US" sz="1100" dirty="0" smtClean="0"/>
            </a:br>
            <a:r>
              <a:rPr lang="en-US" sz="1100" dirty="0" smtClean="0"/>
              <a:t># =================================</a:t>
            </a:r>
            <a:br>
              <a:rPr lang="en-US" sz="1100" dirty="0" smtClean="0"/>
            </a:br>
            <a:r>
              <a:rPr lang="en-US" sz="1100" dirty="0" smtClean="0"/>
              <a:t>ok</a:t>
            </a:r>
            <a:br>
              <a:rPr lang="en-US" sz="1100" dirty="0" smtClean="0"/>
            </a:br>
            <a:r>
              <a:rPr lang="en-US" sz="1100" dirty="0" smtClean="0">
                <a:solidFill>
                  <a:srgbClr val="00B050"/>
                </a:solidFill>
              </a:rPr>
              <a:t>All </a:t>
            </a:r>
            <a:r>
              <a:rPr lang="en-US" sz="1100" dirty="0">
                <a:solidFill>
                  <a:srgbClr val="00B050"/>
                </a:solidFill>
              </a:rPr>
              <a:t>tests successful</a:t>
            </a:r>
            <a:r>
              <a:rPr lang="en-US" sz="1100" dirty="0" smtClean="0">
                <a:solidFill>
                  <a:srgbClr val="00B050"/>
                </a:solidFill>
              </a:rPr>
              <a:t>.</a:t>
            </a:r>
            <a:r>
              <a:rPr lang="en-US" sz="1100" dirty="0" smtClean="0"/>
              <a:t/>
            </a:r>
            <a:br>
              <a:rPr lang="en-US" sz="1100" dirty="0" smtClean="0"/>
            </a:br>
            <a:r>
              <a:rPr lang="en-US" sz="1100" dirty="0" smtClean="0"/>
              <a:t>Files=1</a:t>
            </a:r>
            <a:r>
              <a:rPr lang="en-US" sz="1100" dirty="0"/>
              <a:t>, Tests=16,  0 </a:t>
            </a:r>
            <a:r>
              <a:rPr lang="en-US" sz="1100" dirty="0" err="1"/>
              <a:t>wallclock</a:t>
            </a:r>
            <a:r>
              <a:rPr lang="en-US" sz="1100" dirty="0"/>
              <a:t> secs ( 0.02 </a:t>
            </a:r>
            <a:r>
              <a:rPr lang="en-US" sz="1100" dirty="0" err="1"/>
              <a:t>usr</a:t>
            </a:r>
            <a:r>
              <a:rPr lang="en-US" sz="1100" dirty="0"/>
              <a:t>  0.02 sys +  0.00 </a:t>
            </a:r>
            <a:r>
              <a:rPr lang="en-US" sz="1100" dirty="0" err="1"/>
              <a:t>cusr</a:t>
            </a:r>
            <a:r>
              <a:rPr lang="en-US" sz="1100" dirty="0"/>
              <a:t>  0.02 </a:t>
            </a:r>
            <a:r>
              <a:rPr lang="en-US" sz="1100" dirty="0" err="1"/>
              <a:t>csys</a:t>
            </a:r>
            <a:r>
              <a:rPr lang="en-US" sz="1100" dirty="0"/>
              <a:t> =  0.06 CPU</a:t>
            </a:r>
            <a:r>
              <a:rPr lang="en-US" sz="1100" dirty="0" smtClean="0"/>
              <a:t>)</a:t>
            </a:r>
            <a:br>
              <a:rPr lang="en-US" sz="1100" dirty="0" smtClean="0"/>
            </a:br>
            <a:r>
              <a:rPr lang="en-US" sz="1100" dirty="0" smtClean="0"/>
              <a:t>Result</a:t>
            </a:r>
            <a:r>
              <a:rPr lang="en-US" sz="1100" dirty="0"/>
              <a:t>: </a:t>
            </a:r>
            <a:r>
              <a:rPr lang="en-US" sz="1100" dirty="0" smtClean="0"/>
              <a:t>PASS</a:t>
            </a:r>
            <a:endParaRPr lang="en-US" sz="1100" dirty="0"/>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25</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28434623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smtClean="0"/>
              <a:t>find_raster</a:t>
            </a:r>
            <a:endParaRPr lang="en-US" dirty="0"/>
          </a:p>
        </p:txBody>
      </p:sp>
      <p:sp>
        <p:nvSpPr>
          <p:cNvPr id="8" name="Text Placeholder 7"/>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dirty="0" smtClean="0"/>
              <a:t>1/3/2017</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26</a:t>
            </a:fld>
            <a:endParaRPr lang="en-US"/>
          </a:p>
        </p:txBody>
      </p:sp>
      <p:sp>
        <p:nvSpPr>
          <p:cNvPr id="6" name="Footer Placeholder 5"/>
          <p:cNvSpPr>
            <a:spLocks noGrp="1"/>
          </p:cNvSpPr>
          <p:nvPr>
            <p:ph type="ftr" sz="quarter" idx="12"/>
          </p:nvPr>
        </p:nvSpPr>
        <p:spPr/>
        <p:txBody>
          <a:bodyPr/>
          <a:lstStyle/>
          <a:p>
            <a:r>
              <a:rPr lang="en-US" dirty="0" err="1" smtClean="0"/>
              <a:t>pgTAP</a:t>
            </a:r>
            <a:endParaRPr lang="en-US" dirty="0"/>
          </a:p>
        </p:txBody>
      </p:sp>
    </p:spTree>
    <p:extLst>
      <p:ext uri="{BB962C8B-B14F-4D97-AF65-F5344CB8AC3E}">
        <p14:creationId xmlns:p14="http://schemas.microsoft.com/office/powerpoint/2010/main" val="1921709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a:t>We receive faxes that are multi-page TIFF’s. The TIFF file name are called the raster id. We have data where we have the full path of the file name, the raster id and the raster id with page number.</a:t>
            </a:r>
          </a:p>
          <a:p>
            <a:pPr marL="0" indent="0">
              <a:buNone/>
            </a:pPr>
            <a:endParaRPr lang="en-US" dirty="0"/>
          </a:p>
          <a:p>
            <a:pPr marL="0" indent="0">
              <a:buNone/>
            </a:pPr>
            <a:r>
              <a:rPr lang="en-US" dirty="0"/>
              <a:t>Examples:</a:t>
            </a:r>
          </a:p>
          <a:p>
            <a:r>
              <a:rPr lang="en-US" dirty="0"/>
              <a:t>0000/000000</a:t>
            </a:r>
          </a:p>
          <a:p>
            <a:r>
              <a:rPr lang="en-US" dirty="0"/>
              <a:t>0000/0000001111</a:t>
            </a:r>
          </a:p>
          <a:p>
            <a:r>
              <a:rPr lang="en-US" dirty="0"/>
              <a:t>/</a:t>
            </a:r>
            <a:r>
              <a:rPr lang="en-US" dirty="0" err="1"/>
              <a:t>studydata</a:t>
            </a:r>
            <a:r>
              <a:rPr lang="en-US" dirty="0"/>
              <a:t>/</a:t>
            </a:r>
            <a:r>
              <a:rPr lang="en-US" dirty="0" err="1"/>
              <a:t>studyname</a:t>
            </a:r>
            <a:r>
              <a:rPr lang="en-US" dirty="0"/>
              <a:t>/0000/000000</a:t>
            </a:r>
          </a:p>
        </p:txBody>
      </p:sp>
      <p:sp>
        <p:nvSpPr>
          <p:cNvPr id="4" name="Date Placeholder 3"/>
          <p:cNvSpPr>
            <a:spLocks noGrp="1"/>
          </p:cNvSpPr>
          <p:nvPr>
            <p:ph type="dt" sz="half" idx="10"/>
          </p:nvPr>
        </p:nvSpPr>
        <p:spPr/>
        <p:txBody>
          <a:bodyPr/>
          <a:lstStyle/>
          <a:p>
            <a:r>
              <a:rPr lang="en-US" dirty="0" smtClean="0"/>
              <a:t>1/3/2017</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27</a:t>
            </a:fld>
            <a:endParaRPr lang="en-US"/>
          </a:p>
        </p:txBody>
      </p:sp>
      <p:sp>
        <p:nvSpPr>
          <p:cNvPr id="6" name="Footer Placeholder 5"/>
          <p:cNvSpPr>
            <a:spLocks noGrp="1"/>
          </p:cNvSpPr>
          <p:nvPr>
            <p:ph type="ftr" sz="quarter" idx="12"/>
          </p:nvPr>
        </p:nvSpPr>
        <p:spPr/>
        <p:txBody>
          <a:bodyPr/>
          <a:lstStyle/>
          <a:p>
            <a:r>
              <a:rPr lang="en-US" dirty="0" err="1" smtClean="0"/>
              <a:t>pgTAP</a:t>
            </a:r>
            <a:endParaRPr lang="en-US" dirty="0"/>
          </a:p>
        </p:txBody>
      </p:sp>
    </p:spTree>
    <p:extLst>
      <p:ext uri="{BB962C8B-B14F-4D97-AF65-F5344CB8AC3E}">
        <p14:creationId xmlns:p14="http://schemas.microsoft.com/office/powerpoint/2010/main" val="3250395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our tests</a:t>
            </a:r>
            <a:endParaRPr lang="en-US" dirty="0"/>
          </a:p>
        </p:txBody>
      </p:sp>
      <p:sp>
        <p:nvSpPr>
          <p:cNvPr id="3" name="Content Placeholder 2"/>
          <p:cNvSpPr>
            <a:spLocks noGrp="1"/>
          </p:cNvSpPr>
          <p:nvPr>
            <p:ph sz="quarter" idx="13"/>
          </p:nvPr>
        </p:nvSpPr>
        <p:spPr/>
        <p:txBody>
          <a:bodyPr/>
          <a:lstStyle/>
          <a:p>
            <a:r>
              <a:rPr lang="en-US" dirty="0" smtClean="0"/>
              <a:t>We now change the plan to 3 tests.</a:t>
            </a:r>
          </a:p>
          <a:p>
            <a:r>
              <a:rPr lang="en-US" dirty="0" smtClean="0"/>
              <a:t>We write our basic three tests.</a:t>
            </a:r>
          </a:p>
          <a:p>
            <a:r>
              <a:rPr lang="en-US" dirty="0" smtClean="0"/>
              <a:t>Now we are ready to write our function.</a:t>
            </a:r>
            <a:endParaRPr lang="en-US" dirty="0"/>
          </a:p>
        </p:txBody>
      </p:sp>
      <p:sp>
        <p:nvSpPr>
          <p:cNvPr id="7" name="Content Placeholder 6"/>
          <p:cNvSpPr>
            <a:spLocks noGrp="1"/>
          </p:cNvSpPr>
          <p:nvPr>
            <p:ph sz="quarter" idx="14"/>
          </p:nvPr>
        </p:nvSpPr>
        <p:spPr/>
        <p:txBody>
          <a:bodyPr>
            <a:normAutofit/>
          </a:bodyPr>
          <a:lstStyle/>
          <a:p>
            <a:pPr marL="0" indent="0">
              <a:buNone/>
            </a:pPr>
            <a:r>
              <a:rPr lang="en-US" sz="1100" dirty="0">
                <a:solidFill>
                  <a:srgbClr val="000000"/>
                </a:solidFill>
                <a:latin typeface="Consolas"/>
              </a:rPr>
              <a:t>\</a:t>
            </a:r>
            <a:r>
              <a:rPr lang="en-US" sz="1100" dirty="0">
                <a:solidFill>
                  <a:srgbClr val="0000FF"/>
                </a:solidFill>
                <a:latin typeface="Consolas"/>
              </a:rPr>
              <a:t>set</a:t>
            </a:r>
            <a:r>
              <a:rPr lang="en-US" sz="1100" dirty="0">
                <a:solidFill>
                  <a:srgbClr val="000000"/>
                </a:solidFill>
                <a:latin typeface="Consolas"/>
              </a:rPr>
              <a:t> </a:t>
            </a:r>
            <a:r>
              <a:rPr lang="en-US" sz="1100" dirty="0">
                <a:solidFill>
                  <a:srgbClr val="0000FF"/>
                </a:solidFill>
                <a:latin typeface="Consolas"/>
              </a:rPr>
              <a:t>plan</a:t>
            </a:r>
            <a:r>
              <a:rPr lang="en-US" sz="1100" dirty="0">
                <a:solidFill>
                  <a:srgbClr val="000000"/>
                </a:solidFill>
                <a:latin typeface="Consolas"/>
              </a:rPr>
              <a:t> </a:t>
            </a:r>
            <a:r>
              <a:rPr lang="en-US" sz="1100" b="1" dirty="0">
                <a:solidFill>
                  <a:srgbClr val="800000"/>
                </a:solidFill>
                <a:latin typeface="Consolas"/>
              </a:rPr>
              <a:t>3</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r>
            <a:br>
              <a:rPr lang="en-US" sz="1100" dirty="0">
                <a:solidFill>
                  <a:srgbClr val="000000"/>
                </a:solidFill>
                <a:latin typeface="Consolas"/>
              </a:rPr>
            </a:br>
            <a:r>
              <a:rPr lang="en-US" sz="1100" dirty="0">
                <a:solidFill>
                  <a:srgbClr val="008080"/>
                </a:solidFill>
                <a:latin typeface="Consolas"/>
              </a:rPr>
              <a:t>-- Install </a:t>
            </a:r>
            <a:r>
              <a:rPr lang="en-US" sz="1100" dirty="0" err="1">
                <a:solidFill>
                  <a:srgbClr val="008080"/>
                </a:solidFill>
                <a:latin typeface="Consolas"/>
              </a:rPr>
              <a:t>pgTAP</a:t>
            </a:r>
            <a:r>
              <a:rPr lang="en-US" sz="1100" dirty="0">
                <a:solidFill>
                  <a:srgbClr val="008080"/>
                </a:solidFill>
                <a:latin typeface="Consolas"/>
              </a:rPr>
              <a:t>, show diagnostics, and start common tests </a:t>
            </a:r>
            <a:br>
              <a:rPr lang="en-US" sz="1100" dirty="0">
                <a:solidFill>
                  <a:srgbClr val="008080"/>
                </a:solidFill>
                <a:latin typeface="Consolas"/>
              </a:rPr>
            </a:br>
            <a:r>
              <a:rPr lang="en-US" sz="1100" dirty="0">
                <a:solidFill>
                  <a:srgbClr val="000000"/>
                </a:solidFill>
                <a:latin typeface="Consolas"/>
              </a:rPr>
              <a:t>\</a:t>
            </a:r>
            <a:r>
              <a:rPr lang="en-US" sz="1100" dirty="0" err="1">
                <a:solidFill>
                  <a:srgbClr val="000000"/>
                </a:solidFill>
                <a:latin typeface="Consolas"/>
              </a:rPr>
              <a:t>ir</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common</a:t>
            </a:r>
            <a:r>
              <a:rPr lang="en-US" sz="1100" dirty="0">
                <a:solidFill>
                  <a:srgbClr val="808080"/>
                </a:solidFill>
                <a:latin typeface="Consolas"/>
              </a:rPr>
              <a:t>/</a:t>
            </a:r>
            <a:r>
              <a:rPr lang="en-US" sz="1100" dirty="0" err="1">
                <a:solidFill>
                  <a:srgbClr val="000000"/>
                </a:solidFill>
                <a:latin typeface="Consolas"/>
              </a:rPr>
              <a:t>diagnostic.sql</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r>
            <a:br>
              <a:rPr lang="en-US" sz="1100" dirty="0">
                <a:solidFill>
                  <a:srgbClr val="000000"/>
                </a:solidFill>
                <a:latin typeface="Consolas"/>
              </a:rPr>
            </a:br>
            <a:r>
              <a:rPr lang="en-US" sz="1100" dirty="0">
                <a:solidFill>
                  <a:srgbClr val="0000FF"/>
                </a:solidFill>
                <a:latin typeface="Consolas"/>
              </a:rPr>
              <a:t>SELECT</a:t>
            </a:r>
            <a:r>
              <a:rPr lang="en-US" sz="1100" dirty="0">
                <a:solidFill>
                  <a:srgbClr val="000000"/>
                </a:solidFill>
                <a:latin typeface="Consolas"/>
              </a:rPr>
              <a:t> </a:t>
            </a:r>
            <a:r>
              <a:rPr lang="en-US" sz="1100" dirty="0">
                <a:solidFill>
                  <a:srgbClr val="0000FF"/>
                </a:solidFill>
                <a:latin typeface="Consolas"/>
              </a:rPr>
              <a:t>is</a:t>
            </a:r>
            <a:r>
              <a:rPr lang="en-US" sz="1100" dirty="0">
                <a:solidFill>
                  <a:srgbClr val="000000"/>
                </a:solidFill>
                <a:latin typeface="Consolas"/>
              </a:rPr>
              <a:t>((</a:t>
            </a:r>
            <a:r>
              <a:rPr lang="en-US" sz="1100" dirty="0">
                <a:solidFill>
                  <a:srgbClr val="0000FF"/>
                </a:solidFill>
                <a:latin typeface="Consolas"/>
              </a:rPr>
              <a:t>SELECT</a:t>
            </a:r>
            <a:r>
              <a:rPr lang="en-US" sz="1100" dirty="0">
                <a:solidFill>
                  <a:srgbClr val="000000"/>
                </a:solidFill>
                <a:latin typeface="Consolas"/>
              </a:rPr>
              <a:t> </a:t>
            </a:r>
            <a:r>
              <a:rPr lang="en-US" sz="1100" dirty="0" err="1">
                <a:solidFill>
                  <a:srgbClr val="000000"/>
                </a:solidFill>
                <a:latin typeface="Consolas"/>
              </a:rPr>
              <a:t>find_raster</a:t>
            </a:r>
            <a:r>
              <a:rPr lang="en-US" sz="1100" dirty="0">
                <a:solidFill>
                  <a:srgbClr val="000000"/>
                </a:solidFill>
                <a:latin typeface="Consolas"/>
              </a:rPr>
              <a:t>(</a:t>
            </a:r>
            <a:r>
              <a:rPr lang="en-US" sz="1100" dirty="0">
                <a:solidFill>
                  <a:srgbClr val="FF0000"/>
                </a:solidFill>
                <a:latin typeface="Consolas"/>
              </a:rPr>
              <a:t>'1234/567890'</a:t>
            </a:r>
            <a:r>
              <a:rPr lang="en-US" sz="1100" dirty="0">
                <a:solidFill>
                  <a:srgbClr val="000000"/>
                </a:solidFill>
                <a:latin typeface="Consolas"/>
              </a:rPr>
              <a:t>)), </a:t>
            </a:r>
            <a:r>
              <a:rPr lang="en-US" sz="1100" dirty="0">
                <a:solidFill>
                  <a:srgbClr val="FF0000"/>
                </a:solidFill>
                <a:latin typeface="Consolas"/>
              </a:rPr>
              <a:t>'1234/567890'</a:t>
            </a:r>
            <a:r>
              <a:rPr lang="en-US" sz="1100" dirty="0">
                <a:solidFill>
                  <a:srgbClr val="000000"/>
                </a:solidFill>
                <a:latin typeface="Consolas"/>
              </a:rPr>
              <a:t>, </a:t>
            </a:r>
            <a:r>
              <a:rPr lang="en-US" sz="1100" dirty="0">
                <a:solidFill>
                  <a:srgbClr val="FF0000"/>
                </a:solidFill>
                <a:latin typeface="Consolas"/>
              </a:rPr>
              <a:t>'Testing </a:t>
            </a:r>
            <a:r>
              <a:rPr lang="en-US" sz="1100" dirty="0" err="1">
                <a:solidFill>
                  <a:srgbClr val="FF0000"/>
                </a:solidFill>
                <a:latin typeface="Consolas"/>
              </a:rPr>
              <a:t>find_raster</a:t>
            </a:r>
            <a:r>
              <a:rPr lang="en-US" sz="1100" dirty="0">
                <a:solidFill>
                  <a:srgbClr val="FF0000"/>
                </a:solidFill>
                <a:latin typeface="Consolas"/>
              </a:rPr>
              <a:t> using Raster ID'</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FF"/>
                </a:solidFill>
                <a:latin typeface="Consolas"/>
              </a:rPr>
              <a:t>SELECT</a:t>
            </a:r>
            <a:r>
              <a:rPr lang="en-US" sz="1100" dirty="0">
                <a:solidFill>
                  <a:srgbClr val="000000"/>
                </a:solidFill>
                <a:latin typeface="Consolas"/>
              </a:rPr>
              <a:t> </a:t>
            </a:r>
            <a:r>
              <a:rPr lang="en-US" sz="1100" dirty="0">
                <a:solidFill>
                  <a:srgbClr val="0000FF"/>
                </a:solidFill>
                <a:latin typeface="Consolas"/>
              </a:rPr>
              <a:t>is</a:t>
            </a:r>
            <a:r>
              <a:rPr lang="en-US" sz="1100" dirty="0">
                <a:solidFill>
                  <a:srgbClr val="000000"/>
                </a:solidFill>
                <a:latin typeface="Consolas"/>
              </a:rPr>
              <a:t>((</a:t>
            </a:r>
            <a:r>
              <a:rPr lang="en-US" sz="1100" dirty="0">
                <a:solidFill>
                  <a:srgbClr val="0000FF"/>
                </a:solidFill>
                <a:latin typeface="Consolas"/>
              </a:rPr>
              <a:t>SELECT</a:t>
            </a:r>
            <a:r>
              <a:rPr lang="en-US" sz="1100" dirty="0">
                <a:solidFill>
                  <a:srgbClr val="000000"/>
                </a:solidFill>
                <a:latin typeface="Consolas"/>
              </a:rPr>
              <a:t> </a:t>
            </a:r>
            <a:r>
              <a:rPr lang="en-US" sz="1100" dirty="0" err="1">
                <a:solidFill>
                  <a:srgbClr val="000000"/>
                </a:solidFill>
                <a:latin typeface="Consolas"/>
              </a:rPr>
              <a:t>find_raster</a:t>
            </a:r>
            <a:r>
              <a:rPr lang="en-US" sz="1100" dirty="0">
                <a:solidFill>
                  <a:srgbClr val="000000"/>
                </a:solidFill>
                <a:latin typeface="Consolas"/>
              </a:rPr>
              <a:t>(</a:t>
            </a:r>
            <a:r>
              <a:rPr lang="en-US" sz="1100" dirty="0">
                <a:solidFill>
                  <a:srgbClr val="FF0000"/>
                </a:solidFill>
                <a:latin typeface="Consolas"/>
              </a:rPr>
              <a:t>'1234/5678901234'</a:t>
            </a:r>
            <a:r>
              <a:rPr lang="en-US" sz="1100" dirty="0">
                <a:solidFill>
                  <a:srgbClr val="000000"/>
                </a:solidFill>
                <a:latin typeface="Consolas"/>
              </a:rPr>
              <a:t>)), </a:t>
            </a:r>
            <a:r>
              <a:rPr lang="en-US" sz="1100" dirty="0">
                <a:solidFill>
                  <a:srgbClr val="FF0000"/>
                </a:solidFill>
                <a:latin typeface="Consolas"/>
              </a:rPr>
              <a:t>'1234/567890'</a:t>
            </a:r>
            <a:r>
              <a:rPr lang="en-US" sz="1100" dirty="0">
                <a:solidFill>
                  <a:srgbClr val="000000"/>
                </a:solidFill>
                <a:latin typeface="Consolas"/>
              </a:rPr>
              <a:t>, </a:t>
            </a:r>
            <a:r>
              <a:rPr lang="en-US" sz="1100" dirty="0">
                <a:solidFill>
                  <a:srgbClr val="FF0000"/>
                </a:solidFill>
                <a:latin typeface="Consolas"/>
              </a:rPr>
              <a:t>'Testing </a:t>
            </a:r>
            <a:r>
              <a:rPr lang="en-US" sz="1100" dirty="0" err="1">
                <a:solidFill>
                  <a:srgbClr val="FF0000"/>
                </a:solidFill>
                <a:latin typeface="Consolas"/>
              </a:rPr>
              <a:t>find_raster</a:t>
            </a:r>
            <a:r>
              <a:rPr lang="en-US" sz="1100" dirty="0">
                <a:solidFill>
                  <a:srgbClr val="FF0000"/>
                </a:solidFill>
                <a:latin typeface="Consolas"/>
              </a:rPr>
              <a:t> using Raster ID with Page Number'</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FF"/>
                </a:solidFill>
                <a:latin typeface="Consolas"/>
              </a:rPr>
              <a:t>SELECT</a:t>
            </a:r>
            <a:r>
              <a:rPr lang="en-US" sz="1100" dirty="0">
                <a:solidFill>
                  <a:srgbClr val="000000"/>
                </a:solidFill>
                <a:latin typeface="Consolas"/>
              </a:rPr>
              <a:t> </a:t>
            </a:r>
            <a:r>
              <a:rPr lang="en-US" sz="1100" dirty="0">
                <a:solidFill>
                  <a:srgbClr val="0000FF"/>
                </a:solidFill>
                <a:latin typeface="Consolas"/>
              </a:rPr>
              <a:t>is</a:t>
            </a:r>
            <a:r>
              <a:rPr lang="en-US" sz="1100" dirty="0">
                <a:solidFill>
                  <a:srgbClr val="000000"/>
                </a:solidFill>
                <a:latin typeface="Consolas"/>
              </a:rPr>
              <a:t>((</a:t>
            </a:r>
            <a:r>
              <a:rPr lang="en-US" sz="1100" dirty="0">
                <a:solidFill>
                  <a:srgbClr val="0000FF"/>
                </a:solidFill>
                <a:latin typeface="Consolas"/>
              </a:rPr>
              <a:t>SELECT</a:t>
            </a:r>
            <a:r>
              <a:rPr lang="en-US" sz="1100" dirty="0">
                <a:solidFill>
                  <a:srgbClr val="000000"/>
                </a:solidFill>
                <a:latin typeface="Consolas"/>
              </a:rPr>
              <a:t> </a:t>
            </a:r>
            <a:r>
              <a:rPr lang="en-US" sz="1100" dirty="0" err="1">
                <a:solidFill>
                  <a:srgbClr val="000000"/>
                </a:solidFill>
                <a:latin typeface="Consolas"/>
              </a:rPr>
              <a:t>find_raster</a:t>
            </a:r>
            <a:r>
              <a:rPr lang="en-US" sz="1100" dirty="0" smtClean="0">
                <a:solidFill>
                  <a:srgbClr val="000000"/>
                </a:solidFill>
                <a:latin typeface="Consolas"/>
              </a:rPr>
              <a:t>(</a:t>
            </a:r>
            <a:r>
              <a:rPr lang="en-US" sz="1100" dirty="0">
                <a:solidFill>
                  <a:srgbClr val="FF0000"/>
                </a:solidFill>
                <a:latin typeface="Consolas"/>
              </a:rPr>
              <a:t>'/</a:t>
            </a:r>
            <a:r>
              <a:rPr lang="en-US" sz="1100" dirty="0" err="1">
                <a:solidFill>
                  <a:srgbClr val="FF0000"/>
                </a:solidFill>
                <a:latin typeface="Consolas"/>
              </a:rPr>
              <a:t>study_data</a:t>
            </a:r>
            <a:r>
              <a:rPr lang="en-US" sz="1100" dirty="0">
                <a:solidFill>
                  <a:srgbClr val="FF0000"/>
                </a:solidFill>
                <a:latin typeface="Consolas"/>
              </a:rPr>
              <a:t>/</a:t>
            </a:r>
            <a:r>
              <a:rPr lang="en-US" sz="1100" dirty="0" err="1">
                <a:solidFill>
                  <a:srgbClr val="FF0000"/>
                </a:solidFill>
                <a:latin typeface="Consolas"/>
              </a:rPr>
              <a:t>study_name</a:t>
            </a:r>
            <a:r>
              <a:rPr lang="en-US" sz="1100" dirty="0">
                <a:solidFill>
                  <a:srgbClr val="FF0000"/>
                </a:solidFill>
                <a:latin typeface="Consolas"/>
              </a:rPr>
              <a:t>/1234/567890'</a:t>
            </a:r>
            <a:r>
              <a:rPr lang="en-US" sz="1100" dirty="0" smtClean="0">
                <a:solidFill>
                  <a:srgbClr val="000000"/>
                </a:solidFill>
                <a:latin typeface="Consolas"/>
              </a:rPr>
              <a:t>)), </a:t>
            </a:r>
            <a:r>
              <a:rPr lang="en-US" sz="1100" dirty="0">
                <a:solidFill>
                  <a:srgbClr val="FF0000"/>
                </a:solidFill>
                <a:latin typeface="Consolas"/>
              </a:rPr>
              <a:t>'1234/567890'</a:t>
            </a:r>
            <a:r>
              <a:rPr lang="en-US" sz="1100" dirty="0">
                <a:solidFill>
                  <a:srgbClr val="000000"/>
                </a:solidFill>
                <a:latin typeface="Consolas"/>
              </a:rPr>
              <a:t>, </a:t>
            </a:r>
            <a:r>
              <a:rPr lang="en-US" sz="1100" dirty="0">
                <a:solidFill>
                  <a:srgbClr val="FF0000"/>
                </a:solidFill>
                <a:latin typeface="Consolas"/>
              </a:rPr>
              <a:t>'Testing </a:t>
            </a:r>
            <a:r>
              <a:rPr lang="en-US" sz="1100" dirty="0" err="1">
                <a:solidFill>
                  <a:srgbClr val="FF0000"/>
                </a:solidFill>
                <a:latin typeface="Consolas"/>
              </a:rPr>
              <a:t>find_raster</a:t>
            </a:r>
            <a:r>
              <a:rPr lang="en-US" sz="1100" dirty="0">
                <a:solidFill>
                  <a:srgbClr val="FF0000"/>
                </a:solidFill>
                <a:latin typeface="Consolas"/>
              </a:rPr>
              <a:t> using Directory path with File Name'</a:t>
            </a:r>
            <a:r>
              <a:rPr lang="en-US" sz="1100" dirty="0">
                <a:solidFill>
                  <a:srgbClr val="000000"/>
                </a:solidFill>
                <a:latin typeface="Consolas"/>
              </a:rPr>
              <a:t>); </a:t>
            </a:r>
            <a:endParaRPr lang="en-US" sz="1100" dirty="0">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28</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26174574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find_raster</a:t>
            </a:r>
            <a:r>
              <a:rPr lang="en-US" dirty="0" smtClean="0"/>
              <a:t> function</a:t>
            </a:r>
            <a:endParaRPr lang="en-US" dirty="0"/>
          </a:p>
        </p:txBody>
      </p:sp>
      <p:sp>
        <p:nvSpPr>
          <p:cNvPr id="3" name="Content Placeholder 2"/>
          <p:cNvSpPr>
            <a:spLocks noGrp="1"/>
          </p:cNvSpPr>
          <p:nvPr>
            <p:ph sz="quarter" idx="13"/>
          </p:nvPr>
        </p:nvSpPr>
        <p:spPr/>
        <p:txBody>
          <a:bodyPr>
            <a:normAutofit fontScale="70000" lnSpcReduction="20000"/>
          </a:bodyPr>
          <a:lstStyle/>
          <a:p>
            <a:pPr marL="0" indent="0">
              <a:buNone/>
            </a:pPr>
            <a:r>
              <a:rPr lang="en-US" dirty="0"/>
              <a:t>The first thing to do, is to be able to find the Raster ID, no matter which format is supplied.</a:t>
            </a:r>
          </a:p>
          <a:p>
            <a:pPr marL="0" indent="0">
              <a:buNone/>
            </a:pPr>
            <a:r>
              <a:rPr lang="en-US" dirty="0"/>
              <a:t>IMMUTABLE is required to be able to use this function as part of an index.</a:t>
            </a:r>
          </a:p>
          <a:p>
            <a:pPr marL="0" indent="0">
              <a:buNone/>
            </a:pPr>
            <a:r>
              <a:rPr lang="en-US" dirty="0"/>
              <a:t>This function was written to fit on this page. Some of the other items to put inside the real function would be:</a:t>
            </a:r>
          </a:p>
          <a:p>
            <a:r>
              <a:rPr lang="en-US" dirty="0"/>
              <a:t>We should check the return to make sure a ‘/’ is in the correct spot and through an error if it is not. “R” is also valid.</a:t>
            </a:r>
          </a:p>
          <a:p>
            <a:r>
              <a:rPr lang="en-US" dirty="0"/>
              <a:t>If the raster is less then 23 characters to return an error, except for when it is 11 or 15 in length</a:t>
            </a:r>
            <a:r>
              <a:rPr lang="en-US" dirty="0" smtClean="0"/>
              <a:t>.</a:t>
            </a:r>
            <a:endParaRPr lang="en-US" dirty="0"/>
          </a:p>
        </p:txBody>
      </p:sp>
      <p:sp>
        <p:nvSpPr>
          <p:cNvPr id="7" name="Content Placeholder 6"/>
          <p:cNvSpPr>
            <a:spLocks noGrp="1"/>
          </p:cNvSpPr>
          <p:nvPr>
            <p:ph sz="quarter" idx="14"/>
          </p:nvPr>
        </p:nvSpPr>
        <p:spPr/>
        <p:txBody>
          <a:bodyPr>
            <a:normAutofit fontScale="47500" lnSpcReduction="20000"/>
          </a:bodyPr>
          <a:lstStyle/>
          <a:p>
            <a:pPr marL="0" indent="0">
              <a:buNone/>
            </a:pPr>
            <a:r>
              <a:rPr lang="en-US" dirty="0">
                <a:solidFill>
                  <a:srgbClr val="0000FF"/>
                </a:solidFill>
                <a:latin typeface="Consolas"/>
              </a:rPr>
              <a:t>CREATE</a:t>
            </a:r>
            <a:r>
              <a:rPr lang="en-US" dirty="0">
                <a:solidFill>
                  <a:srgbClr val="000000"/>
                </a:solidFill>
                <a:latin typeface="Consolas"/>
              </a:rPr>
              <a:t> </a:t>
            </a:r>
            <a:r>
              <a:rPr lang="en-US" dirty="0">
                <a:solidFill>
                  <a:srgbClr val="0000FF"/>
                </a:solidFill>
                <a:latin typeface="Consolas"/>
              </a:rPr>
              <a:t>FUNCTION</a:t>
            </a:r>
            <a:r>
              <a:rPr lang="en-US" dirty="0">
                <a:solidFill>
                  <a:srgbClr val="000000"/>
                </a:solidFill>
                <a:latin typeface="Consolas"/>
              </a:rPr>
              <a:t> </a:t>
            </a:r>
            <a:r>
              <a:rPr lang="en-US" dirty="0" err="1">
                <a:solidFill>
                  <a:srgbClr val="000000"/>
                </a:solidFill>
                <a:latin typeface="Consolas"/>
              </a:rPr>
              <a:t>find_raster</a:t>
            </a:r>
            <a:r>
              <a:rPr lang="en-US" dirty="0">
                <a:solidFill>
                  <a:srgbClr val="000000"/>
                </a:solidFill>
                <a:latin typeface="Consolas"/>
              </a:rPr>
              <a:t> (raster </a:t>
            </a:r>
            <a:r>
              <a:rPr lang="en-US" dirty="0">
                <a:solidFill>
                  <a:srgbClr val="0000FF"/>
                </a:solidFill>
                <a:latin typeface="Consolas"/>
              </a:rPr>
              <a:t>varchar</a:t>
            </a:r>
            <a:r>
              <a:rPr lang="en-US" dirty="0">
                <a:solidFill>
                  <a:srgbClr val="000000"/>
                </a:solidFill>
                <a:latin typeface="Consolas"/>
              </a:rPr>
              <a:t>) </a:t>
            </a:r>
            <a:br>
              <a:rPr lang="en-US" dirty="0">
                <a:solidFill>
                  <a:srgbClr val="000000"/>
                </a:solidFill>
                <a:latin typeface="Consolas"/>
              </a:rPr>
            </a:br>
            <a:r>
              <a:rPr lang="en-US" dirty="0">
                <a:solidFill>
                  <a:srgbClr val="0000FF"/>
                </a:solidFill>
                <a:latin typeface="Consolas"/>
              </a:rPr>
              <a:t>RETURNS</a:t>
            </a:r>
            <a:r>
              <a:rPr lang="en-US" dirty="0">
                <a:solidFill>
                  <a:srgbClr val="000000"/>
                </a:solidFill>
                <a:latin typeface="Consolas"/>
              </a:rPr>
              <a:t> </a:t>
            </a:r>
            <a:r>
              <a:rPr lang="en-US" dirty="0">
                <a:solidFill>
                  <a:srgbClr val="0000FF"/>
                </a:solidFill>
                <a:latin typeface="Consolas"/>
              </a:rPr>
              <a:t>VARCHAR</a:t>
            </a:r>
            <a:r>
              <a:rPr lang="en-US" dirty="0">
                <a:solidFill>
                  <a:srgbClr val="000000"/>
                </a:solidFill>
                <a:latin typeface="Consolas"/>
              </a:rPr>
              <a:t>(</a:t>
            </a:r>
            <a:r>
              <a:rPr lang="en-US" b="1" dirty="0">
                <a:solidFill>
                  <a:srgbClr val="800000"/>
                </a:solidFill>
                <a:latin typeface="Consolas"/>
              </a:rPr>
              <a:t>11</a:t>
            </a:r>
            <a:r>
              <a:rPr lang="en-US" dirty="0">
                <a:solidFill>
                  <a:srgbClr val="000000"/>
                </a:solidFill>
                <a:latin typeface="Consolas"/>
              </a:rPr>
              <a:t>) </a:t>
            </a:r>
            <a:r>
              <a:rPr lang="en-US" dirty="0">
                <a:solidFill>
                  <a:srgbClr val="0000FF"/>
                </a:solidFill>
                <a:latin typeface="Consolas"/>
              </a:rPr>
              <a:t>AS</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br>
              <a:rPr lang="en-US" dirty="0">
                <a:solidFill>
                  <a:srgbClr val="000000"/>
                </a:solidFill>
                <a:latin typeface="Consolas"/>
              </a:rPr>
            </a:br>
            <a:r>
              <a:rPr lang="en-US" dirty="0">
                <a:solidFill>
                  <a:srgbClr val="0000FF"/>
                </a:solidFill>
                <a:latin typeface="Consolas"/>
              </a:rPr>
              <a:t>BEGIN</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a:solidFill>
                  <a:srgbClr val="FF00FF"/>
                </a:solidFill>
                <a:latin typeface="Consolas"/>
              </a:rPr>
              <a:t>CASE</a:t>
            </a:r>
            <a:r>
              <a:rPr lang="en-US" dirty="0">
                <a:solidFill>
                  <a:srgbClr val="000000"/>
                </a:solidFill>
                <a:latin typeface="Consolas"/>
              </a:rPr>
              <a:t> length(raster) </a:t>
            </a:r>
            <a:br>
              <a:rPr lang="en-US" dirty="0">
                <a:solidFill>
                  <a:srgbClr val="000000"/>
                </a:solidFill>
                <a:latin typeface="Consolas"/>
              </a:rPr>
            </a:br>
            <a:r>
              <a:rPr lang="en-US" dirty="0">
                <a:solidFill>
                  <a:srgbClr val="000000"/>
                </a:solidFill>
                <a:latin typeface="Consolas"/>
              </a:rPr>
              <a:t>        </a:t>
            </a:r>
            <a:r>
              <a:rPr lang="en-US" dirty="0">
                <a:solidFill>
                  <a:srgbClr val="0000FF"/>
                </a:solidFill>
                <a:latin typeface="Consolas"/>
              </a:rPr>
              <a:t>WHEN</a:t>
            </a:r>
            <a:r>
              <a:rPr lang="en-US" dirty="0">
                <a:solidFill>
                  <a:srgbClr val="000000"/>
                </a:solidFill>
                <a:latin typeface="Consolas"/>
              </a:rPr>
              <a:t> </a:t>
            </a:r>
            <a:r>
              <a:rPr lang="en-US" b="1" dirty="0">
                <a:solidFill>
                  <a:srgbClr val="800000"/>
                </a:solidFill>
                <a:latin typeface="Consolas"/>
              </a:rPr>
              <a:t>11</a:t>
            </a:r>
            <a:r>
              <a:rPr lang="en-US" dirty="0">
                <a:solidFill>
                  <a:srgbClr val="000000"/>
                </a:solidFill>
                <a:latin typeface="Consolas"/>
              </a:rPr>
              <a:t> </a:t>
            </a:r>
            <a:r>
              <a:rPr lang="en-US" dirty="0">
                <a:solidFill>
                  <a:srgbClr val="0000FF"/>
                </a:solidFill>
                <a:latin typeface="Consolas"/>
              </a:rPr>
              <a:t>THEN</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a:solidFill>
                  <a:srgbClr val="008080"/>
                </a:solidFill>
                <a:latin typeface="Consolas"/>
              </a:rPr>
              <a:t>-- Format: 1234/567890</a:t>
            </a:r>
            <a:br>
              <a:rPr lang="en-US" dirty="0">
                <a:solidFill>
                  <a:srgbClr val="008080"/>
                </a:solidFill>
                <a:latin typeface="Consolas"/>
              </a:rPr>
            </a:br>
            <a:r>
              <a:rPr lang="en-US" dirty="0">
                <a:solidFill>
                  <a:srgbClr val="000000"/>
                </a:solidFill>
                <a:latin typeface="Consolas"/>
              </a:rPr>
              <a:t>            </a:t>
            </a:r>
            <a:r>
              <a:rPr lang="en-US" dirty="0">
                <a:solidFill>
                  <a:srgbClr val="008080"/>
                </a:solidFill>
                <a:latin typeface="Consolas"/>
              </a:rPr>
              <a:t>-- Returns: 1234/567890 </a:t>
            </a:r>
            <a:br>
              <a:rPr lang="en-US" dirty="0">
                <a:solidFill>
                  <a:srgbClr val="008080"/>
                </a:solidFill>
                <a:latin typeface="Consolas"/>
              </a:rPr>
            </a:br>
            <a:r>
              <a:rPr lang="en-US" dirty="0">
                <a:solidFill>
                  <a:srgbClr val="0000FF"/>
                </a:solidFill>
                <a:latin typeface="Consolas"/>
              </a:rPr>
              <a:t>RETURN</a:t>
            </a:r>
            <a:r>
              <a:rPr lang="en-US" dirty="0">
                <a:solidFill>
                  <a:srgbClr val="000000"/>
                </a:solidFill>
                <a:latin typeface="Consolas"/>
              </a:rPr>
              <a:t> raster; </a:t>
            </a:r>
            <a:br>
              <a:rPr lang="en-US" dirty="0">
                <a:solidFill>
                  <a:srgbClr val="000000"/>
                </a:solidFill>
                <a:latin typeface="Consolas"/>
              </a:rPr>
            </a:br>
            <a:r>
              <a:rPr lang="en-US" dirty="0">
                <a:solidFill>
                  <a:srgbClr val="000000"/>
                </a:solidFill>
                <a:latin typeface="Consolas"/>
              </a:rPr>
              <a:t>        </a:t>
            </a:r>
            <a:r>
              <a:rPr lang="en-US" dirty="0">
                <a:solidFill>
                  <a:srgbClr val="0000FF"/>
                </a:solidFill>
                <a:latin typeface="Consolas"/>
              </a:rPr>
              <a:t>WHEN</a:t>
            </a:r>
            <a:r>
              <a:rPr lang="en-US" dirty="0">
                <a:solidFill>
                  <a:srgbClr val="000000"/>
                </a:solidFill>
                <a:latin typeface="Consolas"/>
              </a:rPr>
              <a:t> </a:t>
            </a:r>
            <a:r>
              <a:rPr lang="en-US" b="1" dirty="0">
                <a:solidFill>
                  <a:srgbClr val="800000"/>
                </a:solidFill>
                <a:latin typeface="Consolas"/>
              </a:rPr>
              <a:t>15</a:t>
            </a:r>
            <a:r>
              <a:rPr lang="en-US" dirty="0">
                <a:solidFill>
                  <a:srgbClr val="000000"/>
                </a:solidFill>
                <a:latin typeface="Consolas"/>
              </a:rPr>
              <a:t> </a:t>
            </a:r>
            <a:r>
              <a:rPr lang="en-US" dirty="0">
                <a:solidFill>
                  <a:srgbClr val="0000FF"/>
                </a:solidFill>
                <a:latin typeface="Consolas"/>
              </a:rPr>
              <a:t>THEN</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a:solidFill>
                  <a:srgbClr val="008080"/>
                </a:solidFill>
                <a:latin typeface="Consolas"/>
              </a:rPr>
              <a:t>-- Format: 1234/5678901234</a:t>
            </a:r>
            <a:br>
              <a:rPr lang="en-US" dirty="0">
                <a:solidFill>
                  <a:srgbClr val="008080"/>
                </a:solidFill>
                <a:latin typeface="Consolas"/>
              </a:rPr>
            </a:br>
            <a:r>
              <a:rPr lang="en-US" dirty="0">
                <a:solidFill>
                  <a:srgbClr val="000000"/>
                </a:solidFill>
                <a:latin typeface="Consolas"/>
              </a:rPr>
              <a:t>            </a:t>
            </a:r>
            <a:r>
              <a:rPr lang="en-US" dirty="0">
                <a:solidFill>
                  <a:srgbClr val="008080"/>
                </a:solidFill>
                <a:latin typeface="Consolas"/>
              </a:rPr>
              <a:t>-- Returns: 1234/567890 </a:t>
            </a:r>
            <a:br>
              <a:rPr lang="en-US" dirty="0">
                <a:solidFill>
                  <a:srgbClr val="008080"/>
                </a:solidFill>
                <a:latin typeface="Consolas"/>
              </a:rPr>
            </a:br>
            <a:r>
              <a:rPr lang="en-US" dirty="0">
                <a:solidFill>
                  <a:srgbClr val="0000FF"/>
                </a:solidFill>
                <a:latin typeface="Consolas"/>
              </a:rPr>
              <a:t>RETURN</a:t>
            </a:r>
            <a:r>
              <a:rPr lang="en-US" dirty="0">
                <a:solidFill>
                  <a:srgbClr val="000000"/>
                </a:solidFill>
                <a:latin typeface="Consolas"/>
              </a:rPr>
              <a:t> </a:t>
            </a:r>
            <a:r>
              <a:rPr lang="en-US" dirty="0" err="1">
                <a:solidFill>
                  <a:srgbClr val="000000"/>
                </a:solidFill>
                <a:latin typeface="Consolas"/>
              </a:rPr>
              <a:t>substr</a:t>
            </a:r>
            <a:r>
              <a:rPr lang="en-US" dirty="0">
                <a:solidFill>
                  <a:srgbClr val="000000"/>
                </a:solidFill>
                <a:latin typeface="Consolas"/>
              </a:rPr>
              <a:t>(raster, </a:t>
            </a:r>
            <a:r>
              <a:rPr lang="en-US" b="1" dirty="0">
                <a:solidFill>
                  <a:srgbClr val="800000"/>
                </a:solidFill>
                <a:latin typeface="Consolas"/>
              </a:rPr>
              <a:t>1</a:t>
            </a:r>
            <a:r>
              <a:rPr lang="en-US" dirty="0">
                <a:solidFill>
                  <a:srgbClr val="000000"/>
                </a:solidFill>
                <a:latin typeface="Consolas"/>
              </a:rPr>
              <a:t>, </a:t>
            </a:r>
            <a:r>
              <a:rPr lang="en-US" b="1" dirty="0">
                <a:solidFill>
                  <a:srgbClr val="800000"/>
                </a:solidFill>
                <a:latin typeface="Consolas"/>
              </a:rPr>
              <a:t>11</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a:solidFill>
                  <a:srgbClr val="0000FF"/>
                </a:solidFill>
                <a:latin typeface="Consolas"/>
              </a:rPr>
              <a:t>ELSE</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a:solidFill>
                  <a:srgbClr val="008080"/>
                </a:solidFill>
                <a:latin typeface="Consolas"/>
              </a:rPr>
              <a:t>-- Format: /</a:t>
            </a:r>
            <a:r>
              <a:rPr lang="en-US" dirty="0" err="1">
                <a:solidFill>
                  <a:srgbClr val="008080"/>
                </a:solidFill>
                <a:latin typeface="Consolas"/>
              </a:rPr>
              <a:t>study_data</a:t>
            </a:r>
            <a:r>
              <a:rPr lang="en-US" dirty="0">
                <a:solidFill>
                  <a:srgbClr val="008080"/>
                </a:solidFill>
                <a:latin typeface="Consolas"/>
              </a:rPr>
              <a:t>/</a:t>
            </a:r>
            <a:r>
              <a:rPr lang="en-US" dirty="0" err="1">
                <a:solidFill>
                  <a:srgbClr val="008080"/>
                </a:solidFill>
                <a:latin typeface="Consolas"/>
              </a:rPr>
              <a:t>study_name</a:t>
            </a:r>
            <a:r>
              <a:rPr lang="en-US" dirty="0">
                <a:solidFill>
                  <a:srgbClr val="008080"/>
                </a:solidFill>
                <a:latin typeface="Consolas"/>
              </a:rPr>
              <a:t>/1234/567890</a:t>
            </a:r>
            <a:br>
              <a:rPr lang="en-US" dirty="0">
                <a:solidFill>
                  <a:srgbClr val="008080"/>
                </a:solidFill>
                <a:latin typeface="Consolas"/>
              </a:rPr>
            </a:br>
            <a:r>
              <a:rPr lang="en-US" dirty="0">
                <a:solidFill>
                  <a:srgbClr val="000000"/>
                </a:solidFill>
                <a:latin typeface="Consolas"/>
              </a:rPr>
              <a:t>            </a:t>
            </a:r>
            <a:r>
              <a:rPr lang="en-US" dirty="0">
                <a:solidFill>
                  <a:srgbClr val="008080"/>
                </a:solidFill>
                <a:latin typeface="Consolas"/>
              </a:rPr>
              <a:t>-- Returns: 1234/567890 </a:t>
            </a:r>
            <a:br>
              <a:rPr lang="en-US" dirty="0">
                <a:solidFill>
                  <a:srgbClr val="008080"/>
                </a:solidFill>
                <a:latin typeface="Consolas"/>
              </a:rPr>
            </a:br>
            <a:r>
              <a:rPr lang="en-US" dirty="0">
                <a:solidFill>
                  <a:srgbClr val="0000FF"/>
                </a:solidFill>
                <a:latin typeface="Consolas"/>
              </a:rPr>
              <a:t>RETURN</a:t>
            </a:r>
            <a:r>
              <a:rPr lang="en-US" dirty="0">
                <a:solidFill>
                  <a:srgbClr val="000000"/>
                </a:solidFill>
                <a:latin typeface="Consolas"/>
              </a:rPr>
              <a:t> </a:t>
            </a:r>
            <a:r>
              <a:rPr lang="en-US" dirty="0" err="1">
                <a:solidFill>
                  <a:srgbClr val="000000"/>
                </a:solidFill>
                <a:latin typeface="Consolas"/>
              </a:rPr>
              <a:t>substr</a:t>
            </a:r>
            <a:r>
              <a:rPr lang="en-US" dirty="0">
                <a:solidFill>
                  <a:srgbClr val="000000"/>
                </a:solidFill>
                <a:latin typeface="Consolas"/>
              </a:rPr>
              <a:t>(raster, length(raster)</a:t>
            </a:r>
            <a:r>
              <a:rPr lang="en-US" dirty="0">
                <a:solidFill>
                  <a:srgbClr val="808080"/>
                </a:solidFill>
                <a:latin typeface="Consolas"/>
              </a:rPr>
              <a:t>-</a:t>
            </a:r>
            <a:r>
              <a:rPr lang="en-US" b="1" dirty="0">
                <a:solidFill>
                  <a:srgbClr val="800000"/>
                </a:solidFill>
                <a:latin typeface="Consolas"/>
              </a:rPr>
              <a:t>10</a:t>
            </a:r>
            <a:r>
              <a:rPr lang="en-US" dirty="0">
                <a:solidFill>
                  <a:srgbClr val="000000"/>
                </a:solidFill>
                <a:latin typeface="Consolas"/>
              </a:rPr>
              <a:t>, </a:t>
            </a:r>
            <a:r>
              <a:rPr lang="en-US" b="1" dirty="0">
                <a:solidFill>
                  <a:srgbClr val="800000"/>
                </a:solidFill>
                <a:latin typeface="Consolas"/>
              </a:rPr>
              <a:t>11</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r>
              <a:rPr lang="en-US" dirty="0">
                <a:solidFill>
                  <a:srgbClr val="0000FF"/>
                </a:solidFill>
                <a:latin typeface="Consolas"/>
              </a:rPr>
              <a:t>END</a:t>
            </a:r>
            <a:r>
              <a:rPr lang="en-US" dirty="0">
                <a:solidFill>
                  <a:srgbClr val="000000"/>
                </a:solidFill>
                <a:latin typeface="Consolas"/>
              </a:rPr>
              <a:t> </a:t>
            </a:r>
            <a:r>
              <a:rPr lang="en-US" dirty="0">
                <a:solidFill>
                  <a:srgbClr val="FF00FF"/>
                </a:solidFill>
                <a:latin typeface="Consolas"/>
              </a:rPr>
              <a:t>CASE</a:t>
            </a:r>
            <a:r>
              <a:rPr lang="en-US" dirty="0">
                <a:solidFill>
                  <a:srgbClr val="000000"/>
                </a:solidFill>
                <a:latin typeface="Consolas"/>
              </a:rPr>
              <a:t>; </a:t>
            </a:r>
            <a:br>
              <a:rPr lang="en-US" dirty="0">
                <a:solidFill>
                  <a:srgbClr val="000000"/>
                </a:solidFill>
                <a:latin typeface="Consolas"/>
              </a:rPr>
            </a:br>
            <a:r>
              <a:rPr lang="en-US" dirty="0">
                <a:solidFill>
                  <a:srgbClr val="0000FF"/>
                </a:solidFill>
                <a:latin typeface="Consolas"/>
              </a:rPr>
              <a:t>END</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LANGUAGE </a:t>
            </a:r>
            <a:r>
              <a:rPr lang="en-US" dirty="0" err="1">
                <a:solidFill>
                  <a:srgbClr val="000000"/>
                </a:solidFill>
                <a:latin typeface="Consolas"/>
              </a:rPr>
              <a:t>plpgsql</a:t>
            </a:r>
            <a:r>
              <a:rPr lang="en-US" dirty="0">
                <a:solidFill>
                  <a:srgbClr val="000000"/>
                </a:solidFill>
                <a:latin typeface="Consolas"/>
              </a:rPr>
              <a:t> </a:t>
            </a:r>
            <a:br>
              <a:rPr lang="en-US" dirty="0">
                <a:solidFill>
                  <a:srgbClr val="000000"/>
                </a:solidFill>
                <a:latin typeface="Consolas"/>
              </a:rPr>
            </a:br>
            <a:r>
              <a:rPr lang="en-US" dirty="0">
                <a:solidFill>
                  <a:srgbClr val="000000"/>
                </a:solidFill>
                <a:latin typeface="Consolas"/>
              </a:rPr>
              <a:t>IMMUTABLE </a:t>
            </a:r>
            <a:br>
              <a:rPr lang="en-US" dirty="0">
                <a:solidFill>
                  <a:srgbClr val="000000"/>
                </a:solidFill>
                <a:latin typeface="Consolas"/>
              </a:rPr>
            </a:br>
            <a:r>
              <a:rPr lang="en-US" dirty="0">
                <a:solidFill>
                  <a:srgbClr val="0000FF"/>
                </a:solidFill>
                <a:latin typeface="Consolas"/>
              </a:rPr>
              <a:t>RETURNS</a:t>
            </a:r>
            <a:r>
              <a:rPr lang="en-US" dirty="0">
                <a:solidFill>
                  <a:srgbClr val="000000"/>
                </a:solidFill>
                <a:latin typeface="Consolas"/>
              </a:rPr>
              <a:t> </a:t>
            </a:r>
            <a:r>
              <a:rPr lang="en-US" dirty="0">
                <a:solidFill>
                  <a:srgbClr val="0000FF"/>
                </a:solidFill>
                <a:latin typeface="Consolas"/>
              </a:rPr>
              <a:t>NULL</a:t>
            </a:r>
            <a:r>
              <a:rPr lang="en-US" dirty="0">
                <a:solidFill>
                  <a:srgbClr val="000000"/>
                </a:solidFill>
                <a:latin typeface="Consolas"/>
              </a:rPr>
              <a:t> </a:t>
            </a:r>
            <a:r>
              <a:rPr lang="en-US" dirty="0">
                <a:solidFill>
                  <a:srgbClr val="0000FF"/>
                </a:solidFill>
                <a:latin typeface="Consolas"/>
              </a:rPr>
              <a:t>ON</a:t>
            </a:r>
            <a:r>
              <a:rPr lang="en-US" dirty="0">
                <a:solidFill>
                  <a:srgbClr val="000000"/>
                </a:solidFill>
                <a:latin typeface="Consolas"/>
              </a:rPr>
              <a:t> </a:t>
            </a:r>
            <a:r>
              <a:rPr lang="en-US" dirty="0">
                <a:solidFill>
                  <a:srgbClr val="0000FF"/>
                </a:solidFill>
                <a:latin typeface="Consolas"/>
              </a:rPr>
              <a:t>NULL</a:t>
            </a:r>
            <a:r>
              <a:rPr lang="en-US" dirty="0">
                <a:solidFill>
                  <a:srgbClr val="000000"/>
                </a:solidFill>
                <a:latin typeface="Consolas"/>
              </a:rPr>
              <a:t> INPUT;</a:t>
            </a:r>
            <a:endParaRPr lang="en-US" dirty="0"/>
          </a:p>
          <a:p>
            <a:pPr marL="0" indent="0">
              <a:buNone/>
            </a:pPr>
            <a:endParaRPr lang="en-US" dirty="0"/>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29</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23823552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our new function</a:t>
            </a:r>
            <a:endParaRPr lang="en-US" dirty="0"/>
          </a:p>
        </p:txBody>
      </p:sp>
      <p:sp>
        <p:nvSpPr>
          <p:cNvPr id="3" name="Content Placeholder 2"/>
          <p:cNvSpPr>
            <a:spLocks noGrp="1"/>
          </p:cNvSpPr>
          <p:nvPr>
            <p:ph sz="quarter" idx="13"/>
          </p:nvPr>
        </p:nvSpPr>
        <p:spPr/>
        <p:txBody>
          <a:bodyPr>
            <a:normAutofit fontScale="70000" lnSpcReduction="20000"/>
          </a:bodyPr>
          <a:lstStyle/>
          <a:p>
            <a:pPr marL="0" indent="0">
              <a:buNone/>
            </a:pPr>
            <a:r>
              <a:rPr lang="en-US" dirty="0"/>
              <a:t>The first thing to do, is to be able to find the Raster ID, no matter which format is supplied.</a:t>
            </a:r>
          </a:p>
          <a:p>
            <a:pPr marL="0" indent="0">
              <a:buNone/>
            </a:pPr>
            <a:r>
              <a:rPr lang="en-US" dirty="0"/>
              <a:t>IMMUTABLE is required to be able to use this function as part of an index.</a:t>
            </a:r>
          </a:p>
          <a:p>
            <a:pPr marL="0" indent="0">
              <a:buNone/>
            </a:pPr>
            <a:r>
              <a:rPr lang="en-US" dirty="0"/>
              <a:t>This function was written to fit on this page. Some of the other items to put inside the real function would be:</a:t>
            </a:r>
          </a:p>
          <a:p>
            <a:r>
              <a:rPr lang="en-US" dirty="0"/>
              <a:t>We should check the return to make sure a ‘/’ is in the correct spot and through an error if it is not. “R” is also valid.</a:t>
            </a:r>
          </a:p>
          <a:p>
            <a:r>
              <a:rPr lang="en-US" dirty="0"/>
              <a:t>If the raster is less then 23 characters to return an error, except for when it is 11 or 15 in length.</a:t>
            </a:r>
          </a:p>
        </p:txBody>
      </p:sp>
      <p:sp>
        <p:nvSpPr>
          <p:cNvPr id="7" name="Content Placeholder 6"/>
          <p:cNvSpPr>
            <a:spLocks noGrp="1"/>
          </p:cNvSpPr>
          <p:nvPr>
            <p:ph sz="quarter" idx="14"/>
          </p:nvPr>
        </p:nvSpPr>
        <p:spPr/>
        <p:txBody>
          <a:bodyPr>
            <a:normAutofit lnSpcReduction="10000"/>
          </a:bodyPr>
          <a:lstStyle/>
          <a:p>
            <a:pPr marL="0" indent="0">
              <a:buNone/>
            </a:pPr>
            <a:r>
              <a:rPr lang="en-US" sz="1300" dirty="0">
                <a:solidFill>
                  <a:schemeClr val="tx1"/>
                </a:solidFill>
                <a:latin typeface="Consolas"/>
              </a:rPr>
              <a:t># Tests </a:t>
            </a:r>
            <a:br>
              <a:rPr lang="en-US" sz="1300" dirty="0">
                <a:solidFill>
                  <a:schemeClr val="tx1"/>
                </a:solidFill>
                <a:latin typeface="Consolas"/>
              </a:rPr>
            </a:br>
            <a:r>
              <a:rPr lang="en-US" sz="1300" dirty="0">
                <a:solidFill>
                  <a:schemeClr val="tx1"/>
                </a:solidFill>
                <a:latin typeface="Consolas"/>
              </a:rPr>
              <a:t># ================================= </a:t>
            </a:r>
            <a:br>
              <a:rPr lang="en-US" sz="1300" dirty="0">
                <a:solidFill>
                  <a:schemeClr val="tx1"/>
                </a:solidFill>
                <a:latin typeface="Consolas"/>
              </a:rPr>
            </a:br>
            <a:r>
              <a:rPr lang="en-US" sz="1300" dirty="0">
                <a:solidFill>
                  <a:schemeClr val="tx1"/>
                </a:solidFill>
                <a:latin typeface="Consolas"/>
              </a:rPr>
              <a:t>ok 17 - Testing </a:t>
            </a:r>
            <a:r>
              <a:rPr lang="en-US" sz="1300" dirty="0" err="1">
                <a:solidFill>
                  <a:schemeClr val="tx1"/>
                </a:solidFill>
                <a:latin typeface="Consolas"/>
              </a:rPr>
              <a:t>find_raster</a:t>
            </a:r>
            <a:r>
              <a:rPr lang="en-US" sz="1300" dirty="0">
                <a:solidFill>
                  <a:schemeClr val="tx1"/>
                </a:solidFill>
                <a:latin typeface="Consolas"/>
              </a:rPr>
              <a:t> using Raster ID </a:t>
            </a:r>
            <a:br>
              <a:rPr lang="en-US" sz="1300" dirty="0">
                <a:solidFill>
                  <a:schemeClr val="tx1"/>
                </a:solidFill>
                <a:latin typeface="Consolas"/>
              </a:rPr>
            </a:br>
            <a:r>
              <a:rPr lang="en-US" sz="1300" dirty="0">
                <a:solidFill>
                  <a:schemeClr val="tx1"/>
                </a:solidFill>
                <a:latin typeface="Consolas"/>
              </a:rPr>
              <a:t>ok 18 - Testing </a:t>
            </a:r>
            <a:r>
              <a:rPr lang="en-US" sz="1300" dirty="0" err="1">
                <a:solidFill>
                  <a:schemeClr val="tx1"/>
                </a:solidFill>
                <a:latin typeface="Consolas"/>
              </a:rPr>
              <a:t>find_raster</a:t>
            </a:r>
            <a:r>
              <a:rPr lang="en-US" sz="1300" dirty="0">
                <a:solidFill>
                  <a:schemeClr val="tx1"/>
                </a:solidFill>
                <a:latin typeface="Consolas"/>
              </a:rPr>
              <a:t> using Raster ID with Page Number </a:t>
            </a:r>
            <a:br>
              <a:rPr lang="en-US" sz="1300" dirty="0">
                <a:solidFill>
                  <a:schemeClr val="tx1"/>
                </a:solidFill>
                <a:latin typeface="Consolas"/>
              </a:rPr>
            </a:br>
            <a:r>
              <a:rPr lang="en-US" sz="1300" dirty="0">
                <a:solidFill>
                  <a:schemeClr val="tx1"/>
                </a:solidFill>
                <a:latin typeface="Consolas"/>
              </a:rPr>
              <a:t>ok 19 - Testing </a:t>
            </a:r>
            <a:r>
              <a:rPr lang="en-US" sz="1300" dirty="0" err="1">
                <a:solidFill>
                  <a:schemeClr val="tx1"/>
                </a:solidFill>
                <a:latin typeface="Consolas"/>
              </a:rPr>
              <a:t>find_raster</a:t>
            </a:r>
            <a:r>
              <a:rPr lang="en-US" sz="1300" dirty="0">
                <a:solidFill>
                  <a:schemeClr val="tx1"/>
                </a:solidFill>
                <a:latin typeface="Consolas"/>
              </a:rPr>
              <a:t> using Directory path with File Name </a:t>
            </a:r>
            <a:br>
              <a:rPr lang="en-US" sz="1300" dirty="0">
                <a:solidFill>
                  <a:schemeClr val="tx1"/>
                </a:solidFill>
                <a:latin typeface="Consolas"/>
              </a:rPr>
            </a:br>
            <a:r>
              <a:rPr lang="en-US" sz="1300" dirty="0">
                <a:solidFill>
                  <a:schemeClr val="tx1"/>
                </a:solidFill>
                <a:latin typeface="Consolas"/>
              </a:rPr>
              <a:t>ok </a:t>
            </a:r>
            <a:br>
              <a:rPr lang="en-US" sz="1300" dirty="0">
                <a:solidFill>
                  <a:schemeClr val="tx1"/>
                </a:solidFill>
                <a:latin typeface="Consolas"/>
              </a:rPr>
            </a:br>
            <a:r>
              <a:rPr lang="en-US" sz="1300" dirty="0">
                <a:solidFill>
                  <a:srgbClr val="00B050"/>
                </a:solidFill>
                <a:latin typeface="Consolas"/>
              </a:rPr>
              <a:t>All tests successful. </a:t>
            </a:r>
            <a:r>
              <a:rPr lang="en-US" sz="1300" dirty="0">
                <a:solidFill>
                  <a:schemeClr val="tx1"/>
                </a:solidFill>
                <a:latin typeface="Consolas"/>
              </a:rPr>
              <a:t/>
            </a:r>
            <a:br>
              <a:rPr lang="en-US" sz="1300" dirty="0">
                <a:solidFill>
                  <a:schemeClr val="tx1"/>
                </a:solidFill>
                <a:latin typeface="Consolas"/>
              </a:rPr>
            </a:br>
            <a:r>
              <a:rPr lang="en-US" sz="1300" dirty="0">
                <a:solidFill>
                  <a:schemeClr val="tx1"/>
                </a:solidFill>
                <a:latin typeface="Consolas"/>
              </a:rPr>
              <a:t>Files=1, Tests=19, 0 </a:t>
            </a:r>
            <a:r>
              <a:rPr lang="en-US" sz="1300" dirty="0" err="1">
                <a:solidFill>
                  <a:schemeClr val="tx1"/>
                </a:solidFill>
                <a:latin typeface="Consolas"/>
              </a:rPr>
              <a:t>wallclock</a:t>
            </a:r>
            <a:r>
              <a:rPr lang="en-US" sz="1300" dirty="0">
                <a:solidFill>
                  <a:schemeClr val="tx1"/>
                </a:solidFill>
                <a:latin typeface="Consolas"/>
              </a:rPr>
              <a:t> secs ( 0.05 </a:t>
            </a:r>
            <a:r>
              <a:rPr lang="en-US" sz="1300" dirty="0" err="1">
                <a:solidFill>
                  <a:schemeClr val="tx1"/>
                </a:solidFill>
                <a:latin typeface="Consolas"/>
              </a:rPr>
              <a:t>usr</a:t>
            </a:r>
            <a:r>
              <a:rPr lang="en-US" sz="1300" dirty="0">
                <a:solidFill>
                  <a:schemeClr val="tx1"/>
                </a:solidFill>
                <a:latin typeface="Consolas"/>
              </a:rPr>
              <a:t> 0.01 sys + 0.00 </a:t>
            </a:r>
            <a:r>
              <a:rPr lang="en-US" sz="1300" dirty="0" err="1">
                <a:solidFill>
                  <a:schemeClr val="tx1"/>
                </a:solidFill>
                <a:latin typeface="Consolas"/>
              </a:rPr>
              <a:t>cusr</a:t>
            </a:r>
            <a:r>
              <a:rPr lang="en-US" sz="1300" dirty="0">
                <a:solidFill>
                  <a:schemeClr val="tx1"/>
                </a:solidFill>
                <a:latin typeface="Consolas"/>
              </a:rPr>
              <a:t> 0.02 </a:t>
            </a:r>
            <a:r>
              <a:rPr lang="en-US" sz="1300" dirty="0" err="1">
                <a:solidFill>
                  <a:schemeClr val="tx1"/>
                </a:solidFill>
                <a:latin typeface="Consolas"/>
              </a:rPr>
              <a:t>csys</a:t>
            </a:r>
            <a:r>
              <a:rPr lang="en-US" sz="1300" dirty="0">
                <a:solidFill>
                  <a:schemeClr val="tx1"/>
                </a:solidFill>
                <a:latin typeface="Consolas"/>
              </a:rPr>
              <a:t> = 0.08 CPU) </a:t>
            </a:r>
            <a:br>
              <a:rPr lang="en-US" sz="1300" dirty="0">
                <a:solidFill>
                  <a:schemeClr val="tx1"/>
                </a:solidFill>
                <a:latin typeface="Consolas"/>
              </a:rPr>
            </a:br>
            <a:r>
              <a:rPr lang="en-US" sz="1300" dirty="0">
                <a:solidFill>
                  <a:schemeClr val="tx1"/>
                </a:solidFill>
                <a:latin typeface="Consolas"/>
              </a:rPr>
              <a:t>Result: PASS</a:t>
            </a:r>
          </a:p>
          <a:p>
            <a:pPr marL="0" indent="0">
              <a:buNone/>
            </a:pPr>
            <a:r>
              <a:rPr lang="en-US" sz="1300" dirty="0">
                <a:latin typeface="Consolas"/>
              </a:rPr>
              <a:t/>
            </a:r>
            <a:br>
              <a:rPr lang="en-US" sz="1300" dirty="0">
                <a:latin typeface="Consolas"/>
              </a:rPr>
            </a:br>
            <a:endParaRPr lang="en-US" sz="1300" dirty="0">
              <a:solidFill>
                <a:srgbClr val="0000FF"/>
              </a:solidFill>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30</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7734798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Now we run across bad data</a:t>
            </a:r>
            <a:endParaRPr lang="en-US" dirty="0"/>
          </a:p>
        </p:txBody>
      </p:sp>
      <p:sp>
        <p:nvSpPr>
          <p:cNvPr id="3" name="Content Placeholder 2"/>
          <p:cNvSpPr>
            <a:spLocks noGrp="1"/>
          </p:cNvSpPr>
          <p:nvPr>
            <p:ph sz="quarter" idx="13"/>
          </p:nvPr>
        </p:nvSpPr>
        <p:spPr/>
        <p:txBody>
          <a:bodyPr>
            <a:normAutofit fontScale="85000" lnSpcReduction="20000"/>
          </a:bodyPr>
          <a:lstStyle/>
          <a:p>
            <a:pPr marL="0" indent="0">
              <a:buNone/>
            </a:pPr>
            <a:r>
              <a:rPr lang="en-US" dirty="0" smtClean="0"/>
              <a:t>Lets say the ‘/’ ended up being an ‘X’ so we need to make the function fail and test for that failure. But ‘R’ is also a valid character to we need to make sure the function does not break with an ‘R’. So we now need to update our tests and code.</a:t>
            </a:r>
          </a:p>
          <a:p>
            <a:r>
              <a:rPr lang="en-US" dirty="0" smtClean="0"/>
              <a:t>Update existing test comments to say ‘/’ and add test for ‘R’ and ‘X’.</a:t>
            </a:r>
          </a:p>
          <a:p>
            <a:r>
              <a:rPr lang="en-US" dirty="0" err="1" smtClean="0"/>
              <a:t>throws_ok</a:t>
            </a:r>
            <a:r>
              <a:rPr lang="en-US" dirty="0" smtClean="0"/>
              <a:t> allows us to test for a specific error message.</a:t>
            </a:r>
          </a:p>
          <a:p>
            <a:pPr lvl="1"/>
            <a:r>
              <a:rPr lang="en-US" dirty="0" smtClean="0"/>
              <a:t>SELECT </a:t>
            </a:r>
            <a:r>
              <a:rPr lang="en-US" dirty="0" err="1"/>
              <a:t>throws_ok</a:t>
            </a:r>
            <a:r>
              <a:rPr lang="en-US" dirty="0"/>
              <a:t>( :</a:t>
            </a:r>
            <a:r>
              <a:rPr lang="en-US" dirty="0" err="1"/>
              <a:t>sql</a:t>
            </a:r>
            <a:r>
              <a:rPr lang="en-US" dirty="0"/>
              <a:t>, :</a:t>
            </a:r>
            <a:r>
              <a:rPr lang="en-US" dirty="0" err="1"/>
              <a:t>errmsg</a:t>
            </a:r>
            <a:r>
              <a:rPr lang="en-US" dirty="0"/>
              <a:t>, :description );</a:t>
            </a:r>
          </a:p>
        </p:txBody>
      </p:sp>
      <p:sp>
        <p:nvSpPr>
          <p:cNvPr id="7" name="Content Placeholder 6"/>
          <p:cNvSpPr>
            <a:spLocks noGrp="1"/>
          </p:cNvSpPr>
          <p:nvPr>
            <p:ph sz="quarter" idx="14"/>
          </p:nvPr>
        </p:nvSpPr>
        <p:spPr/>
        <p:txBody>
          <a:bodyPr>
            <a:noAutofit/>
          </a:bodyPr>
          <a:lstStyle/>
          <a:p>
            <a:pPr marL="0" indent="0">
              <a:buNone/>
            </a:pPr>
            <a:r>
              <a:rPr lang="en-US" sz="900" dirty="0">
                <a:solidFill>
                  <a:srgbClr val="000000"/>
                </a:solidFill>
                <a:latin typeface="Consolas"/>
              </a:rPr>
              <a:t>\</a:t>
            </a:r>
            <a:r>
              <a:rPr lang="en-US" sz="900" dirty="0">
                <a:solidFill>
                  <a:srgbClr val="0000FF"/>
                </a:solidFill>
                <a:latin typeface="Consolas"/>
              </a:rPr>
              <a:t>set</a:t>
            </a:r>
            <a:r>
              <a:rPr lang="en-US" sz="900" dirty="0">
                <a:solidFill>
                  <a:srgbClr val="000000"/>
                </a:solidFill>
                <a:latin typeface="Consolas"/>
              </a:rPr>
              <a:t> plan 9 </a:t>
            </a:r>
            <a:br>
              <a:rPr lang="en-US" sz="900" dirty="0">
                <a:solidFill>
                  <a:srgbClr val="000000"/>
                </a:solidFill>
                <a:latin typeface="Consolas"/>
              </a:rPr>
            </a:br>
            <a:r>
              <a:rPr lang="en-US" sz="900" dirty="0" smtClean="0">
                <a:solidFill>
                  <a:srgbClr val="000000"/>
                </a:solidFill>
                <a:latin typeface="Consolas"/>
              </a:rPr>
              <a:t>…</a:t>
            </a:r>
            <a:r>
              <a:rPr lang="en-US" sz="900" dirty="0">
                <a:solidFill>
                  <a:srgbClr val="000000"/>
                </a:solidFill>
                <a:latin typeface="Consolas"/>
              </a:rPr>
              <a:t/>
            </a:r>
            <a:br>
              <a:rPr lang="en-US" sz="900" dirty="0">
                <a:solidFill>
                  <a:srgbClr val="000000"/>
                </a:solidFill>
                <a:latin typeface="Consolas"/>
              </a:rPr>
            </a:br>
            <a:r>
              <a:rPr lang="en-US" sz="900" dirty="0" smtClean="0">
                <a:solidFill>
                  <a:srgbClr val="0000FF"/>
                </a:solidFill>
                <a:latin typeface="Consolas"/>
              </a:rPr>
              <a:t>SELECT</a:t>
            </a:r>
            <a:r>
              <a:rPr lang="en-US" sz="900" dirty="0" smtClean="0">
                <a:solidFill>
                  <a:srgbClr val="000000"/>
                </a:solidFill>
                <a:latin typeface="Consolas"/>
              </a:rPr>
              <a:t> </a:t>
            </a:r>
            <a:r>
              <a:rPr lang="en-US" sz="900" dirty="0">
                <a:solidFill>
                  <a:srgbClr val="000000"/>
                </a:solidFill>
                <a:latin typeface="Consolas"/>
              </a:rPr>
              <a:t>is((</a:t>
            </a:r>
            <a:r>
              <a:rPr lang="en-US" sz="900" dirty="0">
                <a:solidFill>
                  <a:srgbClr val="0000FF"/>
                </a:solidFill>
                <a:latin typeface="Consolas"/>
              </a:rPr>
              <a:t>SELECT</a:t>
            </a:r>
            <a:r>
              <a:rPr lang="en-US" sz="900" dirty="0">
                <a:solidFill>
                  <a:srgbClr val="000000"/>
                </a:solidFill>
                <a:latin typeface="Consolas"/>
              </a:rPr>
              <a:t> </a:t>
            </a:r>
            <a:r>
              <a:rPr lang="en-US" sz="900" dirty="0" err="1">
                <a:solidFill>
                  <a:srgbClr val="000000"/>
                </a:solidFill>
                <a:latin typeface="Consolas"/>
              </a:rPr>
              <a:t>find_raster</a:t>
            </a:r>
            <a:r>
              <a:rPr lang="en-US" sz="900" dirty="0">
                <a:solidFill>
                  <a:srgbClr val="000000"/>
                </a:solidFill>
                <a:latin typeface="Consolas"/>
              </a:rPr>
              <a:t>('/</a:t>
            </a:r>
            <a:r>
              <a:rPr lang="en-US" sz="900" dirty="0" err="1">
                <a:solidFill>
                  <a:srgbClr val="000000"/>
                </a:solidFill>
                <a:latin typeface="Consolas"/>
              </a:rPr>
              <a:t>study_data</a:t>
            </a:r>
            <a:r>
              <a:rPr lang="en-US" sz="900" dirty="0">
                <a:solidFill>
                  <a:srgbClr val="000000"/>
                </a:solidFill>
                <a:latin typeface="Consolas"/>
              </a:rPr>
              <a:t>/</a:t>
            </a:r>
            <a:r>
              <a:rPr lang="en-US" sz="900" dirty="0" err="1">
                <a:solidFill>
                  <a:srgbClr val="000000"/>
                </a:solidFill>
                <a:latin typeface="Consolas"/>
              </a:rPr>
              <a:t>study_name</a:t>
            </a:r>
            <a:r>
              <a:rPr lang="en-US" sz="900" dirty="0">
                <a:solidFill>
                  <a:srgbClr val="000000"/>
                </a:solidFill>
                <a:latin typeface="Consolas"/>
              </a:rPr>
              <a:t>/1234R567890')), '1234R567890', 'Testing R </a:t>
            </a:r>
            <a:r>
              <a:rPr lang="en-US" sz="900" dirty="0" err="1">
                <a:solidFill>
                  <a:srgbClr val="000000"/>
                </a:solidFill>
                <a:latin typeface="Consolas"/>
              </a:rPr>
              <a:t>find_raster</a:t>
            </a:r>
            <a:r>
              <a:rPr lang="en-US" sz="900" dirty="0">
                <a:solidFill>
                  <a:srgbClr val="000000"/>
                </a:solidFill>
                <a:latin typeface="Consolas"/>
              </a:rPr>
              <a:t> using Directory </a:t>
            </a:r>
            <a:r>
              <a:rPr lang="en-US" sz="900" dirty="0">
                <a:solidFill>
                  <a:srgbClr val="0000FF"/>
                </a:solidFill>
                <a:latin typeface="Consolas"/>
              </a:rPr>
              <a:t>path</a:t>
            </a:r>
            <a:r>
              <a:rPr lang="en-US" sz="900" dirty="0">
                <a:solidFill>
                  <a:srgbClr val="000000"/>
                </a:solidFill>
                <a:latin typeface="Consolas"/>
              </a:rPr>
              <a:t> with File Name'); </a:t>
            </a:r>
            <a:br>
              <a:rPr lang="en-US" sz="900" dirty="0">
                <a:solidFill>
                  <a:srgbClr val="000000"/>
                </a:solidFill>
                <a:latin typeface="Consolas"/>
              </a:rPr>
            </a:br>
            <a:r>
              <a:rPr lang="en-US" sz="900" dirty="0">
                <a:solidFill>
                  <a:srgbClr val="0000FF"/>
                </a:solidFill>
                <a:latin typeface="Consolas"/>
              </a:rPr>
              <a:t>SELECT</a:t>
            </a:r>
            <a:r>
              <a:rPr lang="en-US" sz="900" dirty="0">
                <a:solidFill>
                  <a:srgbClr val="000000"/>
                </a:solidFill>
                <a:latin typeface="Consolas"/>
              </a:rPr>
              <a:t> </a:t>
            </a:r>
            <a:r>
              <a:rPr lang="en-US" sz="900" dirty="0" err="1">
                <a:solidFill>
                  <a:srgbClr val="000000"/>
                </a:solidFill>
                <a:latin typeface="Consolas"/>
              </a:rPr>
              <a:t>throws_ok</a:t>
            </a:r>
            <a:r>
              <a:rPr lang="en-US" sz="900" dirty="0">
                <a:solidFill>
                  <a:srgbClr val="000000"/>
                </a:solidFill>
                <a:latin typeface="Consolas"/>
              </a:rPr>
              <a:t>(E'</a:t>
            </a:r>
            <a:r>
              <a:rPr lang="en-US" sz="900" dirty="0">
                <a:solidFill>
                  <a:srgbClr val="0000FF"/>
                </a:solidFill>
                <a:latin typeface="Consolas"/>
              </a:rPr>
              <a:t>SELECT</a:t>
            </a:r>
            <a:r>
              <a:rPr lang="en-US" sz="900" dirty="0">
                <a:solidFill>
                  <a:srgbClr val="000000"/>
                </a:solidFill>
                <a:latin typeface="Consolas"/>
              </a:rPr>
              <a:t> </a:t>
            </a:r>
            <a:r>
              <a:rPr lang="en-US" sz="900" dirty="0" err="1">
                <a:solidFill>
                  <a:srgbClr val="000000"/>
                </a:solidFill>
                <a:latin typeface="Consolas"/>
              </a:rPr>
              <a:t>find_raster</a:t>
            </a:r>
            <a:r>
              <a:rPr lang="en-US" sz="900" dirty="0">
                <a:solidFill>
                  <a:srgbClr val="000000"/>
                </a:solidFill>
                <a:latin typeface="Consolas"/>
              </a:rPr>
              <a:t>(''1234X567890'')', 'Invalid Character "X"', 'Testing X </a:t>
            </a:r>
            <a:r>
              <a:rPr lang="en-US" sz="900" dirty="0" err="1">
                <a:solidFill>
                  <a:srgbClr val="000000"/>
                </a:solidFill>
                <a:latin typeface="Consolas"/>
              </a:rPr>
              <a:t>find_raster</a:t>
            </a:r>
            <a:r>
              <a:rPr lang="en-US" sz="900" dirty="0">
                <a:solidFill>
                  <a:srgbClr val="000000"/>
                </a:solidFill>
                <a:latin typeface="Consolas"/>
              </a:rPr>
              <a:t> using Raster ID'); </a:t>
            </a:r>
            <a:br>
              <a:rPr lang="en-US" sz="900" dirty="0">
                <a:solidFill>
                  <a:srgbClr val="000000"/>
                </a:solidFill>
                <a:latin typeface="Consolas"/>
              </a:rPr>
            </a:br>
            <a:r>
              <a:rPr lang="en-US" sz="900" dirty="0">
                <a:solidFill>
                  <a:srgbClr val="0000FF"/>
                </a:solidFill>
                <a:latin typeface="Consolas"/>
              </a:rPr>
              <a:t>SELECT</a:t>
            </a:r>
            <a:r>
              <a:rPr lang="en-US" sz="900" dirty="0">
                <a:solidFill>
                  <a:srgbClr val="000000"/>
                </a:solidFill>
                <a:latin typeface="Consolas"/>
              </a:rPr>
              <a:t> </a:t>
            </a:r>
            <a:r>
              <a:rPr lang="en-US" sz="900" dirty="0" err="1">
                <a:solidFill>
                  <a:srgbClr val="000000"/>
                </a:solidFill>
                <a:latin typeface="Consolas"/>
              </a:rPr>
              <a:t>throws_ok</a:t>
            </a:r>
            <a:r>
              <a:rPr lang="en-US" sz="900" dirty="0">
                <a:solidFill>
                  <a:srgbClr val="000000"/>
                </a:solidFill>
                <a:latin typeface="Consolas"/>
              </a:rPr>
              <a:t>(E'</a:t>
            </a:r>
            <a:r>
              <a:rPr lang="en-US" sz="900" dirty="0">
                <a:solidFill>
                  <a:srgbClr val="0000FF"/>
                </a:solidFill>
                <a:latin typeface="Consolas"/>
              </a:rPr>
              <a:t>SELECT</a:t>
            </a:r>
            <a:r>
              <a:rPr lang="en-US" sz="900" dirty="0">
                <a:solidFill>
                  <a:srgbClr val="000000"/>
                </a:solidFill>
                <a:latin typeface="Consolas"/>
              </a:rPr>
              <a:t> </a:t>
            </a:r>
            <a:r>
              <a:rPr lang="en-US" sz="900" dirty="0" err="1">
                <a:solidFill>
                  <a:srgbClr val="000000"/>
                </a:solidFill>
                <a:latin typeface="Consolas"/>
              </a:rPr>
              <a:t>find_raster</a:t>
            </a:r>
            <a:r>
              <a:rPr lang="en-US" sz="900" dirty="0">
                <a:solidFill>
                  <a:srgbClr val="000000"/>
                </a:solidFill>
                <a:latin typeface="Consolas"/>
              </a:rPr>
              <a:t>(''1234X5678901234'')', 'Invalid Character "X"', 'Testing X </a:t>
            </a:r>
            <a:r>
              <a:rPr lang="en-US" sz="900" dirty="0" err="1">
                <a:solidFill>
                  <a:srgbClr val="000000"/>
                </a:solidFill>
                <a:latin typeface="Consolas"/>
              </a:rPr>
              <a:t>find_raster</a:t>
            </a:r>
            <a:r>
              <a:rPr lang="en-US" sz="900" dirty="0">
                <a:solidFill>
                  <a:srgbClr val="000000"/>
                </a:solidFill>
                <a:latin typeface="Consolas"/>
              </a:rPr>
              <a:t> using Raster ID with Page Number'); </a:t>
            </a:r>
            <a:br>
              <a:rPr lang="en-US" sz="900" dirty="0">
                <a:solidFill>
                  <a:srgbClr val="000000"/>
                </a:solidFill>
                <a:latin typeface="Consolas"/>
              </a:rPr>
            </a:br>
            <a:r>
              <a:rPr lang="en-US" sz="900" dirty="0">
                <a:solidFill>
                  <a:srgbClr val="0000FF"/>
                </a:solidFill>
                <a:latin typeface="Consolas"/>
              </a:rPr>
              <a:t>SELECT</a:t>
            </a:r>
            <a:r>
              <a:rPr lang="en-US" sz="900" dirty="0">
                <a:solidFill>
                  <a:srgbClr val="000000"/>
                </a:solidFill>
                <a:latin typeface="Consolas"/>
              </a:rPr>
              <a:t> </a:t>
            </a:r>
            <a:r>
              <a:rPr lang="en-US" sz="900" dirty="0" err="1">
                <a:solidFill>
                  <a:srgbClr val="000000"/>
                </a:solidFill>
                <a:latin typeface="Consolas"/>
              </a:rPr>
              <a:t>throws_ok</a:t>
            </a:r>
            <a:r>
              <a:rPr lang="en-US" sz="900" dirty="0">
                <a:solidFill>
                  <a:srgbClr val="000000"/>
                </a:solidFill>
                <a:latin typeface="Consolas"/>
              </a:rPr>
              <a:t>(E'</a:t>
            </a:r>
            <a:r>
              <a:rPr lang="en-US" sz="900" dirty="0">
                <a:solidFill>
                  <a:srgbClr val="0000FF"/>
                </a:solidFill>
                <a:latin typeface="Consolas"/>
              </a:rPr>
              <a:t>SELECT</a:t>
            </a:r>
            <a:r>
              <a:rPr lang="en-US" sz="900" dirty="0">
                <a:solidFill>
                  <a:srgbClr val="000000"/>
                </a:solidFill>
                <a:latin typeface="Consolas"/>
              </a:rPr>
              <a:t> </a:t>
            </a:r>
            <a:r>
              <a:rPr lang="en-US" sz="900" dirty="0" err="1">
                <a:solidFill>
                  <a:srgbClr val="000000"/>
                </a:solidFill>
                <a:latin typeface="Consolas"/>
              </a:rPr>
              <a:t>find_raster</a:t>
            </a:r>
            <a:r>
              <a:rPr lang="en-US" sz="900" dirty="0">
                <a:solidFill>
                  <a:srgbClr val="000000"/>
                </a:solidFill>
                <a:latin typeface="Consolas"/>
              </a:rPr>
              <a:t>(''/</a:t>
            </a:r>
            <a:r>
              <a:rPr lang="en-US" sz="900" dirty="0" err="1">
                <a:solidFill>
                  <a:srgbClr val="000000"/>
                </a:solidFill>
                <a:latin typeface="Consolas"/>
              </a:rPr>
              <a:t>study_data</a:t>
            </a:r>
            <a:r>
              <a:rPr lang="en-US" sz="900" dirty="0">
                <a:solidFill>
                  <a:srgbClr val="000000"/>
                </a:solidFill>
                <a:latin typeface="Consolas"/>
              </a:rPr>
              <a:t>/</a:t>
            </a:r>
            <a:r>
              <a:rPr lang="en-US" sz="900" dirty="0" err="1">
                <a:solidFill>
                  <a:srgbClr val="000000"/>
                </a:solidFill>
                <a:latin typeface="Consolas"/>
              </a:rPr>
              <a:t>study_name</a:t>
            </a:r>
            <a:r>
              <a:rPr lang="en-US" sz="900" dirty="0">
                <a:solidFill>
                  <a:srgbClr val="000000"/>
                </a:solidFill>
                <a:latin typeface="Consolas"/>
              </a:rPr>
              <a:t>/1234X567890'')', 'Invalid Character "X"', 'Testing X </a:t>
            </a:r>
            <a:r>
              <a:rPr lang="en-US" sz="900" dirty="0" err="1">
                <a:solidFill>
                  <a:srgbClr val="000000"/>
                </a:solidFill>
                <a:latin typeface="Consolas"/>
              </a:rPr>
              <a:t>find_raster</a:t>
            </a:r>
            <a:r>
              <a:rPr lang="en-US" sz="900" dirty="0">
                <a:solidFill>
                  <a:srgbClr val="000000"/>
                </a:solidFill>
                <a:latin typeface="Consolas"/>
              </a:rPr>
              <a:t> using Directory </a:t>
            </a:r>
            <a:r>
              <a:rPr lang="en-US" sz="900" dirty="0">
                <a:solidFill>
                  <a:srgbClr val="0000FF"/>
                </a:solidFill>
                <a:latin typeface="Consolas"/>
              </a:rPr>
              <a:t>path</a:t>
            </a:r>
            <a:r>
              <a:rPr lang="en-US" sz="900" dirty="0">
                <a:solidFill>
                  <a:srgbClr val="000000"/>
                </a:solidFill>
                <a:latin typeface="Consolas"/>
              </a:rPr>
              <a:t> with File Name</a:t>
            </a:r>
            <a:r>
              <a:rPr lang="en-US" sz="900" dirty="0" smtClean="0">
                <a:solidFill>
                  <a:srgbClr val="000000"/>
                </a:solidFill>
                <a:latin typeface="Consolas"/>
              </a:rPr>
              <a:t>');</a:t>
            </a:r>
            <a:endParaRPr lang="en-US" sz="900" dirty="0">
              <a:solidFill>
                <a:srgbClr val="0000FF"/>
              </a:solidFill>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31</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1585971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Now if we test before updating the code</a:t>
            </a:r>
            <a:endParaRPr lang="en-US" dirty="0"/>
          </a:p>
        </p:txBody>
      </p:sp>
      <p:sp>
        <p:nvSpPr>
          <p:cNvPr id="3" name="Content Placeholder 2"/>
          <p:cNvSpPr>
            <a:spLocks noGrp="1"/>
          </p:cNvSpPr>
          <p:nvPr>
            <p:ph sz="quarter" idx="13"/>
          </p:nvPr>
        </p:nvSpPr>
        <p:spPr/>
        <p:txBody>
          <a:bodyPr>
            <a:normAutofit/>
          </a:bodyPr>
          <a:lstStyle/>
          <a:p>
            <a:pPr marL="0" indent="0">
              <a:buNone/>
            </a:pPr>
            <a:r>
              <a:rPr lang="en-US" dirty="0" smtClean="0"/>
              <a:t>If we run the tests before we update the code, we will see how the </a:t>
            </a:r>
            <a:r>
              <a:rPr lang="en-US" dirty="0" err="1" smtClean="0"/>
              <a:t>find_raster</a:t>
            </a:r>
            <a:r>
              <a:rPr lang="en-US" dirty="0" smtClean="0"/>
              <a:t> function does not fail for the X condition. So now we need to fix the code and test again.</a:t>
            </a:r>
            <a:endParaRPr lang="en-US" dirty="0"/>
          </a:p>
        </p:txBody>
      </p:sp>
      <p:sp>
        <p:nvSpPr>
          <p:cNvPr id="7" name="Content Placeholder 6"/>
          <p:cNvSpPr>
            <a:spLocks noGrp="1"/>
          </p:cNvSpPr>
          <p:nvPr>
            <p:ph sz="quarter" idx="14"/>
          </p:nvPr>
        </p:nvSpPr>
        <p:spPr>
          <a:xfrm>
            <a:off x="4648200" y="1276350"/>
            <a:ext cx="4038600" cy="3295650"/>
          </a:xfrm>
        </p:spPr>
        <p:txBody>
          <a:bodyPr>
            <a:noAutofit/>
          </a:bodyPr>
          <a:lstStyle/>
          <a:p>
            <a:pPr marL="0" indent="0">
              <a:buNone/>
            </a:pPr>
            <a:r>
              <a:rPr lang="en-US" sz="800" dirty="0">
                <a:solidFill>
                  <a:schemeClr val="tx1"/>
                </a:solidFill>
                <a:latin typeface="Consolas"/>
              </a:rPr>
              <a:t>ok 17 - Testing / </a:t>
            </a:r>
            <a:r>
              <a:rPr lang="en-US" sz="800" dirty="0" err="1">
                <a:solidFill>
                  <a:schemeClr val="tx1"/>
                </a:solidFill>
                <a:latin typeface="Consolas"/>
              </a:rPr>
              <a:t>find_raster</a:t>
            </a:r>
            <a:r>
              <a:rPr lang="en-US" sz="800" dirty="0">
                <a:solidFill>
                  <a:schemeClr val="tx1"/>
                </a:solidFill>
                <a:latin typeface="Consolas"/>
              </a:rPr>
              <a:t> using Raster ID </a:t>
            </a:r>
            <a:br>
              <a:rPr lang="en-US" sz="800" dirty="0">
                <a:solidFill>
                  <a:schemeClr val="tx1"/>
                </a:solidFill>
                <a:latin typeface="Consolas"/>
              </a:rPr>
            </a:br>
            <a:r>
              <a:rPr lang="en-US" sz="800" dirty="0">
                <a:solidFill>
                  <a:schemeClr val="tx1"/>
                </a:solidFill>
                <a:latin typeface="Consolas"/>
              </a:rPr>
              <a:t>ok 18 - Testing / </a:t>
            </a:r>
            <a:r>
              <a:rPr lang="en-US" sz="800" dirty="0" err="1">
                <a:solidFill>
                  <a:schemeClr val="tx1"/>
                </a:solidFill>
                <a:latin typeface="Consolas"/>
              </a:rPr>
              <a:t>find_raster</a:t>
            </a:r>
            <a:r>
              <a:rPr lang="en-US" sz="800" dirty="0">
                <a:solidFill>
                  <a:schemeClr val="tx1"/>
                </a:solidFill>
                <a:latin typeface="Consolas"/>
              </a:rPr>
              <a:t> using Raster ID with Page Number </a:t>
            </a:r>
            <a:br>
              <a:rPr lang="en-US" sz="800" dirty="0">
                <a:solidFill>
                  <a:schemeClr val="tx1"/>
                </a:solidFill>
                <a:latin typeface="Consolas"/>
              </a:rPr>
            </a:br>
            <a:r>
              <a:rPr lang="en-US" sz="800" dirty="0">
                <a:solidFill>
                  <a:schemeClr val="tx1"/>
                </a:solidFill>
                <a:latin typeface="Consolas"/>
              </a:rPr>
              <a:t>ok 19 - Testing / </a:t>
            </a:r>
            <a:r>
              <a:rPr lang="en-US" sz="800" dirty="0" err="1">
                <a:solidFill>
                  <a:schemeClr val="tx1"/>
                </a:solidFill>
                <a:latin typeface="Consolas"/>
              </a:rPr>
              <a:t>find_raster</a:t>
            </a:r>
            <a:r>
              <a:rPr lang="en-US" sz="800" dirty="0">
                <a:solidFill>
                  <a:schemeClr val="tx1"/>
                </a:solidFill>
                <a:latin typeface="Consolas"/>
              </a:rPr>
              <a:t> using Directory path with File Name </a:t>
            </a:r>
            <a:br>
              <a:rPr lang="en-US" sz="800" dirty="0">
                <a:solidFill>
                  <a:schemeClr val="tx1"/>
                </a:solidFill>
                <a:latin typeface="Consolas"/>
              </a:rPr>
            </a:br>
            <a:r>
              <a:rPr lang="en-US" sz="800" dirty="0">
                <a:solidFill>
                  <a:schemeClr val="tx1"/>
                </a:solidFill>
                <a:latin typeface="Consolas"/>
              </a:rPr>
              <a:t>ok 20 - Testing R </a:t>
            </a:r>
            <a:r>
              <a:rPr lang="en-US" sz="800" dirty="0" err="1">
                <a:solidFill>
                  <a:schemeClr val="tx1"/>
                </a:solidFill>
                <a:latin typeface="Consolas"/>
              </a:rPr>
              <a:t>find_raster</a:t>
            </a:r>
            <a:r>
              <a:rPr lang="en-US" sz="800" dirty="0">
                <a:solidFill>
                  <a:schemeClr val="tx1"/>
                </a:solidFill>
                <a:latin typeface="Consolas"/>
              </a:rPr>
              <a:t> using Raster ID </a:t>
            </a:r>
            <a:br>
              <a:rPr lang="en-US" sz="800" dirty="0">
                <a:solidFill>
                  <a:schemeClr val="tx1"/>
                </a:solidFill>
                <a:latin typeface="Consolas"/>
              </a:rPr>
            </a:br>
            <a:r>
              <a:rPr lang="en-US" sz="800" dirty="0">
                <a:solidFill>
                  <a:schemeClr val="tx1"/>
                </a:solidFill>
                <a:latin typeface="Consolas"/>
              </a:rPr>
              <a:t>ok 21 - Testing R </a:t>
            </a:r>
            <a:r>
              <a:rPr lang="en-US" sz="800" dirty="0" err="1">
                <a:solidFill>
                  <a:schemeClr val="tx1"/>
                </a:solidFill>
                <a:latin typeface="Consolas"/>
              </a:rPr>
              <a:t>find_raster</a:t>
            </a:r>
            <a:r>
              <a:rPr lang="en-US" sz="800" dirty="0">
                <a:solidFill>
                  <a:schemeClr val="tx1"/>
                </a:solidFill>
                <a:latin typeface="Consolas"/>
              </a:rPr>
              <a:t> using Raster ID with Page Number </a:t>
            </a:r>
            <a:br>
              <a:rPr lang="en-US" sz="800" dirty="0">
                <a:solidFill>
                  <a:schemeClr val="tx1"/>
                </a:solidFill>
                <a:latin typeface="Consolas"/>
              </a:rPr>
            </a:br>
            <a:r>
              <a:rPr lang="en-US" sz="800" dirty="0">
                <a:solidFill>
                  <a:schemeClr val="tx1"/>
                </a:solidFill>
                <a:latin typeface="Consolas"/>
              </a:rPr>
              <a:t>ok 22 - Testing R </a:t>
            </a:r>
            <a:r>
              <a:rPr lang="en-US" sz="800" dirty="0" err="1">
                <a:solidFill>
                  <a:schemeClr val="tx1"/>
                </a:solidFill>
                <a:latin typeface="Consolas"/>
              </a:rPr>
              <a:t>find_raster</a:t>
            </a:r>
            <a:r>
              <a:rPr lang="en-US" sz="800" dirty="0">
                <a:solidFill>
                  <a:schemeClr val="tx1"/>
                </a:solidFill>
                <a:latin typeface="Consolas"/>
              </a:rPr>
              <a:t> using Directory path with File Name </a:t>
            </a:r>
            <a:br>
              <a:rPr lang="en-US" sz="800" dirty="0">
                <a:solidFill>
                  <a:schemeClr val="tx1"/>
                </a:solidFill>
                <a:latin typeface="Consolas"/>
              </a:rPr>
            </a:br>
            <a:r>
              <a:rPr lang="en-US" sz="800" dirty="0">
                <a:solidFill>
                  <a:srgbClr val="FF0000"/>
                </a:solidFill>
                <a:latin typeface="Consolas"/>
              </a:rPr>
              <a:t>not ok 23 - Testing X </a:t>
            </a:r>
            <a:r>
              <a:rPr lang="en-US" sz="800" dirty="0" err="1">
                <a:solidFill>
                  <a:srgbClr val="FF0000"/>
                </a:solidFill>
                <a:latin typeface="Consolas"/>
              </a:rPr>
              <a:t>find_raster</a:t>
            </a:r>
            <a:r>
              <a:rPr lang="en-US" sz="800" dirty="0">
                <a:solidFill>
                  <a:srgbClr val="FF0000"/>
                </a:solidFill>
                <a:latin typeface="Consolas"/>
              </a:rPr>
              <a:t> using Raster ID </a:t>
            </a:r>
            <a:br>
              <a:rPr lang="en-US" sz="800" dirty="0">
                <a:solidFill>
                  <a:srgbClr val="FF0000"/>
                </a:solidFill>
                <a:latin typeface="Consolas"/>
              </a:rPr>
            </a:br>
            <a:r>
              <a:rPr lang="en-US" sz="800" dirty="0">
                <a:solidFill>
                  <a:schemeClr val="tx1"/>
                </a:solidFill>
                <a:latin typeface="Consolas"/>
              </a:rPr>
              <a:t># Failed test 23: "Testing X </a:t>
            </a:r>
            <a:r>
              <a:rPr lang="en-US" sz="800" dirty="0" err="1">
                <a:solidFill>
                  <a:schemeClr val="tx1"/>
                </a:solidFill>
                <a:latin typeface="Consolas"/>
              </a:rPr>
              <a:t>find_raster</a:t>
            </a:r>
            <a:r>
              <a:rPr lang="en-US" sz="800" dirty="0">
                <a:solidFill>
                  <a:schemeClr val="tx1"/>
                </a:solidFill>
                <a:latin typeface="Consolas"/>
              </a:rPr>
              <a:t> using Raster ID" </a:t>
            </a:r>
            <a:br>
              <a:rPr lang="en-US" sz="800" dirty="0">
                <a:solidFill>
                  <a:schemeClr val="tx1"/>
                </a:solidFill>
                <a:latin typeface="Consolas"/>
              </a:rPr>
            </a:br>
            <a:r>
              <a:rPr lang="en-US" sz="800" dirty="0">
                <a:solidFill>
                  <a:schemeClr val="tx1"/>
                </a:solidFill>
                <a:latin typeface="Consolas"/>
              </a:rPr>
              <a:t># caught: no exception </a:t>
            </a:r>
            <a:br>
              <a:rPr lang="en-US" sz="800" dirty="0">
                <a:solidFill>
                  <a:schemeClr val="tx1"/>
                </a:solidFill>
                <a:latin typeface="Consolas"/>
              </a:rPr>
            </a:br>
            <a:r>
              <a:rPr lang="en-US" sz="800" dirty="0">
                <a:solidFill>
                  <a:schemeClr val="tx1"/>
                </a:solidFill>
                <a:latin typeface="Consolas"/>
              </a:rPr>
              <a:t># wanted: an exception </a:t>
            </a:r>
            <a:br>
              <a:rPr lang="en-US" sz="800" dirty="0">
                <a:solidFill>
                  <a:schemeClr val="tx1"/>
                </a:solidFill>
                <a:latin typeface="Consolas"/>
              </a:rPr>
            </a:br>
            <a:r>
              <a:rPr lang="en-US" sz="800" dirty="0">
                <a:solidFill>
                  <a:srgbClr val="FF0000"/>
                </a:solidFill>
                <a:latin typeface="Consolas"/>
              </a:rPr>
              <a:t>not ok 24 - Testing X </a:t>
            </a:r>
            <a:r>
              <a:rPr lang="en-US" sz="800" dirty="0" err="1">
                <a:solidFill>
                  <a:srgbClr val="FF0000"/>
                </a:solidFill>
                <a:latin typeface="Consolas"/>
              </a:rPr>
              <a:t>find_raster</a:t>
            </a:r>
            <a:r>
              <a:rPr lang="en-US" sz="800" dirty="0">
                <a:solidFill>
                  <a:srgbClr val="FF0000"/>
                </a:solidFill>
                <a:latin typeface="Consolas"/>
              </a:rPr>
              <a:t> using Raster ID with Page Number </a:t>
            </a:r>
            <a:br>
              <a:rPr lang="en-US" sz="800" dirty="0">
                <a:solidFill>
                  <a:srgbClr val="FF0000"/>
                </a:solidFill>
                <a:latin typeface="Consolas"/>
              </a:rPr>
            </a:br>
            <a:r>
              <a:rPr lang="en-US" sz="800" dirty="0">
                <a:solidFill>
                  <a:schemeClr val="tx1"/>
                </a:solidFill>
                <a:latin typeface="Consolas"/>
              </a:rPr>
              <a:t># Failed test 24: "Testing X </a:t>
            </a:r>
            <a:r>
              <a:rPr lang="en-US" sz="800" dirty="0" err="1">
                <a:solidFill>
                  <a:schemeClr val="tx1"/>
                </a:solidFill>
                <a:latin typeface="Consolas"/>
              </a:rPr>
              <a:t>find_raster</a:t>
            </a:r>
            <a:r>
              <a:rPr lang="en-US" sz="800" dirty="0">
                <a:solidFill>
                  <a:schemeClr val="tx1"/>
                </a:solidFill>
                <a:latin typeface="Consolas"/>
              </a:rPr>
              <a:t> using Raster ID with Page Number" </a:t>
            </a:r>
            <a:br>
              <a:rPr lang="en-US" sz="800" dirty="0">
                <a:solidFill>
                  <a:schemeClr val="tx1"/>
                </a:solidFill>
                <a:latin typeface="Consolas"/>
              </a:rPr>
            </a:br>
            <a:r>
              <a:rPr lang="en-US" sz="800" dirty="0">
                <a:solidFill>
                  <a:schemeClr val="tx1"/>
                </a:solidFill>
                <a:latin typeface="Consolas"/>
              </a:rPr>
              <a:t># caught: no exception </a:t>
            </a:r>
            <a:br>
              <a:rPr lang="en-US" sz="800" dirty="0">
                <a:solidFill>
                  <a:schemeClr val="tx1"/>
                </a:solidFill>
                <a:latin typeface="Consolas"/>
              </a:rPr>
            </a:br>
            <a:r>
              <a:rPr lang="en-US" sz="800" dirty="0">
                <a:solidFill>
                  <a:schemeClr val="tx1"/>
                </a:solidFill>
                <a:latin typeface="Consolas"/>
              </a:rPr>
              <a:t># wanted: an exception </a:t>
            </a:r>
            <a:br>
              <a:rPr lang="en-US" sz="800" dirty="0">
                <a:solidFill>
                  <a:schemeClr val="tx1"/>
                </a:solidFill>
                <a:latin typeface="Consolas"/>
              </a:rPr>
            </a:br>
            <a:r>
              <a:rPr lang="en-US" sz="800" dirty="0">
                <a:solidFill>
                  <a:srgbClr val="FF0000"/>
                </a:solidFill>
                <a:latin typeface="Consolas"/>
              </a:rPr>
              <a:t>not ok 25 - Testing X </a:t>
            </a:r>
            <a:r>
              <a:rPr lang="en-US" sz="800" dirty="0" err="1">
                <a:solidFill>
                  <a:srgbClr val="FF0000"/>
                </a:solidFill>
                <a:latin typeface="Consolas"/>
              </a:rPr>
              <a:t>find_raster</a:t>
            </a:r>
            <a:r>
              <a:rPr lang="en-US" sz="800" dirty="0">
                <a:solidFill>
                  <a:srgbClr val="FF0000"/>
                </a:solidFill>
                <a:latin typeface="Consolas"/>
              </a:rPr>
              <a:t> using Directory path with File Name </a:t>
            </a:r>
            <a:br>
              <a:rPr lang="en-US" sz="800" dirty="0">
                <a:solidFill>
                  <a:srgbClr val="FF0000"/>
                </a:solidFill>
                <a:latin typeface="Consolas"/>
              </a:rPr>
            </a:br>
            <a:r>
              <a:rPr lang="en-US" sz="800" dirty="0">
                <a:solidFill>
                  <a:schemeClr val="tx1"/>
                </a:solidFill>
                <a:latin typeface="Consolas"/>
              </a:rPr>
              <a:t># Failed test 25: "Testing X </a:t>
            </a:r>
            <a:r>
              <a:rPr lang="en-US" sz="800" dirty="0" err="1">
                <a:solidFill>
                  <a:schemeClr val="tx1"/>
                </a:solidFill>
                <a:latin typeface="Consolas"/>
              </a:rPr>
              <a:t>find_raster</a:t>
            </a:r>
            <a:r>
              <a:rPr lang="en-US" sz="800" dirty="0">
                <a:solidFill>
                  <a:schemeClr val="tx1"/>
                </a:solidFill>
                <a:latin typeface="Consolas"/>
              </a:rPr>
              <a:t> using Directory path with File Name" </a:t>
            </a:r>
            <a:br>
              <a:rPr lang="en-US" sz="800" dirty="0">
                <a:solidFill>
                  <a:schemeClr val="tx1"/>
                </a:solidFill>
                <a:latin typeface="Consolas"/>
              </a:rPr>
            </a:br>
            <a:r>
              <a:rPr lang="en-US" sz="800" dirty="0">
                <a:solidFill>
                  <a:schemeClr val="tx1"/>
                </a:solidFill>
                <a:latin typeface="Consolas"/>
              </a:rPr>
              <a:t># caught: no exception </a:t>
            </a:r>
            <a:br>
              <a:rPr lang="en-US" sz="800" dirty="0">
                <a:solidFill>
                  <a:schemeClr val="tx1"/>
                </a:solidFill>
                <a:latin typeface="Consolas"/>
              </a:rPr>
            </a:br>
            <a:r>
              <a:rPr lang="en-US" sz="800" dirty="0">
                <a:solidFill>
                  <a:schemeClr val="tx1"/>
                </a:solidFill>
                <a:latin typeface="Consolas"/>
              </a:rPr>
              <a:t># wanted: an exception </a:t>
            </a:r>
            <a:br>
              <a:rPr lang="en-US" sz="800" dirty="0">
                <a:solidFill>
                  <a:schemeClr val="tx1"/>
                </a:solidFill>
                <a:latin typeface="Consolas"/>
              </a:rPr>
            </a:br>
            <a:r>
              <a:rPr lang="en-US" sz="800" dirty="0">
                <a:solidFill>
                  <a:srgbClr val="FF0000"/>
                </a:solidFill>
                <a:latin typeface="Consolas"/>
              </a:rPr>
              <a:t>Failed 3/25 subtests </a:t>
            </a:r>
            <a:br>
              <a:rPr lang="en-US" sz="800" dirty="0">
                <a:solidFill>
                  <a:srgbClr val="FF0000"/>
                </a:solidFill>
                <a:latin typeface="Consolas"/>
              </a:rPr>
            </a:br>
            <a:r>
              <a:rPr lang="en-US" sz="800" dirty="0">
                <a:solidFill>
                  <a:schemeClr val="tx1"/>
                </a:solidFill>
                <a:latin typeface="Consolas"/>
              </a:rPr>
              <a:t>        (less 2 skipped subtests: 20 okay) </a:t>
            </a:r>
            <a:br>
              <a:rPr lang="en-US" sz="800" dirty="0">
                <a:solidFill>
                  <a:schemeClr val="tx1"/>
                </a:solidFill>
                <a:latin typeface="Consolas"/>
              </a:rPr>
            </a:br>
            <a:r>
              <a:rPr lang="en-US" sz="800" dirty="0">
                <a:solidFill>
                  <a:schemeClr val="tx1"/>
                </a:solidFill>
                <a:latin typeface="Consolas"/>
              </a:rPr>
              <a:t/>
            </a:r>
            <a:br>
              <a:rPr lang="en-US" sz="800" dirty="0">
                <a:solidFill>
                  <a:schemeClr val="tx1"/>
                </a:solidFill>
                <a:latin typeface="Consolas"/>
              </a:rPr>
            </a:br>
            <a:r>
              <a:rPr lang="en-US" sz="800" dirty="0">
                <a:solidFill>
                  <a:schemeClr val="tx1"/>
                </a:solidFill>
                <a:latin typeface="Consolas"/>
              </a:rPr>
              <a:t>Test Summary Report </a:t>
            </a:r>
            <a:br>
              <a:rPr lang="en-US" sz="800" dirty="0">
                <a:solidFill>
                  <a:schemeClr val="tx1"/>
                </a:solidFill>
                <a:latin typeface="Consolas"/>
              </a:rPr>
            </a:br>
            <a:r>
              <a:rPr lang="en-US" sz="800" dirty="0">
                <a:solidFill>
                  <a:schemeClr val="tx1"/>
                </a:solidFill>
                <a:latin typeface="Consolas"/>
              </a:rPr>
              <a:t>------------------- </a:t>
            </a:r>
            <a:br>
              <a:rPr lang="en-US" sz="800" dirty="0">
                <a:solidFill>
                  <a:schemeClr val="tx1"/>
                </a:solidFill>
                <a:latin typeface="Consolas"/>
              </a:rPr>
            </a:br>
            <a:r>
              <a:rPr lang="en-US" sz="800" dirty="0" err="1">
                <a:solidFill>
                  <a:srgbClr val="FF0000"/>
                </a:solidFill>
                <a:latin typeface="Consolas"/>
              </a:rPr>
              <a:t>find_raster</a:t>
            </a:r>
            <a:r>
              <a:rPr lang="en-US" sz="800" dirty="0">
                <a:solidFill>
                  <a:srgbClr val="FF0000"/>
                </a:solidFill>
                <a:latin typeface="Consolas"/>
              </a:rPr>
              <a:t>/01_find_raster.sql (</a:t>
            </a:r>
            <a:r>
              <a:rPr lang="en-US" sz="800" dirty="0" err="1">
                <a:solidFill>
                  <a:srgbClr val="FF0000"/>
                </a:solidFill>
                <a:latin typeface="Consolas"/>
              </a:rPr>
              <a:t>Wstat</a:t>
            </a:r>
            <a:r>
              <a:rPr lang="en-US" sz="800" dirty="0">
                <a:solidFill>
                  <a:srgbClr val="FF0000"/>
                </a:solidFill>
                <a:latin typeface="Consolas"/>
              </a:rPr>
              <a:t>: 0 Tests: 25 Failed: 3) </a:t>
            </a:r>
            <a:br>
              <a:rPr lang="en-US" sz="800" dirty="0">
                <a:solidFill>
                  <a:srgbClr val="FF0000"/>
                </a:solidFill>
                <a:latin typeface="Consolas"/>
              </a:rPr>
            </a:br>
            <a:r>
              <a:rPr lang="en-US" sz="800" dirty="0">
                <a:solidFill>
                  <a:srgbClr val="FF0000"/>
                </a:solidFill>
                <a:latin typeface="Consolas"/>
              </a:rPr>
              <a:t>  Failed tests: 23-25 </a:t>
            </a:r>
            <a:br>
              <a:rPr lang="en-US" sz="800" dirty="0">
                <a:solidFill>
                  <a:srgbClr val="FF0000"/>
                </a:solidFill>
                <a:latin typeface="Consolas"/>
              </a:rPr>
            </a:br>
            <a:r>
              <a:rPr lang="en-US" sz="800" dirty="0">
                <a:solidFill>
                  <a:schemeClr val="tx1"/>
                </a:solidFill>
                <a:latin typeface="Consolas"/>
              </a:rPr>
              <a:t>Files=1, Tests=25, 1 </a:t>
            </a:r>
            <a:r>
              <a:rPr lang="en-US" sz="800" dirty="0" err="1">
                <a:solidFill>
                  <a:schemeClr val="tx1"/>
                </a:solidFill>
                <a:latin typeface="Consolas"/>
              </a:rPr>
              <a:t>wallclock</a:t>
            </a:r>
            <a:r>
              <a:rPr lang="en-US" sz="800" dirty="0">
                <a:solidFill>
                  <a:schemeClr val="tx1"/>
                </a:solidFill>
                <a:latin typeface="Consolas"/>
              </a:rPr>
              <a:t> secs ( 0.06 </a:t>
            </a:r>
            <a:r>
              <a:rPr lang="en-US" sz="800" dirty="0" err="1">
                <a:solidFill>
                  <a:schemeClr val="tx1"/>
                </a:solidFill>
                <a:latin typeface="Consolas"/>
              </a:rPr>
              <a:t>usr</a:t>
            </a:r>
            <a:r>
              <a:rPr lang="en-US" sz="800" dirty="0">
                <a:solidFill>
                  <a:schemeClr val="tx1"/>
                </a:solidFill>
                <a:latin typeface="Consolas"/>
              </a:rPr>
              <a:t> 0.01 sys + 0.00 </a:t>
            </a:r>
            <a:r>
              <a:rPr lang="en-US" sz="800" dirty="0" err="1">
                <a:solidFill>
                  <a:schemeClr val="tx1"/>
                </a:solidFill>
                <a:latin typeface="Consolas"/>
              </a:rPr>
              <a:t>cusr</a:t>
            </a:r>
            <a:r>
              <a:rPr lang="en-US" sz="800" dirty="0">
                <a:solidFill>
                  <a:schemeClr val="tx1"/>
                </a:solidFill>
                <a:latin typeface="Consolas"/>
              </a:rPr>
              <a:t> 0.02 </a:t>
            </a:r>
            <a:r>
              <a:rPr lang="en-US" sz="800" dirty="0" err="1">
                <a:solidFill>
                  <a:schemeClr val="tx1"/>
                </a:solidFill>
                <a:latin typeface="Consolas"/>
              </a:rPr>
              <a:t>csys</a:t>
            </a:r>
            <a:r>
              <a:rPr lang="en-US" sz="800" dirty="0">
                <a:solidFill>
                  <a:schemeClr val="tx1"/>
                </a:solidFill>
                <a:latin typeface="Consolas"/>
              </a:rPr>
              <a:t> = 0.09 CPU) </a:t>
            </a:r>
            <a:br>
              <a:rPr lang="en-US" sz="800" dirty="0">
                <a:solidFill>
                  <a:schemeClr val="tx1"/>
                </a:solidFill>
                <a:latin typeface="Consolas"/>
              </a:rPr>
            </a:br>
            <a:r>
              <a:rPr lang="en-US" sz="800" dirty="0">
                <a:solidFill>
                  <a:schemeClr val="tx1"/>
                </a:solidFill>
                <a:latin typeface="Consolas"/>
              </a:rPr>
              <a:t>Result: FAIL </a:t>
            </a: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32</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23297026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Update the function</a:t>
            </a:r>
            <a:endParaRPr lang="en-US" dirty="0"/>
          </a:p>
        </p:txBody>
      </p:sp>
      <p:sp>
        <p:nvSpPr>
          <p:cNvPr id="3" name="Content Placeholder 2"/>
          <p:cNvSpPr>
            <a:spLocks noGrp="1"/>
          </p:cNvSpPr>
          <p:nvPr>
            <p:ph sz="quarter" idx="13"/>
          </p:nvPr>
        </p:nvSpPr>
        <p:spPr/>
        <p:txBody>
          <a:bodyPr>
            <a:normAutofit/>
          </a:bodyPr>
          <a:lstStyle/>
          <a:p>
            <a:pPr marL="0" indent="0">
              <a:buNone/>
            </a:pPr>
            <a:r>
              <a:rPr lang="en-US" dirty="0" smtClean="0"/>
              <a:t>We now test for ‘/’ and ‘R’ and for any other character we raise an exception.</a:t>
            </a:r>
          </a:p>
          <a:p>
            <a:pPr marL="0" indent="0">
              <a:buNone/>
            </a:pPr>
            <a:r>
              <a:rPr lang="en-US" dirty="0" smtClean="0"/>
              <a:t>Ready to test again.</a:t>
            </a:r>
            <a:endParaRPr lang="en-US" dirty="0"/>
          </a:p>
        </p:txBody>
      </p:sp>
      <p:sp>
        <p:nvSpPr>
          <p:cNvPr id="7" name="Content Placeholder 6"/>
          <p:cNvSpPr>
            <a:spLocks noGrp="1"/>
          </p:cNvSpPr>
          <p:nvPr>
            <p:ph sz="quarter" idx="14"/>
          </p:nvPr>
        </p:nvSpPr>
        <p:spPr/>
        <p:txBody>
          <a:bodyPr>
            <a:noAutofit/>
          </a:bodyPr>
          <a:lstStyle/>
          <a:p>
            <a:pPr marL="0" indent="0">
              <a:buNone/>
            </a:pPr>
            <a:r>
              <a:rPr lang="en-US" sz="1000" dirty="0">
                <a:solidFill>
                  <a:srgbClr val="0000FF"/>
                </a:solidFill>
                <a:latin typeface="Consolas"/>
              </a:rPr>
              <a:t>DECLARE</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raster_id</a:t>
            </a:r>
            <a:r>
              <a:rPr lang="en-US" sz="1000" dirty="0">
                <a:solidFill>
                  <a:srgbClr val="000000"/>
                </a:solidFill>
                <a:latin typeface="Consolas"/>
              </a:rPr>
              <a:t> </a:t>
            </a:r>
            <a:r>
              <a:rPr lang="en-US" sz="1000" dirty="0">
                <a:solidFill>
                  <a:srgbClr val="0000FF"/>
                </a:solidFill>
                <a:latin typeface="Consolas"/>
              </a:rPr>
              <a:t>VARCHAR</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BEGIN</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smtClean="0">
                <a:solidFill>
                  <a:srgbClr val="FF00FF"/>
                </a:solidFill>
                <a:latin typeface="Consolas"/>
              </a:rPr>
              <a:t>CASE</a:t>
            </a:r>
            <a:r>
              <a:rPr lang="en-US" sz="1000" dirty="0" smtClean="0">
                <a:solidFill>
                  <a:srgbClr val="000000"/>
                </a:solidFill>
                <a:latin typeface="Consolas"/>
              </a:rPr>
              <a:t> </a:t>
            </a:r>
            <a:r>
              <a:rPr lang="en-US" sz="1000" dirty="0">
                <a:solidFill>
                  <a:srgbClr val="000000"/>
                </a:solidFill>
                <a:latin typeface="Consolas"/>
              </a:rPr>
              <a:t>length(raster)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WHEN</a:t>
            </a:r>
            <a:r>
              <a:rPr lang="en-US" sz="1000" dirty="0">
                <a:solidFill>
                  <a:srgbClr val="000000"/>
                </a:solidFill>
                <a:latin typeface="Consolas"/>
              </a:rPr>
              <a:t> </a:t>
            </a:r>
            <a:r>
              <a:rPr lang="en-US" sz="1000" b="1" dirty="0">
                <a:solidFill>
                  <a:srgbClr val="800000"/>
                </a:solidFill>
                <a:latin typeface="Consolas"/>
              </a:rPr>
              <a:t>11</a:t>
            </a:r>
            <a:r>
              <a:rPr lang="en-US" sz="1000" dirty="0">
                <a:solidFill>
                  <a:srgbClr val="000000"/>
                </a:solidFill>
                <a:latin typeface="Consolas"/>
              </a:rPr>
              <a:t> </a:t>
            </a:r>
            <a:r>
              <a:rPr lang="en-US" sz="1000" dirty="0">
                <a:solidFill>
                  <a:srgbClr val="0000FF"/>
                </a:solidFill>
                <a:latin typeface="Consolas"/>
              </a:rPr>
              <a:t>THEN</a:t>
            </a:r>
            <a:r>
              <a:rPr lang="en-US" sz="1000" dirty="0">
                <a:solidFill>
                  <a:srgbClr val="000000"/>
                </a:solidFill>
                <a:latin typeface="Consolas"/>
              </a:rPr>
              <a:t> </a:t>
            </a:r>
            <a:br>
              <a:rPr lang="en-US" sz="1000" dirty="0">
                <a:solidFill>
                  <a:srgbClr val="000000"/>
                </a:solidFill>
                <a:latin typeface="Consolas"/>
              </a:rPr>
            </a:br>
            <a:r>
              <a:rPr lang="en-US" sz="1000" dirty="0" smtClean="0">
                <a:solidFill>
                  <a:srgbClr val="000000"/>
                </a:solidFill>
                <a:latin typeface="Consolas"/>
              </a:rPr>
              <a:t>      </a:t>
            </a:r>
            <a:r>
              <a:rPr lang="en-US" sz="1000" dirty="0" err="1" smtClean="0">
                <a:solidFill>
                  <a:srgbClr val="000000"/>
                </a:solidFill>
                <a:latin typeface="Consolas"/>
              </a:rPr>
              <a:t>raster_id</a:t>
            </a:r>
            <a:r>
              <a:rPr lang="en-US" sz="1000" dirty="0" smtClean="0">
                <a:solidFill>
                  <a:srgbClr val="000000"/>
                </a:solidFill>
                <a:latin typeface="Consolas"/>
              </a:rPr>
              <a:t> </a:t>
            </a:r>
            <a:r>
              <a:rPr lang="en-US" sz="1000" dirty="0">
                <a:solidFill>
                  <a:srgbClr val="000000"/>
                </a:solidFill>
                <a:latin typeface="Consolas"/>
              </a:rPr>
              <a:t>:</a:t>
            </a:r>
            <a:r>
              <a:rPr lang="en-US" sz="1000" dirty="0">
                <a:solidFill>
                  <a:srgbClr val="808080"/>
                </a:solidFill>
                <a:latin typeface="Consolas"/>
              </a:rPr>
              <a:t>=</a:t>
            </a:r>
            <a:r>
              <a:rPr lang="en-US" sz="1000" dirty="0">
                <a:solidFill>
                  <a:srgbClr val="000000"/>
                </a:solidFill>
                <a:latin typeface="Consolas"/>
              </a:rPr>
              <a:t> raster;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WHEN</a:t>
            </a:r>
            <a:r>
              <a:rPr lang="en-US" sz="1000" dirty="0">
                <a:solidFill>
                  <a:srgbClr val="000000"/>
                </a:solidFill>
                <a:latin typeface="Consolas"/>
              </a:rPr>
              <a:t> </a:t>
            </a:r>
            <a:r>
              <a:rPr lang="en-US" sz="1000" b="1" dirty="0">
                <a:solidFill>
                  <a:srgbClr val="800000"/>
                </a:solidFill>
                <a:latin typeface="Consolas"/>
              </a:rPr>
              <a:t>15</a:t>
            </a:r>
            <a:r>
              <a:rPr lang="en-US" sz="1000" dirty="0">
                <a:solidFill>
                  <a:srgbClr val="000000"/>
                </a:solidFill>
                <a:latin typeface="Consolas"/>
              </a:rPr>
              <a:t> </a:t>
            </a:r>
            <a:r>
              <a:rPr lang="en-US" sz="1000" dirty="0">
                <a:solidFill>
                  <a:srgbClr val="0000FF"/>
                </a:solidFill>
                <a:latin typeface="Consolas"/>
              </a:rPr>
              <a:t>THEN</a:t>
            </a:r>
            <a:r>
              <a:rPr lang="en-US" sz="1000" dirty="0">
                <a:solidFill>
                  <a:srgbClr val="000000"/>
                </a:solidFill>
                <a:latin typeface="Consolas"/>
              </a:rPr>
              <a:t> </a:t>
            </a:r>
            <a:br>
              <a:rPr lang="en-US" sz="1000" dirty="0">
                <a:solidFill>
                  <a:srgbClr val="000000"/>
                </a:solidFill>
                <a:latin typeface="Consolas"/>
              </a:rPr>
            </a:br>
            <a:r>
              <a:rPr lang="en-US" sz="1000" dirty="0" smtClean="0">
                <a:solidFill>
                  <a:srgbClr val="000000"/>
                </a:solidFill>
                <a:latin typeface="Consolas"/>
              </a:rPr>
              <a:t>      </a:t>
            </a:r>
            <a:r>
              <a:rPr lang="en-US" sz="1000" dirty="0" err="1" smtClean="0">
                <a:solidFill>
                  <a:srgbClr val="000000"/>
                </a:solidFill>
                <a:latin typeface="Consolas"/>
              </a:rPr>
              <a:t>raster_id</a:t>
            </a:r>
            <a:r>
              <a:rPr lang="en-US" sz="1000" dirty="0" smtClean="0">
                <a:solidFill>
                  <a:srgbClr val="000000"/>
                </a:solidFill>
                <a:latin typeface="Consolas"/>
              </a:rPr>
              <a:t> </a:t>
            </a:r>
            <a:r>
              <a:rPr lang="en-US" sz="1000" dirty="0">
                <a:solidFill>
                  <a:srgbClr val="000000"/>
                </a:solidFill>
                <a:latin typeface="Consolas"/>
              </a:rPr>
              <a:t>:</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000000"/>
                </a:solidFill>
                <a:latin typeface="Consolas"/>
              </a:rPr>
              <a:t>substr</a:t>
            </a:r>
            <a:r>
              <a:rPr lang="en-US" sz="1000" dirty="0">
                <a:solidFill>
                  <a:srgbClr val="000000"/>
                </a:solidFill>
                <a:latin typeface="Consolas"/>
              </a:rPr>
              <a:t>(raster, </a:t>
            </a:r>
            <a:r>
              <a:rPr lang="en-US" sz="1000" b="1" dirty="0">
                <a:solidFill>
                  <a:srgbClr val="800000"/>
                </a:solidFill>
                <a:latin typeface="Consolas"/>
              </a:rPr>
              <a:t>1</a:t>
            </a:r>
            <a:r>
              <a:rPr lang="en-US" sz="1000" dirty="0">
                <a:solidFill>
                  <a:srgbClr val="000000"/>
                </a:solidFill>
                <a:latin typeface="Consolas"/>
              </a:rPr>
              <a:t>, </a:t>
            </a:r>
            <a:r>
              <a:rPr lang="en-US" sz="1000" b="1" dirty="0">
                <a:solidFill>
                  <a:srgbClr val="800000"/>
                </a:solidFill>
                <a:latin typeface="Consolas"/>
              </a:rPr>
              <a:t>11</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ELSE</a:t>
            </a:r>
            <a:r>
              <a:rPr lang="en-US" sz="1000" dirty="0">
                <a:solidFill>
                  <a:srgbClr val="000000"/>
                </a:solidFill>
                <a:latin typeface="Consolas"/>
              </a:rPr>
              <a:t> </a:t>
            </a:r>
            <a:br>
              <a:rPr lang="en-US" sz="1000" dirty="0">
                <a:solidFill>
                  <a:srgbClr val="000000"/>
                </a:solidFill>
                <a:latin typeface="Consolas"/>
              </a:rPr>
            </a:br>
            <a:r>
              <a:rPr lang="en-US" sz="1000" dirty="0" smtClean="0">
                <a:solidFill>
                  <a:srgbClr val="000000"/>
                </a:solidFill>
                <a:latin typeface="Consolas"/>
              </a:rPr>
              <a:t>      </a:t>
            </a:r>
            <a:r>
              <a:rPr lang="en-US" sz="1000" dirty="0" err="1" smtClean="0">
                <a:solidFill>
                  <a:srgbClr val="000000"/>
                </a:solidFill>
                <a:latin typeface="Consolas"/>
              </a:rPr>
              <a:t>raster_id</a:t>
            </a:r>
            <a:r>
              <a:rPr lang="en-US" sz="1000" dirty="0" smtClean="0">
                <a:solidFill>
                  <a:srgbClr val="000000"/>
                </a:solidFill>
                <a:latin typeface="Consolas"/>
              </a:rPr>
              <a:t> </a:t>
            </a:r>
            <a:r>
              <a:rPr lang="en-US" sz="1000" dirty="0">
                <a:solidFill>
                  <a:srgbClr val="000000"/>
                </a:solidFill>
                <a:latin typeface="Consolas"/>
              </a:rPr>
              <a:t>:</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000000"/>
                </a:solidFill>
                <a:latin typeface="Consolas"/>
              </a:rPr>
              <a:t>substr</a:t>
            </a:r>
            <a:r>
              <a:rPr lang="en-US" sz="1000" dirty="0">
                <a:solidFill>
                  <a:srgbClr val="000000"/>
                </a:solidFill>
                <a:latin typeface="Consolas"/>
              </a:rPr>
              <a:t>(raster, length(raster)</a:t>
            </a:r>
            <a:r>
              <a:rPr lang="en-US" sz="1000" dirty="0">
                <a:solidFill>
                  <a:srgbClr val="808080"/>
                </a:solidFill>
                <a:latin typeface="Consolas"/>
              </a:rPr>
              <a:t>-</a:t>
            </a:r>
            <a:r>
              <a:rPr lang="en-US" sz="1000" b="1" dirty="0">
                <a:solidFill>
                  <a:srgbClr val="800000"/>
                </a:solidFill>
                <a:latin typeface="Consolas"/>
              </a:rPr>
              <a:t>10</a:t>
            </a:r>
            <a:r>
              <a:rPr lang="en-US" sz="1000" dirty="0">
                <a:solidFill>
                  <a:srgbClr val="000000"/>
                </a:solidFill>
                <a:latin typeface="Consolas"/>
              </a:rPr>
              <a:t>, </a:t>
            </a:r>
            <a:r>
              <a:rPr lang="en-US" sz="1000" b="1" dirty="0">
                <a:solidFill>
                  <a:srgbClr val="800000"/>
                </a:solidFill>
                <a:latin typeface="Consolas"/>
              </a:rPr>
              <a:t>11</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smtClean="0">
                <a:solidFill>
                  <a:srgbClr val="0000FF"/>
                </a:solidFill>
                <a:latin typeface="Consolas"/>
              </a:rPr>
              <a:t>END</a:t>
            </a:r>
            <a:r>
              <a:rPr lang="en-US" sz="1000" dirty="0" smtClean="0">
                <a:solidFill>
                  <a:srgbClr val="000000"/>
                </a:solidFill>
                <a:latin typeface="Consolas"/>
              </a:rPr>
              <a:t> </a:t>
            </a:r>
            <a:r>
              <a:rPr lang="en-US" sz="1000" dirty="0">
                <a:solidFill>
                  <a:srgbClr val="FF00FF"/>
                </a:solidFill>
                <a:latin typeface="Consolas"/>
              </a:rPr>
              <a:t>CASE</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smtClean="0">
                <a:solidFill>
                  <a:srgbClr val="FF00FF"/>
                </a:solidFill>
                <a:latin typeface="Consolas"/>
              </a:rPr>
              <a:t>CASE</a:t>
            </a:r>
            <a:r>
              <a:rPr lang="en-US" sz="1000" dirty="0" smtClean="0">
                <a:solidFill>
                  <a:srgbClr val="000000"/>
                </a:solidFill>
                <a:latin typeface="Consolas"/>
              </a:rPr>
              <a:t> </a:t>
            </a:r>
            <a:r>
              <a:rPr lang="en-US" sz="1000" dirty="0" err="1">
                <a:solidFill>
                  <a:srgbClr val="000000"/>
                </a:solidFill>
                <a:latin typeface="Consolas"/>
              </a:rPr>
              <a:t>substr</a:t>
            </a:r>
            <a:r>
              <a:rPr lang="en-US" sz="1000" dirty="0">
                <a:solidFill>
                  <a:srgbClr val="000000"/>
                </a:solidFill>
                <a:latin typeface="Consolas"/>
              </a:rPr>
              <a:t>(</a:t>
            </a:r>
            <a:r>
              <a:rPr lang="en-US" sz="1000" dirty="0" err="1">
                <a:solidFill>
                  <a:srgbClr val="000000"/>
                </a:solidFill>
                <a:latin typeface="Consolas"/>
              </a:rPr>
              <a:t>raster_id</a:t>
            </a:r>
            <a:r>
              <a:rPr lang="en-US" sz="1000" dirty="0">
                <a:solidFill>
                  <a:srgbClr val="000000"/>
                </a:solidFill>
                <a:latin typeface="Consolas"/>
              </a:rPr>
              <a:t>, </a:t>
            </a:r>
            <a:r>
              <a:rPr lang="en-US" sz="1000" b="1" dirty="0">
                <a:solidFill>
                  <a:srgbClr val="800000"/>
                </a:solidFill>
                <a:latin typeface="Consolas"/>
              </a:rPr>
              <a:t>5</a:t>
            </a:r>
            <a:r>
              <a:rPr lang="en-US" sz="1000" dirty="0">
                <a:solidFill>
                  <a:srgbClr val="000000"/>
                </a:solidFill>
                <a:latin typeface="Consolas"/>
              </a:rPr>
              <a:t>, </a:t>
            </a:r>
            <a:r>
              <a:rPr lang="en-US" sz="1000" b="1" dirty="0">
                <a:solidFill>
                  <a:srgbClr val="800000"/>
                </a:solidFill>
                <a:latin typeface="Consolas"/>
              </a:rPr>
              <a:t>1</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WHEN</a:t>
            </a:r>
            <a:r>
              <a:rPr lang="en-US" sz="1000" dirty="0">
                <a:solidFill>
                  <a:srgbClr val="000000"/>
                </a:solidFill>
                <a:latin typeface="Consolas"/>
              </a:rPr>
              <a:t> </a:t>
            </a:r>
            <a:r>
              <a:rPr lang="en-US" sz="1000" dirty="0">
                <a:solidFill>
                  <a:srgbClr val="FF0000"/>
                </a:solidFill>
                <a:latin typeface="Consolas"/>
              </a:rPr>
              <a:t>'/'</a:t>
            </a:r>
            <a:r>
              <a:rPr lang="en-US" sz="1000" dirty="0">
                <a:solidFill>
                  <a:srgbClr val="000000"/>
                </a:solidFill>
                <a:latin typeface="Consolas"/>
              </a:rPr>
              <a:t> </a:t>
            </a:r>
            <a:r>
              <a:rPr lang="en-US" sz="1000" dirty="0">
                <a:solidFill>
                  <a:srgbClr val="0000FF"/>
                </a:solidFill>
                <a:latin typeface="Consolas"/>
              </a:rPr>
              <a:t>THEN</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WHEN</a:t>
            </a:r>
            <a:r>
              <a:rPr lang="en-US" sz="1000" dirty="0">
                <a:solidFill>
                  <a:srgbClr val="000000"/>
                </a:solidFill>
                <a:latin typeface="Consolas"/>
              </a:rPr>
              <a:t> </a:t>
            </a:r>
            <a:r>
              <a:rPr lang="en-US" sz="1000" dirty="0">
                <a:solidFill>
                  <a:srgbClr val="FF0000"/>
                </a:solidFill>
                <a:latin typeface="Consolas"/>
              </a:rPr>
              <a:t>'R'</a:t>
            </a:r>
            <a:r>
              <a:rPr lang="en-US" sz="1000" dirty="0">
                <a:solidFill>
                  <a:srgbClr val="000000"/>
                </a:solidFill>
                <a:latin typeface="Consolas"/>
              </a:rPr>
              <a:t> </a:t>
            </a:r>
            <a:r>
              <a:rPr lang="en-US" sz="1000" dirty="0">
                <a:solidFill>
                  <a:srgbClr val="0000FF"/>
                </a:solidFill>
                <a:latin typeface="Consolas"/>
              </a:rPr>
              <a:t>THEN</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ELSE</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RAISE EXCEPTION </a:t>
            </a:r>
            <a:r>
              <a:rPr lang="en-US" sz="1000" dirty="0">
                <a:solidFill>
                  <a:srgbClr val="FF0000"/>
                </a:solidFill>
                <a:latin typeface="Consolas"/>
              </a:rPr>
              <a:t>'Invalid Character "%"'</a:t>
            </a:r>
            <a:r>
              <a:rPr lang="en-US" sz="1000" dirty="0">
                <a:solidFill>
                  <a:srgbClr val="000000"/>
                </a:solidFill>
                <a:latin typeface="Consolas"/>
              </a:rPr>
              <a:t>, </a:t>
            </a:r>
            <a:r>
              <a:rPr lang="en-US" sz="1000" dirty="0" err="1">
                <a:solidFill>
                  <a:srgbClr val="000000"/>
                </a:solidFill>
                <a:latin typeface="Consolas"/>
              </a:rPr>
              <a:t>substr</a:t>
            </a:r>
            <a:r>
              <a:rPr lang="en-US" sz="1000" dirty="0">
                <a:solidFill>
                  <a:srgbClr val="000000"/>
                </a:solidFill>
                <a:latin typeface="Consolas"/>
              </a:rPr>
              <a:t>(</a:t>
            </a:r>
            <a:r>
              <a:rPr lang="en-US" sz="1000" dirty="0" err="1">
                <a:solidFill>
                  <a:srgbClr val="000000"/>
                </a:solidFill>
                <a:latin typeface="Consolas"/>
              </a:rPr>
              <a:t>raster_id</a:t>
            </a:r>
            <a:r>
              <a:rPr lang="en-US" sz="1000" dirty="0">
                <a:solidFill>
                  <a:srgbClr val="000000"/>
                </a:solidFill>
                <a:latin typeface="Consolas"/>
              </a:rPr>
              <a:t>, </a:t>
            </a:r>
            <a:r>
              <a:rPr lang="en-US" sz="1000" b="1" dirty="0">
                <a:solidFill>
                  <a:srgbClr val="800000"/>
                </a:solidFill>
                <a:latin typeface="Consolas"/>
              </a:rPr>
              <a:t>5</a:t>
            </a:r>
            <a:r>
              <a:rPr lang="en-US" sz="1000" dirty="0">
                <a:solidFill>
                  <a:srgbClr val="000000"/>
                </a:solidFill>
                <a:latin typeface="Consolas"/>
              </a:rPr>
              <a:t>, </a:t>
            </a:r>
            <a:r>
              <a:rPr lang="en-US" sz="1000" b="1" dirty="0">
                <a:solidFill>
                  <a:srgbClr val="800000"/>
                </a:solidFill>
                <a:latin typeface="Consolas"/>
              </a:rPr>
              <a:t>1</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smtClean="0">
                <a:solidFill>
                  <a:srgbClr val="0000FF"/>
                </a:solidFill>
                <a:latin typeface="Consolas"/>
              </a:rPr>
              <a:t>END</a:t>
            </a:r>
            <a:r>
              <a:rPr lang="en-US" sz="1000" dirty="0" smtClean="0">
                <a:solidFill>
                  <a:srgbClr val="000000"/>
                </a:solidFill>
                <a:latin typeface="Consolas"/>
              </a:rPr>
              <a:t> </a:t>
            </a:r>
            <a:r>
              <a:rPr lang="en-US" sz="1000" dirty="0">
                <a:solidFill>
                  <a:srgbClr val="FF00FF"/>
                </a:solidFill>
                <a:latin typeface="Consolas"/>
              </a:rPr>
              <a:t>CASE</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smtClean="0">
                <a:solidFill>
                  <a:srgbClr val="0000FF"/>
                </a:solidFill>
                <a:latin typeface="Consolas"/>
              </a:rPr>
              <a:t>RETURN</a:t>
            </a:r>
            <a:r>
              <a:rPr lang="en-US" sz="1000" dirty="0" smtClean="0">
                <a:solidFill>
                  <a:srgbClr val="000000"/>
                </a:solidFill>
                <a:latin typeface="Consolas"/>
              </a:rPr>
              <a:t> </a:t>
            </a:r>
            <a:r>
              <a:rPr lang="en-US" sz="1000" dirty="0" err="1">
                <a:solidFill>
                  <a:srgbClr val="000000"/>
                </a:solidFill>
                <a:latin typeface="Consolas"/>
              </a:rPr>
              <a:t>raster_id</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END</a:t>
            </a:r>
            <a:r>
              <a:rPr lang="en-US" sz="1000" dirty="0" smtClean="0">
                <a:solidFill>
                  <a:srgbClr val="000000"/>
                </a:solidFill>
                <a:latin typeface="Consolas"/>
              </a:rPr>
              <a:t>;</a:t>
            </a:r>
            <a:endParaRPr lang="en-US" sz="1000" dirty="0">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33</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31398661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Testing with the fixed function.</a:t>
            </a:r>
            <a:endParaRPr lang="en-US" dirty="0"/>
          </a:p>
        </p:txBody>
      </p:sp>
      <p:sp>
        <p:nvSpPr>
          <p:cNvPr id="3" name="Content Placeholder 2"/>
          <p:cNvSpPr>
            <a:spLocks noGrp="1"/>
          </p:cNvSpPr>
          <p:nvPr>
            <p:ph sz="quarter" idx="13"/>
          </p:nvPr>
        </p:nvSpPr>
        <p:spPr/>
        <p:txBody>
          <a:bodyPr>
            <a:normAutofit/>
          </a:bodyPr>
          <a:lstStyle/>
          <a:p>
            <a:pPr marL="0" indent="0">
              <a:buNone/>
            </a:pPr>
            <a:r>
              <a:rPr lang="en-US" dirty="0" smtClean="0"/>
              <a:t>Now it passes all the test. Finding the good raster id’s and failing for the bad raster id’s.</a:t>
            </a:r>
            <a:endParaRPr lang="en-US" dirty="0"/>
          </a:p>
        </p:txBody>
      </p:sp>
      <p:sp>
        <p:nvSpPr>
          <p:cNvPr id="7" name="Content Placeholder 6"/>
          <p:cNvSpPr>
            <a:spLocks noGrp="1"/>
          </p:cNvSpPr>
          <p:nvPr>
            <p:ph sz="quarter" idx="14"/>
          </p:nvPr>
        </p:nvSpPr>
        <p:spPr>
          <a:xfrm>
            <a:off x="4648200" y="1504950"/>
            <a:ext cx="4038600" cy="3067050"/>
          </a:xfrm>
        </p:spPr>
        <p:txBody>
          <a:bodyPr>
            <a:noAutofit/>
          </a:bodyPr>
          <a:lstStyle/>
          <a:p>
            <a:pPr marL="0" indent="0">
              <a:buNone/>
            </a:pPr>
            <a:r>
              <a:rPr lang="en-US" sz="800" dirty="0">
                <a:solidFill>
                  <a:schemeClr val="tx1"/>
                </a:solidFill>
                <a:latin typeface="Consolas"/>
              </a:rPr>
              <a:t>ok 17 - Testing / </a:t>
            </a:r>
            <a:r>
              <a:rPr lang="en-US" sz="800" dirty="0" err="1">
                <a:solidFill>
                  <a:schemeClr val="tx1"/>
                </a:solidFill>
                <a:latin typeface="Consolas"/>
              </a:rPr>
              <a:t>find_raster</a:t>
            </a:r>
            <a:r>
              <a:rPr lang="en-US" sz="800" dirty="0">
                <a:solidFill>
                  <a:schemeClr val="tx1"/>
                </a:solidFill>
                <a:latin typeface="Consolas"/>
              </a:rPr>
              <a:t> using Raster ID </a:t>
            </a:r>
            <a:br>
              <a:rPr lang="en-US" sz="800" dirty="0">
                <a:solidFill>
                  <a:schemeClr val="tx1"/>
                </a:solidFill>
                <a:latin typeface="Consolas"/>
              </a:rPr>
            </a:br>
            <a:r>
              <a:rPr lang="en-US" sz="800" dirty="0">
                <a:solidFill>
                  <a:schemeClr val="tx1"/>
                </a:solidFill>
                <a:latin typeface="Consolas"/>
              </a:rPr>
              <a:t>ok 18 - Testing / </a:t>
            </a:r>
            <a:r>
              <a:rPr lang="en-US" sz="800" dirty="0" err="1">
                <a:solidFill>
                  <a:schemeClr val="tx1"/>
                </a:solidFill>
                <a:latin typeface="Consolas"/>
              </a:rPr>
              <a:t>find_raster</a:t>
            </a:r>
            <a:r>
              <a:rPr lang="en-US" sz="800" dirty="0">
                <a:solidFill>
                  <a:schemeClr val="tx1"/>
                </a:solidFill>
                <a:latin typeface="Consolas"/>
              </a:rPr>
              <a:t> using Raster ID with Page Number </a:t>
            </a:r>
            <a:br>
              <a:rPr lang="en-US" sz="800" dirty="0">
                <a:solidFill>
                  <a:schemeClr val="tx1"/>
                </a:solidFill>
                <a:latin typeface="Consolas"/>
              </a:rPr>
            </a:br>
            <a:r>
              <a:rPr lang="en-US" sz="800" dirty="0">
                <a:solidFill>
                  <a:schemeClr val="tx1"/>
                </a:solidFill>
                <a:latin typeface="Consolas"/>
              </a:rPr>
              <a:t>ok 19 - Testing / </a:t>
            </a:r>
            <a:r>
              <a:rPr lang="en-US" sz="800" dirty="0" err="1">
                <a:solidFill>
                  <a:schemeClr val="tx1"/>
                </a:solidFill>
                <a:latin typeface="Consolas"/>
              </a:rPr>
              <a:t>find_raster</a:t>
            </a:r>
            <a:r>
              <a:rPr lang="en-US" sz="800" dirty="0">
                <a:solidFill>
                  <a:schemeClr val="tx1"/>
                </a:solidFill>
                <a:latin typeface="Consolas"/>
              </a:rPr>
              <a:t> using Directory path with File Name </a:t>
            </a:r>
            <a:br>
              <a:rPr lang="en-US" sz="800" dirty="0">
                <a:solidFill>
                  <a:schemeClr val="tx1"/>
                </a:solidFill>
                <a:latin typeface="Consolas"/>
              </a:rPr>
            </a:br>
            <a:r>
              <a:rPr lang="en-US" sz="800" dirty="0">
                <a:solidFill>
                  <a:schemeClr val="tx1"/>
                </a:solidFill>
                <a:latin typeface="Consolas"/>
              </a:rPr>
              <a:t>ok 20 - Testing R </a:t>
            </a:r>
            <a:r>
              <a:rPr lang="en-US" sz="800" dirty="0" err="1">
                <a:solidFill>
                  <a:schemeClr val="tx1"/>
                </a:solidFill>
                <a:latin typeface="Consolas"/>
              </a:rPr>
              <a:t>find_raster</a:t>
            </a:r>
            <a:r>
              <a:rPr lang="en-US" sz="800" dirty="0">
                <a:solidFill>
                  <a:schemeClr val="tx1"/>
                </a:solidFill>
                <a:latin typeface="Consolas"/>
              </a:rPr>
              <a:t> using Raster ID </a:t>
            </a:r>
            <a:br>
              <a:rPr lang="en-US" sz="800" dirty="0">
                <a:solidFill>
                  <a:schemeClr val="tx1"/>
                </a:solidFill>
                <a:latin typeface="Consolas"/>
              </a:rPr>
            </a:br>
            <a:r>
              <a:rPr lang="en-US" sz="800" dirty="0">
                <a:solidFill>
                  <a:schemeClr val="tx1"/>
                </a:solidFill>
                <a:latin typeface="Consolas"/>
              </a:rPr>
              <a:t>ok 21 - Testing R </a:t>
            </a:r>
            <a:r>
              <a:rPr lang="en-US" sz="800" dirty="0" err="1">
                <a:solidFill>
                  <a:schemeClr val="tx1"/>
                </a:solidFill>
                <a:latin typeface="Consolas"/>
              </a:rPr>
              <a:t>find_raster</a:t>
            </a:r>
            <a:r>
              <a:rPr lang="en-US" sz="800" dirty="0">
                <a:solidFill>
                  <a:schemeClr val="tx1"/>
                </a:solidFill>
                <a:latin typeface="Consolas"/>
              </a:rPr>
              <a:t> using Raster ID with Page Number </a:t>
            </a:r>
            <a:br>
              <a:rPr lang="en-US" sz="800" dirty="0">
                <a:solidFill>
                  <a:schemeClr val="tx1"/>
                </a:solidFill>
                <a:latin typeface="Consolas"/>
              </a:rPr>
            </a:br>
            <a:r>
              <a:rPr lang="en-US" sz="800" dirty="0">
                <a:solidFill>
                  <a:schemeClr val="tx1"/>
                </a:solidFill>
                <a:latin typeface="Consolas"/>
              </a:rPr>
              <a:t>ok 22 - Testing R </a:t>
            </a:r>
            <a:r>
              <a:rPr lang="en-US" sz="800" dirty="0" err="1">
                <a:solidFill>
                  <a:schemeClr val="tx1"/>
                </a:solidFill>
                <a:latin typeface="Consolas"/>
              </a:rPr>
              <a:t>find_raster</a:t>
            </a:r>
            <a:r>
              <a:rPr lang="en-US" sz="800" dirty="0">
                <a:solidFill>
                  <a:schemeClr val="tx1"/>
                </a:solidFill>
                <a:latin typeface="Consolas"/>
              </a:rPr>
              <a:t> using Directory path with File Name </a:t>
            </a:r>
            <a:br>
              <a:rPr lang="en-US" sz="800" dirty="0">
                <a:solidFill>
                  <a:schemeClr val="tx1"/>
                </a:solidFill>
                <a:latin typeface="Consolas"/>
              </a:rPr>
            </a:br>
            <a:r>
              <a:rPr lang="en-US" sz="800" dirty="0">
                <a:solidFill>
                  <a:schemeClr val="tx1"/>
                </a:solidFill>
                <a:latin typeface="Consolas"/>
              </a:rPr>
              <a:t>ok 23 - Testing X </a:t>
            </a:r>
            <a:r>
              <a:rPr lang="en-US" sz="800" dirty="0" err="1">
                <a:solidFill>
                  <a:schemeClr val="tx1"/>
                </a:solidFill>
                <a:latin typeface="Consolas"/>
              </a:rPr>
              <a:t>find_raster</a:t>
            </a:r>
            <a:r>
              <a:rPr lang="en-US" sz="800" dirty="0">
                <a:solidFill>
                  <a:schemeClr val="tx1"/>
                </a:solidFill>
                <a:latin typeface="Consolas"/>
              </a:rPr>
              <a:t> using Raster ID </a:t>
            </a:r>
            <a:br>
              <a:rPr lang="en-US" sz="800" dirty="0">
                <a:solidFill>
                  <a:schemeClr val="tx1"/>
                </a:solidFill>
                <a:latin typeface="Consolas"/>
              </a:rPr>
            </a:br>
            <a:r>
              <a:rPr lang="en-US" sz="800" dirty="0">
                <a:solidFill>
                  <a:schemeClr val="tx1"/>
                </a:solidFill>
                <a:latin typeface="Consolas"/>
              </a:rPr>
              <a:t>ok 24 - Testing X </a:t>
            </a:r>
            <a:r>
              <a:rPr lang="en-US" sz="800" dirty="0" err="1">
                <a:solidFill>
                  <a:schemeClr val="tx1"/>
                </a:solidFill>
                <a:latin typeface="Consolas"/>
              </a:rPr>
              <a:t>find_raster</a:t>
            </a:r>
            <a:r>
              <a:rPr lang="en-US" sz="800" dirty="0">
                <a:solidFill>
                  <a:schemeClr val="tx1"/>
                </a:solidFill>
                <a:latin typeface="Consolas"/>
              </a:rPr>
              <a:t> using Raster ID with Page Number </a:t>
            </a:r>
            <a:br>
              <a:rPr lang="en-US" sz="800" dirty="0">
                <a:solidFill>
                  <a:schemeClr val="tx1"/>
                </a:solidFill>
                <a:latin typeface="Consolas"/>
              </a:rPr>
            </a:br>
            <a:r>
              <a:rPr lang="en-US" sz="800" dirty="0">
                <a:solidFill>
                  <a:schemeClr val="tx1"/>
                </a:solidFill>
                <a:latin typeface="Consolas"/>
              </a:rPr>
              <a:t>ok 25 - Testing X </a:t>
            </a:r>
            <a:r>
              <a:rPr lang="en-US" sz="800" dirty="0" err="1">
                <a:solidFill>
                  <a:schemeClr val="tx1"/>
                </a:solidFill>
                <a:latin typeface="Consolas"/>
              </a:rPr>
              <a:t>find_raster</a:t>
            </a:r>
            <a:r>
              <a:rPr lang="en-US" sz="800" dirty="0">
                <a:solidFill>
                  <a:schemeClr val="tx1"/>
                </a:solidFill>
                <a:latin typeface="Consolas"/>
              </a:rPr>
              <a:t> using Directory path with File Name </a:t>
            </a:r>
            <a:br>
              <a:rPr lang="en-US" sz="800" dirty="0">
                <a:solidFill>
                  <a:schemeClr val="tx1"/>
                </a:solidFill>
                <a:latin typeface="Consolas"/>
              </a:rPr>
            </a:br>
            <a:r>
              <a:rPr lang="en-US" sz="800" dirty="0">
                <a:solidFill>
                  <a:schemeClr val="tx1"/>
                </a:solidFill>
                <a:latin typeface="Consolas"/>
              </a:rPr>
              <a:t>ok </a:t>
            </a:r>
            <a:br>
              <a:rPr lang="en-US" sz="800" dirty="0">
                <a:solidFill>
                  <a:schemeClr val="tx1"/>
                </a:solidFill>
                <a:latin typeface="Consolas"/>
              </a:rPr>
            </a:br>
            <a:r>
              <a:rPr lang="en-US" sz="800" dirty="0">
                <a:solidFill>
                  <a:srgbClr val="00B050"/>
                </a:solidFill>
                <a:latin typeface="Consolas"/>
              </a:rPr>
              <a:t>All tests successful. </a:t>
            </a:r>
            <a:br>
              <a:rPr lang="en-US" sz="800" dirty="0">
                <a:solidFill>
                  <a:srgbClr val="00B050"/>
                </a:solidFill>
                <a:latin typeface="Consolas"/>
              </a:rPr>
            </a:br>
            <a:r>
              <a:rPr lang="en-US" sz="800" dirty="0">
                <a:solidFill>
                  <a:schemeClr val="tx1"/>
                </a:solidFill>
                <a:latin typeface="Consolas"/>
              </a:rPr>
              <a:t>Files=1, Tests=25, 0 </a:t>
            </a:r>
            <a:r>
              <a:rPr lang="en-US" sz="800" dirty="0" err="1">
                <a:solidFill>
                  <a:schemeClr val="tx1"/>
                </a:solidFill>
                <a:latin typeface="Consolas"/>
              </a:rPr>
              <a:t>wallclock</a:t>
            </a:r>
            <a:r>
              <a:rPr lang="en-US" sz="800" dirty="0">
                <a:solidFill>
                  <a:schemeClr val="tx1"/>
                </a:solidFill>
                <a:latin typeface="Consolas"/>
              </a:rPr>
              <a:t> secs ( 0.03 </a:t>
            </a:r>
            <a:r>
              <a:rPr lang="en-US" sz="800" dirty="0" err="1">
                <a:solidFill>
                  <a:schemeClr val="tx1"/>
                </a:solidFill>
                <a:latin typeface="Consolas"/>
              </a:rPr>
              <a:t>usr</a:t>
            </a:r>
            <a:r>
              <a:rPr lang="en-US" sz="800" dirty="0">
                <a:solidFill>
                  <a:schemeClr val="tx1"/>
                </a:solidFill>
                <a:latin typeface="Consolas"/>
              </a:rPr>
              <a:t> 0.01 sys + 0.00 </a:t>
            </a:r>
            <a:r>
              <a:rPr lang="en-US" sz="800" dirty="0" err="1">
                <a:solidFill>
                  <a:schemeClr val="tx1"/>
                </a:solidFill>
                <a:latin typeface="Consolas"/>
              </a:rPr>
              <a:t>cusr</a:t>
            </a:r>
            <a:r>
              <a:rPr lang="en-US" sz="800" dirty="0">
                <a:solidFill>
                  <a:schemeClr val="tx1"/>
                </a:solidFill>
                <a:latin typeface="Consolas"/>
              </a:rPr>
              <a:t> 0.01 </a:t>
            </a:r>
            <a:r>
              <a:rPr lang="en-US" sz="800" dirty="0" err="1">
                <a:solidFill>
                  <a:schemeClr val="tx1"/>
                </a:solidFill>
                <a:latin typeface="Consolas"/>
              </a:rPr>
              <a:t>csys</a:t>
            </a:r>
            <a:r>
              <a:rPr lang="en-US" sz="800" dirty="0">
                <a:solidFill>
                  <a:schemeClr val="tx1"/>
                </a:solidFill>
                <a:latin typeface="Consolas"/>
              </a:rPr>
              <a:t> = 0.05 CPU) </a:t>
            </a:r>
            <a:br>
              <a:rPr lang="en-US" sz="800" dirty="0">
                <a:solidFill>
                  <a:schemeClr val="tx1"/>
                </a:solidFill>
                <a:latin typeface="Consolas"/>
              </a:rPr>
            </a:br>
            <a:r>
              <a:rPr lang="en-US" sz="800" dirty="0">
                <a:solidFill>
                  <a:schemeClr val="tx1"/>
                </a:solidFill>
                <a:latin typeface="Consolas"/>
              </a:rPr>
              <a:t>Result: PASS</a:t>
            </a:r>
          </a:p>
          <a:p>
            <a:pPr marL="0" indent="0">
              <a:buNone/>
            </a:pPr>
            <a:r>
              <a:rPr lang="en-US" sz="800" dirty="0">
                <a:solidFill>
                  <a:schemeClr val="tx1"/>
                </a:solidFill>
                <a:latin typeface="Consolas"/>
              </a:rPr>
              <a:t/>
            </a:r>
            <a:br>
              <a:rPr lang="en-US" sz="800" dirty="0">
                <a:solidFill>
                  <a:schemeClr val="tx1"/>
                </a:solidFill>
                <a:latin typeface="Consolas"/>
              </a:rPr>
            </a:br>
            <a:endParaRPr lang="en-US" sz="800" dirty="0">
              <a:solidFill>
                <a:schemeClr val="tx1"/>
              </a:solidFill>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34</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11207334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Now lets test for bad lengths</a:t>
            </a:r>
            <a:endParaRPr lang="en-US" dirty="0"/>
          </a:p>
        </p:txBody>
      </p:sp>
      <p:sp>
        <p:nvSpPr>
          <p:cNvPr id="3" name="Content Placeholder 2"/>
          <p:cNvSpPr>
            <a:spLocks noGrp="1"/>
          </p:cNvSpPr>
          <p:nvPr>
            <p:ph sz="quarter" idx="13"/>
          </p:nvPr>
        </p:nvSpPr>
        <p:spPr/>
        <p:txBody>
          <a:bodyPr>
            <a:normAutofit/>
          </a:bodyPr>
          <a:lstStyle/>
          <a:p>
            <a:pPr marL="0" indent="0">
              <a:buNone/>
            </a:pPr>
            <a:r>
              <a:rPr lang="en-US" dirty="0" smtClean="0"/>
              <a:t>If </a:t>
            </a:r>
            <a:r>
              <a:rPr lang="en-US" dirty="0"/>
              <a:t>the raster is less then 23 characters to return an error, except for when it is 11 or 15 in length.</a:t>
            </a:r>
          </a:p>
        </p:txBody>
      </p:sp>
      <p:sp>
        <p:nvSpPr>
          <p:cNvPr id="7" name="Content Placeholder 6"/>
          <p:cNvSpPr>
            <a:spLocks noGrp="1"/>
          </p:cNvSpPr>
          <p:nvPr>
            <p:ph sz="quarter" idx="14"/>
          </p:nvPr>
        </p:nvSpPr>
        <p:spPr/>
        <p:txBody>
          <a:bodyPr>
            <a:normAutofit/>
          </a:bodyPr>
          <a:lstStyle/>
          <a:p>
            <a:pPr marL="0" indent="0">
              <a:buNone/>
            </a:pPr>
            <a:r>
              <a:rPr lang="en-US" sz="1100" dirty="0">
                <a:solidFill>
                  <a:srgbClr val="0000FF"/>
                </a:solidFill>
                <a:latin typeface="Consolas"/>
              </a:rPr>
              <a:t>SELECT</a:t>
            </a:r>
            <a:r>
              <a:rPr lang="en-US" sz="1100" dirty="0">
                <a:solidFill>
                  <a:srgbClr val="000000"/>
                </a:solidFill>
                <a:latin typeface="Consolas"/>
              </a:rPr>
              <a:t> </a:t>
            </a:r>
            <a:r>
              <a:rPr lang="en-US" sz="1100" dirty="0" err="1">
                <a:solidFill>
                  <a:srgbClr val="000000"/>
                </a:solidFill>
                <a:latin typeface="Consolas"/>
              </a:rPr>
              <a:t>throws_ok</a:t>
            </a:r>
            <a:r>
              <a:rPr lang="en-US" sz="1100" dirty="0">
                <a:solidFill>
                  <a:srgbClr val="000000"/>
                </a:solidFill>
                <a:latin typeface="Consolas"/>
              </a:rPr>
              <a:t>(E</a:t>
            </a:r>
            <a:r>
              <a:rPr lang="en-US" sz="1100" dirty="0">
                <a:solidFill>
                  <a:srgbClr val="FF0000"/>
                </a:solidFill>
                <a:latin typeface="Consolas"/>
              </a:rPr>
              <a:t>'SELECT </a:t>
            </a:r>
            <a:r>
              <a:rPr lang="en-US" sz="1100" dirty="0" err="1">
                <a:solidFill>
                  <a:srgbClr val="FF0000"/>
                </a:solidFill>
                <a:latin typeface="Consolas"/>
              </a:rPr>
              <a:t>find_raster</a:t>
            </a:r>
            <a:r>
              <a:rPr lang="en-US" sz="1100" dirty="0">
                <a:solidFill>
                  <a:srgbClr val="FF0000"/>
                </a:solidFill>
                <a:latin typeface="Consolas"/>
              </a:rPr>
              <a:t>(''1234X5678'')'</a:t>
            </a:r>
            <a:r>
              <a:rPr lang="en-US" sz="1100" dirty="0">
                <a:solidFill>
                  <a:srgbClr val="000000"/>
                </a:solidFill>
                <a:latin typeface="Consolas"/>
              </a:rPr>
              <a:t>, </a:t>
            </a:r>
            <a:r>
              <a:rPr lang="en-US" sz="1100" dirty="0">
                <a:solidFill>
                  <a:srgbClr val="FF0000"/>
                </a:solidFill>
                <a:latin typeface="Consolas"/>
              </a:rPr>
              <a:t>'Invalid Raster Length: 9'</a:t>
            </a:r>
            <a:r>
              <a:rPr lang="en-US" sz="1100" dirty="0">
                <a:solidFill>
                  <a:srgbClr val="000000"/>
                </a:solidFill>
                <a:latin typeface="Consolas"/>
              </a:rPr>
              <a:t>, </a:t>
            </a:r>
            <a:r>
              <a:rPr lang="en-US" sz="1100" dirty="0">
                <a:solidFill>
                  <a:srgbClr val="FF0000"/>
                </a:solidFill>
                <a:latin typeface="Consolas"/>
              </a:rPr>
              <a:t>'Testing </a:t>
            </a:r>
            <a:r>
              <a:rPr lang="en-US" sz="1100" dirty="0" err="1">
                <a:solidFill>
                  <a:srgbClr val="FF0000"/>
                </a:solidFill>
                <a:latin typeface="Consolas"/>
              </a:rPr>
              <a:t>find_raster</a:t>
            </a:r>
            <a:r>
              <a:rPr lang="en-US" sz="1100" dirty="0">
                <a:solidFill>
                  <a:srgbClr val="FF0000"/>
                </a:solidFill>
                <a:latin typeface="Consolas"/>
              </a:rPr>
              <a:t> using bad Raster ID'</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FF"/>
                </a:solidFill>
                <a:latin typeface="Consolas"/>
              </a:rPr>
              <a:t>SELECT</a:t>
            </a:r>
            <a:r>
              <a:rPr lang="en-US" sz="1100" dirty="0">
                <a:solidFill>
                  <a:srgbClr val="000000"/>
                </a:solidFill>
                <a:latin typeface="Consolas"/>
              </a:rPr>
              <a:t> </a:t>
            </a:r>
            <a:r>
              <a:rPr lang="en-US" sz="1100" dirty="0" err="1">
                <a:solidFill>
                  <a:srgbClr val="000000"/>
                </a:solidFill>
                <a:latin typeface="Consolas"/>
              </a:rPr>
              <a:t>throws_ok</a:t>
            </a:r>
            <a:r>
              <a:rPr lang="en-US" sz="1100" dirty="0">
                <a:solidFill>
                  <a:srgbClr val="000000"/>
                </a:solidFill>
                <a:latin typeface="Consolas"/>
              </a:rPr>
              <a:t>(E</a:t>
            </a:r>
            <a:r>
              <a:rPr lang="en-US" sz="1100" dirty="0">
                <a:solidFill>
                  <a:srgbClr val="FF0000"/>
                </a:solidFill>
                <a:latin typeface="Consolas"/>
              </a:rPr>
              <a:t>'SELECT </a:t>
            </a:r>
            <a:r>
              <a:rPr lang="en-US" sz="1100" dirty="0" err="1">
                <a:solidFill>
                  <a:srgbClr val="FF0000"/>
                </a:solidFill>
                <a:latin typeface="Consolas"/>
              </a:rPr>
              <a:t>find_raster</a:t>
            </a:r>
            <a:r>
              <a:rPr lang="en-US" sz="1100" dirty="0">
                <a:solidFill>
                  <a:srgbClr val="FF0000"/>
                </a:solidFill>
                <a:latin typeface="Consolas"/>
              </a:rPr>
              <a:t>(''1234X56789012'')'</a:t>
            </a:r>
            <a:r>
              <a:rPr lang="en-US" sz="1100" dirty="0">
                <a:solidFill>
                  <a:srgbClr val="000000"/>
                </a:solidFill>
                <a:latin typeface="Consolas"/>
              </a:rPr>
              <a:t>, </a:t>
            </a:r>
            <a:r>
              <a:rPr lang="en-US" sz="1100" dirty="0">
                <a:solidFill>
                  <a:srgbClr val="FF0000"/>
                </a:solidFill>
                <a:latin typeface="Consolas"/>
              </a:rPr>
              <a:t>'Invalid Raster Length: 13'</a:t>
            </a:r>
            <a:r>
              <a:rPr lang="en-US" sz="1100" dirty="0">
                <a:solidFill>
                  <a:srgbClr val="000000"/>
                </a:solidFill>
                <a:latin typeface="Consolas"/>
              </a:rPr>
              <a:t>, </a:t>
            </a:r>
            <a:r>
              <a:rPr lang="en-US" sz="1100" dirty="0">
                <a:solidFill>
                  <a:srgbClr val="FF0000"/>
                </a:solidFill>
                <a:latin typeface="Consolas"/>
              </a:rPr>
              <a:t>'Testing </a:t>
            </a:r>
            <a:r>
              <a:rPr lang="en-US" sz="1100" dirty="0" err="1">
                <a:solidFill>
                  <a:srgbClr val="FF0000"/>
                </a:solidFill>
                <a:latin typeface="Consolas"/>
              </a:rPr>
              <a:t>find_raster</a:t>
            </a:r>
            <a:r>
              <a:rPr lang="en-US" sz="1100" dirty="0">
                <a:solidFill>
                  <a:srgbClr val="FF0000"/>
                </a:solidFill>
                <a:latin typeface="Consolas"/>
              </a:rPr>
              <a:t> using bad Raster ID with Page Number'</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FF"/>
                </a:solidFill>
                <a:latin typeface="Consolas"/>
              </a:rPr>
              <a:t>SELECT</a:t>
            </a:r>
            <a:r>
              <a:rPr lang="en-US" sz="1100" dirty="0">
                <a:solidFill>
                  <a:srgbClr val="000000"/>
                </a:solidFill>
                <a:latin typeface="Consolas"/>
              </a:rPr>
              <a:t> </a:t>
            </a:r>
            <a:r>
              <a:rPr lang="en-US" sz="1100" dirty="0" err="1">
                <a:solidFill>
                  <a:srgbClr val="000000"/>
                </a:solidFill>
                <a:latin typeface="Consolas"/>
              </a:rPr>
              <a:t>throws_ok</a:t>
            </a:r>
            <a:r>
              <a:rPr lang="en-US" sz="1100" dirty="0">
                <a:solidFill>
                  <a:srgbClr val="000000"/>
                </a:solidFill>
                <a:latin typeface="Consolas"/>
              </a:rPr>
              <a:t>(E</a:t>
            </a:r>
            <a:r>
              <a:rPr lang="en-US" sz="1100" dirty="0">
                <a:solidFill>
                  <a:srgbClr val="FF0000"/>
                </a:solidFill>
                <a:latin typeface="Consolas"/>
              </a:rPr>
              <a:t>'SELECT </a:t>
            </a:r>
            <a:r>
              <a:rPr lang="en-US" sz="1100" dirty="0" err="1">
                <a:solidFill>
                  <a:srgbClr val="FF0000"/>
                </a:solidFill>
                <a:latin typeface="Consolas"/>
              </a:rPr>
              <a:t>find_raster</a:t>
            </a:r>
            <a:r>
              <a:rPr lang="en-US" sz="1100" dirty="0">
                <a:solidFill>
                  <a:srgbClr val="FF0000"/>
                </a:solidFill>
                <a:latin typeface="Consolas"/>
              </a:rPr>
              <a:t>(''/a/z/1234X567890'')'</a:t>
            </a:r>
            <a:r>
              <a:rPr lang="en-US" sz="1100" dirty="0">
                <a:solidFill>
                  <a:srgbClr val="000000"/>
                </a:solidFill>
                <a:latin typeface="Consolas"/>
              </a:rPr>
              <a:t>, </a:t>
            </a:r>
            <a:r>
              <a:rPr lang="en-US" sz="1100" dirty="0">
                <a:solidFill>
                  <a:srgbClr val="FF0000"/>
                </a:solidFill>
                <a:latin typeface="Consolas"/>
              </a:rPr>
              <a:t>'Invalid Raster Length: 16'</a:t>
            </a:r>
            <a:r>
              <a:rPr lang="en-US" sz="1100" dirty="0">
                <a:solidFill>
                  <a:srgbClr val="000000"/>
                </a:solidFill>
                <a:latin typeface="Consolas"/>
              </a:rPr>
              <a:t>, </a:t>
            </a:r>
            <a:r>
              <a:rPr lang="en-US" sz="1100" dirty="0">
                <a:solidFill>
                  <a:srgbClr val="FF0000"/>
                </a:solidFill>
                <a:latin typeface="Consolas"/>
              </a:rPr>
              <a:t>'Testing </a:t>
            </a:r>
            <a:r>
              <a:rPr lang="en-US" sz="1100" dirty="0" err="1">
                <a:solidFill>
                  <a:srgbClr val="FF0000"/>
                </a:solidFill>
                <a:latin typeface="Consolas"/>
              </a:rPr>
              <a:t>find_raster</a:t>
            </a:r>
            <a:r>
              <a:rPr lang="en-US" sz="1100" dirty="0">
                <a:solidFill>
                  <a:srgbClr val="FF0000"/>
                </a:solidFill>
                <a:latin typeface="Consolas"/>
              </a:rPr>
              <a:t> using bad Directory path with File Name'</a:t>
            </a:r>
            <a:r>
              <a:rPr lang="en-US" sz="1100" dirty="0">
                <a:solidFill>
                  <a:srgbClr val="000000"/>
                </a:solidFill>
                <a:latin typeface="Consolas"/>
              </a:rPr>
              <a:t>); </a:t>
            </a:r>
            <a:br>
              <a:rPr lang="en-US" sz="1100" dirty="0">
                <a:solidFill>
                  <a:srgbClr val="000000"/>
                </a:solidFill>
                <a:latin typeface="Consolas"/>
              </a:rPr>
            </a:br>
            <a:endParaRPr lang="en-US" sz="1100" dirty="0">
              <a:latin typeface="Consolas"/>
            </a:endParaRPr>
          </a:p>
          <a:p>
            <a:pPr marL="0" indent="0">
              <a:buNone/>
            </a:pPr>
            <a:r>
              <a:rPr lang="en-US" sz="1100" dirty="0">
                <a:latin typeface="Consolas"/>
              </a:rPr>
              <a:t/>
            </a:r>
            <a:br>
              <a:rPr lang="en-US" sz="1100" dirty="0">
                <a:latin typeface="Consolas"/>
              </a:rPr>
            </a:br>
            <a:r>
              <a:rPr lang="en-US" sz="1100" dirty="0">
                <a:latin typeface="Consolas"/>
              </a:rPr>
              <a:t/>
            </a:r>
            <a:br>
              <a:rPr lang="en-US" sz="1100" dirty="0">
                <a:latin typeface="Consolas"/>
              </a:rPr>
            </a:br>
            <a:endParaRPr lang="en-US" sz="1100" dirty="0">
              <a:solidFill>
                <a:srgbClr val="0000FF"/>
              </a:solidFill>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35</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24814579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Update the function, again</a:t>
            </a:r>
            <a:endParaRPr lang="en-US" dirty="0"/>
          </a:p>
        </p:txBody>
      </p:sp>
      <p:sp>
        <p:nvSpPr>
          <p:cNvPr id="3" name="Content Placeholder 2"/>
          <p:cNvSpPr>
            <a:spLocks noGrp="1"/>
          </p:cNvSpPr>
          <p:nvPr>
            <p:ph sz="quarter" idx="13"/>
          </p:nvPr>
        </p:nvSpPr>
        <p:spPr/>
        <p:txBody>
          <a:bodyPr>
            <a:normAutofit/>
          </a:bodyPr>
          <a:lstStyle/>
          <a:p>
            <a:pPr marL="0" indent="0">
              <a:buNone/>
            </a:pPr>
            <a:r>
              <a:rPr lang="en-US" dirty="0" smtClean="0"/>
              <a:t>If </a:t>
            </a:r>
            <a:r>
              <a:rPr lang="en-US" dirty="0"/>
              <a:t>the raster is less then 23 characters to return an error, except for when it is 11 or 15 in length.</a:t>
            </a:r>
          </a:p>
        </p:txBody>
      </p:sp>
      <p:sp>
        <p:nvSpPr>
          <p:cNvPr id="7" name="Content Placeholder 6"/>
          <p:cNvSpPr>
            <a:spLocks noGrp="1"/>
          </p:cNvSpPr>
          <p:nvPr>
            <p:ph sz="quarter" idx="14"/>
          </p:nvPr>
        </p:nvSpPr>
        <p:spPr/>
        <p:txBody>
          <a:bodyPr>
            <a:normAutofit/>
          </a:bodyPr>
          <a:lstStyle/>
          <a:p>
            <a:pPr marL="0" indent="0">
              <a:buNone/>
            </a:pPr>
            <a:r>
              <a:rPr lang="en-US" sz="1100" dirty="0">
                <a:solidFill>
                  <a:srgbClr val="0000FF"/>
                </a:solidFill>
                <a:latin typeface="Consolas"/>
              </a:rPr>
              <a:t>BEGIN</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FF00FF"/>
                </a:solidFill>
                <a:latin typeface="Consolas"/>
              </a:rPr>
              <a:t>CASE</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WHEN</a:t>
            </a:r>
            <a:r>
              <a:rPr lang="en-US" sz="1100" dirty="0">
                <a:solidFill>
                  <a:srgbClr val="000000"/>
                </a:solidFill>
                <a:latin typeface="Consolas"/>
              </a:rPr>
              <a:t> length(raster) </a:t>
            </a:r>
            <a:r>
              <a:rPr lang="en-US" sz="1100" dirty="0">
                <a:solidFill>
                  <a:srgbClr val="808080"/>
                </a:solidFill>
                <a:latin typeface="Consolas"/>
              </a:rPr>
              <a:t>=</a:t>
            </a:r>
            <a:r>
              <a:rPr lang="en-US" sz="1100" dirty="0">
                <a:solidFill>
                  <a:srgbClr val="000000"/>
                </a:solidFill>
                <a:latin typeface="Consolas"/>
              </a:rPr>
              <a:t> </a:t>
            </a:r>
            <a:r>
              <a:rPr lang="en-US" sz="1100" b="1" dirty="0">
                <a:solidFill>
                  <a:srgbClr val="800000"/>
                </a:solidFill>
                <a:latin typeface="Consolas"/>
              </a:rPr>
              <a:t>11</a:t>
            </a:r>
            <a:r>
              <a:rPr lang="en-US" sz="1100" dirty="0">
                <a:solidFill>
                  <a:srgbClr val="000000"/>
                </a:solidFill>
                <a:latin typeface="Consolas"/>
              </a:rPr>
              <a:t> </a:t>
            </a:r>
            <a:r>
              <a:rPr lang="en-US" sz="1100" dirty="0">
                <a:solidFill>
                  <a:srgbClr val="0000FF"/>
                </a:solidFill>
                <a:latin typeface="Consolas"/>
              </a:rPr>
              <a:t>THEN</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WHEN</a:t>
            </a:r>
            <a:r>
              <a:rPr lang="en-US" sz="1100" dirty="0">
                <a:solidFill>
                  <a:srgbClr val="000000"/>
                </a:solidFill>
                <a:latin typeface="Consolas"/>
              </a:rPr>
              <a:t> length(raster) </a:t>
            </a:r>
            <a:r>
              <a:rPr lang="en-US" sz="1100" dirty="0">
                <a:solidFill>
                  <a:srgbClr val="808080"/>
                </a:solidFill>
                <a:latin typeface="Consolas"/>
              </a:rPr>
              <a:t>=</a:t>
            </a:r>
            <a:r>
              <a:rPr lang="en-US" sz="1100" dirty="0">
                <a:solidFill>
                  <a:srgbClr val="000000"/>
                </a:solidFill>
                <a:latin typeface="Consolas"/>
              </a:rPr>
              <a:t> </a:t>
            </a:r>
            <a:r>
              <a:rPr lang="en-US" sz="1100" b="1" dirty="0">
                <a:solidFill>
                  <a:srgbClr val="800000"/>
                </a:solidFill>
                <a:latin typeface="Consolas"/>
              </a:rPr>
              <a:t>15</a:t>
            </a:r>
            <a:r>
              <a:rPr lang="en-US" sz="1100" dirty="0">
                <a:solidFill>
                  <a:srgbClr val="000000"/>
                </a:solidFill>
                <a:latin typeface="Consolas"/>
              </a:rPr>
              <a:t> </a:t>
            </a:r>
            <a:r>
              <a:rPr lang="en-US" sz="1100" dirty="0">
                <a:solidFill>
                  <a:srgbClr val="0000FF"/>
                </a:solidFill>
                <a:latin typeface="Consolas"/>
              </a:rPr>
              <a:t>THEN</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WHEN</a:t>
            </a:r>
            <a:r>
              <a:rPr lang="en-US" sz="1100" dirty="0">
                <a:solidFill>
                  <a:srgbClr val="000000"/>
                </a:solidFill>
                <a:latin typeface="Consolas"/>
              </a:rPr>
              <a:t> length(raster) </a:t>
            </a:r>
            <a:r>
              <a:rPr lang="en-US" sz="1100" dirty="0">
                <a:solidFill>
                  <a:srgbClr val="808080"/>
                </a:solidFill>
                <a:latin typeface="Consolas"/>
              </a:rPr>
              <a:t>&lt;</a:t>
            </a:r>
            <a:r>
              <a:rPr lang="en-US" sz="1100" dirty="0">
                <a:solidFill>
                  <a:srgbClr val="000000"/>
                </a:solidFill>
                <a:latin typeface="Consolas"/>
              </a:rPr>
              <a:t> </a:t>
            </a:r>
            <a:r>
              <a:rPr lang="en-US" sz="1100" b="1" dirty="0">
                <a:solidFill>
                  <a:srgbClr val="800000"/>
                </a:solidFill>
                <a:latin typeface="Consolas"/>
              </a:rPr>
              <a:t>23</a:t>
            </a:r>
            <a:r>
              <a:rPr lang="en-US" sz="1100" dirty="0">
                <a:solidFill>
                  <a:srgbClr val="000000"/>
                </a:solidFill>
                <a:latin typeface="Consolas"/>
              </a:rPr>
              <a:t> </a:t>
            </a:r>
            <a:r>
              <a:rPr lang="en-US" sz="1100" dirty="0">
                <a:solidFill>
                  <a:srgbClr val="0000FF"/>
                </a:solidFill>
                <a:latin typeface="Consolas"/>
              </a:rPr>
              <a:t>THEN</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RAISE EXCEPTION </a:t>
            </a:r>
            <a:r>
              <a:rPr lang="en-US" sz="1100" dirty="0">
                <a:solidFill>
                  <a:srgbClr val="FF0000"/>
                </a:solidFill>
                <a:latin typeface="Consolas"/>
              </a:rPr>
              <a:t>'Invalid Raster Length: %'</a:t>
            </a:r>
            <a:r>
              <a:rPr lang="en-US" sz="1100" dirty="0">
                <a:solidFill>
                  <a:srgbClr val="000000"/>
                </a:solidFill>
                <a:latin typeface="Consolas"/>
              </a:rPr>
              <a:t>, length(raster);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ELSE</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END</a:t>
            </a:r>
            <a:r>
              <a:rPr lang="en-US" sz="1100" dirty="0">
                <a:solidFill>
                  <a:srgbClr val="000000"/>
                </a:solidFill>
                <a:latin typeface="Consolas"/>
              </a:rPr>
              <a:t> </a:t>
            </a:r>
            <a:r>
              <a:rPr lang="en-US" sz="1100" dirty="0">
                <a:solidFill>
                  <a:srgbClr val="FF00FF"/>
                </a:solidFill>
                <a:latin typeface="Consolas"/>
              </a:rPr>
              <a:t>CASE</a:t>
            </a:r>
            <a:r>
              <a:rPr lang="en-US" sz="1100" dirty="0">
                <a:solidFill>
                  <a:srgbClr val="000000"/>
                </a:solidFill>
                <a:latin typeface="Consolas"/>
              </a:rPr>
              <a:t>;</a:t>
            </a:r>
            <a:endParaRPr lang="en-US" sz="1100" dirty="0">
              <a:latin typeface="Consolas"/>
            </a:endParaRPr>
          </a:p>
          <a:p>
            <a:pPr marL="0" indent="0">
              <a:buNone/>
            </a:pPr>
            <a:r>
              <a:rPr lang="en-US" sz="1100" dirty="0">
                <a:latin typeface="Consolas"/>
              </a:rPr>
              <a:t/>
            </a:r>
            <a:br>
              <a:rPr lang="en-US" sz="1100" dirty="0">
                <a:latin typeface="Consolas"/>
              </a:rPr>
            </a:br>
            <a:endParaRPr lang="en-US" sz="1100" dirty="0">
              <a:solidFill>
                <a:srgbClr val="0000FF"/>
              </a:solidFill>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36</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17433471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Testing with the fixed function.</a:t>
            </a:r>
            <a:endParaRPr lang="en-US" dirty="0"/>
          </a:p>
        </p:txBody>
      </p:sp>
      <p:sp>
        <p:nvSpPr>
          <p:cNvPr id="3" name="Content Placeholder 2"/>
          <p:cNvSpPr>
            <a:spLocks noGrp="1"/>
          </p:cNvSpPr>
          <p:nvPr>
            <p:ph sz="quarter" idx="13"/>
          </p:nvPr>
        </p:nvSpPr>
        <p:spPr/>
        <p:txBody>
          <a:bodyPr>
            <a:normAutofit/>
          </a:bodyPr>
          <a:lstStyle/>
          <a:p>
            <a:pPr marL="0" indent="0">
              <a:buNone/>
            </a:pPr>
            <a:r>
              <a:rPr lang="en-US" dirty="0" smtClean="0"/>
              <a:t>Now it passes all the test. Finding the good raster id’s and failing for the bad raster id’s.</a:t>
            </a:r>
            <a:endParaRPr lang="en-US" dirty="0"/>
          </a:p>
        </p:txBody>
      </p:sp>
      <p:sp>
        <p:nvSpPr>
          <p:cNvPr id="7" name="Content Placeholder 6"/>
          <p:cNvSpPr>
            <a:spLocks noGrp="1"/>
          </p:cNvSpPr>
          <p:nvPr>
            <p:ph sz="quarter" idx="14"/>
          </p:nvPr>
        </p:nvSpPr>
        <p:spPr>
          <a:xfrm>
            <a:off x="4648200" y="1504950"/>
            <a:ext cx="4038600" cy="3067050"/>
          </a:xfrm>
        </p:spPr>
        <p:txBody>
          <a:bodyPr>
            <a:noAutofit/>
          </a:bodyPr>
          <a:lstStyle/>
          <a:p>
            <a:pPr marL="0" indent="0">
              <a:buNone/>
            </a:pPr>
            <a:r>
              <a:rPr lang="en-US" sz="800" dirty="0">
                <a:solidFill>
                  <a:schemeClr val="tx1"/>
                </a:solidFill>
                <a:latin typeface="Consolas"/>
              </a:rPr>
              <a:t>ok 17 - Testing / </a:t>
            </a:r>
            <a:r>
              <a:rPr lang="en-US" sz="800" dirty="0" err="1">
                <a:solidFill>
                  <a:schemeClr val="tx1"/>
                </a:solidFill>
                <a:latin typeface="Consolas"/>
              </a:rPr>
              <a:t>find_raster</a:t>
            </a:r>
            <a:r>
              <a:rPr lang="en-US" sz="800" dirty="0">
                <a:solidFill>
                  <a:schemeClr val="tx1"/>
                </a:solidFill>
                <a:latin typeface="Consolas"/>
              </a:rPr>
              <a:t> using Raster ID </a:t>
            </a:r>
            <a:br>
              <a:rPr lang="en-US" sz="800" dirty="0">
                <a:solidFill>
                  <a:schemeClr val="tx1"/>
                </a:solidFill>
                <a:latin typeface="Consolas"/>
              </a:rPr>
            </a:br>
            <a:r>
              <a:rPr lang="en-US" sz="800" dirty="0">
                <a:solidFill>
                  <a:schemeClr val="tx1"/>
                </a:solidFill>
                <a:latin typeface="Consolas"/>
              </a:rPr>
              <a:t>ok 18 - Testing / </a:t>
            </a:r>
            <a:r>
              <a:rPr lang="en-US" sz="800" dirty="0" err="1">
                <a:solidFill>
                  <a:schemeClr val="tx1"/>
                </a:solidFill>
                <a:latin typeface="Consolas"/>
              </a:rPr>
              <a:t>find_raster</a:t>
            </a:r>
            <a:r>
              <a:rPr lang="en-US" sz="800" dirty="0">
                <a:solidFill>
                  <a:schemeClr val="tx1"/>
                </a:solidFill>
                <a:latin typeface="Consolas"/>
              </a:rPr>
              <a:t> using Raster ID with Page Number </a:t>
            </a:r>
            <a:br>
              <a:rPr lang="en-US" sz="800" dirty="0">
                <a:solidFill>
                  <a:schemeClr val="tx1"/>
                </a:solidFill>
                <a:latin typeface="Consolas"/>
              </a:rPr>
            </a:br>
            <a:r>
              <a:rPr lang="en-US" sz="800" dirty="0">
                <a:solidFill>
                  <a:schemeClr val="tx1"/>
                </a:solidFill>
                <a:latin typeface="Consolas"/>
              </a:rPr>
              <a:t>ok 19 - Testing / </a:t>
            </a:r>
            <a:r>
              <a:rPr lang="en-US" sz="800" dirty="0" err="1">
                <a:solidFill>
                  <a:schemeClr val="tx1"/>
                </a:solidFill>
                <a:latin typeface="Consolas"/>
              </a:rPr>
              <a:t>find_raster</a:t>
            </a:r>
            <a:r>
              <a:rPr lang="en-US" sz="800" dirty="0">
                <a:solidFill>
                  <a:schemeClr val="tx1"/>
                </a:solidFill>
                <a:latin typeface="Consolas"/>
              </a:rPr>
              <a:t> using Directory path with File Name </a:t>
            </a:r>
            <a:br>
              <a:rPr lang="en-US" sz="800" dirty="0">
                <a:solidFill>
                  <a:schemeClr val="tx1"/>
                </a:solidFill>
                <a:latin typeface="Consolas"/>
              </a:rPr>
            </a:br>
            <a:r>
              <a:rPr lang="en-US" sz="800" dirty="0">
                <a:solidFill>
                  <a:schemeClr val="tx1"/>
                </a:solidFill>
                <a:latin typeface="Consolas"/>
              </a:rPr>
              <a:t>ok 20 - Testing R </a:t>
            </a:r>
            <a:r>
              <a:rPr lang="en-US" sz="800" dirty="0" err="1">
                <a:solidFill>
                  <a:schemeClr val="tx1"/>
                </a:solidFill>
                <a:latin typeface="Consolas"/>
              </a:rPr>
              <a:t>find_raster</a:t>
            </a:r>
            <a:r>
              <a:rPr lang="en-US" sz="800" dirty="0">
                <a:solidFill>
                  <a:schemeClr val="tx1"/>
                </a:solidFill>
                <a:latin typeface="Consolas"/>
              </a:rPr>
              <a:t> using Raster ID </a:t>
            </a:r>
            <a:br>
              <a:rPr lang="en-US" sz="800" dirty="0">
                <a:solidFill>
                  <a:schemeClr val="tx1"/>
                </a:solidFill>
                <a:latin typeface="Consolas"/>
              </a:rPr>
            </a:br>
            <a:r>
              <a:rPr lang="en-US" sz="800" dirty="0">
                <a:solidFill>
                  <a:schemeClr val="tx1"/>
                </a:solidFill>
                <a:latin typeface="Consolas"/>
              </a:rPr>
              <a:t>ok 21 - Testing R </a:t>
            </a:r>
            <a:r>
              <a:rPr lang="en-US" sz="800" dirty="0" err="1">
                <a:solidFill>
                  <a:schemeClr val="tx1"/>
                </a:solidFill>
                <a:latin typeface="Consolas"/>
              </a:rPr>
              <a:t>find_raster</a:t>
            </a:r>
            <a:r>
              <a:rPr lang="en-US" sz="800" dirty="0">
                <a:solidFill>
                  <a:schemeClr val="tx1"/>
                </a:solidFill>
                <a:latin typeface="Consolas"/>
              </a:rPr>
              <a:t> using Raster ID with Page Number </a:t>
            </a:r>
            <a:br>
              <a:rPr lang="en-US" sz="800" dirty="0">
                <a:solidFill>
                  <a:schemeClr val="tx1"/>
                </a:solidFill>
                <a:latin typeface="Consolas"/>
              </a:rPr>
            </a:br>
            <a:r>
              <a:rPr lang="en-US" sz="800" dirty="0">
                <a:solidFill>
                  <a:schemeClr val="tx1"/>
                </a:solidFill>
                <a:latin typeface="Consolas"/>
              </a:rPr>
              <a:t>ok 22 - Testing R </a:t>
            </a:r>
            <a:r>
              <a:rPr lang="en-US" sz="800" dirty="0" err="1">
                <a:solidFill>
                  <a:schemeClr val="tx1"/>
                </a:solidFill>
                <a:latin typeface="Consolas"/>
              </a:rPr>
              <a:t>find_raster</a:t>
            </a:r>
            <a:r>
              <a:rPr lang="en-US" sz="800" dirty="0">
                <a:solidFill>
                  <a:schemeClr val="tx1"/>
                </a:solidFill>
                <a:latin typeface="Consolas"/>
              </a:rPr>
              <a:t> using Directory path with File Name </a:t>
            </a:r>
            <a:br>
              <a:rPr lang="en-US" sz="800" dirty="0">
                <a:solidFill>
                  <a:schemeClr val="tx1"/>
                </a:solidFill>
                <a:latin typeface="Consolas"/>
              </a:rPr>
            </a:br>
            <a:r>
              <a:rPr lang="en-US" sz="800" dirty="0">
                <a:solidFill>
                  <a:schemeClr val="tx1"/>
                </a:solidFill>
                <a:latin typeface="Consolas"/>
              </a:rPr>
              <a:t>ok 23 - Testing X </a:t>
            </a:r>
            <a:r>
              <a:rPr lang="en-US" sz="800" dirty="0" err="1">
                <a:solidFill>
                  <a:schemeClr val="tx1"/>
                </a:solidFill>
                <a:latin typeface="Consolas"/>
              </a:rPr>
              <a:t>find_raster</a:t>
            </a:r>
            <a:r>
              <a:rPr lang="en-US" sz="800" dirty="0">
                <a:solidFill>
                  <a:schemeClr val="tx1"/>
                </a:solidFill>
                <a:latin typeface="Consolas"/>
              </a:rPr>
              <a:t> using Raster ID </a:t>
            </a:r>
            <a:br>
              <a:rPr lang="en-US" sz="800" dirty="0">
                <a:solidFill>
                  <a:schemeClr val="tx1"/>
                </a:solidFill>
                <a:latin typeface="Consolas"/>
              </a:rPr>
            </a:br>
            <a:r>
              <a:rPr lang="en-US" sz="800" dirty="0">
                <a:solidFill>
                  <a:schemeClr val="tx1"/>
                </a:solidFill>
                <a:latin typeface="Consolas"/>
              </a:rPr>
              <a:t>ok 24 - Testing X </a:t>
            </a:r>
            <a:r>
              <a:rPr lang="en-US" sz="800" dirty="0" err="1">
                <a:solidFill>
                  <a:schemeClr val="tx1"/>
                </a:solidFill>
                <a:latin typeface="Consolas"/>
              </a:rPr>
              <a:t>find_raster</a:t>
            </a:r>
            <a:r>
              <a:rPr lang="en-US" sz="800" dirty="0">
                <a:solidFill>
                  <a:schemeClr val="tx1"/>
                </a:solidFill>
                <a:latin typeface="Consolas"/>
              </a:rPr>
              <a:t> using Raster ID with Page Number </a:t>
            </a:r>
            <a:br>
              <a:rPr lang="en-US" sz="800" dirty="0">
                <a:solidFill>
                  <a:schemeClr val="tx1"/>
                </a:solidFill>
                <a:latin typeface="Consolas"/>
              </a:rPr>
            </a:br>
            <a:r>
              <a:rPr lang="en-US" sz="800" dirty="0">
                <a:solidFill>
                  <a:schemeClr val="tx1"/>
                </a:solidFill>
                <a:latin typeface="Consolas"/>
              </a:rPr>
              <a:t>ok 25 - Testing X </a:t>
            </a:r>
            <a:r>
              <a:rPr lang="en-US" sz="800" dirty="0" err="1">
                <a:solidFill>
                  <a:schemeClr val="tx1"/>
                </a:solidFill>
                <a:latin typeface="Consolas"/>
              </a:rPr>
              <a:t>find_raster</a:t>
            </a:r>
            <a:r>
              <a:rPr lang="en-US" sz="800" dirty="0">
                <a:solidFill>
                  <a:schemeClr val="tx1"/>
                </a:solidFill>
                <a:latin typeface="Consolas"/>
              </a:rPr>
              <a:t> using Directory path with File Name </a:t>
            </a:r>
            <a:br>
              <a:rPr lang="en-US" sz="800" dirty="0">
                <a:solidFill>
                  <a:schemeClr val="tx1"/>
                </a:solidFill>
                <a:latin typeface="Consolas"/>
              </a:rPr>
            </a:br>
            <a:r>
              <a:rPr lang="en-US" sz="800" dirty="0">
                <a:solidFill>
                  <a:schemeClr val="tx1"/>
                </a:solidFill>
                <a:latin typeface="Consolas"/>
              </a:rPr>
              <a:t>ok 26 - Testing </a:t>
            </a:r>
            <a:r>
              <a:rPr lang="en-US" sz="800" dirty="0" err="1">
                <a:solidFill>
                  <a:schemeClr val="tx1"/>
                </a:solidFill>
                <a:latin typeface="Consolas"/>
              </a:rPr>
              <a:t>find_raster</a:t>
            </a:r>
            <a:r>
              <a:rPr lang="en-US" sz="800" dirty="0">
                <a:solidFill>
                  <a:schemeClr val="tx1"/>
                </a:solidFill>
                <a:latin typeface="Consolas"/>
              </a:rPr>
              <a:t> using bad Raster ID </a:t>
            </a:r>
            <a:br>
              <a:rPr lang="en-US" sz="800" dirty="0">
                <a:solidFill>
                  <a:schemeClr val="tx1"/>
                </a:solidFill>
                <a:latin typeface="Consolas"/>
              </a:rPr>
            </a:br>
            <a:r>
              <a:rPr lang="en-US" sz="800" dirty="0">
                <a:solidFill>
                  <a:schemeClr val="tx1"/>
                </a:solidFill>
                <a:latin typeface="Consolas"/>
              </a:rPr>
              <a:t>ok 27 - Testing </a:t>
            </a:r>
            <a:r>
              <a:rPr lang="en-US" sz="800" dirty="0" err="1">
                <a:solidFill>
                  <a:schemeClr val="tx1"/>
                </a:solidFill>
                <a:latin typeface="Consolas"/>
              </a:rPr>
              <a:t>find_raster</a:t>
            </a:r>
            <a:r>
              <a:rPr lang="en-US" sz="800" dirty="0">
                <a:solidFill>
                  <a:schemeClr val="tx1"/>
                </a:solidFill>
                <a:latin typeface="Consolas"/>
              </a:rPr>
              <a:t> using bad Raster ID with Page Number </a:t>
            </a:r>
            <a:br>
              <a:rPr lang="en-US" sz="800" dirty="0">
                <a:solidFill>
                  <a:schemeClr val="tx1"/>
                </a:solidFill>
                <a:latin typeface="Consolas"/>
              </a:rPr>
            </a:br>
            <a:r>
              <a:rPr lang="en-US" sz="800" dirty="0">
                <a:solidFill>
                  <a:schemeClr val="tx1"/>
                </a:solidFill>
                <a:latin typeface="Consolas"/>
              </a:rPr>
              <a:t>ok 28 - Testing </a:t>
            </a:r>
            <a:r>
              <a:rPr lang="en-US" sz="800" dirty="0" err="1">
                <a:solidFill>
                  <a:schemeClr val="tx1"/>
                </a:solidFill>
                <a:latin typeface="Consolas"/>
              </a:rPr>
              <a:t>find_raster</a:t>
            </a:r>
            <a:r>
              <a:rPr lang="en-US" sz="800" dirty="0">
                <a:solidFill>
                  <a:schemeClr val="tx1"/>
                </a:solidFill>
                <a:latin typeface="Consolas"/>
              </a:rPr>
              <a:t> using bad Directory path with File Name </a:t>
            </a:r>
            <a:br>
              <a:rPr lang="en-US" sz="800" dirty="0">
                <a:solidFill>
                  <a:schemeClr val="tx1"/>
                </a:solidFill>
                <a:latin typeface="Consolas"/>
              </a:rPr>
            </a:br>
            <a:r>
              <a:rPr lang="en-US" sz="800" dirty="0">
                <a:solidFill>
                  <a:schemeClr val="tx1"/>
                </a:solidFill>
                <a:latin typeface="Consolas"/>
              </a:rPr>
              <a:t>ok </a:t>
            </a:r>
            <a:br>
              <a:rPr lang="en-US" sz="800" dirty="0">
                <a:solidFill>
                  <a:schemeClr val="tx1"/>
                </a:solidFill>
                <a:latin typeface="Consolas"/>
              </a:rPr>
            </a:br>
            <a:r>
              <a:rPr lang="en-US" sz="800" dirty="0">
                <a:solidFill>
                  <a:srgbClr val="00B050"/>
                </a:solidFill>
                <a:latin typeface="Consolas"/>
              </a:rPr>
              <a:t>All tests successful. </a:t>
            </a:r>
            <a:br>
              <a:rPr lang="en-US" sz="800" dirty="0">
                <a:solidFill>
                  <a:srgbClr val="00B050"/>
                </a:solidFill>
                <a:latin typeface="Consolas"/>
              </a:rPr>
            </a:br>
            <a:r>
              <a:rPr lang="en-US" sz="800" dirty="0">
                <a:solidFill>
                  <a:schemeClr val="tx1"/>
                </a:solidFill>
                <a:latin typeface="Consolas"/>
              </a:rPr>
              <a:t>Files=1, Tests=28, 0 </a:t>
            </a:r>
            <a:r>
              <a:rPr lang="en-US" sz="800" dirty="0" err="1">
                <a:solidFill>
                  <a:schemeClr val="tx1"/>
                </a:solidFill>
                <a:latin typeface="Consolas"/>
              </a:rPr>
              <a:t>wallclock</a:t>
            </a:r>
            <a:r>
              <a:rPr lang="en-US" sz="800" dirty="0">
                <a:solidFill>
                  <a:schemeClr val="tx1"/>
                </a:solidFill>
                <a:latin typeface="Consolas"/>
              </a:rPr>
              <a:t> secs ( 0.05 </a:t>
            </a:r>
            <a:r>
              <a:rPr lang="en-US" sz="800" dirty="0" err="1">
                <a:solidFill>
                  <a:schemeClr val="tx1"/>
                </a:solidFill>
                <a:latin typeface="Consolas"/>
              </a:rPr>
              <a:t>usr</a:t>
            </a:r>
            <a:r>
              <a:rPr lang="en-US" sz="800" dirty="0">
                <a:solidFill>
                  <a:schemeClr val="tx1"/>
                </a:solidFill>
                <a:latin typeface="Consolas"/>
              </a:rPr>
              <a:t> 0.03 sys + 0.01 </a:t>
            </a:r>
            <a:r>
              <a:rPr lang="en-US" sz="800" dirty="0" err="1">
                <a:solidFill>
                  <a:schemeClr val="tx1"/>
                </a:solidFill>
                <a:latin typeface="Consolas"/>
              </a:rPr>
              <a:t>cusr</a:t>
            </a:r>
            <a:r>
              <a:rPr lang="en-US" sz="800" dirty="0">
                <a:solidFill>
                  <a:schemeClr val="tx1"/>
                </a:solidFill>
                <a:latin typeface="Consolas"/>
              </a:rPr>
              <a:t> 0.02 </a:t>
            </a:r>
            <a:r>
              <a:rPr lang="en-US" sz="800" dirty="0" err="1">
                <a:solidFill>
                  <a:schemeClr val="tx1"/>
                </a:solidFill>
                <a:latin typeface="Consolas"/>
              </a:rPr>
              <a:t>csys</a:t>
            </a:r>
            <a:r>
              <a:rPr lang="en-US" sz="800" dirty="0">
                <a:solidFill>
                  <a:schemeClr val="tx1"/>
                </a:solidFill>
                <a:latin typeface="Consolas"/>
              </a:rPr>
              <a:t> = 0.11 CPU) </a:t>
            </a:r>
            <a:br>
              <a:rPr lang="en-US" sz="800" dirty="0">
                <a:solidFill>
                  <a:schemeClr val="tx1"/>
                </a:solidFill>
                <a:latin typeface="Consolas"/>
              </a:rPr>
            </a:br>
            <a:r>
              <a:rPr lang="en-US" sz="800" dirty="0">
                <a:solidFill>
                  <a:schemeClr val="tx1"/>
                </a:solidFill>
                <a:latin typeface="Consolas"/>
              </a:rPr>
              <a:t>Result: PASS </a:t>
            </a:r>
            <a:br>
              <a:rPr lang="en-US" sz="800" dirty="0">
                <a:solidFill>
                  <a:schemeClr val="tx1"/>
                </a:solidFill>
                <a:latin typeface="Consolas"/>
              </a:rPr>
            </a:br>
            <a:endParaRPr lang="en-US" sz="800" dirty="0">
              <a:solidFill>
                <a:schemeClr val="tx1"/>
              </a:solidFill>
              <a:latin typeface="Consolas"/>
            </a:endParaRPr>
          </a:p>
          <a:p>
            <a:pPr marL="0" indent="0">
              <a:buNone/>
            </a:pPr>
            <a:r>
              <a:rPr lang="en-US" sz="800" dirty="0">
                <a:solidFill>
                  <a:schemeClr val="tx1"/>
                </a:solidFill>
                <a:latin typeface="Consolas"/>
              </a:rPr>
              <a:t/>
            </a:r>
            <a:br>
              <a:rPr lang="en-US" sz="800" dirty="0">
                <a:solidFill>
                  <a:schemeClr val="tx1"/>
                </a:solidFill>
                <a:latin typeface="Consolas"/>
              </a:rPr>
            </a:br>
            <a:r>
              <a:rPr lang="en-US" sz="800" dirty="0">
                <a:solidFill>
                  <a:schemeClr val="tx1"/>
                </a:solidFill>
                <a:latin typeface="Consolas"/>
              </a:rPr>
              <a:t/>
            </a:r>
            <a:br>
              <a:rPr lang="en-US" sz="800" dirty="0">
                <a:solidFill>
                  <a:schemeClr val="tx1"/>
                </a:solidFill>
                <a:latin typeface="Consolas"/>
              </a:rPr>
            </a:br>
            <a:endParaRPr lang="en-US" sz="800" dirty="0">
              <a:solidFill>
                <a:schemeClr val="tx1"/>
              </a:solidFill>
              <a:latin typeface="Consolas"/>
            </a:endParaRPr>
          </a:p>
        </p:txBody>
      </p:sp>
      <p:sp>
        <p:nvSpPr>
          <p:cNvPr id="4" name="Date Placeholder 3"/>
          <p:cNvSpPr>
            <a:spLocks noGrp="1"/>
          </p:cNvSpPr>
          <p:nvPr>
            <p:ph type="dt" sz="half" idx="15"/>
          </p:nvPr>
        </p:nvSpPr>
        <p:spPr/>
        <p:txBody>
          <a:bodyPr/>
          <a:lstStyle/>
          <a:p>
            <a:r>
              <a:rPr lang="en-US" dirty="0" smtClean="0"/>
              <a:t>1/3/2017</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37</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2537706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smtClean="0"/>
              <a:t>pgTAP</a:t>
            </a:r>
            <a:r>
              <a:rPr lang="en-US" dirty="0" smtClean="0"/>
              <a:t> and testing your queries</a:t>
            </a:r>
            <a:endParaRPr lang="en-US" dirty="0"/>
          </a:p>
        </p:txBody>
      </p:sp>
      <p:sp>
        <p:nvSpPr>
          <p:cNvPr id="8" name="Text Placeholder 7"/>
          <p:cNvSpPr>
            <a:spLocks noGrp="1"/>
          </p:cNvSpPr>
          <p:nvPr>
            <p:ph type="body" idx="1"/>
          </p:nvPr>
        </p:nvSpPr>
        <p:spPr/>
        <p:txBody>
          <a:bodyPr/>
          <a:lstStyle/>
          <a:p>
            <a:endParaRPr lang="en-US" dirty="0"/>
          </a:p>
        </p:txBody>
      </p:sp>
      <p:sp>
        <p:nvSpPr>
          <p:cNvPr id="4" name="Date Placeholder 3"/>
          <p:cNvSpPr>
            <a:spLocks noGrp="1"/>
          </p:cNvSpPr>
          <p:nvPr>
            <p:ph type="dt" sz="half" idx="10"/>
          </p:nvPr>
        </p:nvSpPr>
        <p:spPr/>
        <p:txBody>
          <a:bodyPr/>
          <a:lstStyle/>
          <a:p>
            <a:r>
              <a:rPr lang="en-US" dirty="0" smtClean="0"/>
              <a:t>2/7/2017</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38</a:t>
            </a:fld>
            <a:endParaRPr lang="en-US"/>
          </a:p>
        </p:txBody>
      </p:sp>
      <p:sp>
        <p:nvSpPr>
          <p:cNvPr id="6" name="Footer Placeholder 5"/>
          <p:cNvSpPr>
            <a:spLocks noGrp="1"/>
          </p:cNvSpPr>
          <p:nvPr>
            <p:ph type="ftr" sz="quarter" idx="12"/>
          </p:nvPr>
        </p:nvSpPr>
        <p:spPr/>
        <p:txBody>
          <a:bodyPr/>
          <a:lstStyle/>
          <a:p>
            <a:r>
              <a:rPr lang="en-US" dirty="0" err="1" smtClean="0"/>
              <a:t>pgTAP</a:t>
            </a:r>
            <a:endParaRPr lang="en-US" dirty="0"/>
          </a:p>
        </p:txBody>
      </p:sp>
    </p:spTree>
    <p:extLst>
      <p:ext uri="{BB962C8B-B14F-4D97-AF65-F5344CB8AC3E}">
        <p14:creationId xmlns:p14="http://schemas.microsoft.com/office/powerpoint/2010/main" val="30634321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setup some tables</a:t>
            </a:r>
            <a:endParaRPr lang="en-US" dirty="0"/>
          </a:p>
        </p:txBody>
      </p:sp>
      <p:sp>
        <p:nvSpPr>
          <p:cNvPr id="3" name="Content Placeholder 2"/>
          <p:cNvSpPr>
            <a:spLocks noGrp="1"/>
          </p:cNvSpPr>
          <p:nvPr>
            <p:ph sz="quarter" idx="13"/>
          </p:nvPr>
        </p:nvSpPr>
        <p:spPr/>
        <p:txBody>
          <a:bodyPr>
            <a:normAutofit/>
          </a:bodyPr>
          <a:lstStyle/>
          <a:p>
            <a:r>
              <a:rPr lang="en-US" dirty="0" smtClean="0"/>
              <a:t>Here we are setting up some tables to test with.</a:t>
            </a:r>
            <a:endParaRPr lang="en-US" dirty="0"/>
          </a:p>
        </p:txBody>
      </p:sp>
      <p:sp>
        <p:nvSpPr>
          <p:cNvPr id="7" name="Content Placeholder 6"/>
          <p:cNvSpPr>
            <a:spLocks noGrp="1"/>
          </p:cNvSpPr>
          <p:nvPr>
            <p:ph sz="quarter" idx="14"/>
          </p:nvPr>
        </p:nvSpPr>
        <p:spPr/>
        <p:txBody>
          <a:bodyPr>
            <a:normAutofit/>
          </a:bodyPr>
          <a:lstStyle/>
          <a:p>
            <a:pPr marL="0" indent="0">
              <a:buNone/>
            </a:pPr>
            <a:r>
              <a:rPr lang="en-US" sz="1100" dirty="0">
                <a:solidFill>
                  <a:srgbClr val="0000FF"/>
                </a:solidFill>
                <a:latin typeface="Consolas"/>
              </a:rPr>
              <a:t>CREATE</a:t>
            </a:r>
            <a:r>
              <a:rPr lang="en-US" sz="1100" dirty="0">
                <a:solidFill>
                  <a:srgbClr val="000000"/>
                </a:solidFill>
                <a:latin typeface="Consolas"/>
              </a:rPr>
              <a:t> </a:t>
            </a:r>
            <a:r>
              <a:rPr lang="en-US" sz="1100" dirty="0">
                <a:solidFill>
                  <a:srgbClr val="0000FF"/>
                </a:solidFill>
                <a:latin typeface="Consolas"/>
              </a:rPr>
              <a:t>TABLE</a:t>
            </a:r>
            <a:r>
              <a:rPr lang="en-US" sz="1100" dirty="0">
                <a:solidFill>
                  <a:srgbClr val="000000"/>
                </a:solidFill>
                <a:latin typeface="Consolas"/>
              </a:rPr>
              <a:t> </a:t>
            </a:r>
            <a:r>
              <a:rPr lang="en-US" sz="1100" dirty="0" err="1">
                <a:solidFill>
                  <a:srgbClr val="0000FF"/>
                </a:solidFill>
                <a:latin typeface="Consolas"/>
              </a:rPr>
              <a:t>public</a:t>
            </a:r>
            <a:r>
              <a:rPr lang="en-US" sz="1100" dirty="0" err="1">
                <a:solidFill>
                  <a:srgbClr val="000000"/>
                </a:solidFill>
                <a:latin typeface="Consolas"/>
              </a:rPr>
              <a:t>.table_a</a:t>
            </a:r>
            <a:r>
              <a:rPr lang="en-US" sz="1100" dirty="0">
                <a:solidFill>
                  <a:srgbClr val="000000"/>
                </a:solidFill>
                <a:latin typeface="Consolas"/>
              </a:rPr>
              <a:t> ( </a:t>
            </a:r>
            <a:br>
              <a:rPr lang="en-US" sz="1100" dirty="0">
                <a:solidFill>
                  <a:srgbClr val="000000"/>
                </a:solidFill>
                <a:latin typeface="Consolas"/>
              </a:rPr>
            </a:br>
            <a:r>
              <a:rPr lang="en-US" sz="1100" dirty="0">
                <a:solidFill>
                  <a:srgbClr val="000000"/>
                </a:solidFill>
                <a:latin typeface="Consolas"/>
              </a:rPr>
              <a:t>  id SERIAL, </a:t>
            </a:r>
            <a:br>
              <a:rPr lang="en-US" sz="1100" dirty="0">
                <a:solidFill>
                  <a:srgbClr val="000000"/>
                </a:solidFill>
                <a:latin typeface="Consolas"/>
              </a:rPr>
            </a:br>
            <a:r>
              <a:rPr lang="en-US" sz="1100" dirty="0">
                <a:solidFill>
                  <a:srgbClr val="000000"/>
                </a:solidFill>
                <a:latin typeface="Consolas"/>
              </a:rPr>
              <a:t>  name </a:t>
            </a:r>
            <a:r>
              <a:rPr lang="en-US" sz="1100" dirty="0">
                <a:solidFill>
                  <a:srgbClr val="0000FF"/>
                </a:solidFill>
                <a:latin typeface="Consolas"/>
              </a:rPr>
              <a:t>VARCHAR</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PRIMARY</a:t>
            </a:r>
            <a:r>
              <a:rPr lang="en-US" sz="1100" dirty="0">
                <a:solidFill>
                  <a:srgbClr val="000000"/>
                </a:solidFill>
                <a:latin typeface="Consolas"/>
              </a:rPr>
              <a:t> </a:t>
            </a:r>
            <a:r>
              <a:rPr lang="en-US" sz="1100" dirty="0">
                <a:solidFill>
                  <a:srgbClr val="0000FF"/>
                </a:solidFill>
                <a:latin typeface="Consolas"/>
              </a:rPr>
              <a:t>KEY</a:t>
            </a:r>
            <a:r>
              <a:rPr lang="en-US" sz="1100" dirty="0">
                <a:solidFill>
                  <a:srgbClr val="000000"/>
                </a:solidFill>
                <a:latin typeface="Consolas"/>
              </a:rPr>
              <a:t>(id) </a:t>
            </a:r>
            <a:br>
              <a:rPr lang="en-US" sz="1100" dirty="0">
                <a:solidFill>
                  <a:srgbClr val="000000"/>
                </a:solidFill>
                <a:latin typeface="Consolas"/>
              </a:rPr>
            </a:br>
            <a:r>
              <a:rPr lang="en-US" sz="1100" dirty="0">
                <a:solidFill>
                  <a:srgbClr val="000000"/>
                </a:solidFill>
                <a:latin typeface="Consolas"/>
              </a:rPr>
              <a:t>) </a:t>
            </a:r>
            <a:br>
              <a:rPr lang="en-US" sz="1100" dirty="0">
                <a:solidFill>
                  <a:srgbClr val="000000"/>
                </a:solidFill>
                <a:latin typeface="Consolas"/>
              </a:rPr>
            </a:br>
            <a:r>
              <a:rPr lang="en-US" sz="1100" dirty="0">
                <a:solidFill>
                  <a:srgbClr val="0000FF"/>
                </a:solidFill>
                <a:latin typeface="Consolas"/>
              </a:rPr>
              <a:t>WITH</a:t>
            </a:r>
            <a:r>
              <a:rPr lang="en-US" sz="1100" dirty="0">
                <a:solidFill>
                  <a:srgbClr val="000000"/>
                </a:solidFill>
                <a:latin typeface="Consolas"/>
              </a:rPr>
              <a:t> (</a:t>
            </a:r>
            <a:r>
              <a:rPr lang="en-US" sz="1100" dirty="0" err="1">
                <a:solidFill>
                  <a:srgbClr val="000000"/>
                </a:solidFill>
                <a:latin typeface="Consolas"/>
              </a:rPr>
              <a:t>oids</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 false</a:t>
            </a:r>
            <a:r>
              <a:rPr lang="en-US" sz="1100" dirty="0" smtClean="0">
                <a:solidFill>
                  <a:srgbClr val="000000"/>
                </a:solidFill>
                <a:latin typeface="Consolas"/>
              </a:rPr>
              <a:t>);</a:t>
            </a:r>
          </a:p>
          <a:p>
            <a:pPr marL="0" indent="0">
              <a:buNone/>
            </a:pPr>
            <a:r>
              <a:rPr lang="en-US" sz="1100" dirty="0" smtClean="0">
                <a:solidFill>
                  <a:srgbClr val="000000"/>
                </a:solidFill>
                <a:latin typeface="Consolas"/>
              </a:rPr>
              <a:t> </a:t>
            </a:r>
            <a:r>
              <a:rPr lang="en-US" sz="1100" dirty="0">
                <a:solidFill>
                  <a:srgbClr val="000000"/>
                </a:solidFill>
                <a:latin typeface="Consolas"/>
              </a:rPr>
              <a:t/>
            </a:r>
            <a:br>
              <a:rPr lang="en-US" sz="1100" dirty="0">
                <a:solidFill>
                  <a:srgbClr val="000000"/>
                </a:solidFill>
                <a:latin typeface="Consolas"/>
              </a:rPr>
            </a:br>
            <a:r>
              <a:rPr lang="en-US" sz="1100" dirty="0">
                <a:solidFill>
                  <a:srgbClr val="0000FF"/>
                </a:solidFill>
                <a:latin typeface="Consolas"/>
              </a:rPr>
              <a:t>CREATE</a:t>
            </a:r>
            <a:r>
              <a:rPr lang="en-US" sz="1100" dirty="0">
                <a:solidFill>
                  <a:srgbClr val="000000"/>
                </a:solidFill>
                <a:latin typeface="Consolas"/>
              </a:rPr>
              <a:t> </a:t>
            </a:r>
            <a:r>
              <a:rPr lang="en-US" sz="1100" dirty="0">
                <a:solidFill>
                  <a:srgbClr val="0000FF"/>
                </a:solidFill>
                <a:latin typeface="Consolas"/>
              </a:rPr>
              <a:t>TABLE</a:t>
            </a:r>
            <a:r>
              <a:rPr lang="en-US" sz="1100" dirty="0">
                <a:solidFill>
                  <a:srgbClr val="000000"/>
                </a:solidFill>
                <a:latin typeface="Consolas"/>
              </a:rPr>
              <a:t> </a:t>
            </a:r>
            <a:r>
              <a:rPr lang="en-US" sz="1100" dirty="0" err="1">
                <a:solidFill>
                  <a:srgbClr val="0000FF"/>
                </a:solidFill>
                <a:latin typeface="Consolas"/>
              </a:rPr>
              <a:t>public</a:t>
            </a:r>
            <a:r>
              <a:rPr lang="en-US" sz="1100" dirty="0" err="1">
                <a:solidFill>
                  <a:srgbClr val="000000"/>
                </a:solidFill>
                <a:latin typeface="Consolas"/>
              </a:rPr>
              <a:t>.table_b</a:t>
            </a:r>
            <a:r>
              <a:rPr lang="en-US" sz="1100" dirty="0">
                <a:solidFill>
                  <a:srgbClr val="000000"/>
                </a:solidFill>
                <a:latin typeface="Consolas"/>
              </a:rPr>
              <a:t> ( </a:t>
            </a:r>
            <a:br>
              <a:rPr lang="en-US" sz="1100" dirty="0">
                <a:solidFill>
                  <a:srgbClr val="000000"/>
                </a:solidFill>
                <a:latin typeface="Consolas"/>
              </a:rPr>
            </a:br>
            <a:r>
              <a:rPr lang="en-US" sz="1100" dirty="0">
                <a:solidFill>
                  <a:srgbClr val="000000"/>
                </a:solidFill>
                <a:latin typeface="Consolas"/>
              </a:rPr>
              <a:t>  id SERIAL, </a:t>
            </a:r>
            <a:br>
              <a:rPr lang="en-US" sz="1100" dirty="0">
                <a:solidFill>
                  <a:srgbClr val="000000"/>
                </a:solidFill>
                <a:latin typeface="Consolas"/>
              </a:rPr>
            </a:br>
            <a:r>
              <a:rPr lang="en-US" sz="1100" dirty="0">
                <a:solidFill>
                  <a:srgbClr val="000000"/>
                </a:solidFill>
                <a:latin typeface="Consolas"/>
              </a:rPr>
              <a:t>  </a:t>
            </a:r>
            <a:r>
              <a:rPr lang="en-US" sz="1100" dirty="0" err="1">
                <a:solidFill>
                  <a:srgbClr val="000000"/>
                </a:solidFill>
                <a:latin typeface="Consolas"/>
              </a:rPr>
              <a:t>a_id</a:t>
            </a:r>
            <a:r>
              <a:rPr lang="en-US" sz="1100" dirty="0">
                <a:solidFill>
                  <a:srgbClr val="000000"/>
                </a:solidFill>
                <a:latin typeface="Consolas"/>
              </a:rPr>
              <a:t> </a:t>
            </a:r>
            <a:r>
              <a:rPr lang="en-US" sz="1100" dirty="0">
                <a:solidFill>
                  <a:srgbClr val="0000FF"/>
                </a:solidFill>
                <a:latin typeface="Consolas"/>
              </a:rPr>
              <a:t>INTEGER</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status </a:t>
            </a:r>
            <a:r>
              <a:rPr lang="en-US" sz="1100" dirty="0">
                <a:solidFill>
                  <a:srgbClr val="0000FF"/>
                </a:solidFill>
                <a:latin typeface="Consolas"/>
              </a:rPr>
              <a:t>VARCHAR</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err="1">
                <a:solidFill>
                  <a:srgbClr val="000000"/>
                </a:solidFill>
                <a:latin typeface="Consolas"/>
              </a:rPr>
              <a:t>action_dt</a:t>
            </a:r>
            <a:r>
              <a:rPr lang="en-US" sz="1100" dirty="0">
                <a:solidFill>
                  <a:srgbClr val="000000"/>
                </a:solidFill>
                <a:latin typeface="Consolas"/>
              </a:rPr>
              <a:t> </a:t>
            </a:r>
            <a:r>
              <a:rPr lang="en-US" sz="1100" dirty="0">
                <a:solidFill>
                  <a:srgbClr val="0000FF"/>
                </a:solidFill>
                <a:latin typeface="Consolas"/>
              </a:rPr>
              <a:t>TIMESTAMP</a:t>
            </a:r>
            <a:r>
              <a:rPr lang="en-US" sz="1100" dirty="0">
                <a:solidFill>
                  <a:srgbClr val="000000"/>
                </a:solidFill>
                <a:latin typeface="Consolas"/>
              </a:rPr>
              <a:t> WITHOUT TIME ZONE,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PRIMARY</a:t>
            </a:r>
            <a:r>
              <a:rPr lang="en-US" sz="1100" dirty="0">
                <a:solidFill>
                  <a:srgbClr val="000000"/>
                </a:solidFill>
                <a:latin typeface="Consolas"/>
              </a:rPr>
              <a:t> </a:t>
            </a:r>
            <a:r>
              <a:rPr lang="en-US" sz="1100" dirty="0">
                <a:solidFill>
                  <a:srgbClr val="0000FF"/>
                </a:solidFill>
                <a:latin typeface="Consolas"/>
              </a:rPr>
              <a:t>KEY</a:t>
            </a:r>
            <a:r>
              <a:rPr lang="en-US" sz="1100" dirty="0">
                <a:solidFill>
                  <a:srgbClr val="000000"/>
                </a:solidFill>
                <a:latin typeface="Consolas"/>
              </a:rPr>
              <a:t>(id) </a:t>
            </a:r>
            <a:br>
              <a:rPr lang="en-US" sz="1100" dirty="0">
                <a:solidFill>
                  <a:srgbClr val="000000"/>
                </a:solidFill>
                <a:latin typeface="Consolas"/>
              </a:rPr>
            </a:br>
            <a:r>
              <a:rPr lang="en-US" sz="1100" dirty="0">
                <a:solidFill>
                  <a:srgbClr val="000000"/>
                </a:solidFill>
                <a:latin typeface="Consolas"/>
              </a:rPr>
              <a:t>) </a:t>
            </a:r>
            <a:br>
              <a:rPr lang="en-US" sz="1100" dirty="0">
                <a:solidFill>
                  <a:srgbClr val="000000"/>
                </a:solidFill>
                <a:latin typeface="Consolas"/>
              </a:rPr>
            </a:br>
            <a:r>
              <a:rPr lang="en-US" sz="1100" dirty="0">
                <a:solidFill>
                  <a:srgbClr val="0000FF"/>
                </a:solidFill>
                <a:latin typeface="Consolas"/>
              </a:rPr>
              <a:t>WITH</a:t>
            </a:r>
            <a:r>
              <a:rPr lang="en-US" sz="1100" dirty="0">
                <a:solidFill>
                  <a:srgbClr val="000000"/>
                </a:solidFill>
                <a:latin typeface="Consolas"/>
              </a:rPr>
              <a:t> (</a:t>
            </a:r>
            <a:r>
              <a:rPr lang="en-US" sz="1100" dirty="0" err="1">
                <a:solidFill>
                  <a:srgbClr val="000000"/>
                </a:solidFill>
                <a:latin typeface="Consolas"/>
              </a:rPr>
              <a:t>oids</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 false</a:t>
            </a:r>
            <a:r>
              <a:rPr lang="en-US" sz="1100" dirty="0" smtClean="0">
                <a:solidFill>
                  <a:srgbClr val="000000"/>
                </a:solidFill>
                <a:latin typeface="Consolas"/>
              </a:rPr>
              <a:t>);</a:t>
            </a:r>
            <a:endParaRPr lang="en-US" sz="1100" dirty="0">
              <a:latin typeface="Consolas"/>
            </a:endParaRPr>
          </a:p>
        </p:txBody>
      </p:sp>
      <p:sp>
        <p:nvSpPr>
          <p:cNvPr id="4" name="Date Placeholder 3"/>
          <p:cNvSpPr>
            <a:spLocks noGrp="1"/>
          </p:cNvSpPr>
          <p:nvPr>
            <p:ph type="dt" sz="half" idx="15"/>
          </p:nvPr>
        </p:nvSpPr>
        <p:spPr/>
        <p:txBody>
          <a:bodyPr/>
          <a:lstStyle/>
          <a:p>
            <a:r>
              <a:rPr lang="en-US" dirty="0"/>
              <a:t>2/7/2017</a:t>
            </a:r>
          </a:p>
        </p:txBody>
      </p:sp>
      <p:sp>
        <p:nvSpPr>
          <p:cNvPr id="5" name="Slide Number Placeholder 4"/>
          <p:cNvSpPr>
            <a:spLocks noGrp="1"/>
          </p:cNvSpPr>
          <p:nvPr>
            <p:ph type="sldNum" sz="quarter" idx="16"/>
          </p:nvPr>
        </p:nvSpPr>
        <p:spPr/>
        <p:txBody>
          <a:bodyPr/>
          <a:lstStyle/>
          <a:p>
            <a:fld id="{718CEC25-97A1-48A2-9CC4-22FB7E4FF90C}" type="slidenum">
              <a:rPr lang="en-US" smtClean="0"/>
              <a:t>39</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9886679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setup a poor view</a:t>
            </a:r>
            <a:endParaRPr lang="en-US" dirty="0"/>
          </a:p>
        </p:txBody>
      </p:sp>
      <p:sp>
        <p:nvSpPr>
          <p:cNvPr id="3" name="Content Placeholder 2"/>
          <p:cNvSpPr>
            <a:spLocks noGrp="1"/>
          </p:cNvSpPr>
          <p:nvPr>
            <p:ph sz="quarter" idx="13"/>
          </p:nvPr>
        </p:nvSpPr>
        <p:spPr/>
        <p:txBody>
          <a:bodyPr>
            <a:normAutofit/>
          </a:bodyPr>
          <a:lstStyle/>
          <a:p>
            <a:r>
              <a:rPr lang="en-US" dirty="0" smtClean="0"/>
              <a:t>We are wanting the employee’s current status for all currently employed employees.</a:t>
            </a:r>
          </a:p>
        </p:txBody>
      </p:sp>
      <p:sp>
        <p:nvSpPr>
          <p:cNvPr id="7" name="Content Placeholder 6"/>
          <p:cNvSpPr>
            <a:spLocks noGrp="1"/>
          </p:cNvSpPr>
          <p:nvPr>
            <p:ph sz="quarter" idx="14"/>
          </p:nvPr>
        </p:nvSpPr>
        <p:spPr/>
        <p:txBody>
          <a:bodyPr>
            <a:noAutofit/>
          </a:bodyPr>
          <a:lstStyle/>
          <a:p>
            <a:pPr marL="0" indent="0">
              <a:buNone/>
            </a:pPr>
            <a:r>
              <a:rPr lang="en-US" sz="1100" dirty="0">
                <a:solidFill>
                  <a:srgbClr val="0000FF"/>
                </a:solidFill>
                <a:latin typeface="Consolas"/>
              </a:rPr>
              <a:t>CREATE</a:t>
            </a:r>
            <a:r>
              <a:rPr lang="en-US" sz="1100" dirty="0">
                <a:solidFill>
                  <a:srgbClr val="000000"/>
                </a:solidFill>
                <a:latin typeface="Consolas"/>
              </a:rPr>
              <a:t> </a:t>
            </a:r>
            <a:r>
              <a:rPr lang="en-US" sz="1100" dirty="0">
                <a:solidFill>
                  <a:srgbClr val="808080"/>
                </a:solidFill>
                <a:latin typeface="Consolas"/>
              </a:rPr>
              <a:t>OR</a:t>
            </a:r>
            <a:r>
              <a:rPr lang="en-US" sz="1100" dirty="0">
                <a:solidFill>
                  <a:srgbClr val="000000"/>
                </a:solidFill>
                <a:latin typeface="Consolas"/>
              </a:rPr>
              <a:t> </a:t>
            </a:r>
            <a:r>
              <a:rPr lang="en-US" sz="1100" dirty="0">
                <a:solidFill>
                  <a:srgbClr val="FF00FF"/>
                </a:solidFill>
                <a:latin typeface="Consolas"/>
              </a:rPr>
              <a:t>REPLACE</a:t>
            </a:r>
            <a:r>
              <a:rPr lang="en-US" sz="1100" dirty="0">
                <a:solidFill>
                  <a:srgbClr val="000000"/>
                </a:solidFill>
                <a:latin typeface="Consolas"/>
              </a:rPr>
              <a:t> </a:t>
            </a:r>
            <a:r>
              <a:rPr lang="en-US" sz="1100" dirty="0">
                <a:solidFill>
                  <a:srgbClr val="0000FF"/>
                </a:solidFill>
                <a:latin typeface="Consolas"/>
              </a:rPr>
              <a:t>VIEW</a:t>
            </a:r>
            <a:r>
              <a:rPr lang="en-US" sz="1100" dirty="0">
                <a:solidFill>
                  <a:srgbClr val="000000"/>
                </a:solidFill>
                <a:latin typeface="Consolas"/>
              </a:rPr>
              <a:t> </a:t>
            </a:r>
            <a:r>
              <a:rPr lang="en-US" sz="1100" dirty="0" err="1">
                <a:solidFill>
                  <a:srgbClr val="0000FF"/>
                </a:solidFill>
                <a:latin typeface="Consolas"/>
              </a:rPr>
              <a:t>public</a:t>
            </a:r>
            <a:r>
              <a:rPr lang="en-US" sz="1100" dirty="0" err="1">
                <a:solidFill>
                  <a:srgbClr val="000000"/>
                </a:solidFill>
                <a:latin typeface="Consolas"/>
              </a:rPr>
              <a:t>.view_a</a:t>
            </a:r>
            <a:r>
              <a:rPr lang="en-US" sz="1100" dirty="0">
                <a:solidFill>
                  <a:srgbClr val="000000"/>
                </a:solidFill>
                <a:latin typeface="Consolas"/>
              </a:rPr>
              <a:t> </a:t>
            </a:r>
            <a:r>
              <a:rPr lang="en-US" sz="1100" dirty="0" smtClean="0">
                <a:solidFill>
                  <a:srgbClr val="0000FF"/>
                </a:solidFill>
                <a:latin typeface="Consolas"/>
              </a:rPr>
              <a:t>AS</a:t>
            </a:r>
            <a:r>
              <a:rPr lang="en-US" sz="1100" dirty="0" smtClean="0">
                <a:solidFill>
                  <a:srgbClr val="000000"/>
                </a:solidFill>
                <a:latin typeface="Consolas"/>
              </a:rPr>
              <a:t> </a:t>
            </a:r>
            <a:r>
              <a:rPr lang="en-US" sz="1100" dirty="0">
                <a:solidFill>
                  <a:srgbClr val="000000"/>
                </a:solidFill>
                <a:latin typeface="Consolas"/>
              </a:rPr>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SELECT</a:t>
            </a:r>
            <a:r>
              <a:rPr lang="en-US" sz="1100" dirty="0">
                <a:solidFill>
                  <a:srgbClr val="000000"/>
                </a:solidFill>
                <a:latin typeface="Consolas"/>
              </a:rPr>
              <a:t> a.id, </a:t>
            </a:r>
            <a:br>
              <a:rPr lang="en-US" sz="1100" dirty="0">
                <a:solidFill>
                  <a:srgbClr val="000000"/>
                </a:solidFill>
                <a:latin typeface="Consolas"/>
              </a:rPr>
            </a:br>
            <a:r>
              <a:rPr lang="en-US" sz="1100" dirty="0">
                <a:solidFill>
                  <a:srgbClr val="000000"/>
                </a:solidFill>
                <a:latin typeface="Consolas"/>
              </a:rPr>
              <a:t>    a.name, </a:t>
            </a:r>
            <a:br>
              <a:rPr lang="en-US" sz="1100" dirty="0">
                <a:solidFill>
                  <a:srgbClr val="000000"/>
                </a:solidFill>
                <a:latin typeface="Consolas"/>
              </a:rPr>
            </a:br>
            <a:r>
              <a:rPr lang="en-US" sz="1100" dirty="0">
                <a:solidFill>
                  <a:srgbClr val="000000"/>
                </a:solidFill>
                <a:latin typeface="Consolas"/>
              </a:rPr>
              <a:t>    </a:t>
            </a:r>
            <a:r>
              <a:rPr lang="en-US" sz="1100" dirty="0" err="1">
                <a:solidFill>
                  <a:srgbClr val="000000"/>
                </a:solidFill>
                <a:latin typeface="Consolas"/>
              </a:rPr>
              <a:t>b.status</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err="1">
                <a:solidFill>
                  <a:srgbClr val="000000"/>
                </a:solidFill>
                <a:latin typeface="Consolas"/>
              </a:rPr>
              <a:t>b.action_dt</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FROM</a:t>
            </a:r>
            <a:r>
              <a:rPr lang="en-US" sz="1100" dirty="0">
                <a:solidFill>
                  <a:srgbClr val="000000"/>
                </a:solidFill>
                <a:latin typeface="Consolas"/>
              </a:rPr>
              <a:t> </a:t>
            </a:r>
            <a:r>
              <a:rPr lang="en-US" sz="1100" dirty="0" err="1">
                <a:solidFill>
                  <a:srgbClr val="000000"/>
                </a:solidFill>
                <a:latin typeface="Consolas"/>
              </a:rPr>
              <a:t>table_a</a:t>
            </a:r>
            <a:r>
              <a:rPr lang="en-US" sz="1100" dirty="0">
                <a:solidFill>
                  <a:srgbClr val="000000"/>
                </a:solidFill>
                <a:latin typeface="Consolas"/>
              </a:rPr>
              <a:t> a </a:t>
            </a:r>
            <a:br>
              <a:rPr lang="en-US" sz="1100" dirty="0">
                <a:solidFill>
                  <a:srgbClr val="000000"/>
                </a:solidFill>
                <a:latin typeface="Consolas"/>
              </a:rPr>
            </a:br>
            <a:r>
              <a:rPr lang="en-US" sz="1100" dirty="0">
                <a:solidFill>
                  <a:srgbClr val="000000"/>
                </a:solidFill>
                <a:latin typeface="Consolas"/>
              </a:rPr>
              <a:t>     </a:t>
            </a:r>
            <a:r>
              <a:rPr lang="en-US" sz="1100" dirty="0">
                <a:solidFill>
                  <a:srgbClr val="808080"/>
                </a:solidFill>
                <a:latin typeface="Consolas"/>
              </a:rPr>
              <a:t>LEFT</a:t>
            </a:r>
            <a:r>
              <a:rPr lang="en-US" sz="1100" dirty="0">
                <a:solidFill>
                  <a:srgbClr val="000000"/>
                </a:solidFill>
                <a:latin typeface="Consolas"/>
              </a:rPr>
              <a:t> </a:t>
            </a:r>
            <a:r>
              <a:rPr lang="en-US" sz="1100" dirty="0">
                <a:solidFill>
                  <a:srgbClr val="808080"/>
                </a:solidFill>
                <a:latin typeface="Consolas"/>
              </a:rPr>
              <a:t>JOIN</a:t>
            </a:r>
            <a:r>
              <a:rPr lang="en-US" sz="1100" dirty="0">
                <a:solidFill>
                  <a:srgbClr val="000000"/>
                </a:solidFill>
                <a:latin typeface="Consolas"/>
              </a:rPr>
              <a:t> ( </a:t>
            </a:r>
            <a:r>
              <a:rPr lang="en-US" sz="1100" dirty="0">
                <a:solidFill>
                  <a:srgbClr val="0000FF"/>
                </a:solidFill>
                <a:latin typeface="Consolas"/>
              </a:rPr>
              <a:t>SELECT</a:t>
            </a:r>
            <a:r>
              <a:rPr lang="en-US" sz="1100" dirty="0">
                <a:solidFill>
                  <a:srgbClr val="000000"/>
                </a:solidFill>
                <a:latin typeface="Consolas"/>
              </a:rPr>
              <a:t> table_b.id, </a:t>
            </a:r>
            <a:br>
              <a:rPr lang="en-US" sz="1100" dirty="0">
                <a:solidFill>
                  <a:srgbClr val="000000"/>
                </a:solidFill>
                <a:latin typeface="Consolas"/>
              </a:rPr>
            </a:br>
            <a:r>
              <a:rPr lang="en-US" sz="1100" dirty="0">
                <a:solidFill>
                  <a:srgbClr val="000000"/>
                </a:solidFill>
                <a:latin typeface="Consolas"/>
              </a:rPr>
              <a:t>        </a:t>
            </a:r>
            <a:r>
              <a:rPr lang="en-US" sz="1100" dirty="0" err="1">
                <a:solidFill>
                  <a:srgbClr val="000000"/>
                </a:solidFill>
                <a:latin typeface="Consolas"/>
              </a:rPr>
              <a:t>table_b.a_id</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err="1">
                <a:solidFill>
                  <a:srgbClr val="000000"/>
                </a:solidFill>
                <a:latin typeface="Consolas"/>
              </a:rPr>
              <a:t>table_b.status</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err="1">
                <a:solidFill>
                  <a:srgbClr val="000000"/>
                </a:solidFill>
                <a:latin typeface="Consolas"/>
              </a:rPr>
              <a:t>table_b.action_dt</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FROM</a:t>
            </a:r>
            <a:r>
              <a:rPr lang="en-US" sz="1100" dirty="0">
                <a:solidFill>
                  <a:srgbClr val="000000"/>
                </a:solidFill>
                <a:latin typeface="Consolas"/>
              </a:rPr>
              <a:t> </a:t>
            </a:r>
            <a:r>
              <a:rPr lang="en-US" sz="1100" dirty="0" err="1">
                <a:solidFill>
                  <a:srgbClr val="000000"/>
                </a:solidFill>
                <a:latin typeface="Consolas"/>
              </a:rPr>
              <a:t>table_b</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808080"/>
                </a:solidFill>
                <a:latin typeface="Consolas"/>
              </a:rPr>
              <a:t>LEFT</a:t>
            </a:r>
            <a:r>
              <a:rPr lang="en-US" sz="1100" dirty="0">
                <a:solidFill>
                  <a:srgbClr val="000000"/>
                </a:solidFill>
                <a:latin typeface="Consolas"/>
              </a:rPr>
              <a:t> </a:t>
            </a:r>
            <a:r>
              <a:rPr lang="en-US" sz="1100" dirty="0">
                <a:solidFill>
                  <a:srgbClr val="808080"/>
                </a:solidFill>
                <a:latin typeface="Consolas"/>
              </a:rPr>
              <a:t>JOIN</a:t>
            </a:r>
            <a:r>
              <a:rPr lang="en-US" sz="1100" dirty="0">
                <a:solidFill>
                  <a:srgbClr val="000000"/>
                </a:solidFill>
                <a:latin typeface="Consolas"/>
              </a:rPr>
              <a:t> ( </a:t>
            </a:r>
            <a:r>
              <a:rPr lang="en-US" sz="1100" dirty="0">
                <a:solidFill>
                  <a:srgbClr val="0000FF"/>
                </a:solidFill>
                <a:latin typeface="Consolas"/>
              </a:rPr>
              <a:t>SELECT</a:t>
            </a:r>
            <a:r>
              <a:rPr lang="en-US" sz="1100" dirty="0">
                <a:solidFill>
                  <a:srgbClr val="000000"/>
                </a:solidFill>
                <a:latin typeface="Consolas"/>
              </a:rPr>
              <a:t> </a:t>
            </a:r>
            <a:r>
              <a:rPr lang="en-US" sz="1100" dirty="0">
                <a:solidFill>
                  <a:srgbClr val="FF00FF"/>
                </a:solidFill>
                <a:latin typeface="Consolas"/>
              </a:rPr>
              <a:t>max</a:t>
            </a:r>
            <a:r>
              <a:rPr lang="en-US" sz="1100" dirty="0">
                <a:solidFill>
                  <a:srgbClr val="000000"/>
                </a:solidFill>
                <a:latin typeface="Consolas"/>
              </a:rPr>
              <a:t>(table_b_1.id) </a:t>
            </a:r>
            <a:r>
              <a:rPr lang="en-US" sz="1100" dirty="0">
                <a:solidFill>
                  <a:srgbClr val="0000FF"/>
                </a:solidFill>
                <a:latin typeface="Consolas"/>
              </a:rPr>
              <a:t>AS</a:t>
            </a:r>
            <a:r>
              <a:rPr lang="en-US" sz="1100" dirty="0">
                <a:solidFill>
                  <a:srgbClr val="000000"/>
                </a:solidFill>
                <a:latin typeface="Consolas"/>
              </a:rPr>
              <a:t> id, </a:t>
            </a:r>
            <a:br>
              <a:rPr lang="en-US" sz="1100" dirty="0">
                <a:solidFill>
                  <a:srgbClr val="000000"/>
                </a:solidFill>
                <a:latin typeface="Consolas"/>
              </a:rPr>
            </a:br>
            <a:r>
              <a:rPr lang="en-US" sz="1100" dirty="0">
                <a:solidFill>
                  <a:srgbClr val="000000"/>
                </a:solidFill>
                <a:latin typeface="Consolas"/>
              </a:rPr>
              <a:t>            table_b_1.a_id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FROM</a:t>
            </a:r>
            <a:r>
              <a:rPr lang="en-US" sz="1100" dirty="0">
                <a:solidFill>
                  <a:srgbClr val="000000"/>
                </a:solidFill>
                <a:latin typeface="Consolas"/>
              </a:rPr>
              <a:t> </a:t>
            </a:r>
            <a:r>
              <a:rPr lang="en-US" sz="1100" dirty="0" err="1">
                <a:solidFill>
                  <a:srgbClr val="000000"/>
                </a:solidFill>
                <a:latin typeface="Consolas"/>
              </a:rPr>
              <a:t>table_b</a:t>
            </a:r>
            <a:r>
              <a:rPr lang="en-US" sz="1100" dirty="0">
                <a:solidFill>
                  <a:srgbClr val="000000"/>
                </a:solidFill>
                <a:latin typeface="Consolas"/>
              </a:rPr>
              <a:t> table_b_1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GROUP</a:t>
            </a:r>
            <a:r>
              <a:rPr lang="en-US" sz="1100" dirty="0">
                <a:solidFill>
                  <a:srgbClr val="000000"/>
                </a:solidFill>
                <a:latin typeface="Consolas"/>
              </a:rPr>
              <a:t> </a:t>
            </a:r>
            <a:r>
              <a:rPr lang="en-US" sz="1100" dirty="0">
                <a:solidFill>
                  <a:srgbClr val="0000FF"/>
                </a:solidFill>
                <a:latin typeface="Consolas"/>
              </a:rPr>
              <a:t>BY</a:t>
            </a:r>
            <a:r>
              <a:rPr lang="en-US" sz="1100" dirty="0">
                <a:solidFill>
                  <a:srgbClr val="000000"/>
                </a:solidFill>
                <a:latin typeface="Consolas"/>
              </a:rPr>
              <a:t> table_b_1.a_id) c USING (id, </a:t>
            </a:r>
            <a:r>
              <a:rPr lang="en-US" sz="1100" dirty="0" err="1">
                <a:solidFill>
                  <a:srgbClr val="000000"/>
                </a:solidFill>
                <a:latin typeface="Consolas"/>
              </a:rPr>
              <a:t>a_id</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WHERE</a:t>
            </a:r>
            <a:r>
              <a:rPr lang="en-US" sz="1100" dirty="0">
                <a:solidFill>
                  <a:srgbClr val="000000"/>
                </a:solidFill>
                <a:latin typeface="Consolas"/>
              </a:rPr>
              <a:t> c.id </a:t>
            </a:r>
            <a:r>
              <a:rPr lang="en-US" sz="1100" dirty="0">
                <a:solidFill>
                  <a:srgbClr val="0000FF"/>
                </a:solidFill>
                <a:latin typeface="Consolas"/>
              </a:rPr>
              <a:t>IS</a:t>
            </a:r>
            <a:r>
              <a:rPr lang="en-US" sz="1100" dirty="0">
                <a:solidFill>
                  <a:srgbClr val="000000"/>
                </a:solidFill>
                <a:latin typeface="Consolas"/>
              </a:rPr>
              <a:t> </a:t>
            </a:r>
            <a:r>
              <a:rPr lang="en-US" sz="1100" dirty="0">
                <a:solidFill>
                  <a:srgbClr val="808080"/>
                </a:solidFill>
                <a:latin typeface="Consolas"/>
              </a:rPr>
              <a:t>NOT</a:t>
            </a:r>
            <a:r>
              <a:rPr lang="en-US" sz="1100" dirty="0">
                <a:solidFill>
                  <a:srgbClr val="000000"/>
                </a:solidFill>
                <a:latin typeface="Consolas"/>
              </a:rPr>
              <a:t> </a:t>
            </a:r>
            <a:r>
              <a:rPr lang="en-US" sz="1100" dirty="0">
                <a:solidFill>
                  <a:srgbClr val="0000FF"/>
                </a:solidFill>
                <a:latin typeface="Consolas"/>
              </a:rPr>
              <a:t>NULL</a:t>
            </a:r>
            <a:r>
              <a:rPr lang="en-US" sz="1100" dirty="0">
                <a:solidFill>
                  <a:srgbClr val="000000"/>
                </a:solidFill>
                <a:latin typeface="Consolas"/>
              </a:rPr>
              <a:t>) b </a:t>
            </a:r>
            <a:r>
              <a:rPr lang="en-US" sz="1100" dirty="0">
                <a:solidFill>
                  <a:srgbClr val="0000FF"/>
                </a:solidFill>
                <a:latin typeface="Consolas"/>
              </a:rPr>
              <a:t>ON</a:t>
            </a:r>
            <a:r>
              <a:rPr lang="en-US" sz="1100" dirty="0">
                <a:solidFill>
                  <a:srgbClr val="000000"/>
                </a:solidFill>
                <a:latin typeface="Consolas"/>
              </a:rPr>
              <a:t> a.id </a:t>
            </a:r>
            <a:r>
              <a:rPr lang="en-US" sz="1100" dirty="0">
                <a:solidFill>
                  <a:srgbClr val="808080"/>
                </a:solidFill>
                <a:latin typeface="Consolas"/>
              </a:rPr>
              <a:t>=</a:t>
            </a:r>
            <a:r>
              <a:rPr lang="en-US" sz="1100" dirty="0">
                <a:solidFill>
                  <a:srgbClr val="000000"/>
                </a:solidFill>
                <a:latin typeface="Consolas"/>
              </a:rPr>
              <a:t> </a:t>
            </a:r>
            <a:r>
              <a:rPr lang="en-US" sz="1100" dirty="0" err="1">
                <a:solidFill>
                  <a:srgbClr val="000000"/>
                </a:solidFill>
                <a:latin typeface="Consolas"/>
              </a:rPr>
              <a:t>b.a_id</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WHERE</a:t>
            </a:r>
            <a:r>
              <a:rPr lang="en-US" sz="1100" dirty="0">
                <a:solidFill>
                  <a:srgbClr val="000000"/>
                </a:solidFill>
                <a:latin typeface="Consolas"/>
              </a:rPr>
              <a:t> </a:t>
            </a:r>
            <a:r>
              <a:rPr lang="en-US" sz="1100" dirty="0" err="1" smtClean="0">
                <a:solidFill>
                  <a:srgbClr val="000000"/>
                </a:solidFill>
                <a:latin typeface="Consolas"/>
              </a:rPr>
              <a:t>b.status</a:t>
            </a:r>
            <a:r>
              <a:rPr lang="en-US" sz="1100" dirty="0" smtClean="0">
                <a:solidFill>
                  <a:srgbClr val="000000"/>
                </a:solidFill>
                <a:latin typeface="Consolas"/>
              </a:rPr>
              <a:t> </a:t>
            </a:r>
            <a:r>
              <a:rPr lang="en-US" sz="1100" dirty="0" smtClean="0">
                <a:solidFill>
                  <a:srgbClr val="808080"/>
                </a:solidFill>
                <a:latin typeface="Consolas"/>
              </a:rPr>
              <a:t>!=</a:t>
            </a:r>
            <a:r>
              <a:rPr lang="en-US" sz="1100" dirty="0" smtClean="0">
                <a:solidFill>
                  <a:srgbClr val="000000"/>
                </a:solidFill>
                <a:latin typeface="Consolas"/>
              </a:rPr>
              <a:t> </a:t>
            </a:r>
            <a:r>
              <a:rPr lang="en-US" sz="1100" dirty="0" smtClean="0">
                <a:solidFill>
                  <a:srgbClr val="FF0000"/>
                </a:solidFill>
                <a:latin typeface="Consolas"/>
              </a:rPr>
              <a:t>'Left'</a:t>
            </a:r>
            <a:r>
              <a:rPr lang="en-US" sz="1100" dirty="0" smtClean="0">
                <a:solidFill>
                  <a:srgbClr val="0000FF"/>
                </a:solidFill>
                <a:latin typeface="Consolas"/>
              </a:rPr>
              <a:t/>
            </a:r>
            <a:br>
              <a:rPr lang="en-US" sz="1100" dirty="0" smtClean="0">
                <a:solidFill>
                  <a:srgbClr val="0000FF"/>
                </a:solidFill>
                <a:latin typeface="Consolas"/>
              </a:rPr>
            </a:br>
            <a:r>
              <a:rPr lang="en-US" sz="1100" dirty="0" smtClean="0">
                <a:solidFill>
                  <a:srgbClr val="0000FF"/>
                </a:solidFill>
                <a:latin typeface="Consolas"/>
              </a:rPr>
              <a:t>  ORDER BY </a:t>
            </a:r>
            <a:r>
              <a:rPr lang="en-US" sz="1100" dirty="0" smtClean="0">
                <a:solidFill>
                  <a:schemeClr val="tx1"/>
                </a:solidFill>
                <a:latin typeface="Consolas"/>
              </a:rPr>
              <a:t>a.id</a:t>
            </a:r>
            <a:r>
              <a:rPr lang="en-US" sz="1100" dirty="0" smtClean="0">
                <a:solidFill>
                  <a:srgbClr val="000000"/>
                </a:solidFill>
                <a:latin typeface="Consolas"/>
              </a:rPr>
              <a:t>;</a:t>
            </a:r>
            <a:endParaRPr lang="en-US" sz="1100" dirty="0">
              <a:latin typeface="Consolas"/>
            </a:endParaRPr>
          </a:p>
          <a:p>
            <a:pPr marL="0" indent="0">
              <a:buNone/>
            </a:pPr>
            <a:r>
              <a:rPr lang="en-US" sz="1100" dirty="0">
                <a:latin typeface="Consolas"/>
              </a:rPr>
              <a:t/>
            </a:r>
            <a:br>
              <a:rPr lang="en-US" sz="1100" dirty="0">
                <a:latin typeface="Consolas"/>
              </a:rPr>
            </a:br>
            <a:endParaRPr lang="en-US" sz="1100" dirty="0">
              <a:latin typeface="Consolas"/>
            </a:endParaRPr>
          </a:p>
        </p:txBody>
      </p:sp>
      <p:sp>
        <p:nvSpPr>
          <p:cNvPr id="4" name="Date Placeholder 3"/>
          <p:cNvSpPr>
            <a:spLocks noGrp="1"/>
          </p:cNvSpPr>
          <p:nvPr>
            <p:ph type="dt" sz="half" idx="15"/>
          </p:nvPr>
        </p:nvSpPr>
        <p:spPr/>
        <p:txBody>
          <a:bodyPr/>
          <a:lstStyle/>
          <a:p>
            <a:r>
              <a:rPr lang="en-US" dirty="0"/>
              <a:t>2/7/2017</a:t>
            </a:r>
          </a:p>
        </p:txBody>
      </p:sp>
      <p:sp>
        <p:nvSpPr>
          <p:cNvPr id="5" name="Slide Number Placeholder 4"/>
          <p:cNvSpPr>
            <a:spLocks noGrp="1"/>
          </p:cNvSpPr>
          <p:nvPr>
            <p:ph type="sldNum" sz="quarter" idx="16"/>
          </p:nvPr>
        </p:nvSpPr>
        <p:spPr/>
        <p:txBody>
          <a:bodyPr/>
          <a:lstStyle/>
          <a:p>
            <a:fld id="{718CEC25-97A1-48A2-9CC4-22FB7E4FF90C}" type="slidenum">
              <a:rPr lang="en-US" smtClean="0"/>
              <a:t>40</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14178707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Creating the initial tests.</a:t>
            </a:r>
            <a:endParaRPr lang="en-US" dirty="0"/>
          </a:p>
        </p:txBody>
      </p:sp>
      <p:sp>
        <p:nvSpPr>
          <p:cNvPr id="8" name="Text Placeholder 7"/>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dirty="0"/>
              <a:t>2/7/2017</a:t>
            </a:r>
          </a:p>
        </p:txBody>
      </p:sp>
      <p:sp>
        <p:nvSpPr>
          <p:cNvPr id="5" name="Slide Number Placeholder 4"/>
          <p:cNvSpPr>
            <a:spLocks noGrp="1"/>
          </p:cNvSpPr>
          <p:nvPr>
            <p:ph type="sldNum" sz="quarter" idx="11"/>
          </p:nvPr>
        </p:nvSpPr>
        <p:spPr/>
        <p:txBody>
          <a:bodyPr/>
          <a:lstStyle/>
          <a:p>
            <a:fld id="{718CEC25-97A1-48A2-9CC4-22FB7E4FF90C}" type="slidenum">
              <a:rPr lang="en-US" smtClean="0"/>
              <a:t>41</a:t>
            </a:fld>
            <a:endParaRPr lang="en-US"/>
          </a:p>
        </p:txBody>
      </p:sp>
      <p:sp>
        <p:nvSpPr>
          <p:cNvPr id="6" name="Footer Placeholder 5"/>
          <p:cNvSpPr>
            <a:spLocks noGrp="1"/>
          </p:cNvSpPr>
          <p:nvPr>
            <p:ph type="ftr" sz="quarter" idx="12"/>
          </p:nvPr>
        </p:nvSpPr>
        <p:spPr/>
        <p:txBody>
          <a:bodyPr/>
          <a:lstStyle/>
          <a:p>
            <a:r>
              <a:rPr lang="en-US" dirty="0" err="1" smtClean="0"/>
              <a:t>pgTAP</a:t>
            </a:r>
            <a:endParaRPr lang="en-US" dirty="0"/>
          </a:p>
        </p:txBody>
      </p:sp>
    </p:spTree>
    <p:extLst>
      <p:ext uri="{BB962C8B-B14F-4D97-AF65-F5344CB8AC3E}">
        <p14:creationId xmlns:p14="http://schemas.microsoft.com/office/powerpoint/2010/main" val="12321181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Truncate the tables (17)</a:t>
            </a:r>
            <a:endParaRPr lang="en-US" dirty="0"/>
          </a:p>
        </p:txBody>
      </p:sp>
      <p:sp>
        <p:nvSpPr>
          <p:cNvPr id="3" name="Content Placeholder 2"/>
          <p:cNvSpPr>
            <a:spLocks noGrp="1"/>
          </p:cNvSpPr>
          <p:nvPr>
            <p:ph sz="quarter" idx="13"/>
          </p:nvPr>
        </p:nvSpPr>
        <p:spPr/>
        <p:txBody>
          <a:bodyPr>
            <a:normAutofit/>
          </a:bodyPr>
          <a:lstStyle/>
          <a:p>
            <a:r>
              <a:rPr lang="en-US" dirty="0" smtClean="0"/>
              <a:t>Make a directory called </a:t>
            </a:r>
            <a:r>
              <a:rPr lang="en-US" dirty="0" err="1" smtClean="0"/>
              <a:t>employee_test</a:t>
            </a:r>
            <a:r>
              <a:rPr lang="en-US" dirty="0" smtClean="0"/>
              <a:t> and create a file called 01_employee_test.sql</a:t>
            </a:r>
          </a:p>
          <a:p>
            <a:r>
              <a:rPr lang="en-US" dirty="0" smtClean="0"/>
              <a:t>First we want to truncate all our tables. While this could have been just a normal SQL command, we can wrap it inside a </a:t>
            </a:r>
            <a:r>
              <a:rPr lang="en-US" dirty="0" err="1" smtClean="0"/>
              <a:t>lives_ok</a:t>
            </a:r>
            <a:r>
              <a:rPr lang="en-US" dirty="0" smtClean="0"/>
              <a:t> to verify that it worked without any errors.</a:t>
            </a:r>
            <a:endParaRPr lang="en-US" dirty="0"/>
          </a:p>
        </p:txBody>
      </p:sp>
      <p:sp>
        <p:nvSpPr>
          <p:cNvPr id="7" name="Content Placeholder 6"/>
          <p:cNvSpPr>
            <a:spLocks noGrp="1"/>
          </p:cNvSpPr>
          <p:nvPr>
            <p:ph sz="quarter" idx="14"/>
          </p:nvPr>
        </p:nvSpPr>
        <p:spPr/>
        <p:txBody>
          <a:bodyPr>
            <a:noAutofit/>
          </a:bodyPr>
          <a:lstStyle/>
          <a:p>
            <a:pPr marL="0" indent="0">
              <a:buNone/>
            </a:pPr>
            <a:r>
              <a:rPr lang="en-US" sz="1100" dirty="0">
                <a:solidFill>
                  <a:srgbClr val="008080"/>
                </a:solidFill>
                <a:latin typeface="Consolas"/>
              </a:rPr>
              <a:t>-- Setup Test Variables </a:t>
            </a:r>
            <a:br>
              <a:rPr lang="en-US" sz="1100" dirty="0">
                <a:solidFill>
                  <a:srgbClr val="008080"/>
                </a:solidFill>
                <a:latin typeface="Consolas"/>
              </a:rPr>
            </a:br>
            <a:r>
              <a:rPr lang="en-US" sz="1100" dirty="0">
                <a:solidFill>
                  <a:srgbClr val="000000"/>
                </a:solidFill>
                <a:latin typeface="Consolas"/>
              </a:rPr>
              <a:t>\</a:t>
            </a:r>
            <a:r>
              <a:rPr lang="en-US" sz="1100" dirty="0">
                <a:solidFill>
                  <a:srgbClr val="0000FF"/>
                </a:solidFill>
                <a:latin typeface="Consolas"/>
              </a:rPr>
              <a:t>set</a:t>
            </a:r>
            <a:r>
              <a:rPr lang="en-US" sz="1100" dirty="0">
                <a:solidFill>
                  <a:srgbClr val="000000"/>
                </a:solidFill>
                <a:latin typeface="Consolas"/>
              </a:rPr>
              <a:t> </a:t>
            </a:r>
            <a:r>
              <a:rPr lang="en-US" sz="1100" dirty="0" err="1">
                <a:solidFill>
                  <a:srgbClr val="000000"/>
                </a:solidFill>
                <a:latin typeface="Consolas"/>
              </a:rPr>
              <a:t>test_name</a:t>
            </a:r>
            <a:r>
              <a:rPr lang="en-US" sz="1100" dirty="0">
                <a:solidFill>
                  <a:srgbClr val="000000"/>
                </a:solidFill>
                <a:latin typeface="Consolas"/>
              </a:rPr>
              <a:t> </a:t>
            </a:r>
            <a:r>
              <a:rPr lang="en-US" sz="1100" dirty="0">
                <a:solidFill>
                  <a:srgbClr val="FF0000"/>
                </a:solidFill>
                <a:latin typeface="Consolas"/>
              </a:rPr>
              <a:t>'</a:t>
            </a:r>
            <a:r>
              <a:rPr lang="en-US" sz="1100" dirty="0" err="1">
                <a:solidFill>
                  <a:srgbClr val="FF0000"/>
                </a:solidFill>
                <a:latin typeface="Consolas"/>
              </a:rPr>
              <a:t>employee_status</a:t>
            </a:r>
            <a:r>
              <a:rPr lang="en-US" sz="1100" dirty="0">
                <a:solidFill>
                  <a:srgbClr val="FF0000"/>
                </a:solidFill>
                <a:latin typeface="Consolas"/>
              </a:rPr>
              <a:t>'</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a:t>
            </a:r>
            <a:r>
              <a:rPr lang="en-US" sz="1100" dirty="0">
                <a:solidFill>
                  <a:srgbClr val="0000FF"/>
                </a:solidFill>
                <a:latin typeface="Consolas"/>
              </a:rPr>
              <a:t>set</a:t>
            </a:r>
            <a:r>
              <a:rPr lang="en-US" sz="1100" dirty="0">
                <a:solidFill>
                  <a:srgbClr val="000000"/>
                </a:solidFill>
                <a:latin typeface="Consolas"/>
              </a:rPr>
              <a:t> </a:t>
            </a:r>
            <a:r>
              <a:rPr lang="en-US" sz="1100" dirty="0" err="1">
                <a:solidFill>
                  <a:srgbClr val="000000"/>
                </a:solidFill>
                <a:latin typeface="Consolas"/>
              </a:rPr>
              <a:t>test_user</a:t>
            </a:r>
            <a:r>
              <a:rPr lang="en-US" sz="1100" dirty="0">
                <a:solidFill>
                  <a:srgbClr val="000000"/>
                </a:solidFill>
                <a:latin typeface="Consolas"/>
              </a:rPr>
              <a:t> </a:t>
            </a:r>
            <a:r>
              <a:rPr lang="en-US" sz="1100" dirty="0">
                <a:solidFill>
                  <a:srgbClr val="FF0000"/>
                </a:solidFill>
                <a:latin typeface="Consolas"/>
              </a:rPr>
              <a:t>'</a:t>
            </a:r>
            <a:r>
              <a:rPr lang="en-US" sz="1100" dirty="0" err="1">
                <a:solidFill>
                  <a:srgbClr val="FF0000"/>
                </a:solidFill>
                <a:latin typeface="Consolas"/>
              </a:rPr>
              <a:t>lalbin</a:t>
            </a:r>
            <a:r>
              <a:rPr lang="en-US" sz="1100" dirty="0">
                <a:solidFill>
                  <a:srgbClr val="FF0000"/>
                </a:solidFill>
                <a:latin typeface="Consolas"/>
              </a:rPr>
              <a:t>'</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a:t>
            </a:r>
            <a:r>
              <a:rPr lang="en-US" sz="1100" dirty="0">
                <a:solidFill>
                  <a:srgbClr val="0000FF"/>
                </a:solidFill>
                <a:latin typeface="Consolas"/>
              </a:rPr>
              <a:t>set</a:t>
            </a:r>
            <a:r>
              <a:rPr lang="en-US" sz="1100" dirty="0">
                <a:solidFill>
                  <a:srgbClr val="000000"/>
                </a:solidFill>
                <a:latin typeface="Consolas"/>
              </a:rPr>
              <a:t> </a:t>
            </a:r>
            <a:r>
              <a:rPr lang="en-US" sz="1100" dirty="0" err="1">
                <a:solidFill>
                  <a:srgbClr val="000000"/>
                </a:solidFill>
                <a:latin typeface="Consolas"/>
              </a:rPr>
              <a:t>test_production_database</a:t>
            </a:r>
            <a:r>
              <a:rPr lang="en-US" sz="1100" dirty="0">
                <a:solidFill>
                  <a:srgbClr val="000000"/>
                </a:solidFill>
                <a:latin typeface="Consolas"/>
              </a:rPr>
              <a:t> </a:t>
            </a:r>
            <a:r>
              <a:rPr lang="en-US" sz="1100" dirty="0">
                <a:solidFill>
                  <a:srgbClr val="FF0000"/>
                </a:solidFill>
                <a:latin typeface="Consolas"/>
              </a:rPr>
              <a:t>'sandbox'</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a:t>
            </a:r>
            <a:r>
              <a:rPr lang="en-US" sz="1100" dirty="0">
                <a:solidFill>
                  <a:srgbClr val="0000FF"/>
                </a:solidFill>
                <a:latin typeface="Consolas"/>
              </a:rPr>
              <a:t>set</a:t>
            </a:r>
            <a:r>
              <a:rPr lang="en-US" sz="1100" dirty="0">
                <a:solidFill>
                  <a:srgbClr val="000000"/>
                </a:solidFill>
                <a:latin typeface="Consolas"/>
              </a:rPr>
              <a:t> </a:t>
            </a:r>
            <a:r>
              <a:rPr lang="en-US" sz="1100" dirty="0">
                <a:solidFill>
                  <a:srgbClr val="0000FF"/>
                </a:solidFill>
                <a:latin typeface="Consolas"/>
              </a:rPr>
              <a:t>plan</a:t>
            </a:r>
            <a:r>
              <a:rPr lang="en-US" sz="1100" dirty="0">
                <a:solidFill>
                  <a:srgbClr val="000000"/>
                </a:solidFill>
                <a:latin typeface="Consolas"/>
              </a:rPr>
              <a:t> </a:t>
            </a:r>
            <a:r>
              <a:rPr lang="en-US" sz="1100" b="1" dirty="0">
                <a:solidFill>
                  <a:srgbClr val="800000"/>
                </a:solidFill>
                <a:latin typeface="Consolas"/>
              </a:rPr>
              <a:t>4</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r>
            <a:br>
              <a:rPr lang="en-US" sz="1100" dirty="0">
                <a:solidFill>
                  <a:srgbClr val="000000"/>
                </a:solidFill>
                <a:latin typeface="Consolas"/>
              </a:rPr>
            </a:br>
            <a:r>
              <a:rPr lang="en-US" sz="1100" dirty="0">
                <a:solidFill>
                  <a:srgbClr val="008080"/>
                </a:solidFill>
                <a:latin typeface="Consolas"/>
              </a:rPr>
              <a:t>-- Install </a:t>
            </a:r>
            <a:r>
              <a:rPr lang="en-US" sz="1100" dirty="0" err="1">
                <a:solidFill>
                  <a:srgbClr val="008080"/>
                </a:solidFill>
                <a:latin typeface="Consolas"/>
              </a:rPr>
              <a:t>pgTAP</a:t>
            </a:r>
            <a:r>
              <a:rPr lang="en-US" sz="1100" dirty="0">
                <a:solidFill>
                  <a:srgbClr val="008080"/>
                </a:solidFill>
                <a:latin typeface="Consolas"/>
              </a:rPr>
              <a:t>, show diagnostics, and start common tests </a:t>
            </a:r>
            <a:br>
              <a:rPr lang="en-US" sz="1100" dirty="0">
                <a:solidFill>
                  <a:srgbClr val="008080"/>
                </a:solidFill>
                <a:latin typeface="Consolas"/>
              </a:rPr>
            </a:br>
            <a:r>
              <a:rPr lang="en-US" sz="1100" dirty="0">
                <a:solidFill>
                  <a:srgbClr val="000000"/>
                </a:solidFill>
                <a:latin typeface="Consolas"/>
              </a:rPr>
              <a:t>\</a:t>
            </a:r>
            <a:r>
              <a:rPr lang="en-US" sz="1100" dirty="0" err="1">
                <a:solidFill>
                  <a:srgbClr val="000000"/>
                </a:solidFill>
                <a:latin typeface="Consolas"/>
              </a:rPr>
              <a:t>ir</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common</a:t>
            </a:r>
            <a:r>
              <a:rPr lang="en-US" sz="1100" dirty="0">
                <a:solidFill>
                  <a:srgbClr val="808080"/>
                </a:solidFill>
                <a:latin typeface="Consolas"/>
              </a:rPr>
              <a:t>/</a:t>
            </a:r>
            <a:r>
              <a:rPr lang="en-US" sz="1100" dirty="0" err="1">
                <a:solidFill>
                  <a:srgbClr val="000000"/>
                </a:solidFill>
                <a:latin typeface="Consolas"/>
              </a:rPr>
              <a:t>diagnostic.sql</a:t>
            </a:r>
            <a:r>
              <a:rPr lang="en-US" sz="1100" dirty="0">
                <a:solidFill>
                  <a:srgbClr val="000000"/>
                </a:solidFill>
                <a:latin typeface="Consolas"/>
              </a:rPr>
              <a:t> </a:t>
            </a:r>
            <a:br>
              <a:rPr lang="en-US" sz="1100" dirty="0">
                <a:solidFill>
                  <a:srgbClr val="000000"/>
                </a:solidFill>
                <a:latin typeface="Consolas"/>
              </a:rPr>
            </a:br>
            <a:r>
              <a:rPr lang="en-US" sz="1100" dirty="0">
                <a:solidFill>
                  <a:srgbClr val="008080"/>
                </a:solidFill>
                <a:latin typeface="Consolas"/>
              </a:rPr>
              <a:t>--\i common/</a:t>
            </a:r>
            <a:r>
              <a:rPr lang="en-US" sz="1100" dirty="0" err="1">
                <a:solidFill>
                  <a:srgbClr val="008080"/>
                </a:solidFill>
                <a:latin typeface="Consolas"/>
              </a:rPr>
              <a:t>diagnostic.sql</a:t>
            </a:r>
            <a:r>
              <a:rPr lang="en-US" sz="1100" dirty="0">
                <a:solidFill>
                  <a:srgbClr val="008080"/>
                </a:solidFill>
                <a:latin typeface="Consolas"/>
              </a:rPr>
              <a:t> </a:t>
            </a:r>
            <a:br>
              <a:rPr lang="en-US" sz="1100" dirty="0">
                <a:solidFill>
                  <a:srgbClr val="008080"/>
                </a:solidFill>
                <a:latin typeface="Consolas"/>
              </a:rPr>
            </a:br>
            <a:r>
              <a:rPr lang="en-US" sz="1100" dirty="0">
                <a:solidFill>
                  <a:srgbClr val="000000"/>
                </a:solidFill>
                <a:latin typeface="Consolas"/>
              </a:rPr>
              <a:t/>
            </a:r>
            <a:br>
              <a:rPr lang="en-US" sz="1100" dirty="0">
                <a:solidFill>
                  <a:srgbClr val="000000"/>
                </a:solidFill>
                <a:latin typeface="Consolas"/>
              </a:rPr>
            </a:br>
            <a:r>
              <a:rPr lang="en-US" sz="1100" dirty="0">
                <a:solidFill>
                  <a:srgbClr val="0000FF"/>
                </a:solidFill>
                <a:latin typeface="Consolas"/>
              </a:rPr>
              <a:t>SELECT</a:t>
            </a:r>
            <a:r>
              <a:rPr lang="en-US" sz="1100" dirty="0">
                <a:solidFill>
                  <a:srgbClr val="000000"/>
                </a:solidFill>
                <a:latin typeface="Consolas"/>
              </a:rPr>
              <a:t> </a:t>
            </a:r>
            <a:r>
              <a:rPr lang="en-US" sz="1100" dirty="0" err="1">
                <a:solidFill>
                  <a:srgbClr val="000000"/>
                </a:solidFill>
                <a:latin typeface="Consolas"/>
              </a:rPr>
              <a:t>lives_ok</a:t>
            </a:r>
            <a:r>
              <a:rPr lang="en-US" sz="1100" dirty="0">
                <a:solidFill>
                  <a:srgbClr val="000000"/>
                </a:solidFill>
                <a:latin typeface="Consolas"/>
              </a:rPr>
              <a:t>(</a:t>
            </a:r>
            <a:r>
              <a:rPr lang="en-US" sz="1100" dirty="0">
                <a:solidFill>
                  <a:srgbClr val="FF0000"/>
                </a:solidFill>
                <a:latin typeface="Consolas"/>
              </a:rPr>
              <a:t>'TRUNCATE </a:t>
            </a:r>
            <a:r>
              <a:rPr lang="en-US" sz="1100" dirty="0" err="1">
                <a:solidFill>
                  <a:srgbClr val="FF0000"/>
                </a:solidFill>
                <a:latin typeface="Consolas"/>
              </a:rPr>
              <a:t>table_a</a:t>
            </a:r>
            <a:r>
              <a:rPr lang="en-US" sz="1100" dirty="0">
                <a:solidFill>
                  <a:srgbClr val="FF0000"/>
                </a:solidFill>
                <a:latin typeface="Consolas"/>
              </a:rPr>
              <a:t>, </a:t>
            </a:r>
            <a:r>
              <a:rPr lang="en-US" sz="1100" dirty="0" err="1">
                <a:solidFill>
                  <a:srgbClr val="FF0000"/>
                </a:solidFill>
                <a:latin typeface="Consolas"/>
              </a:rPr>
              <a:t>table_b</a:t>
            </a:r>
            <a:r>
              <a:rPr lang="en-US" sz="1100" dirty="0">
                <a:solidFill>
                  <a:srgbClr val="FF0000"/>
                </a:solidFill>
                <a:latin typeface="Consolas"/>
              </a:rPr>
              <a:t>'</a:t>
            </a:r>
            <a:r>
              <a:rPr lang="en-US" sz="1100" dirty="0">
                <a:solidFill>
                  <a:srgbClr val="000000"/>
                </a:solidFill>
                <a:latin typeface="Consolas"/>
              </a:rPr>
              <a:t>, </a:t>
            </a:r>
            <a:r>
              <a:rPr lang="en-US" sz="1100" dirty="0">
                <a:solidFill>
                  <a:srgbClr val="FF0000"/>
                </a:solidFill>
                <a:latin typeface="Consolas"/>
              </a:rPr>
              <a:t>'Truncating tables in </a:t>
            </a:r>
            <a:r>
              <a:rPr lang="en-US" sz="1100" dirty="0" err="1">
                <a:solidFill>
                  <a:srgbClr val="FF0000"/>
                </a:solidFill>
                <a:latin typeface="Consolas"/>
              </a:rPr>
              <a:t>preperation</a:t>
            </a:r>
            <a:r>
              <a:rPr lang="en-US" sz="1100" dirty="0">
                <a:solidFill>
                  <a:srgbClr val="FF0000"/>
                </a:solidFill>
                <a:latin typeface="Consolas"/>
              </a:rPr>
              <a:t> for testing'</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r>
            <a:br>
              <a:rPr lang="en-US" sz="1100" dirty="0">
                <a:solidFill>
                  <a:srgbClr val="000000"/>
                </a:solidFill>
                <a:latin typeface="Consolas"/>
              </a:rPr>
            </a:br>
            <a:endParaRPr lang="en-US" sz="1100" dirty="0">
              <a:latin typeface="Consolas"/>
            </a:endParaRPr>
          </a:p>
        </p:txBody>
      </p:sp>
      <p:sp>
        <p:nvSpPr>
          <p:cNvPr id="4" name="Date Placeholder 3"/>
          <p:cNvSpPr>
            <a:spLocks noGrp="1"/>
          </p:cNvSpPr>
          <p:nvPr>
            <p:ph type="dt" sz="half" idx="15"/>
          </p:nvPr>
        </p:nvSpPr>
        <p:spPr/>
        <p:txBody>
          <a:bodyPr/>
          <a:lstStyle/>
          <a:p>
            <a:r>
              <a:rPr lang="en-US" dirty="0"/>
              <a:t>2/7/2017</a:t>
            </a:r>
          </a:p>
        </p:txBody>
      </p:sp>
      <p:sp>
        <p:nvSpPr>
          <p:cNvPr id="5" name="Slide Number Placeholder 4"/>
          <p:cNvSpPr>
            <a:spLocks noGrp="1"/>
          </p:cNvSpPr>
          <p:nvPr>
            <p:ph type="sldNum" sz="quarter" idx="16"/>
          </p:nvPr>
        </p:nvSpPr>
        <p:spPr/>
        <p:txBody>
          <a:bodyPr/>
          <a:lstStyle/>
          <a:p>
            <a:fld id="{718CEC25-97A1-48A2-9CC4-22FB7E4FF90C}" type="slidenum">
              <a:rPr lang="en-US" smtClean="0"/>
              <a:t>42</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33597629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 the test data (18 &amp; 19)</a:t>
            </a:r>
            <a:endParaRPr lang="en-US" dirty="0"/>
          </a:p>
        </p:txBody>
      </p:sp>
      <p:sp>
        <p:nvSpPr>
          <p:cNvPr id="3" name="Content Placeholder 2"/>
          <p:cNvSpPr>
            <a:spLocks noGrp="1"/>
          </p:cNvSpPr>
          <p:nvPr>
            <p:ph sz="quarter" idx="13"/>
          </p:nvPr>
        </p:nvSpPr>
        <p:spPr/>
        <p:txBody>
          <a:bodyPr>
            <a:normAutofit/>
          </a:bodyPr>
          <a:lstStyle/>
          <a:p>
            <a:r>
              <a:rPr lang="en-US" dirty="0" smtClean="0"/>
              <a:t>Next we need to insert our test records.</a:t>
            </a:r>
            <a:endParaRPr lang="en-US" dirty="0"/>
          </a:p>
        </p:txBody>
      </p:sp>
      <p:sp>
        <p:nvSpPr>
          <p:cNvPr id="7" name="Content Placeholder 6"/>
          <p:cNvSpPr>
            <a:spLocks noGrp="1"/>
          </p:cNvSpPr>
          <p:nvPr>
            <p:ph sz="quarter" idx="14"/>
          </p:nvPr>
        </p:nvSpPr>
        <p:spPr/>
        <p:txBody>
          <a:bodyPr>
            <a:noAutofit/>
          </a:bodyPr>
          <a:lstStyle/>
          <a:p>
            <a:pPr marL="0" indent="0">
              <a:buNone/>
            </a:pPr>
            <a:r>
              <a:rPr lang="en-US" sz="1100" dirty="0" smtClean="0">
                <a:solidFill>
                  <a:srgbClr val="0000FF"/>
                </a:solidFill>
                <a:latin typeface="Consolas"/>
              </a:rPr>
              <a:t>SELECT</a:t>
            </a:r>
            <a:r>
              <a:rPr lang="en-US" sz="1100" dirty="0" smtClean="0">
                <a:solidFill>
                  <a:srgbClr val="000000"/>
                </a:solidFill>
                <a:latin typeface="Consolas"/>
              </a:rPr>
              <a:t> </a:t>
            </a:r>
            <a:r>
              <a:rPr lang="en-US" sz="1100" dirty="0" err="1">
                <a:solidFill>
                  <a:srgbClr val="000000"/>
                </a:solidFill>
                <a:latin typeface="Consolas"/>
              </a:rPr>
              <a:t>lives_ok</a:t>
            </a:r>
            <a:r>
              <a:rPr lang="en-US" sz="1100" dirty="0">
                <a:solidFill>
                  <a:srgbClr val="000000"/>
                </a:solidFill>
                <a:latin typeface="Consolas"/>
              </a:rPr>
              <a:t>(E</a:t>
            </a:r>
            <a:r>
              <a:rPr lang="en-US" sz="1100" dirty="0">
                <a:solidFill>
                  <a:srgbClr val="FF0000"/>
                </a:solidFill>
                <a:latin typeface="Consolas"/>
              </a:rPr>
              <a:t>'INSERT INTO </a:t>
            </a:r>
            <a:r>
              <a:rPr lang="en-US" sz="1100" dirty="0" err="1">
                <a:solidFill>
                  <a:srgbClr val="FF0000"/>
                </a:solidFill>
                <a:latin typeface="Consolas"/>
              </a:rPr>
              <a:t>table_a</a:t>
            </a:r>
            <a:r>
              <a:rPr lang="en-US" sz="1100" dirty="0">
                <a:solidFill>
                  <a:srgbClr val="FF0000"/>
                </a:solidFill>
                <a:latin typeface="Consolas"/>
              </a:rPr>
              <a:t> VALUES </a:t>
            </a:r>
            <a:r>
              <a:rPr lang="en-US" sz="1100" dirty="0" smtClean="0">
                <a:solidFill>
                  <a:srgbClr val="FF0000"/>
                </a:solidFill>
                <a:latin typeface="Consolas"/>
              </a:rPr>
              <a:t/>
            </a:r>
            <a:br>
              <a:rPr lang="en-US" sz="1100" dirty="0" smtClean="0">
                <a:solidFill>
                  <a:srgbClr val="FF0000"/>
                </a:solidFill>
                <a:latin typeface="Consolas"/>
              </a:rPr>
            </a:br>
            <a:r>
              <a:rPr lang="en-US" sz="1100" dirty="0" smtClean="0">
                <a:solidFill>
                  <a:srgbClr val="FF0000"/>
                </a:solidFill>
                <a:latin typeface="Consolas"/>
              </a:rPr>
              <a:t>(</a:t>
            </a:r>
            <a:r>
              <a:rPr lang="en-US" sz="1100" dirty="0">
                <a:solidFill>
                  <a:srgbClr val="FF0000"/>
                </a:solidFill>
                <a:latin typeface="Consolas"/>
              </a:rPr>
              <a:t>1, ''Lloyd''), </a:t>
            </a:r>
            <a:r>
              <a:rPr lang="en-US" sz="1100" dirty="0" smtClean="0">
                <a:solidFill>
                  <a:srgbClr val="FF0000"/>
                </a:solidFill>
                <a:latin typeface="Consolas"/>
              </a:rPr>
              <a:t/>
            </a:r>
            <a:br>
              <a:rPr lang="en-US" sz="1100" dirty="0" smtClean="0">
                <a:solidFill>
                  <a:srgbClr val="FF0000"/>
                </a:solidFill>
                <a:latin typeface="Consolas"/>
              </a:rPr>
            </a:br>
            <a:r>
              <a:rPr lang="en-US" sz="1100" dirty="0" smtClean="0">
                <a:solidFill>
                  <a:srgbClr val="FF0000"/>
                </a:solidFill>
                <a:latin typeface="Consolas"/>
              </a:rPr>
              <a:t>(</a:t>
            </a:r>
            <a:r>
              <a:rPr lang="en-US" sz="1100" dirty="0">
                <a:solidFill>
                  <a:srgbClr val="FF0000"/>
                </a:solidFill>
                <a:latin typeface="Consolas"/>
              </a:rPr>
              <a:t>2, ''Judy''), </a:t>
            </a:r>
            <a:r>
              <a:rPr lang="en-US" sz="1100" dirty="0" smtClean="0">
                <a:solidFill>
                  <a:srgbClr val="FF0000"/>
                </a:solidFill>
                <a:latin typeface="Consolas"/>
              </a:rPr>
              <a:t/>
            </a:r>
            <a:br>
              <a:rPr lang="en-US" sz="1100" dirty="0" smtClean="0">
                <a:solidFill>
                  <a:srgbClr val="FF0000"/>
                </a:solidFill>
                <a:latin typeface="Consolas"/>
              </a:rPr>
            </a:br>
            <a:r>
              <a:rPr lang="en-US" sz="1100" dirty="0" smtClean="0">
                <a:solidFill>
                  <a:srgbClr val="FF0000"/>
                </a:solidFill>
                <a:latin typeface="Consolas"/>
              </a:rPr>
              <a:t>(</a:t>
            </a:r>
            <a:r>
              <a:rPr lang="en-US" sz="1100" dirty="0">
                <a:solidFill>
                  <a:srgbClr val="FF0000"/>
                </a:solidFill>
                <a:latin typeface="Consolas"/>
              </a:rPr>
              <a:t>3, ''Gerald'')'</a:t>
            </a:r>
            <a:r>
              <a:rPr lang="en-US" sz="1100" dirty="0">
                <a:solidFill>
                  <a:srgbClr val="000000"/>
                </a:solidFill>
                <a:latin typeface="Consolas"/>
              </a:rPr>
              <a:t>, </a:t>
            </a:r>
            <a:r>
              <a:rPr lang="en-US" sz="1100" dirty="0" smtClean="0">
                <a:solidFill>
                  <a:srgbClr val="000000"/>
                </a:solidFill>
                <a:latin typeface="Consolas"/>
              </a:rPr>
              <a:t/>
            </a:r>
            <a:br>
              <a:rPr lang="en-US" sz="1100" dirty="0" smtClean="0">
                <a:solidFill>
                  <a:srgbClr val="000000"/>
                </a:solidFill>
                <a:latin typeface="Consolas"/>
              </a:rPr>
            </a:br>
            <a:r>
              <a:rPr lang="en-US" sz="1100" dirty="0" smtClean="0">
                <a:solidFill>
                  <a:srgbClr val="FF0000"/>
                </a:solidFill>
                <a:latin typeface="Consolas"/>
              </a:rPr>
              <a:t>'Inserting </a:t>
            </a:r>
            <a:r>
              <a:rPr lang="en-US" sz="1100" dirty="0">
                <a:solidFill>
                  <a:srgbClr val="FF0000"/>
                </a:solidFill>
                <a:latin typeface="Consolas"/>
              </a:rPr>
              <a:t>Test Data into </a:t>
            </a:r>
            <a:r>
              <a:rPr lang="en-US" sz="1100" dirty="0" err="1">
                <a:solidFill>
                  <a:srgbClr val="FF0000"/>
                </a:solidFill>
                <a:latin typeface="Consolas"/>
              </a:rPr>
              <a:t>table_a</a:t>
            </a:r>
            <a:r>
              <a:rPr lang="en-US" sz="1100" dirty="0">
                <a:solidFill>
                  <a:srgbClr val="FF0000"/>
                </a:solidFill>
                <a:latin typeface="Consolas"/>
              </a:rPr>
              <a:t>'</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r>
            <a:br>
              <a:rPr lang="en-US" sz="1100" dirty="0">
                <a:solidFill>
                  <a:srgbClr val="000000"/>
                </a:solidFill>
                <a:latin typeface="Consolas"/>
              </a:rPr>
            </a:br>
            <a:r>
              <a:rPr lang="en-US" sz="1100" dirty="0">
                <a:solidFill>
                  <a:srgbClr val="0000FF"/>
                </a:solidFill>
                <a:latin typeface="Consolas"/>
              </a:rPr>
              <a:t>SELECT</a:t>
            </a:r>
            <a:r>
              <a:rPr lang="en-US" sz="1100" dirty="0">
                <a:solidFill>
                  <a:srgbClr val="000000"/>
                </a:solidFill>
                <a:latin typeface="Consolas"/>
              </a:rPr>
              <a:t> </a:t>
            </a:r>
            <a:r>
              <a:rPr lang="en-US" sz="1100" dirty="0" err="1">
                <a:solidFill>
                  <a:srgbClr val="000000"/>
                </a:solidFill>
                <a:latin typeface="Consolas"/>
              </a:rPr>
              <a:t>lives_ok</a:t>
            </a:r>
            <a:r>
              <a:rPr lang="en-US" sz="1100" dirty="0">
                <a:solidFill>
                  <a:srgbClr val="000000"/>
                </a:solidFill>
                <a:latin typeface="Consolas"/>
              </a:rPr>
              <a:t>(E</a:t>
            </a:r>
            <a:r>
              <a:rPr lang="en-US" sz="1100" dirty="0">
                <a:solidFill>
                  <a:srgbClr val="FF0000"/>
                </a:solidFill>
                <a:latin typeface="Consolas"/>
              </a:rPr>
              <a:t>'INSERT INTO </a:t>
            </a:r>
            <a:r>
              <a:rPr lang="en-US" sz="1100" dirty="0" err="1">
                <a:solidFill>
                  <a:srgbClr val="FF0000"/>
                </a:solidFill>
                <a:latin typeface="Consolas"/>
              </a:rPr>
              <a:t>table_b</a:t>
            </a:r>
            <a:r>
              <a:rPr lang="en-US" sz="1100" dirty="0">
                <a:solidFill>
                  <a:srgbClr val="FF0000"/>
                </a:solidFill>
                <a:latin typeface="Consolas"/>
              </a:rPr>
              <a:t> VALUES </a:t>
            </a:r>
            <a:r>
              <a:rPr lang="en-US" sz="1100" dirty="0" smtClean="0">
                <a:solidFill>
                  <a:srgbClr val="FF0000"/>
                </a:solidFill>
                <a:latin typeface="Consolas"/>
              </a:rPr>
              <a:t/>
            </a:r>
            <a:br>
              <a:rPr lang="en-US" sz="1100" dirty="0" smtClean="0">
                <a:solidFill>
                  <a:srgbClr val="FF0000"/>
                </a:solidFill>
                <a:latin typeface="Consolas"/>
              </a:rPr>
            </a:br>
            <a:r>
              <a:rPr lang="en-US" sz="1100" dirty="0" smtClean="0">
                <a:solidFill>
                  <a:srgbClr val="FF0000"/>
                </a:solidFill>
                <a:latin typeface="Consolas"/>
              </a:rPr>
              <a:t>(</a:t>
            </a:r>
            <a:r>
              <a:rPr lang="en-US" sz="1100" dirty="0">
                <a:solidFill>
                  <a:srgbClr val="FF0000"/>
                </a:solidFill>
                <a:latin typeface="Consolas"/>
              </a:rPr>
              <a:t>1, 1, ''Hired'', ''1/1/14''), </a:t>
            </a:r>
            <a:r>
              <a:rPr lang="en-US" sz="1100" dirty="0" smtClean="0">
                <a:solidFill>
                  <a:srgbClr val="FF0000"/>
                </a:solidFill>
                <a:latin typeface="Consolas"/>
              </a:rPr>
              <a:t/>
            </a:r>
            <a:br>
              <a:rPr lang="en-US" sz="1100" dirty="0" smtClean="0">
                <a:solidFill>
                  <a:srgbClr val="FF0000"/>
                </a:solidFill>
                <a:latin typeface="Consolas"/>
              </a:rPr>
            </a:br>
            <a:r>
              <a:rPr lang="en-US" sz="1100" dirty="0" smtClean="0">
                <a:solidFill>
                  <a:srgbClr val="FF0000"/>
                </a:solidFill>
                <a:latin typeface="Consolas"/>
              </a:rPr>
              <a:t>(</a:t>
            </a:r>
            <a:r>
              <a:rPr lang="en-US" sz="1100" dirty="0">
                <a:solidFill>
                  <a:srgbClr val="FF0000"/>
                </a:solidFill>
                <a:latin typeface="Consolas"/>
              </a:rPr>
              <a:t>2, 2, ''Hired'', ''1/1/15''), </a:t>
            </a:r>
            <a:r>
              <a:rPr lang="en-US" sz="1100" dirty="0" smtClean="0">
                <a:solidFill>
                  <a:srgbClr val="FF0000"/>
                </a:solidFill>
                <a:latin typeface="Consolas"/>
              </a:rPr>
              <a:t/>
            </a:r>
            <a:br>
              <a:rPr lang="en-US" sz="1100" dirty="0" smtClean="0">
                <a:solidFill>
                  <a:srgbClr val="FF0000"/>
                </a:solidFill>
                <a:latin typeface="Consolas"/>
              </a:rPr>
            </a:br>
            <a:r>
              <a:rPr lang="en-US" sz="1100" dirty="0" smtClean="0">
                <a:solidFill>
                  <a:srgbClr val="FF0000"/>
                </a:solidFill>
                <a:latin typeface="Consolas"/>
              </a:rPr>
              <a:t>(</a:t>
            </a:r>
            <a:r>
              <a:rPr lang="en-US" sz="1100" dirty="0">
                <a:solidFill>
                  <a:srgbClr val="FF0000"/>
                </a:solidFill>
                <a:latin typeface="Consolas"/>
              </a:rPr>
              <a:t>3, 3, ''Hired'', ''1/1/16''), </a:t>
            </a:r>
            <a:r>
              <a:rPr lang="en-US" sz="1100" dirty="0" smtClean="0">
                <a:solidFill>
                  <a:srgbClr val="FF0000"/>
                </a:solidFill>
                <a:latin typeface="Consolas"/>
              </a:rPr>
              <a:t/>
            </a:r>
            <a:br>
              <a:rPr lang="en-US" sz="1100" dirty="0" smtClean="0">
                <a:solidFill>
                  <a:srgbClr val="FF0000"/>
                </a:solidFill>
                <a:latin typeface="Consolas"/>
              </a:rPr>
            </a:br>
            <a:r>
              <a:rPr lang="en-US" sz="1100" dirty="0" smtClean="0">
                <a:solidFill>
                  <a:srgbClr val="FF0000"/>
                </a:solidFill>
                <a:latin typeface="Consolas"/>
              </a:rPr>
              <a:t>(</a:t>
            </a:r>
            <a:r>
              <a:rPr lang="en-US" sz="1100" dirty="0">
                <a:solidFill>
                  <a:srgbClr val="FF0000"/>
                </a:solidFill>
                <a:latin typeface="Consolas"/>
              </a:rPr>
              <a:t>4, 2, ''Maternity'', ''4/5/16''), </a:t>
            </a:r>
            <a:r>
              <a:rPr lang="en-US" sz="1100" dirty="0" smtClean="0">
                <a:solidFill>
                  <a:srgbClr val="FF0000"/>
                </a:solidFill>
                <a:latin typeface="Consolas"/>
              </a:rPr>
              <a:t/>
            </a:r>
            <a:br>
              <a:rPr lang="en-US" sz="1100" dirty="0" smtClean="0">
                <a:solidFill>
                  <a:srgbClr val="FF0000"/>
                </a:solidFill>
                <a:latin typeface="Consolas"/>
              </a:rPr>
            </a:br>
            <a:r>
              <a:rPr lang="en-US" sz="1100" dirty="0" smtClean="0">
                <a:solidFill>
                  <a:srgbClr val="FF0000"/>
                </a:solidFill>
                <a:latin typeface="Consolas"/>
              </a:rPr>
              <a:t>(</a:t>
            </a:r>
            <a:r>
              <a:rPr lang="en-US" sz="1100" dirty="0">
                <a:solidFill>
                  <a:srgbClr val="FF0000"/>
                </a:solidFill>
                <a:latin typeface="Consolas"/>
              </a:rPr>
              <a:t>5, 2, ''Normal'', ''5/5/16''), </a:t>
            </a:r>
            <a:r>
              <a:rPr lang="en-US" sz="1100" dirty="0" smtClean="0">
                <a:solidFill>
                  <a:srgbClr val="FF0000"/>
                </a:solidFill>
                <a:latin typeface="Consolas"/>
              </a:rPr>
              <a:t/>
            </a:r>
            <a:br>
              <a:rPr lang="en-US" sz="1100" dirty="0" smtClean="0">
                <a:solidFill>
                  <a:srgbClr val="FF0000"/>
                </a:solidFill>
                <a:latin typeface="Consolas"/>
              </a:rPr>
            </a:br>
            <a:r>
              <a:rPr lang="en-US" sz="1100" dirty="0" smtClean="0">
                <a:solidFill>
                  <a:srgbClr val="FF0000"/>
                </a:solidFill>
                <a:latin typeface="Consolas"/>
              </a:rPr>
              <a:t>(</a:t>
            </a:r>
            <a:r>
              <a:rPr lang="en-US" sz="1100" dirty="0">
                <a:solidFill>
                  <a:srgbClr val="FF0000"/>
                </a:solidFill>
                <a:latin typeface="Consolas"/>
              </a:rPr>
              <a:t>6, 3, ''Left'', ''10/15/16'')'</a:t>
            </a:r>
            <a:r>
              <a:rPr lang="en-US" sz="1100" dirty="0">
                <a:solidFill>
                  <a:srgbClr val="000000"/>
                </a:solidFill>
                <a:latin typeface="Consolas"/>
              </a:rPr>
              <a:t>, </a:t>
            </a:r>
            <a:r>
              <a:rPr lang="en-US" sz="1100" dirty="0" smtClean="0">
                <a:solidFill>
                  <a:srgbClr val="000000"/>
                </a:solidFill>
                <a:latin typeface="Consolas"/>
              </a:rPr>
              <a:t/>
            </a:r>
            <a:br>
              <a:rPr lang="en-US" sz="1100" dirty="0" smtClean="0">
                <a:solidFill>
                  <a:srgbClr val="000000"/>
                </a:solidFill>
                <a:latin typeface="Consolas"/>
              </a:rPr>
            </a:br>
            <a:r>
              <a:rPr lang="en-US" sz="1100" dirty="0" smtClean="0">
                <a:solidFill>
                  <a:srgbClr val="FF0000"/>
                </a:solidFill>
                <a:latin typeface="Consolas"/>
              </a:rPr>
              <a:t>'Inserting </a:t>
            </a:r>
            <a:r>
              <a:rPr lang="en-US" sz="1100" dirty="0">
                <a:solidFill>
                  <a:srgbClr val="FF0000"/>
                </a:solidFill>
                <a:latin typeface="Consolas"/>
              </a:rPr>
              <a:t>Test Data into </a:t>
            </a:r>
            <a:r>
              <a:rPr lang="en-US" sz="1100" dirty="0" err="1">
                <a:solidFill>
                  <a:srgbClr val="FF0000"/>
                </a:solidFill>
                <a:latin typeface="Consolas"/>
              </a:rPr>
              <a:t>table_b</a:t>
            </a:r>
            <a:r>
              <a:rPr lang="en-US" sz="1100" dirty="0">
                <a:solidFill>
                  <a:srgbClr val="FF0000"/>
                </a:solidFill>
                <a:latin typeface="Consolas"/>
              </a:rPr>
              <a:t>'</a:t>
            </a:r>
            <a:r>
              <a:rPr lang="en-US" sz="1100" dirty="0">
                <a:solidFill>
                  <a:srgbClr val="000000"/>
                </a:solidFill>
                <a:latin typeface="Consolas"/>
              </a:rPr>
              <a:t>); </a:t>
            </a:r>
            <a:endParaRPr lang="en-US" sz="1100" dirty="0">
              <a:latin typeface="Consolas"/>
            </a:endParaRPr>
          </a:p>
        </p:txBody>
      </p:sp>
      <p:sp>
        <p:nvSpPr>
          <p:cNvPr id="4" name="Date Placeholder 3"/>
          <p:cNvSpPr>
            <a:spLocks noGrp="1"/>
          </p:cNvSpPr>
          <p:nvPr>
            <p:ph type="dt" sz="half" idx="15"/>
          </p:nvPr>
        </p:nvSpPr>
        <p:spPr/>
        <p:txBody>
          <a:bodyPr/>
          <a:lstStyle/>
          <a:p>
            <a:r>
              <a:rPr lang="en-US" dirty="0"/>
              <a:t>2/7/2017</a:t>
            </a:r>
          </a:p>
        </p:txBody>
      </p:sp>
      <p:sp>
        <p:nvSpPr>
          <p:cNvPr id="5" name="Slide Number Placeholder 4"/>
          <p:cNvSpPr>
            <a:spLocks noGrp="1"/>
          </p:cNvSpPr>
          <p:nvPr>
            <p:ph type="sldNum" sz="quarter" idx="16"/>
          </p:nvPr>
        </p:nvSpPr>
        <p:spPr/>
        <p:txBody>
          <a:bodyPr/>
          <a:lstStyle/>
          <a:p>
            <a:fld id="{718CEC25-97A1-48A2-9CC4-22FB7E4FF90C}" type="slidenum">
              <a:rPr lang="en-US" smtClean="0"/>
              <a:t>43</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17438674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the data (20)</a:t>
            </a:r>
            <a:endParaRPr lang="en-US" dirty="0"/>
          </a:p>
        </p:txBody>
      </p:sp>
      <p:sp>
        <p:nvSpPr>
          <p:cNvPr id="3" name="Content Placeholder 2"/>
          <p:cNvSpPr>
            <a:spLocks noGrp="1"/>
          </p:cNvSpPr>
          <p:nvPr>
            <p:ph sz="quarter" idx="13"/>
          </p:nvPr>
        </p:nvSpPr>
        <p:spPr/>
        <p:txBody>
          <a:bodyPr>
            <a:normAutofit/>
          </a:bodyPr>
          <a:lstStyle/>
          <a:p>
            <a:r>
              <a:rPr lang="en-US" dirty="0" smtClean="0"/>
              <a:t>Use </a:t>
            </a:r>
            <a:r>
              <a:rPr lang="en-US" dirty="0" err="1"/>
              <a:t>results_eq</a:t>
            </a:r>
            <a:r>
              <a:rPr lang="en-US" dirty="0"/>
              <a:t> to test the output of the view. By default the values will have a field type of “unknown” and that is why we need to cast the variables in the first row to match the query output.</a:t>
            </a:r>
          </a:p>
          <a:p>
            <a:pPr lvl="1"/>
            <a:r>
              <a:rPr lang="en-US" dirty="0"/>
              <a:t>SELECT </a:t>
            </a:r>
            <a:r>
              <a:rPr lang="en-US" dirty="0" err="1"/>
              <a:t>results_eq</a:t>
            </a:r>
            <a:r>
              <a:rPr lang="en-US" dirty="0"/>
              <a:t>( :</a:t>
            </a:r>
            <a:r>
              <a:rPr lang="en-US" dirty="0" err="1"/>
              <a:t>sql</a:t>
            </a:r>
            <a:r>
              <a:rPr lang="en-US" dirty="0"/>
              <a:t>,    :</a:t>
            </a:r>
            <a:r>
              <a:rPr lang="en-US" dirty="0" err="1"/>
              <a:t>sql</a:t>
            </a:r>
            <a:r>
              <a:rPr lang="en-US" dirty="0"/>
              <a:t>,    :description );</a:t>
            </a:r>
          </a:p>
          <a:p>
            <a:pPr marL="0" indent="0">
              <a:buNone/>
            </a:pPr>
            <a:endParaRPr lang="en-US" dirty="0" smtClean="0"/>
          </a:p>
        </p:txBody>
      </p:sp>
      <p:sp>
        <p:nvSpPr>
          <p:cNvPr id="7" name="Content Placeholder 6"/>
          <p:cNvSpPr>
            <a:spLocks noGrp="1"/>
          </p:cNvSpPr>
          <p:nvPr>
            <p:ph sz="quarter" idx="14"/>
          </p:nvPr>
        </p:nvSpPr>
        <p:spPr/>
        <p:txBody>
          <a:bodyPr>
            <a:noAutofit/>
          </a:bodyPr>
          <a:lstStyle/>
          <a:p>
            <a:pPr marL="0" indent="0">
              <a:buNone/>
            </a:pPr>
            <a:r>
              <a:rPr lang="en-US" sz="1100" dirty="0" smtClean="0">
                <a:solidFill>
                  <a:srgbClr val="0000FF"/>
                </a:solidFill>
                <a:latin typeface="Consolas"/>
              </a:rPr>
              <a:t>SELECT</a:t>
            </a:r>
            <a:r>
              <a:rPr lang="en-US" sz="1100" dirty="0" smtClean="0">
                <a:solidFill>
                  <a:srgbClr val="000000"/>
                </a:solidFill>
                <a:latin typeface="Consolas"/>
              </a:rPr>
              <a:t> </a:t>
            </a:r>
            <a:r>
              <a:rPr lang="en-US" sz="1100" dirty="0" err="1">
                <a:solidFill>
                  <a:srgbClr val="000000"/>
                </a:solidFill>
                <a:latin typeface="Consolas"/>
              </a:rPr>
              <a:t>results_eq</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FF0000"/>
                </a:solidFill>
                <a:latin typeface="Consolas"/>
              </a:rPr>
              <a:t>'SELECT id, name, status, </a:t>
            </a:r>
            <a:r>
              <a:rPr lang="en-US" sz="1100" dirty="0" err="1">
                <a:solidFill>
                  <a:srgbClr val="FF0000"/>
                </a:solidFill>
                <a:latin typeface="Consolas"/>
              </a:rPr>
              <a:t>action_dt</a:t>
            </a:r>
            <a:r>
              <a:rPr lang="en-US" sz="1100" dirty="0">
                <a:solidFill>
                  <a:srgbClr val="FF0000"/>
                </a:solidFill>
                <a:latin typeface="Consolas"/>
              </a:rPr>
              <a:t> FROM </a:t>
            </a:r>
            <a:r>
              <a:rPr lang="en-US" sz="1100" dirty="0" err="1">
                <a:solidFill>
                  <a:srgbClr val="FF0000"/>
                </a:solidFill>
                <a:latin typeface="Consolas"/>
              </a:rPr>
              <a:t>view_a</a:t>
            </a:r>
            <a:r>
              <a:rPr lang="en-US" sz="1100" dirty="0">
                <a:solidFill>
                  <a:srgbClr val="FF0000"/>
                </a:solidFill>
                <a:latin typeface="Consolas"/>
              </a:rPr>
              <a:t>;'</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VALUES</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b="1" dirty="0">
                <a:solidFill>
                  <a:srgbClr val="800000"/>
                </a:solidFill>
                <a:latin typeface="Consolas"/>
              </a:rPr>
              <a:t>1</a:t>
            </a:r>
            <a:r>
              <a:rPr lang="en-US" sz="1100" dirty="0">
                <a:solidFill>
                  <a:srgbClr val="000000"/>
                </a:solidFill>
                <a:latin typeface="Consolas"/>
              </a:rPr>
              <a:t>,</a:t>
            </a:r>
            <a:r>
              <a:rPr lang="en-US" sz="1100" dirty="0">
                <a:solidFill>
                  <a:srgbClr val="FF0000"/>
                </a:solidFill>
                <a:latin typeface="Consolas"/>
              </a:rPr>
              <a:t>'Lloyd'</a:t>
            </a:r>
            <a:r>
              <a:rPr lang="en-US" sz="1100" dirty="0">
                <a:solidFill>
                  <a:srgbClr val="000000"/>
                </a:solidFill>
                <a:latin typeface="Consolas"/>
              </a:rPr>
              <a:t>::</a:t>
            </a:r>
            <a:r>
              <a:rPr lang="en-US" sz="1100" dirty="0" err="1">
                <a:solidFill>
                  <a:srgbClr val="0000FF"/>
                </a:solidFill>
                <a:latin typeface="Consolas"/>
              </a:rPr>
              <a:t>varchar</a:t>
            </a:r>
            <a:r>
              <a:rPr lang="en-US" sz="1100" dirty="0" err="1">
                <a:solidFill>
                  <a:srgbClr val="000000"/>
                </a:solidFill>
                <a:latin typeface="Consolas"/>
              </a:rPr>
              <a:t>,</a:t>
            </a:r>
            <a:r>
              <a:rPr lang="en-US" sz="1100" dirty="0" err="1">
                <a:solidFill>
                  <a:srgbClr val="FF0000"/>
                </a:solidFill>
                <a:latin typeface="Consolas"/>
              </a:rPr>
              <a:t>'Hired</a:t>
            </a:r>
            <a:r>
              <a:rPr lang="en-US" sz="1100" dirty="0">
                <a:solidFill>
                  <a:srgbClr val="FF0000"/>
                </a:solidFill>
                <a:latin typeface="Consolas"/>
              </a:rPr>
              <a:t>'</a:t>
            </a:r>
            <a:r>
              <a:rPr lang="en-US" sz="1100" dirty="0">
                <a:solidFill>
                  <a:srgbClr val="000000"/>
                </a:solidFill>
                <a:latin typeface="Consolas"/>
              </a:rPr>
              <a:t>::</a:t>
            </a:r>
            <a:r>
              <a:rPr lang="en-US" sz="1100" dirty="0">
                <a:solidFill>
                  <a:srgbClr val="0000FF"/>
                </a:solidFill>
                <a:latin typeface="Consolas"/>
              </a:rPr>
              <a:t>varchar</a:t>
            </a:r>
            <a:r>
              <a:rPr lang="en-US" sz="1100" dirty="0">
                <a:solidFill>
                  <a:srgbClr val="000000"/>
                </a:solidFill>
                <a:latin typeface="Consolas"/>
              </a:rPr>
              <a:t>,</a:t>
            </a:r>
            <a:r>
              <a:rPr lang="en-US" sz="1100" dirty="0">
                <a:solidFill>
                  <a:srgbClr val="FF0000"/>
                </a:solidFill>
                <a:latin typeface="Consolas"/>
              </a:rPr>
              <a:t>'2014-01-01'</a:t>
            </a:r>
            <a:r>
              <a:rPr lang="en-US" sz="1100" dirty="0">
                <a:solidFill>
                  <a:srgbClr val="000000"/>
                </a:solidFill>
                <a:latin typeface="Consolas"/>
              </a:rPr>
              <a:t>::</a:t>
            </a:r>
            <a:r>
              <a:rPr lang="en-US" sz="1100" dirty="0">
                <a:solidFill>
                  <a:srgbClr val="0000FF"/>
                </a:solidFill>
                <a:latin typeface="Consolas"/>
              </a:rPr>
              <a:t>timestamp</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b="1" dirty="0">
                <a:solidFill>
                  <a:srgbClr val="800000"/>
                </a:solidFill>
                <a:latin typeface="Consolas"/>
              </a:rPr>
              <a:t>2</a:t>
            </a:r>
            <a:r>
              <a:rPr lang="en-US" sz="1100" dirty="0">
                <a:solidFill>
                  <a:srgbClr val="000000"/>
                </a:solidFill>
                <a:latin typeface="Consolas"/>
              </a:rPr>
              <a:t>,</a:t>
            </a:r>
            <a:r>
              <a:rPr lang="en-US" sz="1100" dirty="0">
                <a:solidFill>
                  <a:srgbClr val="FF0000"/>
                </a:solidFill>
                <a:latin typeface="Consolas"/>
              </a:rPr>
              <a:t>'Judy'</a:t>
            </a:r>
            <a:r>
              <a:rPr lang="en-US" sz="1100" dirty="0">
                <a:solidFill>
                  <a:srgbClr val="000000"/>
                </a:solidFill>
                <a:latin typeface="Consolas"/>
              </a:rPr>
              <a:t>,</a:t>
            </a:r>
            <a:r>
              <a:rPr lang="en-US" sz="1100" dirty="0">
                <a:solidFill>
                  <a:srgbClr val="FF0000"/>
                </a:solidFill>
                <a:latin typeface="Consolas"/>
              </a:rPr>
              <a:t>'Normal'</a:t>
            </a:r>
            <a:r>
              <a:rPr lang="en-US" sz="1100" dirty="0">
                <a:solidFill>
                  <a:srgbClr val="000000"/>
                </a:solidFill>
                <a:latin typeface="Consolas"/>
              </a:rPr>
              <a:t>,</a:t>
            </a:r>
            <a:r>
              <a:rPr lang="en-US" sz="1100" dirty="0">
                <a:solidFill>
                  <a:srgbClr val="FF0000"/>
                </a:solidFill>
                <a:latin typeface="Consolas"/>
              </a:rPr>
              <a:t>'2016-05-05'</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FF0000"/>
                </a:solidFill>
                <a:latin typeface="Consolas"/>
              </a:rPr>
              <a:t>'Verify Data in </a:t>
            </a:r>
            <a:r>
              <a:rPr lang="en-US" sz="1100" dirty="0" err="1">
                <a:solidFill>
                  <a:srgbClr val="FF0000"/>
                </a:solidFill>
                <a:latin typeface="Consolas"/>
              </a:rPr>
              <a:t>view_a</a:t>
            </a:r>
            <a:r>
              <a:rPr lang="en-US" sz="1100" dirty="0">
                <a:solidFill>
                  <a:srgbClr val="FF0000"/>
                </a:solidFill>
                <a:latin typeface="Consolas"/>
              </a:rPr>
              <a:t>'</a:t>
            </a:r>
            <a:r>
              <a:rPr lang="en-US" sz="1100" dirty="0">
                <a:solidFill>
                  <a:srgbClr val="000000"/>
                </a:solidFill>
                <a:latin typeface="Consolas"/>
              </a:rPr>
              <a:t>); </a:t>
            </a:r>
            <a:endParaRPr lang="en-US" sz="1100" dirty="0">
              <a:latin typeface="Consolas"/>
            </a:endParaRPr>
          </a:p>
        </p:txBody>
      </p:sp>
      <p:sp>
        <p:nvSpPr>
          <p:cNvPr id="4" name="Date Placeholder 3"/>
          <p:cNvSpPr>
            <a:spLocks noGrp="1"/>
          </p:cNvSpPr>
          <p:nvPr>
            <p:ph type="dt" sz="half" idx="15"/>
          </p:nvPr>
        </p:nvSpPr>
        <p:spPr/>
        <p:txBody>
          <a:bodyPr/>
          <a:lstStyle/>
          <a:p>
            <a:r>
              <a:rPr lang="en-US" dirty="0"/>
              <a:t>2/7/2017</a:t>
            </a:r>
          </a:p>
        </p:txBody>
      </p:sp>
      <p:sp>
        <p:nvSpPr>
          <p:cNvPr id="5" name="Slide Number Placeholder 4"/>
          <p:cNvSpPr>
            <a:spLocks noGrp="1"/>
          </p:cNvSpPr>
          <p:nvPr>
            <p:ph type="sldNum" sz="quarter" idx="16"/>
          </p:nvPr>
        </p:nvSpPr>
        <p:spPr/>
        <p:txBody>
          <a:bodyPr/>
          <a:lstStyle/>
          <a:p>
            <a:fld id="{718CEC25-97A1-48A2-9CC4-22FB7E4FF90C}" type="slidenum">
              <a:rPr lang="en-US" smtClean="0"/>
              <a:t>44</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396626831"/>
              </p:ext>
            </p:extLst>
          </p:nvPr>
        </p:nvGraphicFramePr>
        <p:xfrm>
          <a:off x="4419600" y="3028950"/>
          <a:ext cx="1600200" cy="975360"/>
        </p:xfrm>
        <a:graphic>
          <a:graphicData uri="http://schemas.openxmlformats.org/drawingml/2006/table">
            <a:tbl>
              <a:tblPr firstRow="1" bandRow="1">
                <a:tableStyleId>{5C22544A-7EE6-4342-B048-85BDC9FD1C3A}</a:tableStyleId>
              </a:tblPr>
              <a:tblGrid>
                <a:gridCol w="304800"/>
                <a:gridCol w="1295400"/>
              </a:tblGrid>
              <a:tr h="0">
                <a:tc>
                  <a:txBody>
                    <a:bodyPr/>
                    <a:lstStyle/>
                    <a:p>
                      <a:r>
                        <a:rPr lang="en-US" sz="1000" dirty="0" smtClean="0"/>
                        <a:t>id</a:t>
                      </a:r>
                      <a:endParaRPr lang="en-US" sz="1000" dirty="0"/>
                    </a:p>
                  </a:txBody>
                  <a:tcPr/>
                </a:tc>
                <a:tc>
                  <a:txBody>
                    <a:bodyPr/>
                    <a:lstStyle/>
                    <a:p>
                      <a:r>
                        <a:rPr lang="en-US" sz="1000" dirty="0" smtClean="0"/>
                        <a:t>name (Employee)</a:t>
                      </a:r>
                      <a:endParaRPr lang="en-US" sz="1000" dirty="0"/>
                    </a:p>
                  </a:txBody>
                  <a:tcPr/>
                </a:tc>
              </a:tr>
              <a:tr h="0">
                <a:tc>
                  <a:txBody>
                    <a:bodyPr/>
                    <a:lstStyle/>
                    <a:p>
                      <a:r>
                        <a:rPr lang="en-US" sz="1000" dirty="0" smtClean="0"/>
                        <a:t>1</a:t>
                      </a:r>
                      <a:endParaRPr lang="en-US" sz="1000" dirty="0"/>
                    </a:p>
                  </a:txBody>
                  <a:tcPr/>
                </a:tc>
                <a:tc>
                  <a:txBody>
                    <a:bodyPr/>
                    <a:lstStyle/>
                    <a:p>
                      <a:r>
                        <a:rPr lang="en-US" sz="1000" dirty="0" smtClean="0"/>
                        <a:t>Lloyd</a:t>
                      </a:r>
                      <a:endParaRPr lang="en-US" sz="1000" dirty="0"/>
                    </a:p>
                  </a:txBody>
                  <a:tcPr/>
                </a:tc>
              </a:tr>
              <a:tr h="0">
                <a:tc>
                  <a:txBody>
                    <a:bodyPr/>
                    <a:lstStyle/>
                    <a:p>
                      <a:r>
                        <a:rPr lang="en-US" sz="1000" dirty="0" smtClean="0"/>
                        <a:t>2</a:t>
                      </a:r>
                      <a:endParaRPr lang="en-US" sz="1000" dirty="0"/>
                    </a:p>
                  </a:txBody>
                  <a:tcPr/>
                </a:tc>
                <a:tc>
                  <a:txBody>
                    <a:bodyPr/>
                    <a:lstStyle/>
                    <a:p>
                      <a:r>
                        <a:rPr lang="en-US" sz="1000" dirty="0" smtClean="0"/>
                        <a:t>Judy</a:t>
                      </a:r>
                      <a:endParaRPr lang="en-US" sz="1000" dirty="0"/>
                    </a:p>
                  </a:txBody>
                  <a:tcPr/>
                </a:tc>
              </a:tr>
              <a:tr h="0">
                <a:tc>
                  <a:txBody>
                    <a:bodyPr/>
                    <a:lstStyle/>
                    <a:p>
                      <a:r>
                        <a:rPr lang="en-US" sz="1000" dirty="0" smtClean="0"/>
                        <a:t>3</a:t>
                      </a:r>
                      <a:endParaRPr lang="en-US" sz="1000" dirty="0"/>
                    </a:p>
                  </a:txBody>
                  <a:tcPr/>
                </a:tc>
                <a:tc>
                  <a:txBody>
                    <a:bodyPr/>
                    <a:lstStyle/>
                    <a:p>
                      <a:r>
                        <a:rPr lang="en-US" sz="1000" dirty="0" smtClean="0"/>
                        <a:t>Gerald</a:t>
                      </a:r>
                      <a:endParaRPr lang="en-US" sz="1000" dirty="0"/>
                    </a:p>
                  </a:txBody>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988459992"/>
              </p:ext>
            </p:extLst>
          </p:nvPr>
        </p:nvGraphicFramePr>
        <p:xfrm>
          <a:off x="6629400" y="3028950"/>
          <a:ext cx="2362201" cy="1706880"/>
        </p:xfrm>
        <a:graphic>
          <a:graphicData uri="http://schemas.openxmlformats.org/drawingml/2006/table">
            <a:tbl>
              <a:tblPr firstRow="1" bandRow="1">
                <a:tableStyleId>{5C22544A-7EE6-4342-B048-85BDC9FD1C3A}</a:tableStyleId>
              </a:tblPr>
              <a:tblGrid>
                <a:gridCol w="304800"/>
                <a:gridCol w="457200"/>
                <a:gridCol w="762000"/>
                <a:gridCol w="838201"/>
              </a:tblGrid>
              <a:tr h="0">
                <a:tc>
                  <a:txBody>
                    <a:bodyPr/>
                    <a:lstStyle/>
                    <a:p>
                      <a:r>
                        <a:rPr lang="en-US" sz="1000" dirty="0" smtClean="0"/>
                        <a:t>id</a:t>
                      </a:r>
                      <a:endParaRPr lang="en-US" sz="1000" dirty="0"/>
                    </a:p>
                  </a:txBody>
                  <a:tcPr/>
                </a:tc>
                <a:tc>
                  <a:txBody>
                    <a:bodyPr/>
                    <a:lstStyle/>
                    <a:p>
                      <a:r>
                        <a:rPr lang="en-US" sz="1000" dirty="0" err="1" smtClean="0"/>
                        <a:t>a_id</a:t>
                      </a:r>
                      <a:endParaRPr lang="en-US" sz="1000" dirty="0"/>
                    </a:p>
                  </a:txBody>
                  <a:tcPr/>
                </a:tc>
                <a:tc>
                  <a:txBody>
                    <a:bodyPr/>
                    <a:lstStyle/>
                    <a:p>
                      <a:r>
                        <a:rPr lang="en-US" sz="1000" dirty="0" smtClean="0"/>
                        <a:t>status</a:t>
                      </a:r>
                      <a:endParaRPr lang="en-US" sz="1000" dirty="0"/>
                    </a:p>
                  </a:txBody>
                  <a:tcPr/>
                </a:tc>
                <a:tc>
                  <a:txBody>
                    <a:bodyPr/>
                    <a:lstStyle/>
                    <a:p>
                      <a:r>
                        <a:rPr lang="en-US" sz="1000" dirty="0" err="1" smtClean="0"/>
                        <a:t>action_dt</a:t>
                      </a:r>
                      <a:endParaRPr lang="en-US" sz="1000" dirty="0"/>
                    </a:p>
                  </a:txBody>
                  <a:tcPr/>
                </a:tc>
              </a:tr>
              <a:tr h="0">
                <a:tc>
                  <a:txBody>
                    <a:bodyPr/>
                    <a:lstStyle/>
                    <a:p>
                      <a:r>
                        <a:rPr lang="en-US" sz="1000" dirty="0" smtClean="0">
                          <a:solidFill>
                            <a:srgbClr val="FF0000"/>
                          </a:solidFill>
                        </a:rPr>
                        <a:t>1</a:t>
                      </a:r>
                      <a:endParaRPr lang="en-US" sz="1000" dirty="0">
                        <a:solidFill>
                          <a:srgbClr val="FF0000"/>
                        </a:solidFill>
                      </a:endParaRPr>
                    </a:p>
                  </a:txBody>
                  <a:tcPr/>
                </a:tc>
                <a:tc>
                  <a:txBody>
                    <a:bodyPr/>
                    <a:lstStyle/>
                    <a:p>
                      <a:r>
                        <a:rPr lang="en-US" sz="1000" dirty="0" smtClean="0">
                          <a:solidFill>
                            <a:srgbClr val="FF0000"/>
                          </a:solidFill>
                        </a:rPr>
                        <a:t>1</a:t>
                      </a:r>
                      <a:endParaRPr lang="en-US" sz="1000" dirty="0">
                        <a:solidFill>
                          <a:srgbClr val="FF0000"/>
                        </a:solidFill>
                      </a:endParaRPr>
                    </a:p>
                  </a:txBody>
                  <a:tcPr/>
                </a:tc>
                <a:tc>
                  <a:txBody>
                    <a:bodyPr/>
                    <a:lstStyle/>
                    <a:p>
                      <a:r>
                        <a:rPr lang="en-US" sz="1000" dirty="0" smtClean="0">
                          <a:solidFill>
                            <a:srgbClr val="FF0000"/>
                          </a:solidFill>
                        </a:rPr>
                        <a:t>Hired</a:t>
                      </a:r>
                      <a:endParaRPr lang="en-US" sz="1000" dirty="0">
                        <a:solidFill>
                          <a:srgbClr val="FF0000"/>
                        </a:solidFill>
                      </a:endParaRPr>
                    </a:p>
                  </a:txBody>
                  <a:tcPr/>
                </a:tc>
                <a:tc>
                  <a:txBody>
                    <a:bodyPr/>
                    <a:lstStyle/>
                    <a:p>
                      <a:r>
                        <a:rPr lang="en-US" sz="1000" dirty="0" smtClean="0">
                          <a:solidFill>
                            <a:srgbClr val="FF0000"/>
                          </a:solidFill>
                        </a:rPr>
                        <a:t>1/1/2014</a:t>
                      </a:r>
                      <a:endParaRPr lang="en-US" sz="1000" dirty="0">
                        <a:solidFill>
                          <a:srgbClr val="FF0000"/>
                        </a:solidFill>
                      </a:endParaRPr>
                    </a:p>
                  </a:txBody>
                  <a:tcPr/>
                </a:tc>
              </a:tr>
              <a:tr h="0">
                <a:tc>
                  <a:txBody>
                    <a:bodyPr/>
                    <a:lstStyle/>
                    <a:p>
                      <a:r>
                        <a:rPr lang="en-US" sz="1000" dirty="0" smtClean="0"/>
                        <a:t>2</a:t>
                      </a:r>
                      <a:endParaRPr lang="en-US" sz="1000" dirty="0"/>
                    </a:p>
                  </a:txBody>
                  <a:tcPr/>
                </a:tc>
                <a:tc>
                  <a:txBody>
                    <a:bodyPr/>
                    <a:lstStyle/>
                    <a:p>
                      <a:r>
                        <a:rPr lang="en-US" sz="1000" dirty="0" smtClean="0"/>
                        <a:t>2</a:t>
                      </a:r>
                      <a:endParaRPr lang="en-US" sz="1000" dirty="0"/>
                    </a:p>
                  </a:txBody>
                  <a:tcPr/>
                </a:tc>
                <a:tc>
                  <a:txBody>
                    <a:bodyPr/>
                    <a:lstStyle/>
                    <a:p>
                      <a:r>
                        <a:rPr lang="en-US" sz="1000" dirty="0" smtClean="0"/>
                        <a:t>Hired</a:t>
                      </a:r>
                      <a:endParaRPr lang="en-US" sz="1000" dirty="0"/>
                    </a:p>
                  </a:txBody>
                  <a:tcPr/>
                </a:tc>
                <a:tc>
                  <a:txBody>
                    <a:bodyPr/>
                    <a:lstStyle/>
                    <a:p>
                      <a:r>
                        <a:rPr lang="en-US" sz="1000" dirty="0" smtClean="0"/>
                        <a:t>1/1/2015</a:t>
                      </a:r>
                      <a:endParaRPr lang="en-US" sz="1000" dirty="0"/>
                    </a:p>
                  </a:txBody>
                  <a:tcPr/>
                </a:tc>
              </a:tr>
              <a:tr h="0">
                <a:tc>
                  <a:txBody>
                    <a:bodyPr/>
                    <a:lstStyle/>
                    <a:p>
                      <a:r>
                        <a:rPr lang="en-US" sz="1000" dirty="0" smtClean="0"/>
                        <a:t>3</a:t>
                      </a:r>
                      <a:endParaRPr lang="en-US" sz="1000" dirty="0"/>
                    </a:p>
                  </a:txBody>
                  <a:tcPr/>
                </a:tc>
                <a:tc>
                  <a:txBody>
                    <a:bodyPr/>
                    <a:lstStyle/>
                    <a:p>
                      <a:r>
                        <a:rPr lang="en-US" sz="1000" dirty="0" smtClean="0"/>
                        <a:t>3</a:t>
                      </a:r>
                      <a:endParaRPr lang="en-US" sz="1000" dirty="0"/>
                    </a:p>
                  </a:txBody>
                  <a:tcPr/>
                </a:tc>
                <a:tc>
                  <a:txBody>
                    <a:bodyPr/>
                    <a:lstStyle/>
                    <a:p>
                      <a:r>
                        <a:rPr lang="en-US" sz="1000" dirty="0" smtClean="0"/>
                        <a:t>Hired</a:t>
                      </a:r>
                      <a:endParaRPr lang="en-US" sz="1000" dirty="0"/>
                    </a:p>
                  </a:txBody>
                  <a:tcPr/>
                </a:tc>
                <a:tc>
                  <a:txBody>
                    <a:bodyPr/>
                    <a:lstStyle/>
                    <a:p>
                      <a:r>
                        <a:rPr lang="en-US" sz="1000" dirty="0" smtClean="0"/>
                        <a:t>1/1/2016</a:t>
                      </a:r>
                      <a:endParaRPr lang="en-US" sz="1000" dirty="0"/>
                    </a:p>
                  </a:txBody>
                  <a:tcPr/>
                </a:tc>
              </a:tr>
              <a:tr h="0">
                <a:tc>
                  <a:txBody>
                    <a:bodyPr/>
                    <a:lstStyle/>
                    <a:p>
                      <a:r>
                        <a:rPr lang="en-US" sz="1000" dirty="0" smtClean="0"/>
                        <a:t>4</a:t>
                      </a:r>
                      <a:endParaRPr lang="en-US" sz="1000" dirty="0"/>
                    </a:p>
                  </a:txBody>
                  <a:tcPr/>
                </a:tc>
                <a:tc>
                  <a:txBody>
                    <a:bodyPr/>
                    <a:lstStyle/>
                    <a:p>
                      <a:r>
                        <a:rPr lang="en-US" sz="1000" dirty="0" smtClean="0"/>
                        <a:t>2</a:t>
                      </a:r>
                      <a:endParaRPr lang="en-US" sz="1000" dirty="0"/>
                    </a:p>
                  </a:txBody>
                  <a:tcPr/>
                </a:tc>
                <a:tc>
                  <a:txBody>
                    <a:bodyPr/>
                    <a:lstStyle/>
                    <a:p>
                      <a:r>
                        <a:rPr lang="en-US" sz="1000" dirty="0" smtClean="0"/>
                        <a:t>Maternity</a:t>
                      </a:r>
                      <a:endParaRPr lang="en-US" sz="1000" dirty="0"/>
                    </a:p>
                  </a:txBody>
                  <a:tcPr/>
                </a:tc>
                <a:tc>
                  <a:txBody>
                    <a:bodyPr/>
                    <a:lstStyle/>
                    <a:p>
                      <a:r>
                        <a:rPr lang="en-US" sz="1000" dirty="0" smtClean="0"/>
                        <a:t>4/5/2016</a:t>
                      </a:r>
                      <a:endParaRPr lang="en-US" sz="1000" dirty="0"/>
                    </a:p>
                  </a:txBody>
                  <a:tcPr/>
                </a:tc>
              </a:tr>
              <a:tr h="0">
                <a:tc>
                  <a:txBody>
                    <a:bodyPr/>
                    <a:lstStyle/>
                    <a:p>
                      <a:r>
                        <a:rPr lang="en-US" sz="1000" dirty="0" smtClean="0">
                          <a:solidFill>
                            <a:srgbClr val="FF0000"/>
                          </a:solidFill>
                        </a:rPr>
                        <a:t>5</a:t>
                      </a:r>
                      <a:endParaRPr lang="en-US" sz="1000" dirty="0">
                        <a:solidFill>
                          <a:srgbClr val="FF0000"/>
                        </a:solidFill>
                      </a:endParaRPr>
                    </a:p>
                  </a:txBody>
                  <a:tcPr/>
                </a:tc>
                <a:tc>
                  <a:txBody>
                    <a:bodyPr/>
                    <a:lstStyle/>
                    <a:p>
                      <a:r>
                        <a:rPr lang="en-US" sz="1000" dirty="0" smtClean="0">
                          <a:solidFill>
                            <a:srgbClr val="FF0000"/>
                          </a:solidFill>
                        </a:rPr>
                        <a:t>2</a:t>
                      </a:r>
                      <a:endParaRPr lang="en-US" sz="1000" dirty="0">
                        <a:solidFill>
                          <a:srgbClr val="FF0000"/>
                        </a:solidFill>
                      </a:endParaRPr>
                    </a:p>
                  </a:txBody>
                  <a:tcPr/>
                </a:tc>
                <a:tc>
                  <a:txBody>
                    <a:bodyPr/>
                    <a:lstStyle/>
                    <a:p>
                      <a:r>
                        <a:rPr lang="en-US" sz="1000" dirty="0" smtClean="0">
                          <a:solidFill>
                            <a:srgbClr val="FF0000"/>
                          </a:solidFill>
                        </a:rPr>
                        <a:t>Normal</a:t>
                      </a:r>
                      <a:endParaRPr lang="en-US" sz="1000" dirty="0">
                        <a:solidFill>
                          <a:srgbClr val="FF0000"/>
                        </a:solidFill>
                      </a:endParaRPr>
                    </a:p>
                  </a:txBody>
                  <a:tcPr/>
                </a:tc>
                <a:tc>
                  <a:txBody>
                    <a:bodyPr/>
                    <a:lstStyle/>
                    <a:p>
                      <a:r>
                        <a:rPr lang="en-US" sz="1000" dirty="0" smtClean="0">
                          <a:solidFill>
                            <a:srgbClr val="FF0000"/>
                          </a:solidFill>
                        </a:rPr>
                        <a:t>5/5/2016</a:t>
                      </a:r>
                      <a:endParaRPr lang="en-US" sz="1000" dirty="0">
                        <a:solidFill>
                          <a:srgbClr val="FF0000"/>
                        </a:solidFill>
                      </a:endParaRPr>
                    </a:p>
                  </a:txBody>
                  <a:tcPr/>
                </a:tc>
              </a:tr>
              <a:tr h="0">
                <a:tc>
                  <a:txBody>
                    <a:bodyPr/>
                    <a:lstStyle/>
                    <a:p>
                      <a:r>
                        <a:rPr lang="en-US" sz="1000" dirty="0" smtClean="0">
                          <a:solidFill>
                            <a:srgbClr val="FF0000"/>
                          </a:solidFill>
                        </a:rPr>
                        <a:t>6</a:t>
                      </a:r>
                      <a:endParaRPr lang="en-US" sz="1000" dirty="0">
                        <a:solidFill>
                          <a:srgbClr val="FF0000"/>
                        </a:solidFill>
                      </a:endParaRPr>
                    </a:p>
                  </a:txBody>
                  <a:tcPr/>
                </a:tc>
                <a:tc>
                  <a:txBody>
                    <a:bodyPr/>
                    <a:lstStyle/>
                    <a:p>
                      <a:r>
                        <a:rPr lang="en-US" sz="1000" dirty="0" smtClean="0">
                          <a:solidFill>
                            <a:srgbClr val="FF0000"/>
                          </a:solidFill>
                        </a:rPr>
                        <a:t>3</a:t>
                      </a:r>
                      <a:endParaRPr lang="en-US" sz="1000" dirty="0">
                        <a:solidFill>
                          <a:srgbClr val="FF0000"/>
                        </a:solidFill>
                      </a:endParaRPr>
                    </a:p>
                  </a:txBody>
                  <a:tcPr/>
                </a:tc>
                <a:tc>
                  <a:txBody>
                    <a:bodyPr/>
                    <a:lstStyle/>
                    <a:p>
                      <a:r>
                        <a:rPr lang="en-US" sz="1000" dirty="0" smtClean="0">
                          <a:solidFill>
                            <a:srgbClr val="FF0000"/>
                          </a:solidFill>
                        </a:rPr>
                        <a:t>Left</a:t>
                      </a:r>
                      <a:endParaRPr lang="en-US" sz="1000" dirty="0">
                        <a:solidFill>
                          <a:srgbClr val="FF0000"/>
                        </a:solidFill>
                      </a:endParaRPr>
                    </a:p>
                  </a:txBody>
                  <a:tcPr/>
                </a:tc>
                <a:tc>
                  <a:txBody>
                    <a:bodyPr/>
                    <a:lstStyle/>
                    <a:p>
                      <a:r>
                        <a:rPr lang="en-US" sz="1000" dirty="0" smtClean="0">
                          <a:solidFill>
                            <a:srgbClr val="FF0000"/>
                          </a:solidFill>
                        </a:rPr>
                        <a:t>10/15/2016</a:t>
                      </a:r>
                      <a:endParaRPr lang="en-US" sz="1000" dirty="0">
                        <a:solidFill>
                          <a:srgbClr val="FF0000"/>
                        </a:solidFill>
                      </a:endParaRPr>
                    </a:p>
                  </a:txBody>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155858738"/>
              </p:ext>
            </p:extLst>
          </p:nvPr>
        </p:nvGraphicFramePr>
        <p:xfrm>
          <a:off x="838200" y="4171950"/>
          <a:ext cx="2285999" cy="731520"/>
        </p:xfrm>
        <a:graphic>
          <a:graphicData uri="http://schemas.openxmlformats.org/drawingml/2006/table">
            <a:tbl>
              <a:tblPr firstRow="1" bandRow="1">
                <a:tableStyleId>{5C22544A-7EE6-4342-B048-85BDC9FD1C3A}</a:tableStyleId>
              </a:tblPr>
              <a:tblGrid>
                <a:gridCol w="304800"/>
                <a:gridCol w="533400"/>
                <a:gridCol w="685800"/>
                <a:gridCol w="761999"/>
              </a:tblGrid>
              <a:tr h="118533">
                <a:tc>
                  <a:txBody>
                    <a:bodyPr/>
                    <a:lstStyle/>
                    <a:p>
                      <a:r>
                        <a:rPr lang="en-US" sz="1000" dirty="0" smtClean="0"/>
                        <a:t>id</a:t>
                      </a:r>
                      <a:endParaRPr lang="en-US" sz="1000" dirty="0"/>
                    </a:p>
                  </a:txBody>
                  <a:tcPr/>
                </a:tc>
                <a:tc>
                  <a:txBody>
                    <a:bodyPr/>
                    <a:lstStyle/>
                    <a:p>
                      <a:r>
                        <a:rPr lang="en-US" sz="1000" dirty="0" smtClean="0"/>
                        <a:t>name</a:t>
                      </a:r>
                      <a:endParaRPr lang="en-US" sz="1000" dirty="0"/>
                    </a:p>
                  </a:txBody>
                  <a:tcPr/>
                </a:tc>
                <a:tc>
                  <a:txBody>
                    <a:bodyPr/>
                    <a:lstStyle/>
                    <a:p>
                      <a:r>
                        <a:rPr lang="en-US" sz="1000" dirty="0" smtClean="0"/>
                        <a:t>status</a:t>
                      </a:r>
                      <a:endParaRPr lang="en-US" sz="1000" dirty="0"/>
                    </a:p>
                  </a:txBody>
                  <a:tcPr/>
                </a:tc>
                <a:tc>
                  <a:txBody>
                    <a:bodyPr/>
                    <a:lstStyle/>
                    <a:p>
                      <a:r>
                        <a:rPr lang="en-US" sz="1000" dirty="0" err="1" smtClean="0"/>
                        <a:t>action_dt</a:t>
                      </a:r>
                      <a:endParaRPr lang="en-US" sz="1000" dirty="0"/>
                    </a:p>
                  </a:txBody>
                  <a:tcPr/>
                </a:tc>
              </a:tr>
              <a:tr h="118533">
                <a:tc>
                  <a:txBody>
                    <a:bodyPr/>
                    <a:lstStyle/>
                    <a:p>
                      <a:r>
                        <a:rPr lang="en-US" sz="1000" dirty="0" smtClean="0"/>
                        <a:t>1</a:t>
                      </a:r>
                      <a:endParaRPr lang="en-US" sz="1000" dirty="0"/>
                    </a:p>
                  </a:txBody>
                  <a:tcPr/>
                </a:tc>
                <a:tc>
                  <a:txBody>
                    <a:bodyPr/>
                    <a:lstStyle/>
                    <a:p>
                      <a:r>
                        <a:rPr lang="en-US" sz="1000" dirty="0" smtClean="0"/>
                        <a:t>Lloyd</a:t>
                      </a:r>
                      <a:endParaRPr lang="en-US" sz="1000" dirty="0"/>
                    </a:p>
                  </a:txBody>
                  <a:tcPr/>
                </a:tc>
                <a:tc>
                  <a:txBody>
                    <a:bodyPr/>
                    <a:lstStyle/>
                    <a:p>
                      <a:r>
                        <a:rPr lang="en-US" sz="1000" dirty="0" smtClean="0"/>
                        <a:t>Hired</a:t>
                      </a:r>
                      <a:endParaRPr lang="en-US" sz="1000" dirty="0"/>
                    </a:p>
                  </a:txBody>
                  <a:tcPr/>
                </a:tc>
                <a:tc>
                  <a:txBody>
                    <a:bodyPr/>
                    <a:lstStyle/>
                    <a:p>
                      <a:r>
                        <a:rPr lang="en-US" sz="1000" dirty="0" smtClean="0"/>
                        <a:t>1/1/2014</a:t>
                      </a:r>
                      <a:endParaRPr lang="en-US" sz="1000" dirty="0"/>
                    </a:p>
                  </a:txBody>
                  <a:tcPr/>
                </a:tc>
              </a:tr>
              <a:tr h="118533">
                <a:tc>
                  <a:txBody>
                    <a:bodyPr/>
                    <a:lstStyle/>
                    <a:p>
                      <a:r>
                        <a:rPr lang="en-US" sz="1000" dirty="0" smtClean="0"/>
                        <a:t>2</a:t>
                      </a:r>
                      <a:endParaRPr lang="en-US" sz="1000" dirty="0"/>
                    </a:p>
                  </a:txBody>
                  <a:tcPr/>
                </a:tc>
                <a:tc>
                  <a:txBody>
                    <a:bodyPr/>
                    <a:lstStyle/>
                    <a:p>
                      <a:r>
                        <a:rPr lang="en-US" sz="1000" dirty="0" smtClean="0"/>
                        <a:t>Judy</a:t>
                      </a:r>
                      <a:endParaRPr lang="en-US" sz="1000" dirty="0"/>
                    </a:p>
                  </a:txBody>
                  <a:tcPr/>
                </a:tc>
                <a:tc>
                  <a:txBody>
                    <a:bodyPr/>
                    <a:lstStyle/>
                    <a:p>
                      <a:r>
                        <a:rPr lang="en-US" sz="1000" dirty="0" smtClean="0"/>
                        <a:t>Normal</a:t>
                      </a:r>
                      <a:endParaRPr lang="en-US" sz="1000" dirty="0"/>
                    </a:p>
                  </a:txBody>
                  <a:tcPr/>
                </a:tc>
                <a:tc>
                  <a:txBody>
                    <a:bodyPr/>
                    <a:lstStyle/>
                    <a:p>
                      <a:r>
                        <a:rPr lang="en-US" sz="1000" dirty="0" smtClean="0"/>
                        <a:t>5/5/2016</a:t>
                      </a:r>
                      <a:endParaRPr lang="en-US" sz="1000" dirty="0"/>
                    </a:p>
                  </a:txBody>
                  <a:tcPr/>
                </a:tc>
              </a:tr>
            </a:tbl>
          </a:graphicData>
        </a:graphic>
      </p:graphicFrame>
      <p:cxnSp>
        <p:nvCxnSpPr>
          <p:cNvPr id="13" name="Straight Arrow Connector 12"/>
          <p:cNvCxnSpPr/>
          <p:nvPr/>
        </p:nvCxnSpPr>
        <p:spPr>
          <a:xfrm>
            <a:off x="5867400" y="3409950"/>
            <a:ext cx="838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867400" y="3638550"/>
            <a:ext cx="8382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5867400" y="3867150"/>
            <a:ext cx="8382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70608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 the Initial Test</a:t>
            </a:r>
            <a:endParaRPr lang="en-US" dirty="0"/>
          </a:p>
        </p:txBody>
      </p:sp>
      <p:sp>
        <p:nvSpPr>
          <p:cNvPr id="3" name="Content Placeholder 2"/>
          <p:cNvSpPr>
            <a:spLocks noGrp="1"/>
          </p:cNvSpPr>
          <p:nvPr>
            <p:ph sz="quarter" idx="13"/>
          </p:nvPr>
        </p:nvSpPr>
        <p:spPr/>
        <p:txBody>
          <a:bodyPr>
            <a:normAutofit/>
          </a:bodyPr>
          <a:lstStyle/>
          <a:p>
            <a:r>
              <a:rPr lang="en-US" dirty="0" smtClean="0"/>
              <a:t>We get the results we expect.</a:t>
            </a:r>
          </a:p>
        </p:txBody>
      </p:sp>
      <p:sp>
        <p:nvSpPr>
          <p:cNvPr id="7" name="Content Placeholder 6"/>
          <p:cNvSpPr>
            <a:spLocks noGrp="1"/>
          </p:cNvSpPr>
          <p:nvPr>
            <p:ph sz="quarter" idx="14"/>
          </p:nvPr>
        </p:nvSpPr>
        <p:spPr/>
        <p:txBody>
          <a:bodyPr>
            <a:noAutofit/>
          </a:bodyPr>
          <a:lstStyle/>
          <a:p>
            <a:pPr marL="0" indent="0">
              <a:buNone/>
            </a:pPr>
            <a:r>
              <a:rPr lang="en-US" sz="1100" dirty="0">
                <a:solidFill>
                  <a:schemeClr val="tx1"/>
                </a:solidFill>
                <a:latin typeface="Consolas"/>
              </a:rPr>
              <a:t># Tests </a:t>
            </a:r>
            <a:br>
              <a:rPr lang="en-US" sz="1100" dirty="0">
                <a:solidFill>
                  <a:schemeClr val="tx1"/>
                </a:solidFill>
                <a:latin typeface="Consolas"/>
              </a:rPr>
            </a:br>
            <a:r>
              <a:rPr lang="en-US" sz="1100" dirty="0">
                <a:solidFill>
                  <a:schemeClr val="tx1"/>
                </a:solidFill>
                <a:latin typeface="Consolas"/>
              </a:rPr>
              <a:t># ================================= </a:t>
            </a:r>
            <a:br>
              <a:rPr lang="en-US" sz="1100" dirty="0">
                <a:solidFill>
                  <a:schemeClr val="tx1"/>
                </a:solidFill>
                <a:latin typeface="Consolas"/>
              </a:rPr>
            </a:br>
            <a:r>
              <a:rPr lang="en-US" sz="1100" dirty="0">
                <a:solidFill>
                  <a:schemeClr val="tx1"/>
                </a:solidFill>
                <a:latin typeface="Consolas"/>
              </a:rPr>
              <a:t>ok 17 - Truncating tables in </a:t>
            </a:r>
            <a:r>
              <a:rPr lang="en-US" sz="1100" dirty="0" err="1">
                <a:solidFill>
                  <a:schemeClr val="tx1"/>
                </a:solidFill>
                <a:latin typeface="Consolas"/>
              </a:rPr>
              <a:t>preperation</a:t>
            </a:r>
            <a:r>
              <a:rPr lang="en-US" sz="1100" dirty="0">
                <a:solidFill>
                  <a:schemeClr val="tx1"/>
                </a:solidFill>
                <a:latin typeface="Consolas"/>
              </a:rPr>
              <a:t> for testing </a:t>
            </a:r>
            <a:br>
              <a:rPr lang="en-US" sz="1100" dirty="0">
                <a:solidFill>
                  <a:schemeClr val="tx1"/>
                </a:solidFill>
                <a:latin typeface="Consolas"/>
              </a:rPr>
            </a:br>
            <a:r>
              <a:rPr lang="en-US" sz="1100" dirty="0">
                <a:solidFill>
                  <a:schemeClr val="tx1"/>
                </a:solidFill>
                <a:latin typeface="Consolas"/>
              </a:rPr>
              <a:t>ok 18 - Inserting Test Data into </a:t>
            </a:r>
            <a:r>
              <a:rPr lang="en-US" sz="1100" dirty="0" err="1">
                <a:solidFill>
                  <a:schemeClr val="tx1"/>
                </a:solidFill>
                <a:latin typeface="Consolas"/>
              </a:rPr>
              <a:t>table_a</a:t>
            </a:r>
            <a:r>
              <a:rPr lang="en-US" sz="1100" dirty="0">
                <a:solidFill>
                  <a:schemeClr val="tx1"/>
                </a:solidFill>
                <a:latin typeface="Consolas"/>
              </a:rPr>
              <a:t> </a:t>
            </a:r>
            <a:br>
              <a:rPr lang="en-US" sz="1100" dirty="0">
                <a:solidFill>
                  <a:schemeClr val="tx1"/>
                </a:solidFill>
                <a:latin typeface="Consolas"/>
              </a:rPr>
            </a:br>
            <a:r>
              <a:rPr lang="en-US" sz="1100" dirty="0">
                <a:solidFill>
                  <a:schemeClr val="tx1"/>
                </a:solidFill>
                <a:latin typeface="Consolas"/>
              </a:rPr>
              <a:t>ok 19 - Inserting Test Data into </a:t>
            </a:r>
            <a:r>
              <a:rPr lang="en-US" sz="1100" dirty="0" err="1">
                <a:solidFill>
                  <a:schemeClr val="tx1"/>
                </a:solidFill>
                <a:latin typeface="Consolas"/>
              </a:rPr>
              <a:t>table_b</a:t>
            </a:r>
            <a:r>
              <a:rPr lang="en-US" sz="1100" dirty="0">
                <a:solidFill>
                  <a:schemeClr val="tx1"/>
                </a:solidFill>
                <a:latin typeface="Consolas"/>
              </a:rPr>
              <a:t> </a:t>
            </a:r>
            <a:br>
              <a:rPr lang="en-US" sz="1100" dirty="0">
                <a:solidFill>
                  <a:schemeClr val="tx1"/>
                </a:solidFill>
                <a:latin typeface="Consolas"/>
              </a:rPr>
            </a:br>
            <a:r>
              <a:rPr lang="en-US" sz="1100" dirty="0">
                <a:solidFill>
                  <a:schemeClr val="tx1"/>
                </a:solidFill>
                <a:latin typeface="Consolas"/>
              </a:rPr>
              <a:t>ok 20 - Verify Data in </a:t>
            </a:r>
            <a:r>
              <a:rPr lang="en-US" sz="1100" dirty="0" err="1">
                <a:solidFill>
                  <a:schemeClr val="tx1"/>
                </a:solidFill>
                <a:latin typeface="Consolas"/>
              </a:rPr>
              <a:t>view_a</a:t>
            </a:r>
            <a:r>
              <a:rPr lang="en-US" sz="1100" dirty="0">
                <a:solidFill>
                  <a:schemeClr val="tx1"/>
                </a:solidFill>
                <a:latin typeface="Consolas"/>
              </a:rPr>
              <a:t> </a:t>
            </a:r>
            <a:br>
              <a:rPr lang="en-US" sz="1100" dirty="0">
                <a:solidFill>
                  <a:schemeClr val="tx1"/>
                </a:solidFill>
                <a:latin typeface="Consolas"/>
              </a:rPr>
            </a:br>
            <a:r>
              <a:rPr lang="en-US" sz="1100" dirty="0">
                <a:solidFill>
                  <a:schemeClr val="tx1"/>
                </a:solidFill>
                <a:latin typeface="Consolas"/>
              </a:rPr>
              <a:t>ok </a:t>
            </a:r>
            <a:br>
              <a:rPr lang="en-US" sz="1100" dirty="0">
                <a:solidFill>
                  <a:schemeClr val="tx1"/>
                </a:solidFill>
                <a:latin typeface="Consolas"/>
              </a:rPr>
            </a:br>
            <a:r>
              <a:rPr lang="en-US" sz="1100" dirty="0">
                <a:solidFill>
                  <a:srgbClr val="00B050"/>
                </a:solidFill>
                <a:latin typeface="Consolas"/>
              </a:rPr>
              <a:t>All tests successful. </a:t>
            </a:r>
            <a:br>
              <a:rPr lang="en-US" sz="1100" dirty="0">
                <a:solidFill>
                  <a:srgbClr val="00B050"/>
                </a:solidFill>
                <a:latin typeface="Consolas"/>
              </a:rPr>
            </a:br>
            <a:r>
              <a:rPr lang="en-US" sz="1100" dirty="0">
                <a:solidFill>
                  <a:schemeClr val="tx1"/>
                </a:solidFill>
                <a:latin typeface="Consolas"/>
              </a:rPr>
              <a:t>Files=1, Tests=20, 0 </a:t>
            </a:r>
            <a:r>
              <a:rPr lang="en-US" sz="1100" dirty="0" err="1">
                <a:solidFill>
                  <a:schemeClr val="tx1"/>
                </a:solidFill>
                <a:latin typeface="Consolas"/>
              </a:rPr>
              <a:t>wallclock</a:t>
            </a:r>
            <a:r>
              <a:rPr lang="en-US" sz="1100" dirty="0">
                <a:solidFill>
                  <a:schemeClr val="tx1"/>
                </a:solidFill>
                <a:latin typeface="Consolas"/>
              </a:rPr>
              <a:t> secs ( 0.06 </a:t>
            </a:r>
            <a:r>
              <a:rPr lang="en-US" sz="1100" dirty="0" err="1">
                <a:solidFill>
                  <a:schemeClr val="tx1"/>
                </a:solidFill>
                <a:latin typeface="Consolas"/>
              </a:rPr>
              <a:t>usr</a:t>
            </a:r>
            <a:r>
              <a:rPr lang="en-US" sz="1100" dirty="0">
                <a:solidFill>
                  <a:schemeClr val="tx1"/>
                </a:solidFill>
                <a:latin typeface="Consolas"/>
              </a:rPr>
              <a:t> 0.01 sys + 0.00 </a:t>
            </a:r>
            <a:r>
              <a:rPr lang="en-US" sz="1100" dirty="0" err="1">
                <a:solidFill>
                  <a:schemeClr val="tx1"/>
                </a:solidFill>
                <a:latin typeface="Consolas"/>
              </a:rPr>
              <a:t>cusr</a:t>
            </a:r>
            <a:r>
              <a:rPr lang="en-US" sz="1100" dirty="0">
                <a:solidFill>
                  <a:schemeClr val="tx1"/>
                </a:solidFill>
                <a:latin typeface="Consolas"/>
              </a:rPr>
              <a:t> 0.04 </a:t>
            </a:r>
            <a:r>
              <a:rPr lang="en-US" sz="1100" dirty="0" err="1">
                <a:solidFill>
                  <a:schemeClr val="tx1"/>
                </a:solidFill>
                <a:latin typeface="Consolas"/>
              </a:rPr>
              <a:t>csys</a:t>
            </a:r>
            <a:r>
              <a:rPr lang="en-US" sz="1100" dirty="0">
                <a:solidFill>
                  <a:schemeClr val="tx1"/>
                </a:solidFill>
                <a:latin typeface="Consolas"/>
              </a:rPr>
              <a:t> = 0.11 CPU) </a:t>
            </a:r>
            <a:br>
              <a:rPr lang="en-US" sz="1100" dirty="0">
                <a:solidFill>
                  <a:schemeClr val="tx1"/>
                </a:solidFill>
                <a:latin typeface="Consolas"/>
              </a:rPr>
            </a:br>
            <a:r>
              <a:rPr lang="en-US" sz="1100" dirty="0">
                <a:solidFill>
                  <a:schemeClr val="tx1"/>
                </a:solidFill>
                <a:latin typeface="Consolas"/>
              </a:rPr>
              <a:t>Result: PASS</a:t>
            </a:r>
          </a:p>
          <a:p>
            <a:pPr marL="0" indent="0">
              <a:buNone/>
            </a:pPr>
            <a:r>
              <a:rPr lang="en-US" sz="1100" dirty="0">
                <a:solidFill>
                  <a:schemeClr val="tx1"/>
                </a:solidFill>
                <a:latin typeface="Consolas"/>
              </a:rPr>
              <a:t/>
            </a:r>
            <a:br>
              <a:rPr lang="en-US" sz="1100" dirty="0">
                <a:solidFill>
                  <a:schemeClr val="tx1"/>
                </a:solidFill>
                <a:latin typeface="Consolas"/>
              </a:rPr>
            </a:br>
            <a:endParaRPr lang="en-US" sz="1100" dirty="0">
              <a:solidFill>
                <a:schemeClr val="tx1"/>
              </a:solidFill>
              <a:latin typeface="Consolas"/>
            </a:endParaRPr>
          </a:p>
        </p:txBody>
      </p:sp>
      <p:sp>
        <p:nvSpPr>
          <p:cNvPr id="4" name="Date Placeholder 3"/>
          <p:cNvSpPr>
            <a:spLocks noGrp="1"/>
          </p:cNvSpPr>
          <p:nvPr>
            <p:ph type="dt" sz="half" idx="15"/>
          </p:nvPr>
        </p:nvSpPr>
        <p:spPr/>
        <p:txBody>
          <a:bodyPr/>
          <a:lstStyle/>
          <a:p>
            <a:r>
              <a:rPr lang="en-US" dirty="0"/>
              <a:t>2/7/2017</a:t>
            </a:r>
          </a:p>
        </p:txBody>
      </p:sp>
      <p:sp>
        <p:nvSpPr>
          <p:cNvPr id="5" name="Slide Number Placeholder 4"/>
          <p:cNvSpPr>
            <a:spLocks noGrp="1"/>
          </p:cNvSpPr>
          <p:nvPr>
            <p:ph type="sldNum" sz="quarter" idx="16"/>
          </p:nvPr>
        </p:nvSpPr>
        <p:spPr/>
        <p:txBody>
          <a:bodyPr/>
          <a:lstStyle/>
          <a:p>
            <a:fld id="{718CEC25-97A1-48A2-9CC4-22FB7E4FF90C}" type="slidenum">
              <a:rPr lang="en-US" smtClean="0"/>
              <a:t>45</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38314918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 failure test (21 &amp; 22)</a:t>
            </a:r>
            <a:endParaRPr lang="en-US" dirty="0"/>
          </a:p>
        </p:txBody>
      </p:sp>
      <p:sp>
        <p:nvSpPr>
          <p:cNvPr id="3" name="Content Placeholder 2"/>
          <p:cNvSpPr>
            <a:spLocks noGrp="1"/>
          </p:cNvSpPr>
          <p:nvPr>
            <p:ph sz="quarter" idx="13"/>
          </p:nvPr>
        </p:nvSpPr>
        <p:spPr/>
        <p:txBody>
          <a:bodyPr>
            <a:normAutofit/>
          </a:bodyPr>
          <a:lstStyle/>
          <a:p>
            <a:r>
              <a:rPr lang="en-US" dirty="0" smtClean="0"/>
              <a:t>Now we need to write a new test to cause the bug that we wish to test. This is caused by entering the data out of order.</a:t>
            </a:r>
            <a:endParaRPr lang="en-US" dirty="0"/>
          </a:p>
        </p:txBody>
      </p:sp>
      <p:sp>
        <p:nvSpPr>
          <p:cNvPr id="7" name="Content Placeholder 6"/>
          <p:cNvSpPr>
            <a:spLocks noGrp="1"/>
          </p:cNvSpPr>
          <p:nvPr>
            <p:ph sz="quarter" idx="14"/>
          </p:nvPr>
        </p:nvSpPr>
        <p:spPr/>
        <p:txBody>
          <a:bodyPr>
            <a:noAutofit/>
          </a:bodyPr>
          <a:lstStyle/>
          <a:p>
            <a:pPr marL="0" indent="0">
              <a:buNone/>
            </a:pPr>
            <a:r>
              <a:rPr lang="en-US" sz="1100" dirty="0">
                <a:solidFill>
                  <a:srgbClr val="0000FF"/>
                </a:solidFill>
                <a:latin typeface="Consolas"/>
              </a:rPr>
              <a:t>SELECT</a:t>
            </a:r>
            <a:r>
              <a:rPr lang="en-US" sz="1100" dirty="0">
                <a:solidFill>
                  <a:srgbClr val="000000"/>
                </a:solidFill>
                <a:latin typeface="Consolas"/>
              </a:rPr>
              <a:t> </a:t>
            </a:r>
            <a:r>
              <a:rPr lang="en-US" sz="1100" dirty="0" err="1">
                <a:solidFill>
                  <a:srgbClr val="000000"/>
                </a:solidFill>
                <a:latin typeface="Consolas"/>
              </a:rPr>
              <a:t>lives_ok</a:t>
            </a:r>
            <a:r>
              <a:rPr lang="en-US" sz="1100" dirty="0">
                <a:solidFill>
                  <a:srgbClr val="000000"/>
                </a:solidFill>
                <a:latin typeface="Consolas"/>
              </a:rPr>
              <a:t>(E</a:t>
            </a:r>
            <a:r>
              <a:rPr lang="en-US" sz="1100" dirty="0">
                <a:solidFill>
                  <a:srgbClr val="FF0000"/>
                </a:solidFill>
                <a:latin typeface="Consolas"/>
              </a:rPr>
              <a:t>'INSERT INTO </a:t>
            </a:r>
            <a:r>
              <a:rPr lang="en-US" sz="1100" dirty="0" err="1">
                <a:solidFill>
                  <a:srgbClr val="FF0000"/>
                </a:solidFill>
                <a:latin typeface="Consolas"/>
              </a:rPr>
              <a:t>table_b</a:t>
            </a:r>
            <a:r>
              <a:rPr lang="en-US" sz="1100" dirty="0">
                <a:solidFill>
                  <a:srgbClr val="FF0000"/>
                </a:solidFill>
                <a:latin typeface="Consolas"/>
              </a:rPr>
              <a:t> VALUES </a:t>
            </a:r>
            <a:r>
              <a:rPr lang="en-US" sz="1100" dirty="0" smtClean="0">
                <a:solidFill>
                  <a:srgbClr val="FF0000"/>
                </a:solidFill>
                <a:latin typeface="Consolas"/>
              </a:rPr>
              <a:t/>
            </a:r>
            <a:br>
              <a:rPr lang="en-US" sz="1100" dirty="0" smtClean="0">
                <a:solidFill>
                  <a:srgbClr val="FF0000"/>
                </a:solidFill>
                <a:latin typeface="Consolas"/>
              </a:rPr>
            </a:br>
            <a:r>
              <a:rPr lang="en-US" sz="1100" dirty="0" smtClean="0">
                <a:solidFill>
                  <a:srgbClr val="FF0000"/>
                </a:solidFill>
                <a:latin typeface="Consolas"/>
              </a:rPr>
              <a:t>(</a:t>
            </a:r>
            <a:r>
              <a:rPr lang="en-US" sz="1100" dirty="0">
                <a:solidFill>
                  <a:srgbClr val="FF0000"/>
                </a:solidFill>
                <a:latin typeface="Consolas"/>
              </a:rPr>
              <a:t>7, 2, ''Normal'', ''10/1/16''), </a:t>
            </a:r>
            <a:r>
              <a:rPr lang="en-US" sz="1100" dirty="0" smtClean="0">
                <a:solidFill>
                  <a:srgbClr val="FF0000"/>
                </a:solidFill>
                <a:latin typeface="Consolas"/>
              </a:rPr>
              <a:t/>
            </a:r>
            <a:br>
              <a:rPr lang="en-US" sz="1100" dirty="0" smtClean="0">
                <a:solidFill>
                  <a:srgbClr val="FF0000"/>
                </a:solidFill>
                <a:latin typeface="Consolas"/>
              </a:rPr>
            </a:br>
            <a:r>
              <a:rPr lang="en-US" sz="1100" dirty="0" smtClean="0">
                <a:solidFill>
                  <a:srgbClr val="FF0000"/>
                </a:solidFill>
                <a:latin typeface="Consolas"/>
              </a:rPr>
              <a:t>(</a:t>
            </a:r>
            <a:r>
              <a:rPr lang="en-US" sz="1100" dirty="0">
                <a:solidFill>
                  <a:srgbClr val="FF0000"/>
                </a:solidFill>
                <a:latin typeface="Consolas"/>
              </a:rPr>
              <a:t>8, 2, ''Family Leave'', ''9/1/16'')'</a:t>
            </a:r>
            <a:r>
              <a:rPr lang="en-US" sz="1100" dirty="0">
                <a:solidFill>
                  <a:srgbClr val="000000"/>
                </a:solidFill>
                <a:latin typeface="Consolas"/>
              </a:rPr>
              <a:t>, </a:t>
            </a:r>
            <a:r>
              <a:rPr lang="en-US" sz="1100" dirty="0" smtClean="0">
                <a:solidFill>
                  <a:srgbClr val="000000"/>
                </a:solidFill>
                <a:latin typeface="Consolas"/>
              </a:rPr>
              <a:t/>
            </a:r>
            <a:br>
              <a:rPr lang="en-US" sz="1100" dirty="0" smtClean="0">
                <a:solidFill>
                  <a:srgbClr val="000000"/>
                </a:solidFill>
                <a:latin typeface="Consolas"/>
              </a:rPr>
            </a:br>
            <a:r>
              <a:rPr lang="en-US" sz="1100" dirty="0" smtClean="0">
                <a:solidFill>
                  <a:srgbClr val="FF0000"/>
                </a:solidFill>
                <a:latin typeface="Consolas"/>
              </a:rPr>
              <a:t>'Inserting </a:t>
            </a:r>
            <a:r>
              <a:rPr lang="en-US" sz="1100" dirty="0">
                <a:solidFill>
                  <a:srgbClr val="FF0000"/>
                </a:solidFill>
                <a:latin typeface="Consolas"/>
              </a:rPr>
              <a:t>2nd Test Data into </a:t>
            </a:r>
            <a:r>
              <a:rPr lang="en-US" sz="1100" dirty="0" err="1">
                <a:solidFill>
                  <a:srgbClr val="FF0000"/>
                </a:solidFill>
                <a:latin typeface="Consolas"/>
              </a:rPr>
              <a:t>table_b</a:t>
            </a:r>
            <a:r>
              <a:rPr lang="en-US" sz="1100" dirty="0">
                <a:solidFill>
                  <a:srgbClr val="FF0000"/>
                </a:solidFill>
                <a:latin typeface="Consolas"/>
              </a:rPr>
              <a:t>'</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r>
            <a:br>
              <a:rPr lang="en-US" sz="1100" dirty="0">
                <a:solidFill>
                  <a:srgbClr val="000000"/>
                </a:solidFill>
                <a:latin typeface="Consolas"/>
              </a:rPr>
            </a:br>
            <a:r>
              <a:rPr lang="en-US" sz="1100" dirty="0">
                <a:solidFill>
                  <a:srgbClr val="0000FF"/>
                </a:solidFill>
                <a:latin typeface="Consolas"/>
              </a:rPr>
              <a:t>SELECT</a:t>
            </a:r>
            <a:r>
              <a:rPr lang="en-US" sz="1100" dirty="0">
                <a:solidFill>
                  <a:srgbClr val="000000"/>
                </a:solidFill>
                <a:latin typeface="Consolas"/>
              </a:rPr>
              <a:t> </a:t>
            </a:r>
            <a:r>
              <a:rPr lang="en-US" sz="1100" dirty="0" err="1">
                <a:solidFill>
                  <a:srgbClr val="000000"/>
                </a:solidFill>
                <a:latin typeface="Consolas"/>
              </a:rPr>
              <a:t>results_eq</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FF0000"/>
                </a:solidFill>
                <a:latin typeface="Consolas"/>
              </a:rPr>
              <a:t>'SELECT id, name, status, </a:t>
            </a:r>
            <a:r>
              <a:rPr lang="en-US" sz="1100" dirty="0" err="1">
                <a:solidFill>
                  <a:srgbClr val="FF0000"/>
                </a:solidFill>
                <a:latin typeface="Consolas"/>
              </a:rPr>
              <a:t>action_dt</a:t>
            </a:r>
            <a:r>
              <a:rPr lang="en-US" sz="1100" dirty="0">
                <a:solidFill>
                  <a:srgbClr val="FF0000"/>
                </a:solidFill>
                <a:latin typeface="Consolas"/>
              </a:rPr>
              <a:t> FROM </a:t>
            </a:r>
            <a:r>
              <a:rPr lang="en-US" sz="1100" dirty="0" err="1">
                <a:solidFill>
                  <a:srgbClr val="FF0000"/>
                </a:solidFill>
                <a:latin typeface="Consolas"/>
              </a:rPr>
              <a:t>view_a</a:t>
            </a:r>
            <a:r>
              <a:rPr lang="en-US" sz="1100" dirty="0">
                <a:solidFill>
                  <a:srgbClr val="FF0000"/>
                </a:solidFill>
                <a:latin typeface="Consolas"/>
              </a:rPr>
              <a:t>;'</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0000FF"/>
                </a:solidFill>
                <a:latin typeface="Consolas"/>
              </a:rPr>
              <a:t>VALUES</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b="1" dirty="0">
                <a:solidFill>
                  <a:srgbClr val="800000"/>
                </a:solidFill>
                <a:latin typeface="Consolas"/>
              </a:rPr>
              <a:t>1</a:t>
            </a:r>
            <a:r>
              <a:rPr lang="en-US" sz="1100" dirty="0">
                <a:solidFill>
                  <a:srgbClr val="000000"/>
                </a:solidFill>
                <a:latin typeface="Consolas"/>
              </a:rPr>
              <a:t>,</a:t>
            </a:r>
            <a:r>
              <a:rPr lang="en-US" sz="1100" dirty="0">
                <a:solidFill>
                  <a:srgbClr val="FF0000"/>
                </a:solidFill>
                <a:latin typeface="Consolas"/>
              </a:rPr>
              <a:t>'Lloyd'</a:t>
            </a:r>
            <a:r>
              <a:rPr lang="en-US" sz="1100" dirty="0">
                <a:solidFill>
                  <a:srgbClr val="000000"/>
                </a:solidFill>
                <a:latin typeface="Consolas"/>
              </a:rPr>
              <a:t>::</a:t>
            </a:r>
            <a:r>
              <a:rPr lang="en-US" sz="1100" dirty="0" err="1">
                <a:solidFill>
                  <a:srgbClr val="0000FF"/>
                </a:solidFill>
                <a:latin typeface="Consolas"/>
              </a:rPr>
              <a:t>varchar</a:t>
            </a:r>
            <a:r>
              <a:rPr lang="en-US" sz="1100" dirty="0" err="1">
                <a:solidFill>
                  <a:srgbClr val="000000"/>
                </a:solidFill>
                <a:latin typeface="Consolas"/>
              </a:rPr>
              <a:t>,</a:t>
            </a:r>
            <a:r>
              <a:rPr lang="en-US" sz="1100" dirty="0" err="1">
                <a:solidFill>
                  <a:srgbClr val="FF0000"/>
                </a:solidFill>
                <a:latin typeface="Consolas"/>
              </a:rPr>
              <a:t>'Hired</a:t>
            </a:r>
            <a:r>
              <a:rPr lang="en-US" sz="1100" dirty="0">
                <a:solidFill>
                  <a:srgbClr val="FF0000"/>
                </a:solidFill>
                <a:latin typeface="Consolas"/>
              </a:rPr>
              <a:t>'</a:t>
            </a:r>
            <a:r>
              <a:rPr lang="en-US" sz="1100" dirty="0">
                <a:solidFill>
                  <a:srgbClr val="000000"/>
                </a:solidFill>
                <a:latin typeface="Consolas"/>
              </a:rPr>
              <a:t>::</a:t>
            </a:r>
            <a:r>
              <a:rPr lang="en-US" sz="1100" dirty="0">
                <a:solidFill>
                  <a:srgbClr val="0000FF"/>
                </a:solidFill>
                <a:latin typeface="Consolas"/>
              </a:rPr>
              <a:t>varchar</a:t>
            </a:r>
            <a:r>
              <a:rPr lang="en-US" sz="1100" dirty="0">
                <a:solidFill>
                  <a:srgbClr val="000000"/>
                </a:solidFill>
                <a:latin typeface="Consolas"/>
              </a:rPr>
              <a:t>,</a:t>
            </a:r>
            <a:r>
              <a:rPr lang="en-US" sz="1100" dirty="0">
                <a:solidFill>
                  <a:srgbClr val="FF0000"/>
                </a:solidFill>
                <a:latin typeface="Consolas"/>
              </a:rPr>
              <a:t>'2014-01-01'</a:t>
            </a:r>
            <a:r>
              <a:rPr lang="en-US" sz="1100" dirty="0">
                <a:solidFill>
                  <a:srgbClr val="000000"/>
                </a:solidFill>
                <a:latin typeface="Consolas"/>
              </a:rPr>
              <a:t>::</a:t>
            </a:r>
            <a:r>
              <a:rPr lang="en-US" sz="1100" dirty="0">
                <a:solidFill>
                  <a:srgbClr val="0000FF"/>
                </a:solidFill>
                <a:latin typeface="Consolas"/>
              </a:rPr>
              <a:t>timestamp</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b="1" dirty="0">
                <a:solidFill>
                  <a:srgbClr val="800000"/>
                </a:solidFill>
                <a:latin typeface="Consolas"/>
              </a:rPr>
              <a:t>2</a:t>
            </a:r>
            <a:r>
              <a:rPr lang="en-US" sz="1100" dirty="0">
                <a:solidFill>
                  <a:srgbClr val="000000"/>
                </a:solidFill>
                <a:latin typeface="Consolas"/>
              </a:rPr>
              <a:t>,</a:t>
            </a:r>
            <a:r>
              <a:rPr lang="en-US" sz="1100" dirty="0">
                <a:solidFill>
                  <a:srgbClr val="FF0000"/>
                </a:solidFill>
                <a:latin typeface="Consolas"/>
              </a:rPr>
              <a:t>'Judy'</a:t>
            </a:r>
            <a:r>
              <a:rPr lang="en-US" sz="1100" dirty="0">
                <a:solidFill>
                  <a:srgbClr val="000000"/>
                </a:solidFill>
                <a:latin typeface="Consolas"/>
              </a:rPr>
              <a:t>,</a:t>
            </a:r>
            <a:r>
              <a:rPr lang="en-US" sz="1100" dirty="0">
                <a:solidFill>
                  <a:srgbClr val="FF0000"/>
                </a:solidFill>
                <a:latin typeface="Consolas"/>
              </a:rPr>
              <a:t>'Normal'</a:t>
            </a:r>
            <a:r>
              <a:rPr lang="en-US" sz="1100" dirty="0">
                <a:solidFill>
                  <a:srgbClr val="000000"/>
                </a:solidFill>
                <a:latin typeface="Consolas"/>
              </a:rPr>
              <a:t>,</a:t>
            </a:r>
            <a:r>
              <a:rPr lang="en-US" sz="1100" dirty="0">
                <a:solidFill>
                  <a:srgbClr val="FF0000"/>
                </a:solidFill>
                <a:latin typeface="Consolas"/>
              </a:rPr>
              <a:t>'2016-10-01'</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t>
            </a:r>
            <a:r>
              <a:rPr lang="en-US" sz="1100" dirty="0">
                <a:solidFill>
                  <a:srgbClr val="FF0000"/>
                </a:solidFill>
                <a:latin typeface="Consolas"/>
              </a:rPr>
              <a:t>'Verify Data in </a:t>
            </a:r>
            <a:r>
              <a:rPr lang="en-US" sz="1100" dirty="0" err="1">
                <a:solidFill>
                  <a:srgbClr val="FF0000"/>
                </a:solidFill>
                <a:latin typeface="Consolas"/>
              </a:rPr>
              <a:t>view_a</a:t>
            </a:r>
            <a:r>
              <a:rPr lang="en-US" sz="1100" dirty="0">
                <a:solidFill>
                  <a:srgbClr val="FF0000"/>
                </a:solidFill>
                <a:latin typeface="Consolas"/>
              </a:rPr>
              <a:t>'</a:t>
            </a:r>
            <a:r>
              <a:rPr lang="en-US" sz="1100" dirty="0">
                <a:solidFill>
                  <a:srgbClr val="000000"/>
                </a:solidFill>
                <a:latin typeface="Consolas"/>
              </a:rPr>
              <a:t>); </a:t>
            </a:r>
            <a:endParaRPr lang="en-US" sz="1100" dirty="0">
              <a:solidFill>
                <a:schemeClr val="tx1"/>
              </a:solidFill>
              <a:latin typeface="Consolas"/>
            </a:endParaRPr>
          </a:p>
        </p:txBody>
      </p:sp>
      <p:sp>
        <p:nvSpPr>
          <p:cNvPr id="4" name="Date Placeholder 3"/>
          <p:cNvSpPr>
            <a:spLocks noGrp="1"/>
          </p:cNvSpPr>
          <p:nvPr>
            <p:ph type="dt" sz="half" idx="15"/>
          </p:nvPr>
        </p:nvSpPr>
        <p:spPr/>
        <p:txBody>
          <a:bodyPr/>
          <a:lstStyle/>
          <a:p>
            <a:r>
              <a:rPr lang="en-US" dirty="0"/>
              <a:t>2/7/2017</a:t>
            </a:r>
          </a:p>
        </p:txBody>
      </p:sp>
      <p:sp>
        <p:nvSpPr>
          <p:cNvPr id="5" name="Slide Number Placeholder 4"/>
          <p:cNvSpPr>
            <a:spLocks noGrp="1"/>
          </p:cNvSpPr>
          <p:nvPr>
            <p:ph type="sldNum" sz="quarter" idx="16"/>
          </p:nvPr>
        </p:nvSpPr>
        <p:spPr/>
        <p:txBody>
          <a:bodyPr/>
          <a:lstStyle/>
          <a:p>
            <a:fld id="{718CEC25-97A1-48A2-9CC4-22FB7E4FF90C}" type="slidenum">
              <a:rPr lang="en-US" smtClean="0"/>
              <a:t>46</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985466045"/>
              </p:ext>
            </p:extLst>
          </p:nvPr>
        </p:nvGraphicFramePr>
        <p:xfrm>
          <a:off x="228600" y="2891790"/>
          <a:ext cx="1600200" cy="975360"/>
        </p:xfrm>
        <a:graphic>
          <a:graphicData uri="http://schemas.openxmlformats.org/drawingml/2006/table">
            <a:tbl>
              <a:tblPr firstRow="1" bandRow="1">
                <a:tableStyleId>{5C22544A-7EE6-4342-B048-85BDC9FD1C3A}</a:tableStyleId>
              </a:tblPr>
              <a:tblGrid>
                <a:gridCol w="304800"/>
                <a:gridCol w="1295400"/>
              </a:tblGrid>
              <a:tr h="0">
                <a:tc>
                  <a:txBody>
                    <a:bodyPr/>
                    <a:lstStyle/>
                    <a:p>
                      <a:r>
                        <a:rPr lang="en-US" sz="1000" dirty="0" smtClean="0"/>
                        <a:t>id</a:t>
                      </a:r>
                      <a:endParaRPr lang="en-US" sz="1000" dirty="0"/>
                    </a:p>
                  </a:txBody>
                  <a:tcPr/>
                </a:tc>
                <a:tc>
                  <a:txBody>
                    <a:bodyPr/>
                    <a:lstStyle/>
                    <a:p>
                      <a:r>
                        <a:rPr lang="en-US" sz="1000" dirty="0" smtClean="0"/>
                        <a:t>name (Employee)</a:t>
                      </a:r>
                      <a:endParaRPr lang="en-US" sz="1000" dirty="0"/>
                    </a:p>
                  </a:txBody>
                  <a:tcPr/>
                </a:tc>
              </a:tr>
              <a:tr h="0">
                <a:tc>
                  <a:txBody>
                    <a:bodyPr/>
                    <a:lstStyle/>
                    <a:p>
                      <a:r>
                        <a:rPr lang="en-US" sz="1000" dirty="0" smtClean="0"/>
                        <a:t>1</a:t>
                      </a:r>
                      <a:endParaRPr lang="en-US" sz="1000" dirty="0"/>
                    </a:p>
                  </a:txBody>
                  <a:tcPr/>
                </a:tc>
                <a:tc>
                  <a:txBody>
                    <a:bodyPr/>
                    <a:lstStyle/>
                    <a:p>
                      <a:r>
                        <a:rPr lang="en-US" sz="1000" dirty="0" smtClean="0"/>
                        <a:t>Lloyd</a:t>
                      </a:r>
                      <a:endParaRPr lang="en-US" sz="1000" dirty="0"/>
                    </a:p>
                  </a:txBody>
                  <a:tcPr/>
                </a:tc>
              </a:tr>
              <a:tr h="0">
                <a:tc>
                  <a:txBody>
                    <a:bodyPr/>
                    <a:lstStyle/>
                    <a:p>
                      <a:r>
                        <a:rPr lang="en-US" sz="1000" dirty="0" smtClean="0"/>
                        <a:t>2</a:t>
                      </a:r>
                      <a:endParaRPr lang="en-US" sz="1000" dirty="0"/>
                    </a:p>
                  </a:txBody>
                  <a:tcPr/>
                </a:tc>
                <a:tc>
                  <a:txBody>
                    <a:bodyPr/>
                    <a:lstStyle/>
                    <a:p>
                      <a:r>
                        <a:rPr lang="en-US" sz="1000" dirty="0" smtClean="0"/>
                        <a:t>Judy</a:t>
                      </a:r>
                      <a:endParaRPr lang="en-US" sz="1000" dirty="0"/>
                    </a:p>
                  </a:txBody>
                  <a:tcPr/>
                </a:tc>
              </a:tr>
              <a:tr h="0">
                <a:tc>
                  <a:txBody>
                    <a:bodyPr/>
                    <a:lstStyle/>
                    <a:p>
                      <a:r>
                        <a:rPr lang="en-US" sz="1000" dirty="0" smtClean="0"/>
                        <a:t>3</a:t>
                      </a:r>
                      <a:endParaRPr lang="en-US" sz="1000" dirty="0"/>
                    </a:p>
                  </a:txBody>
                  <a:tcPr/>
                </a:tc>
                <a:tc>
                  <a:txBody>
                    <a:bodyPr/>
                    <a:lstStyle/>
                    <a:p>
                      <a:r>
                        <a:rPr lang="en-US" sz="1000" dirty="0" smtClean="0"/>
                        <a:t>Gerald</a:t>
                      </a:r>
                      <a:endParaRPr lang="en-US" sz="1000" dirty="0"/>
                    </a:p>
                  </a:txBody>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517213617"/>
              </p:ext>
            </p:extLst>
          </p:nvPr>
        </p:nvGraphicFramePr>
        <p:xfrm>
          <a:off x="2057400" y="2769870"/>
          <a:ext cx="2514600" cy="2194560"/>
        </p:xfrm>
        <a:graphic>
          <a:graphicData uri="http://schemas.openxmlformats.org/drawingml/2006/table">
            <a:tbl>
              <a:tblPr firstRow="1" bandRow="1">
                <a:tableStyleId>{5C22544A-7EE6-4342-B048-85BDC9FD1C3A}</a:tableStyleId>
              </a:tblPr>
              <a:tblGrid>
                <a:gridCol w="304800"/>
                <a:gridCol w="457200"/>
                <a:gridCol w="914400"/>
                <a:gridCol w="838200"/>
              </a:tblGrid>
              <a:tr h="0">
                <a:tc>
                  <a:txBody>
                    <a:bodyPr/>
                    <a:lstStyle/>
                    <a:p>
                      <a:r>
                        <a:rPr lang="en-US" sz="1000" dirty="0" smtClean="0"/>
                        <a:t>id</a:t>
                      </a:r>
                      <a:endParaRPr lang="en-US" sz="1000" dirty="0"/>
                    </a:p>
                  </a:txBody>
                  <a:tcPr/>
                </a:tc>
                <a:tc>
                  <a:txBody>
                    <a:bodyPr/>
                    <a:lstStyle/>
                    <a:p>
                      <a:r>
                        <a:rPr lang="en-US" sz="1000" dirty="0" err="1" smtClean="0"/>
                        <a:t>a_id</a:t>
                      </a:r>
                      <a:endParaRPr lang="en-US" sz="1000" dirty="0"/>
                    </a:p>
                  </a:txBody>
                  <a:tcPr/>
                </a:tc>
                <a:tc>
                  <a:txBody>
                    <a:bodyPr/>
                    <a:lstStyle/>
                    <a:p>
                      <a:r>
                        <a:rPr lang="en-US" sz="1000" dirty="0" smtClean="0"/>
                        <a:t>status</a:t>
                      </a:r>
                      <a:endParaRPr lang="en-US" sz="1000" dirty="0"/>
                    </a:p>
                  </a:txBody>
                  <a:tcPr/>
                </a:tc>
                <a:tc>
                  <a:txBody>
                    <a:bodyPr/>
                    <a:lstStyle/>
                    <a:p>
                      <a:r>
                        <a:rPr lang="en-US" sz="1000" dirty="0" err="1" smtClean="0"/>
                        <a:t>action_dt</a:t>
                      </a:r>
                      <a:endParaRPr lang="en-US" sz="1000" dirty="0"/>
                    </a:p>
                  </a:txBody>
                  <a:tcPr/>
                </a:tc>
              </a:tr>
              <a:tr h="0">
                <a:tc>
                  <a:txBody>
                    <a:bodyPr/>
                    <a:lstStyle/>
                    <a:p>
                      <a:r>
                        <a:rPr lang="en-US" sz="1000" dirty="0" smtClean="0">
                          <a:solidFill>
                            <a:srgbClr val="FF0000"/>
                          </a:solidFill>
                        </a:rPr>
                        <a:t>1</a:t>
                      </a:r>
                      <a:endParaRPr lang="en-US" sz="1000" dirty="0">
                        <a:solidFill>
                          <a:srgbClr val="FF0000"/>
                        </a:solidFill>
                      </a:endParaRPr>
                    </a:p>
                  </a:txBody>
                  <a:tcPr/>
                </a:tc>
                <a:tc>
                  <a:txBody>
                    <a:bodyPr/>
                    <a:lstStyle/>
                    <a:p>
                      <a:r>
                        <a:rPr lang="en-US" sz="1000" dirty="0" smtClean="0">
                          <a:solidFill>
                            <a:srgbClr val="FF0000"/>
                          </a:solidFill>
                        </a:rPr>
                        <a:t>1</a:t>
                      </a:r>
                      <a:endParaRPr lang="en-US" sz="1000" dirty="0">
                        <a:solidFill>
                          <a:srgbClr val="FF0000"/>
                        </a:solidFill>
                      </a:endParaRPr>
                    </a:p>
                  </a:txBody>
                  <a:tcPr/>
                </a:tc>
                <a:tc>
                  <a:txBody>
                    <a:bodyPr/>
                    <a:lstStyle/>
                    <a:p>
                      <a:r>
                        <a:rPr lang="en-US" sz="1000" dirty="0" smtClean="0">
                          <a:solidFill>
                            <a:srgbClr val="FF0000"/>
                          </a:solidFill>
                        </a:rPr>
                        <a:t>Hired</a:t>
                      </a:r>
                      <a:endParaRPr lang="en-US" sz="1000" dirty="0">
                        <a:solidFill>
                          <a:srgbClr val="FF0000"/>
                        </a:solidFill>
                      </a:endParaRPr>
                    </a:p>
                  </a:txBody>
                  <a:tcPr/>
                </a:tc>
                <a:tc>
                  <a:txBody>
                    <a:bodyPr/>
                    <a:lstStyle/>
                    <a:p>
                      <a:r>
                        <a:rPr lang="en-US" sz="1000" dirty="0" smtClean="0">
                          <a:solidFill>
                            <a:srgbClr val="FF0000"/>
                          </a:solidFill>
                        </a:rPr>
                        <a:t>1/1/2014</a:t>
                      </a:r>
                      <a:endParaRPr lang="en-US" sz="1000" dirty="0">
                        <a:solidFill>
                          <a:srgbClr val="FF0000"/>
                        </a:solidFill>
                      </a:endParaRPr>
                    </a:p>
                  </a:txBody>
                  <a:tcPr/>
                </a:tc>
              </a:tr>
              <a:tr h="0">
                <a:tc>
                  <a:txBody>
                    <a:bodyPr/>
                    <a:lstStyle/>
                    <a:p>
                      <a:r>
                        <a:rPr lang="en-US" sz="1000" dirty="0" smtClean="0"/>
                        <a:t>2</a:t>
                      </a:r>
                      <a:endParaRPr lang="en-US" sz="1000" dirty="0"/>
                    </a:p>
                  </a:txBody>
                  <a:tcPr/>
                </a:tc>
                <a:tc>
                  <a:txBody>
                    <a:bodyPr/>
                    <a:lstStyle/>
                    <a:p>
                      <a:r>
                        <a:rPr lang="en-US" sz="1000" dirty="0" smtClean="0"/>
                        <a:t>2</a:t>
                      </a:r>
                      <a:endParaRPr lang="en-US" sz="1000" dirty="0"/>
                    </a:p>
                  </a:txBody>
                  <a:tcPr/>
                </a:tc>
                <a:tc>
                  <a:txBody>
                    <a:bodyPr/>
                    <a:lstStyle/>
                    <a:p>
                      <a:r>
                        <a:rPr lang="en-US" sz="1000" dirty="0" smtClean="0"/>
                        <a:t>Hired</a:t>
                      </a:r>
                      <a:endParaRPr lang="en-US" sz="1000" dirty="0"/>
                    </a:p>
                  </a:txBody>
                  <a:tcPr/>
                </a:tc>
                <a:tc>
                  <a:txBody>
                    <a:bodyPr/>
                    <a:lstStyle/>
                    <a:p>
                      <a:r>
                        <a:rPr lang="en-US" sz="1000" dirty="0" smtClean="0"/>
                        <a:t>1/1/2015</a:t>
                      </a:r>
                      <a:endParaRPr lang="en-US" sz="1000" dirty="0"/>
                    </a:p>
                  </a:txBody>
                  <a:tcPr/>
                </a:tc>
              </a:tr>
              <a:tr h="0">
                <a:tc>
                  <a:txBody>
                    <a:bodyPr/>
                    <a:lstStyle/>
                    <a:p>
                      <a:r>
                        <a:rPr lang="en-US" sz="1000" dirty="0" smtClean="0"/>
                        <a:t>3</a:t>
                      </a:r>
                      <a:endParaRPr lang="en-US" sz="1000" dirty="0"/>
                    </a:p>
                  </a:txBody>
                  <a:tcPr/>
                </a:tc>
                <a:tc>
                  <a:txBody>
                    <a:bodyPr/>
                    <a:lstStyle/>
                    <a:p>
                      <a:r>
                        <a:rPr lang="en-US" sz="1000" dirty="0" smtClean="0"/>
                        <a:t>3</a:t>
                      </a:r>
                      <a:endParaRPr lang="en-US" sz="1000" dirty="0"/>
                    </a:p>
                  </a:txBody>
                  <a:tcPr/>
                </a:tc>
                <a:tc>
                  <a:txBody>
                    <a:bodyPr/>
                    <a:lstStyle/>
                    <a:p>
                      <a:r>
                        <a:rPr lang="en-US" sz="1000" dirty="0" smtClean="0"/>
                        <a:t>Hired</a:t>
                      </a:r>
                      <a:endParaRPr lang="en-US" sz="1000" dirty="0"/>
                    </a:p>
                  </a:txBody>
                  <a:tcPr/>
                </a:tc>
                <a:tc>
                  <a:txBody>
                    <a:bodyPr/>
                    <a:lstStyle/>
                    <a:p>
                      <a:r>
                        <a:rPr lang="en-US" sz="1000" dirty="0" smtClean="0"/>
                        <a:t>1/1/2016</a:t>
                      </a:r>
                      <a:endParaRPr lang="en-US" sz="1000" dirty="0"/>
                    </a:p>
                  </a:txBody>
                  <a:tcPr/>
                </a:tc>
              </a:tr>
              <a:tr h="0">
                <a:tc>
                  <a:txBody>
                    <a:bodyPr/>
                    <a:lstStyle/>
                    <a:p>
                      <a:r>
                        <a:rPr lang="en-US" sz="1000" dirty="0" smtClean="0"/>
                        <a:t>4</a:t>
                      </a:r>
                      <a:endParaRPr lang="en-US" sz="1000" dirty="0"/>
                    </a:p>
                  </a:txBody>
                  <a:tcPr/>
                </a:tc>
                <a:tc>
                  <a:txBody>
                    <a:bodyPr/>
                    <a:lstStyle/>
                    <a:p>
                      <a:r>
                        <a:rPr lang="en-US" sz="1000" dirty="0" smtClean="0"/>
                        <a:t>2</a:t>
                      </a:r>
                      <a:endParaRPr lang="en-US" sz="1000" dirty="0"/>
                    </a:p>
                  </a:txBody>
                  <a:tcPr/>
                </a:tc>
                <a:tc>
                  <a:txBody>
                    <a:bodyPr/>
                    <a:lstStyle/>
                    <a:p>
                      <a:r>
                        <a:rPr lang="en-US" sz="1000" dirty="0" smtClean="0"/>
                        <a:t>Maternity</a:t>
                      </a:r>
                      <a:endParaRPr lang="en-US" sz="1000" dirty="0"/>
                    </a:p>
                  </a:txBody>
                  <a:tcPr/>
                </a:tc>
                <a:tc>
                  <a:txBody>
                    <a:bodyPr/>
                    <a:lstStyle/>
                    <a:p>
                      <a:r>
                        <a:rPr lang="en-US" sz="1000" dirty="0" smtClean="0"/>
                        <a:t>4/5/2016</a:t>
                      </a:r>
                      <a:endParaRPr lang="en-US" sz="1000" dirty="0"/>
                    </a:p>
                  </a:txBody>
                  <a:tcPr/>
                </a:tc>
              </a:tr>
              <a:tr h="0">
                <a:tc>
                  <a:txBody>
                    <a:bodyPr/>
                    <a:lstStyle/>
                    <a:p>
                      <a:r>
                        <a:rPr lang="en-US" sz="1000" dirty="0" smtClean="0"/>
                        <a:t>5</a:t>
                      </a:r>
                      <a:endParaRPr lang="en-US" sz="1000" dirty="0"/>
                    </a:p>
                  </a:txBody>
                  <a:tcPr/>
                </a:tc>
                <a:tc>
                  <a:txBody>
                    <a:bodyPr/>
                    <a:lstStyle/>
                    <a:p>
                      <a:r>
                        <a:rPr lang="en-US" sz="1000" dirty="0" smtClean="0"/>
                        <a:t>2</a:t>
                      </a:r>
                      <a:endParaRPr lang="en-US" sz="1000" dirty="0"/>
                    </a:p>
                  </a:txBody>
                  <a:tcPr/>
                </a:tc>
                <a:tc>
                  <a:txBody>
                    <a:bodyPr/>
                    <a:lstStyle/>
                    <a:p>
                      <a:r>
                        <a:rPr lang="en-US" sz="1000" dirty="0" smtClean="0"/>
                        <a:t>Normal</a:t>
                      </a:r>
                      <a:endParaRPr lang="en-US" sz="1000" dirty="0"/>
                    </a:p>
                  </a:txBody>
                  <a:tcPr/>
                </a:tc>
                <a:tc>
                  <a:txBody>
                    <a:bodyPr/>
                    <a:lstStyle/>
                    <a:p>
                      <a:r>
                        <a:rPr lang="en-US" sz="1000" dirty="0" smtClean="0"/>
                        <a:t>5/5/2016</a:t>
                      </a:r>
                      <a:endParaRPr lang="en-US" sz="1000" dirty="0"/>
                    </a:p>
                  </a:txBody>
                  <a:tcPr/>
                </a:tc>
              </a:tr>
              <a:tr h="0">
                <a:tc>
                  <a:txBody>
                    <a:bodyPr/>
                    <a:lstStyle/>
                    <a:p>
                      <a:r>
                        <a:rPr lang="en-US" sz="1000" dirty="0" smtClean="0">
                          <a:solidFill>
                            <a:srgbClr val="FF0000"/>
                          </a:solidFill>
                        </a:rPr>
                        <a:t>6</a:t>
                      </a:r>
                      <a:endParaRPr lang="en-US" sz="1000" dirty="0">
                        <a:solidFill>
                          <a:srgbClr val="FF0000"/>
                        </a:solidFill>
                      </a:endParaRPr>
                    </a:p>
                  </a:txBody>
                  <a:tcPr/>
                </a:tc>
                <a:tc>
                  <a:txBody>
                    <a:bodyPr/>
                    <a:lstStyle/>
                    <a:p>
                      <a:r>
                        <a:rPr lang="en-US" sz="1000" dirty="0" smtClean="0">
                          <a:solidFill>
                            <a:srgbClr val="FF0000"/>
                          </a:solidFill>
                        </a:rPr>
                        <a:t>3</a:t>
                      </a:r>
                      <a:endParaRPr lang="en-US" sz="1000" dirty="0">
                        <a:solidFill>
                          <a:srgbClr val="FF0000"/>
                        </a:solidFill>
                      </a:endParaRPr>
                    </a:p>
                  </a:txBody>
                  <a:tcPr/>
                </a:tc>
                <a:tc>
                  <a:txBody>
                    <a:bodyPr/>
                    <a:lstStyle/>
                    <a:p>
                      <a:r>
                        <a:rPr lang="en-US" sz="1000" dirty="0" smtClean="0">
                          <a:solidFill>
                            <a:srgbClr val="FF0000"/>
                          </a:solidFill>
                        </a:rPr>
                        <a:t>Left</a:t>
                      </a:r>
                      <a:endParaRPr lang="en-US" sz="1000" dirty="0">
                        <a:solidFill>
                          <a:srgbClr val="FF0000"/>
                        </a:solidFill>
                      </a:endParaRPr>
                    </a:p>
                  </a:txBody>
                  <a:tcPr/>
                </a:tc>
                <a:tc>
                  <a:txBody>
                    <a:bodyPr/>
                    <a:lstStyle/>
                    <a:p>
                      <a:r>
                        <a:rPr lang="en-US" sz="1000" dirty="0" smtClean="0">
                          <a:solidFill>
                            <a:srgbClr val="FF0000"/>
                          </a:solidFill>
                        </a:rPr>
                        <a:t>10/15/2016</a:t>
                      </a:r>
                      <a:endParaRPr lang="en-US" sz="1000" dirty="0">
                        <a:solidFill>
                          <a:srgbClr val="FF0000"/>
                        </a:solidFill>
                      </a:endParaRPr>
                    </a:p>
                  </a:txBody>
                  <a:tcPr/>
                </a:tc>
              </a:tr>
              <a:tr h="0">
                <a:tc>
                  <a:txBody>
                    <a:bodyPr/>
                    <a:lstStyle/>
                    <a:p>
                      <a:r>
                        <a:rPr lang="en-US" sz="1000" dirty="0" smtClean="0">
                          <a:solidFill>
                            <a:srgbClr val="FF0000"/>
                          </a:solidFill>
                        </a:rPr>
                        <a:t>7</a:t>
                      </a:r>
                      <a:endParaRPr lang="en-US" sz="1000" dirty="0">
                        <a:solidFill>
                          <a:srgbClr val="FF0000"/>
                        </a:solidFill>
                      </a:endParaRPr>
                    </a:p>
                  </a:txBody>
                  <a:tcPr/>
                </a:tc>
                <a:tc>
                  <a:txBody>
                    <a:bodyPr/>
                    <a:lstStyle/>
                    <a:p>
                      <a:r>
                        <a:rPr lang="en-US" sz="1000" dirty="0" smtClean="0">
                          <a:solidFill>
                            <a:srgbClr val="FF0000"/>
                          </a:solidFill>
                        </a:rPr>
                        <a:t>2</a:t>
                      </a:r>
                      <a:endParaRPr lang="en-US" sz="1000" dirty="0">
                        <a:solidFill>
                          <a:srgbClr val="FF0000"/>
                        </a:solidFill>
                      </a:endParaRPr>
                    </a:p>
                  </a:txBody>
                  <a:tcPr/>
                </a:tc>
                <a:tc>
                  <a:txBody>
                    <a:bodyPr/>
                    <a:lstStyle/>
                    <a:p>
                      <a:r>
                        <a:rPr lang="en-US" sz="1000" dirty="0" smtClean="0">
                          <a:solidFill>
                            <a:srgbClr val="FF0000"/>
                          </a:solidFill>
                        </a:rPr>
                        <a:t>Normal</a:t>
                      </a:r>
                      <a:endParaRPr lang="en-US" sz="1000" dirty="0">
                        <a:solidFill>
                          <a:srgbClr val="FF0000"/>
                        </a:solidFill>
                      </a:endParaRPr>
                    </a:p>
                  </a:txBody>
                  <a:tcPr/>
                </a:tc>
                <a:tc>
                  <a:txBody>
                    <a:bodyPr/>
                    <a:lstStyle/>
                    <a:p>
                      <a:r>
                        <a:rPr lang="en-US" sz="1000" dirty="0" smtClean="0">
                          <a:solidFill>
                            <a:srgbClr val="FF0000"/>
                          </a:solidFill>
                        </a:rPr>
                        <a:t>10/1/2016</a:t>
                      </a:r>
                      <a:endParaRPr lang="en-US" sz="1000" dirty="0">
                        <a:solidFill>
                          <a:srgbClr val="FF0000"/>
                        </a:solidFill>
                      </a:endParaRPr>
                    </a:p>
                  </a:txBody>
                  <a:tcPr/>
                </a:tc>
              </a:tr>
              <a:tr h="0">
                <a:tc>
                  <a:txBody>
                    <a:bodyPr/>
                    <a:lstStyle/>
                    <a:p>
                      <a:r>
                        <a:rPr lang="en-US" sz="1000" dirty="0" smtClean="0"/>
                        <a:t>8</a:t>
                      </a:r>
                      <a:endParaRPr lang="en-US" sz="1000" dirty="0"/>
                    </a:p>
                  </a:txBody>
                  <a:tcPr/>
                </a:tc>
                <a:tc>
                  <a:txBody>
                    <a:bodyPr/>
                    <a:lstStyle/>
                    <a:p>
                      <a:r>
                        <a:rPr lang="en-US" sz="1000" dirty="0" smtClean="0"/>
                        <a:t>2</a:t>
                      </a:r>
                      <a:endParaRPr lang="en-US" sz="1000" dirty="0"/>
                    </a:p>
                  </a:txBody>
                  <a:tcPr/>
                </a:tc>
                <a:tc>
                  <a:txBody>
                    <a:bodyPr/>
                    <a:lstStyle/>
                    <a:p>
                      <a:r>
                        <a:rPr lang="en-US" sz="1000" dirty="0" smtClean="0"/>
                        <a:t>Family Leave</a:t>
                      </a:r>
                      <a:endParaRPr lang="en-US" sz="1000" dirty="0"/>
                    </a:p>
                  </a:txBody>
                  <a:tcPr/>
                </a:tc>
                <a:tc>
                  <a:txBody>
                    <a:bodyPr/>
                    <a:lstStyle/>
                    <a:p>
                      <a:r>
                        <a:rPr lang="en-US" sz="1000" dirty="0" smtClean="0"/>
                        <a:t>9/1/2016</a:t>
                      </a:r>
                      <a:endParaRPr lang="en-US" sz="1000" dirty="0"/>
                    </a:p>
                  </a:txBody>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305777271"/>
              </p:ext>
            </p:extLst>
          </p:nvPr>
        </p:nvGraphicFramePr>
        <p:xfrm>
          <a:off x="5410200" y="3958590"/>
          <a:ext cx="2514600" cy="731520"/>
        </p:xfrm>
        <a:graphic>
          <a:graphicData uri="http://schemas.openxmlformats.org/drawingml/2006/table">
            <a:tbl>
              <a:tblPr firstRow="1" bandRow="1">
                <a:tableStyleId>{5C22544A-7EE6-4342-B048-85BDC9FD1C3A}</a:tableStyleId>
              </a:tblPr>
              <a:tblGrid>
                <a:gridCol w="304799"/>
                <a:gridCol w="533400"/>
                <a:gridCol w="914400"/>
                <a:gridCol w="762001"/>
              </a:tblGrid>
              <a:tr h="118533">
                <a:tc>
                  <a:txBody>
                    <a:bodyPr/>
                    <a:lstStyle/>
                    <a:p>
                      <a:r>
                        <a:rPr lang="en-US" sz="1000" dirty="0" smtClean="0"/>
                        <a:t>id</a:t>
                      </a:r>
                      <a:endParaRPr lang="en-US" sz="1000" dirty="0"/>
                    </a:p>
                  </a:txBody>
                  <a:tcPr/>
                </a:tc>
                <a:tc>
                  <a:txBody>
                    <a:bodyPr/>
                    <a:lstStyle/>
                    <a:p>
                      <a:r>
                        <a:rPr lang="en-US" sz="1000" dirty="0" smtClean="0"/>
                        <a:t>name</a:t>
                      </a:r>
                      <a:endParaRPr lang="en-US" sz="1000" dirty="0"/>
                    </a:p>
                  </a:txBody>
                  <a:tcPr/>
                </a:tc>
                <a:tc>
                  <a:txBody>
                    <a:bodyPr/>
                    <a:lstStyle/>
                    <a:p>
                      <a:r>
                        <a:rPr lang="en-US" sz="1000" dirty="0" smtClean="0"/>
                        <a:t>status</a:t>
                      </a:r>
                      <a:endParaRPr lang="en-US" sz="1000" dirty="0"/>
                    </a:p>
                  </a:txBody>
                  <a:tcPr/>
                </a:tc>
                <a:tc>
                  <a:txBody>
                    <a:bodyPr/>
                    <a:lstStyle/>
                    <a:p>
                      <a:r>
                        <a:rPr lang="en-US" sz="1000" dirty="0" err="1" smtClean="0"/>
                        <a:t>action_dt</a:t>
                      </a:r>
                      <a:endParaRPr lang="en-US" sz="1000" dirty="0"/>
                    </a:p>
                  </a:txBody>
                  <a:tcPr/>
                </a:tc>
              </a:tr>
              <a:tr h="118533">
                <a:tc>
                  <a:txBody>
                    <a:bodyPr/>
                    <a:lstStyle/>
                    <a:p>
                      <a:r>
                        <a:rPr lang="en-US" sz="1000" dirty="0" smtClean="0"/>
                        <a:t>1</a:t>
                      </a:r>
                      <a:endParaRPr lang="en-US" sz="1000" dirty="0"/>
                    </a:p>
                  </a:txBody>
                  <a:tcPr/>
                </a:tc>
                <a:tc>
                  <a:txBody>
                    <a:bodyPr/>
                    <a:lstStyle/>
                    <a:p>
                      <a:r>
                        <a:rPr lang="en-US" sz="1000" dirty="0" smtClean="0"/>
                        <a:t>Lloyd</a:t>
                      </a:r>
                      <a:endParaRPr lang="en-US" sz="1000" dirty="0"/>
                    </a:p>
                  </a:txBody>
                  <a:tcPr/>
                </a:tc>
                <a:tc>
                  <a:txBody>
                    <a:bodyPr/>
                    <a:lstStyle/>
                    <a:p>
                      <a:r>
                        <a:rPr lang="en-US" sz="1000" dirty="0" smtClean="0"/>
                        <a:t>Hired</a:t>
                      </a:r>
                      <a:endParaRPr lang="en-US" sz="1000" dirty="0"/>
                    </a:p>
                  </a:txBody>
                  <a:tcPr/>
                </a:tc>
                <a:tc>
                  <a:txBody>
                    <a:bodyPr/>
                    <a:lstStyle/>
                    <a:p>
                      <a:r>
                        <a:rPr lang="en-US" sz="1000" dirty="0" smtClean="0"/>
                        <a:t>1/1/2014</a:t>
                      </a:r>
                      <a:endParaRPr lang="en-US" sz="1000" dirty="0"/>
                    </a:p>
                  </a:txBody>
                  <a:tcPr/>
                </a:tc>
              </a:tr>
              <a:tr h="118533">
                <a:tc>
                  <a:txBody>
                    <a:bodyPr/>
                    <a:lstStyle/>
                    <a:p>
                      <a:r>
                        <a:rPr lang="en-US" sz="1000" dirty="0" smtClean="0"/>
                        <a:t>2</a:t>
                      </a:r>
                      <a:endParaRPr lang="en-US" sz="1000" dirty="0"/>
                    </a:p>
                  </a:txBody>
                  <a:tcPr/>
                </a:tc>
                <a:tc>
                  <a:txBody>
                    <a:bodyPr/>
                    <a:lstStyle/>
                    <a:p>
                      <a:r>
                        <a:rPr lang="en-US" sz="1000" dirty="0" smtClean="0"/>
                        <a:t>Judy</a:t>
                      </a:r>
                      <a:endParaRPr lang="en-US" sz="1000" dirty="0"/>
                    </a:p>
                  </a:txBody>
                  <a:tcPr/>
                </a:tc>
                <a:tc>
                  <a:txBody>
                    <a:bodyPr/>
                    <a:lstStyle/>
                    <a:p>
                      <a:r>
                        <a:rPr lang="en-US" sz="1000" dirty="0" smtClean="0"/>
                        <a:t>Family Leave</a:t>
                      </a:r>
                      <a:endParaRPr lang="en-US" sz="1000" dirty="0"/>
                    </a:p>
                  </a:txBody>
                  <a:tcPr/>
                </a:tc>
                <a:tc>
                  <a:txBody>
                    <a:bodyPr/>
                    <a:lstStyle/>
                    <a:p>
                      <a:r>
                        <a:rPr lang="en-US" sz="1000" dirty="0" smtClean="0"/>
                        <a:t>9/1/2016</a:t>
                      </a:r>
                      <a:endParaRPr lang="en-US" sz="1000" dirty="0"/>
                    </a:p>
                  </a:txBody>
                  <a:tcPr/>
                </a:tc>
              </a:tr>
            </a:tbl>
          </a:graphicData>
        </a:graphic>
      </p:graphicFrame>
      <p:cxnSp>
        <p:nvCxnSpPr>
          <p:cNvPr id="15" name="Straight Arrow Connector 14"/>
          <p:cNvCxnSpPr/>
          <p:nvPr/>
        </p:nvCxnSpPr>
        <p:spPr>
          <a:xfrm flipV="1">
            <a:off x="1676400" y="3105150"/>
            <a:ext cx="4572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676400" y="3790950"/>
            <a:ext cx="4572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676400" y="3486150"/>
            <a:ext cx="457200" cy="1371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00632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 the Failure Test</a:t>
            </a:r>
            <a:endParaRPr lang="en-US" dirty="0"/>
          </a:p>
        </p:txBody>
      </p:sp>
      <p:sp>
        <p:nvSpPr>
          <p:cNvPr id="3" name="Content Placeholder 2"/>
          <p:cNvSpPr>
            <a:spLocks noGrp="1"/>
          </p:cNvSpPr>
          <p:nvPr>
            <p:ph sz="quarter" idx="13"/>
          </p:nvPr>
        </p:nvSpPr>
        <p:spPr/>
        <p:txBody>
          <a:bodyPr>
            <a:normAutofit/>
          </a:bodyPr>
          <a:lstStyle/>
          <a:p>
            <a:r>
              <a:rPr lang="en-US" dirty="0" smtClean="0"/>
              <a:t>Here we see where the view failed and the bad line </a:t>
            </a:r>
            <a:r>
              <a:rPr lang="en-US" dirty="0" err="1" smtClean="0"/>
              <a:t>vers</a:t>
            </a:r>
            <a:r>
              <a:rPr lang="en-US" dirty="0" smtClean="0"/>
              <a:t> the good line.</a:t>
            </a:r>
          </a:p>
        </p:txBody>
      </p:sp>
      <p:sp>
        <p:nvSpPr>
          <p:cNvPr id="7" name="Content Placeholder 6"/>
          <p:cNvSpPr>
            <a:spLocks noGrp="1"/>
          </p:cNvSpPr>
          <p:nvPr>
            <p:ph sz="quarter" idx="14"/>
          </p:nvPr>
        </p:nvSpPr>
        <p:spPr>
          <a:xfrm>
            <a:off x="4648200" y="1352550"/>
            <a:ext cx="4038600" cy="3219450"/>
          </a:xfrm>
        </p:spPr>
        <p:txBody>
          <a:bodyPr>
            <a:noAutofit/>
          </a:bodyPr>
          <a:lstStyle/>
          <a:p>
            <a:pPr marL="0" indent="0">
              <a:buNone/>
            </a:pPr>
            <a:r>
              <a:rPr lang="en-US" sz="1000" dirty="0">
                <a:solidFill>
                  <a:schemeClr val="tx1"/>
                </a:solidFill>
                <a:latin typeface="Consolas"/>
              </a:rPr>
              <a:t># Tests </a:t>
            </a:r>
            <a:br>
              <a:rPr lang="en-US" sz="1000" dirty="0">
                <a:solidFill>
                  <a:schemeClr val="tx1"/>
                </a:solidFill>
                <a:latin typeface="Consolas"/>
              </a:rPr>
            </a:br>
            <a:r>
              <a:rPr lang="en-US" sz="1000" dirty="0">
                <a:solidFill>
                  <a:schemeClr val="tx1"/>
                </a:solidFill>
                <a:latin typeface="Consolas"/>
              </a:rPr>
              <a:t># ================================= </a:t>
            </a:r>
            <a:br>
              <a:rPr lang="en-US" sz="1000" dirty="0">
                <a:solidFill>
                  <a:schemeClr val="tx1"/>
                </a:solidFill>
                <a:latin typeface="Consolas"/>
              </a:rPr>
            </a:br>
            <a:r>
              <a:rPr lang="en-US" sz="1000" dirty="0">
                <a:solidFill>
                  <a:schemeClr val="tx1"/>
                </a:solidFill>
                <a:latin typeface="Consolas"/>
              </a:rPr>
              <a:t>ok 17 - Truncating tables in </a:t>
            </a:r>
            <a:r>
              <a:rPr lang="en-US" sz="1000" dirty="0" err="1">
                <a:solidFill>
                  <a:schemeClr val="tx1"/>
                </a:solidFill>
                <a:latin typeface="Consolas"/>
              </a:rPr>
              <a:t>preperation</a:t>
            </a:r>
            <a:r>
              <a:rPr lang="en-US" sz="1000" dirty="0">
                <a:solidFill>
                  <a:schemeClr val="tx1"/>
                </a:solidFill>
                <a:latin typeface="Consolas"/>
              </a:rPr>
              <a:t> for testing </a:t>
            </a:r>
            <a:br>
              <a:rPr lang="en-US" sz="1000" dirty="0">
                <a:solidFill>
                  <a:schemeClr val="tx1"/>
                </a:solidFill>
                <a:latin typeface="Consolas"/>
              </a:rPr>
            </a:br>
            <a:r>
              <a:rPr lang="en-US" sz="1000" dirty="0">
                <a:solidFill>
                  <a:schemeClr val="tx1"/>
                </a:solidFill>
                <a:latin typeface="Consolas"/>
              </a:rPr>
              <a:t>ok 18 - Inserting Test Data into </a:t>
            </a:r>
            <a:r>
              <a:rPr lang="en-US" sz="1000" dirty="0" err="1">
                <a:solidFill>
                  <a:schemeClr val="tx1"/>
                </a:solidFill>
                <a:latin typeface="Consolas"/>
              </a:rPr>
              <a:t>table_a</a:t>
            </a:r>
            <a:r>
              <a:rPr lang="en-US" sz="1000" dirty="0">
                <a:solidFill>
                  <a:schemeClr val="tx1"/>
                </a:solidFill>
                <a:latin typeface="Consolas"/>
              </a:rPr>
              <a:t> </a:t>
            </a:r>
            <a:br>
              <a:rPr lang="en-US" sz="1000" dirty="0">
                <a:solidFill>
                  <a:schemeClr val="tx1"/>
                </a:solidFill>
                <a:latin typeface="Consolas"/>
              </a:rPr>
            </a:br>
            <a:r>
              <a:rPr lang="en-US" sz="1000" dirty="0">
                <a:solidFill>
                  <a:schemeClr val="tx1"/>
                </a:solidFill>
                <a:latin typeface="Consolas"/>
              </a:rPr>
              <a:t>ok 19 - Inserting Test Data into </a:t>
            </a:r>
            <a:r>
              <a:rPr lang="en-US" sz="1000" dirty="0" err="1">
                <a:solidFill>
                  <a:schemeClr val="tx1"/>
                </a:solidFill>
                <a:latin typeface="Consolas"/>
              </a:rPr>
              <a:t>table_b</a:t>
            </a:r>
            <a:r>
              <a:rPr lang="en-US" sz="1000" dirty="0">
                <a:solidFill>
                  <a:schemeClr val="tx1"/>
                </a:solidFill>
                <a:latin typeface="Consolas"/>
              </a:rPr>
              <a:t> </a:t>
            </a:r>
            <a:br>
              <a:rPr lang="en-US" sz="1000" dirty="0">
                <a:solidFill>
                  <a:schemeClr val="tx1"/>
                </a:solidFill>
                <a:latin typeface="Consolas"/>
              </a:rPr>
            </a:br>
            <a:r>
              <a:rPr lang="en-US" sz="1000" dirty="0">
                <a:solidFill>
                  <a:schemeClr val="tx1"/>
                </a:solidFill>
                <a:latin typeface="Consolas"/>
              </a:rPr>
              <a:t>ok 20 - Verify Data in </a:t>
            </a:r>
            <a:r>
              <a:rPr lang="en-US" sz="1000" dirty="0" err="1">
                <a:solidFill>
                  <a:schemeClr val="tx1"/>
                </a:solidFill>
                <a:latin typeface="Consolas"/>
              </a:rPr>
              <a:t>view_a</a:t>
            </a:r>
            <a:r>
              <a:rPr lang="en-US" sz="1000" dirty="0">
                <a:solidFill>
                  <a:schemeClr val="tx1"/>
                </a:solidFill>
                <a:latin typeface="Consolas"/>
              </a:rPr>
              <a:t> </a:t>
            </a:r>
            <a:br>
              <a:rPr lang="en-US" sz="1000" dirty="0">
                <a:solidFill>
                  <a:schemeClr val="tx1"/>
                </a:solidFill>
                <a:latin typeface="Consolas"/>
              </a:rPr>
            </a:br>
            <a:r>
              <a:rPr lang="en-US" sz="1000" dirty="0">
                <a:solidFill>
                  <a:schemeClr val="tx1"/>
                </a:solidFill>
                <a:latin typeface="Consolas"/>
              </a:rPr>
              <a:t>ok 21 - Inserting 2nd Test Data into </a:t>
            </a:r>
            <a:r>
              <a:rPr lang="en-US" sz="1000" dirty="0" err="1">
                <a:solidFill>
                  <a:schemeClr val="tx1"/>
                </a:solidFill>
                <a:latin typeface="Consolas"/>
              </a:rPr>
              <a:t>table_b</a:t>
            </a:r>
            <a:r>
              <a:rPr lang="en-US" sz="1000" dirty="0">
                <a:solidFill>
                  <a:schemeClr val="tx1"/>
                </a:solidFill>
                <a:latin typeface="Consolas"/>
              </a:rPr>
              <a:t> </a:t>
            </a:r>
            <a:br>
              <a:rPr lang="en-US" sz="1000" dirty="0">
                <a:solidFill>
                  <a:schemeClr val="tx1"/>
                </a:solidFill>
                <a:latin typeface="Consolas"/>
              </a:rPr>
            </a:br>
            <a:r>
              <a:rPr lang="en-US" sz="1000" dirty="0">
                <a:solidFill>
                  <a:srgbClr val="FF0000"/>
                </a:solidFill>
                <a:latin typeface="Consolas"/>
              </a:rPr>
              <a:t>not ok 22 - Verify Data in </a:t>
            </a:r>
            <a:r>
              <a:rPr lang="en-US" sz="1000" dirty="0" err="1">
                <a:solidFill>
                  <a:srgbClr val="FF0000"/>
                </a:solidFill>
                <a:latin typeface="Consolas"/>
              </a:rPr>
              <a:t>view_a</a:t>
            </a:r>
            <a:r>
              <a:rPr lang="en-US" sz="1000" dirty="0">
                <a:solidFill>
                  <a:srgbClr val="FF0000"/>
                </a:solidFill>
                <a:latin typeface="Consolas"/>
              </a:rPr>
              <a:t> </a:t>
            </a:r>
            <a:r>
              <a:rPr lang="en-US" sz="1000" dirty="0">
                <a:solidFill>
                  <a:schemeClr val="tx1"/>
                </a:solidFill>
                <a:latin typeface="Consolas"/>
              </a:rPr>
              <a:t/>
            </a:r>
            <a:br>
              <a:rPr lang="en-US" sz="1000" dirty="0">
                <a:solidFill>
                  <a:schemeClr val="tx1"/>
                </a:solidFill>
                <a:latin typeface="Consolas"/>
              </a:rPr>
            </a:br>
            <a:r>
              <a:rPr lang="en-US" sz="1000" dirty="0">
                <a:solidFill>
                  <a:schemeClr val="tx1"/>
                </a:solidFill>
                <a:latin typeface="Consolas"/>
              </a:rPr>
              <a:t># Failed test 22: "Verify Data in </a:t>
            </a:r>
            <a:r>
              <a:rPr lang="en-US" sz="1000" dirty="0" err="1">
                <a:solidFill>
                  <a:schemeClr val="tx1"/>
                </a:solidFill>
                <a:latin typeface="Consolas"/>
              </a:rPr>
              <a:t>view_a</a:t>
            </a:r>
            <a:r>
              <a:rPr lang="en-US" sz="1000" dirty="0">
                <a:solidFill>
                  <a:schemeClr val="tx1"/>
                </a:solidFill>
                <a:latin typeface="Consolas"/>
              </a:rPr>
              <a:t>" </a:t>
            </a:r>
            <a:br>
              <a:rPr lang="en-US" sz="1000" dirty="0">
                <a:solidFill>
                  <a:schemeClr val="tx1"/>
                </a:solidFill>
                <a:latin typeface="Consolas"/>
              </a:rPr>
            </a:br>
            <a:r>
              <a:rPr lang="en-US" sz="1000" dirty="0">
                <a:solidFill>
                  <a:schemeClr val="tx1"/>
                </a:solidFill>
                <a:latin typeface="Consolas"/>
              </a:rPr>
              <a:t># Results differ beginning at row 2: </a:t>
            </a:r>
            <a:br>
              <a:rPr lang="en-US" sz="1000" dirty="0">
                <a:solidFill>
                  <a:schemeClr val="tx1"/>
                </a:solidFill>
                <a:latin typeface="Consolas"/>
              </a:rPr>
            </a:br>
            <a:r>
              <a:rPr lang="en-US" sz="1000" dirty="0">
                <a:solidFill>
                  <a:schemeClr val="tx1"/>
                </a:solidFill>
                <a:latin typeface="Consolas"/>
              </a:rPr>
              <a:t># have: (2,Judy,"Family Leave","2016-09-01 00:00:00") </a:t>
            </a:r>
            <a:br>
              <a:rPr lang="en-US" sz="1000" dirty="0">
                <a:solidFill>
                  <a:schemeClr val="tx1"/>
                </a:solidFill>
                <a:latin typeface="Consolas"/>
              </a:rPr>
            </a:br>
            <a:r>
              <a:rPr lang="en-US" sz="1000" dirty="0">
                <a:solidFill>
                  <a:schemeClr val="tx1"/>
                </a:solidFill>
                <a:latin typeface="Consolas"/>
              </a:rPr>
              <a:t># want: (2,Judy,Normal,"2016-10-01 00:00:00") </a:t>
            </a:r>
            <a:br>
              <a:rPr lang="en-US" sz="1000" dirty="0">
                <a:solidFill>
                  <a:schemeClr val="tx1"/>
                </a:solidFill>
                <a:latin typeface="Consolas"/>
              </a:rPr>
            </a:br>
            <a:r>
              <a:rPr lang="en-US" sz="1000" dirty="0">
                <a:solidFill>
                  <a:srgbClr val="FF0000"/>
                </a:solidFill>
                <a:latin typeface="Consolas"/>
              </a:rPr>
              <a:t>Failed 1/22 subtests </a:t>
            </a:r>
            <a:r>
              <a:rPr lang="en-US" sz="1000" dirty="0">
                <a:solidFill>
                  <a:schemeClr val="tx1"/>
                </a:solidFill>
                <a:latin typeface="Consolas"/>
              </a:rPr>
              <a:t/>
            </a:r>
            <a:br>
              <a:rPr lang="en-US" sz="1000" dirty="0">
                <a:solidFill>
                  <a:schemeClr val="tx1"/>
                </a:solidFill>
                <a:latin typeface="Consolas"/>
              </a:rPr>
            </a:br>
            <a:r>
              <a:rPr lang="en-US" sz="1000" dirty="0">
                <a:solidFill>
                  <a:schemeClr val="tx1"/>
                </a:solidFill>
                <a:latin typeface="Consolas"/>
              </a:rPr>
              <a:t>        (less 2 skipped subtests: 19 okay) </a:t>
            </a:r>
            <a:br>
              <a:rPr lang="en-US" sz="1000" dirty="0">
                <a:solidFill>
                  <a:schemeClr val="tx1"/>
                </a:solidFill>
                <a:latin typeface="Consolas"/>
              </a:rPr>
            </a:br>
            <a:r>
              <a:rPr lang="en-US" sz="1000" dirty="0">
                <a:solidFill>
                  <a:schemeClr val="tx1"/>
                </a:solidFill>
                <a:latin typeface="Consolas"/>
              </a:rPr>
              <a:t/>
            </a:r>
            <a:br>
              <a:rPr lang="en-US" sz="1000" dirty="0">
                <a:solidFill>
                  <a:schemeClr val="tx1"/>
                </a:solidFill>
                <a:latin typeface="Consolas"/>
              </a:rPr>
            </a:br>
            <a:r>
              <a:rPr lang="en-US" sz="1000" dirty="0">
                <a:solidFill>
                  <a:schemeClr val="tx1"/>
                </a:solidFill>
                <a:latin typeface="Consolas"/>
              </a:rPr>
              <a:t>Test Summary Report </a:t>
            </a:r>
            <a:br>
              <a:rPr lang="en-US" sz="1000" dirty="0">
                <a:solidFill>
                  <a:schemeClr val="tx1"/>
                </a:solidFill>
                <a:latin typeface="Consolas"/>
              </a:rPr>
            </a:br>
            <a:r>
              <a:rPr lang="en-US" sz="1000" dirty="0">
                <a:solidFill>
                  <a:schemeClr val="tx1"/>
                </a:solidFill>
                <a:latin typeface="Consolas"/>
              </a:rPr>
              <a:t>------------------- </a:t>
            </a:r>
            <a:br>
              <a:rPr lang="en-US" sz="1000" dirty="0">
                <a:solidFill>
                  <a:schemeClr val="tx1"/>
                </a:solidFill>
                <a:latin typeface="Consolas"/>
              </a:rPr>
            </a:br>
            <a:r>
              <a:rPr lang="en-US" sz="1000" dirty="0" err="1">
                <a:solidFill>
                  <a:srgbClr val="FF0000"/>
                </a:solidFill>
                <a:latin typeface="Consolas"/>
              </a:rPr>
              <a:t>employee_test</a:t>
            </a:r>
            <a:r>
              <a:rPr lang="en-US" sz="1000" dirty="0">
                <a:solidFill>
                  <a:srgbClr val="FF0000"/>
                </a:solidFill>
                <a:latin typeface="Consolas"/>
              </a:rPr>
              <a:t>/01_employee_test.sql (</a:t>
            </a:r>
            <a:r>
              <a:rPr lang="en-US" sz="1000" dirty="0" err="1">
                <a:solidFill>
                  <a:srgbClr val="FF0000"/>
                </a:solidFill>
                <a:latin typeface="Consolas"/>
              </a:rPr>
              <a:t>Wstat</a:t>
            </a:r>
            <a:r>
              <a:rPr lang="en-US" sz="1000" dirty="0">
                <a:solidFill>
                  <a:srgbClr val="FF0000"/>
                </a:solidFill>
                <a:latin typeface="Consolas"/>
              </a:rPr>
              <a:t>: 0 Tests: 22 Failed: 1) </a:t>
            </a:r>
            <a:br>
              <a:rPr lang="en-US" sz="1000" dirty="0">
                <a:solidFill>
                  <a:srgbClr val="FF0000"/>
                </a:solidFill>
                <a:latin typeface="Consolas"/>
              </a:rPr>
            </a:br>
            <a:r>
              <a:rPr lang="en-US" sz="1000" dirty="0">
                <a:solidFill>
                  <a:srgbClr val="FF0000"/>
                </a:solidFill>
                <a:latin typeface="Consolas"/>
              </a:rPr>
              <a:t>  Failed test: 22 </a:t>
            </a:r>
            <a:r>
              <a:rPr lang="en-US" sz="1000" dirty="0">
                <a:solidFill>
                  <a:schemeClr val="tx1"/>
                </a:solidFill>
                <a:latin typeface="Consolas"/>
              </a:rPr>
              <a:t/>
            </a:r>
            <a:br>
              <a:rPr lang="en-US" sz="1000" dirty="0">
                <a:solidFill>
                  <a:schemeClr val="tx1"/>
                </a:solidFill>
                <a:latin typeface="Consolas"/>
              </a:rPr>
            </a:br>
            <a:r>
              <a:rPr lang="en-US" sz="1000" dirty="0">
                <a:solidFill>
                  <a:schemeClr val="tx1"/>
                </a:solidFill>
                <a:latin typeface="Consolas"/>
              </a:rPr>
              <a:t>Files=1, Tests=22, 1 </a:t>
            </a:r>
            <a:r>
              <a:rPr lang="en-US" sz="1000" dirty="0" err="1">
                <a:solidFill>
                  <a:schemeClr val="tx1"/>
                </a:solidFill>
                <a:latin typeface="Consolas"/>
              </a:rPr>
              <a:t>wallclock</a:t>
            </a:r>
            <a:r>
              <a:rPr lang="en-US" sz="1000" dirty="0">
                <a:solidFill>
                  <a:schemeClr val="tx1"/>
                </a:solidFill>
                <a:latin typeface="Consolas"/>
              </a:rPr>
              <a:t> secs ( 0.06 </a:t>
            </a:r>
            <a:r>
              <a:rPr lang="en-US" sz="1000" dirty="0" err="1">
                <a:solidFill>
                  <a:schemeClr val="tx1"/>
                </a:solidFill>
                <a:latin typeface="Consolas"/>
              </a:rPr>
              <a:t>usr</a:t>
            </a:r>
            <a:r>
              <a:rPr lang="en-US" sz="1000" dirty="0">
                <a:solidFill>
                  <a:schemeClr val="tx1"/>
                </a:solidFill>
                <a:latin typeface="Consolas"/>
              </a:rPr>
              <a:t> 0.01 sys + 0.01 </a:t>
            </a:r>
            <a:r>
              <a:rPr lang="en-US" sz="1000" dirty="0" err="1">
                <a:solidFill>
                  <a:schemeClr val="tx1"/>
                </a:solidFill>
                <a:latin typeface="Consolas"/>
              </a:rPr>
              <a:t>cusr</a:t>
            </a:r>
            <a:r>
              <a:rPr lang="en-US" sz="1000" dirty="0">
                <a:solidFill>
                  <a:schemeClr val="tx1"/>
                </a:solidFill>
                <a:latin typeface="Consolas"/>
              </a:rPr>
              <a:t> 0.02 </a:t>
            </a:r>
            <a:r>
              <a:rPr lang="en-US" sz="1000" dirty="0" err="1">
                <a:solidFill>
                  <a:schemeClr val="tx1"/>
                </a:solidFill>
                <a:latin typeface="Consolas"/>
              </a:rPr>
              <a:t>csys</a:t>
            </a:r>
            <a:r>
              <a:rPr lang="en-US" sz="1000" dirty="0">
                <a:solidFill>
                  <a:schemeClr val="tx1"/>
                </a:solidFill>
                <a:latin typeface="Consolas"/>
              </a:rPr>
              <a:t> = 0.10 CPU) </a:t>
            </a:r>
            <a:br>
              <a:rPr lang="en-US" sz="1000" dirty="0">
                <a:solidFill>
                  <a:schemeClr val="tx1"/>
                </a:solidFill>
                <a:latin typeface="Consolas"/>
              </a:rPr>
            </a:br>
            <a:r>
              <a:rPr lang="en-US" sz="1000" dirty="0">
                <a:solidFill>
                  <a:schemeClr val="tx1"/>
                </a:solidFill>
                <a:latin typeface="Consolas"/>
              </a:rPr>
              <a:t>Result: </a:t>
            </a:r>
            <a:r>
              <a:rPr lang="en-US" sz="1000" dirty="0" smtClean="0">
                <a:solidFill>
                  <a:schemeClr val="tx1"/>
                </a:solidFill>
                <a:latin typeface="Consolas"/>
              </a:rPr>
              <a:t>FAIL</a:t>
            </a:r>
            <a:endParaRPr lang="en-US" sz="1100" dirty="0">
              <a:solidFill>
                <a:schemeClr val="tx1"/>
              </a:solidFill>
              <a:latin typeface="Consolas"/>
            </a:endParaRPr>
          </a:p>
        </p:txBody>
      </p:sp>
      <p:sp>
        <p:nvSpPr>
          <p:cNvPr id="4" name="Date Placeholder 3"/>
          <p:cNvSpPr>
            <a:spLocks noGrp="1"/>
          </p:cNvSpPr>
          <p:nvPr>
            <p:ph type="dt" sz="half" idx="15"/>
          </p:nvPr>
        </p:nvSpPr>
        <p:spPr/>
        <p:txBody>
          <a:bodyPr/>
          <a:lstStyle/>
          <a:p>
            <a:r>
              <a:rPr lang="en-US" dirty="0"/>
              <a:t>2/7/2017</a:t>
            </a:r>
          </a:p>
        </p:txBody>
      </p:sp>
      <p:sp>
        <p:nvSpPr>
          <p:cNvPr id="5" name="Slide Number Placeholder 4"/>
          <p:cNvSpPr>
            <a:spLocks noGrp="1"/>
          </p:cNvSpPr>
          <p:nvPr>
            <p:ph type="sldNum" sz="quarter" idx="16"/>
          </p:nvPr>
        </p:nvSpPr>
        <p:spPr/>
        <p:txBody>
          <a:bodyPr/>
          <a:lstStyle/>
          <a:p>
            <a:fld id="{718CEC25-97A1-48A2-9CC4-22FB7E4FF90C}" type="slidenum">
              <a:rPr lang="en-US" smtClean="0"/>
              <a:t>47</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18805768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Refactoring the Query</a:t>
            </a:r>
            <a:endParaRPr lang="en-US" dirty="0"/>
          </a:p>
        </p:txBody>
      </p:sp>
      <p:sp>
        <p:nvSpPr>
          <p:cNvPr id="3" name="Content Placeholder 2"/>
          <p:cNvSpPr>
            <a:spLocks noGrp="1"/>
          </p:cNvSpPr>
          <p:nvPr>
            <p:ph sz="quarter" idx="13"/>
          </p:nvPr>
        </p:nvSpPr>
        <p:spPr>
          <a:xfrm>
            <a:off x="457200" y="1485900"/>
            <a:ext cx="4038600" cy="3524250"/>
          </a:xfrm>
        </p:spPr>
        <p:txBody>
          <a:bodyPr>
            <a:normAutofit fontScale="92500" lnSpcReduction="10000"/>
          </a:bodyPr>
          <a:lstStyle/>
          <a:p>
            <a:r>
              <a:rPr lang="en-US" dirty="0" smtClean="0"/>
              <a:t>Re-factoring the query to have the correct status and at the same time switching to a higher performing query, as long as you create the index needed by the ORDER BY statement.</a:t>
            </a:r>
          </a:p>
          <a:p>
            <a:r>
              <a:rPr lang="en-US" dirty="0"/>
              <a:t>After some use, you notice that this query starts slowing down and that sometimes when records are entered out of order that the status is wrong.</a:t>
            </a:r>
          </a:p>
          <a:p>
            <a:pPr lvl="1"/>
            <a:r>
              <a:rPr lang="en-US" dirty="0"/>
              <a:t>So now we need to re-factor this query, but we also need to validate the output of the query to make sure we do not write a new bad query</a:t>
            </a:r>
            <a:r>
              <a:rPr lang="en-US" dirty="0" smtClean="0"/>
              <a:t>.</a:t>
            </a:r>
            <a:endParaRPr lang="en-US" dirty="0"/>
          </a:p>
        </p:txBody>
      </p:sp>
      <p:sp>
        <p:nvSpPr>
          <p:cNvPr id="7" name="Content Placeholder 6"/>
          <p:cNvSpPr>
            <a:spLocks noGrp="1"/>
          </p:cNvSpPr>
          <p:nvPr>
            <p:ph sz="quarter" idx="14"/>
          </p:nvPr>
        </p:nvSpPr>
        <p:spPr>
          <a:xfrm>
            <a:off x="4648200" y="1352550"/>
            <a:ext cx="4038600" cy="3219450"/>
          </a:xfrm>
        </p:spPr>
        <p:txBody>
          <a:bodyPr>
            <a:noAutofit/>
          </a:bodyPr>
          <a:lstStyle/>
          <a:p>
            <a:pPr marL="0" indent="0">
              <a:buNone/>
            </a:pPr>
            <a:r>
              <a:rPr lang="en-US" sz="1000" dirty="0">
                <a:solidFill>
                  <a:srgbClr val="0000FF"/>
                </a:solidFill>
                <a:latin typeface="Consolas"/>
              </a:rPr>
              <a:t>CREATE</a:t>
            </a:r>
            <a:r>
              <a:rPr lang="en-US" sz="1000" dirty="0">
                <a:solidFill>
                  <a:srgbClr val="000000"/>
                </a:solidFill>
                <a:latin typeface="Consolas"/>
              </a:rPr>
              <a:t> </a:t>
            </a:r>
            <a:r>
              <a:rPr lang="en-US" sz="1000" dirty="0">
                <a:solidFill>
                  <a:srgbClr val="0000FF"/>
                </a:solidFill>
                <a:latin typeface="Consolas"/>
              </a:rPr>
              <a:t>VIEW</a:t>
            </a:r>
            <a:r>
              <a:rPr lang="en-US" sz="1000" dirty="0">
                <a:solidFill>
                  <a:srgbClr val="000000"/>
                </a:solidFill>
                <a:latin typeface="Consolas"/>
              </a:rPr>
              <a:t> </a:t>
            </a:r>
            <a:r>
              <a:rPr lang="en-US" sz="1000" dirty="0" err="1" smtClean="0">
                <a:solidFill>
                  <a:srgbClr val="0000FF"/>
                </a:solidFill>
                <a:latin typeface="Consolas"/>
              </a:rPr>
              <a:t>public</a:t>
            </a:r>
            <a:r>
              <a:rPr lang="en-US" sz="1000" dirty="0" err="1" smtClean="0">
                <a:solidFill>
                  <a:srgbClr val="000000"/>
                </a:solidFill>
                <a:latin typeface="Consolas"/>
              </a:rPr>
              <a:t>.view_b</a:t>
            </a:r>
            <a:r>
              <a:rPr lang="en-US" sz="1000" dirty="0" smtClean="0">
                <a:solidFill>
                  <a:srgbClr val="000000"/>
                </a:solidFill>
                <a:latin typeface="Consolas"/>
              </a:rPr>
              <a:t> </a:t>
            </a:r>
            <a:r>
              <a:rPr lang="en-US" sz="1000" dirty="0" smtClean="0">
                <a:solidFill>
                  <a:srgbClr val="0000FF"/>
                </a:solidFill>
                <a:latin typeface="Consolas"/>
              </a:rPr>
              <a:t>AS</a:t>
            </a:r>
            <a:r>
              <a:rPr lang="en-US" sz="1000" dirty="0" smtClean="0">
                <a:solidFill>
                  <a:srgbClr val="000000"/>
                </a:solidFill>
                <a:latin typeface="Consolas"/>
              </a:rPr>
              <a:t> </a:t>
            </a:r>
            <a:r>
              <a:rPr lang="en-US" sz="1000" dirty="0">
                <a:solidFill>
                  <a:srgbClr val="000000"/>
                </a:solidFill>
                <a:latin typeface="Consolas"/>
              </a:rPr>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a.id, </a:t>
            </a:r>
            <a:br>
              <a:rPr lang="en-US" sz="1000" dirty="0">
                <a:solidFill>
                  <a:srgbClr val="000000"/>
                </a:solidFill>
                <a:latin typeface="Consolas"/>
              </a:rPr>
            </a:br>
            <a:r>
              <a:rPr lang="en-US" sz="1000" dirty="0">
                <a:solidFill>
                  <a:srgbClr val="000000"/>
                </a:solidFill>
                <a:latin typeface="Consolas"/>
              </a:rPr>
              <a:t>    a.name,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b.status</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b.action_dt</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FROM</a:t>
            </a:r>
            <a:r>
              <a:rPr lang="en-US" sz="1000" dirty="0">
                <a:solidFill>
                  <a:srgbClr val="000000"/>
                </a:solidFill>
                <a:latin typeface="Consolas"/>
              </a:rPr>
              <a:t> </a:t>
            </a:r>
            <a:r>
              <a:rPr lang="en-US" sz="1000" dirty="0" err="1">
                <a:solidFill>
                  <a:srgbClr val="000000"/>
                </a:solidFill>
                <a:latin typeface="Consolas"/>
              </a:rPr>
              <a:t>table_a</a:t>
            </a:r>
            <a:r>
              <a:rPr lang="en-US" sz="1000" dirty="0">
                <a:solidFill>
                  <a:srgbClr val="000000"/>
                </a:solidFill>
                <a:latin typeface="Consolas"/>
              </a:rPr>
              <a:t> a </a:t>
            </a:r>
            <a:br>
              <a:rPr lang="en-US" sz="1000" dirty="0">
                <a:solidFill>
                  <a:srgbClr val="000000"/>
                </a:solidFill>
                <a:latin typeface="Consolas"/>
              </a:rPr>
            </a:br>
            <a:r>
              <a:rPr lang="en-US" sz="1000" dirty="0">
                <a:solidFill>
                  <a:srgbClr val="000000"/>
                </a:solidFill>
                <a:latin typeface="Consolas"/>
              </a:rPr>
              <a:t>     </a:t>
            </a:r>
            <a:r>
              <a:rPr lang="en-US" sz="1000" dirty="0">
                <a:solidFill>
                  <a:srgbClr val="808080"/>
                </a:solidFill>
                <a:latin typeface="Consolas"/>
              </a:rPr>
              <a:t>LEFT</a:t>
            </a:r>
            <a:r>
              <a:rPr lang="en-US" sz="1000" dirty="0">
                <a:solidFill>
                  <a:srgbClr val="000000"/>
                </a:solidFill>
                <a:latin typeface="Consolas"/>
              </a:rPr>
              <a:t> </a:t>
            </a:r>
            <a:r>
              <a:rPr lang="en-US" sz="1000" dirty="0">
                <a:solidFill>
                  <a:srgbClr val="808080"/>
                </a:solidFill>
                <a:latin typeface="Consolas"/>
              </a:rPr>
              <a:t>JOIN</a:t>
            </a:r>
            <a:r>
              <a:rPr lang="en-US" sz="1000" dirty="0">
                <a:solidFill>
                  <a:srgbClr val="000000"/>
                </a:solidFill>
                <a:latin typeface="Consolas"/>
              </a:rPr>
              <a:t> (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SELECT</a:t>
            </a:r>
            <a:r>
              <a:rPr lang="en-US" sz="1000" dirty="0">
                <a:solidFill>
                  <a:srgbClr val="000000"/>
                </a:solidFill>
                <a:latin typeface="Consolas"/>
              </a:rPr>
              <a:t> </a:t>
            </a:r>
            <a:r>
              <a:rPr lang="en-US" sz="1000" dirty="0">
                <a:solidFill>
                  <a:srgbClr val="0000FF"/>
                </a:solidFill>
                <a:latin typeface="Consolas"/>
              </a:rPr>
              <a:t>DISTINCT</a:t>
            </a:r>
            <a:r>
              <a:rPr lang="en-US" sz="1000" dirty="0">
                <a:solidFill>
                  <a:srgbClr val="000000"/>
                </a:solidFill>
                <a:latin typeface="Consolas"/>
              </a:rPr>
              <a:t> </a:t>
            </a:r>
            <a:r>
              <a:rPr lang="en-US" sz="1000" dirty="0">
                <a:solidFill>
                  <a:srgbClr val="0000FF"/>
                </a:solidFill>
                <a:latin typeface="Consolas"/>
              </a:rPr>
              <a:t>ON</a:t>
            </a:r>
            <a:r>
              <a:rPr lang="en-US" sz="1000" dirty="0">
                <a:solidFill>
                  <a:srgbClr val="000000"/>
                </a:solidFill>
                <a:latin typeface="Consolas"/>
              </a:rPr>
              <a:t> (</a:t>
            </a:r>
            <a:r>
              <a:rPr lang="en-US" sz="1000" dirty="0" err="1">
                <a:solidFill>
                  <a:srgbClr val="000000"/>
                </a:solidFill>
                <a:latin typeface="Consolas"/>
              </a:rPr>
              <a:t>table_b.a_id</a:t>
            </a:r>
            <a:r>
              <a:rPr lang="en-US" sz="1000" dirty="0">
                <a:solidFill>
                  <a:srgbClr val="000000"/>
                </a:solidFill>
                <a:latin typeface="Consolas"/>
              </a:rPr>
              <a:t>) table_b.id,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table_b.a_id</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table_b.status</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table_b.action_dt</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FROM</a:t>
            </a:r>
            <a:r>
              <a:rPr lang="en-US" sz="1000" dirty="0">
                <a:solidFill>
                  <a:srgbClr val="000000"/>
                </a:solidFill>
                <a:latin typeface="Consolas"/>
              </a:rPr>
              <a:t> </a:t>
            </a:r>
            <a:r>
              <a:rPr lang="en-US" sz="1000" dirty="0" err="1">
                <a:solidFill>
                  <a:srgbClr val="000000"/>
                </a:solidFill>
                <a:latin typeface="Consolas"/>
              </a:rPr>
              <a:t>table_b</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ORDER</a:t>
            </a:r>
            <a:r>
              <a:rPr lang="en-US" sz="1000" dirty="0">
                <a:solidFill>
                  <a:srgbClr val="000000"/>
                </a:solidFill>
                <a:latin typeface="Consolas"/>
              </a:rPr>
              <a:t> </a:t>
            </a:r>
            <a:r>
              <a:rPr lang="en-US" sz="1000" dirty="0">
                <a:solidFill>
                  <a:srgbClr val="0000FF"/>
                </a:solidFill>
                <a:latin typeface="Consolas"/>
              </a:rPr>
              <a:t>BY</a:t>
            </a:r>
            <a:r>
              <a:rPr lang="en-US" sz="1000" dirty="0">
                <a:solidFill>
                  <a:srgbClr val="000000"/>
                </a:solidFill>
                <a:latin typeface="Consolas"/>
              </a:rPr>
              <a:t> </a:t>
            </a:r>
            <a:r>
              <a:rPr lang="en-US" sz="1000" dirty="0" err="1">
                <a:solidFill>
                  <a:srgbClr val="000000"/>
                </a:solidFill>
                <a:latin typeface="Consolas"/>
              </a:rPr>
              <a:t>table_b.a_id</a:t>
            </a:r>
            <a:r>
              <a:rPr lang="en-US" sz="1000" dirty="0">
                <a:solidFill>
                  <a:srgbClr val="000000"/>
                </a:solidFill>
                <a:latin typeface="Consolas"/>
              </a:rPr>
              <a:t>, </a:t>
            </a:r>
            <a:r>
              <a:rPr lang="en-US" sz="1000" dirty="0" err="1">
                <a:solidFill>
                  <a:srgbClr val="000000"/>
                </a:solidFill>
                <a:latin typeface="Consolas"/>
              </a:rPr>
              <a:t>table_b.action_dt</a:t>
            </a:r>
            <a:r>
              <a:rPr lang="en-US" sz="1000" dirty="0">
                <a:solidFill>
                  <a:srgbClr val="000000"/>
                </a:solidFill>
                <a:latin typeface="Consolas"/>
              </a:rPr>
              <a:t> </a:t>
            </a:r>
            <a:r>
              <a:rPr lang="en-US" sz="1000" dirty="0">
                <a:solidFill>
                  <a:srgbClr val="0000FF"/>
                </a:solidFill>
                <a:latin typeface="Consolas"/>
              </a:rPr>
              <a:t>DESC</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 b </a:t>
            </a:r>
            <a:r>
              <a:rPr lang="en-US" sz="1000" dirty="0">
                <a:solidFill>
                  <a:srgbClr val="0000FF"/>
                </a:solidFill>
                <a:latin typeface="Consolas"/>
              </a:rPr>
              <a:t>ON</a:t>
            </a:r>
            <a:r>
              <a:rPr lang="en-US" sz="1000" dirty="0">
                <a:solidFill>
                  <a:srgbClr val="000000"/>
                </a:solidFill>
                <a:latin typeface="Consolas"/>
              </a:rPr>
              <a:t> a.id </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000000"/>
                </a:solidFill>
                <a:latin typeface="Consolas"/>
              </a:rPr>
              <a:t>b.a_id</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WHERE</a:t>
            </a:r>
            <a:r>
              <a:rPr lang="en-US" sz="1000" dirty="0">
                <a:solidFill>
                  <a:srgbClr val="000000"/>
                </a:solidFill>
                <a:latin typeface="Consolas"/>
              </a:rPr>
              <a:t> </a:t>
            </a:r>
            <a:r>
              <a:rPr lang="en-US" sz="1000" dirty="0" err="1" smtClean="0">
                <a:solidFill>
                  <a:srgbClr val="000000"/>
                </a:solidFill>
                <a:latin typeface="Consolas"/>
              </a:rPr>
              <a:t>b.status</a:t>
            </a:r>
            <a:r>
              <a:rPr lang="en-US" sz="1000" dirty="0" smtClean="0">
                <a:solidFill>
                  <a:srgbClr val="000000"/>
                </a:solidFill>
                <a:latin typeface="Consolas"/>
              </a:rPr>
              <a:t> </a:t>
            </a:r>
            <a:r>
              <a:rPr lang="en-US" sz="1000" dirty="0" smtClean="0">
                <a:solidFill>
                  <a:srgbClr val="808080"/>
                </a:solidFill>
                <a:latin typeface="Consolas"/>
              </a:rPr>
              <a:t>!=</a:t>
            </a:r>
            <a:r>
              <a:rPr lang="en-US" sz="1000" dirty="0" smtClean="0">
                <a:solidFill>
                  <a:srgbClr val="000000"/>
                </a:solidFill>
                <a:latin typeface="Consolas"/>
              </a:rPr>
              <a:t> </a:t>
            </a:r>
            <a:r>
              <a:rPr lang="en-US" sz="1000" dirty="0" smtClean="0">
                <a:solidFill>
                  <a:srgbClr val="FF0000"/>
                </a:solidFill>
                <a:latin typeface="Consolas"/>
              </a:rPr>
              <a:t>'Left'</a:t>
            </a:r>
            <a:r>
              <a:rPr lang="en-US" sz="1000" dirty="0" smtClean="0">
                <a:solidFill>
                  <a:srgbClr val="000000"/>
                </a:solidFill>
                <a:latin typeface="Consolas"/>
              </a:rPr>
              <a:t> </a:t>
            </a:r>
            <a:r>
              <a:rPr lang="en-US" sz="1000" dirty="0">
                <a:solidFill>
                  <a:srgbClr val="000000"/>
                </a:solidFill>
                <a:latin typeface="Consolas"/>
              </a:rPr>
              <a:t/>
            </a:r>
            <a:br>
              <a:rPr lang="en-US" sz="1000" dirty="0">
                <a:solidFill>
                  <a:srgbClr val="000000"/>
                </a:solidFill>
                <a:latin typeface="Consolas"/>
              </a:rPr>
            </a:br>
            <a:r>
              <a:rPr lang="en-US" sz="1000" dirty="0">
                <a:solidFill>
                  <a:srgbClr val="0000FF"/>
                </a:solidFill>
                <a:latin typeface="Consolas"/>
              </a:rPr>
              <a:t>ORDER</a:t>
            </a:r>
            <a:r>
              <a:rPr lang="en-US" sz="1000" dirty="0">
                <a:solidFill>
                  <a:srgbClr val="000000"/>
                </a:solidFill>
                <a:latin typeface="Consolas"/>
              </a:rPr>
              <a:t> </a:t>
            </a:r>
            <a:r>
              <a:rPr lang="en-US" sz="1000" dirty="0">
                <a:solidFill>
                  <a:srgbClr val="0000FF"/>
                </a:solidFill>
                <a:latin typeface="Consolas"/>
              </a:rPr>
              <a:t>BY</a:t>
            </a:r>
            <a:r>
              <a:rPr lang="en-US" sz="1000" dirty="0">
                <a:solidFill>
                  <a:srgbClr val="000000"/>
                </a:solidFill>
                <a:latin typeface="Consolas"/>
              </a:rPr>
              <a:t> a.id;</a:t>
            </a:r>
            <a:endParaRPr lang="en-US" sz="1000" dirty="0">
              <a:latin typeface="Consolas"/>
            </a:endParaRPr>
          </a:p>
          <a:p>
            <a:pPr marL="0" indent="0">
              <a:buNone/>
            </a:pPr>
            <a:r>
              <a:rPr lang="en-US" sz="1000" dirty="0">
                <a:latin typeface="Consolas"/>
              </a:rPr>
              <a:t/>
            </a:r>
            <a:br>
              <a:rPr lang="en-US" sz="1000" dirty="0">
                <a:latin typeface="Consolas"/>
              </a:rPr>
            </a:br>
            <a:endParaRPr lang="en-US" sz="1000" dirty="0">
              <a:solidFill>
                <a:schemeClr val="tx1"/>
              </a:solidFill>
              <a:latin typeface="Consolas"/>
            </a:endParaRPr>
          </a:p>
        </p:txBody>
      </p:sp>
      <p:sp>
        <p:nvSpPr>
          <p:cNvPr id="4" name="Date Placeholder 3"/>
          <p:cNvSpPr>
            <a:spLocks noGrp="1"/>
          </p:cNvSpPr>
          <p:nvPr>
            <p:ph type="dt" sz="half" idx="15"/>
          </p:nvPr>
        </p:nvSpPr>
        <p:spPr/>
        <p:txBody>
          <a:bodyPr/>
          <a:lstStyle/>
          <a:p>
            <a:r>
              <a:rPr lang="en-US" dirty="0"/>
              <a:t>2/7/2017</a:t>
            </a:r>
          </a:p>
        </p:txBody>
      </p:sp>
      <p:sp>
        <p:nvSpPr>
          <p:cNvPr id="5" name="Slide Number Placeholder 4"/>
          <p:cNvSpPr>
            <a:spLocks noGrp="1"/>
          </p:cNvSpPr>
          <p:nvPr>
            <p:ph type="sldNum" sz="quarter" idx="16"/>
          </p:nvPr>
        </p:nvSpPr>
        <p:spPr/>
        <p:txBody>
          <a:bodyPr/>
          <a:lstStyle/>
          <a:p>
            <a:fld id="{718CEC25-97A1-48A2-9CC4-22FB7E4FF90C}" type="slidenum">
              <a:rPr lang="en-US" smtClean="0"/>
              <a:t>48</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482365070"/>
              </p:ext>
            </p:extLst>
          </p:nvPr>
        </p:nvGraphicFramePr>
        <p:xfrm>
          <a:off x="5334000" y="4095750"/>
          <a:ext cx="2514600" cy="731520"/>
        </p:xfrm>
        <a:graphic>
          <a:graphicData uri="http://schemas.openxmlformats.org/drawingml/2006/table">
            <a:tbl>
              <a:tblPr firstRow="1" bandRow="1">
                <a:tableStyleId>{5C22544A-7EE6-4342-B048-85BDC9FD1C3A}</a:tableStyleId>
              </a:tblPr>
              <a:tblGrid>
                <a:gridCol w="304799"/>
                <a:gridCol w="533400"/>
                <a:gridCol w="914400"/>
                <a:gridCol w="762001"/>
              </a:tblGrid>
              <a:tr h="118533">
                <a:tc>
                  <a:txBody>
                    <a:bodyPr/>
                    <a:lstStyle/>
                    <a:p>
                      <a:r>
                        <a:rPr lang="en-US" sz="1000" dirty="0" smtClean="0"/>
                        <a:t>id</a:t>
                      </a:r>
                      <a:endParaRPr lang="en-US" sz="1000" dirty="0"/>
                    </a:p>
                  </a:txBody>
                  <a:tcPr/>
                </a:tc>
                <a:tc>
                  <a:txBody>
                    <a:bodyPr/>
                    <a:lstStyle/>
                    <a:p>
                      <a:r>
                        <a:rPr lang="en-US" sz="1000" dirty="0" smtClean="0"/>
                        <a:t>name</a:t>
                      </a:r>
                      <a:endParaRPr lang="en-US" sz="1000" dirty="0"/>
                    </a:p>
                  </a:txBody>
                  <a:tcPr/>
                </a:tc>
                <a:tc>
                  <a:txBody>
                    <a:bodyPr/>
                    <a:lstStyle/>
                    <a:p>
                      <a:r>
                        <a:rPr lang="en-US" sz="1000" dirty="0" smtClean="0"/>
                        <a:t>status</a:t>
                      </a:r>
                      <a:endParaRPr lang="en-US" sz="1000" dirty="0"/>
                    </a:p>
                  </a:txBody>
                  <a:tcPr/>
                </a:tc>
                <a:tc>
                  <a:txBody>
                    <a:bodyPr/>
                    <a:lstStyle/>
                    <a:p>
                      <a:r>
                        <a:rPr lang="en-US" sz="1000" dirty="0" err="1" smtClean="0"/>
                        <a:t>action_dt</a:t>
                      </a:r>
                      <a:endParaRPr lang="en-US" sz="1000" dirty="0"/>
                    </a:p>
                  </a:txBody>
                  <a:tcPr/>
                </a:tc>
              </a:tr>
              <a:tr h="118533">
                <a:tc>
                  <a:txBody>
                    <a:bodyPr/>
                    <a:lstStyle/>
                    <a:p>
                      <a:r>
                        <a:rPr lang="en-US" sz="1000" dirty="0" smtClean="0"/>
                        <a:t>1</a:t>
                      </a:r>
                      <a:endParaRPr lang="en-US" sz="1000" dirty="0"/>
                    </a:p>
                  </a:txBody>
                  <a:tcPr/>
                </a:tc>
                <a:tc>
                  <a:txBody>
                    <a:bodyPr/>
                    <a:lstStyle/>
                    <a:p>
                      <a:r>
                        <a:rPr lang="en-US" sz="1000" dirty="0" smtClean="0"/>
                        <a:t>Lloyd</a:t>
                      </a:r>
                      <a:endParaRPr lang="en-US" sz="1000" dirty="0"/>
                    </a:p>
                  </a:txBody>
                  <a:tcPr/>
                </a:tc>
                <a:tc>
                  <a:txBody>
                    <a:bodyPr/>
                    <a:lstStyle/>
                    <a:p>
                      <a:r>
                        <a:rPr lang="en-US" sz="1000" dirty="0" smtClean="0"/>
                        <a:t>Hired</a:t>
                      </a:r>
                      <a:endParaRPr lang="en-US" sz="1000" dirty="0"/>
                    </a:p>
                  </a:txBody>
                  <a:tcPr/>
                </a:tc>
                <a:tc>
                  <a:txBody>
                    <a:bodyPr/>
                    <a:lstStyle/>
                    <a:p>
                      <a:r>
                        <a:rPr lang="en-US" sz="1000" dirty="0" smtClean="0"/>
                        <a:t>1/1/2014</a:t>
                      </a:r>
                      <a:endParaRPr lang="en-US" sz="1000" dirty="0"/>
                    </a:p>
                  </a:txBody>
                  <a:tcPr/>
                </a:tc>
              </a:tr>
              <a:tr h="118533">
                <a:tc>
                  <a:txBody>
                    <a:bodyPr/>
                    <a:lstStyle/>
                    <a:p>
                      <a:r>
                        <a:rPr lang="en-US" sz="1000" dirty="0" smtClean="0"/>
                        <a:t>2</a:t>
                      </a:r>
                      <a:endParaRPr lang="en-US" sz="1000" dirty="0"/>
                    </a:p>
                  </a:txBody>
                  <a:tcPr/>
                </a:tc>
                <a:tc>
                  <a:txBody>
                    <a:bodyPr/>
                    <a:lstStyle/>
                    <a:p>
                      <a:r>
                        <a:rPr lang="en-US" sz="1000" dirty="0" smtClean="0"/>
                        <a:t>Judy</a:t>
                      </a:r>
                      <a:endParaRPr lang="en-US" sz="1000" dirty="0"/>
                    </a:p>
                  </a:txBody>
                  <a:tcPr/>
                </a:tc>
                <a:tc>
                  <a:txBody>
                    <a:bodyPr/>
                    <a:lstStyle/>
                    <a:p>
                      <a:r>
                        <a:rPr lang="en-US" sz="1000" dirty="0" smtClean="0"/>
                        <a:t>Family Leave</a:t>
                      </a:r>
                      <a:endParaRPr lang="en-US" sz="1000" dirty="0"/>
                    </a:p>
                  </a:txBody>
                  <a:tcPr/>
                </a:tc>
                <a:tc>
                  <a:txBody>
                    <a:bodyPr/>
                    <a:lstStyle/>
                    <a:p>
                      <a:r>
                        <a:rPr lang="en-US" sz="1000" dirty="0" smtClean="0"/>
                        <a:t>9/1/2016</a:t>
                      </a:r>
                      <a:endParaRPr lang="en-US" sz="1000" dirty="0"/>
                    </a:p>
                  </a:txBody>
                  <a:tcPr/>
                </a:tc>
              </a:tr>
            </a:tbl>
          </a:graphicData>
        </a:graphic>
      </p:graphicFrame>
    </p:spTree>
    <p:extLst>
      <p:ext uri="{BB962C8B-B14F-4D97-AF65-F5344CB8AC3E}">
        <p14:creationId xmlns:p14="http://schemas.microsoft.com/office/powerpoint/2010/main" val="40183633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Replace test (22)</a:t>
            </a:r>
            <a:endParaRPr lang="en-US" dirty="0"/>
          </a:p>
        </p:txBody>
      </p:sp>
      <p:sp>
        <p:nvSpPr>
          <p:cNvPr id="3" name="Content Placeholder 2"/>
          <p:cNvSpPr>
            <a:spLocks noGrp="1"/>
          </p:cNvSpPr>
          <p:nvPr>
            <p:ph sz="quarter" idx="13"/>
          </p:nvPr>
        </p:nvSpPr>
        <p:spPr/>
        <p:txBody>
          <a:bodyPr>
            <a:normAutofit/>
          </a:bodyPr>
          <a:lstStyle/>
          <a:p>
            <a:r>
              <a:rPr lang="en-US" dirty="0" smtClean="0"/>
              <a:t>Copy test 20 and update </a:t>
            </a:r>
            <a:r>
              <a:rPr lang="en-US" dirty="0" err="1" smtClean="0"/>
              <a:t>sql</a:t>
            </a:r>
            <a:r>
              <a:rPr lang="en-US" dirty="0" smtClean="0"/>
              <a:t> from using </a:t>
            </a:r>
            <a:r>
              <a:rPr lang="en-US" dirty="0" err="1" smtClean="0"/>
              <a:t>view_a</a:t>
            </a:r>
            <a:r>
              <a:rPr lang="en-US" dirty="0" smtClean="0"/>
              <a:t> to using </a:t>
            </a:r>
            <a:r>
              <a:rPr lang="en-US" dirty="0" err="1" smtClean="0"/>
              <a:t>view_b</a:t>
            </a:r>
            <a:r>
              <a:rPr lang="en-US" dirty="0" smtClean="0"/>
              <a:t>.</a:t>
            </a:r>
          </a:p>
          <a:p>
            <a:r>
              <a:rPr lang="en-US" dirty="0" smtClean="0"/>
              <a:t>This will make sure with the basic data that we are still getting the same result with our re-factored view.</a:t>
            </a:r>
          </a:p>
        </p:txBody>
      </p:sp>
      <p:sp>
        <p:nvSpPr>
          <p:cNvPr id="7" name="Content Placeholder 6"/>
          <p:cNvSpPr>
            <a:spLocks noGrp="1"/>
          </p:cNvSpPr>
          <p:nvPr>
            <p:ph sz="quarter" idx="14"/>
          </p:nvPr>
        </p:nvSpPr>
        <p:spPr>
          <a:xfrm>
            <a:off x="4648200" y="1352550"/>
            <a:ext cx="4038600" cy="3219450"/>
          </a:xfrm>
        </p:spPr>
        <p:txBody>
          <a:bodyPr>
            <a:noAutofit/>
          </a:bodyPr>
          <a:lstStyle/>
          <a:p>
            <a:pPr marL="0" indent="0">
              <a:buNone/>
            </a:pP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results_eq</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FF0000"/>
                </a:solidFill>
                <a:latin typeface="Consolas"/>
              </a:rPr>
              <a:t>'SELECT id, name, status, </a:t>
            </a:r>
            <a:r>
              <a:rPr lang="en-US" sz="1000" dirty="0" err="1">
                <a:solidFill>
                  <a:srgbClr val="FF0000"/>
                </a:solidFill>
                <a:latin typeface="Consolas"/>
              </a:rPr>
              <a:t>action_dt</a:t>
            </a:r>
            <a:r>
              <a:rPr lang="en-US" sz="1000" dirty="0">
                <a:solidFill>
                  <a:srgbClr val="FF0000"/>
                </a:solidFill>
                <a:latin typeface="Consolas"/>
              </a:rPr>
              <a:t> FROM </a:t>
            </a:r>
            <a:r>
              <a:rPr lang="en-US" sz="1000" dirty="0" err="1">
                <a:solidFill>
                  <a:srgbClr val="FF0000"/>
                </a:solidFill>
                <a:latin typeface="Consolas"/>
              </a:rPr>
              <a:t>view_b</a:t>
            </a:r>
            <a:r>
              <a:rPr lang="en-US" sz="1000" dirty="0">
                <a:solidFill>
                  <a:srgbClr val="FF0000"/>
                </a:solidFill>
                <a:latin typeface="Consolas"/>
              </a:rPr>
              <a:t>;'</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VALUES</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b="1" dirty="0">
                <a:solidFill>
                  <a:srgbClr val="800000"/>
                </a:solidFill>
                <a:latin typeface="Consolas"/>
              </a:rPr>
              <a:t>1</a:t>
            </a:r>
            <a:r>
              <a:rPr lang="en-US" sz="1000" dirty="0">
                <a:solidFill>
                  <a:srgbClr val="000000"/>
                </a:solidFill>
                <a:latin typeface="Consolas"/>
              </a:rPr>
              <a:t>,</a:t>
            </a:r>
            <a:r>
              <a:rPr lang="en-US" sz="1000" dirty="0">
                <a:solidFill>
                  <a:srgbClr val="FF0000"/>
                </a:solidFill>
                <a:latin typeface="Consolas"/>
              </a:rPr>
              <a:t>'Lloyd'</a:t>
            </a:r>
            <a:r>
              <a:rPr lang="en-US" sz="1000" dirty="0">
                <a:solidFill>
                  <a:srgbClr val="000000"/>
                </a:solidFill>
                <a:latin typeface="Consolas"/>
              </a:rPr>
              <a:t>::</a:t>
            </a:r>
            <a:r>
              <a:rPr lang="en-US" sz="1000" dirty="0" err="1">
                <a:solidFill>
                  <a:srgbClr val="0000FF"/>
                </a:solidFill>
                <a:latin typeface="Consolas"/>
              </a:rPr>
              <a:t>varchar</a:t>
            </a:r>
            <a:r>
              <a:rPr lang="en-US" sz="1000" dirty="0" err="1">
                <a:solidFill>
                  <a:srgbClr val="000000"/>
                </a:solidFill>
                <a:latin typeface="Consolas"/>
              </a:rPr>
              <a:t>,</a:t>
            </a:r>
            <a:r>
              <a:rPr lang="en-US" sz="1000" dirty="0" err="1">
                <a:solidFill>
                  <a:srgbClr val="FF0000"/>
                </a:solidFill>
                <a:latin typeface="Consolas"/>
              </a:rPr>
              <a:t>'Hired</a:t>
            </a:r>
            <a:r>
              <a:rPr lang="en-US" sz="1000" dirty="0">
                <a:solidFill>
                  <a:srgbClr val="FF0000"/>
                </a:solidFill>
                <a:latin typeface="Consolas"/>
              </a:rPr>
              <a:t>'</a:t>
            </a:r>
            <a:r>
              <a:rPr lang="en-US" sz="1000" dirty="0">
                <a:solidFill>
                  <a:srgbClr val="000000"/>
                </a:solidFill>
                <a:latin typeface="Consolas"/>
              </a:rPr>
              <a:t>::</a:t>
            </a:r>
            <a:r>
              <a:rPr lang="en-US" sz="1000" dirty="0">
                <a:solidFill>
                  <a:srgbClr val="0000FF"/>
                </a:solidFill>
                <a:latin typeface="Consolas"/>
              </a:rPr>
              <a:t>varchar</a:t>
            </a:r>
            <a:r>
              <a:rPr lang="en-US" sz="1000" dirty="0">
                <a:solidFill>
                  <a:srgbClr val="000000"/>
                </a:solidFill>
                <a:latin typeface="Consolas"/>
              </a:rPr>
              <a:t>,</a:t>
            </a:r>
            <a:r>
              <a:rPr lang="en-US" sz="1000" dirty="0">
                <a:solidFill>
                  <a:srgbClr val="FF0000"/>
                </a:solidFill>
                <a:latin typeface="Consolas"/>
              </a:rPr>
              <a:t>'2014-01-01'</a:t>
            </a:r>
            <a:r>
              <a:rPr lang="en-US" sz="1000" dirty="0">
                <a:solidFill>
                  <a:srgbClr val="000000"/>
                </a:solidFill>
                <a:latin typeface="Consolas"/>
              </a:rPr>
              <a:t>::</a:t>
            </a:r>
            <a:r>
              <a:rPr lang="en-US" sz="1000" dirty="0">
                <a:solidFill>
                  <a:srgbClr val="0000FF"/>
                </a:solidFill>
                <a:latin typeface="Consolas"/>
              </a:rPr>
              <a:t>timestamp</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b="1" dirty="0">
                <a:solidFill>
                  <a:srgbClr val="800000"/>
                </a:solidFill>
                <a:latin typeface="Consolas"/>
              </a:rPr>
              <a:t>2</a:t>
            </a:r>
            <a:r>
              <a:rPr lang="en-US" sz="1000" dirty="0">
                <a:solidFill>
                  <a:srgbClr val="000000"/>
                </a:solidFill>
                <a:latin typeface="Consolas"/>
              </a:rPr>
              <a:t>,</a:t>
            </a:r>
            <a:r>
              <a:rPr lang="en-US" sz="1000" dirty="0">
                <a:solidFill>
                  <a:srgbClr val="FF0000"/>
                </a:solidFill>
                <a:latin typeface="Consolas"/>
              </a:rPr>
              <a:t>'Judy'</a:t>
            </a:r>
            <a:r>
              <a:rPr lang="en-US" sz="1000" dirty="0">
                <a:solidFill>
                  <a:srgbClr val="000000"/>
                </a:solidFill>
                <a:latin typeface="Consolas"/>
              </a:rPr>
              <a:t>,</a:t>
            </a:r>
            <a:r>
              <a:rPr lang="en-US" sz="1000" dirty="0">
                <a:solidFill>
                  <a:srgbClr val="FF0000"/>
                </a:solidFill>
                <a:latin typeface="Consolas"/>
              </a:rPr>
              <a:t>'Normal'</a:t>
            </a:r>
            <a:r>
              <a:rPr lang="en-US" sz="1000" dirty="0">
                <a:solidFill>
                  <a:srgbClr val="000000"/>
                </a:solidFill>
                <a:latin typeface="Consolas"/>
              </a:rPr>
              <a:t>,</a:t>
            </a:r>
            <a:r>
              <a:rPr lang="en-US" sz="1000" dirty="0">
                <a:solidFill>
                  <a:srgbClr val="FF0000"/>
                </a:solidFill>
                <a:latin typeface="Consolas"/>
              </a:rPr>
              <a:t>'2016-05-05'</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FF0000"/>
                </a:solidFill>
                <a:latin typeface="Consolas"/>
              </a:rPr>
              <a:t>'Verify Data in </a:t>
            </a:r>
            <a:r>
              <a:rPr lang="en-US" sz="1000" dirty="0" err="1">
                <a:solidFill>
                  <a:srgbClr val="FF0000"/>
                </a:solidFill>
                <a:latin typeface="Consolas"/>
              </a:rPr>
              <a:t>view_b</a:t>
            </a:r>
            <a:r>
              <a:rPr lang="en-US" sz="1000" dirty="0">
                <a:solidFill>
                  <a:srgbClr val="FF0000"/>
                </a:solidFill>
                <a:latin typeface="Consolas"/>
              </a:rPr>
              <a:t>'</a:t>
            </a:r>
            <a:r>
              <a:rPr lang="en-US" sz="1000" dirty="0">
                <a:solidFill>
                  <a:srgbClr val="000000"/>
                </a:solidFill>
                <a:latin typeface="Consolas"/>
              </a:rPr>
              <a:t>); </a:t>
            </a:r>
            <a:br>
              <a:rPr lang="en-US" sz="1000" dirty="0">
                <a:solidFill>
                  <a:srgbClr val="000000"/>
                </a:solidFill>
                <a:latin typeface="Consolas"/>
              </a:rPr>
            </a:br>
            <a:endParaRPr lang="en-US" sz="1000" dirty="0">
              <a:latin typeface="Consolas"/>
            </a:endParaRPr>
          </a:p>
          <a:p>
            <a:pPr marL="0" indent="0">
              <a:buNone/>
            </a:pPr>
            <a:r>
              <a:rPr lang="en-US" sz="1000" dirty="0">
                <a:latin typeface="Consolas"/>
              </a:rPr>
              <a:t/>
            </a:r>
            <a:br>
              <a:rPr lang="en-US" sz="1000" dirty="0">
                <a:latin typeface="Consolas"/>
              </a:rPr>
            </a:br>
            <a:r>
              <a:rPr lang="en-US" sz="1000" dirty="0">
                <a:latin typeface="Consolas"/>
              </a:rPr>
              <a:t/>
            </a:r>
            <a:br>
              <a:rPr lang="en-US" sz="1000" dirty="0">
                <a:latin typeface="Consolas"/>
              </a:rPr>
            </a:br>
            <a:endParaRPr lang="en-US" sz="1000" dirty="0">
              <a:solidFill>
                <a:schemeClr val="tx1"/>
              </a:solidFill>
              <a:latin typeface="Consolas"/>
            </a:endParaRPr>
          </a:p>
        </p:txBody>
      </p:sp>
      <p:sp>
        <p:nvSpPr>
          <p:cNvPr id="4" name="Date Placeholder 3"/>
          <p:cNvSpPr>
            <a:spLocks noGrp="1"/>
          </p:cNvSpPr>
          <p:nvPr>
            <p:ph type="dt" sz="half" idx="15"/>
          </p:nvPr>
        </p:nvSpPr>
        <p:spPr/>
        <p:txBody>
          <a:bodyPr/>
          <a:lstStyle/>
          <a:p>
            <a:r>
              <a:rPr lang="en-US" dirty="0"/>
              <a:t>2/7/2017</a:t>
            </a:r>
          </a:p>
        </p:txBody>
      </p:sp>
      <p:sp>
        <p:nvSpPr>
          <p:cNvPr id="5" name="Slide Number Placeholder 4"/>
          <p:cNvSpPr>
            <a:spLocks noGrp="1"/>
          </p:cNvSpPr>
          <p:nvPr>
            <p:ph type="sldNum" sz="quarter" idx="16"/>
          </p:nvPr>
        </p:nvSpPr>
        <p:spPr/>
        <p:txBody>
          <a:bodyPr/>
          <a:lstStyle/>
          <a:p>
            <a:fld id="{718CEC25-97A1-48A2-9CC4-22FB7E4FF90C}" type="slidenum">
              <a:rPr lang="en-US" smtClean="0"/>
              <a:t>49</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7118887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new test (23 &amp; 24)</a:t>
            </a:r>
            <a:endParaRPr lang="en-US" dirty="0"/>
          </a:p>
        </p:txBody>
      </p:sp>
      <p:sp>
        <p:nvSpPr>
          <p:cNvPr id="3" name="Content Placeholder 2"/>
          <p:cNvSpPr>
            <a:spLocks noGrp="1"/>
          </p:cNvSpPr>
          <p:nvPr>
            <p:ph sz="quarter" idx="13"/>
          </p:nvPr>
        </p:nvSpPr>
        <p:spPr/>
        <p:txBody>
          <a:bodyPr>
            <a:normAutofit fontScale="92500" lnSpcReduction="20000"/>
          </a:bodyPr>
          <a:lstStyle/>
          <a:p>
            <a:r>
              <a:rPr lang="en-US" dirty="0" smtClean="0"/>
              <a:t>First we need to copy the second test for </a:t>
            </a:r>
            <a:r>
              <a:rPr lang="en-US" dirty="0" err="1" smtClean="0"/>
              <a:t>view_a</a:t>
            </a:r>
            <a:r>
              <a:rPr lang="en-US" dirty="0" smtClean="0"/>
              <a:t> and make it use </a:t>
            </a:r>
            <a:r>
              <a:rPr lang="en-US" dirty="0" err="1" smtClean="0"/>
              <a:t>view_b</a:t>
            </a:r>
            <a:r>
              <a:rPr lang="en-US" dirty="0" smtClean="0"/>
              <a:t>.</a:t>
            </a:r>
          </a:p>
          <a:p>
            <a:r>
              <a:rPr lang="en-US" dirty="0" smtClean="0"/>
              <a:t>The we need to alter the second test for </a:t>
            </a:r>
            <a:r>
              <a:rPr lang="en-US" dirty="0" err="1" smtClean="0"/>
              <a:t>view_a</a:t>
            </a:r>
            <a:r>
              <a:rPr lang="en-US" dirty="0" smtClean="0"/>
              <a:t> to be a not equal test by using the </a:t>
            </a:r>
            <a:r>
              <a:rPr lang="en-US" dirty="0" err="1" smtClean="0"/>
              <a:t>results_ne</a:t>
            </a:r>
            <a:r>
              <a:rPr lang="en-US" dirty="0" smtClean="0"/>
              <a:t> command.</a:t>
            </a:r>
          </a:p>
          <a:p>
            <a:pPr lvl="1"/>
            <a:r>
              <a:rPr lang="en-US" dirty="0"/>
              <a:t>SELECT </a:t>
            </a:r>
            <a:r>
              <a:rPr lang="en-US" dirty="0" err="1"/>
              <a:t>results_ne</a:t>
            </a:r>
            <a:r>
              <a:rPr lang="en-US" dirty="0"/>
              <a:t>( :</a:t>
            </a:r>
            <a:r>
              <a:rPr lang="en-US" dirty="0" err="1"/>
              <a:t>sql</a:t>
            </a:r>
            <a:r>
              <a:rPr lang="en-US" dirty="0"/>
              <a:t>,    :</a:t>
            </a:r>
            <a:r>
              <a:rPr lang="en-US" dirty="0" err="1"/>
              <a:t>sql</a:t>
            </a:r>
            <a:r>
              <a:rPr lang="en-US" dirty="0"/>
              <a:t>,    :description );</a:t>
            </a:r>
            <a:endParaRPr lang="en-US" dirty="0" smtClean="0"/>
          </a:p>
          <a:p>
            <a:r>
              <a:rPr lang="en-US" dirty="0" smtClean="0"/>
              <a:t>This will make sure with the more advanced test failed properly with </a:t>
            </a:r>
            <a:r>
              <a:rPr lang="en-US" dirty="0" err="1" smtClean="0"/>
              <a:t>view_a</a:t>
            </a:r>
            <a:r>
              <a:rPr lang="en-US" dirty="0" smtClean="0"/>
              <a:t> and works properly with </a:t>
            </a:r>
            <a:r>
              <a:rPr lang="en-US" dirty="0" err="1" smtClean="0"/>
              <a:t>view_b</a:t>
            </a:r>
            <a:r>
              <a:rPr lang="en-US" dirty="0" smtClean="0"/>
              <a:t>.</a:t>
            </a:r>
          </a:p>
        </p:txBody>
      </p:sp>
      <p:sp>
        <p:nvSpPr>
          <p:cNvPr id="7" name="Content Placeholder 6"/>
          <p:cNvSpPr>
            <a:spLocks noGrp="1"/>
          </p:cNvSpPr>
          <p:nvPr>
            <p:ph sz="quarter" idx="14"/>
          </p:nvPr>
        </p:nvSpPr>
        <p:spPr>
          <a:xfrm>
            <a:off x="4648200" y="1352550"/>
            <a:ext cx="4038600" cy="3219450"/>
          </a:xfrm>
        </p:spPr>
        <p:txBody>
          <a:bodyPr>
            <a:noAutofit/>
          </a:bodyPr>
          <a:lstStyle/>
          <a:p>
            <a:pPr marL="0" indent="0">
              <a:buNone/>
            </a:pP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results_ne</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FF0000"/>
                </a:solidFill>
                <a:latin typeface="Consolas"/>
              </a:rPr>
              <a:t>'SELECT id, name, status, </a:t>
            </a:r>
            <a:r>
              <a:rPr lang="en-US" sz="1000" dirty="0" err="1">
                <a:solidFill>
                  <a:srgbClr val="FF0000"/>
                </a:solidFill>
                <a:latin typeface="Consolas"/>
              </a:rPr>
              <a:t>action_dt</a:t>
            </a:r>
            <a:r>
              <a:rPr lang="en-US" sz="1000" dirty="0">
                <a:solidFill>
                  <a:srgbClr val="FF0000"/>
                </a:solidFill>
                <a:latin typeface="Consolas"/>
              </a:rPr>
              <a:t> FROM </a:t>
            </a:r>
            <a:r>
              <a:rPr lang="en-US" sz="1000" dirty="0" err="1">
                <a:solidFill>
                  <a:srgbClr val="FF0000"/>
                </a:solidFill>
                <a:latin typeface="Consolas"/>
              </a:rPr>
              <a:t>view_a</a:t>
            </a:r>
            <a:r>
              <a:rPr lang="en-US" sz="1000" dirty="0">
                <a:solidFill>
                  <a:srgbClr val="FF0000"/>
                </a:solidFill>
                <a:latin typeface="Consolas"/>
              </a:rPr>
              <a:t>;'</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VALUES</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b="1" dirty="0">
                <a:solidFill>
                  <a:srgbClr val="800000"/>
                </a:solidFill>
                <a:latin typeface="Consolas"/>
              </a:rPr>
              <a:t>1</a:t>
            </a:r>
            <a:r>
              <a:rPr lang="en-US" sz="1000" dirty="0">
                <a:solidFill>
                  <a:srgbClr val="000000"/>
                </a:solidFill>
                <a:latin typeface="Consolas"/>
              </a:rPr>
              <a:t>,</a:t>
            </a:r>
            <a:r>
              <a:rPr lang="en-US" sz="1000" dirty="0">
                <a:solidFill>
                  <a:srgbClr val="FF0000"/>
                </a:solidFill>
                <a:latin typeface="Consolas"/>
              </a:rPr>
              <a:t>'Lloyd'</a:t>
            </a:r>
            <a:r>
              <a:rPr lang="en-US" sz="1000" dirty="0">
                <a:solidFill>
                  <a:srgbClr val="000000"/>
                </a:solidFill>
                <a:latin typeface="Consolas"/>
              </a:rPr>
              <a:t>::</a:t>
            </a:r>
            <a:r>
              <a:rPr lang="en-US" sz="1000" dirty="0" err="1">
                <a:solidFill>
                  <a:srgbClr val="0000FF"/>
                </a:solidFill>
                <a:latin typeface="Consolas"/>
              </a:rPr>
              <a:t>varchar</a:t>
            </a:r>
            <a:r>
              <a:rPr lang="en-US" sz="1000" dirty="0" err="1">
                <a:solidFill>
                  <a:srgbClr val="000000"/>
                </a:solidFill>
                <a:latin typeface="Consolas"/>
              </a:rPr>
              <a:t>,</a:t>
            </a:r>
            <a:r>
              <a:rPr lang="en-US" sz="1000" dirty="0" err="1">
                <a:solidFill>
                  <a:srgbClr val="FF0000"/>
                </a:solidFill>
                <a:latin typeface="Consolas"/>
              </a:rPr>
              <a:t>'Hired</a:t>
            </a:r>
            <a:r>
              <a:rPr lang="en-US" sz="1000" dirty="0">
                <a:solidFill>
                  <a:srgbClr val="FF0000"/>
                </a:solidFill>
                <a:latin typeface="Consolas"/>
              </a:rPr>
              <a:t>'</a:t>
            </a:r>
            <a:r>
              <a:rPr lang="en-US" sz="1000" dirty="0">
                <a:solidFill>
                  <a:srgbClr val="000000"/>
                </a:solidFill>
                <a:latin typeface="Consolas"/>
              </a:rPr>
              <a:t>::</a:t>
            </a:r>
            <a:r>
              <a:rPr lang="en-US" sz="1000" dirty="0">
                <a:solidFill>
                  <a:srgbClr val="0000FF"/>
                </a:solidFill>
                <a:latin typeface="Consolas"/>
              </a:rPr>
              <a:t>varchar</a:t>
            </a:r>
            <a:r>
              <a:rPr lang="en-US" sz="1000" dirty="0">
                <a:solidFill>
                  <a:srgbClr val="000000"/>
                </a:solidFill>
                <a:latin typeface="Consolas"/>
              </a:rPr>
              <a:t>,</a:t>
            </a:r>
            <a:r>
              <a:rPr lang="en-US" sz="1000" dirty="0">
                <a:solidFill>
                  <a:srgbClr val="FF0000"/>
                </a:solidFill>
                <a:latin typeface="Consolas"/>
              </a:rPr>
              <a:t>'2014-01-01'</a:t>
            </a:r>
            <a:r>
              <a:rPr lang="en-US" sz="1000" dirty="0">
                <a:solidFill>
                  <a:srgbClr val="000000"/>
                </a:solidFill>
                <a:latin typeface="Consolas"/>
              </a:rPr>
              <a:t>::</a:t>
            </a:r>
            <a:r>
              <a:rPr lang="en-US" sz="1000" dirty="0">
                <a:solidFill>
                  <a:srgbClr val="0000FF"/>
                </a:solidFill>
                <a:latin typeface="Consolas"/>
              </a:rPr>
              <a:t>timestamp</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b="1" dirty="0">
                <a:solidFill>
                  <a:srgbClr val="800000"/>
                </a:solidFill>
                <a:latin typeface="Consolas"/>
              </a:rPr>
              <a:t>2</a:t>
            </a:r>
            <a:r>
              <a:rPr lang="en-US" sz="1000" dirty="0">
                <a:solidFill>
                  <a:srgbClr val="000000"/>
                </a:solidFill>
                <a:latin typeface="Consolas"/>
              </a:rPr>
              <a:t>,</a:t>
            </a:r>
            <a:r>
              <a:rPr lang="en-US" sz="1000" dirty="0">
                <a:solidFill>
                  <a:srgbClr val="FF0000"/>
                </a:solidFill>
                <a:latin typeface="Consolas"/>
              </a:rPr>
              <a:t>'Judy'</a:t>
            </a:r>
            <a:r>
              <a:rPr lang="en-US" sz="1000" dirty="0">
                <a:solidFill>
                  <a:srgbClr val="000000"/>
                </a:solidFill>
                <a:latin typeface="Consolas"/>
              </a:rPr>
              <a:t>,</a:t>
            </a:r>
            <a:r>
              <a:rPr lang="en-US" sz="1000" dirty="0">
                <a:solidFill>
                  <a:srgbClr val="FF0000"/>
                </a:solidFill>
                <a:latin typeface="Consolas"/>
              </a:rPr>
              <a:t>'Normal'</a:t>
            </a:r>
            <a:r>
              <a:rPr lang="en-US" sz="1000" dirty="0">
                <a:solidFill>
                  <a:srgbClr val="000000"/>
                </a:solidFill>
                <a:latin typeface="Consolas"/>
              </a:rPr>
              <a:t>,</a:t>
            </a:r>
            <a:r>
              <a:rPr lang="en-US" sz="1000" dirty="0">
                <a:solidFill>
                  <a:srgbClr val="FF0000"/>
                </a:solidFill>
                <a:latin typeface="Consolas"/>
              </a:rPr>
              <a:t>'2016-10-01'</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FF0000"/>
                </a:solidFill>
                <a:latin typeface="Consolas"/>
              </a:rPr>
              <a:t>'Verify Bad Data in </a:t>
            </a:r>
            <a:r>
              <a:rPr lang="en-US" sz="1000" dirty="0" err="1">
                <a:solidFill>
                  <a:srgbClr val="FF0000"/>
                </a:solidFill>
                <a:latin typeface="Consolas"/>
              </a:rPr>
              <a:t>view_a</a:t>
            </a:r>
            <a:r>
              <a:rPr lang="en-US" sz="1000" dirty="0">
                <a:solidFill>
                  <a:srgbClr val="FF0000"/>
                </a:solidFill>
                <a:latin typeface="Consolas"/>
              </a:rPr>
              <a:t> (2nd run)'</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results_eq</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FF0000"/>
                </a:solidFill>
                <a:latin typeface="Consolas"/>
              </a:rPr>
              <a:t>'SELECT id, name, status, </a:t>
            </a:r>
            <a:r>
              <a:rPr lang="en-US" sz="1000" dirty="0" err="1">
                <a:solidFill>
                  <a:srgbClr val="FF0000"/>
                </a:solidFill>
                <a:latin typeface="Consolas"/>
              </a:rPr>
              <a:t>action_dt</a:t>
            </a:r>
            <a:r>
              <a:rPr lang="en-US" sz="1000" dirty="0">
                <a:solidFill>
                  <a:srgbClr val="FF0000"/>
                </a:solidFill>
                <a:latin typeface="Consolas"/>
              </a:rPr>
              <a:t> FROM </a:t>
            </a:r>
            <a:r>
              <a:rPr lang="en-US" sz="1000" dirty="0" err="1">
                <a:solidFill>
                  <a:srgbClr val="FF0000"/>
                </a:solidFill>
                <a:latin typeface="Consolas"/>
              </a:rPr>
              <a:t>view_b</a:t>
            </a:r>
            <a:r>
              <a:rPr lang="en-US" sz="1000" dirty="0">
                <a:solidFill>
                  <a:srgbClr val="FF0000"/>
                </a:solidFill>
                <a:latin typeface="Consolas"/>
              </a:rPr>
              <a:t>;'</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VALUES</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b="1" dirty="0">
                <a:solidFill>
                  <a:srgbClr val="800000"/>
                </a:solidFill>
                <a:latin typeface="Consolas"/>
              </a:rPr>
              <a:t>1</a:t>
            </a:r>
            <a:r>
              <a:rPr lang="en-US" sz="1000" dirty="0">
                <a:solidFill>
                  <a:srgbClr val="000000"/>
                </a:solidFill>
                <a:latin typeface="Consolas"/>
              </a:rPr>
              <a:t>,</a:t>
            </a:r>
            <a:r>
              <a:rPr lang="en-US" sz="1000" dirty="0">
                <a:solidFill>
                  <a:srgbClr val="FF0000"/>
                </a:solidFill>
                <a:latin typeface="Consolas"/>
              </a:rPr>
              <a:t>'Lloyd'</a:t>
            </a:r>
            <a:r>
              <a:rPr lang="en-US" sz="1000" dirty="0">
                <a:solidFill>
                  <a:srgbClr val="000000"/>
                </a:solidFill>
                <a:latin typeface="Consolas"/>
              </a:rPr>
              <a:t>::</a:t>
            </a:r>
            <a:r>
              <a:rPr lang="en-US" sz="1000" dirty="0" err="1">
                <a:solidFill>
                  <a:srgbClr val="0000FF"/>
                </a:solidFill>
                <a:latin typeface="Consolas"/>
              </a:rPr>
              <a:t>varchar</a:t>
            </a:r>
            <a:r>
              <a:rPr lang="en-US" sz="1000" dirty="0" err="1">
                <a:solidFill>
                  <a:srgbClr val="000000"/>
                </a:solidFill>
                <a:latin typeface="Consolas"/>
              </a:rPr>
              <a:t>,</a:t>
            </a:r>
            <a:r>
              <a:rPr lang="en-US" sz="1000" dirty="0" err="1">
                <a:solidFill>
                  <a:srgbClr val="FF0000"/>
                </a:solidFill>
                <a:latin typeface="Consolas"/>
              </a:rPr>
              <a:t>'Hired</a:t>
            </a:r>
            <a:r>
              <a:rPr lang="en-US" sz="1000" dirty="0">
                <a:solidFill>
                  <a:srgbClr val="FF0000"/>
                </a:solidFill>
                <a:latin typeface="Consolas"/>
              </a:rPr>
              <a:t>'</a:t>
            </a:r>
            <a:r>
              <a:rPr lang="en-US" sz="1000" dirty="0">
                <a:solidFill>
                  <a:srgbClr val="000000"/>
                </a:solidFill>
                <a:latin typeface="Consolas"/>
              </a:rPr>
              <a:t>::</a:t>
            </a:r>
            <a:r>
              <a:rPr lang="en-US" sz="1000" dirty="0">
                <a:solidFill>
                  <a:srgbClr val="0000FF"/>
                </a:solidFill>
                <a:latin typeface="Consolas"/>
              </a:rPr>
              <a:t>varchar</a:t>
            </a:r>
            <a:r>
              <a:rPr lang="en-US" sz="1000" dirty="0">
                <a:solidFill>
                  <a:srgbClr val="000000"/>
                </a:solidFill>
                <a:latin typeface="Consolas"/>
              </a:rPr>
              <a:t>,</a:t>
            </a:r>
            <a:r>
              <a:rPr lang="en-US" sz="1000" dirty="0">
                <a:solidFill>
                  <a:srgbClr val="FF0000"/>
                </a:solidFill>
                <a:latin typeface="Consolas"/>
              </a:rPr>
              <a:t>'2014-01-01'</a:t>
            </a:r>
            <a:r>
              <a:rPr lang="en-US" sz="1000" dirty="0">
                <a:solidFill>
                  <a:srgbClr val="000000"/>
                </a:solidFill>
                <a:latin typeface="Consolas"/>
              </a:rPr>
              <a:t>::</a:t>
            </a:r>
            <a:r>
              <a:rPr lang="en-US" sz="1000" dirty="0">
                <a:solidFill>
                  <a:srgbClr val="0000FF"/>
                </a:solidFill>
                <a:latin typeface="Consolas"/>
              </a:rPr>
              <a:t>timestamp</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b="1" dirty="0">
                <a:solidFill>
                  <a:srgbClr val="800000"/>
                </a:solidFill>
                <a:latin typeface="Consolas"/>
              </a:rPr>
              <a:t>2</a:t>
            </a:r>
            <a:r>
              <a:rPr lang="en-US" sz="1000" dirty="0">
                <a:solidFill>
                  <a:srgbClr val="000000"/>
                </a:solidFill>
                <a:latin typeface="Consolas"/>
              </a:rPr>
              <a:t>,</a:t>
            </a:r>
            <a:r>
              <a:rPr lang="en-US" sz="1000" dirty="0">
                <a:solidFill>
                  <a:srgbClr val="FF0000"/>
                </a:solidFill>
                <a:latin typeface="Consolas"/>
              </a:rPr>
              <a:t>'Judy'</a:t>
            </a:r>
            <a:r>
              <a:rPr lang="en-US" sz="1000" dirty="0">
                <a:solidFill>
                  <a:srgbClr val="000000"/>
                </a:solidFill>
                <a:latin typeface="Consolas"/>
              </a:rPr>
              <a:t>,</a:t>
            </a:r>
            <a:r>
              <a:rPr lang="en-US" sz="1000" dirty="0">
                <a:solidFill>
                  <a:srgbClr val="FF0000"/>
                </a:solidFill>
                <a:latin typeface="Consolas"/>
              </a:rPr>
              <a:t>'Normal'</a:t>
            </a:r>
            <a:r>
              <a:rPr lang="en-US" sz="1000" dirty="0">
                <a:solidFill>
                  <a:srgbClr val="000000"/>
                </a:solidFill>
                <a:latin typeface="Consolas"/>
              </a:rPr>
              <a:t>,</a:t>
            </a:r>
            <a:r>
              <a:rPr lang="en-US" sz="1000" dirty="0">
                <a:solidFill>
                  <a:srgbClr val="FF0000"/>
                </a:solidFill>
                <a:latin typeface="Consolas"/>
              </a:rPr>
              <a:t>'2016-10-01'</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FF0000"/>
                </a:solidFill>
                <a:latin typeface="Consolas"/>
              </a:rPr>
              <a:t>'Verify Good Data in </a:t>
            </a:r>
            <a:r>
              <a:rPr lang="en-US" sz="1000" dirty="0" err="1">
                <a:solidFill>
                  <a:srgbClr val="FF0000"/>
                </a:solidFill>
                <a:latin typeface="Consolas"/>
              </a:rPr>
              <a:t>view_b</a:t>
            </a:r>
            <a:r>
              <a:rPr lang="en-US" sz="1000" dirty="0">
                <a:solidFill>
                  <a:srgbClr val="FF0000"/>
                </a:solidFill>
                <a:latin typeface="Consolas"/>
              </a:rPr>
              <a:t> (2nd run)'</a:t>
            </a:r>
            <a:r>
              <a:rPr lang="en-US" sz="1000" dirty="0">
                <a:solidFill>
                  <a:srgbClr val="000000"/>
                </a:solidFill>
                <a:latin typeface="Consolas"/>
              </a:rPr>
              <a:t>); </a:t>
            </a:r>
            <a:endParaRPr lang="en-US" sz="1000" dirty="0">
              <a:solidFill>
                <a:schemeClr val="tx1"/>
              </a:solidFill>
              <a:latin typeface="Consolas"/>
            </a:endParaRPr>
          </a:p>
        </p:txBody>
      </p:sp>
      <p:sp>
        <p:nvSpPr>
          <p:cNvPr id="4" name="Date Placeholder 3"/>
          <p:cNvSpPr>
            <a:spLocks noGrp="1"/>
          </p:cNvSpPr>
          <p:nvPr>
            <p:ph type="dt" sz="half" idx="15"/>
          </p:nvPr>
        </p:nvSpPr>
        <p:spPr/>
        <p:txBody>
          <a:bodyPr/>
          <a:lstStyle/>
          <a:p>
            <a:r>
              <a:rPr lang="en-US" dirty="0"/>
              <a:t>2/7/2017</a:t>
            </a:r>
          </a:p>
        </p:txBody>
      </p:sp>
      <p:sp>
        <p:nvSpPr>
          <p:cNvPr id="5" name="Slide Number Placeholder 4"/>
          <p:cNvSpPr>
            <a:spLocks noGrp="1"/>
          </p:cNvSpPr>
          <p:nvPr>
            <p:ph type="sldNum" sz="quarter" idx="16"/>
          </p:nvPr>
        </p:nvSpPr>
        <p:spPr/>
        <p:txBody>
          <a:bodyPr/>
          <a:lstStyle/>
          <a:p>
            <a:fld id="{718CEC25-97A1-48A2-9CC4-22FB7E4FF90C}" type="slidenum">
              <a:rPr lang="en-US" smtClean="0"/>
              <a:t>50</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37206511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Running our new tests.</a:t>
            </a:r>
            <a:endParaRPr lang="en-US" dirty="0"/>
          </a:p>
        </p:txBody>
      </p:sp>
      <p:sp>
        <p:nvSpPr>
          <p:cNvPr id="3" name="Content Placeholder 2"/>
          <p:cNvSpPr>
            <a:spLocks noGrp="1"/>
          </p:cNvSpPr>
          <p:nvPr>
            <p:ph sz="quarter" idx="13"/>
          </p:nvPr>
        </p:nvSpPr>
        <p:spPr/>
        <p:txBody>
          <a:bodyPr>
            <a:normAutofit/>
          </a:bodyPr>
          <a:lstStyle/>
          <a:p>
            <a:r>
              <a:rPr lang="en-US" dirty="0" smtClean="0"/>
              <a:t>Now we see that the old view fails like we expected and the new view works like we also expected.</a:t>
            </a:r>
          </a:p>
        </p:txBody>
      </p:sp>
      <p:sp>
        <p:nvSpPr>
          <p:cNvPr id="7" name="Content Placeholder 6"/>
          <p:cNvSpPr>
            <a:spLocks noGrp="1"/>
          </p:cNvSpPr>
          <p:nvPr>
            <p:ph sz="quarter" idx="14"/>
          </p:nvPr>
        </p:nvSpPr>
        <p:spPr>
          <a:xfrm>
            <a:off x="4648200" y="1352550"/>
            <a:ext cx="4038600" cy="3219450"/>
          </a:xfrm>
        </p:spPr>
        <p:txBody>
          <a:bodyPr>
            <a:noAutofit/>
          </a:bodyPr>
          <a:lstStyle/>
          <a:p>
            <a:pPr marL="0" indent="0">
              <a:buNone/>
            </a:pPr>
            <a:r>
              <a:rPr lang="en-US" sz="1000" dirty="0">
                <a:solidFill>
                  <a:schemeClr val="tx1"/>
                </a:solidFill>
                <a:latin typeface="Consolas"/>
              </a:rPr>
              <a:t># Tests </a:t>
            </a:r>
            <a:br>
              <a:rPr lang="en-US" sz="1000" dirty="0">
                <a:solidFill>
                  <a:schemeClr val="tx1"/>
                </a:solidFill>
                <a:latin typeface="Consolas"/>
              </a:rPr>
            </a:br>
            <a:r>
              <a:rPr lang="en-US" sz="1000" dirty="0">
                <a:solidFill>
                  <a:schemeClr val="tx1"/>
                </a:solidFill>
                <a:latin typeface="Consolas"/>
              </a:rPr>
              <a:t># ================================= </a:t>
            </a:r>
            <a:br>
              <a:rPr lang="en-US" sz="1000" dirty="0">
                <a:solidFill>
                  <a:schemeClr val="tx1"/>
                </a:solidFill>
                <a:latin typeface="Consolas"/>
              </a:rPr>
            </a:br>
            <a:r>
              <a:rPr lang="en-US" sz="1000" dirty="0">
                <a:solidFill>
                  <a:schemeClr val="tx1"/>
                </a:solidFill>
                <a:latin typeface="Consolas"/>
              </a:rPr>
              <a:t>ok 17 - Truncating tables in </a:t>
            </a:r>
            <a:r>
              <a:rPr lang="en-US" sz="1000" dirty="0" err="1">
                <a:solidFill>
                  <a:schemeClr val="tx1"/>
                </a:solidFill>
                <a:latin typeface="Consolas"/>
              </a:rPr>
              <a:t>preperation</a:t>
            </a:r>
            <a:r>
              <a:rPr lang="en-US" sz="1000" dirty="0">
                <a:solidFill>
                  <a:schemeClr val="tx1"/>
                </a:solidFill>
                <a:latin typeface="Consolas"/>
              </a:rPr>
              <a:t> for testing </a:t>
            </a:r>
            <a:br>
              <a:rPr lang="en-US" sz="1000" dirty="0">
                <a:solidFill>
                  <a:schemeClr val="tx1"/>
                </a:solidFill>
                <a:latin typeface="Consolas"/>
              </a:rPr>
            </a:br>
            <a:r>
              <a:rPr lang="en-US" sz="1000" dirty="0">
                <a:solidFill>
                  <a:schemeClr val="tx1"/>
                </a:solidFill>
                <a:latin typeface="Consolas"/>
              </a:rPr>
              <a:t>ok 18 - Inserting Test Data into </a:t>
            </a:r>
            <a:r>
              <a:rPr lang="en-US" sz="1000" dirty="0" err="1">
                <a:solidFill>
                  <a:schemeClr val="tx1"/>
                </a:solidFill>
                <a:latin typeface="Consolas"/>
              </a:rPr>
              <a:t>table_a</a:t>
            </a:r>
            <a:r>
              <a:rPr lang="en-US" sz="1000" dirty="0">
                <a:solidFill>
                  <a:schemeClr val="tx1"/>
                </a:solidFill>
                <a:latin typeface="Consolas"/>
              </a:rPr>
              <a:t> </a:t>
            </a:r>
            <a:br>
              <a:rPr lang="en-US" sz="1000" dirty="0">
                <a:solidFill>
                  <a:schemeClr val="tx1"/>
                </a:solidFill>
                <a:latin typeface="Consolas"/>
              </a:rPr>
            </a:br>
            <a:r>
              <a:rPr lang="en-US" sz="1000" dirty="0">
                <a:solidFill>
                  <a:schemeClr val="tx1"/>
                </a:solidFill>
                <a:latin typeface="Consolas"/>
              </a:rPr>
              <a:t>ok 19 - Inserting Test Data into </a:t>
            </a:r>
            <a:r>
              <a:rPr lang="en-US" sz="1000" dirty="0" err="1">
                <a:solidFill>
                  <a:schemeClr val="tx1"/>
                </a:solidFill>
                <a:latin typeface="Consolas"/>
              </a:rPr>
              <a:t>table_b</a:t>
            </a:r>
            <a:r>
              <a:rPr lang="en-US" sz="1000" dirty="0">
                <a:solidFill>
                  <a:schemeClr val="tx1"/>
                </a:solidFill>
                <a:latin typeface="Consolas"/>
              </a:rPr>
              <a:t> </a:t>
            </a:r>
            <a:br>
              <a:rPr lang="en-US" sz="1000" dirty="0">
                <a:solidFill>
                  <a:schemeClr val="tx1"/>
                </a:solidFill>
                <a:latin typeface="Consolas"/>
              </a:rPr>
            </a:br>
            <a:r>
              <a:rPr lang="en-US" sz="1000" dirty="0">
                <a:solidFill>
                  <a:schemeClr val="tx1"/>
                </a:solidFill>
                <a:latin typeface="Consolas"/>
              </a:rPr>
              <a:t>ok 20 - Verify Data in </a:t>
            </a:r>
            <a:r>
              <a:rPr lang="en-US" sz="1000" dirty="0" err="1">
                <a:solidFill>
                  <a:schemeClr val="tx1"/>
                </a:solidFill>
                <a:latin typeface="Consolas"/>
              </a:rPr>
              <a:t>view_a</a:t>
            </a:r>
            <a:r>
              <a:rPr lang="en-US" sz="1000" dirty="0">
                <a:solidFill>
                  <a:schemeClr val="tx1"/>
                </a:solidFill>
                <a:latin typeface="Consolas"/>
              </a:rPr>
              <a:t> </a:t>
            </a:r>
            <a:br>
              <a:rPr lang="en-US" sz="1000" dirty="0">
                <a:solidFill>
                  <a:schemeClr val="tx1"/>
                </a:solidFill>
                <a:latin typeface="Consolas"/>
              </a:rPr>
            </a:br>
            <a:r>
              <a:rPr lang="en-US" sz="1000" dirty="0">
                <a:solidFill>
                  <a:schemeClr val="tx1"/>
                </a:solidFill>
                <a:latin typeface="Consolas"/>
              </a:rPr>
              <a:t>ok 21 - Verify Data in </a:t>
            </a:r>
            <a:r>
              <a:rPr lang="en-US" sz="1000" dirty="0" err="1">
                <a:solidFill>
                  <a:schemeClr val="tx1"/>
                </a:solidFill>
                <a:latin typeface="Consolas"/>
              </a:rPr>
              <a:t>view_b</a:t>
            </a:r>
            <a:r>
              <a:rPr lang="en-US" sz="1000" dirty="0">
                <a:solidFill>
                  <a:schemeClr val="tx1"/>
                </a:solidFill>
                <a:latin typeface="Consolas"/>
              </a:rPr>
              <a:t> </a:t>
            </a:r>
            <a:br>
              <a:rPr lang="en-US" sz="1000" dirty="0">
                <a:solidFill>
                  <a:schemeClr val="tx1"/>
                </a:solidFill>
                <a:latin typeface="Consolas"/>
              </a:rPr>
            </a:br>
            <a:r>
              <a:rPr lang="en-US" sz="1000" dirty="0">
                <a:solidFill>
                  <a:schemeClr val="tx1"/>
                </a:solidFill>
                <a:latin typeface="Consolas"/>
              </a:rPr>
              <a:t>ok 22 - Inserting 2nd Test Data into </a:t>
            </a:r>
            <a:r>
              <a:rPr lang="en-US" sz="1000" dirty="0" err="1">
                <a:solidFill>
                  <a:schemeClr val="tx1"/>
                </a:solidFill>
                <a:latin typeface="Consolas"/>
              </a:rPr>
              <a:t>table_b</a:t>
            </a:r>
            <a:r>
              <a:rPr lang="en-US" sz="1000" dirty="0">
                <a:solidFill>
                  <a:schemeClr val="tx1"/>
                </a:solidFill>
                <a:latin typeface="Consolas"/>
              </a:rPr>
              <a:t> </a:t>
            </a:r>
            <a:br>
              <a:rPr lang="en-US" sz="1000" dirty="0">
                <a:solidFill>
                  <a:schemeClr val="tx1"/>
                </a:solidFill>
                <a:latin typeface="Consolas"/>
              </a:rPr>
            </a:br>
            <a:r>
              <a:rPr lang="en-US" sz="1000" dirty="0">
                <a:solidFill>
                  <a:schemeClr val="tx1"/>
                </a:solidFill>
                <a:latin typeface="Consolas"/>
              </a:rPr>
              <a:t>ok 23 - Verify Bad Data in </a:t>
            </a:r>
            <a:r>
              <a:rPr lang="en-US" sz="1000" dirty="0" err="1">
                <a:solidFill>
                  <a:schemeClr val="tx1"/>
                </a:solidFill>
                <a:latin typeface="Consolas"/>
              </a:rPr>
              <a:t>view_a</a:t>
            </a:r>
            <a:r>
              <a:rPr lang="en-US" sz="1000" dirty="0">
                <a:solidFill>
                  <a:schemeClr val="tx1"/>
                </a:solidFill>
                <a:latin typeface="Consolas"/>
              </a:rPr>
              <a:t> (2nd run) </a:t>
            </a:r>
            <a:br>
              <a:rPr lang="en-US" sz="1000" dirty="0">
                <a:solidFill>
                  <a:schemeClr val="tx1"/>
                </a:solidFill>
                <a:latin typeface="Consolas"/>
              </a:rPr>
            </a:br>
            <a:r>
              <a:rPr lang="en-US" sz="1000" dirty="0">
                <a:solidFill>
                  <a:schemeClr val="tx1"/>
                </a:solidFill>
                <a:latin typeface="Consolas"/>
              </a:rPr>
              <a:t>ok 24 - Verify Good Data in </a:t>
            </a:r>
            <a:r>
              <a:rPr lang="en-US" sz="1000" dirty="0" err="1">
                <a:solidFill>
                  <a:schemeClr val="tx1"/>
                </a:solidFill>
                <a:latin typeface="Consolas"/>
              </a:rPr>
              <a:t>view_b</a:t>
            </a:r>
            <a:r>
              <a:rPr lang="en-US" sz="1000" dirty="0">
                <a:solidFill>
                  <a:schemeClr val="tx1"/>
                </a:solidFill>
                <a:latin typeface="Consolas"/>
              </a:rPr>
              <a:t> (2nd run) </a:t>
            </a:r>
            <a:br>
              <a:rPr lang="en-US" sz="1000" dirty="0">
                <a:solidFill>
                  <a:schemeClr val="tx1"/>
                </a:solidFill>
                <a:latin typeface="Consolas"/>
              </a:rPr>
            </a:br>
            <a:r>
              <a:rPr lang="en-US" sz="1000" dirty="0">
                <a:solidFill>
                  <a:schemeClr val="tx1"/>
                </a:solidFill>
                <a:latin typeface="Consolas"/>
              </a:rPr>
              <a:t>ok </a:t>
            </a:r>
            <a:br>
              <a:rPr lang="en-US" sz="1000" dirty="0">
                <a:solidFill>
                  <a:schemeClr val="tx1"/>
                </a:solidFill>
                <a:latin typeface="Consolas"/>
              </a:rPr>
            </a:br>
            <a:r>
              <a:rPr lang="en-US" sz="1000" dirty="0">
                <a:solidFill>
                  <a:srgbClr val="00B050"/>
                </a:solidFill>
                <a:latin typeface="Consolas"/>
              </a:rPr>
              <a:t>All tests successful. </a:t>
            </a:r>
            <a:br>
              <a:rPr lang="en-US" sz="1000" dirty="0">
                <a:solidFill>
                  <a:srgbClr val="00B050"/>
                </a:solidFill>
                <a:latin typeface="Consolas"/>
              </a:rPr>
            </a:br>
            <a:r>
              <a:rPr lang="en-US" sz="1000" dirty="0">
                <a:solidFill>
                  <a:schemeClr val="tx1"/>
                </a:solidFill>
                <a:latin typeface="Consolas"/>
              </a:rPr>
              <a:t>Files=1, Tests=24, 0 </a:t>
            </a:r>
            <a:r>
              <a:rPr lang="en-US" sz="1000" dirty="0" err="1">
                <a:solidFill>
                  <a:schemeClr val="tx1"/>
                </a:solidFill>
                <a:latin typeface="Consolas"/>
              </a:rPr>
              <a:t>wallclock</a:t>
            </a:r>
            <a:r>
              <a:rPr lang="en-US" sz="1000" dirty="0">
                <a:solidFill>
                  <a:schemeClr val="tx1"/>
                </a:solidFill>
                <a:latin typeface="Consolas"/>
              </a:rPr>
              <a:t> secs ( 0.04 </a:t>
            </a:r>
            <a:r>
              <a:rPr lang="en-US" sz="1000" dirty="0" err="1">
                <a:solidFill>
                  <a:schemeClr val="tx1"/>
                </a:solidFill>
                <a:latin typeface="Consolas"/>
              </a:rPr>
              <a:t>usr</a:t>
            </a:r>
            <a:r>
              <a:rPr lang="en-US" sz="1000" dirty="0">
                <a:solidFill>
                  <a:schemeClr val="tx1"/>
                </a:solidFill>
                <a:latin typeface="Consolas"/>
              </a:rPr>
              <a:t> 0.03 sys + 0.01 </a:t>
            </a:r>
            <a:r>
              <a:rPr lang="en-US" sz="1000" dirty="0" err="1">
                <a:solidFill>
                  <a:schemeClr val="tx1"/>
                </a:solidFill>
                <a:latin typeface="Consolas"/>
              </a:rPr>
              <a:t>cusr</a:t>
            </a:r>
            <a:r>
              <a:rPr lang="en-US" sz="1000" dirty="0">
                <a:solidFill>
                  <a:schemeClr val="tx1"/>
                </a:solidFill>
                <a:latin typeface="Consolas"/>
              </a:rPr>
              <a:t> 0.03 </a:t>
            </a:r>
            <a:r>
              <a:rPr lang="en-US" sz="1000" dirty="0" err="1">
                <a:solidFill>
                  <a:schemeClr val="tx1"/>
                </a:solidFill>
                <a:latin typeface="Consolas"/>
              </a:rPr>
              <a:t>csys</a:t>
            </a:r>
            <a:r>
              <a:rPr lang="en-US" sz="1000" dirty="0">
                <a:solidFill>
                  <a:schemeClr val="tx1"/>
                </a:solidFill>
                <a:latin typeface="Consolas"/>
              </a:rPr>
              <a:t> = 0.11 CPU) </a:t>
            </a:r>
            <a:br>
              <a:rPr lang="en-US" sz="1000" dirty="0">
                <a:solidFill>
                  <a:schemeClr val="tx1"/>
                </a:solidFill>
                <a:latin typeface="Consolas"/>
              </a:rPr>
            </a:br>
            <a:r>
              <a:rPr lang="en-US" sz="1000" dirty="0">
                <a:solidFill>
                  <a:schemeClr val="tx1"/>
                </a:solidFill>
                <a:latin typeface="Consolas"/>
              </a:rPr>
              <a:t>Result: PASS</a:t>
            </a:r>
          </a:p>
          <a:p>
            <a:pPr marL="0" indent="0">
              <a:buNone/>
            </a:pPr>
            <a:r>
              <a:rPr lang="en-US" sz="1000" dirty="0">
                <a:solidFill>
                  <a:schemeClr val="tx1"/>
                </a:solidFill>
                <a:latin typeface="Consolas"/>
              </a:rPr>
              <a:t/>
            </a:r>
            <a:br>
              <a:rPr lang="en-US" sz="1000" dirty="0">
                <a:solidFill>
                  <a:schemeClr val="tx1"/>
                </a:solidFill>
                <a:latin typeface="Consolas"/>
              </a:rPr>
            </a:br>
            <a:endParaRPr lang="en-US" sz="1000" dirty="0">
              <a:solidFill>
                <a:schemeClr val="tx1"/>
              </a:solidFill>
              <a:latin typeface="Consolas"/>
            </a:endParaRPr>
          </a:p>
        </p:txBody>
      </p:sp>
      <p:sp>
        <p:nvSpPr>
          <p:cNvPr id="4" name="Date Placeholder 3"/>
          <p:cNvSpPr>
            <a:spLocks noGrp="1"/>
          </p:cNvSpPr>
          <p:nvPr>
            <p:ph type="dt" sz="half" idx="15"/>
          </p:nvPr>
        </p:nvSpPr>
        <p:spPr/>
        <p:txBody>
          <a:bodyPr/>
          <a:lstStyle/>
          <a:p>
            <a:r>
              <a:rPr lang="en-US" dirty="0"/>
              <a:t>2/7/2017</a:t>
            </a:r>
          </a:p>
        </p:txBody>
      </p:sp>
      <p:sp>
        <p:nvSpPr>
          <p:cNvPr id="5" name="Slide Number Placeholder 4"/>
          <p:cNvSpPr>
            <a:spLocks noGrp="1"/>
          </p:cNvSpPr>
          <p:nvPr>
            <p:ph type="sldNum" sz="quarter" idx="16"/>
          </p:nvPr>
        </p:nvSpPr>
        <p:spPr/>
        <p:txBody>
          <a:bodyPr/>
          <a:lstStyle/>
          <a:p>
            <a:fld id="{718CEC25-97A1-48A2-9CC4-22FB7E4FF90C}" type="slidenum">
              <a:rPr lang="en-US" smtClean="0"/>
              <a:t>51</a:t>
            </a:fld>
            <a:endParaRPr lang="en-US"/>
          </a:p>
        </p:txBody>
      </p:sp>
      <p:sp>
        <p:nvSpPr>
          <p:cNvPr id="6" name="Footer Placeholder 5"/>
          <p:cNvSpPr>
            <a:spLocks noGrp="1"/>
          </p:cNvSpPr>
          <p:nvPr>
            <p:ph type="ftr" sz="quarter" idx="17"/>
          </p:nvPr>
        </p:nvSpPr>
        <p:spPr/>
        <p:txBody>
          <a:bodyPr/>
          <a:lstStyle/>
          <a:p>
            <a:r>
              <a:rPr lang="en-US" dirty="0" err="1" smtClean="0"/>
              <a:t>pgTAP</a:t>
            </a:r>
            <a:endParaRPr lang="en-US" dirty="0"/>
          </a:p>
        </p:txBody>
      </p:sp>
    </p:spTree>
    <p:extLst>
      <p:ext uri="{BB962C8B-B14F-4D97-AF65-F5344CB8AC3E}">
        <p14:creationId xmlns:p14="http://schemas.microsoft.com/office/powerpoint/2010/main" val="20842028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smtClean="0"/>
              <a:t>Upcomming</a:t>
            </a:r>
            <a:r>
              <a:rPr lang="en-US" dirty="0" smtClean="0"/>
              <a:t> Conferences</a:t>
            </a:r>
            <a:endParaRPr lang="en-US" dirty="0"/>
          </a:p>
        </p:txBody>
      </p:sp>
      <p:sp>
        <p:nvSpPr>
          <p:cNvPr id="8" name="Text Placeholder 7"/>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dirty="0"/>
              <a:t>2/7/2017</a:t>
            </a:r>
          </a:p>
        </p:txBody>
      </p:sp>
      <p:sp>
        <p:nvSpPr>
          <p:cNvPr id="5" name="Slide Number Placeholder 4"/>
          <p:cNvSpPr>
            <a:spLocks noGrp="1"/>
          </p:cNvSpPr>
          <p:nvPr>
            <p:ph type="sldNum" sz="quarter" idx="11"/>
          </p:nvPr>
        </p:nvSpPr>
        <p:spPr/>
        <p:txBody>
          <a:bodyPr/>
          <a:lstStyle/>
          <a:p>
            <a:fld id="{718CEC25-97A1-48A2-9CC4-22FB7E4FF90C}" type="slidenum">
              <a:rPr lang="en-US" smtClean="0"/>
              <a:t>52</a:t>
            </a:fld>
            <a:endParaRPr lang="en-US"/>
          </a:p>
        </p:txBody>
      </p:sp>
      <p:sp>
        <p:nvSpPr>
          <p:cNvPr id="6" name="Footer Placeholder 5"/>
          <p:cNvSpPr>
            <a:spLocks noGrp="1"/>
          </p:cNvSpPr>
          <p:nvPr>
            <p:ph type="ftr" sz="quarter" idx="12"/>
          </p:nvPr>
        </p:nvSpPr>
        <p:spPr/>
        <p:txBody>
          <a:bodyPr/>
          <a:lstStyle/>
          <a:p>
            <a:r>
              <a:rPr lang="en-US" dirty="0" err="1" smtClean="0"/>
              <a:t>pgTAP</a:t>
            </a:r>
            <a:endParaRPr lang="en-US" dirty="0"/>
          </a:p>
        </p:txBody>
      </p:sp>
    </p:spTree>
    <p:extLst>
      <p:ext uri="{BB962C8B-B14F-4D97-AF65-F5344CB8AC3E}">
        <p14:creationId xmlns:p14="http://schemas.microsoft.com/office/powerpoint/2010/main" val="38086087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PostgreSQL@SAaLE15x – March 2017</a:t>
            </a:r>
            <a:endParaRPr lang="en-US" dirty="0"/>
          </a:p>
        </p:txBody>
      </p:sp>
      <p:sp>
        <p:nvSpPr>
          <p:cNvPr id="3" name="Content Placeholder 2"/>
          <p:cNvSpPr>
            <a:spLocks noGrp="1"/>
          </p:cNvSpPr>
          <p:nvPr>
            <p:ph idx="1"/>
          </p:nvPr>
        </p:nvSpPr>
        <p:spPr/>
        <p:txBody>
          <a:bodyPr>
            <a:normAutofit/>
          </a:bodyPr>
          <a:lstStyle/>
          <a:p>
            <a:r>
              <a:rPr lang="en-US" dirty="0"/>
              <a:t>https://www.socallinuxexpo.org/scale/15x/postgresqlscale</a:t>
            </a:r>
            <a:endParaRPr lang="en-US" dirty="0" smtClean="0"/>
          </a:p>
          <a:p>
            <a:r>
              <a:rPr lang="en-US" dirty="0" smtClean="0"/>
              <a:t>March 2</a:t>
            </a:r>
            <a:r>
              <a:rPr lang="en-US" baseline="30000" dirty="0" smtClean="0"/>
              <a:t>nd</a:t>
            </a:r>
            <a:r>
              <a:rPr lang="en-US" dirty="0" smtClean="0"/>
              <a:t> &amp; 3</a:t>
            </a:r>
            <a:r>
              <a:rPr lang="en-US" baseline="30000" dirty="0" smtClean="0"/>
              <a:t>rd</a:t>
            </a:r>
            <a:r>
              <a:rPr lang="en-US" dirty="0" smtClean="0"/>
              <a:t> (Thursday &amp; Friday) PostgreSQL Track</a:t>
            </a:r>
            <a:br>
              <a:rPr lang="en-US" dirty="0" smtClean="0"/>
            </a:br>
            <a:r>
              <a:rPr lang="en-US" dirty="0" smtClean="0"/>
              <a:t>March 2</a:t>
            </a:r>
            <a:r>
              <a:rPr lang="en-US" baseline="30000" dirty="0" smtClean="0"/>
              <a:t>nd</a:t>
            </a:r>
            <a:r>
              <a:rPr lang="en-US" dirty="0" smtClean="0"/>
              <a:t> – 5</a:t>
            </a:r>
            <a:r>
              <a:rPr lang="en-US" baseline="30000" dirty="0" smtClean="0"/>
              <a:t>th</a:t>
            </a:r>
            <a:r>
              <a:rPr lang="en-US" dirty="0" smtClean="0"/>
              <a:t> (Thursday – Sunday) Southern California Linux Expo</a:t>
            </a:r>
          </a:p>
          <a:p>
            <a:r>
              <a:rPr lang="en-US" dirty="0"/>
              <a:t>Pasadena Convention Center, Pasadena, California</a:t>
            </a:r>
            <a:endParaRPr lang="en-US" dirty="0" smtClean="0"/>
          </a:p>
          <a:p>
            <a:r>
              <a:rPr lang="en-US" dirty="0"/>
              <a:t>$85 SCALE Pass (Provides access to all SCALE sessions, the exhibit hall, and free events</a:t>
            </a:r>
            <a:r>
              <a:rPr lang="en-US" dirty="0" smtClean="0"/>
              <a:t>.)</a:t>
            </a:r>
          </a:p>
          <a:p>
            <a:r>
              <a:rPr lang="en-US" dirty="0"/>
              <a:t>Currently: </a:t>
            </a:r>
            <a:r>
              <a:rPr lang="en-US" dirty="0" smtClean="0"/>
              <a:t>Registration Open</a:t>
            </a:r>
            <a:endParaRPr lang="en-US" dirty="0"/>
          </a:p>
          <a:p>
            <a:endParaRPr lang="en-US" dirty="0"/>
          </a:p>
        </p:txBody>
      </p:sp>
      <p:sp>
        <p:nvSpPr>
          <p:cNvPr id="4" name="Date Placeholder 3"/>
          <p:cNvSpPr>
            <a:spLocks noGrp="1"/>
          </p:cNvSpPr>
          <p:nvPr>
            <p:ph type="dt" sz="half" idx="10"/>
          </p:nvPr>
        </p:nvSpPr>
        <p:spPr/>
        <p:txBody>
          <a:bodyPr/>
          <a:lstStyle/>
          <a:p>
            <a:r>
              <a:rPr lang="en-US" dirty="0"/>
              <a:t>2/7/2017</a:t>
            </a:r>
          </a:p>
        </p:txBody>
      </p:sp>
      <p:sp>
        <p:nvSpPr>
          <p:cNvPr id="5" name="Slide Number Placeholder 4"/>
          <p:cNvSpPr>
            <a:spLocks noGrp="1"/>
          </p:cNvSpPr>
          <p:nvPr>
            <p:ph type="sldNum" sz="quarter" idx="11"/>
          </p:nvPr>
        </p:nvSpPr>
        <p:spPr/>
        <p:txBody>
          <a:bodyPr/>
          <a:lstStyle/>
          <a:p>
            <a:fld id="{718CEC25-97A1-48A2-9CC4-22FB7E4FF90C}" type="slidenum">
              <a:rPr lang="en-US" smtClean="0"/>
              <a:t>53</a:t>
            </a:fld>
            <a:endParaRPr lang="en-US"/>
          </a:p>
        </p:txBody>
      </p:sp>
      <p:sp>
        <p:nvSpPr>
          <p:cNvPr id="6" name="Footer Placeholder 5"/>
          <p:cNvSpPr>
            <a:spLocks noGrp="1"/>
          </p:cNvSpPr>
          <p:nvPr>
            <p:ph type="ftr" sz="quarter" idx="12"/>
          </p:nvPr>
        </p:nvSpPr>
        <p:spPr/>
        <p:txBody>
          <a:bodyPr/>
          <a:lstStyle/>
          <a:p>
            <a:r>
              <a:rPr lang="en-US" dirty="0" err="1" smtClean="0"/>
              <a:t>pgTAP</a:t>
            </a:r>
            <a:endParaRPr lang="en-US" dirty="0"/>
          </a:p>
        </p:txBody>
      </p:sp>
    </p:spTree>
    <p:extLst>
      <p:ext uri="{BB962C8B-B14F-4D97-AF65-F5344CB8AC3E}">
        <p14:creationId xmlns:p14="http://schemas.microsoft.com/office/powerpoint/2010/main" val="7322646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PGConf</a:t>
            </a:r>
            <a:r>
              <a:rPr lang="en-US" dirty="0" smtClean="0"/>
              <a:t> US – March 2017</a:t>
            </a:r>
            <a:endParaRPr lang="en-US" dirty="0"/>
          </a:p>
        </p:txBody>
      </p:sp>
      <p:sp>
        <p:nvSpPr>
          <p:cNvPr id="3" name="Content Placeholder 2"/>
          <p:cNvSpPr>
            <a:spLocks noGrp="1"/>
          </p:cNvSpPr>
          <p:nvPr>
            <p:ph idx="1"/>
          </p:nvPr>
        </p:nvSpPr>
        <p:spPr/>
        <p:txBody>
          <a:bodyPr>
            <a:normAutofit lnSpcReduction="10000"/>
          </a:bodyPr>
          <a:lstStyle/>
          <a:p>
            <a:r>
              <a:rPr lang="en-US" dirty="0"/>
              <a:t>http://</a:t>
            </a:r>
            <a:r>
              <a:rPr lang="en-US" dirty="0" smtClean="0"/>
              <a:t>www.pgconf.us/conferences/2017</a:t>
            </a:r>
          </a:p>
          <a:p>
            <a:r>
              <a:rPr lang="en-US" dirty="0" smtClean="0"/>
              <a:t>March 28</a:t>
            </a:r>
            <a:r>
              <a:rPr lang="en-US" baseline="30000" dirty="0" smtClean="0"/>
              <a:t>th </a:t>
            </a:r>
            <a:r>
              <a:rPr lang="en-US" dirty="0" smtClean="0"/>
              <a:t> (Tuesday) Training / Enterprise</a:t>
            </a:r>
            <a:br>
              <a:rPr lang="en-US" dirty="0" smtClean="0"/>
            </a:br>
            <a:r>
              <a:rPr lang="en-US" dirty="0" smtClean="0"/>
              <a:t>March 29</a:t>
            </a:r>
            <a:r>
              <a:rPr lang="en-US" baseline="30000" dirty="0" smtClean="0"/>
              <a:t>th</a:t>
            </a:r>
            <a:r>
              <a:rPr lang="en-US" dirty="0" smtClean="0"/>
              <a:t> – 31</a:t>
            </a:r>
            <a:r>
              <a:rPr lang="en-US" baseline="30000" dirty="0" smtClean="0"/>
              <a:t>st</a:t>
            </a:r>
            <a:r>
              <a:rPr lang="en-US" dirty="0" smtClean="0"/>
              <a:t> (Wednesday – Friday) PostgreSQL Track</a:t>
            </a:r>
          </a:p>
          <a:p>
            <a:r>
              <a:rPr lang="en-US" dirty="0"/>
              <a:t>Westin Jersey City, Jersey City, </a:t>
            </a:r>
            <a:r>
              <a:rPr lang="en-US" dirty="0" smtClean="0"/>
              <a:t>New Jersey</a:t>
            </a:r>
          </a:p>
          <a:p>
            <a:r>
              <a:rPr lang="en-US" dirty="0" smtClean="0"/>
              <a:t>$573.42 Regular Admission</a:t>
            </a:r>
            <a:br>
              <a:rPr lang="en-US" dirty="0" smtClean="0"/>
            </a:br>
            <a:r>
              <a:rPr lang="en-US" dirty="0" smtClean="0"/>
              <a:t>$209.94 Training Classes (Morning or Afternoon)</a:t>
            </a:r>
            <a:br>
              <a:rPr lang="en-US" dirty="0" smtClean="0"/>
            </a:br>
            <a:r>
              <a:rPr lang="en-US" dirty="0" smtClean="0"/>
              <a:t>$104.94 Enterprise Classes</a:t>
            </a:r>
          </a:p>
          <a:p>
            <a:r>
              <a:rPr lang="en-US" dirty="0"/>
              <a:t>Currently: </a:t>
            </a:r>
            <a:r>
              <a:rPr lang="en-US" dirty="0" smtClean="0"/>
              <a:t>Registration Open</a:t>
            </a:r>
            <a:endParaRPr lang="en-US" dirty="0"/>
          </a:p>
          <a:p>
            <a:endParaRPr lang="en-US" dirty="0"/>
          </a:p>
        </p:txBody>
      </p:sp>
      <p:sp>
        <p:nvSpPr>
          <p:cNvPr id="4" name="Date Placeholder 3"/>
          <p:cNvSpPr>
            <a:spLocks noGrp="1"/>
          </p:cNvSpPr>
          <p:nvPr>
            <p:ph type="dt" sz="half" idx="10"/>
          </p:nvPr>
        </p:nvSpPr>
        <p:spPr/>
        <p:txBody>
          <a:bodyPr/>
          <a:lstStyle/>
          <a:p>
            <a:r>
              <a:rPr lang="en-US" dirty="0"/>
              <a:t>2/7/2017</a:t>
            </a:r>
          </a:p>
        </p:txBody>
      </p:sp>
      <p:sp>
        <p:nvSpPr>
          <p:cNvPr id="5" name="Slide Number Placeholder 4"/>
          <p:cNvSpPr>
            <a:spLocks noGrp="1"/>
          </p:cNvSpPr>
          <p:nvPr>
            <p:ph type="sldNum" sz="quarter" idx="11"/>
          </p:nvPr>
        </p:nvSpPr>
        <p:spPr/>
        <p:txBody>
          <a:bodyPr/>
          <a:lstStyle/>
          <a:p>
            <a:fld id="{718CEC25-97A1-48A2-9CC4-22FB7E4FF90C}" type="slidenum">
              <a:rPr lang="en-US" smtClean="0"/>
              <a:t>54</a:t>
            </a:fld>
            <a:endParaRPr lang="en-US"/>
          </a:p>
        </p:txBody>
      </p:sp>
      <p:sp>
        <p:nvSpPr>
          <p:cNvPr id="6" name="Footer Placeholder 5"/>
          <p:cNvSpPr>
            <a:spLocks noGrp="1"/>
          </p:cNvSpPr>
          <p:nvPr>
            <p:ph type="ftr" sz="quarter" idx="12"/>
          </p:nvPr>
        </p:nvSpPr>
        <p:spPr/>
        <p:txBody>
          <a:bodyPr/>
          <a:lstStyle/>
          <a:p>
            <a:r>
              <a:rPr lang="en-US" dirty="0" err="1" smtClean="0"/>
              <a:t>pgTAP</a:t>
            </a:r>
            <a:endParaRPr lang="en-US" dirty="0"/>
          </a:p>
        </p:txBody>
      </p:sp>
    </p:spTree>
    <p:extLst>
      <p:ext uri="{BB962C8B-B14F-4D97-AF65-F5344CB8AC3E}">
        <p14:creationId xmlns:p14="http://schemas.microsoft.com/office/powerpoint/2010/main" val="15842997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LinuxFest</a:t>
            </a:r>
            <a:r>
              <a:rPr lang="en-US" dirty="0" smtClean="0"/>
              <a:t> Northwest – May 2017</a:t>
            </a:r>
            <a:endParaRPr lang="en-US" dirty="0"/>
          </a:p>
        </p:txBody>
      </p:sp>
      <p:sp>
        <p:nvSpPr>
          <p:cNvPr id="3" name="Content Placeholder 2"/>
          <p:cNvSpPr>
            <a:spLocks noGrp="1"/>
          </p:cNvSpPr>
          <p:nvPr>
            <p:ph idx="1"/>
          </p:nvPr>
        </p:nvSpPr>
        <p:spPr/>
        <p:txBody>
          <a:bodyPr>
            <a:normAutofit/>
          </a:bodyPr>
          <a:lstStyle/>
          <a:p>
            <a:r>
              <a:rPr lang="en-US" dirty="0"/>
              <a:t>https://www.linuxfestnorthwest.org</a:t>
            </a:r>
            <a:r>
              <a:rPr lang="en-US" dirty="0" smtClean="0"/>
              <a:t>/</a:t>
            </a:r>
          </a:p>
          <a:p>
            <a:r>
              <a:rPr lang="en-US" dirty="0" smtClean="0"/>
              <a:t>May 6</a:t>
            </a:r>
            <a:r>
              <a:rPr lang="en-US" baseline="30000" dirty="0" smtClean="0"/>
              <a:t>th</a:t>
            </a:r>
            <a:r>
              <a:rPr lang="en-US" dirty="0" smtClean="0"/>
              <a:t> &amp; 7</a:t>
            </a:r>
            <a:r>
              <a:rPr lang="en-US" baseline="30000" dirty="0" smtClean="0"/>
              <a:t>th</a:t>
            </a:r>
            <a:r>
              <a:rPr lang="en-US" dirty="0" smtClean="0"/>
              <a:t> (Saturday &amp; Sunday)</a:t>
            </a:r>
          </a:p>
          <a:p>
            <a:r>
              <a:rPr lang="en-US" dirty="0" smtClean="0"/>
              <a:t>Bellingham Technical College, Bellingham, Washington</a:t>
            </a:r>
          </a:p>
          <a:p>
            <a:r>
              <a:rPr lang="en-US" dirty="0" smtClean="0"/>
              <a:t>Free</a:t>
            </a:r>
          </a:p>
          <a:p>
            <a:r>
              <a:rPr lang="en-US" dirty="0"/>
              <a:t>Currently: Call for </a:t>
            </a:r>
            <a:r>
              <a:rPr lang="en-US" dirty="0" smtClean="0"/>
              <a:t>Papers</a:t>
            </a:r>
          </a:p>
          <a:p>
            <a:r>
              <a:rPr lang="en-US" dirty="0" smtClean="0"/>
              <a:t>Postgres on Saturday Only? PNW </a:t>
            </a:r>
            <a:r>
              <a:rPr lang="en-US" dirty="0" err="1" smtClean="0"/>
              <a:t>PgDay</a:t>
            </a:r>
            <a:r>
              <a:rPr lang="en-US" dirty="0" smtClean="0"/>
              <a:t> instead of Postgres Track?</a:t>
            </a:r>
            <a:r>
              <a:rPr lang="en-US" dirty="0"/>
              <a:t/>
            </a:r>
            <a:br>
              <a:rPr lang="en-US" dirty="0"/>
            </a:br>
            <a:r>
              <a:rPr lang="en-US" dirty="0"/>
              <a:t>https://www.meetup.com/Whatcom-PostgreSQL</a:t>
            </a:r>
          </a:p>
          <a:p>
            <a:endParaRPr lang="en-US" dirty="0"/>
          </a:p>
        </p:txBody>
      </p:sp>
      <p:sp>
        <p:nvSpPr>
          <p:cNvPr id="4" name="Date Placeholder 3"/>
          <p:cNvSpPr>
            <a:spLocks noGrp="1"/>
          </p:cNvSpPr>
          <p:nvPr>
            <p:ph type="dt" sz="half" idx="10"/>
          </p:nvPr>
        </p:nvSpPr>
        <p:spPr/>
        <p:txBody>
          <a:bodyPr/>
          <a:lstStyle/>
          <a:p>
            <a:r>
              <a:rPr lang="en-US" dirty="0"/>
              <a:t>2/7/2017</a:t>
            </a:r>
          </a:p>
        </p:txBody>
      </p:sp>
      <p:sp>
        <p:nvSpPr>
          <p:cNvPr id="5" name="Slide Number Placeholder 4"/>
          <p:cNvSpPr>
            <a:spLocks noGrp="1"/>
          </p:cNvSpPr>
          <p:nvPr>
            <p:ph type="sldNum" sz="quarter" idx="11"/>
          </p:nvPr>
        </p:nvSpPr>
        <p:spPr/>
        <p:txBody>
          <a:bodyPr/>
          <a:lstStyle/>
          <a:p>
            <a:fld id="{718CEC25-97A1-48A2-9CC4-22FB7E4FF90C}" type="slidenum">
              <a:rPr lang="en-US" smtClean="0"/>
              <a:t>55</a:t>
            </a:fld>
            <a:endParaRPr lang="en-US"/>
          </a:p>
        </p:txBody>
      </p:sp>
      <p:sp>
        <p:nvSpPr>
          <p:cNvPr id="6" name="Footer Placeholder 5"/>
          <p:cNvSpPr>
            <a:spLocks noGrp="1"/>
          </p:cNvSpPr>
          <p:nvPr>
            <p:ph type="ftr" sz="quarter" idx="12"/>
          </p:nvPr>
        </p:nvSpPr>
        <p:spPr/>
        <p:txBody>
          <a:bodyPr/>
          <a:lstStyle/>
          <a:p>
            <a:r>
              <a:rPr lang="en-US" dirty="0" err="1" smtClean="0"/>
              <a:t>pgTAP</a:t>
            </a:r>
            <a:endParaRPr lang="en-US" dirty="0"/>
          </a:p>
        </p:txBody>
      </p:sp>
    </p:spTree>
    <p:extLst>
      <p:ext uri="{BB962C8B-B14F-4D97-AF65-F5344CB8AC3E}">
        <p14:creationId xmlns:p14="http://schemas.microsoft.com/office/powerpoint/2010/main" val="39653368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PGCon</a:t>
            </a:r>
            <a:r>
              <a:rPr lang="en-US" dirty="0" smtClean="0"/>
              <a:t> – May 2017</a:t>
            </a:r>
            <a:endParaRPr lang="en-US" dirty="0"/>
          </a:p>
        </p:txBody>
      </p:sp>
      <p:sp>
        <p:nvSpPr>
          <p:cNvPr id="3" name="Content Placeholder 2"/>
          <p:cNvSpPr>
            <a:spLocks noGrp="1"/>
          </p:cNvSpPr>
          <p:nvPr>
            <p:ph idx="1"/>
          </p:nvPr>
        </p:nvSpPr>
        <p:spPr/>
        <p:txBody>
          <a:bodyPr>
            <a:normAutofit fontScale="92500" lnSpcReduction="10000"/>
          </a:bodyPr>
          <a:lstStyle/>
          <a:p>
            <a:r>
              <a:rPr lang="en-US" dirty="0"/>
              <a:t>https://</a:t>
            </a:r>
            <a:r>
              <a:rPr lang="en-US" dirty="0" smtClean="0"/>
              <a:t>www.pgcon.org/</a:t>
            </a:r>
          </a:p>
          <a:p>
            <a:r>
              <a:rPr lang="en-US" dirty="0" smtClean="0"/>
              <a:t>Tutorials May 23</a:t>
            </a:r>
            <a:r>
              <a:rPr lang="en-US" baseline="30000" dirty="0" smtClean="0"/>
              <a:t>rd</a:t>
            </a:r>
            <a:r>
              <a:rPr lang="en-US" dirty="0" smtClean="0"/>
              <a:t> &amp; 24</a:t>
            </a:r>
            <a:r>
              <a:rPr lang="en-US" baseline="30000" dirty="0" smtClean="0"/>
              <a:t>th</a:t>
            </a:r>
            <a:r>
              <a:rPr lang="en-US" dirty="0" smtClean="0"/>
              <a:t> (Tuesday &amp; Wednesday)</a:t>
            </a:r>
            <a:br>
              <a:rPr lang="en-US" dirty="0" smtClean="0"/>
            </a:br>
            <a:r>
              <a:rPr lang="en-US" dirty="0" smtClean="0"/>
              <a:t>Developer Unconference May 24</a:t>
            </a:r>
            <a:r>
              <a:rPr lang="en-US" baseline="30000" dirty="0" smtClean="0"/>
              <a:t>th</a:t>
            </a:r>
            <a:r>
              <a:rPr lang="en-US" dirty="0" smtClean="0"/>
              <a:t> (Wednesday)</a:t>
            </a:r>
            <a:br>
              <a:rPr lang="en-US" dirty="0" smtClean="0"/>
            </a:br>
            <a:r>
              <a:rPr lang="en-US" dirty="0" smtClean="0"/>
              <a:t>Talks May 25</a:t>
            </a:r>
            <a:r>
              <a:rPr lang="en-US" baseline="30000" dirty="0" smtClean="0"/>
              <a:t>th</a:t>
            </a:r>
            <a:r>
              <a:rPr lang="en-US" dirty="0" smtClean="0"/>
              <a:t> &amp; 26</a:t>
            </a:r>
            <a:r>
              <a:rPr lang="en-US" baseline="30000" dirty="0" smtClean="0"/>
              <a:t>th</a:t>
            </a:r>
            <a:r>
              <a:rPr lang="en-US" dirty="0" smtClean="0"/>
              <a:t> (Thursday &amp; Friday)</a:t>
            </a:r>
            <a:br>
              <a:rPr lang="en-US" dirty="0" smtClean="0"/>
            </a:br>
            <a:r>
              <a:rPr lang="en-US" dirty="0" smtClean="0"/>
              <a:t>User Unconference May 27</a:t>
            </a:r>
            <a:r>
              <a:rPr lang="en-US" baseline="30000" dirty="0" smtClean="0"/>
              <a:t>th</a:t>
            </a:r>
            <a:r>
              <a:rPr lang="en-US" dirty="0" smtClean="0"/>
              <a:t> (Saturday)</a:t>
            </a:r>
          </a:p>
          <a:p>
            <a:r>
              <a:rPr lang="en-US" dirty="0" smtClean="0"/>
              <a:t>University of Ottawa, Ottawa, Ontario, Canada</a:t>
            </a:r>
          </a:p>
          <a:p>
            <a:r>
              <a:rPr lang="en-US" dirty="0" smtClean="0"/>
              <a:t>$195 Individual / $350 Corporate / $60 Student (Unconference &amp; Talks)</a:t>
            </a:r>
            <a:br>
              <a:rPr lang="en-US" dirty="0" smtClean="0"/>
            </a:br>
            <a:r>
              <a:rPr lang="en-US" dirty="0" smtClean="0"/>
              <a:t>$75 per Tutorial (1/2 day) (Tutorials)</a:t>
            </a:r>
          </a:p>
          <a:p>
            <a:r>
              <a:rPr lang="en-US" dirty="0" smtClean="0"/>
              <a:t>Currently: Selecting Presentations / Registration Opens 3/29 </a:t>
            </a:r>
            <a:r>
              <a:rPr lang="en-US" dirty="0" err="1" smtClean="0"/>
              <a:t>ish</a:t>
            </a:r>
            <a:r>
              <a:rPr lang="en-US" dirty="0" smtClean="0"/>
              <a:t>.</a:t>
            </a:r>
            <a:endParaRPr lang="en-US" dirty="0"/>
          </a:p>
        </p:txBody>
      </p:sp>
      <p:sp>
        <p:nvSpPr>
          <p:cNvPr id="4" name="Date Placeholder 3"/>
          <p:cNvSpPr>
            <a:spLocks noGrp="1"/>
          </p:cNvSpPr>
          <p:nvPr>
            <p:ph type="dt" sz="half" idx="10"/>
          </p:nvPr>
        </p:nvSpPr>
        <p:spPr/>
        <p:txBody>
          <a:bodyPr/>
          <a:lstStyle/>
          <a:p>
            <a:r>
              <a:rPr lang="en-US" dirty="0"/>
              <a:t>2/7/2017</a:t>
            </a:r>
          </a:p>
        </p:txBody>
      </p:sp>
      <p:sp>
        <p:nvSpPr>
          <p:cNvPr id="5" name="Slide Number Placeholder 4"/>
          <p:cNvSpPr>
            <a:spLocks noGrp="1"/>
          </p:cNvSpPr>
          <p:nvPr>
            <p:ph type="sldNum" sz="quarter" idx="11"/>
          </p:nvPr>
        </p:nvSpPr>
        <p:spPr/>
        <p:txBody>
          <a:bodyPr/>
          <a:lstStyle/>
          <a:p>
            <a:fld id="{718CEC25-97A1-48A2-9CC4-22FB7E4FF90C}" type="slidenum">
              <a:rPr lang="en-US" smtClean="0"/>
              <a:t>56</a:t>
            </a:fld>
            <a:endParaRPr lang="en-US"/>
          </a:p>
        </p:txBody>
      </p:sp>
      <p:sp>
        <p:nvSpPr>
          <p:cNvPr id="6" name="Footer Placeholder 5"/>
          <p:cNvSpPr>
            <a:spLocks noGrp="1"/>
          </p:cNvSpPr>
          <p:nvPr>
            <p:ph type="ftr" sz="quarter" idx="12"/>
          </p:nvPr>
        </p:nvSpPr>
        <p:spPr/>
        <p:txBody>
          <a:bodyPr/>
          <a:lstStyle/>
          <a:p>
            <a:r>
              <a:rPr lang="en-US" dirty="0" err="1" smtClean="0"/>
              <a:t>pgTAP</a:t>
            </a:r>
            <a:endParaRPr lang="en-US" dirty="0"/>
          </a:p>
        </p:txBody>
      </p:sp>
    </p:spTree>
    <p:extLst>
      <p:ext uri="{BB962C8B-B14F-4D97-AF65-F5344CB8AC3E}">
        <p14:creationId xmlns:p14="http://schemas.microsoft.com/office/powerpoint/2010/main" val="18885254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Postgres Open– September 2017</a:t>
            </a:r>
            <a:endParaRPr lang="en-US" dirty="0"/>
          </a:p>
        </p:txBody>
      </p:sp>
      <p:sp>
        <p:nvSpPr>
          <p:cNvPr id="3" name="Content Placeholder 2"/>
          <p:cNvSpPr>
            <a:spLocks noGrp="1"/>
          </p:cNvSpPr>
          <p:nvPr>
            <p:ph idx="1"/>
          </p:nvPr>
        </p:nvSpPr>
        <p:spPr/>
        <p:txBody>
          <a:bodyPr>
            <a:normAutofit fontScale="92500" lnSpcReduction="10000"/>
          </a:bodyPr>
          <a:lstStyle/>
          <a:p>
            <a:r>
              <a:rPr lang="en-US" dirty="0"/>
              <a:t>https://2017.postgresopen.org</a:t>
            </a:r>
            <a:r>
              <a:rPr lang="en-US" dirty="0" smtClean="0"/>
              <a:t>/</a:t>
            </a:r>
          </a:p>
          <a:p>
            <a:r>
              <a:rPr lang="en-US" dirty="0" smtClean="0"/>
              <a:t>Tutorials September 6</a:t>
            </a:r>
            <a:r>
              <a:rPr lang="en-US" baseline="30000" dirty="0" smtClean="0"/>
              <a:t>th</a:t>
            </a:r>
            <a:r>
              <a:rPr lang="en-US" dirty="0" smtClean="0"/>
              <a:t> (Wednesday)</a:t>
            </a:r>
            <a:br>
              <a:rPr lang="en-US" dirty="0" smtClean="0"/>
            </a:br>
            <a:r>
              <a:rPr lang="en-US" dirty="0" smtClean="0"/>
              <a:t>Talks September 7</a:t>
            </a:r>
            <a:r>
              <a:rPr lang="en-US" baseline="30000" dirty="0" smtClean="0"/>
              <a:t>th</a:t>
            </a:r>
            <a:r>
              <a:rPr lang="en-US" dirty="0" smtClean="0"/>
              <a:t> &amp; 8</a:t>
            </a:r>
            <a:r>
              <a:rPr lang="en-US" baseline="30000" dirty="0" smtClean="0"/>
              <a:t>th</a:t>
            </a:r>
            <a:r>
              <a:rPr lang="en-US" dirty="0" smtClean="0"/>
              <a:t> (Thursday &amp; Friday)</a:t>
            </a:r>
            <a:br>
              <a:rPr lang="en-US" dirty="0" smtClean="0"/>
            </a:br>
            <a:r>
              <a:rPr lang="en-US" dirty="0" err="1" smtClean="0"/>
              <a:t>PostgresOpen</a:t>
            </a:r>
            <a:r>
              <a:rPr lang="en-US" dirty="0" smtClean="0"/>
              <a:t> Golf Charity Event (Friday) </a:t>
            </a:r>
            <a:r>
              <a:rPr lang="en-US" dirty="0"/>
              <a:t>- https://2016.postgresopen.org/golf/</a:t>
            </a:r>
            <a:endParaRPr lang="en-US" dirty="0" smtClean="0"/>
          </a:p>
          <a:p>
            <a:r>
              <a:rPr lang="en-US" dirty="0" smtClean="0"/>
              <a:t>PARC 55 Hilton Hotel, San Francisco, California</a:t>
            </a:r>
          </a:p>
          <a:p>
            <a:r>
              <a:rPr lang="en-US" dirty="0" smtClean="0"/>
              <a:t>$350 Early Bird / $550 Regular (Talks)</a:t>
            </a:r>
            <a:r>
              <a:rPr lang="en-US" i="1" dirty="0" smtClean="0"/>
              <a:t> (2016 Prices)</a:t>
            </a:r>
            <a:r>
              <a:rPr lang="en-US" dirty="0" smtClean="0"/>
              <a:t/>
            </a:r>
            <a:br>
              <a:rPr lang="en-US" dirty="0" smtClean="0"/>
            </a:br>
            <a:r>
              <a:rPr lang="en-US" dirty="0" smtClean="0"/>
              <a:t>$200 per Tutorial (Tutorials)</a:t>
            </a:r>
            <a:r>
              <a:rPr lang="en-US" i="1" dirty="0"/>
              <a:t> (2016 Prices)</a:t>
            </a:r>
            <a:r>
              <a:rPr lang="en-US" dirty="0" smtClean="0"/>
              <a:t/>
            </a:r>
            <a:br>
              <a:rPr lang="en-US" dirty="0" smtClean="0"/>
            </a:br>
            <a:r>
              <a:rPr lang="en-US" dirty="0" smtClean="0"/>
              <a:t>$100 Golf Charity Event / $50 Club Rental (Optional)</a:t>
            </a:r>
            <a:r>
              <a:rPr lang="en-US" i="1" dirty="0"/>
              <a:t> (2016 Prices)</a:t>
            </a:r>
            <a:endParaRPr lang="en-US" dirty="0" smtClean="0"/>
          </a:p>
          <a:p>
            <a:r>
              <a:rPr lang="en-US" dirty="0" smtClean="0"/>
              <a:t>Currently: Call for Papers starts in April</a:t>
            </a:r>
            <a:endParaRPr lang="en-US" dirty="0"/>
          </a:p>
        </p:txBody>
      </p:sp>
      <p:sp>
        <p:nvSpPr>
          <p:cNvPr id="4" name="Date Placeholder 3"/>
          <p:cNvSpPr>
            <a:spLocks noGrp="1"/>
          </p:cNvSpPr>
          <p:nvPr>
            <p:ph type="dt" sz="half" idx="10"/>
          </p:nvPr>
        </p:nvSpPr>
        <p:spPr/>
        <p:txBody>
          <a:bodyPr/>
          <a:lstStyle/>
          <a:p>
            <a:r>
              <a:rPr lang="en-US" dirty="0"/>
              <a:t>2/7/2017</a:t>
            </a:r>
          </a:p>
        </p:txBody>
      </p:sp>
      <p:sp>
        <p:nvSpPr>
          <p:cNvPr id="5" name="Slide Number Placeholder 4"/>
          <p:cNvSpPr>
            <a:spLocks noGrp="1"/>
          </p:cNvSpPr>
          <p:nvPr>
            <p:ph type="sldNum" sz="quarter" idx="11"/>
          </p:nvPr>
        </p:nvSpPr>
        <p:spPr/>
        <p:txBody>
          <a:bodyPr/>
          <a:lstStyle/>
          <a:p>
            <a:fld id="{718CEC25-97A1-48A2-9CC4-22FB7E4FF90C}" type="slidenum">
              <a:rPr lang="en-US" smtClean="0"/>
              <a:t>57</a:t>
            </a:fld>
            <a:endParaRPr lang="en-US"/>
          </a:p>
        </p:txBody>
      </p:sp>
      <p:sp>
        <p:nvSpPr>
          <p:cNvPr id="6" name="Footer Placeholder 5"/>
          <p:cNvSpPr>
            <a:spLocks noGrp="1"/>
          </p:cNvSpPr>
          <p:nvPr>
            <p:ph type="ftr" sz="quarter" idx="12"/>
          </p:nvPr>
        </p:nvSpPr>
        <p:spPr/>
        <p:txBody>
          <a:bodyPr/>
          <a:lstStyle/>
          <a:p>
            <a:r>
              <a:rPr lang="en-US" dirty="0" err="1" smtClean="0"/>
              <a:t>pgTAP</a:t>
            </a:r>
            <a:endParaRPr lang="en-US" dirty="0"/>
          </a:p>
        </p:txBody>
      </p:sp>
    </p:spTree>
    <p:extLst>
      <p:ext uri="{BB962C8B-B14F-4D97-AF65-F5344CB8AC3E}">
        <p14:creationId xmlns:p14="http://schemas.microsoft.com/office/powerpoint/2010/main" val="1118112116"/>
      </p:ext>
    </p:extLst>
  </p:cSld>
  <p:clrMapOvr>
    <a:masterClrMapping/>
  </p:clrMapOvr>
</p:sld>
</file>

<file path=ppt/theme/theme1.xml><?xml version="1.0" encoding="utf-8"?>
<a:theme xmlns:a="http://schemas.openxmlformats.org/drawingml/2006/main" name="Macro">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Macro">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cro">
      <a:fillStyleLst>
        <a:solidFill>
          <a:schemeClr val="phClr"/>
        </a:solidFill>
        <a:gradFill rotWithShape="1">
          <a:gsLst>
            <a:gs pos="0">
              <a:schemeClr val="phClr">
                <a:tint val="65000"/>
                <a:satMod val="300000"/>
              </a:schemeClr>
            </a:gs>
            <a:gs pos="100000">
              <a:schemeClr val="phClr">
                <a:tint val="80000"/>
                <a:satMod val="150000"/>
              </a:schemeClr>
            </a:gs>
          </a:gsLst>
          <a:lin ang="5400000" scaled="0"/>
        </a:gradFill>
        <a:gradFill rotWithShape="1">
          <a:gsLst>
            <a:gs pos="0">
              <a:schemeClr val="phClr">
                <a:shade val="90000"/>
                <a:satMod val="300000"/>
              </a:schemeClr>
            </a:gs>
            <a:gs pos="100000">
              <a:schemeClr val="phClr">
                <a:satMod val="150000"/>
              </a:schemeClr>
            </a:gs>
          </a:gsLst>
          <a:path path="circle">
            <a:fillToRect l="50000" t="100000" r="100000" b="50000"/>
          </a:path>
        </a:gradFill>
      </a:fillStyleLst>
      <a:lnStyleLst>
        <a:ln w="9525" cap="flat" cmpd="sng" algn="ctr">
          <a:solidFill>
            <a:schemeClr val="phClr"/>
          </a:solidFill>
          <a:prstDash val="solid"/>
        </a:ln>
        <a:ln w="13970" cap="flat" cmpd="sng" algn="ctr">
          <a:solidFill>
            <a:schemeClr val="phClr"/>
          </a:solidFill>
          <a:prstDash val="solid"/>
        </a:ln>
        <a:ln w="22225" cap="flat" cmpd="sng" algn="ctr">
          <a:solidFill>
            <a:schemeClr val="phClr"/>
          </a:solidFill>
          <a:prstDash val="solid"/>
        </a:ln>
      </a:lnStyleLst>
      <a:effectStyleLst>
        <a:effectStyle>
          <a:effectLst>
            <a:outerShdw blurRad="50800" dist="25400" dir="5400000" rotWithShape="0">
              <a:srgbClr val="000000">
                <a:alpha val="70000"/>
              </a:srgbClr>
            </a:outerShdw>
          </a:effectLst>
        </a:effectStyle>
        <a:effectStyle>
          <a:effectLst>
            <a:outerShdw blurRad="25400" dist="25400" dir="5400000" rotWithShape="0">
              <a:srgbClr val="000000">
                <a:alpha val="70000"/>
              </a:srgbClr>
            </a:outerShdw>
          </a:effectLst>
          <a:scene3d>
            <a:camera prst="orthographicFront">
              <a:rot lat="0" lon="0" rev="0"/>
            </a:camera>
            <a:lightRig rig="threePt" dir="tl"/>
          </a:scene3d>
          <a:sp3d contourW="15875" prstMaterial="softmetal">
            <a:bevelT w="25400" h="19050" prst="angle"/>
            <a:contourClr>
              <a:schemeClr val="phClr">
                <a:shade val="30000"/>
              </a:schemeClr>
            </a:contourClr>
          </a:sp3d>
        </a:effectStyle>
        <a:effectStyle>
          <a:effectLst>
            <a:outerShdw blurRad="25400" dist="25400" dir="5400000" rotWithShape="0">
              <a:srgbClr val="000000">
                <a:alpha val="40000"/>
              </a:srgbClr>
            </a:outerShdw>
          </a:effectLst>
          <a:scene3d>
            <a:camera prst="orthographicFront">
              <a:rot lat="0" lon="0" rev="0"/>
            </a:camera>
            <a:lightRig rig="threePt" dir="tl"/>
          </a:scene3d>
          <a:sp3d contourW="19050" prstMaterial="metal">
            <a:bevelT w="63500" h="31750" prst="angle"/>
            <a:contourClr>
              <a:schemeClr val="phClr">
                <a:shade val="25000"/>
                <a:satMod val="130000"/>
              </a:schemeClr>
            </a:contourClr>
          </a:sp3d>
        </a:effectStyle>
      </a:effectStyleLst>
      <a:bgFillStyleLst>
        <a:solidFill>
          <a:schemeClr val="phClr"/>
        </a:solidFill>
        <a:gradFill rotWithShape="1">
          <a:gsLst>
            <a:gs pos="0">
              <a:schemeClr val="phClr">
                <a:tint val="67000"/>
                <a:shade val="93000"/>
                <a:satMod val="110000"/>
                <a:lumMod val="90000"/>
              </a:schemeClr>
            </a:gs>
            <a:gs pos="76000">
              <a:schemeClr val="phClr">
                <a:tint val="85000"/>
                <a:shade val="75000"/>
                <a:satMod val="120000"/>
              </a:schemeClr>
            </a:gs>
            <a:gs pos="100000">
              <a:schemeClr val="phClr">
                <a:tint val="86000"/>
                <a:shade val="50000"/>
                <a:satMod val="130000"/>
              </a:schemeClr>
            </a:gs>
          </a:gsLst>
          <a:lin ang="5400000" scaled="0"/>
        </a:gradFill>
        <a:gradFill rotWithShape="1">
          <a:gsLst>
            <a:gs pos="0">
              <a:schemeClr val="phClr">
                <a:tint val="96000"/>
                <a:shade val="35000"/>
                <a:satMod val="146000"/>
                <a:lumMod val="101000"/>
              </a:schemeClr>
            </a:gs>
            <a:gs pos="26000">
              <a:schemeClr val="phClr">
                <a:tint val="96000"/>
                <a:shade val="96000"/>
                <a:satMod val="190000"/>
              </a:schemeClr>
            </a:gs>
            <a:gs pos="100000">
              <a:schemeClr val="phClr">
                <a:tint val="60000"/>
                <a:shade val="90000"/>
                <a:satMod val="220000"/>
                <a:lumMod val="11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TC101859866[[fn=Macro]]</Template>
  <TotalTime>7281</TotalTime>
  <Words>2463</Words>
  <Application>Microsoft Office PowerPoint</Application>
  <PresentationFormat>On-screen Show (16:9)</PresentationFormat>
  <Paragraphs>526</Paragraphs>
  <Slides>57</Slides>
  <Notes>0</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Macro</vt:lpstr>
      <vt:lpstr>Using pgTap to unit test your functions and queries</vt:lpstr>
      <vt:lpstr>pgTAP</vt:lpstr>
      <vt:lpstr>pgTAP: Unit Testing for PostgreSQL</vt:lpstr>
      <vt:lpstr>pgTAP</vt:lpstr>
      <vt:lpstr>Installing pg_tap</vt:lpstr>
      <vt:lpstr>Test Directory</vt:lpstr>
      <vt:lpstr>Common Diagnostics</vt:lpstr>
      <vt:lpstr>Common Diagnostics</vt:lpstr>
      <vt:lpstr>Set user to test as</vt:lpstr>
      <vt:lpstr>Install pgtap extension</vt:lpstr>
      <vt:lpstr>pg_prove</vt:lpstr>
      <vt:lpstr>Validation Information</vt:lpstr>
      <vt:lpstr>Checking extensions</vt:lpstr>
      <vt:lpstr>Testing Optional Extensions</vt:lpstr>
      <vt:lpstr>Testing for Extra Extensions</vt:lpstr>
      <vt:lpstr>Testing Languages installed</vt:lpstr>
      <vt:lpstr>Testing for Extra Languages</vt:lpstr>
      <vt:lpstr>Testing for perl bug.</vt:lpstr>
      <vt:lpstr>Change back to our test user and start the tests</vt:lpstr>
      <vt:lpstr>Running the basic tests</vt:lpstr>
      <vt:lpstr>pg_prove</vt:lpstr>
      <vt:lpstr>pg_prove</vt:lpstr>
      <vt:lpstr>Running our test</vt:lpstr>
      <vt:lpstr>Running our test</vt:lpstr>
      <vt:lpstr>Running our test</vt:lpstr>
      <vt:lpstr>find_raster</vt:lpstr>
      <vt:lpstr>The Problem</vt:lpstr>
      <vt:lpstr>Writing our tests</vt:lpstr>
      <vt:lpstr>find_raster function</vt:lpstr>
      <vt:lpstr>Testing our new function</vt:lpstr>
      <vt:lpstr>Now we run across bad data</vt:lpstr>
      <vt:lpstr>Now if we test before updating the code</vt:lpstr>
      <vt:lpstr>Update the function</vt:lpstr>
      <vt:lpstr>Testing with the fixed function.</vt:lpstr>
      <vt:lpstr>Now lets test for bad lengths</vt:lpstr>
      <vt:lpstr>Update the function, again</vt:lpstr>
      <vt:lpstr>Testing with the fixed function.</vt:lpstr>
      <vt:lpstr>pgTAP and testing your queries</vt:lpstr>
      <vt:lpstr>Lets setup some tables</vt:lpstr>
      <vt:lpstr>Lets setup a poor view</vt:lpstr>
      <vt:lpstr>Creating the initial tests.</vt:lpstr>
      <vt:lpstr>Truncate the tables (17)</vt:lpstr>
      <vt:lpstr>Insert the test data (18 &amp; 19)</vt:lpstr>
      <vt:lpstr>Testing the data (20)</vt:lpstr>
      <vt:lpstr>Run the Initial Test</vt:lpstr>
      <vt:lpstr>Creating a failure test (21 &amp; 22)</vt:lpstr>
      <vt:lpstr>Run the Failure Test</vt:lpstr>
      <vt:lpstr>Refactoring the Query</vt:lpstr>
      <vt:lpstr>Replace test (22)</vt:lpstr>
      <vt:lpstr>Adding new test (23 &amp; 24)</vt:lpstr>
      <vt:lpstr>Running our new tests.</vt:lpstr>
      <vt:lpstr>Upcomming Conferences</vt:lpstr>
      <vt:lpstr>PostgreSQL@SAaLE15x – March 2017</vt:lpstr>
      <vt:lpstr>PGConf US – March 2017</vt:lpstr>
      <vt:lpstr>LinuxFest Northwest – May 2017</vt:lpstr>
      <vt:lpstr>PGCon – May 2017</vt:lpstr>
      <vt:lpstr>Postgres Open– September 2017</vt:lpstr>
    </vt:vector>
  </TitlesOfParts>
  <Company>Fred Hutchinson Cancer Research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Bulk Commands</dc:title>
  <dc:creator>Albin, Lloyd P</dc:creator>
  <cp:lastModifiedBy>Albin, Lloyd P</cp:lastModifiedBy>
  <cp:revision>125</cp:revision>
  <dcterms:created xsi:type="dcterms:W3CDTF">2014-03-28T22:22:29Z</dcterms:created>
  <dcterms:modified xsi:type="dcterms:W3CDTF">2017-02-08T22:12:53Z</dcterms:modified>
</cp:coreProperties>
</file>