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Lst>
  <p:notesMasterIdLst>
    <p:notesMasterId r:id="rId50"/>
  </p:notesMasterIdLst>
  <p:sldIdLst>
    <p:sldId id="256" r:id="rId2"/>
    <p:sldId id="257" r:id="rId3"/>
    <p:sldId id="258" r:id="rId4"/>
    <p:sldId id="259" r:id="rId5"/>
    <p:sldId id="265" r:id="rId6"/>
    <p:sldId id="262" r:id="rId7"/>
    <p:sldId id="270" r:id="rId8"/>
    <p:sldId id="271" r:id="rId9"/>
    <p:sldId id="268" r:id="rId10"/>
    <p:sldId id="272" r:id="rId11"/>
    <p:sldId id="273" r:id="rId12"/>
    <p:sldId id="274" r:id="rId13"/>
    <p:sldId id="275" r:id="rId14"/>
    <p:sldId id="277" r:id="rId15"/>
    <p:sldId id="278" r:id="rId16"/>
    <p:sldId id="276" r:id="rId17"/>
    <p:sldId id="279" r:id="rId18"/>
    <p:sldId id="269" r:id="rId19"/>
    <p:sldId id="280" r:id="rId20"/>
    <p:sldId id="296" r:id="rId21"/>
    <p:sldId id="281" r:id="rId22"/>
    <p:sldId id="267" r:id="rId23"/>
    <p:sldId id="282" r:id="rId24"/>
    <p:sldId id="295" r:id="rId25"/>
    <p:sldId id="263" r:id="rId26"/>
    <p:sldId id="283" r:id="rId27"/>
    <p:sldId id="285" r:id="rId28"/>
    <p:sldId id="286" r:id="rId29"/>
    <p:sldId id="287" r:id="rId30"/>
    <p:sldId id="288" r:id="rId31"/>
    <p:sldId id="289" r:id="rId32"/>
    <p:sldId id="284" r:id="rId33"/>
    <p:sldId id="290" r:id="rId34"/>
    <p:sldId id="298" r:id="rId35"/>
    <p:sldId id="299" r:id="rId36"/>
    <p:sldId id="300" r:id="rId37"/>
    <p:sldId id="294" r:id="rId38"/>
    <p:sldId id="292" r:id="rId39"/>
    <p:sldId id="291" r:id="rId40"/>
    <p:sldId id="301" r:id="rId41"/>
    <p:sldId id="302" r:id="rId42"/>
    <p:sldId id="303" r:id="rId43"/>
    <p:sldId id="297" r:id="rId44"/>
    <p:sldId id="293" r:id="rId45"/>
    <p:sldId id="304" r:id="rId46"/>
    <p:sldId id="305" r:id="rId47"/>
    <p:sldId id="306" r:id="rId48"/>
    <p:sldId id="307" r:id="rId4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DAP Presentation" id="{D0851361-0CE6-40C3-9E7A-81345346E7D5}">
          <p14:sldIdLst>
            <p14:sldId id="256"/>
          </p14:sldIdLst>
        </p14:section>
        <p14:section name="How Postgres works with LDAP" id="{AAA57BB7-1DB7-40BD-970C-E256B95F6C8F}">
          <p14:sldIdLst>
            <p14:sldId id="257"/>
            <p14:sldId id="258"/>
            <p14:sldId id="259"/>
          </p14:sldIdLst>
        </p14:section>
        <p14:section name="pg_hba.conf" id="{42DF1CF8-F5A6-4819-B5D5-14F966BB604C}">
          <p14:sldIdLst>
            <p14:sldId id="265"/>
            <p14:sldId id="262"/>
            <p14:sldId id="270"/>
            <p14:sldId id="271"/>
            <p14:sldId id="268"/>
            <p14:sldId id="272"/>
            <p14:sldId id="273"/>
            <p14:sldId id="274"/>
          </p14:sldIdLst>
        </p14:section>
        <p14:section name="Authenticating Users via LDAP/AD" id="{5F0263AE-101D-4BBD-8174-3B48123EC8F3}">
          <p14:sldIdLst>
            <p14:sldId id="275"/>
            <p14:sldId id="277"/>
            <p14:sldId id="278"/>
            <p14:sldId id="276"/>
            <p14:sldId id="279"/>
            <p14:sldId id="269"/>
            <p14:sldId id="280"/>
          </p14:sldIdLst>
        </p14:section>
        <p14:section name="State of our Server" id="{81EE0E83-3F5E-48F3-9874-99AA4F71B0AC}">
          <p14:sldIdLst>
            <p14:sldId id="296"/>
            <p14:sldId id="281"/>
            <p14:sldId id="267"/>
            <p14:sldId id="282"/>
          </p14:sldIdLst>
        </p14:section>
        <p14:section name="pg_ldap_sync" id="{227914FE-4A77-4284-93DE-B0C73F982E01}">
          <p14:sldIdLst>
            <p14:sldId id="295"/>
            <p14:sldId id="263"/>
            <p14:sldId id="283"/>
            <p14:sldId id="285"/>
            <p14:sldId id="286"/>
            <p14:sldId id="287"/>
            <p14:sldId id="288"/>
            <p14:sldId id="289"/>
            <p14:sldId id="284"/>
          </p14:sldIdLst>
        </p14:section>
        <p14:section name="ODBC Presentation" id="{A328310F-DCBF-4963-A2D0-1B64EE6B9CB5}">
          <p14:sldIdLst>
            <p14:sldId id="290"/>
          </p14:sldIdLst>
        </p14:section>
        <p14:section name="The Problem" id="{9F3D74B3-6E03-4064-B6A8-3E5172066A7F}">
          <p14:sldIdLst>
            <p14:sldId id="298"/>
            <p14:sldId id="299"/>
            <p14:sldId id="300"/>
          </p14:sldIdLst>
        </p14:section>
        <p14:section name="ODBC Configuration" id="{8E004C20-66A6-4037-8BDD-6469929E3FDB}">
          <p14:sldIdLst>
            <p14:sldId id="294"/>
            <p14:sldId id="292"/>
          </p14:sldIdLst>
        </p14:section>
        <p14:section name="JDBC Presentation" id="{981AD699-EE24-44CD-9CEA-54E93FFE6B6F}">
          <p14:sldIdLst>
            <p14:sldId id="291"/>
          </p14:sldIdLst>
        </p14:section>
        <p14:section name="The Problem" id="{3E855204-78A5-4B5C-BBA6-2C7BC5DEE415}">
          <p14:sldIdLst>
            <p14:sldId id="301"/>
            <p14:sldId id="302"/>
            <p14:sldId id="303"/>
          </p14:sldIdLst>
        </p14:section>
        <p14:section name="JDBC Configuration" id="{CB304F80-5EC6-4D6F-85DE-701BEFC673BF}">
          <p14:sldIdLst>
            <p14:sldId id="297"/>
            <p14:sldId id="293"/>
            <p14:sldId id="304"/>
            <p14:sldId id="305"/>
            <p14:sldId id="306"/>
            <p14:sldId id="30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73" autoAdjust="0"/>
  </p:normalViewPr>
  <p:slideViewPr>
    <p:cSldViewPr>
      <p:cViewPr>
        <p:scale>
          <a:sx n="100" d="100"/>
          <a:sy n="100" d="100"/>
        </p:scale>
        <p:origin x="120" y="-162"/>
      </p:cViewPr>
      <p:guideLst>
        <p:guide orient="horz" pos="1620"/>
        <p:guide pos="2880"/>
      </p:guideLst>
    </p:cSldViewPr>
  </p:slideViewPr>
  <p:outlineViewPr>
    <p:cViewPr>
      <p:scale>
        <a:sx n="33" d="100"/>
        <a:sy n="33" d="100"/>
      </p:scale>
      <p:origin x="0" y="99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592D3D-585D-468B-94AA-C1F4FD4C5C63}" type="datetimeFigureOut">
              <a:rPr lang="en-US" smtClean="0"/>
              <a:t>10/4/2016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49448-25BE-4883-B759-C58779B9531F}" type="slidenum">
              <a:rPr lang="en-US" smtClean="0"/>
              <a:t>‹#›</a:t>
            </a:fld>
            <a:endParaRPr lang="en-US"/>
          </a:p>
        </p:txBody>
      </p:sp>
    </p:spTree>
    <p:extLst>
      <p:ext uri="{BB962C8B-B14F-4D97-AF65-F5344CB8AC3E}">
        <p14:creationId xmlns:p14="http://schemas.microsoft.com/office/powerpoint/2010/main" val="1761461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hyperlink" Target="http://www.meetup.com/Seattle-Postgres-User-Group-SEAPUG/" TargetMode="External"/><Relationship Id="rId5" Type="http://schemas.openxmlformats.org/officeDocument/2006/relationships/hyperlink" Target="http://www.seapug.org/" TargetMode="Externa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descr="9_02.jpg"/>
          <p:cNvPicPr preferRelativeResize="0">
            <a:picLocks/>
          </p:cNvPicPr>
          <p:nvPr/>
        </p:nvPicPr>
        <p:blipFill>
          <a:blip r:embed="rId2">
            <a:duotone>
              <a:schemeClr val="accent1">
                <a:shade val="45000"/>
                <a:satMod val="135000"/>
              </a:schemeClr>
              <a:prstClr val="white"/>
            </a:duotone>
          </a:blip>
          <a:stretch>
            <a:fillRect/>
          </a:stretch>
        </p:blipFill>
        <p:spPr>
          <a:xfrm>
            <a:off x="7754112" y="0"/>
            <a:ext cx="73152" cy="5143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0500" y="0"/>
            <a:ext cx="1333500" cy="5143500"/>
          </a:xfrm>
          <a:prstGeom prst="rect">
            <a:avLst/>
          </a:prstGeom>
        </p:spPr>
      </p:pic>
      <p:grpSp>
        <p:nvGrpSpPr>
          <p:cNvPr id="4" name="Group 17"/>
          <p:cNvGrpSpPr/>
          <p:nvPr/>
        </p:nvGrpSpPr>
        <p:grpSpPr>
          <a:xfrm>
            <a:off x="0" y="4972764"/>
            <a:ext cx="9144000" cy="171450"/>
            <a:chOff x="0" y="6582727"/>
            <a:chExt cx="9144000" cy="228600"/>
          </a:xfrm>
        </p:grpSpPr>
        <p:sp>
          <p:nvSpPr>
            <p:cNvPr id="10" name="Rectangle 9"/>
            <p:cNvSpPr/>
            <p:nvPr/>
          </p:nvSpPr>
          <p:spPr>
            <a:xfrm>
              <a:off x="7813040" y="6582727"/>
              <a:ext cx="1330960" cy="2286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34101" y="6582727"/>
              <a:ext cx="1609724"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582727"/>
              <a:ext cx="6096000"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57200" y="209550"/>
            <a:ext cx="6781800" cy="802481"/>
          </a:xfrm>
        </p:spPr>
        <p:txBody>
          <a:bodyPr bIns="0" anchor="b" anchorCtr="0">
            <a:noAutofit/>
          </a:bodyPr>
          <a:lstStyle>
            <a:lvl1pPr>
              <a:defRPr sz="42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009649"/>
            <a:ext cx="6781800" cy="571500"/>
          </a:xfrm>
        </p:spPr>
        <p:txBody>
          <a:bodyPr lIns="0" tIns="0" rIns="0">
            <a:normAutofit/>
          </a:bodyPr>
          <a:lstStyle>
            <a:lvl1pPr marL="0" indent="0" algn="l">
              <a:buNone/>
              <a:defRPr sz="2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9" name="Date Placeholder 18"/>
          <p:cNvSpPr>
            <a:spLocks noGrp="1"/>
          </p:cNvSpPr>
          <p:nvPr>
            <p:ph type="dt" sz="half" idx="10"/>
          </p:nvPr>
        </p:nvSpPr>
        <p:spPr>
          <a:xfrm>
            <a:off x="6210300" y="4957763"/>
            <a:ext cx="1524000" cy="171450"/>
          </a:xfrm>
        </p:spPr>
        <p:txBody>
          <a:bodyPr/>
          <a:lstStyle/>
          <a:p>
            <a:r>
              <a:rPr lang="en-US" dirty="0" smtClean="0"/>
              <a:t>9/19/2016</a:t>
            </a:r>
            <a:endParaRPr lang="en-US" dirty="0"/>
          </a:p>
        </p:txBody>
      </p:sp>
      <p:sp>
        <p:nvSpPr>
          <p:cNvPr id="20" name="Slide Number Placeholder 19"/>
          <p:cNvSpPr>
            <a:spLocks noGrp="1"/>
          </p:cNvSpPr>
          <p:nvPr>
            <p:ph type="sldNum" sz="quarter" idx="11"/>
          </p:nvPr>
        </p:nvSpPr>
        <p:spPr>
          <a:xfrm>
            <a:off x="7924800" y="4957763"/>
            <a:ext cx="1198880" cy="171450"/>
          </a:xfrm>
        </p:spPr>
        <p:txBody>
          <a:bodyPr/>
          <a:lstStyle/>
          <a:p>
            <a:fld id="{718CEC25-97A1-48A2-9CC4-22FB7E4FF90C}" type="slidenum">
              <a:rPr lang="en-US" smtClean="0"/>
              <a:t>‹#›</a:t>
            </a:fld>
            <a:endParaRPr lang="en-US"/>
          </a:p>
        </p:txBody>
      </p:sp>
      <p:sp>
        <p:nvSpPr>
          <p:cNvPr id="21" name="Footer Placeholder 20"/>
          <p:cNvSpPr>
            <a:spLocks noGrp="1"/>
          </p:cNvSpPr>
          <p:nvPr>
            <p:ph type="ftr" sz="quarter" idx="12"/>
          </p:nvPr>
        </p:nvSpPr>
        <p:spPr>
          <a:xfrm>
            <a:off x="457200" y="4958334"/>
            <a:ext cx="5600700" cy="171450"/>
          </a:xfrm>
        </p:spPr>
        <p:txBody>
          <a:bodyPr/>
          <a:lstStyle>
            <a:lvl1pPr>
              <a:defRPr sz="900"/>
            </a:lvl1pPr>
          </a:lstStyle>
          <a:p>
            <a:r>
              <a:rPr lang="en-US" dirty="0" smtClean="0"/>
              <a:t>Postgres and LDAP</a:t>
            </a:r>
            <a:endParaRPr lang="en-US" dirty="0"/>
          </a:p>
        </p:txBody>
      </p:sp>
      <p:pic>
        <p:nvPicPr>
          <p:cNvPr id="16" name="Picture 5"/>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25" y="2327264"/>
            <a:ext cx="23177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userDrawn="1"/>
        </p:nvSpPr>
        <p:spPr>
          <a:xfrm>
            <a:off x="457200" y="3409950"/>
            <a:ext cx="6286500" cy="1508105"/>
          </a:xfrm>
          <a:prstGeom prst="rect">
            <a:avLst/>
          </a:prstGeom>
          <a:noFill/>
        </p:spPr>
        <p:txBody>
          <a:bodyPr wrap="square" rtlCol="0">
            <a:spAutoFit/>
          </a:bodyPr>
          <a:lstStyle/>
          <a:p>
            <a:r>
              <a:rPr lang="en-US" sz="2000" b="1" dirty="0" smtClean="0"/>
              <a:t>Sea</a:t>
            </a:r>
            <a:r>
              <a:rPr lang="en-US" dirty="0" smtClean="0"/>
              <a:t>ttle</a:t>
            </a:r>
            <a:r>
              <a:rPr lang="en-US" baseline="0" dirty="0" smtClean="0"/>
              <a:t> </a:t>
            </a:r>
            <a:r>
              <a:rPr lang="en-US" sz="2000" b="1" baseline="0" dirty="0" smtClean="0"/>
              <a:t>P</a:t>
            </a:r>
            <a:r>
              <a:rPr lang="en-US" baseline="0" dirty="0" smtClean="0"/>
              <a:t>ostgres </a:t>
            </a:r>
            <a:r>
              <a:rPr lang="en-US" sz="2000" b="1" baseline="0" dirty="0" smtClean="0"/>
              <a:t>U</a:t>
            </a:r>
            <a:r>
              <a:rPr lang="en-US" baseline="0" dirty="0" smtClean="0"/>
              <a:t>sers </a:t>
            </a:r>
            <a:r>
              <a:rPr lang="en-US" sz="2000" b="1" baseline="0" dirty="0" smtClean="0"/>
              <a:t>G</a:t>
            </a:r>
            <a:r>
              <a:rPr lang="en-US" baseline="0" dirty="0" smtClean="0"/>
              <a:t>roup</a:t>
            </a:r>
          </a:p>
          <a:p>
            <a:r>
              <a:rPr lang="en-US" baseline="0" dirty="0" smtClean="0"/>
              <a:t>1</a:t>
            </a:r>
            <a:r>
              <a:rPr lang="en-US" baseline="30000" dirty="0" smtClean="0"/>
              <a:t>st</a:t>
            </a:r>
            <a:r>
              <a:rPr lang="en-US" baseline="0" dirty="0" smtClean="0"/>
              <a:t> Tuesday of Every Month @ 7PM</a:t>
            </a:r>
          </a:p>
          <a:p>
            <a:r>
              <a:rPr lang="en-US" baseline="0" dirty="0" smtClean="0"/>
              <a:t>1100 Eastlake, Seattle, WA</a:t>
            </a:r>
          </a:p>
          <a:p>
            <a:r>
              <a:rPr lang="en-US" baseline="0" dirty="0" smtClean="0">
                <a:hlinkClick r:id="rId5"/>
              </a:rPr>
              <a:t>http://www.SeaPUG.org</a:t>
            </a:r>
            <a:endParaRPr lang="en-US" baseline="0" dirty="0" smtClean="0"/>
          </a:p>
          <a:p>
            <a:r>
              <a:rPr lang="en-US" dirty="0" smtClean="0">
                <a:hlinkClick r:id="rId6"/>
              </a:rPr>
              <a:t>http://www.meetup.com/Seattle-Postgres-User-Group-SEAPUG/</a:t>
            </a:r>
            <a:endParaRPr lang="en-US" dirty="0" smtClean="0"/>
          </a:p>
        </p:txBody>
      </p:sp>
      <p:sp>
        <p:nvSpPr>
          <p:cNvPr id="17" name="TextBox 16"/>
          <p:cNvSpPr txBox="1"/>
          <p:nvPr userDrawn="1"/>
        </p:nvSpPr>
        <p:spPr>
          <a:xfrm>
            <a:off x="457200" y="2038350"/>
            <a:ext cx="2357438" cy="369332"/>
          </a:xfrm>
          <a:prstGeom prst="rect">
            <a:avLst/>
          </a:prstGeom>
          <a:noFill/>
        </p:spPr>
        <p:txBody>
          <a:bodyPr wrap="square" rtlCol="0">
            <a:spAutoFit/>
          </a:bodyPr>
          <a:lstStyle/>
          <a:p>
            <a:r>
              <a:rPr lang="en-US" dirty="0" err="1" smtClean="0"/>
              <a:t>SeaPUG</a:t>
            </a:r>
            <a:r>
              <a:rPr lang="en-US" dirty="0" smtClean="0"/>
              <a:t> is Hosted by:</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20"/>
          <p:cNvGrpSpPr/>
          <p:nvPr/>
        </p:nvGrpSpPr>
        <p:grpSpPr>
          <a:xfrm>
            <a:off x="0" y="4973479"/>
            <a:ext cx="9144000" cy="171450"/>
            <a:chOff x="0" y="6583680"/>
            <a:chExt cx="9144000" cy="228600"/>
          </a:xfrm>
        </p:grpSpPr>
        <p:sp>
          <p:nvSpPr>
            <p:cNvPr id="32" name="Rectangle 3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16"/>
          <p:cNvSpPr>
            <a:spLocks noGrp="1"/>
          </p:cNvSpPr>
          <p:nvPr>
            <p:ph type="dt" sz="half" idx="10"/>
          </p:nvPr>
        </p:nvSpPr>
        <p:spPr/>
        <p:txBody>
          <a:bodyPr/>
          <a:lstStyle/>
          <a:p>
            <a:r>
              <a:rPr lang="en-US" dirty="0" smtClean="0"/>
              <a:t>9/19/2016</a:t>
            </a:r>
            <a:endParaRPr lang="en-US" dirty="0"/>
          </a:p>
        </p:txBody>
      </p:sp>
      <p:sp>
        <p:nvSpPr>
          <p:cNvPr id="18" name="Slide Number Placeholder 17"/>
          <p:cNvSpPr>
            <a:spLocks noGrp="1"/>
          </p:cNvSpPr>
          <p:nvPr>
            <p:ph type="sldNum" sz="quarter" idx="11"/>
          </p:nvPr>
        </p:nvSpPr>
        <p:spPr/>
        <p:txBody>
          <a:bodyPr/>
          <a:lstStyle/>
          <a:p>
            <a:fld id="{718CEC25-97A1-48A2-9CC4-22FB7E4FF90C}" type="slidenum">
              <a:rPr lang="en-US" smtClean="0"/>
              <a:t>‹#›</a:t>
            </a:fld>
            <a:endParaRPr lang="en-US"/>
          </a:p>
        </p:txBody>
      </p:sp>
      <p:sp>
        <p:nvSpPr>
          <p:cNvPr id="20" name="Footer Placeholder 19"/>
          <p:cNvSpPr>
            <a:spLocks noGrp="1"/>
          </p:cNvSpPr>
          <p:nvPr>
            <p:ph type="ftr" sz="quarter" idx="12"/>
          </p:nvPr>
        </p:nvSpPr>
        <p:spPr/>
        <p:txBody>
          <a:bodyPr/>
          <a:lstStyle>
            <a:lvl1pPr>
              <a:defRPr sz="900"/>
            </a:lvl1pPr>
          </a:lstStyle>
          <a:p>
            <a:r>
              <a:rPr lang="en-US" dirty="0" smtClean="0"/>
              <a:t>Postgres and LDAP</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22"/>
          <p:cNvGrpSpPr/>
          <p:nvPr/>
        </p:nvGrpSpPr>
        <p:grpSpPr>
          <a:xfrm>
            <a:off x="1438274" y="4972050"/>
            <a:ext cx="7705726" cy="171450"/>
            <a:chOff x="1438274" y="6629400"/>
            <a:chExt cx="7705726" cy="228600"/>
          </a:xfrm>
        </p:grpSpPr>
        <p:sp>
          <p:nvSpPr>
            <p:cNvPr id="27" name="Rectangle 26"/>
            <p:cNvSpPr/>
            <p:nvPr/>
          </p:nvSpPr>
          <p:spPr>
            <a:xfrm>
              <a:off x="8763000" y="662940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2480" y="662940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438274" y="6629400"/>
              <a:ext cx="5663565"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752601" y="3933826"/>
            <a:ext cx="6934199" cy="866775"/>
          </a:xfrm>
        </p:spPr>
        <p:txBody>
          <a:bodyPr anchor="t">
            <a:normAutofit/>
          </a:bodyPr>
          <a:lstStyle>
            <a:lvl1pPr algn="r">
              <a:defRPr sz="4200" b="0" i="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52601" y="3086100"/>
            <a:ext cx="6934199" cy="847725"/>
          </a:xfrm>
        </p:spPr>
        <p:txBody>
          <a:bodyPr anchor="b">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63980" cy="5143500"/>
          </a:xfrm>
          <a:prstGeom prst="rect">
            <a:avLst/>
          </a:prstGeom>
        </p:spPr>
      </p:pic>
      <p:sp>
        <p:nvSpPr>
          <p:cNvPr id="24" name="Date Placeholder 23"/>
          <p:cNvSpPr>
            <a:spLocks noGrp="1"/>
          </p:cNvSpPr>
          <p:nvPr>
            <p:ph type="dt" sz="half" idx="10"/>
          </p:nvPr>
        </p:nvSpPr>
        <p:spPr>
          <a:xfrm>
            <a:off x="7162800" y="4957763"/>
            <a:ext cx="1524000" cy="185166"/>
          </a:xfrm>
        </p:spPr>
        <p:txBody>
          <a:bodyPr/>
          <a:lstStyle/>
          <a:p>
            <a:r>
              <a:rPr lang="en-US" dirty="0" smtClean="0"/>
              <a:t>9/19/2016</a:t>
            </a:r>
            <a:endParaRPr lang="en-US" dirty="0"/>
          </a:p>
        </p:txBody>
      </p:sp>
      <p:sp>
        <p:nvSpPr>
          <p:cNvPr id="25" name="Slide Number Placeholder 24"/>
          <p:cNvSpPr>
            <a:spLocks noGrp="1"/>
          </p:cNvSpPr>
          <p:nvPr>
            <p:ph type="sldNum" sz="quarter" idx="11"/>
          </p:nvPr>
        </p:nvSpPr>
        <p:spPr>
          <a:xfrm>
            <a:off x="8742680" y="4957763"/>
            <a:ext cx="381000" cy="185166"/>
          </a:xfrm>
        </p:spPr>
        <p:txBody>
          <a:bodyPr/>
          <a:lstStyle/>
          <a:p>
            <a:fld id="{718CEC25-97A1-48A2-9CC4-22FB7E4FF90C}" type="slidenum">
              <a:rPr lang="en-US" smtClean="0"/>
              <a:t>‹#›</a:t>
            </a:fld>
            <a:endParaRPr lang="en-US"/>
          </a:p>
        </p:txBody>
      </p:sp>
      <p:sp>
        <p:nvSpPr>
          <p:cNvPr id="26" name="Footer Placeholder 25"/>
          <p:cNvSpPr>
            <a:spLocks noGrp="1"/>
          </p:cNvSpPr>
          <p:nvPr>
            <p:ph type="ftr" sz="quarter" idx="12"/>
          </p:nvPr>
        </p:nvSpPr>
        <p:spPr>
          <a:xfrm>
            <a:off x="1524000" y="4957762"/>
            <a:ext cx="5562600" cy="185738"/>
          </a:xfrm>
        </p:spPr>
        <p:txBody>
          <a:bodyPr/>
          <a:lstStyle>
            <a:lvl1pPr>
              <a:defRPr sz="900"/>
            </a:lvl1pPr>
          </a:lstStyle>
          <a:p>
            <a:r>
              <a:rPr lang="en-US" dirty="0" smtClean="0"/>
              <a:t>Postgres and LDAP</a:t>
            </a:r>
            <a:endParaRPr lang="en-US" dirty="0"/>
          </a:p>
        </p:txBody>
      </p:sp>
      <p:pic>
        <p:nvPicPr>
          <p:cNvPr id="20" name="Picture 19" descr="vert_bar_02.png"/>
          <p:cNvPicPr preferRelativeResize="0">
            <a:picLocks/>
          </p:cNvPicPr>
          <p:nvPr/>
        </p:nvPicPr>
        <p:blipFill>
          <a:blip r:embed="rId3">
            <a:duotone>
              <a:schemeClr val="accent3">
                <a:shade val="45000"/>
                <a:satMod val="135000"/>
              </a:schemeClr>
              <a:prstClr val="white"/>
            </a:duotone>
          </a:blip>
          <a:stretch>
            <a:fillRect/>
          </a:stretch>
        </p:blipFill>
        <p:spPr>
          <a:xfrm>
            <a:off x="1362456" y="0"/>
            <a:ext cx="73152" cy="514350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descr="bar_06.png"/>
          <p:cNvPicPr>
            <a:picLocks noChangeAspect="1"/>
          </p:cNvPicPr>
          <p:nvPr/>
        </p:nvPicPr>
        <p:blipFill>
          <a:blip r:embed="rId2">
            <a:duotone>
              <a:schemeClr val="accent4">
                <a:shade val="45000"/>
                <a:satMod val="135000"/>
              </a:schemeClr>
              <a:prstClr val="white"/>
            </a:duotone>
          </a:blip>
          <a:stretch>
            <a:fillRect/>
          </a:stretch>
        </p:blipFill>
        <p:spPr>
          <a:xfrm>
            <a:off x="0" y="302895"/>
            <a:ext cx="9144000" cy="4000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4" name="Content Placeholder 13"/>
          <p:cNvSpPr>
            <a:spLocks noGrp="1"/>
          </p:cNvSpPr>
          <p:nvPr>
            <p:ph sz="quarter" idx="13"/>
          </p:nvPr>
        </p:nvSpPr>
        <p:spPr>
          <a:xfrm>
            <a:off x="457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4"/>
          </p:nvPr>
        </p:nvSpPr>
        <p:spPr>
          <a:xfrm>
            <a:off x="4648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3" name="Group 14"/>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9/19/2016</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lvl1pPr>
              <a:defRPr sz="900"/>
            </a:lvl1pPr>
          </a:lstStyle>
          <a:p>
            <a:r>
              <a:rPr lang="en-US" dirty="0" smtClean="0"/>
              <a:t>Postgres and LDAP</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5" name="Text Placeholder 2"/>
          <p:cNvSpPr>
            <a:spLocks noGrp="1"/>
          </p:cNvSpPr>
          <p:nvPr>
            <p:ph type="body" idx="13"/>
          </p:nvPr>
        </p:nvSpPr>
        <p:spPr>
          <a:xfrm>
            <a:off x="4648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Content Placeholder 16"/>
          <p:cNvSpPr>
            <a:spLocks noGrp="1"/>
          </p:cNvSpPr>
          <p:nvPr>
            <p:ph sz="quarter" idx="14"/>
          </p:nvPr>
        </p:nvSpPr>
        <p:spPr>
          <a:xfrm>
            <a:off x="457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Content Placeholder 18"/>
          <p:cNvSpPr>
            <a:spLocks noGrp="1"/>
          </p:cNvSpPr>
          <p:nvPr>
            <p:ph sz="quarter" idx="15"/>
          </p:nvPr>
        </p:nvSpPr>
        <p:spPr>
          <a:xfrm>
            <a:off x="4648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6" name="Picture 15" descr="bar_06.png"/>
          <p:cNvPicPr>
            <a:picLocks noChangeAspect="1"/>
          </p:cNvPicPr>
          <p:nvPr/>
        </p:nvPicPr>
        <p:blipFill>
          <a:blip r:embed="rId3">
            <a:duotone>
              <a:schemeClr val="accent5">
                <a:shade val="45000"/>
                <a:satMod val="135000"/>
              </a:schemeClr>
              <a:prstClr val="white"/>
            </a:duotone>
          </a:blip>
          <a:stretch>
            <a:fillRect/>
          </a:stretch>
        </p:blipFill>
        <p:spPr>
          <a:xfrm>
            <a:off x="0" y="302895"/>
            <a:ext cx="9144000" cy="40005"/>
          </a:xfrm>
          <a:prstGeom prst="rect">
            <a:avLst/>
          </a:prstGeom>
        </p:spPr>
      </p:pic>
      <p:grpSp>
        <p:nvGrpSpPr>
          <p:cNvPr id="4" name="Group 17"/>
          <p:cNvGrpSpPr/>
          <p:nvPr/>
        </p:nvGrpSpPr>
        <p:grpSpPr>
          <a:xfrm>
            <a:off x="0" y="4973479"/>
            <a:ext cx="9144000" cy="171450"/>
            <a:chOff x="0" y="6583680"/>
            <a:chExt cx="9144000" cy="228600"/>
          </a:xfrm>
        </p:grpSpPr>
        <p:sp>
          <p:nvSpPr>
            <p:cNvPr id="20" name="Rectangle 1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Date Placeholder 22"/>
          <p:cNvSpPr>
            <a:spLocks noGrp="1"/>
          </p:cNvSpPr>
          <p:nvPr>
            <p:ph type="dt" sz="half" idx="16"/>
          </p:nvPr>
        </p:nvSpPr>
        <p:spPr/>
        <p:txBody>
          <a:bodyPr/>
          <a:lstStyle/>
          <a:p>
            <a:r>
              <a:rPr lang="en-US" dirty="0" smtClean="0"/>
              <a:t>9/19/2016</a:t>
            </a:r>
            <a:endParaRPr lang="en-US" dirty="0"/>
          </a:p>
        </p:txBody>
      </p:sp>
      <p:sp>
        <p:nvSpPr>
          <p:cNvPr id="24" name="Slide Number Placeholder 23"/>
          <p:cNvSpPr>
            <a:spLocks noGrp="1"/>
          </p:cNvSpPr>
          <p:nvPr>
            <p:ph type="sldNum" sz="quarter" idx="17"/>
          </p:nvPr>
        </p:nvSpPr>
        <p:spPr/>
        <p:txBody>
          <a:bodyPr/>
          <a:lstStyle/>
          <a:p>
            <a:fld id="{718CEC25-97A1-48A2-9CC4-22FB7E4FF90C}" type="slidenum">
              <a:rPr lang="en-US" smtClean="0"/>
              <a:t>‹#›</a:t>
            </a:fld>
            <a:endParaRPr lang="en-US"/>
          </a:p>
        </p:txBody>
      </p:sp>
      <p:sp>
        <p:nvSpPr>
          <p:cNvPr id="25" name="Footer Placeholder 24"/>
          <p:cNvSpPr>
            <a:spLocks noGrp="1"/>
          </p:cNvSpPr>
          <p:nvPr>
            <p:ph type="ftr" sz="quarter" idx="18"/>
          </p:nvPr>
        </p:nvSpPr>
        <p:spPr/>
        <p:txBody>
          <a:bodyPr/>
          <a:lstStyle>
            <a:lvl1pPr>
              <a:defRPr sz="900"/>
            </a:lvl1pPr>
          </a:lstStyle>
          <a:p>
            <a:r>
              <a:rPr lang="en-US" dirty="0" smtClean="0"/>
              <a:t>Postgres and LDAP</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11" name="Picture 10" descr="bar_06.png"/>
          <p:cNvPicPr>
            <a:picLocks noChangeAspect="1"/>
          </p:cNvPicPr>
          <p:nvPr/>
        </p:nvPicPr>
        <p:blipFill>
          <a:blip r:embed="rId3">
            <a:duotone>
              <a:schemeClr val="accent6">
                <a:shade val="45000"/>
                <a:satMod val="135000"/>
              </a:schemeClr>
              <a:prstClr val="white"/>
            </a:duotone>
          </a:blip>
          <a:stretch>
            <a:fillRect/>
          </a:stretch>
        </p:blipFill>
        <p:spPr>
          <a:xfrm>
            <a:off x="0" y="302895"/>
            <a:ext cx="9144000" cy="40005"/>
          </a:xfrm>
          <a:prstGeom prst="rect">
            <a:avLst/>
          </a:prstGeom>
        </p:spPr>
      </p:pic>
      <p:grpSp>
        <p:nvGrpSpPr>
          <p:cNvPr id="3" name="Group 11"/>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Date Placeholder 15"/>
          <p:cNvSpPr>
            <a:spLocks noGrp="1"/>
          </p:cNvSpPr>
          <p:nvPr>
            <p:ph type="dt" sz="half" idx="10"/>
          </p:nvPr>
        </p:nvSpPr>
        <p:spPr/>
        <p:txBody>
          <a:bodyPr/>
          <a:lstStyle/>
          <a:p>
            <a:r>
              <a:rPr lang="en-US" dirty="0" smtClean="0"/>
              <a:t>9/19/2016</a:t>
            </a:r>
            <a:endParaRPr lang="en-US" dirty="0"/>
          </a:p>
        </p:txBody>
      </p:sp>
      <p:sp>
        <p:nvSpPr>
          <p:cNvPr id="17" name="Slide Number Placeholder 16"/>
          <p:cNvSpPr>
            <a:spLocks noGrp="1"/>
          </p:cNvSpPr>
          <p:nvPr>
            <p:ph type="sldNum" sz="quarter" idx="11"/>
          </p:nvPr>
        </p:nvSpPr>
        <p:spPr/>
        <p:txBody>
          <a:bodyPr/>
          <a:lstStyle/>
          <a:p>
            <a:fld id="{718CEC25-97A1-48A2-9CC4-22FB7E4FF90C}" type="slidenum">
              <a:rPr lang="en-US" smtClean="0"/>
              <a:t>‹#›</a:t>
            </a:fld>
            <a:endParaRPr lang="en-US"/>
          </a:p>
        </p:txBody>
      </p:sp>
      <p:sp>
        <p:nvSpPr>
          <p:cNvPr id="18" name="Footer Placeholder 17"/>
          <p:cNvSpPr>
            <a:spLocks noGrp="1"/>
          </p:cNvSpPr>
          <p:nvPr>
            <p:ph type="ftr" sz="quarter" idx="12"/>
          </p:nvPr>
        </p:nvSpPr>
        <p:spPr/>
        <p:txBody>
          <a:bodyPr/>
          <a:lstStyle>
            <a:lvl1pPr>
              <a:defRPr sz="900"/>
            </a:lvl1pPr>
          </a:lstStyle>
          <a:p>
            <a:r>
              <a:rPr lang="en-US" dirty="0" smtClean="0"/>
              <a:t>Postgres and LDAP</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8"/>
          <p:cNvGrpSpPr/>
          <p:nvPr/>
        </p:nvGrpSpPr>
        <p:grpSpPr>
          <a:xfrm>
            <a:off x="0" y="4973479"/>
            <a:ext cx="9144000" cy="171450"/>
            <a:chOff x="0" y="6583680"/>
            <a:chExt cx="9144000" cy="228600"/>
          </a:xfrm>
        </p:grpSpPr>
        <p:sp>
          <p:nvSpPr>
            <p:cNvPr id="10" name="Rectangle 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Date Placeholder 12"/>
          <p:cNvSpPr>
            <a:spLocks noGrp="1"/>
          </p:cNvSpPr>
          <p:nvPr>
            <p:ph type="dt" sz="half" idx="10"/>
          </p:nvPr>
        </p:nvSpPr>
        <p:spPr/>
        <p:txBody>
          <a:bodyPr/>
          <a:lstStyle/>
          <a:p>
            <a:r>
              <a:rPr lang="en-US" dirty="0" smtClean="0"/>
              <a:t>9/19/2016</a:t>
            </a:r>
            <a:endParaRPr lang="en-US" dirty="0"/>
          </a:p>
        </p:txBody>
      </p:sp>
      <p:sp>
        <p:nvSpPr>
          <p:cNvPr id="14" name="Slide Number Placeholder 13"/>
          <p:cNvSpPr>
            <a:spLocks noGrp="1"/>
          </p:cNvSpPr>
          <p:nvPr>
            <p:ph type="sldNum" sz="quarter" idx="11"/>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2"/>
          </p:nvPr>
        </p:nvSpPr>
        <p:spPr/>
        <p:txBody>
          <a:bodyPr/>
          <a:lstStyle>
            <a:lvl1pPr>
              <a:defRPr sz="900"/>
            </a:lvl1pPr>
          </a:lstStyle>
          <a:p>
            <a:r>
              <a:rPr lang="en-US" dirty="0" smtClean="0"/>
              <a:t>Postgres and LDAP</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3" name="Text Placeholder 2"/>
          <p:cNvSpPr>
            <a:spLocks noGrp="1"/>
          </p:cNvSpPr>
          <p:nvPr>
            <p:ph type="title"/>
          </p:nvPr>
        </p:nvSpPr>
        <p:spPr>
          <a:xfrm>
            <a:off x="457200" y="1143000"/>
            <a:ext cx="3352800" cy="685800"/>
          </a:xfrm>
        </p:spPr>
        <p:txBody>
          <a:bodyPr lIns="0" rIns="0" anchor="b">
            <a:noAutofit/>
          </a:bodyPr>
          <a:lstStyle>
            <a:lvl1pPr marL="0" indent="0">
              <a:lnSpc>
                <a:spcPct val="100000"/>
              </a:lnSpc>
              <a:buNone/>
              <a:defRPr sz="18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title style</a:t>
            </a:r>
          </a:p>
        </p:txBody>
      </p:sp>
      <p:sp>
        <p:nvSpPr>
          <p:cNvPr id="15" name="Content Placeholder 14"/>
          <p:cNvSpPr>
            <a:spLocks noGrp="1"/>
          </p:cNvSpPr>
          <p:nvPr>
            <p:ph sz="quarter" idx="14"/>
          </p:nvPr>
        </p:nvSpPr>
        <p:spPr>
          <a:xfrm>
            <a:off x="4419600" y="1143000"/>
            <a:ext cx="42672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idx="2"/>
          </p:nvPr>
        </p:nvSpPr>
        <p:spPr>
          <a:xfrm>
            <a:off x="457201" y="1885949"/>
            <a:ext cx="3352800" cy="2345436"/>
          </a:xfrm>
        </p:spPr>
        <p:txBody>
          <a:bodyPr/>
          <a:lstStyle>
            <a:lvl1pPr marL="0" indent="0">
              <a:lnSpc>
                <a:spcPct val="150000"/>
              </a:lnSpc>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14" name="Picture 13" descr="bar_06.png"/>
          <p:cNvPicPr>
            <a:picLocks noChangeAspect="1"/>
          </p:cNvPicPr>
          <p:nvPr/>
        </p:nvPicPr>
        <p:blipFill>
          <a:blip r:embed="rId3">
            <a:duotone>
              <a:schemeClr val="accent1">
                <a:shade val="45000"/>
                <a:satMod val="135000"/>
              </a:schemeClr>
              <a:prstClr val="white"/>
            </a:duotone>
          </a:blip>
          <a:stretch>
            <a:fillRect/>
          </a:stretch>
        </p:blipFill>
        <p:spPr>
          <a:xfrm>
            <a:off x="0" y="302895"/>
            <a:ext cx="9144000" cy="40005"/>
          </a:xfrm>
          <a:prstGeom prst="rect">
            <a:avLst/>
          </a:prstGeom>
        </p:spPr>
      </p:pic>
      <p:grpSp>
        <p:nvGrpSpPr>
          <p:cNvPr id="2" name="Group 15"/>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9/19/2016</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lvl1pPr>
              <a:defRPr sz="900"/>
            </a:lvl1pPr>
          </a:lstStyle>
          <a:p>
            <a:r>
              <a:rPr lang="en-US" dirty="0" smtClean="0"/>
              <a:t>Postgres and LDAP</a:t>
            </a:r>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2" name="Group 15"/>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145286"/>
            <a:ext cx="3355848" cy="685800"/>
          </a:xfrm>
        </p:spPr>
        <p:txBody>
          <a:bodyPr anchor="b">
            <a:normAutofit/>
          </a:bodyPr>
          <a:lstStyle>
            <a:lvl1pPr algn="l">
              <a:defRPr lang="en-US" sz="1800" b="1" i="0" kern="1200" cap="all" spc="1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ct val="20000"/>
              </a:spcBef>
              <a:spcAft>
                <a:spcPts val="600"/>
              </a:spcAft>
              <a:buFont typeface="Wingdings" pitchFamily="2" charset="2"/>
              <a:buNone/>
            </a:pPr>
            <a:r>
              <a:rPr lang="en-US" smtClean="0"/>
              <a:t>Click to edit Master title style</a:t>
            </a:r>
            <a:endParaRPr lang="en-US" dirty="0"/>
          </a:p>
        </p:txBody>
      </p:sp>
      <p:sp>
        <p:nvSpPr>
          <p:cNvPr id="3" name="Picture Placeholder 2"/>
          <p:cNvSpPr>
            <a:spLocks noGrp="1"/>
          </p:cNvSpPr>
          <p:nvPr>
            <p:ph type="pic" idx="1"/>
          </p:nvPr>
        </p:nvSpPr>
        <p:spPr>
          <a:xfrm>
            <a:off x="4425696" y="1165860"/>
            <a:ext cx="4270248" cy="3044952"/>
          </a:xfrm>
          <a:solidFill>
            <a:schemeClr val="bg1"/>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1885950"/>
            <a:ext cx="3355848" cy="2345436"/>
          </a:xfrm>
        </p:spPr>
        <p:txBody>
          <a:bodyPr/>
          <a:lstStyle>
            <a:lvl1pPr marL="0" indent="0">
              <a:lnSpc>
                <a:spcPct val="150000"/>
              </a:lnSpc>
              <a:spcBef>
                <a:spcPts val="0"/>
              </a:spcBef>
              <a:buNone/>
              <a:defRPr lang="en-US" sz="1400" kern="1200" baseline="0" dirty="0" smtClean="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9/19/2016</a:t>
            </a:r>
            <a:endParaRPr lang="en-US" dirty="0"/>
          </a:p>
        </p:txBody>
      </p:sp>
      <p:sp>
        <p:nvSpPr>
          <p:cNvPr id="6" name="Footer Placeholder 5"/>
          <p:cNvSpPr>
            <a:spLocks noGrp="1"/>
          </p:cNvSpPr>
          <p:nvPr>
            <p:ph type="ftr" sz="quarter" idx="11"/>
          </p:nvPr>
        </p:nvSpPr>
        <p:spPr/>
        <p:txBody>
          <a:bodyPr/>
          <a:lstStyle>
            <a:lvl1pPr>
              <a:defRPr sz="900"/>
            </a:lvl1pPr>
          </a:lstStyle>
          <a:p>
            <a:r>
              <a:rPr lang="en-US" dirty="0" smtClean="0"/>
              <a:t>Postgres and LDAP</a:t>
            </a:r>
            <a:endParaRPr lang="en-US" dirty="0"/>
          </a:p>
        </p:txBody>
      </p:sp>
      <p:sp>
        <p:nvSpPr>
          <p:cNvPr id="7" name="Slide Number Placeholder 6"/>
          <p:cNvSpPr>
            <a:spLocks noGrp="1"/>
          </p:cNvSpPr>
          <p:nvPr>
            <p:ph type="sldNum" sz="quarter" idx="12"/>
          </p:nvPr>
        </p:nvSpPr>
        <p:spPr/>
        <p:txBody>
          <a:bodyPr/>
          <a:lstStyle/>
          <a:p>
            <a:fld id="{718CEC25-97A1-48A2-9CC4-22FB7E4FF90C}" type="slidenum">
              <a:rPr lang="en-US" smtClean="0"/>
              <a:t>‹#›</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9" name="Picture 8" descr="bar_06.png"/>
          <p:cNvPicPr>
            <a:picLocks noChangeAspect="1"/>
          </p:cNvPicPr>
          <p:nvPr/>
        </p:nvPicPr>
        <p:blipFill>
          <a:blip r:embed="rId3">
            <a:duotone>
              <a:schemeClr val="accent2">
                <a:shade val="45000"/>
                <a:satMod val="135000"/>
              </a:schemeClr>
              <a:prstClr val="white"/>
            </a:duotone>
          </a:blip>
          <a:stretch>
            <a:fillRect/>
          </a:stretch>
        </p:blipFill>
        <p:spPr>
          <a:xfrm>
            <a:off x="0" y="302895"/>
            <a:ext cx="9144000" cy="40005"/>
          </a:xfrm>
          <a:prstGeom prst="rect">
            <a:avLst/>
          </a:prstGeom>
        </p:spPr>
      </p:pic>
      <p:cxnSp>
        <p:nvCxnSpPr>
          <p:cNvPr id="10" name="Straight Connector 9"/>
          <p:cNvCxnSpPr/>
          <p:nvPr/>
        </p:nvCxnSpPr>
        <p:spPr>
          <a:xfrm>
            <a:off x="4419600" y="1143000"/>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4227909"/>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9/19/2016</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lvl1pPr>
              <a:defRPr sz="900"/>
            </a:lvl1pPr>
          </a:lstStyle>
          <a:p>
            <a:r>
              <a:rPr lang="en-US" dirty="0" smtClean="0"/>
              <a:t>Postgres and LDAP</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1814"/>
            <a:ext cx="2057400" cy="415280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38912"/>
            <a:ext cx="6019800" cy="415594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9/19/2016</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lvl1pPr>
              <a:defRPr sz="900"/>
            </a:lvl1pPr>
          </a:lstStyle>
          <a:p>
            <a:r>
              <a:rPr lang="en-US" dirty="0" smtClean="0"/>
              <a:t>Postgres and LDAP</a:t>
            </a:r>
            <a:endParaRPr lang="en-US" dirty="0"/>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gradFill>
            <a:gsLst>
              <a:gs pos="0">
                <a:schemeClr val="bg1">
                  <a:alpha val="0"/>
                </a:schemeClr>
              </a:gs>
              <a:gs pos="34000">
                <a:srgbClr val="E6E2CF">
                  <a:alpha val="60784"/>
                </a:srgbClr>
              </a:gs>
              <a:gs pos="38000">
                <a:srgbClr val="E6E2CF">
                  <a:alpha val="75686"/>
                </a:srgbClr>
              </a:gs>
              <a:gs pos="100000">
                <a:schemeClr val="bg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742950"/>
            <a:ext cx="8229600" cy="6858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485901"/>
            <a:ext cx="8229600" cy="310872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4957763"/>
            <a:ext cx="15240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9/19/2016</a:t>
            </a:r>
            <a:endParaRPr lang="en-US" dirty="0"/>
          </a:p>
        </p:txBody>
      </p:sp>
      <p:sp>
        <p:nvSpPr>
          <p:cNvPr id="5" name="Footer Placeholder 4"/>
          <p:cNvSpPr>
            <a:spLocks noGrp="1"/>
          </p:cNvSpPr>
          <p:nvPr>
            <p:ph type="ftr" sz="quarter" idx="3"/>
          </p:nvPr>
        </p:nvSpPr>
        <p:spPr>
          <a:xfrm>
            <a:off x="457200" y="4957763"/>
            <a:ext cx="66294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Postgres and LDAP</a:t>
            </a:r>
            <a:endParaRPr lang="en-US" dirty="0"/>
          </a:p>
        </p:txBody>
      </p:sp>
      <p:sp>
        <p:nvSpPr>
          <p:cNvPr id="6" name="Slide Number Placeholder 5"/>
          <p:cNvSpPr>
            <a:spLocks noGrp="1"/>
          </p:cNvSpPr>
          <p:nvPr>
            <p:ph type="sldNum" sz="quarter" idx="4"/>
          </p:nvPr>
        </p:nvSpPr>
        <p:spPr>
          <a:xfrm>
            <a:off x="8742680" y="4957763"/>
            <a:ext cx="381000" cy="171450"/>
          </a:xfrm>
          <a:prstGeom prst="rect">
            <a:avLst/>
          </a:prstGeom>
        </p:spPr>
        <p:txBody>
          <a:bodyPr vert="horz" lIns="91440" tIns="45720" rIns="91440" bIns="45720" rtlCol="0" anchor="ctr"/>
          <a:lstStyle>
            <a:lvl1pPr algn="r">
              <a:defRPr sz="900" baseline="0">
                <a:solidFill>
                  <a:schemeClr val="tx1"/>
                </a:solidFill>
              </a:defRPr>
            </a:lvl1pPr>
          </a:lstStyle>
          <a:p>
            <a:fld id="{718CEC25-97A1-48A2-9CC4-22FB7E4FF9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iming>
    <p:tnLst>
      <p:par>
        <p:cTn id="1" dur="indefinite" restart="never" nodeType="tmRoot"/>
      </p:par>
    </p:tnLst>
  </p:timing>
  <p:hf hdr="0"/>
  <p:txStyles>
    <p:titleStyle>
      <a:lvl1pPr algn="l" defTabSz="914400" rtl="0" eaLnBrk="1" latinLnBrk="0" hangingPunct="1">
        <a:spcBef>
          <a:spcPct val="0"/>
        </a:spcBef>
        <a:buNone/>
        <a:defRPr sz="36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net-ldap.rubyforge.org/Net/LDAP.html#method-c-new"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9550"/>
            <a:ext cx="6781800" cy="1066800"/>
          </a:xfrm>
        </p:spPr>
        <p:txBody>
          <a:bodyPr/>
          <a:lstStyle/>
          <a:p>
            <a:r>
              <a:rPr lang="en-US" sz="3600" dirty="0" smtClean="0"/>
              <a:t>Postgres and LDAP</a:t>
            </a:r>
            <a:endParaRPr lang="en-US" sz="3600" dirty="0"/>
          </a:p>
        </p:txBody>
      </p:sp>
      <p:sp>
        <p:nvSpPr>
          <p:cNvPr id="3" name="Subtitle 2"/>
          <p:cNvSpPr>
            <a:spLocks noGrp="1"/>
          </p:cNvSpPr>
          <p:nvPr>
            <p:ph type="subTitle" idx="1"/>
          </p:nvPr>
        </p:nvSpPr>
        <p:spPr>
          <a:xfrm>
            <a:off x="457200" y="1276350"/>
            <a:ext cx="6019800" cy="495302"/>
          </a:xfrm>
        </p:spPr>
        <p:txBody>
          <a:bodyPr>
            <a:normAutofit/>
          </a:bodyPr>
          <a:lstStyle/>
          <a:p>
            <a:r>
              <a:rPr lang="en-US" dirty="0" smtClean="0"/>
              <a:t>By Lloyd Albin</a:t>
            </a:r>
            <a:endParaRPr lang="en-US" dirty="0"/>
          </a:p>
        </p:txBody>
      </p:sp>
      <p:sp>
        <p:nvSpPr>
          <p:cNvPr id="6" name="Date Placeholder 5"/>
          <p:cNvSpPr>
            <a:spLocks noGrp="1"/>
          </p:cNvSpPr>
          <p:nvPr>
            <p:ph type="dt" sz="half" idx="10"/>
          </p:nvPr>
        </p:nvSpPr>
        <p:spPr/>
        <p:txBody>
          <a:bodyPr/>
          <a:lstStyle/>
          <a:p>
            <a:r>
              <a:rPr lang="en-US" dirty="0" smtClean="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a:t>
            </a:fld>
            <a:endParaRPr lang="en-US"/>
          </a:p>
        </p:txBody>
      </p:sp>
      <p:sp>
        <p:nvSpPr>
          <p:cNvPr id="5" name="Footer Placeholder 4"/>
          <p:cNvSpPr>
            <a:spLocks noGrp="1"/>
          </p:cNvSpPr>
          <p:nvPr>
            <p:ph type="ftr" sz="quarter" idx="12"/>
          </p:nvPr>
        </p:nvSpPr>
        <p:spPr/>
        <p:txBody>
          <a:bodyPr/>
          <a:lstStyle/>
          <a:p>
            <a:r>
              <a:rPr lang="en-US" dirty="0"/>
              <a:t>Postgres and LDAP</a:t>
            </a:r>
          </a:p>
        </p:txBody>
      </p:sp>
    </p:spTree>
    <p:extLst>
      <p:ext uri="{BB962C8B-B14F-4D97-AF65-F5344CB8AC3E}">
        <p14:creationId xmlns:p14="http://schemas.microsoft.com/office/powerpoint/2010/main" val="2193285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How Postgres works with LDAP</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a:t>10/4/2016</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a:t>
            </a:fld>
            <a:endParaRPr lang="en-US"/>
          </a:p>
        </p:txBody>
      </p:sp>
      <p:sp>
        <p:nvSpPr>
          <p:cNvPr id="6" name="Footer Placeholder 5"/>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1591524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1520" y="742950"/>
            <a:ext cx="8229600" cy="685800"/>
          </a:xfrm>
        </p:spPr>
        <p:txBody>
          <a:bodyPr/>
          <a:lstStyle/>
          <a:p>
            <a:r>
              <a:rPr lang="en-US" dirty="0" smtClean="0"/>
              <a:t>Non-LDAP </a:t>
            </a:r>
            <a:r>
              <a:rPr lang="en-US" dirty="0" smtClean="0"/>
              <a:t>Postgres Configuration</a:t>
            </a:r>
            <a:endParaRPr lang="en-US" dirty="0"/>
          </a:p>
        </p:txBody>
      </p:sp>
      <p:sp>
        <p:nvSpPr>
          <p:cNvPr id="4" name="Date Placeholder 3"/>
          <p:cNvSpPr>
            <a:spLocks noGrp="1"/>
          </p:cNvSpPr>
          <p:nvPr>
            <p:ph type="dt" sz="half" idx="10"/>
          </p:nvPr>
        </p:nvSpPr>
        <p:spPr/>
        <p:txBody>
          <a:bodyPr/>
          <a:lstStyle/>
          <a:p>
            <a:r>
              <a:rPr lang="en-US" dirty="0"/>
              <a:t>10/4/2016</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3</a:t>
            </a:fld>
            <a:endParaRPr lang="en-US"/>
          </a:p>
        </p:txBody>
      </p:sp>
      <p:sp>
        <p:nvSpPr>
          <p:cNvPr id="6" name="Footer Placeholder 5"/>
          <p:cNvSpPr>
            <a:spLocks noGrp="1"/>
          </p:cNvSpPr>
          <p:nvPr>
            <p:ph type="ftr" sz="quarter" idx="12"/>
          </p:nvPr>
        </p:nvSpPr>
        <p:spPr/>
        <p:txBody>
          <a:bodyPr/>
          <a:lstStyle/>
          <a:p>
            <a:r>
              <a:rPr lang="en-US" smtClean="0"/>
              <a:t>Postgres and LDAP</a:t>
            </a:r>
            <a:endParaRPr lang="en-US" dirty="0"/>
          </a:p>
        </p:txBody>
      </p:sp>
      <p:pic>
        <p:nvPicPr>
          <p:cNvPr id="1030" name="Picture 6" descr="C:\Users\lalbin\Desktop\New folder (4)\c0263228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520" y="2419350"/>
            <a:ext cx="1592263" cy="119489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57200" y="2419350"/>
            <a:ext cx="1629870" cy="369332"/>
          </a:xfrm>
          <a:prstGeom prst="rect">
            <a:avLst/>
          </a:prstGeom>
          <a:noFill/>
        </p:spPr>
        <p:txBody>
          <a:bodyPr wrap="none" rtlCol="0">
            <a:spAutoFit/>
          </a:bodyPr>
          <a:lstStyle/>
          <a:p>
            <a:r>
              <a:rPr lang="en-US" dirty="0" smtClean="0"/>
              <a:t>Postgres Server</a:t>
            </a:r>
            <a:endParaRPr lang="en-US" dirty="0"/>
          </a:p>
        </p:txBody>
      </p:sp>
      <p:sp>
        <p:nvSpPr>
          <p:cNvPr id="29" name="Freeform 28"/>
          <p:cNvSpPr/>
          <p:nvPr/>
        </p:nvSpPr>
        <p:spPr>
          <a:xfrm>
            <a:off x="2057400" y="1940134"/>
            <a:ext cx="2209811" cy="1063575"/>
          </a:xfrm>
          <a:custGeom>
            <a:avLst/>
            <a:gdLst>
              <a:gd name="connsiteX0" fmla="*/ 0 w 4911969"/>
              <a:gd name="connsiteY0" fmla="*/ 1031652 h 1055098"/>
              <a:gd name="connsiteX1" fmla="*/ 2209800 w 4911969"/>
              <a:gd name="connsiteY1" fmla="*/ 21 h 1055098"/>
              <a:gd name="connsiteX2" fmla="*/ 4911969 w 4911969"/>
              <a:gd name="connsiteY2" fmla="*/ 1055098 h 1055098"/>
              <a:gd name="connsiteX0" fmla="*/ 0 w 2211556"/>
              <a:gd name="connsiteY0" fmla="*/ 1031680 h 1066849"/>
              <a:gd name="connsiteX1" fmla="*/ 2209800 w 2211556"/>
              <a:gd name="connsiteY1" fmla="*/ 49 h 1066849"/>
              <a:gd name="connsiteX2" fmla="*/ 445477 w 2211556"/>
              <a:gd name="connsiteY2" fmla="*/ 1066849 h 1066849"/>
              <a:gd name="connsiteX0" fmla="*/ 0 w 2212637"/>
              <a:gd name="connsiteY0" fmla="*/ 1031680 h 1066849"/>
              <a:gd name="connsiteX1" fmla="*/ 2209800 w 2212637"/>
              <a:gd name="connsiteY1" fmla="*/ 49 h 1066849"/>
              <a:gd name="connsiteX2" fmla="*/ 445477 w 2212637"/>
              <a:gd name="connsiteY2" fmla="*/ 1066849 h 1066849"/>
              <a:gd name="connsiteX0" fmla="*/ 0 w 2209810"/>
              <a:gd name="connsiteY0" fmla="*/ 1031666 h 1060973"/>
              <a:gd name="connsiteX1" fmla="*/ 2209800 w 2209810"/>
              <a:gd name="connsiteY1" fmla="*/ 35 h 1060973"/>
              <a:gd name="connsiteX2" fmla="*/ 29308 w 2209810"/>
              <a:gd name="connsiteY2" fmla="*/ 1060973 h 1060973"/>
              <a:gd name="connsiteX0" fmla="*/ 0 w 2209811"/>
              <a:gd name="connsiteY0" fmla="*/ 1031666 h 1063575"/>
              <a:gd name="connsiteX1" fmla="*/ 2209800 w 2209811"/>
              <a:gd name="connsiteY1" fmla="*/ 35 h 1063575"/>
              <a:gd name="connsiteX2" fmla="*/ 29308 w 2209811"/>
              <a:gd name="connsiteY2" fmla="*/ 1060973 h 1063575"/>
            </a:gdLst>
            <a:ahLst/>
            <a:cxnLst>
              <a:cxn ang="0">
                <a:pos x="connsiteX0" y="connsiteY0"/>
              </a:cxn>
              <a:cxn ang="0">
                <a:pos x="connsiteX1" y="connsiteY1"/>
              </a:cxn>
              <a:cxn ang="0">
                <a:pos x="connsiteX2" y="connsiteY2"/>
              </a:cxn>
            </a:cxnLst>
            <a:rect l="l" t="t" r="r" b="b"/>
            <a:pathLst>
              <a:path w="2209811" h="1063575">
                <a:moveTo>
                  <a:pt x="0" y="1031666"/>
                </a:moveTo>
                <a:cubicBezTo>
                  <a:pt x="695569" y="513896"/>
                  <a:pt x="2204915" y="-4849"/>
                  <a:pt x="2209800" y="35"/>
                </a:cubicBezTo>
                <a:cubicBezTo>
                  <a:pt x="2214685" y="4919"/>
                  <a:pt x="628162" y="1124473"/>
                  <a:pt x="29308" y="1060973"/>
                </a:cubicBezTo>
              </a:path>
            </a:pathLst>
          </a:custGeom>
          <a:noFill/>
          <a:ln w="63500">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2895600" y="1564496"/>
            <a:ext cx="2736070" cy="369332"/>
          </a:xfrm>
          <a:prstGeom prst="rect">
            <a:avLst/>
          </a:prstGeom>
          <a:noFill/>
        </p:spPr>
        <p:txBody>
          <a:bodyPr wrap="none" rtlCol="0">
            <a:spAutoFit/>
          </a:bodyPr>
          <a:lstStyle/>
          <a:p>
            <a:r>
              <a:rPr lang="en-US" dirty="0" smtClean="0"/>
              <a:t>Authentication of Accounts</a:t>
            </a:r>
            <a:endParaRPr lang="en-US" dirty="0"/>
          </a:p>
        </p:txBody>
      </p:sp>
      <p:sp>
        <p:nvSpPr>
          <p:cNvPr id="38" name="Freeform 37"/>
          <p:cNvSpPr/>
          <p:nvPr/>
        </p:nvSpPr>
        <p:spPr>
          <a:xfrm>
            <a:off x="2098430" y="3161008"/>
            <a:ext cx="4870939" cy="1084392"/>
          </a:xfrm>
          <a:custGeom>
            <a:avLst/>
            <a:gdLst>
              <a:gd name="connsiteX0" fmla="*/ 4870939 w 4870939"/>
              <a:gd name="connsiteY0" fmla="*/ 17585 h 468951"/>
              <a:gd name="connsiteX1" fmla="*/ 2538046 w 4870939"/>
              <a:gd name="connsiteY1" fmla="*/ 468923 h 468951"/>
              <a:gd name="connsiteX2" fmla="*/ 0 w 4870939"/>
              <a:gd name="connsiteY2" fmla="*/ 0 h 468951"/>
              <a:gd name="connsiteX0" fmla="*/ 4870939 w 4870939"/>
              <a:gd name="connsiteY0" fmla="*/ 17585 h 1084392"/>
              <a:gd name="connsiteX1" fmla="*/ 2573215 w 4870939"/>
              <a:gd name="connsiteY1" fmla="*/ 1084385 h 1084392"/>
              <a:gd name="connsiteX2" fmla="*/ 0 w 4870939"/>
              <a:gd name="connsiteY2" fmla="*/ 0 h 1084392"/>
            </a:gdLst>
            <a:ahLst/>
            <a:cxnLst>
              <a:cxn ang="0">
                <a:pos x="connsiteX0" y="connsiteY0"/>
              </a:cxn>
              <a:cxn ang="0">
                <a:pos x="connsiteX1" y="connsiteY1"/>
              </a:cxn>
              <a:cxn ang="0">
                <a:pos x="connsiteX2" y="connsiteY2"/>
              </a:cxn>
            </a:cxnLst>
            <a:rect l="l" t="t" r="r" b="b"/>
            <a:pathLst>
              <a:path w="4870939" h="1084392">
                <a:moveTo>
                  <a:pt x="4870939" y="17585"/>
                </a:moveTo>
                <a:cubicBezTo>
                  <a:pt x="4110404" y="244719"/>
                  <a:pt x="3385038" y="1087316"/>
                  <a:pt x="2573215" y="1084385"/>
                </a:cubicBezTo>
                <a:cubicBezTo>
                  <a:pt x="1761392" y="1081454"/>
                  <a:pt x="346808" y="65454"/>
                  <a:pt x="0" y="0"/>
                </a:cubicBezTo>
              </a:path>
            </a:pathLst>
          </a:custGeom>
          <a:noFill/>
          <a:ln w="63500">
            <a:headEnd type="none" w="lg" len="lg"/>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3311769" y="4171950"/>
            <a:ext cx="2543325" cy="369332"/>
          </a:xfrm>
          <a:prstGeom prst="rect">
            <a:avLst/>
          </a:prstGeom>
          <a:noFill/>
        </p:spPr>
        <p:txBody>
          <a:bodyPr wrap="none" rtlCol="0">
            <a:spAutoFit/>
          </a:bodyPr>
          <a:lstStyle/>
          <a:p>
            <a:r>
              <a:rPr lang="en-US" dirty="0" smtClean="0"/>
              <a:t>Creating Postgres Groups</a:t>
            </a:r>
            <a:endParaRPr lang="en-US" dirty="0"/>
          </a:p>
        </p:txBody>
      </p:sp>
      <p:pic>
        <p:nvPicPr>
          <p:cNvPr id="1031" name="Picture 7" descr="C:\Users\lalbin\Desktop\New folder (4)\ConfigFil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7309" y="1972505"/>
            <a:ext cx="511311" cy="511311"/>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3886200" y="2483805"/>
            <a:ext cx="958339" cy="276999"/>
          </a:xfrm>
          <a:prstGeom prst="rect">
            <a:avLst/>
          </a:prstGeom>
          <a:noFill/>
        </p:spPr>
        <p:txBody>
          <a:bodyPr wrap="none" rtlCol="0">
            <a:spAutoFit/>
          </a:bodyPr>
          <a:lstStyle/>
          <a:p>
            <a:r>
              <a:rPr lang="en-US" sz="1200" dirty="0" err="1" smtClean="0"/>
              <a:t>pg_hba.conf</a:t>
            </a:r>
            <a:endParaRPr lang="en-US" sz="1200" dirty="0"/>
          </a:p>
        </p:txBody>
      </p:sp>
      <p:pic>
        <p:nvPicPr>
          <p:cNvPr id="1033" name="Picture 9" descr="C:\Users\lalbin\Desktop\New folder (4)\process-manual-entry.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0061" y="2509580"/>
            <a:ext cx="1352574" cy="1014431"/>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6712542" y="1904994"/>
            <a:ext cx="2184381" cy="646331"/>
          </a:xfrm>
          <a:prstGeom prst="rect">
            <a:avLst/>
          </a:prstGeom>
          <a:noFill/>
        </p:spPr>
        <p:txBody>
          <a:bodyPr wrap="none" rtlCol="0">
            <a:spAutoFit/>
          </a:bodyPr>
          <a:lstStyle/>
          <a:p>
            <a:r>
              <a:rPr lang="en-US" dirty="0" smtClean="0"/>
              <a:t>Postgres DBA Creates</a:t>
            </a:r>
            <a:br>
              <a:rPr lang="en-US" dirty="0" smtClean="0"/>
            </a:br>
            <a:r>
              <a:rPr lang="en-US" dirty="0" smtClean="0"/>
              <a:t>Accounts/Groups</a:t>
            </a:r>
            <a:endParaRPr lang="en-US" dirty="0"/>
          </a:p>
        </p:txBody>
      </p:sp>
    </p:spTree>
    <p:extLst>
      <p:ext uri="{BB962C8B-B14F-4D97-AF65-F5344CB8AC3E}">
        <p14:creationId xmlns:p14="http://schemas.microsoft.com/office/powerpoint/2010/main" val="41546281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Postgres </a:t>
            </a:r>
            <a:r>
              <a:rPr lang="en-US" dirty="0" smtClean="0"/>
              <a:t>with LDAP Authentication</a:t>
            </a:r>
            <a:endParaRPr lang="en-US" dirty="0"/>
          </a:p>
        </p:txBody>
      </p:sp>
      <p:sp>
        <p:nvSpPr>
          <p:cNvPr id="4" name="Date Placeholder 3"/>
          <p:cNvSpPr>
            <a:spLocks noGrp="1"/>
          </p:cNvSpPr>
          <p:nvPr>
            <p:ph type="dt" sz="half" idx="10"/>
          </p:nvPr>
        </p:nvSpPr>
        <p:spPr/>
        <p:txBody>
          <a:bodyPr/>
          <a:lstStyle/>
          <a:p>
            <a:r>
              <a:rPr lang="en-US" dirty="0"/>
              <a:t>10/4/2016</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4</a:t>
            </a:fld>
            <a:endParaRPr lang="en-US"/>
          </a:p>
        </p:txBody>
      </p:sp>
      <p:sp>
        <p:nvSpPr>
          <p:cNvPr id="6" name="Footer Placeholder 5"/>
          <p:cNvSpPr>
            <a:spLocks noGrp="1"/>
          </p:cNvSpPr>
          <p:nvPr>
            <p:ph type="ftr" sz="quarter" idx="12"/>
          </p:nvPr>
        </p:nvSpPr>
        <p:spPr/>
        <p:txBody>
          <a:bodyPr/>
          <a:lstStyle/>
          <a:p>
            <a:r>
              <a:rPr lang="en-US" smtClean="0"/>
              <a:t>Postgres and LDAP</a:t>
            </a:r>
            <a:endParaRPr lang="en-US" dirty="0"/>
          </a:p>
        </p:txBody>
      </p:sp>
      <p:pic>
        <p:nvPicPr>
          <p:cNvPr id="1030" name="Picture 6" descr="C:\Users\lalbin\Desktop\New folder (4)\c0263228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849" y="3850100"/>
            <a:ext cx="1592263" cy="119489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C:\Users\lalbin\Desktop\New folder (4)\c0263228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9825" y="3854065"/>
            <a:ext cx="1592263" cy="119489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86529" y="3850100"/>
            <a:ext cx="1629870" cy="369332"/>
          </a:xfrm>
          <a:prstGeom prst="rect">
            <a:avLst/>
          </a:prstGeom>
          <a:noFill/>
        </p:spPr>
        <p:txBody>
          <a:bodyPr wrap="none" rtlCol="0">
            <a:spAutoFit/>
          </a:bodyPr>
          <a:lstStyle/>
          <a:p>
            <a:r>
              <a:rPr lang="en-US" dirty="0" smtClean="0"/>
              <a:t>Postgres Server</a:t>
            </a:r>
            <a:endParaRPr lang="en-US" dirty="0"/>
          </a:p>
        </p:txBody>
      </p:sp>
      <p:sp>
        <p:nvSpPr>
          <p:cNvPr id="17" name="TextBox 16"/>
          <p:cNvSpPr txBox="1"/>
          <p:nvPr/>
        </p:nvSpPr>
        <p:spPr>
          <a:xfrm>
            <a:off x="6760760" y="3850100"/>
            <a:ext cx="2130391" cy="369332"/>
          </a:xfrm>
          <a:prstGeom prst="rect">
            <a:avLst/>
          </a:prstGeom>
          <a:noFill/>
        </p:spPr>
        <p:txBody>
          <a:bodyPr wrap="none" rtlCol="0">
            <a:spAutoFit/>
          </a:bodyPr>
          <a:lstStyle/>
          <a:p>
            <a:r>
              <a:rPr lang="en-US" dirty="0" smtClean="0"/>
              <a:t>SCHARP LDAP Server</a:t>
            </a:r>
            <a:endParaRPr lang="en-US" dirty="0"/>
          </a:p>
        </p:txBody>
      </p:sp>
      <p:sp>
        <p:nvSpPr>
          <p:cNvPr id="29" name="Freeform 28"/>
          <p:cNvSpPr/>
          <p:nvPr/>
        </p:nvSpPr>
        <p:spPr>
          <a:xfrm>
            <a:off x="2086729" y="3370898"/>
            <a:ext cx="4911969" cy="1055098"/>
          </a:xfrm>
          <a:custGeom>
            <a:avLst/>
            <a:gdLst>
              <a:gd name="connsiteX0" fmla="*/ 0 w 4911969"/>
              <a:gd name="connsiteY0" fmla="*/ 1031652 h 1055098"/>
              <a:gd name="connsiteX1" fmla="*/ 2209800 w 4911969"/>
              <a:gd name="connsiteY1" fmla="*/ 21 h 1055098"/>
              <a:gd name="connsiteX2" fmla="*/ 4911969 w 4911969"/>
              <a:gd name="connsiteY2" fmla="*/ 1055098 h 1055098"/>
            </a:gdLst>
            <a:ahLst/>
            <a:cxnLst>
              <a:cxn ang="0">
                <a:pos x="connsiteX0" y="connsiteY0"/>
              </a:cxn>
              <a:cxn ang="0">
                <a:pos x="connsiteX1" y="connsiteY1"/>
              </a:cxn>
              <a:cxn ang="0">
                <a:pos x="connsiteX2" y="connsiteY2"/>
              </a:cxn>
            </a:cxnLst>
            <a:rect l="l" t="t" r="r" b="b"/>
            <a:pathLst>
              <a:path w="4911969" h="1055098">
                <a:moveTo>
                  <a:pt x="0" y="1031652"/>
                </a:moveTo>
                <a:cubicBezTo>
                  <a:pt x="695569" y="513882"/>
                  <a:pt x="1391139" y="-3887"/>
                  <a:pt x="2209800" y="21"/>
                </a:cubicBezTo>
                <a:cubicBezTo>
                  <a:pt x="3028461" y="3929"/>
                  <a:pt x="4444023" y="872413"/>
                  <a:pt x="4911969" y="1055098"/>
                </a:cubicBezTo>
              </a:path>
            </a:pathLst>
          </a:custGeom>
          <a:noFill/>
          <a:ln w="63500">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2924929" y="2995246"/>
            <a:ext cx="2736070" cy="369332"/>
          </a:xfrm>
          <a:prstGeom prst="rect">
            <a:avLst/>
          </a:prstGeom>
          <a:noFill/>
        </p:spPr>
        <p:txBody>
          <a:bodyPr wrap="none" rtlCol="0">
            <a:spAutoFit/>
          </a:bodyPr>
          <a:lstStyle/>
          <a:p>
            <a:r>
              <a:rPr lang="en-US" dirty="0" smtClean="0"/>
              <a:t>Authentication of Accounts</a:t>
            </a:r>
            <a:endParaRPr lang="en-US" dirty="0"/>
          </a:p>
        </p:txBody>
      </p:sp>
      <p:pic>
        <p:nvPicPr>
          <p:cNvPr id="1031" name="Picture 7" descr="C:\Users\lalbin\Desktop\New folder (4)\ConfigFil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6638" y="3403255"/>
            <a:ext cx="511311" cy="511311"/>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3915529" y="3914555"/>
            <a:ext cx="958339" cy="276999"/>
          </a:xfrm>
          <a:prstGeom prst="rect">
            <a:avLst/>
          </a:prstGeom>
          <a:noFill/>
        </p:spPr>
        <p:txBody>
          <a:bodyPr wrap="none" rtlCol="0">
            <a:spAutoFit/>
          </a:bodyPr>
          <a:lstStyle/>
          <a:p>
            <a:r>
              <a:rPr lang="en-US" sz="1200" dirty="0" err="1" smtClean="0"/>
              <a:t>pg_hba.conf</a:t>
            </a:r>
            <a:endParaRPr lang="en-US" sz="1200" dirty="0"/>
          </a:p>
        </p:txBody>
      </p:sp>
      <p:pic>
        <p:nvPicPr>
          <p:cNvPr id="20" name="Picture 9" descr="C:\Users\lalbin\Desktop\New folder (4)\process-manual-entry.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1059" y="2473486"/>
            <a:ext cx="1352574" cy="101443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5996091" y="1868900"/>
            <a:ext cx="2975302" cy="646331"/>
          </a:xfrm>
          <a:prstGeom prst="rect">
            <a:avLst/>
          </a:prstGeom>
          <a:noFill/>
        </p:spPr>
        <p:txBody>
          <a:bodyPr wrap="none" rtlCol="0">
            <a:spAutoFit/>
          </a:bodyPr>
          <a:lstStyle/>
          <a:p>
            <a:r>
              <a:rPr lang="en-US" dirty="0" smtClean="0"/>
              <a:t>Application Support Specialist</a:t>
            </a:r>
          </a:p>
          <a:p>
            <a:r>
              <a:rPr lang="en-US" dirty="0" smtClean="0"/>
              <a:t>Creates LDAP </a:t>
            </a:r>
            <a:r>
              <a:rPr lang="en-US" dirty="0" smtClean="0"/>
              <a:t>Users</a:t>
            </a:r>
            <a:endParaRPr lang="en-US" dirty="0"/>
          </a:p>
        </p:txBody>
      </p:sp>
      <p:cxnSp>
        <p:nvCxnSpPr>
          <p:cNvPr id="8" name="Straight Arrow Connector 7"/>
          <p:cNvCxnSpPr/>
          <p:nvPr/>
        </p:nvCxnSpPr>
        <p:spPr>
          <a:xfrm>
            <a:off x="8153400" y="3403255"/>
            <a:ext cx="0" cy="511311"/>
          </a:xfrm>
          <a:prstGeom prst="straightConnector1">
            <a:avLst/>
          </a:prstGeom>
          <a:ln w="50800">
            <a:solidFill>
              <a:schemeClr val="accent1">
                <a:lumMod val="75000"/>
              </a:schemeClr>
            </a:solidFill>
            <a:tailEnd type="triangle" w="med" len="med"/>
          </a:ln>
        </p:spPr>
        <p:style>
          <a:lnRef idx="1">
            <a:schemeClr val="accent2"/>
          </a:lnRef>
          <a:fillRef idx="0">
            <a:schemeClr val="accent2"/>
          </a:fillRef>
          <a:effectRef idx="0">
            <a:schemeClr val="accent2"/>
          </a:effectRef>
          <a:fontRef idx="minor">
            <a:schemeClr val="tx1"/>
          </a:fontRef>
        </p:style>
      </p:cxnSp>
      <p:pic>
        <p:nvPicPr>
          <p:cNvPr id="24" name="Picture 9" descr="C:\Users\lalbin\Desktop\New folder (4)\process-manual-entry.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849" y="2302326"/>
            <a:ext cx="1352574" cy="1014431"/>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361432" y="1868899"/>
            <a:ext cx="3048142" cy="369332"/>
          </a:xfrm>
          <a:prstGeom prst="rect">
            <a:avLst/>
          </a:prstGeom>
          <a:noFill/>
        </p:spPr>
        <p:txBody>
          <a:bodyPr wrap="none" rtlCol="0">
            <a:spAutoFit/>
          </a:bodyPr>
          <a:lstStyle/>
          <a:p>
            <a:r>
              <a:rPr lang="en-US" dirty="0" smtClean="0"/>
              <a:t>DBA Creates Users </a:t>
            </a:r>
            <a:r>
              <a:rPr lang="en-US" dirty="0" smtClean="0"/>
              <a:t>and Groups</a:t>
            </a:r>
            <a:endParaRPr lang="en-US" dirty="0"/>
          </a:p>
        </p:txBody>
      </p:sp>
      <p:cxnSp>
        <p:nvCxnSpPr>
          <p:cNvPr id="26" name="Straight Arrow Connector 25"/>
          <p:cNvCxnSpPr/>
          <p:nvPr/>
        </p:nvCxnSpPr>
        <p:spPr>
          <a:xfrm>
            <a:off x="762000" y="3403255"/>
            <a:ext cx="0" cy="511311"/>
          </a:xfrm>
          <a:prstGeom prst="straightConnector1">
            <a:avLst/>
          </a:prstGeom>
          <a:ln w="50800">
            <a:solidFill>
              <a:schemeClr val="accent1">
                <a:lumMod val="75000"/>
              </a:schemeClr>
            </a:solidFill>
            <a:tailEnd type="triangl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602766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pg_hba.conf</a:t>
            </a:r>
            <a:endParaRPr lang="en-US" dirty="0"/>
          </a:p>
        </p:txBody>
      </p:sp>
      <p:sp>
        <p:nvSpPr>
          <p:cNvPr id="8" name="Text Placeholder 7"/>
          <p:cNvSpPr>
            <a:spLocks noGrp="1"/>
          </p:cNvSpPr>
          <p:nvPr>
            <p:ph type="body" idx="1"/>
          </p:nvPr>
        </p:nvSpPr>
        <p:spPr/>
        <p:txBody>
          <a:bodyPr/>
          <a:lstStyle/>
          <a:p>
            <a:r>
              <a:rPr lang="en-US" dirty="0" smtClean="0"/>
              <a:t>Configuring the File</a:t>
            </a:r>
            <a:endParaRPr lang="en-US" dirty="0"/>
          </a:p>
        </p:txBody>
      </p:sp>
      <p:sp>
        <p:nvSpPr>
          <p:cNvPr id="4" name="Date Placeholder 3"/>
          <p:cNvSpPr>
            <a:spLocks noGrp="1"/>
          </p:cNvSpPr>
          <p:nvPr>
            <p:ph type="dt" sz="half" idx="10"/>
          </p:nvPr>
        </p:nvSpPr>
        <p:spPr/>
        <p:txBody>
          <a:bodyPr/>
          <a:lstStyle/>
          <a:p>
            <a:r>
              <a:rPr lang="en-US" dirty="0"/>
              <a:t>10/4/2016</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5</a:t>
            </a:fld>
            <a:endParaRPr lang="en-US"/>
          </a:p>
        </p:txBody>
      </p:sp>
      <p:sp>
        <p:nvSpPr>
          <p:cNvPr id="6" name="Footer Placeholder 5"/>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40717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pg_hba.conf</a:t>
            </a:r>
            <a:endParaRPr lang="en-US" dirty="0"/>
          </a:p>
        </p:txBody>
      </p:sp>
      <p:sp>
        <p:nvSpPr>
          <p:cNvPr id="6" name="Content Placeholder 5"/>
          <p:cNvSpPr>
            <a:spLocks noGrp="1"/>
          </p:cNvSpPr>
          <p:nvPr>
            <p:ph idx="1"/>
          </p:nvPr>
        </p:nvSpPr>
        <p:spPr>
          <a:xfrm>
            <a:off x="457200" y="3486149"/>
            <a:ext cx="8229600" cy="1108473"/>
          </a:xfrm>
        </p:spPr>
        <p:txBody>
          <a:bodyPr/>
          <a:lstStyle/>
          <a:p>
            <a:r>
              <a:rPr lang="en-US" dirty="0" err="1" smtClean="0"/>
              <a:t>Auth</a:t>
            </a:r>
            <a:r>
              <a:rPr lang="en-US" dirty="0" smtClean="0"/>
              <a:t>-method many DBA’s setup as md5 but there are many more values: trust, reject, password, </a:t>
            </a:r>
            <a:r>
              <a:rPr lang="en-US" dirty="0" err="1" smtClean="0"/>
              <a:t>gss</a:t>
            </a:r>
            <a:r>
              <a:rPr lang="en-US" dirty="0" smtClean="0"/>
              <a:t>, </a:t>
            </a:r>
            <a:r>
              <a:rPr lang="en-US" dirty="0" err="1" smtClean="0"/>
              <a:t>sspi</a:t>
            </a:r>
            <a:r>
              <a:rPr lang="en-US" dirty="0" smtClean="0"/>
              <a:t>, ident, peer, </a:t>
            </a:r>
            <a:r>
              <a:rPr lang="en-US" dirty="0" err="1" smtClean="0"/>
              <a:t>ldap</a:t>
            </a:r>
            <a:r>
              <a:rPr lang="en-US" dirty="0" smtClean="0"/>
              <a:t>, radius, cert, and pam</a:t>
            </a:r>
            <a:endParaRPr lang="en-US" dirty="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6</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05872972"/>
              </p:ext>
            </p:extLst>
          </p:nvPr>
        </p:nvGraphicFramePr>
        <p:xfrm>
          <a:off x="457200" y="1504950"/>
          <a:ext cx="8229600" cy="1866314"/>
        </p:xfrm>
        <a:graphic>
          <a:graphicData uri="http://schemas.openxmlformats.org/drawingml/2006/table">
            <a:tbl>
              <a:tblPr bandRow="1">
                <a:tableStyleId>{5C22544A-7EE6-4342-B048-85BDC9FD1C3A}</a:tableStyleId>
              </a:tblPr>
              <a:tblGrid>
                <a:gridCol w="1028700"/>
                <a:gridCol w="1028700"/>
                <a:gridCol w="1028700"/>
                <a:gridCol w="1028700"/>
                <a:gridCol w="1028700"/>
                <a:gridCol w="1028700"/>
                <a:gridCol w="1028700"/>
                <a:gridCol w="1028700"/>
              </a:tblGrid>
              <a:tr h="311834">
                <a:tc>
                  <a:txBody>
                    <a:bodyPr/>
                    <a:lstStyle/>
                    <a:p>
                      <a:r>
                        <a:rPr lang="en-US" sz="1100" dirty="0" smtClean="0"/>
                        <a:t>Local</a:t>
                      </a:r>
                      <a:endParaRPr lang="en-US" sz="1100" dirty="0"/>
                    </a:p>
                  </a:txBody>
                  <a:tcPr/>
                </a:tc>
                <a:tc>
                  <a:txBody>
                    <a:bodyPr/>
                    <a:lstStyle/>
                    <a:p>
                      <a:r>
                        <a:rPr lang="en-US" sz="1100" dirty="0" smtClean="0"/>
                        <a:t>Database</a:t>
                      </a:r>
                      <a:endParaRPr lang="en-US" sz="1100" dirty="0"/>
                    </a:p>
                  </a:txBody>
                  <a:tcPr/>
                </a:tc>
                <a:tc>
                  <a:txBody>
                    <a:bodyPr/>
                    <a:lstStyle/>
                    <a:p>
                      <a:r>
                        <a:rPr lang="en-US" sz="1100" dirty="0" smtClean="0"/>
                        <a:t>User</a:t>
                      </a:r>
                      <a:endParaRPr lang="en-US" sz="1100" dirty="0"/>
                    </a:p>
                  </a:txBody>
                  <a:tcPr/>
                </a:tc>
                <a:tc>
                  <a:txBody>
                    <a:bodyPr/>
                    <a:lstStyle/>
                    <a:p>
                      <a:endParaRPr lang="en-US" sz="1100" dirty="0"/>
                    </a:p>
                  </a:txBody>
                  <a:tcPr/>
                </a:tc>
                <a:tc>
                  <a:txBody>
                    <a:bodyPr/>
                    <a:lstStyle/>
                    <a:p>
                      <a:endParaRPr lang="en-US" sz="1100" dirty="0"/>
                    </a:p>
                  </a:txBody>
                  <a:tcPr/>
                </a:tc>
                <a:tc>
                  <a:txBody>
                    <a:bodyPr/>
                    <a:lstStyle/>
                    <a:p>
                      <a:endParaRPr lang="en-US" sz="1100" dirty="0"/>
                    </a:p>
                  </a:txBody>
                  <a:tcPr/>
                </a:tc>
                <a:tc>
                  <a:txBody>
                    <a:bodyPr/>
                    <a:lstStyle/>
                    <a:p>
                      <a:r>
                        <a:rPr lang="en-US" sz="1100" dirty="0" err="1" smtClean="0"/>
                        <a:t>Auth</a:t>
                      </a:r>
                      <a:r>
                        <a:rPr lang="en-US" sz="1100" dirty="0" smtClean="0"/>
                        <a:t>-method</a:t>
                      </a:r>
                      <a:endParaRPr lang="en-US" sz="1100" dirty="0"/>
                    </a:p>
                  </a:txBody>
                  <a:tcPr/>
                </a:tc>
                <a:tc>
                  <a:txBody>
                    <a:bodyPr/>
                    <a:lstStyle/>
                    <a:p>
                      <a:r>
                        <a:rPr lang="en-US" sz="1100" dirty="0" smtClean="0"/>
                        <a:t>[</a:t>
                      </a:r>
                      <a:r>
                        <a:rPr lang="en-US" sz="1100" dirty="0" err="1" smtClean="0"/>
                        <a:t>Auth</a:t>
                      </a:r>
                      <a:r>
                        <a:rPr lang="en-US" sz="1100" dirty="0" smtClean="0"/>
                        <a:t>-options]</a:t>
                      </a:r>
                      <a:endParaRPr lang="en-US" sz="1100" dirty="0"/>
                    </a:p>
                  </a:txBody>
                  <a:tcPr/>
                </a:tc>
              </a:tr>
              <a:tr h="189328">
                <a:tc>
                  <a:txBody>
                    <a:bodyPr/>
                    <a:lstStyle/>
                    <a:p>
                      <a:r>
                        <a:rPr lang="en-US" sz="1100" dirty="0" smtClean="0"/>
                        <a:t>Host</a:t>
                      </a:r>
                      <a:endParaRPr lang="en-US" sz="1100" dirty="0"/>
                    </a:p>
                  </a:txBody>
                  <a:tcPr/>
                </a:tc>
                <a:tc>
                  <a:txBody>
                    <a:bodyPr/>
                    <a:lstStyle/>
                    <a:p>
                      <a:r>
                        <a:rPr lang="en-US" sz="1100" dirty="0" smtClean="0"/>
                        <a:t>Database</a:t>
                      </a:r>
                      <a:endParaRPr lang="en-US" sz="1100" dirty="0"/>
                    </a:p>
                  </a:txBody>
                  <a:tcPr/>
                </a:tc>
                <a:tc>
                  <a:txBody>
                    <a:bodyPr/>
                    <a:lstStyle/>
                    <a:p>
                      <a:r>
                        <a:rPr lang="en-US" sz="1100" dirty="0" smtClean="0"/>
                        <a:t>User</a:t>
                      </a:r>
                      <a:endParaRPr lang="en-US" sz="1100" dirty="0"/>
                    </a:p>
                  </a:txBody>
                  <a:tcPr/>
                </a:tc>
                <a:tc>
                  <a:txBody>
                    <a:bodyPr/>
                    <a:lstStyle/>
                    <a:p>
                      <a:r>
                        <a:rPr lang="en-US" sz="1100" dirty="0" smtClean="0"/>
                        <a:t>Address</a:t>
                      </a:r>
                      <a:endParaRPr lang="en-US" sz="1100" dirty="0"/>
                    </a:p>
                  </a:txBody>
                  <a:tcPr/>
                </a:tc>
                <a:tc>
                  <a:txBody>
                    <a:bodyPr/>
                    <a:lstStyle/>
                    <a:p>
                      <a:endParaRPr lang="en-US" sz="1100" dirty="0"/>
                    </a:p>
                  </a:txBody>
                  <a:tcPr/>
                </a:tc>
                <a:tc>
                  <a:txBody>
                    <a:bodyPr/>
                    <a:lstStyle/>
                    <a:p>
                      <a:endParaRPr lang="en-US" sz="1100"/>
                    </a:p>
                  </a:txBody>
                  <a:tcPr/>
                </a:tc>
                <a:tc>
                  <a:txBody>
                    <a:bodyPr/>
                    <a:lstStyle/>
                    <a:p>
                      <a:r>
                        <a:rPr lang="en-US" sz="1100" dirty="0" err="1" smtClean="0"/>
                        <a:t>Auth</a:t>
                      </a:r>
                      <a:r>
                        <a:rPr lang="en-US" sz="1100" dirty="0" smtClean="0"/>
                        <a:t>-method</a:t>
                      </a:r>
                      <a:endParaRPr lang="en-US" sz="1100" dirty="0"/>
                    </a:p>
                  </a:txBody>
                  <a:tcPr/>
                </a:tc>
                <a:tc>
                  <a:txBody>
                    <a:bodyPr/>
                    <a:lstStyle/>
                    <a:p>
                      <a:r>
                        <a:rPr lang="en-US" sz="1100" dirty="0" smtClean="0"/>
                        <a:t>[</a:t>
                      </a:r>
                      <a:r>
                        <a:rPr lang="en-US" sz="1100" dirty="0" err="1" smtClean="0"/>
                        <a:t>Auth</a:t>
                      </a:r>
                      <a:r>
                        <a:rPr lang="en-US" sz="1100" dirty="0" smtClean="0"/>
                        <a:t>-options]</a:t>
                      </a:r>
                      <a:endParaRPr lang="en-US" sz="1100" dirty="0"/>
                    </a:p>
                  </a:txBody>
                  <a:tcPr/>
                </a:tc>
              </a:tr>
              <a:tr h="189328">
                <a:tc>
                  <a:txBody>
                    <a:bodyPr/>
                    <a:lstStyle/>
                    <a:p>
                      <a:r>
                        <a:rPr lang="en-US" sz="1100" dirty="0" err="1" smtClean="0"/>
                        <a:t>HostSSL</a:t>
                      </a:r>
                      <a:endParaRPr lang="en-US" sz="1100" dirty="0"/>
                    </a:p>
                  </a:txBody>
                  <a:tcPr/>
                </a:tc>
                <a:tc>
                  <a:txBody>
                    <a:bodyPr/>
                    <a:lstStyle/>
                    <a:p>
                      <a:r>
                        <a:rPr lang="en-US" sz="1100" dirty="0" smtClean="0"/>
                        <a:t>Database</a:t>
                      </a:r>
                      <a:endParaRPr lang="en-US" sz="1100" dirty="0"/>
                    </a:p>
                  </a:txBody>
                  <a:tcPr/>
                </a:tc>
                <a:tc>
                  <a:txBody>
                    <a:bodyPr/>
                    <a:lstStyle/>
                    <a:p>
                      <a:r>
                        <a:rPr lang="en-US" sz="1100" dirty="0" smtClean="0"/>
                        <a:t>User</a:t>
                      </a:r>
                      <a:endParaRPr lang="en-US" sz="1100" dirty="0"/>
                    </a:p>
                  </a:txBody>
                  <a:tcPr/>
                </a:tc>
                <a:tc>
                  <a:txBody>
                    <a:bodyPr/>
                    <a:lstStyle/>
                    <a:p>
                      <a:r>
                        <a:rPr lang="en-US" sz="1100" dirty="0" smtClean="0"/>
                        <a:t>Address</a:t>
                      </a:r>
                      <a:endParaRPr lang="en-US" sz="1100" dirty="0"/>
                    </a:p>
                  </a:txBody>
                  <a:tcPr/>
                </a:tc>
                <a:tc>
                  <a:txBody>
                    <a:bodyPr/>
                    <a:lstStyle/>
                    <a:p>
                      <a:endParaRPr lang="en-US" sz="1100"/>
                    </a:p>
                  </a:txBody>
                  <a:tcPr/>
                </a:tc>
                <a:tc>
                  <a:txBody>
                    <a:bodyPr/>
                    <a:lstStyle/>
                    <a:p>
                      <a:endParaRPr lang="en-US" sz="1100"/>
                    </a:p>
                  </a:txBody>
                  <a:tcPr/>
                </a:tc>
                <a:tc>
                  <a:txBody>
                    <a:bodyPr/>
                    <a:lstStyle/>
                    <a:p>
                      <a:r>
                        <a:rPr lang="en-US" sz="1100" dirty="0" err="1" smtClean="0"/>
                        <a:t>Auth</a:t>
                      </a:r>
                      <a:r>
                        <a:rPr lang="en-US" sz="1100" dirty="0" smtClean="0"/>
                        <a:t>-method</a:t>
                      </a:r>
                      <a:endParaRPr lang="en-US" sz="1100" dirty="0"/>
                    </a:p>
                  </a:txBody>
                  <a:tcPr/>
                </a:tc>
                <a:tc>
                  <a:txBody>
                    <a:bodyPr/>
                    <a:lstStyle/>
                    <a:p>
                      <a:r>
                        <a:rPr lang="en-US" sz="1100" dirty="0" smtClean="0"/>
                        <a:t>[</a:t>
                      </a:r>
                      <a:r>
                        <a:rPr lang="en-US" sz="1100" dirty="0" err="1" smtClean="0"/>
                        <a:t>Auth</a:t>
                      </a:r>
                      <a:r>
                        <a:rPr lang="en-US" sz="1100" dirty="0" smtClean="0"/>
                        <a:t>-options]</a:t>
                      </a:r>
                      <a:endParaRPr lang="en-US" sz="1100" dirty="0"/>
                    </a:p>
                  </a:txBody>
                  <a:tcPr/>
                </a:tc>
              </a:tr>
              <a:tr h="189328">
                <a:tc>
                  <a:txBody>
                    <a:bodyPr/>
                    <a:lstStyle/>
                    <a:p>
                      <a:r>
                        <a:rPr lang="en-US" sz="1100" dirty="0" err="1" smtClean="0"/>
                        <a:t>HostNoSSL</a:t>
                      </a:r>
                      <a:endParaRPr lang="en-US" sz="1100" dirty="0"/>
                    </a:p>
                  </a:txBody>
                  <a:tcPr/>
                </a:tc>
                <a:tc>
                  <a:txBody>
                    <a:bodyPr/>
                    <a:lstStyle/>
                    <a:p>
                      <a:r>
                        <a:rPr lang="en-US" sz="1100" dirty="0" smtClean="0"/>
                        <a:t>Database</a:t>
                      </a:r>
                      <a:endParaRPr lang="en-US" sz="1100" dirty="0"/>
                    </a:p>
                  </a:txBody>
                  <a:tcPr/>
                </a:tc>
                <a:tc>
                  <a:txBody>
                    <a:bodyPr/>
                    <a:lstStyle/>
                    <a:p>
                      <a:r>
                        <a:rPr lang="en-US" sz="1100" dirty="0" smtClean="0"/>
                        <a:t>User</a:t>
                      </a:r>
                      <a:endParaRPr lang="en-US" sz="1100" dirty="0"/>
                    </a:p>
                  </a:txBody>
                  <a:tcPr/>
                </a:tc>
                <a:tc>
                  <a:txBody>
                    <a:bodyPr/>
                    <a:lstStyle/>
                    <a:p>
                      <a:r>
                        <a:rPr lang="en-US" sz="1100" dirty="0" smtClean="0"/>
                        <a:t>Address</a:t>
                      </a:r>
                      <a:endParaRPr lang="en-US" sz="1100" dirty="0"/>
                    </a:p>
                  </a:txBody>
                  <a:tcPr/>
                </a:tc>
                <a:tc>
                  <a:txBody>
                    <a:bodyPr/>
                    <a:lstStyle/>
                    <a:p>
                      <a:endParaRPr lang="en-US" sz="1100" dirty="0"/>
                    </a:p>
                  </a:txBody>
                  <a:tcPr/>
                </a:tc>
                <a:tc>
                  <a:txBody>
                    <a:bodyPr/>
                    <a:lstStyle/>
                    <a:p>
                      <a:endParaRPr lang="en-US" sz="1100"/>
                    </a:p>
                  </a:txBody>
                  <a:tcPr/>
                </a:tc>
                <a:tc>
                  <a:txBody>
                    <a:bodyPr/>
                    <a:lstStyle/>
                    <a:p>
                      <a:r>
                        <a:rPr lang="en-US" sz="1100" dirty="0" err="1" smtClean="0"/>
                        <a:t>Auth</a:t>
                      </a:r>
                      <a:r>
                        <a:rPr lang="en-US" sz="1100" dirty="0" smtClean="0"/>
                        <a:t>-method</a:t>
                      </a:r>
                      <a:endParaRPr lang="en-US" sz="1100" dirty="0"/>
                    </a:p>
                  </a:txBody>
                  <a:tcPr/>
                </a:tc>
                <a:tc>
                  <a:txBody>
                    <a:bodyPr/>
                    <a:lstStyle/>
                    <a:p>
                      <a:r>
                        <a:rPr lang="en-US" sz="1100" dirty="0" smtClean="0"/>
                        <a:t>[</a:t>
                      </a:r>
                      <a:r>
                        <a:rPr lang="en-US" sz="1100" dirty="0" err="1" smtClean="0"/>
                        <a:t>Auth</a:t>
                      </a:r>
                      <a:r>
                        <a:rPr lang="en-US" sz="1100" dirty="0" smtClean="0"/>
                        <a:t>-options]</a:t>
                      </a:r>
                      <a:endParaRPr lang="en-US" sz="1100" dirty="0"/>
                    </a:p>
                  </a:txBody>
                  <a:tcPr/>
                </a:tc>
              </a:tr>
              <a:tr h="189328">
                <a:tc>
                  <a:txBody>
                    <a:bodyPr/>
                    <a:lstStyle/>
                    <a:p>
                      <a:r>
                        <a:rPr lang="en-US" sz="1100" dirty="0" smtClean="0"/>
                        <a:t>Host</a:t>
                      </a:r>
                      <a:endParaRPr lang="en-US" sz="1100" dirty="0"/>
                    </a:p>
                  </a:txBody>
                  <a:tcPr/>
                </a:tc>
                <a:tc>
                  <a:txBody>
                    <a:bodyPr/>
                    <a:lstStyle/>
                    <a:p>
                      <a:r>
                        <a:rPr lang="en-US" sz="1100" dirty="0" smtClean="0"/>
                        <a:t>Database</a:t>
                      </a:r>
                      <a:endParaRPr lang="en-US" sz="1100" dirty="0"/>
                    </a:p>
                  </a:txBody>
                  <a:tcPr/>
                </a:tc>
                <a:tc>
                  <a:txBody>
                    <a:bodyPr/>
                    <a:lstStyle/>
                    <a:p>
                      <a:r>
                        <a:rPr lang="en-US" sz="1100" dirty="0" smtClean="0"/>
                        <a:t>User</a:t>
                      </a:r>
                      <a:endParaRPr lang="en-US" sz="1100" dirty="0"/>
                    </a:p>
                  </a:txBody>
                  <a:tcPr/>
                </a:tc>
                <a:tc>
                  <a:txBody>
                    <a:bodyPr/>
                    <a:lstStyle/>
                    <a:p>
                      <a:endParaRPr lang="en-US" sz="1100" dirty="0"/>
                    </a:p>
                  </a:txBody>
                  <a:tcPr/>
                </a:tc>
                <a:tc>
                  <a:txBody>
                    <a:bodyPr/>
                    <a:lstStyle/>
                    <a:p>
                      <a:r>
                        <a:rPr lang="en-US" sz="1100" dirty="0" smtClean="0"/>
                        <a:t>IP-Address</a:t>
                      </a:r>
                      <a:endParaRPr lang="en-US" sz="1100" dirty="0"/>
                    </a:p>
                  </a:txBody>
                  <a:tcPr/>
                </a:tc>
                <a:tc>
                  <a:txBody>
                    <a:bodyPr/>
                    <a:lstStyle/>
                    <a:p>
                      <a:r>
                        <a:rPr lang="en-US" sz="1100" dirty="0" smtClean="0"/>
                        <a:t>IP-Mask</a:t>
                      </a:r>
                      <a:endParaRPr lang="en-US" sz="1100" dirty="0"/>
                    </a:p>
                  </a:txBody>
                  <a:tcPr/>
                </a:tc>
                <a:tc>
                  <a:txBody>
                    <a:bodyPr/>
                    <a:lstStyle/>
                    <a:p>
                      <a:r>
                        <a:rPr lang="en-US" sz="1100" dirty="0" err="1" smtClean="0"/>
                        <a:t>Auth</a:t>
                      </a:r>
                      <a:r>
                        <a:rPr lang="en-US" sz="1100" dirty="0" smtClean="0"/>
                        <a:t>-method</a:t>
                      </a:r>
                      <a:endParaRPr lang="en-US" sz="1100" dirty="0"/>
                    </a:p>
                  </a:txBody>
                  <a:tcPr/>
                </a:tc>
                <a:tc>
                  <a:txBody>
                    <a:bodyPr/>
                    <a:lstStyle/>
                    <a:p>
                      <a:r>
                        <a:rPr lang="en-US" sz="1100" dirty="0" smtClean="0"/>
                        <a:t>[</a:t>
                      </a:r>
                      <a:r>
                        <a:rPr lang="en-US" sz="1100" dirty="0" err="1" smtClean="0"/>
                        <a:t>Auth</a:t>
                      </a:r>
                      <a:r>
                        <a:rPr lang="en-US" sz="1100" dirty="0" smtClean="0"/>
                        <a:t>-options]</a:t>
                      </a:r>
                      <a:endParaRPr lang="en-US" sz="1100" dirty="0"/>
                    </a:p>
                  </a:txBody>
                  <a:tcPr/>
                </a:tc>
              </a:tr>
              <a:tr h="189328">
                <a:tc>
                  <a:txBody>
                    <a:bodyPr/>
                    <a:lstStyle/>
                    <a:p>
                      <a:r>
                        <a:rPr lang="en-US" sz="1100" dirty="0" err="1" smtClean="0"/>
                        <a:t>HostSSL</a:t>
                      </a:r>
                      <a:endParaRPr lang="en-US" sz="1100" dirty="0"/>
                    </a:p>
                  </a:txBody>
                  <a:tcPr/>
                </a:tc>
                <a:tc>
                  <a:txBody>
                    <a:bodyPr/>
                    <a:lstStyle/>
                    <a:p>
                      <a:r>
                        <a:rPr lang="en-US" sz="1100" dirty="0" smtClean="0"/>
                        <a:t>Database</a:t>
                      </a:r>
                      <a:endParaRPr lang="en-US" sz="1100" dirty="0"/>
                    </a:p>
                  </a:txBody>
                  <a:tcPr/>
                </a:tc>
                <a:tc>
                  <a:txBody>
                    <a:bodyPr/>
                    <a:lstStyle/>
                    <a:p>
                      <a:r>
                        <a:rPr lang="en-US" sz="1100" dirty="0" smtClean="0"/>
                        <a:t>User</a:t>
                      </a:r>
                      <a:endParaRPr lang="en-US" sz="1100" dirty="0"/>
                    </a:p>
                  </a:txBody>
                  <a:tcPr/>
                </a:tc>
                <a:tc>
                  <a:txBody>
                    <a:bodyPr/>
                    <a:lstStyle/>
                    <a:p>
                      <a:endParaRPr lang="en-US" sz="1100" dirty="0"/>
                    </a:p>
                  </a:txBody>
                  <a:tcPr/>
                </a:tc>
                <a:tc>
                  <a:txBody>
                    <a:bodyPr/>
                    <a:lstStyle/>
                    <a:p>
                      <a:r>
                        <a:rPr lang="en-US" sz="1100" dirty="0" smtClean="0"/>
                        <a:t>IP-Address</a:t>
                      </a:r>
                      <a:endParaRPr lang="en-US" sz="1100" dirty="0"/>
                    </a:p>
                  </a:txBody>
                  <a:tcPr/>
                </a:tc>
                <a:tc>
                  <a:txBody>
                    <a:bodyPr/>
                    <a:lstStyle/>
                    <a:p>
                      <a:r>
                        <a:rPr lang="en-US" sz="1100" dirty="0" smtClean="0"/>
                        <a:t>IP-Mask</a:t>
                      </a:r>
                      <a:endParaRPr lang="en-US" sz="1100" dirty="0"/>
                    </a:p>
                  </a:txBody>
                  <a:tcPr/>
                </a:tc>
                <a:tc>
                  <a:txBody>
                    <a:bodyPr/>
                    <a:lstStyle/>
                    <a:p>
                      <a:r>
                        <a:rPr lang="en-US" sz="1100" dirty="0" err="1" smtClean="0"/>
                        <a:t>Auth</a:t>
                      </a:r>
                      <a:r>
                        <a:rPr lang="en-US" sz="1100" dirty="0" smtClean="0"/>
                        <a:t>-method</a:t>
                      </a:r>
                      <a:endParaRPr lang="en-US" sz="1100" dirty="0"/>
                    </a:p>
                  </a:txBody>
                  <a:tcPr/>
                </a:tc>
                <a:tc>
                  <a:txBody>
                    <a:bodyPr/>
                    <a:lstStyle/>
                    <a:p>
                      <a:r>
                        <a:rPr lang="en-US" sz="1100" dirty="0" smtClean="0"/>
                        <a:t>[</a:t>
                      </a:r>
                      <a:r>
                        <a:rPr lang="en-US" sz="1100" dirty="0" err="1" smtClean="0"/>
                        <a:t>Auth</a:t>
                      </a:r>
                      <a:r>
                        <a:rPr lang="en-US" sz="1100" dirty="0" smtClean="0"/>
                        <a:t>-options]</a:t>
                      </a:r>
                      <a:endParaRPr lang="en-US" sz="1100" dirty="0"/>
                    </a:p>
                  </a:txBody>
                  <a:tcPr/>
                </a:tc>
              </a:tr>
              <a:tr h="189328">
                <a:tc>
                  <a:txBody>
                    <a:bodyPr/>
                    <a:lstStyle/>
                    <a:p>
                      <a:r>
                        <a:rPr lang="en-US" sz="1100" dirty="0" err="1" smtClean="0"/>
                        <a:t>HostNoSSL</a:t>
                      </a:r>
                      <a:endParaRPr lang="en-US" sz="1100" dirty="0"/>
                    </a:p>
                  </a:txBody>
                  <a:tcPr/>
                </a:tc>
                <a:tc>
                  <a:txBody>
                    <a:bodyPr/>
                    <a:lstStyle/>
                    <a:p>
                      <a:r>
                        <a:rPr lang="en-US" sz="1100" dirty="0" smtClean="0"/>
                        <a:t>Database</a:t>
                      </a:r>
                      <a:endParaRPr lang="en-US" sz="1100" dirty="0"/>
                    </a:p>
                  </a:txBody>
                  <a:tcPr/>
                </a:tc>
                <a:tc>
                  <a:txBody>
                    <a:bodyPr/>
                    <a:lstStyle/>
                    <a:p>
                      <a:r>
                        <a:rPr lang="en-US" sz="1100" dirty="0" smtClean="0"/>
                        <a:t>User</a:t>
                      </a:r>
                      <a:endParaRPr lang="en-US" sz="1100" dirty="0"/>
                    </a:p>
                  </a:txBody>
                  <a:tcPr/>
                </a:tc>
                <a:tc>
                  <a:txBody>
                    <a:bodyPr/>
                    <a:lstStyle/>
                    <a:p>
                      <a:endParaRPr lang="en-US" sz="1100" dirty="0"/>
                    </a:p>
                  </a:txBody>
                  <a:tcPr/>
                </a:tc>
                <a:tc>
                  <a:txBody>
                    <a:bodyPr/>
                    <a:lstStyle/>
                    <a:p>
                      <a:r>
                        <a:rPr lang="en-US" sz="1100" dirty="0" smtClean="0"/>
                        <a:t>IP-Address</a:t>
                      </a:r>
                      <a:endParaRPr lang="en-US" sz="1100" dirty="0"/>
                    </a:p>
                  </a:txBody>
                  <a:tcPr/>
                </a:tc>
                <a:tc>
                  <a:txBody>
                    <a:bodyPr/>
                    <a:lstStyle/>
                    <a:p>
                      <a:r>
                        <a:rPr lang="en-US" sz="1100" dirty="0" smtClean="0"/>
                        <a:t>IP-Mask</a:t>
                      </a:r>
                      <a:endParaRPr lang="en-US" sz="1100" dirty="0"/>
                    </a:p>
                  </a:txBody>
                  <a:tcPr/>
                </a:tc>
                <a:tc>
                  <a:txBody>
                    <a:bodyPr/>
                    <a:lstStyle/>
                    <a:p>
                      <a:r>
                        <a:rPr lang="en-US" sz="1100" dirty="0" err="1" smtClean="0"/>
                        <a:t>Auth</a:t>
                      </a:r>
                      <a:r>
                        <a:rPr lang="en-US" sz="1100" dirty="0" smtClean="0"/>
                        <a:t>-method</a:t>
                      </a:r>
                      <a:endParaRPr lang="en-US" sz="1100" dirty="0"/>
                    </a:p>
                  </a:txBody>
                  <a:tcPr/>
                </a:tc>
                <a:tc>
                  <a:txBody>
                    <a:bodyPr/>
                    <a:lstStyle/>
                    <a:p>
                      <a:r>
                        <a:rPr lang="en-US" sz="1100" dirty="0" smtClean="0"/>
                        <a:t>[</a:t>
                      </a:r>
                      <a:r>
                        <a:rPr lang="en-US" sz="1100" dirty="0" err="1" smtClean="0"/>
                        <a:t>Auth</a:t>
                      </a:r>
                      <a:r>
                        <a:rPr lang="en-US" sz="1100" dirty="0" smtClean="0"/>
                        <a:t>-options]</a:t>
                      </a:r>
                      <a:endParaRPr lang="en-US" sz="1100" dirty="0"/>
                    </a:p>
                  </a:txBody>
                  <a:tcPr/>
                </a:tc>
              </a:tr>
            </a:tbl>
          </a:graphicData>
        </a:graphic>
      </p:graphicFrame>
    </p:spTree>
    <p:extLst>
      <p:ext uri="{BB962C8B-B14F-4D97-AF65-F5344CB8AC3E}">
        <p14:creationId xmlns:p14="http://schemas.microsoft.com/office/powerpoint/2010/main" val="93102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Databases</a:t>
            </a:r>
            <a:endParaRPr lang="en-US" dirty="0"/>
          </a:p>
        </p:txBody>
      </p:sp>
      <p:sp>
        <p:nvSpPr>
          <p:cNvPr id="6" name="Content Placeholder 5"/>
          <p:cNvSpPr>
            <a:spLocks noGrp="1"/>
          </p:cNvSpPr>
          <p:nvPr>
            <p:ph idx="1"/>
          </p:nvPr>
        </p:nvSpPr>
        <p:spPr/>
        <p:txBody>
          <a:bodyPr>
            <a:normAutofit fontScale="92500" lnSpcReduction="20000"/>
          </a:bodyPr>
          <a:lstStyle/>
          <a:p>
            <a:r>
              <a:rPr lang="en-US" dirty="0" smtClean="0"/>
              <a:t>All – This is what most people use.</a:t>
            </a:r>
          </a:p>
          <a:p>
            <a:r>
              <a:rPr lang="en-US" dirty="0" err="1" smtClean="0"/>
              <a:t>Sameuser</a:t>
            </a:r>
            <a:r>
              <a:rPr lang="en-US" dirty="0" smtClean="0"/>
              <a:t> – Tries to connect to a database that is exactly the same name as the user who is logging into the server. User does not need to specify database in their connection string.</a:t>
            </a:r>
          </a:p>
          <a:p>
            <a:r>
              <a:rPr lang="en-US" dirty="0" smtClean="0"/>
              <a:t>Database name – Specify a specific database</a:t>
            </a:r>
          </a:p>
          <a:p>
            <a:r>
              <a:rPr lang="en-US" dirty="0" smtClean="0"/>
              <a:t>@</a:t>
            </a:r>
            <a:r>
              <a:rPr lang="en-US" dirty="0" err="1" smtClean="0"/>
              <a:t>dbs</a:t>
            </a:r>
            <a:r>
              <a:rPr lang="en-US" dirty="0" smtClean="0"/>
              <a:t> </a:t>
            </a:r>
            <a:r>
              <a:rPr lang="en-US" dirty="0"/>
              <a:t>– This allows you to file containing a list located at $</a:t>
            </a:r>
            <a:r>
              <a:rPr lang="en-US" dirty="0" smtClean="0"/>
              <a:t>PGDATA/dbs</a:t>
            </a:r>
            <a:r>
              <a:rPr lang="en-US" dirty="0"/>
              <a:t>.</a:t>
            </a:r>
          </a:p>
          <a:p>
            <a:r>
              <a:rPr lang="en-US" dirty="0"/>
              <a:t>@/</a:t>
            </a:r>
            <a:r>
              <a:rPr lang="en-US" dirty="0" err="1" smtClean="0"/>
              <a:t>etc</a:t>
            </a:r>
            <a:r>
              <a:rPr lang="en-US" dirty="0" smtClean="0"/>
              <a:t>/</a:t>
            </a:r>
            <a:r>
              <a:rPr lang="en-US" dirty="0" err="1" smtClean="0"/>
              <a:t>dbs</a:t>
            </a:r>
            <a:r>
              <a:rPr lang="en-US" dirty="0"/>
              <a:t>@ – This allows you to file containing a list located at /</a:t>
            </a:r>
            <a:r>
              <a:rPr lang="en-US" dirty="0" err="1" smtClean="0"/>
              <a:t>etc</a:t>
            </a:r>
            <a:r>
              <a:rPr lang="en-US" dirty="0" smtClean="0"/>
              <a:t>/dbs.</a:t>
            </a:r>
            <a:endParaRPr lang="en-US" dirty="0"/>
          </a:p>
          <a:p>
            <a:endParaRPr lang="en-US" dirty="0"/>
          </a:p>
          <a:p>
            <a:r>
              <a:rPr lang="en-US" dirty="0"/>
              <a:t>This may be a comma separated list</a:t>
            </a:r>
            <a:r>
              <a:rPr lang="en-US" dirty="0" smtClean="0"/>
              <a:t>.</a:t>
            </a:r>
            <a:endParaRPr lang="en-US" dirty="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7</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1115495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Users</a:t>
            </a:r>
            <a:endParaRPr lang="en-US" dirty="0"/>
          </a:p>
        </p:txBody>
      </p:sp>
      <p:sp>
        <p:nvSpPr>
          <p:cNvPr id="6" name="Content Placeholder 5"/>
          <p:cNvSpPr>
            <a:spLocks noGrp="1"/>
          </p:cNvSpPr>
          <p:nvPr>
            <p:ph idx="1"/>
          </p:nvPr>
        </p:nvSpPr>
        <p:spPr/>
        <p:txBody>
          <a:bodyPr>
            <a:normAutofit fontScale="92500" lnSpcReduction="10000"/>
          </a:bodyPr>
          <a:lstStyle/>
          <a:p>
            <a:r>
              <a:rPr lang="en-US" dirty="0" smtClean="0"/>
              <a:t>All – This is what most people use.</a:t>
            </a:r>
          </a:p>
          <a:p>
            <a:r>
              <a:rPr lang="en-US" dirty="0" smtClean="0"/>
              <a:t>User name – Specify a specific user.</a:t>
            </a:r>
          </a:p>
          <a:p>
            <a:r>
              <a:rPr lang="en-US" dirty="0"/>
              <a:t>@admins – This allows you to file containing a list located </a:t>
            </a:r>
            <a:r>
              <a:rPr lang="en-US" dirty="0" smtClean="0"/>
              <a:t>at </a:t>
            </a:r>
            <a:r>
              <a:rPr lang="en-US" dirty="0"/>
              <a:t>$PGDATA/admins.</a:t>
            </a:r>
          </a:p>
          <a:p>
            <a:r>
              <a:rPr lang="en-US" dirty="0" smtClean="0"/>
              <a:t>@/</a:t>
            </a:r>
            <a:r>
              <a:rPr lang="en-US" dirty="0" err="1" smtClean="0"/>
              <a:t>etc</a:t>
            </a:r>
            <a:r>
              <a:rPr lang="en-US" dirty="0" smtClean="0"/>
              <a:t>/admins@ </a:t>
            </a:r>
            <a:r>
              <a:rPr lang="en-US" dirty="0"/>
              <a:t>– This allows you to file containing a list located </a:t>
            </a:r>
            <a:r>
              <a:rPr lang="en-US" dirty="0" smtClean="0"/>
              <a:t>at /</a:t>
            </a:r>
            <a:r>
              <a:rPr lang="en-US" dirty="0" err="1" smtClean="0"/>
              <a:t>etc</a:t>
            </a:r>
            <a:r>
              <a:rPr lang="en-US" dirty="0" smtClean="0"/>
              <a:t>/admins</a:t>
            </a:r>
            <a:r>
              <a:rPr lang="en-US" dirty="0"/>
              <a:t>.</a:t>
            </a:r>
          </a:p>
          <a:p>
            <a:r>
              <a:rPr lang="en-US" dirty="0" smtClean="0"/>
              <a:t>+support – </a:t>
            </a:r>
            <a:r>
              <a:rPr lang="en-US" dirty="0"/>
              <a:t>This allows you to specify a specific group of users who are allowed to log in.</a:t>
            </a:r>
          </a:p>
          <a:p>
            <a:endParaRPr lang="en-US" dirty="0" smtClean="0"/>
          </a:p>
          <a:p>
            <a:r>
              <a:rPr lang="en-US" dirty="0" smtClean="0"/>
              <a:t>This may be a comma separated list.</a:t>
            </a:r>
            <a:endParaRPr lang="en-US" dirty="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8</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2528478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Auth</a:t>
            </a:r>
            <a:r>
              <a:rPr lang="en-US" dirty="0" smtClean="0"/>
              <a:t>-Method’s</a:t>
            </a:r>
            <a:endParaRPr lang="en-US" dirty="0"/>
          </a:p>
        </p:txBody>
      </p:sp>
      <p:sp>
        <p:nvSpPr>
          <p:cNvPr id="6" name="Content Placeholder 5"/>
          <p:cNvSpPr>
            <a:spLocks noGrp="1"/>
          </p:cNvSpPr>
          <p:nvPr>
            <p:ph idx="1"/>
          </p:nvPr>
        </p:nvSpPr>
        <p:spPr/>
        <p:txBody>
          <a:bodyPr>
            <a:normAutofit fontScale="55000" lnSpcReduction="20000"/>
          </a:bodyPr>
          <a:lstStyle/>
          <a:p>
            <a:r>
              <a:rPr lang="en-US" dirty="0" smtClean="0"/>
              <a:t>trust – No Password needed.</a:t>
            </a:r>
            <a:endParaRPr lang="en-US" dirty="0"/>
          </a:p>
          <a:p>
            <a:r>
              <a:rPr lang="en-US" dirty="0"/>
              <a:t>reject </a:t>
            </a:r>
            <a:r>
              <a:rPr lang="en-US" dirty="0" smtClean="0"/>
              <a:t> - Reject All Connections.</a:t>
            </a:r>
            <a:endParaRPr lang="en-US" dirty="0"/>
          </a:p>
          <a:p>
            <a:r>
              <a:rPr lang="en-US" dirty="0" smtClean="0"/>
              <a:t>md5 – Passwords are stored inside of Postgres using a MD5 Hash.</a:t>
            </a:r>
            <a:endParaRPr lang="en-US" dirty="0"/>
          </a:p>
          <a:p>
            <a:r>
              <a:rPr lang="en-US" dirty="0" smtClean="0"/>
              <a:t>password – Clear text password, both sending and storage inside of Postgres.</a:t>
            </a:r>
          </a:p>
          <a:p>
            <a:r>
              <a:rPr lang="en-US" dirty="0" err="1" smtClean="0"/>
              <a:t>gss</a:t>
            </a:r>
            <a:r>
              <a:rPr lang="en-US" dirty="0" smtClean="0"/>
              <a:t> </a:t>
            </a:r>
            <a:r>
              <a:rPr lang="en-US" dirty="0"/>
              <a:t>–</a:t>
            </a:r>
            <a:r>
              <a:rPr lang="en-US" dirty="0" smtClean="0"/>
              <a:t> Use </a:t>
            </a:r>
            <a:r>
              <a:rPr lang="en-US" dirty="0"/>
              <a:t>GSSAPI to authenticate the </a:t>
            </a:r>
            <a:r>
              <a:rPr lang="en-US" dirty="0" smtClean="0"/>
              <a:t>TCP/IP user.</a:t>
            </a:r>
          </a:p>
          <a:p>
            <a:r>
              <a:rPr lang="en-US" dirty="0" err="1" smtClean="0"/>
              <a:t>sspi</a:t>
            </a:r>
            <a:r>
              <a:rPr lang="en-US" dirty="0" smtClean="0"/>
              <a:t> – Only available on Windows Servers.</a:t>
            </a:r>
          </a:p>
          <a:p>
            <a:r>
              <a:rPr lang="en-US" dirty="0" smtClean="0"/>
              <a:t>ident – For TCP/IP connections, obtain </a:t>
            </a:r>
            <a:r>
              <a:rPr lang="en-US" dirty="0"/>
              <a:t>the </a:t>
            </a:r>
            <a:r>
              <a:rPr lang="en-US" dirty="0" smtClean="0"/>
              <a:t>user </a:t>
            </a:r>
            <a:r>
              <a:rPr lang="en-US" dirty="0"/>
              <a:t>name </a:t>
            </a:r>
            <a:r>
              <a:rPr lang="en-US" dirty="0" smtClean="0"/>
              <a:t>by </a:t>
            </a:r>
            <a:r>
              <a:rPr lang="en-US" dirty="0"/>
              <a:t>contacting the ident server on the </a:t>
            </a:r>
            <a:r>
              <a:rPr lang="en-US" dirty="0" smtClean="0"/>
              <a:t>client. If local connection automatically use peer instead.</a:t>
            </a:r>
            <a:endParaRPr lang="en-US" dirty="0"/>
          </a:p>
          <a:p>
            <a:r>
              <a:rPr lang="en-US" dirty="0"/>
              <a:t>peer </a:t>
            </a:r>
            <a:r>
              <a:rPr lang="en-US" dirty="0" smtClean="0"/>
              <a:t>– For local connections, obtain </a:t>
            </a:r>
            <a:r>
              <a:rPr lang="en-US" dirty="0"/>
              <a:t>the client's operating system user </a:t>
            </a:r>
            <a:r>
              <a:rPr lang="en-US" dirty="0" smtClean="0"/>
              <a:t>name.</a:t>
            </a:r>
            <a:endParaRPr lang="en-US" dirty="0"/>
          </a:p>
          <a:p>
            <a:r>
              <a:rPr lang="en-US" dirty="0" err="1"/>
              <a:t>ldap</a:t>
            </a:r>
            <a:r>
              <a:rPr lang="en-US" dirty="0"/>
              <a:t> </a:t>
            </a:r>
            <a:r>
              <a:rPr lang="en-US" dirty="0" smtClean="0"/>
              <a:t>– LDAP Server.</a:t>
            </a:r>
            <a:endParaRPr lang="en-US" dirty="0"/>
          </a:p>
          <a:p>
            <a:r>
              <a:rPr lang="en-US" dirty="0"/>
              <a:t>radius </a:t>
            </a:r>
            <a:r>
              <a:rPr lang="en-US" dirty="0" smtClean="0"/>
              <a:t> - RADIUS Server.</a:t>
            </a:r>
            <a:endParaRPr lang="en-US" dirty="0"/>
          </a:p>
          <a:p>
            <a:r>
              <a:rPr lang="en-US" dirty="0" smtClean="0"/>
              <a:t>cert – Uses SSL Certificates. Each users has their owned signed certificate which as an expiration date built into the certificate.</a:t>
            </a:r>
            <a:endParaRPr lang="en-US" dirty="0"/>
          </a:p>
          <a:p>
            <a:r>
              <a:rPr lang="en-US" dirty="0"/>
              <a:t>pam </a:t>
            </a:r>
            <a:r>
              <a:rPr lang="en-US" dirty="0" smtClean="0"/>
              <a:t> -  Pluggable </a:t>
            </a:r>
            <a:r>
              <a:rPr lang="en-US" dirty="0"/>
              <a:t>Authentication Modules (PAM</a:t>
            </a:r>
            <a:r>
              <a:rPr lang="en-US" dirty="0" smtClean="0"/>
              <a:t>).</a:t>
            </a:r>
            <a:endParaRPr lang="en-US" dirty="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9</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3449171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Address</a:t>
            </a:r>
            <a:endParaRPr lang="en-US" dirty="0"/>
          </a:p>
        </p:txBody>
      </p:sp>
      <p:sp>
        <p:nvSpPr>
          <p:cNvPr id="6" name="Content Placeholder 5"/>
          <p:cNvSpPr>
            <a:spLocks noGrp="1"/>
          </p:cNvSpPr>
          <p:nvPr>
            <p:ph idx="1"/>
          </p:nvPr>
        </p:nvSpPr>
        <p:spPr/>
        <p:txBody>
          <a:bodyPr>
            <a:normAutofit/>
          </a:bodyPr>
          <a:lstStyle/>
          <a:p>
            <a:r>
              <a:rPr lang="en-US" dirty="0" smtClean="0"/>
              <a:t>127.0.0.1/32 – IPv4 Loopback adapter</a:t>
            </a:r>
          </a:p>
          <a:p>
            <a:r>
              <a:rPr lang="en-US" dirty="0"/>
              <a:t>::</a:t>
            </a:r>
            <a:r>
              <a:rPr lang="en-US" dirty="0" smtClean="0"/>
              <a:t>1/128 – IPv6 Loopback adapter.</a:t>
            </a:r>
          </a:p>
          <a:p>
            <a:r>
              <a:rPr lang="en-US" dirty="0" smtClean="0"/>
              <a:t>Localhost – Uses the host name of the server, for local connections only.</a:t>
            </a:r>
          </a:p>
          <a:p>
            <a:r>
              <a:rPr lang="en-US" dirty="0" smtClean="0"/>
              <a:t>192.168.93.0/24 – C-Block of IPv4 addresses aka 192.168.3.x</a:t>
            </a:r>
          </a:p>
          <a:p>
            <a:r>
              <a:rPr lang="en-US" dirty="0" smtClean="0"/>
              <a:t>192.168.12.10/32 – Single IPv4 Address</a:t>
            </a:r>
          </a:p>
          <a:p>
            <a:r>
              <a:rPr lang="en-US" dirty="0"/>
              <a:t>.</a:t>
            </a:r>
            <a:r>
              <a:rPr lang="en-US" dirty="0" smtClean="0"/>
              <a:t>example.com – All hosts from *.example.com</a:t>
            </a:r>
          </a:p>
          <a:p>
            <a:r>
              <a:rPr lang="en-US" dirty="0" smtClean="0"/>
              <a:t>0.0.0.0/0 – Allow Everybody</a:t>
            </a:r>
            <a:endParaRPr lang="en-US" dirty="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10</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2884037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IP-Address / IP-Mask</a:t>
            </a:r>
            <a:endParaRPr lang="en-US" dirty="0"/>
          </a:p>
        </p:txBody>
      </p:sp>
      <p:sp>
        <p:nvSpPr>
          <p:cNvPr id="6" name="Content Placeholder 5"/>
          <p:cNvSpPr>
            <a:spLocks noGrp="1"/>
          </p:cNvSpPr>
          <p:nvPr>
            <p:ph idx="1"/>
          </p:nvPr>
        </p:nvSpPr>
        <p:spPr/>
        <p:txBody>
          <a:bodyPr>
            <a:normAutofit/>
          </a:bodyPr>
          <a:lstStyle/>
          <a:p>
            <a:r>
              <a:rPr lang="en-US" dirty="0"/>
              <a:t>127.0.0.1 </a:t>
            </a:r>
            <a:r>
              <a:rPr lang="en-US" dirty="0" smtClean="0"/>
              <a:t>          255.255.255.255 – IPv4 Loopback adapter</a:t>
            </a:r>
          </a:p>
          <a:p>
            <a:r>
              <a:rPr lang="en-US" dirty="0" smtClean="0"/>
              <a:t>192.168.12.10  255.255.255.255</a:t>
            </a:r>
            <a:r>
              <a:rPr lang="en-US" dirty="0"/>
              <a:t> – Single IPv4 </a:t>
            </a:r>
            <a:r>
              <a:rPr lang="en-US" dirty="0" smtClean="0"/>
              <a:t>Address</a:t>
            </a:r>
          </a:p>
          <a:p>
            <a:r>
              <a:rPr lang="en-US" dirty="0" smtClean="0"/>
              <a:t>192.168.93.0     255.255.255.0 </a:t>
            </a:r>
            <a:r>
              <a:rPr lang="en-US" dirty="0"/>
              <a:t>– C-Block of IPv4 addresses aka 192.168.3.x</a:t>
            </a:r>
          </a:p>
          <a:p>
            <a:endParaRPr lang="en-US" dirty="0" smtClean="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11</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636133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Line Order</a:t>
            </a:r>
            <a:endParaRPr lang="en-US" dirty="0"/>
          </a:p>
        </p:txBody>
      </p:sp>
      <p:sp>
        <p:nvSpPr>
          <p:cNvPr id="6" name="Content Placeholder 5"/>
          <p:cNvSpPr>
            <a:spLocks noGrp="1"/>
          </p:cNvSpPr>
          <p:nvPr>
            <p:ph idx="1"/>
          </p:nvPr>
        </p:nvSpPr>
        <p:spPr/>
        <p:txBody>
          <a:bodyPr>
            <a:normAutofit fontScale="92500" lnSpcReduction="10000"/>
          </a:bodyPr>
          <a:lstStyle/>
          <a:p>
            <a:r>
              <a:rPr lang="en-US" dirty="0" smtClean="0"/>
              <a:t>The </a:t>
            </a:r>
            <a:r>
              <a:rPr lang="en-US" dirty="0" err="1" smtClean="0"/>
              <a:t>pg_hba.conf</a:t>
            </a:r>
            <a:r>
              <a:rPr lang="en-US" dirty="0" smtClean="0"/>
              <a:t> file processes the lines in order and uses the first match. For example:</a:t>
            </a:r>
          </a:p>
          <a:p>
            <a:r>
              <a:rPr lang="en-US" dirty="0"/>
              <a:t>Host   all   </a:t>
            </a:r>
            <a:r>
              <a:rPr lang="en-US" dirty="0" smtClean="0"/>
              <a:t>+</a:t>
            </a:r>
            <a:r>
              <a:rPr lang="en-US" dirty="0" err="1" smtClean="0"/>
              <a:t>ldap_users</a:t>
            </a:r>
            <a:r>
              <a:rPr lang="en-US" dirty="0" smtClean="0"/>
              <a:t>   </a:t>
            </a:r>
            <a:r>
              <a:rPr lang="en-US" dirty="0"/>
              <a:t>0.0.0.0/0   </a:t>
            </a:r>
            <a:r>
              <a:rPr lang="en-US" dirty="0" err="1" smtClean="0"/>
              <a:t>ldap</a:t>
            </a:r>
            <a:r>
              <a:rPr lang="en-US" dirty="0" smtClean="0"/>
              <a:t> [</a:t>
            </a:r>
            <a:r>
              <a:rPr lang="en-US" dirty="0" err="1" smtClean="0"/>
              <a:t>ldap</a:t>
            </a:r>
            <a:r>
              <a:rPr lang="en-US" dirty="0" smtClean="0"/>
              <a:t> options here]</a:t>
            </a:r>
            <a:br>
              <a:rPr lang="en-US" dirty="0" smtClean="0"/>
            </a:br>
            <a:r>
              <a:rPr lang="en-US" dirty="0" smtClean="0"/>
              <a:t>Host   all   </a:t>
            </a:r>
            <a:r>
              <a:rPr lang="en-US" dirty="0" err="1" smtClean="0"/>
              <a:t>all</a:t>
            </a:r>
            <a:r>
              <a:rPr lang="en-US" dirty="0" smtClean="0"/>
              <a:t>   0.0.0.0/0   md5</a:t>
            </a:r>
          </a:p>
          <a:p>
            <a:r>
              <a:rPr lang="en-US" dirty="0" smtClean="0"/>
              <a:t>Any user who is part of the group </a:t>
            </a:r>
            <a:r>
              <a:rPr lang="en-US" dirty="0" err="1" smtClean="0"/>
              <a:t>ldap_users</a:t>
            </a:r>
            <a:r>
              <a:rPr lang="en-US" dirty="0" smtClean="0"/>
              <a:t> will use the </a:t>
            </a:r>
            <a:r>
              <a:rPr lang="en-US" dirty="0" err="1" smtClean="0"/>
              <a:t>ldap</a:t>
            </a:r>
            <a:r>
              <a:rPr lang="en-US" dirty="0" smtClean="0"/>
              <a:t> authentication. Any user who is NOT part of the group </a:t>
            </a:r>
            <a:r>
              <a:rPr lang="en-US" dirty="0" err="1" smtClean="0"/>
              <a:t>ldap_users</a:t>
            </a:r>
            <a:r>
              <a:rPr lang="en-US" dirty="0" smtClean="0"/>
              <a:t> will use the md5 authentication.</a:t>
            </a:r>
          </a:p>
          <a:p>
            <a:r>
              <a:rPr lang="en-US" dirty="0" smtClean="0"/>
              <a:t>You can’t specify two types of authentication for the same database without something else being different on </a:t>
            </a:r>
            <a:r>
              <a:rPr lang="en-US" dirty="0" err="1" smtClean="0"/>
              <a:t>pg_hba.conf</a:t>
            </a:r>
            <a:r>
              <a:rPr lang="en-US" dirty="0" smtClean="0"/>
              <a:t> line.</a:t>
            </a:r>
            <a:endParaRPr lang="en-US" dirty="0"/>
          </a:p>
          <a:p>
            <a:endParaRPr lang="en-US" dirty="0" smtClean="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12</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1226712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pg_hba.conf</a:t>
            </a:r>
            <a:endParaRPr lang="en-US" dirty="0"/>
          </a:p>
        </p:txBody>
      </p:sp>
      <p:sp>
        <p:nvSpPr>
          <p:cNvPr id="8" name="Text Placeholder 7"/>
          <p:cNvSpPr>
            <a:spLocks noGrp="1"/>
          </p:cNvSpPr>
          <p:nvPr>
            <p:ph type="body" idx="1"/>
          </p:nvPr>
        </p:nvSpPr>
        <p:spPr/>
        <p:txBody>
          <a:bodyPr/>
          <a:lstStyle/>
          <a:p>
            <a:r>
              <a:rPr lang="en-US" dirty="0" smtClean="0"/>
              <a:t>Authenticating Users via </a:t>
            </a:r>
            <a:r>
              <a:rPr lang="en-US" dirty="0" smtClean="0"/>
              <a:t>LDAP/AD</a:t>
            </a:r>
            <a:endParaRPr lang="en-US" dirty="0"/>
          </a:p>
        </p:txBody>
      </p:sp>
      <p:sp>
        <p:nvSpPr>
          <p:cNvPr id="4" name="Date Placeholder 3"/>
          <p:cNvSpPr>
            <a:spLocks noGrp="1"/>
          </p:cNvSpPr>
          <p:nvPr>
            <p:ph type="dt" sz="half" idx="10"/>
          </p:nvPr>
        </p:nvSpPr>
        <p:spPr/>
        <p:txBody>
          <a:bodyPr/>
          <a:lstStyle/>
          <a:p>
            <a:r>
              <a:rPr lang="en-US" dirty="0"/>
              <a:t>10/4/2016</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13</a:t>
            </a:fld>
            <a:endParaRPr lang="en-US"/>
          </a:p>
        </p:txBody>
      </p:sp>
      <p:sp>
        <p:nvSpPr>
          <p:cNvPr id="6" name="Footer Placeholder 5"/>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3508950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Testing LDAP – </a:t>
            </a:r>
            <a:r>
              <a:rPr lang="en-US" dirty="0" err="1" smtClean="0"/>
              <a:t>ldap</a:t>
            </a:r>
            <a:r>
              <a:rPr lang="en-US" dirty="0" err="1" smtClean="0"/>
              <a:t>search</a:t>
            </a:r>
            <a:endParaRPr lang="en-US" dirty="0"/>
          </a:p>
        </p:txBody>
      </p:sp>
      <p:sp>
        <p:nvSpPr>
          <p:cNvPr id="6" name="Content Placeholder 5"/>
          <p:cNvSpPr>
            <a:spLocks noGrp="1"/>
          </p:cNvSpPr>
          <p:nvPr>
            <p:ph idx="1"/>
          </p:nvPr>
        </p:nvSpPr>
        <p:spPr/>
        <p:txBody>
          <a:bodyPr>
            <a:normAutofit fontScale="92500" lnSpcReduction="10000"/>
          </a:bodyPr>
          <a:lstStyle/>
          <a:p>
            <a:r>
              <a:rPr lang="en-US" dirty="0" smtClean="0"/>
              <a:t>In this example we are using user </a:t>
            </a:r>
            <a:r>
              <a:rPr lang="en-US" dirty="0" err="1" smtClean="0"/>
              <a:t>ldapuser</a:t>
            </a:r>
            <a:r>
              <a:rPr lang="en-US" dirty="0" smtClean="0"/>
              <a:t> to log into </a:t>
            </a:r>
            <a:r>
              <a:rPr lang="en-US" dirty="0" err="1" smtClean="0"/>
              <a:t>ldapint</a:t>
            </a:r>
            <a:r>
              <a:rPr lang="en-US" dirty="0" smtClean="0"/>
              <a:t> to look for users within the </a:t>
            </a:r>
            <a:r>
              <a:rPr lang="en-US" dirty="0" err="1" smtClean="0"/>
              <a:t>ou</a:t>
            </a:r>
            <a:r>
              <a:rPr lang="en-US" dirty="0" smtClean="0"/>
              <a:t>, organizational unit, people and retrieve their </a:t>
            </a:r>
            <a:r>
              <a:rPr lang="en-US" dirty="0" err="1" smtClean="0"/>
              <a:t>uid</a:t>
            </a:r>
            <a:r>
              <a:rPr lang="en-US" dirty="0" smtClean="0"/>
              <a:t>, user id. </a:t>
            </a:r>
          </a:p>
          <a:p>
            <a:r>
              <a:rPr lang="en-US" dirty="0" smtClean="0"/>
              <a:t>–W will cause it to ask for a password to be entered.</a:t>
            </a:r>
          </a:p>
          <a:p>
            <a:r>
              <a:rPr lang="en-US" dirty="0" err="1" smtClean="0"/>
              <a:t>ldapsearch</a:t>
            </a:r>
            <a:r>
              <a:rPr lang="en-US" dirty="0" smtClean="0"/>
              <a:t> </a:t>
            </a:r>
            <a:r>
              <a:rPr lang="en-US" dirty="0"/>
              <a:t>-W -h ldapint.pc.scharp.org -D "</a:t>
            </a:r>
            <a:r>
              <a:rPr lang="en-US" dirty="0" err="1" smtClean="0"/>
              <a:t>uid</a:t>
            </a:r>
            <a:r>
              <a:rPr lang="en-US" dirty="0" smtClean="0"/>
              <a:t>=</a:t>
            </a:r>
            <a:r>
              <a:rPr lang="en-US" dirty="0" err="1" smtClean="0"/>
              <a:t>ldapuser,ou</a:t>
            </a:r>
            <a:r>
              <a:rPr lang="en-US" dirty="0" smtClean="0"/>
              <a:t>=</a:t>
            </a:r>
            <a:r>
              <a:rPr lang="en-US" dirty="0" err="1" smtClean="0"/>
              <a:t>people,dc</a:t>
            </a:r>
            <a:r>
              <a:rPr lang="en-US" dirty="0" smtClean="0"/>
              <a:t>=</a:t>
            </a:r>
            <a:r>
              <a:rPr lang="en-US" dirty="0" err="1" smtClean="0"/>
              <a:t>scharp,dc</a:t>
            </a:r>
            <a:r>
              <a:rPr lang="en-US" dirty="0" smtClean="0"/>
              <a:t>=org</a:t>
            </a:r>
            <a:r>
              <a:rPr lang="en-US" dirty="0"/>
              <a:t>" -b </a:t>
            </a:r>
            <a:r>
              <a:rPr lang="en-US" dirty="0" smtClean="0"/>
              <a:t>“</a:t>
            </a:r>
            <a:r>
              <a:rPr lang="en-US" dirty="0" err="1" smtClean="0"/>
              <a:t>ou</a:t>
            </a:r>
            <a:r>
              <a:rPr lang="en-US" dirty="0" smtClean="0"/>
              <a:t>=</a:t>
            </a:r>
            <a:r>
              <a:rPr lang="en-US" dirty="0" err="1" smtClean="0"/>
              <a:t>people,dc</a:t>
            </a:r>
            <a:r>
              <a:rPr lang="en-US" dirty="0" smtClean="0"/>
              <a:t>=</a:t>
            </a:r>
            <a:r>
              <a:rPr lang="en-US" dirty="0" err="1" smtClean="0"/>
              <a:t>scharp,dc</a:t>
            </a:r>
            <a:r>
              <a:rPr lang="en-US" dirty="0" smtClean="0"/>
              <a:t>=org</a:t>
            </a:r>
            <a:r>
              <a:rPr lang="en-US" dirty="0"/>
              <a:t>" </a:t>
            </a:r>
            <a:r>
              <a:rPr lang="en-US" dirty="0" err="1" smtClean="0"/>
              <a:t>uid</a:t>
            </a:r>
            <a:endParaRPr lang="en-US" dirty="0" smtClean="0"/>
          </a:p>
          <a:p>
            <a:pPr lvl="1"/>
            <a:r>
              <a:rPr lang="en-US" dirty="0" smtClean="0"/>
              <a:t>Returns a list of users:</a:t>
            </a:r>
          </a:p>
          <a:p>
            <a:pPr lvl="1"/>
            <a:r>
              <a:rPr lang="en-US" dirty="0"/>
              <a:t># </a:t>
            </a:r>
            <a:r>
              <a:rPr lang="en-US" dirty="0" smtClean="0"/>
              <a:t>username, </a:t>
            </a:r>
            <a:r>
              <a:rPr lang="en-US" dirty="0"/>
              <a:t>People, </a:t>
            </a:r>
            <a:r>
              <a:rPr lang="en-US" dirty="0" smtClean="0"/>
              <a:t>scharp.org</a:t>
            </a:r>
            <a:br>
              <a:rPr lang="en-US" dirty="0" smtClean="0"/>
            </a:br>
            <a:r>
              <a:rPr lang="en-US" dirty="0" err="1" smtClean="0"/>
              <a:t>dn</a:t>
            </a:r>
            <a:r>
              <a:rPr lang="en-US" dirty="0"/>
              <a:t>: </a:t>
            </a:r>
            <a:r>
              <a:rPr lang="en-US" dirty="0" err="1" smtClean="0"/>
              <a:t>uid</a:t>
            </a:r>
            <a:r>
              <a:rPr lang="en-US" dirty="0" smtClean="0"/>
              <a:t>=</a:t>
            </a:r>
            <a:r>
              <a:rPr lang="en-US" dirty="0" err="1" smtClean="0"/>
              <a:t>username,ou</a:t>
            </a:r>
            <a:r>
              <a:rPr lang="en-US" dirty="0" smtClean="0"/>
              <a:t>=</a:t>
            </a:r>
            <a:r>
              <a:rPr lang="en-US" dirty="0" err="1" smtClean="0"/>
              <a:t>people,dc</a:t>
            </a:r>
            <a:r>
              <a:rPr lang="en-US" dirty="0" smtClean="0"/>
              <a:t>=</a:t>
            </a:r>
            <a:r>
              <a:rPr lang="en-US" dirty="0" err="1" smtClean="0"/>
              <a:t>scharp,dc</a:t>
            </a:r>
            <a:r>
              <a:rPr lang="en-US" dirty="0" smtClean="0"/>
              <a:t>=org</a:t>
            </a:r>
            <a:br>
              <a:rPr lang="en-US" dirty="0" smtClean="0"/>
            </a:br>
            <a:r>
              <a:rPr lang="en-US" dirty="0" err="1" smtClean="0"/>
              <a:t>uid</a:t>
            </a:r>
            <a:r>
              <a:rPr lang="en-US" dirty="0"/>
              <a:t>: username</a:t>
            </a:r>
          </a:p>
          <a:p>
            <a:endParaRPr lang="en-US" dirty="0" smtClean="0"/>
          </a:p>
          <a:p>
            <a:endParaRPr lang="en-US" dirty="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14</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86858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Testing LDAP – </a:t>
            </a:r>
            <a:r>
              <a:rPr lang="en-US" dirty="0" err="1" smtClean="0"/>
              <a:t>ldap</a:t>
            </a:r>
            <a:r>
              <a:rPr lang="en-US" dirty="0" err="1" smtClean="0"/>
              <a:t>search</a:t>
            </a:r>
            <a:r>
              <a:rPr lang="en-US" dirty="0" smtClean="0"/>
              <a:t> vs </a:t>
            </a:r>
            <a:r>
              <a:rPr lang="en-US" dirty="0" err="1" smtClean="0"/>
              <a:t>pg_hba.conf</a:t>
            </a:r>
            <a:endParaRPr lang="en-US" dirty="0"/>
          </a:p>
        </p:txBody>
      </p:sp>
      <p:sp>
        <p:nvSpPr>
          <p:cNvPr id="6" name="Content Placeholder 5"/>
          <p:cNvSpPr>
            <a:spLocks noGrp="1"/>
          </p:cNvSpPr>
          <p:nvPr>
            <p:ph idx="1"/>
          </p:nvPr>
        </p:nvSpPr>
        <p:spPr/>
        <p:txBody>
          <a:bodyPr/>
          <a:lstStyle/>
          <a:p>
            <a:r>
              <a:rPr lang="en-US" dirty="0" err="1"/>
              <a:t>ldapsearch</a:t>
            </a:r>
            <a:r>
              <a:rPr lang="en-US" dirty="0"/>
              <a:t> -W -h ldapint.pc.scharp.org -D "</a:t>
            </a:r>
            <a:r>
              <a:rPr lang="en-US" dirty="0" err="1" smtClean="0"/>
              <a:t>uid</a:t>
            </a:r>
            <a:r>
              <a:rPr lang="en-US" dirty="0" smtClean="0"/>
              <a:t>=</a:t>
            </a:r>
            <a:r>
              <a:rPr lang="en-US" dirty="0" err="1" smtClean="0"/>
              <a:t>ldapuser,ou</a:t>
            </a:r>
            <a:r>
              <a:rPr lang="en-US" dirty="0" smtClean="0"/>
              <a:t>=</a:t>
            </a:r>
            <a:r>
              <a:rPr lang="en-US" dirty="0" err="1" smtClean="0"/>
              <a:t>people,dc</a:t>
            </a:r>
            <a:r>
              <a:rPr lang="en-US" dirty="0" smtClean="0"/>
              <a:t>=</a:t>
            </a:r>
            <a:r>
              <a:rPr lang="en-US" dirty="0" err="1" smtClean="0"/>
              <a:t>scharp,dc</a:t>
            </a:r>
            <a:r>
              <a:rPr lang="en-US" dirty="0" smtClean="0"/>
              <a:t>=org</a:t>
            </a:r>
            <a:r>
              <a:rPr lang="en-US" dirty="0"/>
              <a:t>" -b </a:t>
            </a:r>
            <a:r>
              <a:rPr lang="en-US" dirty="0" smtClean="0"/>
              <a:t>"</a:t>
            </a:r>
            <a:r>
              <a:rPr lang="en-US" dirty="0" err="1" smtClean="0"/>
              <a:t>ou</a:t>
            </a:r>
            <a:r>
              <a:rPr lang="en-US" dirty="0" smtClean="0"/>
              <a:t>=</a:t>
            </a:r>
            <a:r>
              <a:rPr lang="en-US" dirty="0" err="1" smtClean="0"/>
              <a:t>people,dc</a:t>
            </a:r>
            <a:r>
              <a:rPr lang="en-US" dirty="0" smtClean="0"/>
              <a:t>=</a:t>
            </a:r>
            <a:r>
              <a:rPr lang="en-US" dirty="0" err="1" smtClean="0"/>
              <a:t>scharp,dc</a:t>
            </a:r>
            <a:r>
              <a:rPr lang="en-US" dirty="0" smtClean="0"/>
              <a:t>=org</a:t>
            </a:r>
            <a:r>
              <a:rPr lang="en-US" dirty="0"/>
              <a:t>" </a:t>
            </a:r>
            <a:r>
              <a:rPr lang="en-US" dirty="0" err="1" smtClean="0"/>
              <a:t>uid</a:t>
            </a:r>
            <a:endParaRPr lang="en-US" dirty="0"/>
          </a:p>
          <a:p>
            <a:r>
              <a:rPr lang="en-US" dirty="0" err="1" smtClean="0"/>
              <a:t>ldap</a:t>
            </a:r>
            <a:r>
              <a:rPr lang="en-US" dirty="0" smtClean="0"/>
              <a:t> </a:t>
            </a:r>
            <a:r>
              <a:rPr lang="en-US" dirty="0" err="1"/>
              <a:t>ldapserver</a:t>
            </a:r>
            <a:r>
              <a:rPr lang="en-US" dirty="0"/>
              <a:t>="ldapint.pc.scharp.org ldap2-b.pc.scharp.org" </a:t>
            </a:r>
            <a:r>
              <a:rPr lang="en-US" dirty="0" err="1"/>
              <a:t>ldapbinddn</a:t>
            </a:r>
            <a:r>
              <a:rPr lang="en-US" dirty="0" smtClean="0"/>
              <a:t>="</a:t>
            </a:r>
            <a:r>
              <a:rPr lang="en-US" dirty="0"/>
              <a:t> </a:t>
            </a:r>
            <a:r>
              <a:rPr lang="en-US" dirty="0" err="1" smtClean="0"/>
              <a:t>uid</a:t>
            </a:r>
            <a:r>
              <a:rPr lang="en-US" dirty="0" smtClean="0"/>
              <a:t>=</a:t>
            </a:r>
            <a:r>
              <a:rPr lang="en-US" dirty="0" err="1" smtClean="0"/>
              <a:t>ldapuser,ou</a:t>
            </a:r>
            <a:r>
              <a:rPr lang="en-US" dirty="0" smtClean="0"/>
              <a:t>=</a:t>
            </a:r>
            <a:r>
              <a:rPr lang="en-US" dirty="0" err="1" smtClean="0"/>
              <a:t>people,dc</a:t>
            </a:r>
            <a:r>
              <a:rPr lang="en-US" dirty="0" smtClean="0"/>
              <a:t>=</a:t>
            </a:r>
            <a:r>
              <a:rPr lang="en-US" dirty="0" err="1" smtClean="0"/>
              <a:t>scharp,dc</a:t>
            </a:r>
            <a:r>
              <a:rPr lang="en-US" dirty="0" smtClean="0"/>
              <a:t>=org" </a:t>
            </a:r>
            <a:r>
              <a:rPr lang="en-US" dirty="0" err="1"/>
              <a:t>ldapbindpasswd</a:t>
            </a:r>
            <a:r>
              <a:rPr lang="en-US" dirty="0" smtClean="0"/>
              <a:t>=</a:t>
            </a:r>
            <a:r>
              <a:rPr lang="en-US" dirty="0"/>
              <a:t>"</a:t>
            </a:r>
            <a:r>
              <a:rPr lang="en-US" dirty="0" err="1" smtClean="0"/>
              <a:t>xxxx</a:t>
            </a:r>
            <a:r>
              <a:rPr lang="en-US" dirty="0" smtClean="0"/>
              <a:t>" </a:t>
            </a:r>
            <a:r>
              <a:rPr lang="en-US" dirty="0" err="1"/>
              <a:t>ldapbasedn</a:t>
            </a:r>
            <a:r>
              <a:rPr lang="en-US" dirty="0" smtClean="0"/>
              <a:t>=</a:t>
            </a:r>
            <a:r>
              <a:rPr lang="en-US" dirty="0"/>
              <a:t> </a:t>
            </a:r>
            <a:r>
              <a:rPr lang="en-US" dirty="0" smtClean="0"/>
              <a:t>"</a:t>
            </a:r>
            <a:r>
              <a:rPr lang="en-US" dirty="0" err="1" smtClean="0"/>
              <a:t>ou</a:t>
            </a:r>
            <a:r>
              <a:rPr lang="en-US" dirty="0" smtClean="0"/>
              <a:t>=</a:t>
            </a:r>
            <a:r>
              <a:rPr lang="en-US" dirty="0" err="1" smtClean="0"/>
              <a:t>people,dc</a:t>
            </a:r>
            <a:r>
              <a:rPr lang="en-US" dirty="0" smtClean="0"/>
              <a:t>=</a:t>
            </a:r>
            <a:r>
              <a:rPr lang="en-US" dirty="0" err="1" smtClean="0"/>
              <a:t>scharp,dc</a:t>
            </a:r>
            <a:r>
              <a:rPr lang="en-US" dirty="0" smtClean="0"/>
              <a:t>=org</a:t>
            </a:r>
            <a:r>
              <a:rPr lang="en-US" dirty="0"/>
              <a:t>" </a:t>
            </a:r>
            <a:r>
              <a:rPr lang="en-US" dirty="0" err="1"/>
              <a:t>ldapsearchattribute</a:t>
            </a:r>
            <a:r>
              <a:rPr lang="en-US" dirty="0"/>
              <a:t>="</a:t>
            </a:r>
            <a:r>
              <a:rPr lang="en-US" dirty="0" err="1"/>
              <a:t>uid</a:t>
            </a:r>
            <a:r>
              <a:rPr lang="en-US" dirty="0"/>
              <a:t>"</a:t>
            </a:r>
          </a:p>
          <a:p>
            <a:endParaRPr lang="en-US" dirty="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15</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1014611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Testing LDAP – </a:t>
            </a:r>
            <a:r>
              <a:rPr lang="en-US" dirty="0" err="1" smtClean="0"/>
              <a:t>ldap</a:t>
            </a:r>
            <a:r>
              <a:rPr lang="en-US" dirty="0" err="1" smtClean="0"/>
              <a:t>search</a:t>
            </a:r>
            <a:endParaRPr lang="en-US" dirty="0"/>
          </a:p>
        </p:txBody>
      </p:sp>
      <p:sp>
        <p:nvSpPr>
          <p:cNvPr id="6" name="Content Placeholder 5"/>
          <p:cNvSpPr>
            <a:spLocks noGrp="1"/>
          </p:cNvSpPr>
          <p:nvPr>
            <p:ph idx="1"/>
          </p:nvPr>
        </p:nvSpPr>
        <p:spPr/>
        <p:txBody>
          <a:bodyPr/>
          <a:lstStyle/>
          <a:p>
            <a:r>
              <a:rPr lang="en-US" dirty="0" smtClean="0"/>
              <a:t>In this example we are using simple authentication instead of SASL. This allows us to skip the username and password and then </a:t>
            </a:r>
            <a:r>
              <a:rPr lang="en-US" dirty="0" err="1" smtClean="0"/>
              <a:t>ldapint</a:t>
            </a:r>
            <a:r>
              <a:rPr lang="en-US" dirty="0" smtClean="0"/>
              <a:t> to look for users within the </a:t>
            </a:r>
            <a:r>
              <a:rPr lang="en-US" dirty="0" err="1" smtClean="0"/>
              <a:t>ou</a:t>
            </a:r>
            <a:r>
              <a:rPr lang="en-US" dirty="0" smtClean="0"/>
              <a:t>, organizational unit, people and retrieve their </a:t>
            </a:r>
            <a:r>
              <a:rPr lang="en-US" dirty="0" err="1" smtClean="0"/>
              <a:t>uid</a:t>
            </a:r>
            <a:r>
              <a:rPr lang="en-US" dirty="0" smtClean="0"/>
              <a:t>, user id.</a:t>
            </a:r>
          </a:p>
          <a:p>
            <a:r>
              <a:rPr lang="en-US" dirty="0" err="1" smtClean="0"/>
              <a:t>ldapsearch</a:t>
            </a:r>
            <a:r>
              <a:rPr lang="en-US" dirty="0" smtClean="0"/>
              <a:t> -x </a:t>
            </a:r>
            <a:r>
              <a:rPr lang="en-US" dirty="0"/>
              <a:t>-h ldapint.pc.scharp.org </a:t>
            </a:r>
            <a:r>
              <a:rPr lang="en-US" dirty="0" smtClean="0"/>
              <a:t>-</a:t>
            </a:r>
            <a:r>
              <a:rPr lang="en-US" dirty="0"/>
              <a:t>b </a:t>
            </a:r>
            <a:r>
              <a:rPr lang="en-US" dirty="0" smtClean="0"/>
              <a:t>“</a:t>
            </a:r>
            <a:r>
              <a:rPr lang="en-US" dirty="0" err="1" smtClean="0"/>
              <a:t>ou</a:t>
            </a:r>
            <a:r>
              <a:rPr lang="en-US" dirty="0" smtClean="0"/>
              <a:t>=</a:t>
            </a:r>
            <a:r>
              <a:rPr lang="en-US" dirty="0" err="1" smtClean="0"/>
              <a:t>people,dc</a:t>
            </a:r>
            <a:r>
              <a:rPr lang="en-US" dirty="0" smtClean="0"/>
              <a:t>=</a:t>
            </a:r>
            <a:r>
              <a:rPr lang="en-US" dirty="0" err="1" smtClean="0"/>
              <a:t>scharp,dc</a:t>
            </a:r>
            <a:r>
              <a:rPr lang="en-US" dirty="0" smtClean="0"/>
              <a:t>=org</a:t>
            </a:r>
            <a:r>
              <a:rPr lang="en-US" dirty="0"/>
              <a:t>" </a:t>
            </a:r>
            <a:r>
              <a:rPr lang="en-US" dirty="0" err="1" smtClean="0"/>
              <a:t>uid</a:t>
            </a:r>
            <a:endParaRPr lang="en-US" dirty="0" smtClean="0"/>
          </a:p>
          <a:p>
            <a:pPr lvl="1"/>
            <a:r>
              <a:rPr lang="en-US" dirty="0"/>
              <a:t>Returns a list of users:</a:t>
            </a:r>
          </a:p>
          <a:p>
            <a:pPr lvl="1"/>
            <a:r>
              <a:rPr lang="en-US" dirty="0"/>
              <a:t># username, People, scharp.org</a:t>
            </a:r>
            <a:br>
              <a:rPr lang="en-US" dirty="0"/>
            </a:br>
            <a:r>
              <a:rPr lang="en-US" dirty="0" err="1"/>
              <a:t>dn</a:t>
            </a:r>
            <a:r>
              <a:rPr lang="en-US" dirty="0"/>
              <a:t>: </a:t>
            </a:r>
            <a:r>
              <a:rPr lang="en-US" dirty="0" err="1"/>
              <a:t>uid</a:t>
            </a:r>
            <a:r>
              <a:rPr lang="en-US" dirty="0"/>
              <a:t>=</a:t>
            </a:r>
            <a:r>
              <a:rPr lang="en-US" dirty="0" err="1"/>
              <a:t>username,ou</a:t>
            </a:r>
            <a:r>
              <a:rPr lang="en-US" dirty="0"/>
              <a:t>=</a:t>
            </a:r>
            <a:r>
              <a:rPr lang="en-US" dirty="0" err="1"/>
              <a:t>people,dc</a:t>
            </a:r>
            <a:r>
              <a:rPr lang="en-US" dirty="0"/>
              <a:t>=</a:t>
            </a:r>
            <a:r>
              <a:rPr lang="en-US" dirty="0" err="1"/>
              <a:t>scharp,dc</a:t>
            </a:r>
            <a:r>
              <a:rPr lang="en-US" dirty="0"/>
              <a:t>=org</a:t>
            </a:r>
            <a:br>
              <a:rPr lang="en-US" dirty="0"/>
            </a:br>
            <a:r>
              <a:rPr lang="en-US" dirty="0" err="1"/>
              <a:t>uid</a:t>
            </a:r>
            <a:r>
              <a:rPr lang="en-US" dirty="0"/>
              <a:t>: username</a:t>
            </a:r>
          </a:p>
          <a:p>
            <a:endParaRPr lang="en-US" dirty="0" smtClean="0"/>
          </a:p>
          <a:p>
            <a:endParaRPr lang="en-US" dirty="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16</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329065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Testing LDAP – </a:t>
            </a:r>
            <a:r>
              <a:rPr lang="en-US" dirty="0" err="1" smtClean="0"/>
              <a:t>ldap</a:t>
            </a:r>
            <a:r>
              <a:rPr lang="en-US" dirty="0" err="1" smtClean="0"/>
              <a:t>search</a:t>
            </a:r>
            <a:r>
              <a:rPr lang="en-US" dirty="0" smtClean="0"/>
              <a:t> vs </a:t>
            </a:r>
            <a:r>
              <a:rPr lang="en-US" dirty="0" err="1" smtClean="0"/>
              <a:t>pg_hba.conf</a:t>
            </a:r>
            <a:endParaRPr lang="en-US" dirty="0"/>
          </a:p>
        </p:txBody>
      </p:sp>
      <p:sp>
        <p:nvSpPr>
          <p:cNvPr id="6" name="Content Placeholder 5"/>
          <p:cNvSpPr>
            <a:spLocks noGrp="1"/>
          </p:cNvSpPr>
          <p:nvPr>
            <p:ph idx="1"/>
          </p:nvPr>
        </p:nvSpPr>
        <p:spPr/>
        <p:txBody>
          <a:bodyPr/>
          <a:lstStyle/>
          <a:p>
            <a:r>
              <a:rPr lang="en-US" dirty="0" err="1"/>
              <a:t>ldapsearch</a:t>
            </a:r>
            <a:r>
              <a:rPr lang="en-US" dirty="0"/>
              <a:t> -x -h ldapint.pc.scharp.org -b </a:t>
            </a:r>
            <a:r>
              <a:rPr lang="en-US" dirty="0" smtClean="0"/>
              <a:t>"</a:t>
            </a:r>
            <a:r>
              <a:rPr lang="en-US" dirty="0" err="1" smtClean="0"/>
              <a:t>ou</a:t>
            </a:r>
            <a:r>
              <a:rPr lang="en-US" dirty="0" smtClean="0"/>
              <a:t>=</a:t>
            </a:r>
            <a:r>
              <a:rPr lang="en-US" dirty="0" err="1" smtClean="0"/>
              <a:t>people,dc</a:t>
            </a:r>
            <a:r>
              <a:rPr lang="en-US" dirty="0" smtClean="0"/>
              <a:t>=</a:t>
            </a:r>
            <a:r>
              <a:rPr lang="en-US" dirty="0" err="1" smtClean="0"/>
              <a:t>scharp,dc</a:t>
            </a:r>
            <a:r>
              <a:rPr lang="en-US" dirty="0" smtClean="0"/>
              <a:t>=org</a:t>
            </a:r>
            <a:r>
              <a:rPr lang="en-US" dirty="0"/>
              <a:t>" </a:t>
            </a:r>
            <a:r>
              <a:rPr lang="en-US" dirty="0" err="1" smtClean="0"/>
              <a:t>uid</a:t>
            </a:r>
            <a:endParaRPr lang="en-US" dirty="0"/>
          </a:p>
          <a:p>
            <a:r>
              <a:rPr lang="en-US" dirty="0" err="1" smtClean="0"/>
              <a:t>ldap</a:t>
            </a:r>
            <a:r>
              <a:rPr lang="en-US" dirty="0" smtClean="0"/>
              <a:t> </a:t>
            </a:r>
            <a:r>
              <a:rPr lang="en-US" dirty="0" err="1"/>
              <a:t>ldapserver</a:t>
            </a:r>
            <a:r>
              <a:rPr lang="en-US" dirty="0"/>
              <a:t>="ldapint.pc.scharp.org ldap2-b.pc.scharp.org" </a:t>
            </a:r>
            <a:r>
              <a:rPr lang="en-US" dirty="0" err="1"/>
              <a:t>ldapbinddn</a:t>
            </a:r>
            <a:r>
              <a:rPr lang="en-US" dirty="0" smtClean="0"/>
              <a:t>="" </a:t>
            </a:r>
            <a:r>
              <a:rPr lang="en-US" dirty="0" err="1"/>
              <a:t>ldapbindpasswd</a:t>
            </a:r>
            <a:r>
              <a:rPr lang="en-US" dirty="0" smtClean="0"/>
              <a:t>=</a:t>
            </a:r>
            <a:r>
              <a:rPr lang="en-US" dirty="0"/>
              <a:t>"</a:t>
            </a:r>
            <a:r>
              <a:rPr lang="en-US" dirty="0" smtClean="0"/>
              <a:t>" </a:t>
            </a:r>
            <a:r>
              <a:rPr lang="en-US" dirty="0" err="1"/>
              <a:t>ldapbasedn</a:t>
            </a:r>
            <a:r>
              <a:rPr lang="en-US" dirty="0" smtClean="0"/>
              <a:t>=“</a:t>
            </a:r>
            <a:r>
              <a:rPr lang="en-US" dirty="0" err="1" smtClean="0"/>
              <a:t>ou</a:t>
            </a:r>
            <a:r>
              <a:rPr lang="en-US" dirty="0" smtClean="0"/>
              <a:t>=</a:t>
            </a:r>
            <a:r>
              <a:rPr lang="en-US" dirty="0" err="1" smtClean="0"/>
              <a:t>people,dc</a:t>
            </a:r>
            <a:r>
              <a:rPr lang="en-US" dirty="0" smtClean="0"/>
              <a:t>=</a:t>
            </a:r>
            <a:r>
              <a:rPr lang="en-US" dirty="0" err="1" smtClean="0"/>
              <a:t>scharp,dc</a:t>
            </a:r>
            <a:r>
              <a:rPr lang="en-US" dirty="0" smtClean="0"/>
              <a:t>=org</a:t>
            </a:r>
            <a:r>
              <a:rPr lang="en-US" dirty="0"/>
              <a:t>" </a:t>
            </a:r>
            <a:r>
              <a:rPr lang="en-US" dirty="0" err="1"/>
              <a:t>ldapsearchattribute</a:t>
            </a:r>
            <a:r>
              <a:rPr lang="en-US" dirty="0"/>
              <a:t>="</a:t>
            </a:r>
            <a:r>
              <a:rPr lang="en-US" dirty="0" err="1"/>
              <a:t>uid</a:t>
            </a:r>
            <a:r>
              <a:rPr lang="en-US" dirty="0"/>
              <a:t>"</a:t>
            </a:r>
          </a:p>
          <a:p>
            <a:endParaRPr lang="en-US" dirty="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17</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570603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Testing Microsoft AD Server – </a:t>
            </a:r>
            <a:r>
              <a:rPr lang="en-US" dirty="0" err="1" smtClean="0"/>
              <a:t>ldap</a:t>
            </a:r>
            <a:r>
              <a:rPr lang="en-US" dirty="0" err="1" smtClean="0"/>
              <a:t>search</a:t>
            </a:r>
            <a:endParaRPr lang="en-US" dirty="0"/>
          </a:p>
        </p:txBody>
      </p:sp>
      <p:sp>
        <p:nvSpPr>
          <p:cNvPr id="6" name="Content Placeholder 5"/>
          <p:cNvSpPr>
            <a:spLocks noGrp="1"/>
          </p:cNvSpPr>
          <p:nvPr>
            <p:ph idx="1"/>
          </p:nvPr>
        </p:nvSpPr>
        <p:spPr/>
        <p:txBody>
          <a:bodyPr>
            <a:normAutofit fontScale="85000" lnSpcReduction="20000"/>
          </a:bodyPr>
          <a:lstStyle/>
          <a:p>
            <a:r>
              <a:rPr lang="en-US" dirty="0" smtClean="0"/>
              <a:t>In this example we are using user </a:t>
            </a:r>
            <a:r>
              <a:rPr lang="en-US" dirty="0" err="1" smtClean="0"/>
              <a:t>aduser</a:t>
            </a:r>
            <a:r>
              <a:rPr lang="en-US" dirty="0" smtClean="0"/>
              <a:t> to log into dc, AD server, to look for users within the </a:t>
            </a:r>
            <a:r>
              <a:rPr lang="en-US" dirty="0" err="1" smtClean="0"/>
              <a:t>ou</a:t>
            </a:r>
            <a:r>
              <a:rPr lang="en-US" dirty="0" smtClean="0"/>
              <a:t>, organizational unit, people and retrieve their </a:t>
            </a:r>
            <a:r>
              <a:rPr lang="en-US" dirty="0" err="1" smtClean="0"/>
              <a:t>cn</a:t>
            </a:r>
            <a:r>
              <a:rPr lang="en-US" dirty="0" smtClean="0"/>
              <a:t>, common name.</a:t>
            </a:r>
          </a:p>
          <a:p>
            <a:r>
              <a:rPr lang="en-US" dirty="0"/>
              <a:t> –W will cause it to ask for a password to be entered.</a:t>
            </a:r>
            <a:endParaRPr lang="en-US" dirty="0" smtClean="0"/>
          </a:p>
          <a:p>
            <a:r>
              <a:rPr lang="en-US" dirty="0" err="1" smtClean="0"/>
              <a:t>ldapsearch</a:t>
            </a:r>
            <a:r>
              <a:rPr lang="en-US" dirty="0" smtClean="0"/>
              <a:t> </a:t>
            </a:r>
            <a:r>
              <a:rPr lang="en-US" dirty="0"/>
              <a:t>-W -h dc.fhcrc.org -D </a:t>
            </a:r>
            <a:r>
              <a:rPr lang="en-US" dirty="0" smtClean="0"/>
              <a:t>"aduser@fhcrc.org</a:t>
            </a:r>
            <a:r>
              <a:rPr lang="en-US" dirty="0"/>
              <a:t>" -b </a:t>
            </a:r>
            <a:r>
              <a:rPr lang="en-US" dirty="0" smtClean="0"/>
              <a:t>"</a:t>
            </a:r>
            <a:r>
              <a:rPr lang="en-US" dirty="0" err="1" smtClean="0"/>
              <a:t>ou</a:t>
            </a:r>
            <a:r>
              <a:rPr lang="en-US" dirty="0" smtClean="0"/>
              <a:t>=</a:t>
            </a:r>
            <a:r>
              <a:rPr lang="en-US" dirty="0" err="1" smtClean="0"/>
              <a:t>USERS,ou</a:t>
            </a:r>
            <a:r>
              <a:rPr lang="en-US" dirty="0" smtClean="0"/>
              <a:t>=</a:t>
            </a:r>
            <a:r>
              <a:rPr lang="en-US" dirty="0" err="1" smtClean="0"/>
              <a:t>SCHARP,ou</a:t>
            </a:r>
            <a:r>
              <a:rPr lang="en-US" dirty="0" smtClean="0"/>
              <a:t>=VIDD,DC=</a:t>
            </a:r>
            <a:r>
              <a:rPr lang="en-US" dirty="0" err="1" smtClean="0"/>
              <a:t>fhcrc,DC</a:t>
            </a:r>
            <a:r>
              <a:rPr lang="en-US" dirty="0" smtClean="0"/>
              <a:t>=org</a:t>
            </a:r>
            <a:r>
              <a:rPr lang="en-US" dirty="0"/>
              <a:t> "</a:t>
            </a:r>
            <a:r>
              <a:rPr lang="en-US" dirty="0" smtClean="0"/>
              <a:t> </a:t>
            </a:r>
            <a:r>
              <a:rPr lang="en-US" dirty="0" err="1" smtClean="0"/>
              <a:t>uid</a:t>
            </a:r>
            <a:endParaRPr lang="en-US" dirty="0"/>
          </a:p>
          <a:p>
            <a:pPr lvl="1"/>
            <a:r>
              <a:rPr lang="en-US" dirty="0" smtClean="0"/>
              <a:t>Returns a list of users:</a:t>
            </a:r>
          </a:p>
          <a:p>
            <a:pPr lvl="1"/>
            <a:r>
              <a:rPr lang="en-US" dirty="0" smtClean="0"/>
              <a:t># username, </a:t>
            </a:r>
            <a:r>
              <a:rPr lang="en-US" dirty="0"/>
              <a:t>Users, SCHARP, VIDD, </a:t>
            </a:r>
            <a:r>
              <a:rPr lang="en-US" dirty="0" smtClean="0"/>
              <a:t>fhcrc.org</a:t>
            </a:r>
            <a:br>
              <a:rPr lang="en-US" dirty="0" smtClean="0"/>
            </a:br>
            <a:r>
              <a:rPr lang="en-US" dirty="0" err="1" smtClean="0"/>
              <a:t>dn</a:t>
            </a:r>
            <a:r>
              <a:rPr lang="en-US" dirty="0"/>
              <a:t>: </a:t>
            </a:r>
            <a:r>
              <a:rPr lang="en-US" dirty="0" smtClean="0"/>
              <a:t>CN=</a:t>
            </a:r>
            <a:r>
              <a:rPr lang="en-US" dirty="0" err="1" smtClean="0"/>
              <a:t>username,OU</a:t>
            </a:r>
            <a:r>
              <a:rPr lang="en-US" dirty="0" smtClean="0"/>
              <a:t>=</a:t>
            </a:r>
            <a:r>
              <a:rPr lang="en-US" dirty="0" err="1" smtClean="0"/>
              <a:t>Users,OU</a:t>
            </a:r>
            <a:r>
              <a:rPr lang="en-US" dirty="0" smtClean="0"/>
              <a:t>=SCHARP,OU=VIDD,DC=</a:t>
            </a:r>
            <a:r>
              <a:rPr lang="en-US" dirty="0" err="1" smtClean="0"/>
              <a:t>fhcrc,DC</a:t>
            </a:r>
            <a:r>
              <a:rPr lang="en-US" dirty="0" smtClean="0"/>
              <a:t>=org</a:t>
            </a:r>
            <a:br>
              <a:rPr lang="en-US" dirty="0" smtClean="0"/>
            </a:br>
            <a:r>
              <a:rPr lang="en-US" dirty="0" err="1" smtClean="0"/>
              <a:t>uid</a:t>
            </a:r>
            <a:r>
              <a:rPr lang="en-US" dirty="0"/>
              <a:t>: </a:t>
            </a:r>
            <a:r>
              <a:rPr lang="en-US" dirty="0" smtClean="0"/>
              <a:t>username</a:t>
            </a:r>
          </a:p>
          <a:p>
            <a:pPr lvl="1"/>
            <a:r>
              <a:rPr lang="en-US" dirty="0"/>
              <a:t># username</a:t>
            </a:r>
            <a:r>
              <a:rPr lang="en-US" dirty="0" smtClean="0"/>
              <a:t>, </a:t>
            </a:r>
            <a:r>
              <a:rPr lang="en-US" dirty="0"/>
              <a:t>Users, SCHARP, VIDD, </a:t>
            </a:r>
            <a:r>
              <a:rPr lang="en-US" dirty="0" smtClean="0"/>
              <a:t>fhcrc.org</a:t>
            </a:r>
            <a:br>
              <a:rPr lang="en-US" dirty="0" smtClean="0"/>
            </a:br>
            <a:r>
              <a:rPr lang="en-US" dirty="0" err="1" smtClean="0"/>
              <a:t>dn</a:t>
            </a:r>
            <a:r>
              <a:rPr lang="en-US" dirty="0"/>
              <a:t>: </a:t>
            </a:r>
            <a:r>
              <a:rPr lang="en-US" dirty="0" smtClean="0"/>
              <a:t>CN=</a:t>
            </a:r>
            <a:r>
              <a:rPr lang="en-US" dirty="0"/>
              <a:t> </a:t>
            </a:r>
            <a:r>
              <a:rPr lang="en-US" dirty="0" err="1"/>
              <a:t>username</a:t>
            </a:r>
            <a:r>
              <a:rPr lang="en-US" dirty="0" err="1" smtClean="0"/>
              <a:t>,OU</a:t>
            </a:r>
            <a:r>
              <a:rPr lang="en-US" dirty="0" smtClean="0"/>
              <a:t>=</a:t>
            </a:r>
            <a:r>
              <a:rPr lang="en-US" dirty="0" err="1" smtClean="0"/>
              <a:t>Users,OU</a:t>
            </a:r>
            <a:r>
              <a:rPr lang="en-US" dirty="0" smtClean="0"/>
              <a:t>=SCHARP,OU=VIDD,DC=</a:t>
            </a:r>
            <a:r>
              <a:rPr lang="en-US" dirty="0" err="1" smtClean="0"/>
              <a:t>fhcrc,DC</a:t>
            </a:r>
            <a:r>
              <a:rPr lang="en-US" dirty="0" smtClean="0"/>
              <a:t>=org</a:t>
            </a:r>
            <a:br>
              <a:rPr lang="en-US" dirty="0" smtClean="0"/>
            </a:br>
            <a:r>
              <a:rPr lang="en-US" dirty="0" err="1" smtClean="0"/>
              <a:t>sAMAccountName</a:t>
            </a:r>
            <a:r>
              <a:rPr lang="en-US" dirty="0"/>
              <a:t>: username</a:t>
            </a:r>
          </a:p>
          <a:p>
            <a:pPr lvl="1"/>
            <a:endParaRPr lang="en-US" dirty="0"/>
          </a:p>
          <a:p>
            <a:endParaRPr lang="en-US" dirty="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18</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2870012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Testing Microsoft AD Server </a:t>
            </a:r>
            <a:r>
              <a:rPr lang="en-US" dirty="0" smtClean="0"/>
              <a:t/>
            </a:r>
            <a:br>
              <a:rPr lang="en-US" dirty="0" smtClean="0"/>
            </a:br>
            <a:r>
              <a:rPr lang="en-US" dirty="0" smtClean="0"/>
              <a:t>– </a:t>
            </a:r>
            <a:r>
              <a:rPr lang="en-US" dirty="0" err="1" smtClean="0"/>
              <a:t>ldap</a:t>
            </a:r>
            <a:r>
              <a:rPr lang="en-US" dirty="0" err="1" smtClean="0"/>
              <a:t>search</a:t>
            </a:r>
            <a:r>
              <a:rPr lang="en-US" dirty="0" smtClean="0"/>
              <a:t> vs </a:t>
            </a:r>
            <a:r>
              <a:rPr lang="en-US" dirty="0" err="1" smtClean="0"/>
              <a:t>pg_hba.conf</a:t>
            </a:r>
            <a:endParaRPr lang="en-US" dirty="0"/>
          </a:p>
        </p:txBody>
      </p:sp>
      <p:sp>
        <p:nvSpPr>
          <p:cNvPr id="6" name="Content Placeholder 5"/>
          <p:cNvSpPr>
            <a:spLocks noGrp="1"/>
          </p:cNvSpPr>
          <p:nvPr>
            <p:ph idx="1"/>
          </p:nvPr>
        </p:nvSpPr>
        <p:spPr/>
        <p:txBody>
          <a:bodyPr/>
          <a:lstStyle/>
          <a:p>
            <a:endParaRPr lang="en-US" dirty="0" smtClean="0"/>
          </a:p>
          <a:p>
            <a:r>
              <a:rPr lang="en-US" dirty="0" err="1" smtClean="0"/>
              <a:t>ldapsearch</a:t>
            </a:r>
            <a:r>
              <a:rPr lang="en-US" dirty="0" smtClean="0"/>
              <a:t> </a:t>
            </a:r>
            <a:r>
              <a:rPr lang="en-US" dirty="0"/>
              <a:t>-W -h dc.fhcrc.org -D "aduser@fhcrc.org" -b "</a:t>
            </a:r>
            <a:r>
              <a:rPr lang="en-US" dirty="0" err="1"/>
              <a:t>ou</a:t>
            </a:r>
            <a:r>
              <a:rPr lang="en-US" dirty="0"/>
              <a:t>=</a:t>
            </a:r>
            <a:r>
              <a:rPr lang="en-US" dirty="0" err="1"/>
              <a:t>USERS,ou</a:t>
            </a:r>
            <a:r>
              <a:rPr lang="en-US" dirty="0"/>
              <a:t>=</a:t>
            </a:r>
            <a:r>
              <a:rPr lang="en-US" dirty="0" err="1"/>
              <a:t>SCHARP,ou</a:t>
            </a:r>
            <a:r>
              <a:rPr lang="en-US" dirty="0"/>
              <a:t>=VIDD,DC=</a:t>
            </a:r>
            <a:r>
              <a:rPr lang="en-US" dirty="0" err="1"/>
              <a:t>fhcrc,DC</a:t>
            </a:r>
            <a:r>
              <a:rPr lang="en-US" dirty="0"/>
              <a:t>=org</a:t>
            </a:r>
            <a:r>
              <a:rPr lang="en-US" dirty="0" smtClean="0"/>
              <a:t>" </a:t>
            </a:r>
            <a:r>
              <a:rPr lang="en-US" dirty="0" err="1" smtClean="0"/>
              <a:t>uid</a:t>
            </a:r>
            <a:endParaRPr lang="en-US" dirty="0"/>
          </a:p>
          <a:p>
            <a:r>
              <a:rPr lang="en-US" dirty="0" err="1" smtClean="0"/>
              <a:t>ldap</a:t>
            </a:r>
            <a:r>
              <a:rPr lang="en-US" dirty="0" smtClean="0"/>
              <a:t> </a:t>
            </a:r>
            <a:r>
              <a:rPr lang="en-US" dirty="0" err="1"/>
              <a:t>ldapserver</a:t>
            </a:r>
            <a:r>
              <a:rPr lang="en-US" dirty="0"/>
              <a:t>="dc.fhcrc.org </a:t>
            </a:r>
            <a:r>
              <a:rPr lang="en-US" dirty="0" smtClean="0"/>
              <a:t>dc-yale.fhcrc.org" </a:t>
            </a:r>
            <a:r>
              <a:rPr lang="en-US" dirty="0" err="1"/>
              <a:t>ldapbinddn</a:t>
            </a:r>
            <a:r>
              <a:rPr lang="en-US" dirty="0" smtClean="0"/>
              <a:t>=“aduser@fhcrc.org</a:t>
            </a:r>
            <a:r>
              <a:rPr lang="en-US" dirty="0"/>
              <a:t>" </a:t>
            </a:r>
            <a:r>
              <a:rPr lang="en-US" dirty="0" err="1" smtClean="0"/>
              <a:t>ldapbindpasswd</a:t>
            </a:r>
            <a:r>
              <a:rPr lang="en-US" dirty="0" smtClean="0"/>
              <a:t>=</a:t>
            </a:r>
            <a:r>
              <a:rPr lang="en-US" dirty="0" err="1" smtClean="0"/>
              <a:t>xxxx</a:t>
            </a:r>
            <a:r>
              <a:rPr lang="en-US" dirty="0" smtClean="0"/>
              <a:t> </a:t>
            </a:r>
            <a:r>
              <a:rPr lang="en-US" dirty="0" err="1"/>
              <a:t>ldapbasedn</a:t>
            </a:r>
            <a:r>
              <a:rPr lang="en-US" dirty="0"/>
              <a:t>="</a:t>
            </a:r>
            <a:r>
              <a:rPr lang="en-US" dirty="0" err="1"/>
              <a:t>ou</a:t>
            </a:r>
            <a:r>
              <a:rPr lang="en-US" dirty="0"/>
              <a:t>=</a:t>
            </a:r>
            <a:r>
              <a:rPr lang="en-US" dirty="0" err="1"/>
              <a:t>USERS,ou</a:t>
            </a:r>
            <a:r>
              <a:rPr lang="en-US" dirty="0"/>
              <a:t>=</a:t>
            </a:r>
            <a:r>
              <a:rPr lang="en-US" dirty="0" err="1"/>
              <a:t>SCHARP,ou</a:t>
            </a:r>
            <a:r>
              <a:rPr lang="en-US" dirty="0"/>
              <a:t>=VIDD,DC=</a:t>
            </a:r>
            <a:r>
              <a:rPr lang="en-US" dirty="0" err="1"/>
              <a:t>fhcrc,DC</a:t>
            </a:r>
            <a:r>
              <a:rPr lang="en-US" dirty="0"/>
              <a:t>=org" </a:t>
            </a:r>
            <a:r>
              <a:rPr lang="en-US" dirty="0" err="1"/>
              <a:t>ldapsearchattribute</a:t>
            </a:r>
            <a:r>
              <a:rPr lang="en-US" dirty="0"/>
              <a:t>="</a:t>
            </a:r>
            <a:r>
              <a:rPr lang="en-US" dirty="0" err="1"/>
              <a:t>uid</a:t>
            </a:r>
            <a:r>
              <a:rPr lang="en-US" dirty="0"/>
              <a:t>"</a:t>
            </a:r>
          </a:p>
          <a:p>
            <a:endParaRPr lang="en-US" dirty="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19</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4241106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State of our Server</a:t>
            </a:r>
            <a:endParaRPr lang="en-US" dirty="0"/>
          </a:p>
        </p:txBody>
      </p:sp>
      <p:sp>
        <p:nvSpPr>
          <p:cNvPr id="8" name="Text Placeholder 7"/>
          <p:cNvSpPr>
            <a:spLocks noGrp="1"/>
          </p:cNvSpPr>
          <p:nvPr>
            <p:ph type="body" idx="1"/>
          </p:nvPr>
        </p:nvSpPr>
        <p:spPr/>
        <p:txBody>
          <a:bodyPr/>
          <a:lstStyle/>
          <a:p>
            <a:endParaRPr lang="en-US" dirty="0"/>
          </a:p>
        </p:txBody>
      </p:sp>
      <p:sp>
        <p:nvSpPr>
          <p:cNvPr id="4" name="Date Placeholder 3"/>
          <p:cNvSpPr>
            <a:spLocks noGrp="1"/>
          </p:cNvSpPr>
          <p:nvPr>
            <p:ph type="dt" sz="half" idx="10"/>
          </p:nvPr>
        </p:nvSpPr>
        <p:spPr/>
        <p:txBody>
          <a:bodyPr/>
          <a:lstStyle/>
          <a:p>
            <a:r>
              <a:rPr lang="en-US" dirty="0"/>
              <a:t>10/4/2016</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20</a:t>
            </a:fld>
            <a:endParaRPr lang="en-US"/>
          </a:p>
        </p:txBody>
      </p:sp>
      <p:sp>
        <p:nvSpPr>
          <p:cNvPr id="6" name="Footer Placeholder 5"/>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9473474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We are now at this state!!!</a:t>
            </a:r>
            <a:endParaRPr lang="en-US" dirty="0"/>
          </a:p>
        </p:txBody>
      </p:sp>
      <p:sp>
        <p:nvSpPr>
          <p:cNvPr id="4" name="Date Placeholder 3"/>
          <p:cNvSpPr>
            <a:spLocks noGrp="1"/>
          </p:cNvSpPr>
          <p:nvPr>
            <p:ph type="dt" sz="half" idx="10"/>
          </p:nvPr>
        </p:nvSpPr>
        <p:spPr/>
        <p:txBody>
          <a:bodyPr/>
          <a:lstStyle/>
          <a:p>
            <a:r>
              <a:rPr lang="en-US" dirty="0"/>
              <a:t>10/4/2016</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21</a:t>
            </a:fld>
            <a:endParaRPr lang="en-US"/>
          </a:p>
        </p:txBody>
      </p:sp>
      <p:sp>
        <p:nvSpPr>
          <p:cNvPr id="6" name="Footer Placeholder 5"/>
          <p:cNvSpPr>
            <a:spLocks noGrp="1"/>
          </p:cNvSpPr>
          <p:nvPr>
            <p:ph type="ftr" sz="quarter" idx="12"/>
          </p:nvPr>
        </p:nvSpPr>
        <p:spPr/>
        <p:txBody>
          <a:bodyPr/>
          <a:lstStyle/>
          <a:p>
            <a:r>
              <a:rPr lang="en-US" smtClean="0"/>
              <a:t>Postgres and LDAP</a:t>
            </a:r>
            <a:endParaRPr lang="en-US" dirty="0"/>
          </a:p>
        </p:txBody>
      </p:sp>
      <p:pic>
        <p:nvPicPr>
          <p:cNvPr id="1030" name="Picture 6" descr="C:\Users\lalbin\Desktop\New folder (4)\c0263228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849" y="3850100"/>
            <a:ext cx="1592263" cy="119489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C:\Users\lalbin\Desktop\New folder (4)\c0263228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9825" y="3854065"/>
            <a:ext cx="1592263" cy="119489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86529" y="3850100"/>
            <a:ext cx="1629870" cy="369332"/>
          </a:xfrm>
          <a:prstGeom prst="rect">
            <a:avLst/>
          </a:prstGeom>
          <a:noFill/>
        </p:spPr>
        <p:txBody>
          <a:bodyPr wrap="none" rtlCol="0">
            <a:spAutoFit/>
          </a:bodyPr>
          <a:lstStyle/>
          <a:p>
            <a:r>
              <a:rPr lang="en-US" dirty="0" smtClean="0"/>
              <a:t>Postgres Server</a:t>
            </a:r>
            <a:endParaRPr lang="en-US" dirty="0"/>
          </a:p>
        </p:txBody>
      </p:sp>
      <p:sp>
        <p:nvSpPr>
          <p:cNvPr id="17" name="TextBox 16"/>
          <p:cNvSpPr txBox="1"/>
          <p:nvPr/>
        </p:nvSpPr>
        <p:spPr>
          <a:xfrm>
            <a:off x="6760760" y="3850100"/>
            <a:ext cx="2130391" cy="369332"/>
          </a:xfrm>
          <a:prstGeom prst="rect">
            <a:avLst/>
          </a:prstGeom>
          <a:noFill/>
        </p:spPr>
        <p:txBody>
          <a:bodyPr wrap="none" rtlCol="0">
            <a:spAutoFit/>
          </a:bodyPr>
          <a:lstStyle/>
          <a:p>
            <a:r>
              <a:rPr lang="en-US" dirty="0" smtClean="0"/>
              <a:t>SCHARP LDAP Server</a:t>
            </a:r>
            <a:endParaRPr lang="en-US" dirty="0"/>
          </a:p>
        </p:txBody>
      </p:sp>
      <p:sp>
        <p:nvSpPr>
          <p:cNvPr id="29" name="Freeform 28"/>
          <p:cNvSpPr/>
          <p:nvPr/>
        </p:nvSpPr>
        <p:spPr>
          <a:xfrm>
            <a:off x="2086729" y="3370898"/>
            <a:ext cx="4911969" cy="1055098"/>
          </a:xfrm>
          <a:custGeom>
            <a:avLst/>
            <a:gdLst>
              <a:gd name="connsiteX0" fmla="*/ 0 w 4911969"/>
              <a:gd name="connsiteY0" fmla="*/ 1031652 h 1055098"/>
              <a:gd name="connsiteX1" fmla="*/ 2209800 w 4911969"/>
              <a:gd name="connsiteY1" fmla="*/ 21 h 1055098"/>
              <a:gd name="connsiteX2" fmla="*/ 4911969 w 4911969"/>
              <a:gd name="connsiteY2" fmla="*/ 1055098 h 1055098"/>
            </a:gdLst>
            <a:ahLst/>
            <a:cxnLst>
              <a:cxn ang="0">
                <a:pos x="connsiteX0" y="connsiteY0"/>
              </a:cxn>
              <a:cxn ang="0">
                <a:pos x="connsiteX1" y="connsiteY1"/>
              </a:cxn>
              <a:cxn ang="0">
                <a:pos x="connsiteX2" y="connsiteY2"/>
              </a:cxn>
            </a:cxnLst>
            <a:rect l="l" t="t" r="r" b="b"/>
            <a:pathLst>
              <a:path w="4911969" h="1055098">
                <a:moveTo>
                  <a:pt x="0" y="1031652"/>
                </a:moveTo>
                <a:cubicBezTo>
                  <a:pt x="695569" y="513882"/>
                  <a:pt x="1391139" y="-3887"/>
                  <a:pt x="2209800" y="21"/>
                </a:cubicBezTo>
                <a:cubicBezTo>
                  <a:pt x="3028461" y="3929"/>
                  <a:pt x="4444023" y="872413"/>
                  <a:pt x="4911969" y="1055098"/>
                </a:cubicBezTo>
              </a:path>
            </a:pathLst>
          </a:custGeom>
          <a:noFill/>
          <a:ln w="63500">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2924929" y="2995246"/>
            <a:ext cx="2736070" cy="369332"/>
          </a:xfrm>
          <a:prstGeom prst="rect">
            <a:avLst/>
          </a:prstGeom>
          <a:noFill/>
        </p:spPr>
        <p:txBody>
          <a:bodyPr wrap="none" rtlCol="0">
            <a:spAutoFit/>
          </a:bodyPr>
          <a:lstStyle/>
          <a:p>
            <a:r>
              <a:rPr lang="en-US" dirty="0" smtClean="0"/>
              <a:t>Authentication of Accounts</a:t>
            </a:r>
            <a:endParaRPr lang="en-US" dirty="0"/>
          </a:p>
        </p:txBody>
      </p:sp>
      <p:pic>
        <p:nvPicPr>
          <p:cNvPr id="1031" name="Picture 7" descr="C:\Users\lalbin\Desktop\New folder (4)\ConfigFil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66638" y="3403255"/>
            <a:ext cx="511311" cy="511311"/>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3915529" y="3914555"/>
            <a:ext cx="958339" cy="276999"/>
          </a:xfrm>
          <a:prstGeom prst="rect">
            <a:avLst/>
          </a:prstGeom>
          <a:noFill/>
        </p:spPr>
        <p:txBody>
          <a:bodyPr wrap="none" rtlCol="0">
            <a:spAutoFit/>
          </a:bodyPr>
          <a:lstStyle/>
          <a:p>
            <a:r>
              <a:rPr lang="en-US" sz="1200" dirty="0" err="1" smtClean="0"/>
              <a:t>pg_hba.conf</a:t>
            </a:r>
            <a:endParaRPr lang="en-US" sz="1200" dirty="0"/>
          </a:p>
        </p:txBody>
      </p:sp>
      <p:pic>
        <p:nvPicPr>
          <p:cNvPr id="20" name="Picture 9" descr="C:\Users\lalbin\Desktop\New folder (4)\process-manual-entry.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1059" y="2473486"/>
            <a:ext cx="1352574" cy="101443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5996091" y="1868900"/>
            <a:ext cx="2975302" cy="646331"/>
          </a:xfrm>
          <a:prstGeom prst="rect">
            <a:avLst/>
          </a:prstGeom>
          <a:noFill/>
        </p:spPr>
        <p:txBody>
          <a:bodyPr wrap="none" rtlCol="0">
            <a:spAutoFit/>
          </a:bodyPr>
          <a:lstStyle/>
          <a:p>
            <a:r>
              <a:rPr lang="en-US" dirty="0" smtClean="0"/>
              <a:t>Application Support Specialist</a:t>
            </a:r>
          </a:p>
          <a:p>
            <a:r>
              <a:rPr lang="en-US" dirty="0" smtClean="0"/>
              <a:t>Creates LDAP </a:t>
            </a:r>
            <a:r>
              <a:rPr lang="en-US" dirty="0" smtClean="0"/>
              <a:t>Users</a:t>
            </a:r>
            <a:endParaRPr lang="en-US" dirty="0"/>
          </a:p>
        </p:txBody>
      </p:sp>
      <p:cxnSp>
        <p:nvCxnSpPr>
          <p:cNvPr id="8" name="Straight Arrow Connector 7"/>
          <p:cNvCxnSpPr/>
          <p:nvPr/>
        </p:nvCxnSpPr>
        <p:spPr>
          <a:xfrm>
            <a:off x="8153400" y="3403255"/>
            <a:ext cx="0" cy="511311"/>
          </a:xfrm>
          <a:prstGeom prst="straightConnector1">
            <a:avLst/>
          </a:prstGeom>
          <a:ln w="50800">
            <a:solidFill>
              <a:schemeClr val="accent1">
                <a:lumMod val="75000"/>
              </a:schemeClr>
            </a:solidFill>
            <a:tailEnd type="triangle" w="med" len="med"/>
          </a:ln>
        </p:spPr>
        <p:style>
          <a:lnRef idx="1">
            <a:schemeClr val="accent2"/>
          </a:lnRef>
          <a:fillRef idx="0">
            <a:schemeClr val="accent2"/>
          </a:fillRef>
          <a:effectRef idx="0">
            <a:schemeClr val="accent2"/>
          </a:effectRef>
          <a:fontRef idx="minor">
            <a:schemeClr val="tx1"/>
          </a:fontRef>
        </p:style>
      </p:cxnSp>
      <p:pic>
        <p:nvPicPr>
          <p:cNvPr id="24" name="Picture 9" descr="C:\Users\lalbin\Desktop\New folder (4)\process-manual-entry.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849" y="2302326"/>
            <a:ext cx="1352574" cy="1014431"/>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361432" y="1868899"/>
            <a:ext cx="3048142" cy="369332"/>
          </a:xfrm>
          <a:prstGeom prst="rect">
            <a:avLst/>
          </a:prstGeom>
          <a:noFill/>
        </p:spPr>
        <p:txBody>
          <a:bodyPr wrap="none" rtlCol="0">
            <a:spAutoFit/>
          </a:bodyPr>
          <a:lstStyle/>
          <a:p>
            <a:r>
              <a:rPr lang="en-US" dirty="0" smtClean="0"/>
              <a:t>DBA Creates Users </a:t>
            </a:r>
            <a:r>
              <a:rPr lang="en-US" dirty="0" smtClean="0"/>
              <a:t>and Groups</a:t>
            </a:r>
            <a:endParaRPr lang="en-US" dirty="0"/>
          </a:p>
        </p:txBody>
      </p:sp>
      <p:cxnSp>
        <p:nvCxnSpPr>
          <p:cNvPr id="26" name="Straight Arrow Connector 25"/>
          <p:cNvCxnSpPr/>
          <p:nvPr/>
        </p:nvCxnSpPr>
        <p:spPr>
          <a:xfrm>
            <a:off x="762000" y="3403255"/>
            <a:ext cx="0" cy="511311"/>
          </a:xfrm>
          <a:prstGeom prst="straightConnector1">
            <a:avLst/>
          </a:prstGeom>
          <a:ln w="50800">
            <a:solidFill>
              <a:schemeClr val="accent1">
                <a:lumMod val="75000"/>
              </a:schemeClr>
            </a:solidFill>
            <a:tailEnd type="triangl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36176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Direct Access Storage 1"/>
          <p:cNvSpPr/>
          <p:nvPr/>
        </p:nvSpPr>
        <p:spPr>
          <a:xfrm>
            <a:off x="1954531" y="3060323"/>
            <a:ext cx="5257800" cy="1480959"/>
          </a:xfrm>
          <a:prstGeom prst="flowChartMagneticDrum">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 name="Title 6"/>
          <p:cNvSpPr>
            <a:spLocks noGrp="1"/>
          </p:cNvSpPr>
          <p:nvPr>
            <p:ph type="title"/>
          </p:nvPr>
        </p:nvSpPr>
        <p:spPr/>
        <p:txBody>
          <a:bodyPr/>
          <a:lstStyle/>
          <a:p>
            <a:r>
              <a:rPr lang="en-US" dirty="0" smtClean="0"/>
              <a:t>What we would really like!!!</a:t>
            </a:r>
            <a:endParaRPr lang="en-US" dirty="0"/>
          </a:p>
        </p:txBody>
      </p:sp>
      <p:sp>
        <p:nvSpPr>
          <p:cNvPr id="4" name="Date Placeholder 3"/>
          <p:cNvSpPr>
            <a:spLocks noGrp="1"/>
          </p:cNvSpPr>
          <p:nvPr>
            <p:ph type="dt" sz="half" idx="10"/>
          </p:nvPr>
        </p:nvSpPr>
        <p:spPr/>
        <p:txBody>
          <a:bodyPr/>
          <a:lstStyle/>
          <a:p>
            <a:r>
              <a:rPr lang="en-US" dirty="0"/>
              <a:t>10/4/2016</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22</a:t>
            </a:fld>
            <a:endParaRPr lang="en-US"/>
          </a:p>
        </p:txBody>
      </p:sp>
      <p:sp>
        <p:nvSpPr>
          <p:cNvPr id="6" name="Footer Placeholder 5"/>
          <p:cNvSpPr>
            <a:spLocks noGrp="1"/>
          </p:cNvSpPr>
          <p:nvPr>
            <p:ph type="ftr" sz="quarter" idx="12"/>
          </p:nvPr>
        </p:nvSpPr>
        <p:spPr/>
        <p:txBody>
          <a:bodyPr/>
          <a:lstStyle/>
          <a:p>
            <a:r>
              <a:rPr lang="en-US" smtClean="0"/>
              <a:t>Postgres and LDAP</a:t>
            </a:r>
            <a:endParaRPr lang="en-US" dirty="0"/>
          </a:p>
        </p:txBody>
      </p:sp>
      <p:pic>
        <p:nvPicPr>
          <p:cNvPr id="1030" name="Picture 6" descr="C:\Users\lalbin\Desktop\New folder (4)\c0263228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520" y="2419350"/>
            <a:ext cx="1592263" cy="119489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C:\Users\lalbin\Desktop\New folder (4)\c0263228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0496" y="2423315"/>
            <a:ext cx="1592263" cy="119489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57200" y="2419350"/>
            <a:ext cx="1629870" cy="369332"/>
          </a:xfrm>
          <a:prstGeom prst="rect">
            <a:avLst/>
          </a:prstGeom>
          <a:noFill/>
        </p:spPr>
        <p:txBody>
          <a:bodyPr wrap="none" rtlCol="0">
            <a:spAutoFit/>
          </a:bodyPr>
          <a:lstStyle/>
          <a:p>
            <a:r>
              <a:rPr lang="en-US" dirty="0" smtClean="0"/>
              <a:t>Postgres Server</a:t>
            </a:r>
            <a:endParaRPr lang="en-US" dirty="0"/>
          </a:p>
        </p:txBody>
      </p:sp>
      <p:sp>
        <p:nvSpPr>
          <p:cNvPr id="17" name="TextBox 16"/>
          <p:cNvSpPr txBox="1"/>
          <p:nvPr/>
        </p:nvSpPr>
        <p:spPr>
          <a:xfrm>
            <a:off x="6731431" y="2419350"/>
            <a:ext cx="2130391" cy="369332"/>
          </a:xfrm>
          <a:prstGeom prst="rect">
            <a:avLst/>
          </a:prstGeom>
          <a:noFill/>
        </p:spPr>
        <p:txBody>
          <a:bodyPr wrap="none" rtlCol="0">
            <a:spAutoFit/>
          </a:bodyPr>
          <a:lstStyle/>
          <a:p>
            <a:r>
              <a:rPr lang="en-US" dirty="0" smtClean="0"/>
              <a:t>SCHARP LDAP Server</a:t>
            </a:r>
            <a:endParaRPr lang="en-US" dirty="0"/>
          </a:p>
        </p:txBody>
      </p:sp>
      <p:sp>
        <p:nvSpPr>
          <p:cNvPr id="29" name="Freeform 28"/>
          <p:cNvSpPr/>
          <p:nvPr/>
        </p:nvSpPr>
        <p:spPr>
          <a:xfrm>
            <a:off x="2057400" y="1940148"/>
            <a:ext cx="4911969" cy="1055098"/>
          </a:xfrm>
          <a:custGeom>
            <a:avLst/>
            <a:gdLst>
              <a:gd name="connsiteX0" fmla="*/ 0 w 4911969"/>
              <a:gd name="connsiteY0" fmla="*/ 1031652 h 1055098"/>
              <a:gd name="connsiteX1" fmla="*/ 2209800 w 4911969"/>
              <a:gd name="connsiteY1" fmla="*/ 21 h 1055098"/>
              <a:gd name="connsiteX2" fmla="*/ 4911969 w 4911969"/>
              <a:gd name="connsiteY2" fmla="*/ 1055098 h 1055098"/>
            </a:gdLst>
            <a:ahLst/>
            <a:cxnLst>
              <a:cxn ang="0">
                <a:pos x="connsiteX0" y="connsiteY0"/>
              </a:cxn>
              <a:cxn ang="0">
                <a:pos x="connsiteX1" y="connsiteY1"/>
              </a:cxn>
              <a:cxn ang="0">
                <a:pos x="connsiteX2" y="connsiteY2"/>
              </a:cxn>
            </a:cxnLst>
            <a:rect l="l" t="t" r="r" b="b"/>
            <a:pathLst>
              <a:path w="4911969" h="1055098">
                <a:moveTo>
                  <a:pt x="0" y="1031652"/>
                </a:moveTo>
                <a:cubicBezTo>
                  <a:pt x="695569" y="513882"/>
                  <a:pt x="1391139" y="-3887"/>
                  <a:pt x="2209800" y="21"/>
                </a:cubicBezTo>
                <a:cubicBezTo>
                  <a:pt x="3028461" y="3929"/>
                  <a:pt x="4444023" y="872413"/>
                  <a:pt x="4911969" y="1055098"/>
                </a:cubicBezTo>
              </a:path>
            </a:pathLst>
          </a:custGeom>
          <a:noFill/>
          <a:ln w="63500">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2895600" y="1564496"/>
            <a:ext cx="2736070" cy="369332"/>
          </a:xfrm>
          <a:prstGeom prst="rect">
            <a:avLst/>
          </a:prstGeom>
          <a:noFill/>
        </p:spPr>
        <p:txBody>
          <a:bodyPr wrap="none" rtlCol="0">
            <a:spAutoFit/>
          </a:bodyPr>
          <a:lstStyle/>
          <a:p>
            <a:r>
              <a:rPr lang="en-US" dirty="0" smtClean="0"/>
              <a:t>Authentication of Accounts</a:t>
            </a:r>
            <a:endParaRPr lang="en-US" dirty="0"/>
          </a:p>
        </p:txBody>
      </p:sp>
      <p:sp>
        <p:nvSpPr>
          <p:cNvPr id="30" name="Freeform 29"/>
          <p:cNvSpPr/>
          <p:nvPr/>
        </p:nvSpPr>
        <p:spPr>
          <a:xfrm>
            <a:off x="2092569" y="3048000"/>
            <a:ext cx="4870939" cy="468951"/>
          </a:xfrm>
          <a:custGeom>
            <a:avLst/>
            <a:gdLst>
              <a:gd name="connsiteX0" fmla="*/ 4870939 w 4870939"/>
              <a:gd name="connsiteY0" fmla="*/ 17585 h 468951"/>
              <a:gd name="connsiteX1" fmla="*/ 2538046 w 4870939"/>
              <a:gd name="connsiteY1" fmla="*/ 468923 h 468951"/>
              <a:gd name="connsiteX2" fmla="*/ 0 w 4870939"/>
              <a:gd name="connsiteY2" fmla="*/ 0 h 468951"/>
            </a:gdLst>
            <a:ahLst/>
            <a:cxnLst>
              <a:cxn ang="0">
                <a:pos x="connsiteX0" y="connsiteY0"/>
              </a:cxn>
              <a:cxn ang="0">
                <a:pos x="connsiteX1" y="connsiteY1"/>
              </a:cxn>
              <a:cxn ang="0">
                <a:pos x="connsiteX2" y="connsiteY2"/>
              </a:cxn>
            </a:cxnLst>
            <a:rect l="l" t="t" r="r" b="b"/>
            <a:pathLst>
              <a:path w="4870939" h="468951">
                <a:moveTo>
                  <a:pt x="4870939" y="17585"/>
                </a:moveTo>
                <a:cubicBezTo>
                  <a:pt x="4110404" y="244719"/>
                  <a:pt x="3349869" y="471854"/>
                  <a:pt x="2538046" y="468923"/>
                </a:cubicBezTo>
                <a:cubicBezTo>
                  <a:pt x="1726223" y="465992"/>
                  <a:pt x="346808" y="65454"/>
                  <a:pt x="0" y="0"/>
                </a:cubicBezTo>
              </a:path>
            </a:pathLst>
          </a:custGeom>
          <a:noFill/>
          <a:ln w="63500">
            <a:headEnd type="none" w="lg" len="lg"/>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3276600" y="3433541"/>
            <a:ext cx="2776594" cy="369332"/>
          </a:xfrm>
          <a:prstGeom prst="rect">
            <a:avLst/>
          </a:prstGeom>
          <a:noFill/>
        </p:spPr>
        <p:txBody>
          <a:bodyPr wrap="none" rtlCol="0">
            <a:spAutoFit/>
          </a:bodyPr>
          <a:lstStyle/>
          <a:p>
            <a:r>
              <a:rPr lang="en-US" dirty="0" smtClean="0"/>
              <a:t>Creating Postgres Accounts</a:t>
            </a:r>
            <a:endParaRPr lang="en-US" dirty="0"/>
          </a:p>
        </p:txBody>
      </p:sp>
      <p:sp>
        <p:nvSpPr>
          <p:cNvPr id="38" name="Freeform 37"/>
          <p:cNvSpPr/>
          <p:nvPr/>
        </p:nvSpPr>
        <p:spPr>
          <a:xfrm>
            <a:off x="2098430" y="3161008"/>
            <a:ext cx="4870939" cy="1084392"/>
          </a:xfrm>
          <a:custGeom>
            <a:avLst/>
            <a:gdLst>
              <a:gd name="connsiteX0" fmla="*/ 4870939 w 4870939"/>
              <a:gd name="connsiteY0" fmla="*/ 17585 h 468951"/>
              <a:gd name="connsiteX1" fmla="*/ 2538046 w 4870939"/>
              <a:gd name="connsiteY1" fmla="*/ 468923 h 468951"/>
              <a:gd name="connsiteX2" fmla="*/ 0 w 4870939"/>
              <a:gd name="connsiteY2" fmla="*/ 0 h 468951"/>
              <a:gd name="connsiteX0" fmla="*/ 4870939 w 4870939"/>
              <a:gd name="connsiteY0" fmla="*/ 17585 h 1084392"/>
              <a:gd name="connsiteX1" fmla="*/ 2573215 w 4870939"/>
              <a:gd name="connsiteY1" fmla="*/ 1084385 h 1084392"/>
              <a:gd name="connsiteX2" fmla="*/ 0 w 4870939"/>
              <a:gd name="connsiteY2" fmla="*/ 0 h 1084392"/>
            </a:gdLst>
            <a:ahLst/>
            <a:cxnLst>
              <a:cxn ang="0">
                <a:pos x="connsiteX0" y="connsiteY0"/>
              </a:cxn>
              <a:cxn ang="0">
                <a:pos x="connsiteX1" y="connsiteY1"/>
              </a:cxn>
              <a:cxn ang="0">
                <a:pos x="connsiteX2" y="connsiteY2"/>
              </a:cxn>
            </a:cxnLst>
            <a:rect l="l" t="t" r="r" b="b"/>
            <a:pathLst>
              <a:path w="4870939" h="1084392">
                <a:moveTo>
                  <a:pt x="4870939" y="17585"/>
                </a:moveTo>
                <a:cubicBezTo>
                  <a:pt x="4110404" y="244719"/>
                  <a:pt x="3385038" y="1087316"/>
                  <a:pt x="2573215" y="1084385"/>
                </a:cubicBezTo>
                <a:cubicBezTo>
                  <a:pt x="1761392" y="1081454"/>
                  <a:pt x="346808" y="65454"/>
                  <a:pt x="0" y="0"/>
                </a:cubicBezTo>
              </a:path>
            </a:pathLst>
          </a:custGeom>
          <a:noFill/>
          <a:ln w="63500">
            <a:headEnd type="none" w="lg" len="lg"/>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3311769" y="4171950"/>
            <a:ext cx="2543325" cy="369332"/>
          </a:xfrm>
          <a:prstGeom prst="rect">
            <a:avLst/>
          </a:prstGeom>
          <a:noFill/>
        </p:spPr>
        <p:txBody>
          <a:bodyPr wrap="none" rtlCol="0">
            <a:spAutoFit/>
          </a:bodyPr>
          <a:lstStyle/>
          <a:p>
            <a:r>
              <a:rPr lang="en-US" dirty="0" smtClean="0"/>
              <a:t>Creating Postgres Groups</a:t>
            </a:r>
            <a:endParaRPr lang="en-US" dirty="0"/>
          </a:p>
        </p:txBody>
      </p:sp>
      <p:pic>
        <p:nvPicPr>
          <p:cNvPr id="1031" name="Picture 7" descr="C:\Users\lalbin\Desktop\New folder (4)\ConfigFil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7309" y="1972505"/>
            <a:ext cx="511311" cy="511311"/>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3886200" y="2483805"/>
            <a:ext cx="958339" cy="276999"/>
          </a:xfrm>
          <a:prstGeom prst="rect">
            <a:avLst/>
          </a:prstGeom>
          <a:noFill/>
        </p:spPr>
        <p:txBody>
          <a:bodyPr wrap="none" rtlCol="0">
            <a:spAutoFit/>
          </a:bodyPr>
          <a:lstStyle/>
          <a:p>
            <a:r>
              <a:rPr lang="en-US" sz="1200" dirty="0" err="1" smtClean="0"/>
              <a:t>pg_hba.conf</a:t>
            </a:r>
            <a:endParaRPr lang="en-US" sz="1200" dirty="0"/>
          </a:p>
        </p:txBody>
      </p:sp>
      <p:pic>
        <p:nvPicPr>
          <p:cNvPr id="20" name="Picture 9" descr="C:\Users\lalbin\Desktop\New folder (4)\process-manual-entry.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1730" y="1042736"/>
            <a:ext cx="1352574" cy="101443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5966762" y="438150"/>
            <a:ext cx="3138360" cy="646331"/>
          </a:xfrm>
          <a:prstGeom prst="rect">
            <a:avLst/>
          </a:prstGeom>
          <a:noFill/>
        </p:spPr>
        <p:txBody>
          <a:bodyPr wrap="none" rtlCol="0">
            <a:spAutoFit/>
          </a:bodyPr>
          <a:lstStyle/>
          <a:p>
            <a:r>
              <a:rPr lang="en-US" dirty="0" smtClean="0"/>
              <a:t>Application Support Specialist</a:t>
            </a:r>
          </a:p>
          <a:p>
            <a:r>
              <a:rPr lang="en-US" dirty="0" smtClean="0"/>
              <a:t>Creates LDAP Users and Groups</a:t>
            </a:r>
            <a:endParaRPr lang="en-US" dirty="0"/>
          </a:p>
        </p:txBody>
      </p:sp>
      <p:cxnSp>
        <p:nvCxnSpPr>
          <p:cNvPr id="8" name="Straight Arrow Connector 7"/>
          <p:cNvCxnSpPr/>
          <p:nvPr/>
        </p:nvCxnSpPr>
        <p:spPr>
          <a:xfrm>
            <a:off x="8153400" y="1972505"/>
            <a:ext cx="0" cy="511311"/>
          </a:xfrm>
          <a:prstGeom prst="straightConnector1">
            <a:avLst/>
          </a:prstGeom>
          <a:ln w="50800">
            <a:solidFill>
              <a:schemeClr val="accent1">
                <a:lumMod val="75000"/>
              </a:schemeClr>
            </a:solidFill>
            <a:tailEnd type="triangl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1608716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Direct Access Storage 1"/>
          <p:cNvSpPr/>
          <p:nvPr/>
        </p:nvSpPr>
        <p:spPr>
          <a:xfrm>
            <a:off x="1954531" y="3060323"/>
            <a:ext cx="5257800" cy="1480959"/>
          </a:xfrm>
          <a:prstGeom prst="flowChartMagneticDrum">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 name="Title 6"/>
          <p:cNvSpPr>
            <a:spLocks noGrp="1"/>
          </p:cNvSpPr>
          <p:nvPr>
            <p:ph type="title"/>
          </p:nvPr>
        </p:nvSpPr>
        <p:spPr/>
        <p:txBody>
          <a:bodyPr/>
          <a:lstStyle/>
          <a:p>
            <a:r>
              <a:rPr lang="en-US" dirty="0" smtClean="0"/>
              <a:t>Postgres </a:t>
            </a:r>
            <a:r>
              <a:rPr lang="en-US" dirty="0" smtClean="0"/>
              <a:t>combined with LDAP</a:t>
            </a:r>
            <a:endParaRPr lang="en-US" dirty="0"/>
          </a:p>
        </p:txBody>
      </p:sp>
      <p:sp>
        <p:nvSpPr>
          <p:cNvPr id="4" name="Date Placeholder 3"/>
          <p:cNvSpPr>
            <a:spLocks noGrp="1"/>
          </p:cNvSpPr>
          <p:nvPr>
            <p:ph type="dt" sz="half" idx="10"/>
          </p:nvPr>
        </p:nvSpPr>
        <p:spPr/>
        <p:txBody>
          <a:bodyPr/>
          <a:lstStyle/>
          <a:p>
            <a:r>
              <a:rPr lang="en-US" dirty="0"/>
              <a:t>10/4/2016</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23</a:t>
            </a:fld>
            <a:endParaRPr lang="en-US"/>
          </a:p>
        </p:txBody>
      </p:sp>
      <p:sp>
        <p:nvSpPr>
          <p:cNvPr id="6" name="Footer Placeholder 5"/>
          <p:cNvSpPr>
            <a:spLocks noGrp="1"/>
          </p:cNvSpPr>
          <p:nvPr>
            <p:ph type="ftr" sz="quarter" idx="12"/>
          </p:nvPr>
        </p:nvSpPr>
        <p:spPr/>
        <p:txBody>
          <a:bodyPr/>
          <a:lstStyle/>
          <a:p>
            <a:r>
              <a:rPr lang="en-US" smtClean="0"/>
              <a:t>Postgres and LDAP</a:t>
            </a:r>
            <a:endParaRPr lang="en-US" dirty="0"/>
          </a:p>
        </p:txBody>
      </p:sp>
      <p:pic>
        <p:nvPicPr>
          <p:cNvPr id="1030" name="Picture 6" descr="C:\Users\lalbin\Desktop\New folder (4)\c0263228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1520" y="2419350"/>
            <a:ext cx="1592263" cy="119489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C:\Users\lalbin\Desktop\New folder (4)\c0263228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00496" y="2423315"/>
            <a:ext cx="1592263" cy="119489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57200" y="2419350"/>
            <a:ext cx="1629870" cy="369332"/>
          </a:xfrm>
          <a:prstGeom prst="rect">
            <a:avLst/>
          </a:prstGeom>
          <a:noFill/>
        </p:spPr>
        <p:txBody>
          <a:bodyPr wrap="none" rtlCol="0">
            <a:spAutoFit/>
          </a:bodyPr>
          <a:lstStyle/>
          <a:p>
            <a:r>
              <a:rPr lang="en-US" dirty="0" smtClean="0"/>
              <a:t>Postgres Server</a:t>
            </a:r>
            <a:endParaRPr lang="en-US" dirty="0"/>
          </a:p>
        </p:txBody>
      </p:sp>
      <p:sp>
        <p:nvSpPr>
          <p:cNvPr id="17" name="TextBox 16"/>
          <p:cNvSpPr txBox="1"/>
          <p:nvPr/>
        </p:nvSpPr>
        <p:spPr>
          <a:xfrm>
            <a:off x="6731431" y="2419350"/>
            <a:ext cx="2130391" cy="369332"/>
          </a:xfrm>
          <a:prstGeom prst="rect">
            <a:avLst/>
          </a:prstGeom>
          <a:noFill/>
        </p:spPr>
        <p:txBody>
          <a:bodyPr wrap="none" rtlCol="0">
            <a:spAutoFit/>
          </a:bodyPr>
          <a:lstStyle/>
          <a:p>
            <a:r>
              <a:rPr lang="en-US" dirty="0" smtClean="0"/>
              <a:t>SCHARP LDAP Server</a:t>
            </a:r>
            <a:endParaRPr lang="en-US" dirty="0"/>
          </a:p>
        </p:txBody>
      </p:sp>
      <p:sp>
        <p:nvSpPr>
          <p:cNvPr id="29" name="Freeform 28"/>
          <p:cNvSpPr/>
          <p:nvPr/>
        </p:nvSpPr>
        <p:spPr>
          <a:xfrm>
            <a:off x="2057400" y="1940148"/>
            <a:ext cx="4911969" cy="1055098"/>
          </a:xfrm>
          <a:custGeom>
            <a:avLst/>
            <a:gdLst>
              <a:gd name="connsiteX0" fmla="*/ 0 w 4911969"/>
              <a:gd name="connsiteY0" fmla="*/ 1031652 h 1055098"/>
              <a:gd name="connsiteX1" fmla="*/ 2209800 w 4911969"/>
              <a:gd name="connsiteY1" fmla="*/ 21 h 1055098"/>
              <a:gd name="connsiteX2" fmla="*/ 4911969 w 4911969"/>
              <a:gd name="connsiteY2" fmla="*/ 1055098 h 1055098"/>
            </a:gdLst>
            <a:ahLst/>
            <a:cxnLst>
              <a:cxn ang="0">
                <a:pos x="connsiteX0" y="connsiteY0"/>
              </a:cxn>
              <a:cxn ang="0">
                <a:pos x="connsiteX1" y="connsiteY1"/>
              </a:cxn>
              <a:cxn ang="0">
                <a:pos x="connsiteX2" y="connsiteY2"/>
              </a:cxn>
            </a:cxnLst>
            <a:rect l="l" t="t" r="r" b="b"/>
            <a:pathLst>
              <a:path w="4911969" h="1055098">
                <a:moveTo>
                  <a:pt x="0" y="1031652"/>
                </a:moveTo>
                <a:cubicBezTo>
                  <a:pt x="695569" y="513882"/>
                  <a:pt x="1391139" y="-3887"/>
                  <a:pt x="2209800" y="21"/>
                </a:cubicBezTo>
                <a:cubicBezTo>
                  <a:pt x="3028461" y="3929"/>
                  <a:pt x="4444023" y="872413"/>
                  <a:pt x="4911969" y="1055098"/>
                </a:cubicBezTo>
              </a:path>
            </a:pathLst>
          </a:custGeom>
          <a:noFill/>
          <a:ln w="63500">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2895600" y="1564496"/>
            <a:ext cx="2736070" cy="369332"/>
          </a:xfrm>
          <a:prstGeom prst="rect">
            <a:avLst/>
          </a:prstGeom>
          <a:noFill/>
        </p:spPr>
        <p:txBody>
          <a:bodyPr wrap="none" rtlCol="0">
            <a:spAutoFit/>
          </a:bodyPr>
          <a:lstStyle/>
          <a:p>
            <a:r>
              <a:rPr lang="en-US" dirty="0" smtClean="0"/>
              <a:t>Authentication of Accounts</a:t>
            </a:r>
            <a:endParaRPr lang="en-US" dirty="0"/>
          </a:p>
        </p:txBody>
      </p:sp>
      <p:sp>
        <p:nvSpPr>
          <p:cNvPr id="30" name="Freeform 29"/>
          <p:cNvSpPr/>
          <p:nvPr/>
        </p:nvSpPr>
        <p:spPr>
          <a:xfrm>
            <a:off x="2092569" y="3048000"/>
            <a:ext cx="4870939" cy="468951"/>
          </a:xfrm>
          <a:custGeom>
            <a:avLst/>
            <a:gdLst>
              <a:gd name="connsiteX0" fmla="*/ 4870939 w 4870939"/>
              <a:gd name="connsiteY0" fmla="*/ 17585 h 468951"/>
              <a:gd name="connsiteX1" fmla="*/ 2538046 w 4870939"/>
              <a:gd name="connsiteY1" fmla="*/ 468923 h 468951"/>
              <a:gd name="connsiteX2" fmla="*/ 0 w 4870939"/>
              <a:gd name="connsiteY2" fmla="*/ 0 h 468951"/>
            </a:gdLst>
            <a:ahLst/>
            <a:cxnLst>
              <a:cxn ang="0">
                <a:pos x="connsiteX0" y="connsiteY0"/>
              </a:cxn>
              <a:cxn ang="0">
                <a:pos x="connsiteX1" y="connsiteY1"/>
              </a:cxn>
              <a:cxn ang="0">
                <a:pos x="connsiteX2" y="connsiteY2"/>
              </a:cxn>
            </a:cxnLst>
            <a:rect l="l" t="t" r="r" b="b"/>
            <a:pathLst>
              <a:path w="4870939" h="468951">
                <a:moveTo>
                  <a:pt x="4870939" y="17585"/>
                </a:moveTo>
                <a:cubicBezTo>
                  <a:pt x="4110404" y="244719"/>
                  <a:pt x="3349869" y="471854"/>
                  <a:pt x="2538046" y="468923"/>
                </a:cubicBezTo>
                <a:cubicBezTo>
                  <a:pt x="1726223" y="465992"/>
                  <a:pt x="346808" y="65454"/>
                  <a:pt x="0" y="0"/>
                </a:cubicBezTo>
              </a:path>
            </a:pathLst>
          </a:custGeom>
          <a:noFill/>
          <a:ln w="63500">
            <a:headEnd type="none" w="lg" len="lg"/>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3276600" y="3433541"/>
            <a:ext cx="2776594" cy="369332"/>
          </a:xfrm>
          <a:prstGeom prst="rect">
            <a:avLst/>
          </a:prstGeom>
          <a:noFill/>
        </p:spPr>
        <p:txBody>
          <a:bodyPr wrap="none" rtlCol="0">
            <a:spAutoFit/>
          </a:bodyPr>
          <a:lstStyle/>
          <a:p>
            <a:r>
              <a:rPr lang="en-US" dirty="0" smtClean="0"/>
              <a:t>Creating Postgres Accounts</a:t>
            </a:r>
            <a:endParaRPr lang="en-US" dirty="0"/>
          </a:p>
        </p:txBody>
      </p:sp>
      <p:sp>
        <p:nvSpPr>
          <p:cNvPr id="38" name="Freeform 37"/>
          <p:cNvSpPr/>
          <p:nvPr/>
        </p:nvSpPr>
        <p:spPr>
          <a:xfrm>
            <a:off x="2098430" y="3161008"/>
            <a:ext cx="4870939" cy="1084392"/>
          </a:xfrm>
          <a:custGeom>
            <a:avLst/>
            <a:gdLst>
              <a:gd name="connsiteX0" fmla="*/ 4870939 w 4870939"/>
              <a:gd name="connsiteY0" fmla="*/ 17585 h 468951"/>
              <a:gd name="connsiteX1" fmla="*/ 2538046 w 4870939"/>
              <a:gd name="connsiteY1" fmla="*/ 468923 h 468951"/>
              <a:gd name="connsiteX2" fmla="*/ 0 w 4870939"/>
              <a:gd name="connsiteY2" fmla="*/ 0 h 468951"/>
              <a:gd name="connsiteX0" fmla="*/ 4870939 w 4870939"/>
              <a:gd name="connsiteY0" fmla="*/ 17585 h 1084392"/>
              <a:gd name="connsiteX1" fmla="*/ 2573215 w 4870939"/>
              <a:gd name="connsiteY1" fmla="*/ 1084385 h 1084392"/>
              <a:gd name="connsiteX2" fmla="*/ 0 w 4870939"/>
              <a:gd name="connsiteY2" fmla="*/ 0 h 1084392"/>
            </a:gdLst>
            <a:ahLst/>
            <a:cxnLst>
              <a:cxn ang="0">
                <a:pos x="connsiteX0" y="connsiteY0"/>
              </a:cxn>
              <a:cxn ang="0">
                <a:pos x="connsiteX1" y="connsiteY1"/>
              </a:cxn>
              <a:cxn ang="0">
                <a:pos x="connsiteX2" y="connsiteY2"/>
              </a:cxn>
            </a:cxnLst>
            <a:rect l="l" t="t" r="r" b="b"/>
            <a:pathLst>
              <a:path w="4870939" h="1084392">
                <a:moveTo>
                  <a:pt x="4870939" y="17585"/>
                </a:moveTo>
                <a:cubicBezTo>
                  <a:pt x="4110404" y="244719"/>
                  <a:pt x="3385038" y="1087316"/>
                  <a:pt x="2573215" y="1084385"/>
                </a:cubicBezTo>
                <a:cubicBezTo>
                  <a:pt x="1761392" y="1081454"/>
                  <a:pt x="346808" y="65454"/>
                  <a:pt x="0" y="0"/>
                </a:cubicBezTo>
              </a:path>
            </a:pathLst>
          </a:custGeom>
          <a:noFill/>
          <a:ln w="63500">
            <a:headEnd type="none" w="lg" len="lg"/>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p:cNvSpPr txBox="1"/>
          <p:nvPr/>
        </p:nvSpPr>
        <p:spPr>
          <a:xfrm>
            <a:off x="3311769" y="4171950"/>
            <a:ext cx="2543325" cy="369332"/>
          </a:xfrm>
          <a:prstGeom prst="rect">
            <a:avLst/>
          </a:prstGeom>
          <a:noFill/>
        </p:spPr>
        <p:txBody>
          <a:bodyPr wrap="none" rtlCol="0">
            <a:spAutoFit/>
          </a:bodyPr>
          <a:lstStyle/>
          <a:p>
            <a:r>
              <a:rPr lang="en-US" dirty="0" smtClean="0"/>
              <a:t>Creating Postgres Groups</a:t>
            </a:r>
            <a:endParaRPr lang="en-US" dirty="0"/>
          </a:p>
        </p:txBody>
      </p:sp>
      <p:pic>
        <p:nvPicPr>
          <p:cNvPr id="1031" name="Picture 7" descr="C:\Users\lalbin\Desktop\New folder (4)\ConfigFil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37309" y="1972505"/>
            <a:ext cx="511311" cy="511311"/>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3886200" y="2483805"/>
            <a:ext cx="958339" cy="276999"/>
          </a:xfrm>
          <a:prstGeom prst="rect">
            <a:avLst/>
          </a:prstGeom>
          <a:noFill/>
        </p:spPr>
        <p:txBody>
          <a:bodyPr wrap="none" rtlCol="0">
            <a:spAutoFit/>
          </a:bodyPr>
          <a:lstStyle/>
          <a:p>
            <a:r>
              <a:rPr lang="en-US" sz="1200" dirty="0" err="1" smtClean="0"/>
              <a:t>pg_hba.conf</a:t>
            </a:r>
            <a:endParaRPr lang="en-US" sz="1200" dirty="0"/>
          </a:p>
        </p:txBody>
      </p:sp>
      <p:pic>
        <p:nvPicPr>
          <p:cNvPr id="1032" name="Picture 8" descr="C:\Users\lalbin\Desktop\New folder (4)\linux-unix-list-all-crontab-users-and-scripts.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6408" y="3286790"/>
            <a:ext cx="644919" cy="662833"/>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p:cNvSpPr txBox="1"/>
          <p:nvPr/>
        </p:nvSpPr>
        <p:spPr>
          <a:xfrm>
            <a:off x="6120310" y="3857465"/>
            <a:ext cx="1066800" cy="276999"/>
          </a:xfrm>
          <a:prstGeom prst="rect">
            <a:avLst/>
          </a:prstGeom>
          <a:noFill/>
        </p:spPr>
        <p:txBody>
          <a:bodyPr wrap="square" rtlCol="0">
            <a:spAutoFit/>
          </a:bodyPr>
          <a:lstStyle/>
          <a:p>
            <a:r>
              <a:rPr lang="en-US" sz="1200" dirty="0" err="1" smtClean="0"/>
              <a:t>pg_ldap_sync</a:t>
            </a:r>
            <a:endParaRPr lang="en-US" sz="1200" dirty="0"/>
          </a:p>
        </p:txBody>
      </p:sp>
      <p:pic>
        <p:nvPicPr>
          <p:cNvPr id="20" name="Picture 9" descr="C:\Users\lalbin\Desktop\New folder (4)\process-manual-entry.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1730" y="1042736"/>
            <a:ext cx="1352574" cy="101443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5966762" y="438150"/>
            <a:ext cx="3138360" cy="646331"/>
          </a:xfrm>
          <a:prstGeom prst="rect">
            <a:avLst/>
          </a:prstGeom>
          <a:noFill/>
        </p:spPr>
        <p:txBody>
          <a:bodyPr wrap="none" rtlCol="0">
            <a:spAutoFit/>
          </a:bodyPr>
          <a:lstStyle/>
          <a:p>
            <a:r>
              <a:rPr lang="en-US" dirty="0" smtClean="0"/>
              <a:t>Application Support Specialist</a:t>
            </a:r>
          </a:p>
          <a:p>
            <a:r>
              <a:rPr lang="en-US" dirty="0" smtClean="0"/>
              <a:t>Creates LDAP Users and Groups</a:t>
            </a:r>
            <a:endParaRPr lang="en-US" dirty="0"/>
          </a:p>
        </p:txBody>
      </p:sp>
      <p:cxnSp>
        <p:nvCxnSpPr>
          <p:cNvPr id="8" name="Straight Arrow Connector 7"/>
          <p:cNvCxnSpPr/>
          <p:nvPr/>
        </p:nvCxnSpPr>
        <p:spPr>
          <a:xfrm>
            <a:off x="8153400" y="1972505"/>
            <a:ext cx="0" cy="511311"/>
          </a:xfrm>
          <a:prstGeom prst="straightConnector1">
            <a:avLst/>
          </a:prstGeom>
          <a:ln w="50800">
            <a:solidFill>
              <a:schemeClr val="accent1">
                <a:lumMod val="75000"/>
              </a:schemeClr>
            </a:solidFill>
            <a:tailEnd type="triangl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21282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pg_ldap_sync</a:t>
            </a:r>
            <a:endParaRPr lang="en-US" dirty="0"/>
          </a:p>
        </p:txBody>
      </p:sp>
      <p:sp>
        <p:nvSpPr>
          <p:cNvPr id="8" name="Text Placeholder 7"/>
          <p:cNvSpPr>
            <a:spLocks noGrp="1"/>
          </p:cNvSpPr>
          <p:nvPr>
            <p:ph type="body" idx="1"/>
          </p:nvPr>
        </p:nvSpPr>
        <p:spPr/>
        <p:txBody>
          <a:bodyPr/>
          <a:lstStyle/>
          <a:p>
            <a:r>
              <a:rPr lang="en-US" dirty="0" smtClean="0"/>
              <a:t>Configuring and Running</a:t>
            </a:r>
            <a:endParaRPr lang="en-US" dirty="0"/>
          </a:p>
        </p:txBody>
      </p:sp>
      <p:sp>
        <p:nvSpPr>
          <p:cNvPr id="4" name="Date Placeholder 3"/>
          <p:cNvSpPr>
            <a:spLocks noGrp="1"/>
          </p:cNvSpPr>
          <p:nvPr>
            <p:ph type="dt" sz="half" idx="10"/>
          </p:nvPr>
        </p:nvSpPr>
        <p:spPr/>
        <p:txBody>
          <a:bodyPr/>
          <a:lstStyle/>
          <a:p>
            <a:r>
              <a:rPr lang="en-US" dirty="0"/>
              <a:t>10/4/2016</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24</a:t>
            </a:fld>
            <a:endParaRPr lang="en-US"/>
          </a:p>
        </p:txBody>
      </p:sp>
      <p:sp>
        <p:nvSpPr>
          <p:cNvPr id="6" name="Footer Placeholder 5"/>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209443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pg_ldap_sync</a:t>
            </a:r>
            <a:endParaRPr lang="en-US" dirty="0"/>
          </a:p>
        </p:txBody>
      </p:sp>
      <p:sp>
        <p:nvSpPr>
          <p:cNvPr id="6" name="Content Placeholder 5"/>
          <p:cNvSpPr>
            <a:spLocks noGrp="1"/>
          </p:cNvSpPr>
          <p:nvPr>
            <p:ph idx="1"/>
          </p:nvPr>
        </p:nvSpPr>
        <p:spPr/>
        <p:txBody>
          <a:bodyPr/>
          <a:lstStyle/>
          <a:p>
            <a:r>
              <a:rPr lang="en-US" dirty="0" smtClean="0"/>
              <a:t>This script will </a:t>
            </a:r>
            <a:r>
              <a:rPr lang="en-US" dirty="0" smtClean="0"/>
              <a:t>add </a:t>
            </a:r>
            <a:r>
              <a:rPr lang="en-US" dirty="0" err="1" smtClean="0"/>
              <a:t>ldap</a:t>
            </a:r>
            <a:r>
              <a:rPr lang="en-US" dirty="0" smtClean="0"/>
              <a:t> users/group into your Postgres server.</a:t>
            </a:r>
          </a:p>
          <a:p>
            <a:pPr lvl="1"/>
            <a:r>
              <a:rPr lang="en-US" dirty="0"/>
              <a:t>https://</a:t>
            </a:r>
            <a:r>
              <a:rPr lang="en-US" dirty="0" smtClean="0"/>
              <a:t>github.com/larskanis/pg-ldap-sync</a:t>
            </a:r>
          </a:p>
          <a:p>
            <a:r>
              <a:rPr lang="en-US" dirty="0" smtClean="0"/>
              <a:t>Test Mode</a:t>
            </a:r>
          </a:p>
          <a:p>
            <a:pPr lvl="1"/>
            <a:r>
              <a:rPr lang="en-US" dirty="0" err="1"/>
              <a:t>pg_ldap_sync</a:t>
            </a:r>
            <a:r>
              <a:rPr lang="en-US" dirty="0"/>
              <a:t> -c </a:t>
            </a:r>
            <a:r>
              <a:rPr lang="en-US" dirty="0" err="1"/>
              <a:t>my_config.yaml</a:t>
            </a:r>
            <a:r>
              <a:rPr lang="en-US" dirty="0"/>
              <a:t> -</a:t>
            </a:r>
            <a:r>
              <a:rPr lang="en-US" dirty="0" err="1" smtClean="0"/>
              <a:t>vvvv</a:t>
            </a:r>
            <a:r>
              <a:rPr lang="en-US" dirty="0" smtClean="0"/>
              <a:t> -t</a:t>
            </a:r>
          </a:p>
          <a:p>
            <a:r>
              <a:rPr lang="en-US" dirty="0" smtClean="0"/>
              <a:t>Production Mode</a:t>
            </a:r>
          </a:p>
          <a:p>
            <a:pPr lvl="1"/>
            <a:r>
              <a:rPr lang="en-US" dirty="0" err="1"/>
              <a:t>pg_ldap_sync</a:t>
            </a:r>
            <a:r>
              <a:rPr lang="en-US" dirty="0"/>
              <a:t> -c </a:t>
            </a:r>
            <a:r>
              <a:rPr lang="en-US" dirty="0" err="1"/>
              <a:t>my_config.yaml</a:t>
            </a:r>
            <a:r>
              <a:rPr lang="en-US" dirty="0"/>
              <a:t> -</a:t>
            </a:r>
            <a:r>
              <a:rPr lang="en-US" dirty="0" err="1" smtClean="0"/>
              <a:t>vvvv</a:t>
            </a:r>
            <a:endParaRPr lang="en-US" dirty="0" smtClean="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25</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2926299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Yaml</a:t>
            </a:r>
            <a:r>
              <a:rPr lang="en-US" dirty="0" smtClean="0"/>
              <a:t> </a:t>
            </a:r>
            <a:r>
              <a:rPr lang="en-US" dirty="0" err="1" smtClean="0"/>
              <a:t>Config</a:t>
            </a:r>
            <a:r>
              <a:rPr lang="en-US" dirty="0" smtClean="0"/>
              <a:t> File – LDAP </a:t>
            </a:r>
            <a:r>
              <a:rPr lang="en-US" dirty="0" err="1" smtClean="0"/>
              <a:t>Config</a:t>
            </a:r>
            <a:endParaRPr lang="en-US" dirty="0"/>
          </a:p>
        </p:txBody>
      </p:sp>
      <p:sp>
        <p:nvSpPr>
          <p:cNvPr id="6" name="Content Placeholder 5"/>
          <p:cNvSpPr>
            <a:spLocks noGrp="1"/>
          </p:cNvSpPr>
          <p:nvPr>
            <p:ph idx="1"/>
          </p:nvPr>
        </p:nvSpPr>
        <p:spPr/>
        <p:txBody>
          <a:bodyPr>
            <a:normAutofit/>
          </a:bodyPr>
          <a:lstStyle/>
          <a:p>
            <a:r>
              <a:rPr lang="en-US" dirty="0"/>
              <a:t>Connection parameters to LDAP server </a:t>
            </a:r>
          </a:p>
          <a:p>
            <a:pPr lvl="1"/>
            <a:r>
              <a:rPr lang="en-US" dirty="0" smtClean="0"/>
              <a:t># </a:t>
            </a:r>
            <a:r>
              <a:rPr lang="en-US" dirty="0"/>
              <a:t>see also: </a:t>
            </a:r>
            <a:r>
              <a:rPr lang="en-US" dirty="0">
                <a:hlinkClick r:id="rId2"/>
              </a:rPr>
              <a:t>http://</a:t>
            </a:r>
            <a:r>
              <a:rPr lang="en-US" dirty="0" smtClean="0">
                <a:hlinkClick r:id="rId2"/>
              </a:rPr>
              <a:t>net-ldap.rubyforge.org/Net/LDAP.html#method-c-new</a:t>
            </a:r>
            <a:r>
              <a:rPr lang="en-US" dirty="0" smtClean="0"/>
              <a:t/>
            </a:r>
            <a:br>
              <a:rPr lang="en-US" dirty="0" smtClean="0"/>
            </a:br>
            <a:r>
              <a:rPr lang="en-US" dirty="0" err="1" smtClean="0"/>
              <a:t>ldap_connection</a:t>
            </a:r>
            <a:r>
              <a:rPr lang="en-US" dirty="0" smtClean="0"/>
              <a:t>:</a:t>
            </a:r>
            <a:br>
              <a:rPr lang="en-US" dirty="0" smtClean="0"/>
            </a:br>
            <a:r>
              <a:rPr lang="en-US" dirty="0" smtClean="0"/>
              <a:t>  </a:t>
            </a:r>
            <a:r>
              <a:rPr lang="en-US" dirty="0"/>
              <a:t>host: </a:t>
            </a:r>
            <a:r>
              <a:rPr lang="en-US" dirty="0" smtClean="0"/>
              <a:t>ldapint.pc.scharp.org</a:t>
            </a:r>
            <a:br>
              <a:rPr lang="en-US" dirty="0" smtClean="0"/>
            </a:br>
            <a:r>
              <a:rPr lang="en-US" dirty="0" smtClean="0"/>
              <a:t>  </a:t>
            </a:r>
            <a:r>
              <a:rPr lang="en-US" dirty="0"/>
              <a:t>port: </a:t>
            </a:r>
            <a:r>
              <a:rPr lang="en-US" dirty="0" smtClean="0"/>
              <a:t>636</a:t>
            </a:r>
            <a:br>
              <a:rPr lang="en-US" dirty="0" smtClean="0"/>
            </a:br>
            <a:r>
              <a:rPr lang="en-US" dirty="0" smtClean="0"/>
              <a:t>#  </a:t>
            </a:r>
            <a:r>
              <a:rPr lang="en-US" dirty="0" err="1"/>
              <a:t>auth</a:t>
            </a:r>
            <a:r>
              <a:rPr lang="en-US" dirty="0" smtClean="0"/>
              <a:t>:</a:t>
            </a:r>
            <a:br>
              <a:rPr lang="en-US" dirty="0" smtClean="0"/>
            </a:br>
            <a:r>
              <a:rPr lang="en-US" dirty="0" smtClean="0"/>
              <a:t>#    </a:t>
            </a:r>
            <a:r>
              <a:rPr lang="en-US" dirty="0"/>
              <a:t>method: :</a:t>
            </a:r>
            <a:r>
              <a:rPr lang="en-US" dirty="0" smtClean="0"/>
              <a:t>simple</a:t>
            </a:r>
            <a:br>
              <a:rPr lang="en-US" dirty="0" smtClean="0"/>
            </a:br>
            <a:r>
              <a:rPr lang="en-US" dirty="0" smtClean="0"/>
              <a:t>#    </a:t>
            </a:r>
            <a:r>
              <a:rPr lang="en-US" dirty="0"/>
              <a:t>username: </a:t>
            </a:r>
            <a:r>
              <a:rPr lang="en-US" dirty="0" err="1" smtClean="0"/>
              <a:t>uid</a:t>
            </a:r>
            <a:r>
              <a:rPr lang="en-US" dirty="0" smtClean="0"/>
              <a:t>=</a:t>
            </a:r>
            <a:r>
              <a:rPr lang="en-US" dirty="0" err="1" smtClean="0"/>
              <a:t>ldapuser,ou</a:t>
            </a:r>
            <a:r>
              <a:rPr lang="en-US" dirty="0" smtClean="0"/>
              <a:t>=</a:t>
            </a:r>
            <a:r>
              <a:rPr lang="en-US" dirty="0" err="1" smtClean="0"/>
              <a:t>people,dc</a:t>
            </a:r>
            <a:r>
              <a:rPr lang="en-US" dirty="0" smtClean="0"/>
              <a:t>=</a:t>
            </a:r>
            <a:r>
              <a:rPr lang="en-US" dirty="0" err="1" smtClean="0"/>
              <a:t>scharp,dc</a:t>
            </a:r>
            <a:r>
              <a:rPr lang="en-US" dirty="0" smtClean="0"/>
              <a:t>=org</a:t>
            </a:r>
            <a:r>
              <a:rPr lang="en-US" u="sng" dirty="0" smtClean="0"/>
              <a:t/>
            </a:r>
            <a:br>
              <a:rPr lang="en-US" u="sng" dirty="0" smtClean="0"/>
            </a:br>
            <a:r>
              <a:rPr lang="en-US" dirty="0" smtClean="0"/>
              <a:t>#    </a:t>
            </a:r>
            <a:r>
              <a:rPr lang="en-US" dirty="0"/>
              <a:t>password: </a:t>
            </a:r>
            <a:r>
              <a:rPr lang="en-US" dirty="0" err="1" smtClean="0"/>
              <a:t>xxxx</a:t>
            </a:r>
            <a:r>
              <a:rPr lang="en-US" dirty="0" smtClean="0"/>
              <a:t/>
            </a:r>
            <a:br>
              <a:rPr lang="en-US" dirty="0" smtClean="0"/>
            </a:br>
            <a:r>
              <a:rPr lang="en-US" dirty="0" smtClean="0"/>
              <a:t>  </a:t>
            </a:r>
            <a:r>
              <a:rPr lang="en-US" dirty="0"/>
              <a:t>encryption</a:t>
            </a:r>
            <a:r>
              <a:rPr lang="en-US" dirty="0" smtClean="0"/>
              <a:t>:</a:t>
            </a:r>
            <a:br>
              <a:rPr lang="en-US" dirty="0" smtClean="0"/>
            </a:br>
            <a:r>
              <a:rPr lang="en-US" dirty="0" smtClean="0"/>
              <a:t>    </a:t>
            </a:r>
            <a:r>
              <a:rPr lang="en-US" dirty="0"/>
              <a:t>method: :</a:t>
            </a:r>
            <a:r>
              <a:rPr lang="en-US" dirty="0" err="1"/>
              <a:t>simple_tls</a:t>
            </a:r>
            <a:endParaRPr lang="en-US" sz="2800" dirty="0" smtClean="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26</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3078118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Yaml</a:t>
            </a:r>
            <a:r>
              <a:rPr lang="en-US" dirty="0" smtClean="0"/>
              <a:t> </a:t>
            </a:r>
            <a:r>
              <a:rPr lang="en-US" dirty="0" err="1" smtClean="0"/>
              <a:t>Config</a:t>
            </a:r>
            <a:r>
              <a:rPr lang="en-US" dirty="0" smtClean="0"/>
              <a:t> File – LDAP Users</a:t>
            </a:r>
            <a:endParaRPr lang="en-US" dirty="0"/>
          </a:p>
        </p:txBody>
      </p:sp>
      <p:sp>
        <p:nvSpPr>
          <p:cNvPr id="6" name="Content Placeholder 5"/>
          <p:cNvSpPr>
            <a:spLocks noGrp="1"/>
          </p:cNvSpPr>
          <p:nvPr>
            <p:ph idx="1"/>
          </p:nvPr>
        </p:nvSpPr>
        <p:spPr/>
        <p:txBody>
          <a:bodyPr>
            <a:normAutofit fontScale="92500" lnSpcReduction="10000"/>
          </a:bodyPr>
          <a:lstStyle/>
          <a:p>
            <a:r>
              <a:rPr lang="en-US" dirty="0"/>
              <a:t>Search parameters for LDAP users which should be synchronized </a:t>
            </a:r>
            <a:endParaRPr lang="en-US" dirty="0" smtClean="0"/>
          </a:p>
          <a:p>
            <a:pPr lvl="1"/>
            <a:r>
              <a:rPr lang="en-US" dirty="0" err="1" smtClean="0"/>
              <a:t>ldap_users</a:t>
            </a:r>
            <a:r>
              <a:rPr lang="en-US" dirty="0" smtClean="0"/>
              <a:t>:</a:t>
            </a:r>
            <a:br>
              <a:rPr lang="en-US" dirty="0" smtClean="0"/>
            </a:br>
            <a:r>
              <a:rPr lang="en-US" dirty="0" smtClean="0"/>
              <a:t>  </a:t>
            </a:r>
            <a:r>
              <a:rPr lang="en-US" dirty="0"/>
              <a:t>base: </a:t>
            </a:r>
            <a:r>
              <a:rPr lang="en-US" dirty="0" err="1" smtClean="0"/>
              <a:t>ou</a:t>
            </a:r>
            <a:r>
              <a:rPr lang="en-US" dirty="0" smtClean="0"/>
              <a:t>=</a:t>
            </a:r>
            <a:r>
              <a:rPr lang="en-US" dirty="0" err="1" smtClean="0"/>
              <a:t>people,dc</a:t>
            </a:r>
            <a:r>
              <a:rPr lang="en-US" dirty="0" smtClean="0"/>
              <a:t>=</a:t>
            </a:r>
            <a:r>
              <a:rPr lang="en-US" dirty="0" err="1" smtClean="0"/>
              <a:t>scharp,dc</a:t>
            </a:r>
            <a:r>
              <a:rPr lang="en-US" dirty="0" smtClean="0"/>
              <a:t>=org</a:t>
            </a:r>
            <a:br>
              <a:rPr lang="en-US" dirty="0" smtClean="0"/>
            </a:br>
            <a:r>
              <a:rPr lang="en-US" dirty="0" smtClean="0"/>
              <a:t>  </a:t>
            </a:r>
            <a:r>
              <a:rPr lang="en-US" dirty="0"/>
              <a:t># LDAP filter (according to RFC 2254</a:t>
            </a:r>
            <a:r>
              <a:rPr lang="en-US" dirty="0" smtClean="0"/>
              <a:t>)</a:t>
            </a:r>
            <a:br>
              <a:rPr lang="en-US" dirty="0" smtClean="0"/>
            </a:br>
            <a:r>
              <a:rPr lang="en-US" dirty="0" smtClean="0"/>
              <a:t>  </a:t>
            </a:r>
            <a:r>
              <a:rPr lang="en-US" dirty="0"/>
              <a:t># defines to users in LDAP to be </a:t>
            </a:r>
            <a:r>
              <a:rPr lang="en-US" dirty="0" smtClean="0"/>
              <a:t>synchronized</a:t>
            </a:r>
            <a:br>
              <a:rPr lang="en-US" dirty="0" smtClean="0"/>
            </a:br>
            <a:r>
              <a:rPr lang="en-US" dirty="0" smtClean="0"/>
              <a:t>  </a:t>
            </a:r>
            <a:r>
              <a:rPr lang="en-US" dirty="0"/>
              <a:t>#filter: (&amp;(</a:t>
            </a:r>
            <a:r>
              <a:rPr lang="en-US" dirty="0" err="1"/>
              <a:t>objectClass</a:t>
            </a:r>
            <a:r>
              <a:rPr lang="en-US" dirty="0"/>
              <a:t>=person)(</a:t>
            </a:r>
            <a:r>
              <a:rPr lang="en-US" dirty="0" err="1"/>
              <a:t>objectClass</a:t>
            </a:r>
            <a:r>
              <a:rPr lang="en-US" dirty="0"/>
              <a:t>=</a:t>
            </a:r>
            <a:r>
              <a:rPr lang="en-US" dirty="0" err="1"/>
              <a:t>organizationalPerson</a:t>
            </a:r>
            <a:r>
              <a:rPr lang="en-US" dirty="0"/>
              <a:t>)(</a:t>
            </a:r>
            <a:r>
              <a:rPr lang="en-US" dirty="0" err="1"/>
              <a:t>givenName</a:t>
            </a:r>
            <a:r>
              <a:rPr lang="en-US" dirty="0"/>
              <a:t>=*)(</a:t>
            </a:r>
            <a:r>
              <a:rPr lang="en-US" dirty="0" err="1"/>
              <a:t>sn</a:t>
            </a:r>
            <a:r>
              <a:rPr lang="en-US" dirty="0"/>
              <a:t>=*)(</a:t>
            </a:r>
            <a:r>
              <a:rPr lang="en-US" dirty="0" err="1"/>
              <a:t>sAMAccountName</a:t>
            </a:r>
            <a:r>
              <a:rPr lang="en-US" dirty="0" smtClean="0"/>
              <a:t>=*))</a:t>
            </a:r>
            <a:br>
              <a:rPr lang="en-US" dirty="0" smtClean="0"/>
            </a:br>
            <a:r>
              <a:rPr lang="en-US" dirty="0" smtClean="0"/>
              <a:t>  </a:t>
            </a:r>
            <a:r>
              <a:rPr lang="en-US" dirty="0"/>
              <a:t>filter: (&amp;(!(</a:t>
            </a:r>
            <a:r>
              <a:rPr lang="en-US" dirty="0" err="1"/>
              <a:t>loginshell</a:t>
            </a:r>
            <a:r>
              <a:rPr lang="en-US" dirty="0"/>
              <a:t>=/bin/false))(</a:t>
            </a:r>
            <a:r>
              <a:rPr lang="en-US" dirty="0" err="1"/>
              <a:t>uid</a:t>
            </a:r>
            <a:r>
              <a:rPr lang="en-US" dirty="0" smtClean="0"/>
              <a:t>=*))</a:t>
            </a:r>
            <a:br>
              <a:rPr lang="en-US" dirty="0" smtClean="0"/>
            </a:br>
            <a:r>
              <a:rPr lang="en-US" dirty="0" smtClean="0"/>
              <a:t>  </a:t>
            </a:r>
            <a:r>
              <a:rPr lang="en-US" dirty="0"/>
              <a:t># this attribute is used as PG role </a:t>
            </a:r>
            <a:r>
              <a:rPr lang="en-US" dirty="0" smtClean="0"/>
              <a:t>name</a:t>
            </a:r>
            <a:br>
              <a:rPr lang="en-US" dirty="0" smtClean="0"/>
            </a:br>
            <a:r>
              <a:rPr lang="en-US" dirty="0" smtClean="0"/>
              <a:t>  </a:t>
            </a:r>
            <a:r>
              <a:rPr lang="en-US" dirty="0" err="1"/>
              <a:t>name_attribute</a:t>
            </a:r>
            <a:r>
              <a:rPr lang="en-US" dirty="0"/>
              <a:t>: </a:t>
            </a:r>
            <a:r>
              <a:rPr lang="en-US" dirty="0" err="1" smtClean="0"/>
              <a:t>uid</a:t>
            </a:r>
            <a:r>
              <a:rPr lang="en-US" dirty="0" smtClean="0"/>
              <a:t/>
            </a:r>
            <a:br>
              <a:rPr lang="en-US" dirty="0" smtClean="0"/>
            </a:br>
            <a:r>
              <a:rPr lang="en-US" dirty="0" smtClean="0"/>
              <a:t>  </a:t>
            </a:r>
            <a:r>
              <a:rPr lang="en-US" dirty="0"/>
              <a:t># lowercase name for use as PG role </a:t>
            </a:r>
            <a:r>
              <a:rPr lang="en-US" dirty="0" smtClean="0"/>
              <a:t>name</a:t>
            </a:r>
            <a:br>
              <a:rPr lang="en-US" dirty="0" smtClean="0"/>
            </a:br>
            <a:r>
              <a:rPr lang="en-US" dirty="0" smtClean="0"/>
              <a:t>  </a:t>
            </a:r>
            <a:r>
              <a:rPr lang="en-US" dirty="0" err="1"/>
              <a:t>lowercase_name</a:t>
            </a:r>
            <a:r>
              <a:rPr lang="en-US" dirty="0"/>
              <a:t>: true</a:t>
            </a:r>
            <a:endParaRPr lang="en-US" sz="5200" dirty="0" smtClean="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27</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2758142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Yaml</a:t>
            </a:r>
            <a:r>
              <a:rPr lang="en-US" dirty="0" smtClean="0"/>
              <a:t> </a:t>
            </a:r>
            <a:r>
              <a:rPr lang="en-US" dirty="0" err="1" smtClean="0"/>
              <a:t>Config</a:t>
            </a:r>
            <a:r>
              <a:rPr lang="en-US" dirty="0" smtClean="0"/>
              <a:t> File – LDAP Groups</a:t>
            </a:r>
            <a:endParaRPr lang="en-US" dirty="0"/>
          </a:p>
        </p:txBody>
      </p:sp>
      <p:sp>
        <p:nvSpPr>
          <p:cNvPr id="6" name="Content Placeholder 5"/>
          <p:cNvSpPr>
            <a:spLocks noGrp="1"/>
          </p:cNvSpPr>
          <p:nvPr>
            <p:ph idx="1"/>
          </p:nvPr>
        </p:nvSpPr>
        <p:spPr/>
        <p:txBody>
          <a:bodyPr>
            <a:normAutofit/>
          </a:bodyPr>
          <a:lstStyle/>
          <a:p>
            <a:r>
              <a:rPr lang="en-US" dirty="0"/>
              <a:t>Search parameters for LDAP </a:t>
            </a:r>
            <a:r>
              <a:rPr lang="en-US" dirty="0" smtClean="0"/>
              <a:t>groups </a:t>
            </a:r>
            <a:r>
              <a:rPr lang="en-US" dirty="0"/>
              <a:t>which should be synchronized </a:t>
            </a:r>
            <a:endParaRPr lang="en-US" dirty="0" smtClean="0"/>
          </a:p>
          <a:p>
            <a:pPr lvl="1"/>
            <a:r>
              <a:rPr lang="en-US" dirty="0" err="1"/>
              <a:t>ldap_groups</a:t>
            </a:r>
            <a:r>
              <a:rPr lang="en-US" dirty="0" smtClean="0"/>
              <a:t>:</a:t>
            </a:r>
            <a:br>
              <a:rPr lang="en-US" dirty="0" smtClean="0"/>
            </a:br>
            <a:r>
              <a:rPr lang="en-US" dirty="0" smtClean="0"/>
              <a:t>  </a:t>
            </a:r>
            <a:r>
              <a:rPr lang="en-US" dirty="0"/>
              <a:t>base: </a:t>
            </a:r>
            <a:r>
              <a:rPr lang="en-US" dirty="0" err="1" smtClean="0"/>
              <a:t>ou</a:t>
            </a:r>
            <a:r>
              <a:rPr lang="en-US" dirty="0" smtClean="0"/>
              <a:t>=</a:t>
            </a:r>
            <a:r>
              <a:rPr lang="en-US" dirty="0" err="1" smtClean="0"/>
              <a:t>eagroups,dc</a:t>
            </a:r>
            <a:r>
              <a:rPr lang="en-US" dirty="0" smtClean="0"/>
              <a:t>=</a:t>
            </a:r>
            <a:r>
              <a:rPr lang="en-US" dirty="0" err="1" smtClean="0"/>
              <a:t>scharp,dc</a:t>
            </a:r>
            <a:r>
              <a:rPr lang="en-US" dirty="0" smtClean="0"/>
              <a:t>=org</a:t>
            </a:r>
            <a:br>
              <a:rPr lang="en-US" dirty="0" smtClean="0"/>
            </a:br>
            <a:r>
              <a:rPr lang="en-US" dirty="0" smtClean="0"/>
              <a:t>  filter</a:t>
            </a:r>
            <a:r>
              <a:rPr lang="en-US" dirty="0"/>
              <a:t>: </a:t>
            </a:r>
            <a:r>
              <a:rPr lang="en-US" dirty="0" err="1"/>
              <a:t>cn</a:t>
            </a:r>
            <a:r>
              <a:rPr lang="en-US" dirty="0" smtClean="0"/>
              <a:t>=*</a:t>
            </a:r>
            <a:br>
              <a:rPr lang="en-US" dirty="0" smtClean="0"/>
            </a:br>
            <a:r>
              <a:rPr lang="en-US" dirty="0" smtClean="0"/>
              <a:t>  </a:t>
            </a:r>
            <a:r>
              <a:rPr lang="en-US" dirty="0"/>
              <a:t># this attribute is used as PG role </a:t>
            </a:r>
            <a:r>
              <a:rPr lang="en-US" dirty="0" smtClean="0"/>
              <a:t>name</a:t>
            </a:r>
            <a:br>
              <a:rPr lang="en-US" dirty="0" smtClean="0"/>
            </a:br>
            <a:r>
              <a:rPr lang="en-US" dirty="0" smtClean="0"/>
              <a:t>  </a:t>
            </a:r>
            <a:r>
              <a:rPr lang="en-US" dirty="0" err="1"/>
              <a:t>name_attribute</a:t>
            </a:r>
            <a:r>
              <a:rPr lang="en-US" dirty="0"/>
              <a:t>: </a:t>
            </a:r>
            <a:r>
              <a:rPr lang="en-US" dirty="0" err="1" smtClean="0"/>
              <a:t>cn</a:t>
            </a:r>
            <a:r>
              <a:rPr lang="en-US" dirty="0" smtClean="0"/>
              <a:t/>
            </a:r>
            <a:br>
              <a:rPr lang="en-US" dirty="0" smtClean="0"/>
            </a:br>
            <a:r>
              <a:rPr lang="en-US" dirty="0" smtClean="0"/>
              <a:t>  </a:t>
            </a:r>
            <a:r>
              <a:rPr lang="en-US" dirty="0"/>
              <a:t># lowercase name for use as PG role </a:t>
            </a:r>
            <a:r>
              <a:rPr lang="en-US" dirty="0" smtClean="0"/>
              <a:t>name</a:t>
            </a:r>
            <a:r>
              <a:rPr lang="en-US" u="sng" dirty="0" smtClean="0"/>
              <a:t/>
            </a:r>
            <a:br>
              <a:rPr lang="en-US" u="sng" dirty="0" smtClean="0"/>
            </a:br>
            <a:r>
              <a:rPr lang="en-US" dirty="0" smtClean="0"/>
              <a:t>  </a:t>
            </a:r>
            <a:r>
              <a:rPr lang="en-US" dirty="0" err="1"/>
              <a:t>lowercase_name</a:t>
            </a:r>
            <a:r>
              <a:rPr lang="en-US" dirty="0"/>
              <a:t>: </a:t>
            </a:r>
            <a:r>
              <a:rPr lang="en-US" dirty="0" smtClean="0"/>
              <a:t>true</a:t>
            </a:r>
            <a:br>
              <a:rPr lang="en-US" dirty="0" smtClean="0"/>
            </a:br>
            <a:r>
              <a:rPr lang="en-US" dirty="0" smtClean="0"/>
              <a:t>  </a:t>
            </a:r>
            <a:r>
              <a:rPr lang="en-US" dirty="0"/>
              <a:t># this attribute must reference to all member DN's of the given </a:t>
            </a:r>
            <a:r>
              <a:rPr lang="en-US" dirty="0" smtClean="0"/>
              <a:t>group</a:t>
            </a:r>
            <a:br>
              <a:rPr lang="en-US" dirty="0" smtClean="0"/>
            </a:br>
            <a:r>
              <a:rPr lang="en-US" dirty="0" smtClean="0"/>
              <a:t>  </a:t>
            </a:r>
            <a:r>
              <a:rPr lang="en-US" dirty="0" err="1"/>
              <a:t>member_attribute</a:t>
            </a:r>
            <a:r>
              <a:rPr lang="en-US" dirty="0"/>
              <a:t>: member</a:t>
            </a:r>
            <a:endParaRPr lang="en-US" sz="9200" dirty="0" smtClean="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28</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26666353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Yaml</a:t>
            </a:r>
            <a:r>
              <a:rPr lang="en-US" dirty="0" smtClean="0"/>
              <a:t> </a:t>
            </a:r>
            <a:r>
              <a:rPr lang="en-US" dirty="0" err="1" smtClean="0"/>
              <a:t>Config</a:t>
            </a:r>
            <a:r>
              <a:rPr lang="en-US" dirty="0" smtClean="0"/>
              <a:t> File – Postgres Connection</a:t>
            </a:r>
            <a:endParaRPr lang="en-US" dirty="0"/>
          </a:p>
        </p:txBody>
      </p:sp>
      <p:sp>
        <p:nvSpPr>
          <p:cNvPr id="6" name="Content Placeholder 5"/>
          <p:cNvSpPr>
            <a:spLocks noGrp="1"/>
          </p:cNvSpPr>
          <p:nvPr>
            <p:ph idx="1"/>
          </p:nvPr>
        </p:nvSpPr>
        <p:spPr/>
        <p:txBody>
          <a:bodyPr>
            <a:normAutofit/>
          </a:bodyPr>
          <a:lstStyle/>
          <a:p>
            <a:r>
              <a:rPr lang="en-US" dirty="0"/>
              <a:t>Connection parameters to PostgreSQL server</a:t>
            </a:r>
            <a:endParaRPr lang="en-US" dirty="0" smtClean="0"/>
          </a:p>
          <a:p>
            <a:pPr lvl="1"/>
            <a:r>
              <a:rPr lang="en-US" dirty="0" err="1"/>
              <a:t>pg_connection</a:t>
            </a:r>
            <a:r>
              <a:rPr lang="en-US" dirty="0" smtClean="0"/>
              <a:t>:</a:t>
            </a:r>
            <a:br>
              <a:rPr lang="en-US" dirty="0" smtClean="0"/>
            </a:br>
            <a:r>
              <a:rPr lang="en-US" dirty="0" smtClean="0"/>
              <a:t>  </a:t>
            </a:r>
            <a:r>
              <a:rPr lang="en-US" dirty="0"/>
              <a:t>host: </a:t>
            </a:r>
            <a:r>
              <a:rPr lang="en-US" dirty="0" err="1" smtClean="0"/>
              <a:t>sqltest</a:t>
            </a:r>
            <a:r>
              <a:rPr lang="en-US" dirty="0" smtClean="0"/>
              <a:t>-alt</a:t>
            </a:r>
            <a:br>
              <a:rPr lang="en-US" dirty="0" smtClean="0"/>
            </a:br>
            <a:r>
              <a:rPr lang="en-US" dirty="0" smtClean="0"/>
              <a:t>  </a:t>
            </a:r>
            <a:r>
              <a:rPr lang="en-US" dirty="0" err="1"/>
              <a:t>dbname</a:t>
            </a:r>
            <a:r>
              <a:rPr lang="en-US" dirty="0"/>
              <a:t>: </a:t>
            </a:r>
            <a:r>
              <a:rPr lang="en-US" dirty="0" err="1" smtClean="0"/>
              <a:t>postgres</a:t>
            </a:r>
            <a:r>
              <a:rPr lang="en-US" dirty="0" smtClean="0"/>
              <a:t/>
            </a:r>
            <a:br>
              <a:rPr lang="en-US" dirty="0" smtClean="0"/>
            </a:br>
            <a:r>
              <a:rPr lang="en-US" dirty="0" smtClean="0"/>
              <a:t>  </a:t>
            </a:r>
            <a:r>
              <a:rPr lang="en-US" dirty="0"/>
              <a:t>user: </a:t>
            </a:r>
            <a:r>
              <a:rPr lang="en-US" dirty="0" err="1" smtClean="0"/>
              <a:t>pguser</a:t>
            </a:r>
            <a:r>
              <a:rPr lang="en-US" dirty="0" smtClean="0"/>
              <a:t/>
            </a:r>
            <a:br>
              <a:rPr lang="en-US" dirty="0" smtClean="0"/>
            </a:br>
            <a:r>
              <a:rPr lang="en-US" dirty="0" smtClean="0"/>
              <a:t>#  </a:t>
            </a:r>
            <a:r>
              <a:rPr lang="en-US" dirty="0"/>
              <a:t>password: </a:t>
            </a:r>
            <a:r>
              <a:rPr lang="en-US" dirty="0" err="1" smtClean="0"/>
              <a:t>xxxx</a:t>
            </a:r>
            <a:endParaRPr lang="en-US" sz="9200" dirty="0" smtClean="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29</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7472057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Yaml</a:t>
            </a:r>
            <a:r>
              <a:rPr lang="en-US" dirty="0" smtClean="0"/>
              <a:t> </a:t>
            </a:r>
            <a:r>
              <a:rPr lang="en-US" dirty="0" err="1" smtClean="0"/>
              <a:t>Config</a:t>
            </a:r>
            <a:r>
              <a:rPr lang="en-US" dirty="0" smtClean="0"/>
              <a:t> File – Postgres Users</a:t>
            </a:r>
            <a:endParaRPr lang="en-US" dirty="0"/>
          </a:p>
        </p:txBody>
      </p:sp>
      <p:sp>
        <p:nvSpPr>
          <p:cNvPr id="6" name="Content Placeholder 5"/>
          <p:cNvSpPr>
            <a:spLocks noGrp="1"/>
          </p:cNvSpPr>
          <p:nvPr>
            <p:ph idx="1"/>
          </p:nvPr>
        </p:nvSpPr>
        <p:spPr/>
        <p:txBody>
          <a:bodyPr>
            <a:normAutofit/>
          </a:bodyPr>
          <a:lstStyle/>
          <a:p>
            <a:r>
              <a:rPr lang="en-US" dirty="0"/>
              <a:t>Search parameters for </a:t>
            </a:r>
            <a:r>
              <a:rPr lang="en-US" dirty="0" smtClean="0"/>
              <a:t>LDAP generated users in the Postgres database.</a:t>
            </a:r>
          </a:p>
          <a:p>
            <a:pPr lvl="1"/>
            <a:r>
              <a:rPr lang="en-US" dirty="0" err="1"/>
              <a:t>pg_users</a:t>
            </a:r>
            <a:r>
              <a:rPr lang="en-US" dirty="0" smtClean="0"/>
              <a:t>:</a:t>
            </a:r>
            <a:br>
              <a:rPr lang="en-US" dirty="0" smtClean="0"/>
            </a:br>
            <a:r>
              <a:rPr lang="en-US" dirty="0" smtClean="0"/>
              <a:t># </a:t>
            </a:r>
            <a:r>
              <a:rPr lang="en-US" dirty="0"/>
              <a:t>It's the WHERE-condition to "SELECT </a:t>
            </a:r>
            <a:r>
              <a:rPr lang="en-US" dirty="0" err="1"/>
              <a:t>rolname</a:t>
            </a:r>
            <a:r>
              <a:rPr lang="en-US" dirty="0"/>
              <a:t>, </a:t>
            </a:r>
            <a:r>
              <a:rPr lang="en-US" dirty="0" err="1"/>
              <a:t>oid</a:t>
            </a:r>
            <a:r>
              <a:rPr lang="en-US" dirty="0"/>
              <a:t> FROM </a:t>
            </a:r>
            <a:r>
              <a:rPr lang="en-US" dirty="0" err="1" smtClean="0"/>
              <a:t>pg_roles</a:t>
            </a:r>
            <a:r>
              <a:rPr lang="en-US" dirty="0" smtClean="0"/>
              <a:t>“</a:t>
            </a:r>
            <a:br>
              <a:rPr lang="en-US" dirty="0" smtClean="0"/>
            </a:br>
            <a:r>
              <a:rPr lang="en-US" dirty="0" smtClean="0"/>
              <a:t>  </a:t>
            </a:r>
            <a:r>
              <a:rPr lang="en-US" dirty="0"/>
              <a:t>filter: </a:t>
            </a:r>
            <a:r>
              <a:rPr lang="en-US" dirty="0" err="1"/>
              <a:t>oid</a:t>
            </a:r>
            <a:r>
              <a:rPr lang="en-US" dirty="0"/>
              <a:t> IN (SELECT </a:t>
            </a:r>
            <a:r>
              <a:rPr lang="en-US" dirty="0" err="1"/>
              <a:t>pam.member</a:t>
            </a:r>
            <a:r>
              <a:rPr lang="en-US" dirty="0"/>
              <a:t> FROM </a:t>
            </a:r>
            <a:r>
              <a:rPr lang="en-US" dirty="0" err="1"/>
              <a:t>pg_auth_members</a:t>
            </a:r>
            <a:r>
              <a:rPr lang="en-US" dirty="0"/>
              <a:t> pam JOIN </a:t>
            </a:r>
            <a:r>
              <a:rPr lang="en-US" dirty="0" err="1"/>
              <a:t>pg_roles</a:t>
            </a:r>
            <a:r>
              <a:rPr lang="en-US" dirty="0"/>
              <a:t> </a:t>
            </a:r>
            <a:r>
              <a:rPr lang="en-US" dirty="0" err="1"/>
              <a:t>pr</a:t>
            </a:r>
            <a:r>
              <a:rPr lang="en-US" dirty="0"/>
              <a:t> ON </a:t>
            </a:r>
            <a:r>
              <a:rPr lang="en-US" dirty="0" err="1"/>
              <a:t>pr.oid</a:t>
            </a:r>
            <a:r>
              <a:rPr lang="en-US" dirty="0"/>
              <a:t>=</a:t>
            </a:r>
            <a:r>
              <a:rPr lang="en-US" dirty="0" err="1"/>
              <a:t>pam.roleid</a:t>
            </a:r>
            <a:r>
              <a:rPr lang="en-US" dirty="0"/>
              <a:t> WHERE </a:t>
            </a:r>
            <a:r>
              <a:rPr lang="en-US" dirty="0" err="1"/>
              <a:t>pr.rolname</a:t>
            </a:r>
            <a:r>
              <a:rPr lang="en-US" dirty="0"/>
              <a:t>='</a:t>
            </a:r>
            <a:r>
              <a:rPr lang="en-US" dirty="0" err="1"/>
              <a:t>ldap_users</a:t>
            </a:r>
            <a:r>
              <a:rPr lang="en-US" dirty="0" smtClean="0"/>
              <a:t>')</a:t>
            </a:r>
            <a:br>
              <a:rPr lang="en-US" dirty="0" smtClean="0"/>
            </a:br>
            <a:r>
              <a:rPr lang="en-US" dirty="0" smtClean="0"/>
              <a:t>  </a:t>
            </a:r>
            <a:r>
              <a:rPr lang="en-US" dirty="0"/>
              <a:t># Options for CREATE RULE </a:t>
            </a:r>
            <a:r>
              <a:rPr lang="en-US" dirty="0" smtClean="0"/>
              <a:t>statements</a:t>
            </a:r>
            <a:br>
              <a:rPr lang="en-US" dirty="0" smtClean="0"/>
            </a:br>
            <a:r>
              <a:rPr lang="en-US" dirty="0" smtClean="0"/>
              <a:t>  </a:t>
            </a:r>
            <a:r>
              <a:rPr lang="en-US" dirty="0" err="1"/>
              <a:t>create_options</a:t>
            </a:r>
            <a:r>
              <a:rPr lang="en-US" dirty="0"/>
              <a:t>: LOGIN IN ROLE </a:t>
            </a:r>
            <a:r>
              <a:rPr lang="en-US" dirty="0" err="1"/>
              <a:t>ldap_users</a:t>
            </a:r>
            <a:endParaRPr lang="en-US" sz="9200" dirty="0" smtClean="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30</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27938178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Yaml</a:t>
            </a:r>
            <a:r>
              <a:rPr lang="en-US" dirty="0" smtClean="0"/>
              <a:t> </a:t>
            </a:r>
            <a:r>
              <a:rPr lang="en-US" dirty="0" err="1" smtClean="0"/>
              <a:t>Config</a:t>
            </a:r>
            <a:r>
              <a:rPr lang="en-US" dirty="0" smtClean="0"/>
              <a:t> File – Postgres Groups</a:t>
            </a:r>
            <a:endParaRPr lang="en-US" dirty="0"/>
          </a:p>
        </p:txBody>
      </p:sp>
      <p:sp>
        <p:nvSpPr>
          <p:cNvPr id="6" name="Content Placeholder 5"/>
          <p:cNvSpPr>
            <a:spLocks noGrp="1"/>
          </p:cNvSpPr>
          <p:nvPr>
            <p:ph idx="1"/>
          </p:nvPr>
        </p:nvSpPr>
        <p:spPr/>
        <p:txBody>
          <a:bodyPr>
            <a:normAutofit/>
          </a:bodyPr>
          <a:lstStyle/>
          <a:p>
            <a:r>
              <a:rPr lang="en-US" dirty="0"/>
              <a:t>Search parameters for </a:t>
            </a:r>
            <a:r>
              <a:rPr lang="en-US" dirty="0" smtClean="0"/>
              <a:t>LDAP generated groups in the Postgres database.</a:t>
            </a:r>
          </a:p>
          <a:p>
            <a:pPr lvl="1"/>
            <a:r>
              <a:rPr lang="en-US" dirty="0" err="1"/>
              <a:t>pg_groups</a:t>
            </a:r>
            <a:r>
              <a:rPr lang="en-US" dirty="0" smtClean="0"/>
              <a:t>:</a:t>
            </a:r>
            <a:br>
              <a:rPr lang="en-US" dirty="0" smtClean="0"/>
            </a:br>
            <a:r>
              <a:rPr lang="en-US" dirty="0" smtClean="0"/>
              <a:t># </a:t>
            </a:r>
            <a:r>
              <a:rPr lang="en-US" dirty="0"/>
              <a:t>It's the WHERE-condition to "SELECT </a:t>
            </a:r>
            <a:r>
              <a:rPr lang="en-US" dirty="0" err="1"/>
              <a:t>rolname</a:t>
            </a:r>
            <a:r>
              <a:rPr lang="en-US" dirty="0"/>
              <a:t>, </a:t>
            </a:r>
            <a:r>
              <a:rPr lang="en-US" dirty="0" err="1"/>
              <a:t>oid</a:t>
            </a:r>
            <a:r>
              <a:rPr lang="en-US" dirty="0"/>
              <a:t> FROM </a:t>
            </a:r>
            <a:r>
              <a:rPr lang="en-US" dirty="0" err="1" smtClean="0"/>
              <a:t>pg_roles</a:t>
            </a:r>
            <a:r>
              <a:rPr lang="en-US" dirty="0" smtClean="0"/>
              <a:t>“</a:t>
            </a:r>
            <a:br>
              <a:rPr lang="en-US" dirty="0" smtClean="0"/>
            </a:br>
            <a:r>
              <a:rPr lang="en-US" dirty="0" smtClean="0"/>
              <a:t>  </a:t>
            </a:r>
            <a:r>
              <a:rPr lang="en-US" dirty="0"/>
              <a:t>filter: </a:t>
            </a:r>
            <a:r>
              <a:rPr lang="en-US" dirty="0" err="1"/>
              <a:t>oid</a:t>
            </a:r>
            <a:r>
              <a:rPr lang="en-US" dirty="0"/>
              <a:t> IN (SELECT </a:t>
            </a:r>
            <a:r>
              <a:rPr lang="en-US" dirty="0" err="1"/>
              <a:t>pam.member</a:t>
            </a:r>
            <a:r>
              <a:rPr lang="en-US" dirty="0"/>
              <a:t> FROM </a:t>
            </a:r>
            <a:r>
              <a:rPr lang="en-US" dirty="0" err="1"/>
              <a:t>pg_auth_members</a:t>
            </a:r>
            <a:r>
              <a:rPr lang="en-US" dirty="0"/>
              <a:t> pam JOIN </a:t>
            </a:r>
            <a:r>
              <a:rPr lang="en-US" dirty="0" err="1"/>
              <a:t>pg_roles</a:t>
            </a:r>
            <a:r>
              <a:rPr lang="en-US" dirty="0"/>
              <a:t> </a:t>
            </a:r>
            <a:r>
              <a:rPr lang="en-US" dirty="0" err="1"/>
              <a:t>pr</a:t>
            </a:r>
            <a:r>
              <a:rPr lang="en-US" dirty="0"/>
              <a:t> ON </a:t>
            </a:r>
            <a:r>
              <a:rPr lang="en-US" dirty="0" err="1"/>
              <a:t>pr.oid</a:t>
            </a:r>
            <a:r>
              <a:rPr lang="en-US" dirty="0"/>
              <a:t>=</a:t>
            </a:r>
            <a:r>
              <a:rPr lang="en-US" dirty="0" err="1"/>
              <a:t>pam.roleid</a:t>
            </a:r>
            <a:r>
              <a:rPr lang="en-US" dirty="0"/>
              <a:t> WHERE </a:t>
            </a:r>
            <a:r>
              <a:rPr lang="en-US" dirty="0" err="1"/>
              <a:t>pr.rolname</a:t>
            </a:r>
            <a:r>
              <a:rPr lang="en-US" dirty="0"/>
              <a:t>='</a:t>
            </a:r>
            <a:r>
              <a:rPr lang="en-US" dirty="0" err="1"/>
              <a:t>ldap_groups</a:t>
            </a:r>
            <a:r>
              <a:rPr lang="en-US" dirty="0" smtClean="0"/>
              <a:t>')</a:t>
            </a:r>
            <a:br>
              <a:rPr lang="en-US" dirty="0" smtClean="0"/>
            </a:br>
            <a:r>
              <a:rPr lang="en-US" dirty="0" smtClean="0"/>
              <a:t>  </a:t>
            </a:r>
            <a:r>
              <a:rPr lang="en-US" dirty="0"/>
              <a:t># Options for CREATE RULE </a:t>
            </a:r>
            <a:r>
              <a:rPr lang="en-US" dirty="0" smtClean="0"/>
              <a:t>statements</a:t>
            </a:r>
            <a:br>
              <a:rPr lang="en-US" dirty="0" smtClean="0"/>
            </a:br>
            <a:r>
              <a:rPr lang="en-US" dirty="0" smtClean="0"/>
              <a:t>  </a:t>
            </a:r>
            <a:r>
              <a:rPr lang="en-US" dirty="0" err="1"/>
              <a:t>create_options</a:t>
            </a:r>
            <a:r>
              <a:rPr lang="en-US" dirty="0"/>
              <a:t>: NOLOGIN IN ROLE </a:t>
            </a:r>
            <a:r>
              <a:rPr lang="en-US" dirty="0" err="1" smtClean="0"/>
              <a:t>ldap_groups</a:t>
            </a:r>
            <a:r>
              <a:rPr lang="en-US" dirty="0" smtClean="0"/>
              <a:t/>
            </a:r>
            <a:br>
              <a:rPr lang="en-US" dirty="0" smtClean="0"/>
            </a:br>
            <a:r>
              <a:rPr lang="en-US" dirty="0" smtClean="0"/>
              <a:t>  </a:t>
            </a:r>
            <a:r>
              <a:rPr lang="en-US" dirty="0" err="1"/>
              <a:t>grant_options</a:t>
            </a:r>
            <a:r>
              <a:rPr lang="en-US" dirty="0"/>
              <a:t>:</a:t>
            </a:r>
            <a:endParaRPr lang="en-US" sz="9200" dirty="0" smtClean="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31</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20706483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Verbose Example</a:t>
            </a:r>
            <a:endParaRPr lang="en-US" dirty="0"/>
          </a:p>
        </p:txBody>
      </p:sp>
      <p:sp>
        <p:nvSpPr>
          <p:cNvPr id="6" name="Content Placeholder 5"/>
          <p:cNvSpPr>
            <a:spLocks noGrp="1"/>
          </p:cNvSpPr>
          <p:nvPr>
            <p:ph idx="1"/>
          </p:nvPr>
        </p:nvSpPr>
        <p:spPr/>
        <p:txBody>
          <a:bodyPr>
            <a:normAutofit/>
          </a:bodyPr>
          <a:lstStyle/>
          <a:p>
            <a:r>
              <a:rPr lang="en-US" dirty="0" smtClean="0"/>
              <a:t>If you turn on -</a:t>
            </a:r>
            <a:r>
              <a:rPr lang="en-US" dirty="0" err="1" smtClean="0"/>
              <a:t>vvvv</a:t>
            </a:r>
            <a:r>
              <a:rPr lang="en-US" dirty="0" smtClean="0"/>
              <a:t>, Verbose, logging you will get messages like these:</a:t>
            </a:r>
            <a:endParaRPr lang="en-US" dirty="0" smtClean="0"/>
          </a:p>
          <a:p>
            <a:pPr lvl="1"/>
            <a:r>
              <a:rPr lang="en-US" sz="1200" dirty="0"/>
              <a:t>I, [2016-08-30T13:27:50.063060 #16636]  INFO -- : found user-</a:t>
            </a:r>
            <a:r>
              <a:rPr lang="en-US" sz="1200" dirty="0" err="1"/>
              <a:t>dn</a:t>
            </a:r>
            <a:r>
              <a:rPr lang="en-US" sz="1200" dirty="0"/>
              <a:t>: </a:t>
            </a:r>
            <a:r>
              <a:rPr lang="en-US" sz="1200" dirty="0" err="1"/>
              <a:t>uid</a:t>
            </a:r>
            <a:r>
              <a:rPr lang="en-US" sz="1200" dirty="0"/>
              <a:t>=user1,ou=</a:t>
            </a:r>
            <a:r>
              <a:rPr lang="en-US" sz="1200" dirty="0" err="1"/>
              <a:t>people,dc</a:t>
            </a:r>
            <a:r>
              <a:rPr lang="en-US" sz="1200" dirty="0"/>
              <a:t>=</a:t>
            </a:r>
            <a:r>
              <a:rPr lang="en-US" sz="1200" dirty="0" err="1"/>
              <a:t>scharp,dc</a:t>
            </a:r>
            <a:r>
              <a:rPr lang="en-US" sz="1200" dirty="0"/>
              <a:t>=org </a:t>
            </a:r>
            <a:br>
              <a:rPr lang="en-US" sz="1200" dirty="0"/>
            </a:br>
            <a:r>
              <a:rPr lang="en-US" sz="1200" dirty="0"/>
              <a:t>I, [2016-08-30T13:27:50.063060 #16636]  INFO -- : found user-</a:t>
            </a:r>
            <a:r>
              <a:rPr lang="en-US" sz="1200" dirty="0" err="1"/>
              <a:t>dn</a:t>
            </a:r>
            <a:r>
              <a:rPr lang="en-US" sz="1200" dirty="0"/>
              <a:t>: </a:t>
            </a:r>
            <a:r>
              <a:rPr lang="en-US" sz="1200" dirty="0" err="1" smtClean="0"/>
              <a:t>uid</a:t>
            </a:r>
            <a:r>
              <a:rPr lang="en-US" sz="1200" dirty="0" smtClean="0"/>
              <a:t>=user2,ou=</a:t>
            </a:r>
            <a:r>
              <a:rPr lang="en-US" sz="1200" dirty="0" err="1" smtClean="0"/>
              <a:t>people,dc</a:t>
            </a:r>
            <a:r>
              <a:rPr lang="en-US" sz="1200" dirty="0" smtClean="0"/>
              <a:t>=</a:t>
            </a:r>
            <a:r>
              <a:rPr lang="en-US" sz="1200" dirty="0" err="1" smtClean="0"/>
              <a:t>scharp,dc</a:t>
            </a:r>
            <a:r>
              <a:rPr lang="en-US" sz="1200" dirty="0" smtClean="0"/>
              <a:t>=org </a:t>
            </a:r>
            <a:r>
              <a:rPr lang="en-US" sz="1200" dirty="0"/>
              <a:t/>
            </a:r>
            <a:br>
              <a:rPr lang="en-US" sz="1200" dirty="0"/>
            </a:br>
            <a:r>
              <a:rPr lang="en-US" sz="1200" dirty="0"/>
              <a:t>I, [2016-08-30T13:27:50.063060 #16636]  INFO -- : found user-</a:t>
            </a:r>
            <a:r>
              <a:rPr lang="en-US" sz="1200" dirty="0" err="1"/>
              <a:t>dn</a:t>
            </a:r>
            <a:r>
              <a:rPr lang="en-US" sz="1200" dirty="0"/>
              <a:t>: </a:t>
            </a:r>
            <a:r>
              <a:rPr lang="en-US" sz="1200" dirty="0" err="1" smtClean="0"/>
              <a:t>uid</a:t>
            </a:r>
            <a:r>
              <a:rPr lang="en-US" sz="1200" dirty="0" smtClean="0"/>
              <a:t>=user3,ou=</a:t>
            </a:r>
            <a:r>
              <a:rPr lang="en-US" sz="1200" dirty="0" err="1" smtClean="0"/>
              <a:t>people,dc</a:t>
            </a:r>
            <a:r>
              <a:rPr lang="en-US" sz="1200" dirty="0" smtClean="0"/>
              <a:t>=</a:t>
            </a:r>
            <a:r>
              <a:rPr lang="en-US" sz="1200" dirty="0" err="1" smtClean="0"/>
              <a:t>scharp,dc</a:t>
            </a:r>
            <a:r>
              <a:rPr lang="en-US" sz="1200" dirty="0" smtClean="0"/>
              <a:t>=org </a:t>
            </a:r>
            <a:r>
              <a:rPr lang="en-US" sz="1200" dirty="0"/>
              <a:t/>
            </a:r>
            <a:br>
              <a:rPr lang="en-US" sz="1200" dirty="0"/>
            </a:br>
            <a:r>
              <a:rPr lang="en-US" sz="1200" dirty="0"/>
              <a:t>I, [2016-08-30T13:27:50.213591 #16636]  INFO -- : found group-</a:t>
            </a:r>
            <a:r>
              <a:rPr lang="en-US" sz="1200" dirty="0" err="1"/>
              <a:t>dn</a:t>
            </a:r>
            <a:r>
              <a:rPr lang="en-US" sz="1200" dirty="0"/>
              <a:t>: </a:t>
            </a:r>
            <a:r>
              <a:rPr lang="en-US" sz="1200" dirty="0" err="1"/>
              <a:t>cn</a:t>
            </a:r>
            <a:r>
              <a:rPr lang="en-US" sz="1200" dirty="0"/>
              <a:t>=group1,ou=</a:t>
            </a:r>
            <a:r>
              <a:rPr lang="en-US" sz="1200" dirty="0" err="1"/>
              <a:t>eaGroups,dc</a:t>
            </a:r>
            <a:r>
              <a:rPr lang="en-US" sz="1200" dirty="0"/>
              <a:t>=</a:t>
            </a:r>
            <a:r>
              <a:rPr lang="en-US" sz="1200" dirty="0" err="1"/>
              <a:t>scharp,dc</a:t>
            </a:r>
            <a:r>
              <a:rPr lang="en-US" sz="1200" dirty="0"/>
              <a:t>=org</a:t>
            </a:r>
            <a:br>
              <a:rPr lang="en-US" sz="1200" dirty="0"/>
            </a:br>
            <a:r>
              <a:rPr lang="en-US" sz="1200" dirty="0"/>
              <a:t>I, [2016-08-30T13:27:50.213591 #16636]  INFO -- : found group-</a:t>
            </a:r>
            <a:r>
              <a:rPr lang="en-US" sz="1200" dirty="0" err="1"/>
              <a:t>dn</a:t>
            </a:r>
            <a:r>
              <a:rPr lang="en-US" sz="1200" dirty="0"/>
              <a:t>: </a:t>
            </a:r>
            <a:r>
              <a:rPr lang="en-US" sz="1200" dirty="0" err="1" smtClean="0"/>
              <a:t>cn</a:t>
            </a:r>
            <a:r>
              <a:rPr lang="en-US" sz="1200" dirty="0" smtClean="0"/>
              <a:t>=group2,ou=</a:t>
            </a:r>
            <a:r>
              <a:rPr lang="en-US" sz="1200" dirty="0" err="1" smtClean="0"/>
              <a:t>eaGroups,dc</a:t>
            </a:r>
            <a:r>
              <a:rPr lang="en-US" sz="1200" dirty="0" smtClean="0"/>
              <a:t>=</a:t>
            </a:r>
            <a:r>
              <a:rPr lang="en-US" sz="1200" dirty="0" err="1" smtClean="0"/>
              <a:t>scharp,dc</a:t>
            </a:r>
            <a:r>
              <a:rPr lang="en-US" sz="1200" dirty="0" smtClean="0"/>
              <a:t>=org</a:t>
            </a:r>
            <a:r>
              <a:rPr lang="en-US" sz="1200" dirty="0"/>
              <a:t/>
            </a:r>
            <a:br>
              <a:rPr lang="en-US" sz="1200" dirty="0"/>
            </a:br>
            <a:r>
              <a:rPr lang="en-US" sz="1200" dirty="0" smtClean="0"/>
              <a:t>I</a:t>
            </a:r>
            <a:r>
              <a:rPr lang="en-US" sz="1200" dirty="0"/>
              <a:t>, [2016-08-30T13:27:50.260667 #16636]  INFO -- : SQL: CREATE ROLE "</a:t>
            </a:r>
            <a:r>
              <a:rPr lang="en-US" sz="1200" dirty="0" smtClean="0"/>
              <a:t>user1</a:t>
            </a:r>
            <a:r>
              <a:rPr lang="en-US" sz="1200" dirty="0"/>
              <a:t>" LOGIN IN ROLE </a:t>
            </a:r>
            <a:r>
              <a:rPr lang="en-US" sz="1200" dirty="0" err="1"/>
              <a:t>ldap_users</a:t>
            </a:r>
            <a:r>
              <a:rPr lang="en-US" sz="1200" dirty="0"/>
              <a:t/>
            </a:r>
            <a:br>
              <a:rPr lang="en-US" sz="1200" dirty="0"/>
            </a:br>
            <a:r>
              <a:rPr lang="en-US" sz="1200" dirty="0"/>
              <a:t>I, [2016-08-30T13:27:50.260667 #16636]  INFO -- : SQL: CREATE ROLE "</a:t>
            </a:r>
            <a:r>
              <a:rPr lang="en-US" sz="1200" dirty="0" smtClean="0"/>
              <a:t>user2" </a:t>
            </a:r>
            <a:r>
              <a:rPr lang="en-US" sz="1200" dirty="0"/>
              <a:t>LOGIN IN ROLE </a:t>
            </a:r>
            <a:r>
              <a:rPr lang="en-US" sz="1200" dirty="0" err="1"/>
              <a:t>ldap_users</a:t>
            </a:r>
            <a:r>
              <a:rPr lang="en-US" sz="1200" dirty="0"/>
              <a:t/>
            </a:r>
            <a:br>
              <a:rPr lang="en-US" sz="1200" dirty="0"/>
            </a:br>
            <a:r>
              <a:rPr lang="en-US" sz="1200" dirty="0"/>
              <a:t>I, [2016-08-30T13:27:50.260667 #16636]  INFO -- : SQL: CREATE ROLE "</a:t>
            </a:r>
            <a:r>
              <a:rPr lang="en-US" sz="1200" dirty="0" smtClean="0"/>
              <a:t>user3" </a:t>
            </a:r>
            <a:r>
              <a:rPr lang="en-US" sz="1200" dirty="0"/>
              <a:t>LOGIN IN ROLE </a:t>
            </a:r>
            <a:r>
              <a:rPr lang="en-US" sz="1200" dirty="0" err="1"/>
              <a:t>ldap_users</a:t>
            </a:r>
            <a:r>
              <a:rPr lang="en-US" sz="1200" dirty="0"/>
              <a:t/>
            </a:r>
            <a:br>
              <a:rPr lang="en-US" sz="1200" dirty="0"/>
            </a:br>
            <a:r>
              <a:rPr lang="en-US" sz="1200" dirty="0"/>
              <a:t>I, [2016-08-30T13:27:50.260706 #16636]  INFO -- : SQL: CREATE ROLE "</a:t>
            </a:r>
            <a:r>
              <a:rPr lang="en-US" sz="1200" dirty="0" smtClean="0"/>
              <a:t>group1</a:t>
            </a:r>
            <a:r>
              <a:rPr lang="en-US" sz="1200" dirty="0"/>
              <a:t>" NOLOGIN IN ROLE </a:t>
            </a:r>
            <a:r>
              <a:rPr lang="en-US" sz="1200" dirty="0" err="1"/>
              <a:t>ldap_groups</a:t>
            </a:r>
            <a:r>
              <a:rPr lang="en-US" sz="1200" dirty="0"/>
              <a:t/>
            </a:r>
            <a:br>
              <a:rPr lang="en-US" sz="1200" dirty="0"/>
            </a:br>
            <a:r>
              <a:rPr lang="en-US" sz="1200" dirty="0"/>
              <a:t>I, [2016-08-30T13:27:50.260706 #16636]  INFO -- : SQL: CREATE ROLE "</a:t>
            </a:r>
            <a:r>
              <a:rPr lang="en-US" sz="1200" dirty="0" smtClean="0"/>
              <a:t>group2" </a:t>
            </a:r>
            <a:r>
              <a:rPr lang="en-US" sz="1200" dirty="0"/>
              <a:t>NOLOGIN IN ROLE </a:t>
            </a:r>
            <a:r>
              <a:rPr lang="en-US" sz="1200" dirty="0" err="1"/>
              <a:t>ldap_groups</a:t>
            </a:r>
            <a:r>
              <a:rPr lang="en-US" sz="1200" dirty="0"/>
              <a:t/>
            </a:r>
            <a:br>
              <a:rPr lang="en-US" sz="1200" dirty="0"/>
            </a:br>
            <a:r>
              <a:rPr lang="en-US" sz="1200" dirty="0" smtClean="0"/>
              <a:t>I</a:t>
            </a:r>
            <a:r>
              <a:rPr lang="en-US" sz="1200" dirty="0"/>
              <a:t>, [2016-08-30T13:27:50.293820 #16636]  INFO -- : SQL: GRANT "</a:t>
            </a:r>
            <a:r>
              <a:rPr lang="en-US" sz="1200" dirty="0" smtClean="0"/>
              <a:t>group1" </a:t>
            </a:r>
            <a:r>
              <a:rPr lang="en-US" sz="1200" dirty="0"/>
              <a:t>TO "</a:t>
            </a:r>
            <a:r>
              <a:rPr lang="en-US" sz="1200" dirty="0" smtClean="0"/>
              <a:t>user1","user2","user3</a:t>
            </a:r>
            <a:r>
              <a:rPr lang="en-US" sz="1200" dirty="0"/>
              <a:t>"</a:t>
            </a:r>
            <a:r>
              <a:rPr lang="en-US" sz="1200" dirty="0" smtClean="0"/>
              <a:t/>
            </a:r>
            <a:br>
              <a:rPr lang="en-US" sz="1200" dirty="0" smtClean="0"/>
            </a:br>
            <a:r>
              <a:rPr lang="en-US" sz="1200" dirty="0"/>
              <a:t>I, [2016-08-30T13:27:50.293820 #16636]  INFO -- : SQL: GRANT </a:t>
            </a:r>
            <a:r>
              <a:rPr lang="en-US" sz="1200" dirty="0" smtClean="0"/>
              <a:t>"group2" </a:t>
            </a:r>
            <a:r>
              <a:rPr lang="en-US" sz="1200" dirty="0"/>
              <a:t>TO </a:t>
            </a:r>
            <a:r>
              <a:rPr lang="en-US" sz="1200" dirty="0" smtClean="0"/>
              <a:t>"user2","user3</a:t>
            </a:r>
            <a:r>
              <a:rPr lang="en-US" sz="1200" dirty="0"/>
              <a:t>"</a:t>
            </a:r>
            <a:endParaRPr lang="en-US" sz="1200" dirty="0" smtClean="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32</a:t>
            </a:fld>
            <a:endParaRPr lang="en-US"/>
          </a:p>
        </p:txBody>
      </p:sp>
      <p:sp>
        <p:nvSpPr>
          <p:cNvPr id="5" name="Footer Placeholder 4"/>
          <p:cNvSpPr>
            <a:spLocks noGrp="1"/>
          </p:cNvSpPr>
          <p:nvPr>
            <p:ph type="ftr" sz="quarter" idx="12"/>
          </p:nvPr>
        </p:nvSpPr>
        <p:spPr/>
        <p:txBody>
          <a:bodyPr/>
          <a:lstStyle/>
          <a:p>
            <a:r>
              <a:rPr lang="en-US" smtClean="0"/>
              <a:t>Postgres and LDAP</a:t>
            </a:r>
            <a:endParaRPr lang="en-US" dirty="0"/>
          </a:p>
        </p:txBody>
      </p:sp>
    </p:spTree>
    <p:extLst>
      <p:ext uri="{BB962C8B-B14F-4D97-AF65-F5344CB8AC3E}">
        <p14:creationId xmlns:p14="http://schemas.microsoft.com/office/powerpoint/2010/main" val="20391826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9550"/>
            <a:ext cx="6781800" cy="1066800"/>
          </a:xfrm>
        </p:spPr>
        <p:txBody>
          <a:bodyPr/>
          <a:lstStyle/>
          <a:p>
            <a:r>
              <a:rPr lang="en-US" sz="3600" dirty="0" smtClean="0"/>
              <a:t>Postgres and </a:t>
            </a:r>
            <a:r>
              <a:rPr lang="en-US" sz="3600" dirty="0" smtClean="0"/>
              <a:t>ODBC</a:t>
            </a:r>
            <a:endParaRPr lang="en-US" sz="3600" dirty="0"/>
          </a:p>
        </p:txBody>
      </p:sp>
      <p:sp>
        <p:nvSpPr>
          <p:cNvPr id="3" name="Subtitle 2"/>
          <p:cNvSpPr>
            <a:spLocks noGrp="1"/>
          </p:cNvSpPr>
          <p:nvPr>
            <p:ph type="subTitle" idx="1"/>
          </p:nvPr>
        </p:nvSpPr>
        <p:spPr>
          <a:xfrm>
            <a:off x="457200" y="1276350"/>
            <a:ext cx="6019800" cy="495302"/>
          </a:xfrm>
        </p:spPr>
        <p:txBody>
          <a:bodyPr>
            <a:normAutofit/>
          </a:bodyPr>
          <a:lstStyle/>
          <a:p>
            <a:r>
              <a:rPr lang="en-US" dirty="0" smtClean="0"/>
              <a:t>By Lloyd Albin</a:t>
            </a:r>
            <a:endParaRPr lang="en-US" dirty="0"/>
          </a:p>
        </p:txBody>
      </p:sp>
      <p:sp>
        <p:nvSpPr>
          <p:cNvPr id="6" name="Date Placeholder 5"/>
          <p:cNvSpPr>
            <a:spLocks noGrp="1"/>
          </p:cNvSpPr>
          <p:nvPr>
            <p:ph type="dt" sz="half" idx="10"/>
          </p:nvPr>
        </p:nvSpPr>
        <p:spPr/>
        <p:txBody>
          <a:bodyPr/>
          <a:lstStyle/>
          <a:p>
            <a:r>
              <a:rPr lang="en-US" dirty="0" smtClean="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33</a:t>
            </a:fld>
            <a:endParaRPr lang="en-US"/>
          </a:p>
        </p:txBody>
      </p:sp>
      <p:sp>
        <p:nvSpPr>
          <p:cNvPr id="5" name="Footer Placeholder 4"/>
          <p:cNvSpPr>
            <a:spLocks noGrp="1"/>
          </p:cNvSpPr>
          <p:nvPr>
            <p:ph type="ftr" sz="quarter" idx="12"/>
          </p:nvPr>
        </p:nvSpPr>
        <p:spPr/>
        <p:txBody>
          <a:bodyPr/>
          <a:lstStyle/>
          <a:p>
            <a:r>
              <a:rPr lang="en-US" dirty="0"/>
              <a:t>Postgres and </a:t>
            </a:r>
            <a:r>
              <a:rPr lang="en-US" dirty="0" smtClean="0"/>
              <a:t>ODBC</a:t>
            </a:r>
            <a:endParaRPr lang="en-US" dirty="0"/>
          </a:p>
        </p:txBody>
      </p:sp>
    </p:spTree>
    <p:extLst>
      <p:ext uri="{BB962C8B-B14F-4D97-AF65-F5344CB8AC3E}">
        <p14:creationId xmlns:p14="http://schemas.microsoft.com/office/powerpoint/2010/main" val="3421462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Problem</a:t>
            </a:r>
            <a:endParaRPr lang="en-US" dirty="0"/>
          </a:p>
        </p:txBody>
      </p:sp>
      <p:sp>
        <p:nvSpPr>
          <p:cNvPr id="8" name="Text Placeholder 7"/>
          <p:cNvSpPr>
            <a:spLocks noGrp="1"/>
          </p:cNvSpPr>
          <p:nvPr>
            <p:ph type="body" idx="1"/>
          </p:nvPr>
        </p:nvSpPr>
        <p:spPr/>
        <p:txBody>
          <a:bodyPr/>
          <a:lstStyle/>
          <a:p>
            <a:endParaRPr lang="en-US" dirty="0"/>
          </a:p>
        </p:txBody>
      </p:sp>
      <p:sp>
        <p:nvSpPr>
          <p:cNvPr id="4" name="Date Placeholder 3"/>
          <p:cNvSpPr>
            <a:spLocks noGrp="1"/>
          </p:cNvSpPr>
          <p:nvPr>
            <p:ph type="dt" sz="half" idx="10"/>
          </p:nvPr>
        </p:nvSpPr>
        <p:spPr/>
        <p:txBody>
          <a:bodyPr/>
          <a:lstStyle/>
          <a:p>
            <a:r>
              <a:rPr lang="en-US" dirty="0"/>
              <a:t>10/4/2016</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34</a:t>
            </a:fld>
            <a:endParaRPr lang="en-US"/>
          </a:p>
        </p:txBody>
      </p:sp>
      <p:sp>
        <p:nvSpPr>
          <p:cNvPr id="6" name="Footer Placeholder 5"/>
          <p:cNvSpPr>
            <a:spLocks noGrp="1"/>
          </p:cNvSpPr>
          <p:nvPr>
            <p:ph type="ftr" sz="quarter" idx="12"/>
          </p:nvPr>
        </p:nvSpPr>
        <p:spPr/>
        <p:txBody>
          <a:bodyPr/>
          <a:lstStyle/>
          <a:p>
            <a:r>
              <a:rPr lang="en-US" dirty="0" smtClean="0"/>
              <a:t>Postgres and </a:t>
            </a:r>
            <a:r>
              <a:rPr lang="en-US" dirty="0" smtClean="0"/>
              <a:t>ODBC</a:t>
            </a:r>
            <a:endParaRPr lang="en-US" dirty="0"/>
          </a:p>
        </p:txBody>
      </p:sp>
    </p:spTree>
    <p:extLst>
      <p:ext uri="{BB962C8B-B14F-4D97-AF65-F5344CB8AC3E}">
        <p14:creationId xmlns:p14="http://schemas.microsoft.com/office/powerpoint/2010/main" val="13191209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Problem</a:t>
            </a:r>
            <a:endParaRPr lang="en-US" dirty="0"/>
          </a:p>
        </p:txBody>
      </p:sp>
      <p:sp>
        <p:nvSpPr>
          <p:cNvPr id="6" name="Content Placeholder 5"/>
          <p:cNvSpPr>
            <a:spLocks noGrp="1"/>
          </p:cNvSpPr>
          <p:nvPr>
            <p:ph idx="1"/>
          </p:nvPr>
        </p:nvSpPr>
        <p:spPr>
          <a:xfrm>
            <a:off x="457200" y="1485901"/>
            <a:ext cx="8153400" cy="3108722"/>
          </a:xfrm>
        </p:spPr>
        <p:txBody>
          <a:bodyPr>
            <a:normAutofit/>
          </a:bodyPr>
          <a:lstStyle/>
          <a:p>
            <a:r>
              <a:rPr lang="en-US" dirty="0" smtClean="0"/>
              <a:t>We are creating a new data warehouse that has hundreds of schemas, but a individual user will only have access to a dozen schema’s at the most.</a:t>
            </a:r>
          </a:p>
          <a:p>
            <a:r>
              <a:rPr lang="en-US" dirty="0" smtClean="0"/>
              <a:t>How to we allow standard tools to use the database without seeing these hundreds of schemas?</a:t>
            </a:r>
          </a:p>
          <a:p>
            <a:r>
              <a:rPr lang="en-US" dirty="0" smtClean="0"/>
              <a:t>We could not find any solution until we searched the ODBC source code and found a setting that could be set to filter the list to only items the user has rights to use.</a:t>
            </a:r>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35</a:t>
            </a:fld>
            <a:endParaRPr lang="en-US"/>
          </a:p>
        </p:txBody>
      </p:sp>
      <p:sp>
        <p:nvSpPr>
          <p:cNvPr id="5" name="Footer Placeholder 4"/>
          <p:cNvSpPr>
            <a:spLocks noGrp="1"/>
          </p:cNvSpPr>
          <p:nvPr>
            <p:ph type="ftr" sz="quarter" idx="12"/>
          </p:nvPr>
        </p:nvSpPr>
        <p:spPr/>
        <p:txBody>
          <a:bodyPr/>
          <a:lstStyle/>
          <a:p>
            <a:r>
              <a:rPr lang="en-US" dirty="0" smtClean="0"/>
              <a:t>Postgres and </a:t>
            </a:r>
            <a:r>
              <a:rPr lang="en-US" dirty="0" smtClean="0"/>
              <a:t>ODBC</a:t>
            </a:r>
            <a:endParaRPr lang="en-US" dirty="0"/>
          </a:p>
        </p:txBody>
      </p:sp>
    </p:spTree>
    <p:extLst>
      <p:ext uri="{BB962C8B-B14F-4D97-AF65-F5344CB8AC3E}">
        <p14:creationId xmlns:p14="http://schemas.microsoft.com/office/powerpoint/2010/main" val="10203270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has_???_privilege</a:t>
            </a:r>
            <a:endParaRPr lang="en-US" dirty="0"/>
          </a:p>
        </p:txBody>
      </p:sp>
      <p:sp>
        <p:nvSpPr>
          <p:cNvPr id="6" name="Content Placeholder 5"/>
          <p:cNvSpPr>
            <a:spLocks noGrp="1"/>
          </p:cNvSpPr>
          <p:nvPr>
            <p:ph idx="1"/>
          </p:nvPr>
        </p:nvSpPr>
        <p:spPr>
          <a:xfrm>
            <a:off x="457200" y="1485901"/>
            <a:ext cx="8153400" cy="3108722"/>
          </a:xfrm>
        </p:spPr>
        <p:txBody>
          <a:bodyPr>
            <a:normAutofit/>
          </a:bodyPr>
          <a:lstStyle/>
          <a:p>
            <a:r>
              <a:rPr lang="en-US" dirty="0" smtClean="0"/>
              <a:t>The internal code uses the </a:t>
            </a:r>
            <a:r>
              <a:rPr lang="en-US" dirty="0" err="1" smtClean="0"/>
              <a:t>has_table_privilege</a:t>
            </a:r>
            <a:r>
              <a:rPr lang="en-US" dirty="0" smtClean="0"/>
              <a:t>, </a:t>
            </a:r>
            <a:r>
              <a:rPr lang="en-US" dirty="0" err="1" smtClean="0"/>
              <a:t>etc</a:t>
            </a:r>
            <a:r>
              <a:rPr lang="en-US" dirty="0" smtClean="0"/>
              <a:t> functions to determine if the user has rights to see this object.</a:t>
            </a:r>
          </a:p>
          <a:p>
            <a:r>
              <a:rPr lang="en-US" dirty="0"/>
              <a:t>This uses built in functions like </a:t>
            </a:r>
            <a:r>
              <a:rPr lang="en-US" dirty="0" err="1"/>
              <a:t>has_table_privilege</a:t>
            </a:r>
            <a:r>
              <a:rPr lang="en-US" dirty="0"/>
              <a:t>(</a:t>
            </a:r>
            <a:r>
              <a:rPr lang="en-US" dirty="0" err="1"/>
              <a:t>c.oid</a:t>
            </a:r>
            <a:r>
              <a:rPr lang="en-US" dirty="0"/>
              <a:t>, 'select</a:t>
            </a:r>
            <a:r>
              <a:rPr lang="en-US" dirty="0" smtClean="0"/>
              <a:t>')</a:t>
            </a:r>
          </a:p>
          <a:p>
            <a:r>
              <a:rPr lang="en-US" dirty="0"/>
              <a:t>https://</a:t>
            </a:r>
            <a:r>
              <a:rPr lang="en-US" dirty="0" smtClean="0"/>
              <a:t>www.postgresql.org/docs/current/static/functions-info.html#FUNCTIONS-INFO-ACCESS-TABLE</a:t>
            </a:r>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36</a:t>
            </a:fld>
            <a:endParaRPr lang="en-US"/>
          </a:p>
        </p:txBody>
      </p:sp>
      <p:sp>
        <p:nvSpPr>
          <p:cNvPr id="5" name="Footer Placeholder 4"/>
          <p:cNvSpPr>
            <a:spLocks noGrp="1"/>
          </p:cNvSpPr>
          <p:nvPr>
            <p:ph type="ftr" sz="quarter" idx="12"/>
          </p:nvPr>
        </p:nvSpPr>
        <p:spPr/>
        <p:txBody>
          <a:bodyPr/>
          <a:lstStyle/>
          <a:p>
            <a:r>
              <a:rPr lang="en-US" dirty="0" smtClean="0"/>
              <a:t>Postgres and </a:t>
            </a:r>
            <a:r>
              <a:rPr lang="en-US" dirty="0" smtClean="0"/>
              <a:t>ODBC</a:t>
            </a:r>
            <a:endParaRPr lang="en-US" dirty="0"/>
          </a:p>
        </p:txBody>
      </p:sp>
    </p:spTree>
    <p:extLst>
      <p:ext uri="{BB962C8B-B14F-4D97-AF65-F5344CB8AC3E}">
        <p14:creationId xmlns:p14="http://schemas.microsoft.com/office/powerpoint/2010/main" val="22404476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ODBC</a:t>
            </a:r>
            <a:endParaRPr lang="en-US" dirty="0"/>
          </a:p>
        </p:txBody>
      </p:sp>
      <p:sp>
        <p:nvSpPr>
          <p:cNvPr id="8" name="Text Placeholder 7"/>
          <p:cNvSpPr>
            <a:spLocks noGrp="1"/>
          </p:cNvSpPr>
          <p:nvPr>
            <p:ph type="body" idx="1"/>
          </p:nvPr>
        </p:nvSpPr>
        <p:spPr/>
        <p:txBody>
          <a:bodyPr/>
          <a:lstStyle/>
          <a:p>
            <a:r>
              <a:rPr lang="en-US" dirty="0" smtClean="0"/>
              <a:t>Configuring</a:t>
            </a:r>
            <a:endParaRPr lang="en-US" dirty="0"/>
          </a:p>
        </p:txBody>
      </p:sp>
      <p:sp>
        <p:nvSpPr>
          <p:cNvPr id="4" name="Date Placeholder 3"/>
          <p:cNvSpPr>
            <a:spLocks noGrp="1"/>
          </p:cNvSpPr>
          <p:nvPr>
            <p:ph type="dt" sz="half" idx="10"/>
          </p:nvPr>
        </p:nvSpPr>
        <p:spPr/>
        <p:txBody>
          <a:bodyPr/>
          <a:lstStyle/>
          <a:p>
            <a:r>
              <a:rPr lang="en-US" dirty="0"/>
              <a:t>10/4/2016</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37</a:t>
            </a:fld>
            <a:endParaRPr lang="en-US"/>
          </a:p>
        </p:txBody>
      </p:sp>
      <p:sp>
        <p:nvSpPr>
          <p:cNvPr id="6" name="Footer Placeholder 5"/>
          <p:cNvSpPr>
            <a:spLocks noGrp="1"/>
          </p:cNvSpPr>
          <p:nvPr>
            <p:ph type="ftr" sz="quarter" idx="12"/>
          </p:nvPr>
        </p:nvSpPr>
        <p:spPr/>
        <p:txBody>
          <a:bodyPr/>
          <a:lstStyle/>
          <a:p>
            <a:r>
              <a:rPr lang="en-US" dirty="0" smtClean="0"/>
              <a:t>Postgres and </a:t>
            </a:r>
            <a:r>
              <a:rPr lang="en-US" dirty="0" smtClean="0"/>
              <a:t>ODBC</a:t>
            </a:r>
            <a:endParaRPr lang="en-US" dirty="0"/>
          </a:p>
        </p:txBody>
      </p:sp>
    </p:spTree>
    <p:extLst>
      <p:ext uri="{BB962C8B-B14F-4D97-AF65-F5344CB8AC3E}">
        <p14:creationId xmlns:p14="http://schemas.microsoft.com/office/powerpoint/2010/main" val="30010746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Configuration</a:t>
            </a:r>
            <a:endParaRPr lang="en-US" dirty="0"/>
          </a:p>
        </p:txBody>
      </p:sp>
      <p:sp>
        <p:nvSpPr>
          <p:cNvPr id="6" name="Content Placeholder 5"/>
          <p:cNvSpPr>
            <a:spLocks noGrp="1"/>
          </p:cNvSpPr>
          <p:nvPr>
            <p:ph idx="1"/>
          </p:nvPr>
        </p:nvSpPr>
        <p:spPr>
          <a:xfrm>
            <a:off x="457200" y="1485901"/>
            <a:ext cx="3886200" cy="3108722"/>
          </a:xfrm>
        </p:spPr>
        <p:txBody>
          <a:bodyPr>
            <a:normAutofit/>
          </a:bodyPr>
          <a:lstStyle/>
          <a:p>
            <a:r>
              <a:rPr lang="en-US" dirty="0" smtClean="0"/>
              <a:t>By default the “Extra Opts” is set to “0x0”.</a:t>
            </a:r>
          </a:p>
          <a:p>
            <a:r>
              <a:rPr lang="en-US" dirty="0" smtClean="0"/>
              <a:t>To make the ODBC connection filter by only objects that you have access to, change the “Extra Opts” to “0x10”</a:t>
            </a:r>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38</a:t>
            </a:fld>
            <a:endParaRPr lang="en-US"/>
          </a:p>
        </p:txBody>
      </p:sp>
      <p:sp>
        <p:nvSpPr>
          <p:cNvPr id="5" name="Footer Placeholder 4"/>
          <p:cNvSpPr>
            <a:spLocks noGrp="1"/>
          </p:cNvSpPr>
          <p:nvPr>
            <p:ph type="ftr" sz="quarter" idx="12"/>
          </p:nvPr>
        </p:nvSpPr>
        <p:spPr/>
        <p:txBody>
          <a:bodyPr/>
          <a:lstStyle/>
          <a:p>
            <a:r>
              <a:rPr lang="en-US" dirty="0" smtClean="0"/>
              <a:t>Postgres and </a:t>
            </a:r>
            <a:r>
              <a:rPr lang="en-US" dirty="0" smtClean="0"/>
              <a:t>ODBC</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742950"/>
            <a:ext cx="4524375" cy="4095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15369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9550"/>
            <a:ext cx="6781800" cy="1066800"/>
          </a:xfrm>
        </p:spPr>
        <p:txBody>
          <a:bodyPr/>
          <a:lstStyle/>
          <a:p>
            <a:r>
              <a:rPr lang="en-US" sz="3600" dirty="0" smtClean="0"/>
              <a:t>Postgres and </a:t>
            </a:r>
            <a:r>
              <a:rPr lang="en-US" sz="3600" dirty="0" smtClean="0"/>
              <a:t>JDBC</a:t>
            </a:r>
            <a:endParaRPr lang="en-US" sz="3600" dirty="0"/>
          </a:p>
        </p:txBody>
      </p:sp>
      <p:sp>
        <p:nvSpPr>
          <p:cNvPr id="3" name="Subtitle 2"/>
          <p:cNvSpPr>
            <a:spLocks noGrp="1"/>
          </p:cNvSpPr>
          <p:nvPr>
            <p:ph type="subTitle" idx="1"/>
          </p:nvPr>
        </p:nvSpPr>
        <p:spPr>
          <a:xfrm>
            <a:off x="457200" y="1276350"/>
            <a:ext cx="6019800" cy="495302"/>
          </a:xfrm>
        </p:spPr>
        <p:txBody>
          <a:bodyPr>
            <a:normAutofit/>
          </a:bodyPr>
          <a:lstStyle/>
          <a:p>
            <a:r>
              <a:rPr lang="en-US" dirty="0" smtClean="0"/>
              <a:t>By Lloyd Albin</a:t>
            </a:r>
            <a:endParaRPr lang="en-US" dirty="0"/>
          </a:p>
        </p:txBody>
      </p:sp>
      <p:sp>
        <p:nvSpPr>
          <p:cNvPr id="6" name="Date Placeholder 5"/>
          <p:cNvSpPr>
            <a:spLocks noGrp="1"/>
          </p:cNvSpPr>
          <p:nvPr>
            <p:ph type="dt" sz="half" idx="10"/>
          </p:nvPr>
        </p:nvSpPr>
        <p:spPr/>
        <p:txBody>
          <a:bodyPr/>
          <a:lstStyle/>
          <a:p>
            <a:r>
              <a:rPr lang="en-US" dirty="0" smtClean="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39</a:t>
            </a:fld>
            <a:endParaRPr lang="en-US"/>
          </a:p>
        </p:txBody>
      </p:sp>
      <p:sp>
        <p:nvSpPr>
          <p:cNvPr id="5" name="Footer Placeholder 4"/>
          <p:cNvSpPr>
            <a:spLocks noGrp="1"/>
          </p:cNvSpPr>
          <p:nvPr>
            <p:ph type="ftr" sz="quarter" idx="12"/>
          </p:nvPr>
        </p:nvSpPr>
        <p:spPr/>
        <p:txBody>
          <a:bodyPr/>
          <a:lstStyle/>
          <a:p>
            <a:r>
              <a:rPr lang="en-US" dirty="0"/>
              <a:t>Postgres and </a:t>
            </a:r>
            <a:r>
              <a:rPr lang="en-US" dirty="0" smtClean="0"/>
              <a:t>JDBC</a:t>
            </a:r>
            <a:endParaRPr lang="en-US" dirty="0"/>
          </a:p>
        </p:txBody>
      </p:sp>
    </p:spTree>
    <p:extLst>
      <p:ext uri="{BB962C8B-B14F-4D97-AF65-F5344CB8AC3E}">
        <p14:creationId xmlns:p14="http://schemas.microsoft.com/office/powerpoint/2010/main" val="964665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Problem</a:t>
            </a:r>
            <a:endParaRPr lang="en-US" dirty="0"/>
          </a:p>
        </p:txBody>
      </p:sp>
      <p:sp>
        <p:nvSpPr>
          <p:cNvPr id="8" name="Text Placeholder 7"/>
          <p:cNvSpPr>
            <a:spLocks noGrp="1"/>
          </p:cNvSpPr>
          <p:nvPr>
            <p:ph type="body" idx="1"/>
          </p:nvPr>
        </p:nvSpPr>
        <p:spPr/>
        <p:txBody>
          <a:bodyPr/>
          <a:lstStyle/>
          <a:p>
            <a:endParaRPr lang="en-US" dirty="0"/>
          </a:p>
        </p:txBody>
      </p:sp>
      <p:sp>
        <p:nvSpPr>
          <p:cNvPr id="4" name="Date Placeholder 3"/>
          <p:cNvSpPr>
            <a:spLocks noGrp="1"/>
          </p:cNvSpPr>
          <p:nvPr>
            <p:ph type="dt" sz="half" idx="10"/>
          </p:nvPr>
        </p:nvSpPr>
        <p:spPr/>
        <p:txBody>
          <a:bodyPr/>
          <a:lstStyle/>
          <a:p>
            <a:r>
              <a:rPr lang="en-US" dirty="0"/>
              <a:t>10/4/2016</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40</a:t>
            </a:fld>
            <a:endParaRPr lang="en-US"/>
          </a:p>
        </p:txBody>
      </p:sp>
      <p:sp>
        <p:nvSpPr>
          <p:cNvPr id="6" name="Footer Placeholder 5"/>
          <p:cNvSpPr>
            <a:spLocks noGrp="1"/>
          </p:cNvSpPr>
          <p:nvPr>
            <p:ph type="ftr" sz="quarter" idx="12"/>
          </p:nvPr>
        </p:nvSpPr>
        <p:spPr/>
        <p:txBody>
          <a:bodyPr/>
          <a:lstStyle/>
          <a:p>
            <a:r>
              <a:rPr lang="en-US" dirty="0" smtClean="0"/>
              <a:t>Postgres and </a:t>
            </a:r>
            <a:r>
              <a:rPr lang="en-US" dirty="0" smtClean="0"/>
              <a:t>JDBC</a:t>
            </a:r>
            <a:endParaRPr lang="en-US" dirty="0"/>
          </a:p>
        </p:txBody>
      </p:sp>
    </p:spTree>
    <p:extLst>
      <p:ext uri="{BB962C8B-B14F-4D97-AF65-F5344CB8AC3E}">
        <p14:creationId xmlns:p14="http://schemas.microsoft.com/office/powerpoint/2010/main" val="1111905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Problem</a:t>
            </a:r>
            <a:endParaRPr lang="en-US" dirty="0"/>
          </a:p>
        </p:txBody>
      </p:sp>
      <p:sp>
        <p:nvSpPr>
          <p:cNvPr id="6" name="Content Placeholder 5"/>
          <p:cNvSpPr>
            <a:spLocks noGrp="1"/>
          </p:cNvSpPr>
          <p:nvPr>
            <p:ph idx="1"/>
          </p:nvPr>
        </p:nvSpPr>
        <p:spPr>
          <a:xfrm>
            <a:off x="457200" y="1485901"/>
            <a:ext cx="8153400" cy="3108722"/>
          </a:xfrm>
        </p:spPr>
        <p:txBody>
          <a:bodyPr>
            <a:normAutofit fontScale="92500" lnSpcReduction="10000"/>
          </a:bodyPr>
          <a:lstStyle/>
          <a:p>
            <a:r>
              <a:rPr lang="en-US" dirty="0" smtClean="0"/>
              <a:t>We are creating a new data warehouse that has hundreds of schemas, but a individual user will only have access to a dozen schema’s at the most.</a:t>
            </a:r>
          </a:p>
          <a:p>
            <a:r>
              <a:rPr lang="en-US" dirty="0" smtClean="0"/>
              <a:t>How to we allow standard tools to use the database without seeing these hundreds of schemas?</a:t>
            </a:r>
          </a:p>
          <a:p>
            <a:r>
              <a:rPr lang="en-US" dirty="0" smtClean="0"/>
              <a:t>The only solution that we came up with, was to modify the JDBC driver to have the same functionality that the ODBC Driver has. One of our programmers, Scott Langley, asked about making this modification to the people who approve patches for the JDBC driver and got good feedback, so we made the change and have submitted the patch.</a:t>
            </a:r>
          </a:p>
          <a:p>
            <a:r>
              <a:rPr lang="en-US" dirty="0"/>
              <a:t>https://github.com/pgjdbc/pgjdbc</a:t>
            </a:r>
            <a:endParaRPr lang="en-US" dirty="0" smtClean="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41</a:t>
            </a:fld>
            <a:endParaRPr lang="en-US"/>
          </a:p>
        </p:txBody>
      </p:sp>
      <p:sp>
        <p:nvSpPr>
          <p:cNvPr id="5" name="Footer Placeholder 4"/>
          <p:cNvSpPr>
            <a:spLocks noGrp="1"/>
          </p:cNvSpPr>
          <p:nvPr>
            <p:ph type="ftr" sz="quarter" idx="12"/>
          </p:nvPr>
        </p:nvSpPr>
        <p:spPr/>
        <p:txBody>
          <a:bodyPr/>
          <a:lstStyle/>
          <a:p>
            <a:r>
              <a:rPr lang="en-US" dirty="0" smtClean="0"/>
              <a:t>Postgres and </a:t>
            </a:r>
            <a:r>
              <a:rPr lang="en-US" dirty="0" smtClean="0"/>
              <a:t>JDBC</a:t>
            </a:r>
            <a:endParaRPr lang="en-US" dirty="0"/>
          </a:p>
        </p:txBody>
      </p:sp>
    </p:spTree>
    <p:extLst>
      <p:ext uri="{BB962C8B-B14F-4D97-AF65-F5344CB8AC3E}">
        <p14:creationId xmlns:p14="http://schemas.microsoft.com/office/powerpoint/2010/main" val="34026167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has_???_privilege</a:t>
            </a:r>
            <a:endParaRPr lang="en-US" dirty="0"/>
          </a:p>
        </p:txBody>
      </p:sp>
      <p:sp>
        <p:nvSpPr>
          <p:cNvPr id="6" name="Content Placeholder 5"/>
          <p:cNvSpPr>
            <a:spLocks noGrp="1"/>
          </p:cNvSpPr>
          <p:nvPr>
            <p:ph idx="1"/>
          </p:nvPr>
        </p:nvSpPr>
        <p:spPr>
          <a:xfrm>
            <a:off x="457200" y="1485901"/>
            <a:ext cx="8153400" cy="3108722"/>
          </a:xfrm>
        </p:spPr>
        <p:txBody>
          <a:bodyPr>
            <a:normAutofit/>
          </a:bodyPr>
          <a:lstStyle/>
          <a:p>
            <a:r>
              <a:rPr lang="en-US" dirty="0" smtClean="0"/>
              <a:t>There is now a switch that makes the internal code uses the </a:t>
            </a:r>
            <a:r>
              <a:rPr lang="en-US" dirty="0" err="1" smtClean="0"/>
              <a:t>has_table_privilege</a:t>
            </a:r>
            <a:r>
              <a:rPr lang="en-US" dirty="0" smtClean="0"/>
              <a:t>, </a:t>
            </a:r>
            <a:r>
              <a:rPr lang="en-US" dirty="0" err="1" smtClean="0"/>
              <a:t>etc</a:t>
            </a:r>
            <a:r>
              <a:rPr lang="en-US" dirty="0" smtClean="0"/>
              <a:t> functions to determine if the user has rights to see this object.</a:t>
            </a:r>
          </a:p>
          <a:p>
            <a:r>
              <a:rPr lang="en-US" dirty="0"/>
              <a:t>This uses built in functions like </a:t>
            </a:r>
            <a:r>
              <a:rPr lang="en-US" dirty="0" err="1"/>
              <a:t>has_table_privilege</a:t>
            </a:r>
            <a:r>
              <a:rPr lang="en-US" dirty="0"/>
              <a:t>(</a:t>
            </a:r>
            <a:r>
              <a:rPr lang="en-US" dirty="0" err="1"/>
              <a:t>c.oid</a:t>
            </a:r>
            <a:r>
              <a:rPr lang="en-US" dirty="0"/>
              <a:t>, 'select</a:t>
            </a:r>
            <a:r>
              <a:rPr lang="en-US" dirty="0" smtClean="0"/>
              <a:t>')</a:t>
            </a:r>
          </a:p>
          <a:p>
            <a:r>
              <a:rPr lang="en-US" dirty="0"/>
              <a:t>https://</a:t>
            </a:r>
            <a:r>
              <a:rPr lang="en-US" dirty="0" smtClean="0"/>
              <a:t>www.postgresql.org/docs/current/static/functions-info.html#FUNCTIONS-INFO-ACCESS-TABLE</a:t>
            </a:r>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42</a:t>
            </a:fld>
            <a:endParaRPr lang="en-US"/>
          </a:p>
        </p:txBody>
      </p:sp>
      <p:sp>
        <p:nvSpPr>
          <p:cNvPr id="5" name="Footer Placeholder 4"/>
          <p:cNvSpPr>
            <a:spLocks noGrp="1"/>
          </p:cNvSpPr>
          <p:nvPr>
            <p:ph type="ftr" sz="quarter" idx="12"/>
          </p:nvPr>
        </p:nvSpPr>
        <p:spPr/>
        <p:txBody>
          <a:bodyPr/>
          <a:lstStyle/>
          <a:p>
            <a:r>
              <a:rPr lang="en-US" dirty="0" smtClean="0"/>
              <a:t>Postgres and </a:t>
            </a:r>
            <a:r>
              <a:rPr lang="en-US" dirty="0" smtClean="0"/>
              <a:t>ODBC</a:t>
            </a:r>
            <a:endParaRPr lang="en-US" dirty="0"/>
          </a:p>
        </p:txBody>
      </p:sp>
    </p:spTree>
    <p:extLst>
      <p:ext uri="{BB962C8B-B14F-4D97-AF65-F5344CB8AC3E}">
        <p14:creationId xmlns:p14="http://schemas.microsoft.com/office/powerpoint/2010/main" val="12979697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JDBC</a:t>
            </a:r>
            <a:endParaRPr lang="en-US" dirty="0"/>
          </a:p>
        </p:txBody>
      </p:sp>
      <p:sp>
        <p:nvSpPr>
          <p:cNvPr id="8" name="Text Placeholder 7"/>
          <p:cNvSpPr>
            <a:spLocks noGrp="1"/>
          </p:cNvSpPr>
          <p:nvPr>
            <p:ph type="body" idx="1"/>
          </p:nvPr>
        </p:nvSpPr>
        <p:spPr/>
        <p:txBody>
          <a:bodyPr/>
          <a:lstStyle/>
          <a:p>
            <a:r>
              <a:rPr lang="en-US" dirty="0" smtClean="0"/>
              <a:t>Configuring</a:t>
            </a:r>
            <a:endParaRPr lang="en-US" dirty="0"/>
          </a:p>
        </p:txBody>
      </p:sp>
      <p:sp>
        <p:nvSpPr>
          <p:cNvPr id="4" name="Date Placeholder 3"/>
          <p:cNvSpPr>
            <a:spLocks noGrp="1"/>
          </p:cNvSpPr>
          <p:nvPr>
            <p:ph type="dt" sz="half" idx="10"/>
          </p:nvPr>
        </p:nvSpPr>
        <p:spPr/>
        <p:txBody>
          <a:bodyPr/>
          <a:lstStyle/>
          <a:p>
            <a:r>
              <a:rPr lang="en-US" dirty="0"/>
              <a:t>10/4/2016</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43</a:t>
            </a:fld>
            <a:endParaRPr lang="en-US"/>
          </a:p>
        </p:txBody>
      </p:sp>
      <p:sp>
        <p:nvSpPr>
          <p:cNvPr id="6" name="Footer Placeholder 5"/>
          <p:cNvSpPr>
            <a:spLocks noGrp="1"/>
          </p:cNvSpPr>
          <p:nvPr>
            <p:ph type="ftr" sz="quarter" idx="12"/>
          </p:nvPr>
        </p:nvSpPr>
        <p:spPr/>
        <p:txBody>
          <a:bodyPr/>
          <a:lstStyle/>
          <a:p>
            <a:r>
              <a:rPr lang="en-US" dirty="0" smtClean="0"/>
              <a:t>Postgres and </a:t>
            </a:r>
            <a:r>
              <a:rPr lang="en-US" dirty="0" smtClean="0"/>
              <a:t>JDBC</a:t>
            </a:r>
            <a:endParaRPr lang="en-US" dirty="0"/>
          </a:p>
        </p:txBody>
      </p:sp>
    </p:spTree>
    <p:extLst>
      <p:ext uri="{BB962C8B-B14F-4D97-AF65-F5344CB8AC3E}">
        <p14:creationId xmlns:p14="http://schemas.microsoft.com/office/powerpoint/2010/main" val="17989874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JDBC Version’s</a:t>
            </a:r>
            <a:endParaRPr lang="en-US" dirty="0"/>
          </a:p>
        </p:txBody>
      </p:sp>
      <p:sp>
        <p:nvSpPr>
          <p:cNvPr id="6" name="Content Placeholder 5"/>
          <p:cNvSpPr>
            <a:spLocks noGrp="1"/>
          </p:cNvSpPr>
          <p:nvPr>
            <p:ph idx="1"/>
          </p:nvPr>
        </p:nvSpPr>
        <p:spPr/>
        <p:txBody>
          <a:bodyPr>
            <a:normAutofit/>
          </a:bodyPr>
          <a:lstStyle/>
          <a:p>
            <a:r>
              <a:rPr lang="en-US" dirty="0" smtClean="0"/>
              <a:t>Current JDBC Version</a:t>
            </a:r>
            <a:endParaRPr lang="en-US" dirty="0" smtClean="0"/>
          </a:p>
          <a:p>
            <a:pPr lvl="1"/>
            <a:r>
              <a:rPr lang="en-US" dirty="0" smtClean="0"/>
              <a:t>9.4.1211</a:t>
            </a:r>
          </a:p>
          <a:p>
            <a:pPr marL="1200150" lvl="2" indent="-285750">
              <a:buFont typeface="Arial" panose="020B0604020202020204" pitchFamily="34" charset="0"/>
              <a:buChar char="•"/>
            </a:pPr>
            <a:r>
              <a:rPr lang="en-US" dirty="0" smtClean="0"/>
              <a:t>postgresql-9.4.1211.jar</a:t>
            </a:r>
          </a:p>
          <a:p>
            <a:r>
              <a:rPr lang="en-US" dirty="0" smtClean="0"/>
              <a:t>Our Code, JDBC Version</a:t>
            </a:r>
          </a:p>
          <a:p>
            <a:pPr lvl="1"/>
            <a:r>
              <a:rPr lang="en-US" dirty="0" smtClean="0"/>
              <a:t>9.4.1212-SNAPSHOT</a:t>
            </a:r>
          </a:p>
          <a:p>
            <a:pPr marL="1200150" lvl="2" indent="-285750">
              <a:buFont typeface="Arial" panose="020B0604020202020204" pitchFamily="34" charset="0"/>
              <a:buChar char="•"/>
            </a:pPr>
            <a:r>
              <a:rPr lang="en-US" dirty="0" smtClean="0"/>
              <a:t>postgresql-9.4.1212-SNAPSHOT.jar</a:t>
            </a:r>
          </a:p>
          <a:p>
            <a:pPr marL="1200150" lvl="2" indent="-285750">
              <a:buFont typeface="Arial" panose="020B0604020202020204" pitchFamily="34" charset="0"/>
              <a:buChar char="•"/>
            </a:pPr>
            <a:r>
              <a:rPr lang="en-US" dirty="0"/>
              <a:t>We are happy to email you a copy if this new driver</a:t>
            </a:r>
            <a:r>
              <a:rPr lang="en-US" dirty="0" smtClean="0"/>
              <a:t>.</a:t>
            </a:r>
            <a:endParaRPr lang="en-US" dirty="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44</a:t>
            </a:fld>
            <a:endParaRPr lang="en-US"/>
          </a:p>
        </p:txBody>
      </p:sp>
      <p:sp>
        <p:nvSpPr>
          <p:cNvPr id="5" name="Footer Placeholder 4"/>
          <p:cNvSpPr>
            <a:spLocks noGrp="1"/>
          </p:cNvSpPr>
          <p:nvPr>
            <p:ph type="ftr" sz="quarter" idx="12"/>
          </p:nvPr>
        </p:nvSpPr>
        <p:spPr/>
        <p:txBody>
          <a:bodyPr/>
          <a:lstStyle/>
          <a:p>
            <a:r>
              <a:rPr lang="en-US" dirty="0" smtClean="0"/>
              <a:t>Postgres and </a:t>
            </a:r>
            <a:r>
              <a:rPr lang="en-US" dirty="0" smtClean="0"/>
              <a:t>JDBC</a:t>
            </a:r>
            <a:endParaRPr lang="en-US" dirty="0"/>
          </a:p>
        </p:txBody>
      </p:sp>
    </p:spTree>
    <p:extLst>
      <p:ext uri="{BB962C8B-B14F-4D97-AF65-F5344CB8AC3E}">
        <p14:creationId xmlns:p14="http://schemas.microsoft.com/office/powerpoint/2010/main" val="24979985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Using the Driver – </a:t>
            </a:r>
            <a:r>
              <a:rPr lang="en-US" dirty="0" err="1" smtClean="0"/>
              <a:t>DBVis</a:t>
            </a:r>
            <a:r>
              <a:rPr lang="en-US" dirty="0" smtClean="0"/>
              <a:t> Add Driver</a:t>
            </a:r>
            <a:endParaRPr lang="en-US" dirty="0"/>
          </a:p>
        </p:txBody>
      </p:sp>
      <p:sp>
        <p:nvSpPr>
          <p:cNvPr id="6" name="Content Placeholder 5"/>
          <p:cNvSpPr>
            <a:spLocks noGrp="1"/>
          </p:cNvSpPr>
          <p:nvPr>
            <p:ph idx="1"/>
          </p:nvPr>
        </p:nvSpPr>
        <p:spPr/>
        <p:txBody>
          <a:bodyPr>
            <a:normAutofit/>
          </a:bodyPr>
          <a:lstStyle/>
          <a:p>
            <a:r>
              <a:rPr lang="en-US" dirty="0" smtClean="0"/>
              <a:t>Tools -&gt; Driver Manager</a:t>
            </a:r>
          </a:p>
          <a:p>
            <a:r>
              <a:rPr lang="en-US" dirty="0" smtClean="0"/>
              <a:t>Add the new PostgreSQL Driver.</a:t>
            </a:r>
            <a:endParaRPr lang="en-US" dirty="0" smtClean="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45</a:t>
            </a:fld>
            <a:endParaRPr lang="en-US"/>
          </a:p>
        </p:txBody>
      </p:sp>
      <p:sp>
        <p:nvSpPr>
          <p:cNvPr id="5" name="Footer Placeholder 4"/>
          <p:cNvSpPr>
            <a:spLocks noGrp="1"/>
          </p:cNvSpPr>
          <p:nvPr>
            <p:ph type="ftr" sz="quarter" idx="12"/>
          </p:nvPr>
        </p:nvSpPr>
        <p:spPr/>
        <p:txBody>
          <a:bodyPr/>
          <a:lstStyle/>
          <a:p>
            <a:r>
              <a:rPr lang="en-US" dirty="0" smtClean="0"/>
              <a:t>Postgres and </a:t>
            </a:r>
            <a:r>
              <a:rPr lang="en-US" dirty="0" smtClean="0"/>
              <a:t>JDBC</a:t>
            </a:r>
            <a:endParaRPr lang="en-US" dirty="0"/>
          </a:p>
        </p:txBody>
      </p:sp>
      <p:pic>
        <p:nvPicPr>
          <p:cNvPr id="2050" name="Picture 2" descr="S:\lalbin\drivers-creenshot.png"/>
          <p:cNvPicPr>
            <a:picLocks noChangeAspect="1" noChangeArrowheads="1"/>
          </p:cNvPicPr>
          <p:nvPr/>
        </p:nvPicPr>
        <p:blipFill rotWithShape="1">
          <a:blip r:embed="rId2">
            <a:extLst>
              <a:ext uri="{28A0092B-C50C-407E-A947-70E740481C1C}">
                <a14:useLocalDpi xmlns:a14="http://schemas.microsoft.com/office/drawing/2010/main" val="0"/>
              </a:ext>
            </a:extLst>
          </a:blip>
          <a:srcRect l="30092" t="-1" r="24534" b="57566"/>
          <a:stretch/>
        </p:blipFill>
        <p:spPr bwMode="auto">
          <a:xfrm>
            <a:off x="4267200" y="1657350"/>
            <a:ext cx="4572000" cy="2834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698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Using the Driver – </a:t>
            </a:r>
            <a:r>
              <a:rPr lang="en-US" dirty="0" err="1" smtClean="0"/>
              <a:t>DBVis</a:t>
            </a:r>
            <a:r>
              <a:rPr lang="en-US" dirty="0" smtClean="0"/>
              <a:t> Connection</a:t>
            </a:r>
            <a:endParaRPr lang="en-US" dirty="0"/>
          </a:p>
        </p:txBody>
      </p:sp>
      <p:sp>
        <p:nvSpPr>
          <p:cNvPr id="6" name="Content Placeholder 5"/>
          <p:cNvSpPr>
            <a:spLocks noGrp="1"/>
          </p:cNvSpPr>
          <p:nvPr>
            <p:ph idx="1"/>
          </p:nvPr>
        </p:nvSpPr>
        <p:spPr>
          <a:xfrm>
            <a:off x="457200" y="1485901"/>
            <a:ext cx="4495800" cy="3108722"/>
          </a:xfrm>
        </p:spPr>
        <p:txBody>
          <a:bodyPr>
            <a:normAutofit fontScale="92500" lnSpcReduction="10000"/>
          </a:bodyPr>
          <a:lstStyle/>
          <a:p>
            <a:r>
              <a:rPr lang="en-US" dirty="0" smtClean="0"/>
              <a:t>Add the New Connection</a:t>
            </a:r>
          </a:p>
          <a:p>
            <a:r>
              <a:rPr lang="en-US" dirty="0" smtClean="0"/>
              <a:t>Select the new PostgreSQL Driver, but don’t use the PostgreSQL Database Type, instead use the Generic type.</a:t>
            </a:r>
          </a:p>
          <a:p>
            <a:r>
              <a:rPr lang="en-US" dirty="0" smtClean="0"/>
              <a:t>The PostgreSQL Type overrides the built in driver queries and queries the </a:t>
            </a:r>
            <a:r>
              <a:rPr lang="en-US" dirty="0" err="1" smtClean="0"/>
              <a:t>pg_catalog</a:t>
            </a:r>
            <a:r>
              <a:rPr lang="en-US" dirty="0" smtClean="0"/>
              <a:t> directly.</a:t>
            </a:r>
          </a:p>
          <a:p>
            <a:r>
              <a:rPr lang="en-US" dirty="0" err="1" smtClean="0"/>
              <a:t>DBVis</a:t>
            </a:r>
            <a:r>
              <a:rPr lang="en-US" dirty="0" smtClean="0"/>
              <a:t> is the only program we have found where you need to set Database Type, the rest work automatically.</a:t>
            </a:r>
            <a:endParaRPr lang="en-US" dirty="0" smtClean="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46</a:t>
            </a:fld>
            <a:endParaRPr lang="en-US"/>
          </a:p>
        </p:txBody>
      </p:sp>
      <p:sp>
        <p:nvSpPr>
          <p:cNvPr id="5" name="Footer Placeholder 4"/>
          <p:cNvSpPr>
            <a:spLocks noGrp="1"/>
          </p:cNvSpPr>
          <p:nvPr>
            <p:ph type="ftr" sz="quarter" idx="12"/>
          </p:nvPr>
        </p:nvSpPr>
        <p:spPr/>
        <p:txBody>
          <a:bodyPr/>
          <a:lstStyle/>
          <a:p>
            <a:r>
              <a:rPr lang="en-US" dirty="0" smtClean="0"/>
              <a:t>Postgres and </a:t>
            </a:r>
            <a:r>
              <a:rPr lang="en-US" dirty="0" smtClean="0"/>
              <a:t>JDBC</a:t>
            </a:r>
            <a:endParaRPr lang="en-US" dirty="0"/>
          </a:p>
        </p:txBody>
      </p:sp>
      <p:pic>
        <p:nvPicPr>
          <p:cNvPr id="3075" name="Picture 3" descr="S:\lalbin\connection-Screenshot.png"/>
          <p:cNvPicPr>
            <a:picLocks noChangeAspect="1" noChangeArrowheads="1"/>
          </p:cNvPicPr>
          <p:nvPr/>
        </p:nvPicPr>
        <p:blipFill rotWithShape="1">
          <a:blip r:embed="rId2">
            <a:extLst>
              <a:ext uri="{28A0092B-C50C-407E-A947-70E740481C1C}">
                <a14:useLocalDpi xmlns:a14="http://schemas.microsoft.com/office/drawing/2010/main" val="0"/>
              </a:ext>
            </a:extLst>
          </a:blip>
          <a:srcRect l="973" t="541" r="43026" b="48634"/>
          <a:stretch/>
        </p:blipFill>
        <p:spPr bwMode="auto">
          <a:xfrm>
            <a:off x="5029200" y="1358770"/>
            <a:ext cx="3810000" cy="3498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69606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Using the Driver – </a:t>
            </a:r>
            <a:r>
              <a:rPr lang="en-US" dirty="0" err="1" smtClean="0"/>
              <a:t>DBVis</a:t>
            </a:r>
            <a:r>
              <a:rPr lang="en-US" dirty="0" smtClean="0"/>
              <a:t> Connection Properties</a:t>
            </a:r>
            <a:endParaRPr lang="en-US" dirty="0"/>
          </a:p>
        </p:txBody>
      </p:sp>
      <p:sp>
        <p:nvSpPr>
          <p:cNvPr id="6" name="Content Placeholder 5"/>
          <p:cNvSpPr>
            <a:spLocks noGrp="1"/>
          </p:cNvSpPr>
          <p:nvPr>
            <p:ph idx="1"/>
          </p:nvPr>
        </p:nvSpPr>
        <p:spPr>
          <a:xfrm>
            <a:off x="457200" y="1485901"/>
            <a:ext cx="4876800" cy="3108722"/>
          </a:xfrm>
        </p:spPr>
        <p:txBody>
          <a:bodyPr>
            <a:normAutofit/>
          </a:bodyPr>
          <a:lstStyle/>
          <a:p>
            <a:r>
              <a:rPr lang="en-US" dirty="0" smtClean="0"/>
              <a:t>Click on the Properties Tab</a:t>
            </a:r>
          </a:p>
          <a:p>
            <a:r>
              <a:rPr lang="en-US" dirty="0" smtClean="0"/>
              <a:t>Check the new setting:</a:t>
            </a:r>
          </a:p>
          <a:p>
            <a:pPr lvl="1"/>
            <a:r>
              <a:rPr lang="en-US" dirty="0" err="1" smtClean="0"/>
              <a:t>hideUnprivilegedObjects</a:t>
            </a:r>
            <a:endParaRPr lang="en-US" dirty="0" smtClean="0"/>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47</a:t>
            </a:fld>
            <a:endParaRPr lang="en-US"/>
          </a:p>
        </p:txBody>
      </p:sp>
      <p:sp>
        <p:nvSpPr>
          <p:cNvPr id="5" name="Footer Placeholder 4"/>
          <p:cNvSpPr>
            <a:spLocks noGrp="1"/>
          </p:cNvSpPr>
          <p:nvPr>
            <p:ph type="ftr" sz="quarter" idx="12"/>
          </p:nvPr>
        </p:nvSpPr>
        <p:spPr/>
        <p:txBody>
          <a:bodyPr/>
          <a:lstStyle/>
          <a:p>
            <a:r>
              <a:rPr lang="en-US" dirty="0" smtClean="0"/>
              <a:t>Postgres and </a:t>
            </a:r>
            <a:r>
              <a:rPr lang="en-US" dirty="0" smtClean="0"/>
              <a:t>JDBC</a:t>
            </a:r>
            <a:endParaRPr lang="en-US" dirty="0"/>
          </a:p>
        </p:txBody>
      </p:sp>
      <p:pic>
        <p:nvPicPr>
          <p:cNvPr id="3074" name="Picture 2" descr="S:\lalbin\driver-property-Screenshot.png"/>
          <p:cNvPicPr>
            <a:picLocks noChangeAspect="1" noChangeArrowheads="1"/>
          </p:cNvPicPr>
          <p:nvPr/>
        </p:nvPicPr>
        <p:blipFill rotWithShape="1">
          <a:blip r:embed="rId2">
            <a:extLst>
              <a:ext uri="{28A0092B-C50C-407E-A947-70E740481C1C}">
                <a14:useLocalDpi xmlns:a14="http://schemas.microsoft.com/office/drawing/2010/main" val="0"/>
              </a:ext>
            </a:extLst>
          </a:blip>
          <a:srcRect l="2829" t="977" r="32046" b="35098"/>
          <a:stretch/>
        </p:blipFill>
        <p:spPr bwMode="auto">
          <a:xfrm>
            <a:off x="5410200" y="1338624"/>
            <a:ext cx="3611880" cy="3549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66489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Using the Driver – URL </a:t>
            </a:r>
            <a:r>
              <a:rPr lang="en-US" dirty="0" err="1" smtClean="0"/>
              <a:t>DBVis</a:t>
            </a:r>
            <a:r>
              <a:rPr lang="en-US" dirty="0" smtClean="0"/>
              <a:t>/Code Example</a:t>
            </a:r>
            <a:endParaRPr lang="en-US" dirty="0"/>
          </a:p>
        </p:txBody>
      </p:sp>
      <p:sp>
        <p:nvSpPr>
          <p:cNvPr id="6" name="Content Placeholder 5"/>
          <p:cNvSpPr>
            <a:spLocks noGrp="1"/>
          </p:cNvSpPr>
          <p:nvPr>
            <p:ph idx="1"/>
          </p:nvPr>
        </p:nvSpPr>
        <p:spPr>
          <a:xfrm>
            <a:off x="457200" y="1485901"/>
            <a:ext cx="3276600" cy="3108722"/>
          </a:xfrm>
        </p:spPr>
        <p:txBody>
          <a:bodyPr>
            <a:normAutofit/>
          </a:bodyPr>
          <a:lstStyle/>
          <a:p>
            <a:r>
              <a:rPr lang="en-US" dirty="0" smtClean="0"/>
              <a:t>Some interfaces do not give you a list of the properties to be set.</a:t>
            </a:r>
          </a:p>
          <a:p>
            <a:r>
              <a:rPr lang="en-US" dirty="0" smtClean="0"/>
              <a:t>You may set the </a:t>
            </a:r>
            <a:r>
              <a:rPr lang="en-US" dirty="0" err="1" smtClean="0"/>
              <a:t>hideUnprivilegedObjects</a:t>
            </a:r>
            <a:r>
              <a:rPr lang="en-US" dirty="0" smtClean="0"/>
              <a:t> via the JDBC </a:t>
            </a:r>
            <a:r>
              <a:rPr lang="en-US" dirty="0" err="1" smtClean="0"/>
              <a:t>url</a:t>
            </a:r>
            <a:r>
              <a:rPr lang="en-US" dirty="0" smtClean="0"/>
              <a:t> line.</a:t>
            </a:r>
            <a:r>
              <a:rPr lang="en-US" dirty="0" smtClean="0"/>
              <a:t> </a:t>
            </a:r>
          </a:p>
        </p:txBody>
      </p:sp>
      <p:sp>
        <p:nvSpPr>
          <p:cNvPr id="3" name="Date Placeholder 2"/>
          <p:cNvSpPr>
            <a:spLocks noGrp="1"/>
          </p:cNvSpPr>
          <p:nvPr>
            <p:ph type="dt" sz="half" idx="10"/>
          </p:nvPr>
        </p:nvSpPr>
        <p:spPr/>
        <p:txBody>
          <a:bodyPr/>
          <a:lstStyle/>
          <a:p>
            <a:r>
              <a:rPr lang="en-US" dirty="0"/>
              <a:t>10/4/2016</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48</a:t>
            </a:fld>
            <a:endParaRPr lang="en-US"/>
          </a:p>
        </p:txBody>
      </p:sp>
      <p:sp>
        <p:nvSpPr>
          <p:cNvPr id="5" name="Footer Placeholder 4"/>
          <p:cNvSpPr>
            <a:spLocks noGrp="1"/>
          </p:cNvSpPr>
          <p:nvPr>
            <p:ph type="ftr" sz="quarter" idx="12"/>
          </p:nvPr>
        </p:nvSpPr>
        <p:spPr/>
        <p:txBody>
          <a:bodyPr/>
          <a:lstStyle/>
          <a:p>
            <a:r>
              <a:rPr lang="en-US" dirty="0" smtClean="0"/>
              <a:t>Postgres and </a:t>
            </a:r>
            <a:r>
              <a:rPr lang="en-US" dirty="0" smtClean="0"/>
              <a:t>JDBC</a:t>
            </a:r>
            <a:endParaRPr lang="en-US" dirty="0"/>
          </a:p>
        </p:txBody>
      </p:sp>
      <p:pic>
        <p:nvPicPr>
          <p:cNvPr id="4098" name="Picture 2" descr="S:\lalbin\connection-string-Screenshot.png"/>
          <p:cNvPicPr>
            <a:picLocks noChangeAspect="1" noChangeArrowheads="1"/>
          </p:cNvPicPr>
          <p:nvPr/>
        </p:nvPicPr>
        <p:blipFill rotWithShape="1">
          <a:blip r:embed="rId2">
            <a:extLst>
              <a:ext uri="{28A0092B-C50C-407E-A947-70E740481C1C}">
                <a14:useLocalDpi xmlns:a14="http://schemas.microsoft.com/office/drawing/2010/main" val="0"/>
              </a:ext>
            </a:extLst>
          </a:blip>
          <a:srcRect l="1155" t="2" r="26929" b="54336"/>
          <a:stretch/>
        </p:blipFill>
        <p:spPr bwMode="auto">
          <a:xfrm>
            <a:off x="3810000" y="1428750"/>
            <a:ext cx="5227320" cy="3318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5491986"/>
      </p:ext>
    </p:extLst>
  </p:cSld>
  <p:clrMapOvr>
    <a:masterClrMapping/>
  </p:clrMapOvr>
</p:sld>
</file>

<file path=ppt/theme/theme1.xml><?xml version="1.0" encoding="utf-8"?>
<a:theme xmlns:a="http://schemas.openxmlformats.org/drawingml/2006/main" name="Macro">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Macro">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cro">
      <a:fillStyleLst>
        <a:solidFill>
          <a:schemeClr val="phClr"/>
        </a:solidFill>
        <a:gradFill rotWithShape="1">
          <a:gsLst>
            <a:gs pos="0">
              <a:schemeClr val="phClr">
                <a:tint val="65000"/>
                <a:satMod val="300000"/>
              </a:schemeClr>
            </a:gs>
            <a:gs pos="100000">
              <a:schemeClr val="phClr">
                <a:tint val="80000"/>
                <a:satMod val="150000"/>
              </a:schemeClr>
            </a:gs>
          </a:gsLst>
          <a:lin ang="5400000" scaled="0"/>
        </a:gradFill>
        <a:gradFill rotWithShape="1">
          <a:gsLst>
            <a:gs pos="0">
              <a:schemeClr val="phClr">
                <a:shade val="90000"/>
                <a:satMod val="300000"/>
              </a:schemeClr>
            </a:gs>
            <a:gs pos="100000">
              <a:schemeClr val="phClr">
                <a:satMod val="150000"/>
              </a:schemeClr>
            </a:gs>
          </a:gsLst>
          <a:path path="circle">
            <a:fillToRect l="50000" t="100000" r="100000" b="50000"/>
          </a:path>
        </a:gradFill>
      </a:fillStyleLst>
      <a:lnStyleLst>
        <a:ln w="9525" cap="flat" cmpd="sng" algn="ctr">
          <a:solidFill>
            <a:schemeClr val="phClr"/>
          </a:solidFill>
          <a:prstDash val="solid"/>
        </a:ln>
        <a:ln w="13970" cap="flat" cmpd="sng" algn="ctr">
          <a:solidFill>
            <a:schemeClr val="phClr"/>
          </a:solidFill>
          <a:prstDash val="solid"/>
        </a:ln>
        <a:ln w="22225" cap="flat" cmpd="sng" algn="ctr">
          <a:solidFill>
            <a:schemeClr val="phClr"/>
          </a:solidFill>
          <a:prstDash val="solid"/>
        </a:ln>
      </a:lnStyleLst>
      <a:effectStyleLst>
        <a:effectStyle>
          <a:effectLst>
            <a:outerShdw blurRad="50800" dist="25400" dir="5400000" rotWithShape="0">
              <a:srgbClr val="000000">
                <a:alpha val="70000"/>
              </a:srgbClr>
            </a:outerShdw>
          </a:effectLst>
        </a:effectStyle>
        <a:effectStyle>
          <a:effectLst>
            <a:outerShdw blurRad="25400" dist="25400" dir="5400000" rotWithShape="0">
              <a:srgbClr val="000000">
                <a:alpha val="70000"/>
              </a:srgbClr>
            </a:outerShdw>
          </a:effectLst>
          <a:scene3d>
            <a:camera prst="orthographicFront">
              <a:rot lat="0" lon="0" rev="0"/>
            </a:camera>
            <a:lightRig rig="threePt" dir="tl"/>
          </a:scene3d>
          <a:sp3d contourW="15875" prstMaterial="softmetal">
            <a:bevelT w="25400" h="19050" prst="angle"/>
            <a:contourClr>
              <a:schemeClr val="phClr">
                <a:shade val="30000"/>
              </a:schemeClr>
            </a:contourClr>
          </a:sp3d>
        </a:effectStyle>
        <a:effectStyle>
          <a:effectLst>
            <a:outerShdw blurRad="25400" dist="25400" dir="5400000" rotWithShape="0">
              <a:srgbClr val="000000">
                <a:alpha val="40000"/>
              </a:srgbClr>
            </a:outerShdw>
          </a:effectLst>
          <a:scene3d>
            <a:camera prst="orthographicFront">
              <a:rot lat="0" lon="0" rev="0"/>
            </a:camera>
            <a:lightRig rig="threePt" dir="tl"/>
          </a:scene3d>
          <a:sp3d contourW="19050" prstMaterial="metal">
            <a:bevelT w="63500" h="31750" prst="angle"/>
            <a:contourClr>
              <a:schemeClr val="phClr">
                <a:shade val="25000"/>
                <a:satMod val="130000"/>
              </a:schemeClr>
            </a:contourClr>
          </a:sp3d>
        </a:effectStyle>
      </a:effectStyleLst>
      <a:bgFillStyleLst>
        <a:solidFill>
          <a:schemeClr val="phClr"/>
        </a:solidFill>
        <a:gradFill rotWithShape="1">
          <a:gsLst>
            <a:gs pos="0">
              <a:schemeClr val="phClr">
                <a:tint val="67000"/>
                <a:shade val="93000"/>
                <a:satMod val="110000"/>
                <a:lumMod val="90000"/>
              </a:schemeClr>
            </a:gs>
            <a:gs pos="76000">
              <a:schemeClr val="phClr">
                <a:tint val="85000"/>
                <a:shade val="75000"/>
                <a:satMod val="120000"/>
              </a:schemeClr>
            </a:gs>
            <a:gs pos="100000">
              <a:schemeClr val="phClr">
                <a:tint val="86000"/>
                <a:shade val="50000"/>
                <a:satMod val="130000"/>
              </a:schemeClr>
            </a:gs>
          </a:gsLst>
          <a:lin ang="5400000" scaled="0"/>
        </a:gradFill>
        <a:gradFill rotWithShape="1">
          <a:gsLst>
            <a:gs pos="0">
              <a:schemeClr val="phClr">
                <a:tint val="96000"/>
                <a:shade val="35000"/>
                <a:satMod val="146000"/>
                <a:lumMod val="101000"/>
              </a:schemeClr>
            </a:gs>
            <a:gs pos="26000">
              <a:schemeClr val="phClr">
                <a:tint val="96000"/>
                <a:shade val="96000"/>
                <a:satMod val="190000"/>
              </a:schemeClr>
            </a:gs>
            <a:gs pos="100000">
              <a:schemeClr val="phClr">
                <a:tint val="60000"/>
                <a:shade val="90000"/>
                <a:satMod val="22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TC101859866[[fn=Macro]]</Template>
  <TotalTime>11333</TotalTime>
  <Words>1937</Words>
  <Application>Microsoft Office PowerPoint</Application>
  <PresentationFormat>On-screen Show (16:9)</PresentationFormat>
  <Paragraphs>396</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Macro</vt:lpstr>
      <vt:lpstr>Postgres and LDAP</vt:lpstr>
      <vt:lpstr>How Postgres works with LDAP</vt:lpstr>
      <vt:lpstr>Non-LDAP Postgres Configuration</vt:lpstr>
      <vt:lpstr>Postgres with LDAP Authentication</vt:lpstr>
      <vt:lpstr>pg_hba.conf</vt:lpstr>
      <vt:lpstr>pg_hba.conf</vt:lpstr>
      <vt:lpstr>Databases</vt:lpstr>
      <vt:lpstr>Users</vt:lpstr>
      <vt:lpstr>Auth-Method’s</vt:lpstr>
      <vt:lpstr>Address</vt:lpstr>
      <vt:lpstr>IP-Address / IP-Mask</vt:lpstr>
      <vt:lpstr>Line Order</vt:lpstr>
      <vt:lpstr>pg_hba.conf</vt:lpstr>
      <vt:lpstr>Testing LDAP – ldapsearch</vt:lpstr>
      <vt:lpstr>Testing LDAP – ldapsearch vs pg_hba.conf</vt:lpstr>
      <vt:lpstr>Testing LDAP – ldapsearch</vt:lpstr>
      <vt:lpstr>Testing LDAP – ldapsearch vs pg_hba.conf</vt:lpstr>
      <vt:lpstr>Testing Microsoft AD Server – ldapsearch</vt:lpstr>
      <vt:lpstr>Testing Microsoft AD Server  – ldapsearch vs pg_hba.conf</vt:lpstr>
      <vt:lpstr>State of our Server</vt:lpstr>
      <vt:lpstr>We are now at this state!!!</vt:lpstr>
      <vt:lpstr>What we would really like!!!</vt:lpstr>
      <vt:lpstr>Postgres combined with LDAP</vt:lpstr>
      <vt:lpstr>pg_ldap_sync</vt:lpstr>
      <vt:lpstr>pg_ldap_sync</vt:lpstr>
      <vt:lpstr>Yaml Config File – LDAP Config</vt:lpstr>
      <vt:lpstr>Yaml Config File – LDAP Users</vt:lpstr>
      <vt:lpstr>Yaml Config File – LDAP Groups</vt:lpstr>
      <vt:lpstr>Yaml Config File – Postgres Connection</vt:lpstr>
      <vt:lpstr>Yaml Config File – Postgres Users</vt:lpstr>
      <vt:lpstr>Yaml Config File – Postgres Groups</vt:lpstr>
      <vt:lpstr>Verbose Example</vt:lpstr>
      <vt:lpstr>Postgres and ODBC</vt:lpstr>
      <vt:lpstr>The Problem</vt:lpstr>
      <vt:lpstr>The Problem</vt:lpstr>
      <vt:lpstr>has_???_privilege</vt:lpstr>
      <vt:lpstr>ODBC</vt:lpstr>
      <vt:lpstr>Configuration</vt:lpstr>
      <vt:lpstr>Postgres and JDBC</vt:lpstr>
      <vt:lpstr>The Problem</vt:lpstr>
      <vt:lpstr>The Problem</vt:lpstr>
      <vt:lpstr>has_???_privilege</vt:lpstr>
      <vt:lpstr>JDBC</vt:lpstr>
      <vt:lpstr>JDBC Version’s</vt:lpstr>
      <vt:lpstr>Using the Driver – DBVis Add Driver</vt:lpstr>
      <vt:lpstr>Using the Driver – DBVis Connection</vt:lpstr>
      <vt:lpstr>Using the Driver – DBVis Connection Properties</vt:lpstr>
      <vt:lpstr>Using the Driver – URL DBVis/Code Example</vt:lpstr>
    </vt:vector>
  </TitlesOfParts>
  <Company>Fred Hutchinson Cancer Research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Bulk Commands</dc:title>
  <dc:creator>Albin, Lloyd P</dc:creator>
  <cp:lastModifiedBy>Albin, Lloyd P</cp:lastModifiedBy>
  <cp:revision>129</cp:revision>
  <dcterms:created xsi:type="dcterms:W3CDTF">2014-03-28T22:22:29Z</dcterms:created>
  <dcterms:modified xsi:type="dcterms:W3CDTF">2016-10-05T00:57:24Z</dcterms:modified>
</cp:coreProperties>
</file>