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28"/>
  </p:notesMasterIdLst>
  <p:sldIdLst>
    <p:sldId id="256" r:id="rId2"/>
    <p:sldId id="257" r:id="rId3"/>
    <p:sldId id="258" r:id="rId4"/>
    <p:sldId id="263" r:id="rId5"/>
    <p:sldId id="259" r:id="rId6"/>
    <p:sldId id="260" r:id="rId7"/>
    <p:sldId id="264" r:id="rId8"/>
    <p:sldId id="265" r:id="rId9"/>
    <p:sldId id="271" r:id="rId10"/>
    <p:sldId id="266" r:id="rId11"/>
    <p:sldId id="268" r:id="rId12"/>
    <p:sldId id="269" r:id="rId13"/>
    <p:sldId id="272" r:id="rId14"/>
    <p:sldId id="270" r:id="rId15"/>
    <p:sldId id="273" r:id="rId16"/>
    <p:sldId id="267" r:id="rId17"/>
    <p:sldId id="274" r:id="rId18"/>
    <p:sldId id="275" r:id="rId19"/>
    <p:sldId id="261" r:id="rId20"/>
    <p:sldId id="262" r:id="rId21"/>
    <p:sldId id="276" r:id="rId22"/>
    <p:sldId id="278" r:id="rId23"/>
    <p:sldId id="277" r:id="rId24"/>
    <p:sldId id="281" r:id="rId25"/>
    <p:sldId id="280" r:id="rId26"/>
    <p:sldId id="279"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AE93B42-5E45-4C85-A8F7-4C6CA16388C9}">
          <p14:sldIdLst>
            <p14:sldId id="256"/>
          </p14:sldIdLst>
        </p14:section>
        <p14:section name="Mutex" id="{906D6502-4CB2-45F8-93FC-DDDCF824883E}">
          <p14:sldIdLst>
            <p14:sldId id="257"/>
            <p14:sldId id="258"/>
            <p14:sldId id="263"/>
          </p14:sldIdLst>
        </p14:section>
        <p14:section name="Exclusive Advisory Locks" id="{8FABBA6A-B180-474A-8367-A59FC54501D0}">
          <p14:sldIdLst>
            <p14:sldId id="259"/>
            <p14:sldId id="260"/>
            <p14:sldId id="264"/>
            <p14:sldId id="265"/>
          </p14:sldIdLst>
        </p14:section>
        <p14:section name="Exclusive Transaction Advisory Locks" id="{CCD6A523-0DCF-488F-9B76-A7C7C637A57C}">
          <p14:sldIdLst>
            <p14:sldId id="271"/>
            <p14:sldId id="266"/>
            <p14:sldId id="268"/>
            <p14:sldId id="269"/>
          </p14:sldIdLst>
        </p14:section>
        <p14:section name="Shared Advisory Locks" id="{7EA35028-4B98-418E-83BD-5A8A719A84BF}">
          <p14:sldIdLst>
            <p14:sldId id="272"/>
            <p14:sldId id="270"/>
          </p14:sldIdLst>
        </p14:section>
        <p14:section name="Other Information" id="{E4EF8C66-AEE5-4223-8337-BFAE105B87D1}">
          <p14:sldIdLst>
            <p14:sldId id="273"/>
            <p14:sldId id="267"/>
            <p14:sldId id="274"/>
            <p14:sldId id="275"/>
          </p14:sldIdLst>
        </p14:section>
        <p14:section name="Gotcha's" id="{442171D4-CDDF-4EC1-B583-7F220AA60CB5}">
          <p14:sldIdLst>
            <p14:sldId id="261"/>
            <p14:sldId id="262"/>
            <p14:sldId id="276"/>
            <p14:sldId id="278"/>
            <p14:sldId id="277"/>
            <p14:sldId id="281"/>
            <p14:sldId id="280"/>
            <p14:sldId id="2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73" autoAdjust="0"/>
  </p:normalViewPr>
  <p:slideViewPr>
    <p:cSldViewPr>
      <p:cViewPr varScale="1">
        <p:scale>
          <a:sx n="95" d="100"/>
          <a:sy n="95" d="100"/>
        </p:scale>
        <p:origin x="-90" y="-816"/>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92D3D-585D-468B-94AA-C1F4FD4C5C63}" type="datetimeFigureOut">
              <a:rPr lang="en-US" smtClean="0"/>
              <a:t>1/9/2015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a:t>
            </a:r>
            <a:r>
              <a:rPr lang="en-US" dirty="0" err="1" smtClean="0"/>
              <a:t>Two’s_complement</a:t>
            </a:r>
            <a:endParaRPr lang="en-US" dirty="0"/>
          </a:p>
        </p:txBody>
      </p:sp>
      <p:sp>
        <p:nvSpPr>
          <p:cNvPr id="4" name="Slide Number Placeholder 3"/>
          <p:cNvSpPr>
            <a:spLocks noGrp="1"/>
          </p:cNvSpPr>
          <p:nvPr>
            <p:ph type="sldNum" sz="quarter" idx="10"/>
          </p:nvPr>
        </p:nvSpPr>
        <p:spPr/>
        <p:txBody>
          <a:bodyPr/>
          <a:lstStyle/>
          <a:p>
            <a:fld id="{87D49448-25BE-4883-B759-C58779B9531F}" type="slidenum">
              <a:rPr lang="en-US" smtClean="0"/>
              <a:t>23</a:t>
            </a:fld>
            <a:endParaRPr lang="en-US"/>
          </a:p>
        </p:txBody>
      </p:sp>
    </p:spTree>
    <p:extLst>
      <p:ext uri="{BB962C8B-B14F-4D97-AF65-F5344CB8AC3E}">
        <p14:creationId xmlns:p14="http://schemas.microsoft.com/office/powerpoint/2010/main" val="3522246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http://en.wikipedia.org/wiki/</a:t>
            </a:r>
            <a:r>
              <a:rPr lang="en-US" dirty="0" err="1" smtClean="0"/>
              <a:t>Two’s_complement</a:t>
            </a:r>
            <a:endParaRPr lang="en-US" dirty="0"/>
          </a:p>
        </p:txBody>
      </p:sp>
      <p:sp>
        <p:nvSpPr>
          <p:cNvPr id="4" name="Slide Number Placeholder 3"/>
          <p:cNvSpPr>
            <a:spLocks noGrp="1"/>
          </p:cNvSpPr>
          <p:nvPr>
            <p:ph type="sldNum" sz="quarter" idx="10"/>
          </p:nvPr>
        </p:nvSpPr>
        <p:spPr/>
        <p:txBody>
          <a:bodyPr/>
          <a:lstStyle/>
          <a:p>
            <a:fld id="{87D49448-25BE-4883-B759-C58779B9531F}" type="slidenum">
              <a:rPr lang="en-US" smtClean="0"/>
              <a:t>24</a:t>
            </a:fld>
            <a:endParaRPr lang="en-US"/>
          </a:p>
        </p:txBody>
      </p:sp>
    </p:spTree>
    <p:extLst>
      <p:ext uri="{BB962C8B-B14F-4D97-AF65-F5344CB8AC3E}">
        <p14:creationId xmlns:p14="http://schemas.microsoft.com/office/powerpoint/2010/main" val="3522246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chemeClr val="tx1"/>
                </a:solidFill>
                <a:latin typeface="Consolas"/>
              </a:rPr>
              <a:t>4294967295 is not a valid value for a </a:t>
            </a:r>
            <a:r>
              <a:rPr lang="en-US" sz="1200" dirty="0" err="1" smtClean="0">
                <a:solidFill>
                  <a:schemeClr val="tx1"/>
                </a:solidFill>
                <a:latin typeface="Consolas"/>
              </a:rPr>
              <a:t>Dword</a:t>
            </a:r>
            <a:r>
              <a:rPr lang="en-US" sz="1200" dirty="0" smtClean="0">
                <a:solidFill>
                  <a:schemeClr val="tx1"/>
                </a:solidFill>
                <a:latin typeface="Consolas"/>
              </a:rPr>
              <a:t>, so you must use</a:t>
            </a:r>
            <a:r>
              <a:rPr lang="en-US" sz="1200" baseline="0" dirty="0" smtClean="0">
                <a:solidFill>
                  <a:schemeClr val="tx1"/>
                </a:solidFill>
                <a:latin typeface="Consolas"/>
              </a:rPr>
              <a:t> one word higher aka Qword.</a:t>
            </a:r>
            <a:endParaRPr lang="en-US" dirty="0"/>
          </a:p>
        </p:txBody>
      </p:sp>
      <p:sp>
        <p:nvSpPr>
          <p:cNvPr id="4" name="Slide Number Placeholder 3"/>
          <p:cNvSpPr>
            <a:spLocks noGrp="1"/>
          </p:cNvSpPr>
          <p:nvPr>
            <p:ph type="sldNum" sz="quarter" idx="10"/>
          </p:nvPr>
        </p:nvSpPr>
        <p:spPr/>
        <p:txBody>
          <a:bodyPr/>
          <a:lstStyle/>
          <a:p>
            <a:fld id="{87D49448-25BE-4883-B759-C58779B9531F}" type="slidenum">
              <a:rPr lang="en-US" smtClean="0"/>
              <a:t>25</a:t>
            </a:fld>
            <a:endParaRPr lang="en-US"/>
          </a:p>
        </p:txBody>
      </p:sp>
    </p:spTree>
    <p:extLst>
      <p:ext uri="{BB962C8B-B14F-4D97-AF65-F5344CB8AC3E}">
        <p14:creationId xmlns:p14="http://schemas.microsoft.com/office/powerpoint/2010/main" val="18703759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www.meetup.com/Seattle-Postgres-User-Group-SEAPUG/" TargetMode="External"/><Relationship Id="rId4" Type="http://schemas.openxmlformats.org/officeDocument/2006/relationships/hyperlink" Target="http://www.seapug.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1/6/2015</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lvl1pPr>
              <a:defRPr sz="900"/>
            </a:lvl1pPr>
          </a:lstStyle>
          <a:p>
            <a:r>
              <a:rPr lang="en-US" dirty="0" smtClean="0"/>
              <a:t>Postgres Advisory Locks</a:t>
            </a:r>
            <a:endParaRPr lang="en-US" dirty="0"/>
          </a:p>
        </p:txBody>
      </p:sp>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4"/>
              </a:rPr>
              <a:t>http://www.SeaPUG.org</a:t>
            </a:r>
            <a:endParaRPr lang="en-US" baseline="0" dirty="0" smtClean="0"/>
          </a:p>
          <a:p>
            <a:r>
              <a:rPr lang="en-US" dirty="0" smtClean="0">
                <a:hlinkClick r:id="rId5"/>
              </a:rPr>
              <a:t>http://www.meetup.com/Seattle-Postgres-User-Group-SEAPUG/</a:t>
            </a:r>
            <a:endParaRPr lang="en-US" dirty="0" smtClean="0"/>
          </a:p>
        </p:txBody>
      </p:sp>
      <p:sp>
        <p:nvSpPr>
          <p:cNvPr id="5" name="TextBox 4"/>
          <p:cNvSpPr txBox="1"/>
          <p:nvPr userDrawn="1"/>
        </p:nvSpPr>
        <p:spPr>
          <a:xfrm>
            <a:off x="457200" y="19621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pic>
        <p:nvPicPr>
          <p:cNvPr id="16" name="Picture 5"/>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81000" y="2182812"/>
            <a:ext cx="23177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1/6/2015</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lvl1pPr>
              <a:defRPr sz="900"/>
            </a:lvl1pPr>
          </a:lstStyle>
          <a:p>
            <a:r>
              <a:rPr lang="en-US" dirty="0" smtClean="0"/>
              <a:t>Postgres Advisory Locks</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1/6/2015</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lvl1pPr>
              <a:defRPr sz="900"/>
            </a:lvl1pPr>
          </a:lstStyle>
          <a:p>
            <a:r>
              <a:rPr lang="en-US" dirty="0" smtClean="0"/>
              <a:t>Postgres Advisory Locks</a:t>
            </a:r>
            <a:endParaRPr lang="en-US" dirty="0"/>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1/6/2015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lvl1pPr>
              <a:defRPr sz="900"/>
            </a:lvl1pPr>
          </a:lstStyle>
          <a:p>
            <a:r>
              <a:rPr lang="en-US" dirty="0" smtClean="0"/>
              <a:t>Postgres Advisory Locks</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1/6/2015</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lvl1pPr>
              <a:defRPr sz="900"/>
            </a:lvl1pPr>
          </a:lstStyle>
          <a:p>
            <a:r>
              <a:rPr lang="en-US" dirty="0" smtClean="0"/>
              <a:t>Postgres Advisory Locks</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1/6/2015</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lvl1pPr>
              <a:defRPr sz="900"/>
            </a:lvl1pPr>
          </a:lstStyle>
          <a:p>
            <a:r>
              <a:rPr lang="en-US" dirty="0" smtClean="0"/>
              <a:t>Postgres Advisory Locks</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1/6/2015</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lvl1pPr>
              <a:defRPr sz="900"/>
            </a:lvl1pPr>
          </a:lstStyle>
          <a:p>
            <a:r>
              <a:rPr lang="en-US" dirty="0" smtClean="0"/>
              <a:t>Postgres Advisory Locks</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1/6/2015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lvl1pPr>
              <a:defRPr sz="900"/>
            </a:lvl1pPr>
          </a:lstStyle>
          <a:p>
            <a:r>
              <a:rPr lang="en-US" dirty="0" smtClean="0"/>
              <a:t>Postgres Advisory Locks</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1/6/2015</a:t>
            </a:r>
            <a:endParaRPr lang="en-US" dirty="0"/>
          </a:p>
        </p:txBody>
      </p:sp>
      <p:sp>
        <p:nvSpPr>
          <p:cNvPr id="6" name="Footer Placeholder 5"/>
          <p:cNvSpPr>
            <a:spLocks noGrp="1"/>
          </p:cNvSpPr>
          <p:nvPr>
            <p:ph type="ftr" sz="quarter" idx="11"/>
          </p:nvPr>
        </p:nvSpPr>
        <p:spPr/>
        <p:txBody>
          <a:bodyPr/>
          <a:lstStyle>
            <a:lvl1pPr>
              <a:defRPr sz="900"/>
            </a:lvl1pPr>
          </a:lstStyle>
          <a:p>
            <a:r>
              <a:rPr lang="en-US" dirty="0" smtClean="0"/>
              <a:t>Postgres Advisory Locks</a:t>
            </a:r>
            <a:endParaRPr lang="en-US" dirty="0"/>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1/6/2015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lvl1pPr>
              <a:defRPr sz="900"/>
            </a:lvl1pPr>
          </a:lstStyle>
          <a:p>
            <a:r>
              <a:rPr lang="en-US" dirty="0" smtClean="0"/>
              <a:t>Postgres Advisory Locks</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1/6/2015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lvl1pPr>
              <a:defRPr sz="900"/>
            </a:lvl1pPr>
          </a:lstStyle>
          <a:p>
            <a:r>
              <a:rPr lang="en-US" dirty="0" smtClean="0"/>
              <a:t>Postgres Advisory Locks</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1/6/2015</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Postgres Advisory Locks</a:t>
            </a:r>
            <a:endParaRPr lang="en-US" dirty="0"/>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smtClean="0"/>
              <a:t>Postgres Advisory Locks</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a:t>1/6/2015</a:t>
            </a:r>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a:t>Postgres Advisory Locks</a:t>
            </a:r>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Mutex</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403156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Mutex</a:t>
            </a:r>
            <a:endParaRPr lang="en-US" dirty="0"/>
          </a:p>
        </p:txBody>
      </p:sp>
      <p:sp>
        <p:nvSpPr>
          <p:cNvPr id="3" name="Content Placeholder 2"/>
          <p:cNvSpPr>
            <a:spLocks noGrp="1"/>
          </p:cNvSpPr>
          <p:nvPr>
            <p:ph idx="1"/>
          </p:nvPr>
        </p:nvSpPr>
        <p:spPr/>
        <p:txBody>
          <a:bodyPr/>
          <a:lstStyle/>
          <a:p>
            <a:r>
              <a:rPr lang="en-US" dirty="0" err="1" smtClean="0"/>
              <a:t>Mutex</a:t>
            </a:r>
            <a:r>
              <a:rPr lang="en-US" dirty="0" smtClean="0"/>
              <a:t> is short </a:t>
            </a:r>
            <a:r>
              <a:rPr lang="en-US" b="1" dirty="0" smtClean="0">
                <a:solidFill>
                  <a:srgbClr val="FF0000"/>
                </a:solidFill>
              </a:rPr>
              <a:t>mut</a:t>
            </a:r>
            <a:r>
              <a:rPr lang="en-US" dirty="0" smtClean="0"/>
              <a:t>ual </a:t>
            </a:r>
            <a:r>
              <a:rPr lang="en-US" b="1" dirty="0" smtClean="0">
                <a:solidFill>
                  <a:srgbClr val="FF0000"/>
                </a:solidFill>
              </a:rPr>
              <a:t>ex</a:t>
            </a:r>
            <a:r>
              <a:rPr lang="en-US" dirty="0" smtClean="0"/>
              <a:t>clusion referring to the requirement of ensuring that there are no two concurrent process.</a:t>
            </a:r>
          </a:p>
          <a:p>
            <a:r>
              <a:rPr lang="en-US" dirty="0" smtClean="0"/>
              <a:t>What is this good for? Keeping two processes from using the same object at the same time such as:</a:t>
            </a:r>
          </a:p>
          <a:p>
            <a:pPr lvl="1"/>
            <a:r>
              <a:rPr lang="en-US" dirty="0" smtClean="0"/>
              <a:t>Ram</a:t>
            </a:r>
          </a:p>
          <a:p>
            <a:pPr lvl="1"/>
            <a:r>
              <a:rPr lang="en-US" dirty="0" smtClean="0"/>
              <a:t>Database Object</a:t>
            </a:r>
          </a:p>
          <a:p>
            <a:pPr lvl="1"/>
            <a:r>
              <a:rPr lang="en-US" dirty="0" smtClean="0"/>
              <a:t>Files</a:t>
            </a:r>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558168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dirty="0" smtClean="0"/>
              <a:t>Some examples where you might use a </a:t>
            </a:r>
            <a:r>
              <a:rPr lang="en-US" dirty="0" err="1" smtClean="0"/>
              <a:t>mutex</a:t>
            </a:r>
            <a:r>
              <a:rPr lang="en-US" dirty="0" smtClean="0"/>
              <a:t> are:</a:t>
            </a:r>
          </a:p>
          <a:p>
            <a:pPr lvl="1"/>
            <a:r>
              <a:rPr lang="en-US" dirty="0" smtClean="0"/>
              <a:t>Importing data into a database once an hour. Something holds up the import process and now the next process starts while the first one is still running. Use the </a:t>
            </a:r>
            <a:r>
              <a:rPr lang="en-US" dirty="0" err="1" smtClean="0"/>
              <a:t>mutex</a:t>
            </a:r>
            <a:r>
              <a:rPr lang="en-US" dirty="0" smtClean="0"/>
              <a:t> to prevent the second import from starting.</a:t>
            </a:r>
          </a:p>
          <a:p>
            <a:pPr lvl="1"/>
            <a:r>
              <a:rPr lang="en-US" dirty="0" smtClean="0"/>
              <a:t>Backing up the database and the backup takes so long that another backup starts while the first backup is still working.</a:t>
            </a:r>
            <a:r>
              <a:rPr lang="en-US" dirty="0"/>
              <a:t> Use the </a:t>
            </a:r>
            <a:r>
              <a:rPr lang="en-US" dirty="0" err="1"/>
              <a:t>mutex</a:t>
            </a:r>
            <a:r>
              <a:rPr lang="en-US" dirty="0"/>
              <a:t> to prevent the second </a:t>
            </a:r>
            <a:r>
              <a:rPr lang="en-US" dirty="0" smtClean="0"/>
              <a:t>backup </a:t>
            </a:r>
            <a:r>
              <a:rPr lang="en-US" dirty="0"/>
              <a:t>from starting</a:t>
            </a:r>
            <a:r>
              <a:rPr lang="en-US" dirty="0" smtClean="0"/>
              <a:t>.</a:t>
            </a:r>
          </a:p>
          <a:p>
            <a:pPr lvl="1"/>
            <a:r>
              <a:rPr lang="en-US" dirty="0" smtClean="0"/>
              <a:t>Script A modified the database before Script B can use the data. By using the </a:t>
            </a:r>
            <a:r>
              <a:rPr lang="en-US" dirty="0" err="1" smtClean="0"/>
              <a:t>mutex</a:t>
            </a:r>
            <a:r>
              <a:rPr lang="en-US" dirty="0" smtClean="0"/>
              <a:t>, Script B will know when it can start using the new data.</a:t>
            </a:r>
            <a:endParaRPr lang="en-US" dirty="0"/>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3117536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Postgres Advisory Locks</a:t>
            </a:r>
            <a:endParaRPr lang="en-US" dirty="0"/>
          </a:p>
        </p:txBody>
      </p:sp>
      <p:sp>
        <p:nvSpPr>
          <p:cNvPr id="8" name="Text Placeholder 7"/>
          <p:cNvSpPr>
            <a:spLocks noGrp="1"/>
          </p:cNvSpPr>
          <p:nvPr>
            <p:ph type="body" idx="1"/>
          </p:nvPr>
        </p:nvSpPr>
        <p:spPr/>
        <p:txBody>
          <a:bodyPr/>
          <a:lstStyle/>
          <a:p>
            <a:r>
              <a:rPr lang="en-US" dirty="0" smtClean="0"/>
              <a:t>Exclusive Locks</a:t>
            </a:r>
            <a:endParaRPr lang="en-US" dirty="0"/>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5</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2727931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Postgres Advisory Locks</a:t>
            </a:r>
            <a:endParaRPr lang="en-US" dirty="0"/>
          </a:p>
        </p:txBody>
      </p:sp>
      <p:sp>
        <p:nvSpPr>
          <p:cNvPr id="3" name="Content Placeholder 2"/>
          <p:cNvSpPr>
            <a:spLocks noGrp="1"/>
          </p:cNvSpPr>
          <p:nvPr>
            <p:ph idx="1"/>
          </p:nvPr>
        </p:nvSpPr>
        <p:spPr/>
        <p:txBody>
          <a:bodyPr/>
          <a:lstStyle/>
          <a:p>
            <a:r>
              <a:rPr lang="en-US" dirty="0" smtClean="0"/>
              <a:t>Postgres supports </a:t>
            </a:r>
            <a:r>
              <a:rPr lang="en-US" dirty="0" err="1" smtClean="0"/>
              <a:t>mutexes</a:t>
            </a:r>
            <a:r>
              <a:rPr lang="en-US" dirty="0" smtClean="0"/>
              <a:t> in the form of advisory locks.</a:t>
            </a:r>
          </a:p>
          <a:p>
            <a:r>
              <a:rPr lang="en-US" dirty="0" smtClean="0"/>
              <a:t>Some problems with files </a:t>
            </a:r>
            <a:r>
              <a:rPr lang="en-US" dirty="0" err="1" smtClean="0"/>
              <a:t>mutexes</a:t>
            </a:r>
            <a:r>
              <a:rPr lang="en-US" dirty="0" smtClean="0"/>
              <a:t> are that some Scripts fail to remove the file </a:t>
            </a:r>
            <a:r>
              <a:rPr lang="en-US" dirty="0" err="1" smtClean="0"/>
              <a:t>mutexes</a:t>
            </a:r>
            <a:r>
              <a:rPr lang="en-US" dirty="0" smtClean="0"/>
              <a:t> when the database is rebooted or the front end application that the Script is talking to is stopped and the connections to the database are dropped.</a:t>
            </a:r>
          </a:p>
          <a:p>
            <a:r>
              <a:rPr lang="en-US" dirty="0"/>
              <a:t>The </a:t>
            </a:r>
            <a:r>
              <a:rPr lang="en-US" dirty="0" smtClean="0"/>
              <a:t>benefit to using advisory locks are that they are automatically removed when the database connection is dropped or the database is rebooted.</a:t>
            </a:r>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6</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4116586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pg_advisory_lock</a:t>
            </a:r>
            <a:r>
              <a:rPr lang="en-US" dirty="0" smtClean="0"/>
              <a:t>/unlock</a:t>
            </a:r>
            <a:endParaRPr lang="en-US" dirty="0"/>
          </a:p>
        </p:txBody>
      </p:sp>
      <p:sp>
        <p:nvSpPr>
          <p:cNvPr id="7" name="Content Placeholder 6"/>
          <p:cNvSpPr>
            <a:spLocks noGrp="1"/>
          </p:cNvSpPr>
          <p:nvPr>
            <p:ph sz="quarter" idx="13"/>
          </p:nvPr>
        </p:nvSpPr>
        <p:spPr>
          <a:xfrm>
            <a:off x="457200" y="1485900"/>
            <a:ext cx="3810000" cy="3086100"/>
          </a:xfrm>
        </p:spPr>
        <p:txBody>
          <a:bodyPr/>
          <a:lstStyle/>
          <a:p>
            <a:r>
              <a:rPr lang="en-US" dirty="0" smtClean="0"/>
              <a:t>Here is an example of two scripts where you want each script to wait for the other script to finish before running.</a:t>
            </a:r>
          </a:p>
          <a:p>
            <a:r>
              <a:rPr lang="en-US" dirty="0" smtClean="0"/>
              <a:t>This type of lock can span multiple transactions.</a:t>
            </a:r>
            <a:endParaRPr lang="en-US" dirty="0"/>
          </a:p>
        </p:txBody>
      </p:sp>
      <p:sp>
        <p:nvSpPr>
          <p:cNvPr id="8" name="Content Placeholder 7"/>
          <p:cNvSpPr>
            <a:spLocks noGrp="1"/>
          </p:cNvSpPr>
          <p:nvPr>
            <p:ph sz="quarter" idx="14"/>
          </p:nvPr>
        </p:nvSpPr>
        <p:spPr>
          <a:xfrm>
            <a:off x="6477000" y="1485900"/>
            <a:ext cx="2209800" cy="3086100"/>
          </a:xfrm>
        </p:spPr>
        <p:txBody>
          <a:bodyPr>
            <a:normAutofit/>
          </a:bodyPr>
          <a:lstStyle/>
          <a:p>
            <a:pPr marL="0" indent="0">
              <a:buNone/>
            </a:pPr>
            <a:r>
              <a:rPr lang="en-US" sz="800" dirty="0" smtClean="0">
                <a:solidFill>
                  <a:srgbClr val="0000FF"/>
                </a:solidFill>
                <a:latin typeface="Consolas"/>
              </a:rPr>
              <a:t/>
            </a:r>
            <a:br>
              <a:rPr lang="en-US" sz="800" dirty="0" smtClean="0">
                <a:solidFill>
                  <a:srgbClr val="0000FF"/>
                </a:solidFill>
                <a:latin typeface="Consolas"/>
              </a:rPr>
            </a:br>
            <a:r>
              <a:rPr lang="en-US" sz="800" dirty="0" smtClean="0">
                <a:solidFill>
                  <a:schemeClr val="tx1"/>
                </a:solidFill>
                <a:latin typeface="Consolas"/>
              </a:rPr>
              <a:t>(Starting Script #2</a:t>
            </a:r>
            <a:r>
              <a:rPr lang="en-US" sz="800" dirty="0" smtClean="0">
                <a:solidFill>
                  <a:srgbClr val="0000FF"/>
                </a:solidFill>
                <a:latin typeface="Consolas"/>
              </a:rPr>
              <a:t>)</a:t>
            </a:r>
            <a:br>
              <a:rPr lang="en-US" sz="800" dirty="0" smtClean="0">
                <a:solidFill>
                  <a:srgbClr val="0000FF"/>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a:solidFill>
                  <a:srgbClr val="000000"/>
                </a:solidFill>
                <a:latin typeface="Consolas"/>
              </a:rPr>
              <a:t>pg_advisory_lock</a:t>
            </a:r>
            <a:r>
              <a:rPr lang="en-US" sz="800" dirty="0">
                <a:solidFill>
                  <a:srgbClr val="000000"/>
                </a:solidFill>
                <a:latin typeface="Consolas"/>
              </a:rPr>
              <a:t>(</a:t>
            </a:r>
            <a:r>
              <a:rPr lang="en-US" sz="800" b="1" dirty="0">
                <a:solidFill>
                  <a:srgbClr val="800000"/>
                </a:solidFill>
                <a:latin typeface="Consolas"/>
              </a:rPr>
              <a:t>1000</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(Waiting)</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(Actions)</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SELECT</a:t>
            </a:r>
            <a:r>
              <a:rPr lang="en-US" sz="800" dirty="0">
                <a:solidFill>
                  <a:srgbClr val="000000"/>
                </a:solidFill>
                <a:latin typeface="Consolas"/>
              </a:rPr>
              <a:t> </a:t>
            </a:r>
            <a:r>
              <a:rPr lang="en-US" sz="800" dirty="0" err="1">
                <a:solidFill>
                  <a:srgbClr val="000000"/>
                </a:solidFill>
                <a:latin typeface="Consolas"/>
              </a:rPr>
              <a:t>pg_advisory_unlock</a:t>
            </a:r>
            <a:r>
              <a:rPr lang="en-US" sz="800" dirty="0">
                <a:solidFill>
                  <a:srgbClr val="000000"/>
                </a:solidFill>
                <a:latin typeface="Consolas"/>
              </a:rPr>
              <a:t>(</a:t>
            </a:r>
            <a:r>
              <a:rPr lang="en-US" sz="800" b="1" dirty="0">
                <a:solidFill>
                  <a:srgbClr val="800000"/>
                </a:solidFill>
                <a:latin typeface="Consolas"/>
              </a:rPr>
              <a:t>1000</a:t>
            </a:r>
            <a:r>
              <a:rPr lang="en-US" sz="800" dirty="0">
                <a:solidFill>
                  <a:srgbClr val="000000"/>
                </a:solidFill>
                <a:latin typeface="Consolas"/>
              </a:rPr>
              <a:t>);</a:t>
            </a:r>
            <a:br>
              <a:rPr lang="en-US" sz="800" dirty="0">
                <a:solidFill>
                  <a:srgbClr val="000000"/>
                </a:solidFill>
                <a:latin typeface="Consolas"/>
              </a:rPr>
            </a:br>
            <a:r>
              <a:rPr lang="en-US" sz="800" dirty="0" smtClean="0">
                <a:solidFill>
                  <a:srgbClr val="000000"/>
                </a:solidFill>
                <a:latin typeface="Consolas"/>
              </a:rPr>
              <a:t>(Finished Script #2)</a:t>
            </a:r>
            <a:br>
              <a:rPr lang="en-US" sz="800" dirty="0" smtClean="0">
                <a:solidFill>
                  <a:srgbClr val="000000"/>
                </a:solidFill>
                <a:latin typeface="Consolas"/>
              </a:rPr>
            </a:br>
            <a:r>
              <a:rPr lang="en-US" sz="800" dirty="0">
                <a:latin typeface="Consolas"/>
              </a:rPr>
              <a:t/>
            </a:r>
            <a:br>
              <a:rPr lang="en-US" sz="800" dirty="0">
                <a:latin typeface="Consolas"/>
              </a:rPr>
            </a:br>
            <a:r>
              <a:rPr lang="en-US" sz="800" dirty="0">
                <a:latin typeface="Consolas"/>
              </a:rPr>
              <a:t/>
            </a:r>
            <a:br>
              <a:rPr lang="en-US" sz="800" dirty="0">
                <a:latin typeface="Consolas"/>
              </a:rPr>
            </a:br>
            <a:endParaRPr lang="en-US" sz="800" dirty="0">
              <a:latin typeface="Consolas"/>
            </a:endParaRPr>
          </a:p>
        </p:txBody>
      </p:sp>
      <p:sp>
        <p:nvSpPr>
          <p:cNvPr id="4" name="Date Placeholder 3"/>
          <p:cNvSpPr>
            <a:spLocks noGrp="1"/>
          </p:cNvSpPr>
          <p:nvPr>
            <p:ph type="dt" sz="half" idx="15"/>
          </p:nvPr>
        </p:nvSpPr>
        <p:spPr/>
        <p:txBody>
          <a:bodyPr/>
          <a:lstStyle/>
          <a:p>
            <a:r>
              <a:rPr lang="en-US" smtClean="0"/>
              <a:t>1/6/2015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7</a:t>
            </a:fld>
            <a:endParaRPr lang="en-US"/>
          </a:p>
        </p:txBody>
      </p:sp>
      <p:sp>
        <p:nvSpPr>
          <p:cNvPr id="6" name="Footer Placeholder 5"/>
          <p:cNvSpPr>
            <a:spLocks noGrp="1"/>
          </p:cNvSpPr>
          <p:nvPr>
            <p:ph type="ftr" sz="quarter" idx="17"/>
          </p:nvPr>
        </p:nvSpPr>
        <p:spPr/>
        <p:txBody>
          <a:bodyPr/>
          <a:lstStyle/>
          <a:p>
            <a:r>
              <a:rPr lang="en-US" smtClean="0"/>
              <a:t>Postgres Advisory Locks</a:t>
            </a:r>
            <a:endParaRPr lang="en-US" dirty="0"/>
          </a:p>
        </p:txBody>
      </p:sp>
      <p:sp>
        <p:nvSpPr>
          <p:cNvPr id="9" name="Content Placeholder 7"/>
          <p:cNvSpPr txBox="1">
            <a:spLocks/>
          </p:cNvSpPr>
          <p:nvPr/>
        </p:nvSpPr>
        <p:spPr>
          <a:xfrm>
            <a:off x="4419600" y="1504950"/>
            <a:ext cx="1905000" cy="3086100"/>
          </a:xfrm>
          <a:prstGeom prst="rect">
            <a:avLst/>
          </a:prstGeom>
        </p:spPr>
        <p:txBody>
          <a:bodyPr vert="horz" lIns="0" tIns="45720" rIns="0" bIns="45720" rtlCol="0">
            <a:normAutofit/>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None/>
            </a:pPr>
            <a:r>
              <a:rPr lang="en-US" sz="800" dirty="0" smtClean="0">
                <a:solidFill>
                  <a:schemeClr val="tx1"/>
                </a:solidFill>
                <a:latin typeface="Consolas"/>
              </a:rPr>
              <a:t>(Starting Script #1</a:t>
            </a:r>
            <a:r>
              <a:rPr lang="en-US" sz="800" dirty="0" smtClean="0">
                <a:solidFill>
                  <a:srgbClr val="0000FF"/>
                </a:solidFill>
                <a:latin typeface="Consolas"/>
              </a:rPr>
              <a:t>)</a:t>
            </a:r>
            <a:br>
              <a:rPr lang="en-US" sz="800" dirty="0" smtClean="0">
                <a:solidFill>
                  <a:srgbClr val="0000FF"/>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a:solidFill>
                  <a:srgbClr val="000000"/>
                </a:solidFill>
                <a:latin typeface="Consolas"/>
              </a:rPr>
              <a:t>pg_advisory_lock</a:t>
            </a:r>
            <a:r>
              <a:rPr lang="en-US" sz="800" dirty="0">
                <a:solidFill>
                  <a:srgbClr val="000000"/>
                </a:solidFill>
                <a:latin typeface="Consolas"/>
              </a:rPr>
              <a:t>(</a:t>
            </a:r>
            <a:r>
              <a:rPr lang="en-US" sz="800" b="1" dirty="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(Actions)</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a:solidFill>
                  <a:srgbClr val="000000"/>
                </a:solidFill>
                <a:latin typeface="Consolas"/>
              </a:rPr>
              <a:t>pg_advisory_unlock</a:t>
            </a:r>
            <a:r>
              <a:rPr lang="en-US" sz="800" dirty="0">
                <a:solidFill>
                  <a:srgbClr val="000000"/>
                </a:solidFill>
                <a:latin typeface="Consolas"/>
              </a:rPr>
              <a:t>(</a:t>
            </a:r>
            <a:r>
              <a:rPr lang="en-US" sz="800" b="1" dirty="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(Finished Script #1)</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(Starting Script #1)</a:t>
            </a: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SELECT</a:t>
            </a:r>
            <a:r>
              <a:rPr lang="en-US" sz="800" dirty="0">
                <a:solidFill>
                  <a:srgbClr val="000000"/>
                </a:solidFill>
                <a:latin typeface="Consolas"/>
              </a:rPr>
              <a:t> </a:t>
            </a:r>
            <a:r>
              <a:rPr lang="en-US" sz="800" dirty="0" err="1">
                <a:solidFill>
                  <a:srgbClr val="000000"/>
                </a:solidFill>
                <a:latin typeface="Consolas"/>
              </a:rPr>
              <a:t>pg_advisory_lock</a:t>
            </a:r>
            <a:r>
              <a:rPr lang="en-US" sz="800" dirty="0">
                <a:solidFill>
                  <a:srgbClr val="000000"/>
                </a:solidFill>
                <a:latin typeface="Consolas"/>
              </a:rPr>
              <a:t>(</a:t>
            </a:r>
            <a:r>
              <a:rPr lang="en-US" sz="800" b="1" dirty="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(Waiting)</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(Actions) </a:t>
            </a: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SELECT</a:t>
            </a:r>
            <a:r>
              <a:rPr lang="en-US" sz="800" dirty="0">
                <a:solidFill>
                  <a:srgbClr val="000000"/>
                </a:solidFill>
                <a:latin typeface="Consolas"/>
              </a:rPr>
              <a:t> </a:t>
            </a:r>
            <a:r>
              <a:rPr lang="en-US" sz="800" dirty="0" err="1">
                <a:solidFill>
                  <a:srgbClr val="000000"/>
                </a:solidFill>
                <a:latin typeface="Consolas"/>
              </a:rPr>
              <a:t>pg_advisory_unlock</a:t>
            </a:r>
            <a:r>
              <a:rPr lang="en-US" sz="800" dirty="0">
                <a:solidFill>
                  <a:srgbClr val="000000"/>
                </a:solidFill>
                <a:latin typeface="Consolas"/>
              </a:rPr>
              <a:t>(</a:t>
            </a:r>
            <a:r>
              <a:rPr lang="en-US" sz="800" b="1" dirty="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(Finished Script #1)</a:t>
            </a:r>
            <a:r>
              <a:rPr lang="en-US" sz="800" dirty="0">
                <a:solidFill>
                  <a:srgbClr val="000000"/>
                </a:solidFill>
                <a:latin typeface="Consolas"/>
              </a:rPr>
              <a:t/>
            </a:r>
            <a:br>
              <a:rPr lang="en-US" sz="800" dirty="0">
                <a:solidFill>
                  <a:srgbClr val="000000"/>
                </a:solidFill>
                <a:latin typeface="Consolas"/>
              </a:rPr>
            </a:br>
            <a:endParaRPr lang="en-US" sz="800" dirty="0">
              <a:latin typeface="Consolas"/>
            </a:endParaRPr>
          </a:p>
        </p:txBody>
      </p:sp>
    </p:spTree>
    <p:extLst>
      <p:ext uri="{BB962C8B-B14F-4D97-AF65-F5344CB8AC3E}">
        <p14:creationId xmlns:p14="http://schemas.microsoft.com/office/powerpoint/2010/main" val="1136827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pg_try_advisory_lock</a:t>
            </a:r>
            <a:r>
              <a:rPr lang="en-US" dirty="0" smtClean="0"/>
              <a:t>/unlock</a:t>
            </a:r>
            <a:endParaRPr lang="en-US" dirty="0"/>
          </a:p>
        </p:txBody>
      </p:sp>
      <p:sp>
        <p:nvSpPr>
          <p:cNvPr id="7" name="Content Placeholder 6"/>
          <p:cNvSpPr>
            <a:spLocks noGrp="1"/>
          </p:cNvSpPr>
          <p:nvPr>
            <p:ph sz="quarter" idx="13"/>
          </p:nvPr>
        </p:nvSpPr>
        <p:spPr>
          <a:xfrm>
            <a:off x="457200" y="1485900"/>
            <a:ext cx="3810000" cy="3086100"/>
          </a:xfrm>
        </p:spPr>
        <p:txBody>
          <a:bodyPr/>
          <a:lstStyle/>
          <a:p>
            <a:r>
              <a:rPr lang="en-US" dirty="0" smtClean="0"/>
              <a:t>Here is an example of one scripts where you don’t want it to execute if the script is already running.</a:t>
            </a:r>
            <a:endParaRPr lang="en-US" dirty="0"/>
          </a:p>
        </p:txBody>
      </p:sp>
      <p:sp>
        <p:nvSpPr>
          <p:cNvPr id="8" name="Content Placeholder 7"/>
          <p:cNvSpPr>
            <a:spLocks noGrp="1"/>
          </p:cNvSpPr>
          <p:nvPr>
            <p:ph sz="quarter" idx="14"/>
          </p:nvPr>
        </p:nvSpPr>
        <p:spPr>
          <a:xfrm>
            <a:off x="6477000" y="1485900"/>
            <a:ext cx="2209800" cy="3086100"/>
          </a:xfrm>
        </p:spPr>
        <p:txBody>
          <a:bodyPr>
            <a:normAutofit/>
          </a:bodyPr>
          <a:lstStyle/>
          <a:p>
            <a:pPr marL="0" indent="0">
              <a:buNone/>
            </a:pPr>
            <a:r>
              <a:rPr lang="en-US" sz="800" dirty="0" smtClean="0">
                <a:solidFill>
                  <a:srgbClr val="0000FF"/>
                </a:solidFill>
                <a:latin typeface="Consolas"/>
              </a:rPr>
              <a:t/>
            </a:r>
            <a:br>
              <a:rPr lang="en-US" sz="800" dirty="0" smtClean="0">
                <a:solidFill>
                  <a:srgbClr val="0000FF"/>
                </a:solidFill>
                <a:latin typeface="Consolas"/>
              </a:rPr>
            </a:br>
            <a:r>
              <a:rPr lang="en-US" sz="800" dirty="0" smtClean="0">
                <a:solidFill>
                  <a:schemeClr val="tx1"/>
                </a:solidFill>
                <a:latin typeface="Consolas"/>
              </a:rPr>
              <a:t>(Starting Script #1</a:t>
            </a:r>
            <a:r>
              <a:rPr lang="en-US" sz="800" dirty="0" smtClean="0">
                <a:solidFill>
                  <a:srgbClr val="0000FF"/>
                </a:solidFill>
                <a:latin typeface="Consolas"/>
              </a:rPr>
              <a:t>)</a:t>
            </a:r>
            <a:br>
              <a:rPr lang="en-US" sz="800" dirty="0" smtClean="0">
                <a:solidFill>
                  <a:srgbClr val="0000FF"/>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pg_try_advisory_lock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(Returns False, Exiting Script #1)</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a:solidFill>
                  <a:schemeClr val="tx1"/>
                </a:solidFill>
                <a:latin typeface="Consolas"/>
              </a:rPr>
              <a:t>(Starting Script #1</a:t>
            </a:r>
            <a:r>
              <a:rPr lang="en-US" sz="800" dirty="0">
                <a:solidFill>
                  <a:srgbClr val="0000FF"/>
                </a:solidFill>
                <a:latin typeface="Consolas"/>
              </a:rPr>
              <a:t>)</a:t>
            </a:r>
            <a:br>
              <a:rPr lang="en-US" sz="800" dirty="0">
                <a:solidFill>
                  <a:srgbClr val="0000FF"/>
                </a:solidFill>
                <a:latin typeface="Consolas"/>
              </a:rPr>
            </a:br>
            <a:r>
              <a:rPr lang="en-US" sz="800" dirty="0">
                <a:solidFill>
                  <a:srgbClr val="0000FF"/>
                </a:solidFill>
                <a:latin typeface="Consolas"/>
              </a:rPr>
              <a:t>SELECT</a:t>
            </a:r>
            <a:r>
              <a:rPr lang="en-US" sz="800" dirty="0">
                <a:solidFill>
                  <a:srgbClr val="000000"/>
                </a:solidFill>
                <a:latin typeface="Consolas"/>
              </a:rPr>
              <a:t> </a:t>
            </a:r>
            <a:r>
              <a:rPr lang="en-US" sz="800" dirty="0" err="1">
                <a:solidFill>
                  <a:srgbClr val="000000"/>
                </a:solidFill>
                <a:latin typeface="Consolas"/>
              </a:rPr>
              <a:t>pg_try_advisory_lock</a:t>
            </a:r>
            <a:r>
              <a:rPr lang="en-US" sz="800" dirty="0">
                <a:solidFill>
                  <a:srgbClr val="000000"/>
                </a:solidFill>
                <a:latin typeface="Consolas"/>
              </a:rPr>
              <a:t>(</a:t>
            </a:r>
            <a:r>
              <a:rPr lang="en-US" sz="800" b="1" dirty="0">
                <a:solidFill>
                  <a:srgbClr val="800000"/>
                </a:solidFill>
                <a:latin typeface="Consolas"/>
              </a:rPr>
              <a:t>1000</a:t>
            </a:r>
            <a:r>
              <a:rPr lang="en-US" sz="800" dirty="0">
                <a:solidFill>
                  <a:srgbClr val="000000"/>
                </a:solidFill>
                <a:latin typeface="Consolas"/>
              </a:rPr>
              <a:t>); </a:t>
            </a:r>
            <a:br>
              <a:rPr lang="en-US" sz="800" dirty="0">
                <a:solidFill>
                  <a:srgbClr val="000000"/>
                </a:solidFill>
                <a:latin typeface="Consolas"/>
              </a:rPr>
            </a:br>
            <a:r>
              <a:rPr lang="en-US" sz="800" dirty="0" smtClean="0">
                <a:solidFill>
                  <a:srgbClr val="000000"/>
                </a:solidFill>
                <a:latin typeface="Consolas"/>
              </a:rPr>
              <a:t>(Returns True, Perform Actions)</a:t>
            </a:r>
            <a:br>
              <a:rPr lang="en-US" sz="800" dirty="0" smtClean="0">
                <a:solidFill>
                  <a:srgbClr val="000000"/>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a:solidFill>
                  <a:srgbClr val="000000"/>
                </a:solidFill>
                <a:latin typeface="Consolas"/>
              </a:rPr>
              <a:t>pg_advisory_unlock</a:t>
            </a:r>
            <a:r>
              <a:rPr lang="en-US" sz="800" dirty="0">
                <a:solidFill>
                  <a:srgbClr val="000000"/>
                </a:solidFill>
                <a:latin typeface="Consolas"/>
              </a:rPr>
              <a:t>(</a:t>
            </a:r>
            <a:r>
              <a:rPr lang="en-US" sz="800" b="1" dirty="0">
                <a:solidFill>
                  <a:srgbClr val="800000"/>
                </a:solidFill>
                <a:latin typeface="Consolas"/>
              </a:rPr>
              <a:t>1000</a:t>
            </a:r>
            <a:r>
              <a:rPr lang="en-US" sz="800" dirty="0">
                <a:solidFill>
                  <a:srgbClr val="000000"/>
                </a:solidFill>
                <a:latin typeface="Consolas"/>
              </a:rPr>
              <a:t>);</a:t>
            </a:r>
            <a:br>
              <a:rPr lang="en-US" sz="800" dirty="0">
                <a:solidFill>
                  <a:srgbClr val="000000"/>
                </a:solidFill>
                <a:latin typeface="Consolas"/>
              </a:rPr>
            </a:br>
            <a:r>
              <a:rPr lang="en-US" sz="800" dirty="0" smtClean="0">
                <a:solidFill>
                  <a:srgbClr val="000000"/>
                </a:solidFill>
                <a:latin typeface="Consolas"/>
              </a:rPr>
              <a:t>(Finished Script #1)</a:t>
            </a:r>
            <a:br>
              <a:rPr lang="en-US" sz="800" dirty="0" smtClean="0">
                <a:solidFill>
                  <a:srgbClr val="000000"/>
                </a:solidFill>
                <a:latin typeface="Consolas"/>
              </a:rPr>
            </a:br>
            <a:r>
              <a:rPr lang="en-US" sz="800" dirty="0">
                <a:latin typeface="Consolas"/>
              </a:rPr>
              <a:t/>
            </a:r>
            <a:br>
              <a:rPr lang="en-US" sz="800" dirty="0">
                <a:latin typeface="Consolas"/>
              </a:rPr>
            </a:br>
            <a:r>
              <a:rPr lang="en-US" sz="800" dirty="0">
                <a:latin typeface="Consolas"/>
              </a:rPr>
              <a:t/>
            </a:r>
            <a:br>
              <a:rPr lang="en-US" sz="800" dirty="0">
                <a:latin typeface="Consolas"/>
              </a:rPr>
            </a:br>
            <a:endParaRPr lang="en-US" sz="800" dirty="0">
              <a:latin typeface="Consolas"/>
            </a:endParaRPr>
          </a:p>
        </p:txBody>
      </p:sp>
      <p:sp>
        <p:nvSpPr>
          <p:cNvPr id="4" name="Date Placeholder 3"/>
          <p:cNvSpPr>
            <a:spLocks noGrp="1"/>
          </p:cNvSpPr>
          <p:nvPr>
            <p:ph type="dt" sz="half" idx="15"/>
          </p:nvPr>
        </p:nvSpPr>
        <p:spPr/>
        <p:txBody>
          <a:bodyPr/>
          <a:lstStyle/>
          <a:p>
            <a:r>
              <a:rPr lang="en-US" smtClean="0"/>
              <a:t>1/6/2015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8</a:t>
            </a:fld>
            <a:endParaRPr lang="en-US"/>
          </a:p>
        </p:txBody>
      </p:sp>
      <p:sp>
        <p:nvSpPr>
          <p:cNvPr id="6" name="Footer Placeholder 5"/>
          <p:cNvSpPr>
            <a:spLocks noGrp="1"/>
          </p:cNvSpPr>
          <p:nvPr>
            <p:ph type="ftr" sz="quarter" idx="17"/>
          </p:nvPr>
        </p:nvSpPr>
        <p:spPr/>
        <p:txBody>
          <a:bodyPr/>
          <a:lstStyle/>
          <a:p>
            <a:r>
              <a:rPr lang="en-US" smtClean="0"/>
              <a:t>Postgres Advisory Locks</a:t>
            </a:r>
            <a:endParaRPr lang="en-US" dirty="0"/>
          </a:p>
        </p:txBody>
      </p:sp>
      <p:sp>
        <p:nvSpPr>
          <p:cNvPr id="9" name="Content Placeholder 7"/>
          <p:cNvSpPr txBox="1">
            <a:spLocks/>
          </p:cNvSpPr>
          <p:nvPr/>
        </p:nvSpPr>
        <p:spPr>
          <a:xfrm>
            <a:off x="4419600" y="1504950"/>
            <a:ext cx="1905000" cy="3086100"/>
          </a:xfrm>
          <a:prstGeom prst="rect">
            <a:avLst/>
          </a:prstGeom>
        </p:spPr>
        <p:txBody>
          <a:bodyPr vert="horz" lIns="0" tIns="45720" rIns="0" bIns="45720" rtlCol="0">
            <a:normAutofit/>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None/>
            </a:pPr>
            <a:r>
              <a:rPr lang="en-US" sz="800" dirty="0" smtClean="0">
                <a:solidFill>
                  <a:schemeClr val="tx1"/>
                </a:solidFill>
                <a:latin typeface="Consolas"/>
              </a:rPr>
              <a:t>(Starting Script #1</a:t>
            </a:r>
            <a:r>
              <a:rPr lang="en-US" sz="800" dirty="0" smtClean="0">
                <a:solidFill>
                  <a:srgbClr val="0000FF"/>
                </a:solidFill>
                <a:latin typeface="Consolas"/>
              </a:rPr>
              <a:t>)</a:t>
            </a:r>
            <a:br>
              <a:rPr lang="en-US" sz="800" dirty="0" smtClean="0">
                <a:solidFill>
                  <a:srgbClr val="0000FF"/>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pg_try_advisory_lock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(Returns True, Perform Actions)</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pg_advisory_unlock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(Finished Script #1)</a:t>
            </a:r>
            <a:br>
              <a:rPr lang="en-US" sz="800" dirty="0" smtClean="0">
                <a:solidFill>
                  <a:srgbClr val="000000"/>
                </a:solidFill>
                <a:latin typeface="Consolas"/>
              </a:rPr>
            </a:br>
            <a:endParaRPr lang="en-US" sz="800" dirty="0">
              <a:latin typeface="Consolas"/>
            </a:endParaRPr>
          </a:p>
        </p:txBody>
      </p:sp>
    </p:spTree>
    <p:extLst>
      <p:ext uri="{BB962C8B-B14F-4D97-AF65-F5344CB8AC3E}">
        <p14:creationId xmlns:p14="http://schemas.microsoft.com/office/powerpoint/2010/main" val="4168591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Postgres Advisory Locks</a:t>
            </a:r>
            <a:endParaRPr lang="en-US" dirty="0"/>
          </a:p>
        </p:txBody>
      </p:sp>
      <p:sp>
        <p:nvSpPr>
          <p:cNvPr id="8" name="Text Placeholder 7"/>
          <p:cNvSpPr>
            <a:spLocks noGrp="1"/>
          </p:cNvSpPr>
          <p:nvPr>
            <p:ph type="body" idx="1"/>
          </p:nvPr>
        </p:nvSpPr>
        <p:spPr/>
        <p:txBody>
          <a:bodyPr/>
          <a:lstStyle/>
          <a:p>
            <a:r>
              <a:rPr lang="en-US" dirty="0" smtClean="0"/>
              <a:t>Exclusive Transaction Locks</a:t>
            </a:r>
            <a:endParaRPr lang="en-US" dirty="0"/>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9</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1752094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Transaction Locks</a:t>
            </a:r>
            <a:endParaRPr lang="en-US" dirty="0"/>
          </a:p>
        </p:txBody>
      </p:sp>
      <p:sp>
        <p:nvSpPr>
          <p:cNvPr id="9" name="Content Placeholder 8"/>
          <p:cNvSpPr>
            <a:spLocks noGrp="1"/>
          </p:cNvSpPr>
          <p:nvPr>
            <p:ph idx="1"/>
          </p:nvPr>
        </p:nvSpPr>
        <p:spPr/>
        <p:txBody>
          <a:bodyPr/>
          <a:lstStyle/>
          <a:p>
            <a:r>
              <a:rPr lang="en-US" dirty="0" smtClean="0"/>
              <a:t>There are also Advisory Locks that you can apply per transaction, so that the other connection has to wait until your transaction is finished before it runs.</a:t>
            </a:r>
            <a:endParaRPr lang="en-US" dirty="0"/>
          </a:p>
        </p:txBody>
      </p:sp>
      <p:sp>
        <p:nvSpPr>
          <p:cNvPr id="5" name="Date Placeholder 4"/>
          <p:cNvSpPr>
            <a:spLocks noGrp="1"/>
          </p:cNvSpPr>
          <p:nvPr>
            <p:ph type="dt" sz="half" idx="10"/>
          </p:nvPr>
        </p:nvSpPr>
        <p:spPr/>
        <p:txBody>
          <a:bodyPr/>
          <a:lstStyle/>
          <a:p>
            <a:r>
              <a:rPr lang="en-US" smtClean="0"/>
              <a:t>1/6/2015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10</a:t>
            </a:fld>
            <a:endParaRPr lang="en-US"/>
          </a:p>
        </p:txBody>
      </p:sp>
      <p:sp>
        <p:nvSpPr>
          <p:cNvPr id="7" name="Footer Placeholder 6"/>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1683041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pg_advisory_xact_lock</a:t>
            </a:r>
            <a:endParaRPr lang="en-US" dirty="0"/>
          </a:p>
        </p:txBody>
      </p:sp>
      <p:sp>
        <p:nvSpPr>
          <p:cNvPr id="7" name="Content Placeholder 6"/>
          <p:cNvSpPr>
            <a:spLocks noGrp="1"/>
          </p:cNvSpPr>
          <p:nvPr>
            <p:ph sz="quarter" idx="13"/>
          </p:nvPr>
        </p:nvSpPr>
        <p:spPr>
          <a:xfrm>
            <a:off x="457200" y="1485900"/>
            <a:ext cx="3810000" cy="3086100"/>
          </a:xfrm>
        </p:spPr>
        <p:txBody>
          <a:bodyPr/>
          <a:lstStyle/>
          <a:p>
            <a:r>
              <a:rPr lang="en-US" dirty="0" smtClean="0"/>
              <a:t>With the Transaction Locking version, the COMMIT/ROLLBACK is used instead of the unlock command. In fact there is no explicit unlock command.</a:t>
            </a:r>
          </a:p>
          <a:p>
            <a:r>
              <a:rPr lang="en-US" dirty="0" smtClean="0"/>
              <a:t>Here is an example of two scripts where you want each script to wait for the other script to finish before running.</a:t>
            </a:r>
            <a:endParaRPr lang="en-US" dirty="0"/>
          </a:p>
        </p:txBody>
      </p:sp>
      <p:sp>
        <p:nvSpPr>
          <p:cNvPr id="8" name="Content Placeholder 7"/>
          <p:cNvSpPr>
            <a:spLocks noGrp="1"/>
          </p:cNvSpPr>
          <p:nvPr>
            <p:ph sz="quarter" idx="14"/>
          </p:nvPr>
        </p:nvSpPr>
        <p:spPr>
          <a:xfrm>
            <a:off x="6477000" y="1485900"/>
            <a:ext cx="2209800" cy="3086100"/>
          </a:xfrm>
        </p:spPr>
        <p:txBody>
          <a:bodyPr>
            <a:normAutofit/>
          </a:bodyPr>
          <a:lstStyle/>
          <a:p>
            <a:pPr marL="0" indent="0">
              <a:buNone/>
            </a:pPr>
            <a:r>
              <a:rPr lang="en-US" sz="800" dirty="0" smtClean="0">
                <a:solidFill>
                  <a:srgbClr val="0000FF"/>
                </a:solidFill>
                <a:latin typeface="Consolas"/>
              </a:rPr>
              <a:t/>
            </a:r>
            <a:br>
              <a:rPr lang="en-US" sz="800" dirty="0" smtClean="0">
                <a:solidFill>
                  <a:srgbClr val="0000FF"/>
                </a:solidFill>
                <a:latin typeface="Consolas"/>
              </a:rPr>
            </a:br>
            <a:r>
              <a:rPr lang="en-US" sz="800" dirty="0" smtClean="0">
                <a:solidFill>
                  <a:schemeClr val="tx1"/>
                </a:solidFill>
                <a:latin typeface="Consolas"/>
              </a:rPr>
              <a:t>(Starting Script #2</a:t>
            </a:r>
            <a:r>
              <a:rPr lang="en-US" sz="800" dirty="0" smtClean="0">
                <a:solidFill>
                  <a:srgbClr val="0000FF"/>
                </a:solidFill>
                <a:latin typeface="Consolas"/>
              </a:rPr>
              <a:t>)</a:t>
            </a:r>
            <a:br>
              <a:rPr lang="en-US" sz="800" dirty="0" smtClean="0">
                <a:solidFill>
                  <a:srgbClr val="0000FF"/>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pg_advisory_xact_lock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(Waiting)</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(Actions)</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COMMIT</a:t>
            </a:r>
            <a:r>
              <a:rPr lang="en-US" sz="800" dirty="0">
                <a:solidFill>
                  <a:srgbClr val="000000"/>
                </a:solidFill>
                <a:latin typeface="Consolas"/>
              </a:rPr>
              <a:t>;</a:t>
            </a:r>
            <a:br>
              <a:rPr lang="en-US" sz="800" dirty="0">
                <a:solidFill>
                  <a:srgbClr val="000000"/>
                </a:solidFill>
                <a:latin typeface="Consolas"/>
              </a:rPr>
            </a:br>
            <a:r>
              <a:rPr lang="en-US" sz="800" dirty="0">
                <a:solidFill>
                  <a:srgbClr val="000000"/>
                </a:solidFill>
                <a:latin typeface="Consolas"/>
              </a:rPr>
              <a:t>(</a:t>
            </a:r>
            <a:r>
              <a:rPr lang="en-US" sz="800" dirty="0" smtClean="0">
                <a:solidFill>
                  <a:srgbClr val="000000"/>
                </a:solidFill>
                <a:latin typeface="Consolas"/>
              </a:rPr>
              <a:t>Finished Script #2)</a:t>
            </a:r>
            <a:br>
              <a:rPr lang="en-US" sz="800" dirty="0" smtClean="0">
                <a:solidFill>
                  <a:srgbClr val="000000"/>
                </a:solidFill>
                <a:latin typeface="Consolas"/>
              </a:rPr>
            </a:br>
            <a:r>
              <a:rPr lang="en-US" sz="800" dirty="0">
                <a:latin typeface="Consolas"/>
              </a:rPr>
              <a:t/>
            </a:r>
            <a:br>
              <a:rPr lang="en-US" sz="800" dirty="0">
                <a:latin typeface="Consolas"/>
              </a:rPr>
            </a:br>
            <a:r>
              <a:rPr lang="en-US" sz="800" dirty="0">
                <a:latin typeface="Consolas"/>
              </a:rPr>
              <a:t/>
            </a:r>
            <a:br>
              <a:rPr lang="en-US" sz="800" dirty="0">
                <a:latin typeface="Consolas"/>
              </a:rPr>
            </a:br>
            <a:endParaRPr lang="en-US" sz="800" dirty="0">
              <a:latin typeface="Consolas"/>
            </a:endParaRPr>
          </a:p>
        </p:txBody>
      </p:sp>
      <p:sp>
        <p:nvSpPr>
          <p:cNvPr id="4" name="Date Placeholder 3"/>
          <p:cNvSpPr>
            <a:spLocks noGrp="1"/>
          </p:cNvSpPr>
          <p:nvPr>
            <p:ph type="dt" sz="half" idx="15"/>
          </p:nvPr>
        </p:nvSpPr>
        <p:spPr/>
        <p:txBody>
          <a:bodyPr/>
          <a:lstStyle/>
          <a:p>
            <a:r>
              <a:rPr lang="en-US" smtClean="0"/>
              <a:t>1/6/2015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11</a:t>
            </a:fld>
            <a:endParaRPr lang="en-US"/>
          </a:p>
        </p:txBody>
      </p:sp>
      <p:sp>
        <p:nvSpPr>
          <p:cNvPr id="6" name="Footer Placeholder 5"/>
          <p:cNvSpPr>
            <a:spLocks noGrp="1"/>
          </p:cNvSpPr>
          <p:nvPr>
            <p:ph type="ftr" sz="quarter" idx="17"/>
          </p:nvPr>
        </p:nvSpPr>
        <p:spPr/>
        <p:txBody>
          <a:bodyPr/>
          <a:lstStyle/>
          <a:p>
            <a:r>
              <a:rPr lang="en-US" smtClean="0"/>
              <a:t>Postgres Advisory Locks</a:t>
            </a:r>
            <a:endParaRPr lang="en-US" dirty="0"/>
          </a:p>
        </p:txBody>
      </p:sp>
      <p:sp>
        <p:nvSpPr>
          <p:cNvPr id="9" name="Content Placeholder 7"/>
          <p:cNvSpPr txBox="1">
            <a:spLocks/>
          </p:cNvSpPr>
          <p:nvPr/>
        </p:nvSpPr>
        <p:spPr>
          <a:xfrm>
            <a:off x="4419600" y="1504950"/>
            <a:ext cx="2057400" cy="3086100"/>
          </a:xfrm>
          <a:prstGeom prst="rect">
            <a:avLst/>
          </a:prstGeom>
        </p:spPr>
        <p:txBody>
          <a:bodyPr vert="horz" lIns="0" tIns="45720" rIns="0" bIns="45720" rtlCol="0">
            <a:normAutofit/>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None/>
            </a:pPr>
            <a:r>
              <a:rPr lang="en-US" sz="800" dirty="0" smtClean="0">
                <a:solidFill>
                  <a:schemeClr val="tx1"/>
                </a:solidFill>
                <a:latin typeface="Consolas"/>
              </a:rPr>
              <a:t>(Starting Script #1</a:t>
            </a:r>
            <a:r>
              <a:rPr lang="en-US" sz="800" dirty="0" smtClean="0">
                <a:solidFill>
                  <a:srgbClr val="0000FF"/>
                </a:solidFill>
                <a:latin typeface="Consolas"/>
              </a:rPr>
              <a:t>)</a:t>
            </a:r>
            <a:br>
              <a:rPr lang="en-US" sz="800" dirty="0" smtClean="0">
                <a:solidFill>
                  <a:srgbClr val="0000FF"/>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pg_advisory_xact_lock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(Actions)</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FF"/>
                </a:solidFill>
                <a:latin typeface="Consolas"/>
              </a:rPr>
              <a:t>COMMIT</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(Finished Script #1)</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(Starting Script #1)</a:t>
            </a:r>
            <a:r>
              <a:rPr lang="en-US" sz="800" dirty="0">
                <a:solidFill>
                  <a:srgbClr val="000000"/>
                </a:solidFill>
                <a:latin typeface="Consolas"/>
              </a:rPr>
              <a:t/>
            </a:r>
            <a:br>
              <a:rPr lang="en-US" sz="800" dirty="0">
                <a:solidFill>
                  <a:srgbClr val="000000"/>
                </a:solidFill>
                <a:latin typeface="Consolas"/>
              </a:rPr>
            </a:br>
            <a:r>
              <a:rPr lang="en-US" sz="800" dirty="0">
                <a:solidFill>
                  <a:srgbClr val="0000FF"/>
                </a:solidFill>
                <a:latin typeface="Consolas"/>
              </a:rPr>
              <a:t>SELECT</a:t>
            </a:r>
            <a:r>
              <a:rPr lang="en-US" sz="800" dirty="0">
                <a:solidFill>
                  <a:srgbClr val="000000"/>
                </a:solidFill>
                <a:latin typeface="Consolas"/>
              </a:rPr>
              <a:t> </a:t>
            </a:r>
            <a:r>
              <a:rPr lang="en-US" sz="800" dirty="0" err="1" smtClean="0">
                <a:solidFill>
                  <a:srgbClr val="000000"/>
                </a:solidFill>
                <a:latin typeface="Consolas"/>
              </a:rPr>
              <a:t>pg_advisory_xact_lock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(Waiting)</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(Actions) </a:t>
            </a: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FF"/>
                </a:solidFill>
                <a:latin typeface="Consolas"/>
              </a:rPr>
              <a:t>ROLLBACK</a:t>
            </a:r>
            <a:r>
              <a:rPr lang="en-US" sz="800" dirty="0" smtClean="0">
                <a:solidFill>
                  <a:srgbClr val="000000"/>
                </a:solidFill>
                <a:latin typeface="Consolas"/>
              </a:rPr>
              <a:t>;</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a:t>
            </a:r>
            <a:r>
              <a:rPr lang="en-US" sz="800" dirty="0" smtClean="0">
                <a:solidFill>
                  <a:srgbClr val="000000"/>
                </a:solidFill>
                <a:latin typeface="Consolas"/>
              </a:rPr>
              <a:t>Finished Script #1)</a:t>
            </a:r>
            <a:r>
              <a:rPr lang="en-US" sz="800" dirty="0">
                <a:solidFill>
                  <a:srgbClr val="000000"/>
                </a:solidFill>
                <a:latin typeface="Consolas"/>
              </a:rPr>
              <a:t/>
            </a:r>
            <a:br>
              <a:rPr lang="en-US" sz="800" dirty="0">
                <a:solidFill>
                  <a:srgbClr val="000000"/>
                </a:solidFill>
                <a:latin typeface="Consolas"/>
              </a:rPr>
            </a:br>
            <a:endParaRPr lang="en-US" sz="800" dirty="0">
              <a:latin typeface="Consolas"/>
            </a:endParaRPr>
          </a:p>
        </p:txBody>
      </p:sp>
    </p:spTree>
    <p:extLst>
      <p:ext uri="{BB962C8B-B14F-4D97-AF65-F5344CB8AC3E}">
        <p14:creationId xmlns:p14="http://schemas.microsoft.com/office/powerpoint/2010/main" val="3885927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pg_try_advisory_xact_lock</a:t>
            </a:r>
            <a:endParaRPr lang="en-US" dirty="0"/>
          </a:p>
        </p:txBody>
      </p:sp>
      <p:sp>
        <p:nvSpPr>
          <p:cNvPr id="7" name="Content Placeholder 6"/>
          <p:cNvSpPr>
            <a:spLocks noGrp="1"/>
          </p:cNvSpPr>
          <p:nvPr>
            <p:ph sz="quarter" idx="13"/>
          </p:nvPr>
        </p:nvSpPr>
        <p:spPr>
          <a:xfrm>
            <a:off x="457200" y="1485900"/>
            <a:ext cx="3581400" cy="3086100"/>
          </a:xfrm>
        </p:spPr>
        <p:txBody>
          <a:bodyPr/>
          <a:lstStyle/>
          <a:p>
            <a:r>
              <a:rPr lang="en-US" dirty="0" smtClean="0"/>
              <a:t>Here is an example of one scripts where you don’t want it to execute if the script is already running.</a:t>
            </a:r>
            <a:endParaRPr lang="en-US" dirty="0"/>
          </a:p>
        </p:txBody>
      </p:sp>
      <p:sp>
        <p:nvSpPr>
          <p:cNvPr id="8" name="Content Placeholder 7"/>
          <p:cNvSpPr>
            <a:spLocks noGrp="1"/>
          </p:cNvSpPr>
          <p:nvPr>
            <p:ph sz="quarter" idx="14"/>
          </p:nvPr>
        </p:nvSpPr>
        <p:spPr>
          <a:xfrm>
            <a:off x="6477000" y="1485900"/>
            <a:ext cx="2209800" cy="3086100"/>
          </a:xfrm>
        </p:spPr>
        <p:txBody>
          <a:bodyPr>
            <a:normAutofit/>
          </a:bodyPr>
          <a:lstStyle/>
          <a:p>
            <a:pPr marL="0" indent="0">
              <a:buNone/>
            </a:pPr>
            <a:r>
              <a:rPr lang="en-US" sz="800" dirty="0" smtClean="0">
                <a:solidFill>
                  <a:srgbClr val="0000FF"/>
                </a:solidFill>
                <a:latin typeface="Consolas"/>
              </a:rPr>
              <a:t/>
            </a:r>
            <a:br>
              <a:rPr lang="en-US" sz="800" dirty="0" smtClean="0">
                <a:solidFill>
                  <a:srgbClr val="0000FF"/>
                </a:solidFill>
                <a:latin typeface="Consolas"/>
              </a:rPr>
            </a:br>
            <a:r>
              <a:rPr lang="en-US" sz="800" dirty="0" smtClean="0">
                <a:solidFill>
                  <a:schemeClr val="tx1"/>
                </a:solidFill>
                <a:latin typeface="Consolas"/>
              </a:rPr>
              <a:t>(Starting Script #1</a:t>
            </a:r>
            <a:r>
              <a:rPr lang="en-US" sz="800" dirty="0" smtClean="0">
                <a:solidFill>
                  <a:srgbClr val="0000FF"/>
                </a:solidFill>
                <a:latin typeface="Consolas"/>
              </a:rPr>
              <a:t>)</a:t>
            </a:r>
            <a:br>
              <a:rPr lang="en-US" sz="800" dirty="0" smtClean="0">
                <a:solidFill>
                  <a:srgbClr val="0000FF"/>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pg_try_advisory_xact_lock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(Returns False, Exiting Script #1)</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a:solidFill>
                  <a:schemeClr val="tx1"/>
                </a:solidFill>
                <a:latin typeface="Consolas"/>
              </a:rPr>
              <a:t>(Starting Script #1</a:t>
            </a:r>
            <a:r>
              <a:rPr lang="en-US" sz="800" dirty="0">
                <a:solidFill>
                  <a:srgbClr val="0000FF"/>
                </a:solidFill>
                <a:latin typeface="Consolas"/>
              </a:rPr>
              <a:t>)</a:t>
            </a:r>
            <a:br>
              <a:rPr lang="en-US" sz="800" dirty="0">
                <a:solidFill>
                  <a:srgbClr val="0000FF"/>
                </a:solidFill>
                <a:latin typeface="Consolas"/>
              </a:rPr>
            </a:br>
            <a:r>
              <a:rPr lang="en-US" sz="800" dirty="0">
                <a:solidFill>
                  <a:srgbClr val="0000FF"/>
                </a:solidFill>
                <a:latin typeface="Consolas"/>
              </a:rPr>
              <a:t>SELECT</a:t>
            </a:r>
            <a:r>
              <a:rPr lang="en-US" sz="800" dirty="0">
                <a:solidFill>
                  <a:srgbClr val="000000"/>
                </a:solidFill>
                <a:latin typeface="Consolas"/>
              </a:rPr>
              <a:t> </a:t>
            </a:r>
            <a:r>
              <a:rPr lang="en-US" sz="800" dirty="0" err="1" smtClean="0">
                <a:solidFill>
                  <a:srgbClr val="000000"/>
                </a:solidFill>
                <a:latin typeface="Consolas"/>
              </a:rPr>
              <a:t>pg_try_advisory_xact_lock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a:solidFill>
                  <a:srgbClr val="000000"/>
                </a:solidFill>
                <a:latin typeface="Consolas"/>
              </a:rPr>
              <a:t>); </a:t>
            </a:r>
            <a:br>
              <a:rPr lang="en-US" sz="800" dirty="0">
                <a:solidFill>
                  <a:srgbClr val="000000"/>
                </a:solidFill>
                <a:latin typeface="Consolas"/>
              </a:rPr>
            </a:br>
            <a:r>
              <a:rPr lang="en-US" sz="800" dirty="0" smtClean="0">
                <a:solidFill>
                  <a:srgbClr val="000000"/>
                </a:solidFill>
                <a:latin typeface="Consolas"/>
              </a:rPr>
              <a:t>(Returns True, Perform Actions)</a:t>
            </a:r>
            <a:br>
              <a:rPr lang="en-US" sz="800" dirty="0" smtClean="0">
                <a:solidFill>
                  <a:srgbClr val="000000"/>
                </a:solidFill>
                <a:latin typeface="Consolas"/>
              </a:rPr>
            </a:br>
            <a:r>
              <a:rPr lang="en-US" sz="800" dirty="0" smtClean="0">
                <a:solidFill>
                  <a:srgbClr val="0000FF"/>
                </a:solidFill>
                <a:latin typeface="Consolas"/>
              </a:rPr>
              <a:t>COMMIT</a:t>
            </a:r>
            <a:r>
              <a:rPr lang="en-US" sz="800" dirty="0" smtClean="0">
                <a:solidFill>
                  <a:srgbClr val="000000"/>
                </a:solidFill>
                <a:latin typeface="Consolas"/>
              </a:rPr>
              <a:t>;</a:t>
            </a: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00"/>
                </a:solidFill>
                <a:latin typeface="Consolas"/>
              </a:rPr>
              <a:t>(Finished Script #1)</a:t>
            </a:r>
            <a:br>
              <a:rPr lang="en-US" sz="800" dirty="0" smtClean="0">
                <a:solidFill>
                  <a:srgbClr val="000000"/>
                </a:solidFill>
                <a:latin typeface="Consolas"/>
              </a:rPr>
            </a:br>
            <a:r>
              <a:rPr lang="en-US" sz="800" dirty="0">
                <a:latin typeface="Consolas"/>
              </a:rPr>
              <a:t/>
            </a:r>
            <a:br>
              <a:rPr lang="en-US" sz="800" dirty="0">
                <a:latin typeface="Consolas"/>
              </a:rPr>
            </a:br>
            <a:r>
              <a:rPr lang="en-US" sz="800" dirty="0">
                <a:latin typeface="Consolas"/>
              </a:rPr>
              <a:t/>
            </a:r>
            <a:br>
              <a:rPr lang="en-US" sz="800" dirty="0">
                <a:latin typeface="Consolas"/>
              </a:rPr>
            </a:br>
            <a:endParaRPr lang="en-US" sz="800" dirty="0">
              <a:latin typeface="Consolas"/>
            </a:endParaRPr>
          </a:p>
        </p:txBody>
      </p:sp>
      <p:sp>
        <p:nvSpPr>
          <p:cNvPr id="4" name="Date Placeholder 3"/>
          <p:cNvSpPr>
            <a:spLocks noGrp="1"/>
          </p:cNvSpPr>
          <p:nvPr>
            <p:ph type="dt" sz="half" idx="15"/>
          </p:nvPr>
        </p:nvSpPr>
        <p:spPr/>
        <p:txBody>
          <a:bodyPr/>
          <a:lstStyle/>
          <a:p>
            <a:r>
              <a:rPr lang="en-US" smtClean="0"/>
              <a:t>1/6/2015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12</a:t>
            </a:fld>
            <a:endParaRPr lang="en-US"/>
          </a:p>
        </p:txBody>
      </p:sp>
      <p:sp>
        <p:nvSpPr>
          <p:cNvPr id="6" name="Footer Placeholder 5"/>
          <p:cNvSpPr>
            <a:spLocks noGrp="1"/>
          </p:cNvSpPr>
          <p:nvPr>
            <p:ph type="ftr" sz="quarter" idx="17"/>
          </p:nvPr>
        </p:nvSpPr>
        <p:spPr/>
        <p:txBody>
          <a:bodyPr/>
          <a:lstStyle/>
          <a:p>
            <a:r>
              <a:rPr lang="en-US" smtClean="0"/>
              <a:t>Postgres Advisory Locks</a:t>
            </a:r>
            <a:endParaRPr lang="en-US" dirty="0"/>
          </a:p>
        </p:txBody>
      </p:sp>
      <p:sp>
        <p:nvSpPr>
          <p:cNvPr id="9" name="Content Placeholder 7"/>
          <p:cNvSpPr txBox="1">
            <a:spLocks/>
          </p:cNvSpPr>
          <p:nvPr/>
        </p:nvSpPr>
        <p:spPr>
          <a:xfrm>
            <a:off x="4114800" y="1504950"/>
            <a:ext cx="2438400" cy="3086100"/>
          </a:xfrm>
          <a:prstGeom prst="rect">
            <a:avLst/>
          </a:prstGeom>
        </p:spPr>
        <p:txBody>
          <a:bodyPr vert="horz" lIns="0" tIns="45720" rIns="0" bIns="45720" rtlCol="0">
            <a:normAutofit/>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pPr marL="0" indent="0">
              <a:buNone/>
            </a:pPr>
            <a:r>
              <a:rPr lang="en-US" sz="800" dirty="0" smtClean="0">
                <a:solidFill>
                  <a:schemeClr val="tx1"/>
                </a:solidFill>
                <a:latin typeface="Consolas"/>
              </a:rPr>
              <a:t>(Starting Script #1</a:t>
            </a:r>
            <a:r>
              <a:rPr lang="en-US" sz="800" dirty="0" smtClean="0">
                <a:solidFill>
                  <a:srgbClr val="0000FF"/>
                </a:solidFill>
                <a:latin typeface="Consolas"/>
              </a:rPr>
              <a:t>)</a:t>
            </a:r>
            <a:br>
              <a:rPr lang="en-US" sz="800" dirty="0" smtClean="0">
                <a:solidFill>
                  <a:srgbClr val="0000FF"/>
                </a:solidFill>
                <a:latin typeface="Consolas"/>
              </a:rPr>
            </a:b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pg_try_advisory_xact_lock</a:t>
            </a:r>
            <a:r>
              <a:rPr lang="en-US" sz="800" dirty="0" smtClean="0">
                <a:solidFill>
                  <a:srgbClr val="000000"/>
                </a:solidFill>
                <a:latin typeface="Consolas"/>
              </a:rPr>
              <a:t>(</a:t>
            </a:r>
            <a:r>
              <a:rPr lang="en-US" sz="800" b="1" dirty="0" smtClean="0">
                <a:solidFill>
                  <a:srgbClr val="800000"/>
                </a:solidFill>
                <a:latin typeface="Consolas"/>
              </a:rPr>
              <a:t>1000</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(Returns True, Perform Actions)</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FF"/>
                </a:solidFill>
                <a:latin typeface="Consolas"/>
              </a:rPr>
              <a:t>COMMIT</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(Finished Script #1)</a:t>
            </a:r>
            <a:br>
              <a:rPr lang="en-US" sz="800" dirty="0" smtClean="0">
                <a:solidFill>
                  <a:srgbClr val="000000"/>
                </a:solidFill>
                <a:latin typeface="Consolas"/>
              </a:rPr>
            </a:br>
            <a:endParaRPr lang="en-US" sz="800" dirty="0">
              <a:latin typeface="Consolas"/>
            </a:endParaRPr>
          </a:p>
        </p:txBody>
      </p:sp>
    </p:spTree>
    <p:extLst>
      <p:ext uri="{BB962C8B-B14F-4D97-AF65-F5344CB8AC3E}">
        <p14:creationId xmlns:p14="http://schemas.microsoft.com/office/powerpoint/2010/main" val="2781096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Postgres Advisory Locks</a:t>
            </a:r>
            <a:endParaRPr lang="en-US" dirty="0"/>
          </a:p>
        </p:txBody>
      </p:sp>
      <p:sp>
        <p:nvSpPr>
          <p:cNvPr id="8" name="Text Placeholder 7"/>
          <p:cNvSpPr>
            <a:spLocks noGrp="1"/>
          </p:cNvSpPr>
          <p:nvPr>
            <p:ph type="body" idx="1"/>
          </p:nvPr>
        </p:nvSpPr>
        <p:spPr/>
        <p:txBody>
          <a:bodyPr/>
          <a:lstStyle/>
          <a:p>
            <a:r>
              <a:rPr lang="en-US" dirty="0" smtClean="0"/>
              <a:t>Shared Locks</a:t>
            </a:r>
            <a:endParaRPr lang="en-US" dirty="0"/>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13</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4106725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(Not Exclusive) Locks</a:t>
            </a:r>
            <a:endParaRPr lang="en-US" dirty="0"/>
          </a:p>
        </p:txBody>
      </p:sp>
      <p:sp>
        <p:nvSpPr>
          <p:cNvPr id="3" name="Content Placeholder 2"/>
          <p:cNvSpPr>
            <a:spLocks noGrp="1"/>
          </p:cNvSpPr>
          <p:nvPr>
            <p:ph idx="1"/>
          </p:nvPr>
        </p:nvSpPr>
        <p:spPr/>
        <p:txBody>
          <a:bodyPr/>
          <a:lstStyle/>
          <a:p>
            <a:r>
              <a:rPr lang="en-US" dirty="0" smtClean="0"/>
              <a:t>All the previous examples have been exclusive locks.</a:t>
            </a:r>
          </a:p>
          <a:p>
            <a:r>
              <a:rPr lang="en-US" dirty="0" smtClean="0"/>
              <a:t>You may add _shared to the end of any of the previous commands and then it will become a shared lock command.</a:t>
            </a:r>
          </a:p>
          <a:p>
            <a:r>
              <a:rPr lang="en-US" dirty="0" smtClean="0"/>
              <a:t>With shared locks, all shared locks must be released before an exclusive lock can be obtained. Any exclusive lock must be released before any shared locks can be obtained.</a:t>
            </a:r>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14</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3253549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Postgres Advisory Locks</a:t>
            </a:r>
            <a:endParaRPr lang="en-US" dirty="0"/>
          </a:p>
        </p:txBody>
      </p:sp>
      <p:sp>
        <p:nvSpPr>
          <p:cNvPr id="8" name="Text Placeholder 7"/>
          <p:cNvSpPr>
            <a:spLocks noGrp="1"/>
          </p:cNvSpPr>
          <p:nvPr>
            <p:ph type="body" idx="1"/>
          </p:nvPr>
        </p:nvSpPr>
        <p:spPr/>
        <p:txBody>
          <a:bodyPr/>
          <a:lstStyle/>
          <a:p>
            <a:r>
              <a:rPr lang="en-US" dirty="0" smtClean="0"/>
              <a:t>Other Information</a:t>
            </a:r>
            <a:endParaRPr lang="en-US" dirty="0"/>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15</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3569828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a:t>
            </a:r>
            <a:r>
              <a:rPr lang="en-US" dirty="0" err="1" smtClean="0"/>
              <a:t>Int</a:t>
            </a:r>
            <a:r>
              <a:rPr lang="en-US" dirty="0" smtClean="0"/>
              <a:t>) </a:t>
            </a:r>
            <a:r>
              <a:rPr lang="en-US" dirty="0" err="1" smtClean="0"/>
              <a:t>vers</a:t>
            </a:r>
            <a:r>
              <a:rPr lang="en-US" dirty="0" smtClean="0"/>
              <a:t> (</a:t>
            </a:r>
            <a:r>
              <a:rPr lang="en-US" dirty="0" err="1" smtClean="0"/>
              <a:t>Int</a:t>
            </a:r>
            <a:r>
              <a:rPr lang="en-US" dirty="0" smtClean="0"/>
              <a:t>, </a:t>
            </a:r>
            <a:r>
              <a:rPr lang="en-US" dirty="0" err="1" smtClean="0"/>
              <a:t>Int</a:t>
            </a:r>
            <a:r>
              <a:rPr lang="en-US" dirty="0" smtClean="0"/>
              <a:t>)</a:t>
            </a:r>
            <a:endParaRPr lang="en-US" dirty="0"/>
          </a:p>
        </p:txBody>
      </p:sp>
      <p:sp>
        <p:nvSpPr>
          <p:cNvPr id="3" name="Content Placeholder 2"/>
          <p:cNvSpPr>
            <a:spLocks noGrp="1"/>
          </p:cNvSpPr>
          <p:nvPr>
            <p:ph idx="1"/>
          </p:nvPr>
        </p:nvSpPr>
        <p:spPr/>
        <p:txBody>
          <a:bodyPr/>
          <a:lstStyle/>
          <a:p>
            <a:r>
              <a:rPr lang="en-US" dirty="0" smtClean="0"/>
              <a:t>All of the Postgres Advisory commands allow either (Big </a:t>
            </a:r>
            <a:r>
              <a:rPr lang="en-US" dirty="0" err="1" smtClean="0"/>
              <a:t>Int</a:t>
            </a:r>
            <a:r>
              <a:rPr lang="en-US" dirty="0" smtClean="0"/>
              <a:t>) or (</a:t>
            </a:r>
            <a:r>
              <a:rPr lang="en-US" dirty="0" err="1" smtClean="0"/>
              <a:t>Int</a:t>
            </a:r>
            <a:r>
              <a:rPr lang="en-US" dirty="0" smtClean="0"/>
              <a:t>, </a:t>
            </a:r>
            <a:r>
              <a:rPr lang="en-US" dirty="0" err="1" smtClean="0"/>
              <a:t>Int</a:t>
            </a:r>
            <a:r>
              <a:rPr lang="en-US" dirty="0" smtClean="0"/>
              <a:t>).</a:t>
            </a:r>
          </a:p>
          <a:p>
            <a:r>
              <a:rPr lang="en-US" dirty="0" smtClean="0"/>
              <a:t>Here is a case for using the (</a:t>
            </a:r>
            <a:r>
              <a:rPr lang="en-US" dirty="0" err="1" smtClean="0"/>
              <a:t>Int</a:t>
            </a:r>
            <a:r>
              <a:rPr lang="en-US" dirty="0" smtClean="0"/>
              <a:t>, </a:t>
            </a:r>
            <a:r>
              <a:rPr lang="en-US" dirty="0" err="1" smtClean="0"/>
              <a:t>Int</a:t>
            </a:r>
            <a:r>
              <a:rPr lang="en-US" dirty="0" smtClean="0"/>
              <a:t>) version:</a:t>
            </a:r>
          </a:p>
          <a:p>
            <a:pPr lvl="1"/>
            <a:r>
              <a:rPr lang="en-US" dirty="0" smtClean="0"/>
              <a:t>You have a backup script that reads from a central database and then performs individual database backups. The double integer version allows you to lock based on both application and database. (Database Integer, Application Integer).</a:t>
            </a:r>
            <a:endParaRPr lang="en-US" dirty="0"/>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16</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3690843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 Database</a:t>
            </a:r>
            <a:endParaRPr lang="en-US" dirty="0"/>
          </a:p>
        </p:txBody>
      </p:sp>
      <p:sp>
        <p:nvSpPr>
          <p:cNvPr id="3" name="Content Placeholder 2"/>
          <p:cNvSpPr>
            <a:spLocks noGrp="1"/>
          </p:cNvSpPr>
          <p:nvPr>
            <p:ph idx="1"/>
          </p:nvPr>
        </p:nvSpPr>
        <p:spPr/>
        <p:txBody>
          <a:bodyPr/>
          <a:lstStyle/>
          <a:p>
            <a:r>
              <a:rPr lang="en-US" dirty="0" smtClean="0"/>
              <a:t>Postgres Advisory Locks are viewable across all databases on a server even though they only apply to the database they are connection is connected to.</a:t>
            </a:r>
            <a:endParaRPr lang="en-US" dirty="0"/>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17</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3388319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How to query the locks table</a:t>
            </a:r>
            <a:endParaRPr lang="en-US" dirty="0"/>
          </a:p>
        </p:txBody>
      </p:sp>
      <p:sp>
        <p:nvSpPr>
          <p:cNvPr id="8" name="Content Placeholder 7"/>
          <p:cNvSpPr>
            <a:spLocks noGrp="1"/>
          </p:cNvSpPr>
          <p:nvPr>
            <p:ph sz="quarter" idx="13"/>
          </p:nvPr>
        </p:nvSpPr>
        <p:spPr/>
        <p:txBody>
          <a:bodyPr>
            <a:normAutofit fontScale="85000" lnSpcReduction="20000"/>
          </a:bodyPr>
          <a:lstStyle/>
          <a:p>
            <a:r>
              <a:rPr lang="en-US" dirty="0" smtClean="0"/>
              <a:t>Here is a query that will show you all the advisory locks.</a:t>
            </a:r>
          </a:p>
          <a:p>
            <a:r>
              <a:rPr lang="en-US" dirty="0" err="1" smtClean="0"/>
              <a:t>Objsubid</a:t>
            </a:r>
            <a:r>
              <a:rPr lang="en-US" dirty="0" smtClean="0"/>
              <a:t> = 1 if you used the (</a:t>
            </a:r>
            <a:r>
              <a:rPr lang="en-US" dirty="0" err="1" smtClean="0"/>
              <a:t>bigint</a:t>
            </a:r>
            <a:r>
              <a:rPr lang="en-US" dirty="0" smtClean="0"/>
              <a:t>) and 2 if you used the (</a:t>
            </a:r>
            <a:r>
              <a:rPr lang="en-US" dirty="0" err="1" smtClean="0"/>
              <a:t>int</a:t>
            </a:r>
            <a:r>
              <a:rPr lang="en-US" dirty="0" smtClean="0"/>
              <a:t>, </a:t>
            </a:r>
            <a:r>
              <a:rPr lang="en-US" dirty="0" err="1" smtClean="0"/>
              <a:t>int</a:t>
            </a:r>
            <a:r>
              <a:rPr lang="en-US" dirty="0" smtClean="0"/>
              <a:t>).</a:t>
            </a:r>
          </a:p>
          <a:p>
            <a:r>
              <a:rPr lang="en-US" dirty="0" smtClean="0"/>
              <a:t>Mode = </a:t>
            </a:r>
            <a:r>
              <a:rPr lang="en-US" dirty="0" err="1" smtClean="0"/>
              <a:t>ExclusiveLock</a:t>
            </a:r>
            <a:r>
              <a:rPr lang="en-US" dirty="0" smtClean="0"/>
              <a:t> or </a:t>
            </a:r>
            <a:r>
              <a:rPr lang="en-US" dirty="0" err="1" smtClean="0"/>
              <a:t>SharedLock</a:t>
            </a:r>
            <a:endParaRPr lang="en-US" dirty="0" smtClean="0"/>
          </a:p>
          <a:p>
            <a:r>
              <a:rPr lang="en-US" dirty="0" smtClean="0"/>
              <a:t>Granted = False if the lock is waiting on another lock to be unlocked.</a:t>
            </a:r>
          </a:p>
          <a:p>
            <a:r>
              <a:rPr lang="en-US" dirty="0" smtClean="0"/>
              <a:t>Please Note: These are unsigned integers in this view and the id that you passed were signed integers. We will address this issue on slide 23.</a:t>
            </a:r>
            <a:endParaRPr lang="en-US" dirty="0"/>
          </a:p>
        </p:txBody>
      </p:sp>
      <p:sp>
        <p:nvSpPr>
          <p:cNvPr id="9" name="Content Placeholder 8"/>
          <p:cNvSpPr>
            <a:spLocks noGrp="1"/>
          </p:cNvSpPr>
          <p:nvPr>
            <p:ph sz="quarter" idx="14"/>
          </p:nvPr>
        </p:nvSpPr>
        <p:spPr/>
        <p:txBody>
          <a:bodyPr>
            <a:normAutofit/>
          </a:bodyPr>
          <a:lstStyle/>
          <a:p>
            <a:pPr marL="0" indent="0">
              <a:buNone/>
            </a:pPr>
            <a:r>
              <a:rPr lang="en-US" sz="800" dirty="0">
                <a:solidFill>
                  <a:srgbClr val="0000FF"/>
                </a:solidFill>
                <a:latin typeface="Consolas"/>
              </a:rPr>
              <a:t>SELECT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pg_locks.locktype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pg_stat_activity.datname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pg_stat_activity.application_name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pg_stat_activity.usename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pg_locks.classid</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lock_class_id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pg_locks.objid</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lock_id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pg_locks.objsubid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pg_locks.pid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pg_locks.mode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pg_locks.granted</a:t>
            </a:r>
            <a:r>
              <a:rPr lang="en-US" sz="800" dirty="0">
                <a:solidFill>
                  <a:srgbClr val="000000"/>
                </a:solidFill>
                <a:latin typeface="Consolas"/>
              </a:rPr>
              <a:t> </a:t>
            </a:r>
            <a:br>
              <a:rPr lang="en-US" sz="800" dirty="0">
                <a:solidFill>
                  <a:srgbClr val="000000"/>
                </a:solidFill>
                <a:latin typeface="Consolas"/>
              </a:rPr>
            </a:b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pg_locks</a:t>
            </a:r>
            <a:r>
              <a:rPr lang="en-US" sz="800" dirty="0">
                <a:solidFill>
                  <a:srgbClr val="000000"/>
                </a:solidFill>
                <a:latin typeface="Consolas"/>
              </a:rPr>
              <a:t> </a:t>
            </a:r>
            <a:br>
              <a:rPr lang="en-US" sz="800" dirty="0">
                <a:solidFill>
                  <a:srgbClr val="000000"/>
                </a:solidFill>
                <a:latin typeface="Consolas"/>
              </a:rPr>
            </a:br>
            <a:r>
              <a:rPr lang="en-US" sz="800" dirty="0">
                <a:solidFill>
                  <a:srgbClr val="808080"/>
                </a:solidFill>
                <a:latin typeface="Consolas"/>
              </a:rPr>
              <a:t>LEFT</a:t>
            </a:r>
            <a:r>
              <a:rPr lang="en-US" sz="800" dirty="0">
                <a:solidFill>
                  <a:srgbClr val="000000"/>
                </a:solidFill>
                <a:latin typeface="Consolas"/>
              </a:rPr>
              <a:t> </a:t>
            </a:r>
            <a:r>
              <a:rPr lang="en-US" sz="800" dirty="0">
                <a:solidFill>
                  <a:srgbClr val="808080"/>
                </a:solidFill>
                <a:latin typeface="Consolas"/>
              </a:rPr>
              <a:t>JOIN</a:t>
            </a:r>
            <a:r>
              <a:rPr lang="en-US" sz="800" dirty="0">
                <a:solidFill>
                  <a:srgbClr val="000000"/>
                </a:solidFill>
                <a:latin typeface="Consolas"/>
              </a:rPr>
              <a:t> </a:t>
            </a:r>
            <a:r>
              <a:rPr lang="en-US" sz="800" dirty="0" err="1">
                <a:solidFill>
                  <a:srgbClr val="000000"/>
                </a:solidFill>
                <a:latin typeface="Consolas"/>
              </a:rPr>
              <a:t>pg_stat_activity</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err="1">
                <a:solidFill>
                  <a:srgbClr val="000000"/>
                </a:solidFill>
                <a:latin typeface="Consolas"/>
              </a:rPr>
              <a:t>pg_locks.pid</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pg_stat_activity.pid</a:t>
            </a:r>
            <a:r>
              <a:rPr lang="en-US" sz="800" dirty="0">
                <a:solidFill>
                  <a:srgbClr val="000000"/>
                </a:solidFill>
                <a:latin typeface="Consolas"/>
              </a:rPr>
              <a:t> </a:t>
            </a:r>
            <a:br>
              <a:rPr lang="en-US" sz="800" dirty="0">
                <a:solidFill>
                  <a:srgbClr val="000000"/>
                </a:solidFill>
                <a:latin typeface="Consolas"/>
              </a:rPr>
            </a:br>
            <a:r>
              <a:rPr lang="en-US" sz="800" dirty="0">
                <a:solidFill>
                  <a:srgbClr val="0000FF"/>
                </a:solidFill>
                <a:latin typeface="Consolas"/>
              </a:rPr>
              <a:t>WHERE</a:t>
            </a:r>
            <a:r>
              <a:rPr lang="en-US" sz="800" dirty="0">
                <a:solidFill>
                  <a:srgbClr val="000000"/>
                </a:solidFill>
                <a:latin typeface="Consolas"/>
              </a:rPr>
              <a:t> </a:t>
            </a:r>
            <a:r>
              <a:rPr lang="en-US" sz="800" dirty="0" err="1">
                <a:solidFill>
                  <a:srgbClr val="000000"/>
                </a:solidFill>
                <a:latin typeface="Consolas"/>
              </a:rPr>
              <a:t>locktype</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'advisory'</a:t>
            </a:r>
            <a:r>
              <a:rPr lang="en-US" sz="800" dirty="0">
                <a:solidFill>
                  <a:srgbClr val="000000"/>
                </a:solidFill>
                <a:latin typeface="Consolas"/>
              </a:rPr>
              <a:t>;</a:t>
            </a:r>
            <a:endParaRPr lang="en-US" sz="800" dirty="0">
              <a:latin typeface="Consolas"/>
            </a:endParaRPr>
          </a:p>
          <a:p>
            <a:pPr marL="0" indent="0">
              <a:buNone/>
            </a:pPr>
            <a:r>
              <a:rPr lang="en-US" sz="800" dirty="0">
                <a:latin typeface="Consolas"/>
              </a:rPr>
              <a:t/>
            </a:r>
            <a:br>
              <a:rPr lang="en-US" sz="800" dirty="0">
                <a:latin typeface="Consolas"/>
              </a:rPr>
            </a:br>
            <a:endParaRPr lang="en-US" sz="800" dirty="0">
              <a:latin typeface="Consolas"/>
            </a:endParaRPr>
          </a:p>
        </p:txBody>
      </p:sp>
      <p:sp>
        <p:nvSpPr>
          <p:cNvPr id="4" name="Date Placeholder 3"/>
          <p:cNvSpPr>
            <a:spLocks noGrp="1"/>
          </p:cNvSpPr>
          <p:nvPr>
            <p:ph type="dt" sz="half" idx="15"/>
          </p:nvPr>
        </p:nvSpPr>
        <p:spPr/>
        <p:txBody>
          <a:bodyPr/>
          <a:lstStyle/>
          <a:p>
            <a:r>
              <a:rPr lang="en-US" smtClean="0"/>
              <a:t>1/6/2015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18</a:t>
            </a:fld>
            <a:endParaRPr lang="en-US"/>
          </a:p>
        </p:txBody>
      </p:sp>
      <p:sp>
        <p:nvSpPr>
          <p:cNvPr id="6" name="Footer Placeholder 5"/>
          <p:cNvSpPr>
            <a:spLocks noGrp="1"/>
          </p:cNvSpPr>
          <p:nvPr>
            <p:ph type="ftr" sz="quarter" idx="17"/>
          </p:nvPr>
        </p:nvSpPr>
        <p:spPr/>
        <p:txBody>
          <a:bodyPr/>
          <a:lstStyle/>
          <a:p>
            <a:r>
              <a:rPr lang="en-US" smtClean="0"/>
              <a:t>Postgres Advisory Locks</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833946952"/>
              </p:ext>
            </p:extLst>
          </p:nvPr>
        </p:nvGraphicFramePr>
        <p:xfrm>
          <a:off x="2209800" y="4324350"/>
          <a:ext cx="6729096" cy="449063"/>
        </p:xfrm>
        <a:graphic>
          <a:graphicData uri="http://schemas.openxmlformats.org/drawingml/2006/table">
            <a:tbl>
              <a:tblPr firstRow="1" bandRow="1">
                <a:tableStyleId>{2A488322-F2BA-4B5B-9748-0D474271808F}</a:tableStyleId>
              </a:tblPr>
              <a:tblGrid>
                <a:gridCol w="563880"/>
                <a:gridCol w="582930"/>
                <a:gridCol w="1135380"/>
                <a:gridCol w="589280"/>
                <a:gridCol w="759143"/>
                <a:gridCol w="506730"/>
                <a:gridCol w="567055"/>
                <a:gridCol w="459105"/>
                <a:gridCol w="765493"/>
                <a:gridCol w="800100"/>
              </a:tblGrid>
              <a:tr h="145297">
                <a:tc>
                  <a:txBody>
                    <a:bodyPr/>
                    <a:lstStyle/>
                    <a:p>
                      <a:r>
                        <a:rPr lang="en-US" sz="800" dirty="0" err="1" smtClean="0"/>
                        <a:t>locktype</a:t>
                      </a:r>
                      <a:endParaRPr lang="en-US" sz="800" dirty="0"/>
                    </a:p>
                  </a:txBody>
                  <a:tcPr/>
                </a:tc>
                <a:tc>
                  <a:txBody>
                    <a:bodyPr/>
                    <a:lstStyle/>
                    <a:p>
                      <a:r>
                        <a:rPr lang="en-US" sz="800" dirty="0" err="1" smtClean="0"/>
                        <a:t>datname</a:t>
                      </a:r>
                      <a:endParaRPr lang="en-US" sz="800" dirty="0"/>
                    </a:p>
                  </a:txBody>
                  <a:tcPr/>
                </a:tc>
                <a:tc>
                  <a:txBody>
                    <a:bodyPr/>
                    <a:lstStyle/>
                    <a:p>
                      <a:r>
                        <a:rPr lang="en-US" sz="800" dirty="0" err="1" smtClean="0"/>
                        <a:t>application_name</a:t>
                      </a:r>
                      <a:endParaRPr lang="en-US" sz="800" dirty="0"/>
                    </a:p>
                  </a:txBody>
                  <a:tcPr/>
                </a:tc>
                <a:tc>
                  <a:txBody>
                    <a:bodyPr/>
                    <a:lstStyle/>
                    <a:p>
                      <a:r>
                        <a:rPr lang="en-US" sz="800" dirty="0" err="1" smtClean="0"/>
                        <a:t>usename</a:t>
                      </a:r>
                      <a:endParaRPr lang="en-US" sz="800" dirty="0"/>
                    </a:p>
                  </a:txBody>
                  <a:tcPr/>
                </a:tc>
                <a:tc>
                  <a:txBody>
                    <a:bodyPr/>
                    <a:lstStyle/>
                    <a:p>
                      <a:r>
                        <a:rPr lang="en-US" sz="800" dirty="0" err="1" smtClean="0"/>
                        <a:t>lock_class_id</a:t>
                      </a:r>
                      <a:endParaRPr lang="en-US" sz="800" dirty="0"/>
                    </a:p>
                  </a:txBody>
                  <a:tcPr/>
                </a:tc>
                <a:tc>
                  <a:txBody>
                    <a:bodyPr/>
                    <a:lstStyle/>
                    <a:p>
                      <a:r>
                        <a:rPr lang="en-US" sz="800" dirty="0" err="1" smtClean="0"/>
                        <a:t>lock_id</a:t>
                      </a:r>
                      <a:endParaRPr lang="en-US" sz="800" dirty="0"/>
                    </a:p>
                  </a:txBody>
                  <a:tcPr/>
                </a:tc>
                <a:tc>
                  <a:txBody>
                    <a:bodyPr/>
                    <a:lstStyle/>
                    <a:p>
                      <a:r>
                        <a:rPr lang="en-US" sz="800" dirty="0" err="1" smtClean="0"/>
                        <a:t>objsubid</a:t>
                      </a:r>
                      <a:endParaRPr lang="en-US" sz="800" dirty="0"/>
                    </a:p>
                  </a:txBody>
                  <a:tcPr/>
                </a:tc>
                <a:tc>
                  <a:txBody>
                    <a:bodyPr/>
                    <a:lstStyle/>
                    <a:p>
                      <a:r>
                        <a:rPr lang="en-US" sz="800" dirty="0" err="1" smtClean="0"/>
                        <a:t>pid</a:t>
                      </a:r>
                      <a:endParaRPr lang="en-US" sz="800" dirty="0"/>
                    </a:p>
                  </a:txBody>
                  <a:tcPr/>
                </a:tc>
                <a:tc>
                  <a:txBody>
                    <a:bodyPr/>
                    <a:lstStyle/>
                    <a:p>
                      <a:r>
                        <a:rPr lang="en-US" sz="800" dirty="0" smtClean="0"/>
                        <a:t>mode</a:t>
                      </a:r>
                      <a:endParaRPr lang="en-US" sz="800" dirty="0"/>
                    </a:p>
                  </a:txBody>
                  <a:tcPr/>
                </a:tc>
                <a:tc>
                  <a:txBody>
                    <a:bodyPr/>
                    <a:lstStyle/>
                    <a:p>
                      <a:r>
                        <a:rPr lang="en-US" sz="800" dirty="0" smtClean="0"/>
                        <a:t>granted</a:t>
                      </a:r>
                      <a:endParaRPr lang="en-US" sz="800" dirty="0"/>
                    </a:p>
                  </a:txBody>
                  <a:tcPr/>
                </a:tc>
              </a:tr>
              <a:tr h="235703">
                <a:tc>
                  <a:txBody>
                    <a:bodyPr/>
                    <a:lstStyle/>
                    <a:p>
                      <a:r>
                        <a:rPr lang="en-US" sz="800" dirty="0" smtClean="0"/>
                        <a:t>advisory</a:t>
                      </a:r>
                      <a:endParaRPr lang="en-US" sz="800" dirty="0"/>
                    </a:p>
                  </a:txBody>
                  <a:tcPr/>
                </a:tc>
                <a:tc>
                  <a:txBody>
                    <a:bodyPr/>
                    <a:lstStyle/>
                    <a:p>
                      <a:r>
                        <a:rPr lang="en-US" sz="800" dirty="0" smtClean="0"/>
                        <a:t>main</a:t>
                      </a:r>
                      <a:endParaRPr lang="en-US" sz="800" dirty="0"/>
                    </a:p>
                  </a:txBody>
                  <a:tcPr/>
                </a:tc>
                <a:tc>
                  <a:txBody>
                    <a:bodyPr/>
                    <a:lstStyle/>
                    <a:p>
                      <a:r>
                        <a:rPr lang="en-US" sz="800" dirty="0" err="1" smtClean="0"/>
                        <a:t>fw</a:t>
                      </a:r>
                      <a:r>
                        <a:rPr lang="en-US" sz="800" dirty="0" smtClean="0"/>
                        <a:t> </a:t>
                      </a:r>
                      <a:r>
                        <a:rPr lang="en-US" sz="800" dirty="0" err="1" smtClean="0"/>
                        <a:t>db</a:t>
                      </a:r>
                      <a:r>
                        <a:rPr lang="en-US" sz="800" dirty="0" smtClean="0"/>
                        <a:t>-sync production</a:t>
                      </a:r>
                      <a:endParaRPr lang="en-US" sz="800" dirty="0"/>
                    </a:p>
                  </a:txBody>
                  <a:tcPr/>
                </a:tc>
                <a:tc>
                  <a:txBody>
                    <a:bodyPr/>
                    <a:lstStyle/>
                    <a:p>
                      <a:r>
                        <a:rPr lang="en-US" sz="800" dirty="0" err="1" smtClean="0"/>
                        <a:t>postgres</a:t>
                      </a:r>
                      <a:endParaRPr lang="en-US" sz="800" dirty="0"/>
                    </a:p>
                  </a:txBody>
                  <a:tcPr/>
                </a:tc>
                <a:tc>
                  <a:txBody>
                    <a:bodyPr/>
                    <a:lstStyle/>
                    <a:p>
                      <a:r>
                        <a:rPr lang="en-US" sz="800" dirty="0" smtClean="0"/>
                        <a:t>74</a:t>
                      </a:r>
                      <a:endParaRPr lang="en-US" sz="800" dirty="0"/>
                    </a:p>
                  </a:txBody>
                  <a:tcPr/>
                </a:tc>
                <a:tc>
                  <a:txBody>
                    <a:bodyPr/>
                    <a:lstStyle/>
                    <a:p>
                      <a:r>
                        <a:rPr lang="en-US" sz="800" dirty="0" smtClean="0"/>
                        <a:t>1000</a:t>
                      </a:r>
                      <a:endParaRPr lang="en-US" sz="800" dirty="0"/>
                    </a:p>
                  </a:txBody>
                  <a:tcPr/>
                </a:tc>
                <a:tc>
                  <a:txBody>
                    <a:bodyPr/>
                    <a:lstStyle/>
                    <a:p>
                      <a:r>
                        <a:rPr lang="en-US" sz="800" dirty="0" smtClean="0"/>
                        <a:t>2</a:t>
                      </a:r>
                      <a:endParaRPr lang="en-US" sz="800" dirty="0"/>
                    </a:p>
                  </a:txBody>
                  <a:tcPr/>
                </a:tc>
                <a:tc>
                  <a:txBody>
                    <a:bodyPr/>
                    <a:lstStyle/>
                    <a:p>
                      <a:r>
                        <a:rPr lang="en-US" sz="800" dirty="0" smtClean="0"/>
                        <a:t>27946</a:t>
                      </a:r>
                      <a:endParaRPr lang="en-US" sz="800" dirty="0"/>
                    </a:p>
                  </a:txBody>
                  <a:tcPr/>
                </a:tc>
                <a:tc>
                  <a:txBody>
                    <a:bodyPr/>
                    <a:lstStyle/>
                    <a:p>
                      <a:r>
                        <a:rPr lang="en-US" sz="800" dirty="0" err="1" smtClean="0"/>
                        <a:t>ExclusiveLock</a:t>
                      </a:r>
                      <a:endParaRPr lang="en-US" sz="800" dirty="0"/>
                    </a:p>
                  </a:txBody>
                  <a:tcPr/>
                </a:tc>
                <a:tc>
                  <a:txBody>
                    <a:bodyPr/>
                    <a:lstStyle/>
                    <a:p>
                      <a:r>
                        <a:rPr lang="en-US" sz="800" dirty="0" smtClean="0"/>
                        <a:t>True</a:t>
                      </a:r>
                      <a:endParaRPr lang="en-US" sz="800" dirty="0"/>
                    </a:p>
                  </a:txBody>
                  <a:tcPr/>
                </a:tc>
              </a:tr>
            </a:tbl>
          </a:graphicData>
        </a:graphic>
      </p:graphicFrame>
    </p:spTree>
    <p:extLst>
      <p:ext uri="{BB962C8B-B14F-4D97-AF65-F5344CB8AC3E}">
        <p14:creationId xmlns:p14="http://schemas.microsoft.com/office/powerpoint/2010/main" val="3632650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Gotcha’s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19</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3701594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Gotcha’s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If </a:t>
            </a:r>
            <a:r>
              <a:rPr lang="en-US" dirty="0"/>
              <a:t>you perform a SET ROLE in your code, the Advisory Lock will be owned by the connecting user NOT the role you have become via the SET ROLE and can be unlocked by any ROLE used in the same connection session. </a:t>
            </a:r>
            <a:endParaRPr lang="en-US" dirty="0" smtClean="0"/>
          </a:p>
          <a:p>
            <a:r>
              <a:rPr lang="en-US" dirty="0"/>
              <a:t>Locks are per Database, so you may use the same Lock ID more than once on the same server within different databases</a:t>
            </a:r>
            <a:r>
              <a:rPr lang="en-US" dirty="0" smtClean="0"/>
              <a:t>.</a:t>
            </a:r>
          </a:p>
          <a:p>
            <a:r>
              <a:rPr lang="en-US" dirty="0"/>
              <a:t>You are allowed to create a exclusive lock after creating a shared lock using the same lock id and using the same database connection if there are no other shared locks using the same shared lock id in other database connections. Normally you have to release all the shared locks before the exclusive lock can be established. </a:t>
            </a:r>
            <a:endParaRPr lang="en-US" dirty="0" smtClean="0"/>
          </a:p>
          <a:p>
            <a:r>
              <a:rPr lang="en-US" dirty="0"/>
              <a:t>Creating a Transaction Level lock outside of a transaction will not create any lock and also not fail, this is because every command outside of a transaction is in and of itself it's own transaction</a:t>
            </a:r>
            <a:r>
              <a:rPr lang="en-US" dirty="0" smtClean="0"/>
              <a:t>.</a:t>
            </a:r>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20</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1600301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Rules</a:t>
            </a:r>
            <a:endParaRPr lang="en-US" dirty="0"/>
          </a:p>
        </p:txBody>
      </p:sp>
      <p:sp>
        <p:nvSpPr>
          <p:cNvPr id="3" name="Content Placeholder 2"/>
          <p:cNvSpPr>
            <a:spLocks noGrp="1"/>
          </p:cNvSpPr>
          <p:nvPr>
            <p:ph idx="1"/>
          </p:nvPr>
        </p:nvSpPr>
        <p:spPr/>
        <p:txBody>
          <a:bodyPr/>
          <a:lstStyle/>
          <a:p>
            <a:r>
              <a:rPr lang="en-US" dirty="0"/>
              <a:t>Here are the rules that we use in house.</a:t>
            </a:r>
          </a:p>
          <a:p>
            <a:pPr lvl="1"/>
            <a:r>
              <a:rPr lang="en-US" dirty="0" smtClean="0"/>
              <a:t>If </a:t>
            </a:r>
            <a:r>
              <a:rPr lang="en-US" dirty="0"/>
              <a:t>you need only one lock per application, use the single number advisory lock </a:t>
            </a:r>
            <a:r>
              <a:rPr lang="en-US" dirty="0" smtClean="0"/>
              <a:t>method.</a:t>
            </a:r>
          </a:p>
          <a:p>
            <a:pPr lvl="1"/>
            <a:r>
              <a:rPr lang="en-US" dirty="0"/>
              <a:t>If you need more than one </a:t>
            </a:r>
            <a:r>
              <a:rPr lang="en-US" dirty="0" smtClean="0"/>
              <a:t>exclusive lock </a:t>
            </a:r>
            <a:r>
              <a:rPr lang="en-US" dirty="0"/>
              <a:t>per application use the two number advisory lock method. The first number can be any integer the developer of the application </a:t>
            </a:r>
            <a:r>
              <a:rPr lang="en-US" dirty="0" smtClean="0"/>
              <a:t>wish’s. </a:t>
            </a:r>
            <a:r>
              <a:rPr lang="en-US" dirty="0"/>
              <a:t>The second number is the </a:t>
            </a:r>
            <a:r>
              <a:rPr lang="en-US" dirty="0" smtClean="0"/>
              <a:t>Application Lock ID.</a:t>
            </a:r>
            <a:endParaRPr lang="en-US" dirty="0"/>
          </a:p>
          <a:p>
            <a:endParaRPr lang="en-US" dirty="0"/>
          </a:p>
        </p:txBody>
      </p:sp>
      <p:sp>
        <p:nvSpPr>
          <p:cNvPr id="4" name="Date Placeholder 3"/>
          <p:cNvSpPr>
            <a:spLocks noGrp="1"/>
          </p:cNvSpPr>
          <p:nvPr>
            <p:ph type="dt" sz="half" idx="10"/>
          </p:nvPr>
        </p:nvSpPr>
        <p:spPr/>
        <p:txBody>
          <a:bodyPr/>
          <a:lstStyle/>
          <a:p>
            <a:r>
              <a:rPr lang="en-US" smtClean="0"/>
              <a:t>1/6/2015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21</a:t>
            </a:fld>
            <a:endParaRPr lang="en-US"/>
          </a:p>
        </p:txBody>
      </p:sp>
      <p:sp>
        <p:nvSpPr>
          <p:cNvPr id="6" name="Footer Placeholder 5"/>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2572039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Signed </a:t>
            </a:r>
            <a:r>
              <a:rPr lang="en-US" dirty="0" err="1" smtClean="0"/>
              <a:t>vers</a:t>
            </a:r>
            <a:r>
              <a:rPr lang="en-US" dirty="0" smtClean="0"/>
              <a:t> Unsigned Integers/Big Integers</a:t>
            </a:r>
            <a:endParaRPr lang="en-US" dirty="0"/>
          </a:p>
        </p:txBody>
      </p:sp>
      <p:sp>
        <p:nvSpPr>
          <p:cNvPr id="3" name="Content Placeholder 2"/>
          <p:cNvSpPr>
            <a:spLocks noGrp="1"/>
          </p:cNvSpPr>
          <p:nvPr>
            <p:ph sz="quarter" idx="13"/>
          </p:nvPr>
        </p:nvSpPr>
        <p:spPr/>
        <p:txBody>
          <a:bodyPr>
            <a:normAutofit/>
          </a:bodyPr>
          <a:lstStyle/>
          <a:p>
            <a:r>
              <a:rPr lang="en-US" dirty="0" smtClean="0"/>
              <a:t>Signed Integer</a:t>
            </a:r>
          </a:p>
          <a:p>
            <a:pPr lvl="1"/>
            <a:r>
              <a:rPr lang="en-US" dirty="0" smtClean="0"/>
              <a:t>-2,147,583,648 to 2,147,483,647</a:t>
            </a:r>
          </a:p>
          <a:p>
            <a:r>
              <a:rPr lang="en-US" dirty="0" smtClean="0"/>
              <a:t>Signed Big Integer</a:t>
            </a:r>
          </a:p>
          <a:p>
            <a:pPr lvl="1"/>
            <a:r>
              <a:rPr lang="en-US" dirty="0"/>
              <a:t>-</a:t>
            </a:r>
            <a:r>
              <a:rPr lang="en-US" dirty="0" smtClean="0"/>
              <a:t>9,223,372,036,854,775,808 </a:t>
            </a:r>
            <a:r>
              <a:rPr lang="en-US" dirty="0"/>
              <a:t>to </a:t>
            </a:r>
            <a:r>
              <a:rPr lang="en-US" dirty="0" smtClean="0"/>
              <a:t>9,223,372,036,854,775,807</a:t>
            </a:r>
          </a:p>
        </p:txBody>
      </p:sp>
      <p:sp>
        <p:nvSpPr>
          <p:cNvPr id="4" name="Content Placeholder 3"/>
          <p:cNvSpPr>
            <a:spLocks noGrp="1"/>
          </p:cNvSpPr>
          <p:nvPr>
            <p:ph sz="quarter" idx="14"/>
          </p:nvPr>
        </p:nvSpPr>
        <p:spPr/>
        <p:txBody>
          <a:bodyPr/>
          <a:lstStyle/>
          <a:p>
            <a:r>
              <a:rPr lang="en-US" dirty="0"/>
              <a:t>Unsigned </a:t>
            </a:r>
            <a:r>
              <a:rPr lang="en-US" dirty="0" smtClean="0"/>
              <a:t>Integer / OID</a:t>
            </a:r>
            <a:endParaRPr lang="en-US" dirty="0"/>
          </a:p>
          <a:p>
            <a:pPr lvl="1"/>
            <a:r>
              <a:rPr lang="en-US" dirty="0"/>
              <a:t>0 to 4,294,967,295</a:t>
            </a:r>
          </a:p>
          <a:p>
            <a:r>
              <a:rPr lang="en-US" dirty="0"/>
              <a:t>Unsigned Big Integer</a:t>
            </a:r>
          </a:p>
          <a:p>
            <a:pPr lvl="1"/>
            <a:r>
              <a:rPr lang="en-US" dirty="0"/>
              <a:t>0 to 18,446,744,073,709,551,615</a:t>
            </a:r>
          </a:p>
          <a:p>
            <a:endParaRPr lang="en-US" dirty="0"/>
          </a:p>
        </p:txBody>
      </p:sp>
      <p:sp>
        <p:nvSpPr>
          <p:cNvPr id="5" name="Date Placeholder 4"/>
          <p:cNvSpPr>
            <a:spLocks noGrp="1"/>
          </p:cNvSpPr>
          <p:nvPr>
            <p:ph type="dt" sz="half" idx="15"/>
          </p:nvPr>
        </p:nvSpPr>
        <p:spPr/>
        <p:txBody>
          <a:bodyPr/>
          <a:lstStyle/>
          <a:p>
            <a:r>
              <a:rPr lang="en-US" smtClean="0"/>
              <a:t>1/6/2015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22</a:t>
            </a:fld>
            <a:endParaRPr lang="en-US"/>
          </a:p>
        </p:txBody>
      </p:sp>
      <p:sp>
        <p:nvSpPr>
          <p:cNvPr id="7" name="Footer Placeholder 6"/>
          <p:cNvSpPr>
            <a:spLocks noGrp="1"/>
          </p:cNvSpPr>
          <p:nvPr>
            <p:ph type="ftr" sz="quarter" idx="17"/>
          </p:nvPr>
        </p:nvSpPr>
        <p:spPr/>
        <p:txBody>
          <a:bodyPr/>
          <a:lstStyle/>
          <a:p>
            <a:r>
              <a:rPr lang="en-US" smtClean="0"/>
              <a:t>Postgres Advisory Locks</a:t>
            </a:r>
            <a:endParaRPr lang="en-US" dirty="0"/>
          </a:p>
        </p:txBody>
      </p:sp>
      <p:sp>
        <p:nvSpPr>
          <p:cNvPr id="8" name="TextBox 7"/>
          <p:cNvSpPr txBox="1"/>
          <p:nvPr/>
        </p:nvSpPr>
        <p:spPr>
          <a:xfrm>
            <a:off x="381000" y="3486150"/>
            <a:ext cx="8534400" cy="923330"/>
          </a:xfrm>
          <a:prstGeom prst="rect">
            <a:avLst/>
          </a:prstGeom>
          <a:noFill/>
        </p:spPr>
        <p:txBody>
          <a:bodyPr wrap="square" rtlCol="0">
            <a:spAutoFit/>
          </a:bodyPr>
          <a:lstStyle/>
          <a:p>
            <a:r>
              <a:rPr lang="en-US" dirty="0" smtClean="0"/>
              <a:t>Once of the big gotcha’s is that the you pass signed integers into the advisory locks and the </a:t>
            </a:r>
            <a:r>
              <a:rPr lang="en-US" dirty="0" err="1" smtClean="0"/>
              <a:t>pg_locks</a:t>
            </a:r>
            <a:r>
              <a:rPr lang="en-US" dirty="0" smtClean="0"/>
              <a:t> view shows OID’s which are unsigned integers. This makes the </a:t>
            </a:r>
            <a:r>
              <a:rPr lang="en-US" dirty="0" err="1" smtClean="0"/>
              <a:t>pg_locks</a:t>
            </a:r>
            <a:r>
              <a:rPr lang="en-US" dirty="0" smtClean="0"/>
              <a:t> view hard to compare to the advisory lock commands you executed.</a:t>
            </a:r>
            <a:endParaRPr lang="en-US" dirty="0"/>
          </a:p>
        </p:txBody>
      </p:sp>
    </p:spTree>
    <p:extLst>
      <p:ext uri="{BB962C8B-B14F-4D97-AF65-F5344CB8AC3E}">
        <p14:creationId xmlns:p14="http://schemas.microsoft.com/office/powerpoint/2010/main" val="14853356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find the original signed </a:t>
            </a:r>
            <a:r>
              <a:rPr lang="en-US" dirty="0" err="1" smtClean="0"/>
              <a:t>lock_id’s</a:t>
            </a:r>
            <a:endParaRPr lang="en-US" dirty="0"/>
          </a:p>
        </p:txBody>
      </p:sp>
      <p:graphicFrame>
        <p:nvGraphicFramePr>
          <p:cNvPr id="9" name="Content Placeholder 8"/>
          <p:cNvGraphicFramePr>
            <a:graphicFrameLocks noGrp="1"/>
          </p:cNvGraphicFramePr>
          <p:nvPr>
            <p:ph sz="quarter" idx="13"/>
            <p:extLst>
              <p:ext uri="{D42A27DB-BD31-4B8C-83A1-F6EECF244321}">
                <p14:modId xmlns:p14="http://schemas.microsoft.com/office/powerpoint/2010/main" val="96033037"/>
              </p:ext>
            </p:extLst>
          </p:nvPr>
        </p:nvGraphicFramePr>
        <p:xfrm>
          <a:off x="3200400" y="3638550"/>
          <a:ext cx="5750307" cy="1234440"/>
        </p:xfrm>
        <a:graphic>
          <a:graphicData uri="http://schemas.openxmlformats.org/drawingml/2006/table">
            <a:tbl>
              <a:tblPr firstRow="1" bandRow="1">
                <a:tableStyleId>{2A488322-F2BA-4B5B-9748-0D474271808F}</a:tableStyleId>
              </a:tblPr>
              <a:tblGrid>
                <a:gridCol w="2559114"/>
                <a:gridCol w="566801"/>
                <a:gridCol w="566801"/>
                <a:gridCol w="612839"/>
                <a:gridCol w="1024001"/>
                <a:gridCol w="420751"/>
              </a:tblGrid>
              <a:tr h="0">
                <a:tc>
                  <a:txBody>
                    <a:bodyPr/>
                    <a:lstStyle/>
                    <a:p>
                      <a:r>
                        <a:rPr lang="en-US" sz="800" dirty="0" err="1" smtClean="0"/>
                        <a:t>sql</a:t>
                      </a:r>
                      <a:endParaRPr lang="en-US" sz="800" dirty="0"/>
                    </a:p>
                  </a:txBody>
                  <a:tcPr marL="18288" marR="18288" marT="0" marB="0"/>
                </a:tc>
                <a:tc>
                  <a:txBody>
                    <a:bodyPr/>
                    <a:lstStyle/>
                    <a:p>
                      <a:r>
                        <a:rPr lang="en-US" sz="800" dirty="0" err="1" smtClean="0"/>
                        <a:t>classid</a:t>
                      </a:r>
                      <a:endParaRPr lang="en-US" sz="800" dirty="0"/>
                    </a:p>
                  </a:txBody>
                  <a:tcPr marL="18288" marR="18288" marT="0" marB="0"/>
                </a:tc>
                <a:tc>
                  <a:txBody>
                    <a:bodyPr/>
                    <a:lstStyle/>
                    <a:p>
                      <a:r>
                        <a:rPr lang="en-US" sz="800" dirty="0" err="1" smtClean="0"/>
                        <a:t>objid</a:t>
                      </a:r>
                      <a:endParaRPr lang="en-US" sz="800" dirty="0"/>
                    </a:p>
                  </a:txBody>
                  <a:tcPr marL="18288" marR="18288" marT="0" marB="0"/>
                </a:tc>
                <a:tc>
                  <a:txBody>
                    <a:bodyPr/>
                    <a:lstStyle/>
                    <a:p>
                      <a:r>
                        <a:rPr lang="en-US" sz="800" dirty="0" err="1" smtClean="0"/>
                        <a:t>lock_class_id</a:t>
                      </a:r>
                      <a:endParaRPr lang="en-US" sz="800" dirty="0"/>
                    </a:p>
                  </a:txBody>
                  <a:tcPr marL="18288" marR="18288" marT="0" marB="0"/>
                </a:tc>
                <a:tc>
                  <a:txBody>
                    <a:bodyPr/>
                    <a:lstStyle/>
                    <a:p>
                      <a:r>
                        <a:rPr lang="en-US" sz="800" dirty="0" err="1" smtClean="0"/>
                        <a:t>lock_id</a:t>
                      </a:r>
                      <a:endParaRPr lang="en-US" sz="800" dirty="0"/>
                    </a:p>
                  </a:txBody>
                  <a:tcPr marL="18288" marR="18288" marT="0" marB="0"/>
                </a:tc>
                <a:tc>
                  <a:txBody>
                    <a:bodyPr/>
                    <a:lstStyle/>
                    <a:p>
                      <a:r>
                        <a:rPr lang="en-US" sz="800" dirty="0" err="1" smtClean="0"/>
                        <a:t>objsubid</a:t>
                      </a:r>
                      <a:endParaRPr lang="en-US" sz="800" dirty="0"/>
                    </a:p>
                  </a:txBody>
                  <a:tcPr marL="18288" marR="18288" marT="0" marB="0"/>
                </a:tc>
              </a:tr>
              <a:tr h="0">
                <a:tc>
                  <a:txBody>
                    <a:bodyPr/>
                    <a:lstStyle/>
                    <a:p>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0</a:t>
                      </a:r>
                      <a:r>
                        <a:rPr lang="en-US" sz="800" dirty="0" smtClean="0">
                          <a:solidFill>
                            <a:srgbClr val="000000"/>
                          </a:solidFill>
                          <a:latin typeface="Consolas"/>
                        </a:rPr>
                        <a:t>);</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1</a:t>
                      </a:r>
                      <a:r>
                        <a:rPr lang="en-US" sz="800" dirty="0" smtClean="0">
                          <a:solidFill>
                            <a:srgbClr val="000000"/>
                          </a:solidFill>
                          <a:latin typeface="Consolas"/>
                        </a:rPr>
                        <a:t>);</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-1</a:t>
                      </a:r>
                      <a:r>
                        <a:rPr lang="en-US" sz="800" dirty="0" smtClean="0">
                          <a:solidFill>
                            <a:srgbClr val="000000"/>
                          </a:solidFill>
                          <a:latin typeface="Consolas"/>
                        </a:rPr>
                        <a:t>);</a:t>
                      </a:r>
                      <a:endParaRPr lang="en-US" sz="800" dirty="0"/>
                    </a:p>
                  </a:txBody>
                  <a:tcPr marL="18288" marR="18288" marT="0" marB="0" anchor="ctr"/>
                </a:tc>
                <a:tc>
                  <a:txBody>
                    <a:bodyPr/>
                    <a:lstStyle/>
                    <a:p>
                      <a:pPr algn="r"/>
                      <a:r>
                        <a:rPr lang="en-US" sz="800" dirty="0" smtClean="0"/>
                        <a:t>4294967295</a:t>
                      </a:r>
                      <a:endParaRPr lang="en-US" sz="800" dirty="0"/>
                    </a:p>
                  </a:txBody>
                  <a:tcPr marL="18288" marR="18288" marT="0" marB="0" anchor="ctr"/>
                </a:tc>
                <a:tc>
                  <a:txBody>
                    <a:bodyPr/>
                    <a:lstStyle/>
                    <a:p>
                      <a:pPr algn="r"/>
                      <a:r>
                        <a:rPr lang="en-US" sz="800" dirty="0" smtClean="0"/>
                        <a:t>4294967295</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-2</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4294967295</a:t>
                      </a:r>
                      <a:endParaRPr lang="en-US" sz="800" dirty="0"/>
                    </a:p>
                  </a:txBody>
                  <a:tcPr marL="18288" marR="18288" marT="0" marB="0" anchor="ctr"/>
                </a:tc>
                <a:tc>
                  <a:txBody>
                    <a:bodyPr/>
                    <a:lstStyle/>
                    <a:p>
                      <a:pPr algn="r"/>
                      <a:r>
                        <a:rPr lang="en-US" sz="800" dirty="0" smtClean="0"/>
                        <a:t>4294967294</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-2</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2147483647</a:t>
                      </a:r>
                      <a:r>
                        <a:rPr lang="en-US" sz="800" dirty="0" smtClean="0">
                          <a:solidFill>
                            <a:srgbClr val="000000"/>
                          </a:solidFill>
                          <a:latin typeface="Consolas"/>
                        </a:rPr>
                        <a:t>);</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2147483647</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2147483647</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-2147483648</a:t>
                      </a:r>
                      <a:r>
                        <a:rPr lang="en-US" sz="800" dirty="0" smtClean="0">
                          <a:solidFill>
                            <a:srgbClr val="000000"/>
                          </a:solidFill>
                          <a:latin typeface="Consolas"/>
                        </a:rPr>
                        <a:t>);</a:t>
                      </a:r>
                      <a:endParaRPr lang="en-US" sz="800" dirty="0" smtClean="0"/>
                    </a:p>
                  </a:txBody>
                  <a:tcPr marL="18288" marR="18288" marT="0"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800" dirty="0" smtClean="0"/>
                        <a:t>4294967295</a:t>
                      </a:r>
                    </a:p>
                  </a:txBody>
                  <a:tcPr marL="18288" marR="18288" marT="0" marB="0" anchor="ctr"/>
                </a:tc>
                <a:tc>
                  <a:txBody>
                    <a:bodyPr/>
                    <a:lstStyle/>
                    <a:p>
                      <a:pPr algn="r"/>
                      <a:r>
                        <a:rPr lang="en-US" sz="800" dirty="0" smtClean="0"/>
                        <a:t>2147483648</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-2147483648</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0,2147483647</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800" dirty="0" smtClean="0"/>
                        <a:t>2147483647</a:t>
                      </a:r>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800" dirty="0" smtClean="0"/>
                        <a:t>2147483647</a:t>
                      </a:r>
                    </a:p>
                  </a:txBody>
                  <a:tcPr marL="18288" marR="18288" marT="0" marB="0" anchor="ctr"/>
                </a:tc>
                <a:tc>
                  <a:txBody>
                    <a:bodyPr/>
                    <a:lstStyle/>
                    <a:p>
                      <a:pPr algn="r"/>
                      <a:r>
                        <a:rPr lang="en-US" sz="800" dirty="0" smtClean="0"/>
                        <a:t>2</a:t>
                      </a:r>
                      <a:endParaRPr lang="en-US" sz="800" dirty="0"/>
                    </a:p>
                  </a:txBody>
                  <a:tcPr marL="18288" marR="18288" marT="0" marB="0" anchor="ctr"/>
                </a:tc>
              </a:tr>
              <a:tr h="137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1,0</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2</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9223372036854775000</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2147483647</a:t>
                      </a:r>
                      <a:endParaRPr lang="en-US" sz="800" dirty="0"/>
                    </a:p>
                  </a:txBody>
                  <a:tcPr marL="18288" marR="18288" marT="0" marB="0" anchor="ctr"/>
                </a:tc>
                <a:tc>
                  <a:txBody>
                    <a:bodyPr/>
                    <a:lstStyle/>
                    <a:p>
                      <a:pPr algn="r"/>
                      <a:r>
                        <a:rPr lang="en-US" sz="800" dirty="0" smtClean="0"/>
                        <a:t>4294966488</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9223372036854775000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bl>
          </a:graphicData>
        </a:graphic>
      </p:graphicFrame>
      <p:sp>
        <p:nvSpPr>
          <p:cNvPr id="8" name="Content Placeholder 7"/>
          <p:cNvSpPr>
            <a:spLocks noGrp="1"/>
          </p:cNvSpPr>
          <p:nvPr>
            <p:ph sz="quarter" idx="14"/>
          </p:nvPr>
        </p:nvSpPr>
        <p:spPr>
          <a:xfrm>
            <a:off x="457200" y="1352550"/>
            <a:ext cx="3810000" cy="3429000"/>
          </a:xfrm>
        </p:spPr>
        <p:txBody>
          <a:bodyPr>
            <a:noAutofit/>
          </a:bodyPr>
          <a:lstStyle/>
          <a:p>
            <a:pPr marL="0" indent="0">
              <a:buNone/>
            </a:pPr>
            <a:r>
              <a:rPr lang="en-US" sz="800" dirty="0">
                <a:solidFill>
                  <a:srgbClr val="0000FF"/>
                </a:solidFill>
                <a:latin typeface="Consolas"/>
              </a:rPr>
              <a:t>SELECT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pg_locks.locktype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pg_stat_activity.datname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pg_stat_activity.application_name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pg_stat_activity.usename</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00"/>
                </a:solidFill>
                <a:latin typeface="Consolas"/>
              </a:rPr>
              <a:t>    </a:t>
            </a:r>
            <a:r>
              <a:rPr lang="en-US" sz="800" dirty="0" smtClean="0">
                <a:solidFill>
                  <a:srgbClr val="FF00FF"/>
                </a:solidFill>
                <a:latin typeface="Consolas"/>
              </a:rPr>
              <a:t>CASE</a:t>
            </a:r>
            <a:r>
              <a:rPr lang="en-US" sz="800" dirty="0" smtClean="0">
                <a:solidFill>
                  <a:srgbClr val="000000"/>
                </a:solidFill>
                <a:latin typeface="Consolas"/>
              </a:rPr>
              <a:t> </a:t>
            </a:r>
            <a:r>
              <a:rPr lang="en-US" sz="800" dirty="0">
                <a:solidFill>
                  <a:srgbClr val="0000FF"/>
                </a:solidFill>
                <a:latin typeface="Consolas"/>
              </a:rPr>
              <a:t>WHEN</a:t>
            </a:r>
            <a:r>
              <a:rPr lang="en-US" sz="800" dirty="0">
                <a:solidFill>
                  <a:srgbClr val="000000"/>
                </a:solidFill>
                <a:latin typeface="Consolas"/>
              </a:rPr>
              <a:t> </a:t>
            </a:r>
            <a:r>
              <a:rPr lang="en-US" sz="800" dirty="0" err="1">
                <a:solidFill>
                  <a:srgbClr val="000000"/>
                </a:solidFill>
                <a:latin typeface="Consolas"/>
              </a:rPr>
              <a:t>pg_locks.objsubid</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b="1" dirty="0">
                <a:solidFill>
                  <a:srgbClr val="800000"/>
                </a:solidFill>
                <a:latin typeface="Consolas"/>
              </a:rPr>
              <a:t>1</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smtClean="0">
                <a:solidFill>
                  <a:srgbClr val="0000FF"/>
                </a:solidFill>
                <a:latin typeface="Consolas"/>
              </a:rPr>
              <a:t>THEN</a:t>
            </a:r>
            <a:r>
              <a:rPr lang="en-US" sz="800" dirty="0" smtClean="0">
                <a:solidFill>
                  <a:srgbClr val="000000"/>
                </a:solidFill>
                <a:latin typeface="Consolas"/>
              </a:rPr>
              <a:t> </a:t>
            </a:r>
            <a:r>
              <a:rPr lang="en-US" sz="800" dirty="0">
                <a:solidFill>
                  <a:srgbClr val="0000FF"/>
                </a:solidFill>
                <a:latin typeface="Consolas"/>
              </a:rPr>
              <a:t>NULL</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WHEN</a:t>
            </a:r>
            <a:r>
              <a:rPr lang="en-US" sz="800" dirty="0">
                <a:solidFill>
                  <a:srgbClr val="000000"/>
                </a:solidFill>
                <a:latin typeface="Consolas"/>
              </a:rPr>
              <a:t> </a:t>
            </a:r>
            <a:r>
              <a:rPr lang="en-US" sz="800" dirty="0" err="1">
                <a:solidFill>
                  <a:srgbClr val="000000"/>
                </a:solidFill>
                <a:latin typeface="Consolas"/>
              </a:rPr>
              <a:t>pg_locks.classid</a:t>
            </a:r>
            <a:r>
              <a:rPr lang="en-US" sz="800" dirty="0">
                <a:solidFill>
                  <a:srgbClr val="000000"/>
                </a:solidFill>
                <a:latin typeface="Consolas"/>
              </a:rPr>
              <a:t> </a:t>
            </a:r>
            <a:r>
              <a:rPr lang="en-US" sz="800" dirty="0">
                <a:solidFill>
                  <a:srgbClr val="808080"/>
                </a:solidFill>
                <a:latin typeface="Consolas"/>
              </a:rPr>
              <a:t>&lt;=</a:t>
            </a:r>
            <a:r>
              <a:rPr lang="en-US" sz="800" dirty="0">
                <a:solidFill>
                  <a:srgbClr val="000000"/>
                </a:solidFill>
                <a:latin typeface="Consolas"/>
              </a:rPr>
              <a:t> </a:t>
            </a:r>
            <a:r>
              <a:rPr lang="en-US" sz="800" b="1" dirty="0" smtClean="0">
                <a:solidFill>
                  <a:srgbClr val="800000"/>
                </a:solidFill>
                <a:latin typeface="Consolas"/>
              </a:rPr>
              <a:t>2147483647</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smtClean="0">
                <a:solidFill>
                  <a:srgbClr val="0000FF"/>
                </a:solidFill>
                <a:latin typeface="Consolas"/>
              </a:rPr>
              <a:t>THEN</a:t>
            </a:r>
            <a:r>
              <a:rPr lang="en-US" sz="800" dirty="0" smtClean="0">
                <a:solidFill>
                  <a:srgbClr val="000000"/>
                </a:solidFill>
                <a:latin typeface="Consolas"/>
              </a:rPr>
              <a:t> </a:t>
            </a:r>
            <a:r>
              <a:rPr lang="en-US" sz="800" dirty="0" err="1">
                <a:solidFill>
                  <a:srgbClr val="000000"/>
                </a:solidFill>
                <a:latin typeface="Consolas"/>
              </a:rPr>
              <a:t>pg_locks.classid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ELSE</a:t>
            </a:r>
            <a:r>
              <a:rPr lang="en-US" sz="800" dirty="0">
                <a:solidFill>
                  <a:srgbClr val="000000"/>
                </a:solidFill>
                <a:latin typeface="Consolas"/>
              </a:rPr>
              <a:t> </a:t>
            </a:r>
            <a:r>
              <a:rPr lang="en-US" sz="800" b="1" dirty="0">
                <a:solidFill>
                  <a:srgbClr val="800000"/>
                </a:solidFill>
                <a:latin typeface="Consolas"/>
              </a:rPr>
              <a:t>4294967295</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r>
              <a:rPr lang="en-US" sz="800" dirty="0">
                <a:solidFill>
                  <a:srgbClr val="808080"/>
                </a:solidFill>
                <a:latin typeface="Consolas"/>
              </a:rPr>
              <a:t>&lt;&lt;</a:t>
            </a:r>
            <a:r>
              <a:rPr lang="en-US" sz="800" dirty="0">
                <a:solidFill>
                  <a:srgbClr val="000000"/>
                </a:solidFill>
                <a:latin typeface="Consolas"/>
              </a:rPr>
              <a:t> </a:t>
            </a:r>
            <a:r>
              <a:rPr lang="en-US" sz="800" b="1" dirty="0">
                <a:solidFill>
                  <a:srgbClr val="800000"/>
                </a:solidFill>
                <a:latin typeface="Consolas"/>
              </a:rPr>
              <a:t>32</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pg_locks.classid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END</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lock_class_id</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a:solidFill>
                  <a:srgbClr val="FF00FF"/>
                </a:solidFill>
                <a:latin typeface="Consolas"/>
              </a:rPr>
              <a:t>CASE</a:t>
            </a:r>
            <a:r>
              <a:rPr lang="en-US" sz="800" dirty="0">
                <a:solidFill>
                  <a:srgbClr val="000000"/>
                </a:solidFill>
                <a:latin typeface="Consolas"/>
              </a:rPr>
              <a:t> </a:t>
            </a:r>
            <a:r>
              <a:rPr lang="en-US" sz="800" dirty="0">
                <a:solidFill>
                  <a:srgbClr val="0000FF"/>
                </a:solidFill>
                <a:latin typeface="Consolas"/>
              </a:rPr>
              <a:t>WHEN</a:t>
            </a:r>
            <a:r>
              <a:rPr lang="en-US" sz="800" dirty="0">
                <a:solidFill>
                  <a:srgbClr val="000000"/>
                </a:solidFill>
                <a:latin typeface="Consolas"/>
              </a:rPr>
              <a:t> </a:t>
            </a:r>
            <a:r>
              <a:rPr lang="en-US" sz="800" dirty="0" err="1">
                <a:solidFill>
                  <a:srgbClr val="000000"/>
                </a:solidFill>
                <a:latin typeface="Consolas"/>
              </a:rPr>
              <a:t>pg_locks.objsubid</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b="1" dirty="0">
                <a:solidFill>
                  <a:srgbClr val="800000"/>
                </a:solidFill>
                <a:latin typeface="Consolas"/>
              </a:rPr>
              <a:t>1</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smtClean="0">
                <a:solidFill>
                  <a:srgbClr val="0000FF"/>
                </a:solidFill>
                <a:latin typeface="Consolas"/>
              </a:rPr>
              <a:t>THEN</a:t>
            </a:r>
            <a:r>
              <a:rPr lang="en-US" sz="800" dirty="0" smtClean="0">
                <a:solidFill>
                  <a:srgbClr val="000000"/>
                </a:solidFill>
                <a:latin typeface="Consolas"/>
              </a:rPr>
              <a:t> </a:t>
            </a:r>
            <a:r>
              <a:rPr lang="en-US" sz="800" dirty="0" err="1">
                <a:solidFill>
                  <a:srgbClr val="000000"/>
                </a:solidFill>
                <a:latin typeface="Consolas"/>
              </a:rPr>
              <a:t>pg_locks.classid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r>
              <a:rPr lang="en-US" sz="800" dirty="0">
                <a:solidFill>
                  <a:srgbClr val="808080"/>
                </a:solidFill>
                <a:latin typeface="Consolas"/>
              </a:rPr>
              <a:t>&lt;&lt;</a:t>
            </a:r>
            <a:r>
              <a:rPr lang="en-US" sz="800" dirty="0">
                <a:solidFill>
                  <a:srgbClr val="000000"/>
                </a:solidFill>
                <a:latin typeface="Consolas"/>
              </a:rPr>
              <a:t> </a:t>
            </a:r>
            <a:r>
              <a:rPr lang="en-US" sz="800" b="1" dirty="0">
                <a:solidFill>
                  <a:srgbClr val="800000"/>
                </a:solidFill>
                <a:latin typeface="Consolas"/>
              </a:rPr>
              <a:t>32</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pg_locks.objid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WHEN</a:t>
            </a:r>
            <a:r>
              <a:rPr lang="en-US" sz="800" dirty="0">
                <a:solidFill>
                  <a:srgbClr val="000000"/>
                </a:solidFill>
                <a:latin typeface="Consolas"/>
              </a:rPr>
              <a:t> </a:t>
            </a:r>
            <a:r>
              <a:rPr lang="en-US" sz="800" dirty="0" err="1">
                <a:solidFill>
                  <a:srgbClr val="000000"/>
                </a:solidFill>
                <a:latin typeface="Consolas"/>
              </a:rPr>
              <a:t>pg_locks.objid</a:t>
            </a:r>
            <a:r>
              <a:rPr lang="en-US" sz="800" dirty="0">
                <a:solidFill>
                  <a:srgbClr val="000000"/>
                </a:solidFill>
                <a:latin typeface="Consolas"/>
              </a:rPr>
              <a:t> </a:t>
            </a:r>
            <a:r>
              <a:rPr lang="en-US" sz="800" dirty="0">
                <a:solidFill>
                  <a:srgbClr val="808080"/>
                </a:solidFill>
                <a:latin typeface="Consolas"/>
              </a:rPr>
              <a:t>&lt;=</a:t>
            </a:r>
            <a:r>
              <a:rPr lang="en-US" sz="800" dirty="0">
                <a:solidFill>
                  <a:srgbClr val="000000"/>
                </a:solidFill>
                <a:latin typeface="Consolas"/>
              </a:rPr>
              <a:t> </a:t>
            </a:r>
            <a:r>
              <a:rPr lang="en-US" sz="800" b="1" dirty="0" smtClean="0">
                <a:solidFill>
                  <a:srgbClr val="800000"/>
                </a:solidFill>
                <a:latin typeface="Consolas"/>
              </a:rPr>
              <a:t>2147483647</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smtClean="0">
                <a:solidFill>
                  <a:srgbClr val="0000FF"/>
                </a:solidFill>
                <a:latin typeface="Consolas"/>
              </a:rPr>
              <a:t>THEN</a:t>
            </a:r>
            <a:r>
              <a:rPr lang="en-US" sz="800" dirty="0" smtClean="0">
                <a:solidFill>
                  <a:srgbClr val="000000"/>
                </a:solidFill>
                <a:latin typeface="Consolas"/>
              </a:rPr>
              <a:t> </a:t>
            </a:r>
            <a:r>
              <a:rPr lang="en-US" sz="800" dirty="0" err="1">
                <a:solidFill>
                  <a:srgbClr val="000000"/>
                </a:solidFill>
                <a:latin typeface="Consolas"/>
              </a:rPr>
              <a:t>pg_locks.objid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ELSE</a:t>
            </a:r>
            <a:r>
              <a:rPr lang="en-US" sz="800" dirty="0">
                <a:solidFill>
                  <a:srgbClr val="000000"/>
                </a:solidFill>
                <a:latin typeface="Consolas"/>
              </a:rPr>
              <a:t> </a:t>
            </a:r>
            <a:r>
              <a:rPr lang="en-US" sz="800" b="1" dirty="0">
                <a:solidFill>
                  <a:srgbClr val="800000"/>
                </a:solidFill>
                <a:latin typeface="Consolas"/>
              </a:rPr>
              <a:t>4294967295</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r>
              <a:rPr lang="en-US" sz="800" dirty="0">
                <a:solidFill>
                  <a:srgbClr val="808080"/>
                </a:solidFill>
                <a:latin typeface="Consolas"/>
              </a:rPr>
              <a:t>&lt;&lt;</a:t>
            </a:r>
            <a:r>
              <a:rPr lang="en-US" sz="800" dirty="0">
                <a:solidFill>
                  <a:srgbClr val="000000"/>
                </a:solidFill>
                <a:latin typeface="Consolas"/>
              </a:rPr>
              <a:t> </a:t>
            </a:r>
            <a:r>
              <a:rPr lang="en-US" sz="800" b="1" dirty="0">
                <a:solidFill>
                  <a:srgbClr val="800000"/>
                </a:solidFill>
                <a:latin typeface="Consolas"/>
              </a:rPr>
              <a:t>32</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pg_locks.objid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END</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lock_id</a:t>
            </a:r>
            <a:r>
              <a:rPr lang="en-US" sz="800" dirty="0" smtClean="0">
                <a:solidFill>
                  <a:srgbClr val="000000"/>
                </a:solidFill>
                <a:latin typeface="Consolas"/>
              </a:rPr>
              <a:t>,</a:t>
            </a:r>
            <a:br>
              <a:rPr lang="en-US" sz="800" dirty="0" smtClean="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pg_locks.objsubid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pg_locks.pid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pg_locks.mode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pg_locks.granted</a:t>
            </a:r>
            <a:r>
              <a:rPr lang="en-US" sz="800" dirty="0">
                <a:solidFill>
                  <a:srgbClr val="000000"/>
                </a:solidFill>
                <a:latin typeface="Consolas"/>
              </a:rPr>
              <a:t> </a:t>
            </a:r>
            <a:br>
              <a:rPr lang="en-US" sz="800" dirty="0">
                <a:solidFill>
                  <a:srgbClr val="000000"/>
                </a:solidFill>
                <a:latin typeface="Consolas"/>
              </a:rPr>
            </a:b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pg_locks</a:t>
            </a:r>
            <a:r>
              <a:rPr lang="en-US" sz="800" dirty="0">
                <a:solidFill>
                  <a:srgbClr val="000000"/>
                </a:solidFill>
                <a:latin typeface="Consolas"/>
              </a:rPr>
              <a:t> </a:t>
            </a:r>
            <a:br>
              <a:rPr lang="en-US" sz="800" dirty="0">
                <a:solidFill>
                  <a:srgbClr val="000000"/>
                </a:solidFill>
                <a:latin typeface="Consolas"/>
              </a:rPr>
            </a:br>
            <a:r>
              <a:rPr lang="en-US" sz="800" dirty="0">
                <a:solidFill>
                  <a:srgbClr val="808080"/>
                </a:solidFill>
                <a:latin typeface="Consolas"/>
              </a:rPr>
              <a:t>LEFT</a:t>
            </a:r>
            <a:r>
              <a:rPr lang="en-US" sz="800" dirty="0">
                <a:solidFill>
                  <a:srgbClr val="000000"/>
                </a:solidFill>
                <a:latin typeface="Consolas"/>
              </a:rPr>
              <a:t> </a:t>
            </a:r>
            <a:r>
              <a:rPr lang="en-US" sz="800" dirty="0">
                <a:solidFill>
                  <a:srgbClr val="808080"/>
                </a:solidFill>
                <a:latin typeface="Consolas"/>
              </a:rPr>
              <a:t>JOIN</a:t>
            </a:r>
            <a:r>
              <a:rPr lang="en-US" sz="800" dirty="0">
                <a:solidFill>
                  <a:srgbClr val="000000"/>
                </a:solidFill>
                <a:latin typeface="Consolas"/>
              </a:rPr>
              <a:t> </a:t>
            </a:r>
            <a:r>
              <a:rPr lang="en-US" sz="800" dirty="0" err="1">
                <a:solidFill>
                  <a:srgbClr val="000000"/>
                </a:solidFill>
                <a:latin typeface="Consolas"/>
              </a:rPr>
              <a:t>pg_stat_activity</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err="1">
                <a:solidFill>
                  <a:srgbClr val="000000"/>
                </a:solidFill>
                <a:latin typeface="Consolas"/>
              </a:rPr>
              <a:t>pg_locks.pid</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pg_stat_activity.pid</a:t>
            </a:r>
            <a:r>
              <a:rPr lang="en-US" sz="800" dirty="0">
                <a:solidFill>
                  <a:srgbClr val="000000"/>
                </a:solidFill>
                <a:latin typeface="Consolas"/>
              </a:rPr>
              <a:t> </a:t>
            </a:r>
            <a:br>
              <a:rPr lang="en-US" sz="800" dirty="0">
                <a:solidFill>
                  <a:srgbClr val="000000"/>
                </a:solidFill>
                <a:latin typeface="Consolas"/>
              </a:rPr>
            </a:br>
            <a:r>
              <a:rPr lang="en-US" sz="800" dirty="0">
                <a:solidFill>
                  <a:srgbClr val="0000FF"/>
                </a:solidFill>
                <a:latin typeface="Consolas"/>
              </a:rPr>
              <a:t>WHERE</a:t>
            </a:r>
            <a:r>
              <a:rPr lang="en-US" sz="800" dirty="0">
                <a:solidFill>
                  <a:srgbClr val="000000"/>
                </a:solidFill>
                <a:latin typeface="Consolas"/>
              </a:rPr>
              <a:t> </a:t>
            </a:r>
            <a:r>
              <a:rPr lang="en-US" sz="800" dirty="0" err="1">
                <a:solidFill>
                  <a:srgbClr val="000000"/>
                </a:solidFill>
                <a:latin typeface="Consolas"/>
              </a:rPr>
              <a:t>locktype</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'advisory</a:t>
            </a:r>
            <a:r>
              <a:rPr lang="en-US" sz="800" dirty="0" smtClean="0">
                <a:solidFill>
                  <a:srgbClr val="FF0000"/>
                </a:solidFill>
                <a:latin typeface="Consolas"/>
              </a:rPr>
              <a:t>'</a:t>
            </a:r>
            <a:r>
              <a:rPr lang="en-US" sz="800" dirty="0" smtClean="0">
                <a:solidFill>
                  <a:srgbClr val="000000"/>
                </a:solidFill>
                <a:latin typeface="Consolas"/>
              </a:rPr>
              <a:t>;</a:t>
            </a:r>
            <a:endParaRPr lang="en-US" sz="800" dirty="0">
              <a:latin typeface="Consolas"/>
            </a:endParaRPr>
          </a:p>
        </p:txBody>
      </p:sp>
      <p:sp>
        <p:nvSpPr>
          <p:cNvPr id="4" name="Date Placeholder 3"/>
          <p:cNvSpPr>
            <a:spLocks noGrp="1"/>
          </p:cNvSpPr>
          <p:nvPr>
            <p:ph type="dt" sz="half" idx="15"/>
          </p:nvPr>
        </p:nvSpPr>
        <p:spPr/>
        <p:txBody>
          <a:bodyPr/>
          <a:lstStyle/>
          <a:p>
            <a:r>
              <a:rPr lang="en-US" smtClean="0"/>
              <a:t>1/6/2015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23</a:t>
            </a:fld>
            <a:endParaRPr lang="en-US"/>
          </a:p>
        </p:txBody>
      </p:sp>
      <p:sp>
        <p:nvSpPr>
          <p:cNvPr id="6" name="Footer Placeholder 5"/>
          <p:cNvSpPr>
            <a:spLocks noGrp="1"/>
          </p:cNvSpPr>
          <p:nvPr>
            <p:ph type="ftr" sz="quarter" idx="17"/>
          </p:nvPr>
        </p:nvSpPr>
        <p:spPr/>
        <p:txBody>
          <a:bodyPr/>
          <a:lstStyle/>
          <a:p>
            <a:r>
              <a:rPr lang="en-US" smtClean="0"/>
              <a:t>Postgres Advisory Locks</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751154257"/>
              </p:ext>
            </p:extLst>
          </p:nvPr>
        </p:nvGraphicFramePr>
        <p:xfrm>
          <a:off x="3886200" y="1504950"/>
          <a:ext cx="1731010" cy="1463040"/>
        </p:xfrm>
        <a:graphic>
          <a:graphicData uri="http://schemas.openxmlformats.org/drawingml/2006/table">
            <a:tbl>
              <a:tblPr firstRow="1" bandRow="1">
                <a:tableStyleId>{2A488322-F2BA-4B5B-9748-0D474271808F}</a:tableStyleId>
              </a:tblPr>
              <a:tblGrid>
                <a:gridCol w="808355"/>
                <a:gridCol w="922655"/>
              </a:tblGrid>
              <a:tr h="0">
                <a:tc>
                  <a:txBody>
                    <a:bodyPr/>
                    <a:lstStyle/>
                    <a:p>
                      <a:r>
                        <a:rPr lang="en-US" sz="800" dirty="0" smtClean="0"/>
                        <a:t>Signed Integer</a:t>
                      </a:r>
                      <a:endParaRPr lang="en-US" sz="800" dirty="0"/>
                    </a:p>
                  </a:txBody>
                  <a:tcPr marT="0" marB="0"/>
                </a:tc>
                <a:tc>
                  <a:txBody>
                    <a:bodyPr/>
                    <a:lstStyle/>
                    <a:p>
                      <a:r>
                        <a:rPr lang="en-US" sz="800" dirty="0" smtClean="0"/>
                        <a:t>Unsigned</a:t>
                      </a:r>
                      <a:r>
                        <a:rPr lang="en-US" sz="800" baseline="0" dirty="0" smtClean="0"/>
                        <a:t> Integer</a:t>
                      </a:r>
                      <a:endParaRPr lang="en-US" sz="800" dirty="0"/>
                    </a:p>
                  </a:txBody>
                  <a:tcPr marT="0" marB="0"/>
                </a:tc>
              </a:tr>
              <a:tr h="0">
                <a:tc>
                  <a:txBody>
                    <a:bodyPr/>
                    <a:lstStyle/>
                    <a:p>
                      <a:r>
                        <a:rPr lang="en-US" sz="800" dirty="0" smtClean="0"/>
                        <a:t>0</a:t>
                      </a:r>
                      <a:endParaRPr lang="en-US" sz="800" dirty="0"/>
                    </a:p>
                  </a:txBody>
                  <a:tcPr marT="0" marB="0"/>
                </a:tc>
                <a:tc>
                  <a:txBody>
                    <a:bodyPr/>
                    <a:lstStyle/>
                    <a:p>
                      <a:r>
                        <a:rPr lang="en-US" sz="800" dirty="0" smtClean="0"/>
                        <a:t>0</a:t>
                      </a:r>
                      <a:endParaRPr lang="en-US" sz="800" dirty="0"/>
                    </a:p>
                  </a:txBody>
                  <a:tcPr marT="0" marB="0"/>
                </a:tc>
              </a:tr>
              <a:tr h="0">
                <a:tc>
                  <a:txBody>
                    <a:bodyPr/>
                    <a:lstStyle/>
                    <a:p>
                      <a:r>
                        <a:rPr lang="en-US" sz="800" dirty="0" smtClean="0"/>
                        <a:t>1</a:t>
                      </a:r>
                      <a:endParaRPr lang="en-US" sz="800" dirty="0"/>
                    </a:p>
                  </a:txBody>
                  <a:tcPr marT="0" marB="0"/>
                </a:tc>
                <a:tc>
                  <a:txBody>
                    <a:bodyPr/>
                    <a:lstStyle/>
                    <a:p>
                      <a:r>
                        <a:rPr lang="en-US" sz="800" dirty="0" smtClean="0"/>
                        <a:t>1</a:t>
                      </a:r>
                      <a:endParaRPr lang="en-US" sz="800" dirty="0"/>
                    </a:p>
                  </a:txBody>
                  <a:tcPr marT="0" marB="0"/>
                </a:tc>
              </a:tr>
              <a:tr h="0">
                <a:tc>
                  <a:txBody>
                    <a:bodyPr/>
                    <a:lstStyle/>
                    <a:p>
                      <a:r>
                        <a:rPr lang="en-US" sz="800" dirty="0" smtClean="0"/>
                        <a:t>2</a:t>
                      </a:r>
                      <a:endParaRPr lang="en-US" sz="800" dirty="0"/>
                    </a:p>
                  </a:txBody>
                  <a:tcPr marT="0" marB="0"/>
                </a:tc>
                <a:tc>
                  <a:txBody>
                    <a:bodyPr/>
                    <a:lstStyle/>
                    <a:p>
                      <a:r>
                        <a:rPr lang="en-US" sz="800" dirty="0" smtClean="0"/>
                        <a:t>2</a:t>
                      </a:r>
                      <a:endParaRPr lang="en-US" sz="800" dirty="0"/>
                    </a:p>
                  </a:txBody>
                  <a:tcPr marT="0" marB="0"/>
                </a:tc>
              </a:tr>
              <a:tr h="0">
                <a:tc>
                  <a:txBody>
                    <a:bodyPr/>
                    <a:lstStyle/>
                    <a:p>
                      <a:r>
                        <a:rPr lang="en-US" sz="800" dirty="0" smtClean="0"/>
                        <a:t>…</a:t>
                      </a:r>
                      <a:endParaRPr lang="en-US" sz="800" dirty="0"/>
                    </a:p>
                  </a:txBody>
                  <a:tcPr marT="0" marB="0"/>
                </a:tc>
                <a:tc>
                  <a:txBody>
                    <a:bodyPr/>
                    <a:lstStyle/>
                    <a:p>
                      <a:r>
                        <a:rPr lang="en-US" sz="800" dirty="0" smtClean="0"/>
                        <a:t>…</a:t>
                      </a:r>
                      <a:endParaRPr lang="en-US" sz="800" dirty="0"/>
                    </a:p>
                  </a:txBody>
                  <a:tcPr marT="0" marB="0"/>
                </a:tc>
              </a:tr>
              <a:tr h="0">
                <a:tc>
                  <a:txBody>
                    <a:bodyPr/>
                    <a:lstStyle/>
                    <a:p>
                      <a:r>
                        <a:rPr lang="en-US" sz="800" dirty="0" smtClean="0"/>
                        <a:t>2147183646</a:t>
                      </a:r>
                      <a:endParaRPr lang="en-US" sz="800" dirty="0"/>
                    </a:p>
                  </a:txBody>
                  <a:tcPr marT="0" marB="0"/>
                </a:tc>
                <a:tc>
                  <a:txBody>
                    <a:bodyPr/>
                    <a:lstStyle/>
                    <a:p>
                      <a:r>
                        <a:rPr lang="en-US" sz="800" dirty="0" smtClean="0"/>
                        <a:t>2147183646</a:t>
                      </a:r>
                      <a:endParaRPr lang="en-US" sz="800" dirty="0"/>
                    </a:p>
                  </a:txBody>
                  <a:tcPr marT="0" marB="0"/>
                </a:tc>
              </a:tr>
              <a:tr h="0">
                <a:tc>
                  <a:txBody>
                    <a:bodyPr/>
                    <a:lstStyle/>
                    <a:p>
                      <a:r>
                        <a:rPr lang="en-US" sz="800" dirty="0" smtClean="0"/>
                        <a:t>2147183647</a:t>
                      </a:r>
                      <a:endParaRPr lang="en-US" sz="800" dirty="0"/>
                    </a:p>
                  </a:txBody>
                  <a:tcPr marT="0" marB="0"/>
                </a:tc>
                <a:tc>
                  <a:txBody>
                    <a:bodyPr/>
                    <a:lstStyle/>
                    <a:p>
                      <a:r>
                        <a:rPr lang="en-US" sz="800" dirty="0" smtClean="0"/>
                        <a:t>2147183647</a:t>
                      </a:r>
                      <a:endParaRPr lang="en-US" sz="800" dirty="0"/>
                    </a:p>
                  </a:txBody>
                  <a:tcPr marT="0" marB="0"/>
                </a:tc>
              </a:tr>
              <a:tr h="0">
                <a:tc>
                  <a:txBody>
                    <a:bodyPr/>
                    <a:lstStyle/>
                    <a:p>
                      <a:r>
                        <a:rPr lang="en-US" sz="800" dirty="0" smtClean="0"/>
                        <a:t>-2147183648</a:t>
                      </a:r>
                      <a:endParaRPr lang="en-US" sz="800" dirty="0"/>
                    </a:p>
                  </a:txBody>
                  <a:tcPr marT="0" marB="0"/>
                </a:tc>
                <a:tc>
                  <a:txBody>
                    <a:bodyPr/>
                    <a:lstStyle/>
                    <a:p>
                      <a:r>
                        <a:rPr lang="en-US" sz="800" dirty="0" smtClean="0"/>
                        <a:t>2147183648</a:t>
                      </a:r>
                      <a:endParaRPr lang="en-US" sz="800" dirty="0"/>
                    </a:p>
                  </a:txBody>
                  <a:tcPr marT="0" marB="0"/>
                </a:tc>
              </a:tr>
              <a:tr h="0">
                <a:tc>
                  <a:txBody>
                    <a:bodyPr/>
                    <a:lstStyle/>
                    <a:p>
                      <a:r>
                        <a:rPr lang="en-US" sz="800" dirty="0" smtClean="0"/>
                        <a:t>-2147183647</a:t>
                      </a:r>
                      <a:endParaRPr lang="en-US" sz="800" dirty="0"/>
                    </a:p>
                  </a:txBody>
                  <a:tcPr marT="0" marB="0"/>
                </a:tc>
                <a:tc>
                  <a:txBody>
                    <a:bodyPr/>
                    <a:lstStyle/>
                    <a:p>
                      <a:r>
                        <a:rPr lang="en-US" sz="800" dirty="0" smtClean="0"/>
                        <a:t>2147183649</a:t>
                      </a:r>
                      <a:endParaRPr lang="en-US" sz="800" dirty="0"/>
                    </a:p>
                  </a:txBody>
                  <a:tcPr marT="0" marB="0"/>
                </a:tc>
              </a:tr>
              <a:tr h="0">
                <a:tc>
                  <a:txBody>
                    <a:bodyPr/>
                    <a:lstStyle/>
                    <a:p>
                      <a:r>
                        <a:rPr lang="en-US" sz="800" dirty="0" smtClean="0"/>
                        <a:t>…</a:t>
                      </a:r>
                      <a:endParaRPr lang="en-US" sz="800" dirty="0"/>
                    </a:p>
                  </a:txBody>
                  <a:tcPr marT="0" marB="0"/>
                </a:tc>
                <a:tc>
                  <a:txBody>
                    <a:bodyPr/>
                    <a:lstStyle/>
                    <a:p>
                      <a:r>
                        <a:rPr lang="en-US" sz="800" dirty="0" smtClean="0"/>
                        <a:t>…</a:t>
                      </a:r>
                      <a:endParaRPr lang="en-US" sz="800" dirty="0"/>
                    </a:p>
                  </a:txBody>
                  <a:tcPr marT="0" marB="0"/>
                </a:tc>
              </a:tr>
              <a:tr h="0">
                <a:tc>
                  <a:txBody>
                    <a:bodyPr/>
                    <a:lstStyle/>
                    <a:p>
                      <a:r>
                        <a:rPr lang="en-US" sz="800" dirty="0" smtClean="0"/>
                        <a:t>-2</a:t>
                      </a:r>
                      <a:endParaRPr lang="en-US" sz="800" dirty="0"/>
                    </a:p>
                  </a:txBody>
                  <a:tcPr marT="0" marB="0"/>
                </a:tc>
                <a:tc>
                  <a:txBody>
                    <a:bodyPr/>
                    <a:lstStyle/>
                    <a:p>
                      <a:r>
                        <a:rPr lang="en-US" sz="800" dirty="0" smtClean="0"/>
                        <a:t>4294967294</a:t>
                      </a:r>
                      <a:endParaRPr lang="en-US" sz="800" dirty="0"/>
                    </a:p>
                  </a:txBody>
                  <a:tcPr marT="0" marB="0"/>
                </a:tc>
              </a:tr>
              <a:tr h="0">
                <a:tc>
                  <a:txBody>
                    <a:bodyPr/>
                    <a:lstStyle/>
                    <a:p>
                      <a:r>
                        <a:rPr lang="en-US" sz="800" dirty="0" smtClean="0"/>
                        <a:t>-1</a:t>
                      </a:r>
                      <a:endParaRPr lang="en-US" sz="800" dirty="0"/>
                    </a:p>
                  </a:txBody>
                  <a:tcPr marT="0" marB="0"/>
                </a:tc>
                <a:tc>
                  <a:txBody>
                    <a:bodyPr/>
                    <a:lstStyle/>
                    <a:p>
                      <a:r>
                        <a:rPr lang="en-US" sz="800" dirty="0" smtClean="0"/>
                        <a:t>4294967295</a:t>
                      </a:r>
                      <a:endParaRPr lang="en-US" sz="800" dirty="0"/>
                    </a:p>
                  </a:txBody>
                  <a:tcPr marT="0" marB="0"/>
                </a:tc>
              </a:tr>
            </a:tbl>
          </a:graphicData>
        </a:graphic>
      </p:graphicFrame>
      <p:sp>
        <p:nvSpPr>
          <p:cNvPr id="11" name="TextBox 10"/>
          <p:cNvSpPr txBox="1"/>
          <p:nvPr/>
        </p:nvSpPr>
        <p:spPr>
          <a:xfrm>
            <a:off x="5715000" y="1504950"/>
            <a:ext cx="3200400" cy="1815882"/>
          </a:xfrm>
          <a:prstGeom prst="rect">
            <a:avLst/>
          </a:prstGeom>
          <a:noFill/>
        </p:spPr>
        <p:txBody>
          <a:bodyPr wrap="square" rtlCol="0">
            <a:spAutoFit/>
          </a:bodyPr>
          <a:lstStyle/>
          <a:p>
            <a:r>
              <a:rPr lang="en-US" sz="1400" dirty="0" smtClean="0"/>
              <a:t>When converting signed integers to unsigned integers, once you get to the largest signed integer, then next number higher will be the largest negative number and then you will continue higher with the unsigned integer while counting down to -1 with the signed integer.</a:t>
            </a:r>
            <a:endParaRPr lang="en-US" sz="1400" dirty="0"/>
          </a:p>
        </p:txBody>
      </p:sp>
    </p:spTree>
    <p:extLst>
      <p:ext uri="{BB962C8B-B14F-4D97-AF65-F5344CB8AC3E}">
        <p14:creationId xmlns:p14="http://schemas.microsoft.com/office/powerpoint/2010/main" val="24850553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Convert Unsigned </a:t>
            </a:r>
            <a:r>
              <a:rPr lang="en-US" dirty="0" err="1"/>
              <a:t>Int</a:t>
            </a:r>
            <a:r>
              <a:rPr lang="en-US" dirty="0"/>
              <a:t> (OID) to Signed </a:t>
            </a:r>
            <a:r>
              <a:rPr lang="en-US" dirty="0" err="1"/>
              <a:t>BigInt</a:t>
            </a:r>
            <a:endParaRPr lang="en-US" dirty="0"/>
          </a:p>
        </p:txBody>
      </p:sp>
      <p:graphicFrame>
        <p:nvGraphicFramePr>
          <p:cNvPr id="9" name="Content Placeholder 8"/>
          <p:cNvGraphicFramePr>
            <a:graphicFrameLocks noGrp="1"/>
          </p:cNvGraphicFramePr>
          <p:nvPr>
            <p:ph sz="quarter" idx="13"/>
            <p:extLst>
              <p:ext uri="{D42A27DB-BD31-4B8C-83A1-F6EECF244321}">
                <p14:modId xmlns:p14="http://schemas.microsoft.com/office/powerpoint/2010/main" val="1844561458"/>
              </p:ext>
            </p:extLst>
          </p:nvPr>
        </p:nvGraphicFramePr>
        <p:xfrm>
          <a:off x="3200400" y="3562350"/>
          <a:ext cx="5750307" cy="1234440"/>
        </p:xfrm>
        <a:graphic>
          <a:graphicData uri="http://schemas.openxmlformats.org/drawingml/2006/table">
            <a:tbl>
              <a:tblPr firstRow="1" bandRow="1">
                <a:tableStyleId>{2A488322-F2BA-4B5B-9748-0D474271808F}</a:tableStyleId>
              </a:tblPr>
              <a:tblGrid>
                <a:gridCol w="2559114"/>
                <a:gridCol w="566801"/>
                <a:gridCol w="566801"/>
                <a:gridCol w="612839"/>
                <a:gridCol w="1024001"/>
                <a:gridCol w="420751"/>
              </a:tblGrid>
              <a:tr h="0">
                <a:tc>
                  <a:txBody>
                    <a:bodyPr/>
                    <a:lstStyle/>
                    <a:p>
                      <a:r>
                        <a:rPr lang="en-US" sz="800" dirty="0" err="1" smtClean="0"/>
                        <a:t>sql</a:t>
                      </a:r>
                      <a:endParaRPr lang="en-US" sz="800" dirty="0"/>
                    </a:p>
                  </a:txBody>
                  <a:tcPr marL="18288" marR="18288" marT="0" marB="0"/>
                </a:tc>
                <a:tc>
                  <a:txBody>
                    <a:bodyPr/>
                    <a:lstStyle/>
                    <a:p>
                      <a:r>
                        <a:rPr lang="en-US" sz="800" dirty="0" err="1" smtClean="0"/>
                        <a:t>classid</a:t>
                      </a:r>
                      <a:endParaRPr lang="en-US" sz="800" dirty="0"/>
                    </a:p>
                  </a:txBody>
                  <a:tcPr marL="18288" marR="18288" marT="0" marB="0"/>
                </a:tc>
                <a:tc>
                  <a:txBody>
                    <a:bodyPr/>
                    <a:lstStyle/>
                    <a:p>
                      <a:r>
                        <a:rPr lang="en-US" sz="800" dirty="0" err="1" smtClean="0"/>
                        <a:t>objid</a:t>
                      </a:r>
                      <a:endParaRPr lang="en-US" sz="800" dirty="0"/>
                    </a:p>
                  </a:txBody>
                  <a:tcPr marL="18288" marR="18288" marT="0" marB="0"/>
                </a:tc>
                <a:tc>
                  <a:txBody>
                    <a:bodyPr/>
                    <a:lstStyle/>
                    <a:p>
                      <a:r>
                        <a:rPr lang="en-US" sz="800" dirty="0" err="1" smtClean="0"/>
                        <a:t>lock_class_id</a:t>
                      </a:r>
                      <a:endParaRPr lang="en-US" sz="800" dirty="0"/>
                    </a:p>
                  </a:txBody>
                  <a:tcPr marL="18288" marR="18288" marT="0" marB="0"/>
                </a:tc>
                <a:tc>
                  <a:txBody>
                    <a:bodyPr/>
                    <a:lstStyle/>
                    <a:p>
                      <a:r>
                        <a:rPr lang="en-US" sz="800" dirty="0" err="1" smtClean="0"/>
                        <a:t>lock_id</a:t>
                      </a:r>
                      <a:endParaRPr lang="en-US" sz="800" dirty="0"/>
                    </a:p>
                  </a:txBody>
                  <a:tcPr marL="18288" marR="18288" marT="0" marB="0"/>
                </a:tc>
                <a:tc>
                  <a:txBody>
                    <a:bodyPr/>
                    <a:lstStyle/>
                    <a:p>
                      <a:r>
                        <a:rPr lang="en-US" sz="800" dirty="0" err="1" smtClean="0"/>
                        <a:t>objsubid</a:t>
                      </a:r>
                      <a:endParaRPr lang="en-US" sz="800" dirty="0"/>
                    </a:p>
                  </a:txBody>
                  <a:tcPr marL="18288" marR="18288" marT="0" marB="0"/>
                </a:tc>
              </a:tr>
              <a:tr h="0">
                <a:tc>
                  <a:txBody>
                    <a:bodyPr/>
                    <a:lstStyle/>
                    <a:p>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0</a:t>
                      </a:r>
                      <a:r>
                        <a:rPr lang="en-US" sz="800" dirty="0" smtClean="0">
                          <a:solidFill>
                            <a:srgbClr val="000000"/>
                          </a:solidFill>
                          <a:latin typeface="Consolas"/>
                        </a:rPr>
                        <a:t>);</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1</a:t>
                      </a:r>
                      <a:r>
                        <a:rPr lang="en-US" sz="800" dirty="0" smtClean="0">
                          <a:solidFill>
                            <a:srgbClr val="000000"/>
                          </a:solidFill>
                          <a:latin typeface="Consolas"/>
                        </a:rPr>
                        <a:t>);</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-1</a:t>
                      </a:r>
                      <a:r>
                        <a:rPr lang="en-US" sz="800" dirty="0" smtClean="0">
                          <a:solidFill>
                            <a:srgbClr val="000000"/>
                          </a:solidFill>
                          <a:latin typeface="Consolas"/>
                        </a:rPr>
                        <a:t>);</a:t>
                      </a:r>
                      <a:endParaRPr lang="en-US" sz="800" dirty="0"/>
                    </a:p>
                  </a:txBody>
                  <a:tcPr marL="18288" marR="18288" marT="0" marB="0" anchor="ctr"/>
                </a:tc>
                <a:tc>
                  <a:txBody>
                    <a:bodyPr/>
                    <a:lstStyle/>
                    <a:p>
                      <a:pPr algn="r"/>
                      <a:r>
                        <a:rPr lang="en-US" sz="800" dirty="0" smtClean="0"/>
                        <a:t>4294967295</a:t>
                      </a:r>
                      <a:endParaRPr lang="en-US" sz="800" dirty="0"/>
                    </a:p>
                  </a:txBody>
                  <a:tcPr marL="18288" marR="18288" marT="0" marB="0" anchor="ctr"/>
                </a:tc>
                <a:tc>
                  <a:txBody>
                    <a:bodyPr/>
                    <a:lstStyle/>
                    <a:p>
                      <a:pPr algn="r"/>
                      <a:r>
                        <a:rPr lang="en-US" sz="800" dirty="0" smtClean="0"/>
                        <a:t>4294967295</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-2</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4294967295</a:t>
                      </a:r>
                      <a:endParaRPr lang="en-US" sz="800" dirty="0"/>
                    </a:p>
                  </a:txBody>
                  <a:tcPr marL="18288" marR="18288" marT="0" marB="0" anchor="ctr"/>
                </a:tc>
                <a:tc>
                  <a:txBody>
                    <a:bodyPr/>
                    <a:lstStyle/>
                    <a:p>
                      <a:pPr algn="r"/>
                      <a:r>
                        <a:rPr lang="en-US" sz="800" dirty="0" smtClean="0"/>
                        <a:t>4294967294</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-2</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2147483647</a:t>
                      </a:r>
                      <a:r>
                        <a:rPr lang="en-US" sz="800" dirty="0" smtClean="0">
                          <a:solidFill>
                            <a:srgbClr val="000000"/>
                          </a:solidFill>
                          <a:latin typeface="Consolas"/>
                        </a:rPr>
                        <a:t>);</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2147483647</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2147483647</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-2147483648</a:t>
                      </a:r>
                      <a:r>
                        <a:rPr lang="en-US" sz="800" dirty="0" smtClean="0">
                          <a:solidFill>
                            <a:srgbClr val="000000"/>
                          </a:solidFill>
                          <a:latin typeface="Consolas"/>
                        </a:rPr>
                        <a:t>);</a:t>
                      </a:r>
                      <a:endParaRPr lang="en-US" sz="800" dirty="0" smtClean="0"/>
                    </a:p>
                  </a:txBody>
                  <a:tcPr marL="18288" marR="18288" marT="0"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800" dirty="0" smtClean="0"/>
                        <a:t>4294967295</a:t>
                      </a:r>
                    </a:p>
                  </a:txBody>
                  <a:tcPr marL="18288" marR="18288" marT="0" marB="0" anchor="ctr"/>
                </a:tc>
                <a:tc>
                  <a:txBody>
                    <a:bodyPr/>
                    <a:lstStyle/>
                    <a:p>
                      <a:pPr algn="r"/>
                      <a:r>
                        <a:rPr lang="en-US" sz="800" dirty="0" smtClean="0"/>
                        <a:t>2147483648</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-2147483648</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0,2147483647</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800" dirty="0" smtClean="0"/>
                        <a:t>2147483647</a:t>
                      </a:r>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800" dirty="0" smtClean="0"/>
                        <a:t>2147483647</a:t>
                      </a:r>
                    </a:p>
                  </a:txBody>
                  <a:tcPr marL="18288" marR="18288" marT="0" marB="0" anchor="ctr"/>
                </a:tc>
                <a:tc>
                  <a:txBody>
                    <a:bodyPr/>
                    <a:lstStyle/>
                    <a:p>
                      <a:pPr algn="r"/>
                      <a:r>
                        <a:rPr lang="en-US" sz="800" dirty="0" smtClean="0"/>
                        <a:t>2</a:t>
                      </a:r>
                      <a:endParaRPr lang="en-US" sz="800" dirty="0"/>
                    </a:p>
                  </a:txBody>
                  <a:tcPr marL="18288" marR="18288" marT="0" marB="0" anchor="ctr"/>
                </a:tc>
              </a:tr>
              <a:tr h="1371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1,0</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c>
                  <a:txBody>
                    <a:bodyPr/>
                    <a:lstStyle/>
                    <a:p>
                      <a:pPr algn="r"/>
                      <a:r>
                        <a:rPr lang="en-US" sz="800" dirty="0" smtClean="0"/>
                        <a:t>0</a:t>
                      </a:r>
                      <a:endParaRPr lang="en-US" sz="800" dirty="0"/>
                    </a:p>
                  </a:txBody>
                  <a:tcPr marL="18288" marR="18288" marT="0" marB="0" anchor="ctr"/>
                </a:tc>
                <a:tc>
                  <a:txBody>
                    <a:bodyPr/>
                    <a:lstStyle/>
                    <a:p>
                      <a:pPr algn="r"/>
                      <a:r>
                        <a:rPr lang="en-US" sz="800" dirty="0" smtClean="0"/>
                        <a:t>2</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9223372036854775000</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2147483647</a:t>
                      </a:r>
                      <a:endParaRPr lang="en-US" sz="800" dirty="0"/>
                    </a:p>
                  </a:txBody>
                  <a:tcPr marL="18288" marR="18288" marT="0" marB="0" anchor="ctr"/>
                </a:tc>
                <a:tc>
                  <a:txBody>
                    <a:bodyPr/>
                    <a:lstStyle/>
                    <a:p>
                      <a:pPr algn="r"/>
                      <a:r>
                        <a:rPr lang="en-US" sz="800" dirty="0" smtClean="0"/>
                        <a:t>4294966488</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9223372036854775000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bl>
          </a:graphicData>
        </a:graphic>
      </p:graphicFrame>
      <p:sp>
        <p:nvSpPr>
          <p:cNvPr id="8" name="Content Placeholder 7"/>
          <p:cNvSpPr>
            <a:spLocks noGrp="1"/>
          </p:cNvSpPr>
          <p:nvPr>
            <p:ph sz="quarter" idx="14"/>
          </p:nvPr>
        </p:nvSpPr>
        <p:spPr>
          <a:xfrm>
            <a:off x="457200" y="1504950"/>
            <a:ext cx="3810000" cy="3276600"/>
          </a:xfrm>
        </p:spPr>
        <p:txBody>
          <a:bodyPr>
            <a:noAutofit/>
          </a:bodyPr>
          <a:lstStyle/>
          <a:p>
            <a:pPr marL="0" indent="0">
              <a:buNone/>
            </a:pPr>
            <a:r>
              <a:rPr lang="en-US" sz="800" dirty="0">
                <a:solidFill>
                  <a:srgbClr val="000000"/>
                </a:solidFill>
                <a:latin typeface="Consolas"/>
              </a:rPr>
              <a:t>-- </a:t>
            </a:r>
            <a:r>
              <a:rPr lang="en-US" sz="800" dirty="0" err="1" smtClean="0">
                <a:solidFill>
                  <a:srgbClr val="000000"/>
                </a:solidFill>
                <a:latin typeface="Consolas"/>
              </a:rPr>
              <a:t>lock_class_id</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FF00FF"/>
                </a:solidFill>
                <a:latin typeface="Consolas"/>
              </a:rPr>
              <a:t>CASE</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-- 1 </a:t>
            </a:r>
            <a:r>
              <a:rPr lang="en-US" sz="800" dirty="0" err="1">
                <a:solidFill>
                  <a:srgbClr val="000000"/>
                </a:solidFill>
                <a:latin typeface="Consolas"/>
              </a:rPr>
              <a:t>BigInt</a:t>
            </a:r>
            <a:r>
              <a:rPr lang="en-US" sz="800" dirty="0">
                <a:solidFill>
                  <a:srgbClr val="000000"/>
                </a:solidFill>
                <a:latin typeface="Consolas"/>
              </a:rPr>
              <a:t> as 2 OIDS (Null Value</a:t>
            </a:r>
            <a:r>
              <a:rPr lang="en-US" sz="800" dirty="0" smtClean="0">
                <a:solidFill>
                  <a:srgbClr val="000000"/>
                </a:solidFill>
                <a:latin typeface="Consolas"/>
              </a:rPr>
              <a:t>)</a:t>
            </a:r>
            <a:br>
              <a:rPr lang="en-US" sz="800" dirty="0" smtClean="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WHEN</a:t>
            </a:r>
            <a:r>
              <a:rPr lang="en-US" sz="800" dirty="0" smtClean="0">
                <a:solidFill>
                  <a:srgbClr val="000000"/>
                </a:solidFill>
                <a:latin typeface="Consolas"/>
              </a:rPr>
              <a:t> </a:t>
            </a:r>
            <a:r>
              <a:rPr lang="en-US" sz="800" dirty="0" err="1">
                <a:solidFill>
                  <a:srgbClr val="000000"/>
                </a:solidFill>
                <a:latin typeface="Consolas"/>
              </a:rPr>
              <a:t>pg_locks.objsubid</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b="1" dirty="0">
                <a:solidFill>
                  <a:srgbClr val="800000"/>
                </a:solidFill>
                <a:latin typeface="Consolas"/>
              </a:rPr>
              <a:t>1</a:t>
            </a:r>
            <a:r>
              <a:rPr lang="en-US" sz="800" dirty="0">
                <a:solidFill>
                  <a:srgbClr val="000000"/>
                </a:solidFill>
                <a:latin typeface="Consolas"/>
              </a:rPr>
              <a:t> </a:t>
            </a:r>
            <a:r>
              <a:rPr lang="en-US" sz="800" dirty="0" smtClean="0">
                <a:solidFill>
                  <a:srgbClr val="0000FF"/>
                </a:solidFill>
                <a:latin typeface="Consolas"/>
              </a:rPr>
              <a:t>THEN</a:t>
            </a:r>
            <a:r>
              <a:rPr lang="en-US" sz="800" dirty="0" smtClean="0">
                <a:solidFill>
                  <a:srgbClr val="000000"/>
                </a:solidFill>
                <a:latin typeface="Consolas"/>
              </a:rPr>
              <a:t> </a:t>
            </a:r>
            <a:r>
              <a:rPr lang="en-US" sz="800" dirty="0">
                <a:solidFill>
                  <a:srgbClr val="0000FF"/>
                </a:solidFill>
                <a:latin typeface="Consolas"/>
              </a:rPr>
              <a:t>NULL</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-- 2 </a:t>
            </a:r>
            <a:r>
              <a:rPr lang="en-US" sz="800" dirty="0" err="1">
                <a:solidFill>
                  <a:srgbClr val="000000"/>
                </a:solidFill>
                <a:latin typeface="Consolas"/>
              </a:rPr>
              <a:t>Int's</a:t>
            </a:r>
            <a:r>
              <a:rPr lang="en-US" sz="800" dirty="0">
                <a:solidFill>
                  <a:srgbClr val="000000"/>
                </a:solidFill>
                <a:latin typeface="Consolas"/>
              </a:rPr>
              <a:t> as 2 </a:t>
            </a:r>
            <a:r>
              <a:rPr lang="en-US" sz="800" dirty="0" smtClean="0">
                <a:solidFill>
                  <a:srgbClr val="000000"/>
                </a:solidFill>
                <a:latin typeface="Consolas"/>
              </a:rPr>
              <a:t>OIDS</a:t>
            </a: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ELSE</a:t>
            </a:r>
            <a:r>
              <a:rPr lang="en-US" sz="800" dirty="0" smtClean="0">
                <a:solidFill>
                  <a:srgbClr val="000000"/>
                </a:solidFill>
                <a:latin typeface="Consolas"/>
              </a:rPr>
              <a:t> </a:t>
            </a:r>
            <a:r>
              <a:rPr lang="en-US" sz="800" dirty="0" err="1" smtClean="0">
                <a:solidFill>
                  <a:srgbClr val="000000"/>
                </a:solidFill>
                <a:latin typeface="Consolas"/>
              </a:rPr>
              <a:t>pg_locks.classid</a:t>
            </a:r>
            <a:r>
              <a:rPr lang="en-US" sz="800" dirty="0" smtClean="0">
                <a:solidFill>
                  <a:srgbClr val="000000"/>
                </a:solidFill>
                <a:latin typeface="Consolas"/>
              </a:rPr>
              <a:t>::</a:t>
            </a:r>
            <a:r>
              <a:rPr lang="en-US" sz="800" dirty="0" err="1" smtClean="0">
                <a:solidFill>
                  <a:srgbClr val="000000"/>
                </a:solidFill>
                <a:latin typeface="Consolas"/>
              </a:rPr>
              <a:t>bigint</a:t>
            </a:r>
            <a:r>
              <a:rPr lang="en-US" sz="800" dirty="0" smtClean="0">
                <a:solidFill>
                  <a:srgbClr val="000000"/>
                </a:solidFill>
                <a:latin typeface="Consolas"/>
              </a:rPr>
              <a:t>::bit(32)::integer::</a:t>
            </a:r>
            <a:r>
              <a:rPr lang="en-US" sz="800" dirty="0" err="1" smtClean="0">
                <a:solidFill>
                  <a:srgbClr val="000000"/>
                </a:solidFill>
                <a:latin typeface="Consolas"/>
              </a:rPr>
              <a:t>bigint</a:t>
            </a: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FF"/>
                </a:solidFill>
                <a:latin typeface="Consolas"/>
              </a:rPr>
              <a:t>END</a:t>
            </a:r>
            <a:r>
              <a:rPr lang="en-US" sz="800" dirty="0" smtClean="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lock_class_id</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00"/>
                </a:solidFill>
                <a:latin typeface="Consolas"/>
              </a:rPr>
              <a:t>-- </a:t>
            </a:r>
            <a:r>
              <a:rPr lang="en-US" sz="800" dirty="0" err="1" smtClean="0">
                <a:solidFill>
                  <a:srgbClr val="000000"/>
                </a:solidFill>
                <a:latin typeface="Consolas"/>
              </a:rPr>
              <a:t>lock_id</a:t>
            </a:r>
            <a:r>
              <a:rPr lang="en-US" sz="800" dirty="0">
                <a:solidFill>
                  <a:srgbClr val="000000"/>
                </a:solidFill>
                <a:latin typeface="Consolas"/>
              </a:rPr>
              <a:t/>
            </a:r>
            <a:br>
              <a:rPr lang="en-US" sz="800" dirty="0">
                <a:solidFill>
                  <a:srgbClr val="000000"/>
                </a:solidFill>
                <a:latin typeface="Consolas"/>
              </a:rPr>
            </a:br>
            <a:r>
              <a:rPr lang="en-US" sz="800" dirty="0" smtClean="0">
                <a:solidFill>
                  <a:srgbClr val="FF00FF"/>
                </a:solidFill>
                <a:latin typeface="Consolas"/>
              </a:rPr>
              <a:t>CASE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-- 1 </a:t>
            </a:r>
            <a:r>
              <a:rPr lang="en-US" sz="800" dirty="0" err="1">
                <a:solidFill>
                  <a:srgbClr val="000000"/>
                </a:solidFill>
                <a:latin typeface="Consolas"/>
              </a:rPr>
              <a:t>BigInt</a:t>
            </a:r>
            <a:r>
              <a:rPr lang="en-US" sz="800" dirty="0">
                <a:solidFill>
                  <a:srgbClr val="000000"/>
                </a:solidFill>
                <a:latin typeface="Consolas"/>
              </a:rPr>
              <a:t> as 2 OIDS (Null Value)</a:t>
            </a:r>
            <a:br>
              <a:rPr lang="en-US" sz="800" dirty="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WHEN</a:t>
            </a:r>
            <a:r>
              <a:rPr lang="en-US" sz="800" dirty="0" smtClean="0">
                <a:solidFill>
                  <a:srgbClr val="000000"/>
                </a:solidFill>
                <a:latin typeface="Consolas"/>
              </a:rPr>
              <a:t> </a:t>
            </a:r>
            <a:r>
              <a:rPr lang="en-US" sz="800" dirty="0" err="1">
                <a:solidFill>
                  <a:srgbClr val="000000"/>
                </a:solidFill>
                <a:latin typeface="Consolas"/>
              </a:rPr>
              <a:t>pg_locks.objsubid</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b="1" dirty="0">
                <a:solidFill>
                  <a:srgbClr val="800000"/>
                </a:solidFill>
                <a:latin typeface="Consolas"/>
              </a:rPr>
              <a:t>1</a:t>
            </a:r>
            <a:r>
              <a:rPr lang="en-US" sz="800" dirty="0">
                <a:solidFill>
                  <a:srgbClr val="000000"/>
                </a:solidFill>
                <a:latin typeface="Consolas"/>
              </a:rPr>
              <a:t> </a:t>
            </a:r>
            <a:br>
              <a:rPr lang="en-US" sz="800" dirty="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THEN</a:t>
            </a:r>
            <a:r>
              <a:rPr lang="en-US" sz="800" dirty="0" smtClean="0">
                <a:solidFill>
                  <a:srgbClr val="000000"/>
                </a:solidFill>
                <a:latin typeface="Consolas"/>
              </a:rPr>
              <a:t> </a:t>
            </a:r>
            <a:r>
              <a:rPr lang="en-US" sz="800" dirty="0" err="1">
                <a:solidFill>
                  <a:srgbClr val="000000"/>
                </a:solidFill>
                <a:latin typeface="Consolas"/>
              </a:rPr>
              <a:t>pg_locks.classid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r>
              <a:rPr lang="en-US" sz="800" dirty="0">
                <a:solidFill>
                  <a:srgbClr val="808080"/>
                </a:solidFill>
                <a:latin typeface="Consolas"/>
              </a:rPr>
              <a:t>&lt;&lt;</a:t>
            </a:r>
            <a:r>
              <a:rPr lang="en-US" sz="800" dirty="0">
                <a:solidFill>
                  <a:srgbClr val="000000"/>
                </a:solidFill>
                <a:latin typeface="Consolas"/>
              </a:rPr>
              <a:t> </a:t>
            </a:r>
            <a:r>
              <a:rPr lang="en-US" sz="800" b="1" dirty="0">
                <a:solidFill>
                  <a:srgbClr val="800000"/>
                </a:solidFill>
                <a:latin typeface="Consolas"/>
              </a:rPr>
              <a:t>32</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pg_locks.objid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-- 2 </a:t>
            </a:r>
            <a:r>
              <a:rPr lang="en-US" sz="800" dirty="0" err="1">
                <a:solidFill>
                  <a:srgbClr val="000000"/>
                </a:solidFill>
                <a:latin typeface="Consolas"/>
              </a:rPr>
              <a:t>Int's</a:t>
            </a:r>
            <a:r>
              <a:rPr lang="en-US" sz="800" dirty="0">
                <a:solidFill>
                  <a:srgbClr val="000000"/>
                </a:solidFill>
                <a:latin typeface="Consolas"/>
              </a:rPr>
              <a:t> as 2 </a:t>
            </a:r>
            <a:r>
              <a:rPr lang="en-US" sz="800" dirty="0" smtClean="0">
                <a:solidFill>
                  <a:srgbClr val="000000"/>
                </a:solidFill>
                <a:latin typeface="Consolas"/>
              </a:rPr>
              <a:t>OIDS</a:t>
            </a: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00"/>
                </a:solidFill>
                <a:latin typeface="Consolas"/>
              </a:rPr>
              <a:t>    </a:t>
            </a:r>
            <a:r>
              <a:rPr lang="en-US" sz="800" dirty="0" smtClean="0">
                <a:solidFill>
                  <a:srgbClr val="0000FF"/>
                </a:solidFill>
                <a:latin typeface="Consolas"/>
              </a:rPr>
              <a:t>ELSE</a:t>
            </a:r>
            <a:r>
              <a:rPr lang="en-US" sz="800" dirty="0" smtClean="0">
                <a:solidFill>
                  <a:srgbClr val="000000"/>
                </a:solidFill>
                <a:latin typeface="Consolas"/>
              </a:rPr>
              <a:t> </a:t>
            </a:r>
            <a:r>
              <a:rPr lang="en-US" sz="800" dirty="0" err="1" smtClean="0">
                <a:solidFill>
                  <a:srgbClr val="000000"/>
                </a:solidFill>
                <a:latin typeface="Consolas"/>
              </a:rPr>
              <a:t>pg_locks.objid</a:t>
            </a:r>
            <a:r>
              <a:rPr lang="en-US" sz="800" dirty="0" smtClean="0">
                <a:solidFill>
                  <a:srgbClr val="000000"/>
                </a:solidFill>
                <a:latin typeface="Consolas"/>
              </a:rPr>
              <a:t>::</a:t>
            </a:r>
            <a:r>
              <a:rPr lang="en-US" sz="800" dirty="0" err="1" smtClean="0">
                <a:solidFill>
                  <a:srgbClr val="000000"/>
                </a:solidFill>
                <a:latin typeface="Consolas"/>
              </a:rPr>
              <a:t>bigint</a:t>
            </a:r>
            <a:r>
              <a:rPr lang="en-US" sz="800" dirty="0" smtClean="0">
                <a:solidFill>
                  <a:srgbClr val="000000"/>
                </a:solidFill>
                <a:latin typeface="Consolas"/>
              </a:rPr>
              <a:t>::bit(32)::integer::</a:t>
            </a:r>
            <a:r>
              <a:rPr lang="en-US" sz="800" dirty="0" err="1" smtClean="0">
                <a:solidFill>
                  <a:srgbClr val="000000"/>
                </a:solidFill>
                <a:latin typeface="Consolas"/>
              </a:rPr>
              <a:t>bigint</a:t>
            </a:r>
            <a:r>
              <a:rPr lang="en-US" sz="800" dirty="0">
                <a:solidFill>
                  <a:srgbClr val="000000"/>
                </a:solidFill>
                <a:latin typeface="Consolas"/>
              </a:rPr>
              <a:t/>
            </a:r>
            <a:br>
              <a:rPr lang="en-US" sz="800" dirty="0">
                <a:solidFill>
                  <a:srgbClr val="000000"/>
                </a:solidFill>
                <a:latin typeface="Consolas"/>
              </a:rPr>
            </a:br>
            <a:r>
              <a:rPr lang="en-US" sz="800" dirty="0" smtClean="0">
                <a:solidFill>
                  <a:srgbClr val="0000FF"/>
                </a:solidFill>
                <a:latin typeface="Consolas"/>
              </a:rPr>
              <a:t>END</a:t>
            </a:r>
            <a:r>
              <a:rPr lang="en-US" sz="800" dirty="0" smtClean="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lock_id</a:t>
            </a:r>
            <a:r>
              <a:rPr lang="en-US" sz="800" dirty="0" smtClean="0">
                <a:solidFill>
                  <a:srgbClr val="000000"/>
                </a:solidFill>
                <a:latin typeface="Consolas"/>
              </a:rPr>
              <a:t>,</a:t>
            </a:r>
            <a:br>
              <a:rPr lang="en-US" sz="800" dirty="0" smtClean="0">
                <a:solidFill>
                  <a:srgbClr val="000000"/>
                </a:solidFill>
                <a:latin typeface="Consolas"/>
              </a:rPr>
            </a:br>
            <a:r>
              <a:rPr lang="en-US" sz="800" dirty="0">
                <a:solidFill>
                  <a:srgbClr val="000000"/>
                </a:solidFill>
                <a:latin typeface="Consolas"/>
              </a:rPr>
              <a:t/>
            </a:r>
            <a:br>
              <a:rPr lang="en-US" sz="800" dirty="0">
                <a:solidFill>
                  <a:srgbClr val="000000"/>
                </a:solidFill>
                <a:latin typeface="Consolas"/>
              </a:rPr>
            </a:br>
            <a:endParaRPr lang="en-US" sz="800" dirty="0">
              <a:latin typeface="Consolas"/>
            </a:endParaRPr>
          </a:p>
        </p:txBody>
      </p:sp>
      <p:sp>
        <p:nvSpPr>
          <p:cNvPr id="4" name="Date Placeholder 3"/>
          <p:cNvSpPr>
            <a:spLocks noGrp="1"/>
          </p:cNvSpPr>
          <p:nvPr>
            <p:ph type="dt" sz="half" idx="15"/>
          </p:nvPr>
        </p:nvSpPr>
        <p:spPr/>
        <p:txBody>
          <a:bodyPr/>
          <a:lstStyle/>
          <a:p>
            <a:r>
              <a:rPr lang="en-US" smtClean="0"/>
              <a:t>1/6/2015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24</a:t>
            </a:fld>
            <a:endParaRPr lang="en-US"/>
          </a:p>
        </p:txBody>
      </p:sp>
      <p:sp>
        <p:nvSpPr>
          <p:cNvPr id="6" name="Footer Placeholder 5"/>
          <p:cNvSpPr>
            <a:spLocks noGrp="1"/>
          </p:cNvSpPr>
          <p:nvPr>
            <p:ph type="ftr" sz="quarter" idx="17"/>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8315638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61009" y="3575304"/>
            <a:ext cx="45719" cy="762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7200" y="2551176"/>
            <a:ext cx="45719" cy="762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p:cNvSpPr>
            <a:spLocks noGrp="1"/>
          </p:cNvSpPr>
          <p:nvPr>
            <p:ph sz="quarter" idx="14"/>
          </p:nvPr>
        </p:nvSpPr>
        <p:spPr>
          <a:xfrm>
            <a:off x="457200" y="1485900"/>
            <a:ext cx="5410200" cy="2228850"/>
          </a:xfrm>
        </p:spPr>
        <p:txBody>
          <a:bodyPr>
            <a:normAutofit fontScale="92500" lnSpcReduction="20000"/>
          </a:bodyPr>
          <a:lstStyle/>
          <a:p>
            <a:pPr marL="0" indent="0">
              <a:buNone/>
            </a:pPr>
            <a:r>
              <a:rPr lang="en-US" sz="800" dirty="0" err="1">
                <a:solidFill>
                  <a:srgbClr val="000000"/>
                </a:solidFill>
                <a:latin typeface="Consolas"/>
              </a:rPr>
              <a:t>pg_locks.classid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r>
              <a:rPr lang="en-US" sz="800" dirty="0">
                <a:solidFill>
                  <a:srgbClr val="808080"/>
                </a:solidFill>
                <a:latin typeface="Consolas"/>
              </a:rPr>
              <a:t>&lt;&lt;</a:t>
            </a:r>
            <a:r>
              <a:rPr lang="en-US" sz="800" dirty="0">
                <a:solidFill>
                  <a:srgbClr val="000000"/>
                </a:solidFill>
                <a:latin typeface="Consolas"/>
              </a:rPr>
              <a:t> </a:t>
            </a:r>
            <a:r>
              <a:rPr lang="en-US" sz="800" b="1" dirty="0">
                <a:solidFill>
                  <a:srgbClr val="800000"/>
                </a:solidFill>
                <a:latin typeface="Consolas"/>
              </a:rPr>
              <a:t>32</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pg_locks.objid</a:t>
            </a:r>
            <a:r>
              <a:rPr lang="en-US" sz="800" dirty="0">
                <a:solidFill>
                  <a:srgbClr val="000000"/>
                </a:solidFill>
                <a:latin typeface="Consolas"/>
              </a:rPr>
              <a:t>::</a:t>
            </a:r>
            <a:r>
              <a:rPr lang="en-US" sz="800" dirty="0" err="1" smtClean="0">
                <a:solidFill>
                  <a:srgbClr val="0000FF"/>
                </a:solidFill>
                <a:latin typeface="Consolas"/>
              </a:rPr>
              <a:t>bigint</a:t>
            </a:r>
            <a:r>
              <a:rPr lang="en-US" sz="800" dirty="0" smtClean="0">
                <a:solidFill>
                  <a:srgbClr val="0000FF"/>
                </a:solidFill>
                <a:latin typeface="Consolas"/>
              </a:rPr>
              <a:t> = signed </a:t>
            </a:r>
            <a:r>
              <a:rPr lang="en-US" sz="800" dirty="0" err="1" smtClean="0">
                <a:solidFill>
                  <a:srgbClr val="0000FF"/>
                </a:solidFill>
                <a:latin typeface="Consolas"/>
              </a:rPr>
              <a:t>bigint</a:t>
            </a:r>
            <a:r>
              <a:rPr lang="en-US" sz="800" dirty="0">
                <a:solidFill>
                  <a:srgbClr val="0000FF"/>
                </a:solidFill>
                <a:latin typeface="Consolas"/>
              </a:rPr>
              <a:t/>
            </a:r>
            <a:br>
              <a:rPr lang="en-US" sz="800" dirty="0">
                <a:solidFill>
                  <a:srgbClr val="0000FF"/>
                </a:solidFill>
                <a:latin typeface="Consolas"/>
              </a:rPr>
            </a:br>
            <a:r>
              <a:rPr lang="en-US" sz="800" b="1" dirty="0" smtClean="0">
                <a:solidFill>
                  <a:schemeClr val="accent2">
                    <a:lumMod val="75000"/>
                  </a:schemeClr>
                </a:solidFill>
                <a:latin typeface="Consolas"/>
              </a:rPr>
              <a:t>4294967295</a:t>
            </a:r>
            <a:r>
              <a:rPr lang="en-US" sz="800" dirty="0" smtClean="0">
                <a:solidFill>
                  <a:srgbClr val="000000"/>
                </a:solidFill>
                <a:latin typeface="Consolas"/>
              </a:rPr>
              <a:t>::</a:t>
            </a:r>
            <a:r>
              <a:rPr lang="en-US" sz="800" dirty="0" err="1">
                <a:solidFill>
                  <a:srgbClr val="0000FF"/>
                </a:solidFill>
                <a:latin typeface="Consolas"/>
              </a:rPr>
              <a:t>bigint</a:t>
            </a:r>
            <a:r>
              <a:rPr lang="en-US" sz="800" dirty="0">
                <a:solidFill>
                  <a:srgbClr val="000000"/>
                </a:solidFill>
                <a:latin typeface="Consolas"/>
              </a:rPr>
              <a:t> </a:t>
            </a:r>
            <a:r>
              <a:rPr lang="en-US" sz="800" dirty="0">
                <a:solidFill>
                  <a:srgbClr val="808080"/>
                </a:solidFill>
                <a:latin typeface="Consolas"/>
              </a:rPr>
              <a:t>&lt;&lt;</a:t>
            </a:r>
            <a:r>
              <a:rPr lang="en-US" sz="800" dirty="0">
                <a:solidFill>
                  <a:srgbClr val="000000"/>
                </a:solidFill>
                <a:latin typeface="Consolas"/>
              </a:rPr>
              <a:t> </a:t>
            </a:r>
            <a:r>
              <a:rPr lang="en-US" sz="800" b="1" dirty="0">
                <a:solidFill>
                  <a:srgbClr val="800000"/>
                </a:solidFill>
                <a:latin typeface="Consolas"/>
              </a:rPr>
              <a:t>32</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pg_locks.objid</a:t>
            </a:r>
            <a:r>
              <a:rPr lang="en-US" sz="800" dirty="0">
                <a:solidFill>
                  <a:srgbClr val="000000"/>
                </a:solidFill>
                <a:latin typeface="Consolas"/>
              </a:rPr>
              <a:t>::</a:t>
            </a:r>
            <a:r>
              <a:rPr lang="en-US" sz="800" dirty="0" err="1">
                <a:solidFill>
                  <a:srgbClr val="0000FF"/>
                </a:solidFill>
                <a:latin typeface="Consolas"/>
              </a:rPr>
              <a:t>bigint</a:t>
            </a:r>
            <a:r>
              <a:rPr lang="en-US" sz="800" dirty="0">
                <a:solidFill>
                  <a:srgbClr val="0000FF"/>
                </a:solidFill>
                <a:latin typeface="Consolas"/>
              </a:rPr>
              <a:t> = </a:t>
            </a:r>
            <a:r>
              <a:rPr lang="en-US" sz="800" dirty="0" smtClean="0">
                <a:solidFill>
                  <a:srgbClr val="0000FF"/>
                </a:solidFill>
                <a:latin typeface="Consolas"/>
              </a:rPr>
              <a:t>negative signed integer</a:t>
            </a:r>
            <a:r>
              <a:rPr lang="en-US" sz="800" dirty="0">
                <a:solidFill>
                  <a:srgbClr val="0000FF"/>
                </a:solidFill>
                <a:latin typeface="Consolas"/>
              </a:rPr>
              <a:t/>
            </a:r>
            <a:br>
              <a:rPr lang="en-US" sz="800" dirty="0">
                <a:solidFill>
                  <a:srgbClr val="0000FF"/>
                </a:solidFill>
                <a:latin typeface="Consolas"/>
              </a:rPr>
            </a:br>
            <a:r>
              <a:rPr lang="en-US" sz="800" dirty="0" smtClean="0">
                <a:solidFill>
                  <a:srgbClr val="0000FF"/>
                </a:solidFill>
                <a:latin typeface="Consolas"/>
              </a:rPr>
              <a:t/>
            </a:r>
            <a:br>
              <a:rPr lang="en-US" sz="800" dirty="0" smtClean="0">
                <a:solidFill>
                  <a:srgbClr val="0000FF"/>
                </a:solidFill>
                <a:latin typeface="Consolas"/>
              </a:rPr>
            </a:br>
            <a:r>
              <a:rPr lang="en-US" sz="800" dirty="0">
                <a:solidFill>
                  <a:srgbClr val="0000FF"/>
                </a:solidFill>
                <a:latin typeface="Consolas"/>
              </a:rPr>
              <a:t/>
            </a:r>
            <a:br>
              <a:rPr lang="en-US" sz="800" dirty="0">
                <a:solidFill>
                  <a:srgbClr val="0000FF"/>
                </a:solidFill>
                <a:latin typeface="Consolas"/>
              </a:rPr>
            </a:br>
            <a:r>
              <a:rPr lang="en-US" sz="800" dirty="0">
                <a:solidFill>
                  <a:schemeClr val="tx1"/>
                </a:solidFill>
                <a:latin typeface="Consolas"/>
              </a:rPr>
              <a:t>1111 1111 1111 1111 1111 </a:t>
            </a:r>
            <a:r>
              <a:rPr lang="en-US" sz="800" dirty="0" smtClean="0">
                <a:solidFill>
                  <a:schemeClr val="tx1"/>
                </a:solidFill>
                <a:latin typeface="Consolas"/>
              </a:rPr>
              <a:t>1111 1111 1111 </a:t>
            </a:r>
            <a:r>
              <a:rPr lang="en-US" sz="800" dirty="0">
                <a:solidFill>
                  <a:schemeClr val="tx1"/>
                </a:solidFill>
                <a:latin typeface="Consolas"/>
              </a:rPr>
              <a:t>= </a:t>
            </a:r>
            <a:r>
              <a:rPr lang="en-US" sz="800" dirty="0" smtClean="0">
                <a:solidFill>
                  <a:schemeClr val="tx1"/>
                </a:solidFill>
                <a:latin typeface="Consolas"/>
              </a:rPr>
              <a:t>4294967295 unsigned - </a:t>
            </a:r>
            <a:r>
              <a:rPr lang="en-US" sz="800" dirty="0" err="1" smtClean="0">
                <a:solidFill>
                  <a:schemeClr val="tx1"/>
                </a:solidFill>
                <a:latin typeface="Consolas"/>
              </a:rPr>
              <a:t>classid</a:t>
            </a: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1111 </a:t>
            </a:r>
            <a:r>
              <a:rPr lang="en-US" sz="800" dirty="0">
                <a:solidFill>
                  <a:schemeClr val="tx1"/>
                </a:solidFill>
                <a:latin typeface="Consolas"/>
              </a:rPr>
              <a:t>1111 1111 1111 1111 1111 1111 1110 = </a:t>
            </a:r>
            <a:r>
              <a:rPr lang="en-US" sz="800" dirty="0" smtClean="0">
                <a:solidFill>
                  <a:schemeClr val="tx1"/>
                </a:solidFill>
                <a:latin typeface="Consolas"/>
              </a:rPr>
              <a:t>4294967294 unsigned - </a:t>
            </a:r>
            <a:r>
              <a:rPr lang="en-US" sz="800" dirty="0" err="1" smtClean="0">
                <a:solidFill>
                  <a:schemeClr val="tx1"/>
                </a:solidFill>
                <a:latin typeface="Consolas"/>
              </a:rPr>
              <a:t>objid</a:t>
            </a: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1111 </a:t>
            </a:r>
            <a:r>
              <a:rPr lang="en-US" sz="800" dirty="0">
                <a:solidFill>
                  <a:schemeClr val="tx1"/>
                </a:solidFill>
                <a:latin typeface="Consolas"/>
              </a:rPr>
              <a:t>1111 1111 1111 1111 </a:t>
            </a:r>
            <a:r>
              <a:rPr lang="en-US" sz="800" dirty="0" smtClean="0">
                <a:solidFill>
                  <a:schemeClr val="tx1"/>
                </a:solidFill>
                <a:latin typeface="Consolas"/>
              </a:rPr>
              <a:t>1111 1111 1111 </a:t>
            </a:r>
            <a:r>
              <a:rPr lang="en-US" sz="800" dirty="0">
                <a:solidFill>
                  <a:schemeClr val="tx1"/>
                </a:solidFill>
                <a:latin typeface="Consolas"/>
              </a:rPr>
              <a:t>&lt;&lt; </a:t>
            </a:r>
            <a:r>
              <a:rPr lang="en-US" sz="800" dirty="0" smtClean="0">
                <a:solidFill>
                  <a:schemeClr val="tx1"/>
                </a:solidFill>
                <a:latin typeface="Consolas"/>
              </a:rPr>
              <a:t>32</a:t>
            </a:r>
            <a:br>
              <a:rPr lang="en-US" sz="800" dirty="0" smtClean="0">
                <a:solidFill>
                  <a:schemeClr val="tx1"/>
                </a:solidFill>
                <a:latin typeface="Consolas"/>
              </a:rPr>
            </a:br>
            <a:r>
              <a:rPr lang="en-US" sz="800" dirty="0" smtClean="0">
                <a:solidFill>
                  <a:schemeClr val="tx1"/>
                </a:solidFill>
                <a:latin typeface="Consolas"/>
              </a:rPr>
              <a:t>===============================================================================</a:t>
            </a:r>
            <a:br>
              <a:rPr lang="en-US" sz="800" dirty="0" smtClean="0">
                <a:solidFill>
                  <a:schemeClr val="tx1"/>
                </a:solidFill>
                <a:latin typeface="Consolas"/>
              </a:rPr>
            </a:br>
            <a:r>
              <a:rPr lang="en-US" sz="800" dirty="0" smtClean="0">
                <a:solidFill>
                  <a:schemeClr val="tx1"/>
                </a:solidFill>
                <a:latin typeface="Consolas"/>
              </a:rPr>
              <a:t>1111 </a:t>
            </a:r>
            <a:r>
              <a:rPr lang="en-US" sz="800" dirty="0">
                <a:solidFill>
                  <a:schemeClr val="tx1"/>
                </a:solidFill>
                <a:latin typeface="Consolas"/>
              </a:rPr>
              <a:t>1111 1111 1111 1111 </a:t>
            </a:r>
            <a:r>
              <a:rPr lang="en-US" sz="800" dirty="0" smtClean="0">
                <a:solidFill>
                  <a:schemeClr val="tx1"/>
                </a:solidFill>
                <a:latin typeface="Consolas"/>
              </a:rPr>
              <a:t>1111 1111 1111 </a:t>
            </a:r>
            <a:r>
              <a:rPr lang="en-US" sz="800" dirty="0">
                <a:solidFill>
                  <a:schemeClr val="tx1"/>
                </a:solidFill>
                <a:latin typeface="Consolas"/>
              </a:rPr>
              <a:t>0000 0000 0000 0000 0000 0000 0000 </a:t>
            </a:r>
            <a:r>
              <a:rPr lang="en-US" sz="800" dirty="0" smtClean="0">
                <a:solidFill>
                  <a:schemeClr val="tx1"/>
                </a:solidFill>
                <a:latin typeface="Consolas"/>
              </a:rPr>
              <a:t>0000</a:t>
            </a:r>
            <a:br>
              <a:rPr lang="en-US" sz="800" dirty="0" smtClean="0">
                <a:solidFill>
                  <a:schemeClr val="tx1"/>
                </a:solidFill>
                <a:latin typeface="Consolas"/>
              </a:rPr>
            </a:br>
            <a:r>
              <a:rPr lang="en-US" sz="800" dirty="0" smtClean="0">
                <a:solidFill>
                  <a:schemeClr val="tx1"/>
                </a:solidFill>
                <a:latin typeface="Consolas"/>
              </a:rPr>
              <a:t>0000 </a:t>
            </a:r>
            <a:r>
              <a:rPr lang="en-US" sz="800" dirty="0">
                <a:solidFill>
                  <a:schemeClr val="tx1"/>
                </a:solidFill>
                <a:latin typeface="Consolas"/>
              </a:rPr>
              <a:t>0000 0000 0000 0000 0000 0000 0000 1111 1111 1111 1111 1111 1111 1111 1110 </a:t>
            </a:r>
            <a:r>
              <a:rPr lang="en-US" sz="800" dirty="0" smtClean="0">
                <a:solidFill>
                  <a:schemeClr val="tx1"/>
                </a:solidFill>
                <a:latin typeface="Consolas"/>
              </a:rPr>
              <a:t>|</a:t>
            </a:r>
            <a:br>
              <a:rPr lang="en-US" sz="800" dirty="0" smtClean="0">
                <a:solidFill>
                  <a:schemeClr val="tx1"/>
                </a:solidFill>
                <a:latin typeface="Consolas"/>
              </a:rPr>
            </a:br>
            <a:r>
              <a:rPr lang="en-US" sz="800" dirty="0" smtClean="0">
                <a:solidFill>
                  <a:schemeClr val="tx1"/>
                </a:solidFill>
                <a:latin typeface="Consolas"/>
              </a:rPr>
              <a:t>===============================================================================</a:t>
            </a:r>
            <a:br>
              <a:rPr lang="en-US" sz="800" dirty="0" smtClean="0">
                <a:solidFill>
                  <a:schemeClr val="tx1"/>
                </a:solidFill>
                <a:latin typeface="Consolas"/>
              </a:rPr>
            </a:br>
            <a:r>
              <a:rPr lang="en-US" sz="800" dirty="0" smtClean="0">
                <a:solidFill>
                  <a:schemeClr val="tx1"/>
                </a:solidFill>
                <a:latin typeface="Consolas"/>
              </a:rPr>
              <a:t>1111 </a:t>
            </a:r>
            <a:r>
              <a:rPr lang="en-US" sz="800" dirty="0">
                <a:solidFill>
                  <a:schemeClr val="tx1"/>
                </a:solidFill>
                <a:latin typeface="Consolas"/>
              </a:rPr>
              <a:t>1111 1111 1111 1111 </a:t>
            </a:r>
            <a:r>
              <a:rPr lang="en-US" sz="800" dirty="0" smtClean="0">
                <a:solidFill>
                  <a:schemeClr val="tx1"/>
                </a:solidFill>
                <a:latin typeface="Consolas"/>
              </a:rPr>
              <a:t>1111 1111 1111 </a:t>
            </a:r>
            <a:r>
              <a:rPr lang="en-US" sz="800" dirty="0">
                <a:solidFill>
                  <a:schemeClr val="tx1"/>
                </a:solidFill>
                <a:latin typeface="Consolas"/>
              </a:rPr>
              <a:t>1111 1111 1111 1111 1111 1111 1111 </a:t>
            </a:r>
            <a:r>
              <a:rPr lang="en-US" sz="800" dirty="0" smtClean="0">
                <a:solidFill>
                  <a:schemeClr val="tx1"/>
                </a:solidFill>
                <a:latin typeface="Consolas"/>
              </a:rPr>
              <a:t>1110</a:t>
            </a:r>
            <a:r>
              <a:rPr lang="en-US" sz="800" dirty="0">
                <a:solidFill>
                  <a:schemeClr val="tx1"/>
                </a:solidFill>
                <a:latin typeface="Consolas"/>
              </a:rPr>
              <a:t> = -2 signed</a:t>
            </a: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0111 </a:t>
            </a:r>
            <a:r>
              <a:rPr lang="en-US" sz="800" dirty="0">
                <a:solidFill>
                  <a:schemeClr val="tx1"/>
                </a:solidFill>
                <a:latin typeface="Consolas"/>
              </a:rPr>
              <a:t>1111 1111 1111 1111 1111 1111 1111 = 2147483647 </a:t>
            </a:r>
            <a:r>
              <a:rPr lang="en-US" sz="800" dirty="0" smtClean="0">
                <a:solidFill>
                  <a:schemeClr val="tx1"/>
                </a:solidFill>
                <a:latin typeface="Consolas"/>
              </a:rPr>
              <a:t>unsigned - </a:t>
            </a:r>
            <a:r>
              <a:rPr lang="en-US" sz="800" dirty="0" err="1" smtClean="0">
                <a:solidFill>
                  <a:schemeClr val="tx1"/>
                </a:solidFill>
                <a:latin typeface="Consolas"/>
              </a:rPr>
              <a:t>classid</a:t>
            </a: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1111 </a:t>
            </a:r>
            <a:r>
              <a:rPr lang="en-US" sz="800" dirty="0">
                <a:solidFill>
                  <a:schemeClr val="tx1"/>
                </a:solidFill>
                <a:latin typeface="Consolas"/>
              </a:rPr>
              <a:t>1111 1111 1111 1111 1100 1101 1000 = 4294966488 </a:t>
            </a:r>
            <a:r>
              <a:rPr lang="en-US" sz="800" dirty="0" smtClean="0">
                <a:solidFill>
                  <a:schemeClr val="tx1"/>
                </a:solidFill>
                <a:latin typeface="Consolas"/>
              </a:rPr>
              <a:t>unsigned - </a:t>
            </a:r>
            <a:r>
              <a:rPr lang="en-US" sz="800" dirty="0" err="1" smtClean="0">
                <a:solidFill>
                  <a:schemeClr val="tx1"/>
                </a:solidFill>
                <a:latin typeface="Consolas"/>
              </a:rPr>
              <a:t>objid</a:t>
            </a: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
            </a:r>
            <a:br>
              <a:rPr lang="en-US" sz="800" dirty="0" smtClean="0">
                <a:solidFill>
                  <a:schemeClr val="tx1"/>
                </a:solidFill>
                <a:latin typeface="Consolas"/>
              </a:rPr>
            </a:br>
            <a:r>
              <a:rPr lang="en-US" sz="800" dirty="0" smtClean="0">
                <a:solidFill>
                  <a:schemeClr val="tx1"/>
                </a:solidFill>
                <a:latin typeface="Consolas"/>
              </a:rPr>
              <a:t>0111 </a:t>
            </a:r>
            <a:r>
              <a:rPr lang="en-US" sz="800" dirty="0">
                <a:solidFill>
                  <a:schemeClr val="tx1"/>
                </a:solidFill>
                <a:latin typeface="Consolas"/>
              </a:rPr>
              <a:t>1111 1111 1111 1111 1111 1111 1111 &lt;&lt; </a:t>
            </a:r>
            <a:r>
              <a:rPr lang="en-US" sz="800" dirty="0" smtClean="0">
                <a:solidFill>
                  <a:schemeClr val="tx1"/>
                </a:solidFill>
                <a:latin typeface="Consolas"/>
              </a:rPr>
              <a:t>32</a:t>
            </a:r>
            <a:br>
              <a:rPr lang="en-US" sz="800" dirty="0" smtClean="0">
                <a:solidFill>
                  <a:schemeClr val="tx1"/>
                </a:solidFill>
                <a:latin typeface="Consolas"/>
              </a:rPr>
            </a:br>
            <a:r>
              <a:rPr lang="en-US" sz="800" dirty="0" smtClean="0">
                <a:solidFill>
                  <a:schemeClr val="tx1"/>
                </a:solidFill>
                <a:latin typeface="Consolas"/>
              </a:rPr>
              <a:t>===============================================================================</a:t>
            </a:r>
            <a:br>
              <a:rPr lang="en-US" sz="800" dirty="0" smtClean="0">
                <a:solidFill>
                  <a:schemeClr val="tx1"/>
                </a:solidFill>
                <a:latin typeface="Consolas"/>
              </a:rPr>
            </a:br>
            <a:r>
              <a:rPr lang="en-US" sz="800" dirty="0" smtClean="0">
                <a:solidFill>
                  <a:schemeClr val="tx1"/>
                </a:solidFill>
                <a:latin typeface="Consolas"/>
              </a:rPr>
              <a:t>0111 </a:t>
            </a:r>
            <a:r>
              <a:rPr lang="en-US" sz="800" dirty="0">
                <a:solidFill>
                  <a:schemeClr val="tx1"/>
                </a:solidFill>
                <a:latin typeface="Consolas"/>
              </a:rPr>
              <a:t>1111 1111 1111 1111 1111 1111 1111 0000 0000 0000 0000 0000 0000 0000 </a:t>
            </a:r>
            <a:r>
              <a:rPr lang="en-US" sz="800" dirty="0" smtClean="0">
                <a:solidFill>
                  <a:schemeClr val="tx1"/>
                </a:solidFill>
                <a:latin typeface="Consolas"/>
              </a:rPr>
              <a:t>0000</a:t>
            </a:r>
            <a:br>
              <a:rPr lang="en-US" sz="800" dirty="0" smtClean="0">
                <a:solidFill>
                  <a:schemeClr val="tx1"/>
                </a:solidFill>
                <a:latin typeface="Consolas"/>
              </a:rPr>
            </a:br>
            <a:r>
              <a:rPr lang="en-US" sz="800" dirty="0" smtClean="0">
                <a:solidFill>
                  <a:schemeClr val="tx1"/>
                </a:solidFill>
                <a:latin typeface="Consolas"/>
              </a:rPr>
              <a:t>0000 </a:t>
            </a:r>
            <a:r>
              <a:rPr lang="en-US" sz="800" dirty="0">
                <a:solidFill>
                  <a:schemeClr val="tx1"/>
                </a:solidFill>
                <a:latin typeface="Consolas"/>
              </a:rPr>
              <a:t>0000 0000 0000 0000 0000 0000 0000 1111 1111 1111 1111 1111 1100 1101 1000 </a:t>
            </a:r>
            <a:r>
              <a:rPr lang="en-US" sz="800" dirty="0" smtClean="0">
                <a:solidFill>
                  <a:schemeClr val="tx1"/>
                </a:solidFill>
                <a:latin typeface="Consolas"/>
              </a:rPr>
              <a:t>|</a:t>
            </a:r>
            <a:br>
              <a:rPr lang="en-US" sz="800" dirty="0" smtClean="0">
                <a:solidFill>
                  <a:schemeClr val="tx1"/>
                </a:solidFill>
                <a:latin typeface="Consolas"/>
              </a:rPr>
            </a:br>
            <a:r>
              <a:rPr lang="en-US" sz="800" dirty="0" smtClean="0">
                <a:solidFill>
                  <a:schemeClr val="tx1"/>
                </a:solidFill>
                <a:latin typeface="Consolas"/>
              </a:rPr>
              <a:t>===============================================================================</a:t>
            </a:r>
            <a:br>
              <a:rPr lang="en-US" sz="800" dirty="0" smtClean="0">
                <a:solidFill>
                  <a:schemeClr val="tx1"/>
                </a:solidFill>
                <a:latin typeface="Consolas"/>
              </a:rPr>
            </a:br>
            <a:r>
              <a:rPr lang="en-US" sz="800" dirty="0" smtClean="0">
                <a:solidFill>
                  <a:schemeClr val="tx1"/>
                </a:solidFill>
                <a:latin typeface="Consolas"/>
              </a:rPr>
              <a:t>0111 </a:t>
            </a:r>
            <a:r>
              <a:rPr lang="en-US" sz="800" dirty="0">
                <a:solidFill>
                  <a:schemeClr val="tx1"/>
                </a:solidFill>
                <a:latin typeface="Consolas"/>
              </a:rPr>
              <a:t>1111 1111 1111 1111 1111 1111 1111 1111 1111 1111 1111 1111 1100 1101 1000 = </a:t>
            </a:r>
            <a:r>
              <a:rPr lang="en-US" sz="800" dirty="0" smtClean="0">
                <a:solidFill>
                  <a:schemeClr val="tx1"/>
                </a:solidFill>
                <a:latin typeface="Consolas"/>
              </a:rPr>
              <a:t>9223372036854775000 </a:t>
            </a:r>
            <a:r>
              <a:rPr lang="en-US" sz="800" dirty="0">
                <a:solidFill>
                  <a:schemeClr val="tx1"/>
                </a:solidFill>
                <a:latin typeface="Consolas"/>
              </a:rPr>
              <a:t>signed</a:t>
            </a:r>
          </a:p>
        </p:txBody>
      </p:sp>
      <p:sp>
        <p:nvSpPr>
          <p:cNvPr id="2" name="Title 1"/>
          <p:cNvSpPr>
            <a:spLocks noGrp="1"/>
          </p:cNvSpPr>
          <p:nvPr>
            <p:ph type="title"/>
          </p:nvPr>
        </p:nvSpPr>
        <p:spPr/>
        <p:txBody>
          <a:bodyPr/>
          <a:lstStyle/>
          <a:p>
            <a:r>
              <a:rPr lang="en-US" dirty="0" smtClean="0"/>
              <a:t>The Math</a:t>
            </a:r>
            <a:endParaRPr lang="en-US" dirty="0"/>
          </a:p>
        </p:txBody>
      </p:sp>
      <p:sp>
        <p:nvSpPr>
          <p:cNvPr id="3" name="Content Placeholder 2"/>
          <p:cNvSpPr>
            <a:spLocks noGrp="1"/>
          </p:cNvSpPr>
          <p:nvPr>
            <p:ph sz="quarter" idx="13"/>
          </p:nvPr>
        </p:nvSpPr>
        <p:spPr>
          <a:xfrm>
            <a:off x="5791200" y="1485900"/>
            <a:ext cx="2971800" cy="869393"/>
          </a:xfrm>
        </p:spPr>
        <p:txBody>
          <a:bodyPr>
            <a:normAutofit fontScale="62500" lnSpcReduction="20000"/>
          </a:bodyPr>
          <a:lstStyle/>
          <a:p>
            <a:pPr>
              <a:spcAft>
                <a:spcPts val="0"/>
              </a:spcAft>
            </a:pPr>
            <a:r>
              <a:rPr lang="en-US" dirty="0" smtClean="0"/>
              <a:t>&lt;&lt; bitwise shift left</a:t>
            </a:r>
          </a:p>
          <a:p>
            <a:pPr>
              <a:spcAft>
                <a:spcPts val="0"/>
              </a:spcAft>
            </a:pPr>
            <a:r>
              <a:rPr lang="en-US" dirty="0" smtClean="0"/>
              <a:t>| bitwise OR</a:t>
            </a:r>
          </a:p>
          <a:p>
            <a:pPr>
              <a:spcAft>
                <a:spcPts val="0"/>
              </a:spcAft>
            </a:pPr>
            <a:r>
              <a:rPr lang="en-US" dirty="0" smtClean="0"/>
              <a:t>Signed Integer = </a:t>
            </a:r>
            <a:r>
              <a:rPr lang="en-US" dirty="0" err="1" smtClean="0"/>
              <a:t>Dword</a:t>
            </a:r>
            <a:endParaRPr lang="en-US" dirty="0" smtClean="0"/>
          </a:p>
          <a:p>
            <a:pPr>
              <a:spcAft>
                <a:spcPts val="0"/>
              </a:spcAft>
            </a:pPr>
            <a:r>
              <a:rPr lang="en-US" dirty="0" smtClean="0"/>
              <a:t>Signed Big Integer = Qword</a:t>
            </a:r>
          </a:p>
        </p:txBody>
      </p:sp>
      <p:sp>
        <p:nvSpPr>
          <p:cNvPr id="4" name="Date Placeholder 3"/>
          <p:cNvSpPr>
            <a:spLocks noGrp="1"/>
          </p:cNvSpPr>
          <p:nvPr>
            <p:ph type="dt" sz="half" idx="15"/>
          </p:nvPr>
        </p:nvSpPr>
        <p:spPr/>
        <p:txBody>
          <a:bodyPr/>
          <a:lstStyle/>
          <a:p>
            <a:r>
              <a:rPr lang="en-US" dirty="0" smtClean="0"/>
              <a:t>1/6/2015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25</a:t>
            </a:fld>
            <a:endParaRPr lang="en-US"/>
          </a:p>
        </p:txBody>
      </p:sp>
      <p:sp>
        <p:nvSpPr>
          <p:cNvPr id="6" name="Footer Placeholder 5"/>
          <p:cNvSpPr>
            <a:spLocks noGrp="1"/>
          </p:cNvSpPr>
          <p:nvPr>
            <p:ph type="ftr" sz="quarter" idx="17"/>
          </p:nvPr>
        </p:nvSpPr>
        <p:spPr/>
        <p:txBody>
          <a:bodyPr/>
          <a:lstStyle/>
          <a:p>
            <a:r>
              <a:rPr lang="en-US" smtClean="0"/>
              <a:t>Postgres Advisory Locks</a:t>
            </a:r>
            <a:endParaRPr lang="en-US" dirty="0"/>
          </a:p>
        </p:txBody>
      </p:sp>
      <p:graphicFrame>
        <p:nvGraphicFramePr>
          <p:cNvPr id="8" name="Content Placeholder 8"/>
          <p:cNvGraphicFramePr>
            <a:graphicFrameLocks/>
          </p:cNvGraphicFramePr>
          <p:nvPr>
            <p:extLst>
              <p:ext uri="{D42A27DB-BD31-4B8C-83A1-F6EECF244321}">
                <p14:modId xmlns:p14="http://schemas.microsoft.com/office/powerpoint/2010/main" val="3332880402"/>
              </p:ext>
            </p:extLst>
          </p:nvPr>
        </p:nvGraphicFramePr>
        <p:xfrm>
          <a:off x="3276600" y="895350"/>
          <a:ext cx="5750307" cy="365760"/>
        </p:xfrm>
        <a:graphic>
          <a:graphicData uri="http://schemas.openxmlformats.org/drawingml/2006/table">
            <a:tbl>
              <a:tblPr firstRow="1" bandRow="1">
                <a:tableStyleId>{2A488322-F2BA-4B5B-9748-0D474271808F}</a:tableStyleId>
              </a:tblPr>
              <a:tblGrid>
                <a:gridCol w="2559114"/>
                <a:gridCol w="566801"/>
                <a:gridCol w="566801"/>
                <a:gridCol w="612839"/>
                <a:gridCol w="1024001"/>
                <a:gridCol w="420751"/>
              </a:tblGrid>
              <a:tr h="0">
                <a:tc>
                  <a:txBody>
                    <a:bodyPr/>
                    <a:lstStyle/>
                    <a:p>
                      <a:r>
                        <a:rPr lang="en-US" sz="800" dirty="0" err="1" smtClean="0"/>
                        <a:t>sql</a:t>
                      </a:r>
                      <a:endParaRPr lang="en-US" sz="800" dirty="0"/>
                    </a:p>
                  </a:txBody>
                  <a:tcPr marL="18288" marR="18288" marT="0" marB="0"/>
                </a:tc>
                <a:tc>
                  <a:txBody>
                    <a:bodyPr/>
                    <a:lstStyle/>
                    <a:p>
                      <a:r>
                        <a:rPr lang="en-US" sz="800" dirty="0" err="1" smtClean="0"/>
                        <a:t>classid</a:t>
                      </a:r>
                      <a:endParaRPr lang="en-US" sz="800" dirty="0"/>
                    </a:p>
                  </a:txBody>
                  <a:tcPr marL="18288" marR="18288" marT="0" marB="0"/>
                </a:tc>
                <a:tc>
                  <a:txBody>
                    <a:bodyPr/>
                    <a:lstStyle/>
                    <a:p>
                      <a:r>
                        <a:rPr lang="en-US" sz="800" dirty="0" err="1" smtClean="0"/>
                        <a:t>objid</a:t>
                      </a:r>
                      <a:endParaRPr lang="en-US" sz="800" dirty="0"/>
                    </a:p>
                  </a:txBody>
                  <a:tcPr marL="18288" marR="18288" marT="0" marB="0"/>
                </a:tc>
                <a:tc>
                  <a:txBody>
                    <a:bodyPr/>
                    <a:lstStyle/>
                    <a:p>
                      <a:r>
                        <a:rPr lang="en-US" sz="800" dirty="0" err="1" smtClean="0"/>
                        <a:t>lock_class_id</a:t>
                      </a:r>
                      <a:endParaRPr lang="en-US" sz="800" dirty="0"/>
                    </a:p>
                  </a:txBody>
                  <a:tcPr marL="18288" marR="18288" marT="0" marB="0"/>
                </a:tc>
                <a:tc>
                  <a:txBody>
                    <a:bodyPr/>
                    <a:lstStyle/>
                    <a:p>
                      <a:r>
                        <a:rPr lang="en-US" sz="800" dirty="0" err="1" smtClean="0"/>
                        <a:t>lock_id</a:t>
                      </a:r>
                      <a:endParaRPr lang="en-US" sz="800" dirty="0"/>
                    </a:p>
                  </a:txBody>
                  <a:tcPr marL="18288" marR="18288" marT="0" marB="0"/>
                </a:tc>
                <a:tc>
                  <a:txBody>
                    <a:bodyPr/>
                    <a:lstStyle/>
                    <a:p>
                      <a:r>
                        <a:rPr lang="en-US" sz="800" dirty="0" err="1" smtClean="0"/>
                        <a:t>objsubid</a:t>
                      </a:r>
                      <a:endParaRPr lang="en-US" sz="800" dirty="0"/>
                    </a:p>
                  </a:txBody>
                  <a:tcPr marL="18288" marR="18288" marT="0" marB="0"/>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-2</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4294967295</a:t>
                      </a:r>
                      <a:endParaRPr lang="en-US" sz="800" dirty="0"/>
                    </a:p>
                  </a:txBody>
                  <a:tcPr marL="18288" marR="18288" marT="0" marB="0" anchor="ctr"/>
                </a:tc>
                <a:tc>
                  <a:txBody>
                    <a:bodyPr/>
                    <a:lstStyle/>
                    <a:p>
                      <a:pPr algn="r"/>
                      <a:r>
                        <a:rPr lang="en-US" sz="800" dirty="0" smtClean="0"/>
                        <a:t>4294967294</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-2</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solidFill>
                            <a:srgbClr val="0000FF"/>
                          </a:solidFill>
                          <a:latin typeface="Consolas"/>
                        </a:rPr>
                        <a:t>SELECT</a:t>
                      </a:r>
                      <a:r>
                        <a:rPr lang="en-US" sz="800" dirty="0" smtClean="0">
                          <a:solidFill>
                            <a:srgbClr val="000000"/>
                          </a:solidFill>
                          <a:latin typeface="Consolas"/>
                        </a:rPr>
                        <a:t> </a:t>
                      </a:r>
                      <a:r>
                        <a:rPr lang="en-US" sz="800" dirty="0" err="1" smtClean="0">
                          <a:solidFill>
                            <a:srgbClr val="000000"/>
                          </a:solidFill>
                          <a:latin typeface="Consolas"/>
                        </a:rPr>
                        <a:t>pg_advisory_lock</a:t>
                      </a:r>
                      <a:r>
                        <a:rPr lang="en-US" sz="800" dirty="0" smtClean="0">
                          <a:solidFill>
                            <a:srgbClr val="000000"/>
                          </a:solidFill>
                          <a:latin typeface="Consolas"/>
                        </a:rPr>
                        <a:t>(</a:t>
                      </a:r>
                      <a:r>
                        <a:rPr lang="en-US" sz="800" b="1" dirty="0" smtClean="0">
                          <a:solidFill>
                            <a:srgbClr val="800000"/>
                          </a:solidFill>
                          <a:latin typeface="Consolas"/>
                        </a:rPr>
                        <a:t>9223372036854775000</a:t>
                      </a:r>
                      <a:r>
                        <a:rPr lang="en-US" sz="800" dirty="0" smtClean="0">
                          <a:solidFill>
                            <a:srgbClr val="000000"/>
                          </a:solidFill>
                          <a:latin typeface="Consolas"/>
                        </a:rPr>
                        <a:t>);</a:t>
                      </a:r>
                      <a:endParaRPr lang="en-US" sz="800" dirty="0" smtClean="0"/>
                    </a:p>
                  </a:txBody>
                  <a:tcPr marL="18288" marR="18288" marT="0" marB="0" anchor="ctr"/>
                </a:tc>
                <a:tc>
                  <a:txBody>
                    <a:bodyPr/>
                    <a:lstStyle/>
                    <a:p>
                      <a:pPr algn="r"/>
                      <a:r>
                        <a:rPr lang="en-US" sz="800" dirty="0" smtClean="0"/>
                        <a:t>2147483647</a:t>
                      </a:r>
                      <a:endParaRPr lang="en-US" sz="800" dirty="0"/>
                    </a:p>
                  </a:txBody>
                  <a:tcPr marL="18288" marR="18288" marT="0" marB="0" anchor="ctr"/>
                </a:tc>
                <a:tc>
                  <a:txBody>
                    <a:bodyPr/>
                    <a:lstStyle/>
                    <a:p>
                      <a:pPr algn="r"/>
                      <a:r>
                        <a:rPr lang="en-US" sz="800" dirty="0" smtClean="0"/>
                        <a:t>4294966488</a:t>
                      </a:r>
                      <a:endParaRPr lang="en-US" sz="800" dirty="0"/>
                    </a:p>
                  </a:txBody>
                  <a:tcPr marL="18288" marR="18288" marT="0" marB="0" anchor="ctr"/>
                </a:tc>
                <a:tc>
                  <a:txBody>
                    <a:bodyPr/>
                    <a:lstStyle/>
                    <a:p>
                      <a:pPr algn="r"/>
                      <a:endParaRPr lang="en-US" sz="800" dirty="0"/>
                    </a:p>
                  </a:txBody>
                  <a:tcPr marL="18288" marR="18288" marT="0" marB="0" anchor="ctr"/>
                </a:tc>
                <a:tc>
                  <a:txBody>
                    <a:bodyPr/>
                    <a:lstStyle/>
                    <a:p>
                      <a:pPr algn="r"/>
                      <a:r>
                        <a:rPr lang="en-US" sz="800" dirty="0" smtClean="0"/>
                        <a:t>9223372036854775000</a:t>
                      </a:r>
                      <a:endParaRPr lang="en-US" sz="800" dirty="0"/>
                    </a:p>
                  </a:txBody>
                  <a:tcPr marL="18288" marR="18288" marT="0" marB="0" anchor="ctr"/>
                </a:tc>
                <a:tc>
                  <a:txBody>
                    <a:bodyPr/>
                    <a:lstStyle/>
                    <a:p>
                      <a:pPr algn="r"/>
                      <a:r>
                        <a:rPr lang="en-US" sz="800" dirty="0" smtClean="0"/>
                        <a:t>1</a:t>
                      </a:r>
                      <a:endParaRPr lang="en-US" sz="800" dirty="0"/>
                    </a:p>
                  </a:txBody>
                  <a:tcPr marL="18288" marR="18288" marT="0" marB="0" anchor="ctr"/>
                </a:tc>
              </a:tr>
            </a:tbl>
          </a:graphicData>
        </a:graphic>
      </p:graphicFrame>
      <p:sp>
        <p:nvSpPr>
          <p:cNvPr id="9" name="Content Placeholder 2"/>
          <p:cNvSpPr txBox="1">
            <a:spLocks/>
          </p:cNvSpPr>
          <p:nvPr/>
        </p:nvSpPr>
        <p:spPr>
          <a:xfrm>
            <a:off x="457200" y="4095750"/>
            <a:ext cx="8458200" cy="628650"/>
          </a:xfrm>
          <a:prstGeom prst="rect">
            <a:avLst/>
          </a:prstGeom>
        </p:spPr>
        <p:txBody>
          <a:bodyPr vert="horz" lIns="0" tIns="45720" rIns="0" bIns="45720" rtlCol="0">
            <a:normAutofit fontScale="92500" lnSpcReduction="10000"/>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r>
              <a:rPr lang="en-US" dirty="0" smtClean="0"/>
              <a:t>For more information on this math, please see:</a:t>
            </a:r>
            <a:br>
              <a:rPr lang="en-US" dirty="0" smtClean="0"/>
            </a:br>
            <a:r>
              <a:rPr lang="en-US" dirty="0" smtClean="0"/>
              <a:t>http://en.wikipedia.org/wiki/Two%27s_complement</a:t>
            </a:r>
            <a:endParaRPr lang="en-US" dirty="0"/>
          </a:p>
        </p:txBody>
      </p:sp>
      <p:sp>
        <p:nvSpPr>
          <p:cNvPr id="14" name="Line Callout 1 (Accent Bar) 13"/>
          <p:cNvSpPr/>
          <p:nvPr/>
        </p:nvSpPr>
        <p:spPr>
          <a:xfrm flipV="1">
            <a:off x="762000" y="3714750"/>
            <a:ext cx="762000" cy="228600"/>
          </a:xfrm>
          <a:prstGeom prst="accentCallout1">
            <a:avLst>
              <a:gd name="adj1" fmla="val 18750"/>
              <a:gd name="adj2" fmla="val -8333"/>
              <a:gd name="adj3" fmla="val 108629"/>
              <a:gd name="adj4" fmla="val -336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16" name="TextBox 15"/>
          <p:cNvSpPr txBox="1"/>
          <p:nvPr/>
        </p:nvSpPr>
        <p:spPr>
          <a:xfrm>
            <a:off x="766762" y="3714750"/>
            <a:ext cx="762000" cy="228600"/>
          </a:xfrm>
          <a:prstGeom prst="rect">
            <a:avLst/>
          </a:prstGeom>
          <a:noFill/>
        </p:spPr>
        <p:txBody>
          <a:bodyPr wrap="square" rtlCol="0" anchor="ctr">
            <a:noAutofit/>
          </a:bodyPr>
          <a:lstStyle/>
          <a:p>
            <a:pPr algn="ctr"/>
            <a:r>
              <a:rPr lang="en-US" sz="800" dirty="0" smtClean="0"/>
              <a:t>Positive</a:t>
            </a:r>
            <a:br>
              <a:rPr lang="en-US" sz="800" dirty="0" smtClean="0"/>
            </a:br>
            <a:r>
              <a:rPr lang="en-US" sz="800" dirty="0" smtClean="0"/>
              <a:t>Number</a:t>
            </a:r>
            <a:endParaRPr lang="en-US" sz="800" dirty="0"/>
          </a:p>
        </p:txBody>
      </p:sp>
      <p:sp>
        <p:nvSpPr>
          <p:cNvPr id="18" name="Line Callout 1 (Accent Bar) 17"/>
          <p:cNvSpPr/>
          <p:nvPr/>
        </p:nvSpPr>
        <p:spPr>
          <a:xfrm flipV="1">
            <a:off x="762000" y="2655951"/>
            <a:ext cx="762000" cy="220599"/>
          </a:xfrm>
          <a:prstGeom prst="accentCallout1">
            <a:avLst>
              <a:gd name="adj1" fmla="val 18750"/>
              <a:gd name="adj2" fmla="val -8333"/>
              <a:gd name="adj3" fmla="val 108629"/>
              <a:gd name="adj4" fmla="val -336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17" name="TextBox 16"/>
          <p:cNvSpPr txBox="1"/>
          <p:nvPr/>
        </p:nvSpPr>
        <p:spPr>
          <a:xfrm>
            <a:off x="766762" y="2660713"/>
            <a:ext cx="762000" cy="228600"/>
          </a:xfrm>
          <a:prstGeom prst="rect">
            <a:avLst/>
          </a:prstGeom>
          <a:noFill/>
        </p:spPr>
        <p:txBody>
          <a:bodyPr wrap="square" rtlCol="0" anchor="ctr">
            <a:noAutofit/>
          </a:bodyPr>
          <a:lstStyle/>
          <a:p>
            <a:pPr algn="ctr"/>
            <a:r>
              <a:rPr lang="en-US" sz="800" dirty="0" smtClean="0"/>
              <a:t>Negative</a:t>
            </a:r>
            <a:br>
              <a:rPr lang="en-US" sz="800" dirty="0" smtClean="0"/>
            </a:br>
            <a:r>
              <a:rPr lang="en-US" sz="800" dirty="0" smtClean="0"/>
              <a:t>Number</a:t>
            </a:r>
            <a:endParaRPr lang="en-US" sz="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355293"/>
            <a:ext cx="2743200" cy="2516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55122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SQL Manager for Postgres</a:t>
            </a:r>
            <a:endParaRPr lang="en-US" dirty="0"/>
          </a:p>
        </p:txBody>
      </p:sp>
      <p:sp>
        <p:nvSpPr>
          <p:cNvPr id="9" name="Content Placeholder 8"/>
          <p:cNvSpPr>
            <a:spLocks noGrp="1"/>
          </p:cNvSpPr>
          <p:nvPr>
            <p:ph idx="1"/>
          </p:nvPr>
        </p:nvSpPr>
        <p:spPr/>
        <p:txBody>
          <a:bodyPr>
            <a:normAutofit fontScale="85000" lnSpcReduction="20000"/>
          </a:bodyPr>
          <a:lstStyle/>
          <a:p>
            <a:r>
              <a:rPr lang="en-US" dirty="0" smtClean="0"/>
              <a:t>Currently SQL Manager for PostgreSQL will only show the positive side of the signed integer in the </a:t>
            </a:r>
            <a:r>
              <a:rPr lang="en-US" dirty="0" err="1" smtClean="0"/>
              <a:t>pg_locks</a:t>
            </a:r>
            <a:r>
              <a:rPr lang="en-US" dirty="0" smtClean="0"/>
              <a:t> view. The negative side of the signed integer will show up as 0 instead of the unsigned values </a:t>
            </a:r>
            <a:r>
              <a:rPr lang="en-US" dirty="0"/>
              <a:t>of </a:t>
            </a:r>
            <a:r>
              <a:rPr lang="en-US" dirty="0" smtClean="0"/>
              <a:t>2,147,483,648 through 4,294,967,295</a:t>
            </a:r>
            <a:r>
              <a:rPr lang="en-US" dirty="0"/>
              <a:t>.</a:t>
            </a:r>
            <a:endParaRPr lang="en-US" dirty="0" smtClean="0"/>
          </a:p>
          <a:p>
            <a:r>
              <a:rPr lang="en-US" dirty="0" smtClean="0"/>
              <a:t>PG Admin III, </a:t>
            </a:r>
            <a:r>
              <a:rPr lang="en-US" dirty="0" err="1" smtClean="0"/>
              <a:t>db</a:t>
            </a:r>
            <a:r>
              <a:rPr lang="en-US" dirty="0" smtClean="0"/>
              <a:t> Visualizer, </a:t>
            </a:r>
            <a:r>
              <a:rPr lang="en-US" dirty="0" err="1" smtClean="0"/>
              <a:t>psql</a:t>
            </a:r>
            <a:r>
              <a:rPr lang="en-US" dirty="0" smtClean="0"/>
              <a:t> all work properly.</a:t>
            </a:r>
          </a:p>
          <a:p>
            <a:r>
              <a:rPr lang="en-US" dirty="0" smtClean="0"/>
              <a:t>I have a bug ticket (32428) submitted. Their response is:</a:t>
            </a:r>
          </a:p>
          <a:p>
            <a:pPr lvl="1"/>
            <a:r>
              <a:rPr lang="en-US" dirty="0"/>
              <a:t>We have managed to reproduce the described incorrect behavior of the program. We are going to fix it in one of the nearest version of SQL Manager</a:t>
            </a:r>
            <a:r>
              <a:rPr lang="en-US" dirty="0" smtClean="0"/>
              <a:t>.</a:t>
            </a:r>
          </a:p>
          <a:p>
            <a:r>
              <a:rPr lang="en-US" dirty="0" smtClean="0"/>
              <a:t>Bug Ticket (32429) will also fix an upgrade failure if people download the latest version and have both new and old keys in their registry due to the length of time they have used the product.</a:t>
            </a:r>
          </a:p>
          <a:p>
            <a:pPr lvl="1"/>
            <a:r>
              <a:rPr lang="en-US" dirty="0"/>
              <a:t>We are going to fix it in the next release of SQL Management Studio installation package.</a:t>
            </a:r>
          </a:p>
        </p:txBody>
      </p:sp>
      <p:sp>
        <p:nvSpPr>
          <p:cNvPr id="5" name="Date Placeholder 4"/>
          <p:cNvSpPr>
            <a:spLocks noGrp="1"/>
          </p:cNvSpPr>
          <p:nvPr>
            <p:ph type="dt" sz="half" idx="10"/>
          </p:nvPr>
        </p:nvSpPr>
        <p:spPr/>
        <p:txBody>
          <a:bodyPr/>
          <a:lstStyle/>
          <a:p>
            <a:r>
              <a:rPr lang="en-US" smtClean="0"/>
              <a:t>1/6/2015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26</a:t>
            </a:fld>
            <a:endParaRPr lang="en-US"/>
          </a:p>
        </p:txBody>
      </p:sp>
      <p:sp>
        <p:nvSpPr>
          <p:cNvPr id="7" name="Footer Placeholder 6"/>
          <p:cNvSpPr>
            <a:spLocks noGrp="1"/>
          </p:cNvSpPr>
          <p:nvPr>
            <p:ph type="ftr" sz="quarter" idx="12"/>
          </p:nvPr>
        </p:nvSpPr>
        <p:spPr/>
        <p:txBody>
          <a:bodyPr/>
          <a:lstStyle/>
          <a:p>
            <a:r>
              <a:rPr lang="en-US" smtClean="0"/>
              <a:t>Postgres Advisory Locks</a:t>
            </a:r>
            <a:endParaRPr lang="en-US" dirty="0"/>
          </a:p>
        </p:txBody>
      </p:sp>
    </p:spTree>
    <p:extLst>
      <p:ext uri="{BB962C8B-B14F-4D97-AF65-F5344CB8AC3E}">
        <p14:creationId xmlns:p14="http://schemas.microsoft.com/office/powerpoint/2010/main" val="807720982"/>
      </p:ext>
    </p:extLst>
  </p:cSld>
  <p:clrMapOvr>
    <a:masterClrMapping/>
  </p:clrMapOvr>
  <p:timing>
    <p:tnLst>
      <p:par>
        <p:cTn id="1" dur="indefinite" restart="never" nodeType="tmRoot"/>
      </p:par>
    </p:tnLst>
  </p:timing>
</p:sld>
</file>

<file path=ppt/theme/theme1.xml><?xml version="1.0" encoding="utf-8"?>
<a:theme xmlns:a="http://schemas.openxmlformats.org/drawingml/2006/main" name="Mac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29980</TotalTime>
  <Words>1689</Words>
  <Application>Microsoft Office PowerPoint</Application>
  <PresentationFormat>On-screen Show (16:9)</PresentationFormat>
  <Paragraphs>355</Paragraphs>
  <Slides>26</Slides>
  <Notes>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Macro</vt:lpstr>
      <vt:lpstr>Postgres Advisory Locks</vt:lpstr>
      <vt:lpstr>Mutex</vt:lpstr>
      <vt:lpstr>Mutex</vt:lpstr>
      <vt:lpstr>Examples</vt:lpstr>
      <vt:lpstr>Postgres Advisory Locks</vt:lpstr>
      <vt:lpstr>Postgres Advisory Locks</vt:lpstr>
      <vt:lpstr>pg_advisory_lock/unlock</vt:lpstr>
      <vt:lpstr>pg_try_advisory_lock/unlock</vt:lpstr>
      <vt:lpstr>Postgres Advisory Locks</vt:lpstr>
      <vt:lpstr>Transaction Locks</vt:lpstr>
      <vt:lpstr>pg_advisory_xact_lock</vt:lpstr>
      <vt:lpstr>pg_try_advisory_xact_lock</vt:lpstr>
      <vt:lpstr>Postgres Advisory Locks</vt:lpstr>
      <vt:lpstr>Shared (Not Exclusive) Locks</vt:lpstr>
      <vt:lpstr>Postgres Advisory Locks</vt:lpstr>
      <vt:lpstr>(Big Int) vers (Int, Int)</vt:lpstr>
      <vt:lpstr>Cross Database</vt:lpstr>
      <vt:lpstr>How to query the locks table</vt:lpstr>
      <vt:lpstr>Gotcha’s</vt:lpstr>
      <vt:lpstr>Gotcha’s</vt:lpstr>
      <vt:lpstr>Our Rules</vt:lpstr>
      <vt:lpstr>Signed vers Unsigned Integers/Big Integers</vt:lpstr>
      <vt:lpstr>How to find the original signed lock_id’s</vt:lpstr>
      <vt:lpstr>Convert Unsigned Int (OID) to Signed BigInt</vt:lpstr>
      <vt:lpstr>The Math</vt:lpstr>
      <vt:lpstr>SQL Manager for Postgres</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164</cp:revision>
  <dcterms:created xsi:type="dcterms:W3CDTF">2014-03-28T22:22:29Z</dcterms:created>
  <dcterms:modified xsi:type="dcterms:W3CDTF">2015-01-10T01:25:32Z</dcterms:modified>
</cp:coreProperties>
</file>