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6"/>
  </p:notesMasterIdLst>
  <p:sldIdLst>
    <p:sldId id="256" r:id="rId2"/>
    <p:sldId id="274" r:id="rId3"/>
    <p:sldId id="280" r:id="rId4"/>
    <p:sldId id="295" r:id="rId5"/>
    <p:sldId id="279" r:id="rId6"/>
    <p:sldId id="275" r:id="rId7"/>
    <p:sldId id="276" r:id="rId8"/>
    <p:sldId id="284" r:id="rId9"/>
    <p:sldId id="290" r:id="rId10"/>
    <p:sldId id="291" r:id="rId11"/>
    <p:sldId id="293" r:id="rId12"/>
    <p:sldId id="292" r:id="rId13"/>
    <p:sldId id="294" r:id="rId14"/>
    <p:sldId id="286" r:id="rId15"/>
    <p:sldId id="287" r:id="rId16"/>
    <p:sldId id="277" r:id="rId17"/>
    <p:sldId id="285" r:id="rId18"/>
    <p:sldId id="282" r:id="rId19"/>
    <p:sldId id="296" r:id="rId20"/>
    <p:sldId id="288" r:id="rId21"/>
    <p:sldId id="281" r:id="rId22"/>
    <p:sldId id="289" r:id="rId23"/>
    <p:sldId id="297" r:id="rId24"/>
    <p:sldId id="298"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528B98A-32C6-4116-B7F5-E943BFD86247}">
          <p14:sldIdLst>
            <p14:sldId id="256"/>
            <p14:sldId id="274"/>
            <p14:sldId id="280"/>
            <p14:sldId id="295"/>
            <p14:sldId id="279"/>
            <p14:sldId id="275"/>
            <p14:sldId id="276"/>
            <p14:sldId id="284"/>
            <p14:sldId id="290"/>
            <p14:sldId id="291"/>
            <p14:sldId id="293"/>
            <p14:sldId id="292"/>
            <p14:sldId id="294"/>
            <p14:sldId id="286"/>
            <p14:sldId id="287"/>
            <p14:sldId id="277"/>
            <p14:sldId id="285"/>
            <p14:sldId id="282"/>
            <p14:sldId id="296"/>
            <p14:sldId id="288"/>
            <p14:sldId id="281"/>
            <p14:sldId id="289"/>
            <p14:sldId id="297"/>
            <p14:sldId id="29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varScale="1">
        <p:scale>
          <a:sx n="161" d="100"/>
          <a:sy n="161" d="100"/>
        </p:scale>
        <p:origin x="-90" y="-12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9/2/2014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1028701"/>
            <a:ext cx="6781800" cy="802481"/>
          </a:xfrm>
        </p:spPr>
        <p:txBody>
          <a:bodyPr bIns="0" anchor="b" anchorCtr="0">
            <a:noAutofit/>
          </a:bodyPr>
          <a:lstStyle>
            <a:lvl1pPr>
              <a:defRPr sz="4200" baseline="0"/>
            </a:lvl1pPr>
          </a:lstStyle>
          <a:p>
            <a:r>
              <a:rPr lang="en-US" smtClean="0"/>
              <a:t>Click to edit Master title style</a:t>
            </a:r>
            <a:endParaRPr lang="en-US" dirty="0"/>
          </a:p>
        </p:txBody>
      </p:sp>
      <p:sp>
        <p:nvSpPr>
          <p:cNvPr id="3" name="Subtitle 2"/>
          <p:cNvSpPr>
            <a:spLocks noGrp="1"/>
          </p:cNvSpPr>
          <p:nvPr>
            <p:ph type="subTitle" idx="1"/>
          </p:nvPr>
        </p:nvSpPr>
        <p:spPr>
          <a:xfrm>
            <a:off x="457200" y="1828800"/>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6/3/2014</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6/3/2014</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6/3/2014</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dirty="0" smtClean="0"/>
              <a:t>Index Bloat</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6/3/2014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6/3/2014</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6/3/2014</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6/3/2014</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6/3/2014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Index Bloat</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6/3/2014</a:t>
            </a:r>
            <a:endParaRPr lang="en-US" dirty="0"/>
          </a:p>
        </p:txBody>
      </p:sp>
      <p:sp>
        <p:nvSpPr>
          <p:cNvPr id="6" name="Footer Placeholder 5"/>
          <p:cNvSpPr>
            <a:spLocks noGrp="1"/>
          </p:cNvSpPr>
          <p:nvPr>
            <p:ph type="ftr" sz="quarter" idx="11"/>
          </p:nvPr>
        </p:nvSpPr>
        <p:spPr/>
        <p:txBody>
          <a:bodyPr/>
          <a:lstStyle/>
          <a:p>
            <a:r>
              <a:rPr lang="en-US" dirty="0" smtClean="0"/>
              <a:t>Index Bloat</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6/3/2014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Index Bloat</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6/3/2014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a:lvl1pPr>
          </a:lstStyle>
          <a:p>
            <a:r>
              <a:rPr lang="en-US" dirty="0" smtClean="0"/>
              <a:t>Index Bloat</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6/3/2014</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Index Bloat</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Index Bloat</a:t>
            </a:r>
            <a:endParaRPr lang="en-US" dirty="0"/>
          </a:p>
        </p:txBody>
      </p:sp>
      <p:sp>
        <p:nvSpPr>
          <p:cNvPr id="3" name="Subtitle 2"/>
          <p:cNvSpPr>
            <a:spLocks noGrp="1"/>
          </p:cNvSpPr>
          <p:nvPr>
            <p:ph type="subTitle" idx="1"/>
          </p:nvPr>
        </p:nvSpPr>
        <p:spPr/>
        <p:txBody>
          <a:bodyPr/>
          <a:lstStyle/>
          <a:p>
            <a:r>
              <a:rPr lang="en-US" dirty="0" smtClean="0"/>
              <a:t>By Lloyd Albin</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smtClean="0"/>
              <a:t>Index Bloat</a:t>
            </a:r>
            <a:endParaRPr lang="en-US" dirty="0"/>
          </a:p>
        </p:txBody>
      </p:sp>
      <p:sp>
        <p:nvSpPr>
          <p:cNvPr id="6" name="Date Placeholder 5"/>
          <p:cNvSpPr>
            <a:spLocks noGrp="1"/>
          </p:cNvSpPr>
          <p:nvPr>
            <p:ph type="dt" sz="half" idx="10"/>
          </p:nvPr>
        </p:nvSpPr>
        <p:spPr/>
        <p:txBody>
          <a:bodyPr/>
          <a:lstStyle/>
          <a:p>
            <a:r>
              <a:rPr lang="en-US" dirty="0" smtClean="0"/>
              <a:t>9/2/2014</a:t>
            </a:r>
            <a:endParaRPr lang="en-US" dirty="0"/>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 Bloat</a:t>
            </a:r>
            <a:endParaRPr lang="en-US" dirty="0"/>
          </a:p>
        </p:txBody>
      </p:sp>
      <p:sp>
        <p:nvSpPr>
          <p:cNvPr id="3" name="Text Placeholder 2"/>
          <p:cNvSpPr>
            <a:spLocks noGrp="1"/>
          </p:cNvSpPr>
          <p:nvPr>
            <p:ph type="body" idx="1"/>
          </p:nvPr>
        </p:nvSpPr>
        <p:spPr/>
        <p:txBody>
          <a:bodyPr/>
          <a:lstStyle/>
          <a:p>
            <a:r>
              <a:rPr lang="en-US" dirty="0" smtClean="0"/>
              <a:t>What causes</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dirty="0" smtClean="0"/>
              <a:t>Index Bloat</a:t>
            </a:r>
            <a:endParaRPr lang="en-US" dirty="0"/>
          </a:p>
        </p:txBody>
      </p:sp>
    </p:spTree>
    <p:extLst>
      <p:ext uri="{BB962C8B-B14F-4D97-AF65-F5344CB8AC3E}">
        <p14:creationId xmlns:p14="http://schemas.microsoft.com/office/powerpoint/2010/main" val="2756429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Causes of Index Bloat</a:t>
            </a:r>
            <a:endParaRPr lang="en-US" dirty="0"/>
          </a:p>
        </p:txBody>
      </p:sp>
      <p:sp>
        <p:nvSpPr>
          <p:cNvPr id="8" name="Content Placeholder 7"/>
          <p:cNvSpPr>
            <a:spLocks noGrp="1"/>
          </p:cNvSpPr>
          <p:nvPr>
            <p:ph idx="1"/>
          </p:nvPr>
        </p:nvSpPr>
        <p:spPr/>
        <p:txBody>
          <a:bodyPr/>
          <a:lstStyle/>
          <a:p>
            <a:r>
              <a:rPr lang="en-US" dirty="0" smtClean="0"/>
              <a:t>Large churning of data on a table.</a:t>
            </a:r>
          </a:p>
          <a:p>
            <a:r>
              <a:rPr lang="en-US" dirty="0" smtClean="0"/>
              <a:t>Every time you vacuum or analyze a table, this will cause index bloat.</a:t>
            </a:r>
          </a:p>
          <a:p>
            <a:r>
              <a:rPr lang="en-US" dirty="0" smtClean="0"/>
              <a:t>Vacuum does not vacuum the indexes.</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2247571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a:t>
            </a:r>
            <a:r>
              <a:rPr lang="en-US" dirty="0" err="1" smtClean="0"/>
              <a:t>autovacuum</a:t>
            </a:r>
            <a:r>
              <a:rPr lang="en-US" dirty="0" smtClean="0"/>
              <a:t>?</a:t>
            </a:r>
            <a:endParaRPr lang="en-US" dirty="0"/>
          </a:p>
        </p:txBody>
      </p:sp>
      <p:sp>
        <p:nvSpPr>
          <p:cNvPr id="3" name="Content Placeholder 2"/>
          <p:cNvSpPr>
            <a:spLocks noGrp="1"/>
          </p:cNvSpPr>
          <p:nvPr>
            <p:ph idx="1"/>
          </p:nvPr>
        </p:nvSpPr>
        <p:spPr/>
        <p:txBody>
          <a:bodyPr/>
          <a:lstStyle/>
          <a:p>
            <a:r>
              <a:rPr lang="en-US" dirty="0" err="1" smtClean="0"/>
              <a:t>Autovacuum_naptime</a:t>
            </a:r>
            <a:r>
              <a:rPr lang="en-US" dirty="0" smtClean="0"/>
              <a:t> sets the amount of time between </a:t>
            </a:r>
            <a:r>
              <a:rPr lang="en-US" dirty="0" err="1" smtClean="0"/>
              <a:t>autovacuum</a:t>
            </a:r>
            <a:r>
              <a:rPr lang="en-US" dirty="0" smtClean="0"/>
              <a:t> runs. The default is 1 minute.</a:t>
            </a:r>
          </a:p>
          <a:p>
            <a:r>
              <a:rPr lang="en-US" dirty="0" smtClean="0"/>
              <a:t>The problem is that you need to hold off for at least the naptime + the amount of time for the vacuum to happen. </a:t>
            </a:r>
          </a:p>
          <a:p>
            <a:r>
              <a:rPr lang="en-US" dirty="0" err="1" smtClean="0"/>
              <a:t>Autovacuum’s</a:t>
            </a:r>
            <a:r>
              <a:rPr lang="en-US" dirty="0" smtClean="0"/>
              <a:t> will be canceled if another process needs to write the table.</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125854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 Bloat</a:t>
            </a:r>
            <a:endParaRPr lang="en-US" dirty="0"/>
          </a:p>
        </p:txBody>
      </p:sp>
      <p:sp>
        <p:nvSpPr>
          <p:cNvPr id="3" name="Text Placeholder 2"/>
          <p:cNvSpPr>
            <a:spLocks noGrp="1"/>
          </p:cNvSpPr>
          <p:nvPr>
            <p:ph type="body" idx="1"/>
          </p:nvPr>
        </p:nvSpPr>
        <p:spPr/>
        <p:txBody>
          <a:bodyPr/>
          <a:lstStyle/>
          <a:p>
            <a:r>
              <a:rPr lang="en-US" dirty="0" smtClean="0"/>
              <a:t>Monitoring for</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2"/>
          </p:nvPr>
        </p:nvSpPr>
        <p:spPr/>
        <p:txBody>
          <a:bodyPr/>
          <a:lstStyle/>
          <a:p>
            <a:r>
              <a:rPr lang="en-US" dirty="0" smtClean="0"/>
              <a:t>Index Bloat</a:t>
            </a:r>
            <a:endParaRPr lang="en-US" dirty="0"/>
          </a:p>
        </p:txBody>
      </p:sp>
    </p:spTree>
    <p:extLst>
      <p:ext uri="{BB962C8B-B14F-4D97-AF65-F5344CB8AC3E}">
        <p14:creationId xmlns:p14="http://schemas.microsoft.com/office/powerpoint/2010/main" val="3273374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438150"/>
            <a:ext cx="8229600" cy="685800"/>
          </a:xfrm>
        </p:spPr>
        <p:txBody>
          <a:bodyPr>
            <a:normAutofit/>
          </a:bodyPr>
          <a:lstStyle/>
          <a:p>
            <a:r>
              <a:rPr lang="en-US" dirty="0" smtClean="0"/>
              <a:t>Query to find Bloat</a:t>
            </a:r>
            <a:endParaRPr lang="en-US" dirty="0"/>
          </a:p>
        </p:txBody>
      </p:sp>
      <p:sp>
        <p:nvSpPr>
          <p:cNvPr id="8" name="Content Placeholder 7"/>
          <p:cNvSpPr>
            <a:spLocks noGrp="1"/>
          </p:cNvSpPr>
          <p:nvPr>
            <p:ph sz="quarter" idx="13"/>
          </p:nvPr>
        </p:nvSpPr>
        <p:spPr>
          <a:xfrm>
            <a:off x="457200" y="1123950"/>
            <a:ext cx="4038600" cy="3810000"/>
          </a:xfrm>
        </p:spPr>
        <p:txBody>
          <a:bodyPr>
            <a:noAutofit/>
          </a:bodyPr>
          <a:lstStyle/>
          <a:p>
            <a:pPr marL="0" indent="0">
              <a:buNone/>
            </a:pPr>
            <a:r>
              <a:rPr lang="en-US" sz="500" dirty="0" smtClean="0">
                <a:solidFill>
                  <a:srgbClr val="0000FF"/>
                </a:solidFill>
                <a:latin typeface="Consolas"/>
              </a:rPr>
              <a:t>WITH</a:t>
            </a:r>
            <a:r>
              <a:rPr lang="en-US" sz="500" dirty="0" smtClean="0">
                <a:solidFill>
                  <a:srgbClr val="000000"/>
                </a:solidFill>
                <a:latin typeface="Consolas"/>
              </a:rPr>
              <a:t> </a:t>
            </a:r>
            <a:r>
              <a:rPr lang="en-US" sz="500" dirty="0" err="1">
                <a:solidFill>
                  <a:srgbClr val="000000"/>
                </a:solidFill>
                <a:latin typeface="Consolas"/>
              </a:rPr>
              <a:t>btree_index_atts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nspname</a:t>
            </a:r>
            <a:r>
              <a:rPr lang="en-US" sz="500" dirty="0">
                <a:solidFill>
                  <a:srgbClr val="000000"/>
                </a:solidFill>
                <a:latin typeface="Consolas"/>
              </a:rPr>
              <a:t>, </a:t>
            </a:r>
            <a:r>
              <a:rPr lang="en-US" sz="500" dirty="0" err="1">
                <a:solidFill>
                  <a:srgbClr val="000000"/>
                </a:solidFill>
                <a:latin typeface="Consolas"/>
              </a:rPr>
              <a:t>relname</a:t>
            </a:r>
            <a:r>
              <a:rPr lang="en-US" sz="500" dirty="0">
                <a:solidFill>
                  <a:srgbClr val="000000"/>
                </a:solidFill>
                <a:latin typeface="Consolas"/>
              </a:rPr>
              <a:t>, </a:t>
            </a:r>
            <a:r>
              <a:rPr lang="en-US" sz="500" dirty="0" err="1">
                <a:solidFill>
                  <a:srgbClr val="000000"/>
                </a:solidFill>
                <a:latin typeface="Consolas"/>
              </a:rPr>
              <a:t>reltuples</a:t>
            </a:r>
            <a:r>
              <a:rPr lang="en-US" sz="500" dirty="0">
                <a:solidFill>
                  <a:srgbClr val="000000"/>
                </a:solidFill>
                <a:latin typeface="Consolas"/>
              </a:rPr>
              <a:t>, </a:t>
            </a:r>
            <a:r>
              <a:rPr lang="en-US" sz="500" dirty="0" err="1">
                <a:solidFill>
                  <a:srgbClr val="000000"/>
                </a:solidFill>
                <a:latin typeface="Consolas"/>
              </a:rPr>
              <a:t>relpages</a:t>
            </a:r>
            <a:r>
              <a:rPr lang="en-US" sz="500" dirty="0">
                <a:solidFill>
                  <a:srgbClr val="000000"/>
                </a:solidFill>
                <a:latin typeface="Consolas"/>
              </a:rPr>
              <a:t>, </a:t>
            </a:r>
            <a:r>
              <a:rPr lang="en-US" sz="500" dirty="0" err="1">
                <a:solidFill>
                  <a:srgbClr val="000000"/>
                </a:solidFill>
                <a:latin typeface="Consolas"/>
              </a:rPr>
              <a:t>indrelid</a:t>
            </a:r>
            <a:r>
              <a:rPr lang="en-US" sz="500" dirty="0">
                <a:solidFill>
                  <a:srgbClr val="000000"/>
                </a:solidFill>
                <a:latin typeface="Consolas"/>
              </a:rPr>
              <a:t>, </a:t>
            </a:r>
            <a:r>
              <a:rPr lang="en-US" sz="500" dirty="0" err="1">
                <a:solidFill>
                  <a:srgbClr val="000000"/>
                </a:solidFill>
                <a:latin typeface="Consolas"/>
              </a:rPr>
              <a:t>relam</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regexp_split_to_table</a:t>
            </a:r>
            <a:r>
              <a:rPr lang="en-US" sz="500" dirty="0">
                <a:solidFill>
                  <a:srgbClr val="000000"/>
                </a:solidFill>
                <a:latin typeface="Consolas"/>
              </a:rPr>
              <a:t>(</a:t>
            </a:r>
            <a:r>
              <a:rPr lang="en-US" sz="500" dirty="0" err="1">
                <a:solidFill>
                  <a:srgbClr val="000000"/>
                </a:solidFill>
                <a:latin typeface="Consolas"/>
              </a:rPr>
              <a:t>indkey</a:t>
            </a:r>
            <a:r>
              <a:rPr lang="en-US" sz="500" dirty="0">
                <a:solidFill>
                  <a:srgbClr val="000000"/>
                </a:solidFill>
                <a:latin typeface="Consolas"/>
              </a:rPr>
              <a:t>::</a:t>
            </a:r>
            <a:r>
              <a:rPr lang="en-US" sz="500" dirty="0">
                <a:solidFill>
                  <a:srgbClr val="0000FF"/>
                </a:solidFill>
                <a:latin typeface="Consolas"/>
              </a:rPr>
              <a:t>text</a:t>
            </a:r>
            <a:r>
              <a:rPr lang="en-US" sz="500" dirty="0">
                <a:solidFill>
                  <a:srgbClr val="000000"/>
                </a:solidFill>
                <a:latin typeface="Consolas"/>
              </a:rPr>
              <a:t>, </a:t>
            </a:r>
            <a:r>
              <a:rPr lang="en-US" sz="500" dirty="0">
                <a:solidFill>
                  <a:srgbClr val="FF0000"/>
                </a:solidFill>
                <a:latin typeface="Consolas"/>
              </a:rPr>
              <a:t>' '</a:t>
            </a:r>
            <a:r>
              <a:rPr lang="en-US" sz="500" dirty="0">
                <a:solidFill>
                  <a:srgbClr val="000000"/>
                </a:solidFill>
                <a:latin typeface="Consolas"/>
              </a:rPr>
              <a:t>)::</a:t>
            </a:r>
            <a:r>
              <a:rPr lang="en-US" sz="500" dirty="0" err="1">
                <a:solidFill>
                  <a:srgbClr val="0000FF"/>
                </a:solidFill>
                <a:latin typeface="Consolas"/>
              </a:rPr>
              <a:t>smallint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attnum</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indexrelid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pg_index</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pg_class</a:t>
            </a:r>
            <a:r>
              <a:rPr lang="en-US" sz="500" dirty="0">
                <a:solidFill>
                  <a:srgbClr val="000000"/>
                </a:solidFill>
                <a:latin typeface="Consolas"/>
              </a:rPr>
              <a:t>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pg_class.oid</a:t>
            </a:r>
            <a:r>
              <a:rPr lang="en-US" sz="500" dirty="0">
                <a:solidFill>
                  <a:srgbClr val="808080"/>
                </a:solidFill>
                <a:latin typeface="Consolas"/>
              </a:rPr>
              <a:t>=</a:t>
            </a:r>
            <a:r>
              <a:rPr lang="en-US" sz="500" dirty="0" err="1">
                <a:solidFill>
                  <a:srgbClr val="000000"/>
                </a:solidFill>
                <a:latin typeface="Consolas"/>
              </a:rPr>
              <a:t>pg_index.indexrelid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pg_namespace</a:t>
            </a:r>
            <a:r>
              <a:rPr lang="en-US" sz="500" dirty="0">
                <a:solidFill>
                  <a:srgbClr val="000000"/>
                </a:solidFill>
                <a:latin typeface="Consolas"/>
              </a:rPr>
              <a:t>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pg_namespace.oid</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pg_class.relnamespace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pg_am</a:t>
            </a:r>
            <a:r>
              <a:rPr lang="en-US" sz="500" dirty="0">
                <a:solidFill>
                  <a:srgbClr val="000000"/>
                </a:solidFill>
                <a:latin typeface="Consolas"/>
              </a:rPr>
              <a:t>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pg_class.relam</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pg_am.oid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WHERE</a:t>
            </a:r>
            <a:r>
              <a:rPr lang="en-US" sz="500" dirty="0">
                <a:solidFill>
                  <a:srgbClr val="000000"/>
                </a:solidFill>
                <a:latin typeface="Consolas"/>
              </a:rPr>
              <a:t> </a:t>
            </a:r>
            <a:r>
              <a:rPr lang="en-US" sz="500" dirty="0" err="1">
                <a:solidFill>
                  <a:srgbClr val="000000"/>
                </a:solidFill>
                <a:latin typeface="Consolas"/>
              </a:rPr>
              <a:t>pg_am.amname</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00"/>
                </a:solidFill>
                <a:latin typeface="Consolas"/>
              </a:rPr>
              <a:t>'</a:t>
            </a:r>
            <a:r>
              <a:rPr lang="en-US" sz="500" dirty="0" err="1">
                <a:solidFill>
                  <a:srgbClr val="FF0000"/>
                </a:solidFill>
                <a:latin typeface="Consolas"/>
              </a:rPr>
              <a:t>btree</a:t>
            </a:r>
            <a:r>
              <a:rPr lang="en-US" sz="500" dirty="0">
                <a:solidFill>
                  <a:srgbClr val="FF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err="1">
                <a:solidFill>
                  <a:srgbClr val="000000"/>
                </a:solidFill>
                <a:latin typeface="Consolas"/>
              </a:rPr>
              <a:t>index_item_sizes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SELECT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i.nspname</a:t>
            </a:r>
            <a:r>
              <a:rPr lang="en-US" sz="500" dirty="0">
                <a:solidFill>
                  <a:srgbClr val="000000"/>
                </a:solidFill>
                <a:latin typeface="Consolas"/>
              </a:rPr>
              <a:t>, </a:t>
            </a:r>
            <a:r>
              <a:rPr lang="en-US" sz="500" dirty="0" err="1">
                <a:solidFill>
                  <a:srgbClr val="000000"/>
                </a:solidFill>
                <a:latin typeface="Consolas"/>
              </a:rPr>
              <a:t>i.relname</a:t>
            </a:r>
            <a:r>
              <a:rPr lang="en-US" sz="500" dirty="0">
                <a:solidFill>
                  <a:srgbClr val="000000"/>
                </a:solidFill>
                <a:latin typeface="Consolas"/>
              </a:rPr>
              <a:t>, </a:t>
            </a:r>
            <a:r>
              <a:rPr lang="en-US" sz="500" dirty="0" err="1">
                <a:solidFill>
                  <a:srgbClr val="000000"/>
                </a:solidFill>
                <a:latin typeface="Consolas"/>
              </a:rPr>
              <a:t>i.reltuples</a:t>
            </a:r>
            <a:r>
              <a:rPr lang="en-US" sz="500" dirty="0">
                <a:solidFill>
                  <a:srgbClr val="000000"/>
                </a:solidFill>
                <a:latin typeface="Consolas"/>
              </a:rPr>
              <a:t>, </a:t>
            </a:r>
            <a:r>
              <a:rPr lang="en-US" sz="500" dirty="0" err="1">
                <a:solidFill>
                  <a:srgbClr val="000000"/>
                </a:solidFill>
                <a:latin typeface="Consolas"/>
              </a:rPr>
              <a:t>i.relpages</a:t>
            </a:r>
            <a:r>
              <a:rPr lang="en-US" sz="500" dirty="0">
                <a:solidFill>
                  <a:srgbClr val="000000"/>
                </a:solidFill>
                <a:latin typeface="Consolas"/>
              </a:rPr>
              <a:t>, </a:t>
            </a:r>
            <a:r>
              <a:rPr lang="en-US" sz="500" dirty="0" err="1">
                <a:solidFill>
                  <a:srgbClr val="000000"/>
                </a:solidFill>
                <a:latin typeface="Consolas"/>
              </a:rPr>
              <a:t>i.relam</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s.starelid</a:t>
            </a:r>
            <a:r>
              <a:rPr lang="en-US" sz="500" dirty="0">
                <a:solidFill>
                  <a:srgbClr val="000000"/>
                </a:solidFill>
                <a:latin typeface="Consolas"/>
              </a:rPr>
              <a:t>, </a:t>
            </a:r>
            <a:r>
              <a:rPr lang="en-US" sz="500" dirty="0" err="1">
                <a:solidFill>
                  <a:srgbClr val="000000"/>
                </a:solidFill>
                <a:latin typeface="Consolas"/>
              </a:rPr>
              <a:t>a.attrelid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table_oid</a:t>
            </a:r>
            <a:r>
              <a:rPr lang="en-US" sz="500" dirty="0">
                <a:solidFill>
                  <a:srgbClr val="000000"/>
                </a:solidFill>
                <a:latin typeface="Consolas"/>
              </a:rPr>
              <a:t>, </a:t>
            </a:r>
            <a:r>
              <a:rPr lang="en-US" sz="500" dirty="0" err="1">
                <a:solidFill>
                  <a:srgbClr val="000000"/>
                </a:solidFill>
                <a:latin typeface="Consolas"/>
              </a:rPr>
              <a:t>index_oid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current_setting</a:t>
            </a:r>
            <a:r>
              <a:rPr lang="en-US" sz="500" dirty="0">
                <a:solidFill>
                  <a:srgbClr val="000000"/>
                </a:solidFill>
                <a:latin typeface="Consolas"/>
              </a:rPr>
              <a:t>(</a:t>
            </a:r>
            <a:r>
              <a:rPr lang="en-US" sz="500" dirty="0">
                <a:solidFill>
                  <a:srgbClr val="FF0000"/>
                </a:solidFill>
                <a:latin typeface="Consolas"/>
              </a:rPr>
              <a:t>'</a:t>
            </a:r>
            <a:r>
              <a:rPr lang="en-US" sz="500" dirty="0" err="1">
                <a:solidFill>
                  <a:srgbClr val="FF0000"/>
                </a:solidFill>
                <a:latin typeface="Consolas"/>
              </a:rPr>
              <a:t>block_size</a:t>
            </a:r>
            <a:r>
              <a:rPr lang="en-US" sz="500" dirty="0">
                <a:solidFill>
                  <a:srgbClr val="FF0000"/>
                </a:solidFill>
                <a:latin typeface="Consolas"/>
              </a:rPr>
              <a:t>'</a:t>
            </a:r>
            <a:r>
              <a:rPr lang="en-US" sz="500" dirty="0">
                <a:solidFill>
                  <a:srgbClr val="000000"/>
                </a:solidFill>
                <a:latin typeface="Consolas"/>
              </a:rPr>
              <a:t>)::numeric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8080"/>
                </a:solidFill>
                <a:latin typeface="Consolas"/>
              </a:rPr>
              <a:t>/* MAXALIGN: 4 on 32bits, 8 on 64bits (and mingw32 ?) */</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version()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00"/>
                </a:solidFill>
                <a:latin typeface="Consolas"/>
              </a:rPr>
              <a:t>'mingw32'</a:t>
            </a:r>
            <a:r>
              <a:rPr lang="en-US" sz="500" dirty="0">
                <a:solidFill>
                  <a:srgbClr val="000000"/>
                </a:solidFill>
                <a:latin typeface="Consolas"/>
              </a:rPr>
              <a:t> </a:t>
            </a:r>
            <a:r>
              <a:rPr lang="en-US" sz="500" dirty="0">
                <a:solidFill>
                  <a:srgbClr val="808080"/>
                </a:solidFill>
                <a:latin typeface="Consolas"/>
              </a:rPr>
              <a:t>OR</a:t>
            </a:r>
            <a:r>
              <a:rPr lang="en-US" sz="500" dirty="0">
                <a:solidFill>
                  <a:srgbClr val="000000"/>
                </a:solidFill>
                <a:latin typeface="Consolas"/>
              </a:rPr>
              <a:t> version()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00"/>
                </a:solidFill>
                <a:latin typeface="Consolas"/>
              </a:rPr>
              <a:t>'64-bit'</a:t>
            </a: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b="1" dirty="0">
                <a:solidFill>
                  <a:srgbClr val="800000"/>
                </a:solidFill>
                <a:latin typeface="Consolas"/>
              </a:rPr>
              <a:t>8</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b="1" dirty="0">
                <a:solidFill>
                  <a:srgbClr val="800000"/>
                </a:solidFill>
                <a:latin typeface="Consolas"/>
              </a:rPr>
              <a:t>4</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b="1" dirty="0">
                <a:solidFill>
                  <a:srgbClr val="800000"/>
                </a:solidFill>
                <a:latin typeface="Consolas"/>
              </a:rPr>
              <a:t>24</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pagehdr</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8080"/>
                </a:solidFill>
                <a:latin typeface="Consolas"/>
              </a:rPr>
              <a:t>/* per tuple header: add </a:t>
            </a:r>
            <a:r>
              <a:rPr lang="en-US" sz="500" dirty="0" err="1">
                <a:solidFill>
                  <a:srgbClr val="008080"/>
                </a:solidFill>
                <a:latin typeface="Consolas"/>
              </a:rPr>
              <a:t>index_attribute_bm</a:t>
            </a:r>
            <a:r>
              <a:rPr lang="en-US" sz="500" dirty="0">
                <a:solidFill>
                  <a:srgbClr val="008080"/>
                </a:solidFill>
                <a:latin typeface="Consolas"/>
              </a:rPr>
              <a:t> if some cols are null-able */</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a:solidFill>
                  <a:srgbClr val="FF00FF"/>
                </a:solidFill>
                <a:latin typeface="Consolas"/>
              </a:rPr>
              <a:t>max</a:t>
            </a:r>
            <a:r>
              <a:rPr lang="en-US" sz="500" dirty="0">
                <a:solidFill>
                  <a:srgbClr val="000000"/>
                </a:solidFill>
                <a:latin typeface="Consolas"/>
              </a:rPr>
              <a:t>(</a:t>
            </a:r>
            <a:r>
              <a:rPr lang="en-US" sz="500" dirty="0">
                <a:solidFill>
                  <a:srgbClr val="FF00FF"/>
                </a:solidFill>
                <a:latin typeface="Consolas"/>
              </a:rPr>
              <a:t>coalesce</a:t>
            </a:r>
            <a:r>
              <a:rPr lang="en-US" sz="500" dirty="0">
                <a:solidFill>
                  <a:srgbClr val="000000"/>
                </a:solidFill>
                <a:latin typeface="Consolas"/>
              </a:rPr>
              <a:t>(s.stanullfrac,</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b="1" dirty="0">
                <a:solidFill>
                  <a:srgbClr val="800000"/>
                </a:solidFill>
                <a:latin typeface="Consolas"/>
              </a:rPr>
              <a:t>2</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b="1" dirty="0">
                <a:solidFill>
                  <a:srgbClr val="800000"/>
                </a:solidFill>
                <a:latin typeface="Consolas"/>
              </a:rPr>
              <a:t>6</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index_tuple_hdr</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8080"/>
                </a:solidFill>
                <a:latin typeface="Consolas"/>
              </a:rPr>
              <a:t>/* data </a:t>
            </a:r>
            <a:r>
              <a:rPr lang="en-US" sz="500" dirty="0" err="1">
                <a:solidFill>
                  <a:srgbClr val="008080"/>
                </a:solidFill>
                <a:latin typeface="Consolas"/>
              </a:rPr>
              <a:t>len</a:t>
            </a:r>
            <a:r>
              <a:rPr lang="en-US" sz="500" dirty="0">
                <a:solidFill>
                  <a:srgbClr val="008080"/>
                </a:solidFill>
                <a:latin typeface="Consolas"/>
              </a:rPr>
              <a:t>: we remove null values save space using it </a:t>
            </a:r>
            <a:r>
              <a:rPr lang="en-US" sz="500" dirty="0" err="1">
                <a:solidFill>
                  <a:srgbClr val="008080"/>
                </a:solidFill>
                <a:latin typeface="Consolas"/>
              </a:rPr>
              <a:t>fractionnal</a:t>
            </a:r>
            <a:r>
              <a:rPr lang="en-US" sz="500" dirty="0">
                <a:solidFill>
                  <a:srgbClr val="008080"/>
                </a:solidFill>
                <a:latin typeface="Consolas"/>
              </a:rPr>
              <a:t> part from stats */</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sum</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808080"/>
                </a:solidFill>
                <a:latin typeface="Consolas"/>
              </a:rPr>
              <a:t>-</a:t>
            </a:r>
            <a:r>
              <a:rPr lang="en-US" sz="500" dirty="0">
                <a:solidFill>
                  <a:srgbClr val="FF00FF"/>
                </a:solidFill>
                <a:latin typeface="Consolas"/>
              </a:rPr>
              <a:t>coalesce</a:t>
            </a:r>
            <a:r>
              <a:rPr lang="en-US" sz="500" dirty="0">
                <a:solidFill>
                  <a:srgbClr val="000000"/>
                </a:solidFill>
                <a:latin typeface="Consolas"/>
              </a:rPr>
              <a:t>(</a:t>
            </a:r>
            <a:r>
              <a:rPr lang="en-US" sz="500" dirty="0" err="1">
                <a:solidFill>
                  <a:srgbClr val="000000"/>
                </a:solidFill>
                <a:latin typeface="Consolas"/>
              </a:rPr>
              <a:t>s.stanullfrac</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FF"/>
                </a:solidFill>
                <a:latin typeface="Consolas"/>
              </a:rPr>
              <a:t>coalesce</a:t>
            </a:r>
            <a:r>
              <a:rPr lang="en-US" sz="500" dirty="0">
                <a:solidFill>
                  <a:srgbClr val="000000"/>
                </a:solidFill>
                <a:latin typeface="Consolas"/>
              </a:rPr>
              <a:t>(</a:t>
            </a:r>
            <a:r>
              <a:rPr lang="en-US" sz="500" dirty="0" err="1">
                <a:solidFill>
                  <a:srgbClr val="000000"/>
                </a:solidFill>
                <a:latin typeface="Consolas"/>
              </a:rPr>
              <a:t>s.stawidth</a:t>
            </a:r>
            <a:r>
              <a:rPr lang="en-US" sz="500" dirty="0">
                <a:solidFill>
                  <a:srgbClr val="000000"/>
                </a:solidFill>
                <a:latin typeface="Consolas"/>
              </a:rPr>
              <a:t>, </a:t>
            </a:r>
            <a:r>
              <a:rPr lang="en-US" sz="500" b="1" dirty="0">
                <a:solidFill>
                  <a:srgbClr val="800000"/>
                </a:solidFill>
                <a:latin typeface="Consolas"/>
              </a:rPr>
              <a:t>2048</a:t>
            </a:r>
            <a:r>
              <a:rPr lang="en-US" sz="500" dirty="0">
                <a:solidFill>
                  <a:srgbClr val="000000"/>
                </a:solidFill>
                <a:latin typeface="Consolas"/>
              </a:rPr>
              <a:t>) )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nulldatawidth</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pg_attribute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pg_statistic</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s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s.starelid</a:t>
            </a:r>
            <a:r>
              <a:rPr lang="en-US" sz="500" dirty="0">
                <a:solidFill>
                  <a:srgbClr val="808080"/>
                </a:solidFill>
                <a:latin typeface="Consolas"/>
              </a:rPr>
              <a:t>=</a:t>
            </a:r>
            <a:r>
              <a:rPr lang="en-US" sz="500" dirty="0" err="1">
                <a:solidFill>
                  <a:srgbClr val="000000"/>
                </a:solidFill>
                <a:latin typeface="Consolas"/>
              </a:rPr>
              <a:t>a.attrelid</a:t>
            </a:r>
            <a:r>
              <a:rPr lang="en-US" sz="500" dirty="0">
                <a:solidFill>
                  <a:srgbClr val="000000"/>
                </a:solidFill>
                <a:latin typeface="Consolas"/>
              </a:rPr>
              <a:t> </a:t>
            </a:r>
            <a:r>
              <a:rPr lang="en-US" sz="500" dirty="0">
                <a:solidFill>
                  <a:srgbClr val="808080"/>
                </a:solidFill>
                <a:latin typeface="Consolas"/>
              </a:rPr>
              <a:t>AND</a:t>
            </a:r>
            <a:r>
              <a:rPr lang="en-US" sz="500" dirty="0">
                <a:solidFill>
                  <a:srgbClr val="000000"/>
                </a:solidFill>
                <a:latin typeface="Consolas"/>
              </a:rPr>
              <a:t> </a:t>
            </a:r>
            <a:r>
              <a:rPr lang="en-US" sz="500" dirty="0" err="1">
                <a:solidFill>
                  <a:srgbClr val="000000"/>
                </a:solidFill>
                <a:latin typeface="Consolas"/>
              </a:rPr>
              <a:t>s.staattnum</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a.attnum</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btree_index_atts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i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i.indrelid</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a.attrelid</a:t>
            </a:r>
            <a:r>
              <a:rPr lang="en-US" sz="500" dirty="0">
                <a:solidFill>
                  <a:srgbClr val="000000"/>
                </a:solidFill>
                <a:latin typeface="Consolas"/>
              </a:rPr>
              <a:t> </a:t>
            </a:r>
            <a:r>
              <a:rPr lang="en-US" sz="500" dirty="0">
                <a:solidFill>
                  <a:srgbClr val="808080"/>
                </a:solidFill>
                <a:latin typeface="Consolas"/>
              </a:rPr>
              <a:t>AND</a:t>
            </a:r>
            <a:r>
              <a:rPr lang="en-US" sz="500" dirty="0">
                <a:solidFill>
                  <a:srgbClr val="000000"/>
                </a:solidFill>
                <a:latin typeface="Consolas"/>
              </a:rPr>
              <a:t> </a:t>
            </a:r>
            <a:r>
              <a:rPr lang="en-US" sz="500" dirty="0" err="1">
                <a:solidFill>
                  <a:srgbClr val="000000"/>
                </a:solidFill>
                <a:latin typeface="Consolas"/>
              </a:rPr>
              <a:t>a.attnum</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i.attnum</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WHERE</a:t>
            </a:r>
            <a:r>
              <a:rPr lang="en-US" sz="500" dirty="0">
                <a:solidFill>
                  <a:srgbClr val="000000"/>
                </a:solidFill>
                <a:latin typeface="Consolas"/>
              </a:rPr>
              <a:t> </a:t>
            </a:r>
            <a:r>
              <a:rPr lang="en-US" sz="500" dirty="0" err="1">
                <a:solidFill>
                  <a:srgbClr val="000000"/>
                </a:solidFill>
                <a:latin typeface="Consolas"/>
              </a:rPr>
              <a:t>a.attnum</a:t>
            </a:r>
            <a:r>
              <a:rPr lang="en-US" sz="500" dirty="0">
                <a:solidFill>
                  <a:srgbClr val="000000"/>
                </a:solidFill>
                <a:latin typeface="Consolas"/>
              </a:rPr>
              <a:t> </a:t>
            </a:r>
            <a:r>
              <a:rPr lang="en-US" sz="500" dirty="0">
                <a:solidFill>
                  <a:srgbClr val="808080"/>
                </a:solidFill>
                <a:latin typeface="Consolas"/>
              </a:rPr>
              <a:t>&gt;</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GROUP</a:t>
            </a:r>
            <a:r>
              <a:rPr lang="en-US" sz="500" dirty="0">
                <a:solidFill>
                  <a:srgbClr val="000000"/>
                </a:solidFill>
                <a:latin typeface="Consolas"/>
              </a:rPr>
              <a:t> </a:t>
            </a:r>
            <a:r>
              <a:rPr lang="en-US" sz="500" dirty="0">
                <a:solidFill>
                  <a:srgbClr val="0000FF"/>
                </a:solidFill>
                <a:latin typeface="Consolas"/>
              </a:rPr>
              <a:t>BY</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 </a:t>
            </a:r>
            <a:r>
              <a:rPr lang="en-US" sz="500" b="1" dirty="0">
                <a:solidFill>
                  <a:srgbClr val="800000"/>
                </a:solidFill>
                <a:latin typeface="Consolas"/>
              </a:rPr>
              <a:t>2</a:t>
            </a:r>
            <a:r>
              <a:rPr lang="en-US" sz="500" dirty="0">
                <a:solidFill>
                  <a:srgbClr val="000000"/>
                </a:solidFill>
                <a:latin typeface="Consolas"/>
              </a:rPr>
              <a:t>, </a:t>
            </a:r>
            <a:r>
              <a:rPr lang="en-US" sz="500" b="1" dirty="0">
                <a:solidFill>
                  <a:srgbClr val="800000"/>
                </a:solidFill>
                <a:latin typeface="Consolas"/>
              </a:rPr>
              <a:t>3</a:t>
            </a:r>
            <a:r>
              <a:rPr lang="en-US" sz="500" dirty="0">
                <a:solidFill>
                  <a:srgbClr val="000000"/>
                </a:solidFill>
                <a:latin typeface="Consolas"/>
              </a:rPr>
              <a:t>, </a:t>
            </a:r>
            <a:r>
              <a:rPr lang="en-US" sz="500" b="1" dirty="0">
                <a:solidFill>
                  <a:srgbClr val="800000"/>
                </a:solidFill>
                <a:latin typeface="Consolas"/>
              </a:rPr>
              <a:t>4</a:t>
            </a:r>
            <a:r>
              <a:rPr lang="en-US" sz="500" dirty="0">
                <a:solidFill>
                  <a:srgbClr val="000000"/>
                </a:solidFill>
                <a:latin typeface="Consolas"/>
              </a:rPr>
              <a:t>, </a:t>
            </a:r>
            <a:r>
              <a:rPr lang="en-US" sz="500" b="1" dirty="0">
                <a:solidFill>
                  <a:srgbClr val="800000"/>
                </a:solidFill>
                <a:latin typeface="Consolas"/>
              </a:rPr>
              <a:t>5</a:t>
            </a:r>
            <a:r>
              <a:rPr lang="en-US" sz="500" dirty="0">
                <a:solidFill>
                  <a:srgbClr val="000000"/>
                </a:solidFill>
                <a:latin typeface="Consolas"/>
              </a:rPr>
              <a:t>, </a:t>
            </a:r>
            <a:r>
              <a:rPr lang="en-US" sz="500" b="1" dirty="0">
                <a:solidFill>
                  <a:srgbClr val="800000"/>
                </a:solidFill>
                <a:latin typeface="Consolas"/>
              </a:rPr>
              <a:t>6</a:t>
            </a:r>
            <a:r>
              <a:rPr lang="en-US" sz="500" dirty="0">
                <a:solidFill>
                  <a:srgbClr val="000000"/>
                </a:solidFill>
                <a:latin typeface="Consolas"/>
              </a:rPr>
              <a:t>, </a:t>
            </a:r>
            <a:r>
              <a:rPr lang="en-US" sz="500" b="1" dirty="0">
                <a:solidFill>
                  <a:srgbClr val="800000"/>
                </a:solidFill>
                <a:latin typeface="Consolas"/>
              </a:rPr>
              <a:t>7</a:t>
            </a:r>
            <a:r>
              <a:rPr lang="en-US" sz="500" dirty="0">
                <a:solidFill>
                  <a:srgbClr val="000000"/>
                </a:solidFill>
                <a:latin typeface="Consolas"/>
              </a:rPr>
              <a:t>, </a:t>
            </a:r>
            <a:r>
              <a:rPr lang="en-US" sz="500" b="1" dirty="0">
                <a:solidFill>
                  <a:srgbClr val="800000"/>
                </a:solidFill>
                <a:latin typeface="Consolas"/>
              </a:rPr>
              <a:t>8</a:t>
            </a:r>
            <a:r>
              <a:rPr lang="en-US" sz="500" dirty="0">
                <a:solidFill>
                  <a:srgbClr val="000000"/>
                </a:solidFill>
                <a:latin typeface="Consolas"/>
              </a:rPr>
              <a:t>, </a:t>
            </a:r>
            <a:r>
              <a:rPr lang="en-US" sz="500" b="1" dirty="0">
                <a:solidFill>
                  <a:srgbClr val="800000"/>
                </a:solidFill>
                <a:latin typeface="Consolas"/>
              </a:rPr>
              <a:t>9</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index_aligned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000000"/>
                </a:solidFill>
                <a:latin typeface="Consolas"/>
              </a:rPr>
              <a:t>, </a:t>
            </a:r>
            <a:r>
              <a:rPr lang="en-US" sz="500" dirty="0" err="1">
                <a:solidFill>
                  <a:srgbClr val="000000"/>
                </a:solidFill>
                <a:latin typeface="Consolas"/>
              </a:rPr>
              <a:t>nspname</a:t>
            </a:r>
            <a:r>
              <a:rPr lang="en-US" sz="500" dirty="0">
                <a:solidFill>
                  <a:srgbClr val="000000"/>
                </a:solidFill>
                <a:latin typeface="Consolas"/>
              </a:rPr>
              <a:t>, </a:t>
            </a:r>
            <a:r>
              <a:rPr lang="en-US" sz="500" dirty="0" err="1">
                <a:solidFill>
                  <a:srgbClr val="000000"/>
                </a:solidFill>
                <a:latin typeface="Consolas"/>
              </a:rPr>
              <a:t>relname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index_name</a:t>
            </a:r>
            <a:r>
              <a:rPr lang="en-US" sz="500" dirty="0">
                <a:solidFill>
                  <a:srgbClr val="000000"/>
                </a:solidFill>
                <a:latin typeface="Consolas"/>
              </a:rPr>
              <a:t>, </a:t>
            </a:r>
            <a:r>
              <a:rPr lang="en-US" sz="500" dirty="0" err="1">
                <a:solidFill>
                  <a:srgbClr val="000000"/>
                </a:solidFill>
                <a:latin typeface="Consolas"/>
              </a:rPr>
              <a:t>reltuples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relpages</a:t>
            </a:r>
            <a:r>
              <a:rPr lang="en-US" sz="500" dirty="0">
                <a:solidFill>
                  <a:srgbClr val="000000"/>
                </a:solidFill>
                <a:latin typeface="Consolas"/>
              </a:rPr>
              <a:t>, </a:t>
            </a:r>
            <a:r>
              <a:rPr lang="en-US" sz="500" dirty="0" err="1">
                <a:solidFill>
                  <a:srgbClr val="000000"/>
                </a:solidFill>
                <a:latin typeface="Consolas"/>
              </a:rPr>
              <a:t>relam</a:t>
            </a:r>
            <a:r>
              <a:rPr lang="en-US" sz="500" dirty="0">
                <a:solidFill>
                  <a:srgbClr val="000000"/>
                </a:solidFill>
                <a:latin typeface="Consolas"/>
              </a:rPr>
              <a:t>, </a:t>
            </a:r>
            <a:r>
              <a:rPr lang="en-US" sz="500" dirty="0" err="1">
                <a:solidFill>
                  <a:srgbClr val="000000"/>
                </a:solidFill>
                <a:latin typeface="Consolas"/>
              </a:rPr>
              <a:t>table_oid</a:t>
            </a:r>
            <a:r>
              <a:rPr lang="en-US" sz="500" dirty="0">
                <a:solidFill>
                  <a:srgbClr val="000000"/>
                </a:solidFill>
                <a:latin typeface="Consolas"/>
              </a:rPr>
              <a:t>, </a:t>
            </a:r>
            <a:r>
              <a:rPr lang="en-US" sz="500" dirty="0" err="1">
                <a:solidFill>
                  <a:srgbClr val="000000"/>
                </a:solidFill>
                <a:latin typeface="Consolas"/>
              </a:rPr>
              <a:t>index_oid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r>
              <a:rPr lang="en-US" sz="500" b="1" dirty="0">
                <a:solidFill>
                  <a:srgbClr val="800000"/>
                </a:solidFill>
                <a:latin typeface="Consolas"/>
              </a:rPr>
              <a:t>2</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r>
              <a:rPr lang="en-US" sz="500" dirty="0">
                <a:solidFill>
                  <a:srgbClr val="008080"/>
                </a:solidFill>
                <a:latin typeface="Consolas"/>
              </a:rPr>
              <a:t>/* Add padding to the index tuple header to align on MAXALIGN */</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err="1">
                <a:solidFill>
                  <a:srgbClr val="000000"/>
                </a:solidFill>
                <a:latin typeface="Consolas"/>
              </a:rPr>
              <a:t>index_tuple_hdr</a:t>
            </a:r>
            <a:r>
              <a:rPr lang="en-US" sz="500" dirty="0" err="1">
                <a:solidFill>
                  <a:srgbClr val="808080"/>
                </a:solidFill>
                <a:latin typeface="Consolas"/>
              </a:rPr>
              <a:t>%</a:t>
            </a:r>
            <a:r>
              <a:rPr lang="en-US" sz="500" dirty="0" err="1">
                <a:solidFill>
                  <a:srgbClr val="000000"/>
                </a:solidFill>
                <a:latin typeface="Consolas"/>
              </a:rPr>
              <a:t>maxalign</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dirty="0" err="1">
                <a:solidFill>
                  <a:srgbClr val="000000"/>
                </a:solidFill>
                <a:latin typeface="Consolas"/>
              </a:rPr>
              <a:t>index_tuple_hdr</a:t>
            </a:r>
            <a:r>
              <a:rPr lang="en-US" sz="500" dirty="0" err="1">
                <a:solidFill>
                  <a:srgbClr val="808080"/>
                </a:solidFill>
                <a:latin typeface="Consolas"/>
              </a:rPr>
              <a:t>%</a:t>
            </a:r>
            <a:r>
              <a:rPr lang="en-US" sz="500" dirty="0" err="1">
                <a:solidFill>
                  <a:srgbClr val="000000"/>
                </a:solidFill>
                <a:latin typeface="Consolas"/>
              </a:rPr>
              <a:t>maxalign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nulldatawidth</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r>
              <a:rPr lang="en-US" sz="500" dirty="0">
                <a:solidFill>
                  <a:srgbClr val="008080"/>
                </a:solidFill>
                <a:latin typeface="Consolas"/>
              </a:rPr>
              <a:t>/* Add padding to the data to align on MAXALIGN */</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err="1">
                <a:solidFill>
                  <a:srgbClr val="000000"/>
                </a:solidFill>
                <a:latin typeface="Consolas"/>
              </a:rPr>
              <a:t>nulldatawidth</a:t>
            </a:r>
            <a:r>
              <a:rPr lang="en-US" sz="500" dirty="0">
                <a:solidFill>
                  <a:srgbClr val="000000"/>
                </a:solidFill>
                <a:latin typeface="Consolas"/>
              </a:rPr>
              <a:t>::</a:t>
            </a:r>
            <a:r>
              <a:rPr lang="en-US" sz="500" dirty="0" err="1">
                <a:solidFill>
                  <a:srgbClr val="0000FF"/>
                </a:solidFill>
                <a:latin typeface="Consolas"/>
              </a:rPr>
              <a:t>integer</a:t>
            </a:r>
            <a:r>
              <a:rPr lang="en-US" sz="500" dirty="0" err="1">
                <a:solidFill>
                  <a:srgbClr val="808080"/>
                </a:solidFill>
                <a:latin typeface="Consolas"/>
              </a:rPr>
              <a:t>%</a:t>
            </a:r>
            <a:r>
              <a:rPr lang="en-US" sz="500" dirty="0" err="1">
                <a:solidFill>
                  <a:srgbClr val="000000"/>
                </a:solidFill>
                <a:latin typeface="Consolas"/>
              </a:rPr>
              <a:t>maxalign</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dirty="0" err="1">
                <a:solidFill>
                  <a:srgbClr val="000000"/>
                </a:solidFill>
                <a:latin typeface="Consolas"/>
              </a:rPr>
              <a:t>maxalign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dirty="0" err="1">
                <a:solidFill>
                  <a:srgbClr val="000000"/>
                </a:solidFill>
                <a:latin typeface="Consolas"/>
              </a:rPr>
              <a:t>nulldatawidth</a:t>
            </a:r>
            <a:r>
              <a:rPr lang="en-US" sz="500" dirty="0">
                <a:solidFill>
                  <a:srgbClr val="000000"/>
                </a:solidFill>
                <a:latin typeface="Consolas"/>
              </a:rPr>
              <a:t>::</a:t>
            </a:r>
            <a:r>
              <a:rPr lang="en-US" sz="500" dirty="0" err="1">
                <a:solidFill>
                  <a:srgbClr val="0000FF"/>
                </a:solidFill>
                <a:latin typeface="Consolas"/>
              </a:rPr>
              <a:t>integer</a:t>
            </a:r>
            <a:r>
              <a:rPr lang="en-US" sz="500" dirty="0" err="1">
                <a:solidFill>
                  <a:srgbClr val="808080"/>
                </a:solidFill>
                <a:latin typeface="Consolas"/>
              </a:rPr>
              <a:t>%</a:t>
            </a:r>
            <a:r>
              <a:rPr lang="en-US" sz="500" dirty="0" err="1">
                <a:solidFill>
                  <a:srgbClr val="000000"/>
                </a:solidFill>
                <a:latin typeface="Consolas"/>
              </a:rPr>
              <a:t>maxalign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)::numeric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nulldatahdrwidth</a:t>
            </a:r>
            <a:r>
              <a:rPr lang="en-US" sz="500" dirty="0">
                <a:solidFill>
                  <a:srgbClr val="000000"/>
                </a:solidFill>
                <a:latin typeface="Consolas"/>
              </a:rPr>
              <a:t>, </a:t>
            </a:r>
            <a:r>
              <a:rPr lang="en-US" sz="500" dirty="0" err="1">
                <a:solidFill>
                  <a:srgbClr val="000000"/>
                </a:solidFill>
                <a:latin typeface="Consolas"/>
              </a:rPr>
              <a:t>pagehdr</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index_item_sizes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s1 </a:t>
            </a:r>
            <a:br>
              <a:rPr lang="en-US" sz="500" dirty="0">
                <a:solidFill>
                  <a:srgbClr val="000000"/>
                </a:solidFill>
                <a:latin typeface="Consolas"/>
              </a:rPr>
            </a:br>
            <a:r>
              <a:rPr lang="en-US" sz="500" dirty="0">
                <a:solidFill>
                  <a:srgbClr val="000000"/>
                </a:solidFill>
                <a:latin typeface="Consolas"/>
              </a:rPr>
              <a:t>), </a:t>
            </a:r>
            <a:r>
              <a:rPr lang="en-US" sz="400" dirty="0">
                <a:solidFill>
                  <a:srgbClr val="000000"/>
                </a:solidFill>
                <a:latin typeface="Consolas"/>
              </a:rPr>
              <a:t/>
            </a:r>
            <a:br>
              <a:rPr lang="en-US" sz="400" dirty="0">
                <a:solidFill>
                  <a:srgbClr val="000000"/>
                </a:solidFill>
                <a:latin typeface="Consolas"/>
              </a:rPr>
            </a:br>
            <a:r>
              <a:rPr lang="en-US" sz="400" dirty="0">
                <a:solidFill>
                  <a:srgbClr val="000000"/>
                </a:solidFill>
                <a:latin typeface="Consolas"/>
              </a:rPr>
              <a:t/>
            </a:r>
            <a:br>
              <a:rPr lang="en-US" sz="400" dirty="0">
                <a:solidFill>
                  <a:srgbClr val="000000"/>
                </a:solidFill>
                <a:latin typeface="Consolas"/>
              </a:rPr>
            </a:br>
            <a:endParaRPr lang="en-US" sz="400" dirty="0">
              <a:latin typeface="Consolas"/>
            </a:endParaRPr>
          </a:p>
        </p:txBody>
      </p:sp>
      <p:sp>
        <p:nvSpPr>
          <p:cNvPr id="10" name="Content Placeholder 9"/>
          <p:cNvSpPr>
            <a:spLocks noGrp="1"/>
          </p:cNvSpPr>
          <p:nvPr>
            <p:ph sz="quarter" idx="14"/>
          </p:nvPr>
        </p:nvSpPr>
        <p:spPr>
          <a:xfrm>
            <a:off x="4648200" y="1123950"/>
            <a:ext cx="4038600" cy="3810000"/>
          </a:xfrm>
        </p:spPr>
        <p:txBody>
          <a:bodyPr>
            <a:normAutofit/>
          </a:bodyPr>
          <a:lstStyle/>
          <a:p>
            <a:pPr marL="0" indent="0">
              <a:buNone/>
            </a:pPr>
            <a:r>
              <a:rPr lang="en-US" sz="500" dirty="0" err="1">
                <a:solidFill>
                  <a:srgbClr val="000000"/>
                </a:solidFill>
                <a:latin typeface="Consolas"/>
              </a:rPr>
              <a:t>otta_calc</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000000"/>
                </a:solidFill>
                <a:latin typeface="Consolas"/>
              </a:rPr>
              <a:t>, </a:t>
            </a:r>
            <a:r>
              <a:rPr lang="en-US" sz="500" dirty="0" err="1">
                <a:solidFill>
                  <a:srgbClr val="000000"/>
                </a:solidFill>
                <a:latin typeface="Consolas"/>
              </a:rPr>
              <a:t>nspname</a:t>
            </a:r>
            <a:r>
              <a:rPr lang="en-US" sz="500" dirty="0">
                <a:solidFill>
                  <a:srgbClr val="000000"/>
                </a:solidFill>
                <a:latin typeface="Consolas"/>
              </a:rPr>
              <a:t>, </a:t>
            </a:r>
            <a:r>
              <a:rPr lang="en-US" sz="500" dirty="0" err="1">
                <a:solidFill>
                  <a:srgbClr val="000000"/>
                </a:solidFill>
                <a:latin typeface="Consolas"/>
              </a:rPr>
              <a:t>table_oid</a:t>
            </a:r>
            <a:r>
              <a:rPr lang="en-US" sz="500" dirty="0">
                <a:solidFill>
                  <a:srgbClr val="000000"/>
                </a:solidFill>
                <a:latin typeface="Consolas"/>
              </a:rPr>
              <a:t>, </a:t>
            </a:r>
            <a:r>
              <a:rPr lang="en-US" sz="500" dirty="0" err="1">
                <a:solidFill>
                  <a:srgbClr val="000000"/>
                </a:solidFill>
                <a:latin typeface="Consolas"/>
              </a:rPr>
              <a:t>index_oid</a:t>
            </a:r>
            <a:r>
              <a:rPr lang="en-US" sz="500" dirty="0">
                <a:solidFill>
                  <a:srgbClr val="000000"/>
                </a:solidFill>
                <a:latin typeface="Consolas"/>
              </a:rPr>
              <a:t>, </a:t>
            </a:r>
            <a:r>
              <a:rPr lang="en-US" sz="500" dirty="0" err="1">
                <a:solidFill>
                  <a:srgbClr val="000000"/>
                </a:solidFill>
                <a:latin typeface="Consolas"/>
              </a:rPr>
              <a:t>index_name</a:t>
            </a:r>
            <a:r>
              <a:rPr lang="en-US" sz="500" dirty="0">
                <a:solidFill>
                  <a:srgbClr val="000000"/>
                </a:solidFill>
                <a:latin typeface="Consolas"/>
              </a:rPr>
              <a:t>, </a:t>
            </a:r>
            <a:r>
              <a:rPr lang="en-US" sz="500" dirty="0" err="1">
                <a:solidFill>
                  <a:srgbClr val="000000"/>
                </a:solidFill>
                <a:latin typeface="Consolas"/>
              </a:rPr>
              <a:t>relpages</a:t>
            </a:r>
            <a:r>
              <a:rPr lang="en-US" sz="500" dirty="0">
                <a:solidFill>
                  <a:srgbClr val="000000"/>
                </a:solidFill>
                <a:latin typeface="Consolas"/>
              </a:rPr>
              <a:t>, </a:t>
            </a:r>
            <a:r>
              <a:rPr lang="en-US" sz="500" dirty="0">
                <a:solidFill>
                  <a:srgbClr val="FF00FF"/>
                </a:solidFill>
                <a:latin typeface="Consolas"/>
              </a:rPr>
              <a:t>coalesce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ceil((</a:t>
            </a:r>
            <a:r>
              <a:rPr lang="en-US" sz="500" dirty="0" err="1">
                <a:solidFill>
                  <a:srgbClr val="000000"/>
                </a:solidFill>
                <a:latin typeface="Consolas"/>
              </a:rPr>
              <a:t>reltuples</a:t>
            </a:r>
            <a:r>
              <a:rPr lang="en-US" sz="500" dirty="0">
                <a:solidFill>
                  <a:srgbClr val="808080"/>
                </a:solidFill>
                <a:latin typeface="Consolas"/>
              </a:rPr>
              <a:t>*</a:t>
            </a:r>
            <a:r>
              <a:rPr lang="en-US" sz="500" dirty="0">
                <a:solidFill>
                  <a:srgbClr val="000000"/>
                </a:solidFill>
                <a:latin typeface="Consolas"/>
              </a:rPr>
              <a:t>(</a:t>
            </a:r>
            <a:r>
              <a:rPr lang="en-US" sz="500" b="1" dirty="0">
                <a:solidFill>
                  <a:srgbClr val="800000"/>
                </a:solidFill>
                <a:latin typeface="Consolas"/>
              </a:rPr>
              <a:t>4</a:t>
            </a:r>
            <a:r>
              <a:rPr lang="en-US" sz="500" dirty="0">
                <a:solidFill>
                  <a:srgbClr val="808080"/>
                </a:solidFill>
                <a:latin typeface="Consolas"/>
              </a:rPr>
              <a:t>+</a:t>
            </a:r>
            <a:r>
              <a:rPr lang="en-US" sz="500" dirty="0">
                <a:solidFill>
                  <a:srgbClr val="000000"/>
                </a:solidFill>
                <a:latin typeface="Consolas"/>
              </a:rPr>
              <a:t>nulldatahdrwidth))</a:t>
            </a:r>
            <a:r>
              <a:rPr lang="en-US" sz="500" dirty="0">
                <a:solidFill>
                  <a:srgbClr val="808080"/>
                </a:solidFill>
                <a:latin typeface="Consolas"/>
              </a:rPr>
              <a:t>/</a:t>
            </a:r>
            <a:r>
              <a:rPr lang="en-US" sz="500" dirty="0">
                <a:solidFill>
                  <a:srgbClr val="000000"/>
                </a:solidFill>
                <a:latin typeface="Consolas"/>
              </a:rPr>
              <a:t>(</a:t>
            </a:r>
            <a:r>
              <a:rPr lang="en-US" sz="500" dirty="0" err="1">
                <a:solidFill>
                  <a:srgbClr val="000000"/>
                </a:solidFill>
                <a:latin typeface="Consolas"/>
              </a:rPr>
              <a:t>bs</a:t>
            </a:r>
            <a:r>
              <a:rPr lang="en-US" sz="500" dirty="0" err="1">
                <a:solidFill>
                  <a:srgbClr val="808080"/>
                </a:solidFill>
                <a:latin typeface="Consolas"/>
              </a:rPr>
              <a:t>-</a:t>
            </a:r>
            <a:r>
              <a:rPr lang="en-US" sz="500" dirty="0" err="1">
                <a:solidFill>
                  <a:srgbClr val="000000"/>
                </a:solidFill>
                <a:latin typeface="Consolas"/>
              </a:rPr>
              <a:t>pagehdr</a:t>
            </a:r>
            <a:r>
              <a:rPr lang="en-US" sz="500" dirty="0">
                <a:solidFill>
                  <a:srgbClr val="000000"/>
                </a:solidFill>
                <a:latin typeface="Consolas"/>
              </a:rPr>
              <a:t>::</a:t>
            </a:r>
            <a:r>
              <a:rPr lang="en-US" sz="500" dirty="0">
                <a:solidFill>
                  <a:srgbClr val="0000FF"/>
                </a:solidFill>
                <a:latin typeface="Consolas"/>
              </a:rPr>
              <a:t>float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err="1">
                <a:solidFill>
                  <a:srgbClr val="000000"/>
                </a:solidFill>
                <a:latin typeface="Consolas"/>
              </a:rPr>
              <a:t>am.amname</a:t>
            </a:r>
            <a:r>
              <a:rPr lang="en-US" sz="500" dirty="0">
                <a:solidFill>
                  <a:srgbClr val="000000"/>
                </a:solidFill>
                <a:latin typeface="Consolas"/>
              </a:rPr>
              <a:t> </a:t>
            </a:r>
            <a:r>
              <a:rPr lang="en-US" sz="500" dirty="0">
                <a:solidFill>
                  <a:srgbClr val="808080"/>
                </a:solidFill>
                <a:latin typeface="Consolas"/>
              </a:rPr>
              <a:t>IN</a:t>
            </a:r>
            <a:r>
              <a:rPr lang="en-US" sz="500" dirty="0">
                <a:solidFill>
                  <a:srgbClr val="000000"/>
                </a:solidFill>
                <a:latin typeface="Consolas"/>
              </a:rPr>
              <a:t> (</a:t>
            </a:r>
            <a:r>
              <a:rPr lang="en-US" sz="500" dirty="0">
                <a:solidFill>
                  <a:srgbClr val="FF0000"/>
                </a:solidFill>
                <a:latin typeface="Consolas"/>
              </a:rPr>
              <a:t>'hash'</a:t>
            </a:r>
            <a:r>
              <a:rPr lang="en-US" sz="500" dirty="0">
                <a:solidFill>
                  <a:srgbClr val="000000"/>
                </a:solidFill>
                <a:latin typeface="Consolas"/>
              </a:rPr>
              <a:t>,</a:t>
            </a:r>
            <a:r>
              <a:rPr lang="en-US" sz="500" dirty="0">
                <a:solidFill>
                  <a:srgbClr val="FF0000"/>
                </a:solidFill>
                <a:latin typeface="Consolas"/>
              </a:rPr>
              <a:t>'</a:t>
            </a:r>
            <a:r>
              <a:rPr lang="en-US" sz="500" dirty="0" err="1">
                <a:solidFill>
                  <a:srgbClr val="FF0000"/>
                </a:solidFill>
                <a:latin typeface="Consolas"/>
              </a:rPr>
              <a:t>btree</a:t>
            </a:r>
            <a:r>
              <a:rPr lang="en-US" sz="500" dirty="0">
                <a:solidFill>
                  <a:srgbClr val="FF0000"/>
                </a:solidFill>
                <a:latin typeface="Consolas"/>
              </a:rPr>
              <a:t>'</a:t>
            </a: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008080"/>
                </a:solidFill>
                <a:latin typeface="Consolas"/>
              </a:rPr>
              <a:t>-- </a:t>
            </a:r>
            <a:r>
              <a:rPr lang="en-US" sz="500" dirty="0" err="1">
                <a:solidFill>
                  <a:srgbClr val="008080"/>
                </a:solidFill>
                <a:latin typeface="Consolas"/>
              </a:rPr>
              <a:t>btree</a:t>
            </a:r>
            <a:r>
              <a:rPr lang="en-US" sz="500" dirty="0">
                <a:solidFill>
                  <a:srgbClr val="008080"/>
                </a:solidFill>
                <a:latin typeface="Consolas"/>
              </a:rPr>
              <a:t> and hash have a metadata reserved block </a:t>
            </a:r>
            <a:br>
              <a:rPr lang="en-US" sz="500" dirty="0">
                <a:solidFill>
                  <a:srgbClr val="008080"/>
                </a:solidFill>
                <a:latin typeface="Consolas"/>
              </a:rPr>
            </a:b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otta</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index_aligned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s2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LEFT</a:t>
            </a: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pg_am</a:t>
            </a:r>
            <a:r>
              <a:rPr lang="en-US" sz="500" dirty="0">
                <a:solidFill>
                  <a:srgbClr val="000000"/>
                </a:solidFill>
                <a:latin typeface="Consolas"/>
              </a:rPr>
              <a:t> am </a:t>
            </a:r>
            <a:r>
              <a:rPr lang="en-US" sz="500" dirty="0">
                <a:solidFill>
                  <a:srgbClr val="0000FF"/>
                </a:solidFill>
                <a:latin typeface="Consolas"/>
              </a:rPr>
              <a:t>ON</a:t>
            </a:r>
            <a:r>
              <a:rPr lang="en-US" sz="500" dirty="0">
                <a:solidFill>
                  <a:srgbClr val="000000"/>
                </a:solidFill>
                <a:latin typeface="Consolas"/>
              </a:rPr>
              <a:t> s2.relam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am.oid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raw_bloat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current_database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dbname</a:t>
            </a:r>
            <a:r>
              <a:rPr lang="en-US" sz="500" dirty="0">
                <a:solidFill>
                  <a:srgbClr val="000000"/>
                </a:solidFill>
                <a:latin typeface="Consolas"/>
              </a:rPr>
              <a:t>, </a:t>
            </a:r>
            <a:r>
              <a:rPr lang="en-US" sz="500" dirty="0" err="1">
                <a:solidFill>
                  <a:srgbClr val="000000"/>
                </a:solidFill>
                <a:latin typeface="Consolas"/>
              </a:rPr>
              <a:t>nspname</a:t>
            </a:r>
            <a:r>
              <a:rPr lang="en-US" sz="500" dirty="0">
                <a:solidFill>
                  <a:srgbClr val="000000"/>
                </a:solidFill>
                <a:latin typeface="Consolas"/>
              </a:rPr>
              <a:t>, </a:t>
            </a:r>
            <a:r>
              <a:rPr lang="en-US" sz="500" dirty="0" err="1">
                <a:solidFill>
                  <a:srgbClr val="000000"/>
                </a:solidFill>
                <a:latin typeface="Consolas"/>
              </a:rPr>
              <a:t>c.relname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table_name</a:t>
            </a:r>
            <a:r>
              <a:rPr lang="en-US" sz="500" dirty="0">
                <a:solidFill>
                  <a:srgbClr val="000000"/>
                </a:solidFill>
                <a:latin typeface="Consolas"/>
              </a:rPr>
              <a:t>, </a:t>
            </a:r>
            <a:r>
              <a:rPr lang="en-US" sz="500" dirty="0" err="1">
                <a:solidFill>
                  <a:srgbClr val="000000"/>
                </a:solidFill>
                <a:latin typeface="Consolas"/>
              </a:rPr>
              <a:t>index_name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bs</a:t>
            </a:r>
            <a:r>
              <a:rPr lang="en-US" sz="500" dirty="0">
                <a:solidFill>
                  <a:srgbClr val="808080"/>
                </a:solidFill>
                <a:latin typeface="Consolas"/>
              </a:rPr>
              <a:t>*</a:t>
            </a:r>
            <a:r>
              <a:rPr lang="en-US" sz="500" dirty="0">
                <a:solidFill>
                  <a:srgbClr val="000000"/>
                </a:solidFill>
                <a:latin typeface="Consolas"/>
              </a:rPr>
              <a:t>(</a:t>
            </a:r>
            <a:r>
              <a:rPr lang="en-US" sz="500" dirty="0" err="1">
                <a:solidFill>
                  <a:srgbClr val="000000"/>
                </a:solidFill>
                <a:latin typeface="Consolas"/>
              </a:rPr>
              <a:t>sub.relpages</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totalbytes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err="1">
                <a:solidFill>
                  <a:srgbClr val="000000"/>
                </a:solidFill>
                <a:latin typeface="Consolas"/>
              </a:rPr>
              <a:t>sub.relpages</a:t>
            </a:r>
            <a:r>
              <a:rPr lang="en-US" sz="500" dirty="0">
                <a:solidFill>
                  <a:srgbClr val="000000"/>
                </a:solidFill>
                <a:latin typeface="Consolas"/>
              </a:rPr>
              <a:t> </a:t>
            </a:r>
            <a:r>
              <a:rPr lang="en-US" sz="500" dirty="0">
                <a:solidFill>
                  <a:srgbClr val="808080"/>
                </a:solidFill>
                <a:latin typeface="Consolas"/>
              </a:rPr>
              <a:t>&lt;=</a:t>
            </a:r>
            <a:r>
              <a:rPr lang="en-US" sz="500" dirty="0">
                <a:solidFill>
                  <a:srgbClr val="000000"/>
                </a:solidFill>
                <a:latin typeface="Consolas"/>
              </a:rPr>
              <a:t> </a:t>
            </a:r>
            <a:r>
              <a:rPr lang="en-US" sz="500" dirty="0" err="1">
                <a:solidFill>
                  <a:srgbClr val="000000"/>
                </a:solidFill>
                <a:latin typeface="Consolas"/>
              </a:rPr>
              <a:t>otta</a:t>
            </a: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808080"/>
                </a:solidFill>
                <a:latin typeface="Consolas"/>
              </a:rPr>
              <a:t>*</a:t>
            </a:r>
            <a:r>
              <a:rPr lang="en-US" sz="500" dirty="0">
                <a:solidFill>
                  <a:srgbClr val="000000"/>
                </a:solidFill>
                <a:latin typeface="Consolas"/>
              </a:rPr>
              <a:t>(</a:t>
            </a:r>
            <a:r>
              <a:rPr lang="en-US" sz="500" dirty="0" err="1">
                <a:solidFill>
                  <a:srgbClr val="000000"/>
                </a:solidFill>
                <a:latin typeface="Consolas"/>
              </a:rPr>
              <a:t>sub.relpages</a:t>
            </a:r>
            <a:r>
              <a:rPr lang="en-US" sz="500" dirty="0" err="1">
                <a:solidFill>
                  <a:srgbClr val="808080"/>
                </a:solidFill>
                <a:latin typeface="Consolas"/>
              </a:rPr>
              <a:t>-</a:t>
            </a:r>
            <a:r>
              <a:rPr lang="en-US" sz="500" dirty="0" err="1">
                <a:solidFill>
                  <a:srgbClr val="000000"/>
                </a:solidFill>
                <a:latin typeface="Consolas"/>
              </a:rPr>
              <a:t>otta</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CASE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WHEN</a:t>
            </a:r>
            <a:r>
              <a:rPr lang="en-US" sz="500" dirty="0">
                <a:solidFill>
                  <a:srgbClr val="000000"/>
                </a:solidFill>
                <a:latin typeface="Consolas"/>
              </a:rPr>
              <a:t> </a:t>
            </a:r>
            <a:r>
              <a:rPr lang="en-US" sz="500" dirty="0" err="1">
                <a:solidFill>
                  <a:srgbClr val="000000"/>
                </a:solidFill>
                <a:latin typeface="Consolas"/>
              </a:rPr>
              <a:t>sub.relpages</a:t>
            </a:r>
            <a:r>
              <a:rPr lang="en-US" sz="500" dirty="0">
                <a:solidFill>
                  <a:srgbClr val="000000"/>
                </a:solidFill>
                <a:latin typeface="Consolas"/>
              </a:rPr>
              <a:t> </a:t>
            </a:r>
            <a:r>
              <a:rPr lang="en-US" sz="500" dirty="0">
                <a:solidFill>
                  <a:srgbClr val="808080"/>
                </a:solidFill>
                <a:latin typeface="Consolas"/>
              </a:rPr>
              <a:t>&lt;=</a:t>
            </a:r>
            <a:r>
              <a:rPr lang="en-US" sz="500" dirty="0">
                <a:solidFill>
                  <a:srgbClr val="000000"/>
                </a:solidFill>
                <a:latin typeface="Consolas"/>
              </a:rPr>
              <a:t> </a:t>
            </a:r>
            <a:r>
              <a:rPr lang="en-US" sz="500" dirty="0" err="1">
                <a:solidFill>
                  <a:srgbClr val="000000"/>
                </a:solidFill>
                <a:latin typeface="Consolas"/>
              </a:rPr>
              <a:t>otta</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THEN</a:t>
            </a:r>
            <a:r>
              <a:rPr lang="en-US" sz="500" dirty="0">
                <a:solidFill>
                  <a:srgbClr val="000000"/>
                </a:solidFill>
                <a:latin typeface="Consolas"/>
              </a:rPr>
              <a:t> </a:t>
            </a:r>
            <a:r>
              <a:rPr lang="en-US" sz="500" b="1" dirty="0">
                <a:solidFill>
                  <a:srgbClr val="800000"/>
                </a:solidFill>
                <a:latin typeface="Consolas"/>
              </a:rPr>
              <a:t>0</a:t>
            </a:r>
            <a:r>
              <a:rPr lang="en-US" sz="500" dirty="0">
                <a:solidFill>
                  <a:srgbClr val="000000"/>
                </a:solidFill>
                <a:latin typeface="Consolas"/>
              </a:rPr>
              <a:t> </a:t>
            </a:r>
            <a:r>
              <a:rPr lang="en-US" sz="500" dirty="0">
                <a:solidFill>
                  <a:srgbClr val="0000FF"/>
                </a:solidFill>
                <a:latin typeface="Consolas"/>
              </a:rPr>
              <a:t>ELSE</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808080"/>
                </a:solidFill>
                <a:latin typeface="Consolas"/>
              </a:rPr>
              <a:t>*</a:t>
            </a:r>
            <a:r>
              <a:rPr lang="en-US" sz="500" dirty="0">
                <a:solidFill>
                  <a:srgbClr val="000000"/>
                </a:solidFill>
                <a:latin typeface="Consolas"/>
              </a:rPr>
              <a:t>(</a:t>
            </a:r>
            <a:r>
              <a:rPr lang="en-US" sz="500" dirty="0" err="1">
                <a:solidFill>
                  <a:srgbClr val="000000"/>
                </a:solidFill>
                <a:latin typeface="Consolas"/>
              </a:rPr>
              <a:t>sub.relpages</a:t>
            </a:r>
            <a:r>
              <a:rPr lang="en-US" sz="500" dirty="0" err="1">
                <a:solidFill>
                  <a:srgbClr val="808080"/>
                </a:solidFill>
                <a:latin typeface="Consolas"/>
              </a:rPr>
              <a:t>-</a:t>
            </a:r>
            <a:r>
              <a:rPr lang="en-US" sz="500" dirty="0" err="1">
                <a:solidFill>
                  <a:srgbClr val="000000"/>
                </a:solidFill>
                <a:latin typeface="Consolas"/>
              </a:rPr>
              <a:t>otta</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b="1" dirty="0">
                <a:solidFill>
                  <a:srgbClr val="800000"/>
                </a:solidFill>
                <a:latin typeface="Consolas"/>
              </a:rPr>
              <a:t>100</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bs</a:t>
            </a:r>
            <a:r>
              <a:rPr lang="en-US" sz="500" dirty="0">
                <a:solidFill>
                  <a:srgbClr val="808080"/>
                </a:solidFill>
                <a:latin typeface="Consolas"/>
              </a:rPr>
              <a:t>*</a:t>
            </a:r>
            <a:r>
              <a:rPr lang="en-US" sz="500" dirty="0">
                <a:solidFill>
                  <a:srgbClr val="000000"/>
                </a:solidFill>
                <a:latin typeface="Consolas"/>
              </a:rPr>
              <a:t>(</a:t>
            </a:r>
            <a:r>
              <a:rPr lang="en-US" sz="500" dirty="0" err="1">
                <a:solidFill>
                  <a:srgbClr val="000000"/>
                </a:solidFill>
                <a:latin typeface="Consolas"/>
              </a:rPr>
              <a:t>sub.relpages</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END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realbloat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pg_relation_size</a:t>
            </a:r>
            <a:r>
              <a:rPr lang="en-US" sz="500" dirty="0">
                <a:solidFill>
                  <a:srgbClr val="000000"/>
                </a:solidFill>
                <a:latin typeface="Consolas"/>
              </a:rPr>
              <a:t>(</a:t>
            </a:r>
            <a:r>
              <a:rPr lang="en-US" sz="500" dirty="0" err="1">
                <a:solidFill>
                  <a:srgbClr val="000000"/>
                </a:solidFill>
                <a:latin typeface="Consolas"/>
              </a:rPr>
              <a:t>sub.table_oid</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table_bytes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stat.idx_scan</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index_scans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otta_calc</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sub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pg_class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c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c.oid</a:t>
            </a:r>
            <a:r>
              <a:rPr lang="en-US" sz="500" dirty="0">
                <a:solidFill>
                  <a:srgbClr val="808080"/>
                </a:solidFill>
                <a:latin typeface="Consolas"/>
              </a:rPr>
              <a:t>=</a:t>
            </a:r>
            <a:r>
              <a:rPr lang="en-US" sz="500" dirty="0" err="1">
                <a:solidFill>
                  <a:srgbClr val="000000"/>
                </a:solidFill>
                <a:latin typeface="Consolas"/>
              </a:rPr>
              <a:t>sub.table_oid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8080"/>
                </a:solidFill>
                <a:latin typeface="Consolas"/>
              </a:rPr>
              <a:t>JOIN</a:t>
            </a:r>
            <a:r>
              <a:rPr lang="en-US" sz="500" dirty="0">
                <a:solidFill>
                  <a:srgbClr val="000000"/>
                </a:solidFill>
                <a:latin typeface="Consolas"/>
              </a:rPr>
              <a:t> </a:t>
            </a:r>
            <a:r>
              <a:rPr lang="en-US" sz="500" dirty="0" err="1">
                <a:solidFill>
                  <a:srgbClr val="000000"/>
                </a:solidFill>
                <a:latin typeface="Consolas"/>
              </a:rPr>
              <a:t>pg_stat_user_indexes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stat </a:t>
            </a:r>
            <a:r>
              <a:rPr lang="en-US" sz="500" dirty="0">
                <a:solidFill>
                  <a:srgbClr val="0000FF"/>
                </a:solidFill>
                <a:latin typeface="Consolas"/>
              </a:rPr>
              <a:t>ON</a:t>
            </a:r>
            <a:r>
              <a:rPr lang="en-US" sz="500" dirty="0">
                <a:solidFill>
                  <a:srgbClr val="000000"/>
                </a:solidFill>
                <a:latin typeface="Consolas"/>
              </a:rPr>
              <a:t> </a:t>
            </a:r>
            <a:r>
              <a:rPr lang="en-US" sz="500" dirty="0" err="1">
                <a:solidFill>
                  <a:srgbClr val="000000"/>
                </a:solidFill>
                <a:latin typeface="Consolas"/>
              </a:rPr>
              <a:t>sub.index_oid</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stat.indexrelid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dbname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database_name</a:t>
            </a:r>
            <a:r>
              <a:rPr lang="en-US" sz="500" dirty="0">
                <a:solidFill>
                  <a:srgbClr val="000000"/>
                </a:solidFill>
                <a:latin typeface="Consolas"/>
              </a:rPr>
              <a:t>, </a:t>
            </a:r>
            <a:r>
              <a:rPr lang="en-US" sz="500" dirty="0" err="1">
                <a:solidFill>
                  <a:srgbClr val="000000"/>
                </a:solidFill>
                <a:latin typeface="Consolas"/>
              </a:rPr>
              <a:t>nspname</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schema_name</a:t>
            </a:r>
            <a:r>
              <a:rPr lang="en-US" sz="500" dirty="0">
                <a:solidFill>
                  <a:srgbClr val="000000"/>
                </a:solidFill>
                <a:latin typeface="Consolas"/>
              </a:rPr>
              <a:t>, </a:t>
            </a:r>
            <a:r>
              <a:rPr lang="en-US" sz="500" dirty="0" err="1">
                <a:solidFill>
                  <a:srgbClr val="000000"/>
                </a:solidFill>
                <a:latin typeface="Consolas"/>
              </a:rPr>
              <a:t>table_name</a:t>
            </a:r>
            <a:r>
              <a:rPr lang="en-US" sz="500" dirty="0">
                <a:solidFill>
                  <a:srgbClr val="000000"/>
                </a:solidFill>
                <a:latin typeface="Consolas"/>
              </a:rPr>
              <a:t>, </a:t>
            </a:r>
            <a:r>
              <a:rPr lang="en-US" sz="500" dirty="0" err="1">
                <a:solidFill>
                  <a:srgbClr val="000000"/>
                </a:solidFill>
                <a:latin typeface="Consolas"/>
              </a:rPr>
              <a:t>index_name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FF"/>
                </a:solidFill>
                <a:latin typeface="Consolas"/>
              </a:rPr>
              <a:t>round</a:t>
            </a:r>
            <a:r>
              <a:rPr lang="en-US" sz="500" dirty="0">
                <a:solidFill>
                  <a:srgbClr val="000000"/>
                </a:solidFill>
                <a:latin typeface="Consolas"/>
              </a:rPr>
              <a:t>(</a:t>
            </a:r>
            <a:r>
              <a:rPr lang="en-US" sz="500" dirty="0" err="1">
                <a:solidFill>
                  <a:srgbClr val="000000"/>
                </a:solidFill>
                <a:latin typeface="Consolas"/>
              </a:rPr>
              <a:t>realbloat</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bloat_pct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bloat_bytes</a:t>
            </a:r>
            <a:r>
              <a:rPr lang="en-US" sz="500" dirty="0">
                <a:solidFill>
                  <a:srgbClr val="000000"/>
                </a:solidFill>
                <a:latin typeface="Consolas"/>
              </a:rPr>
              <a:t>, </a:t>
            </a:r>
            <a:r>
              <a:rPr lang="en-US" sz="500" dirty="0" err="1">
                <a:solidFill>
                  <a:srgbClr val="000000"/>
                </a:solidFill>
                <a:latin typeface="Consolas"/>
              </a:rPr>
              <a:t>pg_size_pretty</a:t>
            </a:r>
            <a:r>
              <a:rPr lang="en-US" sz="500" dirty="0">
                <a:solidFill>
                  <a:srgbClr val="000000"/>
                </a:solidFill>
                <a:latin typeface="Consolas"/>
              </a:rPr>
              <a:t>(</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bloat_size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totalbytes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index_bytes</a:t>
            </a:r>
            <a:r>
              <a:rPr lang="en-US" sz="500" dirty="0">
                <a:solidFill>
                  <a:srgbClr val="000000"/>
                </a:solidFill>
                <a:latin typeface="Consolas"/>
              </a:rPr>
              <a:t>, </a:t>
            </a:r>
            <a:r>
              <a:rPr lang="en-US" sz="500" dirty="0" err="1">
                <a:solidFill>
                  <a:srgbClr val="000000"/>
                </a:solidFill>
                <a:latin typeface="Consolas"/>
              </a:rPr>
              <a:t>pg_size_pretty</a:t>
            </a:r>
            <a:r>
              <a:rPr lang="en-US" sz="500" dirty="0">
                <a:solidFill>
                  <a:srgbClr val="000000"/>
                </a:solidFill>
                <a:latin typeface="Consolas"/>
              </a:rPr>
              <a:t>(</a:t>
            </a:r>
            <a:r>
              <a:rPr lang="en-US" sz="500" dirty="0" err="1">
                <a:solidFill>
                  <a:srgbClr val="000000"/>
                </a:solidFill>
                <a:latin typeface="Consolas"/>
              </a:rPr>
              <a:t>totalbytes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index_size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totalbytes</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unbloated_bytes</a:t>
            </a:r>
            <a:r>
              <a:rPr lang="en-US" sz="500" dirty="0">
                <a:solidFill>
                  <a:srgbClr val="000000"/>
                </a:solidFill>
                <a:latin typeface="Consolas"/>
              </a:rPr>
              <a:t>, </a:t>
            </a:r>
            <a:r>
              <a:rPr lang="en-US" sz="500" dirty="0" err="1">
                <a:solidFill>
                  <a:srgbClr val="000000"/>
                </a:solidFill>
                <a:latin typeface="Consolas"/>
              </a:rPr>
              <a:t>pg_size_pretty</a:t>
            </a:r>
            <a:r>
              <a:rPr lang="en-US" sz="500" dirty="0">
                <a:solidFill>
                  <a:srgbClr val="000000"/>
                </a:solidFill>
                <a:latin typeface="Consolas"/>
              </a:rPr>
              <a:t>(</a:t>
            </a:r>
            <a:r>
              <a:rPr lang="en-US" sz="500" dirty="0" err="1">
                <a:solidFill>
                  <a:srgbClr val="000000"/>
                </a:solidFill>
                <a:latin typeface="Consolas"/>
              </a:rPr>
              <a:t>totalbytes</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unbloated_size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table_bytes</a:t>
            </a:r>
            <a:r>
              <a:rPr lang="en-US" sz="500" dirty="0">
                <a:solidFill>
                  <a:srgbClr val="000000"/>
                </a:solidFill>
                <a:latin typeface="Consolas"/>
              </a:rPr>
              <a:t>, </a:t>
            </a:r>
            <a:r>
              <a:rPr lang="en-US" sz="500" dirty="0" err="1">
                <a:solidFill>
                  <a:srgbClr val="000000"/>
                </a:solidFill>
                <a:latin typeface="Consolas"/>
              </a:rPr>
              <a:t>pg_size_pretty</a:t>
            </a:r>
            <a:r>
              <a:rPr lang="en-US" sz="500" dirty="0">
                <a:solidFill>
                  <a:srgbClr val="000000"/>
                </a:solidFill>
                <a:latin typeface="Consolas"/>
              </a:rPr>
              <a:t>(</a:t>
            </a:r>
            <a:r>
              <a:rPr lang="en-US" sz="500" dirty="0" err="1">
                <a:solidFill>
                  <a:srgbClr val="000000"/>
                </a:solidFill>
                <a:latin typeface="Consolas"/>
              </a:rPr>
              <a:t>table_bytes</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table_size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index_scans</a:t>
            </a:r>
            <a:r>
              <a:rPr lang="en-US" sz="500" dirty="0">
                <a:solidFill>
                  <a:srgbClr val="000000"/>
                </a:solidFill>
                <a:latin typeface="Consolas"/>
              </a:rPr>
              <a:t> </a:t>
            </a:r>
            <a:br>
              <a:rPr lang="en-US" sz="500" dirty="0">
                <a:solidFill>
                  <a:srgbClr val="000000"/>
                </a:solidFill>
                <a:latin typeface="Consolas"/>
              </a:rPr>
            </a:b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raw_bloat</a:t>
            </a:r>
            <a:r>
              <a:rPr lang="en-US" sz="500" dirty="0">
                <a:solidFill>
                  <a:srgbClr val="000000"/>
                </a:solidFill>
                <a:latin typeface="Consolas"/>
              </a:rPr>
              <a:t> </a:t>
            </a:r>
            <a:br>
              <a:rPr lang="en-US" sz="500" dirty="0">
                <a:solidFill>
                  <a:srgbClr val="000000"/>
                </a:solidFill>
                <a:latin typeface="Consolas"/>
              </a:rPr>
            </a:br>
            <a:r>
              <a:rPr lang="en-US" sz="500" dirty="0">
                <a:solidFill>
                  <a:srgbClr val="0000FF"/>
                </a:solidFill>
                <a:latin typeface="Consolas"/>
              </a:rPr>
              <a:t>WHERE</a:t>
            </a:r>
            <a:r>
              <a:rPr lang="en-US" sz="500" dirty="0">
                <a:solidFill>
                  <a:srgbClr val="000000"/>
                </a:solidFill>
                <a:latin typeface="Consolas"/>
              </a:rPr>
              <a:t> ( </a:t>
            </a:r>
            <a:r>
              <a:rPr lang="en-US" sz="500" dirty="0" err="1">
                <a:solidFill>
                  <a:srgbClr val="000000"/>
                </a:solidFill>
                <a:latin typeface="Consolas"/>
              </a:rPr>
              <a:t>realbloat</a:t>
            </a:r>
            <a:r>
              <a:rPr lang="en-US" sz="500" dirty="0">
                <a:solidFill>
                  <a:srgbClr val="000000"/>
                </a:solidFill>
                <a:latin typeface="Consolas"/>
              </a:rPr>
              <a:t> </a:t>
            </a:r>
            <a:r>
              <a:rPr lang="en-US" sz="500" dirty="0">
                <a:solidFill>
                  <a:srgbClr val="808080"/>
                </a:solidFill>
                <a:latin typeface="Consolas"/>
              </a:rPr>
              <a:t>&gt;</a:t>
            </a:r>
            <a:r>
              <a:rPr lang="en-US" sz="500" dirty="0">
                <a:solidFill>
                  <a:srgbClr val="000000"/>
                </a:solidFill>
                <a:latin typeface="Consolas"/>
              </a:rPr>
              <a:t> </a:t>
            </a:r>
            <a:r>
              <a:rPr lang="en-US" sz="500" b="1" dirty="0">
                <a:solidFill>
                  <a:srgbClr val="800000"/>
                </a:solidFill>
                <a:latin typeface="Consolas"/>
              </a:rPr>
              <a:t>50</a:t>
            </a:r>
            <a:r>
              <a:rPr lang="en-US" sz="500" dirty="0">
                <a:solidFill>
                  <a:srgbClr val="000000"/>
                </a:solidFill>
                <a:latin typeface="Consolas"/>
              </a:rPr>
              <a:t> </a:t>
            </a:r>
            <a:r>
              <a:rPr lang="en-US" sz="500" dirty="0">
                <a:solidFill>
                  <a:srgbClr val="808080"/>
                </a:solidFill>
                <a:latin typeface="Consolas"/>
              </a:rPr>
              <a:t>and</a:t>
            </a: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808080"/>
                </a:solidFill>
                <a:latin typeface="Consolas"/>
              </a:rPr>
              <a:t>&gt;</a:t>
            </a:r>
            <a:r>
              <a:rPr lang="en-US" sz="500" dirty="0">
                <a:solidFill>
                  <a:srgbClr val="000000"/>
                </a:solidFill>
                <a:latin typeface="Consolas"/>
              </a:rPr>
              <a:t> </a:t>
            </a:r>
            <a:r>
              <a:rPr lang="en-US" sz="500" b="1" dirty="0">
                <a:solidFill>
                  <a:srgbClr val="800000"/>
                </a:solidFill>
                <a:latin typeface="Consolas"/>
              </a:rPr>
              <a:t>50000000</a:t>
            </a:r>
            <a:r>
              <a:rPr lang="en-US" sz="500" dirty="0">
                <a:solidFill>
                  <a:srgbClr val="000000"/>
                </a:solidFill>
                <a:latin typeface="Consolas"/>
              </a:rPr>
              <a:t> ) </a:t>
            </a:r>
            <a:br>
              <a:rPr lang="en-US" sz="500" dirty="0">
                <a:solidFill>
                  <a:srgbClr val="000000"/>
                </a:solidFill>
                <a:latin typeface="Consolas"/>
              </a:rPr>
            </a:br>
            <a:r>
              <a:rPr lang="en-US" sz="500" dirty="0">
                <a:solidFill>
                  <a:srgbClr val="0000FF"/>
                </a:solidFill>
                <a:latin typeface="Consolas"/>
              </a:rPr>
              <a:t>ORDER</a:t>
            </a:r>
            <a:r>
              <a:rPr lang="en-US" sz="500" dirty="0">
                <a:solidFill>
                  <a:srgbClr val="000000"/>
                </a:solidFill>
                <a:latin typeface="Consolas"/>
              </a:rPr>
              <a:t> </a:t>
            </a:r>
            <a:r>
              <a:rPr lang="en-US" sz="500" dirty="0">
                <a:solidFill>
                  <a:srgbClr val="0000FF"/>
                </a:solidFill>
                <a:latin typeface="Consolas"/>
              </a:rPr>
              <a:t>BY</a:t>
            </a:r>
            <a:r>
              <a:rPr lang="en-US" sz="500" dirty="0">
                <a:solidFill>
                  <a:srgbClr val="000000"/>
                </a:solidFill>
                <a:latin typeface="Consolas"/>
              </a:rPr>
              <a:t> </a:t>
            </a:r>
            <a:r>
              <a:rPr lang="en-US" sz="500" dirty="0" err="1">
                <a:solidFill>
                  <a:srgbClr val="000000"/>
                </a:solidFill>
                <a:latin typeface="Consolas"/>
              </a:rPr>
              <a:t>wastedbytes</a:t>
            </a:r>
            <a:r>
              <a:rPr lang="en-US" sz="500" dirty="0">
                <a:solidFill>
                  <a:srgbClr val="000000"/>
                </a:solidFill>
                <a:latin typeface="Consolas"/>
              </a:rPr>
              <a:t> </a:t>
            </a:r>
            <a:r>
              <a:rPr lang="en-US" sz="500" dirty="0">
                <a:solidFill>
                  <a:srgbClr val="0000FF"/>
                </a:solidFill>
                <a:latin typeface="Consolas"/>
              </a:rPr>
              <a:t>DESC</a:t>
            </a:r>
            <a:endParaRPr lang="en-US" sz="500" dirty="0"/>
          </a:p>
        </p:txBody>
      </p:sp>
      <p:sp>
        <p:nvSpPr>
          <p:cNvPr id="4" name="Date Placeholder 3"/>
          <p:cNvSpPr>
            <a:spLocks noGrp="1"/>
          </p:cNvSpPr>
          <p:nvPr>
            <p:ph type="dt" sz="half" idx="15"/>
          </p:nvPr>
        </p:nvSpPr>
        <p:spPr/>
        <p:txBody>
          <a:bodyPr/>
          <a:lstStyle/>
          <a:p>
            <a:r>
              <a:rPr lang="en-US" dirty="0" smtClean="0"/>
              <a:t>9/2/2014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7"/>
          </p:nvPr>
        </p:nvSpPr>
        <p:spPr/>
        <p:txBody>
          <a:bodyPr/>
          <a:lstStyle/>
          <a:p>
            <a:r>
              <a:rPr lang="en-US" smtClean="0"/>
              <a:t>Index Bloat</a:t>
            </a:r>
            <a:endParaRPr lang="en-US" dirty="0"/>
          </a:p>
        </p:txBody>
      </p:sp>
      <p:sp>
        <p:nvSpPr>
          <p:cNvPr id="11" name="Up Arrow Callout 10"/>
          <p:cNvSpPr/>
          <p:nvPr/>
        </p:nvSpPr>
        <p:spPr>
          <a:xfrm>
            <a:off x="4648200" y="4019550"/>
            <a:ext cx="4343400" cy="457200"/>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realbloat</a:t>
            </a:r>
            <a:r>
              <a:rPr lang="en-US" dirty="0" smtClean="0"/>
              <a:t> &gt; 50% &amp; </a:t>
            </a:r>
            <a:r>
              <a:rPr lang="en-US" dirty="0" err="1" smtClean="0"/>
              <a:t>wastedbytes</a:t>
            </a:r>
            <a:r>
              <a:rPr lang="en-US" dirty="0" smtClean="0"/>
              <a:t> &gt; 50MB</a:t>
            </a:r>
            <a:endParaRPr lang="en-US" dirty="0"/>
          </a:p>
        </p:txBody>
      </p:sp>
    </p:spTree>
    <p:extLst>
      <p:ext uri="{BB962C8B-B14F-4D97-AF65-F5344CB8AC3E}">
        <p14:creationId xmlns:p14="http://schemas.microsoft.com/office/powerpoint/2010/main" val="345986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realbloat</a:t>
            </a:r>
            <a:endParaRPr lang="en-US" dirty="0"/>
          </a:p>
        </p:txBody>
      </p:sp>
      <p:sp>
        <p:nvSpPr>
          <p:cNvPr id="8" name="Content Placeholder 7"/>
          <p:cNvSpPr>
            <a:spLocks noGrp="1"/>
          </p:cNvSpPr>
          <p:nvPr>
            <p:ph idx="1"/>
          </p:nvPr>
        </p:nvSpPr>
        <p:spPr/>
        <p:txBody>
          <a:bodyPr/>
          <a:lstStyle/>
          <a:p>
            <a:r>
              <a:rPr lang="en-US" dirty="0" smtClean="0"/>
              <a:t>When we talk about </a:t>
            </a:r>
            <a:r>
              <a:rPr lang="en-US" dirty="0" err="1" smtClean="0"/>
              <a:t>realbloat</a:t>
            </a:r>
            <a:r>
              <a:rPr lang="en-US" dirty="0" smtClean="0"/>
              <a:t> 50% this means that 50% is the index is the true index and 50% of the index is bloat.</a:t>
            </a:r>
          </a:p>
          <a:p>
            <a:r>
              <a:rPr lang="en-US" dirty="0" err="1" smtClean="0"/>
              <a:t>realbloat</a:t>
            </a:r>
            <a:r>
              <a:rPr lang="en-US" dirty="0" smtClean="0"/>
              <a:t> 99% means that the true index size is 1% of the total index size.</a:t>
            </a:r>
            <a:endParaRPr lang="en-US" dirty="0"/>
          </a:p>
        </p:txBody>
      </p:sp>
      <p:sp>
        <p:nvSpPr>
          <p:cNvPr id="5" name="Date Placeholder 4"/>
          <p:cNvSpPr>
            <a:spLocks noGrp="1"/>
          </p:cNvSpPr>
          <p:nvPr>
            <p:ph type="dt" sz="half" idx="10"/>
          </p:nvPr>
        </p:nvSpPr>
        <p:spPr/>
        <p:txBody>
          <a:bodyPr/>
          <a:lstStyle/>
          <a:p>
            <a:r>
              <a:rPr lang="en-US" dirty="0" smtClean="0"/>
              <a:t>9/2/2014</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7</a:t>
            </a:fld>
            <a:endParaRPr lang="en-US"/>
          </a:p>
        </p:txBody>
      </p:sp>
      <p:sp>
        <p:nvSpPr>
          <p:cNvPr id="7" name="Footer Placeholder 6"/>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1232354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Example</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697206732"/>
              </p:ext>
            </p:extLst>
          </p:nvPr>
        </p:nvGraphicFramePr>
        <p:xfrm>
          <a:off x="457200" y="1485900"/>
          <a:ext cx="8229606" cy="2026920"/>
        </p:xfrm>
        <a:graphic>
          <a:graphicData uri="http://schemas.openxmlformats.org/drawingml/2006/table">
            <a:tbl>
              <a:tblPr firstRow="1" bandRow="1">
                <a:tableStyleId>{5C22544A-7EE6-4342-B048-85BDC9FD1C3A}</a:tableStyleId>
              </a:tblPr>
              <a:tblGrid>
                <a:gridCol w="609600"/>
                <a:gridCol w="381000"/>
                <a:gridCol w="685800"/>
                <a:gridCol w="838200"/>
                <a:gridCol w="381000"/>
                <a:gridCol w="685800"/>
                <a:gridCol w="533403"/>
                <a:gridCol w="685797"/>
                <a:gridCol w="489861"/>
                <a:gridCol w="653139"/>
                <a:gridCol w="522519"/>
                <a:gridCol w="696681"/>
                <a:gridCol w="478977"/>
                <a:gridCol w="587829"/>
              </a:tblGrid>
              <a:tr h="370840">
                <a:tc>
                  <a:txBody>
                    <a:bodyPr/>
                    <a:lstStyle/>
                    <a:p>
                      <a:r>
                        <a:rPr lang="en-US" sz="600" dirty="0" err="1" smtClean="0"/>
                        <a:t>Database_name</a:t>
                      </a:r>
                      <a:endParaRPr lang="en-US" sz="600" dirty="0"/>
                    </a:p>
                  </a:txBody>
                  <a:tcPr/>
                </a:tc>
                <a:tc>
                  <a:txBody>
                    <a:bodyPr/>
                    <a:lstStyle/>
                    <a:p>
                      <a:r>
                        <a:rPr lang="en-US" sz="600" dirty="0" err="1" smtClean="0"/>
                        <a:t>Schema_name</a:t>
                      </a:r>
                      <a:endParaRPr lang="en-US" sz="600" dirty="0"/>
                    </a:p>
                  </a:txBody>
                  <a:tcPr/>
                </a:tc>
                <a:tc>
                  <a:txBody>
                    <a:bodyPr/>
                    <a:lstStyle/>
                    <a:p>
                      <a:r>
                        <a:rPr lang="en-US" sz="600" dirty="0" err="1" smtClean="0"/>
                        <a:t>Table_name</a:t>
                      </a:r>
                      <a:endParaRPr lang="en-US" sz="600" dirty="0"/>
                    </a:p>
                  </a:txBody>
                  <a:tcPr/>
                </a:tc>
                <a:tc>
                  <a:txBody>
                    <a:bodyPr/>
                    <a:lstStyle/>
                    <a:p>
                      <a:r>
                        <a:rPr lang="en-US" sz="600" dirty="0" err="1" smtClean="0"/>
                        <a:t>Index_name</a:t>
                      </a:r>
                      <a:endParaRPr lang="en-US" sz="600" dirty="0"/>
                    </a:p>
                  </a:txBody>
                  <a:tcPr/>
                </a:tc>
                <a:tc>
                  <a:txBody>
                    <a:bodyPr/>
                    <a:lstStyle/>
                    <a:p>
                      <a:r>
                        <a:rPr lang="en-US" sz="600" dirty="0" err="1" smtClean="0"/>
                        <a:t>Bloat_pct</a:t>
                      </a:r>
                      <a:endParaRPr lang="en-US" sz="600" dirty="0"/>
                    </a:p>
                  </a:txBody>
                  <a:tcPr/>
                </a:tc>
                <a:tc>
                  <a:txBody>
                    <a:bodyPr/>
                    <a:lstStyle/>
                    <a:p>
                      <a:r>
                        <a:rPr lang="en-US" sz="600" dirty="0" err="1" smtClean="0"/>
                        <a:t>Bloat_bytes</a:t>
                      </a:r>
                      <a:endParaRPr lang="en-US" sz="600" dirty="0"/>
                    </a:p>
                  </a:txBody>
                  <a:tcPr/>
                </a:tc>
                <a:tc>
                  <a:txBody>
                    <a:bodyPr/>
                    <a:lstStyle/>
                    <a:p>
                      <a:r>
                        <a:rPr lang="en-US" sz="600" dirty="0" err="1" smtClean="0"/>
                        <a:t>Bloat_size</a:t>
                      </a:r>
                      <a:endParaRPr lang="en-US" sz="600" dirty="0"/>
                    </a:p>
                  </a:txBody>
                  <a:tcPr/>
                </a:tc>
                <a:tc>
                  <a:txBody>
                    <a:bodyPr/>
                    <a:lstStyle/>
                    <a:p>
                      <a:r>
                        <a:rPr lang="en-US" sz="600" dirty="0" err="1" smtClean="0"/>
                        <a:t>Index_bytes</a:t>
                      </a:r>
                      <a:endParaRPr lang="en-US" sz="600" dirty="0"/>
                    </a:p>
                  </a:txBody>
                  <a:tcPr/>
                </a:tc>
                <a:tc>
                  <a:txBody>
                    <a:bodyPr/>
                    <a:lstStyle/>
                    <a:p>
                      <a:r>
                        <a:rPr lang="en-US" sz="600" dirty="0" err="1" smtClean="0"/>
                        <a:t>Index_size</a:t>
                      </a:r>
                      <a:endParaRPr lang="en-US" sz="600" dirty="0"/>
                    </a:p>
                  </a:txBody>
                  <a:tcPr/>
                </a:tc>
                <a:tc>
                  <a:txBody>
                    <a:bodyPr/>
                    <a:lstStyle/>
                    <a:p>
                      <a:r>
                        <a:rPr lang="en-US" sz="600" dirty="0" err="1" smtClean="0"/>
                        <a:t>Unbloated_bytes</a:t>
                      </a:r>
                      <a:endParaRPr lang="en-US" sz="600" dirty="0"/>
                    </a:p>
                  </a:txBody>
                  <a:tcPr/>
                </a:tc>
                <a:tc>
                  <a:txBody>
                    <a:bodyPr/>
                    <a:lstStyle/>
                    <a:p>
                      <a:r>
                        <a:rPr lang="en-US" sz="600" dirty="0" err="1" smtClean="0"/>
                        <a:t>Unbloated_size</a:t>
                      </a:r>
                      <a:endParaRPr lang="en-US" sz="600" dirty="0"/>
                    </a:p>
                  </a:txBody>
                  <a:tcPr/>
                </a:tc>
                <a:tc>
                  <a:txBody>
                    <a:bodyPr/>
                    <a:lstStyle/>
                    <a:p>
                      <a:r>
                        <a:rPr lang="en-US" sz="600" dirty="0" err="1" smtClean="0"/>
                        <a:t>Table_bytes</a:t>
                      </a:r>
                      <a:endParaRPr lang="en-US" sz="600" dirty="0"/>
                    </a:p>
                  </a:txBody>
                  <a:tcPr/>
                </a:tc>
                <a:tc>
                  <a:txBody>
                    <a:bodyPr/>
                    <a:lstStyle/>
                    <a:p>
                      <a:r>
                        <a:rPr lang="en-US" sz="600" dirty="0" err="1" smtClean="0"/>
                        <a:t>Table_size</a:t>
                      </a:r>
                      <a:endParaRPr lang="en-US" sz="600" dirty="0"/>
                    </a:p>
                  </a:txBody>
                  <a:tcPr/>
                </a:tc>
                <a:tc>
                  <a:txBody>
                    <a:bodyPr/>
                    <a:lstStyle/>
                    <a:p>
                      <a:r>
                        <a:rPr lang="en-US" sz="600" dirty="0" err="1" smtClean="0"/>
                        <a:t>Index_scans</a:t>
                      </a:r>
                      <a:endParaRPr lang="en-US" sz="600" dirty="0"/>
                    </a:p>
                  </a:txBody>
                  <a:tcPr/>
                </a:tc>
              </a:tr>
              <a:tr h="370840">
                <a:tc>
                  <a:txBody>
                    <a:bodyPr/>
                    <a:lstStyle/>
                    <a:p>
                      <a:r>
                        <a:rPr lang="en-US" sz="600" dirty="0" err="1" smtClean="0"/>
                        <a:t>df_repository</a:t>
                      </a:r>
                      <a:endParaRPr lang="en-US" sz="600" dirty="0"/>
                    </a:p>
                  </a:txBody>
                  <a:tcPr/>
                </a:tc>
                <a:tc>
                  <a:txBody>
                    <a:bodyPr/>
                    <a:lstStyle/>
                    <a:p>
                      <a:r>
                        <a:rPr lang="en-US" sz="600" dirty="0" smtClean="0"/>
                        <a:t>data</a:t>
                      </a:r>
                      <a:endParaRPr lang="en-US" sz="600" dirty="0"/>
                    </a:p>
                  </a:txBody>
                  <a:tcPr/>
                </a:tc>
                <a:tc>
                  <a:txBody>
                    <a:bodyPr/>
                    <a:lstStyle/>
                    <a:p>
                      <a:r>
                        <a:rPr lang="en-US" sz="600" dirty="0" err="1" smtClean="0"/>
                        <a:t>variable_record</a:t>
                      </a:r>
                      <a:endParaRPr lang="en-US" sz="600" dirty="0"/>
                    </a:p>
                  </a:txBody>
                  <a:tcPr/>
                </a:tc>
                <a:tc>
                  <a:txBody>
                    <a:bodyPr/>
                    <a:lstStyle/>
                    <a:p>
                      <a:r>
                        <a:rPr lang="en-US" sz="600" dirty="0" err="1" smtClean="0"/>
                        <a:t>variable_record_df_study_number_plate_number_ptid_visit_num_key</a:t>
                      </a:r>
                      <a:endParaRPr lang="en-US" sz="600" dirty="0"/>
                    </a:p>
                  </a:txBody>
                  <a:tcPr/>
                </a:tc>
                <a:tc>
                  <a:txBody>
                    <a:bodyPr/>
                    <a:lstStyle/>
                    <a:p>
                      <a:r>
                        <a:rPr lang="en-US" sz="600" dirty="0" smtClean="0"/>
                        <a:t>60.2</a:t>
                      </a:r>
                      <a:endParaRPr lang="en-US" sz="600" dirty="0"/>
                    </a:p>
                  </a:txBody>
                  <a:tcPr/>
                </a:tc>
                <a:tc>
                  <a:txBody>
                    <a:bodyPr/>
                    <a:lstStyle/>
                    <a:p>
                      <a:pPr algn="r"/>
                      <a:r>
                        <a:rPr lang="en-US" sz="600" dirty="0" smtClean="0"/>
                        <a:t>2,900,787,200</a:t>
                      </a:r>
                      <a:endParaRPr lang="en-US" sz="600" dirty="0"/>
                    </a:p>
                  </a:txBody>
                  <a:tcPr/>
                </a:tc>
                <a:tc>
                  <a:txBody>
                    <a:bodyPr/>
                    <a:lstStyle/>
                    <a:p>
                      <a:r>
                        <a:rPr lang="en-US" sz="600" dirty="0" smtClean="0"/>
                        <a:t>2766 MB</a:t>
                      </a:r>
                      <a:endParaRPr lang="en-US" sz="600" dirty="0"/>
                    </a:p>
                  </a:txBody>
                  <a:tcPr/>
                </a:tc>
                <a:tc>
                  <a:txBody>
                    <a:bodyPr/>
                    <a:lstStyle/>
                    <a:p>
                      <a:pPr algn="r"/>
                      <a:r>
                        <a:rPr lang="en-US" sz="600" dirty="0" smtClean="0"/>
                        <a:t>4,814,921,728</a:t>
                      </a:r>
                      <a:endParaRPr lang="en-US" sz="600" dirty="0"/>
                    </a:p>
                  </a:txBody>
                  <a:tcPr/>
                </a:tc>
                <a:tc>
                  <a:txBody>
                    <a:bodyPr/>
                    <a:lstStyle/>
                    <a:p>
                      <a:r>
                        <a:rPr lang="en-US" sz="600" dirty="0" smtClean="0"/>
                        <a:t>4592 MB</a:t>
                      </a:r>
                      <a:endParaRPr lang="en-US" sz="600" dirty="0"/>
                    </a:p>
                  </a:txBody>
                  <a:tcPr/>
                </a:tc>
                <a:tc>
                  <a:txBody>
                    <a:bodyPr/>
                    <a:lstStyle/>
                    <a:p>
                      <a:pPr algn="r"/>
                      <a:r>
                        <a:rPr lang="en-US" sz="600" dirty="0" smtClean="0"/>
                        <a:t>1,914,134,528</a:t>
                      </a:r>
                      <a:endParaRPr lang="en-US" sz="600" dirty="0"/>
                    </a:p>
                  </a:txBody>
                  <a:tcPr/>
                </a:tc>
                <a:tc>
                  <a:txBody>
                    <a:bodyPr/>
                    <a:lstStyle/>
                    <a:p>
                      <a:r>
                        <a:rPr lang="en-US" sz="600" dirty="0" smtClean="0"/>
                        <a:t>1825 MB</a:t>
                      </a:r>
                      <a:endParaRPr lang="en-US" sz="600" dirty="0"/>
                    </a:p>
                  </a:txBody>
                  <a:tcPr/>
                </a:tc>
                <a:tc>
                  <a:txBody>
                    <a:bodyPr/>
                    <a:lstStyle/>
                    <a:p>
                      <a:pPr algn="r"/>
                      <a:r>
                        <a:rPr lang="en-US" sz="600" dirty="0" smtClean="0"/>
                        <a:t>9,836,462,080</a:t>
                      </a:r>
                      <a:endParaRPr lang="en-US" sz="600" dirty="0"/>
                    </a:p>
                  </a:txBody>
                  <a:tcPr/>
                </a:tc>
                <a:tc>
                  <a:txBody>
                    <a:bodyPr/>
                    <a:lstStyle/>
                    <a:p>
                      <a:r>
                        <a:rPr lang="en-US" sz="600" dirty="0" smtClean="0"/>
                        <a:t>9381 MB</a:t>
                      </a:r>
                      <a:endParaRPr lang="en-US" sz="600" dirty="0"/>
                    </a:p>
                  </a:txBody>
                  <a:tcPr/>
                </a:tc>
                <a:tc>
                  <a:txBody>
                    <a:bodyPr/>
                    <a:lstStyle/>
                    <a:p>
                      <a:pPr algn="r"/>
                      <a:r>
                        <a:rPr lang="en-US" sz="600" dirty="0" smtClean="0"/>
                        <a:t>202,093,238</a:t>
                      </a:r>
                      <a:endParaRPr lang="en-US" sz="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smtClean="0"/>
                        <a:t>df_repository</a:t>
                      </a:r>
                      <a:endParaRPr lang="en-US" sz="600" dirty="0" smtClean="0"/>
                    </a:p>
                  </a:txBody>
                  <a:tcPr/>
                </a:tc>
                <a:tc>
                  <a:txBody>
                    <a:bodyPr/>
                    <a:lstStyle/>
                    <a:p>
                      <a:r>
                        <a:rPr lang="en-US" sz="600" dirty="0" smtClean="0"/>
                        <a:t>data</a:t>
                      </a:r>
                      <a:endParaRPr lang="en-US" sz="600" dirty="0"/>
                    </a:p>
                  </a:txBody>
                  <a:tcPr/>
                </a:tc>
                <a:tc>
                  <a:txBody>
                    <a:bodyPr/>
                    <a:lstStyle/>
                    <a:p>
                      <a:r>
                        <a:rPr lang="en-US" sz="600" dirty="0" err="1" smtClean="0"/>
                        <a:t>variable_record</a:t>
                      </a:r>
                      <a:endParaRPr lang="en-US" sz="600" dirty="0"/>
                    </a:p>
                  </a:txBody>
                  <a:tcPr/>
                </a:tc>
                <a:tc>
                  <a:txBody>
                    <a:bodyPr/>
                    <a:lstStyle/>
                    <a:p>
                      <a:r>
                        <a:rPr lang="en-US" sz="600" dirty="0" err="1" smtClean="0"/>
                        <a:t>variable_record_pkey</a:t>
                      </a:r>
                      <a:endParaRPr lang="en-US" sz="600" dirty="0"/>
                    </a:p>
                  </a:txBody>
                  <a:tcPr/>
                </a:tc>
                <a:tc>
                  <a:txBody>
                    <a:bodyPr/>
                    <a:lstStyle/>
                    <a:p>
                      <a:r>
                        <a:rPr lang="en-US" sz="600" dirty="0" smtClean="0"/>
                        <a:t>70.1</a:t>
                      </a:r>
                      <a:endParaRPr lang="en-US" sz="600" dirty="0"/>
                    </a:p>
                  </a:txBody>
                  <a:tcPr/>
                </a:tc>
                <a:tc>
                  <a:txBody>
                    <a:bodyPr/>
                    <a:lstStyle/>
                    <a:p>
                      <a:pPr algn="r"/>
                      <a:r>
                        <a:rPr lang="en-US" sz="600" dirty="0" smtClean="0"/>
                        <a:t>2,492,162,048</a:t>
                      </a:r>
                      <a:endParaRPr lang="en-US" sz="600" dirty="0"/>
                    </a:p>
                  </a:txBody>
                  <a:tcPr/>
                </a:tc>
                <a:tc>
                  <a:txBody>
                    <a:bodyPr/>
                    <a:lstStyle/>
                    <a:p>
                      <a:r>
                        <a:rPr lang="en-US" sz="600" dirty="0" smtClean="0"/>
                        <a:t>2377 MB</a:t>
                      </a:r>
                      <a:endParaRPr lang="en-US" sz="600" dirty="0"/>
                    </a:p>
                  </a:txBody>
                  <a:tcPr/>
                </a:tc>
                <a:tc>
                  <a:txBody>
                    <a:bodyPr/>
                    <a:lstStyle/>
                    <a:p>
                      <a:pPr algn="r"/>
                      <a:r>
                        <a:rPr lang="en-US" sz="600" dirty="0" smtClean="0"/>
                        <a:t>3,555,573,760</a:t>
                      </a:r>
                      <a:endParaRPr lang="en-US" sz="600" dirty="0"/>
                    </a:p>
                  </a:txBody>
                  <a:tcPr/>
                </a:tc>
                <a:tc>
                  <a:txBody>
                    <a:bodyPr/>
                    <a:lstStyle/>
                    <a:p>
                      <a:r>
                        <a:rPr lang="en-US" sz="600" dirty="0" smtClean="0"/>
                        <a:t>3391 MB</a:t>
                      </a:r>
                      <a:endParaRPr lang="en-US" sz="600" dirty="0"/>
                    </a:p>
                  </a:txBody>
                  <a:tcPr/>
                </a:tc>
                <a:tc>
                  <a:txBody>
                    <a:bodyPr/>
                    <a:lstStyle/>
                    <a:p>
                      <a:pPr algn="r"/>
                      <a:r>
                        <a:rPr lang="en-US" sz="600" dirty="0" smtClean="0"/>
                        <a:t>1,063,411,712</a:t>
                      </a:r>
                      <a:endParaRPr lang="en-US" sz="600" dirty="0"/>
                    </a:p>
                  </a:txBody>
                  <a:tcPr/>
                </a:tc>
                <a:tc>
                  <a:txBody>
                    <a:bodyPr/>
                    <a:lstStyle/>
                    <a:p>
                      <a:r>
                        <a:rPr lang="en-US" sz="600" dirty="0" smtClean="0"/>
                        <a:t>1014 MB</a:t>
                      </a:r>
                      <a:endParaRPr lang="en-US" sz="600" dirty="0"/>
                    </a:p>
                  </a:txBody>
                  <a:tcPr/>
                </a:tc>
                <a:tc>
                  <a:txBody>
                    <a:bodyPr/>
                    <a:lstStyle/>
                    <a:p>
                      <a:pPr algn="r"/>
                      <a:r>
                        <a:rPr lang="en-US" sz="600" dirty="0" smtClean="0"/>
                        <a:t>9,836,462,080</a:t>
                      </a:r>
                      <a:endParaRPr lang="en-US" sz="600" dirty="0"/>
                    </a:p>
                  </a:txBody>
                  <a:tcPr/>
                </a:tc>
                <a:tc>
                  <a:txBody>
                    <a:bodyPr/>
                    <a:lstStyle/>
                    <a:p>
                      <a:r>
                        <a:rPr lang="en-US" sz="600" dirty="0" smtClean="0"/>
                        <a:t>9381 MB</a:t>
                      </a:r>
                      <a:endParaRPr lang="en-US" sz="600" dirty="0"/>
                    </a:p>
                  </a:txBody>
                  <a:tcPr/>
                </a:tc>
                <a:tc>
                  <a:txBody>
                    <a:bodyPr/>
                    <a:lstStyle/>
                    <a:p>
                      <a:pPr algn="r"/>
                      <a:r>
                        <a:rPr lang="en-US" sz="600" dirty="0" smtClean="0"/>
                        <a:t>403,544,900</a:t>
                      </a:r>
                      <a:endParaRPr lang="en-US" sz="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smtClean="0"/>
                        <a:t>df_repository</a:t>
                      </a:r>
                      <a:endParaRPr lang="en-US" sz="600" dirty="0" smtClean="0"/>
                    </a:p>
                  </a:txBody>
                  <a:tcPr/>
                </a:tc>
                <a:tc>
                  <a:txBody>
                    <a:bodyPr/>
                    <a:lstStyle/>
                    <a:p>
                      <a:r>
                        <a:rPr lang="en-US" sz="600" dirty="0" smtClean="0"/>
                        <a:t>data</a:t>
                      </a:r>
                      <a:endParaRPr lang="en-US" sz="600" dirty="0"/>
                    </a:p>
                  </a:txBody>
                  <a:tcPr/>
                </a:tc>
                <a:tc>
                  <a:txBody>
                    <a:bodyPr/>
                    <a:lstStyle/>
                    <a:p>
                      <a:r>
                        <a:rPr lang="en-US" sz="600" dirty="0" err="1" smtClean="0"/>
                        <a:t>variable_record</a:t>
                      </a:r>
                      <a:endParaRPr lang="en-US" sz="600" dirty="0"/>
                    </a:p>
                  </a:txBody>
                  <a:tcPr/>
                </a:tc>
                <a:tc>
                  <a:txBody>
                    <a:bodyPr/>
                    <a:lstStyle/>
                    <a:p>
                      <a:r>
                        <a:rPr lang="en-US" sz="600" dirty="0" err="1" smtClean="0"/>
                        <a:t>variable_record_idx</a:t>
                      </a:r>
                      <a:endParaRPr lang="en-US" sz="600" dirty="0"/>
                    </a:p>
                  </a:txBody>
                  <a:tcPr/>
                </a:tc>
                <a:tc>
                  <a:txBody>
                    <a:bodyPr/>
                    <a:lstStyle/>
                    <a:p>
                      <a:r>
                        <a:rPr lang="en-US" sz="600" dirty="0" smtClean="0"/>
                        <a:t>54.9</a:t>
                      </a:r>
                      <a:endParaRPr lang="en-US" sz="600" dirty="0"/>
                    </a:p>
                  </a:txBody>
                  <a:tcPr/>
                </a:tc>
                <a:tc>
                  <a:txBody>
                    <a:bodyPr/>
                    <a:lstStyle/>
                    <a:p>
                      <a:pPr algn="r"/>
                      <a:r>
                        <a:rPr lang="en-US" sz="600" dirty="0" smtClean="0"/>
                        <a:t>1,296,269,312</a:t>
                      </a:r>
                      <a:endParaRPr lang="en-US" sz="600" dirty="0"/>
                    </a:p>
                  </a:txBody>
                  <a:tcPr/>
                </a:tc>
                <a:tc>
                  <a:txBody>
                    <a:bodyPr/>
                    <a:lstStyle/>
                    <a:p>
                      <a:r>
                        <a:rPr lang="en-US" sz="600" dirty="0" smtClean="0"/>
                        <a:t>1236 MB</a:t>
                      </a:r>
                      <a:endParaRPr lang="en-US" sz="600" dirty="0"/>
                    </a:p>
                  </a:txBody>
                  <a:tcPr/>
                </a:tc>
                <a:tc>
                  <a:txBody>
                    <a:bodyPr/>
                    <a:lstStyle/>
                    <a:p>
                      <a:pPr algn="r"/>
                      <a:r>
                        <a:rPr lang="en-US" sz="600" dirty="0" smtClean="0"/>
                        <a:t>2,359,681,024</a:t>
                      </a:r>
                      <a:endParaRPr lang="en-US" sz="600" dirty="0"/>
                    </a:p>
                  </a:txBody>
                  <a:tcPr/>
                </a:tc>
                <a:tc>
                  <a:txBody>
                    <a:bodyPr/>
                    <a:lstStyle/>
                    <a:p>
                      <a:r>
                        <a:rPr lang="en-US" sz="600" dirty="0" smtClean="0"/>
                        <a:t>2250 MB</a:t>
                      </a:r>
                      <a:endParaRPr lang="en-US" sz="600" dirty="0"/>
                    </a:p>
                  </a:txBody>
                  <a:tcPr/>
                </a:tc>
                <a:tc>
                  <a:txBody>
                    <a:bodyPr/>
                    <a:lstStyle/>
                    <a:p>
                      <a:pPr algn="r"/>
                      <a:r>
                        <a:rPr lang="en-US" sz="600" dirty="0" smtClean="0"/>
                        <a:t>1,063,411,712</a:t>
                      </a:r>
                      <a:endParaRPr lang="en-US" sz="600" dirty="0"/>
                    </a:p>
                  </a:txBody>
                  <a:tcPr/>
                </a:tc>
                <a:tc>
                  <a:txBody>
                    <a:bodyPr/>
                    <a:lstStyle/>
                    <a:p>
                      <a:r>
                        <a:rPr lang="en-US" sz="600" dirty="0" smtClean="0"/>
                        <a:t>1014 MB</a:t>
                      </a:r>
                      <a:endParaRPr lang="en-US" sz="600" dirty="0"/>
                    </a:p>
                  </a:txBody>
                  <a:tcPr/>
                </a:tc>
                <a:tc>
                  <a:txBody>
                    <a:bodyPr/>
                    <a:lstStyle/>
                    <a:p>
                      <a:pPr algn="r"/>
                      <a:r>
                        <a:rPr lang="en-US" sz="600" dirty="0" smtClean="0"/>
                        <a:t>9,836,462,080</a:t>
                      </a:r>
                      <a:endParaRPr lang="en-US" sz="600" dirty="0"/>
                    </a:p>
                  </a:txBody>
                  <a:tcPr/>
                </a:tc>
                <a:tc>
                  <a:txBody>
                    <a:bodyPr/>
                    <a:lstStyle/>
                    <a:p>
                      <a:r>
                        <a:rPr lang="en-US" sz="600" dirty="0" smtClean="0"/>
                        <a:t>9381 MB</a:t>
                      </a:r>
                      <a:endParaRPr lang="en-US" sz="600" dirty="0"/>
                    </a:p>
                  </a:txBody>
                  <a:tcPr/>
                </a:tc>
                <a:tc>
                  <a:txBody>
                    <a:bodyPr/>
                    <a:lstStyle/>
                    <a:p>
                      <a:pPr algn="r"/>
                      <a:r>
                        <a:rPr lang="en-US" sz="600" dirty="0" smtClean="0"/>
                        <a:t>198,655,034</a:t>
                      </a:r>
                      <a:endParaRPr lang="en-US" sz="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smtClean="0"/>
                        <a:t>df_repository</a:t>
                      </a:r>
                      <a:endParaRPr lang="en-US" sz="600" dirty="0" smtClean="0"/>
                    </a:p>
                  </a:txBody>
                  <a:tcPr/>
                </a:tc>
                <a:tc>
                  <a:txBody>
                    <a:bodyPr/>
                    <a:lstStyle/>
                    <a:p>
                      <a:r>
                        <a:rPr lang="en-US" sz="600" dirty="0" smtClean="0"/>
                        <a:t>data</a:t>
                      </a:r>
                      <a:endParaRPr lang="en-US" sz="600" dirty="0"/>
                    </a:p>
                  </a:txBody>
                  <a:tcPr/>
                </a:tc>
                <a:tc>
                  <a:txBody>
                    <a:bodyPr/>
                    <a:lstStyle/>
                    <a:p>
                      <a:r>
                        <a:rPr lang="en-US" sz="600" dirty="0" err="1" smtClean="0"/>
                        <a:t>plate_record</a:t>
                      </a:r>
                      <a:endParaRPr lang="en-US" sz="600" dirty="0"/>
                    </a:p>
                  </a:txBody>
                  <a:tcPr/>
                </a:tc>
                <a:tc>
                  <a:txBody>
                    <a:bodyPr/>
                    <a:lstStyle/>
                    <a:p>
                      <a:r>
                        <a:rPr lang="en-US" sz="600" dirty="0" err="1" smtClean="0"/>
                        <a:t>plate_record_creation_time_modification_time_plate_number_p_key</a:t>
                      </a:r>
                      <a:endParaRPr lang="en-US" sz="600" dirty="0"/>
                    </a:p>
                  </a:txBody>
                  <a:tcPr/>
                </a:tc>
                <a:tc>
                  <a:txBody>
                    <a:bodyPr/>
                    <a:lstStyle/>
                    <a:p>
                      <a:r>
                        <a:rPr lang="en-US" sz="600" dirty="0" smtClean="0"/>
                        <a:t>58</a:t>
                      </a:r>
                      <a:endParaRPr lang="en-US" sz="600" dirty="0"/>
                    </a:p>
                  </a:txBody>
                  <a:tcPr/>
                </a:tc>
                <a:tc>
                  <a:txBody>
                    <a:bodyPr/>
                    <a:lstStyle/>
                    <a:p>
                      <a:pPr algn="r"/>
                      <a:r>
                        <a:rPr lang="en-US" sz="600" dirty="0" smtClean="0"/>
                        <a:t>232,210,432</a:t>
                      </a:r>
                      <a:endParaRPr lang="en-US" sz="600" dirty="0"/>
                    </a:p>
                  </a:txBody>
                  <a:tcPr/>
                </a:tc>
                <a:tc>
                  <a:txBody>
                    <a:bodyPr/>
                    <a:lstStyle/>
                    <a:p>
                      <a:r>
                        <a:rPr lang="en-US" sz="600" dirty="0" smtClean="0"/>
                        <a:t>221 MB</a:t>
                      </a:r>
                      <a:endParaRPr lang="en-US" sz="600" dirty="0"/>
                    </a:p>
                  </a:txBody>
                  <a:tcPr/>
                </a:tc>
                <a:tc>
                  <a:txBody>
                    <a:bodyPr/>
                    <a:lstStyle/>
                    <a:p>
                      <a:pPr algn="r"/>
                      <a:r>
                        <a:rPr lang="en-US" sz="600" dirty="0" smtClean="0"/>
                        <a:t>400,031,744</a:t>
                      </a:r>
                      <a:endParaRPr lang="en-US" sz="600" dirty="0"/>
                    </a:p>
                  </a:txBody>
                  <a:tcPr/>
                </a:tc>
                <a:tc>
                  <a:txBody>
                    <a:bodyPr/>
                    <a:lstStyle/>
                    <a:p>
                      <a:r>
                        <a:rPr lang="en-US" sz="600" dirty="0" smtClean="0"/>
                        <a:t>382 MB</a:t>
                      </a:r>
                      <a:endParaRPr lang="en-US" sz="600" dirty="0"/>
                    </a:p>
                  </a:txBody>
                  <a:tcPr/>
                </a:tc>
                <a:tc>
                  <a:txBody>
                    <a:bodyPr/>
                    <a:lstStyle/>
                    <a:p>
                      <a:pPr algn="r"/>
                      <a:r>
                        <a:rPr lang="en-US" sz="600" dirty="0" smtClean="0"/>
                        <a:t>167,821,312</a:t>
                      </a:r>
                      <a:endParaRPr lang="en-US" sz="600" dirty="0"/>
                    </a:p>
                  </a:txBody>
                  <a:tcPr/>
                </a:tc>
                <a:tc>
                  <a:txBody>
                    <a:bodyPr/>
                    <a:lstStyle/>
                    <a:p>
                      <a:r>
                        <a:rPr lang="en-US" sz="600" dirty="0" smtClean="0"/>
                        <a:t>160 MB</a:t>
                      </a:r>
                      <a:endParaRPr lang="en-US" sz="600" dirty="0"/>
                    </a:p>
                  </a:txBody>
                  <a:tcPr/>
                </a:tc>
                <a:tc>
                  <a:txBody>
                    <a:bodyPr/>
                    <a:lstStyle/>
                    <a:p>
                      <a:pPr algn="r"/>
                      <a:r>
                        <a:rPr lang="en-US" sz="600" dirty="0" smtClean="0"/>
                        <a:t>303,726,592</a:t>
                      </a:r>
                      <a:endParaRPr lang="en-US" sz="600" dirty="0"/>
                    </a:p>
                  </a:txBody>
                  <a:tcPr/>
                </a:tc>
                <a:tc>
                  <a:txBody>
                    <a:bodyPr/>
                    <a:lstStyle/>
                    <a:p>
                      <a:r>
                        <a:rPr lang="en-US" sz="600" dirty="0" smtClean="0"/>
                        <a:t>290 MB</a:t>
                      </a:r>
                      <a:endParaRPr lang="en-US" sz="600" dirty="0"/>
                    </a:p>
                  </a:txBody>
                  <a:tcPr/>
                </a:tc>
                <a:tc>
                  <a:txBody>
                    <a:bodyPr/>
                    <a:lstStyle/>
                    <a:p>
                      <a:pPr algn="r"/>
                      <a:r>
                        <a:rPr lang="en-US" sz="600" dirty="0" smtClean="0"/>
                        <a:t>240</a:t>
                      </a:r>
                      <a:endParaRPr lang="en-US" sz="600" dirty="0"/>
                    </a:p>
                  </a:txBody>
                  <a:tcPr/>
                </a:tc>
              </a:tr>
            </a:tbl>
          </a:graphicData>
        </a:graphic>
      </p:graphicFrame>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
        <p:nvSpPr>
          <p:cNvPr id="10" name="TextBox 9"/>
          <p:cNvSpPr txBox="1"/>
          <p:nvPr/>
        </p:nvSpPr>
        <p:spPr>
          <a:xfrm>
            <a:off x="457200" y="3714750"/>
            <a:ext cx="8229600" cy="1200329"/>
          </a:xfrm>
          <a:prstGeom prst="rect">
            <a:avLst/>
          </a:prstGeom>
          <a:noFill/>
        </p:spPr>
        <p:txBody>
          <a:bodyPr wrap="square" rtlCol="0">
            <a:spAutoFit/>
          </a:bodyPr>
          <a:lstStyle/>
          <a:p>
            <a:r>
              <a:rPr lang="en-US" dirty="0" smtClean="0"/>
              <a:t>These four index’s represent about 6.5GB of database bloat.</a:t>
            </a:r>
          </a:p>
          <a:p>
            <a:endParaRPr lang="en-US" dirty="0" smtClean="0"/>
          </a:p>
          <a:p>
            <a:r>
              <a:rPr lang="en-US" dirty="0" smtClean="0"/>
              <a:t>When I first tested this database the bloat was at 11GB and was 1/3 of the database size.</a:t>
            </a:r>
            <a:endParaRPr lang="en-US" dirty="0"/>
          </a:p>
        </p:txBody>
      </p:sp>
    </p:spTree>
    <p:extLst>
      <p:ext uri="{BB962C8B-B14F-4D97-AF65-F5344CB8AC3E}">
        <p14:creationId xmlns:p14="http://schemas.microsoft.com/office/powerpoint/2010/main" val="809366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9</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pic>
        <p:nvPicPr>
          <p:cNvPr id="2050" name="Picture 2"/>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493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3612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10</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pic>
        <p:nvPicPr>
          <p:cNvPr id="307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4933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Left Arrow 6"/>
          <p:cNvSpPr/>
          <p:nvPr/>
        </p:nvSpPr>
        <p:spPr>
          <a:xfrm>
            <a:off x="3505200" y="1034034"/>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Index / Delete Index</a:t>
            </a:r>
            <a:endParaRPr lang="en-US" dirty="0"/>
          </a:p>
        </p:txBody>
      </p:sp>
      <p:sp>
        <p:nvSpPr>
          <p:cNvPr id="9" name="Left Arrow 8"/>
          <p:cNvSpPr/>
          <p:nvPr/>
        </p:nvSpPr>
        <p:spPr>
          <a:xfrm>
            <a:off x="3733800" y="1435755"/>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Index / Delete Index</a:t>
            </a:r>
            <a:endParaRPr lang="en-US" dirty="0"/>
          </a:p>
        </p:txBody>
      </p:sp>
      <p:sp>
        <p:nvSpPr>
          <p:cNvPr id="10" name="Left Arrow 9"/>
          <p:cNvSpPr/>
          <p:nvPr/>
        </p:nvSpPr>
        <p:spPr>
          <a:xfrm>
            <a:off x="4419600" y="3257550"/>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Index / Delete Index</a:t>
            </a:r>
            <a:endParaRPr lang="en-US" dirty="0"/>
          </a:p>
        </p:txBody>
      </p:sp>
      <p:sp>
        <p:nvSpPr>
          <p:cNvPr id="11" name="Left Arrow 10"/>
          <p:cNvSpPr/>
          <p:nvPr/>
        </p:nvSpPr>
        <p:spPr>
          <a:xfrm>
            <a:off x="4724400" y="4019550"/>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Index / Delete Index</a:t>
            </a:r>
            <a:endParaRPr lang="en-US" dirty="0"/>
          </a:p>
        </p:txBody>
      </p:sp>
      <p:sp>
        <p:nvSpPr>
          <p:cNvPr id="12" name="Left Arrow 11"/>
          <p:cNvSpPr/>
          <p:nvPr/>
        </p:nvSpPr>
        <p:spPr>
          <a:xfrm>
            <a:off x="2438400" y="590550"/>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Index / Delete Index</a:t>
            </a:r>
            <a:endParaRPr lang="en-US" dirty="0"/>
          </a:p>
        </p:txBody>
      </p:sp>
    </p:spTree>
    <p:extLst>
      <p:ext uri="{BB962C8B-B14F-4D97-AF65-F5344CB8AC3E}">
        <p14:creationId xmlns:p14="http://schemas.microsoft.com/office/powerpoint/2010/main" val="3221732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11</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pic>
        <p:nvPicPr>
          <p:cNvPr id="2050" name="Picture 2"/>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493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Left Arrow 7"/>
          <p:cNvSpPr/>
          <p:nvPr/>
        </p:nvSpPr>
        <p:spPr>
          <a:xfrm>
            <a:off x="5562600" y="4095750"/>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Minimal growth for 3 hours</a:t>
            </a:r>
            <a:endParaRPr lang="en-US" dirty="0"/>
          </a:p>
        </p:txBody>
      </p:sp>
      <p:sp>
        <p:nvSpPr>
          <p:cNvPr id="9" name="Left Arrow 8"/>
          <p:cNvSpPr/>
          <p:nvPr/>
        </p:nvSpPr>
        <p:spPr>
          <a:xfrm>
            <a:off x="6172200" y="3028950"/>
            <a:ext cx="2743200"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12 hours to stabilize into a slow growth stage</a:t>
            </a:r>
            <a:endParaRPr lang="en-US" dirty="0"/>
          </a:p>
        </p:txBody>
      </p:sp>
    </p:spTree>
    <p:extLst>
      <p:ext uri="{BB962C8B-B14F-4D97-AF65-F5344CB8AC3E}">
        <p14:creationId xmlns:p14="http://schemas.microsoft.com/office/powerpoint/2010/main" val="3354015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12</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pic>
        <p:nvPicPr>
          <p:cNvPr id="4098"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4933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Left Arrow 7"/>
          <p:cNvSpPr/>
          <p:nvPr/>
        </p:nvSpPr>
        <p:spPr>
          <a:xfrm>
            <a:off x="5257800" y="3535705"/>
            <a:ext cx="30480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Minimal growth for 3 hours</a:t>
            </a:r>
            <a:endParaRPr lang="en-US" dirty="0"/>
          </a:p>
        </p:txBody>
      </p:sp>
      <p:sp>
        <p:nvSpPr>
          <p:cNvPr id="7" name="Up Arrow 6"/>
          <p:cNvSpPr/>
          <p:nvPr/>
        </p:nvSpPr>
        <p:spPr>
          <a:xfrm>
            <a:off x="1371600" y="340995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t>Vacuum</a:t>
            </a:r>
            <a:endParaRPr lang="en-US" sz="700" dirty="0"/>
          </a:p>
        </p:txBody>
      </p:sp>
      <p:sp>
        <p:nvSpPr>
          <p:cNvPr id="10" name="Up Arrow 9"/>
          <p:cNvSpPr/>
          <p:nvPr/>
        </p:nvSpPr>
        <p:spPr>
          <a:xfrm>
            <a:off x="2819400" y="310515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t>Vacuum</a:t>
            </a:r>
            <a:endParaRPr lang="en-US" sz="700" dirty="0"/>
          </a:p>
        </p:txBody>
      </p:sp>
      <p:sp>
        <p:nvSpPr>
          <p:cNvPr id="11" name="Up Arrow 10"/>
          <p:cNvSpPr/>
          <p:nvPr/>
        </p:nvSpPr>
        <p:spPr>
          <a:xfrm>
            <a:off x="4038600" y="3037873"/>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t>Vacuum</a:t>
            </a:r>
            <a:endParaRPr lang="en-US" sz="700" dirty="0"/>
          </a:p>
        </p:txBody>
      </p:sp>
      <p:sp>
        <p:nvSpPr>
          <p:cNvPr id="12" name="Up Arrow 11"/>
          <p:cNvSpPr/>
          <p:nvPr/>
        </p:nvSpPr>
        <p:spPr>
          <a:xfrm>
            <a:off x="7315200" y="2430264"/>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smtClean="0"/>
              <a:t>Vacuum</a:t>
            </a:r>
            <a:endParaRPr lang="en-US" sz="700" dirty="0"/>
          </a:p>
        </p:txBody>
      </p:sp>
    </p:spTree>
    <p:extLst>
      <p:ext uri="{BB962C8B-B14F-4D97-AF65-F5344CB8AC3E}">
        <p14:creationId xmlns:p14="http://schemas.microsoft.com/office/powerpoint/2010/main" val="25655352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pic>
        <p:nvPicPr>
          <p:cNvPr id="512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4933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Left Arrow 7"/>
          <p:cNvSpPr/>
          <p:nvPr/>
        </p:nvSpPr>
        <p:spPr>
          <a:xfrm>
            <a:off x="4560693" y="4248150"/>
            <a:ext cx="44196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Slow but continual growth over 2 weeks</a:t>
            </a:r>
            <a:endParaRPr lang="en-US" dirty="0"/>
          </a:p>
        </p:txBody>
      </p:sp>
    </p:spTree>
    <p:extLst>
      <p:ext uri="{BB962C8B-B14F-4D97-AF65-F5344CB8AC3E}">
        <p14:creationId xmlns:p14="http://schemas.microsoft.com/office/powerpoint/2010/main" val="1049068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Re-create Index</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14</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26708767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819150"/>
            <a:ext cx="8229600" cy="685800"/>
          </a:xfrm>
        </p:spPr>
        <p:txBody>
          <a:bodyPr/>
          <a:lstStyle/>
          <a:p>
            <a:r>
              <a:rPr lang="en-US" dirty="0" smtClean="0"/>
              <a:t>Re-create index</a:t>
            </a:r>
            <a:endParaRPr lang="en-US" dirty="0"/>
          </a:p>
        </p:txBody>
      </p:sp>
      <p:sp>
        <p:nvSpPr>
          <p:cNvPr id="8" name="Content Placeholder 7"/>
          <p:cNvSpPr>
            <a:spLocks noGrp="1"/>
          </p:cNvSpPr>
          <p:nvPr>
            <p:ph sz="quarter" idx="13"/>
          </p:nvPr>
        </p:nvSpPr>
        <p:spPr/>
        <p:txBody>
          <a:bodyPr>
            <a:normAutofit lnSpcReduction="10000"/>
          </a:bodyPr>
          <a:lstStyle/>
          <a:p>
            <a:r>
              <a:rPr lang="en-US" dirty="0" smtClean="0"/>
              <a:t>DROP </a:t>
            </a:r>
            <a:r>
              <a:rPr lang="en-US" dirty="0"/>
              <a:t>INDEX momentarily takes exclusive lock on the parent table, blocking both writes and reads</a:t>
            </a:r>
            <a:r>
              <a:rPr lang="en-US" dirty="0" smtClean="0"/>
              <a:t>.</a:t>
            </a:r>
          </a:p>
          <a:p>
            <a:r>
              <a:rPr lang="en-US" dirty="0" smtClean="0"/>
              <a:t>The </a:t>
            </a:r>
            <a:r>
              <a:rPr lang="en-US" dirty="0"/>
              <a:t>subsequent CREATE INDEX locks out writes but not reads; since the index is not there, no read will attempt to use it, meaning that there will be no blocking but </a:t>
            </a:r>
            <a:r>
              <a:rPr lang="en-US" b="1" i="1" dirty="0">
                <a:solidFill>
                  <a:srgbClr val="C00000"/>
                </a:solidFill>
              </a:rPr>
              <a:t>reads might be forced into expensive sequential scans</a:t>
            </a:r>
            <a:r>
              <a:rPr lang="en-US" dirty="0"/>
              <a:t>.</a:t>
            </a:r>
          </a:p>
        </p:txBody>
      </p:sp>
      <p:sp>
        <p:nvSpPr>
          <p:cNvPr id="9" name="Content Placeholder 8"/>
          <p:cNvSpPr>
            <a:spLocks noGrp="1"/>
          </p:cNvSpPr>
          <p:nvPr>
            <p:ph sz="quarter" idx="14"/>
          </p:nvPr>
        </p:nvSpPr>
        <p:spPr/>
        <p:txBody>
          <a:bodyPr/>
          <a:lstStyle/>
          <a:p>
            <a:pPr marL="0" indent="0">
              <a:buNone/>
            </a:pP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DROP</a:t>
            </a:r>
            <a:r>
              <a:rPr lang="en-US" sz="800" dirty="0" smtClean="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smtClean="0">
                <a:solidFill>
                  <a:srgbClr val="000000"/>
                </a:solidFill>
                <a:latin typeface="Consolas"/>
              </a:rPr>
              <a:t> </a:t>
            </a:r>
            <a:br>
              <a:rPr lang="en-US" sz="800" dirty="0" smtClean="0">
                <a:solidFill>
                  <a:srgbClr val="000000"/>
                </a:solidFill>
                <a:latin typeface="Consolas"/>
              </a:rPr>
            </a:br>
            <a:r>
              <a:rPr lang="en-US" sz="800" dirty="0" smtClean="0">
                <a:solidFill>
                  <a:srgbClr val="000000"/>
                </a:solidFill>
                <a:latin typeface="Consolas"/>
              </a:rPr>
              <a:t>    variable_record_df_study_number_plate_number_ptid_visit_num_key</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br>
              <a:rPr lang="en-US" sz="800" dirty="0">
                <a:solidFill>
                  <a:srgbClr val="000000"/>
                </a:solidFill>
                <a:latin typeface="Consolas"/>
              </a:rPr>
            </a:br>
            <a:r>
              <a:rPr lang="en-US" sz="800" dirty="0" smtClean="0">
                <a:solidFill>
                  <a:srgbClr val="000000"/>
                </a:solidFill>
                <a:latin typeface="Consolas"/>
              </a:rPr>
              <a:t>  variable_record_df_study_number_plate_number_ptid_visit_num_key</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err="1" smtClean="0">
                <a:solidFill>
                  <a:srgbClr val="000000"/>
                </a:solidFill>
                <a:latin typeface="Consolas"/>
              </a:rPr>
              <a:t>data.variable_record</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ADD</a:t>
            </a:r>
            <a:r>
              <a:rPr lang="en-US" sz="800" dirty="0" smtClean="0">
                <a:solidFill>
                  <a:srgbClr val="000000"/>
                </a:solidFill>
                <a:latin typeface="Consolas"/>
              </a:rPr>
              <a:t> CONSTRINT</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variable_record_df_study_number_plate_number_ptid_visit_num_key</a:t>
            </a:r>
            <a:r>
              <a:rPr lang="en-US" sz="800" dirty="0" smtClean="0">
                <a:solidFill>
                  <a:srgbClr val="000000"/>
                </a:solidFill>
                <a:latin typeface="Consolas"/>
              </a:rPr>
              <a:t> </a:t>
            </a:r>
            <a:br>
              <a:rPr lang="en-US" sz="800" dirty="0" smtClean="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UNIQUE</a:t>
            </a:r>
            <a:r>
              <a:rPr lang="en-US" sz="800" dirty="0" smtClean="0">
                <a:solidFill>
                  <a:srgbClr val="000000"/>
                </a:solidFill>
                <a:latin typeface="Consolas"/>
              </a:rPr>
              <a:t> </a:t>
            </a:r>
            <a:r>
              <a:rPr lang="en-US" sz="800" dirty="0">
                <a:solidFill>
                  <a:srgbClr val="000000"/>
                </a:solidFill>
                <a:latin typeface="Consolas"/>
              </a:rPr>
              <a:t>(</a:t>
            </a:r>
            <a:r>
              <a:rPr lang="en-US" sz="800" dirty="0" err="1">
                <a:solidFill>
                  <a:srgbClr val="000000"/>
                </a:solidFill>
                <a:latin typeface="Consolas"/>
              </a:rPr>
              <a:t>df_study_number</a:t>
            </a:r>
            <a:r>
              <a:rPr lang="en-US" sz="800" dirty="0">
                <a:solidFill>
                  <a:srgbClr val="000000"/>
                </a:solidFill>
                <a:latin typeface="Consolas"/>
              </a:rPr>
              <a:t>, </a:t>
            </a:r>
            <a:r>
              <a:rPr lang="en-US" sz="800" dirty="0" err="1">
                <a:solidFill>
                  <a:srgbClr val="000000"/>
                </a:solidFill>
                <a:latin typeface="Consolas"/>
              </a:rPr>
              <a:t>plate_number</a:t>
            </a:r>
            <a:r>
              <a:rPr lang="en-US" sz="800" dirty="0">
                <a:solidFill>
                  <a:srgbClr val="000000"/>
                </a:solidFill>
                <a:latin typeface="Consolas"/>
              </a:rPr>
              <a:t>, </a:t>
            </a:r>
            <a:r>
              <a:rPr lang="en-US" sz="800" dirty="0" err="1">
                <a:solidFill>
                  <a:srgbClr val="000000"/>
                </a:solidFill>
                <a:latin typeface="Consolas"/>
              </a:rPr>
              <a:t>ptid</a:t>
            </a:r>
            <a:r>
              <a:rPr lang="en-US" sz="800" dirty="0">
                <a:solidFill>
                  <a:srgbClr val="000000"/>
                </a:solidFill>
                <a:latin typeface="Consolas"/>
              </a:rPr>
              <a:t>, </a:t>
            </a:r>
            <a:r>
              <a:rPr lang="en-US" sz="800" dirty="0" err="1">
                <a:solidFill>
                  <a:srgbClr val="000000"/>
                </a:solidFill>
                <a:latin typeface="Consolas"/>
              </a:rPr>
              <a:t>visit_number</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variable_number</a:t>
            </a:r>
            <a:r>
              <a:rPr lang="en-US" sz="800" dirty="0">
                <a:solidFill>
                  <a:srgbClr val="000000"/>
                </a:solidFill>
                <a:latin typeface="Consolas"/>
              </a:rPr>
              <a:t>); </a:t>
            </a:r>
            <a:endParaRPr lang="en-US" sz="800" dirty="0">
              <a:latin typeface="Consolas"/>
            </a:endParaRPr>
          </a:p>
        </p:txBody>
      </p:sp>
      <p:sp>
        <p:nvSpPr>
          <p:cNvPr id="4" name="Date Placeholder 3"/>
          <p:cNvSpPr>
            <a:spLocks noGrp="1"/>
          </p:cNvSpPr>
          <p:nvPr>
            <p:ph type="dt" sz="half" idx="15"/>
          </p:nvPr>
        </p:nvSpPr>
        <p:spPr/>
        <p:txBody>
          <a:bodyPr/>
          <a:lstStyle/>
          <a:p>
            <a:r>
              <a:rPr lang="en-US" dirty="0" smtClean="0"/>
              <a:t>9/2/2014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15</a:t>
            </a:fld>
            <a:endParaRPr lang="en-US"/>
          </a:p>
        </p:txBody>
      </p:sp>
      <p:sp>
        <p:nvSpPr>
          <p:cNvPr id="6" name="Footer Placeholder 5"/>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3460845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REINDEX</a:t>
            </a:r>
            <a:endParaRPr lang="en-US" dirty="0"/>
          </a:p>
        </p:txBody>
      </p:sp>
      <p:sp>
        <p:nvSpPr>
          <p:cNvPr id="8" name="Text Placeholder 7"/>
          <p:cNvSpPr>
            <a:spLocks noGrp="1"/>
          </p:cNvSpPr>
          <p:nvPr>
            <p:ph type="body" idx="1"/>
          </p:nvPr>
        </p:nvSpPr>
        <p:spPr/>
        <p:txBody>
          <a:bodyPr/>
          <a:lstStyle/>
          <a:p>
            <a:r>
              <a:rPr lang="en-US" dirty="0" smtClean="0"/>
              <a:t>To re-index use</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16</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24132490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819150"/>
            <a:ext cx="8229600" cy="685800"/>
          </a:xfrm>
        </p:spPr>
        <p:txBody>
          <a:bodyPr/>
          <a:lstStyle/>
          <a:p>
            <a:r>
              <a:rPr lang="en-US" dirty="0" err="1" smtClean="0"/>
              <a:t>Reindex</a:t>
            </a:r>
            <a:endParaRPr lang="en-US" dirty="0"/>
          </a:p>
        </p:txBody>
      </p:sp>
      <p:sp>
        <p:nvSpPr>
          <p:cNvPr id="8" name="Content Placeholder 7"/>
          <p:cNvSpPr>
            <a:spLocks noGrp="1"/>
          </p:cNvSpPr>
          <p:nvPr>
            <p:ph sz="quarter" idx="13"/>
          </p:nvPr>
        </p:nvSpPr>
        <p:spPr/>
        <p:txBody>
          <a:bodyPr>
            <a:normAutofit fontScale="70000" lnSpcReduction="20000"/>
          </a:bodyPr>
          <a:lstStyle/>
          <a:p>
            <a:r>
              <a:rPr lang="en-US" dirty="0"/>
              <a:t>REINDEX rebuilds an index using the data stored in the index's table, replacing the old copy of the index</a:t>
            </a:r>
            <a:r>
              <a:rPr lang="en-US" dirty="0" smtClean="0"/>
              <a:t>.</a:t>
            </a:r>
          </a:p>
          <a:p>
            <a:r>
              <a:rPr lang="en-US" dirty="0"/>
              <a:t>An index </a:t>
            </a:r>
            <a:r>
              <a:rPr lang="en-US" dirty="0" smtClean="0"/>
              <a:t>may </a:t>
            </a:r>
            <a:r>
              <a:rPr lang="en-US" dirty="0"/>
              <a:t>become "bloated", that it is contains many empty or nearly-empty pages. This can occur with B-tree indexes in </a:t>
            </a:r>
            <a:r>
              <a:rPr lang="en-US" dirty="0" err="1"/>
              <a:t>PostgreSQL</a:t>
            </a:r>
            <a:r>
              <a:rPr lang="en-US" dirty="0"/>
              <a:t> under certain uncommon access patterns</a:t>
            </a:r>
            <a:r>
              <a:rPr lang="en-US" dirty="0" smtClean="0"/>
              <a:t>.</a:t>
            </a:r>
          </a:p>
          <a:p>
            <a:r>
              <a:rPr lang="en-US" dirty="0"/>
              <a:t>REINDEX is similar to a drop and recreate of the index in that the index contents are rebuilt from scratch. However, the locking considerations are rather different. </a:t>
            </a:r>
            <a:r>
              <a:rPr lang="en-US" b="1" i="1" dirty="0">
                <a:solidFill>
                  <a:srgbClr val="C00000"/>
                </a:solidFill>
              </a:rPr>
              <a:t>REINDEX locks out writes but not reads of the index's parent table. It also takes an exclusive lock on the specific index being processed, which will block reads that attempt to use that </a:t>
            </a:r>
            <a:r>
              <a:rPr lang="en-US" b="1" i="1" dirty="0" smtClean="0">
                <a:solidFill>
                  <a:srgbClr val="C00000"/>
                </a:solidFill>
              </a:rPr>
              <a:t>index.</a:t>
            </a:r>
            <a:endParaRPr lang="en-US" b="1" i="1" dirty="0">
              <a:solidFill>
                <a:srgbClr val="C00000"/>
              </a:solidFill>
            </a:endParaRPr>
          </a:p>
        </p:txBody>
      </p:sp>
      <p:sp>
        <p:nvSpPr>
          <p:cNvPr id="9" name="Content Placeholder 8"/>
          <p:cNvSpPr>
            <a:spLocks noGrp="1"/>
          </p:cNvSpPr>
          <p:nvPr>
            <p:ph sz="quarter" idx="14"/>
          </p:nvPr>
        </p:nvSpPr>
        <p:spPr/>
        <p:txBody>
          <a:bodyPr/>
          <a:lstStyle/>
          <a:p>
            <a:pPr marL="0" indent="0">
              <a:buNone/>
            </a:pPr>
            <a:r>
              <a:rPr lang="en-US" sz="800" dirty="0">
                <a:solidFill>
                  <a:srgbClr val="000000"/>
                </a:solidFill>
                <a:latin typeface="Consolas"/>
              </a:rPr>
              <a:t>REINDEX </a:t>
            </a:r>
            <a:r>
              <a:rPr lang="en-US" sz="800" dirty="0">
                <a:solidFill>
                  <a:srgbClr val="0000FF"/>
                </a:solidFill>
                <a:latin typeface="Consolas"/>
              </a:rPr>
              <a:t>INDEX</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variable_record_df_study_number_plate_number_ptid_visit_num_key</a:t>
            </a: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dirty="0" smtClean="0"/>
              <a:t>9/2/2014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17</a:t>
            </a:fld>
            <a:endParaRPr lang="en-US"/>
          </a:p>
        </p:txBody>
      </p:sp>
      <p:sp>
        <p:nvSpPr>
          <p:cNvPr id="6" name="Footer Placeholder 5"/>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9474038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CREATE INDEX CONCURRENTLY</a:t>
            </a:r>
            <a:endParaRPr lang="en-US" dirty="0"/>
          </a:p>
        </p:txBody>
      </p:sp>
      <p:sp>
        <p:nvSpPr>
          <p:cNvPr id="8" name="Text Placeholder 7"/>
          <p:cNvSpPr>
            <a:spLocks noGrp="1"/>
          </p:cNvSpPr>
          <p:nvPr>
            <p:ph type="body" idx="1"/>
          </p:nvPr>
        </p:nvSpPr>
        <p:spPr/>
        <p:txBody>
          <a:bodyPr/>
          <a:lstStyle/>
          <a:p>
            <a:r>
              <a:rPr lang="en-US" dirty="0" smtClean="0"/>
              <a:t>Creating an index without halting work</a:t>
            </a:r>
            <a:endParaRPr lang="en-US" dirty="0"/>
          </a:p>
        </p:txBody>
      </p:sp>
      <p:sp>
        <p:nvSpPr>
          <p:cNvPr id="4" name="Date Placeholder 3"/>
          <p:cNvSpPr>
            <a:spLocks noGrp="1"/>
          </p:cNvSpPr>
          <p:nvPr>
            <p:ph type="dt" sz="half" idx="10"/>
          </p:nvPr>
        </p:nvSpPr>
        <p:spPr/>
        <p:txBody>
          <a:bodyPr/>
          <a:lstStyle/>
          <a:p>
            <a:r>
              <a:rPr lang="en-US" dirty="0" smtClean="0"/>
              <a:t>9/2/2014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30047840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CREATE INDEX CONCURRENTLY</a:t>
            </a:r>
          </a:p>
        </p:txBody>
      </p:sp>
      <p:sp>
        <p:nvSpPr>
          <p:cNvPr id="9" name="Content Placeholder 8"/>
          <p:cNvSpPr>
            <a:spLocks noGrp="1"/>
          </p:cNvSpPr>
          <p:nvPr>
            <p:ph idx="1"/>
          </p:nvPr>
        </p:nvSpPr>
        <p:spPr/>
        <p:txBody>
          <a:bodyPr>
            <a:normAutofit fontScale="77500" lnSpcReduction="20000"/>
          </a:bodyPr>
          <a:lstStyle/>
          <a:p>
            <a:r>
              <a:rPr lang="en-US" dirty="0" smtClean="0"/>
              <a:t>Can’t be inside of a Transaction</a:t>
            </a:r>
          </a:p>
          <a:p>
            <a:pPr lvl="1"/>
            <a:r>
              <a:rPr lang="en-US" dirty="0" smtClean="0"/>
              <a:t>This just means the swap out code needs to be inside of a Transaction.</a:t>
            </a:r>
          </a:p>
          <a:p>
            <a:r>
              <a:rPr lang="en-US" dirty="0" smtClean="0"/>
              <a:t>Can’t be inside of a Function</a:t>
            </a:r>
          </a:p>
          <a:p>
            <a:pPr lvl="1"/>
            <a:r>
              <a:rPr lang="en-US" dirty="0" smtClean="0"/>
              <a:t>There went my idea of writing a generic function that could re-create index’s as needed without having any index specific code.</a:t>
            </a:r>
          </a:p>
          <a:p>
            <a:r>
              <a:rPr lang="en-US" dirty="0" smtClean="0"/>
              <a:t>CREATE INDEX CONCURRENTLY and VACUUM can’t be run at the same time because they </a:t>
            </a:r>
            <a:r>
              <a:rPr lang="en-US" dirty="0"/>
              <a:t>both want a SHARE UPDATE </a:t>
            </a:r>
            <a:r>
              <a:rPr lang="en-US" dirty="0" smtClean="0"/>
              <a:t>EXCLUSIVE lock in the table.</a:t>
            </a:r>
          </a:p>
          <a:p>
            <a:pPr lvl="1"/>
            <a:r>
              <a:rPr lang="en-US" dirty="0"/>
              <a:t>SHARE UPDATE EXCLUSIVE lock </a:t>
            </a:r>
            <a:r>
              <a:rPr lang="en-US" dirty="0" smtClean="0"/>
              <a:t>is </a:t>
            </a:r>
            <a:r>
              <a:rPr lang="en-US" dirty="0"/>
              <a:t>acquired by VACUUM (without FULL), ANALYZE, CREATE INDEX CONCURRENTLY, and some forms of ALTER TABLE</a:t>
            </a:r>
            <a:r>
              <a:rPr lang="en-US" dirty="0" smtClean="0"/>
              <a:t>.</a:t>
            </a:r>
          </a:p>
          <a:p>
            <a:r>
              <a:rPr lang="en-US" dirty="0" smtClean="0"/>
              <a:t>If you cancel the CREATE INDEX or it fails during applying the constraints, you will be left with a bad index.</a:t>
            </a:r>
          </a:p>
          <a:p>
            <a:pPr lvl="1"/>
            <a:r>
              <a:rPr lang="en-US" dirty="0" smtClean="0"/>
              <a:t>DROP the bad index. This index is also flagged bad and will not be used by the query planner.</a:t>
            </a:r>
            <a:endParaRPr lang="en-US" dirty="0"/>
          </a:p>
        </p:txBody>
      </p:sp>
      <p:sp>
        <p:nvSpPr>
          <p:cNvPr id="5" name="Date Placeholder 4"/>
          <p:cNvSpPr>
            <a:spLocks noGrp="1"/>
          </p:cNvSpPr>
          <p:nvPr>
            <p:ph type="dt" sz="half" idx="10"/>
          </p:nvPr>
        </p:nvSpPr>
        <p:spPr/>
        <p:txBody>
          <a:bodyPr/>
          <a:lstStyle/>
          <a:p>
            <a:r>
              <a:rPr lang="en-US" dirty="0" smtClean="0"/>
              <a:t>9/2/2014</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641606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Content Placeholder 2"/>
          <p:cNvSpPr>
            <a:spLocks noGrp="1"/>
          </p:cNvSpPr>
          <p:nvPr>
            <p:ph sz="quarter" idx="13"/>
          </p:nvPr>
        </p:nvSpPr>
        <p:spPr/>
        <p:txBody>
          <a:bodyPr/>
          <a:lstStyle/>
          <a:p>
            <a:r>
              <a:rPr lang="en-US" dirty="0" smtClean="0"/>
              <a:t>In this example we are dealing with a normal index that is not unique.</a:t>
            </a:r>
          </a:p>
          <a:p>
            <a:r>
              <a:rPr lang="en-US" dirty="0" smtClean="0"/>
              <a:t>When using CREATE INDEX CONCURRENTLY, you must not use it inside of a transaction and in fact it creates three separate transactions while executing.</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r>
              <a:rPr lang="en-US" sz="800" dirty="0">
                <a:solidFill>
                  <a:srgbClr val="0000FF"/>
                </a:solidFill>
                <a:latin typeface="Consolas"/>
              </a:rPr>
              <a:t>IF</a:t>
            </a:r>
            <a:r>
              <a:rPr lang="en-US" sz="800" dirty="0">
                <a:solidFill>
                  <a:srgbClr val="000000"/>
                </a:solidFill>
                <a:latin typeface="Consolas"/>
              </a:rPr>
              <a:t> </a:t>
            </a:r>
            <a:r>
              <a:rPr lang="en-US" sz="800" dirty="0">
                <a:solidFill>
                  <a:srgbClr val="808080"/>
                </a:solidFill>
                <a:latin typeface="Consolas"/>
              </a:rPr>
              <a:t>EXISTS</a:t>
            </a:r>
            <a:r>
              <a:rPr lang="en-US" sz="800" dirty="0">
                <a:solidFill>
                  <a:srgbClr val="000000"/>
                </a:solidFill>
                <a:latin typeface="Consolas"/>
              </a:rPr>
              <a:t> </a:t>
            </a:r>
            <a:r>
              <a:rPr lang="en-US" sz="800" dirty="0" err="1">
                <a:solidFill>
                  <a:srgbClr val="000000"/>
                </a:solidFill>
                <a:latin typeface="Consolas"/>
              </a:rPr>
              <a:t>data.vr_temp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CREATE</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CONCURRENTLY </a:t>
            </a:r>
            <a:r>
              <a:rPr lang="en-US" sz="800" dirty="0" err="1">
                <a:solidFill>
                  <a:srgbClr val="000000"/>
                </a:solidFill>
                <a:latin typeface="Consolas"/>
              </a:rPr>
              <a:t>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data.variable_change</a:t>
            </a:r>
            <a:r>
              <a:rPr lang="en-US" sz="800" dirty="0">
                <a:solidFill>
                  <a:srgbClr val="000000"/>
                </a:solidFill>
                <a:latin typeface="Consolas"/>
              </a:rPr>
              <a:t> USING </a:t>
            </a:r>
            <a:r>
              <a:rPr lang="en-US" sz="800" dirty="0" err="1">
                <a:solidFill>
                  <a:srgbClr val="000000"/>
                </a:solidFill>
                <a:latin typeface="Consolas"/>
              </a:rPr>
              <a:t>btree</a:t>
            </a:r>
            <a:r>
              <a:rPr lang="en-US" sz="800" dirty="0">
                <a:solidFill>
                  <a:srgbClr val="000000"/>
                </a:solidFill>
                <a:latin typeface="Consolas"/>
              </a:rPr>
              <a:t> (</a:t>
            </a:r>
            <a:r>
              <a:rPr lang="en-US" sz="800" dirty="0" err="1" smtClean="0">
                <a:solidFill>
                  <a:srgbClr val="000000"/>
                </a:solidFill>
                <a:latin typeface="Consolas"/>
              </a:rPr>
              <a:t>df_study_number</a:t>
            </a:r>
            <a:r>
              <a:rPr lang="en-US" sz="800" dirty="0" smtClean="0">
                <a:solidFill>
                  <a:srgbClr val="000000"/>
                </a:solidFill>
                <a:latin typeface="Consolas"/>
              </a:rPr>
              <a:t>, </a:t>
            </a:r>
            <a:r>
              <a:rPr lang="en-US" sz="800" dirty="0" err="1" smtClean="0">
                <a:solidFill>
                  <a:srgbClr val="000000"/>
                </a:solidFill>
                <a:latin typeface="Consolas"/>
              </a:rPr>
              <a:t>plate_number</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variable_number</a:t>
            </a:r>
            <a:r>
              <a:rPr lang="en-US" sz="800" dirty="0" smtClean="0">
                <a:solidFill>
                  <a:srgbClr val="000000"/>
                </a:solidFill>
                <a:latin typeface="Consolas"/>
              </a:rPr>
              <a:t>, </a:t>
            </a:r>
            <a:r>
              <a:rPr lang="en-US" sz="800" dirty="0" err="1" smtClean="0">
                <a:solidFill>
                  <a:srgbClr val="000000"/>
                </a:solidFill>
                <a:latin typeface="Consolas"/>
              </a:rPr>
              <a:t>ptid</a:t>
            </a:r>
            <a:r>
              <a:rPr lang="en-US" sz="800" dirty="0" smtClean="0">
                <a:solidFill>
                  <a:srgbClr val="000000"/>
                </a:solidFill>
                <a:latin typeface="Consolas"/>
              </a:rPr>
              <a:t>, </a:t>
            </a:r>
            <a:r>
              <a:rPr lang="en-US" sz="800" dirty="0" err="1">
                <a:solidFill>
                  <a:srgbClr val="000000"/>
                </a:solidFill>
                <a:latin typeface="Consolas"/>
              </a:rPr>
              <a:t>visit_number</a:t>
            </a:r>
            <a:r>
              <a:rPr lang="en-US" sz="800" dirty="0">
                <a:solidFill>
                  <a:srgbClr val="000000"/>
                </a:solidFill>
                <a:latin typeface="Consolas"/>
              </a:rPr>
              <a:t>, </a:t>
            </a:r>
            <a:r>
              <a:rPr lang="en-US" sz="800" dirty="0" err="1">
                <a:solidFill>
                  <a:srgbClr val="000000"/>
                </a:solidFill>
                <a:latin typeface="Consolas"/>
              </a:rPr>
              <a:t>variable_change_id</a:t>
            </a:r>
            <a:r>
              <a:rPr lang="en-US" sz="800" dirty="0">
                <a:solidFill>
                  <a:srgbClr val="000000"/>
                </a:solidFill>
                <a:latin typeface="Consolas"/>
              </a:rPr>
              <a:t> </a:t>
            </a:r>
            <a:r>
              <a:rPr lang="en-US" sz="800" dirty="0">
                <a:solidFill>
                  <a:srgbClr val="0000FF"/>
                </a:solidFill>
                <a:latin typeface="Consolas"/>
              </a:rPr>
              <a:t>DESC</a:t>
            </a:r>
            <a:r>
              <a:rPr lang="en-US" sz="800" dirty="0">
                <a:solidFill>
                  <a:srgbClr val="000000"/>
                </a:solidFill>
                <a:latin typeface="Consolas"/>
              </a:rPr>
              <a:t>); </a:t>
            </a:r>
            <a:br>
              <a:rPr lang="en-US" sz="800" dirty="0">
                <a:solidFill>
                  <a:srgbClr val="000000"/>
                </a:solidFill>
                <a:latin typeface="Consolas"/>
              </a:rPr>
            </a:br>
            <a:r>
              <a:rPr lang="en-US" sz="800" dirty="0">
                <a:solidFill>
                  <a:srgbClr val="008080"/>
                </a:solidFill>
                <a:latin typeface="Consolas"/>
              </a:rPr>
              <a:t>--Query OK, 0 rows affected (execution time: 00:15:30; total time: 00:15:30) </a:t>
            </a:r>
            <a:br>
              <a:rPr lang="en-US" sz="800" dirty="0">
                <a:solidFill>
                  <a:srgbClr val="00808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BEGIN</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r>
              <a:rPr lang="en-US" sz="800" dirty="0" err="1">
                <a:solidFill>
                  <a:srgbClr val="000000"/>
                </a:solidFill>
                <a:latin typeface="Consolas"/>
              </a:rPr>
              <a:t>data.variable_change_idx</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r>
              <a:rPr lang="en-US" sz="800" dirty="0" err="1">
                <a:solidFill>
                  <a:srgbClr val="000000"/>
                </a:solidFill>
                <a:latin typeface="Consolas"/>
              </a:rPr>
              <a:t>data.vr_temp</a:t>
            </a:r>
            <a:r>
              <a:rPr lang="en-US" sz="800" dirty="0">
                <a:solidFill>
                  <a:srgbClr val="000000"/>
                </a:solidFill>
                <a:latin typeface="Consolas"/>
              </a:rPr>
              <a:t> RENAME </a:t>
            </a:r>
            <a:r>
              <a:rPr lang="en-US" sz="800" dirty="0">
                <a:solidFill>
                  <a:srgbClr val="0000FF"/>
                </a:solidFill>
                <a:latin typeface="Consolas"/>
              </a:rPr>
              <a:t>TO</a:t>
            </a:r>
            <a:r>
              <a:rPr lang="en-US" sz="800" dirty="0">
                <a:solidFill>
                  <a:srgbClr val="000000"/>
                </a:solidFill>
                <a:latin typeface="Consolas"/>
              </a:rPr>
              <a:t> </a:t>
            </a:r>
            <a:r>
              <a:rPr lang="en-US" sz="800" dirty="0" err="1">
                <a:solidFill>
                  <a:srgbClr val="000000"/>
                </a:solidFill>
                <a:latin typeface="Consolas"/>
              </a:rPr>
              <a:t>variable_change_idx</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COMMIT</a:t>
            </a:r>
            <a:r>
              <a:rPr lang="en-US" sz="800" dirty="0" smtClean="0">
                <a:solidFill>
                  <a:srgbClr val="000000"/>
                </a:solidFill>
                <a:latin typeface="Consolas"/>
              </a:rPr>
              <a:t>;</a:t>
            </a:r>
            <a:endParaRPr lang="en-US" sz="800" dirty="0">
              <a:latin typeface="Consolas"/>
            </a:endParaRPr>
          </a:p>
        </p:txBody>
      </p:sp>
      <p:sp>
        <p:nvSpPr>
          <p:cNvPr id="5" name="Date Placeholder 4"/>
          <p:cNvSpPr>
            <a:spLocks noGrp="1"/>
          </p:cNvSpPr>
          <p:nvPr>
            <p:ph type="dt" sz="half" idx="15"/>
          </p:nvPr>
        </p:nvSpPr>
        <p:spPr/>
        <p:txBody>
          <a:bodyPr/>
          <a:lstStyle/>
          <a:p>
            <a:r>
              <a:rPr lang="en-US" smtClean="0"/>
              <a:t>6/3/2014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20</a:t>
            </a:fld>
            <a:endParaRPr lang="en-US"/>
          </a:p>
        </p:txBody>
      </p:sp>
      <p:sp>
        <p:nvSpPr>
          <p:cNvPr id="7" name="Footer Placeholder 6"/>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1277847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Example #2</a:t>
            </a:r>
            <a:endParaRPr lang="en-US" dirty="0"/>
          </a:p>
        </p:txBody>
      </p:sp>
      <p:sp>
        <p:nvSpPr>
          <p:cNvPr id="8" name="Content Placeholder 7"/>
          <p:cNvSpPr>
            <a:spLocks noGrp="1"/>
          </p:cNvSpPr>
          <p:nvPr>
            <p:ph sz="quarter" idx="13"/>
          </p:nvPr>
        </p:nvSpPr>
        <p:spPr/>
        <p:txBody>
          <a:bodyPr/>
          <a:lstStyle/>
          <a:p>
            <a:r>
              <a:rPr lang="en-US" dirty="0" smtClean="0"/>
              <a:t>In this example we have a unique index.</a:t>
            </a:r>
          </a:p>
          <a:p>
            <a:r>
              <a:rPr lang="en-US" dirty="0" smtClean="0"/>
              <a:t>We are able to drop and replace the constraint as a single command. This means we don’t need to wrap this command inside of a transaction.</a:t>
            </a:r>
            <a:endParaRPr lang="en-US" dirty="0"/>
          </a:p>
        </p:txBody>
      </p:sp>
      <p:sp>
        <p:nvSpPr>
          <p:cNvPr id="9" name="Content Placeholder 8"/>
          <p:cNvSpPr>
            <a:spLocks noGrp="1"/>
          </p:cNvSpPr>
          <p:nvPr>
            <p:ph sz="quarter" idx="14"/>
          </p:nvPr>
        </p:nvSpPr>
        <p:spPr/>
        <p:txBody>
          <a:bodyPr>
            <a:normAutofit/>
          </a:bodyPr>
          <a:lstStyle/>
          <a:p>
            <a:pPr marL="0" indent="0">
              <a:buNone/>
            </a:pP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r>
              <a:rPr lang="en-US" sz="800" dirty="0">
                <a:solidFill>
                  <a:srgbClr val="0000FF"/>
                </a:solidFill>
                <a:latin typeface="Consolas"/>
              </a:rPr>
              <a:t>IF</a:t>
            </a:r>
            <a:r>
              <a:rPr lang="en-US" sz="800" dirty="0">
                <a:solidFill>
                  <a:srgbClr val="000000"/>
                </a:solidFill>
                <a:latin typeface="Consolas"/>
              </a:rPr>
              <a:t> </a:t>
            </a:r>
            <a:r>
              <a:rPr lang="en-US" sz="800" dirty="0">
                <a:solidFill>
                  <a:srgbClr val="808080"/>
                </a:solidFill>
                <a:latin typeface="Consolas"/>
              </a:rPr>
              <a:t>EXISTS</a:t>
            </a:r>
            <a:r>
              <a:rPr lang="en-US" sz="800" dirty="0">
                <a:solidFill>
                  <a:srgbClr val="000000"/>
                </a:solidFill>
                <a:latin typeface="Consolas"/>
              </a:rPr>
              <a:t> </a:t>
            </a:r>
            <a:r>
              <a:rPr lang="en-US" sz="800" dirty="0" err="1">
                <a:solidFill>
                  <a:srgbClr val="000000"/>
                </a:solidFill>
                <a:latin typeface="Consolas"/>
              </a:rPr>
              <a:t>data.vr_temp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CREATE</a:t>
            </a:r>
            <a:r>
              <a:rPr lang="en-US" sz="800" dirty="0">
                <a:solidFill>
                  <a:srgbClr val="000000"/>
                </a:solidFill>
                <a:latin typeface="Consolas"/>
              </a:rPr>
              <a:t> </a:t>
            </a:r>
            <a:r>
              <a:rPr lang="en-US" sz="800" dirty="0">
                <a:solidFill>
                  <a:srgbClr val="0000FF"/>
                </a:solidFill>
                <a:latin typeface="Consolas"/>
              </a:rPr>
              <a:t>UNIQUE</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CONCURRENTLY </a:t>
            </a:r>
            <a:r>
              <a:rPr lang="en-US" sz="800" dirty="0" err="1">
                <a:solidFill>
                  <a:srgbClr val="000000"/>
                </a:solidFill>
                <a:latin typeface="Consolas"/>
              </a:rPr>
              <a:t>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 (</a:t>
            </a:r>
            <a:r>
              <a:rPr lang="en-US" sz="800" dirty="0" err="1">
                <a:solidFill>
                  <a:srgbClr val="000000"/>
                </a:solidFill>
                <a:latin typeface="Consolas"/>
              </a:rPr>
              <a:t>df_study_number</a:t>
            </a:r>
            <a:r>
              <a:rPr lang="en-US" sz="800" dirty="0">
                <a:solidFill>
                  <a:srgbClr val="000000"/>
                </a:solidFill>
                <a:latin typeface="Consolas"/>
              </a:rPr>
              <a:t>, </a:t>
            </a:r>
            <a:r>
              <a:rPr lang="en-US" sz="800" dirty="0" err="1">
                <a:solidFill>
                  <a:srgbClr val="000000"/>
                </a:solidFill>
                <a:latin typeface="Consolas"/>
              </a:rPr>
              <a:t>plate_number</a:t>
            </a:r>
            <a:r>
              <a:rPr lang="en-US" sz="800" dirty="0">
                <a:solidFill>
                  <a:srgbClr val="000000"/>
                </a:solidFill>
                <a:latin typeface="Consolas"/>
              </a:rPr>
              <a:t>, </a:t>
            </a:r>
            <a:r>
              <a:rPr lang="en-US" sz="800" dirty="0" err="1">
                <a:solidFill>
                  <a:srgbClr val="000000"/>
                </a:solidFill>
                <a:latin typeface="Consolas"/>
              </a:rPr>
              <a:t>ptid</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visit_number</a:t>
            </a:r>
            <a:r>
              <a:rPr lang="en-US" sz="800" dirty="0">
                <a:solidFill>
                  <a:srgbClr val="000000"/>
                </a:solidFill>
                <a:latin typeface="Consolas"/>
              </a:rPr>
              <a:t>, </a:t>
            </a:r>
            <a:r>
              <a:rPr lang="en-US" sz="800" dirty="0" err="1">
                <a:solidFill>
                  <a:srgbClr val="000000"/>
                </a:solidFill>
                <a:latin typeface="Consolas"/>
              </a:rPr>
              <a:t>variable_number</a:t>
            </a:r>
            <a:r>
              <a:rPr lang="en-US" sz="800" dirty="0">
                <a:solidFill>
                  <a:srgbClr val="000000"/>
                </a:solidFill>
                <a:latin typeface="Consolas"/>
              </a:rPr>
              <a:t>); </a:t>
            </a:r>
            <a:br>
              <a:rPr lang="en-US" sz="800" dirty="0">
                <a:solidFill>
                  <a:srgbClr val="000000"/>
                </a:solidFill>
                <a:latin typeface="Consolas"/>
              </a:rPr>
            </a:br>
            <a:r>
              <a:rPr lang="en-US" sz="800" dirty="0">
                <a:solidFill>
                  <a:srgbClr val="008080"/>
                </a:solidFill>
                <a:latin typeface="Consolas"/>
              </a:rPr>
              <a:t>--Query OK, 0 rows affected (execution time: 00:18:53; total time: 00:18:53) </a:t>
            </a:r>
            <a:br>
              <a:rPr lang="en-US" sz="800" dirty="0">
                <a:solidFill>
                  <a:srgbClr val="00808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smtClean="0">
                <a:solidFill>
                  <a:srgbClr val="000000"/>
                </a:solidFill>
                <a:latin typeface="Consolas"/>
              </a:rPr>
              <a:t>  </a:t>
            </a:r>
            <a:br>
              <a:rPr lang="en-US" sz="800" dirty="0" smtClean="0">
                <a:solidFill>
                  <a:srgbClr val="000000"/>
                </a:solidFill>
                <a:latin typeface="Consolas"/>
              </a:rPr>
            </a:br>
            <a:r>
              <a:rPr lang="en-US" sz="800" dirty="0" smtClean="0">
                <a:solidFill>
                  <a:srgbClr val="000000"/>
                </a:solidFill>
                <a:latin typeface="Consolas"/>
              </a:rPr>
              <a:t>    variable_record_df_study_number_plate_number_ptid_visit_num_key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ADD</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variable_record_df_study_number_plate_number_ptid_visit_num_key</a:t>
            </a:r>
            <a:r>
              <a:rPr lang="en-US" sz="800" dirty="0" smtClean="0">
                <a:solidFill>
                  <a:srgbClr val="000000"/>
                </a:solidFill>
                <a:latin typeface="Consolas"/>
              </a:rPr>
              <a:t> </a:t>
            </a:r>
            <a:br>
              <a:rPr lang="en-US" sz="800" dirty="0" smtClean="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UNIQUE</a:t>
            </a:r>
            <a:r>
              <a:rPr lang="en-US" sz="800" dirty="0" smtClean="0">
                <a:solidFill>
                  <a:srgbClr val="000000"/>
                </a:solidFill>
                <a:latin typeface="Consolas"/>
              </a:rPr>
              <a:t> </a:t>
            </a:r>
            <a:r>
              <a:rPr lang="en-US" sz="800" dirty="0">
                <a:solidFill>
                  <a:srgbClr val="000000"/>
                </a:solidFill>
                <a:latin typeface="Consolas"/>
              </a:rPr>
              <a:t>USING </a:t>
            </a:r>
            <a:r>
              <a:rPr lang="en-US" sz="800" dirty="0">
                <a:solidFill>
                  <a:srgbClr val="0000FF"/>
                </a:solidFill>
                <a:latin typeface="Consolas"/>
              </a:rPr>
              <a:t>INDEX</a:t>
            </a:r>
            <a:r>
              <a:rPr lang="en-US" sz="800" dirty="0">
                <a:solidFill>
                  <a:srgbClr val="000000"/>
                </a:solidFill>
                <a:latin typeface="Consolas"/>
              </a:rPr>
              <a:t> </a:t>
            </a:r>
            <a:r>
              <a:rPr lang="en-US" sz="800" dirty="0" err="1">
                <a:solidFill>
                  <a:srgbClr val="000000"/>
                </a:solidFill>
                <a:latin typeface="Consolas"/>
              </a:rPr>
              <a:t>vr_temp</a:t>
            </a:r>
            <a:r>
              <a:rPr lang="en-US" sz="800" dirty="0">
                <a:solidFill>
                  <a:srgbClr val="000000"/>
                </a:solidFill>
                <a:latin typeface="Consolas"/>
              </a:rPr>
              <a:t>; </a:t>
            </a:r>
            <a:endParaRPr lang="en-US" sz="800" dirty="0">
              <a:latin typeface="Consolas"/>
            </a:endParaRPr>
          </a:p>
        </p:txBody>
      </p:sp>
      <p:sp>
        <p:nvSpPr>
          <p:cNvPr id="4" name="Date Placeholder 3"/>
          <p:cNvSpPr>
            <a:spLocks noGrp="1"/>
          </p:cNvSpPr>
          <p:nvPr>
            <p:ph type="dt" sz="half" idx="15"/>
          </p:nvPr>
        </p:nvSpPr>
        <p:spPr/>
        <p:txBody>
          <a:bodyPr/>
          <a:lstStyle/>
          <a:p>
            <a:r>
              <a:rPr lang="en-US" dirty="0" smtClean="0"/>
              <a:t>9/2/2014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52072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a:t>
            </a:r>
            <a:endParaRPr lang="en-US" dirty="0"/>
          </a:p>
        </p:txBody>
      </p:sp>
      <p:sp>
        <p:nvSpPr>
          <p:cNvPr id="3" name="Content Placeholder 2"/>
          <p:cNvSpPr>
            <a:spLocks noGrp="1"/>
          </p:cNvSpPr>
          <p:nvPr>
            <p:ph sz="quarter" idx="13"/>
          </p:nvPr>
        </p:nvSpPr>
        <p:spPr/>
        <p:txBody>
          <a:bodyPr/>
          <a:lstStyle/>
          <a:p>
            <a:r>
              <a:rPr lang="en-US" dirty="0" smtClean="0"/>
              <a:t>In this example the index is also a primary key that has a foreign key relationship.</a:t>
            </a:r>
          </a:p>
          <a:p>
            <a:r>
              <a:rPr lang="en-US" dirty="0" smtClean="0"/>
              <a:t>You can’t drop the primary key constraint when there is a foreign key constraint on the same field.</a:t>
            </a:r>
            <a:endParaRPr lang="en-US" dirty="0"/>
          </a:p>
        </p:txBody>
      </p:sp>
      <p:sp>
        <p:nvSpPr>
          <p:cNvPr id="4" name="Content Placeholder 3"/>
          <p:cNvSpPr>
            <a:spLocks noGrp="1"/>
          </p:cNvSpPr>
          <p:nvPr>
            <p:ph sz="quarter" idx="14"/>
          </p:nvPr>
        </p:nvSpPr>
        <p:spPr>
          <a:xfrm>
            <a:off x="4648200" y="1485900"/>
            <a:ext cx="4038600" cy="3448050"/>
          </a:xfrm>
        </p:spPr>
        <p:txBody>
          <a:bodyPr>
            <a:noAutofit/>
          </a:bodyPr>
          <a:lstStyle/>
          <a:p>
            <a:pPr marL="0" indent="0">
              <a:buNone/>
            </a:pP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a:t>
            </a:r>
            <a:r>
              <a:rPr lang="en-US" sz="800" dirty="0">
                <a:solidFill>
                  <a:srgbClr val="0000FF"/>
                </a:solidFill>
                <a:latin typeface="Consolas"/>
              </a:rPr>
              <a:t>IF</a:t>
            </a:r>
            <a:r>
              <a:rPr lang="en-US" sz="800" dirty="0">
                <a:solidFill>
                  <a:srgbClr val="000000"/>
                </a:solidFill>
                <a:latin typeface="Consolas"/>
              </a:rPr>
              <a:t> </a:t>
            </a:r>
            <a:r>
              <a:rPr lang="en-US" sz="800" dirty="0">
                <a:solidFill>
                  <a:srgbClr val="808080"/>
                </a:solidFill>
                <a:latin typeface="Consolas"/>
              </a:rPr>
              <a:t>EXISTS</a:t>
            </a:r>
            <a:r>
              <a:rPr lang="en-US" sz="800" dirty="0">
                <a:solidFill>
                  <a:srgbClr val="000000"/>
                </a:solidFill>
                <a:latin typeface="Consolas"/>
              </a:rPr>
              <a:t> </a:t>
            </a:r>
            <a:r>
              <a:rPr lang="en-US" sz="800" dirty="0" err="1">
                <a:solidFill>
                  <a:srgbClr val="000000"/>
                </a:solidFill>
                <a:latin typeface="Consolas"/>
              </a:rPr>
              <a:t>data.vr_temp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CREATE</a:t>
            </a:r>
            <a:r>
              <a:rPr lang="en-US" sz="800" dirty="0">
                <a:solidFill>
                  <a:srgbClr val="000000"/>
                </a:solidFill>
                <a:latin typeface="Consolas"/>
              </a:rPr>
              <a:t> </a:t>
            </a:r>
            <a:r>
              <a:rPr lang="en-US" sz="800" dirty="0">
                <a:solidFill>
                  <a:srgbClr val="0000FF"/>
                </a:solidFill>
                <a:latin typeface="Consolas"/>
              </a:rPr>
              <a:t>UNIQUE</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CONCURRENTLY </a:t>
            </a:r>
            <a:r>
              <a:rPr lang="en-US" sz="800" dirty="0" err="1">
                <a:solidFill>
                  <a:srgbClr val="000000"/>
                </a:solidFill>
                <a:latin typeface="Consolas"/>
              </a:rPr>
              <a:t>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 (</a:t>
            </a:r>
            <a:r>
              <a:rPr lang="en-US" sz="800" dirty="0" err="1">
                <a:solidFill>
                  <a:srgbClr val="000000"/>
                </a:solidFill>
                <a:latin typeface="Consolas"/>
              </a:rPr>
              <a:t>variable_record_id</a:t>
            </a:r>
            <a:r>
              <a:rPr lang="en-US" sz="800" dirty="0">
                <a:solidFill>
                  <a:srgbClr val="000000"/>
                </a:solidFill>
                <a:latin typeface="Consolas"/>
              </a:rPr>
              <a:t>); </a:t>
            </a:r>
            <a:br>
              <a:rPr lang="en-US" sz="800" dirty="0">
                <a:solidFill>
                  <a:srgbClr val="000000"/>
                </a:solidFill>
                <a:latin typeface="Consolas"/>
              </a:rPr>
            </a:br>
            <a:r>
              <a:rPr lang="en-US" sz="800" dirty="0">
                <a:solidFill>
                  <a:srgbClr val="008080"/>
                </a:solidFill>
                <a:latin typeface="Consolas"/>
              </a:rPr>
              <a:t>-- Query OK, 0 rows affected (execution time: 00:03:51; total time: 00:03:51) </a:t>
            </a:r>
            <a:br>
              <a:rPr lang="en-US" sz="800" dirty="0">
                <a:solidFill>
                  <a:srgbClr val="00808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BEGIN</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err="1">
                <a:solidFill>
                  <a:srgbClr val="000000"/>
                </a:solidFill>
                <a:latin typeface="Consolas"/>
              </a:rPr>
              <a:t>data.qc_record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err="1">
                <a:solidFill>
                  <a:srgbClr val="000000"/>
                </a:solidFill>
                <a:latin typeface="Consolas"/>
              </a:rPr>
              <a:t>qc_record_variable_record_fk</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DROP</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err="1">
                <a:solidFill>
                  <a:srgbClr val="000000"/>
                </a:solidFill>
                <a:latin typeface="Consolas"/>
              </a:rPr>
              <a:t>variable_record_pkey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ADD</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err="1">
                <a:solidFill>
                  <a:srgbClr val="000000"/>
                </a:solidFill>
                <a:latin typeface="Consolas"/>
              </a:rPr>
              <a:t>variable_record_pkey</a:t>
            </a:r>
            <a:r>
              <a:rPr lang="en-US" sz="800" dirty="0">
                <a:solidFill>
                  <a:srgbClr val="000000"/>
                </a:solidFill>
                <a:latin typeface="Consolas"/>
              </a:rPr>
              <a:t> </a:t>
            </a:r>
            <a:r>
              <a:rPr lang="en-US" sz="800" dirty="0">
                <a:solidFill>
                  <a:srgbClr val="0000FF"/>
                </a:solidFill>
                <a:latin typeface="Consolas"/>
              </a:rPr>
              <a:t>PRIMARY</a:t>
            </a:r>
            <a:r>
              <a:rPr lang="en-US" sz="800" dirty="0">
                <a:solidFill>
                  <a:srgbClr val="000000"/>
                </a:solidFill>
                <a:latin typeface="Consolas"/>
              </a:rPr>
              <a:t> </a:t>
            </a:r>
            <a:r>
              <a:rPr lang="en-US" sz="800" dirty="0">
                <a:solidFill>
                  <a:srgbClr val="0000FF"/>
                </a:solidFill>
                <a:latin typeface="Consolas"/>
              </a:rPr>
              <a:t>KEY</a:t>
            </a:r>
            <a:r>
              <a:rPr lang="en-US" sz="800" dirty="0">
                <a:solidFill>
                  <a:srgbClr val="000000"/>
                </a:solidFill>
                <a:latin typeface="Consolas"/>
              </a:rPr>
              <a:t> USING </a:t>
            </a:r>
            <a:r>
              <a:rPr lang="en-US" sz="800" dirty="0">
                <a:solidFill>
                  <a:srgbClr val="0000FF"/>
                </a:solidFill>
                <a:latin typeface="Consolas"/>
              </a:rPr>
              <a:t>INDEX</a:t>
            </a:r>
            <a:r>
              <a:rPr lang="en-US" sz="800" dirty="0">
                <a:solidFill>
                  <a:srgbClr val="000000"/>
                </a:solidFill>
                <a:latin typeface="Consolas"/>
              </a:rPr>
              <a:t> </a:t>
            </a:r>
            <a:r>
              <a:rPr lang="en-US" sz="800" dirty="0" err="1">
                <a:solidFill>
                  <a:srgbClr val="000000"/>
                </a:solidFill>
                <a:latin typeface="Consolas"/>
              </a:rPr>
              <a:t>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ALTER</a:t>
            </a:r>
            <a:r>
              <a:rPr lang="en-US" sz="800" dirty="0">
                <a:solidFill>
                  <a:srgbClr val="000000"/>
                </a:solidFill>
                <a:latin typeface="Consolas"/>
              </a:rPr>
              <a:t> </a:t>
            </a:r>
            <a:r>
              <a:rPr lang="en-US" sz="800" dirty="0">
                <a:solidFill>
                  <a:srgbClr val="0000FF"/>
                </a:solidFill>
                <a:latin typeface="Consolas"/>
              </a:rPr>
              <a:t>TABLE</a:t>
            </a:r>
            <a:r>
              <a:rPr lang="en-US" sz="800" dirty="0">
                <a:solidFill>
                  <a:srgbClr val="000000"/>
                </a:solidFill>
                <a:latin typeface="Consolas"/>
              </a:rPr>
              <a:t> </a:t>
            </a:r>
            <a:r>
              <a:rPr lang="en-US" sz="800" dirty="0" err="1">
                <a:solidFill>
                  <a:srgbClr val="000000"/>
                </a:solidFill>
                <a:latin typeface="Consolas"/>
              </a:rPr>
              <a:t>data.qc_record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ADD</a:t>
            </a:r>
            <a:r>
              <a:rPr lang="en-US" sz="800" dirty="0">
                <a:solidFill>
                  <a:srgbClr val="000000"/>
                </a:solidFill>
                <a:latin typeface="Consolas"/>
              </a:rPr>
              <a:t> </a:t>
            </a:r>
            <a:r>
              <a:rPr lang="en-US" sz="800" dirty="0">
                <a:solidFill>
                  <a:srgbClr val="0000FF"/>
                </a:solidFill>
                <a:latin typeface="Consolas"/>
              </a:rPr>
              <a:t>CONSTRAINT</a:t>
            </a:r>
            <a:r>
              <a:rPr lang="en-US" sz="800" dirty="0">
                <a:solidFill>
                  <a:srgbClr val="000000"/>
                </a:solidFill>
                <a:latin typeface="Consolas"/>
              </a:rPr>
              <a:t> </a:t>
            </a:r>
            <a:r>
              <a:rPr lang="en-US" sz="800" dirty="0" err="1">
                <a:solidFill>
                  <a:srgbClr val="000000"/>
                </a:solidFill>
                <a:latin typeface="Consolas"/>
              </a:rPr>
              <a:t>qc_record_variable_record_fk</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FOREIGN</a:t>
            </a:r>
            <a:r>
              <a:rPr lang="en-US" sz="800" dirty="0">
                <a:solidFill>
                  <a:srgbClr val="000000"/>
                </a:solidFill>
                <a:latin typeface="Consolas"/>
              </a:rPr>
              <a:t> </a:t>
            </a:r>
            <a:r>
              <a:rPr lang="en-US" sz="800" dirty="0">
                <a:solidFill>
                  <a:srgbClr val="0000FF"/>
                </a:solidFill>
                <a:latin typeface="Consolas"/>
              </a:rPr>
              <a:t>KEY</a:t>
            </a:r>
            <a:r>
              <a:rPr lang="en-US" sz="800" dirty="0">
                <a:solidFill>
                  <a:srgbClr val="000000"/>
                </a:solidFill>
                <a:latin typeface="Consolas"/>
              </a:rPr>
              <a:t> (</a:t>
            </a:r>
            <a:r>
              <a:rPr lang="en-US" sz="800" dirty="0" err="1">
                <a:solidFill>
                  <a:srgbClr val="000000"/>
                </a:solidFill>
                <a:latin typeface="Consolas"/>
              </a:rPr>
              <a:t>variable_record_id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REFERENCES</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a:t>
            </a:r>
            <a:r>
              <a:rPr lang="en-US" sz="800" dirty="0" err="1">
                <a:solidFill>
                  <a:srgbClr val="000000"/>
                </a:solidFill>
                <a:latin typeface="Consolas"/>
              </a:rPr>
              <a:t>variable_record_id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a:solidFill>
                  <a:srgbClr val="0000FF"/>
                </a:solidFill>
                <a:latin typeface="Consolas"/>
              </a:rPr>
              <a:t>DELETE</a:t>
            </a:r>
            <a:r>
              <a:rPr lang="en-US" sz="800" dirty="0">
                <a:solidFill>
                  <a:srgbClr val="000000"/>
                </a:solidFill>
                <a:latin typeface="Consolas"/>
              </a:rPr>
              <a:t> NO ACTION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a:solidFill>
                  <a:srgbClr val="0000FF"/>
                </a:solidFill>
                <a:latin typeface="Consolas"/>
              </a:rPr>
              <a:t>UPDATE</a:t>
            </a:r>
            <a:r>
              <a:rPr lang="en-US" sz="800" dirty="0">
                <a:solidFill>
                  <a:srgbClr val="000000"/>
                </a:solidFill>
                <a:latin typeface="Consolas"/>
              </a:rPr>
              <a:t> NO ACTION </a:t>
            </a:r>
            <a:br>
              <a:rPr lang="en-US" sz="800" dirty="0">
                <a:solidFill>
                  <a:srgbClr val="000000"/>
                </a:solidFill>
                <a:latin typeface="Consolas"/>
              </a:rPr>
            </a:br>
            <a:r>
              <a:rPr lang="en-US" sz="800" dirty="0">
                <a:solidFill>
                  <a:srgbClr val="000000"/>
                </a:solidFill>
                <a:latin typeface="Consolas"/>
              </a:rPr>
              <a:t>    DEFERRABLE </a:t>
            </a:r>
            <a:br>
              <a:rPr lang="en-US" sz="800" dirty="0">
                <a:solidFill>
                  <a:srgbClr val="000000"/>
                </a:solidFill>
                <a:latin typeface="Consolas"/>
              </a:rPr>
            </a:br>
            <a:r>
              <a:rPr lang="en-US" sz="800" dirty="0">
                <a:solidFill>
                  <a:srgbClr val="000000"/>
                </a:solidFill>
                <a:latin typeface="Consolas"/>
              </a:rPr>
              <a:t>    INITIALLY DEFERRED;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COMMIT</a:t>
            </a:r>
            <a:r>
              <a:rPr lang="en-US" sz="800" dirty="0" smtClean="0">
                <a:solidFill>
                  <a:srgbClr val="000000"/>
                </a:solidFill>
                <a:latin typeface="Consolas"/>
              </a:rPr>
              <a:t>;</a:t>
            </a:r>
            <a:endParaRPr lang="en-US" sz="800" dirty="0">
              <a:latin typeface="Consolas"/>
            </a:endParaRPr>
          </a:p>
        </p:txBody>
      </p:sp>
      <p:sp>
        <p:nvSpPr>
          <p:cNvPr id="5" name="Date Placeholder 4"/>
          <p:cNvSpPr>
            <a:spLocks noGrp="1"/>
          </p:cNvSpPr>
          <p:nvPr>
            <p:ph type="dt" sz="half" idx="15"/>
          </p:nvPr>
        </p:nvSpPr>
        <p:spPr/>
        <p:txBody>
          <a:bodyPr/>
          <a:lstStyle/>
          <a:p>
            <a:r>
              <a:rPr lang="en-US" dirty="0" smtClean="0"/>
              <a:t>9/2/2014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22</a:t>
            </a:fld>
            <a:endParaRPr lang="en-US"/>
          </a:p>
        </p:txBody>
      </p:sp>
      <p:sp>
        <p:nvSpPr>
          <p:cNvPr id="7" name="Footer Placeholder 6"/>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2096392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WITH (</a:t>
            </a:r>
            <a:r>
              <a:rPr lang="en-US" dirty="0" err="1"/>
              <a:t>fillfactor</a:t>
            </a:r>
            <a:r>
              <a:rPr lang="en-US" dirty="0"/>
              <a:t> = </a:t>
            </a:r>
            <a:r>
              <a:rPr lang="en-US" dirty="0" smtClean="0"/>
              <a:t>90</a:t>
            </a:r>
            <a:r>
              <a:rPr lang="en-US" dirty="0"/>
              <a:t>)</a:t>
            </a:r>
          </a:p>
        </p:txBody>
      </p:sp>
      <p:sp>
        <p:nvSpPr>
          <p:cNvPr id="9" name="Text Placeholder 8"/>
          <p:cNvSpPr>
            <a:spLocks noGrp="1"/>
          </p:cNvSpPr>
          <p:nvPr>
            <p:ph type="body" idx="1"/>
          </p:nvPr>
        </p:nvSpPr>
        <p:spPr/>
        <p:txBody>
          <a:bodyPr/>
          <a:lstStyle/>
          <a:p>
            <a:r>
              <a:rPr lang="en-US" dirty="0" smtClean="0"/>
              <a:t>Creating bloat on purpose</a:t>
            </a:r>
            <a:endParaRPr lang="en-US" dirty="0"/>
          </a:p>
        </p:txBody>
      </p:sp>
      <p:sp>
        <p:nvSpPr>
          <p:cNvPr id="5" name="Date Placeholder 4"/>
          <p:cNvSpPr>
            <a:spLocks noGrp="1"/>
          </p:cNvSpPr>
          <p:nvPr>
            <p:ph type="dt" sz="half" idx="10"/>
          </p:nvPr>
        </p:nvSpPr>
        <p:spPr/>
        <p:txBody>
          <a:bodyPr/>
          <a:lstStyle/>
          <a:p>
            <a:r>
              <a:rPr lang="en-US" dirty="0" smtClean="0"/>
              <a:t>9/2/2014</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23</a:t>
            </a:fld>
            <a:endParaRPr lang="en-US"/>
          </a:p>
        </p:txBody>
      </p:sp>
      <p:sp>
        <p:nvSpPr>
          <p:cNvPr id="7" name="Footer Placeholder 6"/>
          <p:cNvSpPr>
            <a:spLocks noGrp="1"/>
          </p:cNvSpPr>
          <p:nvPr>
            <p:ph type="ftr" sz="quarter" idx="12"/>
          </p:nvPr>
        </p:nvSpPr>
        <p:spPr/>
        <p:txBody>
          <a:bodyPr/>
          <a:lstStyle/>
          <a:p>
            <a:r>
              <a:rPr lang="en-US" smtClean="0"/>
              <a:t>Index Bloat</a:t>
            </a:r>
            <a:endParaRPr lang="en-US" dirty="0"/>
          </a:p>
        </p:txBody>
      </p:sp>
    </p:spTree>
    <p:extLst>
      <p:ext uri="{BB962C8B-B14F-4D97-AF65-F5344CB8AC3E}">
        <p14:creationId xmlns:p14="http://schemas.microsoft.com/office/powerpoint/2010/main" val="3565253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err="1" smtClean="0"/>
              <a:t>Fillfactor</a:t>
            </a:r>
            <a:endParaRPr lang="en-US" dirty="0"/>
          </a:p>
        </p:txBody>
      </p:sp>
      <p:sp>
        <p:nvSpPr>
          <p:cNvPr id="10" name="Content Placeholder 9"/>
          <p:cNvSpPr>
            <a:spLocks noGrp="1"/>
          </p:cNvSpPr>
          <p:nvPr>
            <p:ph sz="quarter" idx="13"/>
          </p:nvPr>
        </p:nvSpPr>
        <p:spPr>
          <a:xfrm>
            <a:off x="457200" y="1485900"/>
            <a:ext cx="4038600" cy="3448050"/>
          </a:xfrm>
        </p:spPr>
        <p:txBody>
          <a:bodyPr>
            <a:normAutofit fontScale="77500" lnSpcReduction="20000"/>
          </a:bodyPr>
          <a:lstStyle/>
          <a:p>
            <a:pPr marL="0" indent="0">
              <a:buNone/>
            </a:pPr>
            <a:r>
              <a:rPr lang="en-US" dirty="0"/>
              <a:t>The </a:t>
            </a:r>
            <a:r>
              <a:rPr lang="en-US" dirty="0" err="1"/>
              <a:t>fillfactor</a:t>
            </a:r>
            <a:r>
              <a:rPr lang="en-US" dirty="0"/>
              <a:t> for an index is a percentage that determines how full the index method will try to pack index pages. For B-trees, leaf pages are filled to this percentage during initial index build, and also when extending the index at the right (adding new largest key values). If pages subsequently become completely full, they will be split, leading to gradual degradation in the index's efficiency. B-trees use a default </a:t>
            </a:r>
            <a:r>
              <a:rPr lang="en-US" dirty="0" err="1"/>
              <a:t>fillfactor</a:t>
            </a:r>
            <a:r>
              <a:rPr lang="en-US" dirty="0"/>
              <a:t> of 90, but any integer value from 10 to 100 can be selected. If the table is static then </a:t>
            </a:r>
            <a:r>
              <a:rPr lang="en-US" dirty="0" err="1"/>
              <a:t>fillfactor</a:t>
            </a:r>
            <a:r>
              <a:rPr lang="en-US" dirty="0"/>
              <a:t> 100 is best to minimize the index's physical size, but for heavily updated tables a smaller </a:t>
            </a:r>
            <a:r>
              <a:rPr lang="en-US" dirty="0" err="1"/>
              <a:t>fillfactor</a:t>
            </a:r>
            <a:r>
              <a:rPr lang="en-US" dirty="0"/>
              <a:t> is better to minimize the need for page splits. The other index methods use </a:t>
            </a:r>
            <a:r>
              <a:rPr lang="en-US" dirty="0" err="1"/>
              <a:t>fillfactor</a:t>
            </a:r>
            <a:r>
              <a:rPr lang="en-US" dirty="0"/>
              <a:t> in different but roughly analogous ways; the default </a:t>
            </a:r>
            <a:r>
              <a:rPr lang="en-US" dirty="0" err="1"/>
              <a:t>fillfactor</a:t>
            </a:r>
            <a:r>
              <a:rPr lang="en-US" dirty="0"/>
              <a:t> varies between methods.</a:t>
            </a:r>
          </a:p>
        </p:txBody>
      </p:sp>
      <p:sp>
        <p:nvSpPr>
          <p:cNvPr id="11" name="Content Placeholder 10"/>
          <p:cNvSpPr>
            <a:spLocks noGrp="1"/>
          </p:cNvSpPr>
          <p:nvPr>
            <p:ph sz="quarter" idx="14"/>
          </p:nvPr>
        </p:nvSpPr>
        <p:spPr/>
        <p:txBody>
          <a:bodyPr>
            <a:normAutofit/>
          </a:bodyPr>
          <a:lstStyle/>
          <a:p>
            <a:pPr marL="0" indent="0">
              <a:buNone/>
            </a:pPr>
            <a:r>
              <a:rPr lang="en-US" sz="800" dirty="0">
                <a:solidFill>
                  <a:srgbClr val="0000FF"/>
                </a:solidFill>
                <a:latin typeface="Consolas"/>
              </a:rPr>
              <a:t>CREATE</a:t>
            </a:r>
            <a:r>
              <a:rPr lang="en-US" sz="800" dirty="0">
                <a:solidFill>
                  <a:srgbClr val="000000"/>
                </a:solidFill>
                <a:latin typeface="Consolas"/>
              </a:rPr>
              <a:t> </a:t>
            </a:r>
            <a:r>
              <a:rPr lang="en-US" sz="800" dirty="0">
                <a:solidFill>
                  <a:srgbClr val="0000FF"/>
                </a:solidFill>
                <a:latin typeface="Consolas"/>
              </a:rPr>
              <a:t>UNIQUE</a:t>
            </a:r>
            <a:r>
              <a:rPr lang="en-US" sz="800" dirty="0">
                <a:solidFill>
                  <a:srgbClr val="000000"/>
                </a:solidFill>
                <a:latin typeface="Consolas"/>
              </a:rPr>
              <a:t> </a:t>
            </a:r>
            <a:r>
              <a:rPr lang="en-US" sz="800" dirty="0">
                <a:solidFill>
                  <a:srgbClr val="0000FF"/>
                </a:solidFill>
                <a:latin typeface="Consolas"/>
              </a:rPr>
              <a:t>INDEX</a:t>
            </a:r>
            <a:r>
              <a:rPr lang="en-US" sz="800" dirty="0">
                <a:solidFill>
                  <a:srgbClr val="000000"/>
                </a:solidFill>
                <a:latin typeface="Consolas"/>
              </a:rPr>
              <a:t> CONCURRENTLY </a:t>
            </a:r>
            <a:r>
              <a:rPr lang="en-US" sz="800" dirty="0" err="1">
                <a:solidFill>
                  <a:srgbClr val="000000"/>
                </a:solidFill>
                <a:latin typeface="Consolas"/>
              </a:rPr>
              <a:t>vr_temp</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data.variable_record</a:t>
            </a:r>
            <a:r>
              <a:rPr lang="en-US" sz="800" dirty="0">
                <a:solidFill>
                  <a:srgbClr val="000000"/>
                </a:solidFill>
                <a:latin typeface="Consolas"/>
              </a:rPr>
              <a:t> (</a:t>
            </a:r>
            <a:r>
              <a:rPr lang="en-US" sz="800" dirty="0" err="1">
                <a:solidFill>
                  <a:srgbClr val="000000"/>
                </a:solidFill>
                <a:latin typeface="Consolas"/>
              </a:rPr>
              <a:t>variable_record_id</a:t>
            </a:r>
            <a:r>
              <a:rPr lang="en-US" sz="800" dirty="0">
                <a:solidFill>
                  <a:srgbClr val="000000"/>
                </a:solidFill>
                <a:latin typeface="Consolas"/>
              </a:rPr>
              <a:t>) </a:t>
            </a:r>
            <a:r>
              <a:rPr lang="en-US" sz="800" dirty="0">
                <a:solidFill>
                  <a:srgbClr val="0000FF"/>
                </a:solidFill>
                <a:latin typeface="Consolas"/>
              </a:rPr>
              <a:t>WITH</a:t>
            </a:r>
            <a:r>
              <a:rPr lang="en-US" sz="800" dirty="0">
                <a:solidFill>
                  <a:srgbClr val="000000"/>
                </a:solidFill>
                <a:latin typeface="Consolas"/>
              </a:rPr>
              <a:t> (</a:t>
            </a:r>
            <a:r>
              <a:rPr lang="en-US" sz="800" dirty="0" err="1">
                <a:solidFill>
                  <a:srgbClr val="0000FF"/>
                </a:solidFill>
                <a:latin typeface="Consolas"/>
              </a:rPr>
              <a:t>fillfactor</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b="1" dirty="0">
                <a:solidFill>
                  <a:srgbClr val="800000"/>
                </a:solidFill>
                <a:latin typeface="Consolas"/>
              </a:rPr>
              <a:t>50</a:t>
            </a:r>
            <a:r>
              <a:rPr lang="en-US" sz="800" dirty="0" smtClean="0">
                <a:solidFill>
                  <a:srgbClr val="000000"/>
                </a:solidFill>
                <a:latin typeface="Consolas"/>
              </a:rPr>
              <a:t>);</a:t>
            </a:r>
            <a:endParaRPr lang="en-US" sz="800" dirty="0">
              <a:latin typeface="Consolas"/>
            </a:endParaRPr>
          </a:p>
        </p:txBody>
      </p:sp>
      <p:sp>
        <p:nvSpPr>
          <p:cNvPr id="4" name="Date Placeholder 3"/>
          <p:cNvSpPr>
            <a:spLocks noGrp="1"/>
          </p:cNvSpPr>
          <p:nvPr>
            <p:ph type="dt" sz="half" idx="15"/>
          </p:nvPr>
        </p:nvSpPr>
        <p:spPr/>
        <p:txBody>
          <a:bodyPr/>
          <a:lstStyle/>
          <a:p>
            <a:r>
              <a:rPr lang="en-US" dirty="0" smtClean="0"/>
              <a:t>9/2/2014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7"/>
          </p:nvPr>
        </p:nvSpPr>
        <p:spPr/>
        <p:txBody>
          <a:bodyPr/>
          <a:lstStyle/>
          <a:p>
            <a:r>
              <a:rPr lang="en-US" smtClean="0"/>
              <a:t>Index Bloat</a:t>
            </a:r>
            <a:endParaRPr lang="en-US" dirty="0"/>
          </a:p>
        </p:txBody>
      </p:sp>
    </p:spTree>
    <p:extLst>
      <p:ext uri="{BB962C8B-B14F-4D97-AF65-F5344CB8AC3E}">
        <p14:creationId xmlns:p14="http://schemas.microsoft.com/office/powerpoint/2010/main" val="2099704730"/>
      </p:ext>
    </p:extLst>
  </p:cSld>
  <p:clrMapOvr>
    <a:masterClrMapping/>
  </p:clrMapOvr>
</p:sld>
</file>

<file path=ppt/theme/theme1.xml><?xml version="1.0" encoding="utf-8"?>
<a:theme xmlns:a="http://schemas.openxmlformats.org/drawingml/2006/main" name="Macro">
  <a:themeElements>
    <a:clrScheme name="Macro">
      <a:dk1>
        <a:sysClr val="windowText" lastClr="000000"/>
      </a:dk1>
      <a:lt1>
        <a:sysClr val="window" lastClr="FFFFFF"/>
      </a:lt1>
      <a:dk2>
        <a:srgbClr val="3F3F4D"/>
      </a:dk2>
      <a:lt2>
        <a:srgbClr val="DDDDDD"/>
      </a:lt2>
      <a:accent1>
        <a:srgbClr val="A51009"/>
      </a:accent1>
      <a:accent2>
        <a:srgbClr val="DE7014"/>
      </a:accent2>
      <a:accent3>
        <a:srgbClr val="704836"/>
      </a:accent3>
      <a:accent4>
        <a:srgbClr val="F2B431"/>
      </a:accent4>
      <a:accent5>
        <a:srgbClr val="7F221D"/>
      </a:accent5>
      <a:accent6>
        <a:srgbClr val="CDAC77"/>
      </a:accent6>
      <a:hlink>
        <a:srgbClr val="F5B123"/>
      </a:hlink>
      <a:folHlink>
        <a:srgbClr val="E19B0B"/>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6513</TotalTime>
  <Words>1091</Words>
  <Application>Microsoft Office PowerPoint</Application>
  <PresentationFormat>On-screen Show (16:9)</PresentationFormat>
  <Paragraphs>221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Macro</vt:lpstr>
      <vt:lpstr>Index Bloat</vt:lpstr>
      <vt:lpstr>Index Bloat</vt:lpstr>
      <vt:lpstr>Causes of Index Bloat</vt:lpstr>
      <vt:lpstr>Why not autovacuum?</vt:lpstr>
      <vt:lpstr>Index Bloat</vt:lpstr>
      <vt:lpstr>Query to find Bloat</vt:lpstr>
      <vt:lpstr>realbloat</vt:lpstr>
      <vt:lpstr>Example</vt:lpstr>
      <vt:lpstr>PowerPoint Presentation</vt:lpstr>
      <vt:lpstr>PowerPoint Presentation</vt:lpstr>
      <vt:lpstr>PowerPoint Presentation</vt:lpstr>
      <vt:lpstr>PowerPoint Presentation</vt:lpstr>
      <vt:lpstr>PowerPoint Presentation</vt:lpstr>
      <vt:lpstr>Re-create Index</vt:lpstr>
      <vt:lpstr>Re-create index</vt:lpstr>
      <vt:lpstr>REINDEX</vt:lpstr>
      <vt:lpstr>Reindex</vt:lpstr>
      <vt:lpstr>CREATE INDEX CONCURRENTLY</vt:lpstr>
      <vt:lpstr>CREATE INDEX CONCURRENTLY</vt:lpstr>
      <vt:lpstr>Example #1</vt:lpstr>
      <vt:lpstr>Example #2</vt:lpstr>
      <vt:lpstr>Example #3</vt:lpstr>
      <vt:lpstr>WITH (fillfactor = 90)</vt:lpstr>
      <vt:lpstr>Fillfactor</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78</cp:revision>
  <dcterms:created xsi:type="dcterms:W3CDTF">2014-03-28T22:22:29Z</dcterms:created>
  <dcterms:modified xsi:type="dcterms:W3CDTF">2014-09-03T00:35:52Z</dcterms:modified>
</cp:coreProperties>
</file>