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44"/>
  </p:notesMasterIdLst>
  <p:sldIdLst>
    <p:sldId id="256" r:id="rId2"/>
    <p:sldId id="258" r:id="rId3"/>
    <p:sldId id="259" r:id="rId4"/>
    <p:sldId id="307" r:id="rId5"/>
    <p:sldId id="288" r:id="rId6"/>
    <p:sldId id="289" r:id="rId7"/>
    <p:sldId id="290" r:id="rId8"/>
    <p:sldId id="291" r:id="rId9"/>
    <p:sldId id="308" r:id="rId10"/>
    <p:sldId id="292" r:id="rId11"/>
    <p:sldId id="293" r:id="rId12"/>
    <p:sldId id="295" r:id="rId13"/>
    <p:sldId id="297" r:id="rId14"/>
    <p:sldId id="296" r:id="rId15"/>
    <p:sldId id="294" r:id="rId16"/>
    <p:sldId id="298" r:id="rId17"/>
    <p:sldId id="303" r:id="rId18"/>
    <p:sldId id="304" r:id="rId19"/>
    <p:sldId id="309" r:id="rId20"/>
    <p:sldId id="305" r:id="rId21"/>
    <p:sldId id="306" r:id="rId22"/>
    <p:sldId id="317" r:id="rId23"/>
    <p:sldId id="318" r:id="rId24"/>
    <p:sldId id="319" r:id="rId25"/>
    <p:sldId id="310" r:id="rId26"/>
    <p:sldId id="301" r:id="rId27"/>
    <p:sldId id="302" r:id="rId28"/>
    <p:sldId id="311" r:id="rId29"/>
    <p:sldId id="312" r:id="rId30"/>
    <p:sldId id="314" r:id="rId31"/>
    <p:sldId id="315" r:id="rId32"/>
    <p:sldId id="320" r:id="rId33"/>
    <p:sldId id="321" r:id="rId34"/>
    <p:sldId id="316" r:id="rId35"/>
    <p:sldId id="322" r:id="rId36"/>
    <p:sldId id="313" r:id="rId37"/>
    <p:sldId id="323" r:id="rId38"/>
    <p:sldId id="324" r:id="rId39"/>
    <p:sldId id="328" r:id="rId40"/>
    <p:sldId id="325" r:id="rId41"/>
    <p:sldId id="326" r:id="rId42"/>
    <p:sldId id="327" r:id="rId4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736ECEC-D9FC-497B-B611-710B30BE629B}">
          <p14:sldIdLst>
            <p14:sldId id="256"/>
          </p14:sldIdLst>
        </p14:section>
        <p14:section name="Shadow Functions" id="{68D21812-AF8A-435C-900B-505B5DCF9ABF}">
          <p14:sldIdLst>
            <p14:sldId id="258"/>
            <p14:sldId id="259"/>
          </p14:sldIdLst>
        </p14:section>
        <p14:section name="Original Shadow Table Code" id="{3A860481-7842-4A9E-BB52-2DF26DC40406}">
          <p14:sldIdLst>
            <p14:sldId id="307"/>
            <p14:sldId id="288"/>
            <p14:sldId id="289"/>
            <p14:sldId id="290"/>
            <p14:sldId id="291"/>
          </p14:sldIdLst>
        </p14:section>
        <p14:section name="New Shadow Table Code" id="{62AE3228-935C-4CBF-B5D4-B16145F40F0B}">
          <p14:sldIdLst>
            <p14:sldId id="308"/>
            <p14:sldId id="292"/>
            <p14:sldId id="293"/>
            <p14:sldId id="295"/>
            <p14:sldId id="297"/>
            <p14:sldId id="296"/>
            <p14:sldId id="294"/>
            <p14:sldId id="298"/>
            <p14:sldId id="303"/>
            <p14:sldId id="304"/>
          </p14:sldIdLst>
        </p14:section>
        <p14:section name="The Time Travel Query" id="{DD053541-85A7-445C-9ABF-9357F194B95B}">
          <p14:sldIdLst>
            <p14:sldId id="309"/>
            <p14:sldId id="305"/>
            <p14:sldId id="306"/>
          </p14:sldIdLst>
        </p14:section>
        <p14:section name="Doing Comparisons Over Time" id="{DE969A9D-77CD-414B-8555-5E32EDF8CFFE}">
          <p14:sldIdLst>
            <p14:sldId id="317"/>
            <p14:sldId id="318"/>
            <p14:sldId id="319"/>
          </p14:sldIdLst>
        </p14:section>
        <p14:section name="Restoring Data" id="{F3B707CC-D86C-4278-B626-99616291AE47}">
          <p14:sldIdLst>
            <p14:sldId id="310"/>
            <p14:sldId id="301"/>
            <p14:sldId id="302"/>
          </p14:sldIdLst>
        </p14:section>
        <p14:section name="Automatic Shadow Table Setup" id="{A13F6F96-B367-4D9C-9156-5AB6D5CFDB56}">
          <p14:sldIdLst>
            <p14:sldId id="311"/>
            <p14:sldId id="312"/>
            <p14:sldId id="314"/>
            <p14:sldId id="315"/>
            <p14:sldId id="320"/>
            <p14:sldId id="321"/>
            <p14:sldId id="316"/>
            <p14:sldId id="322"/>
            <p14:sldId id="313"/>
          </p14:sldIdLst>
        </p14:section>
        <p14:section name="Event Triggers" id="{0BBB44B8-8F84-4C53-BDFB-1983DE20B2FD}">
          <p14:sldIdLst>
            <p14:sldId id="323"/>
            <p14:sldId id="324"/>
            <p14:sldId id="328"/>
            <p14:sldId id="325"/>
            <p14:sldId id="326"/>
            <p14:sldId id="32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2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73" autoAdjust="0"/>
  </p:normalViewPr>
  <p:slideViewPr>
    <p:cSldViewPr>
      <p:cViewPr varScale="1">
        <p:scale>
          <a:sx n="161" d="100"/>
          <a:sy n="161" d="100"/>
        </p:scale>
        <p:origin x="-90" y="-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92D3D-585D-468B-94AA-C1F4FD4C5C63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49448-25BE-4883-B759-C58779B9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61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hyperlink" Target="http://www.meetup.com/Seattle-Postgres-User-Group-SEAPUG/" TargetMode="External"/><Relationship Id="rId4" Type="http://schemas.openxmlformats.org/officeDocument/2006/relationships/hyperlink" Target="http://www.seapug.org/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9_02.jpg"/>
          <p:cNvPicPr preferRelativeResize="0">
            <a:picLocks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54112" y="0"/>
            <a:ext cx="73152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0" y="0"/>
            <a:ext cx="1333500" cy="514350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4972764"/>
            <a:ext cx="9144000" cy="171450"/>
            <a:chOff x="0" y="6582727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7813040" y="6582727"/>
              <a:ext cx="1330960" cy="2286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34101" y="6582727"/>
              <a:ext cx="1609724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582727"/>
              <a:ext cx="6096000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9550"/>
            <a:ext cx="6781800" cy="802481"/>
          </a:xfrm>
        </p:spPr>
        <p:txBody>
          <a:bodyPr bIns="0" anchor="b" anchorCtr="0">
            <a:noAutofit/>
          </a:bodyPr>
          <a:lstStyle>
            <a:lvl1pPr>
              <a:defRPr sz="4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009649"/>
            <a:ext cx="6781800" cy="571500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>
          <a:xfrm>
            <a:off x="6210300" y="4957763"/>
            <a:ext cx="1524000" cy="171450"/>
          </a:xfrm>
        </p:spPr>
        <p:txBody>
          <a:bodyPr/>
          <a:lstStyle/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7924800" y="4957763"/>
            <a:ext cx="1198880" cy="171450"/>
          </a:xfrm>
        </p:spPr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457200" y="4958334"/>
            <a:ext cx="5600700" cy="171450"/>
          </a:xfrm>
        </p:spPr>
        <p:txBody>
          <a:bodyPr/>
          <a:lstStyle/>
          <a:p>
            <a:r>
              <a:rPr lang="en-US" smtClean="0"/>
              <a:t>Bulk Commands</a:t>
            </a:r>
            <a:endParaRPr lang="en-US"/>
          </a:p>
        </p:txBody>
      </p:sp>
      <p:sp>
        <p:nvSpPr>
          <p:cNvPr id="15" name="TextBox 14"/>
          <p:cNvSpPr txBox="1"/>
          <p:nvPr userDrawn="1"/>
        </p:nvSpPr>
        <p:spPr>
          <a:xfrm>
            <a:off x="457200" y="3409950"/>
            <a:ext cx="62865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Sea</a:t>
            </a:r>
            <a:r>
              <a:rPr lang="en-US" dirty="0" smtClean="0"/>
              <a:t>ttle</a:t>
            </a:r>
            <a:r>
              <a:rPr lang="en-US" baseline="0" dirty="0" smtClean="0"/>
              <a:t> </a:t>
            </a:r>
            <a:r>
              <a:rPr lang="en-US" sz="2000" b="1" baseline="0" dirty="0" smtClean="0"/>
              <a:t>P</a:t>
            </a:r>
            <a:r>
              <a:rPr lang="en-US" baseline="0" dirty="0" smtClean="0"/>
              <a:t>ostgres </a:t>
            </a:r>
            <a:r>
              <a:rPr lang="en-US" sz="2000" b="1" baseline="0" dirty="0" smtClean="0"/>
              <a:t>U</a:t>
            </a:r>
            <a:r>
              <a:rPr lang="en-US" baseline="0" dirty="0" smtClean="0"/>
              <a:t>sers </a:t>
            </a:r>
            <a:r>
              <a:rPr lang="en-US" sz="2000" b="1" baseline="0" dirty="0" smtClean="0"/>
              <a:t>G</a:t>
            </a:r>
            <a:r>
              <a:rPr lang="en-US" baseline="0" dirty="0" smtClean="0"/>
              <a:t>roup</a:t>
            </a:r>
          </a:p>
          <a:p>
            <a:r>
              <a:rPr lang="en-US" baseline="0" dirty="0" smtClean="0"/>
              <a:t>1</a:t>
            </a:r>
            <a:r>
              <a:rPr lang="en-US" baseline="30000" dirty="0" smtClean="0"/>
              <a:t>st</a:t>
            </a:r>
            <a:r>
              <a:rPr lang="en-US" baseline="0" dirty="0" smtClean="0"/>
              <a:t> Tuesday of Every Month @ 7PM</a:t>
            </a:r>
          </a:p>
          <a:p>
            <a:r>
              <a:rPr lang="en-US" baseline="0" dirty="0" smtClean="0"/>
              <a:t>1100 Eastlake, Seattle, WA</a:t>
            </a:r>
          </a:p>
          <a:p>
            <a:r>
              <a:rPr lang="en-US" baseline="0" dirty="0" smtClean="0">
                <a:hlinkClick r:id="rId4"/>
              </a:rPr>
              <a:t>http://www.SeaPUG.org</a:t>
            </a:r>
            <a:endParaRPr lang="en-US" baseline="0" dirty="0" smtClean="0"/>
          </a:p>
          <a:p>
            <a:r>
              <a:rPr lang="en-US" dirty="0" smtClean="0">
                <a:hlinkClick r:id="rId5"/>
              </a:rPr>
              <a:t>http://www.meetup.com/Seattle-Postgres-User-Group-SEAPUG/</a:t>
            </a:r>
            <a:endParaRPr lang="en-US" dirty="0" smtClean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0" y="1962150"/>
            <a:ext cx="2357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SeaPUG</a:t>
            </a:r>
            <a:r>
              <a:rPr lang="en-US" dirty="0" smtClean="0"/>
              <a:t> is Hosted by:</a:t>
            </a:r>
            <a:endParaRPr lang="en-US" dirty="0"/>
          </a:p>
        </p:txBody>
      </p:sp>
      <p:pic>
        <p:nvPicPr>
          <p:cNvPr id="16" name="Picture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82812"/>
            <a:ext cx="231775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32" name="Rectangle 3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Bulk Commands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2"/>
          <p:cNvGrpSpPr/>
          <p:nvPr/>
        </p:nvGrpSpPr>
        <p:grpSpPr>
          <a:xfrm>
            <a:off x="1438274" y="4972050"/>
            <a:ext cx="7705726" cy="171450"/>
            <a:chOff x="1438274" y="6629400"/>
            <a:chExt cx="7705726" cy="228600"/>
          </a:xfrm>
        </p:grpSpPr>
        <p:sp>
          <p:nvSpPr>
            <p:cNvPr id="27" name="Rectangle 26"/>
            <p:cNvSpPr/>
            <p:nvPr/>
          </p:nvSpPr>
          <p:spPr>
            <a:xfrm>
              <a:off x="8763000" y="662940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142480" y="662940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438274" y="6629400"/>
              <a:ext cx="5663565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1" y="3933826"/>
            <a:ext cx="6934199" cy="866775"/>
          </a:xfrm>
        </p:spPr>
        <p:txBody>
          <a:bodyPr anchor="t">
            <a:normAutofit/>
          </a:bodyPr>
          <a:lstStyle>
            <a:lvl1pPr algn="r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1" y="3086100"/>
            <a:ext cx="6934199" cy="847725"/>
          </a:xfrm>
        </p:spPr>
        <p:txBody>
          <a:bodyPr anchor="b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63980" cy="5143500"/>
          </a:xfrm>
          <a:prstGeom prst="rect">
            <a:avLst/>
          </a:prstGeom>
        </p:spPr>
      </p:pic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>
          <a:xfrm>
            <a:off x="7162800" y="4957763"/>
            <a:ext cx="1524000" cy="185166"/>
          </a:xfrm>
        </p:spPr>
        <p:txBody>
          <a:bodyPr/>
          <a:lstStyle/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>
          <a:xfrm>
            <a:off x="8742680" y="4957763"/>
            <a:ext cx="381000" cy="185166"/>
          </a:xfrm>
        </p:spPr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2"/>
          </p:nvPr>
        </p:nvSpPr>
        <p:spPr>
          <a:xfrm>
            <a:off x="1524000" y="4957762"/>
            <a:ext cx="5562600" cy="185738"/>
          </a:xfrm>
        </p:spPr>
        <p:txBody>
          <a:bodyPr/>
          <a:lstStyle/>
          <a:p>
            <a:r>
              <a:rPr lang="en-US" smtClean="0"/>
              <a:t>Bulk Commands</a:t>
            </a:r>
            <a:endParaRPr lang="en-US"/>
          </a:p>
        </p:txBody>
      </p:sp>
      <p:pic>
        <p:nvPicPr>
          <p:cNvPr id="20" name="Picture 19" descr="vert_bar_02.png"/>
          <p:cNvPicPr preferRelativeResize="0">
            <a:picLocks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62456" y="0"/>
            <a:ext cx="73152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40386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648200" y="1485900"/>
            <a:ext cx="40386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3" name="Group 14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Bulk Commands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5900"/>
            <a:ext cx="4040188" cy="30837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4648200" y="1485900"/>
            <a:ext cx="4040188" cy="30837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57200" y="1828800"/>
            <a:ext cx="4038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5"/>
          </p:nvPr>
        </p:nvSpPr>
        <p:spPr>
          <a:xfrm>
            <a:off x="4648200" y="1828800"/>
            <a:ext cx="4038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6" name="Picture 15" descr="bar_06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20" name="Rectangle 1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Date Placeholder 2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smtClean="0"/>
              <a:t>Bulk Commands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grpSp>
        <p:nvGrpSpPr>
          <p:cNvPr id="3" name="Group 11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Bulk Commands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Bulk Commands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352800" cy="68580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419600" y="1143000"/>
            <a:ext cx="42672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1" y="1885949"/>
            <a:ext cx="3352800" cy="2345436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 descr="bar_06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grpSp>
        <p:nvGrpSpPr>
          <p:cNvPr id="2" name="Group 15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Bulk Commands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5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5286"/>
            <a:ext cx="3355848" cy="685800"/>
          </a:xfrm>
        </p:spPr>
        <p:txBody>
          <a:bodyPr anchor="b">
            <a:normAutofit/>
          </a:bodyPr>
          <a:lstStyle>
            <a:lvl1pPr algn="l">
              <a:defRPr lang="en-US" sz="1800" b="1" i="0" kern="1200" cap="all" spc="1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25696" y="1165860"/>
            <a:ext cx="4270248" cy="3044952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85950"/>
            <a:ext cx="3355848" cy="2345436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en-US" sz="14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Bulk Commands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pic>
        <p:nvPicPr>
          <p:cNvPr id="9" name="Picture 8" descr="bar_0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419600" y="1143000"/>
            <a:ext cx="4267200" cy="11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4227909"/>
            <a:ext cx="4267200" cy="11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4" name="Group 10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Bulk Commands</a:t>
            </a:r>
            <a:endParaRPr lang="en-US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41814"/>
            <a:ext cx="2057400" cy="415280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38912"/>
            <a:ext cx="6019800" cy="415594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Bulk Commands</a:t>
            </a:r>
            <a:endParaRPr lang="en-US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4000">
                <a:srgbClr val="E6E2CF">
                  <a:alpha val="60784"/>
                </a:srgbClr>
              </a:gs>
              <a:gs pos="38000">
                <a:srgbClr val="E6E2CF">
                  <a:alpha val="75686"/>
                </a:srgbClr>
              </a:gs>
              <a:gs pos="100000">
                <a:schemeClr val="bg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42950"/>
            <a:ext cx="8229600" cy="6858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5901"/>
            <a:ext cx="8229600" cy="310872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4957763"/>
            <a:ext cx="15240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4/26/2014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957763"/>
            <a:ext cx="66294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Bulk Commands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2680" y="4957763"/>
            <a:ext cx="3810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9550"/>
            <a:ext cx="6781800" cy="1066800"/>
          </a:xfrm>
        </p:spPr>
        <p:txBody>
          <a:bodyPr/>
          <a:lstStyle/>
          <a:p>
            <a:r>
              <a:rPr lang="en-US" sz="3600" dirty="0" smtClean="0"/>
              <a:t>Shadow Tables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76350"/>
            <a:ext cx="6019800" cy="495302"/>
          </a:xfrm>
        </p:spPr>
        <p:txBody>
          <a:bodyPr>
            <a:normAutofit/>
          </a:bodyPr>
          <a:lstStyle/>
          <a:p>
            <a:r>
              <a:rPr lang="en-US" dirty="0" smtClean="0"/>
              <a:t>By Lloyd Albin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2/2/2016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</a:t>
            </a:r>
            <a:r>
              <a:rPr lang="en-US" dirty="0" smtClean="0"/>
              <a:t>Tables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28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Shadow Functions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simpler generic shadow function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2/2/2016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593245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Shadow Tables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Sometimes we want to have a copy of a table and know when everything happened to the original table, insert, update, delete, and truncate. This is possible to have happen automatically with a trigger function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In these first slides, I will give you the basic function that I have given you before.</a:t>
            </a:r>
          </a:p>
          <a:p>
            <a:pPr marL="0" indent="0">
              <a:buNone/>
            </a:pPr>
            <a:r>
              <a:rPr lang="en-US" dirty="0" smtClean="0"/>
              <a:t>Then in the next set of slides, I will show you how to write a generic shadow function that can write multiple shadow tables.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82874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Shadow Function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Original Shadow Function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1249191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the Tables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Here we create the primary table and a shadow table with the user’s name, action, and action time.</a:t>
            </a:r>
          </a:p>
          <a:p>
            <a:r>
              <a:rPr lang="en-US" dirty="0" smtClean="0"/>
              <a:t>The action will be insert, update, or delete.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008080"/>
                </a:solidFill>
                <a:latin typeface="Consolas"/>
              </a:rPr>
              <a:t>-- Table 1 </a:t>
            </a:r>
            <a:br>
              <a:rPr lang="en-US" sz="1000" dirty="0">
                <a:solidFill>
                  <a:srgbClr val="008080"/>
                </a:solidFill>
                <a:latin typeface="Consolas"/>
              </a:rPr>
            </a:br>
            <a:r>
              <a:rPr lang="en-US" sz="10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.table1 (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SERIAL,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value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INTEGER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VARCHAR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PRIMARY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)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 smtClean="0">
                <a:solidFill>
                  <a:srgbClr val="000000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en-US" sz="1000" dirty="0" smtClean="0">
                <a:solidFill>
                  <a:srgbClr val="008080"/>
                </a:solidFill>
                <a:latin typeface="Consolas"/>
              </a:rPr>
              <a:t>-- </a:t>
            </a:r>
            <a:r>
              <a:rPr lang="en-US" sz="1000" dirty="0">
                <a:solidFill>
                  <a:srgbClr val="008080"/>
                </a:solidFill>
                <a:latin typeface="Consolas"/>
              </a:rPr>
              <a:t>Table 2 (Shadow Table) </a:t>
            </a:r>
            <a:br>
              <a:rPr lang="en-US" sz="1000" dirty="0">
                <a:solidFill>
                  <a:srgbClr val="008080"/>
                </a:solidFill>
                <a:latin typeface="Consolas"/>
              </a:rPr>
            </a:br>
            <a:r>
              <a:rPr lang="en-US" sz="10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.table2 (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INTEGER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value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INTEGER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VARCHAR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 err="1">
                <a:solidFill>
                  <a:srgbClr val="FF00FF"/>
                </a:solidFill>
                <a:latin typeface="Consolas"/>
              </a:rPr>
              <a:t>user_name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NAME,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action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VARCHAR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TIMESTAMP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 smtClean="0">
                <a:solidFill>
                  <a:srgbClr val="000000"/>
                </a:solidFill>
                <a:latin typeface="Consolas"/>
              </a:rPr>
              <a:t>); 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endParaRPr lang="en-US" sz="1000" dirty="0">
              <a:latin typeface="Consolas"/>
            </a:endParaRPr>
          </a:p>
          <a:p>
            <a:pPr marL="0" indent="0">
              <a:buNone/>
            </a:pPr>
            <a:r>
              <a:rPr lang="en-US" sz="1000" dirty="0">
                <a:latin typeface="Consolas"/>
              </a:rPr>
              <a:t/>
            </a:r>
            <a:br>
              <a:rPr lang="en-US" sz="1000" dirty="0">
                <a:latin typeface="Consolas"/>
              </a:rPr>
            </a:br>
            <a:endParaRPr lang="en-US" sz="10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1168388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the function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/>
              <a:t>You can also user </a:t>
            </a:r>
            <a:r>
              <a:rPr lang="en-US" dirty="0" err="1"/>
              <a:t>session_user</a:t>
            </a:r>
            <a:r>
              <a:rPr lang="en-US" dirty="0"/>
              <a:t> or write both </a:t>
            </a:r>
            <a:r>
              <a:rPr lang="en-US" dirty="0" err="1"/>
              <a:t>current_user</a:t>
            </a:r>
            <a:r>
              <a:rPr lang="en-US" dirty="0"/>
              <a:t> and </a:t>
            </a:r>
            <a:r>
              <a:rPr lang="en-US" dirty="0" err="1"/>
              <a:t>session_user</a:t>
            </a:r>
            <a:r>
              <a:rPr lang="en-US" dirty="0"/>
              <a:t> to the table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You could also add a TG_OP for TRUNCATE.</a:t>
            </a: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FUNCTION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.shadow_table1 (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RETURNS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$body$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BEGIN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NEW.</a:t>
            </a:r>
            <a:r>
              <a:rPr lang="en-US" sz="800" dirty="0" err="1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NEW.value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NEW.value_type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FF00FF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TG_OP, now());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NEW;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'UPDATE'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NEW.</a:t>
            </a:r>
            <a:r>
              <a:rPr lang="en-US" sz="800" dirty="0" err="1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NEW.value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NEW.value_type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FF00FF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TG_OP, now());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NEW;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'DELETE'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OLD.</a:t>
            </a:r>
            <a:r>
              <a:rPr lang="en-US" sz="800" dirty="0" err="1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OLD.value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OLD.value_type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FF00FF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TG_OP, now());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OLD;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$body$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LANGUAGE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plpgsql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VOLATILE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CALLED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INPUT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SECURITY DEFINER;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endParaRPr lang="en-US" sz="800" dirty="0">
              <a:latin typeface="Consolas"/>
            </a:endParaRPr>
          </a:p>
          <a:p>
            <a:pPr marL="0" indent="0">
              <a:buNone/>
            </a:pP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2419256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the Trigger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Because we have written this code as FOR EACH ROW, we can do TRUNCATE. TRUNCATE needs to be STATEMENT based.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table1_tr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BEFORE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/>
              </a:rPr>
              <a:t>OR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UPDATE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/>
              </a:rPr>
              <a:t>OR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DELETE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.table1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EACH ROW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PROCEDURE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.shadow_table1();</a:t>
            </a:r>
            <a:endParaRPr lang="en-US" sz="1000" dirty="0">
              <a:latin typeface="Consolas"/>
            </a:endParaRPr>
          </a:p>
          <a:p>
            <a:pPr marL="0" indent="0">
              <a:buNone/>
            </a:pPr>
            <a:r>
              <a:rPr lang="en-US" sz="1000" dirty="0">
                <a:latin typeface="Consolas"/>
              </a:rPr>
              <a:t/>
            </a:r>
            <a:br>
              <a:rPr lang="en-US" sz="1000" dirty="0">
                <a:latin typeface="Consolas"/>
              </a:rPr>
            </a:br>
            <a:endParaRPr lang="en-US" sz="10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3960103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looks like when used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Table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Table 2 (The Shadow Table)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352800" y="1485900"/>
            <a:ext cx="5334000" cy="1771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10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'30'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'meters'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); </a:t>
            </a:r>
            <a:endParaRPr lang="en-US" sz="10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000" dirty="0" smtClean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10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10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'10'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); </a:t>
            </a:r>
            <a:endParaRPr lang="en-US" sz="10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000" dirty="0" smtClean="0">
                <a:solidFill>
                  <a:srgbClr val="0000FF"/>
                </a:solidFill>
                <a:latin typeface="Consolas"/>
              </a:rPr>
              <a:t>UPDATE</a:t>
            </a:r>
            <a:r>
              <a:rPr lang="en-US" sz="10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.table1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SET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value </a:t>
            </a:r>
            <a:r>
              <a:rPr lang="en-US" sz="10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'20'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; </a:t>
            </a:r>
            <a:endParaRPr lang="en-US" sz="10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000" dirty="0" smtClean="0">
                <a:solidFill>
                  <a:srgbClr val="0000FF"/>
                </a:solidFill>
                <a:latin typeface="Consolas"/>
              </a:rPr>
              <a:t>DELETE</a:t>
            </a:r>
            <a:r>
              <a:rPr lang="en-US" sz="10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.table1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; </a:t>
            </a:r>
            <a:endParaRPr lang="en-US" sz="10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1000" dirty="0" smtClean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10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10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'50'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);</a:t>
            </a:r>
            <a:endParaRPr lang="en-US" sz="1000" dirty="0">
              <a:latin typeface="Consolas"/>
            </a:endParaRPr>
          </a:p>
          <a:p>
            <a:pPr marL="0" indent="0">
              <a:buNone/>
            </a:pPr>
            <a:r>
              <a:rPr lang="en-US" sz="1000" dirty="0">
                <a:latin typeface="Consolas"/>
              </a:rPr>
              <a:t/>
            </a:r>
            <a:br>
              <a:rPr lang="en-US" sz="1000" dirty="0">
                <a:latin typeface="Consolas"/>
              </a:rPr>
            </a:br>
            <a:endParaRPr lang="en-US" sz="10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5239556"/>
              </p:ext>
            </p:extLst>
          </p:nvPr>
        </p:nvGraphicFramePr>
        <p:xfrm>
          <a:off x="228600" y="1885950"/>
          <a:ext cx="19050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1"/>
                <a:gridCol w="533400"/>
                <a:gridCol w="914399"/>
              </a:tblGrid>
              <a:tr h="13335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key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value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value_type</a:t>
                      </a:r>
                      <a:endParaRPr lang="en-US" sz="1000" dirty="0"/>
                    </a:p>
                  </a:txBody>
                  <a:tcPr/>
                </a:tc>
              </a:tr>
              <a:tr h="11811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meters</a:t>
                      </a:r>
                      <a:endParaRPr lang="en-US" sz="1200" dirty="0"/>
                    </a:p>
                  </a:txBody>
                  <a:tcPr/>
                </a:tc>
              </a:tr>
              <a:tr h="14859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inches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4951661"/>
              </p:ext>
            </p:extLst>
          </p:nvPr>
        </p:nvGraphicFramePr>
        <p:xfrm>
          <a:off x="228600" y="3257550"/>
          <a:ext cx="5181601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079"/>
                <a:gridCol w="561437"/>
                <a:gridCol w="842156"/>
                <a:gridCol w="842156"/>
                <a:gridCol w="838373"/>
                <a:gridCol w="1676400"/>
              </a:tblGrid>
              <a:tr h="1676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key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value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value_type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user_name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action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action_time</a:t>
                      </a:r>
                      <a:endParaRPr lang="en-US" sz="1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meters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postgres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INSERT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12/3/2013 4:58:04 PM</a:t>
                      </a:r>
                      <a:endParaRPr lang="en-US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inches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postgres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INSERT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12/3/2013 4:58:04 PM</a:t>
                      </a:r>
                      <a:endParaRPr lang="en-US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inches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postgres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UPDATE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12/3/2013 4:58:04 PM</a:t>
                      </a:r>
                      <a:endParaRPr lang="en-US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inches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postgres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DELETE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12/3/2013 4:58:04 PM</a:t>
                      </a:r>
                      <a:endParaRPr lang="en-US" sz="12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inches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postgres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INSERT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12/3/2013 4:58:04 PM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737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Shadow Function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Shadow Function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4285115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Writing the function – Row Expansion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You can wrap a ROW variable in () and then use .* to retrieve all the fields and field names.</a:t>
            </a:r>
          </a:p>
          <a:p>
            <a:pPr lvl="1"/>
            <a:r>
              <a:rPr lang="en-US" dirty="0" smtClean="0"/>
              <a:t>(NEW).*</a:t>
            </a:r>
          </a:p>
          <a:p>
            <a:pPr lvl="1"/>
            <a:r>
              <a:rPr lang="en-US" dirty="0" smtClean="0"/>
              <a:t>(OLD).*</a:t>
            </a:r>
          </a:p>
          <a:p>
            <a:r>
              <a:rPr lang="en-US" dirty="0" smtClean="0"/>
              <a:t>Now we don’t need to know the field names and the function is more generic.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FUNCTION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.shadow_table1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RETURNS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$body$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BEGIN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((NEW).*, </a:t>
            </a:r>
            <a:r>
              <a:rPr lang="en-US" sz="800" dirty="0" err="1">
                <a:solidFill>
                  <a:srgbClr val="FF00FF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TG_OP, now());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NEW;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'UPDATE'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(NEW).*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FF00FF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TG_OP, now());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NEW;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'DELETE'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((OLD).*, </a:t>
            </a:r>
            <a:r>
              <a:rPr lang="en-US" sz="800" dirty="0" err="1">
                <a:solidFill>
                  <a:srgbClr val="FF00FF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TG_OP, now());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OLD;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$body$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LANGUAGE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plpgsql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VOLATILE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CALLED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INPUT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SECURITY DEFINER;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endParaRPr lang="en-US" sz="800" dirty="0">
              <a:latin typeface="Consolas"/>
            </a:endParaRPr>
          </a:p>
          <a:p>
            <a:pPr marL="0" indent="0">
              <a:buNone/>
            </a:pP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3741841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Writing the function – Start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last thing to make this universal is to pass in the name of the shadow table to write.</a:t>
            </a:r>
          </a:p>
          <a:p>
            <a:r>
              <a:rPr lang="en-US" dirty="0" smtClean="0"/>
              <a:t>We pass in both the schema and name of the shadow table.</a:t>
            </a:r>
          </a:p>
          <a:p>
            <a:r>
              <a:rPr lang="en-US" dirty="0" smtClean="0"/>
              <a:t>Because trigger functions can’t have inbound arguments, we need to use TG_NARGS and TG_ARGV.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OR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REPLACE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FUNCTION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 smtClean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 err="1" smtClean="0">
                <a:solidFill>
                  <a:srgbClr val="000000"/>
                </a:solidFill>
                <a:latin typeface="Consolas"/>
              </a:rPr>
              <a:t>.shadow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()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RETURNS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$body$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DECLARE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TEXT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TEXT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BEGIN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(TG_NARGS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&lt;&gt;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b="1" dirty="0">
                <a:solidFill>
                  <a:srgbClr val="800000"/>
                </a:solidFill>
                <a:latin typeface="Consolas"/>
              </a:rPr>
              <a:t>2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'Incorrect number of arguments for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shadow_function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(schema, table): %'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TG_NARGS;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TG_ARGV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[0]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TG_ARGV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[1]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2344712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Writing the function – Middle Version 1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Here we have added a truncate that will write one row for every row removed by the truncate command.</a:t>
            </a:r>
          </a:p>
          <a:p>
            <a:r>
              <a:rPr lang="en-US" dirty="0" smtClean="0"/>
              <a:t>This will make the shadow table larger, and faster to query. But also slower if you are truncating a large amount of data.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 INTO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SELECT $1.*,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$2 , now()'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USING NEW, TG_OP;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NEW;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ELSIF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'UPDATE'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 INTO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SELECT $1.*,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$2 , now()'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USING NEW, TG_OP;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NEW;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ELSIF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'DELETE'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 INTO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SELECT $1.*,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$2 , now()'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USING OLD, TG_OP;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OLD;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ELSIF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'TRUNCATE'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 INTO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SELECT a.*,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$1 , now() FROM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(TG_TABLE_SCHEMA)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(TG_TABLE_NAME)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a'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USING TG_OP;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2526760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Writing the function – Middle Version 2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This will make the shadow table smaller but slower to query.</a:t>
            </a:r>
          </a:p>
          <a:p>
            <a:r>
              <a:rPr lang="en-US" dirty="0" smtClean="0"/>
              <a:t>It will also not slow down the truncate command.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 INTO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SELECT $1.*,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$2 , now()'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USING NEW, TG_OP;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NEW;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ELSIF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'UPDATE'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 INTO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SELECT $1.*,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$2 , now()'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USING NEW, TG_OP;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NEW;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ELSIF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'DELETE'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 INTO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SELECT $1.*,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$2 , now()'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USING OLD, TG_OP;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OLD;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ELSIF TG_OP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'TRUNCATE'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 INTO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 (</a:t>
            </a:r>
            <a:r>
              <a:rPr lang="en-US" sz="800" dirty="0" err="1" smtClean="0">
                <a:solidFill>
                  <a:srgbClr val="FF0000"/>
                </a:solidFill>
                <a:latin typeface="Consolas"/>
              </a:rPr>
              <a:t>user_name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, action, </a:t>
            </a:r>
            <a:r>
              <a:rPr lang="en-US" sz="800" dirty="0" err="1" smtClean="0">
                <a:solidFill>
                  <a:srgbClr val="FF0000"/>
                </a:solidFill>
                <a:latin typeface="Consolas"/>
              </a:rPr>
              <a:t>action_time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) VALUES (</a:t>
            </a:r>
            <a:r>
              <a:rPr lang="en-US" sz="800" dirty="0" err="1" smtClean="0">
                <a:solidFill>
                  <a:srgbClr val="FF0000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$1 , now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())'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;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RETURN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3471008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Writing the function – End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The end of the functions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$body$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LANGUAGE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plpgsql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VOLATILE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CALLED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INPUT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SECURITY DEFINER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COST </a:t>
            </a:r>
            <a:r>
              <a:rPr lang="en-US" sz="800" b="1" dirty="0">
                <a:solidFill>
                  <a:srgbClr val="800000"/>
                </a:solidFill>
                <a:latin typeface="Consolas"/>
              </a:rPr>
              <a:t>100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</a:t>
            </a:r>
            <a:endParaRPr lang="en-US" sz="800" dirty="0">
              <a:latin typeface="Consolas"/>
            </a:endParaRPr>
          </a:p>
          <a:p>
            <a:pPr marL="0" indent="0">
              <a:buNone/>
            </a:pP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1453000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The new triggers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For this new function we need a two trigger instead of one.</a:t>
            </a:r>
          </a:p>
          <a:p>
            <a:r>
              <a:rPr lang="en-US" dirty="0" smtClean="0"/>
              <a:t>The second trigger is to handle the truncates.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table1_tr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BEFORE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/>
              </a:rPr>
              <a:t>OR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UPDATE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808080"/>
                </a:solidFill>
                <a:latin typeface="Consolas"/>
              </a:rPr>
              <a:t>OR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DELETE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.table1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EACH ROW </a:t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PROCEDURE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 err="1">
                <a:solidFill>
                  <a:srgbClr val="000000"/>
                </a:solidFill>
                <a:latin typeface="Consolas"/>
              </a:rPr>
              <a:t>.shadow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'public'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'table2'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 smtClean="0">
                <a:solidFill>
                  <a:srgbClr val="000000"/>
                </a:solidFill>
                <a:latin typeface="Consolas"/>
              </a:rPr>
              <a:t>table1_tr1 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BEFORE </a:t>
            </a:r>
            <a:r>
              <a:rPr lang="en-US" sz="1000" dirty="0" smtClean="0">
                <a:solidFill>
                  <a:srgbClr val="0000FF"/>
                </a:solidFill>
                <a:latin typeface="Consolas"/>
              </a:rPr>
              <a:t>TRUNCATE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.table1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FOR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EACH </a:t>
            </a:r>
            <a:r>
              <a:rPr lang="en-US" sz="1000" dirty="0" smtClean="0">
                <a:solidFill>
                  <a:srgbClr val="000000"/>
                </a:solidFill>
                <a:latin typeface="Consolas"/>
              </a:rPr>
              <a:t>STATEMENT 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1000" dirty="0">
                <a:solidFill>
                  <a:srgbClr val="000000"/>
                </a:solidFill>
                <a:latin typeface="Consolas"/>
              </a:rPr>
            </a:br>
            <a:r>
              <a:rPr lang="en-US" sz="10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>
                <a:solidFill>
                  <a:srgbClr val="0000FF"/>
                </a:solidFill>
                <a:latin typeface="Consolas"/>
              </a:rPr>
              <a:t>PROCEDURE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000" dirty="0" err="1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1000" dirty="0" err="1">
                <a:solidFill>
                  <a:srgbClr val="000000"/>
                </a:solidFill>
                <a:latin typeface="Consolas"/>
              </a:rPr>
              <a:t>.shadow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'public'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1000" dirty="0">
                <a:solidFill>
                  <a:srgbClr val="FF0000"/>
                </a:solidFill>
                <a:latin typeface="Consolas"/>
              </a:rPr>
              <a:t>'table2'</a:t>
            </a:r>
            <a:r>
              <a:rPr lang="en-US" sz="1000" dirty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nsolas"/>
              </a:rPr>
              <a:t/>
            </a:r>
            <a:br>
              <a:rPr lang="en-US" sz="1000" dirty="0">
                <a:latin typeface="Consolas"/>
              </a:rPr>
            </a:b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95933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Removing all data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If you wish to truncate table1 and get ride of the historical data in the shadow table (table2) you can perform this as a single truncate command.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000" dirty="0" smtClean="0">
                <a:solidFill>
                  <a:srgbClr val="0000FF"/>
                </a:solidFill>
                <a:latin typeface="Consolas"/>
              </a:rPr>
              <a:t>TRUNCATE </a:t>
            </a:r>
            <a:r>
              <a:rPr lang="en-US" sz="1000" dirty="0" smtClean="0">
                <a:solidFill>
                  <a:srgbClr val="000000"/>
                </a:solidFill>
                <a:latin typeface="Consolas"/>
              </a:rPr>
              <a:t>table1, table2;</a:t>
            </a:r>
            <a:r>
              <a:rPr lang="en-US" sz="1000" dirty="0">
                <a:latin typeface="Consolas"/>
              </a:rPr>
              <a:t/>
            </a:r>
            <a:br>
              <a:rPr lang="en-US" sz="1000" dirty="0">
                <a:latin typeface="Consolas"/>
              </a:rPr>
            </a:b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1397620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looks like when used – Version 1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581150"/>
            <a:ext cx="4038600" cy="20002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Table1</a:t>
            </a:r>
          </a:p>
          <a:p>
            <a:pPr marL="0" indent="0">
              <a:buNone/>
            </a:pPr>
            <a:r>
              <a:rPr lang="en-US" dirty="0" smtClean="0"/>
              <a:t>Table2 (The Shadow Table)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876800" y="1504950"/>
            <a:ext cx="39624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'30'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'meters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UPDATE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value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'20'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DELETE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'50'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TRUNCATE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'50'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DELETE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'30'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'meters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);</a:t>
            </a: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985313"/>
              </p:ext>
            </p:extLst>
          </p:nvPr>
        </p:nvGraphicFramePr>
        <p:xfrm>
          <a:off x="1752600" y="1581150"/>
          <a:ext cx="1905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1"/>
                <a:gridCol w="533400"/>
                <a:gridCol w="914399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key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value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value_type</a:t>
                      </a:r>
                      <a:endParaRPr lang="en-US" sz="900" dirty="0"/>
                    </a:p>
                  </a:txBody>
                  <a:tcPr/>
                </a:tc>
              </a:tr>
              <a:tr h="11811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52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6352009"/>
              </p:ext>
            </p:extLst>
          </p:nvPr>
        </p:nvGraphicFramePr>
        <p:xfrm>
          <a:off x="152400" y="2419350"/>
          <a:ext cx="449580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/>
                <a:gridCol w="457200"/>
                <a:gridCol w="762000"/>
                <a:gridCol w="762000"/>
                <a:gridCol w="762000"/>
                <a:gridCol w="13716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key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value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value_type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user_name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action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action_time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45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11:46:19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11:46:23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UPDATE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11:46:27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DELETE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11:46:31 AM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47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11:46:35 AM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45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err="1" smtClean="0"/>
                        <a:t>postgres</a:t>
                      </a:r>
                      <a:endParaRPr lang="en-US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TRUNCATE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2:11:31 PM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47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TRUNCATE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2:11:31 PM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51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2:11:42 PM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51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DELETE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2:11:50 PM</a:t>
                      </a:r>
                      <a:endParaRPr lang="en-US" sz="9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52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2:11:57 PM</a:t>
                      </a:r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0739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looks like when used – Version 2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581150"/>
            <a:ext cx="4038600" cy="200025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Table1</a:t>
            </a:r>
          </a:p>
          <a:p>
            <a:pPr marL="0" indent="0">
              <a:buNone/>
            </a:pPr>
            <a:r>
              <a:rPr lang="en-US" dirty="0" smtClean="0"/>
              <a:t>Table2 (The Shadow Table)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876800" y="1504950"/>
            <a:ext cx="39624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'30'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'meters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UPDATE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value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'20'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DELETE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'50'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TRUNCATE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'50'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DELETE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'inches'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.table1 (value,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VALUES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'30'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'meters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);</a:t>
            </a: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  <p:graphicFrame>
        <p:nvGraphicFramePr>
          <p:cNvPr id="10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5063759"/>
              </p:ext>
            </p:extLst>
          </p:nvPr>
        </p:nvGraphicFramePr>
        <p:xfrm>
          <a:off x="1752600" y="1581150"/>
          <a:ext cx="1905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1"/>
                <a:gridCol w="533400"/>
                <a:gridCol w="914399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key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value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value_type</a:t>
                      </a:r>
                      <a:endParaRPr lang="en-US" sz="900" dirty="0"/>
                    </a:p>
                  </a:txBody>
                  <a:tcPr/>
                </a:tc>
              </a:tr>
              <a:tr h="11811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52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7321239"/>
              </p:ext>
            </p:extLst>
          </p:nvPr>
        </p:nvGraphicFramePr>
        <p:xfrm>
          <a:off x="152400" y="2419350"/>
          <a:ext cx="4495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/>
                <a:gridCol w="457200"/>
                <a:gridCol w="762000"/>
                <a:gridCol w="762000"/>
                <a:gridCol w="762000"/>
                <a:gridCol w="13716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key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value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value_type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user_name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action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action_time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45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11:46:19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11:46:23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UPDATE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11:46:27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DELETE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11:46:31 AM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47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11:46:35 AM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err="1" smtClean="0"/>
                        <a:t>postgres</a:t>
                      </a:r>
                      <a:endParaRPr lang="en-US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TRUNCATE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2:11:31 PM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51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2:11:42 PM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51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DELETE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2:11:50 PM</a:t>
                      </a:r>
                      <a:endParaRPr lang="en-US" sz="9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52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2:11:57 PM</a:t>
                      </a:r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207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Travel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Writing the Tardis query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85750"/>
            <a:ext cx="2569464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477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Travel the Shadow Table – Version 1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28750"/>
            <a:ext cx="403860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Table2 (The Shadow Table)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876800" y="1504950"/>
            <a:ext cx="39624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 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DISTINCT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&lt;=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'12/4/2015 11:46:36 AM'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ORDER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BY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DESC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) a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action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'UPDATE'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</a:t>
            </a: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  <p:graphicFrame>
        <p:nvGraphicFramePr>
          <p:cNvPr id="11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1574249"/>
              </p:ext>
            </p:extLst>
          </p:nvPr>
        </p:nvGraphicFramePr>
        <p:xfrm>
          <a:off x="152400" y="1809750"/>
          <a:ext cx="449580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/>
                <a:gridCol w="457200"/>
                <a:gridCol w="762000"/>
                <a:gridCol w="762000"/>
                <a:gridCol w="762000"/>
                <a:gridCol w="13716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key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value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value_type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user_name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action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action_time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45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11:46:19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11:46:23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UPDATE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11:46:27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DELETE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11:46:31 AM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47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11:46:35 AM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45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err="1" smtClean="0"/>
                        <a:t>postgres</a:t>
                      </a:r>
                      <a:endParaRPr lang="en-US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TRUNCATE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2:11:31 PM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47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TRUNCATE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2:11:31 PM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51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2:11:42 PM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51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DELETE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2:11:50 PM</a:t>
                      </a:r>
                      <a:endParaRPr lang="en-US" sz="9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52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2:11:57 PM</a:t>
                      </a:r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0754457"/>
              </p:ext>
            </p:extLst>
          </p:nvPr>
        </p:nvGraphicFramePr>
        <p:xfrm>
          <a:off x="4800600" y="4171950"/>
          <a:ext cx="411480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085"/>
                <a:gridCol w="441701"/>
                <a:gridCol w="736169"/>
                <a:gridCol w="736169"/>
                <a:gridCol w="515319"/>
                <a:gridCol w="1317357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key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value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value_type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user_name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action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action_time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45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11:46:19 AM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47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11:46:35 AM</a:t>
                      </a:r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Content Placeholder 7"/>
          <p:cNvSpPr txBox="1">
            <a:spLocks/>
          </p:cNvSpPr>
          <p:nvPr/>
        </p:nvSpPr>
        <p:spPr>
          <a:xfrm>
            <a:off x="4800600" y="3638550"/>
            <a:ext cx="4038600" cy="4572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dirty="0" smtClean="0"/>
              <a:t>Query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774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Travel the Shadow Table – Version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28750"/>
            <a:ext cx="403860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Table2 (The Shadow Table)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876800" y="1504950"/>
            <a:ext cx="39624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a.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(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DISTINCT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&lt;=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'12/4/2015 2:11:43 PM'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ORDER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BY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DESC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) a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LEFT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JOIN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(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DISTINCT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(action)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&lt;=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'12/4/2015 2:11:43 PM'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action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'TRUNCATE'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ORDER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BY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action,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DESC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) b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(TRUE)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a.action_time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&gt;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b.action_time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OR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b.action_time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action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'UPDATE'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</a:t>
            </a: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  <p:graphicFrame>
        <p:nvGraphicFramePr>
          <p:cNvPr id="11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46185"/>
              </p:ext>
            </p:extLst>
          </p:nvPr>
        </p:nvGraphicFramePr>
        <p:xfrm>
          <a:off x="152400" y="1809750"/>
          <a:ext cx="4495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/>
                <a:gridCol w="457200"/>
                <a:gridCol w="762000"/>
                <a:gridCol w="762000"/>
                <a:gridCol w="762000"/>
                <a:gridCol w="13716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key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value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value_type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user_name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action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action_time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45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11:46:19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11:46:23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UPDATE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11:46:27 AM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DELETE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11:46:31 AM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47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11:46:35 AM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err="1" smtClean="0"/>
                        <a:t>postgres</a:t>
                      </a:r>
                      <a:endParaRPr lang="en-US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TRUNCATE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2:11:31 PM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51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2:11:42 PM</a:t>
                      </a:r>
                      <a:endParaRPr lang="en-US" sz="900" dirty="0"/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51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DELETE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2:11:50 PM</a:t>
                      </a:r>
                      <a:endParaRPr lang="en-US" sz="9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52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meters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2:11:57 PM</a:t>
                      </a:r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809185"/>
              </p:ext>
            </p:extLst>
          </p:nvPr>
        </p:nvGraphicFramePr>
        <p:xfrm>
          <a:off x="4800600" y="4171950"/>
          <a:ext cx="41148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085"/>
                <a:gridCol w="441701"/>
                <a:gridCol w="736169"/>
                <a:gridCol w="736169"/>
                <a:gridCol w="515319"/>
                <a:gridCol w="1317357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key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value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value_type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user_name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action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action_time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51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Inches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postgres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INSERT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12/4/2015 2:11:42 AM</a:t>
                      </a:r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Content Placeholder 7"/>
          <p:cNvSpPr txBox="1">
            <a:spLocks/>
          </p:cNvSpPr>
          <p:nvPr/>
        </p:nvSpPr>
        <p:spPr>
          <a:xfrm>
            <a:off x="4800600" y="3638550"/>
            <a:ext cx="4038600" cy="4572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dirty="0" smtClean="0"/>
              <a:t>Query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498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Doing Comparisons Over Time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4147674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Comparison 1 – Version 1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This will tell you what is in the old data that has been changed in the new data.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DISTINCT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&lt;=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'12/4/2015 11:46:36 AM'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--HAVING action IN ('SELECT', 'INSERT')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ORDER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BY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DESC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) a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action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'UPDATE'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)</a:t>
            </a:r>
            <a:br>
              <a:rPr lang="en-US" sz="800" dirty="0" smtClean="0">
                <a:solidFill>
                  <a:srgbClr val="000000"/>
                </a:solidFill>
                <a:latin typeface="Consolas"/>
              </a:rPr>
            </a:b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EXCEPT</a:t>
            </a:r>
            <a:br>
              <a:rPr lang="en-US" sz="800" dirty="0" smtClean="0">
                <a:solidFill>
                  <a:srgbClr val="000000"/>
                </a:solidFill>
                <a:latin typeface="Consolas"/>
              </a:rPr>
            </a:b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SELECT * FROM table1;</a:t>
            </a:r>
          </a:p>
          <a:p>
            <a:pPr marL="0" indent="0">
              <a:buNone/>
            </a:pP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17608909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Comparison 2 – Version 1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This will tell you what is in the new data that has been changed in the old data.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SELECT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* FROM table1 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 smtClean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EXCEPT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DISTINCT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&lt;=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'12/4/2015 11:46:36 AM'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--HAVING action IN ('SELECT', 'INSERT')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ORDER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BY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DESC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) a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action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'UPDATE'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2177261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Re-Setting Table1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Writing a Time Snapshot back into Table1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3455156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Re-Setting Data – Version 1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/>
              <a:t>Use this query if you are using the truncate that adds one row per row truncated.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BEGIN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ALTER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table1 DISABLE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TRUNCATE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table1;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table1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DISTINCT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&lt;=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'12/4/2015 11:46:36 AM'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--HAVING action IN ('SELECT', 'INSERT')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ORDER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BY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DESC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) a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action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'UPDATE'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ALTER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table1 ENABLE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8080"/>
                </a:solidFill>
                <a:latin typeface="Consolas"/>
              </a:rPr>
              <a:t>-- Optional trim of the shadow </a:t>
            </a:r>
            <a:r>
              <a:rPr lang="en-US" sz="800" dirty="0" smtClean="0">
                <a:solidFill>
                  <a:srgbClr val="008080"/>
                </a:solidFill>
                <a:latin typeface="Consolas"/>
              </a:rPr>
              <a:t>table for anything after the time 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DELETE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table2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&gt;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'12/4/2015 11:46:36 AM'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</a:t>
            </a:r>
            <a:endParaRPr lang="en-US" sz="800" dirty="0">
              <a:latin typeface="Consolas"/>
            </a:endParaRPr>
          </a:p>
          <a:p>
            <a:pPr marL="0" indent="0">
              <a:buNone/>
            </a:pP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r>
              <a:rPr lang="en-US" sz="1000" dirty="0">
                <a:latin typeface="Consolas"/>
              </a:rPr>
              <a:t/>
            </a:r>
            <a:br>
              <a:rPr lang="en-US" sz="1000" dirty="0">
                <a:latin typeface="Consolas"/>
              </a:rPr>
            </a:br>
            <a:r>
              <a:rPr lang="en-US" sz="1000" dirty="0">
                <a:latin typeface="Consolas"/>
              </a:rPr>
              <a:t/>
            </a:r>
            <a:br>
              <a:rPr lang="en-US" sz="1000" dirty="0">
                <a:latin typeface="Consolas"/>
              </a:rPr>
            </a:b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2024944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Re-Setting </a:t>
            </a:r>
            <a:r>
              <a:rPr lang="en-US" sz="3100" dirty="0"/>
              <a:t>Data – Version </a:t>
            </a:r>
            <a:r>
              <a:rPr lang="en-US" sz="3100" dirty="0" smtClean="0"/>
              <a:t>2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Use this query if you are using the truncate that adds one row per truncate.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BEGIN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ALTER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table1 DISABLE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TRUNCATE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table1;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INSERT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table1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value,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value_type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(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DISTINCT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&lt;=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'12/4/2015 2:11:43 PM'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ORDER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BY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key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DESC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) a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LEFT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JOIN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(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DISTINCT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(action)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table2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&lt;=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'12/4/2015 2:11:43 PM'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action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'TRUNCATE'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ORDER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BY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action,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DESC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) b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(TRUE)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a.action_time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&gt;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b.action_time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OR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b.action_time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action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'UPDATE'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'INSERT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800" dirty="0" smtClean="0">
                <a:latin typeface="Consolas"/>
              </a:rPr>
              <a:t/>
            </a:r>
            <a:br>
              <a:rPr lang="en-US" sz="800" dirty="0" smtClean="0">
                <a:latin typeface="Consolas"/>
              </a:rPr>
            </a:b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ALTER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table1 ENABLE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8080"/>
                </a:solidFill>
                <a:latin typeface="Consolas"/>
              </a:rPr>
              <a:t>-- Optional trim of the shadow table for anything after the time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DELETE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table2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&gt;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'12/4/2015 11:46:36 AM'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</a:t>
            </a:r>
            <a:endParaRPr lang="en-US" sz="800" dirty="0">
              <a:latin typeface="Consolas"/>
            </a:endParaRPr>
          </a:p>
          <a:p>
            <a:pPr marL="0" indent="0">
              <a:buNone/>
            </a:pP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r>
              <a:rPr lang="en-US" sz="1000" dirty="0">
                <a:latin typeface="Consolas"/>
              </a:rPr>
              <a:t/>
            </a:r>
            <a:br>
              <a:rPr lang="en-US" sz="1000" dirty="0">
                <a:latin typeface="Consolas"/>
              </a:rPr>
            </a:br>
            <a:r>
              <a:rPr lang="en-US" sz="1000" dirty="0">
                <a:latin typeface="Consolas"/>
              </a:rPr>
              <a:t/>
            </a:r>
            <a:br>
              <a:rPr lang="en-US" sz="1000" dirty="0">
                <a:latin typeface="Consolas"/>
              </a:rPr>
            </a:b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1932575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Shadow Tables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to give developers</a:t>
            </a:r>
            <a:br>
              <a:rPr lang="en-US" dirty="0" smtClean="0"/>
            </a:br>
            <a:r>
              <a:rPr lang="en-US" dirty="0" smtClean="0"/>
              <a:t>the ability to add Shadow Tables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2666160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Creating the </a:t>
            </a:r>
            <a:r>
              <a:rPr lang="en-US" sz="3100" dirty="0" err="1" smtClean="0"/>
              <a:t>add_shadow</a:t>
            </a:r>
            <a:r>
              <a:rPr lang="en-US" sz="3100" dirty="0" smtClean="0"/>
              <a:t> function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We will use </a:t>
            </a:r>
            <a:r>
              <a:rPr lang="en-US" dirty="0"/>
              <a:t>this </a:t>
            </a:r>
            <a:r>
              <a:rPr lang="en-US" dirty="0" smtClean="0"/>
              <a:t>function to add the shadow table to any normal table.</a:t>
            </a:r>
          </a:p>
          <a:p>
            <a:r>
              <a:rPr lang="en-US" dirty="0" smtClean="0"/>
              <a:t>The names of the shadow schema and table will be optional.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OR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REPLACE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FUNCTION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.add_shadow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name,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name,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name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::name,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name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::name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RETURNS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void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$body$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DECLARE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r RECORD;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BEGIN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………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$body$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LANGUAGE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plpgsql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VOLATILE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CALLED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INPUT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SECURITY DEFINER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COST </a:t>
            </a:r>
            <a:r>
              <a:rPr lang="en-US" sz="800" b="1" dirty="0">
                <a:solidFill>
                  <a:srgbClr val="800000"/>
                </a:solidFill>
                <a:latin typeface="Consolas"/>
              </a:rPr>
              <a:t>100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;</a:t>
            </a: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3257527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Checking for Conflicts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check to make sure the source schema and table are not null and that they exist.</a:t>
            </a:r>
          </a:p>
          <a:p>
            <a:r>
              <a:rPr lang="en-US" dirty="0" smtClean="0"/>
              <a:t>If the shadow schema/table are not supplied we fill them out with our new defaults.</a:t>
            </a:r>
          </a:p>
          <a:p>
            <a:r>
              <a:rPr lang="en-US" dirty="0" smtClean="0"/>
              <a:t>We check to make sure that the shadow table does not exist.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'Must specify source schema: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add_shadow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'Must specify source table: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add_shadow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: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: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'_s'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Check to see if source table already exists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table_schema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table_name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r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information_schema.tables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table_schema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table_name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NOT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FOUND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'Source Table must exist (%.%)'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Check to see if shadow table already exists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table_schema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table_name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r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information_schema.tables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table_schema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table_name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FOUND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'Shadow Table already exist (%.%)'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3904941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Checking for Triggers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Check for the insert, update &amp; delete trigger.</a:t>
            </a:r>
          </a:p>
          <a:p>
            <a:r>
              <a:rPr lang="en-US" dirty="0" smtClean="0"/>
              <a:t>Check for the truncate trigger.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This will not work on Postgres 9.2-9.6 as the view does not currently support truncate triggers. </a:t>
            </a:r>
            <a:r>
              <a:rPr lang="en-US" i="1" dirty="0" smtClean="0"/>
              <a:t>See additional presentation of how to fix this view.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Note:</a:t>
            </a:r>
            <a:r>
              <a:rPr lang="en-US" dirty="0" smtClean="0"/>
              <a:t> There a trigger name </a:t>
            </a:r>
            <a:r>
              <a:rPr lang="en-US" b="1" dirty="0" smtClean="0"/>
              <a:t>may</a:t>
            </a:r>
            <a:r>
              <a:rPr lang="en-US" dirty="0" smtClean="0"/>
              <a:t> appear more than once in a schema applied to different tables, so you must not match only on trigger name.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Check to see if triggers already exist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 smtClean="0">
                <a:solidFill>
                  <a:srgbClr val="008080"/>
                </a:solidFill>
                <a:latin typeface="Consolas"/>
              </a:rPr>
              <a:t>-- 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Need to check the object source because the same trigger name may exist more than once in a schema if applied to different tables.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r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information_schema.triggers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lower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'_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tsr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event_object_schema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event_object_table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FOUND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'Trigger already exist (%.%)'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(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lower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'_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tsr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r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information_schema.triggers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lower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'_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tss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event_object_schema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event_object_table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FOUND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BUG: Postgres 9.1 through 9.5 + </a:t>
            </a:r>
            <a:r>
              <a:rPr lang="en-US" sz="800" dirty="0" err="1">
                <a:solidFill>
                  <a:srgbClr val="008080"/>
                </a:solidFill>
                <a:latin typeface="Consolas"/>
              </a:rPr>
              <a:t>devel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 (9.6) does not support TRUNCATE triggers in this view.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'Trigger already exist (%.%)'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(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lower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'_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tss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2760284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Checking for Triggers – Fixing the triggers view (1)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>
            <a:normAutofit/>
          </a:bodyPr>
          <a:lstStyle/>
          <a:p>
            <a:r>
              <a:rPr lang="en-US" dirty="0" smtClean="0"/>
              <a:t>You may fix the triggers view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If you are not using Postgres 9.3.x which has a bug in it and does not properly display the view source code.</a:t>
            </a:r>
          </a:p>
          <a:p>
            <a:r>
              <a:rPr lang="en-US" dirty="0" smtClean="0"/>
              <a:t>This will work for non-</a:t>
            </a:r>
            <a:r>
              <a:rPr lang="en-US" dirty="0" err="1" smtClean="0"/>
              <a:t>superusers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substr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(setting,</a:t>
            </a:r>
            <a:r>
              <a:rPr lang="en-US" sz="800" b="1" dirty="0">
                <a:solidFill>
                  <a:srgbClr val="800000"/>
                </a:solidFill>
                <a:latin typeface="Consolas"/>
              </a:rPr>
              <a:t>1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,length(setting)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-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strpos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reverse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(setting),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version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version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pg_settings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"name"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server_version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NOT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FOUND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'Could not figure out the PostgreSQL version'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ELSE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version.version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'9.1'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'9.2'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'9.4'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'9.5'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replace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(definition,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'(16, ''UPDATE''::text))'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'(16, ''UPDATE''::text), (32, ''TRUNCATE''::text))'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definition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trigger_def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pg_catalog.pg_views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schemaname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information_schema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viewname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'triggers'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trigger_def.definition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r;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FOUND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    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BUG: Postgres 9.1 through 9.5 + </a:t>
            </a:r>
            <a:r>
              <a:rPr lang="en-US" sz="800" dirty="0" err="1">
                <a:solidFill>
                  <a:srgbClr val="008080"/>
                </a:solidFill>
                <a:latin typeface="Consolas"/>
              </a:rPr>
              <a:t>devel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 (9.6) does not support TRUNCATE triggers in this view.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'Trigger already exist (%.%)'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(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lower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'_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tss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ELSE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Postgres 9.3's </a:t>
            </a:r>
            <a:r>
              <a:rPr lang="en-US" sz="800" dirty="0" err="1">
                <a:solidFill>
                  <a:srgbClr val="008080"/>
                </a:solidFill>
                <a:latin typeface="Consolas"/>
              </a:rPr>
              <a:t>pg_views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 is broken and not </a:t>
            </a:r>
            <a:r>
              <a:rPr lang="en-US" sz="800" dirty="0" smtClean="0">
                <a:solidFill>
                  <a:srgbClr val="008080"/>
                </a:solidFill>
                <a:latin typeface="Consolas"/>
              </a:rPr>
              <a:t>compatible. 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8080"/>
                </a:solidFill>
                <a:latin typeface="Consolas"/>
              </a:rPr>
              <a:t>-- Let's Postgres throw an error when trying to create this trigger.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22510626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Checking for Triggers – Fixing the triggers view (2)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>
            <a:normAutofit/>
          </a:bodyPr>
          <a:lstStyle/>
          <a:p>
            <a:r>
              <a:rPr lang="en-US" dirty="0" smtClean="0"/>
              <a:t>This will work for any Postgres </a:t>
            </a:r>
            <a:r>
              <a:rPr lang="en-US" dirty="0" smtClean="0"/>
              <a:t>version.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Require </a:t>
            </a:r>
            <a:r>
              <a:rPr lang="en-US" dirty="0" smtClean="0">
                <a:solidFill>
                  <a:srgbClr val="FF0000"/>
                </a:solidFill>
              </a:rPr>
              <a:t>the function to run as user </a:t>
            </a:r>
            <a:r>
              <a:rPr lang="en-US" dirty="0" err="1" smtClean="0">
                <a:solidFill>
                  <a:srgbClr val="FF0000"/>
                </a:solidFill>
              </a:rPr>
              <a:t>postgres</a:t>
            </a:r>
            <a:r>
              <a:rPr lang="en-US" dirty="0" smtClean="0">
                <a:solidFill>
                  <a:srgbClr val="FF0000"/>
                </a:solidFill>
              </a:rPr>
              <a:t> or the function owner to be a </a:t>
            </a:r>
            <a:r>
              <a:rPr lang="en-US" dirty="0" err="1" smtClean="0">
                <a:solidFill>
                  <a:srgbClr val="FF0000"/>
                </a:solidFill>
              </a:rPr>
              <a:t>superuser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n.nspname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::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information_schema.sql_identifier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t.tgname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::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information_schema.sql_identifier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trigger_name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n.nspname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::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information_schema.sql_identifier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event_object_schema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c.relname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::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information_schema.sql_identifier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event_object_table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INTO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r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pg_namespace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n,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pg_class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c,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pg_trigger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n.oid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c.relnamespace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c.oid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t.tgrelid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NOT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t.tgisinternal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n.nspname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t.tgname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lower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'_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tss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n.nspname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c.relname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FOUND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RAISE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'Trigger already exist (%.%)'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(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lower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'_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tss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;</a:t>
            </a: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703462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Creating the Shadow Table and Triggers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>
            <a:normAutofit/>
          </a:bodyPr>
          <a:lstStyle/>
          <a:p>
            <a:r>
              <a:rPr lang="en-US" dirty="0" smtClean="0"/>
              <a:t>Create the shadow table.</a:t>
            </a:r>
          </a:p>
          <a:p>
            <a:r>
              <a:rPr lang="en-US" dirty="0" smtClean="0"/>
              <a:t>Create the insert, update, and delete trigger.</a:t>
            </a:r>
          </a:p>
          <a:p>
            <a:r>
              <a:rPr lang="en-US" dirty="0" smtClean="0"/>
              <a:t>Create the truncate trigger</a:t>
            </a:r>
            <a:r>
              <a:rPr lang="en-US" dirty="0" smtClean="0"/>
              <a:t>.</a:t>
            </a:r>
          </a:p>
          <a:p>
            <a:r>
              <a:rPr lang="en-US" smtClean="0"/>
              <a:t>Naming Notes:</a:t>
            </a:r>
            <a:endParaRPr lang="en-US" dirty="0" smtClean="0"/>
          </a:p>
          <a:p>
            <a:pPr lvl="1"/>
            <a:r>
              <a:rPr lang="en-US" dirty="0" err="1" smtClean="0"/>
              <a:t>tsr</a:t>
            </a:r>
            <a:r>
              <a:rPr lang="en-US" dirty="0" smtClean="0"/>
              <a:t> = Trigger Shadow Row</a:t>
            </a:r>
          </a:p>
          <a:p>
            <a:pPr lvl="1"/>
            <a:r>
              <a:rPr lang="en-US" dirty="0" err="1" smtClean="0"/>
              <a:t>tss</a:t>
            </a:r>
            <a:r>
              <a:rPr lang="en-US" dirty="0" smtClean="0"/>
              <a:t> = Trigger Shadow Statement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Create Shadow Table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'CREATE TABLE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AS SELECT *,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current_user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::name AS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user_name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, ''INSERT''::varchar AS action, now()::timestamp AS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 FROM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Add Triggers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'CREATE TRIGGER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lower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'_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tsr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 BEFORE INSERT OR UPDATE OR DELETE ON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FOR EACH ROW EXECUTE PROCEDURE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public.shadow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('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quote_literal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',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quote_literal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'CREATE TRIGGER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lower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'_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tss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 BEFORE TRUNCATE ON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source_table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FOR EACH STATEMENT EXECUTE PROCEDURE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public.shadow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('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quote_literal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',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quote_literal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')'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10966209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Creating the Indexes on the Shadow Table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first index is always needed.</a:t>
            </a:r>
          </a:p>
          <a:p>
            <a:r>
              <a:rPr lang="en-US" dirty="0" smtClean="0"/>
              <a:t>The second index is only needed if you are using Method 2.</a:t>
            </a:r>
          </a:p>
          <a:p>
            <a:r>
              <a:rPr lang="en-US" dirty="0" smtClean="0"/>
              <a:t>With my test  queries  and the indexes I was able to query 1.6 Million Shadow records in under 1 second using either method.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'CREATE INDEX ON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USING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btree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 (key,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 DESC);'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'CREATE INDEX ON 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shadow_schema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quote_ident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shadow_table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 USING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btree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 (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action_time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 DESC) WHERE action = ''TRUNCATE'';'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39296336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Using the </a:t>
            </a:r>
            <a:r>
              <a:rPr lang="en-US" sz="3100" dirty="0" err="1" smtClean="0"/>
              <a:t>add_shadow</a:t>
            </a:r>
            <a:r>
              <a:rPr lang="en-US" sz="3100" dirty="0" smtClean="0"/>
              <a:t> Function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Because we set default values for the 3</a:t>
            </a:r>
            <a:r>
              <a:rPr lang="en-US" baseline="30000" dirty="0" smtClean="0"/>
              <a:t>rd</a:t>
            </a:r>
            <a:r>
              <a:rPr lang="en-US" dirty="0" smtClean="0"/>
              <a:t> &amp; 4</a:t>
            </a:r>
            <a:r>
              <a:rPr lang="en-US" baseline="30000" dirty="0" smtClean="0"/>
              <a:t>th</a:t>
            </a:r>
            <a:r>
              <a:rPr lang="en-US" dirty="0" smtClean="0"/>
              <a:t> fields, these fields may either table a null value or be omitted completely.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add_shadow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'public'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'table1'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'public'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'table2'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add_shadow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'public'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'table1'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'public'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add_shadow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'public'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'table1'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'public'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add_shadow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'public'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'table1'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add_shadow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'public'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'table1'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add_shadow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'public'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'table1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);</a:t>
            </a: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1619412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Triggers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automatically add shadow tables</a:t>
            </a:r>
            <a:br>
              <a:rPr lang="en-US" dirty="0" smtClean="0"/>
            </a:br>
            <a:r>
              <a:rPr lang="en-US" dirty="0" smtClean="0"/>
              <a:t>and monitor for table changes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36312815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Event Triggers (9.3+)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Event triggers are something fairly new in Postgres. They allow you to attach triggers to DDL (</a:t>
            </a:r>
            <a:r>
              <a:rPr lang="en-US" i="1" dirty="0" smtClean="0"/>
              <a:t>Data Definition Language</a:t>
            </a:r>
            <a:r>
              <a:rPr lang="en-US" dirty="0" smtClean="0"/>
              <a:t>) events such as CREATE TABLE, DROP TABLE, ALTER TABLE and these triggers could the create the shadow table automatically.</a:t>
            </a:r>
          </a:p>
          <a:p>
            <a:pPr marL="0" indent="0">
              <a:buNone/>
            </a:pPr>
            <a:r>
              <a:rPr lang="en-US" b="1" dirty="0" smtClean="0"/>
              <a:t>Documentation:</a:t>
            </a:r>
          </a:p>
          <a:p>
            <a:pPr lvl="1"/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www.postgresql.org/docs/9.5/static/event-trigger-definition.html</a:t>
            </a:r>
          </a:p>
          <a:p>
            <a:pPr lvl="1"/>
            <a:r>
              <a:rPr lang="en-US" dirty="0"/>
              <a:t>http://www.postgresql.org/docs/9.5/static/event-trigger-matrix.html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13541696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Data that you can see during an event trigger end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pg_event_trigger_ddl_commands</a:t>
            </a:r>
            <a:r>
              <a:rPr lang="en-US" dirty="0"/>
              <a:t> returns a list of DDL commands executed by each user action, when invoked in a function attached to a </a:t>
            </a:r>
            <a:r>
              <a:rPr lang="en-US" dirty="0" err="1"/>
              <a:t>ddl_command_end</a:t>
            </a:r>
            <a:r>
              <a:rPr lang="en-US" dirty="0"/>
              <a:t> event trigger</a:t>
            </a:r>
            <a:r>
              <a:rPr lang="en-US" dirty="0" smtClean="0"/>
              <a:t>. (9.5+)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62796"/>
              </p:ext>
            </p:extLst>
          </p:nvPr>
        </p:nvGraphicFramePr>
        <p:xfrm>
          <a:off x="457200" y="2647950"/>
          <a:ext cx="81534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5715000"/>
              </a:tblGrid>
              <a:tr h="169333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Name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Type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Description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</a:tr>
              <a:tr h="169333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classid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Oid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OID of the catalog the object belongs</a:t>
                      </a:r>
                      <a:r>
                        <a:rPr lang="en-US" sz="1000" baseline="0" dirty="0" smtClean="0"/>
                        <a:t> in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</a:tr>
              <a:tr h="169333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objid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Oid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OID of the object in the catalog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</a:tr>
              <a:tr h="169333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objsubid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Integer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Object sub-id (e.g. attribute number for columns)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</a:tr>
              <a:tr h="169333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command_tag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text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Command tag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</a:tr>
              <a:tr h="169333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object_type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text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Type of the object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</a:tr>
              <a:tr h="169333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schema_name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text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Name of the schema the object belongs in, if any; otherwise NULL. No quoting is applied.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</a:tr>
              <a:tr h="275167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object_identity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text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Text rendering of the object identity, schema-qualified. Each and every identifier present in the identity is quoted if necessary.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</a:tr>
              <a:tr h="169333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in_extension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bool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Whether the command is part of an extension script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</a:tr>
              <a:tr h="275167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command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pg_ddl_command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 complete representation of the command, in internal format. This cannot be output directly, but it can be passed to other functions to obtain different pieces of information about the command.</a:t>
                      </a:r>
                      <a:endParaRPr lang="en-US" sz="1000" dirty="0"/>
                    </a:p>
                  </a:txBody>
                  <a:tcPr marL="45720" marR="45720" marT="18288" marB="1828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18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Sample Event Trigger Function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This is the starting code to write an event trigger for adding / altering shadow tables.</a:t>
            </a:r>
          </a:p>
          <a:p>
            <a:r>
              <a:rPr lang="en-US" dirty="0" smtClean="0"/>
              <a:t>This was written under 9.4 but with the previous slide it will be a lot easier to implement on 9.5+.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OR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FF"/>
                </a:solidFill>
                <a:latin typeface="Consolas"/>
              </a:rPr>
              <a:t>REPLACE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FUNCTION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FF"/>
                </a:solidFill>
                <a:latin typeface="Consolas"/>
              </a:rPr>
              <a:t>public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.snitch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()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RETURNS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event_trigger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$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body$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DECLARE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table_oid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oid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r record;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BEGIN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tg_event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ddl_command_end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tg_tag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'CREATE TABLE AS'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NOTICE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'snitch1: % %'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tg_event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tg_tag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ELSIF 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tg_event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ddl_command_end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tg_tag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'CREATE TABLE'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NOTICE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'snitch1: % %'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tg_event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tg_tag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ELSIF 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tg_event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ddl_command_start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tg_tag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'ALTER TABLE'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'ALTER TABLE required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superuser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 permissions.'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ELSIF 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tg_event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table_rewrite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tg_tag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'ALTER TABLE'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</a:t>
            </a:r>
            <a:r>
              <a:rPr lang="en-US" sz="800" dirty="0" err="1">
                <a:solidFill>
                  <a:srgbClr val="008080"/>
                </a:solidFill>
                <a:latin typeface="Consolas"/>
              </a:rPr>
              <a:t>pg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 9.5+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 err="1" smtClean="0">
                <a:solidFill>
                  <a:srgbClr val="000000"/>
                </a:solidFill>
                <a:latin typeface="Consolas"/>
              </a:rPr>
              <a:t>table_oid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: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pg_event_trigger_table_rewrite_oid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'ALTER TABLE required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superuser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 permissions.'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RAISE NOTICE 'snitch3: % %', </a:t>
            </a:r>
            <a:r>
              <a:rPr lang="en-US" sz="800" dirty="0" err="1">
                <a:solidFill>
                  <a:srgbClr val="008080"/>
                </a:solidFill>
                <a:latin typeface="Consolas"/>
              </a:rPr>
              <a:t>tg_event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8080"/>
                </a:solidFill>
                <a:latin typeface="Consolas"/>
              </a:rPr>
              <a:t>tg_tag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ELSIF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tg_event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table_rewrite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tg_tag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'ALTER TYPE'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THEN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</a:t>
            </a:r>
            <a:r>
              <a:rPr lang="en-US" sz="800" dirty="0" err="1">
                <a:solidFill>
                  <a:srgbClr val="008080"/>
                </a:solidFill>
                <a:latin typeface="Consolas"/>
              </a:rPr>
              <a:t>pg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 9.5+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 err="1" smtClean="0">
                <a:solidFill>
                  <a:srgbClr val="000000"/>
                </a:solidFill>
                <a:latin typeface="Consolas"/>
              </a:rPr>
              <a:t>table_oid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: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pg_event_trigger_table_rewrite_oid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();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EXCEPTION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'ALTER TABLE required 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superuser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 permissions.'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-- RAISE NOTICE 'snitch3: % %', </a:t>
            </a:r>
            <a:r>
              <a:rPr lang="en-US" sz="800" dirty="0" err="1">
                <a:solidFill>
                  <a:srgbClr val="008080"/>
                </a:solidFill>
                <a:latin typeface="Consolas"/>
              </a:rPr>
              <a:t>tg_event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8080"/>
                </a:solidFill>
                <a:latin typeface="Consolas"/>
              </a:rPr>
              <a:t>tg_tag</a:t>
            </a:r>
            <a:r>
              <a:rPr lang="en-US" sz="800" dirty="0">
                <a:solidFill>
                  <a:srgbClr val="00808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808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ELSE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    RAISE NOTICE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'ignored snitch: % %'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tg_event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tg_tag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    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$body$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LANGUAGE </a:t>
            </a:r>
            <a:r>
              <a:rPr lang="en-US" sz="800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err="1">
                <a:solidFill>
                  <a:srgbClr val="FF0000"/>
                </a:solidFill>
                <a:latin typeface="Consolas"/>
              </a:rPr>
              <a:t>plpgsql</a:t>
            </a:r>
            <a:r>
              <a:rPr lang="en-US" sz="800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;</a:t>
            </a:r>
            <a:endParaRPr lang="en-US" sz="800" dirty="0">
              <a:latin typeface="Consolas"/>
            </a:endParaRPr>
          </a:p>
          <a:p>
            <a:pPr marL="0" indent="0">
              <a:buNone/>
            </a:pP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40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37404646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Adding the Event Triggers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Adding the trigger so that we can monitor the events.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EVENT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snitch1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ddl_command_start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PROCEDURE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snitch();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EVENT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snitch2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ddl_command_end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PROCEDURE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snitch();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EVENT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TRIGGER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snitch3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table_rewrite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EXECUTE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PROCEDURE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snitch();</a:t>
            </a:r>
            <a:endParaRPr lang="en-US" sz="800" dirty="0">
              <a:latin typeface="Consolas"/>
            </a:endParaRPr>
          </a:p>
          <a:p>
            <a:pPr marL="0" indent="0">
              <a:buNone/>
            </a:pP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41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9708874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Watching the event trigger</a:t>
            </a:r>
            <a:endParaRPr lang="en-US" sz="31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3581400" cy="3086100"/>
          </a:xfrm>
        </p:spPr>
        <p:txBody>
          <a:bodyPr/>
          <a:lstStyle/>
          <a:p>
            <a:r>
              <a:rPr lang="en-US" dirty="0" smtClean="0"/>
              <a:t>Adding the trigger so that we can monitor the events.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191000" y="1485900"/>
            <a:ext cx="4495800" cy="308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000FF"/>
                </a:solidFill>
                <a:latin typeface="Consolas"/>
              </a:rPr>
              <a:t>DROP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IF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EXISTS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table5;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NOTICE: ignored snitch: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ddl_command_start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DROP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NOTICE: ignored snitch: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ddl_command_end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DROP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Query OK, </a:t>
            </a:r>
            <a:r>
              <a:rPr lang="en-US" sz="800" b="1" dirty="0">
                <a:solidFill>
                  <a:srgbClr val="800000"/>
                </a:solidFill>
                <a:latin typeface="Consolas"/>
              </a:rPr>
              <a:t>0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rows affected (execution time: </a:t>
            </a:r>
            <a:r>
              <a:rPr lang="en-US" sz="800" b="1" dirty="0">
                <a:solidFill>
                  <a:srgbClr val="800000"/>
                </a:solidFill>
                <a:latin typeface="Consolas"/>
              </a:rPr>
              <a:t>234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ms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total time: </a:t>
            </a:r>
            <a:r>
              <a:rPr lang="en-US" sz="800" b="1" dirty="0">
                <a:solidFill>
                  <a:srgbClr val="800000"/>
                </a:solidFill>
                <a:latin typeface="Consolas"/>
              </a:rPr>
              <a:t>250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ms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 </a:t>
            </a:r>
            <a:endParaRPr lang="en-US" sz="800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8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table5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table1;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NOTICE: ignored snitch: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ddl_command_start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NOTICE: snitch1: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ddl_command_end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sz="800" dirty="0">
                <a:solidFill>
                  <a:srgbClr val="000000"/>
                </a:solidFill>
                <a:latin typeface="Consolas"/>
              </a:rPr>
            </a:br>
            <a:r>
              <a:rPr lang="en-US" sz="800" dirty="0">
                <a:solidFill>
                  <a:srgbClr val="000000"/>
                </a:solidFill>
                <a:latin typeface="Consolas"/>
              </a:rPr>
              <a:t>Query OK, </a:t>
            </a:r>
            <a:r>
              <a:rPr lang="en-US" sz="800" b="1" dirty="0">
                <a:solidFill>
                  <a:srgbClr val="800000"/>
                </a:solidFill>
                <a:latin typeface="Consolas"/>
              </a:rPr>
              <a:t>30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rows affected (execution time: </a:t>
            </a:r>
            <a:r>
              <a:rPr lang="en-US" sz="800" b="1" dirty="0">
                <a:solidFill>
                  <a:srgbClr val="800000"/>
                </a:solidFill>
                <a:latin typeface="Consolas"/>
              </a:rPr>
              <a:t>265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ms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; total time: </a:t>
            </a:r>
            <a:r>
              <a:rPr lang="en-US" sz="800" b="1" dirty="0">
                <a:solidFill>
                  <a:srgbClr val="800000"/>
                </a:solidFill>
                <a:latin typeface="Consolas"/>
              </a:rPr>
              <a:t>265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onsolas"/>
              </a:rPr>
              <a:t>ms</a:t>
            </a:r>
            <a:r>
              <a:rPr lang="en-US" sz="800" dirty="0">
                <a:solidFill>
                  <a:srgbClr val="000000"/>
                </a:solidFill>
                <a:latin typeface="Consolas"/>
              </a:rPr>
              <a:t>)</a:t>
            </a:r>
            <a:endParaRPr lang="en-US" sz="800" dirty="0">
              <a:latin typeface="Consolas"/>
            </a:endParaRPr>
          </a:p>
          <a:p>
            <a:pPr marL="0" indent="0">
              <a:buNone/>
            </a:pP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r>
              <a:rPr lang="en-US" sz="800" dirty="0">
                <a:latin typeface="Consolas"/>
              </a:rPr>
              <a:t/>
            </a:r>
            <a:br>
              <a:rPr lang="en-US" sz="800" dirty="0">
                <a:latin typeface="Consolas"/>
              </a:rPr>
            </a:br>
            <a:endParaRPr lang="en-US" sz="800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2/2/2016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42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Shadow Tables</a:t>
            </a:r>
          </a:p>
        </p:txBody>
      </p:sp>
    </p:spTree>
    <p:extLst>
      <p:ext uri="{BB962C8B-B14F-4D97-AF65-F5344CB8AC3E}">
        <p14:creationId xmlns:p14="http://schemas.microsoft.com/office/powerpoint/2010/main" val="3152795100"/>
      </p:ext>
    </p:extLst>
  </p:cSld>
  <p:clrMapOvr>
    <a:masterClrMapping/>
  </p:clrMapOvr>
</p:sld>
</file>

<file path=ppt/theme/theme1.xml><?xml version="1.0" encoding="utf-8"?>
<a:theme xmlns:a="http://schemas.openxmlformats.org/drawingml/2006/main" name="Macro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Macr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c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300000"/>
              </a:schemeClr>
            </a:gs>
            <a:gs pos="100000">
              <a:schemeClr val="phClr">
                <a:tint val="80000"/>
                <a:satMod val="15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90000"/>
                <a:satMod val="300000"/>
              </a:schemeClr>
            </a:gs>
            <a:gs pos="100000">
              <a:schemeClr val="phClr">
                <a:satMod val="150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70000"/>
              </a:srgbClr>
            </a:outerShdw>
          </a:effectLst>
        </a:effectStyle>
        <a:effectStyle>
          <a:effectLst>
            <a:outerShdw blurRad="25400" dist="254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5875" prstMaterial="softmetal">
            <a:bevelT w="25400" h="19050" prst="angle"/>
            <a:contourClr>
              <a:schemeClr val="phClr">
                <a:shade val="30000"/>
              </a:schemeClr>
            </a:contourClr>
          </a:sp3d>
        </a:effectStyle>
        <a:effectStyle>
          <a:effectLst>
            <a:outerShdw blurRad="254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9050" prstMaterial="metal">
            <a:bevelT w="63500" h="31750" prst="angle"/>
            <a:contourClr>
              <a:schemeClr val="phClr">
                <a:shade val="25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7000"/>
                <a:shade val="93000"/>
                <a:satMod val="110000"/>
                <a:lumMod val="90000"/>
              </a:schemeClr>
            </a:gs>
            <a:gs pos="76000">
              <a:schemeClr val="phClr">
                <a:tint val="85000"/>
                <a:shade val="75000"/>
                <a:satMod val="120000"/>
              </a:schemeClr>
            </a:gs>
            <a:gs pos="100000">
              <a:schemeClr val="phClr">
                <a:tint val="86000"/>
                <a:shade val="50000"/>
                <a:satMod val="13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35000"/>
                <a:satMod val="146000"/>
                <a:lumMod val="101000"/>
              </a:schemeClr>
            </a:gs>
            <a:gs pos="26000">
              <a:schemeClr val="phClr">
                <a:tint val="96000"/>
                <a:shade val="96000"/>
                <a:satMod val="190000"/>
              </a:schemeClr>
            </a:gs>
            <a:gs pos="100000">
              <a:schemeClr val="phClr">
                <a:tint val="60000"/>
                <a:shade val="90000"/>
                <a:satMod val="22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TC101859866[[fn=Macro]]</Template>
  <TotalTime>10049</TotalTime>
  <Words>2286</Words>
  <Application>Microsoft Office PowerPoint</Application>
  <PresentationFormat>On-screen Show (16:9)</PresentationFormat>
  <Paragraphs>677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Macro</vt:lpstr>
      <vt:lpstr>Shadow Tables</vt:lpstr>
      <vt:lpstr>Shadow Functions</vt:lpstr>
      <vt:lpstr>Shadow Tables</vt:lpstr>
      <vt:lpstr>Shadow Function</vt:lpstr>
      <vt:lpstr>Creating the Tables</vt:lpstr>
      <vt:lpstr>Writing the function</vt:lpstr>
      <vt:lpstr>Adding the Trigger</vt:lpstr>
      <vt:lpstr>What it looks like when used</vt:lpstr>
      <vt:lpstr>Shadow Function</vt:lpstr>
      <vt:lpstr>Writing the function – Row Expansion</vt:lpstr>
      <vt:lpstr>Writing the function – Start</vt:lpstr>
      <vt:lpstr>Writing the function – Middle Version 1</vt:lpstr>
      <vt:lpstr>Writing the function – Middle Version 2</vt:lpstr>
      <vt:lpstr>Writing the function – End</vt:lpstr>
      <vt:lpstr>The new triggers</vt:lpstr>
      <vt:lpstr>Removing all data</vt:lpstr>
      <vt:lpstr>What it looks like when used – Version 1</vt:lpstr>
      <vt:lpstr>What it looks like when used – Version 2</vt:lpstr>
      <vt:lpstr>Time Travel</vt:lpstr>
      <vt:lpstr>Time Travel the Shadow Table – Version 1</vt:lpstr>
      <vt:lpstr>Time Travel the Shadow Table – Version 2</vt:lpstr>
      <vt:lpstr>Doing Comparisons Over Time</vt:lpstr>
      <vt:lpstr>Comparison 1 – Version 1</vt:lpstr>
      <vt:lpstr>Comparison 2 – Version 1</vt:lpstr>
      <vt:lpstr>Re-Setting Table1</vt:lpstr>
      <vt:lpstr>Re-Setting Data – Version 1</vt:lpstr>
      <vt:lpstr>Re-Setting Data – Version 2</vt:lpstr>
      <vt:lpstr>Adding Shadow Tables</vt:lpstr>
      <vt:lpstr>Creating the add_shadow function</vt:lpstr>
      <vt:lpstr>Checking for Conflicts</vt:lpstr>
      <vt:lpstr>Checking for Triggers</vt:lpstr>
      <vt:lpstr>Checking for Triggers – Fixing the triggers view (1)</vt:lpstr>
      <vt:lpstr>Checking for Triggers – Fixing the triggers view (2)</vt:lpstr>
      <vt:lpstr>Creating the Shadow Table and Triggers</vt:lpstr>
      <vt:lpstr>Creating the Indexes on the Shadow Table</vt:lpstr>
      <vt:lpstr>Using the add_shadow Function</vt:lpstr>
      <vt:lpstr>Event Triggers</vt:lpstr>
      <vt:lpstr>Event Triggers (9.3+)</vt:lpstr>
      <vt:lpstr>Data that you can see during an event trigger end</vt:lpstr>
      <vt:lpstr>Sample Event Trigger Function</vt:lpstr>
      <vt:lpstr>Adding the Event Triggers</vt:lpstr>
      <vt:lpstr>Watching the event trigger</vt:lpstr>
    </vt:vector>
  </TitlesOfParts>
  <Company>Fred Hutchinson Cancer Research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Bulk Commands</dc:title>
  <dc:creator>Albin, Lloyd P</dc:creator>
  <cp:lastModifiedBy>Albin, Lloyd P</cp:lastModifiedBy>
  <cp:revision>153</cp:revision>
  <dcterms:created xsi:type="dcterms:W3CDTF">2014-03-28T22:22:29Z</dcterms:created>
  <dcterms:modified xsi:type="dcterms:W3CDTF">2016-02-03T01:41:13Z</dcterms:modified>
</cp:coreProperties>
</file>