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0" r:id="rId1"/>
  </p:sldMasterIdLst>
  <p:notesMasterIdLst>
    <p:notesMasterId r:id="rId27"/>
  </p:notesMasterIdLst>
  <p:sldIdLst>
    <p:sldId id="261" r:id="rId2"/>
    <p:sldId id="267" r:id="rId3"/>
    <p:sldId id="287" r:id="rId4"/>
    <p:sldId id="263" r:id="rId5"/>
    <p:sldId id="268" r:id="rId6"/>
    <p:sldId id="269" r:id="rId7"/>
    <p:sldId id="270" r:id="rId8"/>
    <p:sldId id="271" r:id="rId9"/>
    <p:sldId id="272" r:id="rId10"/>
    <p:sldId id="273" r:id="rId11"/>
    <p:sldId id="274" r:id="rId12"/>
    <p:sldId id="275" r:id="rId13"/>
    <p:sldId id="264" r:id="rId14"/>
    <p:sldId id="277" r:id="rId15"/>
    <p:sldId id="278" r:id="rId16"/>
    <p:sldId id="280" r:id="rId17"/>
    <p:sldId id="279" r:id="rId18"/>
    <p:sldId id="281" r:id="rId19"/>
    <p:sldId id="282" r:id="rId20"/>
    <p:sldId id="283" r:id="rId21"/>
    <p:sldId id="284" r:id="rId22"/>
    <p:sldId id="276" r:id="rId23"/>
    <p:sldId id="266" r:id="rId24"/>
    <p:sldId id="285" r:id="rId25"/>
    <p:sldId id="286" r:id="rId26"/>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sing R inside your data warehouse" id="{5CB9DDB4-EBE4-4A72-96DA-ED0A3F48A77E}">
          <p14:sldIdLst>
            <p14:sldId id="261"/>
            <p14:sldId id="267"/>
            <p14:sldId id="287"/>
          </p14:sldIdLst>
        </p14:section>
        <p14:section name="Setting up R" id="{561800BF-D279-4ECE-BA24-F358B0CA7FEB}">
          <p14:sldIdLst>
            <p14:sldId id="263"/>
            <p14:sldId id="268"/>
            <p14:sldId id="269"/>
            <p14:sldId id="270"/>
            <p14:sldId id="271"/>
            <p14:sldId id="272"/>
          </p14:sldIdLst>
        </p14:section>
        <p14:section name="Writing a Basic Function" id="{76A19513-1632-41D1-A7EA-580B4AAF8BC8}">
          <p14:sldIdLst>
            <p14:sldId id="273"/>
          </p14:sldIdLst>
        </p14:section>
        <p14:section name="Graphing in R" id="{B00F0E79-82AE-4D0E-BEF7-6FBC7D1E41B0}">
          <p14:sldIdLst>
            <p14:sldId id="274"/>
            <p14:sldId id="275"/>
            <p14:sldId id="264"/>
            <p14:sldId id="277"/>
            <p14:sldId id="278"/>
            <p14:sldId id="280"/>
            <p14:sldId id="279"/>
            <p14:sldId id="281"/>
            <p14:sldId id="282"/>
            <p14:sldId id="283"/>
            <p14:sldId id="284"/>
          </p14:sldIdLst>
        </p14:section>
        <p14:section name="Calling the R Function from SQL" id="{9636250E-F05E-4743-BAD9-237018AAA9F9}">
          <p14:sldIdLst>
            <p14:sldId id="276"/>
          </p14:sldIdLst>
        </p14:section>
        <p14:section name="Graphs (Examples)" id="{3A0F4C87-4AF6-467A-BAB2-382BBFC0BA0E}">
          <p14:sldIdLst>
            <p14:sldId id="266"/>
            <p14:sldId id="285"/>
          </p14:sldIdLst>
        </p14:section>
        <p14:section name="Debugging R" id="{22C843A9-2772-4904-93FD-5390D77D656A}">
          <p14:sldIdLst>
            <p14:sldId id="28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2C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73" autoAdjust="0"/>
  </p:normalViewPr>
  <p:slideViewPr>
    <p:cSldViewPr>
      <p:cViewPr varScale="1">
        <p:scale>
          <a:sx n="60" d="100"/>
          <a:sy n="60" d="100"/>
        </p:scale>
        <p:origin x="-72" y="-504"/>
      </p:cViewPr>
      <p:guideLst>
        <p:guide orient="horz" pos="1620"/>
        <p:guide pos="2880"/>
      </p:guideLst>
    </p:cSldViewPr>
  </p:slideViewPr>
  <p:outlineViewPr>
    <p:cViewPr>
      <p:scale>
        <a:sx n="33" d="100"/>
        <a:sy n="33" d="100"/>
      </p:scale>
      <p:origin x="0" y="993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C4592D3D-585D-468B-94AA-C1F4FD4C5C63}" type="datetimeFigureOut">
              <a:rPr lang="en-US" smtClean="0"/>
              <a:t>12/2/2015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87D49448-25BE-4883-B759-C58779B9531F}" type="slidenum">
              <a:rPr lang="en-US" smtClean="0"/>
              <a:t>‹#›</a:t>
            </a:fld>
            <a:endParaRPr lang="en-US"/>
          </a:p>
        </p:txBody>
      </p:sp>
    </p:spTree>
    <p:extLst>
      <p:ext uri="{BB962C8B-B14F-4D97-AF65-F5344CB8AC3E}">
        <p14:creationId xmlns:p14="http://schemas.microsoft.com/office/powerpoint/2010/main" val="1761461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hyperlink" Target="http://www.meetup.com/Seattle-Postgres-User-Group-SEAPUG/" TargetMode="External"/><Relationship Id="rId4" Type="http://schemas.openxmlformats.org/officeDocument/2006/relationships/hyperlink" Target="http://www.seapug.org/" TargetMode="Externa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descr="9_02.jpg"/>
          <p:cNvPicPr preferRelativeResize="0">
            <a:picLocks/>
          </p:cNvPicPr>
          <p:nvPr/>
        </p:nvPicPr>
        <p:blipFill>
          <a:blip r:embed="rId2">
            <a:duotone>
              <a:schemeClr val="accent1">
                <a:shade val="45000"/>
                <a:satMod val="135000"/>
              </a:schemeClr>
              <a:prstClr val="white"/>
            </a:duotone>
          </a:blip>
          <a:stretch>
            <a:fillRect/>
          </a:stretch>
        </p:blipFill>
        <p:spPr>
          <a:xfrm>
            <a:off x="7754112" y="0"/>
            <a:ext cx="73152" cy="514350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10500" y="0"/>
            <a:ext cx="1333500" cy="5143500"/>
          </a:xfrm>
          <a:prstGeom prst="rect">
            <a:avLst/>
          </a:prstGeom>
        </p:spPr>
      </p:pic>
      <p:grpSp>
        <p:nvGrpSpPr>
          <p:cNvPr id="4" name="Group 17"/>
          <p:cNvGrpSpPr/>
          <p:nvPr/>
        </p:nvGrpSpPr>
        <p:grpSpPr>
          <a:xfrm>
            <a:off x="0" y="4972764"/>
            <a:ext cx="9144000" cy="171450"/>
            <a:chOff x="0" y="6582727"/>
            <a:chExt cx="9144000" cy="228600"/>
          </a:xfrm>
        </p:grpSpPr>
        <p:sp>
          <p:nvSpPr>
            <p:cNvPr id="10" name="Rectangle 9"/>
            <p:cNvSpPr/>
            <p:nvPr/>
          </p:nvSpPr>
          <p:spPr>
            <a:xfrm>
              <a:off x="7813040" y="6582727"/>
              <a:ext cx="1330960" cy="22860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134101" y="6582727"/>
              <a:ext cx="1609724"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6582727"/>
              <a:ext cx="6096000" cy="228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ctrTitle"/>
          </p:nvPr>
        </p:nvSpPr>
        <p:spPr>
          <a:xfrm>
            <a:off x="457200" y="209550"/>
            <a:ext cx="6781800" cy="802481"/>
          </a:xfrm>
        </p:spPr>
        <p:txBody>
          <a:bodyPr bIns="0" anchor="b" anchorCtr="0">
            <a:noAutofit/>
          </a:bodyPr>
          <a:lstStyle>
            <a:lvl1pPr>
              <a:defRPr sz="4200" baseline="0"/>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009649"/>
            <a:ext cx="6781800" cy="571500"/>
          </a:xfrm>
        </p:spPr>
        <p:txBody>
          <a:bodyPr lIns="0" tIns="0" rIns="0">
            <a:normAutofit/>
          </a:bodyPr>
          <a:lstStyle>
            <a:lvl1pPr marL="0" indent="0" algn="l">
              <a:buNone/>
              <a:defRPr sz="2400" baseline="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19" name="Date Placeholder 18"/>
          <p:cNvSpPr>
            <a:spLocks noGrp="1"/>
          </p:cNvSpPr>
          <p:nvPr>
            <p:ph type="dt" sz="half" idx="10"/>
          </p:nvPr>
        </p:nvSpPr>
        <p:spPr>
          <a:xfrm>
            <a:off x="6210300" y="4957763"/>
            <a:ext cx="1524000" cy="171450"/>
          </a:xfrm>
        </p:spPr>
        <p:txBody>
          <a:bodyPr/>
          <a:lstStyle/>
          <a:p>
            <a:r>
              <a:rPr lang="en-US" dirty="0" smtClean="0"/>
              <a:t>4/26/2014</a:t>
            </a:r>
            <a:endParaRPr lang="en-US" dirty="0"/>
          </a:p>
        </p:txBody>
      </p:sp>
      <p:sp>
        <p:nvSpPr>
          <p:cNvPr id="20" name="Slide Number Placeholder 19"/>
          <p:cNvSpPr>
            <a:spLocks noGrp="1"/>
          </p:cNvSpPr>
          <p:nvPr>
            <p:ph type="sldNum" sz="quarter" idx="11"/>
          </p:nvPr>
        </p:nvSpPr>
        <p:spPr>
          <a:xfrm>
            <a:off x="7924800" y="4957763"/>
            <a:ext cx="1198880" cy="171450"/>
          </a:xfrm>
        </p:spPr>
        <p:txBody>
          <a:bodyPr/>
          <a:lstStyle/>
          <a:p>
            <a:fld id="{718CEC25-97A1-48A2-9CC4-22FB7E4FF90C}" type="slidenum">
              <a:rPr lang="en-US" smtClean="0"/>
              <a:t>‹#›</a:t>
            </a:fld>
            <a:endParaRPr lang="en-US"/>
          </a:p>
        </p:txBody>
      </p:sp>
      <p:sp>
        <p:nvSpPr>
          <p:cNvPr id="21" name="Footer Placeholder 20"/>
          <p:cNvSpPr>
            <a:spLocks noGrp="1"/>
          </p:cNvSpPr>
          <p:nvPr>
            <p:ph type="ftr" sz="quarter" idx="12"/>
          </p:nvPr>
        </p:nvSpPr>
        <p:spPr>
          <a:xfrm>
            <a:off x="457200" y="4958334"/>
            <a:ext cx="5600700" cy="171450"/>
          </a:xfrm>
        </p:spPr>
        <p:txBody>
          <a:bodyPr/>
          <a:lstStyle/>
          <a:p>
            <a:r>
              <a:rPr lang="en-US" smtClean="0"/>
              <a:t>Bulk Commands</a:t>
            </a:r>
            <a:endParaRPr lang="en-US"/>
          </a:p>
        </p:txBody>
      </p:sp>
      <p:sp>
        <p:nvSpPr>
          <p:cNvPr id="15" name="TextBox 14"/>
          <p:cNvSpPr txBox="1"/>
          <p:nvPr userDrawn="1"/>
        </p:nvSpPr>
        <p:spPr>
          <a:xfrm>
            <a:off x="457200" y="3409950"/>
            <a:ext cx="6286500" cy="1508105"/>
          </a:xfrm>
          <a:prstGeom prst="rect">
            <a:avLst/>
          </a:prstGeom>
          <a:noFill/>
        </p:spPr>
        <p:txBody>
          <a:bodyPr wrap="square" rtlCol="0">
            <a:spAutoFit/>
          </a:bodyPr>
          <a:lstStyle/>
          <a:p>
            <a:r>
              <a:rPr lang="en-US" sz="2000" b="1" dirty="0" smtClean="0"/>
              <a:t>Sea</a:t>
            </a:r>
            <a:r>
              <a:rPr lang="en-US" dirty="0" smtClean="0"/>
              <a:t>ttle</a:t>
            </a:r>
            <a:r>
              <a:rPr lang="en-US" baseline="0" dirty="0" smtClean="0"/>
              <a:t> </a:t>
            </a:r>
            <a:r>
              <a:rPr lang="en-US" sz="2000" b="1" baseline="0" dirty="0" smtClean="0"/>
              <a:t>P</a:t>
            </a:r>
            <a:r>
              <a:rPr lang="en-US" baseline="0" dirty="0" smtClean="0"/>
              <a:t>ostgres </a:t>
            </a:r>
            <a:r>
              <a:rPr lang="en-US" sz="2000" b="1" baseline="0" dirty="0" smtClean="0"/>
              <a:t>U</a:t>
            </a:r>
            <a:r>
              <a:rPr lang="en-US" baseline="0" dirty="0" smtClean="0"/>
              <a:t>sers </a:t>
            </a:r>
            <a:r>
              <a:rPr lang="en-US" sz="2000" b="1" baseline="0" dirty="0" smtClean="0"/>
              <a:t>G</a:t>
            </a:r>
            <a:r>
              <a:rPr lang="en-US" baseline="0" dirty="0" smtClean="0"/>
              <a:t>roup</a:t>
            </a:r>
          </a:p>
          <a:p>
            <a:r>
              <a:rPr lang="en-US" baseline="0" dirty="0" smtClean="0"/>
              <a:t>1</a:t>
            </a:r>
            <a:r>
              <a:rPr lang="en-US" baseline="30000" dirty="0" smtClean="0"/>
              <a:t>st</a:t>
            </a:r>
            <a:r>
              <a:rPr lang="en-US" baseline="0" dirty="0" smtClean="0"/>
              <a:t> Tuesday of Every Month @ 7PM</a:t>
            </a:r>
          </a:p>
          <a:p>
            <a:r>
              <a:rPr lang="en-US" baseline="0" dirty="0" smtClean="0"/>
              <a:t>1100 Eastlake, Seattle, WA</a:t>
            </a:r>
          </a:p>
          <a:p>
            <a:r>
              <a:rPr lang="en-US" baseline="0" dirty="0" smtClean="0">
                <a:hlinkClick r:id="rId4"/>
              </a:rPr>
              <a:t>http://www.SeaPUG.org</a:t>
            </a:r>
            <a:endParaRPr lang="en-US" baseline="0" dirty="0" smtClean="0"/>
          </a:p>
          <a:p>
            <a:r>
              <a:rPr lang="en-US" dirty="0" smtClean="0">
                <a:hlinkClick r:id="rId5"/>
              </a:rPr>
              <a:t>http://www.meetup.com/Seattle-Postgres-User-Group-SEAPUG/</a:t>
            </a:r>
            <a:endParaRPr lang="en-US" dirty="0" smtClean="0"/>
          </a:p>
        </p:txBody>
      </p:sp>
      <p:sp>
        <p:nvSpPr>
          <p:cNvPr id="5" name="TextBox 4"/>
          <p:cNvSpPr txBox="1"/>
          <p:nvPr userDrawn="1"/>
        </p:nvSpPr>
        <p:spPr>
          <a:xfrm>
            <a:off x="457200" y="1962150"/>
            <a:ext cx="2357438" cy="369332"/>
          </a:xfrm>
          <a:prstGeom prst="rect">
            <a:avLst/>
          </a:prstGeom>
          <a:noFill/>
        </p:spPr>
        <p:txBody>
          <a:bodyPr wrap="square" rtlCol="0">
            <a:spAutoFit/>
          </a:bodyPr>
          <a:lstStyle/>
          <a:p>
            <a:r>
              <a:rPr lang="en-US" dirty="0" err="1" smtClean="0"/>
              <a:t>SeaPUG</a:t>
            </a:r>
            <a:r>
              <a:rPr lang="en-US" dirty="0" smtClean="0"/>
              <a:t> is Hosted by:</a:t>
            </a:r>
            <a:endParaRPr lang="en-US" dirty="0"/>
          </a:p>
        </p:txBody>
      </p:sp>
      <p:pic>
        <p:nvPicPr>
          <p:cNvPr id="16" name="Picture 5"/>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381000" y="2182812"/>
            <a:ext cx="23177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pSp>
        <p:nvGrpSpPr>
          <p:cNvPr id="4" name="Group 20"/>
          <p:cNvGrpSpPr/>
          <p:nvPr/>
        </p:nvGrpSpPr>
        <p:grpSpPr>
          <a:xfrm>
            <a:off x="0" y="4973479"/>
            <a:ext cx="9144000" cy="171450"/>
            <a:chOff x="0" y="6583680"/>
            <a:chExt cx="9144000" cy="228600"/>
          </a:xfrm>
        </p:grpSpPr>
        <p:sp>
          <p:nvSpPr>
            <p:cNvPr id="32" name="Rectangle 3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Picture 12"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16"/>
          <p:cNvSpPr>
            <a:spLocks noGrp="1"/>
          </p:cNvSpPr>
          <p:nvPr>
            <p:ph type="dt" sz="half" idx="10"/>
          </p:nvPr>
        </p:nvSpPr>
        <p:spPr/>
        <p:txBody>
          <a:bodyPr/>
          <a:lstStyle/>
          <a:p>
            <a:r>
              <a:rPr lang="en-US" dirty="0" smtClean="0"/>
              <a:t>4/26/2014</a:t>
            </a:r>
            <a:endParaRPr lang="en-US" dirty="0"/>
          </a:p>
        </p:txBody>
      </p:sp>
      <p:sp>
        <p:nvSpPr>
          <p:cNvPr id="18" name="Slide Number Placeholder 17"/>
          <p:cNvSpPr>
            <a:spLocks noGrp="1"/>
          </p:cNvSpPr>
          <p:nvPr>
            <p:ph type="sldNum" sz="quarter" idx="11"/>
          </p:nvPr>
        </p:nvSpPr>
        <p:spPr/>
        <p:txBody>
          <a:bodyPr/>
          <a:lstStyle/>
          <a:p>
            <a:fld id="{718CEC25-97A1-48A2-9CC4-22FB7E4FF90C}" type="slidenum">
              <a:rPr lang="en-US" smtClean="0"/>
              <a:t>‹#›</a:t>
            </a:fld>
            <a:endParaRPr lang="en-US"/>
          </a:p>
        </p:txBody>
      </p:sp>
      <p:sp>
        <p:nvSpPr>
          <p:cNvPr id="20" name="Footer Placeholder 19"/>
          <p:cNvSpPr>
            <a:spLocks noGrp="1"/>
          </p:cNvSpPr>
          <p:nvPr>
            <p:ph type="ftr" sz="quarter" idx="12"/>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grpSp>
        <p:nvGrpSpPr>
          <p:cNvPr id="4" name="Group 22"/>
          <p:cNvGrpSpPr/>
          <p:nvPr/>
        </p:nvGrpSpPr>
        <p:grpSpPr>
          <a:xfrm>
            <a:off x="1438274" y="4972050"/>
            <a:ext cx="7705726" cy="171450"/>
            <a:chOff x="1438274" y="6629400"/>
            <a:chExt cx="7705726" cy="228600"/>
          </a:xfrm>
        </p:grpSpPr>
        <p:sp>
          <p:nvSpPr>
            <p:cNvPr id="27" name="Rectangle 26"/>
            <p:cNvSpPr/>
            <p:nvPr/>
          </p:nvSpPr>
          <p:spPr>
            <a:xfrm>
              <a:off x="8763000" y="662940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142480" y="662940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1438274" y="6629400"/>
              <a:ext cx="5663565"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1752601" y="3933826"/>
            <a:ext cx="6934199" cy="866775"/>
          </a:xfrm>
        </p:spPr>
        <p:txBody>
          <a:bodyPr anchor="t">
            <a:normAutofit/>
          </a:bodyPr>
          <a:lstStyle>
            <a:lvl1pPr algn="r">
              <a:defRPr sz="4200" b="0" i="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752601" y="3086100"/>
            <a:ext cx="6934199" cy="847725"/>
          </a:xfrm>
        </p:spPr>
        <p:txBody>
          <a:bodyPr anchor="b">
            <a:normAutofit/>
          </a:bodyPr>
          <a:lstStyle>
            <a:lvl1pPr marL="0" indent="0" algn="r">
              <a:buNone/>
              <a:defRPr sz="24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363980" cy="5143500"/>
          </a:xfrm>
          <a:prstGeom prst="rect">
            <a:avLst/>
          </a:prstGeom>
        </p:spPr>
      </p:pic>
      <p:sp>
        <p:nvSpPr>
          <p:cNvPr id="24" name="Date Placeholder 23"/>
          <p:cNvSpPr>
            <a:spLocks noGrp="1"/>
          </p:cNvSpPr>
          <p:nvPr>
            <p:ph type="dt" sz="half" idx="10"/>
          </p:nvPr>
        </p:nvSpPr>
        <p:spPr>
          <a:xfrm>
            <a:off x="7162800" y="4957763"/>
            <a:ext cx="1524000" cy="185166"/>
          </a:xfrm>
        </p:spPr>
        <p:txBody>
          <a:bodyPr/>
          <a:lstStyle/>
          <a:p>
            <a:r>
              <a:rPr lang="en-US" dirty="0" smtClean="0"/>
              <a:t>4/26/2014</a:t>
            </a:r>
            <a:endParaRPr lang="en-US" dirty="0"/>
          </a:p>
        </p:txBody>
      </p:sp>
      <p:sp>
        <p:nvSpPr>
          <p:cNvPr id="25" name="Slide Number Placeholder 24"/>
          <p:cNvSpPr>
            <a:spLocks noGrp="1"/>
          </p:cNvSpPr>
          <p:nvPr>
            <p:ph type="sldNum" sz="quarter" idx="11"/>
          </p:nvPr>
        </p:nvSpPr>
        <p:spPr>
          <a:xfrm>
            <a:off x="8742680" y="4957763"/>
            <a:ext cx="381000" cy="185166"/>
          </a:xfrm>
        </p:spPr>
        <p:txBody>
          <a:bodyPr/>
          <a:lstStyle/>
          <a:p>
            <a:fld id="{718CEC25-97A1-48A2-9CC4-22FB7E4FF90C}" type="slidenum">
              <a:rPr lang="en-US" smtClean="0"/>
              <a:t>‹#›</a:t>
            </a:fld>
            <a:endParaRPr lang="en-US"/>
          </a:p>
        </p:txBody>
      </p:sp>
      <p:sp>
        <p:nvSpPr>
          <p:cNvPr id="26" name="Footer Placeholder 25"/>
          <p:cNvSpPr>
            <a:spLocks noGrp="1"/>
          </p:cNvSpPr>
          <p:nvPr>
            <p:ph type="ftr" sz="quarter" idx="12"/>
          </p:nvPr>
        </p:nvSpPr>
        <p:spPr>
          <a:xfrm>
            <a:off x="1524000" y="4957762"/>
            <a:ext cx="5562600" cy="185738"/>
          </a:xfrm>
        </p:spPr>
        <p:txBody>
          <a:bodyPr/>
          <a:lstStyle/>
          <a:p>
            <a:r>
              <a:rPr lang="en-US" smtClean="0"/>
              <a:t>Bulk Commands</a:t>
            </a:r>
            <a:endParaRPr lang="en-US"/>
          </a:p>
        </p:txBody>
      </p:sp>
      <p:pic>
        <p:nvPicPr>
          <p:cNvPr id="20" name="Picture 19" descr="vert_bar_02.png"/>
          <p:cNvPicPr preferRelativeResize="0">
            <a:picLocks/>
          </p:cNvPicPr>
          <p:nvPr/>
        </p:nvPicPr>
        <p:blipFill>
          <a:blip r:embed="rId3">
            <a:duotone>
              <a:schemeClr val="accent3">
                <a:shade val="45000"/>
                <a:satMod val="135000"/>
              </a:schemeClr>
              <a:prstClr val="white"/>
            </a:duotone>
          </a:blip>
          <a:stretch>
            <a:fillRect/>
          </a:stretch>
        </p:blipFill>
        <p:spPr>
          <a:xfrm>
            <a:off x="1362456" y="0"/>
            <a:ext cx="73152" cy="5143500"/>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3" name="Picture 12" descr="bar_06.png"/>
          <p:cNvPicPr>
            <a:picLocks noChangeAspect="1"/>
          </p:cNvPicPr>
          <p:nvPr/>
        </p:nvPicPr>
        <p:blipFill>
          <a:blip r:embed="rId2">
            <a:duotone>
              <a:schemeClr val="accent4">
                <a:shade val="45000"/>
                <a:satMod val="135000"/>
              </a:schemeClr>
              <a:prstClr val="white"/>
            </a:duotone>
          </a:blip>
          <a:stretch>
            <a:fillRect/>
          </a:stretch>
        </p:blipFill>
        <p:spPr>
          <a:xfrm>
            <a:off x="0" y="302895"/>
            <a:ext cx="9144000" cy="40005"/>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4" name="Content Placeholder 13"/>
          <p:cNvSpPr>
            <a:spLocks noGrp="1"/>
          </p:cNvSpPr>
          <p:nvPr>
            <p:ph sz="quarter" idx="13"/>
          </p:nvPr>
        </p:nvSpPr>
        <p:spPr>
          <a:xfrm>
            <a:off x="457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6" name="Content Placeholder 15"/>
          <p:cNvSpPr>
            <a:spLocks noGrp="1"/>
          </p:cNvSpPr>
          <p:nvPr>
            <p:ph sz="quarter" idx="14"/>
          </p:nvPr>
        </p:nvSpPr>
        <p:spPr>
          <a:xfrm>
            <a:off x="4648200" y="1485900"/>
            <a:ext cx="40386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3" name="Group 14"/>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4/26/2014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pic>
        <p:nvPicPr>
          <p:cNvPr id="14" name="Picture 1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5" name="Text Placeholder 2"/>
          <p:cNvSpPr>
            <a:spLocks noGrp="1"/>
          </p:cNvSpPr>
          <p:nvPr>
            <p:ph type="body" idx="13"/>
          </p:nvPr>
        </p:nvSpPr>
        <p:spPr>
          <a:xfrm>
            <a:off x="4648200" y="1485900"/>
            <a:ext cx="4040188" cy="308372"/>
          </a:xfrm>
        </p:spPr>
        <p:txBody>
          <a:bodyPr lIns="0" rIns="0" anchor="b">
            <a:noAutofit/>
          </a:bodyPr>
          <a:lstStyle>
            <a:lvl1pPr marL="0" indent="0">
              <a:lnSpc>
                <a:spcPct val="100000"/>
              </a:lnSpc>
              <a:buNone/>
              <a:defRPr sz="16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7" name="Content Placeholder 16"/>
          <p:cNvSpPr>
            <a:spLocks noGrp="1"/>
          </p:cNvSpPr>
          <p:nvPr>
            <p:ph sz="quarter" idx="14"/>
          </p:nvPr>
        </p:nvSpPr>
        <p:spPr>
          <a:xfrm>
            <a:off x="457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9" name="Content Placeholder 18"/>
          <p:cNvSpPr>
            <a:spLocks noGrp="1"/>
          </p:cNvSpPr>
          <p:nvPr>
            <p:ph sz="quarter" idx="15"/>
          </p:nvPr>
        </p:nvSpPr>
        <p:spPr>
          <a:xfrm>
            <a:off x="4648200" y="1828800"/>
            <a:ext cx="4038600" cy="2743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16" name="Picture 15" descr="bar_06.png"/>
          <p:cNvPicPr>
            <a:picLocks noChangeAspect="1"/>
          </p:cNvPicPr>
          <p:nvPr/>
        </p:nvPicPr>
        <p:blipFill>
          <a:blip r:embed="rId3">
            <a:duotone>
              <a:schemeClr val="accent5">
                <a:shade val="45000"/>
                <a:satMod val="135000"/>
              </a:schemeClr>
              <a:prstClr val="white"/>
            </a:duotone>
          </a:blip>
          <a:stretch>
            <a:fillRect/>
          </a:stretch>
        </p:blipFill>
        <p:spPr>
          <a:xfrm>
            <a:off x="0" y="302895"/>
            <a:ext cx="9144000" cy="40005"/>
          </a:xfrm>
          <a:prstGeom prst="rect">
            <a:avLst/>
          </a:prstGeom>
        </p:spPr>
      </p:pic>
      <p:grpSp>
        <p:nvGrpSpPr>
          <p:cNvPr id="4" name="Group 17"/>
          <p:cNvGrpSpPr/>
          <p:nvPr/>
        </p:nvGrpSpPr>
        <p:grpSpPr>
          <a:xfrm>
            <a:off x="0" y="4973479"/>
            <a:ext cx="9144000" cy="171450"/>
            <a:chOff x="0" y="6583680"/>
            <a:chExt cx="9144000" cy="228600"/>
          </a:xfrm>
        </p:grpSpPr>
        <p:sp>
          <p:nvSpPr>
            <p:cNvPr id="20" name="Rectangle 1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Date Placeholder 22"/>
          <p:cNvSpPr>
            <a:spLocks noGrp="1"/>
          </p:cNvSpPr>
          <p:nvPr>
            <p:ph type="dt" sz="half" idx="16"/>
          </p:nvPr>
        </p:nvSpPr>
        <p:spPr/>
        <p:txBody>
          <a:bodyPr/>
          <a:lstStyle/>
          <a:p>
            <a:r>
              <a:rPr lang="en-US" dirty="0" smtClean="0"/>
              <a:t>4/26/2014</a:t>
            </a:r>
            <a:endParaRPr lang="en-US" dirty="0"/>
          </a:p>
        </p:txBody>
      </p:sp>
      <p:sp>
        <p:nvSpPr>
          <p:cNvPr id="24" name="Slide Number Placeholder 23"/>
          <p:cNvSpPr>
            <a:spLocks noGrp="1"/>
          </p:cNvSpPr>
          <p:nvPr>
            <p:ph type="sldNum" sz="quarter" idx="17"/>
          </p:nvPr>
        </p:nvSpPr>
        <p:spPr/>
        <p:txBody>
          <a:bodyPr/>
          <a:lstStyle/>
          <a:p>
            <a:fld id="{718CEC25-97A1-48A2-9CC4-22FB7E4FF90C}" type="slidenum">
              <a:rPr lang="en-US" smtClean="0"/>
              <a:t>‹#›</a:t>
            </a:fld>
            <a:endParaRPr lang="en-US"/>
          </a:p>
        </p:txBody>
      </p:sp>
      <p:sp>
        <p:nvSpPr>
          <p:cNvPr id="25" name="Footer Placeholder 24"/>
          <p:cNvSpPr>
            <a:spLocks noGrp="1"/>
          </p:cNvSpPr>
          <p:nvPr>
            <p:ph type="ftr" sz="quarter" idx="18"/>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11" name="Picture 10" descr="bar_06.png"/>
          <p:cNvPicPr>
            <a:picLocks noChangeAspect="1"/>
          </p:cNvPicPr>
          <p:nvPr/>
        </p:nvPicPr>
        <p:blipFill>
          <a:blip r:embed="rId3">
            <a:duotone>
              <a:schemeClr val="accent6">
                <a:shade val="45000"/>
                <a:satMod val="135000"/>
              </a:schemeClr>
              <a:prstClr val="white"/>
            </a:duotone>
          </a:blip>
          <a:stretch>
            <a:fillRect/>
          </a:stretch>
        </p:blipFill>
        <p:spPr>
          <a:xfrm>
            <a:off x="0" y="302895"/>
            <a:ext cx="9144000" cy="40005"/>
          </a:xfrm>
          <a:prstGeom prst="rect">
            <a:avLst/>
          </a:prstGeom>
        </p:spPr>
      </p:pic>
      <p:grpSp>
        <p:nvGrpSpPr>
          <p:cNvPr id="3" name="Group 11"/>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Date Placeholder 15"/>
          <p:cNvSpPr>
            <a:spLocks noGrp="1"/>
          </p:cNvSpPr>
          <p:nvPr>
            <p:ph type="dt" sz="half" idx="10"/>
          </p:nvPr>
        </p:nvSpPr>
        <p:spPr/>
        <p:txBody>
          <a:bodyPr/>
          <a:lstStyle/>
          <a:p>
            <a:r>
              <a:rPr lang="en-US" dirty="0" smtClean="0"/>
              <a:t>4/26/2014</a:t>
            </a:r>
            <a:endParaRPr lang="en-US" dirty="0"/>
          </a:p>
        </p:txBody>
      </p:sp>
      <p:sp>
        <p:nvSpPr>
          <p:cNvPr id="17" name="Slide Number Placeholder 16"/>
          <p:cNvSpPr>
            <a:spLocks noGrp="1"/>
          </p:cNvSpPr>
          <p:nvPr>
            <p:ph type="sldNum" sz="quarter" idx="11"/>
          </p:nvPr>
        </p:nvSpPr>
        <p:spPr/>
        <p:txBody>
          <a:bodyPr/>
          <a:lstStyle/>
          <a:p>
            <a:fld id="{718CEC25-97A1-48A2-9CC4-22FB7E4FF90C}" type="slidenum">
              <a:rPr lang="en-US" smtClean="0"/>
              <a:t>‹#›</a:t>
            </a:fld>
            <a:endParaRPr lang="en-US"/>
          </a:p>
        </p:txBody>
      </p:sp>
      <p:sp>
        <p:nvSpPr>
          <p:cNvPr id="18" name="Footer Placeholder 17"/>
          <p:cNvSpPr>
            <a:spLocks noGrp="1"/>
          </p:cNvSpPr>
          <p:nvPr>
            <p:ph type="ftr" sz="quarter" idx="12"/>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2" name="Group 8"/>
          <p:cNvGrpSpPr/>
          <p:nvPr/>
        </p:nvGrpSpPr>
        <p:grpSpPr>
          <a:xfrm>
            <a:off x="0" y="4973479"/>
            <a:ext cx="9144000" cy="171450"/>
            <a:chOff x="0" y="6583680"/>
            <a:chExt cx="9144000" cy="228600"/>
          </a:xfrm>
        </p:grpSpPr>
        <p:sp>
          <p:nvSpPr>
            <p:cNvPr id="10" name="Rectangle 9"/>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3" name="Date Placeholder 12"/>
          <p:cNvSpPr>
            <a:spLocks noGrp="1"/>
          </p:cNvSpPr>
          <p:nvPr>
            <p:ph type="dt" sz="half" idx="10"/>
          </p:nvPr>
        </p:nvSpPr>
        <p:spPr/>
        <p:txBody>
          <a:bodyPr/>
          <a:lstStyle/>
          <a:p>
            <a:r>
              <a:rPr lang="en-US" dirty="0" smtClean="0"/>
              <a:t>4/26/2014</a:t>
            </a:r>
            <a:endParaRPr lang="en-US" dirty="0"/>
          </a:p>
        </p:txBody>
      </p:sp>
      <p:sp>
        <p:nvSpPr>
          <p:cNvPr id="14" name="Slide Number Placeholder 13"/>
          <p:cNvSpPr>
            <a:spLocks noGrp="1"/>
          </p:cNvSpPr>
          <p:nvPr>
            <p:ph type="sldNum" sz="quarter" idx="11"/>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2"/>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
        <p:nvSpPr>
          <p:cNvPr id="13" name="Text Placeholder 2"/>
          <p:cNvSpPr>
            <a:spLocks noGrp="1"/>
          </p:cNvSpPr>
          <p:nvPr>
            <p:ph type="title"/>
          </p:nvPr>
        </p:nvSpPr>
        <p:spPr>
          <a:xfrm>
            <a:off x="457200" y="1143000"/>
            <a:ext cx="3352800" cy="685800"/>
          </a:xfrm>
        </p:spPr>
        <p:txBody>
          <a:bodyPr lIns="0" rIns="0" anchor="b">
            <a:noAutofit/>
          </a:bodyPr>
          <a:lstStyle>
            <a:lvl1pPr marL="0" indent="0">
              <a:lnSpc>
                <a:spcPct val="100000"/>
              </a:lnSpc>
              <a:buNone/>
              <a:defRPr sz="1800" b="1" i="0" cap="all" spc="1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title style</a:t>
            </a:r>
          </a:p>
        </p:txBody>
      </p:sp>
      <p:sp>
        <p:nvSpPr>
          <p:cNvPr id="15" name="Content Placeholder 14"/>
          <p:cNvSpPr>
            <a:spLocks noGrp="1"/>
          </p:cNvSpPr>
          <p:nvPr>
            <p:ph sz="quarter" idx="14"/>
          </p:nvPr>
        </p:nvSpPr>
        <p:spPr>
          <a:xfrm>
            <a:off x="4419600" y="1143000"/>
            <a:ext cx="4267200" cy="30861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idx="2"/>
          </p:nvPr>
        </p:nvSpPr>
        <p:spPr>
          <a:xfrm>
            <a:off x="457201" y="1885949"/>
            <a:ext cx="3352800" cy="2345436"/>
          </a:xfrm>
        </p:spPr>
        <p:txBody>
          <a:bodyPr/>
          <a:lstStyle>
            <a:lvl1pPr marL="0" indent="0">
              <a:lnSpc>
                <a:spcPct val="150000"/>
              </a:lnSpc>
              <a:spcBef>
                <a:spcPts val="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pic>
        <p:nvPicPr>
          <p:cNvPr id="14" name="Picture 13" descr="bar_06.png"/>
          <p:cNvPicPr>
            <a:picLocks noChangeAspect="1"/>
          </p:cNvPicPr>
          <p:nvPr/>
        </p:nvPicPr>
        <p:blipFill>
          <a:blip r:embed="rId3">
            <a:duotone>
              <a:schemeClr val="accent1">
                <a:shade val="45000"/>
                <a:satMod val="135000"/>
              </a:schemeClr>
              <a:prstClr val="white"/>
            </a:duotone>
          </a:blip>
          <a:stretch>
            <a:fillRect/>
          </a:stretch>
        </p:blipFill>
        <p:spPr>
          <a:xfrm>
            <a:off x="0" y="302895"/>
            <a:ext cx="9144000" cy="40005"/>
          </a:xfrm>
          <a:prstGeom prst="rect">
            <a:avLst/>
          </a:prstGeom>
        </p:spPr>
      </p:pic>
      <p:grpSp>
        <p:nvGrpSpPr>
          <p:cNvPr id="2" name="Group 15"/>
          <p:cNvGrpSpPr/>
          <p:nvPr/>
        </p:nvGrpSpPr>
        <p:grpSpPr>
          <a:xfrm>
            <a:off x="0" y="4973479"/>
            <a:ext cx="9144000" cy="171450"/>
            <a:chOff x="0" y="6583680"/>
            <a:chExt cx="9144000" cy="228600"/>
          </a:xfrm>
        </p:grpSpPr>
        <p:sp>
          <p:nvSpPr>
            <p:cNvPr id="17" name="Rectangle 16"/>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Date Placeholder 19"/>
          <p:cNvSpPr>
            <a:spLocks noGrp="1"/>
          </p:cNvSpPr>
          <p:nvPr>
            <p:ph type="dt" sz="half" idx="15"/>
          </p:nvPr>
        </p:nvSpPr>
        <p:spPr/>
        <p:txBody>
          <a:bodyPr/>
          <a:lstStyle/>
          <a:p>
            <a:r>
              <a:rPr lang="en-US" dirty="0" smtClean="0"/>
              <a:t>4/26/2014</a:t>
            </a:r>
            <a:endParaRPr lang="en-US" dirty="0"/>
          </a:p>
        </p:txBody>
      </p:sp>
      <p:sp>
        <p:nvSpPr>
          <p:cNvPr id="21" name="Slide Number Placeholder 20"/>
          <p:cNvSpPr>
            <a:spLocks noGrp="1"/>
          </p:cNvSpPr>
          <p:nvPr>
            <p:ph type="sldNum" sz="quarter" idx="16"/>
          </p:nvPr>
        </p:nvSpPr>
        <p:spPr/>
        <p:txBody>
          <a:bodyPr/>
          <a:lstStyle/>
          <a:p>
            <a:fld id="{718CEC25-97A1-48A2-9CC4-22FB7E4FF90C}" type="slidenum">
              <a:rPr lang="en-US" smtClean="0"/>
              <a:t>‹#›</a:t>
            </a:fld>
            <a:endParaRPr lang="en-US"/>
          </a:p>
        </p:txBody>
      </p:sp>
      <p:sp>
        <p:nvSpPr>
          <p:cNvPr id="22" name="Footer Placeholder 21"/>
          <p:cNvSpPr>
            <a:spLocks noGrp="1"/>
          </p:cNvSpPr>
          <p:nvPr>
            <p:ph type="ftr" sz="quarter" idx="17"/>
          </p:nvPr>
        </p:nvSpPr>
        <p:spPr/>
        <p:txBody>
          <a:bodyPr/>
          <a:lstStyle/>
          <a:p>
            <a:r>
              <a:rPr lang="en-US" smtClean="0"/>
              <a:t>Bulk Commands</a:t>
            </a:r>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12" name="Group 15"/>
          <p:cNvGrpSpPr/>
          <p:nvPr/>
        </p:nvGrpSpPr>
        <p:grpSpPr>
          <a:xfrm>
            <a:off x="0" y="4973479"/>
            <a:ext cx="9144000" cy="171450"/>
            <a:chOff x="0" y="6583680"/>
            <a:chExt cx="9144000" cy="228600"/>
          </a:xfrm>
        </p:grpSpPr>
        <p:sp>
          <p:nvSpPr>
            <p:cNvPr id="13" name="Rectangle 12"/>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p:cNvSpPr>
            <a:spLocks noGrp="1"/>
          </p:cNvSpPr>
          <p:nvPr>
            <p:ph type="title"/>
          </p:nvPr>
        </p:nvSpPr>
        <p:spPr>
          <a:xfrm>
            <a:off x="457200" y="1145286"/>
            <a:ext cx="3355848" cy="685800"/>
          </a:xfrm>
        </p:spPr>
        <p:txBody>
          <a:bodyPr anchor="b">
            <a:normAutofit/>
          </a:bodyPr>
          <a:lstStyle>
            <a:lvl1pPr algn="l">
              <a:defRPr lang="en-US" sz="1800" b="1" i="0" kern="1200" cap="all" spc="100" baseline="0" dirty="0" smtClean="0">
                <a:solidFill>
                  <a:schemeClr val="tx2"/>
                </a:solidFill>
                <a:latin typeface="+mn-lt"/>
                <a:ea typeface="+mn-ea"/>
                <a:cs typeface="+mn-cs"/>
              </a:defRPr>
            </a:lvl1pPr>
          </a:lstStyle>
          <a:p>
            <a:pPr marL="0" lvl="0" indent="0" algn="l" defTabSz="914400" rtl="0" eaLnBrk="1" latinLnBrk="0" hangingPunct="1">
              <a:lnSpc>
                <a:spcPct val="100000"/>
              </a:lnSpc>
              <a:spcBef>
                <a:spcPct val="20000"/>
              </a:spcBef>
              <a:spcAft>
                <a:spcPts val="600"/>
              </a:spcAft>
              <a:buFont typeface="Wingdings" pitchFamily="2" charset="2"/>
              <a:buNone/>
            </a:pPr>
            <a:r>
              <a:rPr lang="en-US" smtClean="0"/>
              <a:t>Click to edit Master title style</a:t>
            </a:r>
            <a:endParaRPr lang="en-US" dirty="0"/>
          </a:p>
        </p:txBody>
      </p:sp>
      <p:sp>
        <p:nvSpPr>
          <p:cNvPr id="3" name="Picture Placeholder 2"/>
          <p:cNvSpPr>
            <a:spLocks noGrp="1"/>
          </p:cNvSpPr>
          <p:nvPr>
            <p:ph type="pic" idx="1"/>
          </p:nvPr>
        </p:nvSpPr>
        <p:spPr>
          <a:xfrm>
            <a:off x="4425696" y="1165860"/>
            <a:ext cx="4270248" cy="3044952"/>
          </a:xfrm>
          <a:solidFill>
            <a:schemeClr val="bg1"/>
          </a:solidFill>
        </p:spPr>
        <p:txBody>
          <a:bodyPr>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1885950"/>
            <a:ext cx="3355848" cy="2345436"/>
          </a:xfrm>
        </p:spPr>
        <p:txBody>
          <a:bodyPr/>
          <a:lstStyle>
            <a:lvl1pPr marL="0" indent="0">
              <a:lnSpc>
                <a:spcPct val="150000"/>
              </a:lnSpc>
              <a:spcBef>
                <a:spcPts val="0"/>
              </a:spcBef>
              <a:buNone/>
              <a:defRPr lang="en-US" sz="1400" kern="1200" baseline="0" dirty="0" smtClean="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4/26/2014</a:t>
            </a:r>
            <a:endParaRPr lang="en-US" dirty="0"/>
          </a:p>
        </p:txBody>
      </p:sp>
      <p:sp>
        <p:nvSpPr>
          <p:cNvPr id="6" name="Footer Placeholder 5"/>
          <p:cNvSpPr>
            <a:spLocks noGrp="1"/>
          </p:cNvSpPr>
          <p:nvPr>
            <p:ph type="ftr" sz="quarter" idx="11"/>
          </p:nvPr>
        </p:nvSpPr>
        <p:spPr/>
        <p:txBody>
          <a:bodyPr/>
          <a:lstStyle/>
          <a:p>
            <a:r>
              <a:rPr lang="en-US" smtClean="0"/>
              <a:t>Bulk Commands</a:t>
            </a:r>
            <a:endParaRPr lang="en-US"/>
          </a:p>
        </p:txBody>
      </p:sp>
      <p:sp>
        <p:nvSpPr>
          <p:cNvPr id="7" name="Slide Number Placeholder 6"/>
          <p:cNvSpPr>
            <a:spLocks noGrp="1"/>
          </p:cNvSpPr>
          <p:nvPr>
            <p:ph type="sldNum" sz="quarter" idx="12"/>
          </p:nvPr>
        </p:nvSpPr>
        <p:spPr/>
        <p:txBody>
          <a:bodyPr/>
          <a:lstStyle/>
          <a:p>
            <a:fld id="{718CEC25-97A1-48A2-9CC4-22FB7E4FF90C}" type="slidenum">
              <a:rPr lang="en-US" smtClean="0"/>
              <a:t>‹#›</a:t>
            </a:fld>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pic>
        <p:nvPicPr>
          <p:cNvPr id="9" name="Picture 8" descr="bar_06.png"/>
          <p:cNvPicPr>
            <a:picLocks noChangeAspect="1"/>
          </p:cNvPicPr>
          <p:nvPr/>
        </p:nvPicPr>
        <p:blipFill>
          <a:blip r:embed="rId3">
            <a:duotone>
              <a:schemeClr val="accent2">
                <a:shade val="45000"/>
                <a:satMod val="135000"/>
              </a:schemeClr>
              <a:prstClr val="white"/>
            </a:duotone>
          </a:blip>
          <a:stretch>
            <a:fillRect/>
          </a:stretch>
        </p:blipFill>
        <p:spPr>
          <a:xfrm>
            <a:off x="0" y="302895"/>
            <a:ext cx="9144000" cy="40005"/>
          </a:xfrm>
          <a:prstGeom prst="rect">
            <a:avLst/>
          </a:prstGeom>
        </p:spPr>
      </p:pic>
      <p:cxnSp>
        <p:nvCxnSpPr>
          <p:cNvPr id="10" name="Straight Connector 9"/>
          <p:cNvCxnSpPr/>
          <p:nvPr/>
        </p:nvCxnSpPr>
        <p:spPr>
          <a:xfrm>
            <a:off x="4419600" y="1143000"/>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4419600" y="4227909"/>
            <a:ext cx="4267200" cy="119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4/26/2014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smtClean="0"/>
              <a:t>Bulk Commands</a:t>
            </a:r>
            <a:endParaRPr lang="en-US"/>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41814"/>
            <a:ext cx="2057400" cy="4152809"/>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38912"/>
            <a:ext cx="6019800" cy="415594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grpSp>
        <p:nvGrpSpPr>
          <p:cNvPr id="4" name="Group 10"/>
          <p:cNvGrpSpPr/>
          <p:nvPr/>
        </p:nvGrpSpPr>
        <p:grpSpPr>
          <a:xfrm>
            <a:off x="0" y="4973479"/>
            <a:ext cx="9144000" cy="171450"/>
            <a:chOff x="0" y="6583680"/>
            <a:chExt cx="9144000" cy="228600"/>
          </a:xfrm>
        </p:grpSpPr>
        <p:sp>
          <p:nvSpPr>
            <p:cNvPr id="12" name="Rectangle 11"/>
            <p:cNvSpPr/>
            <p:nvPr/>
          </p:nvSpPr>
          <p:spPr>
            <a:xfrm>
              <a:off x="8763000" y="6583680"/>
              <a:ext cx="381000"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142480" y="6583680"/>
              <a:ext cx="1581912" cy="228600"/>
            </a:xfrm>
            <a:prstGeom prst="rect">
              <a:avLst/>
            </a:prstGeom>
            <a:solidFill>
              <a:schemeClr val="bg1">
                <a:alpha val="3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0" y="6583680"/>
              <a:ext cx="7101840" cy="228600"/>
            </a:xfrm>
            <a:prstGeom prst="rect">
              <a:avLst/>
            </a:prstGeom>
            <a:solidFill>
              <a:schemeClr val="bg1">
                <a:alpha val="2980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Date Placeholder 21"/>
          <p:cNvSpPr>
            <a:spLocks noGrp="1"/>
          </p:cNvSpPr>
          <p:nvPr>
            <p:ph type="dt" sz="half" idx="10"/>
          </p:nvPr>
        </p:nvSpPr>
        <p:spPr/>
        <p:txBody>
          <a:bodyPr/>
          <a:lstStyle/>
          <a:p>
            <a:r>
              <a:rPr lang="en-US" dirty="0" smtClean="0"/>
              <a:t>4/26/2014</a:t>
            </a:r>
            <a:endParaRPr lang="en-US" dirty="0"/>
          </a:p>
        </p:txBody>
      </p:sp>
      <p:sp>
        <p:nvSpPr>
          <p:cNvPr id="23" name="Slide Number Placeholder 22"/>
          <p:cNvSpPr>
            <a:spLocks noGrp="1"/>
          </p:cNvSpPr>
          <p:nvPr>
            <p:ph type="sldNum" sz="quarter" idx="11"/>
          </p:nvPr>
        </p:nvSpPr>
        <p:spPr/>
        <p:txBody>
          <a:bodyPr/>
          <a:lstStyle/>
          <a:p>
            <a:fld id="{718CEC25-97A1-48A2-9CC4-22FB7E4FF90C}" type="slidenum">
              <a:rPr lang="en-US" smtClean="0"/>
              <a:t>‹#›</a:t>
            </a:fld>
            <a:endParaRPr lang="en-US"/>
          </a:p>
        </p:txBody>
      </p:sp>
      <p:sp>
        <p:nvSpPr>
          <p:cNvPr id="24" name="Footer Placeholder 23"/>
          <p:cNvSpPr>
            <a:spLocks noGrp="1"/>
          </p:cNvSpPr>
          <p:nvPr>
            <p:ph type="ftr" sz="quarter" idx="12"/>
          </p:nvPr>
        </p:nvSpPr>
        <p:spPr/>
        <p:txBody>
          <a:bodyPr/>
          <a:lstStyle/>
          <a:p>
            <a:r>
              <a:rPr lang="en-US" smtClean="0"/>
              <a:t>Bulk Commands</a:t>
            </a:r>
            <a:endParaRPr lang="en-US"/>
          </a:p>
        </p:txBody>
      </p:sp>
      <p:pic>
        <p:nvPicPr>
          <p:cNvPr id="11" name="Picture 10" descr="bar_06.png"/>
          <p:cNvPicPr>
            <a:picLocks noChangeAspect="1"/>
          </p:cNvPicPr>
          <p:nvPr/>
        </p:nvPicPr>
        <p:blipFill>
          <a:blip r:embed="rId2">
            <a:duotone>
              <a:schemeClr val="accent2">
                <a:shade val="45000"/>
                <a:satMod val="135000"/>
              </a:schemeClr>
              <a:prstClr val="white"/>
            </a:duotone>
          </a:blip>
          <a:stretch>
            <a:fillRect/>
          </a:stretch>
        </p:blipFill>
        <p:spPr>
          <a:xfrm>
            <a:off x="0" y="302895"/>
            <a:ext cx="9144000" cy="40005"/>
          </a:xfrm>
          <a:prstGeom prst="rect">
            <a:avLst/>
          </a:prstGeom>
        </p:spPr>
      </p:pic>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302895"/>
          </a:xfrm>
          <a:prstGeom prst="rect">
            <a:avLst/>
          </a:prstGeom>
        </p:spPr>
      </p:pic>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9144000" cy="5143500"/>
          </a:xfrm>
          <a:prstGeom prst="rect">
            <a:avLst/>
          </a:prstGeom>
          <a:gradFill>
            <a:gsLst>
              <a:gs pos="0">
                <a:schemeClr val="bg1">
                  <a:alpha val="0"/>
                </a:schemeClr>
              </a:gs>
              <a:gs pos="34000">
                <a:srgbClr val="E6E2CF">
                  <a:alpha val="60784"/>
                </a:srgbClr>
              </a:gs>
              <a:gs pos="38000">
                <a:srgbClr val="E6E2CF">
                  <a:alpha val="75686"/>
                </a:srgbClr>
              </a:gs>
              <a:gs pos="100000">
                <a:schemeClr val="bg1">
                  <a:alpha val="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742950"/>
            <a:ext cx="8229600" cy="685800"/>
          </a:xfrm>
          <a:prstGeom prst="rect">
            <a:avLst/>
          </a:prstGeom>
        </p:spPr>
        <p:txBody>
          <a:bodyPr vert="horz" lIns="0" tIns="45720" rIns="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485901"/>
            <a:ext cx="8229600" cy="3108722"/>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162800" y="4957763"/>
            <a:ext cx="1524000" cy="171450"/>
          </a:xfrm>
          <a:prstGeom prst="rect">
            <a:avLst/>
          </a:prstGeom>
        </p:spPr>
        <p:txBody>
          <a:bodyPr vert="horz" lIns="91440" tIns="45720" rIns="91440" bIns="45720" rtlCol="0" anchor="ctr"/>
          <a:lstStyle>
            <a:lvl1pPr algn="r">
              <a:defRPr sz="900" baseline="0">
                <a:solidFill>
                  <a:schemeClr val="tx1"/>
                </a:solidFill>
              </a:defRPr>
            </a:lvl1pPr>
          </a:lstStyle>
          <a:p>
            <a:r>
              <a:rPr lang="en-US" dirty="0" smtClean="0"/>
              <a:t>4/26/2014</a:t>
            </a:r>
            <a:endParaRPr lang="en-US" dirty="0"/>
          </a:p>
        </p:txBody>
      </p:sp>
      <p:sp>
        <p:nvSpPr>
          <p:cNvPr id="5" name="Footer Placeholder 4"/>
          <p:cNvSpPr>
            <a:spLocks noGrp="1"/>
          </p:cNvSpPr>
          <p:nvPr>
            <p:ph type="ftr" sz="quarter" idx="3"/>
          </p:nvPr>
        </p:nvSpPr>
        <p:spPr>
          <a:xfrm>
            <a:off x="457200" y="4957763"/>
            <a:ext cx="6629400" cy="171450"/>
          </a:xfrm>
          <a:prstGeom prst="rect">
            <a:avLst/>
          </a:prstGeom>
        </p:spPr>
        <p:txBody>
          <a:bodyPr vert="horz" lIns="91440" tIns="45720" rIns="91440" bIns="45720" rtlCol="0" anchor="ctr"/>
          <a:lstStyle>
            <a:lvl1pPr algn="r">
              <a:defRPr sz="900" baseline="0">
                <a:solidFill>
                  <a:schemeClr val="tx1"/>
                </a:solidFill>
              </a:defRPr>
            </a:lvl1pPr>
          </a:lstStyle>
          <a:p>
            <a:r>
              <a:rPr lang="en-US" smtClean="0"/>
              <a:t>Bulk Commands</a:t>
            </a:r>
            <a:endParaRPr lang="en-US"/>
          </a:p>
        </p:txBody>
      </p:sp>
      <p:sp>
        <p:nvSpPr>
          <p:cNvPr id="6" name="Slide Number Placeholder 5"/>
          <p:cNvSpPr>
            <a:spLocks noGrp="1"/>
          </p:cNvSpPr>
          <p:nvPr>
            <p:ph type="sldNum" sz="quarter" idx="4"/>
          </p:nvPr>
        </p:nvSpPr>
        <p:spPr>
          <a:xfrm>
            <a:off x="8742680" y="4957763"/>
            <a:ext cx="381000" cy="171450"/>
          </a:xfrm>
          <a:prstGeom prst="rect">
            <a:avLst/>
          </a:prstGeom>
        </p:spPr>
        <p:txBody>
          <a:bodyPr vert="horz" lIns="91440" tIns="45720" rIns="91440" bIns="45720" rtlCol="0" anchor="ctr"/>
          <a:lstStyle>
            <a:lvl1pPr algn="r">
              <a:defRPr sz="900" baseline="0">
                <a:solidFill>
                  <a:schemeClr val="tx1"/>
                </a:solidFill>
              </a:defRPr>
            </a:lvl1pPr>
          </a:lstStyle>
          <a:p>
            <a:fld id="{718CEC25-97A1-48A2-9CC4-22FB7E4FF9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4081" r:id="rId1"/>
    <p:sldLayoutId id="2147484082" r:id="rId2"/>
    <p:sldLayoutId id="2147484083" r:id="rId3"/>
    <p:sldLayoutId id="2147484084" r:id="rId4"/>
    <p:sldLayoutId id="2147484085" r:id="rId5"/>
    <p:sldLayoutId id="2147484086" r:id="rId6"/>
    <p:sldLayoutId id="2147484087" r:id="rId7"/>
    <p:sldLayoutId id="2147484088" r:id="rId8"/>
    <p:sldLayoutId id="2147484089" r:id="rId9"/>
    <p:sldLayoutId id="2147484090" r:id="rId10"/>
    <p:sldLayoutId id="2147484091" r:id="rId11"/>
  </p:sldLayoutIdLst>
  <p:timing>
    <p:tnLst>
      <p:par>
        <p:cTn id="1" dur="indefinite" restart="never" nodeType="tmRoot"/>
      </p:par>
    </p:tnLst>
  </p:timing>
  <p:hf hdr="0"/>
  <p:txStyles>
    <p:titleStyle>
      <a:lvl1pPr algn="l" defTabSz="914400" rtl="0" eaLnBrk="1" latinLnBrk="0" hangingPunct="1">
        <a:spcBef>
          <a:spcPct val="0"/>
        </a:spcBef>
        <a:buNone/>
        <a:defRPr sz="36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Font typeface="Wingdings" pitchFamily="2" charset="2"/>
        <a:buChar char="§"/>
        <a:defRPr sz="2000" kern="1200" baseline="0">
          <a:solidFill>
            <a:schemeClr val="tx2"/>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Char char="§"/>
        <a:defRPr sz="1600" kern="1200" baseline="0">
          <a:solidFill>
            <a:schemeClr val="tx2"/>
          </a:solidFill>
          <a:latin typeface="+mn-lt"/>
          <a:ea typeface="+mn-ea"/>
          <a:cs typeface="+mn-cs"/>
        </a:defRPr>
      </a:lvl2pPr>
      <a:lvl3pPr marL="1143000" indent="-228600" algn="l" defTabSz="914400" rtl="0" eaLnBrk="1" latinLnBrk="0" hangingPunct="1">
        <a:lnSpc>
          <a:spcPct val="100000"/>
        </a:lnSpc>
        <a:spcBef>
          <a:spcPct val="20000"/>
        </a:spcBef>
        <a:spcAft>
          <a:spcPts val="600"/>
        </a:spcAft>
        <a:buFont typeface="Wingdings" pitchFamily="2" charset="2"/>
        <a:buNone/>
        <a:defRPr sz="1400" kern="1200" baseline="0">
          <a:solidFill>
            <a:schemeClr val="tx2"/>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1">
            <a:lumMod val="50000"/>
            <a:lumOff val="50000"/>
          </a:schemeClr>
        </a:buClr>
        <a:buFont typeface="Wingdings" pitchFamily="2" charset="2"/>
        <a:buNone/>
        <a:defRPr sz="1400" kern="1200" baseline="0">
          <a:solidFill>
            <a:schemeClr val="tx2"/>
          </a:solidFill>
          <a:latin typeface="+mn-lt"/>
          <a:ea typeface="+mn-ea"/>
          <a:cs typeface="+mn-cs"/>
        </a:defRPr>
      </a:lvl5pPr>
      <a:lvl6pPr marL="25146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6pPr>
      <a:lvl7pPr marL="29718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7pPr>
      <a:lvl8pPr marL="34290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8pPr>
      <a:lvl9pPr marL="3886200" indent="-228600" algn="l" defTabSz="914400" rtl="0" eaLnBrk="1" latinLnBrk="0" hangingPunct="1">
        <a:lnSpc>
          <a:spcPct val="100000"/>
        </a:lnSpc>
        <a:spcBef>
          <a:spcPct val="20000"/>
        </a:spcBef>
        <a:spcAft>
          <a:spcPts val="600"/>
        </a:spcAft>
        <a:buFontTx/>
        <a:buNone/>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9550"/>
            <a:ext cx="6781800" cy="1066800"/>
          </a:xfrm>
        </p:spPr>
        <p:txBody>
          <a:bodyPr/>
          <a:lstStyle/>
          <a:p>
            <a:r>
              <a:rPr lang="en-US" sz="3600" dirty="0" smtClean="0"/>
              <a:t>Using R inside your data warehouse</a:t>
            </a:r>
            <a:endParaRPr lang="en-US" sz="3600" dirty="0"/>
          </a:p>
        </p:txBody>
      </p:sp>
      <p:sp>
        <p:nvSpPr>
          <p:cNvPr id="3" name="Subtitle 2"/>
          <p:cNvSpPr>
            <a:spLocks noGrp="1"/>
          </p:cNvSpPr>
          <p:nvPr>
            <p:ph type="subTitle" idx="1"/>
          </p:nvPr>
        </p:nvSpPr>
        <p:spPr>
          <a:xfrm>
            <a:off x="457200" y="1276350"/>
            <a:ext cx="6019800" cy="495302"/>
          </a:xfrm>
        </p:spPr>
        <p:txBody>
          <a:bodyPr>
            <a:normAutofit/>
          </a:bodyPr>
          <a:lstStyle/>
          <a:p>
            <a:r>
              <a:rPr lang="en-US" dirty="0" smtClean="0"/>
              <a:t>By Lloyd Albin</a:t>
            </a:r>
            <a:endParaRPr lang="en-US" dirty="0"/>
          </a:p>
        </p:txBody>
      </p:sp>
      <p:sp>
        <p:nvSpPr>
          <p:cNvPr id="6" name="Date Placeholder 5"/>
          <p:cNvSpPr>
            <a:spLocks noGrp="1"/>
          </p:cNvSpPr>
          <p:nvPr>
            <p:ph type="dt" sz="half" idx="10"/>
          </p:nvPr>
        </p:nvSpPr>
        <p:spPr/>
        <p:txBody>
          <a:bodyPr/>
          <a:lstStyle/>
          <a:p>
            <a:r>
              <a:rPr lang="en-US" dirty="0" smtClean="0"/>
              <a:t>12/1/2015</a:t>
            </a:r>
            <a:endParaRPr lang="en-US" dirty="0"/>
          </a:p>
        </p:txBody>
      </p:sp>
      <p:sp>
        <p:nvSpPr>
          <p:cNvPr id="4" name="Slide Number Placeholder 3"/>
          <p:cNvSpPr>
            <a:spLocks noGrp="1"/>
          </p:cNvSpPr>
          <p:nvPr>
            <p:ph type="sldNum" sz="quarter" idx="11"/>
          </p:nvPr>
        </p:nvSpPr>
        <p:spPr/>
        <p:txBody>
          <a:bodyPr/>
          <a:lstStyle/>
          <a:p>
            <a:fld id="{718CEC25-97A1-48A2-9CC4-22FB7E4FF90C}" type="slidenum">
              <a:rPr lang="en-US" smtClean="0"/>
              <a:t>1</a:t>
            </a:fld>
            <a:endParaRPr lang="en-US"/>
          </a:p>
        </p:txBody>
      </p:sp>
      <p:sp>
        <p:nvSpPr>
          <p:cNvPr id="5" name="Footer Placeholder 4"/>
          <p:cNvSpPr>
            <a:spLocks noGrp="1"/>
          </p:cNvSpPr>
          <p:nvPr>
            <p:ph type="ftr" sz="quarter" idx="12"/>
          </p:nvPr>
        </p:nvSpPr>
        <p:spPr/>
        <p:txBody>
          <a:bodyPr/>
          <a:lstStyle/>
          <a:p>
            <a:r>
              <a:rPr lang="en-US" dirty="0"/>
              <a:t>Using R inside your data warehouse</a:t>
            </a:r>
          </a:p>
        </p:txBody>
      </p:sp>
    </p:spTree>
    <p:extLst>
      <p:ext uri="{BB962C8B-B14F-4D97-AF65-F5344CB8AC3E}">
        <p14:creationId xmlns:p14="http://schemas.microsoft.com/office/powerpoint/2010/main" val="1489848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Problem</a:t>
            </a:r>
            <a:endParaRPr lang="en-US" dirty="0"/>
          </a:p>
        </p:txBody>
      </p:sp>
      <p:sp>
        <p:nvSpPr>
          <p:cNvPr id="8" name="Content Placeholder 7"/>
          <p:cNvSpPr>
            <a:spLocks noGrp="1"/>
          </p:cNvSpPr>
          <p:nvPr>
            <p:ph sz="quarter" idx="13"/>
          </p:nvPr>
        </p:nvSpPr>
        <p:spPr/>
        <p:txBody>
          <a:bodyPr>
            <a:normAutofit fontScale="85000" lnSpcReduction="20000"/>
          </a:bodyPr>
          <a:lstStyle/>
          <a:p>
            <a:pPr marL="0" indent="0">
              <a:buNone/>
            </a:pPr>
            <a:r>
              <a:rPr lang="en-US" dirty="0" smtClean="0"/>
              <a:t>This table is adding 100,000+ rows of data an hour. We have created a view on this data that reduces the data to one row per day, but that means that after 10 days worth of data we have hit Excel’s row limit of 1,048,576 rows and can no longer use the pivot table and graphing in Excel.</a:t>
            </a:r>
          </a:p>
          <a:p>
            <a:pPr marL="0" indent="0">
              <a:buNone/>
            </a:pPr>
            <a:r>
              <a:rPr lang="en-US" dirty="0" smtClean="0"/>
              <a:t>This left me with a problem of how to look at this data when I did not have an application that could deal with this much data.</a:t>
            </a:r>
          </a:p>
          <a:p>
            <a:pPr marL="0" indent="0">
              <a:buNone/>
            </a:pPr>
            <a:r>
              <a:rPr lang="en-US" dirty="0" smtClean="0"/>
              <a:t>In reading some presentations on Data Warehousing and Postgres, I saw people adding R into the Data Warehouse.</a:t>
            </a:r>
            <a:endParaRPr lang="en-US" dirty="0"/>
          </a:p>
        </p:txBody>
      </p:sp>
      <p:sp>
        <p:nvSpPr>
          <p:cNvPr id="9" name="Content Placeholder 8"/>
          <p:cNvSpPr>
            <a:spLocks noGrp="1"/>
          </p:cNvSpPr>
          <p:nvPr>
            <p:ph sz="quarter" idx="14"/>
          </p:nvPr>
        </p:nvSpPr>
        <p:spPr/>
        <p:txBody>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pg_table_size</a:t>
            </a:r>
            <a:r>
              <a:rPr lang="en-US" sz="1000" dirty="0">
                <a:solidFill>
                  <a:srgbClr val="000000"/>
                </a:solidFill>
                <a:latin typeface="Consolas"/>
              </a:rPr>
              <a:t>(</a:t>
            </a:r>
            <a:r>
              <a:rPr lang="en-US" sz="1000" dirty="0">
                <a:solidFill>
                  <a:srgbClr val="FF0000"/>
                </a:solidFill>
                <a:latin typeface="Consolas"/>
              </a:rPr>
              <a:t>'</a:t>
            </a:r>
            <a:r>
              <a:rPr lang="en-US" sz="1000" dirty="0" err="1">
                <a:solidFill>
                  <a:srgbClr val="FF0000"/>
                </a:solidFill>
                <a:latin typeface="Consolas"/>
              </a:rPr>
              <a:t>ist.index_bloat</a:t>
            </a:r>
            <a:r>
              <a:rPr lang="en-US" sz="1000" dirty="0">
                <a:solidFill>
                  <a:srgbClr val="FF0000"/>
                </a:solidFill>
                <a:latin typeface="Consolas"/>
              </a:rPr>
              <a:t>'</a:t>
            </a:r>
            <a:r>
              <a:rPr lang="en-US" sz="1000" dirty="0">
                <a:solidFill>
                  <a:srgbClr val="000000"/>
                </a:solidFill>
                <a:latin typeface="Consolas"/>
              </a:rPr>
              <a:t>::</a:t>
            </a:r>
            <a:r>
              <a:rPr lang="en-US" sz="1000" dirty="0" err="1">
                <a:solidFill>
                  <a:srgbClr val="000000"/>
                </a:solidFill>
                <a:latin typeface="Consolas"/>
              </a:rPr>
              <a:t>regclass</a:t>
            </a:r>
            <a:r>
              <a:rPr lang="en-US" sz="1000" dirty="0">
                <a:solidFill>
                  <a:srgbClr val="000000"/>
                </a:solidFill>
                <a:latin typeface="Consolas"/>
              </a:rPr>
              <a:t>), </a:t>
            </a:r>
            <a:r>
              <a:rPr lang="en-US" sz="1000" dirty="0" err="1">
                <a:solidFill>
                  <a:srgbClr val="000000"/>
                </a:solidFill>
                <a:latin typeface="Consolas"/>
              </a:rPr>
              <a:t>pg_size_pretty</a:t>
            </a:r>
            <a:r>
              <a:rPr lang="en-US" sz="1000" dirty="0">
                <a:solidFill>
                  <a:srgbClr val="000000"/>
                </a:solidFill>
                <a:latin typeface="Consolas"/>
              </a:rPr>
              <a:t>(</a:t>
            </a:r>
            <a:r>
              <a:rPr lang="en-US" sz="1000" dirty="0" err="1">
                <a:solidFill>
                  <a:srgbClr val="000000"/>
                </a:solidFill>
                <a:latin typeface="Consolas"/>
              </a:rPr>
              <a:t>pg_table_size</a:t>
            </a:r>
            <a:r>
              <a:rPr lang="en-US" sz="1000" dirty="0">
                <a:solidFill>
                  <a:srgbClr val="000000"/>
                </a:solidFill>
                <a:latin typeface="Consolas"/>
              </a:rPr>
              <a:t>(</a:t>
            </a:r>
            <a:r>
              <a:rPr lang="en-US" sz="1000" dirty="0">
                <a:solidFill>
                  <a:srgbClr val="FF0000"/>
                </a:solidFill>
                <a:latin typeface="Consolas"/>
              </a:rPr>
              <a:t>'</a:t>
            </a:r>
            <a:r>
              <a:rPr lang="en-US" sz="1000" dirty="0" err="1">
                <a:solidFill>
                  <a:srgbClr val="FF0000"/>
                </a:solidFill>
                <a:latin typeface="Consolas"/>
              </a:rPr>
              <a:t>ist.index_bloat</a:t>
            </a:r>
            <a:r>
              <a:rPr lang="en-US" sz="1000" dirty="0">
                <a:solidFill>
                  <a:srgbClr val="FF0000"/>
                </a:solidFill>
                <a:latin typeface="Consolas"/>
              </a:rPr>
              <a:t>'</a:t>
            </a:r>
            <a:r>
              <a:rPr lang="en-US" sz="1000" dirty="0">
                <a:solidFill>
                  <a:srgbClr val="000000"/>
                </a:solidFill>
                <a:latin typeface="Consolas"/>
              </a:rPr>
              <a:t>::</a:t>
            </a:r>
            <a:r>
              <a:rPr lang="en-US" sz="1000" dirty="0" err="1">
                <a:solidFill>
                  <a:srgbClr val="000000"/>
                </a:solidFill>
                <a:latin typeface="Consolas"/>
              </a:rPr>
              <a:t>regclass</a:t>
            </a:r>
            <a:r>
              <a:rPr lang="en-US" sz="1000" dirty="0" smtClean="0">
                <a:solidFill>
                  <a:srgbClr val="000000"/>
                </a:solidFill>
                <a:latin typeface="Consolas"/>
              </a:rPr>
              <a:t>));</a:t>
            </a:r>
            <a:endParaRPr lang="en-US" sz="1000" dirty="0">
              <a:latin typeface="Consolas"/>
            </a:endParaRPr>
          </a:p>
          <a:p>
            <a:pPr marL="0" indent="0">
              <a:buNone/>
            </a:pPr>
            <a:endParaRPr lang="en-US" dirty="0"/>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graphicFrame>
        <p:nvGraphicFramePr>
          <p:cNvPr id="10" name="Content Placeholder 8"/>
          <p:cNvGraphicFramePr>
            <a:graphicFrameLocks/>
          </p:cNvGraphicFramePr>
          <p:nvPr>
            <p:extLst>
              <p:ext uri="{D42A27DB-BD31-4B8C-83A1-F6EECF244321}">
                <p14:modId xmlns:p14="http://schemas.microsoft.com/office/powerpoint/2010/main" val="2299095728"/>
              </p:ext>
            </p:extLst>
          </p:nvPr>
        </p:nvGraphicFramePr>
        <p:xfrm>
          <a:off x="4648200" y="2190750"/>
          <a:ext cx="4038600" cy="487680"/>
        </p:xfrm>
        <a:graphic>
          <a:graphicData uri="http://schemas.openxmlformats.org/drawingml/2006/table">
            <a:tbl>
              <a:tblPr firstRow="1" bandRow="1">
                <a:tableStyleId>{5C22544A-7EE6-4342-B048-85BDC9FD1C3A}</a:tableStyleId>
              </a:tblPr>
              <a:tblGrid>
                <a:gridCol w="2019300"/>
                <a:gridCol w="2019300"/>
              </a:tblGrid>
              <a:tr h="123825">
                <a:tc>
                  <a:txBody>
                    <a:bodyPr/>
                    <a:lstStyle/>
                    <a:p>
                      <a:r>
                        <a:rPr lang="en-US" sz="1000" dirty="0" err="1" smtClean="0"/>
                        <a:t>pg_table_size</a:t>
                      </a:r>
                      <a:endParaRPr lang="en-US" sz="1000" dirty="0"/>
                    </a:p>
                  </a:txBody>
                  <a:tcPr/>
                </a:tc>
                <a:tc>
                  <a:txBody>
                    <a:bodyPr/>
                    <a:lstStyle/>
                    <a:p>
                      <a:r>
                        <a:rPr lang="en-US" sz="1000" dirty="0" err="1" smtClean="0"/>
                        <a:t>pg_size_pretty</a:t>
                      </a:r>
                      <a:endParaRPr lang="en-US" sz="1000" dirty="0"/>
                    </a:p>
                  </a:txBody>
                  <a:tcPr/>
                </a:tc>
              </a:tr>
              <a:tr h="123825">
                <a:tc>
                  <a:txBody>
                    <a:bodyPr/>
                    <a:lstStyle/>
                    <a:p>
                      <a:r>
                        <a:rPr lang="en-US" sz="1000" dirty="0" smtClean="0"/>
                        <a:t>95516532736</a:t>
                      </a:r>
                      <a:endParaRPr lang="en-US" sz="1000" dirty="0"/>
                    </a:p>
                  </a:txBody>
                  <a:tcPr/>
                </a:tc>
                <a:tc>
                  <a:txBody>
                    <a:bodyPr/>
                    <a:lstStyle/>
                    <a:p>
                      <a:r>
                        <a:rPr lang="en-US" sz="1000" dirty="0" smtClean="0"/>
                        <a:t>89 GB</a:t>
                      </a:r>
                      <a:endParaRPr lang="en-US" sz="1000" dirty="0"/>
                    </a:p>
                  </a:txBody>
                  <a:tcPr/>
                </a:tc>
              </a:tr>
            </a:tbl>
          </a:graphicData>
        </a:graphic>
      </p:graphicFrame>
    </p:spTree>
    <p:extLst>
      <p:ext uri="{BB962C8B-B14F-4D97-AF65-F5344CB8AC3E}">
        <p14:creationId xmlns:p14="http://schemas.microsoft.com/office/powerpoint/2010/main" val="7790025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R Graph Examples</a:t>
            </a:r>
            <a:endParaRPr lang="en-US" dirty="0"/>
          </a:p>
        </p:txBody>
      </p:sp>
      <p:sp>
        <p:nvSpPr>
          <p:cNvPr id="8" name="Content Placeholder 7"/>
          <p:cNvSpPr>
            <a:spLocks noGrp="1"/>
          </p:cNvSpPr>
          <p:nvPr>
            <p:ph idx="1"/>
          </p:nvPr>
        </p:nvSpPr>
        <p:spPr/>
        <p:txBody>
          <a:bodyPr>
            <a:normAutofit/>
          </a:bodyPr>
          <a:lstStyle/>
          <a:p>
            <a:pPr marL="0" indent="0">
              <a:buNone/>
            </a:pPr>
            <a:endParaRPr lang="en-US" dirty="0"/>
          </a:p>
        </p:txBody>
      </p:sp>
      <p:sp>
        <p:nvSpPr>
          <p:cNvPr id="4" name="Date Placeholder 3"/>
          <p:cNvSpPr>
            <a:spLocks noGrp="1"/>
          </p:cNvSpPr>
          <p:nvPr>
            <p:ph type="dt" sz="half" idx="10"/>
          </p:nvPr>
        </p:nvSpPr>
        <p:spPr/>
        <p:txBody>
          <a:bodyPr/>
          <a:lstStyle/>
          <a:p>
            <a:r>
              <a:rPr lang="en-US" dirty="0" smtClean="0"/>
              <a:t>12/1/2015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3</a:t>
            </a:fld>
            <a:endParaRPr lang="en-US"/>
          </a:p>
        </p:txBody>
      </p:sp>
      <p:sp>
        <p:nvSpPr>
          <p:cNvPr id="6" name="Footer Placeholder 5"/>
          <p:cNvSpPr>
            <a:spLocks noGrp="1"/>
          </p:cNvSpPr>
          <p:nvPr>
            <p:ph type="ftr" sz="quarter" idx="12"/>
          </p:nvPr>
        </p:nvSpPr>
        <p:spPr/>
        <p:txBody>
          <a:bodyPr/>
          <a:lstStyle/>
          <a:p>
            <a:r>
              <a:rPr lang="en-US" dirty="0"/>
              <a:t>Using R inside your data warehouse</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7200" y="1504950"/>
            <a:ext cx="1828800" cy="16112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5828" y="1493458"/>
            <a:ext cx="2664556" cy="1634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29200" y="1493458"/>
            <a:ext cx="1634261" cy="1634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3257550"/>
            <a:ext cx="2179015" cy="1634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67000" y="3257549"/>
            <a:ext cx="2418208" cy="16342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53371" y="3257550"/>
            <a:ext cx="2798390" cy="16342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4"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05600" y="1484706"/>
            <a:ext cx="2081212" cy="16338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58716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Setting up R</a:t>
            </a:r>
            <a:endParaRPr lang="en-US" dirty="0"/>
          </a:p>
        </p:txBody>
      </p:sp>
      <p:sp>
        <p:nvSpPr>
          <p:cNvPr id="8" name="Text Placeholder 7"/>
          <p:cNvSpPr>
            <a:spLocks noGrp="1"/>
          </p:cNvSpPr>
          <p:nvPr>
            <p:ph type="body"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12/1/2015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4</a:t>
            </a:fld>
            <a:endParaRPr lang="en-US"/>
          </a:p>
        </p:txBody>
      </p:sp>
      <p:sp>
        <p:nvSpPr>
          <p:cNvPr id="6" name="Footer Placeholder 5"/>
          <p:cNvSpPr>
            <a:spLocks noGrp="1"/>
          </p:cNvSpPr>
          <p:nvPr>
            <p:ph type="ftr" sz="quarter" idx="12"/>
          </p:nvPr>
        </p:nvSpPr>
        <p:spPr/>
        <p:txBody>
          <a:bodyPr/>
          <a:lstStyle/>
          <a:p>
            <a:r>
              <a:rPr lang="en-US" dirty="0"/>
              <a:t>Using R inside your data warehouse</a:t>
            </a:r>
          </a:p>
        </p:txBody>
      </p:sp>
    </p:spTree>
    <p:extLst>
      <p:ext uri="{BB962C8B-B14F-4D97-AF65-F5344CB8AC3E}">
        <p14:creationId xmlns:p14="http://schemas.microsoft.com/office/powerpoint/2010/main" val="1552985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Downloading &amp; Installing R</a:t>
            </a:r>
            <a:endParaRPr lang="en-US" dirty="0"/>
          </a:p>
        </p:txBody>
      </p:sp>
      <p:sp>
        <p:nvSpPr>
          <p:cNvPr id="8" name="Content Placeholder 7"/>
          <p:cNvSpPr>
            <a:spLocks noGrp="1"/>
          </p:cNvSpPr>
          <p:nvPr>
            <p:ph sz="quarter" idx="13"/>
          </p:nvPr>
        </p:nvSpPr>
        <p:spPr/>
        <p:txBody>
          <a:bodyPr/>
          <a:lstStyle/>
          <a:p>
            <a:pPr marL="0" indent="0">
              <a:buNone/>
            </a:pPr>
            <a:r>
              <a:rPr lang="en-US" dirty="0" smtClean="0"/>
              <a:t>Because I don’t have this in production use yet, I set this up on my Windows Desktop using a foreign data table into the view.</a:t>
            </a:r>
          </a:p>
          <a:p>
            <a:pPr marL="0" indent="0">
              <a:buNone/>
            </a:pPr>
            <a:r>
              <a:rPr lang="en-US" dirty="0" smtClean="0"/>
              <a:t>Current Version 3.2.2 (32/64 bit)</a:t>
            </a:r>
          </a:p>
          <a:p>
            <a:pPr marL="0" indent="0">
              <a:buNone/>
            </a:pPr>
            <a:r>
              <a:rPr lang="en-US" dirty="0"/>
              <a:t>Just run the windows installer that comes inside the </a:t>
            </a:r>
            <a:r>
              <a:rPr lang="en-US" dirty="0" smtClean="0"/>
              <a:t>download</a:t>
            </a:r>
            <a:r>
              <a:rPr lang="en-US" dirty="0"/>
              <a:t>.</a:t>
            </a:r>
          </a:p>
          <a:p>
            <a:pPr marL="0" indent="0">
              <a:buNone/>
            </a:pPr>
            <a:endParaRPr lang="en-US" dirty="0"/>
          </a:p>
        </p:txBody>
      </p:sp>
      <p:sp>
        <p:nvSpPr>
          <p:cNvPr id="9" name="Content Placeholder 8"/>
          <p:cNvSpPr>
            <a:spLocks noGrp="1"/>
          </p:cNvSpPr>
          <p:nvPr>
            <p:ph sz="quarter" idx="14"/>
          </p:nvPr>
        </p:nvSpPr>
        <p:spPr/>
        <p:txBody>
          <a:bodyPr>
            <a:normAutofit/>
          </a:bodyPr>
          <a:lstStyle/>
          <a:p>
            <a:pPr marL="0" indent="0">
              <a:buNone/>
            </a:pPr>
            <a:r>
              <a:rPr lang="en-US" sz="1200" dirty="0"/>
              <a:t>https://cran.r-project.org/bin/windows/base/</a:t>
            </a: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5</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388597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Downloading </a:t>
            </a:r>
            <a:r>
              <a:rPr lang="en-US" dirty="0" err="1" smtClean="0"/>
              <a:t>plr</a:t>
            </a:r>
            <a:endParaRPr lang="en-US" dirty="0"/>
          </a:p>
        </p:txBody>
      </p:sp>
      <p:sp>
        <p:nvSpPr>
          <p:cNvPr id="3" name="Content Placeholder 2"/>
          <p:cNvSpPr>
            <a:spLocks noGrp="1"/>
          </p:cNvSpPr>
          <p:nvPr>
            <p:ph sz="quarter" idx="13"/>
          </p:nvPr>
        </p:nvSpPr>
        <p:spPr/>
        <p:txBody>
          <a:bodyPr>
            <a:normAutofit/>
          </a:bodyPr>
          <a:lstStyle/>
          <a:p>
            <a:pPr marL="0" indent="0">
              <a:buNone/>
            </a:pPr>
            <a:r>
              <a:rPr lang="en-US" sz="1800" dirty="0" smtClean="0"/>
              <a:t>You will need to download the DLL for windows, RPM for some Linux machines for the Source Code.</a:t>
            </a:r>
          </a:p>
          <a:p>
            <a:pPr marL="0" indent="0">
              <a:buNone/>
            </a:pPr>
            <a:r>
              <a:rPr lang="en-US" sz="1800" dirty="0" smtClean="0"/>
              <a:t>The current releases are:</a:t>
            </a:r>
            <a:br>
              <a:rPr lang="en-US" sz="1800" dirty="0" smtClean="0"/>
            </a:br>
            <a:r>
              <a:rPr lang="en-US" sz="1800" dirty="0" smtClean="0"/>
              <a:t>plr-8.3.0.16 for PostgreSQL 8.3 &amp; higher</a:t>
            </a:r>
            <a:br>
              <a:rPr lang="en-US" sz="1800" dirty="0" smtClean="0"/>
            </a:br>
            <a:r>
              <a:rPr lang="en-US" sz="1800" dirty="0" smtClean="0"/>
              <a:t>plr-8.2.0.10 for PostgreSQL 8.2</a:t>
            </a:r>
          </a:p>
          <a:p>
            <a:pPr marL="0" indent="0">
              <a:buNone/>
            </a:pPr>
            <a:r>
              <a:rPr lang="en-US" sz="1800" dirty="0" smtClean="0"/>
              <a:t>Available in both 32bit or 64bit. Download or compile the correct edition to match the version of Postgres you are running.</a:t>
            </a:r>
            <a:endParaRPr lang="en-US" sz="1800" dirty="0"/>
          </a:p>
        </p:txBody>
      </p:sp>
      <p:sp>
        <p:nvSpPr>
          <p:cNvPr id="7" name="Content Placeholder 6"/>
          <p:cNvSpPr>
            <a:spLocks noGrp="1"/>
          </p:cNvSpPr>
          <p:nvPr>
            <p:ph sz="quarter" idx="14"/>
          </p:nvPr>
        </p:nvSpPr>
        <p:spPr/>
        <p:txBody>
          <a:bodyPr>
            <a:normAutofit/>
          </a:bodyPr>
          <a:lstStyle/>
          <a:p>
            <a:pPr marL="0" indent="0">
              <a:buNone/>
            </a:pPr>
            <a:r>
              <a:rPr lang="en-US" sz="1200" dirty="0"/>
              <a:t>http://www.joeconway.com/plr/</a:t>
            </a: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6</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1041245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Installing </a:t>
            </a:r>
            <a:r>
              <a:rPr lang="en-US" dirty="0" err="1" smtClean="0"/>
              <a:t>plr</a:t>
            </a:r>
            <a:endParaRPr lang="en-US" dirty="0"/>
          </a:p>
        </p:txBody>
      </p:sp>
      <p:sp>
        <p:nvSpPr>
          <p:cNvPr id="3" name="Content Placeholder 2"/>
          <p:cNvSpPr>
            <a:spLocks noGrp="1"/>
          </p:cNvSpPr>
          <p:nvPr>
            <p:ph idx="1"/>
          </p:nvPr>
        </p:nvSpPr>
        <p:spPr/>
        <p:txBody>
          <a:bodyPr>
            <a:normAutofit fontScale="47500" lnSpcReduction="20000"/>
          </a:bodyPr>
          <a:lstStyle/>
          <a:p>
            <a:pPr marL="0" indent="0">
              <a:buNone/>
            </a:pPr>
            <a:r>
              <a:rPr lang="en-US" dirty="0"/>
              <a:t>In the instructions below</a:t>
            </a:r>
            <a:r>
              <a:rPr lang="en-US" dirty="0" smtClean="0"/>
              <a:t>:</a:t>
            </a:r>
            <a:br>
              <a:rPr lang="en-US" dirty="0" smtClean="0"/>
            </a:br>
            <a:r>
              <a:rPr lang="en-US" dirty="0"/>
              <a:t>	PostgreSQL is installed to &lt;</a:t>
            </a:r>
            <a:r>
              <a:rPr lang="en-US" dirty="0" err="1"/>
              <a:t>pgdir</a:t>
            </a:r>
            <a:r>
              <a:rPr lang="en-US" dirty="0" smtClean="0"/>
              <a:t>&gt;</a:t>
            </a:r>
            <a:br>
              <a:rPr lang="en-US" dirty="0" smtClean="0"/>
            </a:br>
            <a:r>
              <a:rPr lang="en-US" dirty="0"/>
              <a:t>	R is installed to &lt;</a:t>
            </a:r>
            <a:r>
              <a:rPr lang="en-US" dirty="0" err="1"/>
              <a:t>rdir</a:t>
            </a:r>
            <a:r>
              <a:rPr lang="en-US" dirty="0" smtClean="0"/>
              <a:t>&gt;</a:t>
            </a:r>
          </a:p>
          <a:p>
            <a:pPr marL="0" indent="0">
              <a:buNone/>
            </a:pPr>
            <a:r>
              <a:rPr lang="en-US" dirty="0" smtClean="0"/>
              <a:t>For </a:t>
            </a:r>
            <a:r>
              <a:rPr lang="en-US" dirty="0"/>
              <a:t>example, these directories might be</a:t>
            </a:r>
            <a:r>
              <a:rPr lang="en-US" dirty="0" smtClean="0"/>
              <a:t>:</a:t>
            </a:r>
            <a:br>
              <a:rPr lang="en-US" dirty="0" smtClean="0"/>
            </a:br>
            <a:r>
              <a:rPr lang="en-US" dirty="0"/>
              <a:t>	&lt;</a:t>
            </a:r>
            <a:r>
              <a:rPr lang="en-US" dirty="0" err="1"/>
              <a:t>pgdir</a:t>
            </a:r>
            <a:r>
              <a:rPr lang="en-US" dirty="0"/>
              <a:t>&gt; = C:\</a:t>
            </a:r>
            <a:r>
              <a:rPr lang="en-US" dirty="0" smtClean="0"/>
              <a:t>PostgreSQL\9.4</a:t>
            </a:r>
            <a:br>
              <a:rPr lang="en-US" dirty="0" smtClean="0"/>
            </a:br>
            <a:r>
              <a:rPr lang="en-US" dirty="0"/>
              <a:t>	&lt;</a:t>
            </a:r>
            <a:r>
              <a:rPr lang="en-US" dirty="0" err="1"/>
              <a:t>rdir</a:t>
            </a:r>
            <a:r>
              <a:rPr lang="en-US" dirty="0"/>
              <a:t>&gt;  = C:\</a:t>
            </a:r>
            <a:r>
              <a:rPr lang="en-US" dirty="0" smtClean="0"/>
              <a:t>R\R-3.1.2</a:t>
            </a:r>
          </a:p>
          <a:p>
            <a:pPr marL="0" indent="0">
              <a:buNone/>
            </a:pPr>
            <a:r>
              <a:rPr lang="en-US" dirty="0" smtClean="0"/>
              <a:t>I </a:t>
            </a:r>
            <a:r>
              <a:rPr lang="en-US" dirty="0"/>
              <a:t>recommend you ensure there are no spaces in the pathname to either &lt;</a:t>
            </a:r>
            <a:r>
              <a:rPr lang="en-US" dirty="0" err="1"/>
              <a:t>pgdir</a:t>
            </a:r>
            <a:r>
              <a:rPr lang="en-US" dirty="0"/>
              <a:t>&gt; or &lt;</a:t>
            </a:r>
            <a:r>
              <a:rPr lang="en-US" dirty="0" err="1"/>
              <a:t>rdir</a:t>
            </a:r>
            <a:r>
              <a:rPr lang="en-US" dirty="0" smtClean="0"/>
              <a:t>&gt;.</a:t>
            </a:r>
            <a:br>
              <a:rPr lang="en-US" dirty="0" smtClean="0"/>
            </a:br>
            <a:r>
              <a:rPr lang="en-US" dirty="0" smtClean="0"/>
              <a:t>Correct </a:t>
            </a:r>
            <a:r>
              <a:rPr lang="en-US" dirty="0"/>
              <a:t>quoting of pathnames with spaces is left as an exercise for the reader </a:t>
            </a:r>
            <a:r>
              <a:rPr lang="en-US" dirty="0" smtClean="0"/>
              <a:t>;-)</a:t>
            </a:r>
          </a:p>
          <a:p>
            <a:pPr marL="0" indent="0">
              <a:buNone/>
            </a:pPr>
            <a:r>
              <a:rPr lang="en-US" dirty="0" smtClean="0"/>
              <a:t>The </a:t>
            </a:r>
            <a:r>
              <a:rPr lang="en-US" dirty="0"/>
              <a:t>following files are contained in this zip file</a:t>
            </a:r>
            <a:r>
              <a:rPr lang="en-US" dirty="0" smtClean="0"/>
              <a:t>:</a:t>
            </a:r>
            <a:br>
              <a:rPr lang="en-US" dirty="0" smtClean="0"/>
            </a:br>
            <a:r>
              <a:rPr lang="en-US" dirty="0" smtClean="0"/>
              <a:t>---------------------------------------------------</a:t>
            </a:r>
            <a:br>
              <a:rPr lang="en-US" dirty="0" smtClean="0"/>
            </a:br>
            <a:r>
              <a:rPr lang="en-US" dirty="0" smtClean="0"/>
              <a:t>README.txt</a:t>
            </a:r>
            <a:r>
              <a:rPr lang="en-US" dirty="0"/>
              <a:t>:		</a:t>
            </a:r>
            <a:r>
              <a:rPr lang="en-US" dirty="0" smtClean="0"/>
              <a:t>place </a:t>
            </a:r>
            <a:r>
              <a:rPr lang="en-US" dirty="0"/>
              <a:t>in &lt;</a:t>
            </a:r>
            <a:r>
              <a:rPr lang="en-US" dirty="0" err="1"/>
              <a:t>pgdir</a:t>
            </a:r>
            <a:r>
              <a:rPr lang="en-US" dirty="0"/>
              <a:t>&gt;\</a:t>
            </a:r>
            <a:r>
              <a:rPr lang="en-US" dirty="0" smtClean="0"/>
              <a:t>doc\extension</a:t>
            </a:r>
            <a:br>
              <a:rPr lang="en-US" dirty="0" smtClean="0"/>
            </a:br>
            <a:r>
              <a:rPr lang="en-US" dirty="0" smtClean="0"/>
              <a:t>plr.dll</a:t>
            </a:r>
            <a:r>
              <a:rPr lang="en-US" dirty="0"/>
              <a:t>:		</a:t>
            </a:r>
            <a:r>
              <a:rPr lang="en-US" dirty="0" smtClean="0"/>
              <a:t>place </a:t>
            </a:r>
            <a:r>
              <a:rPr lang="en-US" dirty="0"/>
              <a:t>in &lt;</a:t>
            </a:r>
            <a:r>
              <a:rPr lang="en-US" dirty="0" err="1"/>
              <a:t>pgdir</a:t>
            </a:r>
            <a:r>
              <a:rPr lang="en-US" dirty="0"/>
              <a:t>&gt;\</a:t>
            </a:r>
            <a:r>
              <a:rPr lang="en-US" dirty="0" smtClean="0"/>
              <a:t>lib</a:t>
            </a:r>
            <a:br>
              <a:rPr lang="en-US" dirty="0" smtClean="0"/>
            </a:br>
            <a:r>
              <a:rPr lang="en-US" dirty="0" err="1" smtClean="0"/>
              <a:t>plr.sql</a:t>
            </a:r>
            <a:r>
              <a:rPr lang="en-US" dirty="0"/>
              <a:t>:		</a:t>
            </a:r>
            <a:r>
              <a:rPr lang="en-US" dirty="0" smtClean="0"/>
              <a:t>place </a:t>
            </a:r>
            <a:r>
              <a:rPr lang="en-US" dirty="0"/>
              <a:t>in &lt;</a:t>
            </a:r>
            <a:r>
              <a:rPr lang="en-US" dirty="0" err="1"/>
              <a:t>pgdir</a:t>
            </a:r>
            <a:r>
              <a:rPr lang="en-US" dirty="0"/>
              <a:t>&gt;\</a:t>
            </a:r>
            <a:r>
              <a:rPr lang="en-US" dirty="0" smtClean="0"/>
              <a:t>share\extension</a:t>
            </a:r>
            <a:br>
              <a:rPr lang="en-US" dirty="0" smtClean="0"/>
            </a:br>
            <a:r>
              <a:rPr lang="en-US" dirty="0" err="1" smtClean="0"/>
              <a:t>plr.control</a:t>
            </a:r>
            <a:r>
              <a:rPr lang="en-US" dirty="0"/>
              <a:t>:		</a:t>
            </a:r>
            <a:r>
              <a:rPr lang="en-US" dirty="0" smtClean="0"/>
              <a:t>place </a:t>
            </a:r>
            <a:r>
              <a:rPr lang="en-US" dirty="0"/>
              <a:t>in &lt;</a:t>
            </a:r>
            <a:r>
              <a:rPr lang="en-US" dirty="0" err="1"/>
              <a:t>pgdir</a:t>
            </a:r>
            <a:r>
              <a:rPr lang="en-US" dirty="0"/>
              <a:t>&gt;\</a:t>
            </a:r>
            <a:r>
              <a:rPr lang="en-US" dirty="0" smtClean="0"/>
              <a:t>share\extension</a:t>
            </a:r>
            <a:br>
              <a:rPr lang="en-US" dirty="0" smtClean="0"/>
            </a:br>
            <a:r>
              <a:rPr lang="en-US" dirty="0" err="1" smtClean="0"/>
              <a:t>plr</a:t>
            </a:r>
            <a:r>
              <a:rPr lang="en-US" dirty="0" smtClean="0"/>
              <a:t>-</a:t>
            </a:r>
            <a:r>
              <a:rPr lang="en-US" dirty="0"/>
              <a:t>-8.3.0.14.sql		place in &lt;</a:t>
            </a:r>
            <a:r>
              <a:rPr lang="en-US" dirty="0" err="1"/>
              <a:t>pgdir</a:t>
            </a:r>
            <a:r>
              <a:rPr lang="en-US" dirty="0"/>
              <a:t>&gt;\</a:t>
            </a:r>
            <a:r>
              <a:rPr lang="en-US" dirty="0" smtClean="0"/>
              <a:t>share\extension</a:t>
            </a:r>
            <a:br>
              <a:rPr lang="en-US" dirty="0" smtClean="0"/>
            </a:br>
            <a:r>
              <a:rPr lang="en-US" dirty="0" err="1" smtClean="0"/>
              <a:t>plr</a:t>
            </a:r>
            <a:r>
              <a:rPr lang="en-US" dirty="0" smtClean="0"/>
              <a:t>-</a:t>
            </a:r>
            <a:r>
              <a:rPr lang="en-US" dirty="0"/>
              <a:t>-unpackaged--8.3.0.16.sql	place in &lt;</a:t>
            </a:r>
            <a:r>
              <a:rPr lang="en-US" dirty="0" err="1"/>
              <a:t>pgdir</a:t>
            </a:r>
            <a:r>
              <a:rPr lang="en-US" dirty="0"/>
              <a:t>&gt;\</a:t>
            </a:r>
            <a:r>
              <a:rPr lang="en-US" dirty="0" smtClean="0"/>
              <a:t>share\extension</a:t>
            </a:r>
          </a:p>
          <a:p>
            <a:pPr marL="0" indent="0">
              <a:buNone/>
            </a:pPr>
            <a:r>
              <a:rPr lang="en-US" dirty="0" smtClean="0"/>
              <a:t>Ensure </a:t>
            </a:r>
            <a:r>
              <a:rPr lang="en-US" dirty="0"/>
              <a:t>the following environment variables are set *prior* to starting PostgreSQL</a:t>
            </a:r>
            <a:r>
              <a:rPr lang="en-US" dirty="0" smtClean="0"/>
              <a:t>:</a:t>
            </a:r>
            <a:br>
              <a:rPr lang="en-US" dirty="0" smtClean="0"/>
            </a:br>
            <a:r>
              <a:rPr lang="en-US" dirty="0" smtClean="0"/>
              <a:t>---------------------------------------------------</a:t>
            </a:r>
            <a:br>
              <a:rPr lang="en-US" dirty="0" smtClean="0"/>
            </a:br>
            <a:r>
              <a:rPr lang="en-US" dirty="0" smtClean="0"/>
              <a:t>PATH</a:t>
            </a:r>
            <a:r>
              <a:rPr lang="en-US" dirty="0"/>
              <a:t>=&lt;</a:t>
            </a:r>
            <a:r>
              <a:rPr lang="en-US" dirty="0" err="1"/>
              <a:t>pgdir</a:t>
            </a:r>
            <a:r>
              <a:rPr lang="en-US" dirty="0"/>
              <a:t>&gt;\bin;&lt;</a:t>
            </a:r>
            <a:r>
              <a:rPr lang="en-US" dirty="0" err="1"/>
              <a:t>pgdir</a:t>
            </a:r>
            <a:r>
              <a:rPr lang="en-US" dirty="0"/>
              <a:t>&gt;\lib;&lt;</a:t>
            </a:r>
            <a:r>
              <a:rPr lang="en-US" dirty="0" err="1"/>
              <a:t>rdir</a:t>
            </a:r>
            <a:r>
              <a:rPr lang="en-US" dirty="0"/>
              <a:t>&gt;\bin\x64;$</a:t>
            </a:r>
            <a:r>
              <a:rPr lang="en-US" dirty="0" smtClean="0"/>
              <a:t>PATH</a:t>
            </a:r>
            <a:br>
              <a:rPr lang="en-US" dirty="0" smtClean="0"/>
            </a:br>
            <a:r>
              <a:rPr lang="en-US" dirty="0" smtClean="0"/>
              <a:t>R_HOME</a:t>
            </a:r>
            <a:r>
              <a:rPr lang="en-US" dirty="0"/>
              <a:t>=&lt;</a:t>
            </a:r>
            <a:r>
              <a:rPr lang="en-US" dirty="0" err="1"/>
              <a:t>rdir</a:t>
            </a:r>
            <a:r>
              <a:rPr lang="en-US" dirty="0"/>
              <a:t>&gt;</a:t>
            </a:r>
          </a:p>
        </p:txBody>
      </p:sp>
      <p:sp>
        <p:nvSpPr>
          <p:cNvPr id="4" name="Date Placeholder 3"/>
          <p:cNvSpPr>
            <a:spLocks noGrp="1"/>
          </p:cNvSpPr>
          <p:nvPr>
            <p:ph type="dt" sz="half" idx="10"/>
          </p:nvPr>
        </p:nvSpPr>
        <p:spPr/>
        <p:txBody>
          <a:bodyPr/>
          <a:lstStyle/>
          <a:p>
            <a:r>
              <a:rPr lang="en-US" dirty="0" smtClean="0"/>
              <a:t>12/1/2015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7</a:t>
            </a:fld>
            <a:endParaRPr lang="en-US"/>
          </a:p>
        </p:txBody>
      </p:sp>
      <p:sp>
        <p:nvSpPr>
          <p:cNvPr id="6" name="Footer Placeholder 5"/>
          <p:cNvSpPr>
            <a:spLocks noGrp="1"/>
          </p:cNvSpPr>
          <p:nvPr>
            <p:ph type="ftr" sz="quarter" idx="12"/>
          </p:nvPr>
        </p:nvSpPr>
        <p:spPr/>
        <p:txBody>
          <a:bodyPr/>
          <a:lstStyle/>
          <a:p>
            <a:r>
              <a:rPr lang="en-US" dirty="0"/>
              <a:t>Using R inside your data warehouse</a:t>
            </a:r>
          </a:p>
        </p:txBody>
      </p:sp>
    </p:spTree>
    <p:extLst>
      <p:ext uri="{BB962C8B-B14F-4D97-AF65-F5344CB8AC3E}">
        <p14:creationId xmlns:p14="http://schemas.microsoft.com/office/powerpoint/2010/main" val="4290120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a:t>
            </a:r>
            <a:r>
              <a:rPr lang="en-US" dirty="0" err="1" smtClean="0"/>
              <a:t>plr</a:t>
            </a:r>
            <a:r>
              <a:rPr lang="en-US" dirty="0" smtClean="0"/>
              <a:t> to Postgres</a:t>
            </a:r>
            <a:endParaRPr lang="en-US" dirty="0"/>
          </a:p>
        </p:txBody>
      </p:sp>
      <p:sp>
        <p:nvSpPr>
          <p:cNvPr id="3" name="Content Placeholder 2"/>
          <p:cNvSpPr>
            <a:spLocks noGrp="1"/>
          </p:cNvSpPr>
          <p:nvPr>
            <p:ph sz="quarter" idx="13"/>
          </p:nvPr>
        </p:nvSpPr>
        <p:spPr/>
        <p:txBody>
          <a:bodyPr/>
          <a:lstStyle/>
          <a:p>
            <a:r>
              <a:rPr lang="en-US" dirty="0" smtClean="0"/>
              <a:t>Now we are ready to add </a:t>
            </a:r>
            <a:r>
              <a:rPr lang="en-US" dirty="0" err="1" smtClean="0"/>
              <a:t>plr</a:t>
            </a:r>
            <a:r>
              <a:rPr lang="en-US" dirty="0" smtClean="0"/>
              <a:t> to Postgres.</a:t>
            </a:r>
          </a:p>
          <a:p>
            <a:r>
              <a:rPr lang="en-US" dirty="0" smtClean="0"/>
              <a:t>Once you add the extension, the basic R language is available to you along with any built in libraries.</a:t>
            </a:r>
            <a:endParaRPr lang="en-US" dirty="0"/>
          </a:p>
        </p:txBody>
      </p:sp>
      <p:sp>
        <p:nvSpPr>
          <p:cNvPr id="7" name="Content Placeholder 6"/>
          <p:cNvSpPr>
            <a:spLocks noGrp="1"/>
          </p:cNvSpPr>
          <p:nvPr>
            <p:ph sz="quarter" idx="14"/>
          </p:nvPr>
        </p:nvSpPr>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EXTENSION </a:t>
            </a:r>
            <a:r>
              <a:rPr lang="en-US" sz="1000" dirty="0" err="1">
                <a:solidFill>
                  <a:srgbClr val="000000"/>
                </a:solidFill>
                <a:latin typeface="Consolas"/>
              </a:rPr>
              <a:t>plr</a:t>
            </a: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8</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22365989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Adding R libraries</a:t>
            </a:r>
            <a:endParaRPr lang="en-US" dirty="0"/>
          </a:p>
        </p:txBody>
      </p:sp>
      <p:sp>
        <p:nvSpPr>
          <p:cNvPr id="3" name="Content Placeholder 2"/>
          <p:cNvSpPr>
            <a:spLocks noGrp="1"/>
          </p:cNvSpPr>
          <p:nvPr>
            <p:ph sz="quarter" idx="13"/>
          </p:nvPr>
        </p:nvSpPr>
        <p:spPr/>
        <p:txBody>
          <a:bodyPr/>
          <a:lstStyle/>
          <a:p>
            <a:r>
              <a:rPr lang="en-US" dirty="0" smtClean="0"/>
              <a:t>If you want to add R libraries, it is best to do so through the R console. This is especially </a:t>
            </a:r>
            <a:r>
              <a:rPr lang="en-US" dirty="0"/>
              <a:t>true for the </a:t>
            </a:r>
            <a:r>
              <a:rPr lang="en-US" dirty="0" smtClean="0"/>
              <a:t>RGtk2 library as it needs to install another library for it to work.</a:t>
            </a:r>
          </a:p>
          <a:p>
            <a:r>
              <a:rPr lang="en-US" dirty="0" smtClean="0"/>
              <a:t>In my configuration, I also need to run the console as a Super User so that it can write the libraries into the Program Files directory.</a:t>
            </a:r>
            <a:endParaRPr lang="en-US" dirty="0"/>
          </a:p>
        </p:txBody>
      </p:sp>
      <p:sp>
        <p:nvSpPr>
          <p:cNvPr id="4" name="Content Placeholder 3"/>
          <p:cNvSpPr>
            <a:spLocks noGrp="1"/>
          </p:cNvSpPr>
          <p:nvPr>
            <p:ph sz="quarter" idx="14"/>
          </p:nvPr>
        </p:nvSpPr>
        <p:spPr/>
        <p:txBody>
          <a:bodyPr>
            <a:noAutofit/>
          </a:bodyPr>
          <a:lstStyle/>
          <a:p>
            <a:pPr marL="0" indent="0">
              <a:buNone/>
            </a:pPr>
            <a:r>
              <a:rPr lang="en-US" sz="1200" dirty="0" smtClean="0">
                <a:solidFill>
                  <a:srgbClr val="FF0000"/>
                </a:solidFill>
              </a:rPr>
              <a:t>&gt; library(</a:t>
            </a:r>
            <a:r>
              <a:rPr lang="en-US" sz="1200" dirty="0" err="1" smtClean="0">
                <a:solidFill>
                  <a:srgbClr val="FF0000"/>
                </a:solidFill>
              </a:rPr>
              <a:t>quantmod</a:t>
            </a:r>
            <a:r>
              <a:rPr lang="en-US" sz="1200" dirty="0" smtClean="0">
                <a:solidFill>
                  <a:srgbClr val="FF0000"/>
                </a:solidFill>
              </a:rPr>
              <a:t>)</a:t>
            </a:r>
            <a:br>
              <a:rPr lang="en-US" sz="1200" dirty="0" smtClean="0">
                <a:solidFill>
                  <a:srgbClr val="FF0000"/>
                </a:solidFill>
              </a:rPr>
            </a:br>
            <a:r>
              <a:rPr lang="en-US" sz="1200" dirty="0" smtClean="0"/>
              <a:t>Loading </a:t>
            </a:r>
            <a:r>
              <a:rPr lang="en-US" sz="1200" dirty="0"/>
              <a:t>required package: </a:t>
            </a:r>
            <a:r>
              <a:rPr lang="en-US" sz="1200" dirty="0" err="1" smtClean="0"/>
              <a:t>xts</a:t>
            </a:r>
            <a:r>
              <a:rPr lang="en-US" sz="1200" dirty="0" smtClean="0"/>
              <a:t/>
            </a:r>
            <a:br>
              <a:rPr lang="en-US" sz="1200" dirty="0" smtClean="0"/>
            </a:br>
            <a:r>
              <a:rPr lang="en-US" sz="1200" dirty="0" smtClean="0"/>
              <a:t>Loading </a:t>
            </a:r>
            <a:r>
              <a:rPr lang="en-US" sz="1200" dirty="0"/>
              <a:t>required package: </a:t>
            </a:r>
            <a:r>
              <a:rPr lang="en-US" sz="1200" dirty="0" smtClean="0"/>
              <a:t>zoo</a:t>
            </a:r>
          </a:p>
          <a:p>
            <a:pPr marL="0" indent="0">
              <a:buNone/>
            </a:pPr>
            <a:r>
              <a:rPr lang="en-US" sz="1200" dirty="0" smtClean="0"/>
              <a:t>Attaching </a:t>
            </a:r>
            <a:r>
              <a:rPr lang="en-US" sz="1200" dirty="0"/>
              <a:t>package: ‘zoo</a:t>
            </a:r>
            <a:r>
              <a:rPr lang="en-US" sz="1200" dirty="0" smtClean="0"/>
              <a:t>’</a:t>
            </a:r>
          </a:p>
          <a:p>
            <a:pPr marL="0" indent="0">
              <a:buNone/>
            </a:pPr>
            <a:r>
              <a:rPr lang="en-US" sz="1200" dirty="0" smtClean="0"/>
              <a:t>The </a:t>
            </a:r>
            <a:r>
              <a:rPr lang="en-US" sz="1200" dirty="0"/>
              <a:t>following objects are masked from ‘</a:t>
            </a:r>
            <a:r>
              <a:rPr lang="en-US" sz="1200" dirty="0" err="1"/>
              <a:t>package:base</a:t>
            </a:r>
            <a:r>
              <a:rPr lang="en-US" sz="1200" dirty="0" smtClean="0"/>
              <a:t>’:</a:t>
            </a:r>
          </a:p>
          <a:p>
            <a:pPr marL="0" indent="0">
              <a:buNone/>
            </a:pPr>
            <a:r>
              <a:rPr lang="en-US" sz="1200" dirty="0" smtClean="0"/>
              <a:t>    </a:t>
            </a:r>
            <a:r>
              <a:rPr lang="en-US" sz="1200" dirty="0" err="1"/>
              <a:t>as.Date</a:t>
            </a:r>
            <a:r>
              <a:rPr lang="en-US" sz="1200" dirty="0"/>
              <a:t>, </a:t>
            </a:r>
            <a:r>
              <a:rPr lang="en-US" sz="1200" dirty="0" err="1" smtClean="0"/>
              <a:t>as.Date.numeric</a:t>
            </a:r>
            <a:endParaRPr lang="en-US" sz="1200" dirty="0" smtClean="0"/>
          </a:p>
          <a:p>
            <a:pPr marL="0" indent="0">
              <a:buNone/>
            </a:pPr>
            <a:r>
              <a:rPr lang="en-US" sz="1200" dirty="0" smtClean="0"/>
              <a:t>Loading </a:t>
            </a:r>
            <a:r>
              <a:rPr lang="en-US" sz="1200" dirty="0"/>
              <a:t>required package: </a:t>
            </a:r>
            <a:r>
              <a:rPr lang="en-US" sz="1200" dirty="0" smtClean="0"/>
              <a:t>TTR</a:t>
            </a:r>
            <a:br>
              <a:rPr lang="en-US" sz="1200" dirty="0" smtClean="0"/>
            </a:br>
            <a:r>
              <a:rPr lang="en-US" sz="1200" dirty="0" smtClean="0"/>
              <a:t>Version </a:t>
            </a:r>
            <a:r>
              <a:rPr lang="en-US" sz="1200" dirty="0"/>
              <a:t>0.4-0 included new data defaults. See ?</a:t>
            </a:r>
            <a:r>
              <a:rPr lang="en-US" sz="1200" dirty="0" err="1"/>
              <a:t>getSymbols</a:t>
            </a:r>
            <a:r>
              <a:rPr lang="en-US" sz="1200" dirty="0"/>
              <a:t>.</a:t>
            </a:r>
          </a:p>
        </p:txBody>
      </p:sp>
      <p:sp>
        <p:nvSpPr>
          <p:cNvPr id="5" name="Date Placeholder 4"/>
          <p:cNvSpPr>
            <a:spLocks noGrp="1"/>
          </p:cNvSpPr>
          <p:nvPr>
            <p:ph type="dt" sz="half" idx="15"/>
          </p:nvPr>
        </p:nvSpPr>
        <p:spPr/>
        <p:txBody>
          <a:bodyPr/>
          <a:lstStyle/>
          <a:p>
            <a:r>
              <a:rPr lang="en-US" smtClean="0"/>
              <a:t>4/26/2014</a:t>
            </a:r>
            <a:endParaRPr lang="en-US" dirty="0"/>
          </a:p>
        </p:txBody>
      </p:sp>
      <p:sp>
        <p:nvSpPr>
          <p:cNvPr id="6" name="Slide Number Placeholder 5"/>
          <p:cNvSpPr>
            <a:spLocks noGrp="1"/>
          </p:cNvSpPr>
          <p:nvPr>
            <p:ph type="sldNum" sz="quarter" idx="16"/>
          </p:nvPr>
        </p:nvSpPr>
        <p:spPr/>
        <p:txBody>
          <a:bodyPr/>
          <a:lstStyle/>
          <a:p>
            <a:fld id="{718CEC25-97A1-48A2-9CC4-22FB7E4FF90C}" type="slidenum">
              <a:rPr lang="en-US" smtClean="0"/>
              <a:t>9</a:t>
            </a:fld>
            <a:endParaRPr lang="en-US"/>
          </a:p>
        </p:txBody>
      </p:sp>
      <p:sp>
        <p:nvSpPr>
          <p:cNvPr id="7" name="Footer Placeholder 6"/>
          <p:cNvSpPr>
            <a:spLocks noGrp="1"/>
          </p:cNvSpPr>
          <p:nvPr>
            <p:ph type="ftr" sz="quarter" idx="17"/>
          </p:nvPr>
        </p:nvSpPr>
        <p:spPr/>
        <p:txBody>
          <a:bodyPr/>
          <a:lstStyle/>
          <a:p>
            <a:r>
              <a:rPr lang="en-US" smtClean="0"/>
              <a:t>Bulk Commands</a:t>
            </a:r>
            <a:endParaRPr lang="en-US"/>
          </a:p>
        </p:txBody>
      </p:sp>
    </p:spTree>
    <p:extLst>
      <p:ext uri="{BB962C8B-B14F-4D97-AF65-F5344CB8AC3E}">
        <p14:creationId xmlns:p14="http://schemas.microsoft.com/office/powerpoint/2010/main" val="2312782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Here is a basic R function</a:t>
            </a:r>
            <a:endParaRPr lang="en-US" dirty="0"/>
          </a:p>
        </p:txBody>
      </p:sp>
      <p:sp>
        <p:nvSpPr>
          <p:cNvPr id="8" name="Content Placeholder 7"/>
          <p:cNvSpPr>
            <a:spLocks noGrp="1"/>
          </p:cNvSpPr>
          <p:nvPr>
            <p:ph sz="quarter" idx="13"/>
          </p:nvPr>
        </p:nvSpPr>
        <p:spPr/>
        <p:txBody>
          <a:bodyPr>
            <a:normAutofit/>
          </a:bodyPr>
          <a:lstStyle/>
          <a:p>
            <a:r>
              <a:rPr lang="en-US" dirty="0" smtClean="0"/>
              <a:t>Here is a very simplistic R function to get you used to the language.</a:t>
            </a:r>
          </a:p>
          <a:p>
            <a:r>
              <a:rPr lang="en-US" dirty="0" smtClean="0"/>
              <a:t>Some good resources for writing in R are:</a:t>
            </a:r>
          </a:p>
          <a:p>
            <a:pPr lvl="1"/>
            <a:r>
              <a:rPr lang="en-US" sz="900" dirty="0"/>
              <a:t>https://</a:t>
            </a:r>
            <a:r>
              <a:rPr lang="en-US" sz="900" dirty="0" smtClean="0"/>
              <a:t>cran.r-project.org/doc/manuals/r-release/R-intro.html</a:t>
            </a:r>
          </a:p>
          <a:p>
            <a:pPr lvl="1"/>
            <a:r>
              <a:rPr lang="en-US" sz="900" dirty="0"/>
              <a:t>http://</a:t>
            </a:r>
            <a:r>
              <a:rPr lang="en-US" sz="900" dirty="0" smtClean="0"/>
              <a:t>ww2.coastal.edu/kingw/statistics/R-tutorials/graphs.html</a:t>
            </a:r>
          </a:p>
          <a:p>
            <a:pPr lvl="1"/>
            <a:r>
              <a:rPr lang="en-US" sz="900" dirty="0"/>
              <a:t>http://www.joeconway.com/web/guest/pl/r/-/</a:t>
            </a:r>
            <a:r>
              <a:rPr lang="en-US" sz="900" dirty="0" smtClean="0"/>
              <a:t>wiki/Main/Bytea+Graphing+Example</a:t>
            </a:r>
          </a:p>
          <a:p>
            <a:pPr lvl="1"/>
            <a:r>
              <a:rPr lang="en-US" sz="900" dirty="0"/>
              <a:t>http://harding.edu/fmccown/r/</a:t>
            </a:r>
          </a:p>
        </p:txBody>
      </p:sp>
      <p:sp>
        <p:nvSpPr>
          <p:cNvPr id="9" name="Content Placeholder 8"/>
          <p:cNvSpPr>
            <a:spLocks noGrp="1"/>
          </p:cNvSpPr>
          <p:nvPr>
            <p:ph sz="quarter" idx="14"/>
          </p:nvPr>
        </p:nvSpPr>
        <p:spPr/>
        <p:txBody>
          <a:bodyPr>
            <a:norm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a:t>
            </a:r>
            <a:r>
              <a:rPr lang="en-US" sz="1000" dirty="0">
                <a:solidFill>
                  <a:srgbClr val="FF00FF"/>
                </a:solidFill>
                <a:latin typeface="Consolas"/>
              </a:rPr>
              <a:t>REPLACE</a:t>
            </a:r>
            <a:r>
              <a:rPr lang="en-US" sz="1000" dirty="0">
                <a:solidFill>
                  <a:srgbClr val="000000"/>
                </a:solidFill>
                <a:latin typeface="Consolas"/>
              </a:rPr>
              <a:t> </a:t>
            </a:r>
            <a:r>
              <a:rPr lang="en-US" sz="1000" dirty="0">
                <a:solidFill>
                  <a:srgbClr val="0000FF"/>
                </a:solidFill>
                <a:latin typeface="Consolas"/>
              </a:rPr>
              <a:t>FUNCTION</a:t>
            </a:r>
            <a:r>
              <a:rPr lang="en-US" sz="1000" dirty="0">
                <a:solidFill>
                  <a:srgbClr val="000000"/>
                </a:solidFill>
                <a:latin typeface="Consolas"/>
              </a:rPr>
              <a:t> </a:t>
            </a:r>
            <a:r>
              <a:rPr lang="en-US" sz="1000" dirty="0" err="1">
                <a:solidFill>
                  <a:srgbClr val="000000"/>
                </a:solidFill>
                <a:latin typeface="Consolas"/>
              </a:rPr>
              <a:t>r_max</a:t>
            </a:r>
            <a:r>
              <a:rPr lang="en-US" sz="1000" dirty="0">
                <a:solidFill>
                  <a:srgbClr val="000000"/>
                </a:solidFill>
                <a:latin typeface="Consolas"/>
              </a:rPr>
              <a:t> (</a:t>
            </a:r>
            <a:r>
              <a:rPr lang="en-US" sz="1000" dirty="0">
                <a:solidFill>
                  <a:srgbClr val="0000FF"/>
                </a:solidFill>
                <a:latin typeface="Consolas"/>
              </a:rPr>
              <a:t>integer</a:t>
            </a:r>
            <a:r>
              <a:rPr lang="en-US" sz="1000" dirty="0">
                <a:solidFill>
                  <a:srgbClr val="000000"/>
                </a:solidFill>
                <a:latin typeface="Consolas"/>
              </a:rPr>
              <a:t>, </a:t>
            </a:r>
            <a:r>
              <a:rPr lang="en-US" sz="1000" dirty="0">
                <a:solidFill>
                  <a:srgbClr val="0000FF"/>
                </a:solidFill>
                <a:latin typeface="Consolas"/>
              </a:rPr>
              <a:t>integer</a:t>
            </a:r>
            <a:r>
              <a:rPr lang="en-US" sz="1000" dirty="0">
                <a:solidFill>
                  <a:srgbClr val="000000"/>
                </a:solidFill>
                <a:latin typeface="Consolas"/>
              </a:rPr>
              <a:t>) </a:t>
            </a:r>
            <a:r>
              <a:rPr lang="en-US" sz="1000" dirty="0">
                <a:solidFill>
                  <a:srgbClr val="0000FF"/>
                </a:solidFill>
                <a:latin typeface="Consolas"/>
              </a:rPr>
              <a:t>RETURNS</a:t>
            </a:r>
            <a:r>
              <a:rPr lang="en-US" sz="1000" dirty="0">
                <a:solidFill>
                  <a:srgbClr val="000000"/>
                </a:solidFill>
                <a:latin typeface="Consolas"/>
              </a:rPr>
              <a:t> </a:t>
            </a:r>
            <a:r>
              <a:rPr lang="en-US" sz="1000" dirty="0">
                <a:solidFill>
                  <a:srgbClr val="0000FF"/>
                </a:solidFill>
                <a:latin typeface="Consolas"/>
              </a:rPr>
              <a:t>integer</a:t>
            </a:r>
            <a:r>
              <a:rPr lang="en-US" sz="1000" dirty="0">
                <a:solidFill>
                  <a:srgbClr val="000000"/>
                </a:solidFill>
                <a:latin typeface="Consolas"/>
              </a:rPr>
              <a:t> </a:t>
            </a:r>
            <a:r>
              <a:rPr lang="en-US" sz="1000" dirty="0">
                <a:solidFill>
                  <a:srgbClr val="0000FF"/>
                </a:solidFill>
                <a:latin typeface="Consolas"/>
              </a:rPr>
              <a:t>AS</a:t>
            </a:r>
            <a:r>
              <a:rPr lang="en-US" sz="1000" dirty="0">
                <a:solidFill>
                  <a:srgbClr val="000000"/>
                </a:solidFill>
                <a:latin typeface="Consolas"/>
              </a:rPr>
              <a:t> </a:t>
            </a:r>
            <a:r>
              <a:rPr lang="en-US" sz="1000" dirty="0">
                <a:solidFill>
                  <a:srgbClr val="FF0000"/>
                </a:solidFill>
                <a:latin typeface="Consolas"/>
              </a:rPr>
              <a:t>' </a:t>
            </a:r>
            <a:br>
              <a:rPr lang="en-US" sz="1000" dirty="0">
                <a:solidFill>
                  <a:srgbClr val="FF0000"/>
                </a:solidFill>
                <a:latin typeface="Consolas"/>
              </a:rPr>
            </a:br>
            <a:r>
              <a:rPr lang="en-US" sz="1000" dirty="0">
                <a:solidFill>
                  <a:srgbClr val="FF0000"/>
                </a:solidFill>
                <a:latin typeface="Consolas"/>
              </a:rPr>
              <a:t>    if (arg1 &gt; arg2) </a:t>
            </a:r>
            <a:br>
              <a:rPr lang="en-US" sz="1000" dirty="0">
                <a:solidFill>
                  <a:srgbClr val="FF0000"/>
                </a:solidFill>
                <a:latin typeface="Consolas"/>
              </a:rPr>
            </a:br>
            <a:r>
              <a:rPr lang="en-US" sz="1000" dirty="0">
                <a:solidFill>
                  <a:srgbClr val="FF0000"/>
                </a:solidFill>
                <a:latin typeface="Consolas"/>
              </a:rPr>
              <a:t>       return(arg1) </a:t>
            </a:r>
            <a:br>
              <a:rPr lang="en-US" sz="1000" dirty="0">
                <a:solidFill>
                  <a:srgbClr val="FF0000"/>
                </a:solidFill>
                <a:latin typeface="Consolas"/>
              </a:rPr>
            </a:br>
            <a:r>
              <a:rPr lang="en-US" sz="1000" dirty="0">
                <a:solidFill>
                  <a:srgbClr val="FF0000"/>
                </a:solidFill>
                <a:latin typeface="Consolas"/>
              </a:rPr>
              <a:t>    else </a:t>
            </a:r>
            <a:br>
              <a:rPr lang="en-US" sz="1000" dirty="0">
                <a:solidFill>
                  <a:srgbClr val="FF0000"/>
                </a:solidFill>
                <a:latin typeface="Consolas"/>
              </a:rPr>
            </a:br>
            <a:r>
              <a:rPr lang="en-US" sz="1000" dirty="0">
                <a:solidFill>
                  <a:srgbClr val="FF0000"/>
                </a:solidFill>
                <a:latin typeface="Consolas"/>
              </a:rPr>
              <a:t>       return(arg2) </a:t>
            </a:r>
            <a:br>
              <a:rPr lang="en-US" sz="1000" dirty="0">
                <a:solidFill>
                  <a:srgbClr val="FF0000"/>
                </a:solidFill>
                <a:latin typeface="Consolas"/>
              </a:rPr>
            </a:br>
            <a:r>
              <a:rPr lang="en-US" sz="1000" dirty="0">
                <a:solidFill>
                  <a:srgbClr val="FF0000"/>
                </a:solidFill>
                <a:latin typeface="Consolas"/>
              </a:rPr>
              <a:t>'</a:t>
            </a:r>
            <a:r>
              <a:rPr lang="en-US" sz="1000" dirty="0">
                <a:solidFill>
                  <a:srgbClr val="000000"/>
                </a:solidFill>
                <a:latin typeface="Consolas"/>
              </a:rPr>
              <a:t> LANGUAGE </a:t>
            </a:r>
            <a:r>
              <a:rPr lang="en-US" sz="1000" dirty="0">
                <a:solidFill>
                  <a:srgbClr val="FF0000"/>
                </a:solidFill>
                <a:latin typeface="Consolas"/>
              </a:rPr>
              <a:t>'</a:t>
            </a:r>
            <a:r>
              <a:rPr lang="en-US" sz="1000" dirty="0" err="1">
                <a:solidFill>
                  <a:srgbClr val="FF0000"/>
                </a:solidFill>
                <a:latin typeface="Consolas"/>
              </a:rPr>
              <a:t>plr</a:t>
            </a:r>
            <a:r>
              <a:rPr lang="en-US" sz="1000" dirty="0">
                <a:solidFill>
                  <a:srgbClr val="FF0000"/>
                </a:solidFill>
                <a:latin typeface="Consolas"/>
              </a:rPr>
              <a:t>'</a:t>
            </a:r>
            <a:r>
              <a:rPr lang="en-US" sz="1000" dirty="0">
                <a:solidFill>
                  <a:srgbClr val="000000"/>
                </a:solidFill>
                <a:latin typeface="Consolas"/>
              </a:rPr>
              <a:t> STRICT;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r_max</a:t>
            </a:r>
            <a:r>
              <a:rPr lang="en-US" sz="1000" dirty="0">
                <a:solidFill>
                  <a:srgbClr val="000000"/>
                </a:solidFill>
                <a:latin typeface="Consolas"/>
              </a:rPr>
              <a:t>(</a:t>
            </a:r>
            <a:r>
              <a:rPr lang="en-US" sz="1000" b="1" dirty="0">
                <a:solidFill>
                  <a:srgbClr val="800000"/>
                </a:solidFill>
                <a:latin typeface="Consolas"/>
              </a:rPr>
              <a:t>3</a:t>
            </a:r>
            <a:r>
              <a:rPr lang="en-US" sz="1000" dirty="0">
                <a:solidFill>
                  <a:srgbClr val="000000"/>
                </a:solidFill>
                <a:latin typeface="Consolas"/>
              </a:rPr>
              <a:t>,</a:t>
            </a:r>
            <a:r>
              <a:rPr lang="en-US" sz="1000" b="1" dirty="0">
                <a:solidFill>
                  <a:srgbClr val="800000"/>
                </a:solidFill>
                <a:latin typeface="Consolas"/>
              </a:rPr>
              <a:t>6</a:t>
            </a:r>
            <a:r>
              <a:rPr lang="en-US" sz="1000" dirty="0">
                <a:solidFill>
                  <a:srgbClr val="000000"/>
                </a:solidFill>
                <a:latin typeface="Consolas"/>
              </a:rPr>
              <a:t>); </a:t>
            </a:r>
            <a:br>
              <a:rPr lang="en-US" sz="1000" dirty="0">
                <a:solidFill>
                  <a:srgbClr val="000000"/>
                </a:solidFill>
                <a:latin typeface="Consolas"/>
              </a:rPr>
            </a:br>
            <a:r>
              <a:rPr lang="en-US" sz="1000" dirty="0">
                <a:solidFill>
                  <a:srgbClr val="008080"/>
                </a:solidFill>
                <a:latin typeface="Consolas"/>
              </a:rPr>
              <a:t>-- </a:t>
            </a:r>
            <a:r>
              <a:rPr lang="en-US" sz="1000" dirty="0" smtClean="0">
                <a:solidFill>
                  <a:srgbClr val="008080"/>
                </a:solidFill>
                <a:latin typeface="Consolas"/>
              </a:rPr>
              <a:t>Returns 6 </a:t>
            </a:r>
            <a:br>
              <a:rPr lang="en-US" sz="1000" dirty="0" smtClean="0">
                <a:solidFill>
                  <a:srgbClr val="008080"/>
                </a:solidFill>
                <a:latin typeface="Consolas"/>
              </a:rPr>
            </a:br>
            <a:r>
              <a:rPr lang="en-US" sz="1000" dirty="0">
                <a:solidFill>
                  <a:srgbClr val="008080"/>
                </a:solidFill>
                <a:latin typeface="Consolas"/>
              </a:rPr>
              <a:t/>
            </a:r>
            <a:br>
              <a:rPr lang="en-US" sz="1000" dirty="0">
                <a:solidFill>
                  <a:srgbClr val="008080"/>
                </a:solidFill>
                <a:latin typeface="Consolas"/>
              </a:rPr>
            </a:b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r_max</a:t>
            </a:r>
            <a:r>
              <a:rPr lang="en-US" sz="1000" dirty="0">
                <a:solidFill>
                  <a:srgbClr val="000000"/>
                </a:solidFill>
                <a:latin typeface="Consolas"/>
              </a:rPr>
              <a:t>(</a:t>
            </a:r>
            <a:r>
              <a:rPr lang="en-US" sz="1000" b="1" dirty="0">
                <a:solidFill>
                  <a:srgbClr val="800000"/>
                </a:solidFill>
                <a:latin typeface="Consolas"/>
              </a:rPr>
              <a:t>8</a:t>
            </a:r>
            <a:r>
              <a:rPr lang="en-US" sz="1000" dirty="0">
                <a:solidFill>
                  <a:srgbClr val="000000"/>
                </a:solidFill>
                <a:latin typeface="Consolas"/>
              </a:rPr>
              <a:t>,</a:t>
            </a:r>
            <a:r>
              <a:rPr lang="en-US" sz="1000" b="1" dirty="0">
                <a:solidFill>
                  <a:srgbClr val="800000"/>
                </a:solidFill>
                <a:latin typeface="Consolas"/>
              </a:rPr>
              <a:t>2</a:t>
            </a:r>
            <a:r>
              <a:rPr lang="en-US" sz="1000" dirty="0">
                <a:solidFill>
                  <a:srgbClr val="000000"/>
                </a:solidFill>
                <a:latin typeface="Consolas"/>
              </a:rPr>
              <a:t>); </a:t>
            </a:r>
            <a:br>
              <a:rPr lang="en-US" sz="1000" dirty="0">
                <a:solidFill>
                  <a:srgbClr val="000000"/>
                </a:solidFill>
                <a:latin typeface="Consolas"/>
              </a:rPr>
            </a:br>
            <a:r>
              <a:rPr lang="en-US" sz="1000" dirty="0">
                <a:solidFill>
                  <a:srgbClr val="008080"/>
                </a:solidFill>
                <a:latin typeface="Consolas"/>
              </a:rPr>
              <a:t>-- </a:t>
            </a:r>
            <a:r>
              <a:rPr lang="en-US" sz="1000" dirty="0" smtClean="0">
                <a:solidFill>
                  <a:srgbClr val="008080"/>
                </a:solidFill>
                <a:latin typeface="Consolas"/>
              </a:rPr>
              <a:t>Returns 8 </a:t>
            </a:r>
            <a:br>
              <a:rPr lang="en-US" sz="1000" dirty="0" smtClean="0">
                <a:solidFill>
                  <a:srgbClr val="008080"/>
                </a:solidFill>
                <a:latin typeface="Consolas"/>
              </a:rPr>
            </a:br>
            <a:r>
              <a:rPr lang="en-US" sz="1000" dirty="0">
                <a:solidFill>
                  <a:srgbClr val="008080"/>
                </a:solidFill>
                <a:latin typeface="Consolas"/>
              </a:rPr>
              <a:t/>
            </a:r>
            <a:br>
              <a:rPr lang="en-US" sz="1000" dirty="0">
                <a:solidFill>
                  <a:srgbClr val="008080"/>
                </a:solidFill>
                <a:latin typeface="Consolas"/>
              </a:rPr>
            </a:br>
            <a:r>
              <a:rPr lang="en-US" sz="1000" dirty="0">
                <a:solidFill>
                  <a:srgbClr val="0000FF"/>
                </a:solidFill>
                <a:latin typeface="Consolas"/>
              </a:rPr>
              <a:t>DROP</a:t>
            </a:r>
            <a:r>
              <a:rPr lang="en-US" sz="1000" dirty="0">
                <a:solidFill>
                  <a:srgbClr val="000000"/>
                </a:solidFill>
                <a:latin typeface="Consolas"/>
              </a:rPr>
              <a:t> </a:t>
            </a:r>
            <a:r>
              <a:rPr lang="en-US" sz="1000" dirty="0">
                <a:solidFill>
                  <a:srgbClr val="0000FF"/>
                </a:solidFill>
                <a:latin typeface="Consolas"/>
              </a:rPr>
              <a:t>FUNCTION</a:t>
            </a:r>
            <a:r>
              <a:rPr lang="en-US" sz="1000" dirty="0">
                <a:solidFill>
                  <a:srgbClr val="000000"/>
                </a:solidFill>
                <a:latin typeface="Consolas"/>
              </a:rPr>
              <a:t> </a:t>
            </a:r>
            <a:r>
              <a:rPr lang="en-US" sz="1000" dirty="0" err="1">
                <a:solidFill>
                  <a:srgbClr val="000000"/>
                </a:solidFill>
                <a:latin typeface="Consolas"/>
              </a:rPr>
              <a:t>r_max</a:t>
            </a:r>
            <a:r>
              <a:rPr lang="en-US" sz="1000" dirty="0">
                <a:solidFill>
                  <a:srgbClr val="000000"/>
                </a:solidFill>
                <a:latin typeface="Consolas"/>
              </a:rPr>
              <a:t> (</a:t>
            </a:r>
            <a:r>
              <a:rPr lang="en-US" sz="1000" dirty="0">
                <a:solidFill>
                  <a:srgbClr val="0000FF"/>
                </a:solidFill>
                <a:latin typeface="Consolas"/>
              </a:rPr>
              <a:t>integer</a:t>
            </a:r>
            <a:r>
              <a:rPr lang="en-US" sz="1000" dirty="0">
                <a:solidFill>
                  <a:srgbClr val="000000"/>
                </a:solidFill>
                <a:latin typeface="Consolas"/>
              </a:rPr>
              <a:t>, </a:t>
            </a:r>
            <a:r>
              <a:rPr lang="en-US" sz="1000" dirty="0">
                <a:solidFill>
                  <a:srgbClr val="0000FF"/>
                </a:solidFill>
                <a:latin typeface="Consolas"/>
              </a:rPr>
              <a:t>integer</a:t>
            </a: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10</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31669403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Setting up our Graphing Function</a:t>
            </a:r>
            <a:endParaRPr lang="en-US" dirty="0"/>
          </a:p>
        </p:txBody>
      </p:sp>
      <p:sp>
        <p:nvSpPr>
          <p:cNvPr id="8" name="Content Placeholder 7"/>
          <p:cNvSpPr>
            <a:spLocks noGrp="1"/>
          </p:cNvSpPr>
          <p:nvPr>
            <p:ph sz="quarter" idx="13"/>
          </p:nvPr>
        </p:nvSpPr>
        <p:spPr/>
        <p:txBody>
          <a:bodyPr>
            <a:normAutofit fontScale="92500"/>
          </a:bodyPr>
          <a:lstStyle/>
          <a:p>
            <a:r>
              <a:rPr lang="en-US" dirty="0" smtClean="0"/>
              <a:t>We will want to create a graph for a specific index. Due to the way I have the indexes setup, we need to supply server, database, table, and index.</a:t>
            </a:r>
          </a:p>
          <a:p>
            <a:r>
              <a:rPr lang="en-US" dirty="0" smtClean="0"/>
              <a:t>I also specify the height and width of the graph. This is nice for when you have more data, you can make the graph wider.</a:t>
            </a:r>
          </a:p>
          <a:p>
            <a:r>
              <a:rPr lang="en-US" dirty="0" smtClean="0"/>
              <a:t>Graph Type, see next slide.</a:t>
            </a:r>
          </a:p>
        </p:txBody>
      </p:sp>
      <p:sp>
        <p:nvSpPr>
          <p:cNvPr id="9" name="Content Placeholder 8"/>
          <p:cNvSpPr>
            <a:spLocks noGrp="1"/>
          </p:cNvSpPr>
          <p:nvPr>
            <p:ph sz="quarter" idx="14"/>
          </p:nvPr>
        </p:nvSpPr>
        <p:spPr/>
        <p:txBody>
          <a:bodyPr>
            <a:noAutofit/>
          </a:bodyPr>
          <a:lstStyle/>
          <a:p>
            <a:pPr marL="0" indent="0">
              <a:buNone/>
            </a:pPr>
            <a:r>
              <a:rPr lang="en-US" sz="1000" dirty="0">
                <a:solidFill>
                  <a:srgbClr val="0000FF"/>
                </a:solidFill>
                <a:latin typeface="Consolas"/>
              </a:rPr>
              <a:t>CREATE</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a:t>
            </a:r>
            <a:r>
              <a:rPr lang="en-US" sz="1000" dirty="0">
                <a:solidFill>
                  <a:srgbClr val="FF00FF"/>
                </a:solidFill>
                <a:latin typeface="Consolas"/>
              </a:rPr>
              <a:t>REPLACE</a:t>
            </a:r>
            <a:r>
              <a:rPr lang="en-US" sz="1000" dirty="0">
                <a:solidFill>
                  <a:srgbClr val="000000"/>
                </a:solidFill>
                <a:latin typeface="Consolas"/>
              </a:rPr>
              <a:t> </a:t>
            </a:r>
            <a:r>
              <a:rPr lang="en-US" sz="1000" dirty="0">
                <a:solidFill>
                  <a:srgbClr val="0000FF"/>
                </a:solidFill>
                <a:latin typeface="Consolas"/>
              </a:rPr>
              <a:t>FUNCTION</a:t>
            </a:r>
            <a:r>
              <a:rPr lang="en-US" sz="1000" dirty="0">
                <a:solidFill>
                  <a:srgbClr val="000000"/>
                </a:solidFill>
                <a:latin typeface="Consolas"/>
              </a:rPr>
              <a:t> </a:t>
            </a:r>
            <a:r>
              <a:rPr lang="en-US" sz="1000" dirty="0">
                <a:solidFill>
                  <a:srgbClr val="0000FF"/>
                </a:solidFill>
                <a:latin typeface="Consolas"/>
              </a:rPr>
              <a:t>public</a:t>
            </a:r>
            <a:r>
              <a:rPr lang="en-US" sz="1000" dirty="0">
                <a:solidFill>
                  <a:srgbClr val="000000"/>
                </a:solidFill>
                <a:latin typeface="Consolas"/>
              </a:rPr>
              <a:t>.f_graph3 (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in_server</a:t>
            </a:r>
            <a:r>
              <a:rPr lang="en-US" sz="1000" dirty="0">
                <a:solidFill>
                  <a:srgbClr val="000000"/>
                </a:solidFill>
                <a:latin typeface="Consolas"/>
              </a:rPr>
              <a:t> name,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in_database</a:t>
            </a:r>
            <a:r>
              <a:rPr lang="en-US" sz="1000" dirty="0">
                <a:solidFill>
                  <a:srgbClr val="000000"/>
                </a:solidFill>
                <a:latin typeface="Consolas"/>
              </a:rPr>
              <a:t> name,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in_table</a:t>
            </a:r>
            <a:r>
              <a:rPr lang="en-US" sz="1000" dirty="0">
                <a:solidFill>
                  <a:srgbClr val="000000"/>
                </a:solidFill>
                <a:latin typeface="Consolas"/>
              </a:rPr>
              <a:t> name,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in_index</a:t>
            </a:r>
            <a:r>
              <a:rPr lang="en-US" sz="1000" dirty="0">
                <a:solidFill>
                  <a:srgbClr val="000000"/>
                </a:solidFill>
                <a:latin typeface="Consolas"/>
              </a:rPr>
              <a:t> name, </a:t>
            </a:r>
            <a:br>
              <a:rPr lang="en-US" sz="1000" dirty="0">
                <a:solidFill>
                  <a:srgbClr val="000000"/>
                </a:solidFill>
                <a:latin typeface="Consolas"/>
              </a:rPr>
            </a:br>
            <a:r>
              <a:rPr lang="en-US" sz="1000" dirty="0">
                <a:solidFill>
                  <a:srgbClr val="000000"/>
                </a:solidFill>
                <a:latin typeface="Consolas"/>
              </a:rPr>
              <a:t>  height </a:t>
            </a:r>
            <a:r>
              <a:rPr lang="en-US" sz="1000" dirty="0">
                <a:solidFill>
                  <a:srgbClr val="0000FF"/>
                </a:solidFill>
                <a:latin typeface="Consolas"/>
              </a:rPr>
              <a:t>integer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width </a:t>
            </a:r>
            <a:r>
              <a:rPr lang="en-US" sz="1000" dirty="0">
                <a:solidFill>
                  <a:srgbClr val="0000FF"/>
                </a:solidFill>
                <a:latin typeface="Consolas"/>
              </a:rPr>
              <a:t>integer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graph_type</a:t>
            </a:r>
            <a:r>
              <a:rPr lang="en-US" sz="1000" dirty="0">
                <a:solidFill>
                  <a:srgbClr val="000000"/>
                </a:solidFill>
                <a:latin typeface="Consolas"/>
              </a:rPr>
              <a:t> </a:t>
            </a:r>
            <a:r>
              <a:rPr lang="en-US" sz="1000" dirty="0">
                <a:solidFill>
                  <a:srgbClr val="0000FF"/>
                </a:solidFill>
                <a:latin typeface="Consolas"/>
              </a:rPr>
              <a:t>varchar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RETURNS</a:t>
            </a:r>
            <a:r>
              <a:rPr lang="en-US" sz="1000" dirty="0">
                <a:solidFill>
                  <a:srgbClr val="000000"/>
                </a:solidFill>
                <a:latin typeface="Consolas"/>
              </a:rPr>
              <a:t> </a:t>
            </a:r>
            <a:r>
              <a:rPr lang="en-US" sz="1000" dirty="0" err="1">
                <a:solidFill>
                  <a:srgbClr val="000000"/>
                </a:solidFill>
                <a:latin typeface="Consolas"/>
              </a:rPr>
              <a:t>bytea</a:t>
            </a:r>
            <a:r>
              <a:rPr lang="en-US" sz="1000" dirty="0">
                <a:solidFill>
                  <a:srgbClr val="000000"/>
                </a:solidFill>
                <a:latin typeface="Consolas"/>
              </a:rPr>
              <a:t> </a:t>
            </a:r>
            <a:r>
              <a:rPr lang="en-US" sz="1000" dirty="0">
                <a:solidFill>
                  <a:srgbClr val="0000FF"/>
                </a:solidFill>
                <a:latin typeface="Consolas"/>
              </a:rPr>
              <a:t>AS</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$body$ </a:t>
            </a:r>
            <a:br>
              <a:rPr lang="en-US" sz="1000" dirty="0">
                <a:solidFill>
                  <a:srgbClr val="000000"/>
                </a:solidFill>
                <a:latin typeface="Consolas"/>
              </a:rPr>
            </a:br>
            <a:r>
              <a:rPr lang="en-US" sz="1000" dirty="0" smtClean="0">
                <a:solidFill>
                  <a:srgbClr val="000000"/>
                </a:solidFill>
                <a:latin typeface="Consolas"/>
              </a:rPr>
              <a:t>………</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$body$ </a:t>
            </a:r>
            <a:br>
              <a:rPr lang="en-US" sz="1000" dirty="0">
                <a:solidFill>
                  <a:srgbClr val="000000"/>
                </a:solidFill>
                <a:latin typeface="Consolas"/>
              </a:rPr>
            </a:br>
            <a:r>
              <a:rPr lang="en-US" sz="1000" dirty="0">
                <a:solidFill>
                  <a:srgbClr val="000000"/>
                </a:solidFill>
                <a:latin typeface="Consolas"/>
              </a:rPr>
              <a:t>LANGUAGE </a:t>
            </a:r>
            <a:r>
              <a:rPr lang="en-US" sz="1000" dirty="0">
                <a:solidFill>
                  <a:srgbClr val="FF0000"/>
                </a:solidFill>
                <a:latin typeface="Consolas"/>
              </a:rPr>
              <a:t>'</a:t>
            </a:r>
            <a:r>
              <a:rPr lang="en-US" sz="1000" dirty="0" err="1">
                <a:solidFill>
                  <a:srgbClr val="FF0000"/>
                </a:solidFill>
                <a:latin typeface="Consolas"/>
              </a:rPr>
              <a:t>plr</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VOLATILE </a:t>
            </a:r>
            <a:br>
              <a:rPr lang="en-US" sz="1000" dirty="0">
                <a:solidFill>
                  <a:srgbClr val="000000"/>
                </a:solidFill>
                <a:latin typeface="Consolas"/>
              </a:rPr>
            </a:br>
            <a:r>
              <a:rPr lang="en-US" sz="1000" dirty="0">
                <a:solidFill>
                  <a:srgbClr val="000000"/>
                </a:solidFill>
                <a:latin typeface="Consolas"/>
              </a:rPr>
              <a:t>CALLED </a:t>
            </a:r>
            <a:r>
              <a:rPr lang="en-US" sz="1000" dirty="0">
                <a:solidFill>
                  <a:srgbClr val="0000FF"/>
                </a:solidFill>
                <a:latin typeface="Consolas"/>
              </a:rPr>
              <a:t>ON</a:t>
            </a:r>
            <a:r>
              <a:rPr lang="en-US" sz="1000" dirty="0">
                <a:solidFill>
                  <a:srgbClr val="000000"/>
                </a:solidFill>
                <a:latin typeface="Consolas"/>
              </a:rPr>
              <a:t> </a:t>
            </a:r>
            <a:r>
              <a:rPr lang="en-US" sz="1000" dirty="0">
                <a:solidFill>
                  <a:srgbClr val="0000FF"/>
                </a:solidFill>
                <a:latin typeface="Consolas"/>
              </a:rPr>
              <a:t>NULL</a:t>
            </a:r>
            <a:r>
              <a:rPr lang="en-US" sz="1000" dirty="0">
                <a:solidFill>
                  <a:srgbClr val="000000"/>
                </a:solidFill>
                <a:latin typeface="Consolas"/>
              </a:rPr>
              <a:t> INPUT </a:t>
            </a:r>
            <a:br>
              <a:rPr lang="en-US" sz="1000" dirty="0">
                <a:solidFill>
                  <a:srgbClr val="000000"/>
                </a:solidFill>
                <a:latin typeface="Consolas"/>
              </a:rPr>
            </a:br>
            <a:r>
              <a:rPr lang="en-US" sz="1000" dirty="0">
                <a:solidFill>
                  <a:srgbClr val="000000"/>
                </a:solidFill>
                <a:latin typeface="Consolas"/>
              </a:rPr>
              <a:t>SECURITY INVOKER </a:t>
            </a:r>
            <a:br>
              <a:rPr lang="en-US" sz="1000" dirty="0">
                <a:solidFill>
                  <a:srgbClr val="000000"/>
                </a:solidFill>
                <a:latin typeface="Consolas"/>
              </a:rPr>
            </a:br>
            <a:r>
              <a:rPr lang="en-US" sz="1000" dirty="0">
                <a:solidFill>
                  <a:srgbClr val="000000"/>
                </a:solidFill>
                <a:latin typeface="Consolas"/>
              </a:rPr>
              <a:t>COST </a:t>
            </a:r>
            <a:r>
              <a:rPr lang="en-US" sz="1000" b="1" dirty="0">
                <a:solidFill>
                  <a:srgbClr val="800000"/>
                </a:solidFill>
                <a:latin typeface="Consolas"/>
              </a:rPr>
              <a:t>100</a:t>
            </a:r>
            <a:r>
              <a:rPr lang="en-US" sz="1000" dirty="0">
                <a:solidFill>
                  <a:srgbClr val="000000"/>
                </a:solidFill>
                <a:latin typeface="Consolas"/>
              </a:rPr>
              <a:t>;</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endParaRPr lang="en-US" sz="1000" dirty="0">
              <a:latin typeface="Consolas"/>
            </a:endParaRPr>
          </a:p>
          <a:p>
            <a:pPr marL="0" indent="0">
              <a:buNone/>
            </a:pP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11</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41400346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Graph Type</a:t>
            </a:r>
            <a:endParaRPr lang="en-US" dirty="0"/>
          </a:p>
        </p:txBody>
      </p:sp>
      <p:sp>
        <p:nvSpPr>
          <p:cNvPr id="8" name="Content Placeholder 7"/>
          <p:cNvSpPr>
            <a:spLocks noGrp="1"/>
          </p:cNvSpPr>
          <p:nvPr>
            <p:ph sz="quarter" idx="13"/>
          </p:nvPr>
        </p:nvSpPr>
        <p:spPr/>
        <p:txBody>
          <a:bodyPr>
            <a:normAutofit fontScale="77500" lnSpcReduction="20000"/>
          </a:bodyPr>
          <a:lstStyle/>
          <a:p>
            <a:r>
              <a:rPr lang="en-US" dirty="0"/>
              <a:t>"p" for </a:t>
            </a:r>
            <a:r>
              <a:rPr lang="en-US" dirty="0" smtClean="0"/>
              <a:t>points</a:t>
            </a:r>
            <a:endParaRPr lang="en-US" dirty="0"/>
          </a:p>
          <a:p>
            <a:r>
              <a:rPr lang="en-US" dirty="0" smtClean="0"/>
              <a:t>"</a:t>
            </a:r>
            <a:r>
              <a:rPr lang="en-US" dirty="0"/>
              <a:t>l" for </a:t>
            </a:r>
            <a:r>
              <a:rPr lang="en-US" dirty="0" smtClean="0"/>
              <a:t>lines</a:t>
            </a:r>
            <a:endParaRPr lang="en-US" dirty="0"/>
          </a:p>
          <a:p>
            <a:r>
              <a:rPr lang="en-US" dirty="0" smtClean="0"/>
              <a:t>"</a:t>
            </a:r>
            <a:r>
              <a:rPr lang="en-US" dirty="0"/>
              <a:t>b" for </a:t>
            </a:r>
            <a:r>
              <a:rPr lang="en-US" dirty="0" smtClean="0"/>
              <a:t>both</a:t>
            </a:r>
            <a:endParaRPr lang="en-US" dirty="0"/>
          </a:p>
          <a:p>
            <a:r>
              <a:rPr lang="en-US" dirty="0" smtClean="0"/>
              <a:t>"</a:t>
            </a:r>
            <a:r>
              <a:rPr lang="en-US" dirty="0"/>
              <a:t>c" for the lines part alone of "b</a:t>
            </a:r>
            <a:r>
              <a:rPr lang="en-US" dirty="0" smtClean="0"/>
              <a:t>"</a:t>
            </a:r>
            <a:endParaRPr lang="en-US" dirty="0"/>
          </a:p>
          <a:p>
            <a:r>
              <a:rPr lang="en-US" dirty="0" smtClean="0"/>
              <a:t>"</a:t>
            </a:r>
            <a:r>
              <a:rPr lang="en-US" dirty="0"/>
              <a:t>o" for both “</a:t>
            </a:r>
            <a:r>
              <a:rPr lang="en-US" dirty="0" err="1"/>
              <a:t>overplotted</a:t>
            </a:r>
            <a:r>
              <a:rPr lang="en-US" dirty="0" smtClean="0"/>
              <a:t>”</a:t>
            </a:r>
            <a:endParaRPr lang="en-US" dirty="0"/>
          </a:p>
          <a:p>
            <a:r>
              <a:rPr lang="en-US" dirty="0" smtClean="0"/>
              <a:t>"</a:t>
            </a:r>
            <a:r>
              <a:rPr lang="en-US" dirty="0"/>
              <a:t>h" for “histogram” like (or “high-density”) vertical </a:t>
            </a:r>
            <a:r>
              <a:rPr lang="en-US" dirty="0" smtClean="0"/>
              <a:t>lines</a:t>
            </a:r>
            <a:endParaRPr lang="en-US" dirty="0"/>
          </a:p>
          <a:p>
            <a:r>
              <a:rPr lang="en-US" dirty="0" smtClean="0"/>
              <a:t>"</a:t>
            </a:r>
            <a:r>
              <a:rPr lang="en-US" dirty="0"/>
              <a:t>s" for stair </a:t>
            </a:r>
            <a:r>
              <a:rPr lang="en-US" dirty="0" smtClean="0"/>
              <a:t>steps</a:t>
            </a:r>
            <a:endParaRPr lang="en-US" dirty="0"/>
          </a:p>
          <a:p>
            <a:r>
              <a:rPr lang="en-US" dirty="0" smtClean="0"/>
              <a:t>"</a:t>
            </a:r>
            <a:r>
              <a:rPr lang="en-US" dirty="0"/>
              <a:t>S" for other steps, see Details </a:t>
            </a:r>
            <a:r>
              <a:rPr lang="en-US" dirty="0" smtClean="0"/>
              <a:t>below</a:t>
            </a:r>
            <a:endParaRPr lang="en-US" dirty="0"/>
          </a:p>
          <a:p>
            <a:r>
              <a:rPr lang="en-US" dirty="0" smtClean="0"/>
              <a:t>"</a:t>
            </a:r>
            <a:r>
              <a:rPr lang="en-US" dirty="0"/>
              <a:t>n" for no </a:t>
            </a:r>
            <a:r>
              <a:rPr lang="en-US" dirty="0" smtClean="0"/>
              <a:t>plotting</a:t>
            </a:r>
          </a:p>
        </p:txBody>
      </p:sp>
      <p:sp>
        <p:nvSpPr>
          <p:cNvPr id="9" name="Content Placeholder 8"/>
          <p:cNvSpPr>
            <a:spLocks noGrp="1"/>
          </p:cNvSpPr>
          <p:nvPr>
            <p:ph sz="quarter" idx="14"/>
          </p:nvPr>
        </p:nvSpPr>
        <p:spPr/>
        <p:txBody>
          <a:bodyPr>
            <a:noAutofit/>
          </a:bodyPr>
          <a:lstStyle/>
          <a:p>
            <a:pPr marL="0" indent="0">
              <a:buNone/>
            </a:pP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endParaRPr lang="en-US" sz="1000" dirty="0">
              <a:latin typeface="Consolas"/>
            </a:endParaRPr>
          </a:p>
          <a:p>
            <a:pPr marL="0" indent="0">
              <a:buNone/>
            </a:pP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12</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4606" y="1241937"/>
            <a:ext cx="2425399"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03113" y="1221904"/>
            <a:ext cx="20447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95800" y="3098882"/>
            <a:ext cx="2052013" cy="17588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05600" y="3105150"/>
            <a:ext cx="2334405"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739943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Adding the libraries</a:t>
            </a:r>
            <a:endParaRPr lang="en-US" dirty="0"/>
          </a:p>
        </p:txBody>
      </p:sp>
      <p:sp>
        <p:nvSpPr>
          <p:cNvPr id="8" name="Content Placeholder 7"/>
          <p:cNvSpPr>
            <a:spLocks noGrp="1"/>
          </p:cNvSpPr>
          <p:nvPr>
            <p:ph sz="quarter" idx="13"/>
          </p:nvPr>
        </p:nvSpPr>
        <p:spPr/>
        <p:txBody>
          <a:bodyPr>
            <a:normAutofit fontScale="92500" lnSpcReduction="10000"/>
          </a:bodyPr>
          <a:lstStyle/>
          <a:p>
            <a:r>
              <a:rPr lang="en-US" dirty="0" smtClean="0"/>
              <a:t>For my installation, I did not need all the libraries that were in the example I based my code on. I have commented out the ones that I did not need.</a:t>
            </a:r>
          </a:p>
          <a:p>
            <a:r>
              <a:rPr lang="en-US" dirty="0" smtClean="0"/>
              <a:t>I did notice that some require GTK+ and this can only be installed via the console. So I would use the console to install the libraries before I used them inside the function.</a:t>
            </a:r>
            <a:endParaRPr lang="en-US" dirty="0"/>
          </a:p>
        </p:txBody>
      </p:sp>
      <p:sp>
        <p:nvSpPr>
          <p:cNvPr id="9" name="Content Placeholder 8"/>
          <p:cNvSpPr>
            <a:spLocks noGrp="1"/>
          </p:cNvSpPr>
          <p:nvPr>
            <p:ph sz="quarter" idx="14"/>
          </p:nvPr>
        </p:nvSpPr>
        <p:spPr/>
        <p:txBody>
          <a:bodyPr>
            <a:normAutofit/>
          </a:bodyPr>
          <a:lstStyle/>
          <a:p>
            <a:pPr marL="0" indent="0">
              <a:buNone/>
            </a:pPr>
            <a:r>
              <a:rPr lang="en-US" sz="1200" dirty="0">
                <a:solidFill>
                  <a:srgbClr val="000000"/>
                </a:solidFill>
                <a:latin typeface="Consolas"/>
              </a:rPr>
              <a:t>## necessary libraries </a:t>
            </a:r>
            <a:br>
              <a:rPr lang="en-US" sz="1200" dirty="0">
                <a:solidFill>
                  <a:srgbClr val="000000"/>
                </a:solidFill>
                <a:latin typeface="Consolas"/>
              </a:rPr>
            </a:br>
            <a:r>
              <a:rPr lang="en-US" sz="1200" dirty="0">
                <a:solidFill>
                  <a:srgbClr val="000000"/>
                </a:solidFill>
                <a:latin typeface="Consolas"/>
              </a:rPr>
              <a:t>library(</a:t>
            </a:r>
            <a:r>
              <a:rPr lang="en-US" sz="1200" dirty="0" err="1">
                <a:solidFill>
                  <a:srgbClr val="000000"/>
                </a:solidFill>
                <a:latin typeface="Consolas"/>
              </a:rPr>
              <a:t>quantmod</a:t>
            </a:r>
            <a:r>
              <a:rPr lang="en-US" sz="1200" dirty="0">
                <a:solidFill>
                  <a:srgbClr val="000000"/>
                </a:solidFill>
                <a:latin typeface="Consolas"/>
              </a:rPr>
              <a:t>) </a:t>
            </a:r>
            <a:br>
              <a:rPr lang="en-US" sz="1200" dirty="0">
                <a:solidFill>
                  <a:srgbClr val="000000"/>
                </a:solidFill>
                <a:latin typeface="Consolas"/>
              </a:rPr>
            </a:br>
            <a:r>
              <a:rPr lang="en-US" sz="1200" dirty="0">
                <a:solidFill>
                  <a:srgbClr val="000000"/>
                </a:solidFill>
                <a:latin typeface="Consolas"/>
              </a:rPr>
              <a:t>#require(lattice) </a:t>
            </a:r>
            <a:br>
              <a:rPr lang="en-US" sz="1200" dirty="0">
                <a:solidFill>
                  <a:srgbClr val="000000"/>
                </a:solidFill>
                <a:latin typeface="Consolas"/>
              </a:rPr>
            </a:br>
            <a:r>
              <a:rPr lang="en-US" sz="1200" dirty="0">
                <a:solidFill>
                  <a:srgbClr val="000000"/>
                </a:solidFill>
                <a:latin typeface="Consolas"/>
              </a:rPr>
              <a:t>require(</a:t>
            </a:r>
            <a:r>
              <a:rPr lang="en-US" sz="1200" dirty="0" err="1">
                <a:solidFill>
                  <a:srgbClr val="000000"/>
                </a:solidFill>
                <a:latin typeface="Consolas"/>
              </a:rPr>
              <a:t>cairoDevice</a:t>
            </a:r>
            <a:r>
              <a:rPr lang="en-US" sz="1200" dirty="0">
                <a:solidFill>
                  <a:srgbClr val="000000"/>
                </a:solidFill>
                <a:latin typeface="Consolas"/>
              </a:rPr>
              <a:t>) </a:t>
            </a:r>
            <a:br>
              <a:rPr lang="en-US" sz="1200" dirty="0">
                <a:solidFill>
                  <a:srgbClr val="000000"/>
                </a:solidFill>
                <a:latin typeface="Consolas"/>
              </a:rPr>
            </a:br>
            <a:r>
              <a:rPr lang="en-US" sz="1200" dirty="0">
                <a:solidFill>
                  <a:srgbClr val="000000"/>
                </a:solidFill>
                <a:latin typeface="Consolas"/>
              </a:rPr>
              <a:t>#require(</a:t>
            </a:r>
            <a:r>
              <a:rPr lang="en-US" sz="1200" dirty="0" err="1">
                <a:solidFill>
                  <a:srgbClr val="000000"/>
                </a:solidFill>
                <a:latin typeface="Consolas"/>
              </a:rPr>
              <a:t>RColorBrewer</a:t>
            </a:r>
            <a:r>
              <a:rPr lang="en-US" sz="1200" dirty="0">
                <a:solidFill>
                  <a:srgbClr val="000000"/>
                </a:solidFill>
                <a:latin typeface="Consolas"/>
              </a:rPr>
              <a:t>) </a:t>
            </a:r>
            <a:br>
              <a:rPr lang="en-US" sz="1200" dirty="0">
                <a:solidFill>
                  <a:srgbClr val="000000"/>
                </a:solidFill>
                <a:latin typeface="Consolas"/>
              </a:rPr>
            </a:br>
            <a:r>
              <a:rPr lang="en-US" sz="1200" dirty="0">
                <a:solidFill>
                  <a:srgbClr val="000000"/>
                </a:solidFill>
                <a:latin typeface="Consolas"/>
              </a:rPr>
              <a:t>require(RGtk2)</a:t>
            </a:r>
            <a:endParaRPr lang="en-US" sz="1200" dirty="0">
              <a:latin typeface="Consolas"/>
            </a:endParaRPr>
          </a:p>
          <a:p>
            <a:pPr marL="0" indent="0">
              <a:buNone/>
            </a:pPr>
            <a:r>
              <a:rPr lang="en-US" sz="1200" dirty="0">
                <a:latin typeface="Consolas"/>
              </a:rPr>
              <a:t/>
            </a:r>
            <a:br>
              <a:rPr lang="en-US" sz="1200" dirty="0">
                <a:latin typeface="Consolas"/>
              </a:rPr>
            </a:b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13</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2215589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Creating a blank image</a:t>
            </a:r>
            <a:endParaRPr lang="en-US" dirty="0"/>
          </a:p>
        </p:txBody>
      </p:sp>
      <p:sp>
        <p:nvSpPr>
          <p:cNvPr id="8" name="Content Placeholder 7"/>
          <p:cNvSpPr>
            <a:spLocks noGrp="1"/>
          </p:cNvSpPr>
          <p:nvPr>
            <p:ph sz="quarter" idx="13"/>
          </p:nvPr>
        </p:nvSpPr>
        <p:spPr/>
        <p:txBody>
          <a:bodyPr>
            <a:normAutofit fontScale="62500" lnSpcReduction="20000"/>
          </a:bodyPr>
          <a:lstStyle/>
          <a:p>
            <a:r>
              <a:rPr lang="en-US" dirty="0" err="1" smtClean="0"/>
              <a:t>gdkPixmapNew</a:t>
            </a:r>
            <a:r>
              <a:rPr lang="en-US" dirty="0" smtClean="0"/>
              <a:t> creates an image of the specific dimensions and color depth specified.</a:t>
            </a:r>
          </a:p>
          <a:p>
            <a:r>
              <a:rPr lang="en-US" dirty="0"/>
              <a:t>Cairo graphics device that can be use to create high-quality vector (PDF, PostScript and SVG) and bitmap output (PNG,JPEG,TIFF), and high-quality rendering in displays (X11 and Win32). Since it uses the same back-end for all output, copying across formats is WYSIWYG. Files are created without the dependence on X11 or other external programs. This device supports alpha channel (semi-transparent drawing) and resulting images can contain transparent and semi-transparent regions. It is ideal for use in server environments (file output) and as a replacement for other devices that don't have Cairo's capabilities such as alpha support or anti-aliasing. </a:t>
            </a:r>
            <a:r>
              <a:rPr lang="en-US" dirty="0" err="1"/>
              <a:t>Backends</a:t>
            </a:r>
            <a:r>
              <a:rPr lang="en-US" dirty="0"/>
              <a:t> are modular such that any subset of </a:t>
            </a:r>
            <a:r>
              <a:rPr lang="en-US" dirty="0" err="1"/>
              <a:t>backends</a:t>
            </a:r>
            <a:r>
              <a:rPr lang="en-US" dirty="0"/>
              <a:t> is supported.</a:t>
            </a:r>
          </a:p>
        </p:txBody>
      </p:sp>
      <p:sp>
        <p:nvSpPr>
          <p:cNvPr id="9" name="Content Placeholder 8"/>
          <p:cNvSpPr>
            <a:spLocks noGrp="1"/>
          </p:cNvSpPr>
          <p:nvPr>
            <p:ph sz="quarter" idx="14"/>
          </p:nvPr>
        </p:nvSpPr>
        <p:spPr/>
        <p:txBody>
          <a:bodyPr>
            <a:normAutofit/>
          </a:bodyPr>
          <a:lstStyle/>
          <a:p>
            <a:pPr marL="0" indent="0">
              <a:buNone/>
            </a:pPr>
            <a:r>
              <a:rPr lang="en-US" sz="1000" dirty="0" err="1">
                <a:solidFill>
                  <a:srgbClr val="000000"/>
                </a:solidFill>
                <a:latin typeface="Consolas"/>
              </a:rPr>
              <a:t>pixmap</a:t>
            </a:r>
            <a:r>
              <a:rPr lang="en-US" sz="1000" dirty="0">
                <a:solidFill>
                  <a:srgbClr val="000000"/>
                </a:solidFill>
                <a:latin typeface="Consolas"/>
              </a:rPr>
              <a:t> </a:t>
            </a:r>
            <a:r>
              <a:rPr lang="en-US" sz="1000" dirty="0">
                <a:solidFill>
                  <a:srgbClr val="808080"/>
                </a:solidFill>
                <a:latin typeface="Consolas"/>
              </a:rPr>
              <a:t>&lt;-</a:t>
            </a:r>
            <a:r>
              <a:rPr lang="en-US" sz="1000" dirty="0">
                <a:solidFill>
                  <a:srgbClr val="000000"/>
                </a:solidFill>
                <a:latin typeface="Consolas"/>
              </a:rPr>
              <a:t> </a:t>
            </a:r>
            <a:r>
              <a:rPr lang="en-US" sz="1000" dirty="0" err="1">
                <a:solidFill>
                  <a:srgbClr val="000000"/>
                </a:solidFill>
                <a:latin typeface="Consolas"/>
              </a:rPr>
              <a:t>gdkPixmapNew</a:t>
            </a:r>
            <a:r>
              <a:rPr lang="en-US" sz="1000" dirty="0">
                <a:solidFill>
                  <a:srgbClr val="000000"/>
                </a:solidFill>
                <a:latin typeface="Consolas"/>
              </a:rPr>
              <a:t>(w</a:t>
            </a:r>
            <a:r>
              <a:rPr lang="en-US" sz="1000" dirty="0">
                <a:solidFill>
                  <a:srgbClr val="808080"/>
                </a:solidFill>
                <a:latin typeface="Consolas"/>
              </a:rPr>
              <a:t>=</a:t>
            </a:r>
            <a:r>
              <a:rPr lang="en-US" sz="1000" dirty="0">
                <a:solidFill>
                  <a:srgbClr val="000000"/>
                </a:solidFill>
                <a:latin typeface="Consolas"/>
              </a:rPr>
              <a:t>width, h</a:t>
            </a:r>
            <a:r>
              <a:rPr lang="en-US" sz="1000" dirty="0">
                <a:solidFill>
                  <a:srgbClr val="808080"/>
                </a:solidFill>
                <a:latin typeface="Consolas"/>
              </a:rPr>
              <a:t>=</a:t>
            </a:r>
            <a:r>
              <a:rPr lang="en-US" sz="1000" dirty="0">
                <a:solidFill>
                  <a:srgbClr val="000000"/>
                </a:solidFill>
                <a:latin typeface="Consolas"/>
              </a:rPr>
              <a:t>height, depth</a:t>
            </a:r>
            <a:r>
              <a:rPr lang="en-US" sz="1000" dirty="0">
                <a:solidFill>
                  <a:srgbClr val="808080"/>
                </a:solidFill>
                <a:latin typeface="Consolas"/>
              </a:rPr>
              <a:t>=</a:t>
            </a:r>
            <a:r>
              <a:rPr lang="en-US" sz="1000" b="1" dirty="0">
                <a:solidFill>
                  <a:srgbClr val="800000"/>
                </a:solidFill>
                <a:latin typeface="Consolas"/>
              </a:rPr>
              <a:t>24</a:t>
            </a:r>
            <a:r>
              <a:rPr lang="en-US" sz="1000" dirty="0">
                <a:solidFill>
                  <a:srgbClr val="000000"/>
                </a:solidFill>
                <a:latin typeface="Consolas"/>
              </a:rPr>
              <a:t>); </a:t>
            </a:r>
            <a:br>
              <a:rPr lang="en-US" sz="1000" dirty="0">
                <a:solidFill>
                  <a:srgbClr val="000000"/>
                </a:solidFill>
                <a:latin typeface="Consolas"/>
              </a:rPr>
            </a:br>
            <a:r>
              <a:rPr lang="en-US" sz="1000" dirty="0" err="1">
                <a:solidFill>
                  <a:srgbClr val="000000"/>
                </a:solidFill>
                <a:latin typeface="Consolas"/>
              </a:rPr>
              <a:t>asCairoDevice</a:t>
            </a:r>
            <a:r>
              <a:rPr lang="en-US" sz="1000" dirty="0">
                <a:solidFill>
                  <a:srgbClr val="000000"/>
                </a:solidFill>
                <a:latin typeface="Consolas"/>
              </a:rPr>
              <a:t>(</a:t>
            </a:r>
            <a:r>
              <a:rPr lang="en-US" sz="1000" dirty="0" err="1">
                <a:solidFill>
                  <a:srgbClr val="000000"/>
                </a:solidFill>
                <a:latin typeface="Consolas"/>
              </a:rPr>
              <a:t>pixmap</a:t>
            </a: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14</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38246704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query</a:t>
            </a:r>
            <a:endParaRPr lang="en-US" dirty="0"/>
          </a:p>
        </p:txBody>
      </p:sp>
      <p:sp>
        <p:nvSpPr>
          <p:cNvPr id="8" name="Content Placeholder 7"/>
          <p:cNvSpPr>
            <a:spLocks noGrp="1"/>
          </p:cNvSpPr>
          <p:nvPr>
            <p:ph sz="quarter" idx="13"/>
          </p:nvPr>
        </p:nvSpPr>
        <p:spPr/>
        <p:txBody>
          <a:bodyPr>
            <a:normAutofit fontScale="40000" lnSpcReduction="20000"/>
          </a:bodyPr>
          <a:lstStyle/>
          <a:p>
            <a:pPr marL="0" indent="0">
              <a:buNone/>
            </a:pPr>
            <a:r>
              <a:rPr lang="en-US" sz="2500" dirty="0" err="1">
                <a:solidFill>
                  <a:srgbClr val="000000"/>
                </a:solidFill>
                <a:latin typeface="Consolas"/>
              </a:rPr>
              <a:t>sql</a:t>
            </a:r>
            <a:r>
              <a:rPr lang="en-US" sz="2500" dirty="0">
                <a:solidFill>
                  <a:srgbClr val="000000"/>
                </a:solidFill>
                <a:latin typeface="Consolas"/>
              </a:rPr>
              <a:t> </a:t>
            </a:r>
            <a:r>
              <a:rPr lang="en-US" sz="2500" dirty="0">
                <a:solidFill>
                  <a:srgbClr val="808080"/>
                </a:solidFill>
                <a:latin typeface="Consolas"/>
              </a:rPr>
              <a:t>&lt;-</a:t>
            </a:r>
            <a:r>
              <a:rPr lang="en-US" sz="2500" dirty="0">
                <a:solidFill>
                  <a:srgbClr val="000000"/>
                </a:solidFill>
                <a:latin typeface="Consolas"/>
              </a:rPr>
              <a:t> paste("</a:t>
            </a:r>
            <a:r>
              <a:rPr lang="en-US" sz="2500" dirty="0">
                <a:solidFill>
                  <a:srgbClr val="0000FF"/>
                </a:solidFill>
                <a:latin typeface="Consolas"/>
              </a:rPr>
              <a:t>SELECT</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err="1">
                <a:solidFill>
                  <a:srgbClr val="000000"/>
                </a:solidFill>
                <a:latin typeface="Consolas"/>
              </a:rPr>
              <a:t>bloat_date</a:t>
            </a:r>
            <a:r>
              <a:rPr lang="en-US" sz="2500" dirty="0">
                <a:solidFill>
                  <a:srgbClr val="000000"/>
                </a:solidFill>
                <a:latin typeface="Consolas"/>
              </a:rPr>
              <a:t> </a:t>
            </a:r>
            <a:r>
              <a:rPr lang="en-US" sz="2500" dirty="0">
                <a:solidFill>
                  <a:srgbClr val="0000FF"/>
                </a:solidFill>
                <a:latin typeface="Consolas"/>
              </a:rPr>
              <a:t>AS</a:t>
            </a:r>
            <a:r>
              <a:rPr lang="en-US" sz="2500" dirty="0">
                <a:solidFill>
                  <a:srgbClr val="000000"/>
                </a:solidFill>
                <a:latin typeface="Consolas"/>
              </a:rPr>
              <a:t> y, </a:t>
            </a:r>
            <a:br>
              <a:rPr lang="en-US" sz="2500" dirty="0">
                <a:solidFill>
                  <a:srgbClr val="000000"/>
                </a:solidFill>
                <a:latin typeface="Consolas"/>
              </a:rPr>
            </a:br>
            <a:r>
              <a:rPr lang="en-US" sz="2500" dirty="0">
                <a:solidFill>
                  <a:srgbClr val="000000"/>
                </a:solidFill>
                <a:latin typeface="Consolas"/>
              </a:rPr>
              <a:t>    </a:t>
            </a:r>
            <a:r>
              <a:rPr lang="en-US" sz="2500" dirty="0">
                <a:solidFill>
                  <a:srgbClr val="FF00FF"/>
                </a:solidFill>
                <a:latin typeface="Consolas"/>
              </a:rPr>
              <a:t>CASE</a:t>
            </a:r>
            <a:r>
              <a:rPr lang="en-US" sz="2500" dirty="0">
                <a:solidFill>
                  <a:srgbClr val="000000"/>
                </a:solidFill>
                <a:latin typeface="Consolas"/>
              </a:rPr>
              <a:t> </a:t>
            </a:r>
            <a:r>
              <a:rPr lang="en-US" sz="2500" dirty="0" err="1">
                <a:solidFill>
                  <a:srgbClr val="000000"/>
                </a:solidFill>
                <a:latin typeface="Consolas"/>
              </a:rPr>
              <a:t>b.</a:t>
            </a:r>
            <a:r>
              <a:rPr lang="en-US" sz="2500" dirty="0" err="1">
                <a:solidFill>
                  <a:srgbClr val="FF00FF"/>
                </a:solidFill>
                <a:latin typeface="Consolas"/>
              </a:rPr>
              <a:t>max</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WHEN</a:t>
            </a:r>
            <a:r>
              <a:rPr lang="en-US" sz="2500" dirty="0">
                <a:solidFill>
                  <a:srgbClr val="000000"/>
                </a:solidFill>
                <a:latin typeface="Consolas"/>
              </a:rPr>
              <a:t> </a:t>
            </a:r>
            <a:r>
              <a:rPr lang="en-US" sz="2500" b="1" dirty="0">
                <a:solidFill>
                  <a:srgbClr val="800000"/>
                </a:solidFill>
                <a:latin typeface="Consolas"/>
              </a:rPr>
              <a:t>1</a:t>
            </a:r>
            <a:r>
              <a:rPr lang="en-US" sz="2500" dirty="0">
                <a:solidFill>
                  <a:srgbClr val="000000"/>
                </a:solidFill>
                <a:latin typeface="Consolas"/>
              </a:rPr>
              <a:t> </a:t>
            </a:r>
            <a:r>
              <a:rPr lang="en-US" sz="2500" dirty="0">
                <a:solidFill>
                  <a:srgbClr val="0000FF"/>
                </a:solidFill>
                <a:latin typeface="Consolas"/>
              </a:rPr>
              <a:t>THEN</a:t>
            </a:r>
            <a:r>
              <a:rPr lang="en-US" sz="2500" dirty="0">
                <a:solidFill>
                  <a:srgbClr val="000000"/>
                </a:solidFill>
                <a:latin typeface="Consolas"/>
              </a:rPr>
              <a:t> </a:t>
            </a:r>
            <a:r>
              <a:rPr lang="en-US" sz="2500" dirty="0" err="1">
                <a:solidFill>
                  <a:srgbClr val="000000"/>
                </a:solidFill>
                <a:latin typeface="Consolas"/>
              </a:rPr>
              <a:t>bloat_bytes_max</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ELSE</a:t>
            </a:r>
            <a:r>
              <a:rPr lang="en-US" sz="2500" dirty="0">
                <a:solidFill>
                  <a:srgbClr val="000000"/>
                </a:solidFill>
                <a:latin typeface="Consolas"/>
              </a:rPr>
              <a:t> </a:t>
            </a:r>
            <a:r>
              <a:rPr lang="en-US" sz="2500" dirty="0" err="1">
                <a:solidFill>
                  <a:srgbClr val="000000"/>
                </a:solidFill>
                <a:latin typeface="Consolas"/>
              </a:rPr>
              <a:t>bloat_bytes_max</a:t>
            </a:r>
            <a:r>
              <a:rPr lang="en-US" sz="2500" dirty="0">
                <a:solidFill>
                  <a:srgbClr val="808080"/>
                </a:solidFill>
                <a:latin typeface="Consolas"/>
              </a:rPr>
              <a:t>/</a:t>
            </a:r>
            <a:r>
              <a:rPr lang="en-US" sz="2500" dirty="0">
                <a:solidFill>
                  <a:srgbClr val="FF00FF"/>
                </a:solidFill>
                <a:latin typeface="Consolas"/>
              </a:rPr>
              <a:t>power</a:t>
            </a:r>
            <a:r>
              <a:rPr lang="en-US" sz="2500" dirty="0">
                <a:solidFill>
                  <a:srgbClr val="000000"/>
                </a:solidFill>
                <a:latin typeface="Consolas"/>
              </a:rPr>
              <a:t>(</a:t>
            </a:r>
            <a:r>
              <a:rPr lang="en-US" sz="2500" b="1" dirty="0">
                <a:solidFill>
                  <a:srgbClr val="800000"/>
                </a:solidFill>
                <a:latin typeface="Consolas"/>
              </a:rPr>
              <a:t>1024</a:t>
            </a:r>
            <a:r>
              <a:rPr lang="en-US" sz="2500" dirty="0">
                <a:solidFill>
                  <a:srgbClr val="000000"/>
                </a:solidFill>
                <a:latin typeface="Consolas"/>
              </a:rPr>
              <a:t>,b.</a:t>
            </a:r>
            <a:r>
              <a:rPr lang="en-US" sz="2500" dirty="0">
                <a:solidFill>
                  <a:srgbClr val="FF00FF"/>
                </a:solidFill>
                <a:latin typeface="Consolas"/>
              </a:rPr>
              <a:t>max</a:t>
            </a:r>
            <a:r>
              <a:rPr lang="en-US" sz="2500" dirty="0">
                <a:solidFill>
                  <a:srgbClr val="808080"/>
                </a:solidFill>
                <a:latin typeface="Consolas"/>
              </a:rPr>
              <a:t>-</a:t>
            </a:r>
            <a:r>
              <a:rPr lang="en-US" sz="2500" b="1" dirty="0">
                <a:solidFill>
                  <a:srgbClr val="800000"/>
                </a:solidFill>
                <a:latin typeface="Consolas"/>
              </a:rPr>
              <a:t>1</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END</a:t>
            </a:r>
            <a:r>
              <a:rPr lang="en-US" sz="2500" dirty="0">
                <a:solidFill>
                  <a:srgbClr val="000000"/>
                </a:solidFill>
                <a:latin typeface="Consolas"/>
              </a:rPr>
              <a:t> </a:t>
            </a:r>
            <a:r>
              <a:rPr lang="en-US" sz="2500" dirty="0">
                <a:solidFill>
                  <a:srgbClr val="0000FF"/>
                </a:solidFill>
                <a:latin typeface="Consolas"/>
              </a:rPr>
              <a:t>AS</a:t>
            </a:r>
            <a:r>
              <a:rPr lang="en-US" sz="2500" dirty="0">
                <a:solidFill>
                  <a:srgbClr val="000000"/>
                </a:solidFill>
                <a:latin typeface="Consolas"/>
              </a:rPr>
              <a:t> </a:t>
            </a:r>
            <a:r>
              <a:rPr lang="en-US" sz="2500" dirty="0" err="1">
                <a:solidFill>
                  <a:srgbClr val="000000"/>
                </a:solidFill>
                <a:latin typeface="Consolas"/>
              </a:rPr>
              <a:t>xmax</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FF00FF"/>
                </a:solidFill>
                <a:latin typeface="Consolas"/>
              </a:rPr>
              <a:t>CASE</a:t>
            </a:r>
            <a:r>
              <a:rPr lang="en-US" sz="2500" dirty="0">
                <a:solidFill>
                  <a:srgbClr val="000000"/>
                </a:solidFill>
                <a:latin typeface="Consolas"/>
              </a:rPr>
              <a:t> </a:t>
            </a:r>
            <a:r>
              <a:rPr lang="en-US" sz="2500" dirty="0" err="1">
                <a:solidFill>
                  <a:srgbClr val="000000"/>
                </a:solidFill>
                <a:latin typeface="Consolas"/>
              </a:rPr>
              <a:t>b.</a:t>
            </a:r>
            <a:r>
              <a:rPr lang="en-US" sz="2500" dirty="0" err="1">
                <a:solidFill>
                  <a:srgbClr val="FF00FF"/>
                </a:solidFill>
                <a:latin typeface="Consolas"/>
              </a:rPr>
              <a:t>max</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WHEN</a:t>
            </a:r>
            <a:r>
              <a:rPr lang="en-US" sz="2500" dirty="0">
                <a:solidFill>
                  <a:srgbClr val="000000"/>
                </a:solidFill>
                <a:latin typeface="Consolas"/>
              </a:rPr>
              <a:t> </a:t>
            </a:r>
            <a:r>
              <a:rPr lang="en-US" sz="2500" b="1" dirty="0">
                <a:solidFill>
                  <a:srgbClr val="800000"/>
                </a:solidFill>
                <a:latin typeface="Consolas"/>
              </a:rPr>
              <a:t>1</a:t>
            </a:r>
            <a:r>
              <a:rPr lang="en-US" sz="2500" dirty="0">
                <a:solidFill>
                  <a:srgbClr val="000000"/>
                </a:solidFill>
                <a:latin typeface="Consolas"/>
              </a:rPr>
              <a:t> </a:t>
            </a:r>
            <a:r>
              <a:rPr lang="en-US" sz="2500" dirty="0">
                <a:solidFill>
                  <a:srgbClr val="0000FF"/>
                </a:solidFill>
                <a:latin typeface="Consolas"/>
              </a:rPr>
              <a:t>THEN</a:t>
            </a:r>
            <a:r>
              <a:rPr lang="en-US" sz="2500" dirty="0">
                <a:solidFill>
                  <a:srgbClr val="000000"/>
                </a:solidFill>
                <a:latin typeface="Consolas"/>
              </a:rPr>
              <a:t> </a:t>
            </a:r>
            <a:r>
              <a:rPr lang="en-US" sz="2500" dirty="0" err="1">
                <a:solidFill>
                  <a:srgbClr val="000000"/>
                </a:solidFill>
                <a:latin typeface="Consolas"/>
              </a:rPr>
              <a:t>bloat_bytes_min</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ELSE</a:t>
            </a:r>
            <a:r>
              <a:rPr lang="en-US" sz="2500" dirty="0">
                <a:solidFill>
                  <a:srgbClr val="000000"/>
                </a:solidFill>
                <a:latin typeface="Consolas"/>
              </a:rPr>
              <a:t> </a:t>
            </a:r>
            <a:r>
              <a:rPr lang="en-US" sz="2500" dirty="0" err="1">
                <a:solidFill>
                  <a:srgbClr val="000000"/>
                </a:solidFill>
                <a:latin typeface="Consolas"/>
              </a:rPr>
              <a:t>bloat_bytes_min</a:t>
            </a:r>
            <a:r>
              <a:rPr lang="en-US" sz="2500" dirty="0">
                <a:solidFill>
                  <a:srgbClr val="808080"/>
                </a:solidFill>
                <a:latin typeface="Consolas"/>
              </a:rPr>
              <a:t>/</a:t>
            </a:r>
            <a:r>
              <a:rPr lang="en-US" sz="2500" dirty="0">
                <a:solidFill>
                  <a:srgbClr val="FF00FF"/>
                </a:solidFill>
                <a:latin typeface="Consolas"/>
              </a:rPr>
              <a:t>power</a:t>
            </a:r>
            <a:r>
              <a:rPr lang="en-US" sz="2500" dirty="0">
                <a:solidFill>
                  <a:srgbClr val="000000"/>
                </a:solidFill>
                <a:latin typeface="Consolas"/>
              </a:rPr>
              <a:t>(</a:t>
            </a:r>
            <a:r>
              <a:rPr lang="en-US" sz="2500" b="1" dirty="0">
                <a:solidFill>
                  <a:srgbClr val="800000"/>
                </a:solidFill>
                <a:latin typeface="Consolas"/>
              </a:rPr>
              <a:t>1024</a:t>
            </a:r>
            <a:r>
              <a:rPr lang="en-US" sz="2500" dirty="0">
                <a:solidFill>
                  <a:srgbClr val="000000"/>
                </a:solidFill>
                <a:latin typeface="Consolas"/>
              </a:rPr>
              <a:t>,b.</a:t>
            </a:r>
            <a:r>
              <a:rPr lang="en-US" sz="2500" dirty="0">
                <a:solidFill>
                  <a:srgbClr val="FF00FF"/>
                </a:solidFill>
                <a:latin typeface="Consolas"/>
              </a:rPr>
              <a:t>max</a:t>
            </a:r>
            <a:r>
              <a:rPr lang="en-US" sz="2500" dirty="0">
                <a:solidFill>
                  <a:srgbClr val="808080"/>
                </a:solidFill>
                <a:latin typeface="Consolas"/>
              </a:rPr>
              <a:t>-</a:t>
            </a:r>
            <a:r>
              <a:rPr lang="en-US" sz="2500" b="1" dirty="0">
                <a:solidFill>
                  <a:srgbClr val="800000"/>
                </a:solidFill>
                <a:latin typeface="Consolas"/>
              </a:rPr>
              <a:t>1</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END</a:t>
            </a:r>
            <a:r>
              <a:rPr lang="en-US" sz="2500" dirty="0">
                <a:solidFill>
                  <a:srgbClr val="000000"/>
                </a:solidFill>
                <a:latin typeface="Consolas"/>
              </a:rPr>
              <a:t> </a:t>
            </a:r>
            <a:r>
              <a:rPr lang="en-US" sz="2500" dirty="0">
                <a:solidFill>
                  <a:srgbClr val="0000FF"/>
                </a:solidFill>
                <a:latin typeface="Consolas"/>
              </a:rPr>
              <a:t>AS</a:t>
            </a:r>
            <a:r>
              <a:rPr lang="en-US" sz="2500" dirty="0">
                <a:solidFill>
                  <a:srgbClr val="000000"/>
                </a:solidFill>
                <a:latin typeface="Consolas"/>
              </a:rPr>
              <a:t> </a:t>
            </a:r>
            <a:r>
              <a:rPr lang="en-US" sz="2500" dirty="0" err="1">
                <a:solidFill>
                  <a:srgbClr val="000000"/>
                </a:solidFill>
                <a:latin typeface="Consolas"/>
              </a:rPr>
              <a:t>xmin</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err="1">
                <a:solidFill>
                  <a:srgbClr val="000000"/>
                </a:solidFill>
                <a:latin typeface="Consolas"/>
              </a:rPr>
              <a:t>index_name</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FF00FF"/>
                </a:solidFill>
                <a:latin typeface="Consolas"/>
              </a:rPr>
              <a:t>CASE</a:t>
            </a:r>
            <a:r>
              <a:rPr lang="en-US" sz="2500" dirty="0">
                <a:solidFill>
                  <a:srgbClr val="000000"/>
                </a:solidFill>
                <a:latin typeface="Consolas"/>
              </a:rPr>
              <a:t> </a:t>
            </a:r>
            <a:r>
              <a:rPr lang="en-US" sz="2500" dirty="0" err="1">
                <a:solidFill>
                  <a:srgbClr val="000000"/>
                </a:solidFill>
                <a:latin typeface="Consolas"/>
              </a:rPr>
              <a:t>b.</a:t>
            </a:r>
            <a:r>
              <a:rPr lang="en-US" sz="2500" dirty="0" err="1">
                <a:solidFill>
                  <a:srgbClr val="FF00FF"/>
                </a:solidFill>
                <a:latin typeface="Consolas"/>
              </a:rPr>
              <a:t>max</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WHEN</a:t>
            </a:r>
            <a:r>
              <a:rPr lang="en-US" sz="2500" dirty="0">
                <a:solidFill>
                  <a:srgbClr val="000000"/>
                </a:solidFill>
                <a:latin typeface="Consolas"/>
              </a:rPr>
              <a:t> </a:t>
            </a:r>
            <a:r>
              <a:rPr lang="en-US" sz="2500" b="1" dirty="0">
                <a:solidFill>
                  <a:srgbClr val="800000"/>
                </a:solidFill>
                <a:latin typeface="Consolas"/>
              </a:rPr>
              <a:t>1</a:t>
            </a:r>
            <a:r>
              <a:rPr lang="en-US" sz="2500" dirty="0">
                <a:solidFill>
                  <a:srgbClr val="000000"/>
                </a:solidFill>
                <a:latin typeface="Consolas"/>
              </a:rPr>
              <a:t> </a:t>
            </a:r>
            <a:r>
              <a:rPr lang="en-US" sz="2500" dirty="0">
                <a:solidFill>
                  <a:srgbClr val="0000FF"/>
                </a:solidFill>
                <a:latin typeface="Consolas"/>
              </a:rPr>
              <a:t>THEN</a:t>
            </a:r>
            <a:r>
              <a:rPr lang="en-US" sz="2500" dirty="0">
                <a:solidFill>
                  <a:srgbClr val="000000"/>
                </a:solidFill>
                <a:latin typeface="Consolas"/>
              </a:rPr>
              <a:t> </a:t>
            </a:r>
            <a:r>
              <a:rPr lang="en-US" sz="2500" dirty="0">
                <a:solidFill>
                  <a:srgbClr val="FF0000"/>
                </a:solidFill>
                <a:latin typeface="Consolas"/>
              </a:rPr>
              <a:t>'Bytes'</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WHEN</a:t>
            </a:r>
            <a:r>
              <a:rPr lang="en-US" sz="2500" dirty="0">
                <a:solidFill>
                  <a:srgbClr val="000000"/>
                </a:solidFill>
                <a:latin typeface="Consolas"/>
              </a:rPr>
              <a:t> </a:t>
            </a:r>
            <a:r>
              <a:rPr lang="en-US" sz="2500" b="1" dirty="0">
                <a:solidFill>
                  <a:srgbClr val="800000"/>
                </a:solidFill>
                <a:latin typeface="Consolas"/>
              </a:rPr>
              <a:t>2</a:t>
            </a:r>
            <a:r>
              <a:rPr lang="en-US" sz="2500" dirty="0">
                <a:solidFill>
                  <a:srgbClr val="000000"/>
                </a:solidFill>
                <a:latin typeface="Consolas"/>
              </a:rPr>
              <a:t> </a:t>
            </a:r>
            <a:r>
              <a:rPr lang="en-US" sz="2500" dirty="0">
                <a:solidFill>
                  <a:srgbClr val="0000FF"/>
                </a:solidFill>
                <a:latin typeface="Consolas"/>
              </a:rPr>
              <a:t>THEN</a:t>
            </a:r>
            <a:r>
              <a:rPr lang="en-US" sz="2500" dirty="0">
                <a:solidFill>
                  <a:srgbClr val="000000"/>
                </a:solidFill>
                <a:latin typeface="Consolas"/>
              </a:rPr>
              <a:t> </a:t>
            </a:r>
            <a:r>
              <a:rPr lang="en-US" sz="2500" dirty="0">
                <a:solidFill>
                  <a:srgbClr val="FF0000"/>
                </a:solidFill>
                <a:latin typeface="Consolas"/>
              </a:rPr>
              <a:t>'KB'</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WHEN</a:t>
            </a:r>
            <a:r>
              <a:rPr lang="en-US" sz="2500" dirty="0">
                <a:solidFill>
                  <a:srgbClr val="000000"/>
                </a:solidFill>
                <a:latin typeface="Consolas"/>
              </a:rPr>
              <a:t> </a:t>
            </a:r>
            <a:r>
              <a:rPr lang="en-US" sz="2500" b="1" dirty="0">
                <a:solidFill>
                  <a:srgbClr val="800000"/>
                </a:solidFill>
                <a:latin typeface="Consolas"/>
              </a:rPr>
              <a:t>3</a:t>
            </a:r>
            <a:r>
              <a:rPr lang="en-US" sz="2500" dirty="0">
                <a:solidFill>
                  <a:srgbClr val="000000"/>
                </a:solidFill>
                <a:latin typeface="Consolas"/>
              </a:rPr>
              <a:t> </a:t>
            </a:r>
            <a:r>
              <a:rPr lang="en-US" sz="2500" dirty="0">
                <a:solidFill>
                  <a:srgbClr val="0000FF"/>
                </a:solidFill>
                <a:latin typeface="Consolas"/>
              </a:rPr>
              <a:t>THEN</a:t>
            </a:r>
            <a:r>
              <a:rPr lang="en-US" sz="2500" dirty="0">
                <a:solidFill>
                  <a:srgbClr val="000000"/>
                </a:solidFill>
                <a:latin typeface="Consolas"/>
              </a:rPr>
              <a:t> </a:t>
            </a:r>
            <a:r>
              <a:rPr lang="en-US" sz="2500" dirty="0">
                <a:solidFill>
                  <a:srgbClr val="FF0000"/>
                </a:solidFill>
                <a:latin typeface="Consolas"/>
              </a:rPr>
              <a:t>'MB'</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WHEN</a:t>
            </a:r>
            <a:r>
              <a:rPr lang="en-US" sz="2500" dirty="0">
                <a:solidFill>
                  <a:srgbClr val="000000"/>
                </a:solidFill>
                <a:latin typeface="Consolas"/>
              </a:rPr>
              <a:t> </a:t>
            </a:r>
            <a:r>
              <a:rPr lang="en-US" sz="2500" b="1" dirty="0">
                <a:solidFill>
                  <a:srgbClr val="800000"/>
                </a:solidFill>
                <a:latin typeface="Consolas"/>
              </a:rPr>
              <a:t>4</a:t>
            </a:r>
            <a:r>
              <a:rPr lang="en-US" sz="2500" dirty="0">
                <a:solidFill>
                  <a:srgbClr val="000000"/>
                </a:solidFill>
                <a:latin typeface="Consolas"/>
              </a:rPr>
              <a:t> </a:t>
            </a:r>
            <a:r>
              <a:rPr lang="en-US" sz="2500" dirty="0">
                <a:solidFill>
                  <a:srgbClr val="0000FF"/>
                </a:solidFill>
                <a:latin typeface="Consolas"/>
              </a:rPr>
              <a:t>THEN</a:t>
            </a:r>
            <a:r>
              <a:rPr lang="en-US" sz="2500" dirty="0">
                <a:solidFill>
                  <a:srgbClr val="000000"/>
                </a:solidFill>
                <a:latin typeface="Consolas"/>
              </a:rPr>
              <a:t> </a:t>
            </a:r>
            <a:r>
              <a:rPr lang="en-US" sz="2500" dirty="0">
                <a:solidFill>
                  <a:srgbClr val="FF0000"/>
                </a:solidFill>
                <a:latin typeface="Consolas"/>
              </a:rPr>
              <a:t>'GB'</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WHEN</a:t>
            </a:r>
            <a:r>
              <a:rPr lang="en-US" sz="2500" dirty="0">
                <a:solidFill>
                  <a:srgbClr val="000000"/>
                </a:solidFill>
                <a:latin typeface="Consolas"/>
              </a:rPr>
              <a:t> </a:t>
            </a:r>
            <a:r>
              <a:rPr lang="en-US" sz="2500" b="1" dirty="0">
                <a:solidFill>
                  <a:srgbClr val="800000"/>
                </a:solidFill>
                <a:latin typeface="Consolas"/>
              </a:rPr>
              <a:t>5</a:t>
            </a:r>
            <a:r>
              <a:rPr lang="en-US" sz="2500" dirty="0">
                <a:solidFill>
                  <a:srgbClr val="000000"/>
                </a:solidFill>
                <a:latin typeface="Consolas"/>
              </a:rPr>
              <a:t> </a:t>
            </a:r>
            <a:r>
              <a:rPr lang="en-US" sz="2500" dirty="0">
                <a:solidFill>
                  <a:srgbClr val="0000FF"/>
                </a:solidFill>
                <a:latin typeface="Consolas"/>
              </a:rPr>
              <a:t>THEN</a:t>
            </a:r>
            <a:r>
              <a:rPr lang="en-US" sz="2500" dirty="0">
                <a:solidFill>
                  <a:srgbClr val="000000"/>
                </a:solidFill>
                <a:latin typeface="Consolas"/>
              </a:rPr>
              <a:t> </a:t>
            </a:r>
            <a:r>
              <a:rPr lang="en-US" sz="2500" dirty="0">
                <a:solidFill>
                  <a:srgbClr val="FF0000"/>
                </a:solidFill>
                <a:latin typeface="Consolas"/>
              </a:rPr>
              <a:t>'TB'</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ELSE</a:t>
            </a:r>
            <a:r>
              <a:rPr lang="en-US" sz="2500" dirty="0">
                <a:solidFill>
                  <a:srgbClr val="000000"/>
                </a:solidFill>
                <a:latin typeface="Consolas"/>
              </a:rPr>
              <a:t> </a:t>
            </a:r>
            <a:r>
              <a:rPr lang="en-US" sz="2500" dirty="0">
                <a:solidFill>
                  <a:srgbClr val="FF0000"/>
                </a:solidFill>
                <a:latin typeface="Consolas"/>
              </a:rPr>
              <a:t>'&gt; TB'</a:t>
            </a:r>
            <a:r>
              <a:rPr lang="en-US" sz="2500" dirty="0">
                <a:solidFill>
                  <a:srgbClr val="000000"/>
                </a:solidFill>
                <a:latin typeface="Consolas"/>
              </a:rPr>
              <a:t> </a:t>
            </a:r>
            <a:br>
              <a:rPr lang="en-US" sz="2500" dirty="0">
                <a:solidFill>
                  <a:srgbClr val="000000"/>
                </a:solidFill>
                <a:latin typeface="Consolas"/>
              </a:rPr>
            </a:br>
            <a:r>
              <a:rPr lang="en-US" sz="2500" dirty="0">
                <a:solidFill>
                  <a:srgbClr val="000000"/>
                </a:solidFill>
                <a:latin typeface="Consolas"/>
              </a:rPr>
              <a:t>    </a:t>
            </a:r>
            <a:r>
              <a:rPr lang="en-US" sz="2500" dirty="0">
                <a:solidFill>
                  <a:srgbClr val="0000FF"/>
                </a:solidFill>
                <a:latin typeface="Consolas"/>
              </a:rPr>
              <a:t>END</a:t>
            </a:r>
            <a:r>
              <a:rPr lang="en-US" sz="2500" dirty="0">
                <a:solidFill>
                  <a:srgbClr val="000000"/>
                </a:solidFill>
                <a:latin typeface="Consolas"/>
              </a:rPr>
              <a:t> </a:t>
            </a:r>
            <a:r>
              <a:rPr lang="en-US" sz="2500" dirty="0">
                <a:solidFill>
                  <a:srgbClr val="0000FF"/>
                </a:solidFill>
                <a:latin typeface="Consolas"/>
              </a:rPr>
              <a:t>AS</a:t>
            </a:r>
            <a:r>
              <a:rPr lang="en-US" sz="2500" dirty="0">
                <a:solidFill>
                  <a:srgbClr val="000000"/>
                </a:solidFill>
                <a:latin typeface="Consolas"/>
              </a:rPr>
              <a:t> bytes </a:t>
            </a:r>
            <a:br>
              <a:rPr lang="en-US" sz="2500" dirty="0">
                <a:solidFill>
                  <a:srgbClr val="000000"/>
                </a:solidFill>
                <a:latin typeface="Consolas"/>
              </a:rPr>
            </a:br>
            <a:r>
              <a:rPr lang="en-US" sz="800" dirty="0">
                <a:latin typeface="Consolas"/>
              </a:rPr>
              <a:t/>
            </a:r>
            <a:br>
              <a:rPr lang="en-US" sz="800" dirty="0">
                <a:latin typeface="Consolas"/>
              </a:rPr>
            </a:br>
            <a:r>
              <a:rPr lang="en-US" sz="700" dirty="0">
                <a:solidFill>
                  <a:srgbClr val="000000"/>
                </a:solidFill>
                <a:latin typeface="Consolas"/>
              </a:rPr>
              <a:t/>
            </a:r>
            <a:br>
              <a:rPr lang="en-US" sz="700" dirty="0">
                <a:solidFill>
                  <a:srgbClr val="000000"/>
                </a:solidFill>
                <a:latin typeface="Consolas"/>
              </a:rPr>
            </a:br>
            <a:r>
              <a:rPr lang="en-US" sz="700" dirty="0">
                <a:solidFill>
                  <a:srgbClr val="000000"/>
                </a:solidFill>
                <a:latin typeface="Consolas"/>
              </a:rPr>
              <a:t> </a:t>
            </a:r>
            <a:br>
              <a:rPr lang="en-US" sz="700" dirty="0">
                <a:solidFill>
                  <a:srgbClr val="000000"/>
                </a:solidFill>
                <a:latin typeface="Consolas"/>
              </a:rPr>
            </a:br>
            <a:endParaRPr lang="en-US" sz="700" dirty="0">
              <a:latin typeface="Consolas"/>
            </a:endParaRPr>
          </a:p>
          <a:p>
            <a:pPr marL="0" indent="0">
              <a:buNone/>
            </a:pPr>
            <a:r>
              <a:rPr lang="en-US" sz="700" dirty="0">
                <a:latin typeface="Consolas"/>
              </a:rPr>
              <a:t/>
            </a:r>
            <a:br>
              <a:rPr lang="en-US" sz="700" dirty="0">
                <a:latin typeface="Consolas"/>
              </a:rPr>
            </a:br>
            <a:endParaRPr lang="en-US" sz="700" dirty="0">
              <a:latin typeface="Consolas"/>
            </a:endParaRPr>
          </a:p>
        </p:txBody>
      </p:sp>
      <p:sp>
        <p:nvSpPr>
          <p:cNvPr id="9" name="Content Placeholder 8"/>
          <p:cNvSpPr>
            <a:spLocks noGrp="1"/>
          </p:cNvSpPr>
          <p:nvPr>
            <p:ph sz="quarter" idx="14"/>
          </p:nvPr>
        </p:nvSpPr>
        <p:spPr/>
        <p:txBody>
          <a:bodyPr>
            <a:noAutofit/>
          </a:bodyPr>
          <a:lstStyle/>
          <a:p>
            <a:pPr marL="0" indent="0">
              <a:buNone/>
            </a:pPr>
            <a:r>
              <a:rPr lang="en-US" sz="1000" dirty="0" smtClean="0">
                <a:solidFill>
                  <a:srgbClr val="0000FF"/>
                </a:solidFill>
                <a:latin typeface="Consolas"/>
              </a:rPr>
              <a:t>FROM</a:t>
            </a:r>
            <a:r>
              <a:rPr lang="en-US" sz="1000" dirty="0" smtClean="0">
                <a:solidFill>
                  <a:srgbClr val="000000"/>
                </a:solidFill>
                <a:latin typeface="Consolas"/>
              </a:rPr>
              <a:t> </a:t>
            </a: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index_bloat_min_max</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SELECT</a:t>
            </a:r>
            <a:r>
              <a:rPr lang="en-US" sz="1000" dirty="0">
                <a:solidFill>
                  <a:srgbClr val="000000"/>
                </a:solidFill>
                <a:latin typeface="Consolas"/>
              </a:rPr>
              <a:t> </a:t>
            </a:r>
            <a:r>
              <a:rPr lang="en-US" sz="1000" dirty="0">
                <a:solidFill>
                  <a:srgbClr val="FF00FF"/>
                </a:solidFill>
                <a:latin typeface="Consolas"/>
              </a:rPr>
              <a:t>max</a:t>
            </a:r>
            <a:r>
              <a:rPr lang="en-US" sz="1000" dirty="0">
                <a:solidFill>
                  <a:srgbClr val="000000"/>
                </a:solidFill>
                <a:latin typeface="Consolas"/>
              </a:rPr>
              <a:t>(length(</a:t>
            </a:r>
            <a:r>
              <a:rPr lang="en-US" sz="1000" dirty="0" err="1">
                <a:solidFill>
                  <a:srgbClr val="000000"/>
                </a:solidFill>
                <a:latin typeface="Consolas"/>
              </a:rPr>
              <a:t>bloat_bytes_max</a:t>
            </a:r>
            <a:r>
              <a:rPr lang="en-US" sz="1000" dirty="0">
                <a:solidFill>
                  <a:srgbClr val="000000"/>
                </a:solidFill>
                <a:latin typeface="Consolas"/>
              </a:rPr>
              <a:t>::</a:t>
            </a:r>
            <a:r>
              <a:rPr lang="en-US" sz="1000" dirty="0">
                <a:solidFill>
                  <a:srgbClr val="0000FF"/>
                </a:solidFill>
                <a:latin typeface="Consolas"/>
              </a:rPr>
              <a:t>text</a:t>
            </a:r>
            <a:r>
              <a:rPr lang="en-US" sz="1000" dirty="0">
                <a:solidFill>
                  <a:srgbClr val="000000"/>
                </a:solidFill>
                <a:latin typeface="Consolas"/>
              </a:rPr>
              <a:t>)::</a:t>
            </a:r>
            <a:r>
              <a:rPr lang="en-US" sz="1000" dirty="0">
                <a:solidFill>
                  <a:srgbClr val="0000FF"/>
                </a:solidFill>
                <a:latin typeface="Consolas"/>
              </a:rPr>
              <a:t>INTEGER</a:t>
            </a:r>
            <a:r>
              <a:rPr lang="en-US" sz="1000" dirty="0">
                <a:solidFill>
                  <a:srgbClr val="808080"/>
                </a:solidFill>
                <a:latin typeface="Consolas"/>
              </a:rPr>
              <a:t>/</a:t>
            </a:r>
            <a:r>
              <a:rPr lang="en-US" sz="1000" b="1" dirty="0">
                <a:solidFill>
                  <a:srgbClr val="800000"/>
                </a:solidFill>
                <a:latin typeface="Consolas"/>
              </a:rPr>
              <a:t>3</a:t>
            </a:r>
            <a:r>
              <a:rPr lang="en-US" sz="1000" dirty="0">
                <a:solidFill>
                  <a:srgbClr val="000000"/>
                </a:solidFill>
                <a:latin typeface="Consolas"/>
              </a:rPr>
              <a:t>::</a:t>
            </a:r>
            <a:r>
              <a:rPr lang="en-US" sz="1000" dirty="0">
                <a:solidFill>
                  <a:srgbClr val="0000FF"/>
                </a:solidFill>
                <a:latin typeface="Consolas"/>
              </a:rPr>
              <a:t>INTEGER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FROM</a:t>
            </a:r>
            <a:r>
              <a:rPr lang="en-US" sz="1000" dirty="0">
                <a:solidFill>
                  <a:srgbClr val="000000"/>
                </a:solidFill>
                <a:latin typeface="Consolas"/>
              </a:rPr>
              <a:t> </a:t>
            </a:r>
            <a:r>
              <a:rPr lang="en-US" sz="1000" dirty="0" err="1">
                <a:solidFill>
                  <a:srgbClr val="000000"/>
                </a:solidFill>
                <a:latin typeface="Consolas"/>
              </a:rPr>
              <a:t>index_bloat_min_max</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a:solidFill>
                  <a:srgbClr val="0000FF"/>
                </a:solidFill>
                <a:latin typeface="Consolas"/>
              </a:rPr>
              <a:t>WHERE</a:t>
            </a:r>
            <a:r>
              <a:rPr lang="en-US" sz="1000" dirty="0">
                <a:solidFill>
                  <a:srgbClr val="000000"/>
                </a:solidFill>
                <a:latin typeface="Consolas"/>
              </a:rPr>
              <a:t> (</a:t>
            </a:r>
            <a:r>
              <a:rPr lang="en-US" sz="1000" dirty="0" err="1">
                <a:solidFill>
                  <a:srgbClr val="000000"/>
                </a:solidFill>
                <a:latin typeface="Consolas"/>
              </a:rPr>
              <a:t>server_name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in_server</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in_server</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database_name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in_database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in_database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table_name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in_table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in_table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index_name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in_index</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in_index</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r>
              <a:rPr lang="en-US" sz="1000" dirty="0">
                <a:solidFill>
                  <a:srgbClr val="0000FF"/>
                </a:solidFill>
                <a:latin typeface="Consolas"/>
              </a:rPr>
              <a:t>AS</a:t>
            </a:r>
            <a:r>
              <a:rPr lang="en-US" sz="1000" dirty="0">
                <a:solidFill>
                  <a:srgbClr val="000000"/>
                </a:solidFill>
                <a:latin typeface="Consolas"/>
              </a:rPr>
              <a:t> b </a:t>
            </a:r>
            <a:br>
              <a:rPr lang="en-US" sz="1000" dirty="0">
                <a:solidFill>
                  <a:srgbClr val="000000"/>
                </a:solidFill>
                <a:latin typeface="Consolas"/>
              </a:rPr>
            </a:br>
            <a:r>
              <a:rPr lang="en-US" sz="1000" dirty="0">
                <a:solidFill>
                  <a:srgbClr val="0000FF"/>
                </a:solidFill>
                <a:latin typeface="Consolas"/>
              </a:rPr>
              <a:t>WHERE</a:t>
            </a:r>
            <a:r>
              <a:rPr lang="en-US" sz="1000" dirty="0">
                <a:solidFill>
                  <a:srgbClr val="000000"/>
                </a:solidFill>
                <a:latin typeface="Consolas"/>
              </a:rPr>
              <a:t> (</a:t>
            </a:r>
            <a:r>
              <a:rPr lang="en-US" sz="1000" dirty="0" err="1">
                <a:solidFill>
                  <a:srgbClr val="000000"/>
                </a:solidFill>
                <a:latin typeface="Consolas"/>
              </a:rPr>
              <a:t>server_name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in_server</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in_server</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database_name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in_database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in_database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table_name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in_table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in_table</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r>
              <a:rPr lang="en-US" sz="1000" dirty="0">
                <a:solidFill>
                  <a:srgbClr val="808080"/>
                </a:solidFill>
                <a:latin typeface="Consolas"/>
              </a:rPr>
              <a:t>AND</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index_name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FF0000"/>
                </a:solidFill>
                <a:latin typeface="Consolas"/>
              </a:rPr>
              <a:t>'",</a:t>
            </a:r>
            <a:r>
              <a:rPr lang="en-US" sz="1000" dirty="0" err="1">
                <a:solidFill>
                  <a:srgbClr val="FF0000"/>
                </a:solidFill>
                <a:latin typeface="Consolas"/>
              </a:rPr>
              <a:t>in_index</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OR</a:t>
            </a:r>
            <a:r>
              <a:rPr lang="en-US" sz="1000" dirty="0">
                <a:solidFill>
                  <a:srgbClr val="000000"/>
                </a:solidFill>
                <a:latin typeface="Consolas"/>
              </a:rPr>
              <a:t> length(</a:t>
            </a:r>
            <a:r>
              <a:rPr lang="en-US" sz="1000" dirty="0">
                <a:solidFill>
                  <a:srgbClr val="FF0000"/>
                </a:solidFill>
                <a:latin typeface="Consolas"/>
              </a:rPr>
              <a:t>'",</a:t>
            </a:r>
            <a:r>
              <a:rPr lang="en-US" sz="1000" dirty="0" err="1">
                <a:solidFill>
                  <a:srgbClr val="FF0000"/>
                </a:solidFill>
                <a:latin typeface="Consolas"/>
              </a:rPr>
              <a:t>in_index</a:t>
            </a:r>
            <a:r>
              <a:rPr lang="en-US" sz="1000" dirty="0">
                <a:solidFill>
                  <a:srgbClr val="FF0000"/>
                </a:solidFill>
                <a:latin typeface="Consolas"/>
              </a:rPr>
              <a: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0</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ORDER</a:t>
            </a:r>
            <a:r>
              <a:rPr lang="en-US" sz="1000" dirty="0">
                <a:solidFill>
                  <a:srgbClr val="000000"/>
                </a:solidFill>
                <a:latin typeface="Consolas"/>
              </a:rPr>
              <a:t> </a:t>
            </a:r>
            <a:r>
              <a:rPr lang="en-US" sz="1000" dirty="0">
                <a:solidFill>
                  <a:srgbClr val="0000FF"/>
                </a:solidFill>
                <a:latin typeface="Consolas"/>
              </a:rPr>
              <a:t>BY</a:t>
            </a:r>
            <a:r>
              <a:rPr lang="en-US" sz="1000" dirty="0">
                <a:solidFill>
                  <a:srgbClr val="000000"/>
                </a:solidFill>
                <a:latin typeface="Consolas"/>
              </a:rPr>
              <a:t> bloat_date;",</a:t>
            </a:r>
            <a:r>
              <a:rPr lang="en-US" sz="1000" dirty="0" err="1">
                <a:solidFill>
                  <a:srgbClr val="000000"/>
                </a:solidFill>
                <a:latin typeface="Consolas"/>
              </a:rPr>
              <a:t>sep</a:t>
            </a:r>
            <a:r>
              <a:rPr lang="en-US" sz="1000" dirty="0" smtClean="0">
                <a:solidFill>
                  <a:srgbClr val="808080"/>
                </a:solidFill>
                <a:latin typeface="Consolas"/>
              </a:rPr>
              <a:t>=</a:t>
            </a:r>
            <a:r>
              <a:rPr lang="en-US" sz="1000" dirty="0" smtClean="0">
                <a:solidFill>
                  <a:srgbClr val="000000"/>
                </a:solidFill>
                <a:latin typeface="Consolas"/>
              </a:rPr>
              <a:t>"");</a:t>
            </a: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15</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39900490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Executing the Query inside of R</a:t>
            </a:r>
            <a:endParaRPr lang="en-US" dirty="0"/>
          </a:p>
        </p:txBody>
      </p:sp>
      <p:sp>
        <p:nvSpPr>
          <p:cNvPr id="8" name="Content Placeholder 7"/>
          <p:cNvSpPr>
            <a:spLocks noGrp="1"/>
          </p:cNvSpPr>
          <p:nvPr>
            <p:ph sz="quarter" idx="13"/>
          </p:nvPr>
        </p:nvSpPr>
        <p:spPr/>
        <p:txBody>
          <a:bodyPr/>
          <a:lstStyle/>
          <a:p>
            <a:r>
              <a:rPr lang="en-US" dirty="0" smtClean="0"/>
              <a:t>The first line we execute the query and get the results back.</a:t>
            </a:r>
          </a:p>
          <a:p>
            <a:r>
              <a:rPr lang="en-US" dirty="0" smtClean="0"/>
              <a:t>The second line, we convert field y to an R Date.</a:t>
            </a:r>
            <a:endParaRPr lang="en-US" dirty="0"/>
          </a:p>
        </p:txBody>
      </p:sp>
      <p:sp>
        <p:nvSpPr>
          <p:cNvPr id="9" name="Content Placeholder 8"/>
          <p:cNvSpPr>
            <a:spLocks noGrp="1"/>
          </p:cNvSpPr>
          <p:nvPr>
            <p:ph sz="quarter" idx="14"/>
          </p:nvPr>
        </p:nvSpPr>
        <p:spPr/>
        <p:txBody>
          <a:bodyPr>
            <a:normAutofit/>
          </a:bodyPr>
          <a:lstStyle/>
          <a:p>
            <a:pPr marL="0" indent="0">
              <a:buNone/>
            </a:pPr>
            <a:r>
              <a:rPr lang="en-US" sz="1200" dirty="0" err="1">
                <a:solidFill>
                  <a:srgbClr val="FF00FF"/>
                </a:solidFill>
                <a:latin typeface="Consolas"/>
              </a:rPr>
              <a:t>str</a:t>
            </a:r>
            <a:r>
              <a:rPr lang="en-US" sz="1200" dirty="0">
                <a:solidFill>
                  <a:srgbClr val="000000"/>
                </a:solidFill>
                <a:latin typeface="Consolas"/>
              </a:rPr>
              <a:t> </a:t>
            </a:r>
            <a:r>
              <a:rPr lang="en-US" sz="1200" dirty="0">
                <a:solidFill>
                  <a:srgbClr val="808080"/>
                </a:solidFill>
                <a:latin typeface="Consolas"/>
              </a:rPr>
              <a:t>&lt;-</a:t>
            </a:r>
            <a:r>
              <a:rPr lang="en-US" sz="1200" dirty="0">
                <a:solidFill>
                  <a:srgbClr val="000000"/>
                </a:solidFill>
                <a:latin typeface="Consolas"/>
              </a:rPr>
              <a:t> </a:t>
            </a:r>
            <a:r>
              <a:rPr lang="en-US" sz="1200" dirty="0" err="1">
                <a:solidFill>
                  <a:srgbClr val="000000"/>
                </a:solidFill>
                <a:latin typeface="Consolas"/>
              </a:rPr>
              <a:t>pg.spi.</a:t>
            </a:r>
            <a:r>
              <a:rPr lang="en-US" sz="1200" dirty="0" err="1">
                <a:solidFill>
                  <a:srgbClr val="0000FF"/>
                </a:solidFill>
                <a:latin typeface="Consolas"/>
              </a:rPr>
              <a:t>exec</a:t>
            </a:r>
            <a:r>
              <a:rPr lang="en-US" sz="1200" dirty="0">
                <a:solidFill>
                  <a:srgbClr val="000000"/>
                </a:solidFill>
                <a:latin typeface="Consolas"/>
              </a:rPr>
              <a:t>(</a:t>
            </a:r>
            <a:r>
              <a:rPr lang="en-US" sz="1200" dirty="0" err="1">
                <a:solidFill>
                  <a:srgbClr val="000000"/>
                </a:solidFill>
                <a:latin typeface="Consolas"/>
              </a:rPr>
              <a:t>sql</a:t>
            </a:r>
            <a:r>
              <a:rPr lang="en-US" sz="1200" dirty="0">
                <a:solidFill>
                  <a:srgbClr val="000000"/>
                </a:solidFill>
                <a:latin typeface="Consolas"/>
              </a:rPr>
              <a:t>); </a:t>
            </a:r>
            <a:br>
              <a:rPr lang="en-US" sz="1200" dirty="0">
                <a:solidFill>
                  <a:srgbClr val="000000"/>
                </a:solidFill>
                <a:latin typeface="Consolas"/>
              </a:rPr>
            </a:br>
            <a:r>
              <a:rPr lang="en-US" sz="1200" dirty="0" err="1">
                <a:solidFill>
                  <a:srgbClr val="FF00FF"/>
                </a:solidFill>
                <a:latin typeface="Consolas"/>
              </a:rPr>
              <a:t>str</a:t>
            </a:r>
            <a:r>
              <a:rPr lang="en-US" sz="1200" dirty="0" err="1">
                <a:solidFill>
                  <a:srgbClr val="000000"/>
                </a:solidFill>
                <a:latin typeface="Consolas"/>
              </a:rPr>
              <a:t>$y</a:t>
            </a:r>
            <a:r>
              <a:rPr lang="en-US" sz="1200" dirty="0">
                <a:solidFill>
                  <a:srgbClr val="000000"/>
                </a:solidFill>
                <a:latin typeface="Consolas"/>
              </a:rPr>
              <a:t> </a:t>
            </a:r>
            <a:r>
              <a:rPr lang="en-US" sz="1200" dirty="0">
                <a:solidFill>
                  <a:srgbClr val="808080"/>
                </a:solidFill>
                <a:latin typeface="Consolas"/>
              </a:rPr>
              <a:t>&lt;-</a:t>
            </a:r>
            <a:r>
              <a:rPr lang="en-US" sz="1200" dirty="0">
                <a:solidFill>
                  <a:srgbClr val="000000"/>
                </a:solidFill>
                <a:latin typeface="Consolas"/>
              </a:rPr>
              <a:t> </a:t>
            </a:r>
            <a:r>
              <a:rPr lang="en-US" sz="1200" dirty="0" err="1">
                <a:solidFill>
                  <a:srgbClr val="0000FF"/>
                </a:solidFill>
                <a:latin typeface="Consolas"/>
              </a:rPr>
              <a:t>as</a:t>
            </a:r>
            <a:r>
              <a:rPr lang="en-US" sz="1200" dirty="0" err="1">
                <a:solidFill>
                  <a:srgbClr val="000000"/>
                </a:solidFill>
                <a:latin typeface="Consolas"/>
              </a:rPr>
              <a:t>.Date</a:t>
            </a:r>
            <a:r>
              <a:rPr lang="en-US" sz="1200" dirty="0">
                <a:solidFill>
                  <a:srgbClr val="000000"/>
                </a:solidFill>
                <a:latin typeface="Consolas"/>
              </a:rPr>
              <a:t>(</a:t>
            </a:r>
            <a:r>
              <a:rPr lang="en-US" sz="1200" dirty="0" err="1">
                <a:solidFill>
                  <a:srgbClr val="FF00FF"/>
                </a:solidFill>
                <a:latin typeface="Consolas"/>
              </a:rPr>
              <a:t>str</a:t>
            </a:r>
            <a:r>
              <a:rPr lang="en-US" sz="1200" dirty="0" err="1">
                <a:solidFill>
                  <a:srgbClr val="000000"/>
                </a:solidFill>
                <a:latin typeface="Consolas"/>
              </a:rPr>
              <a:t>$y</a:t>
            </a:r>
            <a:r>
              <a:rPr lang="en-US" sz="1200" dirty="0">
                <a:solidFill>
                  <a:srgbClr val="000000"/>
                </a:solidFill>
                <a:latin typeface="Consolas"/>
              </a:rPr>
              <a:t>); </a:t>
            </a:r>
            <a:br>
              <a:rPr lang="en-US" sz="1200" dirty="0">
                <a:solidFill>
                  <a:srgbClr val="000000"/>
                </a:solidFill>
                <a:latin typeface="Consolas"/>
              </a:rPr>
            </a:br>
            <a:endParaRPr lang="en-US" sz="1200" dirty="0">
              <a:latin typeface="Consolas"/>
            </a:endParaRPr>
          </a:p>
          <a:p>
            <a:pPr marL="0" indent="0">
              <a:buNone/>
            </a:pPr>
            <a:r>
              <a:rPr lang="en-US" sz="1200" dirty="0">
                <a:latin typeface="Consolas"/>
              </a:rPr>
              <a:t/>
            </a:r>
            <a:br>
              <a:rPr lang="en-US" sz="1200" dirty="0">
                <a:latin typeface="Consolas"/>
              </a:rPr>
            </a:b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16</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18311374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Setting Variables</a:t>
            </a:r>
            <a:endParaRPr lang="en-US" dirty="0"/>
          </a:p>
        </p:txBody>
      </p:sp>
      <p:sp>
        <p:nvSpPr>
          <p:cNvPr id="8" name="Content Placeholder 7"/>
          <p:cNvSpPr>
            <a:spLocks noGrp="1"/>
          </p:cNvSpPr>
          <p:nvPr>
            <p:ph sz="quarter" idx="13"/>
          </p:nvPr>
        </p:nvSpPr>
        <p:spPr/>
        <p:txBody>
          <a:bodyPr>
            <a:normAutofit fontScale="92500" lnSpcReduction="10000"/>
          </a:bodyPr>
          <a:lstStyle/>
          <a:p>
            <a:r>
              <a:rPr lang="en-US" dirty="0" smtClean="0"/>
              <a:t>At this point, we set the values for variables that we are going to use in the plot command.</a:t>
            </a:r>
          </a:p>
          <a:p>
            <a:r>
              <a:rPr lang="en-US" dirty="0" err="1" smtClean="0"/>
              <a:t>str</a:t>
            </a:r>
            <a:r>
              <a:rPr lang="en-US" dirty="0" smtClean="0"/>
              <a:t>[1,5] means row 1 column 5 which is the bytes.</a:t>
            </a:r>
          </a:p>
          <a:p>
            <a:r>
              <a:rPr lang="en-US" dirty="0" smtClean="0"/>
              <a:t>There is a great R Color Chart what you can look at.</a:t>
            </a:r>
          </a:p>
          <a:p>
            <a:pPr lvl="1"/>
            <a:r>
              <a:rPr lang="en-US" sz="1000" dirty="0"/>
              <a:t>http://</a:t>
            </a:r>
            <a:r>
              <a:rPr lang="en-US" sz="1000" dirty="0" smtClean="0"/>
              <a:t>research.stowers-institute.org/efg/R/Color/Chart/index.htm</a:t>
            </a:r>
          </a:p>
          <a:p>
            <a:pPr lvl="1"/>
            <a:r>
              <a:rPr lang="en-US" sz="1000" dirty="0" smtClean="0"/>
              <a:t>I prefer to download the PDF from the above page, because it also gives the color names, hex values, RGB, values and much more. For example 81 is </a:t>
            </a:r>
            <a:r>
              <a:rPr lang="en-US" sz="1000" dirty="0" err="1" smtClean="0"/>
              <a:t>darkgreen</a:t>
            </a:r>
            <a:r>
              <a:rPr lang="en-US" sz="1000" dirty="0" smtClean="0"/>
              <a:t> or #006400 or  0-100-0</a:t>
            </a:r>
          </a:p>
        </p:txBody>
      </p:sp>
      <p:sp>
        <p:nvSpPr>
          <p:cNvPr id="9" name="Content Placeholder 8"/>
          <p:cNvSpPr>
            <a:spLocks noGrp="1"/>
          </p:cNvSpPr>
          <p:nvPr>
            <p:ph sz="quarter" idx="14"/>
          </p:nvPr>
        </p:nvSpPr>
        <p:spPr/>
        <p:txBody>
          <a:bodyPr>
            <a:normAutofit/>
          </a:bodyPr>
          <a:lstStyle/>
          <a:p>
            <a:pPr marL="0" indent="0">
              <a:buNone/>
            </a:pPr>
            <a:r>
              <a:rPr lang="en-US" sz="1100" dirty="0" err="1">
                <a:solidFill>
                  <a:srgbClr val="000000"/>
                </a:solidFill>
                <a:latin typeface="Consolas"/>
              </a:rPr>
              <a:t>mymain</a:t>
            </a:r>
            <a:r>
              <a:rPr lang="en-US" sz="1100" dirty="0">
                <a:solidFill>
                  <a:srgbClr val="000000"/>
                </a:solidFill>
                <a:latin typeface="Consolas"/>
              </a:rPr>
              <a:t> </a:t>
            </a:r>
            <a:r>
              <a:rPr lang="en-US" sz="1100" dirty="0">
                <a:solidFill>
                  <a:srgbClr val="808080"/>
                </a:solidFill>
                <a:latin typeface="Consolas"/>
              </a:rPr>
              <a:t>&lt;-</a:t>
            </a:r>
            <a:r>
              <a:rPr lang="en-US" sz="1100" dirty="0">
                <a:solidFill>
                  <a:srgbClr val="000000"/>
                </a:solidFill>
                <a:latin typeface="Consolas"/>
              </a:rPr>
              <a:t> "Daily </a:t>
            </a:r>
            <a:r>
              <a:rPr lang="en-US" sz="1100" dirty="0">
                <a:solidFill>
                  <a:srgbClr val="0000FF"/>
                </a:solidFill>
                <a:latin typeface="Consolas"/>
              </a:rPr>
              <a:t>Index</a:t>
            </a:r>
            <a:r>
              <a:rPr lang="en-US" sz="1100" dirty="0">
                <a:solidFill>
                  <a:srgbClr val="000000"/>
                </a:solidFill>
                <a:latin typeface="Consolas"/>
              </a:rPr>
              <a:t> Bloat"; </a:t>
            </a:r>
            <a:br>
              <a:rPr lang="en-US" sz="1100" dirty="0">
                <a:solidFill>
                  <a:srgbClr val="000000"/>
                </a:solidFill>
                <a:latin typeface="Consolas"/>
              </a:rPr>
            </a:br>
            <a:r>
              <a:rPr lang="en-US" sz="1100" dirty="0" err="1" smtClean="0">
                <a:solidFill>
                  <a:srgbClr val="000000"/>
                </a:solidFill>
                <a:latin typeface="Consolas"/>
              </a:rPr>
              <a:t>myxlab</a:t>
            </a:r>
            <a:r>
              <a:rPr lang="en-US" sz="1100" dirty="0" smtClean="0">
                <a:solidFill>
                  <a:srgbClr val="000000"/>
                </a:solidFill>
                <a:latin typeface="Consolas"/>
              </a:rPr>
              <a:t> </a:t>
            </a:r>
            <a:r>
              <a:rPr lang="en-US" sz="1100" dirty="0">
                <a:solidFill>
                  <a:srgbClr val="808080"/>
                </a:solidFill>
                <a:latin typeface="Consolas"/>
              </a:rPr>
              <a:t>&lt;-</a:t>
            </a:r>
            <a:r>
              <a:rPr lang="en-US" sz="1100" dirty="0">
                <a:solidFill>
                  <a:srgbClr val="000000"/>
                </a:solidFill>
                <a:latin typeface="Consolas"/>
              </a:rPr>
              <a:t> "Date"; </a:t>
            </a:r>
            <a:br>
              <a:rPr lang="en-US" sz="1100" dirty="0">
                <a:solidFill>
                  <a:srgbClr val="000000"/>
                </a:solidFill>
                <a:latin typeface="Consolas"/>
              </a:rPr>
            </a:br>
            <a:r>
              <a:rPr lang="en-US" sz="1100" dirty="0" err="1">
                <a:solidFill>
                  <a:srgbClr val="000000"/>
                </a:solidFill>
                <a:latin typeface="Consolas"/>
              </a:rPr>
              <a:t>myylab</a:t>
            </a:r>
            <a:r>
              <a:rPr lang="en-US" sz="1100" dirty="0">
                <a:solidFill>
                  <a:srgbClr val="000000"/>
                </a:solidFill>
                <a:latin typeface="Consolas"/>
              </a:rPr>
              <a:t> </a:t>
            </a:r>
            <a:r>
              <a:rPr lang="en-US" sz="1100" dirty="0">
                <a:solidFill>
                  <a:srgbClr val="808080"/>
                </a:solidFill>
                <a:latin typeface="Consolas"/>
              </a:rPr>
              <a:t>&lt;-</a:t>
            </a:r>
            <a:r>
              <a:rPr lang="en-US" sz="1100" dirty="0">
                <a:solidFill>
                  <a:srgbClr val="000000"/>
                </a:solidFill>
                <a:latin typeface="Consolas"/>
              </a:rPr>
              <a:t> paste("Bloat </a:t>
            </a:r>
            <a:r>
              <a:rPr lang="en-US" sz="1100" dirty="0">
                <a:solidFill>
                  <a:srgbClr val="808080"/>
                </a:solidFill>
                <a:latin typeface="Consolas"/>
              </a:rPr>
              <a:t>in</a:t>
            </a:r>
            <a:r>
              <a:rPr lang="en-US" sz="1100" dirty="0">
                <a:solidFill>
                  <a:srgbClr val="000000"/>
                </a:solidFill>
                <a:latin typeface="Consolas"/>
              </a:rPr>
              <a:t> ",</a:t>
            </a:r>
            <a:r>
              <a:rPr lang="en-US" sz="1100" dirty="0" err="1">
                <a:solidFill>
                  <a:srgbClr val="FF00FF"/>
                </a:solidFill>
                <a:latin typeface="Consolas"/>
              </a:rPr>
              <a:t>str</a:t>
            </a:r>
            <a:r>
              <a:rPr lang="en-US" sz="1100" dirty="0">
                <a:solidFill>
                  <a:srgbClr val="FF0000"/>
                </a:solidFill>
                <a:latin typeface="Consolas"/>
              </a:rPr>
              <a:t>[1,5]</a:t>
            </a:r>
            <a:r>
              <a:rPr lang="en-US" sz="1100" dirty="0">
                <a:solidFill>
                  <a:srgbClr val="000000"/>
                </a:solidFill>
                <a:latin typeface="Consolas"/>
              </a:rPr>
              <a:t>,</a:t>
            </a:r>
            <a:r>
              <a:rPr lang="en-US" sz="1100" dirty="0" err="1">
                <a:solidFill>
                  <a:srgbClr val="000000"/>
                </a:solidFill>
                <a:latin typeface="Consolas"/>
              </a:rPr>
              <a:t>sep</a:t>
            </a:r>
            <a:r>
              <a:rPr lang="en-US" sz="1100" dirty="0">
                <a:solidFill>
                  <a:srgbClr val="808080"/>
                </a:solidFill>
                <a:latin typeface="Consolas"/>
              </a:rPr>
              <a:t>=</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smtClean="0">
                <a:solidFill>
                  <a:srgbClr val="000000"/>
                </a:solidFill>
                <a:latin typeface="Consolas"/>
              </a:rPr>
              <a:t># </a:t>
            </a:r>
            <a:r>
              <a:rPr lang="en-US" sz="1100" dirty="0">
                <a:solidFill>
                  <a:srgbClr val="000000"/>
                </a:solidFill>
                <a:latin typeface="Consolas"/>
              </a:rPr>
              <a:t>more </a:t>
            </a:r>
            <a:r>
              <a:rPr lang="en-US" sz="1100" dirty="0">
                <a:solidFill>
                  <a:srgbClr val="FF00FF"/>
                </a:solidFill>
                <a:latin typeface="Consolas"/>
              </a:rPr>
              <a:t>space</a:t>
            </a:r>
            <a:r>
              <a:rPr lang="en-US" sz="1100" dirty="0">
                <a:solidFill>
                  <a:srgbClr val="000000"/>
                </a:solidFill>
                <a:latin typeface="Consolas"/>
              </a:rPr>
              <a:t> </a:t>
            </a:r>
            <a:r>
              <a:rPr lang="en-US" sz="1100" dirty="0">
                <a:solidFill>
                  <a:srgbClr val="0000FF"/>
                </a:solidFill>
                <a:latin typeface="Consolas"/>
              </a:rPr>
              <a:t>for</a:t>
            </a:r>
            <a:r>
              <a:rPr lang="en-US" sz="1100" dirty="0">
                <a:solidFill>
                  <a:srgbClr val="000000"/>
                </a:solidFill>
                <a:latin typeface="Consolas"/>
              </a:rPr>
              <a:t> the labels </a:t>
            </a:r>
            <a:r>
              <a:rPr lang="en-US" sz="1100" dirty="0" smtClean="0">
                <a:solidFill>
                  <a:srgbClr val="000000"/>
                </a:solidFill>
                <a:latin typeface="Consolas"/>
              </a:rPr>
              <a:t/>
            </a:r>
            <a:br>
              <a:rPr lang="en-US" sz="1100" dirty="0" smtClean="0">
                <a:solidFill>
                  <a:srgbClr val="000000"/>
                </a:solidFill>
                <a:latin typeface="Consolas"/>
              </a:rPr>
            </a:br>
            <a:r>
              <a:rPr lang="en-US" sz="1100" dirty="0" smtClean="0">
                <a:solidFill>
                  <a:srgbClr val="000000"/>
                </a:solidFill>
                <a:latin typeface="Consolas"/>
              </a:rPr>
              <a:t>op </a:t>
            </a:r>
            <a:r>
              <a:rPr lang="en-US" sz="1100" dirty="0">
                <a:solidFill>
                  <a:srgbClr val="808080"/>
                </a:solidFill>
                <a:latin typeface="Consolas"/>
              </a:rPr>
              <a:t>&lt;-</a:t>
            </a:r>
            <a:r>
              <a:rPr lang="en-US" sz="1100" dirty="0">
                <a:solidFill>
                  <a:srgbClr val="000000"/>
                </a:solidFill>
                <a:latin typeface="Consolas"/>
              </a:rPr>
              <a:t> par(mar </a:t>
            </a:r>
            <a:r>
              <a:rPr lang="en-US" sz="1100" dirty="0">
                <a:solidFill>
                  <a:srgbClr val="808080"/>
                </a:solidFill>
                <a:latin typeface="Consolas"/>
              </a:rPr>
              <a:t>=</a:t>
            </a:r>
            <a:r>
              <a:rPr lang="en-US" sz="1100" dirty="0">
                <a:solidFill>
                  <a:srgbClr val="000000"/>
                </a:solidFill>
                <a:latin typeface="Consolas"/>
              </a:rPr>
              <a:t> c(</a:t>
            </a:r>
            <a:r>
              <a:rPr lang="en-US" sz="1100" b="1" dirty="0">
                <a:solidFill>
                  <a:srgbClr val="800000"/>
                </a:solidFill>
                <a:latin typeface="Consolas"/>
              </a:rPr>
              <a:t>8</a:t>
            </a:r>
            <a:r>
              <a:rPr lang="en-US" sz="1100" dirty="0">
                <a:solidFill>
                  <a:srgbClr val="000000"/>
                </a:solidFill>
                <a:latin typeface="Consolas"/>
              </a:rPr>
              <a:t>,</a:t>
            </a:r>
            <a:r>
              <a:rPr lang="en-US" sz="1100" b="1" dirty="0">
                <a:solidFill>
                  <a:srgbClr val="800000"/>
                </a:solidFill>
                <a:latin typeface="Consolas"/>
              </a:rPr>
              <a:t>4</a:t>
            </a:r>
            <a:r>
              <a:rPr lang="en-US" sz="1100" dirty="0">
                <a:solidFill>
                  <a:srgbClr val="000000"/>
                </a:solidFill>
                <a:latin typeface="Consolas"/>
              </a:rPr>
              <a:t>,</a:t>
            </a:r>
            <a:r>
              <a:rPr lang="en-US" sz="1100" b="1" dirty="0">
                <a:solidFill>
                  <a:srgbClr val="800000"/>
                </a:solidFill>
                <a:latin typeface="Consolas"/>
              </a:rPr>
              <a:t>4</a:t>
            </a:r>
            <a:r>
              <a:rPr lang="en-US" sz="1100" dirty="0">
                <a:solidFill>
                  <a:srgbClr val="000000"/>
                </a:solidFill>
                <a:latin typeface="Consolas"/>
              </a:rPr>
              <a:t>,</a:t>
            </a:r>
            <a:r>
              <a:rPr lang="en-US" sz="1100" b="1" dirty="0">
                <a:solidFill>
                  <a:srgbClr val="800000"/>
                </a:solidFill>
                <a:latin typeface="Consolas"/>
              </a:rPr>
              <a:t>2</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a:t>
            </a:r>
            <a:r>
              <a:rPr lang="en-US" sz="1100" b="1" dirty="0">
                <a:solidFill>
                  <a:srgbClr val="800000"/>
                </a:solidFill>
                <a:latin typeface="Consolas"/>
              </a:rPr>
              <a:t>0.1</a:t>
            </a:r>
            <a:r>
              <a:rPr lang="en-US" sz="1100" dirty="0">
                <a:solidFill>
                  <a:srgbClr val="000000"/>
                </a:solidFill>
                <a:latin typeface="Consolas"/>
              </a:rPr>
              <a:t>) </a:t>
            </a:r>
            <a:br>
              <a:rPr lang="en-US" sz="1100" dirty="0">
                <a:solidFill>
                  <a:srgbClr val="000000"/>
                </a:solidFill>
                <a:latin typeface="Consolas"/>
              </a:rPr>
            </a:br>
            <a:r>
              <a:rPr lang="en-US" sz="1100" dirty="0">
                <a:solidFill>
                  <a:srgbClr val="000000"/>
                </a:solidFill>
                <a:latin typeface="Consolas"/>
              </a:rPr>
              <a:t/>
            </a:r>
            <a:br>
              <a:rPr lang="en-US" sz="1100" dirty="0">
                <a:solidFill>
                  <a:srgbClr val="000000"/>
                </a:solidFill>
                <a:latin typeface="Consolas"/>
              </a:rPr>
            </a:br>
            <a:r>
              <a:rPr lang="en-US" sz="1100" dirty="0">
                <a:solidFill>
                  <a:srgbClr val="000000"/>
                </a:solidFill>
                <a:latin typeface="Consolas"/>
              </a:rPr>
              <a:t># </a:t>
            </a:r>
            <a:r>
              <a:rPr lang="en-US" sz="1100" dirty="0" smtClean="0">
                <a:solidFill>
                  <a:srgbClr val="000000"/>
                </a:solidFill>
                <a:latin typeface="Consolas"/>
              </a:rPr>
              <a:t>Colors</a:t>
            </a:r>
            <a:r>
              <a:rPr lang="en-US" sz="1100" dirty="0">
                <a:solidFill>
                  <a:srgbClr val="000000"/>
                </a:solidFill>
                <a:latin typeface="Consolas"/>
              </a:rPr>
              <a:t/>
            </a:r>
            <a:br>
              <a:rPr lang="en-US" sz="1100" dirty="0">
                <a:solidFill>
                  <a:srgbClr val="000000"/>
                </a:solidFill>
                <a:latin typeface="Consolas"/>
              </a:rPr>
            </a:br>
            <a:r>
              <a:rPr lang="en-US" sz="1100" dirty="0" err="1">
                <a:solidFill>
                  <a:srgbClr val="000000"/>
                </a:solidFill>
                <a:latin typeface="Consolas"/>
              </a:rPr>
              <a:t>min_color</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colors()</a:t>
            </a:r>
            <a:r>
              <a:rPr lang="en-US" sz="1100" dirty="0">
                <a:solidFill>
                  <a:srgbClr val="FF0000"/>
                </a:solidFill>
                <a:latin typeface="Consolas"/>
              </a:rPr>
              <a:t>[81]</a:t>
            </a:r>
            <a:r>
              <a:rPr lang="en-US" sz="1100" dirty="0">
                <a:solidFill>
                  <a:srgbClr val="000000"/>
                </a:solidFill>
                <a:latin typeface="Consolas"/>
              </a:rPr>
              <a:t>; </a:t>
            </a:r>
            <a:br>
              <a:rPr lang="en-US" sz="1100" dirty="0">
                <a:solidFill>
                  <a:srgbClr val="000000"/>
                </a:solidFill>
                <a:latin typeface="Consolas"/>
              </a:rPr>
            </a:br>
            <a:r>
              <a:rPr lang="en-US" sz="1100" dirty="0" err="1">
                <a:solidFill>
                  <a:srgbClr val="000000"/>
                </a:solidFill>
                <a:latin typeface="Consolas"/>
              </a:rPr>
              <a:t>max_color</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"red"; </a:t>
            </a:r>
            <a:br>
              <a:rPr lang="en-US" sz="1100" dirty="0">
                <a:solidFill>
                  <a:srgbClr val="000000"/>
                </a:solidFill>
                <a:latin typeface="Consolas"/>
              </a:rPr>
            </a:br>
            <a:r>
              <a:rPr lang="en-US" sz="1100" dirty="0" err="1">
                <a:solidFill>
                  <a:srgbClr val="000000"/>
                </a:solidFill>
                <a:latin typeface="Consolas"/>
              </a:rPr>
              <a:t>background_line_color</a:t>
            </a:r>
            <a:r>
              <a:rPr lang="en-US" sz="1100" dirty="0">
                <a:solidFill>
                  <a:srgbClr val="000000"/>
                </a:solidFill>
                <a:latin typeface="Consolas"/>
              </a:rPr>
              <a:t> </a:t>
            </a:r>
            <a:r>
              <a:rPr lang="en-US" sz="1100" dirty="0">
                <a:solidFill>
                  <a:srgbClr val="808080"/>
                </a:solidFill>
                <a:latin typeface="Consolas"/>
              </a:rPr>
              <a:t>=</a:t>
            </a:r>
            <a:r>
              <a:rPr lang="en-US" sz="1100" dirty="0">
                <a:solidFill>
                  <a:srgbClr val="000000"/>
                </a:solidFill>
                <a:latin typeface="Consolas"/>
              </a:rPr>
              <a:t> "grey";</a:t>
            </a:r>
            <a:endParaRPr lang="en-US" sz="1100" dirty="0">
              <a:latin typeface="Consolas"/>
            </a:endParaRPr>
          </a:p>
          <a:p>
            <a:pPr marL="0" indent="0">
              <a:buNone/>
            </a:pPr>
            <a:r>
              <a:rPr lang="en-US" sz="1100" dirty="0">
                <a:latin typeface="Consolas"/>
              </a:rPr>
              <a:t/>
            </a:r>
            <a:br>
              <a:rPr lang="en-US" sz="1100" dirty="0">
                <a:latin typeface="Consolas"/>
              </a:rPr>
            </a:b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17</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9045260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The basic Plot</a:t>
            </a:r>
            <a:endParaRPr lang="en-US" dirty="0"/>
          </a:p>
        </p:txBody>
      </p:sp>
      <p:sp>
        <p:nvSpPr>
          <p:cNvPr id="8" name="Content Placeholder 7"/>
          <p:cNvSpPr>
            <a:spLocks noGrp="1"/>
          </p:cNvSpPr>
          <p:nvPr>
            <p:ph sz="quarter" idx="13"/>
          </p:nvPr>
        </p:nvSpPr>
        <p:spPr/>
        <p:txBody>
          <a:bodyPr>
            <a:normAutofit fontScale="92500" lnSpcReduction="10000"/>
          </a:bodyPr>
          <a:lstStyle/>
          <a:p>
            <a:r>
              <a:rPr lang="en-US" dirty="0" smtClean="0"/>
              <a:t>Plot generates the basic plot.</a:t>
            </a:r>
          </a:p>
          <a:p>
            <a:r>
              <a:rPr lang="en-US" dirty="0" err="1"/>
              <a:t>ldw</a:t>
            </a:r>
            <a:r>
              <a:rPr lang="en-US" dirty="0"/>
              <a:t> = line </a:t>
            </a:r>
            <a:r>
              <a:rPr lang="en-US" dirty="0" smtClean="0"/>
              <a:t>width</a:t>
            </a:r>
          </a:p>
          <a:p>
            <a:r>
              <a:rPr lang="en-US" dirty="0" err="1" smtClean="0"/>
              <a:t>xact</a:t>
            </a:r>
            <a:r>
              <a:rPr lang="en-US" dirty="0" smtClean="0"/>
              <a:t> </a:t>
            </a:r>
            <a:r>
              <a:rPr lang="en-US" dirty="0"/>
              <a:t>= print x access titles (y/n) </a:t>
            </a:r>
            <a:endParaRPr lang="en-US" dirty="0" smtClean="0"/>
          </a:p>
          <a:p>
            <a:r>
              <a:rPr lang="en-US" dirty="0" smtClean="0"/>
              <a:t>las </a:t>
            </a:r>
            <a:r>
              <a:rPr lang="en-US" dirty="0"/>
              <a:t>= labels are parallel (=0) or perpendicular(=2) to axis </a:t>
            </a:r>
            <a:endParaRPr lang="en-US" dirty="0" smtClean="0"/>
          </a:p>
          <a:p>
            <a:r>
              <a:rPr lang="en-US" dirty="0" smtClean="0"/>
              <a:t>Date Format, I am using “%b %d %y” which is “Dec 01 2015”, you could also do “%m/%d/%Y” for “12/01/2015”.</a:t>
            </a:r>
            <a:endParaRPr lang="en-US" dirty="0"/>
          </a:p>
        </p:txBody>
      </p:sp>
      <p:sp>
        <p:nvSpPr>
          <p:cNvPr id="9" name="Content Placeholder 8"/>
          <p:cNvSpPr>
            <a:spLocks noGrp="1"/>
          </p:cNvSpPr>
          <p:nvPr>
            <p:ph sz="quarter" idx="14"/>
          </p:nvPr>
        </p:nvSpPr>
        <p:spPr/>
        <p:txBody>
          <a:bodyPr>
            <a:normAutofit/>
          </a:bodyPr>
          <a:lstStyle/>
          <a:p>
            <a:pPr marL="0" indent="0">
              <a:buNone/>
            </a:pPr>
            <a:r>
              <a:rPr lang="en-US" sz="1000" dirty="0">
                <a:solidFill>
                  <a:srgbClr val="000000"/>
                </a:solidFill>
                <a:latin typeface="Consolas"/>
              </a:rPr>
              <a:t>plot(x</a:t>
            </a:r>
            <a:r>
              <a:rPr lang="en-US" sz="1000" dirty="0">
                <a:solidFill>
                  <a:srgbClr val="808080"/>
                </a:solidFill>
                <a:latin typeface="Consolas"/>
              </a:rPr>
              <a:t>=</a:t>
            </a:r>
            <a:r>
              <a:rPr lang="en-US" sz="1000" dirty="0" err="1">
                <a:solidFill>
                  <a:srgbClr val="FF00FF"/>
                </a:solidFill>
                <a:latin typeface="Consolas"/>
              </a:rPr>
              <a:t>str</a:t>
            </a:r>
            <a:r>
              <a:rPr lang="en-US" sz="1000" dirty="0" err="1">
                <a:solidFill>
                  <a:srgbClr val="000000"/>
                </a:solidFill>
                <a:latin typeface="Consolas"/>
              </a:rPr>
              <a:t>$y</a:t>
            </a:r>
            <a:r>
              <a:rPr lang="en-US" sz="1000" dirty="0">
                <a:solidFill>
                  <a:srgbClr val="000000"/>
                </a:solidFill>
                <a:latin typeface="Consolas"/>
              </a:rPr>
              <a:t>, y</a:t>
            </a:r>
            <a:r>
              <a:rPr lang="en-US" sz="1000" dirty="0">
                <a:solidFill>
                  <a:srgbClr val="808080"/>
                </a:solidFill>
                <a:latin typeface="Consolas"/>
              </a:rPr>
              <a:t>=</a:t>
            </a:r>
            <a:r>
              <a:rPr lang="en-US" sz="1000" dirty="0" err="1">
                <a:solidFill>
                  <a:srgbClr val="FF00FF"/>
                </a:solidFill>
                <a:latin typeface="Consolas"/>
              </a:rPr>
              <a:t>str</a:t>
            </a:r>
            <a:r>
              <a:rPr lang="en-US" sz="1000" dirty="0" err="1">
                <a:solidFill>
                  <a:srgbClr val="000000"/>
                </a:solidFill>
                <a:latin typeface="Consolas"/>
              </a:rPr>
              <a:t>$xmax</a:t>
            </a:r>
            <a:r>
              <a:rPr lang="en-US" sz="1000" dirty="0">
                <a:solidFill>
                  <a:srgbClr val="000000"/>
                </a:solidFill>
                <a:latin typeface="Consolas"/>
              </a:rPr>
              <a:t>, type</a:t>
            </a:r>
            <a:r>
              <a:rPr lang="en-US" sz="1000" dirty="0">
                <a:solidFill>
                  <a:srgbClr val="808080"/>
                </a:solidFill>
                <a:latin typeface="Consolas"/>
              </a:rPr>
              <a:t>=</a:t>
            </a:r>
            <a:r>
              <a:rPr lang="en-US" sz="1000" dirty="0" err="1">
                <a:solidFill>
                  <a:srgbClr val="000000"/>
                </a:solidFill>
                <a:latin typeface="Consolas"/>
              </a:rPr>
              <a:t>graph_type</a:t>
            </a:r>
            <a:r>
              <a:rPr lang="en-US" sz="1000" dirty="0">
                <a:solidFill>
                  <a:srgbClr val="000000"/>
                </a:solidFill>
                <a:latin typeface="Consolas"/>
              </a:rPr>
              <a:t>, col</a:t>
            </a:r>
            <a:r>
              <a:rPr lang="en-US" sz="1000" dirty="0">
                <a:solidFill>
                  <a:srgbClr val="808080"/>
                </a:solidFill>
                <a:latin typeface="Consolas"/>
              </a:rPr>
              <a:t>=</a:t>
            </a:r>
            <a:r>
              <a:rPr lang="en-US" sz="1000" dirty="0" err="1">
                <a:solidFill>
                  <a:srgbClr val="000000"/>
                </a:solidFill>
                <a:latin typeface="Consolas"/>
              </a:rPr>
              <a:t>max_color</a:t>
            </a:r>
            <a:r>
              <a:rPr lang="en-US" sz="1000" dirty="0">
                <a:solidFill>
                  <a:srgbClr val="000000"/>
                </a:solidFill>
                <a:latin typeface="Consolas"/>
              </a:rPr>
              <a:t>, main</a:t>
            </a:r>
            <a:r>
              <a:rPr lang="en-US" sz="1000" dirty="0">
                <a:solidFill>
                  <a:srgbClr val="808080"/>
                </a:solidFill>
                <a:latin typeface="Consolas"/>
              </a:rPr>
              <a:t>=</a:t>
            </a:r>
            <a:r>
              <a:rPr lang="en-US" sz="1000" dirty="0" err="1">
                <a:solidFill>
                  <a:srgbClr val="000000"/>
                </a:solidFill>
                <a:latin typeface="Consolas"/>
              </a:rPr>
              <a:t>mymain</a:t>
            </a:r>
            <a:r>
              <a:rPr lang="en-US" sz="1000" dirty="0">
                <a:solidFill>
                  <a:srgbClr val="000000"/>
                </a:solidFill>
                <a:latin typeface="Consolas"/>
              </a:rPr>
              <a:t>, </a:t>
            </a:r>
            <a:r>
              <a:rPr lang="en-US" sz="1000" dirty="0" err="1">
                <a:solidFill>
                  <a:srgbClr val="000000"/>
                </a:solidFill>
                <a:latin typeface="Consolas"/>
              </a:rPr>
              <a:t>xlab</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000000"/>
                </a:solidFill>
                <a:latin typeface="Consolas"/>
              </a:rPr>
              <a:t>ylab</a:t>
            </a:r>
            <a:r>
              <a:rPr lang="en-US" sz="1000" dirty="0">
                <a:solidFill>
                  <a:srgbClr val="808080"/>
                </a:solidFill>
                <a:latin typeface="Consolas"/>
              </a:rPr>
              <a:t>=</a:t>
            </a:r>
            <a:r>
              <a:rPr lang="en-US" sz="1000" dirty="0" err="1">
                <a:solidFill>
                  <a:srgbClr val="000000"/>
                </a:solidFill>
                <a:latin typeface="Consolas"/>
              </a:rPr>
              <a:t>myylab</a:t>
            </a:r>
            <a:r>
              <a:rPr lang="en-US" sz="1000" dirty="0">
                <a:solidFill>
                  <a:srgbClr val="000000"/>
                </a:solidFill>
                <a:latin typeface="Consolas"/>
              </a:rPr>
              <a:t>, </a:t>
            </a:r>
            <a:r>
              <a:rPr lang="en-US" sz="1000" dirty="0" err="1">
                <a:solidFill>
                  <a:srgbClr val="000000"/>
                </a:solidFill>
                <a:latin typeface="Consolas"/>
              </a:rPr>
              <a:t>lwd</a:t>
            </a:r>
            <a:r>
              <a:rPr lang="en-US" sz="1000" dirty="0">
                <a:solidFill>
                  <a:srgbClr val="808080"/>
                </a:solidFill>
                <a:latin typeface="Consolas"/>
              </a:rPr>
              <a:t>=</a:t>
            </a:r>
            <a:r>
              <a:rPr lang="en-US" sz="1000" b="1" dirty="0">
                <a:solidFill>
                  <a:srgbClr val="800000"/>
                </a:solidFill>
                <a:latin typeface="Consolas"/>
              </a:rPr>
              <a:t>1</a:t>
            </a:r>
            <a:r>
              <a:rPr lang="en-US" sz="1000" dirty="0">
                <a:solidFill>
                  <a:srgbClr val="000000"/>
                </a:solidFill>
                <a:latin typeface="Consolas"/>
              </a:rPr>
              <a:t>, </a:t>
            </a:r>
            <a:r>
              <a:rPr lang="en-US" sz="1000" dirty="0" err="1">
                <a:solidFill>
                  <a:srgbClr val="000000"/>
                </a:solidFill>
                <a:latin typeface="Consolas"/>
              </a:rPr>
              <a:t>xaxt</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"n", las</a:t>
            </a:r>
            <a:r>
              <a:rPr lang="en-US" sz="1000" dirty="0">
                <a:solidFill>
                  <a:srgbClr val="808080"/>
                </a:solidFill>
                <a:latin typeface="Consolas"/>
              </a:rPr>
              <a:t>=</a:t>
            </a:r>
            <a:r>
              <a:rPr lang="en-US" sz="1000" b="1" dirty="0">
                <a:solidFill>
                  <a:srgbClr val="800000"/>
                </a:solidFill>
                <a:latin typeface="Consolas"/>
              </a:rPr>
              <a:t>2</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0000"/>
                </a:solidFill>
                <a:latin typeface="Consolas"/>
              </a:rPr>
              <a:t>lines(x</a:t>
            </a:r>
            <a:r>
              <a:rPr lang="en-US" sz="1000" dirty="0">
                <a:solidFill>
                  <a:srgbClr val="808080"/>
                </a:solidFill>
                <a:latin typeface="Consolas"/>
              </a:rPr>
              <a:t>=</a:t>
            </a:r>
            <a:r>
              <a:rPr lang="en-US" sz="1000" dirty="0" err="1">
                <a:solidFill>
                  <a:srgbClr val="FF00FF"/>
                </a:solidFill>
                <a:latin typeface="Consolas"/>
              </a:rPr>
              <a:t>str</a:t>
            </a:r>
            <a:r>
              <a:rPr lang="en-US" sz="1000" dirty="0" err="1">
                <a:solidFill>
                  <a:srgbClr val="000000"/>
                </a:solidFill>
                <a:latin typeface="Consolas"/>
              </a:rPr>
              <a:t>$y</a:t>
            </a:r>
            <a:r>
              <a:rPr lang="en-US" sz="1000" dirty="0">
                <a:solidFill>
                  <a:srgbClr val="000000"/>
                </a:solidFill>
                <a:latin typeface="Consolas"/>
              </a:rPr>
              <a:t>, y</a:t>
            </a:r>
            <a:r>
              <a:rPr lang="en-US" sz="1000" dirty="0">
                <a:solidFill>
                  <a:srgbClr val="808080"/>
                </a:solidFill>
                <a:latin typeface="Consolas"/>
              </a:rPr>
              <a:t>=</a:t>
            </a:r>
            <a:r>
              <a:rPr lang="en-US" sz="1000" dirty="0" err="1">
                <a:solidFill>
                  <a:srgbClr val="FF00FF"/>
                </a:solidFill>
                <a:latin typeface="Consolas"/>
              </a:rPr>
              <a:t>str</a:t>
            </a:r>
            <a:r>
              <a:rPr lang="en-US" sz="1000" dirty="0" err="1">
                <a:solidFill>
                  <a:srgbClr val="000000"/>
                </a:solidFill>
                <a:latin typeface="Consolas"/>
              </a:rPr>
              <a:t>$xmin</a:t>
            </a:r>
            <a:r>
              <a:rPr lang="en-US" sz="1000" dirty="0">
                <a:solidFill>
                  <a:srgbClr val="000000"/>
                </a:solidFill>
                <a:latin typeface="Consolas"/>
              </a:rPr>
              <a:t>, type</a:t>
            </a:r>
            <a:r>
              <a:rPr lang="en-US" sz="1000" dirty="0">
                <a:solidFill>
                  <a:srgbClr val="808080"/>
                </a:solidFill>
                <a:latin typeface="Consolas"/>
              </a:rPr>
              <a:t>=</a:t>
            </a:r>
            <a:r>
              <a:rPr lang="en-US" sz="1000" dirty="0" err="1">
                <a:solidFill>
                  <a:srgbClr val="000000"/>
                </a:solidFill>
                <a:latin typeface="Consolas"/>
              </a:rPr>
              <a:t>graph_type</a:t>
            </a:r>
            <a:r>
              <a:rPr lang="en-US" sz="1000" dirty="0">
                <a:solidFill>
                  <a:srgbClr val="000000"/>
                </a:solidFill>
                <a:latin typeface="Consolas"/>
              </a:rPr>
              <a:t>, col</a:t>
            </a:r>
            <a:r>
              <a:rPr lang="en-US" sz="1000" dirty="0">
                <a:solidFill>
                  <a:srgbClr val="808080"/>
                </a:solidFill>
                <a:latin typeface="Consolas"/>
              </a:rPr>
              <a:t>=</a:t>
            </a:r>
            <a:r>
              <a:rPr lang="en-US" sz="1000" dirty="0" err="1">
                <a:solidFill>
                  <a:srgbClr val="000000"/>
                </a:solidFill>
                <a:latin typeface="Consolas"/>
              </a:rPr>
              <a:t>min_color</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title(</a:t>
            </a:r>
            <a:r>
              <a:rPr lang="en-US" sz="1000" dirty="0" err="1">
                <a:solidFill>
                  <a:srgbClr val="000000"/>
                </a:solidFill>
                <a:latin typeface="Consolas"/>
              </a:rPr>
              <a:t>xlab</a:t>
            </a:r>
            <a:r>
              <a:rPr lang="en-US" sz="1000" dirty="0">
                <a:solidFill>
                  <a:srgbClr val="808080"/>
                </a:solidFill>
                <a:latin typeface="Consolas"/>
              </a:rPr>
              <a:t>=</a:t>
            </a:r>
            <a:r>
              <a:rPr lang="en-US" sz="1000" dirty="0" err="1">
                <a:solidFill>
                  <a:srgbClr val="000000"/>
                </a:solidFill>
                <a:latin typeface="Consolas"/>
              </a:rPr>
              <a:t>myxlab</a:t>
            </a:r>
            <a:r>
              <a:rPr lang="en-US" sz="1000" dirty="0">
                <a:solidFill>
                  <a:srgbClr val="000000"/>
                </a:solidFill>
                <a:latin typeface="Consolas"/>
              </a:rPr>
              <a:t>, line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7</a:t>
            </a:r>
            <a:r>
              <a:rPr lang="en-US" sz="1000" dirty="0">
                <a:solidFill>
                  <a:srgbClr val="000000"/>
                </a:solidFill>
                <a:latin typeface="Consolas"/>
              </a:rPr>
              <a:t>) </a:t>
            </a:r>
            <a:br>
              <a:rPr lang="en-US" sz="1000" dirty="0">
                <a:solidFill>
                  <a:srgbClr val="000000"/>
                </a:solidFill>
                <a:latin typeface="Consolas"/>
              </a:rPr>
            </a:br>
            <a:r>
              <a:rPr lang="en-US" sz="1000" dirty="0" err="1" smtClean="0">
                <a:solidFill>
                  <a:srgbClr val="000000"/>
                </a:solidFill>
                <a:latin typeface="Consolas"/>
              </a:rPr>
              <a:t>axis.Date</a:t>
            </a:r>
            <a:r>
              <a:rPr lang="en-US" sz="1000" dirty="0" smtClean="0">
                <a:solidFill>
                  <a:srgbClr val="000000"/>
                </a:solidFill>
                <a:latin typeface="Consolas"/>
              </a:rPr>
              <a:t>(</a:t>
            </a:r>
            <a:r>
              <a:rPr lang="en-US" sz="1000" b="1" dirty="0" smtClean="0">
                <a:solidFill>
                  <a:srgbClr val="800000"/>
                </a:solidFill>
                <a:latin typeface="Consolas"/>
              </a:rPr>
              <a:t>1</a:t>
            </a:r>
            <a:r>
              <a:rPr lang="en-US" sz="1000" dirty="0">
                <a:solidFill>
                  <a:srgbClr val="000000"/>
                </a:solidFill>
                <a:latin typeface="Consolas"/>
              </a:rPr>
              <a:t>, at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FF00FF"/>
                </a:solidFill>
                <a:latin typeface="Consolas"/>
              </a:rPr>
              <a:t>str</a:t>
            </a:r>
            <a:r>
              <a:rPr lang="en-US" sz="1000" dirty="0" err="1">
                <a:solidFill>
                  <a:srgbClr val="000000"/>
                </a:solidFill>
                <a:latin typeface="Consolas"/>
              </a:rPr>
              <a:t>$y</a:t>
            </a:r>
            <a:r>
              <a:rPr lang="en-US" sz="1000" dirty="0">
                <a:solidFill>
                  <a:srgbClr val="000000"/>
                </a:solidFill>
                <a:latin typeface="Consolas"/>
              </a:rPr>
              <a:t>, labels</a:t>
            </a:r>
            <a:r>
              <a:rPr lang="en-US" sz="1000" dirty="0">
                <a:solidFill>
                  <a:srgbClr val="808080"/>
                </a:solidFill>
                <a:latin typeface="Consolas"/>
              </a:rPr>
              <a:t>=</a:t>
            </a:r>
            <a:r>
              <a:rPr lang="en-US" sz="1000" dirty="0">
                <a:solidFill>
                  <a:srgbClr val="000000"/>
                </a:solidFill>
                <a:latin typeface="Consolas"/>
              </a:rPr>
              <a:t>TRUE, format</a:t>
            </a:r>
            <a:r>
              <a:rPr lang="en-US" sz="1000" dirty="0">
                <a:solidFill>
                  <a:srgbClr val="808080"/>
                </a:solidFill>
                <a:latin typeface="Consolas"/>
              </a:rPr>
              <a:t>=</a:t>
            </a:r>
            <a:r>
              <a:rPr lang="en-US" sz="1000" dirty="0">
                <a:solidFill>
                  <a:srgbClr val="000000"/>
                </a:solidFill>
                <a:latin typeface="Consolas"/>
              </a:rPr>
              <a:t>"</a:t>
            </a:r>
            <a:r>
              <a:rPr lang="en-US" sz="1000" dirty="0">
                <a:solidFill>
                  <a:srgbClr val="808080"/>
                </a:solidFill>
                <a:latin typeface="Consolas"/>
              </a:rPr>
              <a:t>%</a:t>
            </a:r>
            <a:r>
              <a:rPr lang="en-US" sz="1000" dirty="0">
                <a:solidFill>
                  <a:srgbClr val="000000"/>
                </a:solidFill>
                <a:latin typeface="Consolas"/>
              </a:rPr>
              <a:t>b </a:t>
            </a:r>
            <a:r>
              <a:rPr lang="en-US" sz="1000" dirty="0">
                <a:solidFill>
                  <a:srgbClr val="808080"/>
                </a:solidFill>
                <a:latin typeface="Consolas"/>
              </a:rPr>
              <a:t>%</a:t>
            </a:r>
            <a:r>
              <a:rPr lang="en-US" sz="1000" dirty="0">
                <a:solidFill>
                  <a:srgbClr val="000000"/>
                </a:solidFill>
                <a:latin typeface="Consolas"/>
              </a:rPr>
              <a:t>d </a:t>
            </a:r>
            <a:r>
              <a:rPr lang="en-US" sz="1000" dirty="0">
                <a:solidFill>
                  <a:srgbClr val="808080"/>
                </a:solidFill>
                <a:latin typeface="Consolas"/>
              </a:rPr>
              <a:t>%</a:t>
            </a:r>
            <a:r>
              <a:rPr lang="en-US" sz="1000" dirty="0">
                <a:solidFill>
                  <a:srgbClr val="000000"/>
                </a:solidFill>
                <a:latin typeface="Consolas"/>
              </a:rPr>
              <a:t>Y", las</a:t>
            </a:r>
            <a:r>
              <a:rPr lang="en-US" sz="1000" dirty="0">
                <a:solidFill>
                  <a:srgbClr val="808080"/>
                </a:solidFill>
                <a:latin typeface="Consolas"/>
              </a:rPr>
              <a:t>=</a:t>
            </a:r>
            <a:r>
              <a:rPr lang="en-US" sz="1000" b="1" dirty="0">
                <a:solidFill>
                  <a:srgbClr val="800000"/>
                </a:solidFill>
                <a:latin typeface="Consolas"/>
              </a:rPr>
              <a:t>2</a:t>
            </a:r>
            <a:r>
              <a:rPr lang="en-US" sz="1000" dirty="0">
                <a:solidFill>
                  <a:srgbClr val="000000"/>
                </a:solidFill>
                <a:latin typeface="Consolas"/>
              </a:rPr>
              <a:t>) </a:t>
            </a: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18</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11479995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Show background lines</a:t>
            </a:r>
            <a:endParaRPr lang="en-US" dirty="0"/>
          </a:p>
        </p:txBody>
      </p:sp>
      <p:sp>
        <p:nvSpPr>
          <p:cNvPr id="8" name="Content Placeholder 7"/>
          <p:cNvSpPr>
            <a:spLocks noGrp="1"/>
          </p:cNvSpPr>
          <p:nvPr>
            <p:ph sz="quarter" idx="13"/>
          </p:nvPr>
        </p:nvSpPr>
        <p:spPr/>
        <p:txBody>
          <a:bodyPr/>
          <a:lstStyle/>
          <a:p>
            <a:r>
              <a:rPr lang="en-US" dirty="0" smtClean="0"/>
              <a:t>This will generate optional background lines. I don’t want to generate these for all graph types.</a:t>
            </a:r>
            <a:endParaRPr lang="en-US" dirty="0"/>
          </a:p>
        </p:txBody>
      </p:sp>
      <p:sp>
        <p:nvSpPr>
          <p:cNvPr id="9" name="Content Placeholder 8"/>
          <p:cNvSpPr>
            <a:spLocks noGrp="1"/>
          </p:cNvSpPr>
          <p:nvPr>
            <p:ph sz="quarter" idx="14"/>
          </p:nvPr>
        </p:nvSpPr>
        <p:spPr/>
        <p:txBody>
          <a:bodyPr>
            <a:normAutofit/>
          </a:bodyPr>
          <a:lstStyle/>
          <a:p>
            <a:pPr marL="0" indent="0">
              <a:buNone/>
            </a:pPr>
            <a:r>
              <a:rPr lang="en-US" sz="1000" dirty="0">
                <a:solidFill>
                  <a:srgbClr val="000000"/>
                </a:solidFill>
                <a:latin typeface="Consolas"/>
              </a:rPr>
              <a:t># Show vertical background line </a:t>
            </a:r>
            <a:r>
              <a:rPr lang="en-US" sz="1000" dirty="0">
                <a:solidFill>
                  <a:srgbClr val="0000FF"/>
                </a:solidFill>
                <a:latin typeface="Consolas"/>
              </a:rPr>
              <a:t>for</a:t>
            </a:r>
            <a:r>
              <a:rPr lang="en-US" sz="1000" dirty="0">
                <a:solidFill>
                  <a:srgbClr val="000000"/>
                </a:solidFill>
                <a:latin typeface="Consolas"/>
              </a:rPr>
              <a:t> each sample </a:t>
            </a:r>
            <a:r>
              <a:rPr lang="en-US" sz="1000" dirty="0">
                <a:solidFill>
                  <a:srgbClr val="FF00FF"/>
                </a:solidFill>
                <a:latin typeface="Consolas"/>
              </a:rPr>
              <a:t>day</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FF"/>
                </a:solidFill>
                <a:latin typeface="Consolas"/>
              </a:rPr>
              <a:t>if</a:t>
            </a:r>
            <a:r>
              <a:rPr lang="en-US" sz="1000" dirty="0">
                <a:solidFill>
                  <a:srgbClr val="000000"/>
                </a:solidFill>
                <a:latin typeface="Consolas"/>
              </a:rPr>
              <a:t> (</a:t>
            </a:r>
            <a:r>
              <a:rPr lang="en-US" sz="1000" dirty="0" err="1">
                <a:solidFill>
                  <a:srgbClr val="000000"/>
                </a:solidFill>
                <a:latin typeface="Consolas"/>
              </a:rPr>
              <a:t>graph_type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"l") </a:t>
            </a:r>
            <a:br>
              <a:rPr lang="en-US" sz="1000" dirty="0">
                <a:solidFill>
                  <a:srgbClr val="000000"/>
                </a:solidFill>
                <a:latin typeface="Consolas"/>
              </a:rPr>
            </a:b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t>
            </a:r>
            <a:r>
              <a:rPr lang="en-US" sz="1000" dirty="0" err="1">
                <a:solidFill>
                  <a:srgbClr val="000000"/>
                </a:solidFill>
                <a:latin typeface="Consolas"/>
              </a:rPr>
              <a:t>abline</a:t>
            </a:r>
            <a:r>
              <a:rPr lang="en-US" sz="1000" dirty="0">
                <a:solidFill>
                  <a:srgbClr val="000000"/>
                </a:solidFill>
                <a:latin typeface="Consolas"/>
              </a:rPr>
              <a:t>(v </a:t>
            </a:r>
            <a:r>
              <a:rPr lang="en-US" sz="1000" dirty="0">
                <a:solidFill>
                  <a:srgbClr val="808080"/>
                </a:solidFill>
                <a:latin typeface="Consolas"/>
              </a:rPr>
              <a:t>=</a:t>
            </a:r>
            <a:r>
              <a:rPr lang="en-US" sz="1000" dirty="0">
                <a:solidFill>
                  <a:srgbClr val="000000"/>
                </a:solidFill>
                <a:latin typeface="Consolas"/>
              </a:rPr>
              <a:t> </a:t>
            </a:r>
            <a:r>
              <a:rPr lang="en-US" sz="1000" dirty="0" err="1">
                <a:solidFill>
                  <a:srgbClr val="FF00FF"/>
                </a:solidFill>
                <a:latin typeface="Consolas"/>
              </a:rPr>
              <a:t>str</a:t>
            </a:r>
            <a:r>
              <a:rPr lang="en-US" sz="1000" dirty="0" err="1">
                <a:solidFill>
                  <a:srgbClr val="000000"/>
                </a:solidFill>
                <a:latin typeface="Consolas"/>
              </a:rPr>
              <a:t>$y</a:t>
            </a:r>
            <a:r>
              <a:rPr lang="en-US" sz="1000" dirty="0">
                <a:solidFill>
                  <a:srgbClr val="000000"/>
                </a:solidFill>
                <a:latin typeface="Consolas"/>
              </a:rPr>
              <a:t>, col</a:t>
            </a:r>
            <a:r>
              <a:rPr lang="en-US" sz="1000" dirty="0">
                <a:solidFill>
                  <a:srgbClr val="808080"/>
                </a:solidFill>
                <a:latin typeface="Consolas"/>
              </a:rPr>
              <a:t>=</a:t>
            </a:r>
            <a:r>
              <a:rPr lang="en-US" sz="1000" dirty="0" err="1">
                <a:solidFill>
                  <a:srgbClr val="000000"/>
                </a:solidFill>
                <a:latin typeface="Consolas"/>
              </a:rPr>
              <a:t>background_line_color</a:t>
            </a:r>
            <a:r>
              <a:rPr lang="en-US" sz="1000" dirty="0">
                <a:solidFill>
                  <a:srgbClr val="000000"/>
                </a:solidFill>
                <a:latin typeface="Consolas"/>
              </a:rPr>
              <a:t>, </a:t>
            </a:r>
            <a:r>
              <a:rPr lang="en-US" sz="1000" dirty="0" err="1">
                <a:solidFill>
                  <a:srgbClr val="000000"/>
                </a:solidFill>
                <a:latin typeface="Consolas"/>
              </a:rPr>
              <a:t>lwd</a:t>
            </a:r>
            <a:r>
              <a:rPr lang="en-US" sz="1000" dirty="0">
                <a:solidFill>
                  <a:srgbClr val="808080"/>
                </a:solidFill>
                <a:latin typeface="Consolas"/>
              </a:rPr>
              <a:t>=</a:t>
            </a:r>
            <a:r>
              <a:rPr lang="en-US" sz="1000" b="1" dirty="0">
                <a:solidFill>
                  <a:srgbClr val="800000"/>
                </a:solidFill>
                <a:latin typeface="Consolas"/>
              </a:rPr>
              <a:t>0.5</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a:t>
            </a:r>
            <a:endParaRPr lang="en-US" sz="1000" dirty="0">
              <a:latin typeface="Consolas"/>
            </a:endParaRPr>
          </a:p>
          <a:p>
            <a:pPr marL="0" indent="0">
              <a:buNone/>
            </a:pPr>
            <a:r>
              <a:rPr lang="en-US" sz="1000" dirty="0">
                <a:latin typeface="Consolas"/>
              </a:rPr>
              <a:t/>
            </a:r>
            <a:br>
              <a:rPr lang="en-US" sz="1000" dirty="0">
                <a:latin typeface="Consolas"/>
              </a:rPr>
            </a:b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19</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21794055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Setting up the Legend in the upper left</a:t>
            </a:r>
            <a:endParaRPr lang="en-US" dirty="0"/>
          </a:p>
        </p:txBody>
      </p:sp>
      <p:sp>
        <p:nvSpPr>
          <p:cNvPr id="8" name="Content Placeholder 7"/>
          <p:cNvSpPr>
            <a:spLocks noGrp="1"/>
          </p:cNvSpPr>
          <p:nvPr>
            <p:ph sz="quarter" idx="13"/>
          </p:nvPr>
        </p:nvSpPr>
        <p:spPr/>
        <p:txBody>
          <a:bodyPr/>
          <a:lstStyle/>
          <a:p>
            <a:r>
              <a:rPr lang="en-US" dirty="0" err="1" smtClean="0"/>
              <a:t>str</a:t>
            </a:r>
            <a:r>
              <a:rPr lang="en-US" dirty="0" smtClean="0"/>
              <a:t>[1,4] means row 1 column 4 which is the </a:t>
            </a:r>
            <a:r>
              <a:rPr lang="en-US" dirty="0" err="1" smtClean="0"/>
              <a:t>index_name</a:t>
            </a:r>
            <a:r>
              <a:rPr lang="en-US" dirty="0" smtClean="0"/>
              <a:t>.</a:t>
            </a:r>
          </a:p>
          <a:p>
            <a:r>
              <a:rPr lang="en-US" dirty="0" smtClean="0"/>
              <a:t>Side</a:t>
            </a:r>
          </a:p>
          <a:p>
            <a:pPr lvl="1"/>
            <a:r>
              <a:rPr lang="en-US" dirty="0" smtClean="0"/>
              <a:t>1=bottom</a:t>
            </a:r>
            <a:r>
              <a:rPr lang="en-US" dirty="0"/>
              <a:t>, 2=left, 3=top, </a:t>
            </a:r>
            <a:r>
              <a:rPr lang="en-US" dirty="0" smtClean="0"/>
              <a:t>4=right</a:t>
            </a:r>
            <a:endParaRPr lang="en-US" dirty="0"/>
          </a:p>
        </p:txBody>
      </p:sp>
      <p:sp>
        <p:nvSpPr>
          <p:cNvPr id="9" name="Content Placeholder 8"/>
          <p:cNvSpPr>
            <a:spLocks noGrp="1"/>
          </p:cNvSpPr>
          <p:nvPr>
            <p:ph sz="quarter" idx="14"/>
          </p:nvPr>
        </p:nvSpPr>
        <p:spPr/>
        <p:txBody>
          <a:bodyPr>
            <a:normAutofit/>
          </a:bodyPr>
          <a:lstStyle/>
          <a:p>
            <a:pPr marL="0" indent="0">
              <a:buNone/>
            </a:pPr>
            <a:r>
              <a:rPr lang="en-US" sz="1000" dirty="0">
                <a:solidFill>
                  <a:srgbClr val="000000"/>
                </a:solidFill>
                <a:latin typeface="Consolas"/>
              </a:rPr>
              <a:t>legend("</a:t>
            </a:r>
            <a:r>
              <a:rPr lang="en-US" sz="1000" dirty="0" err="1">
                <a:solidFill>
                  <a:srgbClr val="000000"/>
                </a:solidFill>
                <a:latin typeface="Consolas"/>
              </a:rPr>
              <a:t>topleft</a:t>
            </a:r>
            <a:r>
              <a:rPr lang="en-US" sz="1000" dirty="0">
                <a:solidFill>
                  <a:srgbClr val="000000"/>
                </a:solidFill>
                <a:latin typeface="Consolas"/>
              </a:rPr>
              <a:t>",col</a:t>
            </a:r>
            <a:r>
              <a:rPr lang="en-US" sz="1000" dirty="0">
                <a:solidFill>
                  <a:srgbClr val="808080"/>
                </a:solidFill>
                <a:latin typeface="Consolas"/>
              </a:rPr>
              <a:t>=</a:t>
            </a:r>
            <a:r>
              <a:rPr lang="en-US" sz="1000" dirty="0">
                <a:solidFill>
                  <a:srgbClr val="000000"/>
                </a:solidFill>
                <a:latin typeface="Consolas"/>
              </a:rPr>
              <a:t>c(</a:t>
            </a:r>
            <a:r>
              <a:rPr lang="en-US" sz="1000" dirty="0" err="1">
                <a:solidFill>
                  <a:srgbClr val="000000"/>
                </a:solidFill>
                <a:latin typeface="Consolas"/>
              </a:rPr>
              <a:t>max_color,min_color</a:t>
            </a:r>
            <a:r>
              <a:rPr lang="en-US" sz="1000" dirty="0">
                <a:solidFill>
                  <a:srgbClr val="000000"/>
                </a:solidFill>
                <a:latin typeface="Consolas"/>
              </a:rPr>
              <a:t>),</a:t>
            </a:r>
            <a:r>
              <a:rPr lang="en-US" sz="1000" dirty="0" err="1">
                <a:solidFill>
                  <a:srgbClr val="000000"/>
                </a:solidFill>
                <a:latin typeface="Consolas"/>
              </a:rPr>
              <a:t>lty</a:t>
            </a:r>
            <a:r>
              <a:rPr lang="en-US" sz="1000" dirty="0">
                <a:solidFill>
                  <a:srgbClr val="808080"/>
                </a:solidFill>
                <a:latin typeface="Consolas"/>
              </a:rPr>
              <a:t>=</a:t>
            </a:r>
            <a:r>
              <a:rPr lang="en-US" sz="1000" b="1" dirty="0">
                <a:solidFill>
                  <a:srgbClr val="800000"/>
                </a:solidFill>
                <a:latin typeface="Consolas"/>
              </a:rPr>
              <a:t>1</a:t>
            </a:r>
            <a:r>
              <a:rPr lang="en-US" sz="1000" dirty="0">
                <a:solidFill>
                  <a:srgbClr val="000000"/>
                </a:solidFill>
                <a:latin typeface="Consolas"/>
              </a:rPr>
              <a:t>,legend</a:t>
            </a:r>
            <a:r>
              <a:rPr lang="en-US" sz="1000" dirty="0">
                <a:solidFill>
                  <a:srgbClr val="808080"/>
                </a:solidFill>
                <a:latin typeface="Consolas"/>
              </a:rPr>
              <a:t>=</a:t>
            </a:r>
            <a:r>
              <a:rPr lang="en-US" sz="1000" dirty="0">
                <a:solidFill>
                  <a:srgbClr val="000000"/>
                </a:solidFill>
                <a:latin typeface="Consolas"/>
              </a:rPr>
              <a:t>c("</a:t>
            </a:r>
            <a:r>
              <a:rPr lang="en-US" sz="1000" dirty="0" err="1">
                <a:solidFill>
                  <a:srgbClr val="FF00FF"/>
                </a:solidFill>
                <a:latin typeface="Consolas"/>
              </a:rPr>
              <a:t>Max</a:t>
            </a:r>
            <a:r>
              <a:rPr lang="en-US" sz="1000" dirty="0" err="1">
                <a:solidFill>
                  <a:srgbClr val="000000"/>
                </a:solidFill>
                <a:latin typeface="Consolas"/>
              </a:rPr>
              <a:t>","</a:t>
            </a:r>
            <a:r>
              <a:rPr lang="en-US" sz="1000" dirty="0" err="1">
                <a:solidFill>
                  <a:srgbClr val="FF00FF"/>
                </a:solidFill>
                <a:latin typeface="Consolas"/>
              </a:rPr>
              <a:t>Min</a:t>
            </a:r>
            <a:r>
              <a:rPr lang="en-US" sz="1000" dirty="0">
                <a:solidFill>
                  <a:srgbClr val="000000"/>
                </a:solidFill>
                <a:latin typeface="Consolas"/>
              </a:rPr>
              <a:t>")) </a:t>
            </a:r>
            <a:br>
              <a:rPr lang="en-US" sz="1000" dirty="0">
                <a:solidFill>
                  <a:srgbClr val="000000"/>
                </a:solidFill>
                <a:latin typeface="Consolas"/>
              </a:rPr>
            </a:br>
            <a:r>
              <a:rPr lang="en-US" sz="1000" dirty="0" err="1">
                <a:solidFill>
                  <a:srgbClr val="000000"/>
                </a:solidFill>
                <a:latin typeface="Consolas"/>
              </a:rPr>
              <a:t>mymtext</a:t>
            </a:r>
            <a:r>
              <a:rPr lang="en-US" sz="1000" dirty="0">
                <a:solidFill>
                  <a:srgbClr val="000000"/>
                </a:solidFill>
                <a:latin typeface="Consolas"/>
              </a:rPr>
              <a:t> </a:t>
            </a:r>
            <a:r>
              <a:rPr lang="en-US" sz="1000" dirty="0">
                <a:solidFill>
                  <a:srgbClr val="808080"/>
                </a:solidFill>
                <a:latin typeface="Consolas"/>
              </a:rPr>
              <a:t>&lt;-</a:t>
            </a:r>
            <a:r>
              <a:rPr lang="en-US" sz="1000" dirty="0">
                <a:solidFill>
                  <a:srgbClr val="000000"/>
                </a:solidFill>
                <a:latin typeface="Consolas"/>
              </a:rPr>
              <a:t> paste("</a:t>
            </a:r>
            <a:r>
              <a:rPr lang="en-US" sz="1000" dirty="0">
                <a:solidFill>
                  <a:srgbClr val="0000FF"/>
                </a:solidFill>
                <a:latin typeface="Consolas"/>
              </a:rPr>
              <a:t>Index</a:t>
            </a:r>
            <a:r>
              <a:rPr lang="en-US" sz="1000" dirty="0">
                <a:solidFill>
                  <a:srgbClr val="000000"/>
                </a:solidFill>
                <a:latin typeface="Consolas"/>
              </a:rPr>
              <a:t>: ",</a:t>
            </a:r>
            <a:r>
              <a:rPr lang="en-US" sz="1000" dirty="0" err="1">
                <a:solidFill>
                  <a:srgbClr val="FF00FF"/>
                </a:solidFill>
                <a:latin typeface="Consolas"/>
              </a:rPr>
              <a:t>str</a:t>
            </a:r>
            <a:r>
              <a:rPr lang="en-US" sz="1000" dirty="0">
                <a:solidFill>
                  <a:srgbClr val="FF0000"/>
                </a:solidFill>
                <a:latin typeface="Consolas"/>
              </a:rPr>
              <a:t>[1,4]</a:t>
            </a:r>
            <a:r>
              <a:rPr lang="en-US" sz="1000" dirty="0">
                <a:solidFill>
                  <a:srgbClr val="000000"/>
                </a:solidFill>
                <a:latin typeface="Consolas"/>
              </a:rPr>
              <a:t>,</a:t>
            </a:r>
            <a:r>
              <a:rPr lang="en-US" sz="1000" dirty="0" err="1">
                <a:solidFill>
                  <a:srgbClr val="000000"/>
                </a:solidFill>
                <a:latin typeface="Consolas"/>
              </a:rPr>
              <a:t>sep</a:t>
            </a:r>
            <a:r>
              <a:rPr lang="en-US" sz="1000" dirty="0">
                <a:solidFill>
                  <a:srgbClr val="80808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err="1">
                <a:solidFill>
                  <a:srgbClr val="000000"/>
                </a:solidFill>
                <a:latin typeface="Consolas"/>
              </a:rPr>
              <a:t>mtext</a:t>
            </a:r>
            <a:r>
              <a:rPr lang="en-US" sz="1000" dirty="0">
                <a:solidFill>
                  <a:srgbClr val="000000"/>
                </a:solidFill>
                <a:latin typeface="Consolas"/>
              </a:rPr>
              <a:t>(</a:t>
            </a:r>
            <a:r>
              <a:rPr lang="en-US" sz="1000" dirty="0" err="1">
                <a:solidFill>
                  <a:srgbClr val="000000"/>
                </a:solidFill>
                <a:latin typeface="Consolas"/>
              </a:rPr>
              <a:t>mymtext,side</a:t>
            </a:r>
            <a:r>
              <a:rPr lang="en-US" sz="1000" dirty="0">
                <a:solidFill>
                  <a:srgbClr val="808080"/>
                </a:solidFill>
                <a:latin typeface="Consolas"/>
              </a:rPr>
              <a:t>=</a:t>
            </a:r>
            <a:r>
              <a:rPr lang="en-US" sz="1000" b="1" dirty="0">
                <a:solidFill>
                  <a:srgbClr val="800000"/>
                </a:solidFill>
                <a:latin typeface="Consolas"/>
              </a:rPr>
              <a:t>3</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par(op) ## reset margin</a:t>
            </a:r>
            <a:endParaRPr lang="en-US" sz="1000" dirty="0">
              <a:latin typeface="Consolas"/>
            </a:endParaRPr>
          </a:p>
          <a:p>
            <a:pPr marL="0" indent="0">
              <a:buNone/>
            </a:pP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20</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7325132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Generating the Image from the </a:t>
            </a:r>
            <a:r>
              <a:rPr lang="en-US" dirty="0" err="1" smtClean="0"/>
              <a:t>pixmap</a:t>
            </a:r>
            <a:endParaRPr lang="en-US" dirty="0"/>
          </a:p>
        </p:txBody>
      </p:sp>
      <p:sp>
        <p:nvSpPr>
          <p:cNvPr id="8" name="Content Placeholder 7"/>
          <p:cNvSpPr>
            <a:spLocks noGrp="1"/>
          </p:cNvSpPr>
          <p:nvPr>
            <p:ph sz="quarter" idx="13"/>
          </p:nvPr>
        </p:nvSpPr>
        <p:spPr/>
        <p:txBody>
          <a:bodyPr>
            <a:normAutofit fontScale="70000" lnSpcReduction="20000"/>
          </a:bodyPr>
          <a:lstStyle/>
          <a:p>
            <a:r>
              <a:rPr lang="en-US" dirty="0" err="1" smtClean="0"/>
              <a:t>gdkPixbufGetFromDrawable</a:t>
            </a:r>
            <a:r>
              <a:rPr lang="en-US" dirty="0" smtClean="0"/>
              <a:t> transfers </a:t>
            </a:r>
            <a:r>
              <a:rPr lang="en-US" dirty="0"/>
              <a:t>image data from a </a:t>
            </a:r>
            <a:r>
              <a:rPr lang="en-US" dirty="0" err="1"/>
              <a:t>GdkDrawable</a:t>
            </a:r>
            <a:r>
              <a:rPr lang="en-US" dirty="0"/>
              <a:t> and converts it to an RGB(A) representation inside a </a:t>
            </a:r>
            <a:r>
              <a:rPr lang="en-US" dirty="0" err="1"/>
              <a:t>GdkPixbuf</a:t>
            </a:r>
            <a:r>
              <a:rPr lang="en-US" dirty="0"/>
              <a:t>. In other words, copies image data from a server-side </a:t>
            </a:r>
            <a:r>
              <a:rPr lang="en-US" dirty="0" err="1"/>
              <a:t>drawable</a:t>
            </a:r>
            <a:r>
              <a:rPr lang="en-US" dirty="0"/>
              <a:t> to a client-side RGB(A) buffer. This allows you to efficiently read individual pixels on the client side</a:t>
            </a:r>
            <a:r>
              <a:rPr lang="en-US" dirty="0" smtClean="0"/>
              <a:t>.</a:t>
            </a:r>
          </a:p>
          <a:p>
            <a:r>
              <a:rPr lang="en-US" dirty="0"/>
              <a:t>NULL for new destination or </a:t>
            </a:r>
            <a:r>
              <a:rPr lang="en-US" dirty="0" err="1"/>
              <a:t>plotPixbuf</a:t>
            </a:r>
            <a:r>
              <a:rPr lang="en-US" dirty="0"/>
              <a:t> if adding to an existing destination</a:t>
            </a:r>
            <a:r>
              <a:rPr lang="en-US" dirty="0" smtClean="0"/>
              <a:t>.</a:t>
            </a:r>
          </a:p>
          <a:p>
            <a:r>
              <a:rPr lang="en-US" dirty="0" smtClean="0"/>
              <a:t>The 0,0,0,0 is </a:t>
            </a:r>
            <a:r>
              <a:rPr lang="en-US" dirty="0" err="1" smtClean="0"/>
              <a:t>src.x,src.y,dest.x,dest.y</a:t>
            </a:r>
            <a:r>
              <a:rPr lang="en-US" dirty="0" smtClean="0"/>
              <a:t>,</a:t>
            </a:r>
          </a:p>
          <a:p>
            <a:r>
              <a:rPr lang="en-US" dirty="0" smtClean="0"/>
              <a:t>The output types to the buffer can be:</a:t>
            </a:r>
          </a:p>
          <a:p>
            <a:pPr lvl="1"/>
            <a:r>
              <a:rPr lang="en-US" dirty="0" smtClean="0"/>
              <a:t>jpeg, tiff, </a:t>
            </a:r>
            <a:r>
              <a:rPr lang="en-US" dirty="0" err="1" smtClean="0"/>
              <a:t>png</a:t>
            </a:r>
            <a:r>
              <a:rPr lang="en-US" dirty="0" smtClean="0"/>
              <a:t>, </a:t>
            </a:r>
            <a:r>
              <a:rPr lang="en-US" dirty="0" err="1" smtClean="0"/>
              <a:t>icp</a:t>
            </a:r>
            <a:r>
              <a:rPr lang="en-US" dirty="0" smtClean="0"/>
              <a:t>, or bmp</a:t>
            </a:r>
          </a:p>
          <a:p>
            <a:r>
              <a:rPr lang="en-US" dirty="0" err="1" smtClean="0"/>
              <a:t>dev.off</a:t>
            </a:r>
            <a:r>
              <a:rPr lang="en-US" dirty="0" smtClean="0"/>
              <a:t>() turns off the Cairo Device.</a:t>
            </a:r>
            <a:endParaRPr lang="en-US" dirty="0"/>
          </a:p>
        </p:txBody>
      </p:sp>
      <p:sp>
        <p:nvSpPr>
          <p:cNvPr id="9" name="Content Placeholder 8"/>
          <p:cNvSpPr>
            <a:spLocks noGrp="1"/>
          </p:cNvSpPr>
          <p:nvPr>
            <p:ph sz="quarter" idx="14"/>
          </p:nvPr>
        </p:nvSpPr>
        <p:spPr/>
        <p:txBody>
          <a:bodyPr>
            <a:normAutofit/>
          </a:bodyPr>
          <a:lstStyle/>
          <a:p>
            <a:pPr marL="0" indent="0">
              <a:buNone/>
            </a:pPr>
            <a:r>
              <a:rPr lang="en-US" sz="1200" dirty="0" err="1">
                <a:solidFill>
                  <a:srgbClr val="000000"/>
                </a:solidFill>
                <a:latin typeface="Consolas"/>
              </a:rPr>
              <a:t>plotPixbuf</a:t>
            </a:r>
            <a:r>
              <a:rPr lang="en-US" sz="1200" dirty="0">
                <a:solidFill>
                  <a:srgbClr val="000000"/>
                </a:solidFill>
                <a:latin typeface="Consolas"/>
              </a:rPr>
              <a:t> </a:t>
            </a:r>
            <a:r>
              <a:rPr lang="en-US" sz="1200" dirty="0">
                <a:solidFill>
                  <a:srgbClr val="808080"/>
                </a:solidFill>
                <a:latin typeface="Consolas"/>
              </a:rPr>
              <a:t>&lt;-</a:t>
            </a:r>
            <a:r>
              <a:rPr lang="en-US" sz="1200" dirty="0">
                <a:solidFill>
                  <a:srgbClr val="000000"/>
                </a:solidFill>
                <a:latin typeface="Consolas"/>
              </a:rPr>
              <a:t> </a:t>
            </a:r>
            <a:r>
              <a:rPr lang="en-US" sz="1200" dirty="0" err="1">
                <a:solidFill>
                  <a:srgbClr val="000000"/>
                </a:solidFill>
                <a:latin typeface="Consolas"/>
              </a:rPr>
              <a:t>gdkPixbufGetFromDrawable</a:t>
            </a:r>
            <a:r>
              <a:rPr lang="en-US" sz="1200" dirty="0">
                <a:solidFill>
                  <a:srgbClr val="000000"/>
                </a:solidFill>
                <a:latin typeface="Consolas"/>
              </a:rPr>
              <a:t>(</a:t>
            </a:r>
            <a:r>
              <a:rPr lang="en-US" sz="1200" dirty="0">
                <a:solidFill>
                  <a:srgbClr val="0000FF"/>
                </a:solidFill>
                <a:latin typeface="Consolas"/>
              </a:rPr>
              <a:t>NULL</a:t>
            </a:r>
            <a:r>
              <a:rPr lang="en-US" sz="1200" dirty="0">
                <a:solidFill>
                  <a:srgbClr val="000000"/>
                </a:solidFill>
                <a:latin typeface="Consolas"/>
              </a:rPr>
              <a:t>, </a:t>
            </a:r>
            <a:r>
              <a:rPr lang="en-US" sz="1200" dirty="0" err="1">
                <a:solidFill>
                  <a:srgbClr val="000000"/>
                </a:solidFill>
                <a:latin typeface="Consolas"/>
              </a:rPr>
              <a:t>pixmap</a:t>
            </a:r>
            <a:r>
              <a:rPr lang="en-US" sz="1200" dirty="0">
                <a:solidFill>
                  <a:srgbClr val="000000"/>
                </a:solidFill>
                <a:latin typeface="Consolas"/>
              </a:rPr>
              <a:t>, </a:t>
            </a:r>
            <a:r>
              <a:rPr lang="en-US" sz="1200" dirty="0" err="1" smtClean="0">
                <a:solidFill>
                  <a:srgbClr val="000000"/>
                </a:solidFill>
                <a:latin typeface="Consolas"/>
              </a:rPr>
              <a:t>pixmap$getColormap</a:t>
            </a:r>
            <a:r>
              <a:rPr lang="en-US" sz="1200" dirty="0">
                <a:solidFill>
                  <a:srgbClr val="000000"/>
                </a:solidFill>
                <a:latin typeface="Consolas"/>
              </a:rPr>
              <a:t>(), </a:t>
            </a:r>
            <a:r>
              <a:rPr lang="en-US" sz="1200" b="1" dirty="0">
                <a:solidFill>
                  <a:srgbClr val="800000"/>
                </a:solidFill>
                <a:latin typeface="Consolas"/>
              </a:rPr>
              <a:t>0</a:t>
            </a:r>
            <a:r>
              <a:rPr lang="en-US" sz="1200" dirty="0">
                <a:solidFill>
                  <a:srgbClr val="000000"/>
                </a:solidFill>
                <a:latin typeface="Consolas"/>
              </a:rPr>
              <a:t>, </a:t>
            </a:r>
            <a:r>
              <a:rPr lang="en-US" sz="1200" b="1" dirty="0">
                <a:solidFill>
                  <a:srgbClr val="800000"/>
                </a:solidFill>
                <a:latin typeface="Consolas"/>
              </a:rPr>
              <a:t>0</a:t>
            </a:r>
            <a:r>
              <a:rPr lang="en-US" sz="1200" dirty="0">
                <a:solidFill>
                  <a:srgbClr val="000000"/>
                </a:solidFill>
                <a:latin typeface="Consolas"/>
              </a:rPr>
              <a:t>, </a:t>
            </a:r>
            <a:r>
              <a:rPr lang="en-US" sz="1200" b="1" dirty="0">
                <a:solidFill>
                  <a:srgbClr val="800000"/>
                </a:solidFill>
                <a:latin typeface="Consolas"/>
              </a:rPr>
              <a:t>0</a:t>
            </a:r>
            <a:r>
              <a:rPr lang="en-US" sz="1200" dirty="0">
                <a:solidFill>
                  <a:srgbClr val="000000"/>
                </a:solidFill>
                <a:latin typeface="Consolas"/>
              </a:rPr>
              <a:t>, </a:t>
            </a:r>
            <a:r>
              <a:rPr lang="en-US" sz="1200" b="1" dirty="0">
                <a:solidFill>
                  <a:srgbClr val="800000"/>
                </a:solidFill>
                <a:latin typeface="Consolas"/>
              </a:rPr>
              <a:t>0</a:t>
            </a:r>
            <a:r>
              <a:rPr lang="en-US" sz="1200" dirty="0">
                <a:solidFill>
                  <a:srgbClr val="000000"/>
                </a:solidFill>
                <a:latin typeface="Consolas"/>
              </a:rPr>
              <a:t>, width, height); </a:t>
            </a:r>
            <a:endParaRPr lang="en-US" sz="1200" dirty="0" smtClean="0">
              <a:solidFill>
                <a:srgbClr val="000000"/>
              </a:solidFill>
              <a:latin typeface="Consolas"/>
            </a:endParaRPr>
          </a:p>
          <a:p>
            <a:pPr marL="0" indent="0">
              <a:buNone/>
            </a:pPr>
            <a:r>
              <a:rPr lang="en-US" sz="1200" dirty="0" smtClean="0">
                <a:solidFill>
                  <a:srgbClr val="000000"/>
                </a:solidFill>
                <a:latin typeface="Consolas"/>
              </a:rPr>
              <a:t>buffer </a:t>
            </a:r>
            <a:r>
              <a:rPr lang="en-US" sz="1200" dirty="0">
                <a:solidFill>
                  <a:srgbClr val="808080"/>
                </a:solidFill>
                <a:latin typeface="Consolas"/>
              </a:rPr>
              <a:t>&lt;-</a:t>
            </a:r>
            <a:r>
              <a:rPr lang="en-US" sz="1200" dirty="0">
                <a:solidFill>
                  <a:srgbClr val="000000"/>
                </a:solidFill>
                <a:latin typeface="Consolas"/>
              </a:rPr>
              <a:t> </a:t>
            </a:r>
            <a:r>
              <a:rPr lang="en-US" sz="1200" dirty="0" err="1">
                <a:solidFill>
                  <a:srgbClr val="000000"/>
                </a:solidFill>
                <a:latin typeface="Consolas"/>
              </a:rPr>
              <a:t>gdkPixbufSaveToBufferv</a:t>
            </a:r>
            <a:r>
              <a:rPr lang="en-US" sz="1200" dirty="0">
                <a:solidFill>
                  <a:srgbClr val="000000"/>
                </a:solidFill>
                <a:latin typeface="Consolas"/>
              </a:rPr>
              <a:t>(</a:t>
            </a:r>
            <a:r>
              <a:rPr lang="en-US" sz="1200" dirty="0" err="1">
                <a:solidFill>
                  <a:srgbClr val="000000"/>
                </a:solidFill>
                <a:latin typeface="Consolas"/>
              </a:rPr>
              <a:t>plotPixbuf</a:t>
            </a:r>
            <a:r>
              <a:rPr lang="en-US" sz="1200" dirty="0">
                <a:solidFill>
                  <a:srgbClr val="000000"/>
                </a:solidFill>
                <a:latin typeface="Consolas"/>
              </a:rPr>
              <a:t>, </a:t>
            </a:r>
            <a:r>
              <a:rPr lang="en-US" sz="1200" dirty="0">
                <a:solidFill>
                  <a:srgbClr val="FF0000"/>
                </a:solidFill>
                <a:latin typeface="Consolas"/>
              </a:rPr>
              <a:t>'jpeg'</a:t>
            </a:r>
            <a:r>
              <a:rPr lang="en-US" sz="1200" dirty="0">
                <a:solidFill>
                  <a:srgbClr val="000000"/>
                </a:solidFill>
                <a:latin typeface="Consolas"/>
              </a:rPr>
              <a:t>, </a:t>
            </a:r>
            <a:r>
              <a:rPr lang="en-US" sz="1200" dirty="0">
                <a:solidFill>
                  <a:srgbClr val="0000FF"/>
                </a:solidFill>
                <a:latin typeface="Consolas"/>
              </a:rPr>
              <a:t>character</a:t>
            </a:r>
            <a:r>
              <a:rPr lang="en-US" sz="1200" dirty="0">
                <a:solidFill>
                  <a:srgbClr val="000000"/>
                </a:solidFill>
                <a:latin typeface="Consolas"/>
              </a:rPr>
              <a:t>(</a:t>
            </a:r>
            <a:r>
              <a:rPr lang="en-US" sz="1200" b="1" dirty="0">
                <a:solidFill>
                  <a:srgbClr val="800000"/>
                </a:solidFill>
                <a:latin typeface="Consolas"/>
              </a:rPr>
              <a:t>0</a:t>
            </a:r>
            <a:r>
              <a:rPr lang="en-US" sz="1200" dirty="0">
                <a:solidFill>
                  <a:srgbClr val="000000"/>
                </a:solidFill>
                <a:latin typeface="Consolas"/>
              </a:rPr>
              <a:t>), </a:t>
            </a:r>
            <a:r>
              <a:rPr lang="en-US" sz="1200" dirty="0">
                <a:solidFill>
                  <a:srgbClr val="0000FF"/>
                </a:solidFill>
                <a:latin typeface="Consolas"/>
              </a:rPr>
              <a:t>character</a:t>
            </a:r>
            <a:r>
              <a:rPr lang="en-US" sz="1200" dirty="0">
                <a:solidFill>
                  <a:srgbClr val="000000"/>
                </a:solidFill>
                <a:latin typeface="Consolas"/>
              </a:rPr>
              <a:t>(</a:t>
            </a:r>
            <a:r>
              <a:rPr lang="en-US" sz="1200" b="1" dirty="0">
                <a:solidFill>
                  <a:srgbClr val="800000"/>
                </a:solidFill>
                <a:latin typeface="Consolas"/>
              </a:rPr>
              <a:t>0</a:t>
            </a:r>
            <a:r>
              <a:rPr lang="en-US" sz="1200" dirty="0">
                <a:solidFill>
                  <a:srgbClr val="000000"/>
                </a:solidFill>
                <a:latin typeface="Consolas"/>
              </a:rPr>
              <a:t>))$buffer; </a:t>
            </a:r>
            <a:endParaRPr lang="en-US" sz="1200" dirty="0" smtClean="0">
              <a:solidFill>
                <a:srgbClr val="000000"/>
              </a:solidFill>
              <a:latin typeface="Consolas"/>
            </a:endParaRPr>
          </a:p>
          <a:p>
            <a:pPr marL="0" indent="0">
              <a:buNone/>
            </a:pPr>
            <a:r>
              <a:rPr lang="en-US" sz="1200" dirty="0" err="1" smtClean="0">
                <a:solidFill>
                  <a:srgbClr val="000000"/>
                </a:solidFill>
                <a:latin typeface="Consolas"/>
              </a:rPr>
              <a:t>dev.</a:t>
            </a:r>
            <a:r>
              <a:rPr lang="en-US" sz="1200" dirty="0" err="1" smtClean="0">
                <a:solidFill>
                  <a:srgbClr val="0000FF"/>
                </a:solidFill>
                <a:latin typeface="Consolas"/>
              </a:rPr>
              <a:t>off</a:t>
            </a:r>
            <a:r>
              <a:rPr lang="en-US" sz="1200" dirty="0">
                <a:solidFill>
                  <a:srgbClr val="000000"/>
                </a:solidFill>
                <a:latin typeface="Consolas"/>
              </a:rPr>
              <a:t>(); </a:t>
            </a:r>
            <a:endParaRPr lang="en-US" sz="1200" dirty="0" smtClean="0">
              <a:solidFill>
                <a:srgbClr val="000000"/>
              </a:solidFill>
              <a:latin typeface="Consolas"/>
            </a:endParaRPr>
          </a:p>
          <a:p>
            <a:pPr marL="0" indent="0">
              <a:buNone/>
            </a:pPr>
            <a:r>
              <a:rPr lang="en-US" sz="1200" dirty="0" smtClean="0">
                <a:solidFill>
                  <a:srgbClr val="0000FF"/>
                </a:solidFill>
                <a:latin typeface="Consolas"/>
              </a:rPr>
              <a:t>return</a:t>
            </a:r>
            <a:r>
              <a:rPr lang="en-US" sz="1200" dirty="0" smtClean="0">
                <a:solidFill>
                  <a:srgbClr val="000000"/>
                </a:solidFill>
                <a:latin typeface="Consolas"/>
              </a:rPr>
              <a:t> </a:t>
            </a:r>
            <a:r>
              <a:rPr lang="en-US" sz="1200" dirty="0">
                <a:solidFill>
                  <a:srgbClr val="000000"/>
                </a:solidFill>
                <a:latin typeface="Consolas"/>
              </a:rPr>
              <a:t>(buffer); </a:t>
            </a:r>
            <a:br>
              <a:rPr lang="en-US" sz="1200" dirty="0">
                <a:solidFill>
                  <a:srgbClr val="000000"/>
                </a:solidFill>
                <a:latin typeface="Consolas"/>
              </a:rPr>
            </a:br>
            <a:endParaRPr lang="en-US" sz="1200" dirty="0">
              <a:latin typeface="Consolas"/>
            </a:endParaRPr>
          </a:p>
          <a:p>
            <a:pPr marL="0" indent="0">
              <a:buNone/>
            </a:pPr>
            <a:r>
              <a:rPr lang="en-US" sz="1200" dirty="0">
                <a:latin typeface="Consolas"/>
              </a:rPr>
              <a:t/>
            </a:r>
            <a:br>
              <a:rPr lang="en-US" sz="1200" dirty="0">
                <a:latin typeface="Consolas"/>
              </a:rPr>
            </a:b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21</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3999677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Calling the function from SQL</a:t>
            </a:r>
            <a:endParaRPr lang="en-US" dirty="0"/>
          </a:p>
        </p:txBody>
      </p:sp>
      <p:sp>
        <p:nvSpPr>
          <p:cNvPr id="8" name="Content Placeholder 7"/>
          <p:cNvSpPr>
            <a:spLocks noGrp="1"/>
          </p:cNvSpPr>
          <p:nvPr>
            <p:ph sz="quarter" idx="13"/>
          </p:nvPr>
        </p:nvSpPr>
        <p:spPr/>
        <p:txBody>
          <a:bodyPr/>
          <a:lstStyle/>
          <a:p>
            <a:r>
              <a:rPr lang="en-US" dirty="0" smtClean="0"/>
              <a:t>You need to wrap the graph with the </a:t>
            </a:r>
            <a:r>
              <a:rPr lang="en-US" dirty="0" err="1" smtClean="0"/>
              <a:t>plr_get_raw</a:t>
            </a:r>
            <a:r>
              <a:rPr lang="en-US" dirty="0" smtClean="0"/>
              <a:t>() function, so that it will return just the raw image. This will make the image work properly with web pages, etc.</a:t>
            </a:r>
            <a:endParaRPr lang="en-US" dirty="0"/>
          </a:p>
        </p:txBody>
      </p:sp>
      <p:sp>
        <p:nvSpPr>
          <p:cNvPr id="9" name="Content Placeholder 8"/>
          <p:cNvSpPr>
            <a:spLocks noGrp="1"/>
          </p:cNvSpPr>
          <p:nvPr>
            <p:ph sz="quarter" idx="14"/>
          </p:nvPr>
        </p:nvSpPr>
        <p:spPr/>
        <p:txBody>
          <a:bodyPr>
            <a:normAutofit/>
          </a:bodyPr>
          <a:lstStyle/>
          <a:p>
            <a:pPr marL="0" indent="0">
              <a:buNone/>
            </a:pPr>
            <a:r>
              <a:rPr lang="en-US" sz="1000" dirty="0">
                <a:solidFill>
                  <a:srgbClr val="0000FF"/>
                </a:solidFill>
                <a:latin typeface="Consolas"/>
              </a:rPr>
              <a:t>SELECT</a:t>
            </a:r>
            <a:r>
              <a:rPr lang="en-US" sz="1000" dirty="0">
                <a:solidFill>
                  <a:srgbClr val="000000"/>
                </a:solidFill>
                <a:latin typeface="Consolas"/>
              </a:rPr>
              <a:t> </a:t>
            </a:r>
            <a:r>
              <a:rPr lang="en-US" sz="1000" dirty="0" err="1">
                <a:solidFill>
                  <a:srgbClr val="000000"/>
                </a:solidFill>
                <a:latin typeface="Consolas"/>
              </a:rPr>
              <a:t>plr_get_raw</a:t>
            </a:r>
            <a:r>
              <a:rPr lang="en-US" sz="1000" dirty="0">
                <a:solidFill>
                  <a:srgbClr val="000000"/>
                </a:solidFill>
                <a:latin typeface="Consolas"/>
              </a:rPr>
              <a:t>(f_graph3</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FF0000"/>
                </a:solidFill>
                <a:latin typeface="Consolas"/>
              </a:rPr>
              <a:t>'</a:t>
            </a:r>
            <a:r>
              <a:rPr lang="en-US" sz="1000" dirty="0" err="1" smtClean="0">
                <a:solidFill>
                  <a:srgbClr val="FF0000"/>
                </a:solidFill>
                <a:latin typeface="Consolas"/>
              </a:rPr>
              <a:t>sqltest</a:t>
            </a:r>
            <a:r>
              <a:rPr lang="en-US" sz="1000" dirty="0" smtClean="0">
                <a:solidFill>
                  <a:srgbClr val="FF0000"/>
                </a:solidFill>
                <a:latin typeface="Consolas"/>
              </a:rPr>
              <a:t>'</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FF0000"/>
                </a:solidFill>
                <a:latin typeface="Consolas"/>
              </a:rPr>
              <a:t>'</a:t>
            </a:r>
            <a:r>
              <a:rPr lang="en-US" sz="1000" dirty="0" err="1" smtClean="0">
                <a:solidFill>
                  <a:srgbClr val="FF0000"/>
                </a:solidFill>
                <a:latin typeface="Consolas"/>
              </a:rPr>
              <a:t>clinical_profile_demo</a:t>
            </a:r>
            <a:r>
              <a:rPr lang="en-US" sz="1000" dirty="0" smtClean="0">
                <a:solidFill>
                  <a:srgbClr val="FF0000"/>
                </a:solidFill>
                <a:latin typeface="Consolas"/>
              </a:rPr>
              <a:t>'</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FF0000"/>
                </a:solidFill>
                <a:latin typeface="Consolas"/>
              </a:rPr>
              <a:t>'value'</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FF0000"/>
                </a:solidFill>
                <a:latin typeface="Consolas"/>
              </a:rPr>
              <a:t>'</a:t>
            </a:r>
            <a:r>
              <a:rPr lang="en-US" sz="1000" dirty="0" err="1" smtClean="0">
                <a:solidFill>
                  <a:srgbClr val="FF0000"/>
                </a:solidFill>
                <a:latin typeface="Consolas"/>
              </a:rPr>
              <a:t>value_variable_id_visit_number_ptid_key</a:t>
            </a:r>
            <a:r>
              <a:rPr lang="en-US" sz="1000" dirty="0" smtClean="0">
                <a:solidFill>
                  <a:srgbClr val="FF0000"/>
                </a:solidFill>
                <a:latin typeface="Consolas"/>
              </a:rPr>
              <a:t>'</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a:t>
            </a:r>
            <a:r>
              <a:rPr lang="en-US" sz="1000" b="1" dirty="0" smtClean="0">
                <a:solidFill>
                  <a:srgbClr val="800000"/>
                </a:solidFill>
                <a:latin typeface="Consolas"/>
              </a:rPr>
              <a:t>480</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a:t>
            </a:r>
            <a:r>
              <a:rPr lang="en-US" sz="1000" b="1" dirty="0" smtClean="0">
                <a:solidFill>
                  <a:srgbClr val="800000"/>
                </a:solidFill>
                <a:latin typeface="Consolas"/>
              </a:rPr>
              <a:t>1200</a:t>
            </a:r>
            <a:r>
              <a:rPr lang="en-US" sz="1000" dirty="0" smtClean="0">
                <a:solidFill>
                  <a:srgbClr val="000000"/>
                </a:solidFill>
                <a:latin typeface="Consolas"/>
              </a:rPr>
              <a:t>,</a:t>
            </a:r>
            <a:br>
              <a:rPr lang="en-US" sz="1000" dirty="0" smtClean="0">
                <a:solidFill>
                  <a:srgbClr val="000000"/>
                </a:solidFill>
                <a:latin typeface="Consolas"/>
              </a:rPr>
            </a:br>
            <a:r>
              <a:rPr lang="en-US" sz="1000" dirty="0" smtClean="0">
                <a:solidFill>
                  <a:srgbClr val="000000"/>
                </a:solidFill>
                <a:latin typeface="Consolas"/>
              </a:rPr>
              <a:t>	</a:t>
            </a:r>
            <a:r>
              <a:rPr lang="en-US" sz="1000" dirty="0" smtClean="0">
                <a:solidFill>
                  <a:srgbClr val="FF0000"/>
                </a:solidFill>
                <a:latin typeface="Consolas"/>
              </a:rPr>
              <a:t>'l</a:t>
            </a:r>
            <a:r>
              <a:rPr lang="en-US" sz="1000" dirty="0">
                <a:solidFill>
                  <a:srgbClr val="FF0000"/>
                </a:solidFill>
                <a:latin typeface="Consolas"/>
              </a:rPr>
              <a:t>'</a:t>
            </a:r>
            <a:r>
              <a:rPr lang="en-US" sz="1000" dirty="0">
                <a:solidFill>
                  <a:srgbClr val="000000"/>
                </a:solidFill>
                <a:latin typeface="Consolas"/>
              </a:rPr>
              <a:t>)); </a:t>
            </a:r>
            <a:br>
              <a:rPr lang="en-US" sz="1000" dirty="0">
                <a:solidFill>
                  <a:srgbClr val="000000"/>
                </a:solidFill>
                <a:latin typeface="Consolas"/>
              </a:rPr>
            </a:br>
            <a:r>
              <a:rPr lang="en-US" sz="1000" dirty="0">
                <a:solidFill>
                  <a:srgbClr val="000000"/>
                </a:solidFill>
                <a:latin typeface="Consolas"/>
              </a:rPr>
              <a:t/>
            </a:r>
            <a:br>
              <a:rPr lang="en-US" sz="1000" dirty="0">
                <a:solidFill>
                  <a:srgbClr val="000000"/>
                </a:solidFill>
                <a:latin typeface="Consolas"/>
              </a:rPr>
            </a:br>
            <a:r>
              <a:rPr lang="en-US" sz="1000" dirty="0">
                <a:solidFill>
                  <a:srgbClr val="008080"/>
                </a:solidFill>
                <a:latin typeface="Consolas"/>
              </a:rPr>
              <a:t>-- 1 rows returned (execution time: 11.419 sec; total time: 11.435 sec)</a:t>
            </a:r>
            <a:endParaRPr lang="en-US" sz="1000" dirty="0">
              <a:latin typeface="Consolas"/>
            </a:endParaRPr>
          </a:p>
          <a:p>
            <a:pPr marL="0" indent="0">
              <a:buNone/>
            </a:pPr>
            <a:r>
              <a:rPr lang="en-US" sz="1200" dirty="0">
                <a:latin typeface="Consolas"/>
              </a:rPr>
              <a:t/>
            </a:r>
            <a:br>
              <a:rPr lang="en-US" sz="1200" dirty="0">
                <a:latin typeface="Consolas"/>
              </a:rPr>
            </a:br>
            <a:endParaRPr lang="en-US" sz="12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22</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4973533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Finished Graph – Type l</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12/1/2015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23</a:t>
            </a:fld>
            <a:endParaRPr lang="en-US"/>
          </a:p>
        </p:txBody>
      </p:sp>
      <p:sp>
        <p:nvSpPr>
          <p:cNvPr id="6" name="Footer Placeholder 5"/>
          <p:cNvSpPr>
            <a:spLocks noGrp="1"/>
          </p:cNvSpPr>
          <p:nvPr>
            <p:ph type="ftr" sz="quarter" idx="12"/>
          </p:nvPr>
        </p:nvSpPr>
        <p:spPr/>
        <p:txBody>
          <a:bodyPr/>
          <a:lstStyle/>
          <a:p>
            <a:r>
              <a:rPr lang="en-US" dirty="0"/>
              <a:t>Using R inside your data warehouse</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59678"/>
            <a:ext cx="8988405" cy="3595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48785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Finished Graph – Type o</a:t>
            </a:r>
            <a:endParaRPr lang="en-US" dirty="0"/>
          </a:p>
        </p:txBody>
      </p:sp>
      <p:sp>
        <p:nvSpPr>
          <p:cNvPr id="3" name="Content Placeholder 2"/>
          <p:cNvSpPr>
            <a:spLocks noGrp="1"/>
          </p:cNvSpPr>
          <p:nvPr>
            <p:ph idx="1"/>
          </p:nvPr>
        </p:nvSpPr>
        <p:spPr/>
        <p:txBody>
          <a:bodyPr/>
          <a:lstStyle/>
          <a:p>
            <a:endParaRPr lang="en-US"/>
          </a:p>
        </p:txBody>
      </p:sp>
      <p:sp>
        <p:nvSpPr>
          <p:cNvPr id="4" name="Date Placeholder 3"/>
          <p:cNvSpPr>
            <a:spLocks noGrp="1"/>
          </p:cNvSpPr>
          <p:nvPr>
            <p:ph type="dt" sz="half" idx="10"/>
          </p:nvPr>
        </p:nvSpPr>
        <p:spPr/>
        <p:txBody>
          <a:bodyPr/>
          <a:lstStyle/>
          <a:p>
            <a:r>
              <a:rPr lang="en-US" dirty="0" smtClean="0"/>
              <a:t>12/1/2015</a:t>
            </a:r>
            <a:endParaRPr lang="en-US" dirty="0"/>
          </a:p>
        </p:txBody>
      </p:sp>
      <p:sp>
        <p:nvSpPr>
          <p:cNvPr id="5" name="Slide Number Placeholder 4"/>
          <p:cNvSpPr>
            <a:spLocks noGrp="1"/>
          </p:cNvSpPr>
          <p:nvPr>
            <p:ph type="sldNum" sz="quarter" idx="11"/>
          </p:nvPr>
        </p:nvSpPr>
        <p:spPr/>
        <p:txBody>
          <a:bodyPr/>
          <a:lstStyle/>
          <a:p>
            <a:fld id="{718CEC25-97A1-48A2-9CC4-22FB7E4FF90C}" type="slidenum">
              <a:rPr lang="en-US" smtClean="0"/>
              <a:t>24</a:t>
            </a:fld>
            <a:endParaRPr lang="en-US"/>
          </a:p>
        </p:txBody>
      </p:sp>
      <p:sp>
        <p:nvSpPr>
          <p:cNvPr id="6" name="Footer Placeholder 5"/>
          <p:cNvSpPr>
            <a:spLocks noGrp="1"/>
          </p:cNvSpPr>
          <p:nvPr>
            <p:ph type="ftr" sz="quarter" idx="12"/>
          </p:nvPr>
        </p:nvSpPr>
        <p:spPr/>
        <p:txBody>
          <a:bodyPr/>
          <a:lstStyle/>
          <a:p>
            <a:r>
              <a:rPr lang="en-US" dirty="0"/>
              <a:t>Using R inside your data warehouse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360980"/>
            <a:ext cx="8991600" cy="3596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9995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smtClean="0"/>
              <a:t>Debugging your functions</a:t>
            </a:r>
            <a:endParaRPr lang="en-US" dirty="0"/>
          </a:p>
        </p:txBody>
      </p:sp>
      <p:sp>
        <p:nvSpPr>
          <p:cNvPr id="8" name="Content Placeholder 7"/>
          <p:cNvSpPr>
            <a:spLocks noGrp="1"/>
          </p:cNvSpPr>
          <p:nvPr>
            <p:ph sz="quarter" idx="13"/>
          </p:nvPr>
        </p:nvSpPr>
        <p:spPr/>
        <p:txBody>
          <a:bodyPr>
            <a:normAutofit fontScale="85000" lnSpcReduction="10000"/>
          </a:bodyPr>
          <a:lstStyle/>
          <a:p>
            <a:r>
              <a:rPr lang="en-US" dirty="0" smtClean="0"/>
              <a:t>Save your </a:t>
            </a:r>
            <a:r>
              <a:rPr lang="en-US" dirty="0" err="1" smtClean="0"/>
              <a:t>data.frame</a:t>
            </a:r>
            <a:r>
              <a:rPr lang="en-US" dirty="0" smtClean="0"/>
              <a:t>, then use the R console and load the saved </a:t>
            </a:r>
            <a:r>
              <a:rPr lang="en-US" dirty="0" err="1" smtClean="0"/>
              <a:t>data.frame</a:t>
            </a:r>
            <a:r>
              <a:rPr lang="en-US" dirty="0" smtClean="0"/>
              <a:t>. This way you can test your manipulation of the data in the R console debugger.</a:t>
            </a:r>
          </a:p>
          <a:p>
            <a:r>
              <a:rPr lang="en-US" dirty="0" smtClean="0"/>
              <a:t>You may also generate Postgres Notices that will appear on screen via some tools plus into the log files.</a:t>
            </a:r>
          </a:p>
          <a:p>
            <a:r>
              <a:rPr lang="en-US" dirty="0" err="1" smtClean="0"/>
              <a:t>as.Date</a:t>
            </a:r>
            <a:r>
              <a:rPr lang="en-US" dirty="0" smtClean="0"/>
              <a:t> is used in this example, due to the fact that this example is before I converted y with the </a:t>
            </a:r>
            <a:r>
              <a:rPr lang="en-US" dirty="0" err="1" smtClean="0"/>
              <a:t>as.Date</a:t>
            </a:r>
            <a:r>
              <a:rPr lang="en-US" dirty="0" smtClean="0"/>
              <a:t> function.</a:t>
            </a:r>
            <a:endParaRPr lang="en-US" dirty="0"/>
          </a:p>
        </p:txBody>
      </p:sp>
      <p:sp>
        <p:nvSpPr>
          <p:cNvPr id="9" name="Content Placeholder 8"/>
          <p:cNvSpPr>
            <a:spLocks noGrp="1"/>
          </p:cNvSpPr>
          <p:nvPr>
            <p:ph sz="quarter" idx="14"/>
          </p:nvPr>
        </p:nvSpPr>
        <p:spPr/>
        <p:txBody>
          <a:bodyPr>
            <a:normAutofit fontScale="92500"/>
          </a:bodyPr>
          <a:lstStyle/>
          <a:p>
            <a:pPr marL="0" indent="0">
              <a:buNone/>
            </a:pPr>
            <a:r>
              <a:rPr lang="en-US" sz="1000" dirty="0">
                <a:solidFill>
                  <a:srgbClr val="0000FF"/>
                </a:solidFill>
                <a:latin typeface="Consolas"/>
              </a:rPr>
              <a:t>save</a:t>
            </a:r>
            <a:r>
              <a:rPr lang="en-US" sz="1000" dirty="0">
                <a:solidFill>
                  <a:srgbClr val="000000"/>
                </a:solidFill>
                <a:latin typeface="Consolas"/>
              </a:rPr>
              <a:t>(</a:t>
            </a:r>
            <a:r>
              <a:rPr lang="en-US" sz="1000" dirty="0" err="1">
                <a:solidFill>
                  <a:srgbClr val="FF00FF"/>
                </a:solidFill>
                <a:latin typeface="Consolas"/>
              </a:rPr>
              <a:t>str</a:t>
            </a:r>
            <a:r>
              <a:rPr lang="en-US" sz="1000" dirty="0">
                <a:solidFill>
                  <a:srgbClr val="000000"/>
                </a:solidFill>
                <a:latin typeface="Consolas"/>
              </a:rPr>
              <a:t>, </a:t>
            </a:r>
            <a:r>
              <a:rPr lang="en-US" sz="1000" dirty="0">
                <a:solidFill>
                  <a:srgbClr val="0000FF"/>
                </a:solidFill>
                <a:latin typeface="Consolas"/>
              </a:rPr>
              <a:t>file</a:t>
            </a:r>
            <a:r>
              <a:rPr lang="en-US" sz="1000" dirty="0">
                <a:solidFill>
                  <a:srgbClr val="808080"/>
                </a:solidFill>
                <a:latin typeface="Consolas"/>
              </a:rPr>
              <a:t>=</a:t>
            </a:r>
            <a:r>
              <a:rPr lang="en-US" sz="1000" dirty="0">
                <a:solidFill>
                  <a:srgbClr val="000000"/>
                </a:solidFill>
                <a:latin typeface="Consolas"/>
              </a:rPr>
              <a:t>"</a:t>
            </a:r>
            <a:r>
              <a:rPr lang="en-US" sz="1000" dirty="0" err="1">
                <a:solidFill>
                  <a:srgbClr val="000000"/>
                </a:solidFill>
                <a:latin typeface="Consolas"/>
              </a:rPr>
              <a:t>RData</a:t>
            </a:r>
            <a:r>
              <a:rPr lang="en-US" sz="1000" dirty="0">
                <a:solidFill>
                  <a:srgbClr val="000000"/>
                </a:solidFill>
                <a:latin typeface="Consolas"/>
              </a:rPr>
              <a:t>"); </a:t>
            </a:r>
            <a:br>
              <a:rPr lang="en-US" sz="1000" dirty="0">
                <a:solidFill>
                  <a:srgbClr val="000000"/>
                </a:solidFill>
                <a:latin typeface="Consolas"/>
              </a:rPr>
            </a:br>
            <a:r>
              <a:rPr lang="en-US" sz="1000" dirty="0" err="1">
                <a:solidFill>
                  <a:srgbClr val="FF00FF"/>
                </a:solidFill>
                <a:latin typeface="Consolas"/>
              </a:rPr>
              <a:t>str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load</a:t>
            </a:r>
            <a:r>
              <a:rPr lang="en-US" sz="1000" dirty="0">
                <a:solidFill>
                  <a:srgbClr val="000000"/>
                </a:solidFill>
                <a:latin typeface="Consolas"/>
              </a:rPr>
              <a:t>("</a:t>
            </a:r>
            <a:r>
              <a:rPr lang="en-US" sz="1000" dirty="0" err="1">
                <a:solidFill>
                  <a:srgbClr val="000000"/>
                </a:solidFill>
                <a:latin typeface="Consolas"/>
              </a:rPr>
              <a:t>RData</a:t>
            </a:r>
            <a:r>
              <a:rPr lang="en-US" sz="1000" dirty="0">
                <a:solidFill>
                  <a:srgbClr val="000000"/>
                </a:solidFill>
                <a:latin typeface="Consolas"/>
              </a:rPr>
              <a:t>"); </a:t>
            </a:r>
            <a:endParaRPr lang="en-US" sz="1000" dirty="0" smtClean="0">
              <a:solidFill>
                <a:srgbClr val="000000"/>
              </a:solidFill>
              <a:latin typeface="Consolas"/>
            </a:endParaRPr>
          </a:p>
          <a:p>
            <a:pPr marL="0" indent="0">
              <a:buNone/>
            </a:pPr>
            <a:r>
              <a:rPr lang="en-US" sz="1000" dirty="0" err="1" smtClean="0">
                <a:solidFill>
                  <a:srgbClr val="000000"/>
                </a:solidFill>
                <a:latin typeface="Consolas"/>
              </a:rPr>
              <a:t>write.</a:t>
            </a:r>
            <a:r>
              <a:rPr lang="en-US" sz="1000" dirty="0" err="1" smtClean="0">
                <a:solidFill>
                  <a:srgbClr val="0000FF"/>
                </a:solidFill>
                <a:latin typeface="Consolas"/>
              </a:rPr>
              <a:t>table</a:t>
            </a:r>
            <a:r>
              <a:rPr lang="en-US" sz="1000" dirty="0" smtClean="0">
                <a:solidFill>
                  <a:srgbClr val="000000"/>
                </a:solidFill>
                <a:latin typeface="Consolas"/>
              </a:rPr>
              <a:t>(</a:t>
            </a:r>
            <a:r>
              <a:rPr lang="en-US" sz="1000" dirty="0" err="1">
                <a:solidFill>
                  <a:srgbClr val="FF00FF"/>
                </a:solidFill>
                <a:latin typeface="Consolas"/>
              </a:rPr>
              <a:t>str</a:t>
            </a:r>
            <a:r>
              <a:rPr lang="en-US" sz="1000" dirty="0" smtClean="0">
                <a:solidFill>
                  <a:srgbClr val="000000"/>
                </a:solidFill>
                <a:latin typeface="Consolas"/>
              </a:rPr>
              <a:t>, </a:t>
            </a:r>
            <a:r>
              <a:rPr lang="en-US" sz="1000" dirty="0">
                <a:solidFill>
                  <a:srgbClr val="0000FF"/>
                </a:solidFill>
                <a:latin typeface="Consolas"/>
              </a:rPr>
              <a:t>file</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smtClean="0">
                <a:solidFill>
                  <a:srgbClr val="000000"/>
                </a:solidFill>
                <a:latin typeface="Consolas"/>
              </a:rPr>
              <a:t>“data.csv</a:t>
            </a:r>
            <a:r>
              <a:rPr lang="en-US" sz="1000" dirty="0">
                <a:solidFill>
                  <a:srgbClr val="000000"/>
                </a:solidFill>
                <a:latin typeface="Consolas"/>
              </a:rPr>
              <a:t>", </a:t>
            </a:r>
            <a:r>
              <a:rPr lang="en-US" sz="1000" dirty="0" err="1">
                <a:solidFill>
                  <a:srgbClr val="000000"/>
                </a:solidFill>
                <a:latin typeface="Consolas"/>
              </a:rPr>
              <a:t>sep</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 </a:t>
            </a:r>
            <a:r>
              <a:rPr lang="en-US" sz="1000" dirty="0" err="1">
                <a:solidFill>
                  <a:srgbClr val="000000"/>
                </a:solidFill>
                <a:latin typeface="Consolas"/>
              </a:rPr>
              <a:t>col.names</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NA, </a:t>
            </a:r>
            <a:br>
              <a:rPr lang="en-US" sz="1000" dirty="0">
                <a:solidFill>
                  <a:srgbClr val="000000"/>
                </a:solidFill>
                <a:latin typeface="Consolas"/>
              </a:rPr>
            </a:br>
            <a:r>
              <a:rPr lang="en-US" sz="1000" dirty="0" smtClean="0">
                <a:solidFill>
                  <a:srgbClr val="000000"/>
                </a:solidFill>
                <a:latin typeface="Consolas"/>
              </a:rPr>
              <a:t>	</a:t>
            </a:r>
            <a:r>
              <a:rPr lang="en-US" sz="1000" dirty="0" err="1" smtClean="0">
                <a:solidFill>
                  <a:srgbClr val="000000"/>
                </a:solidFill>
                <a:latin typeface="Consolas"/>
              </a:rPr>
              <a:t>qmethod</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double</a:t>
            </a:r>
            <a:r>
              <a:rPr lang="en-US" sz="1000" dirty="0">
                <a:solidFill>
                  <a:srgbClr val="000000"/>
                </a:solidFill>
                <a:latin typeface="Consolas"/>
              </a:rPr>
              <a:t>") </a:t>
            </a:r>
            <a:br>
              <a:rPr lang="en-US" sz="1000" dirty="0">
                <a:solidFill>
                  <a:srgbClr val="000000"/>
                </a:solidFill>
                <a:latin typeface="Consolas"/>
              </a:rPr>
            </a:br>
            <a:r>
              <a:rPr lang="en-US" sz="1000" dirty="0" err="1">
                <a:solidFill>
                  <a:srgbClr val="FF00FF"/>
                </a:solidFill>
                <a:latin typeface="Consolas"/>
              </a:rPr>
              <a:t>str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err="1" smtClean="0">
                <a:solidFill>
                  <a:srgbClr val="0000FF"/>
                </a:solidFill>
                <a:latin typeface="Consolas"/>
              </a:rPr>
              <a:t>read</a:t>
            </a:r>
            <a:r>
              <a:rPr lang="en-US" sz="1000" dirty="0" err="1" smtClean="0">
                <a:solidFill>
                  <a:srgbClr val="000000"/>
                </a:solidFill>
                <a:latin typeface="Consolas"/>
              </a:rPr>
              <a:t>.</a:t>
            </a:r>
            <a:r>
              <a:rPr lang="en-US" sz="1000" dirty="0" err="1" smtClean="0">
                <a:solidFill>
                  <a:srgbClr val="0000FF"/>
                </a:solidFill>
                <a:latin typeface="Consolas"/>
              </a:rPr>
              <a:t>table</a:t>
            </a:r>
            <a:r>
              <a:rPr lang="en-US" sz="1000" dirty="0" smtClean="0">
                <a:solidFill>
                  <a:srgbClr val="000000"/>
                </a:solidFill>
                <a:latin typeface="Consolas"/>
              </a:rPr>
              <a:t>(“data.csv</a:t>
            </a:r>
            <a:r>
              <a:rPr lang="en-US" sz="1000" dirty="0">
                <a:solidFill>
                  <a:srgbClr val="000000"/>
                </a:solidFill>
                <a:latin typeface="Consolas"/>
              </a:rPr>
              <a:t>", header </a:t>
            </a:r>
            <a:r>
              <a:rPr lang="en-US" sz="1000" dirty="0">
                <a:solidFill>
                  <a:srgbClr val="808080"/>
                </a:solidFill>
                <a:latin typeface="Consolas"/>
              </a:rPr>
              <a:t>=</a:t>
            </a:r>
            <a:r>
              <a:rPr lang="en-US" sz="1000" dirty="0">
                <a:solidFill>
                  <a:srgbClr val="000000"/>
                </a:solidFill>
                <a:latin typeface="Consolas"/>
              </a:rPr>
              <a:t> TRUE, </a:t>
            </a:r>
            <a:r>
              <a:rPr lang="en-US" sz="1000" dirty="0" err="1">
                <a:solidFill>
                  <a:srgbClr val="000000"/>
                </a:solidFill>
                <a:latin typeface="Consolas"/>
              </a:rPr>
              <a:t>sep</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 </a:t>
            </a:r>
            <a:r>
              <a:rPr lang="en-US" sz="1000" dirty="0" smtClean="0">
                <a:solidFill>
                  <a:srgbClr val="000000"/>
                </a:solidFill>
                <a:latin typeface="Consolas"/>
              </a:rPr>
              <a:t>	</a:t>
            </a:r>
            <a:r>
              <a:rPr lang="en-US" sz="1000" dirty="0" err="1" smtClean="0">
                <a:solidFill>
                  <a:srgbClr val="000000"/>
                </a:solidFill>
                <a:latin typeface="Consolas"/>
              </a:rPr>
              <a:t>row.names</a:t>
            </a:r>
            <a:r>
              <a:rPr lang="en-US" sz="1000" dirty="0" smtClean="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b="1" dirty="0">
                <a:solidFill>
                  <a:srgbClr val="800000"/>
                </a:solidFill>
                <a:latin typeface="Consolas"/>
              </a:rPr>
              <a:t>1</a:t>
            </a:r>
            <a:r>
              <a:rPr lang="en-US" sz="1000" dirty="0">
                <a:solidFill>
                  <a:srgbClr val="000000"/>
                </a:solidFill>
                <a:latin typeface="Consolas"/>
              </a:rPr>
              <a:t>) </a:t>
            </a:r>
            <a:endParaRPr lang="en-US" sz="1000" dirty="0" smtClean="0">
              <a:solidFill>
                <a:srgbClr val="000000"/>
              </a:solidFill>
              <a:latin typeface="Consolas"/>
            </a:endParaRPr>
          </a:p>
          <a:p>
            <a:pPr marL="0" indent="0">
              <a:buNone/>
            </a:pPr>
            <a:r>
              <a:rPr lang="en-US" sz="1000" dirty="0" smtClean="0">
                <a:solidFill>
                  <a:srgbClr val="000000"/>
                </a:solidFill>
                <a:latin typeface="Consolas"/>
              </a:rPr>
              <a:t>write.csv(</a:t>
            </a:r>
            <a:r>
              <a:rPr lang="en-US" sz="1000" dirty="0" err="1" smtClean="0">
                <a:solidFill>
                  <a:srgbClr val="FF00FF"/>
                </a:solidFill>
                <a:latin typeface="Consolas"/>
              </a:rPr>
              <a:t>str</a:t>
            </a:r>
            <a:r>
              <a:rPr lang="en-US" sz="1000" dirty="0">
                <a:solidFill>
                  <a:srgbClr val="000000"/>
                </a:solidFill>
                <a:latin typeface="Consolas"/>
              </a:rPr>
              <a:t>, </a:t>
            </a:r>
            <a:r>
              <a:rPr lang="en-US" sz="1000" dirty="0">
                <a:solidFill>
                  <a:srgbClr val="0000FF"/>
                </a:solidFill>
                <a:latin typeface="Consolas"/>
              </a:rPr>
              <a:t>file</a:t>
            </a:r>
            <a:r>
              <a:rPr lang="en-US" sz="1000" dirty="0">
                <a:solidFill>
                  <a:srgbClr val="808080"/>
                </a:solidFill>
                <a:latin typeface="Consolas"/>
              </a:rPr>
              <a:t>=</a:t>
            </a:r>
            <a:r>
              <a:rPr lang="en-US" sz="1000" dirty="0">
                <a:solidFill>
                  <a:srgbClr val="000000"/>
                </a:solidFill>
                <a:latin typeface="Consolas"/>
              </a:rPr>
              <a:t>"data.csv");</a:t>
            </a:r>
            <a:br>
              <a:rPr lang="en-US" sz="1000" dirty="0">
                <a:solidFill>
                  <a:srgbClr val="000000"/>
                </a:solidFill>
                <a:latin typeface="Consolas"/>
              </a:rPr>
            </a:br>
            <a:r>
              <a:rPr lang="en-US" sz="1000" dirty="0" err="1">
                <a:solidFill>
                  <a:srgbClr val="FF00FF"/>
                </a:solidFill>
                <a:latin typeface="Consolas"/>
              </a:rPr>
              <a:t>str</a:t>
            </a:r>
            <a:r>
              <a:rPr lang="en-US" sz="1000" dirty="0">
                <a:solidFill>
                  <a:srgbClr val="000000"/>
                </a:solidFill>
                <a:latin typeface="Consolas"/>
              </a:rPr>
              <a:t> </a:t>
            </a:r>
            <a:r>
              <a:rPr lang="en-US" sz="1000" dirty="0">
                <a:solidFill>
                  <a:srgbClr val="808080"/>
                </a:solidFill>
                <a:latin typeface="Consolas"/>
              </a:rPr>
              <a:t>=</a:t>
            </a:r>
            <a:r>
              <a:rPr lang="en-US" sz="1000" dirty="0">
                <a:solidFill>
                  <a:srgbClr val="000000"/>
                </a:solidFill>
                <a:latin typeface="Consolas"/>
              </a:rPr>
              <a:t> </a:t>
            </a:r>
            <a:r>
              <a:rPr lang="en-US" sz="1000" dirty="0">
                <a:solidFill>
                  <a:srgbClr val="0000FF"/>
                </a:solidFill>
                <a:latin typeface="Consolas"/>
              </a:rPr>
              <a:t>read</a:t>
            </a:r>
            <a:r>
              <a:rPr lang="en-US" sz="1000" dirty="0">
                <a:solidFill>
                  <a:srgbClr val="000000"/>
                </a:solidFill>
                <a:latin typeface="Consolas"/>
              </a:rPr>
              <a:t>.csv("data.csv"); </a:t>
            </a:r>
            <a:endParaRPr lang="en-US" sz="1000" dirty="0" smtClean="0">
              <a:solidFill>
                <a:srgbClr val="000000"/>
              </a:solidFill>
              <a:latin typeface="Consolas"/>
            </a:endParaRPr>
          </a:p>
          <a:p>
            <a:pPr marL="0" indent="0">
              <a:buNone/>
            </a:pPr>
            <a:r>
              <a:rPr lang="en-US" sz="1000" dirty="0" err="1" smtClean="0">
                <a:solidFill>
                  <a:srgbClr val="000000"/>
                </a:solidFill>
                <a:latin typeface="Consolas"/>
              </a:rPr>
              <a:t>pg.thrownotice</a:t>
            </a:r>
            <a:r>
              <a:rPr lang="en-US" sz="1000" dirty="0" smtClean="0">
                <a:solidFill>
                  <a:srgbClr val="000000"/>
                </a:solidFill>
                <a:latin typeface="Consolas"/>
              </a:rPr>
              <a:t>(paste</a:t>
            </a:r>
            <a:r>
              <a:rPr lang="en-US" sz="1000" dirty="0">
                <a:solidFill>
                  <a:srgbClr val="000000"/>
                </a:solidFill>
                <a:latin typeface="Consolas"/>
              </a:rPr>
              <a:t>("</a:t>
            </a:r>
            <a:r>
              <a:rPr lang="en-US" sz="1000" dirty="0">
                <a:solidFill>
                  <a:srgbClr val="FF00FF"/>
                </a:solidFill>
                <a:latin typeface="Consolas"/>
              </a:rPr>
              <a:t>Min</a:t>
            </a:r>
            <a:r>
              <a:rPr lang="en-US" sz="1000" dirty="0">
                <a:solidFill>
                  <a:srgbClr val="000000"/>
                </a:solidFill>
                <a:latin typeface="Consolas"/>
              </a:rPr>
              <a:t> Date: ",</a:t>
            </a:r>
            <a:r>
              <a:rPr lang="en-US" sz="1000" dirty="0">
                <a:solidFill>
                  <a:srgbClr val="FF00FF"/>
                </a:solidFill>
                <a:latin typeface="Consolas"/>
              </a:rPr>
              <a:t>min</a:t>
            </a:r>
            <a:r>
              <a:rPr lang="en-US" sz="1000" dirty="0">
                <a:solidFill>
                  <a:srgbClr val="000000"/>
                </a:solidFill>
                <a:latin typeface="Consolas"/>
              </a:rPr>
              <a:t>(</a:t>
            </a:r>
            <a:r>
              <a:rPr lang="en-US" sz="1000" dirty="0" err="1">
                <a:solidFill>
                  <a:srgbClr val="0000FF"/>
                </a:solidFill>
                <a:latin typeface="Consolas"/>
              </a:rPr>
              <a:t>as</a:t>
            </a:r>
            <a:r>
              <a:rPr lang="en-US" sz="1000" dirty="0" err="1">
                <a:solidFill>
                  <a:srgbClr val="000000"/>
                </a:solidFill>
                <a:latin typeface="Consolas"/>
              </a:rPr>
              <a:t>.Date</a:t>
            </a:r>
            <a:r>
              <a:rPr lang="en-US" sz="1000" dirty="0">
                <a:solidFill>
                  <a:srgbClr val="000000"/>
                </a:solidFill>
                <a:latin typeface="Consolas"/>
              </a:rPr>
              <a:t>(</a:t>
            </a:r>
            <a:r>
              <a:rPr lang="en-US" sz="1000" dirty="0" err="1">
                <a:solidFill>
                  <a:srgbClr val="FF00FF"/>
                </a:solidFill>
                <a:latin typeface="Consolas"/>
              </a:rPr>
              <a:t>str</a:t>
            </a:r>
            <a:r>
              <a:rPr lang="en-US" sz="1000" dirty="0" err="1">
                <a:solidFill>
                  <a:srgbClr val="000000"/>
                </a:solidFill>
                <a:latin typeface="Consolas"/>
              </a:rPr>
              <a:t>$y</a:t>
            </a:r>
            <a:r>
              <a:rPr lang="en-US" sz="1000" dirty="0">
                <a:solidFill>
                  <a:srgbClr val="000000"/>
                </a:solidFill>
                <a:latin typeface="Consolas"/>
              </a:rPr>
              <a:t>)))); </a:t>
            </a:r>
            <a:br>
              <a:rPr lang="en-US" sz="1000" dirty="0">
                <a:solidFill>
                  <a:srgbClr val="000000"/>
                </a:solidFill>
                <a:latin typeface="Consolas"/>
              </a:rPr>
            </a:br>
            <a:r>
              <a:rPr lang="en-US" sz="1000" dirty="0" err="1">
                <a:solidFill>
                  <a:srgbClr val="000000"/>
                </a:solidFill>
                <a:latin typeface="Consolas"/>
              </a:rPr>
              <a:t>pg.thrownotice</a:t>
            </a:r>
            <a:r>
              <a:rPr lang="en-US" sz="1000" dirty="0">
                <a:solidFill>
                  <a:srgbClr val="000000"/>
                </a:solidFill>
                <a:latin typeface="Consolas"/>
              </a:rPr>
              <a:t>(paste("</a:t>
            </a:r>
            <a:r>
              <a:rPr lang="en-US" sz="1000" dirty="0">
                <a:solidFill>
                  <a:srgbClr val="FF00FF"/>
                </a:solidFill>
                <a:latin typeface="Consolas"/>
              </a:rPr>
              <a:t>Max</a:t>
            </a:r>
            <a:r>
              <a:rPr lang="en-US" sz="1000" dirty="0">
                <a:solidFill>
                  <a:srgbClr val="000000"/>
                </a:solidFill>
                <a:latin typeface="Consolas"/>
              </a:rPr>
              <a:t> Date: ",</a:t>
            </a:r>
            <a:r>
              <a:rPr lang="en-US" sz="1000" dirty="0">
                <a:solidFill>
                  <a:srgbClr val="FF00FF"/>
                </a:solidFill>
                <a:latin typeface="Consolas"/>
              </a:rPr>
              <a:t>max</a:t>
            </a:r>
            <a:r>
              <a:rPr lang="en-US" sz="1000" dirty="0">
                <a:solidFill>
                  <a:srgbClr val="000000"/>
                </a:solidFill>
                <a:latin typeface="Consolas"/>
              </a:rPr>
              <a:t>(</a:t>
            </a:r>
            <a:r>
              <a:rPr lang="en-US" sz="1000" dirty="0" err="1">
                <a:solidFill>
                  <a:srgbClr val="0000FF"/>
                </a:solidFill>
                <a:latin typeface="Consolas"/>
              </a:rPr>
              <a:t>as</a:t>
            </a:r>
            <a:r>
              <a:rPr lang="en-US" sz="1000" dirty="0" err="1">
                <a:solidFill>
                  <a:srgbClr val="000000"/>
                </a:solidFill>
                <a:latin typeface="Consolas"/>
              </a:rPr>
              <a:t>.Date</a:t>
            </a:r>
            <a:r>
              <a:rPr lang="en-US" sz="1000" dirty="0">
                <a:solidFill>
                  <a:srgbClr val="000000"/>
                </a:solidFill>
                <a:latin typeface="Consolas"/>
              </a:rPr>
              <a:t>(</a:t>
            </a:r>
            <a:r>
              <a:rPr lang="en-US" sz="1000" dirty="0" err="1">
                <a:solidFill>
                  <a:srgbClr val="FF00FF"/>
                </a:solidFill>
                <a:latin typeface="Consolas"/>
              </a:rPr>
              <a:t>str</a:t>
            </a:r>
            <a:r>
              <a:rPr lang="en-US" sz="1000" dirty="0" err="1">
                <a:solidFill>
                  <a:srgbClr val="000000"/>
                </a:solidFill>
                <a:latin typeface="Consolas"/>
              </a:rPr>
              <a:t>$y</a:t>
            </a:r>
            <a:r>
              <a:rPr lang="en-US" sz="1000" dirty="0">
                <a:solidFill>
                  <a:srgbClr val="000000"/>
                </a:solidFill>
                <a:latin typeface="Consolas"/>
              </a:rPr>
              <a:t>)))); </a:t>
            </a:r>
            <a:br>
              <a:rPr lang="en-US" sz="1000" dirty="0">
                <a:solidFill>
                  <a:srgbClr val="000000"/>
                </a:solidFill>
                <a:latin typeface="Consolas"/>
              </a:rPr>
            </a:br>
            <a:endParaRPr lang="en-US" sz="1000" dirty="0">
              <a:latin typeface="Consolas"/>
            </a:endParaRPr>
          </a:p>
          <a:p>
            <a:pPr marL="0" indent="0">
              <a:buNone/>
            </a:pPr>
            <a:r>
              <a:rPr lang="en-US" sz="1000" dirty="0">
                <a:latin typeface="Consolas"/>
              </a:rPr>
              <a:t/>
            </a:r>
            <a:br>
              <a:rPr lang="en-US" sz="1000" dirty="0">
                <a:latin typeface="Consolas"/>
              </a:rPr>
            </a:br>
            <a:r>
              <a:rPr lang="en-US" sz="1000" dirty="0">
                <a:latin typeface="Consolas"/>
              </a:rPr>
              <a:t/>
            </a:r>
            <a:br>
              <a:rPr lang="en-US" sz="1000" dirty="0">
                <a:latin typeface="Consolas"/>
              </a:rPr>
            </a:br>
            <a:r>
              <a:rPr lang="en-US" sz="1000" dirty="0">
                <a:solidFill>
                  <a:srgbClr val="000000"/>
                </a:solidFill>
                <a:latin typeface="Consolas"/>
              </a:rPr>
              <a:t/>
            </a:r>
            <a:br>
              <a:rPr lang="en-US" sz="1000" dirty="0">
                <a:solidFill>
                  <a:srgbClr val="000000"/>
                </a:solidFill>
                <a:latin typeface="Consolas"/>
              </a:rPr>
            </a:br>
            <a:endParaRPr lang="en-US" sz="1000" dirty="0">
              <a:latin typeface="Consolas"/>
            </a:endParaRPr>
          </a:p>
          <a:p>
            <a:pPr marL="0" indent="0">
              <a:buNone/>
            </a:pPr>
            <a:r>
              <a:rPr lang="en-US" sz="1000" dirty="0">
                <a:latin typeface="Consolas"/>
              </a:rPr>
              <a:t/>
            </a:r>
            <a:br>
              <a:rPr lang="en-US" sz="1000" dirty="0">
                <a:latin typeface="Consolas"/>
              </a:rPr>
            </a:br>
            <a:endParaRPr lang="en-US" sz="1000" dirty="0">
              <a:latin typeface="Consolas"/>
            </a:endParaRPr>
          </a:p>
        </p:txBody>
      </p:sp>
      <p:sp>
        <p:nvSpPr>
          <p:cNvPr id="4" name="Date Placeholder 3"/>
          <p:cNvSpPr>
            <a:spLocks noGrp="1"/>
          </p:cNvSpPr>
          <p:nvPr>
            <p:ph type="dt" sz="half" idx="15"/>
          </p:nvPr>
        </p:nvSpPr>
        <p:spPr/>
        <p:txBody>
          <a:bodyPr/>
          <a:lstStyle/>
          <a:p>
            <a:r>
              <a:rPr lang="en-US" dirty="0" smtClean="0"/>
              <a:t>12/1/2015</a:t>
            </a:r>
            <a:endParaRPr lang="en-US" dirty="0"/>
          </a:p>
        </p:txBody>
      </p:sp>
      <p:sp>
        <p:nvSpPr>
          <p:cNvPr id="5" name="Slide Number Placeholder 4"/>
          <p:cNvSpPr>
            <a:spLocks noGrp="1"/>
          </p:cNvSpPr>
          <p:nvPr>
            <p:ph type="sldNum" sz="quarter" idx="16"/>
          </p:nvPr>
        </p:nvSpPr>
        <p:spPr/>
        <p:txBody>
          <a:bodyPr/>
          <a:lstStyle/>
          <a:p>
            <a:fld id="{718CEC25-97A1-48A2-9CC4-22FB7E4FF90C}" type="slidenum">
              <a:rPr lang="en-US" smtClean="0"/>
              <a:t>25</a:t>
            </a:fld>
            <a:endParaRPr lang="en-US"/>
          </a:p>
        </p:txBody>
      </p:sp>
      <p:sp>
        <p:nvSpPr>
          <p:cNvPr id="6" name="Footer Placeholder 5"/>
          <p:cNvSpPr>
            <a:spLocks noGrp="1"/>
          </p:cNvSpPr>
          <p:nvPr>
            <p:ph type="ftr" sz="quarter" idx="17"/>
          </p:nvPr>
        </p:nvSpPr>
        <p:spPr/>
        <p:txBody>
          <a:bodyPr/>
          <a:lstStyle/>
          <a:p>
            <a:r>
              <a:rPr lang="en-US" dirty="0"/>
              <a:t>Using R inside your data warehouse</a:t>
            </a:r>
          </a:p>
        </p:txBody>
      </p:sp>
    </p:spTree>
    <p:extLst>
      <p:ext uri="{BB962C8B-B14F-4D97-AF65-F5344CB8AC3E}">
        <p14:creationId xmlns:p14="http://schemas.microsoft.com/office/powerpoint/2010/main" val="3626002714"/>
      </p:ext>
    </p:extLst>
  </p:cSld>
  <p:clrMapOvr>
    <a:masterClrMapping/>
  </p:clrMapOvr>
</p:sld>
</file>

<file path=ppt/theme/theme1.xml><?xml version="1.0" encoding="utf-8"?>
<a:theme xmlns:a="http://schemas.openxmlformats.org/drawingml/2006/main" name="Macro">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Macro">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cro">
      <a:fillStyleLst>
        <a:solidFill>
          <a:schemeClr val="phClr"/>
        </a:solidFill>
        <a:gradFill rotWithShape="1">
          <a:gsLst>
            <a:gs pos="0">
              <a:schemeClr val="phClr">
                <a:tint val="65000"/>
                <a:satMod val="300000"/>
              </a:schemeClr>
            </a:gs>
            <a:gs pos="100000">
              <a:schemeClr val="phClr">
                <a:tint val="80000"/>
                <a:satMod val="150000"/>
              </a:schemeClr>
            </a:gs>
          </a:gsLst>
          <a:lin ang="5400000" scaled="0"/>
        </a:gradFill>
        <a:gradFill rotWithShape="1">
          <a:gsLst>
            <a:gs pos="0">
              <a:schemeClr val="phClr">
                <a:shade val="90000"/>
                <a:satMod val="300000"/>
              </a:schemeClr>
            </a:gs>
            <a:gs pos="100000">
              <a:schemeClr val="phClr">
                <a:satMod val="150000"/>
              </a:schemeClr>
            </a:gs>
          </a:gsLst>
          <a:path path="circle">
            <a:fillToRect l="50000" t="100000" r="100000" b="50000"/>
          </a:path>
        </a:gradFill>
      </a:fillStyleLst>
      <a:lnStyleLst>
        <a:ln w="9525" cap="flat" cmpd="sng" algn="ctr">
          <a:solidFill>
            <a:schemeClr val="phClr"/>
          </a:solidFill>
          <a:prstDash val="solid"/>
        </a:ln>
        <a:ln w="13970" cap="flat" cmpd="sng" algn="ctr">
          <a:solidFill>
            <a:schemeClr val="phClr"/>
          </a:solidFill>
          <a:prstDash val="solid"/>
        </a:ln>
        <a:ln w="22225" cap="flat" cmpd="sng" algn="ctr">
          <a:solidFill>
            <a:schemeClr val="phClr"/>
          </a:solidFill>
          <a:prstDash val="solid"/>
        </a:ln>
      </a:lnStyleLst>
      <a:effectStyleLst>
        <a:effectStyle>
          <a:effectLst>
            <a:outerShdw blurRad="50800" dist="25400" dir="5400000" rotWithShape="0">
              <a:srgbClr val="000000">
                <a:alpha val="70000"/>
              </a:srgbClr>
            </a:outerShdw>
          </a:effectLst>
        </a:effectStyle>
        <a:effectStyle>
          <a:effectLst>
            <a:outerShdw blurRad="25400" dist="25400" dir="5400000" rotWithShape="0">
              <a:srgbClr val="000000">
                <a:alpha val="70000"/>
              </a:srgbClr>
            </a:outerShdw>
          </a:effectLst>
          <a:scene3d>
            <a:camera prst="orthographicFront">
              <a:rot lat="0" lon="0" rev="0"/>
            </a:camera>
            <a:lightRig rig="threePt" dir="tl"/>
          </a:scene3d>
          <a:sp3d contourW="15875" prstMaterial="softmetal">
            <a:bevelT w="25400" h="19050" prst="angle"/>
            <a:contourClr>
              <a:schemeClr val="phClr">
                <a:shade val="30000"/>
              </a:schemeClr>
            </a:contourClr>
          </a:sp3d>
        </a:effectStyle>
        <a:effectStyle>
          <a:effectLst>
            <a:outerShdw blurRad="25400" dist="25400" dir="5400000" rotWithShape="0">
              <a:srgbClr val="000000">
                <a:alpha val="40000"/>
              </a:srgbClr>
            </a:outerShdw>
          </a:effectLst>
          <a:scene3d>
            <a:camera prst="orthographicFront">
              <a:rot lat="0" lon="0" rev="0"/>
            </a:camera>
            <a:lightRig rig="threePt" dir="tl"/>
          </a:scene3d>
          <a:sp3d contourW="19050" prstMaterial="metal">
            <a:bevelT w="63500" h="31750" prst="angle"/>
            <a:contourClr>
              <a:schemeClr val="phClr">
                <a:shade val="25000"/>
                <a:satMod val="130000"/>
              </a:schemeClr>
            </a:contourClr>
          </a:sp3d>
        </a:effectStyle>
      </a:effectStyleLst>
      <a:bgFillStyleLst>
        <a:solidFill>
          <a:schemeClr val="phClr"/>
        </a:solidFill>
        <a:gradFill rotWithShape="1">
          <a:gsLst>
            <a:gs pos="0">
              <a:schemeClr val="phClr">
                <a:tint val="67000"/>
                <a:shade val="93000"/>
                <a:satMod val="110000"/>
                <a:lumMod val="90000"/>
              </a:schemeClr>
            </a:gs>
            <a:gs pos="76000">
              <a:schemeClr val="phClr">
                <a:tint val="85000"/>
                <a:shade val="75000"/>
                <a:satMod val="120000"/>
              </a:schemeClr>
            </a:gs>
            <a:gs pos="100000">
              <a:schemeClr val="phClr">
                <a:tint val="86000"/>
                <a:shade val="50000"/>
                <a:satMod val="130000"/>
              </a:schemeClr>
            </a:gs>
          </a:gsLst>
          <a:lin ang="5400000" scaled="0"/>
        </a:gradFill>
        <a:gradFill rotWithShape="1">
          <a:gsLst>
            <a:gs pos="0">
              <a:schemeClr val="phClr">
                <a:tint val="96000"/>
                <a:shade val="35000"/>
                <a:satMod val="146000"/>
                <a:lumMod val="101000"/>
              </a:schemeClr>
            </a:gs>
            <a:gs pos="26000">
              <a:schemeClr val="phClr">
                <a:tint val="96000"/>
                <a:shade val="96000"/>
                <a:satMod val="190000"/>
              </a:schemeClr>
            </a:gs>
            <a:gs pos="100000">
              <a:schemeClr val="phClr">
                <a:tint val="60000"/>
                <a:shade val="90000"/>
                <a:satMod val="220000"/>
                <a:lumMod val="11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TC101859866[[fn=Macro]]</Template>
  <TotalTime>6790</TotalTime>
  <Words>1566</Words>
  <Application>Microsoft Office PowerPoint</Application>
  <PresentationFormat>On-screen Show (16:9)</PresentationFormat>
  <Paragraphs>215</Paragraphs>
  <Slides>25</Slides>
  <Notes>0</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Macro</vt:lpstr>
      <vt:lpstr>Using R inside your data warehouse</vt:lpstr>
      <vt:lpstr>The Problem</vt:lpstr>
      <vt:lpstr>R Graph Examples</vt:lpstr>
      <vt:lpstr>Setting up R</vt:lpstr>
      <vt:lpstr>Downloading &amp; Installing R</vt:lpstr>
      <vt:lpstr>Downloading plr</vt:lpstr>
      <vt:lpstr>Installing plr</vt:lpstr>
      <vt:lpstr>Adding plr to Postgres</vt:lpstr>
      <vt:lpstr>Adding R libraries</vt:lpstr>
      <vt:lpstr>Here is a basic R function</vt:lpstr>
      <vt:lpstr>Setting up our Graphing Function</vt:lpstr>
      <vt:lpstr>Graph Type</vt:lpstr>
      <vt:lpstr>Adding the libraries</vt:lpstr>
      <vt:lpstr>Creating a blank image</vt:lpstr>
      <vt:lpstr>The query</vt:lpstr>
      <vt:lpstr>Executing the Query inside of R</vt:lpstr>
      <vt:lpstr>Setting Variables</vt:lpstr>
      <vt:lpstr>The basic Plot</vt:lpstr>
      <vt:lpstr>Show background lines</vt:lpstr>
      <vt:lpstr>Setting up the Legend in the upper left</vt:lpstr>
      <vt:lpstr>Generating the Image from the pixmap</vt:lpstr>
      <vt:lpstr>Calling the function from SQL</vt:lpstr>
      <vt:lpstr>Finished Graph – Type l</vt:lpstr>
      <vt:lpstr>Finished Graph – Type o</vt:lpstr>
      <vt:lpstr>Debugging your functions</vt:lpstr>
    </vt:vector>
  </TitlesOfParts>
  <Company>Fred Hutchinson Cancer Research Center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Bulk Commands</dc:title>
  <dc:creator>Albin, Lloyd P</dc:creator>
  <cp:lastModifiedBy>Albin, Lloyd P</cp:lastModifiedBy>
  <cp:revision>110</cp:revision>
  <dcterms:created xsi:type="dcterms:W3CDTF">2014-03-28T22:22:29Z</dcterms:created>
  <dcterms:modified xsi:type="dcterms:W3CDTF">2015-12-02T19:57:39Z</dcterms:modified>
</cp:coreProperties>
</file>