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36"/>
  </p:notesMasterIdLst>
  <p:sldIdLst>
    <p:sldId id="256" r:id="rId2"/>
    <p:sldId id="257" r:id="rId3"/>
    <p:sldId id="258" r:id="rId4"/>
    <p:sldId id="271" r:id="rId5"/>
    <p:sldId id="272" r:id="rId6"/>
    <p:sldId id="259" r:id="rId7"/>
    <p:sldId id="260" r:id="rId8"/>
    <p:sldId id="261" r:id="rId9"/>
    <p:sldId id="262" r:id="rId10"/>
    <p:sldId id="263" r:id="rId11"/>
    <p:sldId id="264" r:id="rId12"/>
    <p:sldId id="265" r:id="rId13"/>
    <p:sldId id="266" r:id="rId14"/>
    <p:sldId id="267" r:id="rId15"/>
    <p:sldId id="269" r:id="rId16"/>
    <p:sldId id="270" r:id="rId17"/>
    <p:sldId id="273" r:id="rId18"/>
    <p:sldId id="276" r:id="rId19"/>
    <p:sldId id="277" r:id="rId20"/>
    <p:sldId id="282" r:id="rId21"/>
    <p:sldId id="279" r:id="rId22"/>
    <p:sldId id="283" r:id="rId23"/>
    <p:sldId id="284" r:id="rId24"/>
    <p:sldId id="285" r:id="rId25"/>
    <p:sldId id="286" r:id="rId26"/>
    <p:sldId id="287" r:id="rId27"/>
    <p:sldId id="289" r:id="rId28"/>
    <p:sldId id="274" r:id="rId29"/>
    <p:sldId id="275" r:id="rId30"/>
    <p:sldId id="278" r:id="rId31"/>
    <p:sldId id="290" r:id="rId32"/>
    <p:sldId id="291" r:id="rId33"/>
    <p:sldId id="293" r:id="rId34"/>
    <p:sldId id="292" r:id="rId3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439B22E-6B58-41C9-881C-738440EF0898}">
          <p14:sldIdLst>
            <p14:sldId id="256"/>
            <p14:sldId id="257"/>
            <p14:sldId id="258"/>
          </p14:sldIdLst>
        </p14:section>
        <p14:section name="Creating the Tools" id="{A57CAB99-A000-479F-BBB1-B9437ABFCAEF}">
          <p14:sldIdLst>
            <p14:sldId id="271"/>
            <p14:sldId id="272"/>
            <p14:sldId id="259"/>
            <p14:sldId id="260"/>
            <p14:sldId id="261"/>
            <p14:sldId id="262"/>
            <p14:sldId id="263"/>
            <p14:sldId id="264"/>
            <p14:sldId id="265"/>
            <p14:sldId id="266"/>
            <p14:sldId id="267"/>
            <p14:sldId id="269"/>
            <p14:sldId id="270"/>
            <p14:sldId id="273"/>
            <p14:sldId id="276"/>
            <p14:sldId id="277"/>
            <p14:sldId id="282"/>
            <p14:sldId id="279"/>
          </p14:sldIdLst>
        </p14:section>
        <p14:section name="Finding what to convert" id="{17F7D1C5-9DD5-44C9-AE01-0A00BA3596D3}">
          <p14:sldIdLst>
            <p14:sldId id="283"/>
            <p14:sldId id="284"/>
            <p14:sldId id="285"/>
            <p14:sldId id="286"/>
            <p14:sldId id="287"/>
            <p14:sldId id="289"/>
          </p14:sldIdLst>
        </p14:section>
        <p14:section name="Converting" id="{C3E89060-EFCE-453F-81A7-7E1B9895181D}">
          <p14:sldIdLst>
            <p14:sldId id="274"/>
            <p14:sldId id="275"/>
            <p14:sldId id="278"/>
            <p14:sldId id="290"/>
            <p14:sldId id="291"/>
            <p14:sldId id="293"/>
            <p14:sldId id="29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39" autoAdjust="0"/>
  </p:normalViewPr>
  <p:slideViewPr>
    <p:cSldViewPr>
      <p:cViewPr varScale="1">
        <p:scale>
          <a:sx n="161" d="100"/>
          <a:sy n="161" d="100"/>
        </p:scale>
        <p:origin x="-90" y="-12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8/6/2015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http://www.postgresql.org/docs/9.2/static/functions-matching.html#POSIX-CLASS-SHORTHAND-ESCAPES-TABLE</a:t>
            </a:r>
            <a:endParaRPr lang="en-US" dirty="0"/>
          </a:p>
        </p:txBody>
      </p:sp>
      <p:sp>
        <p:nvSpPr>
          <p:cNvPr id="4" name="Slide Number Placeholder 3"/>
          <p:cNvSpPr>
            <a:spLocks noGrp="1"/>
          </p:cNvSpPr>
          <p:nvPr>
            <p:ph type="sldNum" sz="quarter" idx="10"/>
          </p:nvPr>
        </p:nvSpPr>
        <p:spPr/>
        <p:txBody>
          <a:bodyPr/>
          <a:lstStyle/>
          <a:p>
            <a:fld id="{87D49448-25BE-4883-B759-C58779B9531F}" type="slidenum">
              <a:rPr lang="en-US" smtClean="0"/>
              <a:t>16</a:t>
            </a:fld>
            <a:endParaRPr lang="en-US"/>
          </a:p>
        </p:txBody>
      </p:sp>
    </p:spTree>
    <p:extLst>
      <p:ext uri="{BB962C8B-B14F-4D97-AF65-F5344CB8AC3E}">
        <p14:creationId xmlns:p14="http://schemas.microsoft.com/office/powerpoint/2010/main" val="59516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http://www.i18nqa.com/debug/utf8-debug.html</a:t>
            </a:r>
            <a:endParaRPr lang="en-US" dirty="0"/>
          </a:p>
        </p:txBody>
      </p:sp>
      <p:sp>
        <p:nvSpPr>
          <p:cNvPr id="4" name="Slide Number Placeholder 3"/>
          <p:cNvSpPr>
            <a:spLocks noGrp="1"/>
          </p:cNvSpPr>
          <p:nvPr>
            <p:ph type="sldNum" sz="quarter" idx="10"/>
          </p:nvPr>
        </p:nvSpPr>
        <p:spPr/>
        <p:txBody>
          <a:bodyPr/>
          <a:lstStyle/>
          <a:p>
            <a:fld id="{87D49448-25BE-4883-B759-C58779B9531F}" type="slidenum">
              <a:rPr lang="en-US" smtClean="0"/>
              <a:t>27</a:t>
            </a:fld>
            <a:endParaRPr lang="en-US"/>
          </a:p>
        </p:txBody>
      </p:sp>
    </p:spTree>
    <p:extLst>
      <p:ext uri="{BB962C8B-B14F-4D97-AF65-F5344CB8AC3E}">
        <p14:creationId xmlns:p14="http://schemas.microsoft.com/office/powerpoint/2010/main" val="11884083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8/4/2015</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dirty="0" smtClean="0"/>
              <a:t>Converting your database to UTF8</a:t>
            </a:r>
            <a:endParaRPr lang="en-US" dirty="0"/>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8/4/2015</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dirty="0" smtClean="0"/>
              <a:t>Converting your database to UTF8</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8/4/2015</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dirty="0" smtClean="0"/>
              <a:t>Converting your database to UTF8</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8/4/2015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Converting your database to UTF8</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8/4/2015</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dirty="0" smtClean="0"/>
              <a:t>Converting your database to UTF8</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8/4/2015</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dirty="0" smtClean="0"/>
              <a:t>Converting your database to UTF8</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8/4/2015</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dirty="0" smtClean="0"/>
              <a:t>Converting your database to UTF8</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8/4/2015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Converting your database to UTF8</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8/4/2015</a:t>
            </a:r>
            <a:endParaRPr lang="en-US" dirty="0"/>
          </a:p>
        </p:txBody>
      </p:sp>
      <p:sp>
        <p:nvSpPr>
          <p:cNvPr id="6" name="Footer Placeholder 5"/>
          <p:cNvSpPr>
            <a:spLocks noGrp="1"/>
          </p:cNvSpPr>
          <p:nvPr>
            <p:ph type="ftr" sz="quarter" idx="11"/>
          </p:nvPr>
        </p:nvSpPr>
        <p:spPr/>
        <p:txBody>
          <a:bodyPr/>
          <a:lstStyle/>
          <a:p>
            <a:r>
              <a:rPr lang="en-US" dirty="0" smtClean="0"/>
              <a:t>Converting your database to UTF8</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8/4/2015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Converting your database to UTF8</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8/4/2015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Converting your database to UTF8</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8/4/2015</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Converting your database to UTF8</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www.postgresql.org/docs/9.2/static/functions-array.html#ARRAY-OPERATORS-TABLE"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www.postgresql.org/docs/9.2/static/functions-matching.html#POSIX-CLASS-SHORTHAND-ESCAPES-TABLE"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postgresql.org/docs/9.2/static/functions-matching.html#POSIX-CLASS-SHORTHAND-ESCAPES-TABLE"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www.i18nqa.com/debug/utf8-debug.htm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Converting your database to UTF8</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a:t>8/4/2015</a:t>
            </a:r>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smtClean="0"/>
              <a:t>Converting your database to UTF8</a:t>
            </a:r>
            <a:endParaRPr lang="en-US" dirty="0"/>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we will be covering</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19009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 will be covering in this presentation</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How to convert your database from mixed encoding to UTF8</a:t>
            </a:r>
          </a:p>
          <a:p>
            <a:r>
              <a:rPr lang="en-US" dirty="0" smtClean="0"/>
              <a:t>How to find non-</a:t>
            </a:r>
            <a:r>
              <a:rPr lang="en-US" dirty="0" err="1" smtClean="0"/>
              <a:t>ascii</a:t>
            </a:r>
            <a:r>
              <a:rPr lang="en-US" dirty="0" smtClean="0"/>
              <a:t> characters in your database</a:t>
            </a:r>
          </a:p>
          <a:p>
            <a:r>
              <a:rPr lang="en-US" dirty="0" smtClean="0"/>
              <a:t>How to search every field in your database without knowing schema, table or field names</a:t>
            </a:r>
          </a:p>
          <a:p>
            <a:r>
              <a:rPr lang="en-US" dirty="0"/>
              <a:t>How to find the primary key(s) </a:t>
            </a:r>
            <a:r>
              <a:rPr lang="en-US" dirty="0" smtClean="0"/>
              <a:t>fields for a </a:t>
            </a:r>
            <a:r>
              <a:rPr lang="en-US" dirty="0"/>
              <a:t>row of data</a:t>
            </a:r>
          </a:p>
          <a:p>
            <a:r>
              <a:rPr lang="en-US" dirty="0"/>
              <a:t>How to find the primary key(s) </a:t>
            </a:r>
            <a:r>
              <a:rPr lang="en-US" dirty="0" smtClean="0"/>
              <a:t>field data for a </a:t>
            </a:r>
            <a:r>
              <a:rPr lang="en-US" dirty="0"/>
              <a:t>row of data</a:t>
            </a:r>
          </a:p>
          <a:p>
            <a:r>
              <a:rPr lang="en-US" dirty="0" smtClean="0"/>
              <a:t>How to identify a unique row of data if there is no primary key and there are two identical rows of data and no </a:t>
            </a:r>
            <a:r>
              <a:rPr lang="en-US" dirty="0" err="1" smtClean="0"/>
              <a:t>oids</a:t>
            </a:r>
            <a:endParaRPr lang="en-US" dirty="0" smtClean="0"/>
          </a:p>
          <a:p>
            <a:r>
              <a:rPr lang="en-US" dirty="0" smtClean="0"/>
              <a:t>How to create an array of arrays</a:t>
            </a:r>
          </a:p>
          <a:p>
            <a:r>
              <a:rPr lang="en-US" dirty="0" smtClean="0"/>
              <a:t>How to extract non-</a:t>
            </a:r>
            <a:r>
              <a:rPr lang="en-US" dirty="0" err="1" smtClean="0"/>
              <a:t>ascii</a:t>
            </a:r>
            <a:r>
              <a:rPr lang="en-US" dirty="0" smtClean="0"/>
              <a:t> values from text</a:t>
            </a:r>
          </a:p>
          <a:p>
            <a:r>
              <a:rPr lang="en-US" dirty="0" smtClean="0"/>
              <a:t>How to look at the non-</a:t>
            </a:r>
            <a:r>
              <a:rPr lang="en-US" dirty="0" err="1" smtClean="0"/>
              <a:t>ascii</a:t>
            </a:r>
            <a:r>
              <a:rPr lang="en-US" dirty="0" smtClean="0"/>
              <a:t> values to guess the encoding type</a:t>
            </a:r>
          </a:p>
          <a:p>
            <a:r>
              <a:rPr lang="en-US" dirty="0" smtClean="0"/>
              <a:t>How to convert from one encoding to another</a:t>
            </a:r>
          </a:p>
          <a:p>
            <a:r>
              <a:rPr lang="en-US" dirty="0" smtClean="0"/>
              <a:t>How to perform partial backups for each character encoding that needs to be converted</a:t>
            </a:r>
          </a:p>
          <a:p>
            <a:r>
              <a:rPr lang="en-US" dirty="0" smtClean="0"/>
              <a:t>How to perform array comparisons</a:t>
            </a:r>
            <a:endParaRPr lang="en-US" dirty="0"/>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407551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Array of Arrays</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875994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tools.array_agg_custom</a:t>
            </a:r>
            <a:endParaRPr lang="en-US" dirty="0"/>
          </a:p>
        </p:txBody>
      </p:sp>
      <p:sp>
        <p:nvSpPr>
          <p:cNvPr id="3" name="Content Placeholder 2"/>
          <p:cNvSpPr>
            <a:spLocks noGrp="1"/>
          </p:cNvSpPr>
          <p:nvPr>
            <p:ph sz="quarter" idx="13"/>
          </p:nvPr>
        </p:nvSpPr>
        <p:spPr/>
        <p:txBody>
          <a:bodyPr/>
          <a:lstStyle/>
          <a:p>
            <a:r>
              <a:rPr lang="en-US" dirty="0" smtClean="0"/>
              <a:t>The </a:t>
            </a:r>
            <a:r>
              <a:rPr lang="en-US" dirty="0" err="1" smtClean="0"/>
              <a:t>array_agg</a:t>
            </a:r>
            <a:r>
              <a:rPr lang="en-US" dirty="0" smtClean="0"/>
              <a:t>(text) will aggregate text into an array, but you can’t wrap the output into another </a:t>
            </a:r>
            <a:r>
              <a:rPr lang="en-US" dirty="0" err="1" smtClean="0"/>
              <a:t>array_agg</a:t>
            </a:r>
            <a:r>
              <a:rPr lang="en-US" dirty="0" smtClean="0"/>
              <a:t> to create an array of arrays.</a:t>
            </a:r>
          </a:p>
          <a:p>
            <a:r>
              <a:rPr lang="en-US" dirty="0" smtClean="0"/>
              <a:t>To create an array of arrays, we can create a custom array aggregate that concatenates the arrays together into an array.</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CREATE</a:t>
            </a:r>
            <a:r>
              <a:rPr lang="en-US" sz="800" dirty="0">
                <a:solidFill>
                  <a:srgbClr val="000000"/>
                </a:solidFill>
                <a:latin typeface="Consolas"/>
              </a:rPr>
              <a:t> AGGREGATE </a:t>
            </a:r>
            <a:r>
              <a:rPr lang="en-US" sz="800" dirty="0" err="1">
                <a:solidFill>
                  <a:srgbClr val="000000"/>
                </a:solidFill>
                <a:latin typeface="Consolas"/>
              </a:rPr>
              <a:t>tools.array_agg_custom</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pg_catalog.anyarray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SFUNC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array_cat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STYPE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anyarray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a:t>
            </a:r>
            <a:endParaRPr lang="en-US" sz="8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5</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663770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Getting the Primary Key Field(s)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44343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tools.get_primary_keys</a:t>
            </a:r>
            <a:r>
              <a:rPr lang="en-US" dirty="0" smtClean="0"/>
              <a:t>(schema, table)</a:t>
            </a:r>
            <a:endParaRPr lang="en-US" dirty="0"/>
          </a:p>
        </p:txBody>
      </p:sp>
      <p:sp>
        <p:nvSpPr>
          <p:cNvPr id="8" name="Content Placeholder 7"/>
          <p:cNvSpPr>
            <a:spLocks noGrp="1"/>
          </p:cNvSpPr>
          <p:nvPr>
            <p:ph sz="quarter" idx="13"/>
          </p:nvPr>
        </p:nvSpPr>
        <p:spPr>
          <a:xfrm>
            <a:off x="457200" y="1485900"/>
            <a:ext cx="4038600" cy="3524250"/>
          </a:xfrm>
        </p:spPr>
        <p:txBody>
          <a:bodyPr>
            <a:normAutofit fontScale="77500" lnSpcReduction="20000"/>
          </a:bodyPr>
          <a:lstStyle/>
          <a:p>
            <a:r>
              <a:rPr lang="en-US" dirty="0" smtClean="0"/>
              <a:t>This function returns a list of the primary key fields for a table. There may be 0, 1 or more rows returned.</a:t>
            </a:r>
          </a:p>
          <a:p>
            <a:r>
              <a:rPr lang="en-US" dirty="0" smtClean="0"/>
              <a:t>0 rows if there is no primary key.</a:t>
            </a:r>
          </a:p>
          <a:p>
            <a:r>
              <a:rPr lang="en-US" dirty="0" smtClean="0"/>
              <a:t>1 row if there is a single field primary key.</a:t>
            </a:r>
          </a:p>
          <a:p>
            <a:r>
              <a:rPr lang="en-US" dirty="0" smtClean="0"/>
              <a:t>2+ rows if there is a composite primary key.</a:t>
            </a:r>
          </a:p>
          <a:p>
            <a:r>
              <a:rPr lang="en-US" dirty="0" err="1" smtClean="0"/>
              <a:t>indkey</a:t>
            </a:r>
            <a:r>
              <a:rPr lang="en-US" dirty="0" smtClean="0"/>
              <a:t> is a space separated list of field numbers containing the single or composite primary key.</a:t>
            </a:r>
          </a:p>
          <a:p>
            <a:r>
              <a:rPr lang="en-US" dirty="0" smtClean="0"/>
              <a:t>array1 &lt;@ array2, returns true if everything in array1 is contained in array2</a:t>
            </a:r>
            <a:r>
              <a:rPr lang="en-US" dirty="0"/>
              <a:t>.</a:t>
            </a:r>
            <a:br>
              <a:rPr lang="en-US" dirty="0"/>
            </a:br>
            <a:r>
              <a:rPr lang="en-US" dirty="0">
                <a:hlinkClick r:id="rId2"/>
              </a:rPr>
              <a:t>http://</a:t>
            </a:r>
            <a:r>
              <a:rPr lang="en-US" dirty="0" smtClean="0">
                <a:hlinkClick r:id="rId2"/>
              </a:rPr>
              <a:t>www.postgresql.org/docs/9.2/static/functions-array.html#ARRAY-OPERATORS-TABLE</a:t>
            </a:r>
            <a:endParaRPr lang="en-US" dirty="0" smtClean="0"/>
          </a:p>
          <a:p>
            <a:endParaRPr lang="en-US" dirty="0"/>
          </a:p>
        </p:txBody>
      </p:sp>
      <p:sp>
        <p:nvSpPr>
          <p:cNvPr id="9" name="Content Placeholder 8"/>
          <p:cNvSpPr>
            <a:spLocks noGrp="1"/>
          </p:cNvSpPr>
          <p:nvPr>
            <p:ph sz="quarter" idx="14"/>
          </p:nvPr>
        </p:nvSpPr>
        <p:spPr/>
        <p:txBody>
          <a:bodyPr>
            <a:noAutofit/>
          </a:bodyPr>
          <a:lstStyle/>
          <a:p>
            <a:pPr marL="0" indent="0">
              <a:buNone/>
            </a:pPr>
            <a:r>
              <a:rPr lang="en-US" sz="700" dirty="0">
                <a:solidFill>
                  <a:srgbClr val="0000FF"/>
                </a:solidFill>
                <a:latin typeface="Consolas"/>
              </a:rPr>
              <a:t>CREATE</a:t>
            </a:r>
            <a:r>
              <a:rPr lang="en-US" sz="700" dirty="0">
                <a:solidFill>
                  <a:srgbClr val="000000"/>
                </a:solidFill>
                <a:latin typeface="Consolas"/>
              </a:rPr>
              <a:t> </a:t>
            </a:r>
            <a:r>
              <a:rPr lang="en-US" sz="700" dirty="0">
                <a:solidFill>
                  <a:srgbClr val="808080"/>
                </a:solidFill>
                <a:latin typeface="Consolas"/>
              </a:rPr>
              <a:t>OR</a:t>
            </a:r>
            <a:r>
              <a:rPr lang="en-US" sz="700" dirty="0">
                <a:solidFill>
                  <a:srgbClr val="000000"/>
                </a:solidFill>
                <a:latin typeface="Consolas"/>
              </a:rPr>
              <a:t> </a:t>
            </a:r>
            <a:r>
              <a:rPr lang="en-US" sz="700" dirty="0">
                <a:solidFill>
                  <a:srgbClr val="FF00FF"/>
                </a:solidFill>
                <a:latin typeface="Consolas"/>
              </a:rPr>
              <a:t>REPLACE</a:t>
            </a:r>
            <a:r>
              <a:rPr lang="en-US" sz="700" dirty="0">
                <a:solidFill>
                  <a:srgbClr val="000000"/>
                </a:solidFill>
                <a:latin typeface="Consolas"/>
              </a:rPr>
              <a:t> </a:t>
            </a:r>
            <a:r>
              <a:rPr lang="en-US" sz="700" dirty="0">
                <a:solidFill>
                  <a:srgbClr val="0000FF"/>
                </a:solidFill>
                <a:latin typeface="Consolas"/>
              </a:rPr>
              <a:t>FUNCTION</a:t>
            </a:r>
            <a:r>
              <a:rPr lang="en-US" sz="700" dirty="0">
                <a:solidFill>
                  <a:srgbClr val="000000"/>
                </a:solidFill>
                <a:latin typeface="Consolas"/>
              </a:rPr>
              <a:t> </a:t>
            </a:r>
            <a:r>
              <a:rPr lang="en-US" sz="700" dirty="0" err="1">
                <a:solidFill>
                  <a:srgbClr val="000000"/>
                </a:solidFill>
                <a:latin typeface="Consolas"/>
              </a:rPr>
              <a:t>tools.get_primary_keys</a:t>
            </a:r>
            <a:r>
              <a:rPr lang="en-US" sz="700" dirty="0">
                <a:solidFill>
                  <a:srgbClr val="000000"/>
                </a:solidFill>
                <a:latin typeface="Consolas"/>
              </a:rPr>
              <a:t> (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target_schema_name</a:t>
            </a:r>
            <a:r>
              <a:rPr lang="en-US" sz="700" dirty="0">
                <a:solidFill>
                  <a:srgbClr val="000000"/>
                </a:solidFill>
                <a:latin typeface="Consolas"/>
              </a:rPr>
              <a:t> </a:t>
            </a:r>
            <a:r>
              <a:rPr lang="en-US" sz="700" dirty="0">
                <a:solidFill>
                  <a:srgbClr val="0000FF"/>
                </a:solidFill>
                <a:latin typeface="Consolas"/>
              </a:rPr>
              <a:t>text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target_table_name</a:t>
            </a:r>
            <a:r>
              <a:rPr lang="en-US" sz="700" dirty="0">
                <a:solidFill>
                  <a:srgbClr val="000000"/>
                </a:solidFill>
                <a:latin typeface="Consolas"/>
              </a:rPr>
              <a:t> </a:t>
            </a:r>
            <a:r>
              <a:rPr lang="en-US" sz="700" dirty="0">
                <a:solidFill>
                  <a:srgbClr val="0000FF"/>
                </a:solidFill>
                <a:latin typeface="Consolas"/>
              </a:rPr>
              <a:t>text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br>
              <a:rPr lang="en-US" sz="700" dirty="0">
                <a:solidFill>
                  <a:srgbClr val="000000"/>
                </a:solidFill>
                <a:latin typeface="Consolas"/>
              </a:rPr>
            </a:br>
            <a:r>
              <a:rPr lang="en-US" sz="700" dirty="0">
                <a:solidFill>
                  <a:srgbClr val="0000FF"/>
                </a:solidFill>
                <a:latin typeface="Consolas"/>
              </a:rPr>
              <a:t>RETURNS</a:t>
            </a:r>
            <a:r>
              <a:rPr lang="en-US" sz="700" dirty="0">
                <a:solidFill>
                  <a:srgbClr val="000000"/>
                </a:solidFill>
                <a:latin typeface="Consolas"/>
              </a:rPr>
              <a:t> SETOF name </a:t>
            </a:r>
            <a:r>
              <a:rPr lang="en-US" sz="700" dirty="0">
                <a:solidFill>
                  <a:srgbClr val="0000FF"/>
                </a:solidFill>
                <a:latin typeface="Consolas"/>
              </a:rPr>
              <a:t>AS</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$body$ </a:t>
            </a:r>
            <a:br>
              <a:rPr lang="en-US" sz="700" dirty="0">
                <a:solidFill>
                  <a:srgbClr val="000000"/>
                </a:solidFill>
                <a:latin typeface="Consolas"/>
              </a:rPr>
            </a:br>
            <a:r>
              <a:rPr lang="en-US" sz="700" dirty="0" smtClean="0">
                <a:solidFill>
                  <a:srgbClr val="008080"/>
                </a:solidFill>
                <a:latin typeface="Consolas"/>
              </a:rPr>
              <a:t>-- </a:t>
            </a:r>
            <a:r>
              <a:rPr lang="en-US" sz="700" dirty="0">
                <a:solidFill>
                  <a:srgbClr val="008080"/>
                </a:solidFill>
                <a:latin typeface="Consolas"/>
              </a:rPr>
              <a:t>SAMPLE USAGE </a:t>
            </a:r>
            <a:br>
              <a:rPr lang="en-US" sz="700" dirty="0">
                <a:solidFill>
                  <a:srgbClr val="008080"/>
                </a:solidFill>
                <a:latin typeface="Consolas"/>
              </a:rPr>
            </a:br>
            <a:r>
              <a:rPr lang="en-US" sz="700" dirty="0">
                <a:solidFill>
                  <a:srgbClr val="008080"/>
                </a:solidFill>
                <a:latin typeface="Consolas"/>
              </a:rPr>
              <a:t>-- SELECT * FROM </a:t>
            </a:r>
            <a:r>
              <a:rPr lang="en-US" sz="700" dirty="0" err="1">
                <a:solidFill>
                  <a:srgbClr val="008080"/>
                </a:solidFill>
                <a:latin typeface="Consolas"/>
              </a:rPr>
              <a:t>tools.get_primary_keys</a:t>
            </a:r>
            <a:r>
              <a:rPr lang="en-US" sz="700" dirty="0">
                <a:solidFill>
                  <a:srgbClr val="008080"/>
                </a:solidFill>
                <a:latin typeface="Consolas"/>
              </a:rPr>
              <a:t>('dudes', 'stuff'); </a:t>
            </a:r>
            <a:br>
              <a:rPr lang="en-US" sz="700" dirty="0">
                <a:solidFill>
                  <a:srgbClr val="008080"/>
                </a:solidFill>
                <a:latin typeface="Consolas"/>
              </a:rPr>
            </a:b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DECLARE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BEGIN</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IF</a:t>
            </a:r>
            <a:r>
              <a:rPr lang="en-US" sz="700" dirty="0">
                <a:solidFill>
                  <a:srgbClr val="000000"/>
                </a:solidFill>
                <a:latin typeface="Consolas"/>
              </a:rPr>
              <a:t>(</a:t>
            </a:r>
            <a:r>
              <a:rPr lang="en-US" sz="700" dirty="0" err="1">
                <a:solidFill>
                  <a:srgbClr val="000000"/>
                </a:solidFill>
                <a:latin typeface="Consolas"/>
              </a:rPr>
              <a:t>target_schema_name</a:t>
            </a:r>
            <a:r>
              <a:rPr lang="en-US" sz="700" dirty="0">
                <a:solidFill>
                  <a:srgbClr val="000000"/>
                </a:solidFill>
                <a:latin typeface="Consolas"/>
              </a:rPr>
              <a:t> </a:t>
            </a:r>
            <a:r>
              <a:rPr lang="en-US" sz="700" dirty="0">
                <a:solidFill>
                  <a:srgbClr val="0000FF"/>
                </a:solidFill>
                <a:latin typeface="Consolas"/>
              </a:rPr>
              <a:t>IS</a:t>
            </a:r>
            <a:r>
              <a:rPr lang="en-US" sz="700" dirty="0">
                <a:solidFill>
                  <a:srgbClr val="000000"/>
                </a:solidFill>
                <a:latin typeface="Consolas"/>
              </a:rPr>
              <a:t> </a:t>
            </a:r>
            <a:r>
              <a:rPr lang="en-US" sz="700" dirty="0">
                <a:solidFill>
                  <a:srgbClr val="0000FF"/>
                </a:solidFill>
                <a:latin typeface="Consolas"/>
              </a:rPr>
              <a:t>NULL</a:t>
            </a:r>
            <a:r>
              <a:rPr lang="en-US" sz="700" dirty="0">
                <a:solidFill>
                  <a:srgbClr val="000000"/>
                </a:solidFill>
                <a:latin typeface="Consolas"/>
              </a:rPr>
              <a:t>) </a:t>
            </a:r>
            <a:r>
              <a:rPr lang="en-US" sz="700" dirty="0">
                <a:solidFill>
                  <a:srgbClr val="0000FF"/>
                </a:solidFill>
                <a:latin typeface="Consolas"/>
              </a:rPr>
              <a:t>THEN</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RETURN</a:t>
            </a:r>
            <a:r>
              <a:rPr lang="en-US" sz="700" dirty="0">
                <a:solidFill>
                  <a:srgbClr val="000000"/>
                </a:solidFill>
                <a:latin typeface="Consolas"/>
              </a:rPr>
              <a:t> </a:t>
            </a:r>
            <a:r>
              <a:rPr lang="en-US" sz="700" dirty="0">
                <a:solidFill>
                  <a:srgbClr val="0000FF"/>
                </a:solidFill>
                <a:latin typeface="Consolas"/>
              </a:rPr>
              <a:t>NEXT</a:t>
            </a:r>
            <a:r>
              <a:rPr lang="en-US" sz="700" dirty="0">
                <a:solidFill>
                  <a:srgbClr val="000000"/>
                </a:solidFill>
                <a:latin typeface="Consolas"/>
              </a:rPr>
              <a:t> </a:t>
            </a:r>
            <a:r>
              <a:rPr lang="en-US" sz="700" dirty="0">
                <a:solidFill>
                  <a:srgbClr val="0000FF"/>
                </a:solidFill>
                <a:latin typeface="Consolas"/>
              </a:rPr>
              <a:t>NULL</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END</a:t>
            </a:r>
            <a:r>
              <a:rPr lang="en-US" sz="700" dirty="0">
                <a:solidFill>
                  <a:srgbClr val="000000"/>
                </a:solidFill>
                <a:latin typeface="Consolas"/>
              </a:rPr>
              <a:t> </a:t>
            </a:r>
            <a:r>
              <a:rPr lang="en-US" sz="700" dirty="0">
                <a:solidFill>
                  <a:srgbClr val="0000FF"/>
                </a:solidFill>
                <a:latin typeface="Consolas"/>
              </a:rPr>
              <a:t>IF</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FF"/>
                </a:solidFill>
                <a:latin typeface="Consolas"/>
              </a:rPr>
              <a:t>RETURN</a:t>
            </a:r>
            <a:r>
              <a:rPr lang="en-US" sz="700" dirty="0" smtClean="0">
                <a:solidFill>
                  <a:srgbClr val="000000"/>
                </a:solidFill>
                <a:latin typeface="Consolas"/>
              </a:rPr>
              <a:t> </a:t>
            </a:r>
            <a:r>
              <a:rPr lang="en-US" sz="700" dirty="0">
                <a:solidFill>
                  <a:srgbClr val="000000"/>
                </a:solidFill>
                <a:latin typeface="Consolas"/>
              </a:rPr>
              <a:t>QUERY </a:t>
            </a:r>
            <a:r>
              <a:rPr lang="en-US" sz="700" dirty="0">
                <a:solidFill>
                  <a:srgbClr val="0000FF"/>
                </a:solidFill>
                <a:latin typeface="Consolas"/>
              </a:rPr>
              <a:t>SELECT</a:t>
            </a:r>
            <a:r>
              <a:rPr lang="en-US" sz="700" dirty="0">
                <a:solidFill>
                  <a:srgbClr val="000000"/>
                </a:solidFill>
                <a:latin typeface="Consolas"/>
              </a:rPr>
              <a:t> </a:t>
            </a:r>
            <a:r>
              <a:rPr lang="en-US" sz="700" dirty="0" err="1">
                <a:solidFill>
                  <a:srgbClr val="000000"/>
                </a:solidFill>
                <a:latin typeface="Consolas"/>
              </a:rPr>
              <a:t>a.attname</a:t>
            </a:r>
            <a:r>
              <a:rPr lang="en-US" sz="700" dirty="0">
                <a:solidFill>
                  <a:srgbClr val="000000"/>
                </a:solidFill>
                <a:latin typeface="Consolas"/>
              </a:rPr>
              <a:t> </a:t>
            </a:r>
            <a:r>
              <a:rPr lang="en-US" sz="700" dirty="0">
                <a:solidFill>
                  <a:srgbClr val="0000FF"/>
                </a:solidFill>
                <a:latin typeface="Consolas"/>
              </a:rPr>
              <a:t>AS</a:t>
            </a:r>
            <a:r>
              <a:rPr lang="en-US" sz="700" dirty="0">
                <a:solidFill>
                  <a:srgbClr val="000000"/>
                </a:solidFill>
                <a:latin typeface="Consolas"/>
              </a:rPr>
              <a:t> </a:t>
            </a:r>
            <a:r>
              <a:rPr lang="en-US" sz="700" dirty="0" err="1">
                <a:solidFill>
                  <a:srgbClr val="000000"/>
                </a:solidFill>
                <a:latin typeface="Consolas"/>
              </a:rPr>
              <a:t>column_name</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a:solidFill>
                  <a:srgbClr val="000000"/>
                </a:solidFill>
                <a:latin typeface="Consolas"/>
              </a:rPr>
              <a:t>                </a:t>
            </a:r>
            <a:r>
              <a:rPr lang="en-US" sz="700" dirty="0" smtClean="0">
                <a:solidFill>
                  <a:srgbClr val="0000FF"/>
                </a:solidFill>
                <a:latin typeface="Consolas"/>
              </a:rPr>
              <a:t>FROM</a:t>
            </a:r>
            <a:r>
              <a:rPr lang="en-US" sz="700" dirty="0" smtClean="0">
                <a:solidFill>
                  <a:srgbClr val="000000"/>
                </a:solidFill>
                <a:latin typeface="Consolas"/>
              </a:rPr>
              <a:t> </a:t>
            </a:r>
            <a:r>
              <a:rPr lang="en-US" sz="700" dirty="0" err="1">
                <a:solidFill>
                  <a:srgbClr val="000000"/>
                </a:solidFill>
                <a:latin typeface="Consolas"/>
              </a:rPr>
              <a:t>pg_catalog.pg_class</a:t>
            </a:r>
            <a:r>
              <a:rPr lang="en-US" sz="700" dirty="0">
                <a:solidFill>
                  <a:srgbClr val="000000"/>
                </a:solidFill>
                <a:latin typeface="Consolas"/>
              </a:rPr>
              <a:t> </a:t>
            </a:r>
            <a:r>
              <a:rPr lang="en-US" sz="700" dirty="0" err="1">
                <a:solidFill>
                  <a:srgbClr val="000000"/>
                </a:solidFill>
                <a:latin typeface="Consolas"/>
              </a:rPr>
              <a:t>bc</a:t>
            </a:r>
            <a:r>
              <a:rPr lang="en-US" sz="700" dirty="0">
                <a:solidFill>
                  <a:srgbClr val="000000"/>
                </a:solidFill>
                <a:latin typeface="Consolas"/>
              </a:rPr>
              <a:t>, </a:t>
            </a:r>
            <a:r>
              <a:rPr lang="en-US" sz="700" dirty="0" err="1">
                <a:solidFill>
                  <a:srgbClr val="000000"/>
                </a:solidFill>
                <a:latin typeface="Consolas"/>
              </a:rPr>
              <a:t>pg_catalog.pg_class</a:t>
            </a:r>
            <a:r>
              <a:rPr lang="en-US" sz="700" dirty="0">
                <a:solidFill>
                  <a:srgbClr val="000000"/>
                </a:solidFill>
                <a:latin typeface="Consolas"/>
              </a:rPr>
              <a:t> </a:t>
            </a:r>
            <a:r>
              <a:rPr lang="en-US" sz="700" dirty="0" err="1">
                <a:solidFill>
                  <a:srgbClr val="000000"/>
                </a:solidFill>
                <a:latin typeface="Consolas"/>
              </a:rPr>
              <a:t>ic</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pg_catalog.pg_index</a:t>
            </a:r>
            <a:r>
              <a:rPr lang="en-US" sz="700" dirty="0">
                <a:solidFill>
                  <a:srgbClr val="000000"/>
                </a:solidFill>
                <a:latin typeface="Consolas"/>
              </a:rPr>
              <a:t> i, </a:t>
            </a:r>
            <a:r>
              <a:rPr lang="en-US" sz="700" dirty="0" err="1">
                <a:solidFill>
                  <a:srgbClr val="000000"/>
                </a:solidFill>
                <a:latin typeface="Consolas"/>
              </a:rPr>
              <a:t>pg_catalog.pg_attribute</a:t>
            </a:r>
            <a:r>
              <a:rPr lang="en-US" sz="700" dirty="0">
                <a:solidFill>
                  <a:srgbClr val="000000"/>
                </a:solidFill>
                <a:latin typeface="Consolas"/>
              </a:rPr>
              <a:t> a, </a:t>
            </a:r>
            <a:r>
              <a:rPr lang="en-US" sz="700" dirty="0" smtClean="0">
                <a:solidFill>
                  <a:srgbClr val="000000"/>
                </a:solidFill>
                <a:latin typeface="Consolas"/>
              </a:rPr>
              <a:t/>
            </a:r>
            <a:br>
              <a:rPr lang="en-US" sz="700" dirty="0" smtClean="0">
                <a:solidFill>
                  <a:srgbClr val="000000"/>
                </a:solidFill>
                <a:latin typeface="Consolas"/>
              </a:rPr>
            </a:br>
            <a:r>
              <a:rPr lang="en-US" sz="700" dirty="0">
                <a:solidFill>
                  <a:srgbClr val="000000"/>
                </a:solidFill>
                <a:latin typeface="Consolas"/>
              </a:rPr>
              <a:t>                </a:t>
            </a:r>
            <a:r>
              <a:rPr lang="en-US" sz="700" dirty="0" err="1" smtClean="0">
                <a:solidFill>
                  <a:srgbClr val="000000"/>
                </a:solidFill>
                <a:latin typeface="Consolas"/>
              </a:rPr>
              <a:t>pg_catalog.pg_namespace</a:t>
            </a:r>
            <a:r>
              <a:rPr lang="en-US" sz="700" dirty="0" smtClean="0">
                <a:solidFill>
                  <a:srgbClr val="000000"/>
                </a:solidFill>
                <a:latin typeface="Consolas"/>
              </a:rPr>
              <a:t> </a:t>
            </a:r>
            <a:r>
              <a:rPr lang="en-US" sz="700" dirty="0">
                <a:solidFill>
                  <a:srgbClr val="000000"/>
                </a:solidFill>
                <a:latin typeface="Consolas"/>
              </a:rPr>
              <a:t>n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WHERE</a:t>
            </a:r>
            <a:r>
              <a:rPr lang="en-US" sz="700" dirty="0">
                <a:solidFill>
                  <a:srgbClr val="000000"/>
                </a:solidFill>
                <a:latin typeface="Consolas"/>
              </a:rPr>
              <a:t> </a:t>
            </a:r>
            <a:r>
              <a:rPr lang="en-US" sz="700" dirty="0" err="1">
                <a:solidFill>
                  <a:srgbClr val="000000"/>
                </a:solidFill>
                <a:latin typeface="Consolas"/>
              </a:rPr>
              <a:t>bc.oid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i.indrelid</a:t>
            </a:r>
            <a:r>
              <a:rPr lang="en-US" sz="700" dirty="0">
                <a:solidFill>
                  <a:srgbClr val="000000"/>
                </a:solidFill>
                <a:latin typeface="Consolas"/>
              </a:rPr>
              <a:t> </a:t>
            </a:r>
            <a:r>
              <a:rPr lang="en-US" sz="700" dirty="0">
                <a:solidFill>
                  <a:srgbClr val="808080"/>
                </a:solidFill>
                <a:latin typeface="Consolas"/>
              </a:rPr>
              <a:t>AND</a:t>
            </a:r>
            <a:r>
              <a:rPr lang="en-US" sz="700" dirty="0">
                <a:solidFill>
                  <a:srgbClr val="000000"/>
                </a:solidFill>
                <a:latin typeface="Consolas"/>
              </a:rPr>
              <a:t> </a:t>
            </a:r>
            <a:r>
              <a:rPr lang="en-US" sz="700" dirty="0" err="1">
                <a:solidFill>
                  <a:srgbClr val="000000"/>
                </a:solidFill>
                <a:latin typeface="Consolas"/>
              </a:rPr>
              <a:t>ic.oid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i.indexrelid</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r>
              <a:rPr lang="en-US" sz="700" dirty="0" err="1">
                <a:solidFill>
                  <a:srgbClr val="000000"/>
                </a:solidFill>
                <a:latin typeface="Consolas"/>
              </a:rPr>
              <a:t>bc.relnamespace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n.oid</a:t>
            </a:r>
            <a:r>
              <a:rPr lang="en-US" sz="700" dirty="0">
                <a:solidFill>
                  <a:srgbClr val="000000"/>
                </a:solidFill>
                <a:latin typeface="Consolas"/>
              </a:rPr>
              <a:t> </a:t>
            </a:r>
            <a:r>
              <a:rPr lang="en-US" sz="700" dirty="0">
                <a:solidFill>
                  <a:srgbClr val="808080"/>
                </a:solidFill>
                <a:latin typeface="Consolas"/>
              </a:rPr>
              <a:t>AND</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array</a:t>
            </a:r>
            <a:r>
              <a:rPr lang="en-US" sz="700" dirty="0" smtClean="0">
                <a:solidFill>
                  <a:srgbClr val="FF0000"/>
                </a:solidFill>
                <a:latin typeface="Consolas"/>
              </a:rPr>
              <a:t>[</a:t>
            </a:r>
            <a:r>
              <a:rPr lang="en-US" sz="700" dirty="0" err="1" smtClean="0">
                <a:solidFill>
                  <a:srgbClr val="FF0000"/>
                </a:solidFill>
                <a:latin typeface="Consolas"/>
              </a:rPr>
              <a:t>a.attnum</a:t>
            </a:r>
            <a:r>
              <a:rPr lang="en-US" sz="700" dirty="0">
                <a:solidFill>
                  <a:srgbClr val="FF0000"/>
                </a:solidFill>
                <a:latin typeface="Consolas"/>
              </a:rPr>
              <a:t>::text]</a:t>
            </a:r>
            <a:r>
              <a:rPr lang="en-US" sz="700" dirty="0">
                <a:solidFill>
                  <a:srgbClr val="000000"/>
                </a:solidFill>
                <a:latin typeface="Consolas"/>
              </a:rPr>
              <a:t> </a:t>
            </a:r>
            <a:r>
              <a:rPr lang="en-US" sz="700" dirty="0">
                <a:solidFill>
                  <a:srgbClr val="808080"/>
                </a:solidFill>
                <a:latin typeface="Consolas"/>
              </a:rPr>
              <a:t>&lt;</a:t>
            </a:r>
            <a:r>
              <a:rPr lang="en-US" sz="700" dirty="0">
                <a:solidFill>
                  <a:srgbClr val="000000"/>
                </a:solidFill>
                <a:latin typeface="Consolas"/>
              </a:rPr>
              <a:t>@ </a:t>
            </a:r>
            <a:r>
              <a:rPr lang="en-US" sz="700" dirty="0" err="1">
                <a:solidFill>
                  <a:srgbClr val="000000"/>
                </a:solidFill>
                <a:latin typeface="Consolas"/>
              </a:rPr>
              <a:t>string_to_array</a:t>
            </a:r>
            <a:r>
              <a:rPr lang="en-US" sz="700" dirty="0">
                <a:solidFill>
                  <a:srgbClr val="000000"/>
                </a:solidFill>
                <a:latin typeface="Consolas"/>
              </a:rPr>
              <a:t>(</a:t>
            </a:r>
            <a:r>
              <a:rPr lang="en-US" sz="700" dirty="0" err="1">
                <a:solidFill>
                  <a:srgbClr val="000000"/>
                </a:solidFill>
                <a:latin typeface="Consolas"/>
              </a:rPr>
              <a:t>i.indkey</a:t>
            </a:r>
            <a:r>
              <a:rPr lang="en-US" sz="700" dirty="0">
                <a:solidFill>
                  <a:srgbClr val="000000"/>
                </a:solidFill>
                <a:latin typeface="Consolas"/>
              </a:rPr>
              <a:t>::</a:t>
            </a:r>
            <a:r>
              <a:rPr lang="en-US" sz="700" dirty="0">
                <a:solidFill>
                  <a:srgbClr val="0000FF"/>
                </a:solidFill>
                <a:latin typeface="Consolas"/>
              </a:rPr>
              <a:t>text</a:t>
            </a:r>
            <a:r>
              <a:rPr lang="en-US" sz="700" dirty="0">
                <a:solidFill>
                  <a:srgbClr val="000000"/>
                </a:solidFill>
                <a:latin typeface="Consolas"/>
              </a:rPr>
              <a:t>, </a:t>
            </a:r>
            <a:r>
              <a:rPr lang="en-US" sz="700" dirty="0">
                <a:solidFill>
                  <a:srgbClr val="FF0000"/>
                </a:solidFill>
                <a:latin typeface="Consolas"/>
              </a:rPr>
              <a:t>' '</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r>
              <a:rPr lang="en-US" sz="700" dirty="0" err="1">
                <a:solidFill>
                  <a:srgbClr val="000000"/>
                </a:solidFill>
                <a:latin typeface="Consolas"/>
              </a:rPr>
              <a:t>a.attrelid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bc.oid</a:t>
            </a:r>
            <a:r>
              <a:rPr lang="en-US" sz="700" dirty="0">
                <a:solidFill>
                  <a:srgbClr val="000000"/>
                </a:solidFill>
                <a:latin typeface="Consolas"/>
              </a:rPr>
              <a:t> </a:t>
            </a:r>
            <a:r>
              <a:rPr lang="en-US" sz="700" dirty="0">
                <a:solidFill>
                  <a:srgbClr val="808080"/>
                </a:solidFill>
                <a:latin typeface="Consolas"/>
              </a:rPr>
              <a:t>AND</a:t>
            </a:r>
            <a:r>
              <a:rPr lang="en-US" sz="700" dirty="0">
                <a:solidFill>
                  <a:srgbClr val="000000"/>
                </a:solidFill>
                <a:latin typeface="Consolas"/>
              </a:rPr>
              <a:t> </a:t>
            </a:r>
            <a:r>
              <a:rPr lang="en-US" sz="700" dirty="0" err="1">
                <a:solidFill>
                  <a:srgbClr val="000000"/>
                </a:solidFill>
                <a:latin typeface="Consolas"/>
              </a:rPr>
              <a:t>i.indisprimary</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TRUE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r>
              <a:rPr lang="en-US" sz="700" dirty="0" err="1">
                <a:solidFill>
                  <a:srgbClr val="000000"/>
                </a:solidFill>
                <a:latin typeface="Consolas"/>
              </a:rPr>
              <a:t>bc.relkind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'r'</a:t>
            </a: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r>
              <a:rPr lang="en-US" sz="700" dirty="0" err="1">
                <a:solidFill>
                  <a:srgbClr val="000000"/>
                </a:solidFill>
                <a:latin typeface="Consolas"/>
              </a:rPr>
              <a:t>bc.relname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target_table_name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8080"/>
                </a:solidFill>
                <a:latin typeface="Consolas"/>
              </a:rPr>
              <a:t>AND</a:t>
            </a:r>
            <a:r>
              <a:rPr lang="en-US" sz="700" dirty="0">
                <a:solidFill>
                  <a:srgbClr val="000000"/>
                </a:solidFill>
                <a:latin typeface="Consolas"/>
              </a:rPr>
              <a:t> </a:t>
            </a:r>
            <a:r>
              <a:rPr lang="en-US" sz="700" dirty="0" err="1">
                <a:solidFill>
                  <a:srgbClr val="000000"/>
                </a:solidFill>
                <a:latin typeface="Consolas"/>
              </a:rPr>
              <a:t>n.nspname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target_schema_name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END</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$body$ </a:t>
            </a:r>
            <a:br>
              <a:rPr lang="en-US" sz="700" dirty="0">
                <a:solidFill>
                  <a:srgbClr val="000000"/>
                </a:solidFill>
                <a:latin typeface="Consolas"/>
              </a:rPr>
            </a:br>
            <a:r>
              <a:rPr lang="en-US" sz="700" dirty="0">
                <a:solidFill>
                  <a:srgbClr val="000000"/>
                </a:solidFill>
                <a:latin typeface="Consolas"/>
              </a:rPr>
              <a:t>LANGUAGE </a:t>
            </a:r>
            <a:r>
              <a:rPr lang="en-US" sz="700" dirty="0">
                <a:solidFill>
                  <a:srgbClr val="FF0000"/>
                </a:solidFill>
                <a:latin typeface="Consolas"/>
              </a:rPr>
              <a:t>'</a:t>
            </a:r>
            <a:r>
              <a:rPr lang="en-US" sz="700" dirty="0" err="1">
                <a:solidFill>
                  <a:srgbClr val="FF0000"/>
                </a:solidFill>
                <a:latin typeface="Consolas"/>
              </a:rPr>
              <a:t>plpgsql</a:t>
            </a:r>
            <a:r>
              <a:rPr lang="en-US" sz="700" dirty="0">
                <a:solidFill>
                  <a:srgbClr val="FF0000"/>
                </a:solidFill>
                <a:latin typeface="Consolas"/>
              </a:rPr>
              <a:t>'</a:t>
            </a:r>
            <a:r>
              <a:rPr lang="en-US" sz="700" dirty="0">
                <a:solidFill>
                  <a:srgbClr val="000000"/>
                </a:solidFill>
                <a:latin typeface="Consolas"/>
              </a:rPr>
              <a:t> </a:t>
            </a:r>
            <a:r>
              <a:rPr lang="en-US" sz="700" dirty="0" smtClean="0">
                <a:solidFill>
                  <a:srgbClr val="000000"/>
                </a:solidFill>
                <a:latin typeface="Consolas"/>
              </a:rPr>
              <a:t>VOLATILE CALLED </a:t>
            </a:r>
            <a:r>
              <a:rPr lang="en-US" sz="700" dirty="0">
                <a:solidFill>
                  <a:srgbClr val="0000FF"/>
                </a:solidFill>
                <a:latin typeface="Consolas"/>
              </a:rPr>
              <a:t>ON</a:t>
            </a:r>
            <a:r>
              <a:rPr lang="en-US" sz="700" dirty="0">
                <a:solidFill>
                  <a:srgbClr val="000000"/>
                </a:solidFill>
                <a:latin typeface="Consolas"/>
              </a:rPr>
              <a:t> </a:t>
            </a:r>
            <a:r>
              <a:rPr lang="en-US" sz="700" dirty="0">
                <a:solidFill>
                  <a:srgbClr val="0000FF"/>
                </a:solidFill>
                <a:latin typeface="Consolas"/>
              </a:rPr>
              <a:t>NULL</a:t>
            </a:r>
            <a:r>
              <a:rPr lang="en-US" sz="700" dirty="0">
                <a:solidFill>
                  <a:srgbClr val="000000"/>
                </a:solidFill>
                <a:latin typeface="Consolas"/>
              </a:rPr>
              <a:t> INPUT </a:t>
            </a:r>
            <a:r>
              <a:rPr lang="en-US" sz="700" dirty="0" smtClean="0">
                <a:solidFill>
                  <a:srgbClr val="000000"/>
                </a:solidFill>
                <a:latin typeface="Consolas"/>
              </a:rPr>
              <a:t>SECURITY INVOKER;</a:t>
            </a:r>
            <a:endParaRPr lang="en-US" sz="700" dirty="0">
              <a:latin typeface="Consolas"/>
            </a:endParaRPr>
          </a:p>
        </p:txBody>
      </p:sp>
      <p:sp>
        <p:nvSpPr>
          <p:cNvPr id="4" name="Date Placeholder 3"/>
          <p:cNvSpPr>
            <a:spLocks noGrp="1"/>
          </p:cNvSpPr>
          <p:nvPr>
            <p:ph type="dt" sz="half" idx="15"/>
          </p:nvPr>
        </p:nvSpPr>
        <p:spPr/>
        <p:txBody>
          <a:bodyPr/>
          <a:lstStyle/>
          <a:p>
            <a:r>
              <a:rPr lang="en-US" smtClean="0"/>
              <a:t>8/4/2015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7</a:t>
            </a:fld>
            <a:endParaRPr lang="en-US"/>
          </a:p>
        </p:txBody>
      </p:sp>
      <p:sp>
        <p:nvSpPr>
          <p:cNvPr id="6" name="Footer Placeholder 5"/>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88389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smtClean="0"/>
              <a:t>Getting the Primary Key for a Row</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8</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276638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return row type</a:t>
            </a:r>
            <a:endParaRPr lang="en-US" dirty="0"/>
          </a:p>
        </p:txBody>
      </p:sp>
      <p:sp>
        <p:nvSpPr>
          <p:cNvPr id="3" name="Content Placeholder 2"/>
          <p:cNvSpPr>
            <a:spLocks noGrp="1"/>
          </p:cNvSpPr>
          <p:nvPr>
            <p:ph sz="quarter" idx="13"/>
          </p:nvPr>
        </p:nvSpPr>
        <p:spPr/>
        <p:txBody>
          <a:bodyPr/>
          <a:lstStyle/>
          <a:p>
            <a:r>
              <a:rPr lang="en-US" dirty="0" smtClean="0"/>
              <a:t>The first thing that we need to do, is to create the return composite field type for the function.</a:t>
            </a:r>
          </a:p>
          <a:p>
            <a:r>
              <a:rPr lang="en-US" dirty="0" smtClean="0"/>
              <a:t>We want to return the field name and the value for the key field.</a:t>
            </a:r>
          </a:p>
          <a:p>
            <a:r>
              <a:rPr lang="en-US" dirty="0" smtClean="0"/>
              <a:t>If this is a composite key, there will be more than one row of data returned.</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CREATE</a:t>
            </a:r>
            <a:r>
              <a:rPr lang="en-US" sz="800" dirty="0">
                <a:solidFill>
                  <a:srgbClr val="000000"/>
                </a:solidFill>
                <a:latin typeface="Consolas"/>
              </a:rPr>
              <a:t> TYPE </a:t>
            </a:r>
            <a:r>
              <a:rPr lang="en-US" sz="800" dirty="0" err="1">
                <a:solidFill>
                  <a:srgbClr val="000000"/>
                </a:solidFill>
                <a:latin typeface="Consolas"/>
              </a:rPr>
              <a:t>tools.get_primary_key</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field_name</a:t>
            </a:r>
            <a:r>
              <a:rPr lang="en-US" sz="800" dirty="0">
                <a:solidFill>
                  <a:srgbClr val="000000"/>
                </a:solidFill>
                <a:latin typeface="Consolas"/>
              </a:rPr>
              <a:t> NAME,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field_value</a:t>
            </a:r>
            <a:r>
              <a:rPr lang="en-US" sz="800" dirty="0">
                <a:solidFill>
                  <a:srgbClr val="000000"/>
                </a:solidFill>
                <a:latin typeface="Consolas"/>
              </a:rPr>
              <a:t> </a:t>
            </a:r>
            <a:r>
              <a:rPr lang="en-US" sz="800" dirty="0">
                <a:solidFill>
                  <a:srgbClr val="0000FF"/>
                </a:solidFill>
                <a:latin typeface="Consolas"/>
              </a:rPr>
              <a:t>TEXT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a:t>
            </a:r>
            <a:endParaRPr lang="en-US" sz="8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9</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2914239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tools.get_primary_key</a:t>
            </a:r>
            <a:r>
              <a:rPr lang="en-US" dirty="0" smtClean="0"/>
              <a:t>(schema, table, </a:t>
            </a:r>
            <a:r>
              <a:rPr lang="en-US" dirty="0" err="1" smtClean="0"/>
              <a:t>ctid</a:t>
            </a:r>
            <a:r>
              <a:rPr lang="en-US" dirty="0" smtClean="0"/>
              <a:t>)</a:t>
            </a:r>
            <a:endParaRPr lang="en-US" dirty="0"/>
          </a:p>
        </p:txBody>
      </p:sp>
      <p:sp>
        <p:nvSpPr>
          <p:cNvPr id="3" name="Content Placeholder 2"/>
          <p:cNvSpPr>
            <a:spLocks noGrp="1"/>
          </p:cNvSpPr>
          <p:nvPr>
            <p:ph sz="quarter" idx="13"/>
          </p:nvPr>
        </p:nvSpPr>
        <p:spPr/>
        <p:txBody>
          <a:bodyPr>
            <a:normAutofit fontScale="62500" lnSpcReduction="20000"/>
          </a:bodyPr>
          <a:lstStyle/>
          <a:p>
            <a:r>
              <a:rPr lang="en-US" dirty="0" smtClean="0"/>
              <a:t>This function calls the </a:t>
            </a:r>
            <a:r>
              <a:rPr lang="en-US" dirty="0" err="1" smtClean="0"/>
              <a:t>get_primary_keys</a:t>
            </a:r>
            <a:r>
              <a:rPr lang="en-US" dirty="0" smtClean="0"/>
              <a:t> function which returns a list of the key fields. We then loop through those fields getting the values for the unique row of data specified by the </a:t>
            </a:r>
            <a:r>
              <a:rPr lang="en-US" dirty="0" err="1" smtClean="0"/>
              <a:t>ctid</a:t>
            </a:r>
            <a:r>
              <a:rPr lang="en-US" dirty="0" smtClean="0"/>
              <a:t>.</a:t>
            </a:r>
          </a:p>
          <a:p>
            <a:r>
              <a:rPr lang="en-US" dirty="0" err="1" smtClean="0"/>
              <a:t>ctid</a:t>
            </a:r>
            <a:r>
              <a:rPr lang="en-US" dirty="0" smtClean="0"/>
              <a:t> </a:t>
            </a:r>
            <a:r>
              <a:rPr lang="en-US" dirty="0"/>
              <a:t>is </a:t>
            </a:r>
            <a:r>
              <a:rPr lang="en-US" dirty="0" smtClean="0"/>
              <a:t>the </a:t>
            </a:r>
            <a:r>
              <a:rPr lang="en-US" dirty="0"/>
              <a:t>physical location of the row version within its table. Note that although the </a:t>
            </a:r>
            <a:r>
              <a:rPr lang="en-US" dirty="0" err="1"/>
              <a:t>ctid</a:t>
            </a:r>
            <a:r>
              <a:rPr lang="en-US" dirty="0"/>
              <a:t> can be used to locate the row version very quickly, a row's </a:t>
            </a:r>
            <a:r>
              <a:rPr lang="en-US" dirty="0" err="1"/>
              <a:t>ctid</a:t>
            </a:r>
            <a:r>
              <a:rPr lang="en-US" dirty="0"/>
              <a:t> will change if it is updated or moved by VACUUM FULL. Therefore </a:t>
            </a:r>
            <a:r>
              <a:rPr lang="en-US" dirty="0" err="1"/>
              <a:t>ctid</a:t>
            </a:r>
            <a:r>
              <a:rPr lang="en-US" dirty="0"/>
              <a:t> is useless as a long-term row </a:t>
            </a:r>
            <a:r>
              <a:rPr lang="en-US" dirty="0" smtClean="0"/>
              <a:t>identifier.</a:t>
            </a:r>
          </a:p>
          <a:p>
            <a:r>
              <a:rPr lang="en-US" dirty="0" smtClean="0"/>
              <a:t>As of 8.1 WITHOUT OIDS is the default when creating new tables. In the pre 8.1 databases using </a:t>
            </a:r>
            <a:r>
              <a:rPr lang="en-US" dirty="0" err="1" smtClean="0"/>
              <a:t>oid’s</a:t>
            </a:r>
            <a:r>
              <a:rPr lang="en-US" dirty="0" smtClean="0"/>
              <a:t> could be a better option if the data is changing to much while you are looking at the data.</a:t>
            </a:r>
          </a:p>
          <a:p>
            <a:r>
              <a:rPr lang="en-US" b="1" i="1" dirty="0" smtClean="0"/>
              <a:t>NOTE: </a:t>
            </a:r>
            <a:r>
              <a:rPr lang="en-US" dirty="0" smtClean="0"/>
              <a:t>I would add to the function where it returned </a:t>
            </a:r>
            <a:r>
              <a:rPr lang="en-US" dirty="0" err="1" smtClean="0"/>
              <a:t>ctid</a:t>
            </a:r>
            <a:r>
              <a:rPr lang="en-US" dirty="0" smtClean="0"/>
              <a:t> and it’s value for rows of data that do not have primary keys.</a:t>
            </a:r>
            <a:endParaRPr lang="en-US" dirty="0"/>
          </a:p>
        </p:txBody>
      </p:sp>
      <p:sp>
        <p:nvSpPr>
          <p:cNvPr id="4" name="Content Placeholder 3"/>
          <p:cNvSpPr>
            <a:spLocks noGrp="1"/>
          </p:cNvSpPr>
          <p:nvPr>
            <p:ph sz="quarter" idx="14"/>
          </p:nvPr>
        </p:nvSpPr>
        <p:spPr/>
        <p:txBody>
          <a:bodyPr>
            <a:noAutofit/>
          </a:bodyPr>
          <a:lstStyle/>
          <a:p>
            <a:pPr marL="0" indent="0">
              <a:buNone/>
            </a:pPr>
            <a:r>
              <a:rPr lang="en-US" sz="800" dirty="0">
                <a:solidFill>
                  <a:srgbClr val="0000FF"/>
                </a:solidFill>
                <a:latin typeface="Consolas"/>
              </a:rPr>
              <a:t>CREATE</a:t>
            </a:r>
            <a:r>
              <a:rPr lang="en-US" sz="800" dirty="0">
                <a:solidFill>
                  <a:srgbClr val="000000"/>
                </a:solidFill>
                <a:latin typeface="Consolas"/>
              </a:rPr>
              <a:t> </a:t>
            </a:r>
            <a:r>
              <a:rPr lang="en-US" sz="800" dirty="0">
                <a:solidFill>
                  <a:srgbClr val="808080"/>
                </a:solidFill>
                <a:latin typeface="Consolas"/>
              </a:rPr>
              <a:t>OR</a:t>
            </a:r>
            <a:r>
              <a:rPr lang="en-US" sz="800" dirty="0">
                <a:solidFill>
                  <a:srgbClr val="000000"/>
                </a:solidFill>
                <a:latin typeface="Consolas"/>
              </a:rPr>
              <a:t> </a:t>
            </a:r>
            <a:r>
              <a:rPr lang="en-US" sz="800" dirty="0">
                <a:solidFill>
                  <a:srgbClr val="FF00FF"/>
                </a:solidFill>
                <a:latin typeface="Consolas"/>
              </a:rPr>
              <a:t>REPLACE</a:t>
            </a:r>
            <a:r>
              <a:rPr lang="en-US" sz="800" dirty="0">
                <a:solidFill>
                  <a:srgbClr val="000000"/>
                </a:solidFill>
                <a:latin typeface="Consolas"/>
              </a:rPr>
              <a:t> </a:t>
            </a:r>
            <a:r>
              <a:rPr lang="en-US" sz="800" dirty="0">
                <a:solidFill>
                  <a:srgbClr val="0000FF"/>
                </a:solidFill>
                <a:latin typeface="Consolas"/>
              </a:rPr>
              <a:t>FUNCTION</a:t>
            </a:r>
            <a:r>
              <a:rPr lang="en-US" sz="800" dirty="0">
                <a:solidFill>
                  <a:srgbClr val="000000"/>
                </a:solidFill>
                <a:latin typeface="Consolas"/>
              </a:rPr>
              <a:t> </a:t>
            </a:r>
            <a:r>
              <a:rPr lang="en-US" sz="800" dirty="0" err="1">
                <a:solidFill>
                  <a:srgbClr val="000000"/>
                </a:solidFill>
                <a:latin typeface="Consolas"/>
              </a:rPr>
              <a:t>tools.get_primary_key</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target_schema_name</a:t>
            </a:r>
            <a:r>
              <a:rPr lang="en-US" sz="800" dirty="0">
                <a:solidFill>
                  <a:srgbClr val="000000"/>
                </a:solidFill>
                <a:latin typeface="Consolas"/>
              </a:rPr>
              <a:t> </a:t>
            </a:r>
            <a:r>
              <a:rPr lang="en-US" sz="800" dirty="0">
                <a:solidFill>
                  <a:srgbClr val="0000FF"/>
                </a:solidFill>
                <a:latin typeface="Consolas"/>
              </a:rPr>
              <a:t>text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target_table_name</a:t>
            </a:r>
            <a:r>
              <a:rPr lang="en-US" sz="800" dirty="0">
                <a:solidFill>
                  <a:srgbClr val="000000"/>
                </a:solidFill>
                <a:latin typeface="Consolas"/>
              </a:rPr>
              <a:t> </a:t>
            </a:r>
            <a:r>
              <a:rPr lang="en-US" sz="800" dirty="0">
                <a:solidFill>
                  <a:srgbClr val="0000FF"/>
                </a:solidFill>
                <a:latin typeface="Consolas"/>
              </a:rPr>
              <a:t>text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targtet_row_ctid</a:t>
            </a:r>
            <a:r>
              <a:rPr lang="en-US" sz="800" dirty="0">
                <a:solidFill>
                  <a:srgbClr val="000000"/>
                </a:solidFill>
                <a:latin typeface="Consolas"/>
              </a:rPr>
              <a:t> </a:t>
            </a:r>
            <a:r>
              <a:rPr lang="en-US" sz="800" dirty="0" err="1">
                <a:solidFill>
                  <a:srgbClr val="000000"/>
                </a:solidFill>
                <a:latin typeface="Consolas"/>
              </a:rPr>
              <a:t>pg_catalog.tid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RETURNS</a:t>
            </a:r>
            <a:r>
              <a:rPr lang="en-US" sz="800" dirty="0">
                <a:solidFill>
                  <a:srgbClr val="000000"/>
                </a:solidFill>
                <a:latin typeface="Consolas"/>
              </a:rPr>
              <a:t> SETOF </a:t>
            </a:r>
            <a:r>
              <a:rPr lang="en-US" sz="800" dirty="0" err="1">
                <a:solidFill>
                  <a:srgbClr val="000000"/>
                </a:solidFill>
                <a:latin typeface="Consolas"/>
              </a:rPr>
              <a:t>tools.get_primary_key</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$body$ </a:t>
            </a:r>
            <a:br>
              <a:rPr lang="en-US" sz="800" dirty="0">
                <a:solidFill>
                  <a:srgbClr val="000000"/>
                </a:solidFill>
                <a:latin typeface="Consolas"/>
              </a:rPr>
            </a:br>
            <a:r>
              <a:rPr lang="en-US" sz="800" dirty="0">
                <a:solidFill>
                  <a:srgbClr val="0000FF"/>
                </a:solidFill>
                <a:latin typeface="Consolas"/>
              </a:rPr>
              <a:t>DECLARE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primary_key_to_check</a:t>
            </a:r>
            <a:r>
              <a:rPr lang="en-US" sz="800" dirty="0">
                <a:solidFill>
                  <a:srgbClr val="000000"/>
                </a:solidFill>
                <a:latin typeface="Consolas"/>
              </a:rPr>
              <a:t> RECORD; </a:t>
            </a:r>
            <a:br>
              <a:rPr lang="en-US" sz="800" dirty="0">
                <a:solidFill>
                  <a:srgbClr val="000000"/>
                </a:solidFill>
                <a:latin typeface="Consolas"/>
              </a:rPr>
            </a:br>
            <a:r>
              <a:rPr lang="en-US" sz="800" dirty="0">
                <a:solidFill>
                  <a:srgbClr val="0000FF"/>
                </a:solidFill>
                <a:latin typeface="Consolas"/>
              </a:rPr>
              <a:t>BEGIN</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FOR</a:t>
            </a:r>
            <a:r>
              <a:rPr lang="en-US" sz="800" dirty="0">
                <a:solidFill>
                  <a:srgbClr val="000000"/>
                </a:solidFill>
                <a:latin typeface="Consolas"/>
              </a:rPr>
              <a:t> </a:t>
            </a:r>
            <a:r>
              <a:rPr lang="en-US" sz="800" dirty="0" err="1">
                <a:solidFill>
                  <a:srgbClr val="000000"/>
                </a:solidFill>
                <a:latin typeface="Consolas"/>
              </a:rPr>
              <a:t>primary_key_to_check</a:t>
            </a:r>
            <a:r>
              <a:rPr lang="en-US" sz="800" dirty="0">
                <a:solidFill>
                  <a:srgbClr val="000000"/>
                </a:solidFill>
                <a:latin typeface="Consolas"/>
              </a:rPr>
              <a:t> </a:t>
            </a:r>
            <a:r>
              <a:rPr lang="en-US" sz="800" dirty="0">
                <a:solidFill>
                  <a:srgbClr val="808080"/>
                </a:solidFill>
                <a:latin typeface="Consolas"/>
              </a:rPr>
              <a:t>IN</a:t>
            </a:r>
            <a:r>
              <a:rPr lang="en-US" sz="800" dirty="0">
                <a:solidFill>
                  <a:srgbClr val="000000"/>
                </a:solidFill>
                <a:latin typeface="Consolas"/>
              </a:rPr>
              <a:t> </a:t>
            </a:r>
            <a:r>
              <a:rPr lang="en-US" sz="800" dirty="0">
                <a:solidFill>
                  <a:srgbClr val="0000FF"/>
                </a:solidFill>
                <a:latin typeface="Consolas"/>
              </a:rPr>
              <a:t>SELECT</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tools.get_primary_keys</a:t>
            </a:r>
            <a:r>
              <a:rPr lang="en-US" sz="800" dirty="0">
                <a:solidFill>
                  <a:srgbClr val="000000"/>
                </a:solidFill>
                <a:latin typeface="Consolas"/>
              </a:rPr>
              <a:t>(</a:t>
            </a:r>
            <a:r>
              <a:rPr lang="en-US" sz="800" dirty="0" err="1">
                <a:solidFill>
                  <a:srgbClr val="000000"/>
                </a:solidFill>
                <a:latin typeface="Consolas"/>
              </a:rPr>
              <a:t>target_schema_name,target_table_name</a:t>
            </a:r>
            <a:r>
              <a:rPr lang="en-US" sz="800" dirty="0">
                <a:solidFill>
                  <a:srgbClr val="000000"/>
                </a:solidFill>
                <a:latin typeface="Consolas"/>
              </a:rPr>
              <a:t>) LOOP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RETURN</a:t>
            </a:r>
            <a:r>
              <a:rPr lang="en-US" sz="800" dirty="0">
                <a:solidFill>
                  <a:srgbClr val="000000"/>
                </a:solidFill>
                <a:latin typeface="Consolas"/>
              </a:rPr>
              <a:t> QUERY </a:t>
            </a:r>
            <a:r>
              <a:rPr lang="en-US" sz="800" dirty="0">
                <a:solidFill>
                  <a:srgbClr val="0000FF"/>
                </a:solidFill>
                <a:latin typeface="Consolas"/>
              </a:rPr>
              <a:t>EXECUTE</a:t>
            </a:r>
            <a:r>
              <a:rPr lang="en-US" sz="800" dirty="0">
                <a:solidFill>
                  <a:srgbClr val="000000"/>
                </a:solidFill>
                <a:latin typeface="Consolas"/>
              </a:rPr>
              <a:t> </a:t>
            </a:r>
            <a:r>
              <a:rPr lang="en-US" sz="800" dirty="0">
                <a:solidFill>
                  <a:srgbClr val="FF0000"/>
                </a:solidFill>
                <a:latin typeface="Consolas"/>
              </a:rPr>
              <a:t>'SELECT '</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quote_literal</a:t>
            </a:r>
            <a:r>
              <a:rPr lang="en-US" sz="800" dirty="0">
                <a:solidFill>
                  <a:srgbClr val="000000"/>
                </a:solidFill>
                <a:latin typeface="Consolas"/>
              </a:rPr>
              <a:t>(</a:t>
            </a:r>
            <a:r>
              <a:rPr lang="en-US" sz="800" dirty="0" err="1">
                <a:solidFill>
                  <a:srgbClr val="000000"/>
                </a:solidFill>
                <a:latin typeface="Consolas"/>
              </a:rPr>
              <a:t>primary_key_to_check.get_primary_keys</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'::NAME AS </a:t>
            </a:r>
            <a:r>
              <a:rPr lang="en-US" sz="800" dirty="0" err="1">
                <a:solidFill>
                  <a:srgbClr val="FF0000"/>
                </a:solidFill>
                <a:latin typeface="Consolas"/>
              </a:rPr>
              <a:t>field_name</a:t>
            </a:r>
            <a:r>
              <a:rPr lang="en-US" sz="800" dirty="0">
                <a:solidFill>
                  <a:srgbClr val="FF0000"/>
                </a:solidFill>
                <a:latin typeface="Consolas"/>
              </a:rPr>
              <a:t>, '</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quote_ident</a:t>
            </a:r>
            <a:r>
              <a:rPr lang="en-US" sz="800" dirty="0">
                <a:solidFill>
                  <a:srgbClr val="000000"/>
                </a:solidFill>
                <a:latin typeface="Consolas"/>
              </a:rPr>
              <a:t>(</a:t>
            </a:r>
            <a:r>
              <a:rPr lang="en-US" sz="800" dirty="0" err="1">
                <a:solidFill>
                  <a:srgbClr val="000000"/>
                </a:solidFill>
                <a:latin typeface="Consolas"/>
              </a:rPr>
              <a:t>primary_key_to_check.get_primary_keys</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'::text AS </a:t>
            </a:r>
            <a:r>
              <a:rPr lang="en-US" sz="800" dirty="0" err="1">
                <a:solidFill>
                  <a:srgbClr val="FF0000"/>
                </a:solidFill>
                <a:latin typeface="Consolas"/>
              </a:rPr>
              <a:t>field_value</a:t>
            </a:r>
            <a:r>
              <a:rPr lang="en-US" sz="800" dirty="0">
                <a:solidFill>
                  <a:srgbClr val="FF0000"/>
                </a:solidFill>
                <a:latin typeface="Consolas"/>
              </a:rPr>
              <a:t> FROM '</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quote_ident</a:t>
            </a:r>
            <a:r>
              <a:rPr lang="en-US" sz="800" dirty="0">
                <a:solidFill>
                  <a:srgbClr val="000000"/>
                </a:solidFill>
                <a:latin typeface="Consolas"/>
              </a:rPr>
              <a:t>(</a:t>
            </a:r>
            <a:r>
              <a:rPr lang="en-US" sz="800" dirty="0" err="1">
                <a:solidFill>
                  <a:srgbClr val="000000"/>
                </a:solidFill>
                <a:latin typeface="Consolas"/>
              </a:rPr>
              <a:t>target_schema_name</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quote_ident</a:t>
            </a:r>
            <a:r>
              <a:rPr lang="en-US" sz="800" dirty="0">
                <a:solidFill>
                  <a:srgbClr val="000000"/>
                </a:solidFill>
                <a:latin typeface="Consolas"/>
              </a:rPr>
              <a:t>(</a:t>
            </a:r>
            <a:r>
              <a:rPr lang="en-US" sz="800" dirty="0" err="1">
                <a:solidFill>
                  <a:srgbClr val="000000"/>
                </a:solidFill>
                <a:latin typeface="Consolas"/>
              </a:rPr>
              <a:t>target_table_name</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 WHERE </a:t>
            </a:r>
            <a:r>
              <a:rPr lang="en-US" sz="800" dirty="0" err="1">
                <a:solidFill>
                  <a:srgbClr val="FF0000"/>
                </a:solidFill>
                <a:latin typeface="Consolas"/>
              </a:rPr>
              <a:t>ctid</a:t>
            </a:r>
            <a:r>
              <a:rPr lang="en-US" sz="800" dirty="0">
                <a:solidFill>
                  <a:srgbClr val="FF0000"/>
                </a:solidFill>
                <a:latin typeface="Consolas"/>
              </a:rPr>
              <a:t> = '''</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targtet_row_ctid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t>
            </a:r>
            <a:r>
              <a:rPr lang="en-US" sz="800" dirty="0" err="1">
                <a:solidFill>
                  <a:srgbClr val="FF0000"/>
                </a:solidFill>
                <a:latin typeface="Consolas"/>
              </a:rPr>
              <a:t>tid</a:t>
            </a:r>
            <a:r>
              <a:rPr lang="en-US" sz="800" dirty="0">
                <a:solidFill>
                  <a:srgbClr val="FF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END</a:t>
            </a:r>
            <a:r>
              <a:rPr lang="en-US" sz="800" dirty="0">
                <a:solidFill>
                  <a:srgbClr val="000000"/>
                </a:solidFill>
                <a:latin typeface="Consolas"/>
              </a:rPr>
              <a:t> LOOP; </a:t>
            </a:r>
            <a:br>
              <a:rPr lang="en-US" sz="800" dirty="0">
                <a:solidFill>
                  <a:srgbClr val="000000"/>
                </a:solidFill>
                <a:latin typeface="Consolas"/>
              </a:rPr>
            </a:br>
            <a:r>
              <a:rPr lang="en-US" sz="800" dirty="0">
                <a:solidFill>
                  <a:srgbClr val="0000FF"/>
                </a:solidFill>
                <a:latin typeface="Consolas"/>
              </a:rPr>
              <a:t>END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$body$ </a:t>
            </a:r>
            <a:br>
              <a:rPr lang="en-US" sz="800" dirty="0">
                <a:solidFill>
                  <a:srgbClr val="000000"/>
                </a:solidFill>
                <a:latin typeface="Consolas"/>
              </a:rPr>
            </a:br>
            <a:r>
              <a:rPr lang="en-US" sz="800" dirty="0">
                <a:solidFill>
                  <a:srgbClr val="000000"/>
                </a:solidFill>
                <a:latin typeface="Consolas"/>
              </a:rPr>
              <a:t>LANGUAGE </a:t>
            </a:r>
            <a:r>
              <a:rPr lang="en-US" sz="800" dirty="0">
                <a:solidFill>
                  <a:srgbClr val="FF0000"/>
                </a:solidFill>
                <a:latin typeface="Consolas"/>
              </a:rPr>
              <a:t>'</a:t>
            </a:r>
            <a:r>
              <a:rPr lang="en-US" sz="800" dirty="0" err="1">
                <a:solidFill>
                  <a:srgbClr val="FF0000"/>
                </a:solidFill>
                <a:latin typeface="Consolas"/>
              </a:rPr>
              <a:t>plpgsql</a:t>
            </a:r>
            <a:r>
              <a:rPr lang="en-US" sz="800" dirty="0">
                <a:solidFill>
                  <a:srgbClr val="FF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VOLATILE </a:t>
            </a:r>
            <a:r>
              <a:rPr lang="en-US" sz="800" dirty="0" smtClean="0">
                <a:solidFill>
                  <a:srgbClr val="0000FF"/>
                </a:solidFill>
                <a:latin typeface="Consolas"/>
              </a:rPr>
              <a:t>RETURNS</a:t>
            </a:r>
            <a:r>
              <a:rPr lang="en-US" sz="800" dirty="0" smtClean="0">
                <a:solidFill>
                  <a:srgbClr val="000000"/>
                </a:solidFill>
                <a:latin typeface="Consolas"/>
              </a:rPr>
              <a:t> </a:t>
            </a:r>
            <a:r>
              <a:rPr lang="en-US" sz="800" dirty="0">
                <a:solidFill>
                  <a:srgbClr val="0000FF"/>
                </a:solidFill>
                <a:latin typeface="Consolas"/>
              </a:rPr>
              <a:t>NULL</a:t>
            </a:r>
            <a:r>
              <a:rPr lang="en-US" sz="800" dirty="0">
                <a:solidFill>
                  <a:srgbClr val="000000"/>
                </a:solidFill>
                <a:latin typeface="Consolas"/>
              </a:rPr>
              <a:t> </a:t>
            </a:r>
            <a:r>
              <a:rPr lang="en-US" sz="800" dirty="0">
                <a:solidFill>
                  <a:srgbClr val="0000FF"/>
                </a:solidFill>
                <a:latin typeface="Consolas"/>
              </a:rPr>
              <a:t>ON</a:t>
            </a:r>
            <a:r>
              <a:rPr lang="en-US" sz="800" dirty="0">
                <a:solidFill>
                  <a:srgbClr val="000000"/>
                </a:solidFill>
                <a:latin typeface="Consolas"/>
              </a:rPr>
              <a:t> </a:t>
            </a:r>
            <a:r>
              <a:rPr lang="en-US" sz="800" dirty="0">
                <a:solidFill>
                  <a:srgbClr val="0000FF"/>
                </a:solidFill>
                <a:latin typeface="Consolas"/>
              </a:rPr>
              <a:t>NULL</a:t>
            </a:r>
            <a:r>
              <a:rPr lang="en-US" sz="800" dirty="0">
                <a:solidFill>
                  <a:srgbClr val="000000"/>
                </a:solidFill>
                <a:latin typeface="Consolas"/>
              </a:rPr>
              <a:t> INPUT </a:t>
            </a:r>
            <a:r>
              <a:rPr lang="en-US" sz="800" dirty="0" smtClean="0">
                <a:solidFill>
                  <a:srgbClr val="000000"/>
                </a:solidFill>
                <a:latin typeface="Consolas"/>
              </a:rPr>
              <a:t>SECURITY DEFINER;</a:t>
            </a: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10</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903958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smtClean="0"/>
              <a:t>Return non-</a:t>
            </a:r>
            <a:r>
              <a:rPr lang="en-US" dirty="0" err="1" smtClean="0"/>
              <a:t>ascii</a:t>
            </a:r>
            <a:r>
              <a:rPr lang="en-US" dirty="0" smtClean="0"/>
              <a:t> values from text</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11</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103266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solidFill>
                  <a:srgbClr val="000000"/>
                </a:solidFill>
                <a:latin typeface="Consolas"/>
              </a:rPr>
              <a:t>tools.find_non_ascii_values</a:t>
            </a:r>
            <a:r>
              <a:rPr lang="en-US" dirty="0" smtClean="0">
                <a:solidFill>
                  <a:srgbClr val="000000"/>
                </a:solidFill>
                <a:latin typeface="Consolas"/>
              </a:rPr>
              <a:t>(text)</a:t>
            </a:r>
            <a:endParaRPr lang="en-US" dirty="0"/>
          </a:p>
        </p:txBody>
      </p:sp>
      <p:sp>
        <p:nvSpPr>
          <p:cNvPr id="3" name="Content Placeholder 2"/>
          <p:cNvSpPr>
            <a:spLocks noGrp="1"/>
          </p:cNvSpPr>
          <p:nvPr>
            <p:ph sz="quarter" idx="13"/>
          </p:nvPr>
        </p:nvSpPr>
        <p:spPr/>
        <p:txBody>
          <a:bodyPr/>
          <a:lstStyle/>
          <a:p>
            <a:r>
              <a:rPr lang="en-US" dirty="0" smtClean="0"/>
              <a:t>This function will return all the non-</a:t>
            </a:r>
            <a:r>
              <a:rPr lang="en-US" dirty="0" err="1" smtClean="0"/>
              <a:t>ascii</a:t>
            </a:r>
            <a:r>
              <a:rPr lang="en-US" dirty="0" smtClean="0"/>
              <a:t> values found in a text string.</a:t>
            </a:r>
          </a:p>
          <a:p>
            <a:r>
              <a:rPr lang="en-US" dirty="0"/>
              <a:t>For additional shorthand </a:t>
            </a:r>
            <a:r>
              <a:rPr lang="en-US" dirty="0" err="1"/>
              <a:t>posix</a:t>
            </a:r>
            <a:r>
              <a:rPr lang="en-US"/>
              <a:t> matches see:</a:t>
            </a:r>
            <a:br>
              <a:rPr lang="en-US"/>
            </a:br>
            <a:r>
              <a:rPr lang="en-US">
                <a:hlinkClick r:id="rId2"/>
              </a:rPr>
              <a:t>http://www.postgresql.org/docs/9.2/static/functions-matching.html#POSIX-CLASS-SHORTHAND-ESCAPES-TABLE</a:t>
            </a:r>
            <a:endParaRPr lang="en-US"/>
          </a:p>
          <a:p>
            <a:endParaRPr lang="en-US" dirty="0"/>
          </a:p>
        </p:txBody>
      </p:sp>
      <p:sp>
        <p:nvSpPr>
          <p:cNvPr id="4" name="Content Placeholder 3"/>
          <p:cNvSpPr>
            <a:spLocks noGrp="1"/>
          </p:cNvSpPr>
          <p:nvPr>
            <p:ph sz="quarter" idx="14"/>
          </p:nvPr>
        </p:nvSpPr>
        <p:spPr/>
        <p:txBody>
          <a:bodyPr>
            <a:noAutofit/>
          </a:bodyPr>
          <a:lstStyle/>
          <a:p>
            <a:pPr marL="0" indent="0">
              <a:buNone/>
            </a:pPr>
            <a:r>
              <a:rPr lang="en-US" sz="900" dirty="0">
                <a:solidFill>
                  <a:srgbClr val="0000FF"/>
                </a:solidFill>
                <a:latin typeface="Consolas"/>
              </a:rPr>
              <a:t>CREATE</a:t>
            </a:r>
            <a:r>
              <a:rPr lang="en-US" sz="900" dirty="0">
                <a:solidFill>
                  <a:srgbClr val="000000"/>
                </a:solidFill>
                <a:latin typeface="Consolas"/>
              </a:rPr>
              <a:t> </a:t>
            </a:r>
            <a:r>
              <a:rPr lang="en-US" sz="900" dirty="0">
                <a:solidFill>
                  <a:srgbClr val="808080"/>
                </a:solidFill>
                <a:latin typeface="Consolas"/>
              </a:rPr>
              <a:t>OR</a:t>
            </a:r>
            <a:r>
              <a:rPr lang="en-US" sz="900" dirty="0">
                <a:solidFill>
                  <a:srgbClr val="000000"/>
                </a:solidFill>
                <a:latin typeface="Consolas"/>
              </a:rPr>
              <a:t> </a:t>
            </a:r>
            <a:r>
              <a:rPr lang="en-US" sz="900" dirty="0">
                <a:solidFill>
                  <a:srgbClr val="FF00FF"/>
                </a:solidFill>
                <a:latin typeface="Consolas"/>
              </a:rPr>
              <a:t>REPLACE</a:t>
            </a:r>
            <a:r>
              <a:rPr lang="en-US" sz="900" dirty="0">
                <a:solidFill>
                  <a:srgbClr val="000000"/>
                </a:solidFill>
                <a:latin typeface="Consolas"/>
              </a:rPr>
              <a:t> </a:t>
            </a:r>
            <a:r>
              <a:rPr lang="en-US" sz="900" dirty="0">
                <a:solidFill>
                  <a:srgbClr val="0000FF"/>
                </a:solidFill>
                <a:latin typeface="Consolas"/>
              </a:rPr>
              <a:t>FUNCTION</a:t>
            </a:r>
            <a:r>
              <a:rPr lang="en-US" sz="900" dirty="0">
                <a:solidFill>
                  <a:srgbClr val="000000"/>
                </a:solidFill>
                <a:latin typeface="Consolas"/>
              </a:rPr>
              <a:t> </a:t>
            </a:r>
            <a:r>
              <a:rPr lang="en-US" sz="900" dirty="0" err="1">
                <a:solidFill>
                  <a:srgbClr val="000000"/>
                </a:solidFill>
                <a:latin typeface="Consolas"/>
              </a:rPr>
              <a:t>tools.find_non_ascii_values</a:t>
            </a:r>
            <a:r>
              <a:rPr lang="en-US" sz="900" dirty="0">
                <a:solidFill>
                  <a:srgbClr val="000000"/>
                </a:solidFill>
                <a:latin typeface="Consolas"/>
              </a:rPr>
              <a:t> ( </a:t>
            </a:r>
            <a:br>
              <a:rPr lang="en-US" sz="900" dirty="0">
                <a:solidFill>
                  <a:srgbClr val="000000"/>
                </a:solidFill>
                <a:latin typeface="Consolas"/>
              </a:rPr>
            </a:br>
            <a:r>
              <a:rPr lang="en-US" sz="900" dirty="0">
                <a:solidFill>
                  <a:srgbClr val="000000"/>
                </a:solidFill>
                <a:latin typeface="Consolas"/>
              </a:rPr>
              <a:t>  </a:t>
            </a:r>
            <a:r>
              <a:rPr lang="en-US" sz="900" dirty="0" err="1">
                <a:solidFill>
                  <a:srgbClr val="000000"/>
                </a:solidFill>
                <a:latin typeface="Consolas"/>
              </a:rPr>
              <a:t>in_string</a:t>
            </a:r>
            <a:r>
              <a:rPr lang="en-US" sz="900" dirty="0">
                <a:solidFill>
                  <a:srgbClr val="000000"/>
                </a:solidFill>
                <a:latin typeface="Consolas"/>
              </a:rPr>
              <a:t> </a:t>
            </a:r>
            <a:r>
              <a:rPr lang="en-US" sz="900" dirty="0">
                <a:solidFill>
                  <a:srgbClr val="0000FF"/>
                </a:solidFill>
                <a:latin typeface="Consolas"/>
              </a:rPr>
              <a:t>text</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RETURNS</a:t>
            </a:r>
            <a:r>
              <a:rPr lang="en-US" sz="900" dirty="0">
                <a:solidFill>
                  <a:srgbClr val="000000"/>
                </a:solidFill>
                <a:latin typeface="Consolas"/>
              </a:rPr>
              <a:t> </a:t>
            </a:r>
            <a:r>
              <a:rPr lang="en-US" sz="900" dirty="0">
                <a:solidFill>
                  <a:srgbClr val="0000FF"/>
                </a:solidFill>
                <a:latin typeface="Consolas"/>
              </a:rPr>
              <a:t>text</a:t>
            </a:r>
            <a:r>
              <a:rPr lang="en-US" sz="900" dirty="0">
                <a:solidFill>
                  <a:srgbClr val="000000"/>
                </a:solidFill>
                <a:latin typeface="Consolas"/>
              </a:rPr>
              <a:t> </a:t>
            </a:r>
            <a:r>
              <a:rPr lang="en-US" sz="900" dirty="0">
                <a:solidFill>
                  <a:srgbClr val="0000FF"/>
                </a:solidFill>
                <a:latin typeface="Consolas"/>
              </a:rPr>
              <a:t>AS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$body$ </a:t>
            </a:r>
            <a:br>
              <a:rPr lang="en-US" sz="900" dirty="0">
                <a:solidFill>
                  <a:srgbClr val="000000"/>
                </a:solidFill>
                <a:latin typeface="Consolas"/>
              </a:rPr>
            </a:br>
            <a:r>
              <a:rPr lang="en-US" sz="900" dirty="0">
                <a:solidFill>
                  <a:srgbClr val="0000FF"/>
                </a:solidFill>
                <a:latin typeface="Consolas"/>
              </a:rPr>
              <a:t>DECLARE</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BEGIN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RETURN</a:t>
            </a:r>
            <a:r>
              <a:rPr lang="en-US" sz="900" dirty="0">
                <a:solidFill>
                  <a:srgbClr val="000000"/>
                </a:solidFill>
                <a:latin typeface="Consolas"/>
              </a:rPr>
              <a:t> </a:t>
            </a:r>
            <a:r>
              <a:rPr lang="en-US" sz="900" dirty="0" err="1" smtClean="0">
                <a:solidFill>
                  <a:srgbClr val="000000"/>
                </a:solidFill>
                <a:latin typeface="Consolas"/>
              </a:rPr>
              <a:t>array_to_string</a:t>
            </a:r>
            <a:r>
              <a:rPr lang="en-US" sz="900" dirty="0" smtClean="0">
                <a:solidFill>
                  <a:srgbClr val="000000"/>
                </a:solidFill>
                <a:latin typeface="Consolas"/>
              </a:rPr>
              <a:t>(</a:t>
            </a:r>
            <a:r>
              <a:rPr lang="en-US" sz="900" dirty="0" err="1" smtClean="0">
                <a:solidFill>
                  <a:srgbClr val="000000"/>
                </a:solidFill>
                <a:latin typeface="Consolas"/>
              </a:rPr>
              <a:t>array_agg</a:t>
            </a:r>
            <a:r>
              <a:rPr lang="en-US" sz="900" dirty="0" smtClean="0">
                <a:solidFill>
                  <a:srgbClr val="000000"/>
                </a:solidFill>
                <a:latin typeface="Consolas"/>
              </a:rPr>
              <a:t>(</a:t>
            </a:r>
            <a:br>
              <a:rPr lang="en-US" sz="900" dirty="0" smtClean="0">
                <a:solidFill>
                  <a:srgbClr val="000000"/>
                </a:solidFill>
                <a:latin typeface="Consolas"/>
              </a:rPr>
            </a:br>
            <a:r>
              <a:rPr lang="en-US" sz="900" dirty="0">
                <a:solidFill>
                  <a:srgbClr val="000000"/>
                </a:solidFill>
                <a:latin typeface="Consolas"/>
              </a:rPr>
              <a:t>    </a:t>
            </a:r>
            <a:r>
              <a:rPr lang="en-US" sz="900" dirty="0" err="1" smtClean="0">
                <a:solidFill>
                  <a:srgbClr val="000000"/>
                </a:solidFill>
                <a:latin typeface="Consolas"/>
              </a:rPr>
              <a:t>array_to_string</a:t>
            </a:r>
            <a:r>
              <a:rPr lang="en-US" sz="900" dirty="0" smtClean="0">
                <a:solidFill>
                  <a:srgbClr val="000000"/>
                </a:solidFill>
                <a:latin typeface="Consolas"/>
              </a:rPr>
              <a:t>(</a:t>
            </a:r>
            <a:r>
              <a:rPr lang="en-US" sz="900" dirty="0" err="1" smtClean="0">
                <a:solidFill>
                  <a:srgbClr val="000000"/>
                </a:solidFill>
                <a:latin typeface="Consolas"/>
              </a:rPr>
              <a:t>regexp_matches</a:t>
            </a:r>
            <a:r>
              <a:rPr lang="en-US" sz="900" dirty="0">
                <a:solidFill>
                  <a:srgbClr val="000000"/>
                </a:solidFill>
                <a:latin typeface="Consolas"/>
              </a:rPr>
              <a:t>,</a:t>
            </a:r>
            <a:r>
              <a:rPr lang="en-US" sz="900" dirty="0">
                <a:solidFill>
                  <a:srgbClr val="FF0000"/>
                </a:solidFill>
                <a:latin typeface="Consolas"/>
              </a:rPr>
              <a:t>''</a:t>
            </a:r>
            <a:r>
              <a:rPr lang="en-US" sz="900" dirty="0">
                <a:solidFill>
                  <a:srgbClr val="000000"/>
                </a:solidFill>
                <a:latin typeface="Consolas"/>
              </a:rPr>
              <a:t>::</a:t>
            </a:r>
            <a:r>
              <a:rPr lang="en-US" sz="900" dirty="0">
                <a:solidFill>
                  <a:srgbClr val="0000FF"/>
                </a:solidFill>
                <a:latin typeface="Consolas"/>
              </a:rPr>
              <a:t>text</a:t>
            </a:r>
            <a:r>
              <a:rPr lang="en-US" sz="900" dirty="0" smtClean="0">
                <a:solidFill>
                  <a:srgbClr val="000000"/>
                </a:solidFill>
                <a:latin typeface="Consolas"/>
              </a:rPr>
              <a:t>)</a:t>
            </a:r>
            <a:br>
              <a:rPr lang="en-US" sz="900" dirty="0" smtClean="0">
                <a:solidFill>
                  <a:srgbClr val="000000"/>
                </a:solidFill>
                <a:latin typeface="Consolas"/>
              </a:rPr>
            </a:br>
            <a:r>
              <a:rPr lang="en-US" sz="900" dirty="0">
                <a:solidFill>
                  <a:srgbClr val="000000"/>
                </a:solidFill>
                <a:latin typeface="Consolas"/>
              </a:rPr>
              <a:t>    </a:t>
            </a:r>
            <a:r>
              <a:rPr lang="en-US" sz="900" dirty="0" smtClean="0">
                <a:solidFill>
                  <a:srgbClr val="000000"/>
                </a:solidFill>
                <a:latin typeface="Consolas"/>
              </a:rPr>
              <a:t>),</a:t>
            </a:r>
            <a:r>
              <a:rPr lang="en-US" sz="900" dirty="0" smtClean="0">
                <a:solidFill>
                  <a:srgbClr val="FF0000"/>
                </a:solidFill>
                <a:latin typeface="Consolas"/>
              </a:rPr>
              <a:t>''</a:t>
            </a:r>
            <a:r>
              <a:rPr lang="en-US" sz="900" dirty="0" smtClean="0">
                <a:solidFill>
                  <a:srgbClr val="000000"/>
                </a:solidFill>
                <a:latin typeface="Consolas"/>
              </a:rPr>
              <a:t>) </a:t>
            </a:r>
            <a:r>
              <a:rPr lang="en-US" sz="900" dirty="0">
                <a:solidFill>
                  <a:srgbClr val="0000FF"/>
                </a:solidFill>
                <a:latin typeface="Consolas"/>
              </a:rPr>
              <a:t>AS</a:t>
            </a:r>
            <a:r>
              <a:rPr lang="en-US" sz="900" dirty="0">
                <a:solidFill>
                  <a:srgbClr val="000000"/>
                </a:solidFill>
                <a:latin typeface="Consolas"/>
              </a:rPr>
              <a:t> </a:t>
            </a:r>
            <a:r>
              <a:rPr lang="en-US" sz="900" dirty="0" err="1">
                <a:solidFill>
                  <a:srgbClr val="000000"/>
                </a:solidFill>
                <a:latin typeface="Consolas"/>
              </a:rPr>
              <a:t>non_ascii_values</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smtClean="0">
                <a:solidFill>
                  <a:srgbClr val="000000"/>
                </a:solidFill>
                <a:latin typeface="Consolas"/>
              </a:rPr>
              <a:t>( </a:t>
            </a:r>
            <a:r>
              <a:rPr lang="en-US" sz="900" dirty="0">
                <a:solidFill>
                  <a:srgbClr val="000000"/>
                </a:solidFill>
                <a:latin typeface="Consolas"/>
              </a:rPr>
              <a:t/>
            </a:r>
            <a:br>
              <a:rPr lang="en-US" sz="900" dirty="0">
                <a:solidFill>
                  <a:srgbClr val="000000"/>
                </a:solidFill>
                <a:latin typeface="Consolas"/>
              </a:rPr>
            </a:br>
            <a:r>
              <a:rPr lang="en-US" sz="900" dirty="0">
                <a:solidFill>
                  <a:srgbClr val="000000"/>
                </a:solidFill>
                <a:latin typeface="Consolas"/>
              </a:rPr>
              <a:t>        </a:t>
            </a:r>
            <a:r>
              <a:rPr lang="en-US" sz="900" dirty="0" smtClean="0">
                <a:solidFill>
                  <a:srgbClr val="0000FF"/>
                </a:solidFill>
                <a:latin typeface="Consolas"/>
              </a:rPr>
              <a:t>SELECT</a:t>
            </a:r>
            <a:r>
              <a:rPr lang="en-US" sz="900" dirty="0" smtClean="0">
                <a:solidFill>
                  <a:srgbClr val="000000"/>
                </a:solidFill>
                <a:latin typeface="Consolas"/>
              </a:rPr>
              <a:t> </a:t>
            </a:r>
            <a:r>
              <a:rPr lang="en-US" sz="900" dirty="0" err="1">
                <a:solidFill>
                  <a:srgbClr val="000000"/>
                </a:solidFill>
                <a:latin typeface="Consolas"/>
              </a:rPr>
              <a:t>regexp_matches</a:t>
            </a:r>
            <a:r>
              <a:rPr lang="en-US" sz="900" dirty="0">
                <a:solidFill>
                  <a:srgbClr val="000000"/>
                </a:solidFill>
                <a:latin typeface="Consolas"/>
              </a:rPr>
              <a:t> </a:t>
            </a:r>
            <a:r>
              <a:rPr lang="en-US" sz="900" dirty="0">
                <a:solidFill>
                  <a:srgbClr val="0000FF"/>
                </a:solidFill>
                <a:latin typeface="Consolas"/>
              </a:rPr>
              <a:t>FROM</a:t>
            </a:r>
            <a:r>
              <a:rPr lang="en-US" sz="900" dirty="0">
                <a:solidFill>
                  <a:srgbClr val="000000"/>
                </a:solidFill>
                <a:latin typeface="Consolas"/>
              </a:rPr>
              <a:t> </a:t>
            </a:r>
            <a:r>
              <a:rPr lang="en-US" sz="900" dirty="0" smtClean="0">
                <a:solidFill>
                  <a:srgbClr val="000000"/>
                </a:solidFill>
                <a:latin typeface="Consolas"/>
              </a:rPr>
              <a:t/>
            </a:r>
            <a:br>
              <a:rPr lang="en-US" sz="900" dirty="0" smtClean="0">
                <a:solidFill>
                  <a:srgbClr val="000000"/>
                </a:solidFill>
                <a:latin typeface="Consolas"/>
              </a:rPr>
            </a:br>
            <a:r>
              <a:rPr lang="en-US" sz="900" dirty="0">
                <a:solidFill>
                  <a:srgbClr val="000000"/>
                </a:solidFill>
                <a:latin typeface="Consolas"/>
              </a:rPr>
              <a:t>        </a:t>
            </a:r>
            <a:r>
              <a:rPr lang="en-US" sz="900" dirty="0" err="1" smtClean="0">
                <a:solidFill>
                  <a:srgbClr val="000000"/>
                </a:solidFill>
                <a:latin typeface="Consolas"/>
              </a:rPr>
              <a:t>regexp_matches</a:t>
            </a:r>
            <a:r>
              <a:rPr lang="en-US" sz="900" dirty="0" smtClean="0">
                <a:solidFill>
                  <a:srgbClr val="000000"/>
                </a:solidFill>
                <a:latin typeface="Consolas"/>
              </a:rPr>
              <a:t>(</a:t>
            </a:r>
            <a:r>
              <a:rPr lang="en-US" sz="900" dirty="0" err="1" smtClean="0">
                <a:solidFill>
                  <a:srgbClr val="000000"/>
                </a:solidFill>
                <a:latin typeface="Consolas"/>
              </a:rPr>
              <a:t>in_string</a:t>
            </a:r>
            <a:r>
              <a:rPr lang="en-US" sz="900" dirty="0">
                <a:solidFill>
                  <a:srgbClr val="000000"/>
                </a:solidFill>
                <a:latin typeface="Consolas"/>
              </a:rPr>
              <a:t>, </a:t>
            </a:r>
            <a:r>
              <a:rPr lang="en-US" sz="900" dirty="0">
                <a:solidFill>
                  <a:srgbClr val="FF0000"/>
                </a:solidFill>
                <a:latin typeface="Consolas"/>
              </a:rPr>
              <a:t>'[^[:</a:t>
            </a:r>
            <a:r>
              <a:rPr lang="en-US" sz="900" dirty="0" err="1">
                <a:solidFill>
                  <a:srgbClr val="FF0000"/>
                </a:solidFill>
                <a:latin typeface="Consolas"/>
              </a:rPr>
              <a:t>ascii</a:t>
            </a:r>
            <a:r>
              <a:rPr lang="en-US" sz="900" dirty="0">
                <a:solidFill>
                  <a:srgbClr val="FF0000"/>
                </a:solidFill>
                <a:latin typeface="Consolas"/>
              </a:rPr>
              <a:t>:]]'</a:t>
            </a:r>
            <a:r>
              <a:rPr lang="en-US" sz="900" dirty="0">
                <a:solidFill>
                  <a:srgbClr val="000000"/>
                </a:solidFill>
                <a:latin typeface="Consolas"/>
              </a:rPr>
              <a:t>, </a:t>
            </a:r>
            <a:r>
              <a:rPr lang="en-US" sz="900" dirty="0">
                <a:solidFill>
                  <a:srgbClr val="FF0000"/>
                </a:solidFill>
                <a:latin typeface="Consolas"/>
              </a:rPr>
              <a:t>'g'</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smtClean="0">
                <a:solidFill>
                  <a:srgbClr val="000000"/>
                </a:solidFill>
                <a:latin typeface="Consolas"/>
              </a:rPr>
              <a:t>) </a:t>
            </a:r>
            <a:r>
              <a:rPr lang="en-US" sz="900" dirty="0">
                <a:solidFill>
                  <a:srgbClr val="000000"/>
                </a:solidFill>
                <a:latin typeface="Consolas"/>
              </a:rPr>
              <a:t>a; </a:t>
            </a:r>
            <a:br>
              <a:rPr lang="en-US" sz="900" dirty="0">
                <a:solidFill>
                  <a:srgbClr val="000000"/>
                </a:solidFill>
                <a:latin typeface="Consolas"/>
              </a:rPr>
            </a:br>
            <a:r>
              <a:rPr lang="en-US" sz="900" dirty="0">
                <a:solidFill>
                  <a:srgbClr val="0000FF"/>
                </a:solidFill>
                <a:latin typeface="Consolas"/>
              </a:rPr>
              <a:t>END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$body$ </a:t>
            </a:r>
            <a:br>
              <a:rPr lang="en-US" sz="900" dirty="0">
                <a:solidFill>
                  <a:srgbClr val="000000"/>
                </a:solidFill>
                <a:latin typeface="Consolas"/>
              </a:rPr>
            </a:br>
            <a:r>
              <a:rPr lang="en-US" sz="900" dirty="0">
                <a:solidFill>
                  <a:srgbClr val="000000"/>
                </a:solidFill>
                <a:latin typeface="Consolas"/>
              </a:rPr>
              <a:t>LANGUAGE </a:t>
            </a:r>
            <a:r>
              <a:rPr lang="en-US" sz="900" dirty="0">
                <a:solidFill>
                  <a:srgbClr val="FF0000"/>
                </a:solidFill>
                <a:latin typeface="Consolas"/>
              </a:rPr>
              <a:t>'</a:t>
            </a:r>
            <a:r>
              <a:rPr lang="en-US" sz="900" dirty="0" err="1">
                <a:solidFill>
                  <a:srgbClr val="FF0000"/>
                </a:solidFill>
                <a:latin typeface="Consolas"/>
              </a:rPr>
              <a:t>plpgsql</a:t>
            </a:r>
            <a:r>
              <a:rPr lang="en-US" sz="900" dirty="0" smtClean="0">
                <a:solidFill>
                  <a:srgbClr val="FF0000"/>
                </a:solidFill>
                <a:latin typeface="Consolas"/>
              </a:rPr>
              <a:t>'</a:t>
            </a:r>
            <a:r>
              <a:rPr lang="en-US" sz="900" dirty="0" smtClean="0">
                <a:solidFill>
                  <a:srgbClr val="000000"/>
                </a:solidFill>
                <a:latin typeface="Consolas"/>
              </a:rPr>
              <a:t>;</a:t>
            </a:r>
            <a:endParaRPr lang="en-US" sz="9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12</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2245392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Finding non-</a:t>
            </a:r>
            <a:r>
              <a:rPr lang="en-US" dirty="0" err="1" smtClean="0"/>
              <a:t>ascii</a:t>
            </a:r>
            <a:r>
              <a:rPr lang="en-US" dirty="0" smtClean="0"/>
              <a:t> values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13</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081279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the return row type</a:t>
            </a:r>
            <a:endParaRPr lang="en-US" dirty="0"/>
          </a:p>
        </p:txBody>
      </p:sp>
      <p:sp>
        <p:nvSpPr>
          <p:cNvPr id="3" name="Content Placeholder 2"/>
          <p:cNvSpPr>
            <a:spLocks noGrp="1"/>
          </p:cNvSpPr>
          <p:nvPr>
            <p:ph sz="quarter" idx="13"/>
          </p:nvPr>
        </p:nvSpPr>
        <p:spPr/>
        <p:txBody>
          <a:bodyPr/>
          <a:lstStyle/>
          <a:p>
            <a:r>
              <a:rPr lang="en-US" dirty="0" smtClean="0"/>
              <a:t>This is the composite type that we will want to return from the function.</a:t>
            </a:r>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CREATE</a:t>
            </a:r>
            <a:r>
              <a:rPr lang="en-US" sz="800" dirty="0">
                <a:solidFill>
                  <a:srgbClr val="000000"/>
                </a:solidFill>
                <a:latin typeface="Consolas"/>
              </a:rPr>
              <a:t> TYPE </a:t>
            </a:r>
            <a:r>
              <a:rPr lang="en-US" sz="800" dirty="0" err="1">
                <a:solidFill>
                  <a:srgbClr val="000000"/>
                </a:solidFill>
                <a:latin typeface="Consolas"/>
              </a:rPr>
              <a:t>tools.find_non_ascii</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schema_name</a:t>
            </a:r>
            <a:r>
              <a:rPr lang="en-US" sz="800" dirty="0">
                <a:solidFill>
                  <a:srgbClr val="000000"/>
                </a:solidFill>
                <a:latin typeface="Consolas"/>
              </a:rPr>
              <a:t> NAME,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table_name</a:t>
            </a:r>
            <a:r>
              <a:rPr lang="en-US" sz="800" dirty="0">
                <a:solidFill>
                  <a:srgbClr val="000000"/>
                </a:solidFill>
                <a:latin typeface="Consolas"/>
              </a:rPr>
              <a:t> NAME,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field_name</a:t>
            </a:r>
            <a:r>
              <a:rPr lang="en-US" sz="800" dirty="0">
                <a:solidFill>
                  <a:srgbClr val="000000"/>
                </a:solidFill>
                <a:latin typeface="Consolas"/>
              </a:rPr>
              <a:t> NAME,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field_value</a:t>
            </a:r>
            <a:r>
              <a:rPr lang="en-US" sz="800" dirty="0">
                <a:solidFill>
                  <a:srgbClr val="000000"/>
                </a:solidFill>
                <a:latin typeface="Consolas"/>
              </a:rPr>
              <a:t> </a:t>
            </a:r>
            <a:r>
              <a:rPr lang="en-US" sz="800" dirty="0">
                <a:solidFill>
                  <a:srgbClr val="0000FF"/>
                </a:solidFill>
                <a:latin typeface="Consolas"/>
              </a:rPr>
              <a:t>TEXT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values</a:t>
            </a:r>
            <a:r>
              <a:rPr lang="en-US" sz="800" dirty="0">
                <a:solidFill>
                  <a:srgbClr val="000000"/>
                </a:solidFill>
                <a:latin typeface="Consolas"/>
              </a:rPr>
              <a:t>" </a:t>
            </a:r>
            <a:r>
              <a:rPr lang="en-US" sz="800" dirty="0">
                <a:solidFill>
                  <a:srgbClr val="0000FF"/>
                </a:solidFill>
                <a:latin typeface="Consolas"/>
              </a:rPr>
              <a:t>TEXT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a:solidFill>
                  <a:srgbClr val="000000"/>
                </a:solidFill>
                <a:latin typeface="Consolas"/>
              </a:rPr>
              <a:t>primary_key</a:t>
            </a:r>
            <a:r>
              <a:rPr lang="en-US" sz="800" dirty="0">
                <a:solidFill>
                  <a:srgbClr val="000000"/>
                </a:solidFill>
                <a:latin typeface="Consolas"/>
              </a:rPr>
              <a:t> </a:t>
            </a:r>
            <a:r>
              <a:rPr lang="en-US" sz="800" dirty="0">
                <a:solidFill>
                  <a:srgbClr val="0000FF"/>
                </a:solidFill>
                <a:latin typeface="Consolas"/>
              </a:rPr>
              <a:t>TEXT</a:t>
            </a:r>
            <a:r>
              <a:rPr lang="en-US" sz="800" dirty="0">
                <a:solidFill>
                  <a:srgbClr val="FF0000"/>
                </a:solidFill>
                <a:latin typeface="Consolas"/>
              </a:rPr>
              <a: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a:t>
            </a:r>
            <a:endParaRPr lang="en-US" sz="8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14</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301404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tools.find_non_ascii_values</a:t>
            </a:r>
            <a:r>
              <a:rPr lang="en-US" dirty="0" smtClean="0"/>
              <a:t>() – part 1</a:t>
            </a:r>
            <a:endParaRPr lang="en-US" dirty="0"/>
          </a:p>
        </p:txBody>
      </p:sp>
      <p:sp>
        <p:nvSpPr>
          <p:cNvPr id="3" name="Content Placeholder 2"/>
          <p:cNvSpPr>
            <a:spLocks noGrp="1"/>
          </p:cNvSpPr>
          <p:nvPr>
            <p:ph sz="quarter" idx="13"/>
          </p:nvPr>
        </p:nvSpPr>
        <p:spPr/>
        <p:txBody>
          <a:bodyPr/>
          <a:lstStyle/>
          <a:p>
            <a:r>
              <a:rPr lang="en-US" dirty="0" smtClean="0"/>
              <a:t>The for loop finds all schema, table, field names that are of type varchar, </a:t>
            </a:r>
            <a:r>
              <a:rPr lang="en-US" dirty="0" err="1" smtClean="0"/>
              <a:t>bpchar</a:t>
            </a:r>
            <a:r>
              <a:rPr lang="en-US" dirty="0" smtClean="0"/>
              <a:t>, text, name or _text.</a:t>
            </a:r>
          </a:p>
          <a:p>
            <a:r>
              <a:rPr lang="en-US" dirty="0" smtClean="0"/>
              <a:t>We also exclude schemas </a:t>
            </a:r>
            <a:r>
              <a:rPr lang="en-US" dirty="0" err="1" smtClean="0"/>
              <a:t>pg_catalog</a:t>
            </a:r>
            <a:r>
              <a:rPr lang="en-US" dirty="0" smtClean="0"/>
              <a:t>, </a:t>
            </a:r>
            <a:r>
              <a:rPr lang="en-US" dirty="0" err="1" smtClean="0"/>
              <a:t>information_schema</a:t>
            </a:r>
            <a:r>
              <a:rPr lang="en-US" dirty="0" smtClean="0"/>
              <a:t>, and all </a:t>
            </a:r>
            <a:r>
              <a:rPr lang="en-US" dirty="0" err="1" smtClean="0"/>
              <a:t>pg_temp</a:t>
            </a:r>
            <a:r>
              <a:rPr lang="en-US" dirty="0" smtClean="0"/>
              <a:t>_*.</a:t>
            </a:r>
          </a:p>
          <a:p>
            <a:r>
              <a:rPr lang="en-US" dirty="0" smtClean="0"/>
              <a:t>!~* Not Matching, Case Insensitive</a:t>
            </a:r>
            <a:endParaRPr lang="en-US" dirty="0"/>
          </a:p>
        </p:txBody>
      </p:sp>
      <p:sp>
        <p:nvSpPr>
          <p:cNvPr id="4" name="Content Placeholder 3"/>
          <p:cNvSpPr>
            <a:spLocks noGrp="1"/>
          </p:cNvSpPr>
          <p:nvPr>
            <p:ph sz="quarter" idx="14"/>
          </p:nvPr>
        </p:nvSpPr>
        <p:spPr/>
        <p:txBody>
          <a:bodyPr>
            <a:noAutofit/>
          </a:bodyPr>
          <a:lstStyle/>
          <a:p>
            <a:pPr marL="0" indent="0">
              <a:buNone/>
            </a:pPr>
            <a:r>
              <a:rPr lang="en-US" sz="700" dirty="0">
                <a:solidFill>
                  <a:srgbClr val="0000FF"/>
                </a:solidFill>
                <a:latin typeface="Consolas"/>
              </a:rPr>
              <a:t>CREATE</a:t>
            </a:r>
            <a:r>
              <a:rPr lang="en-US" sz="700" dirty="0">
                <a:solidFill>
                  <a:srgbClr val="000000"/>
                </a:solidFill>
                <a:latin typeface="Consolas"/>
              </a:rPr>
              <a:t> </a:t>
            </a:r>
            <a:r>
              <a:rPr lang="en-US" sz="700" dirty="0">
                <a:solidFill>
                  <a:srgbClr val="808080"/>
                </a:solidFill>
                <a:latin typeface="Consolas"/>
              </a:rPr>
              <a:t>OR</a:t>
            </a:r>
            <a:r>
              <a:rPr lang="en-US" sz="700" dirty="0">
                <a:solidFill>
                  <a:srgbClr val="000000"/>
                </a:solidFill>
                <a:latin typeface="Consolas"/>
              </a:rPr>
              <a:t> </a:t>
            </a:r>
            <a:r>
              <a:rPr lang="en-US" sz="700" dirty="0">
                <a:solidFill>
                  <a:srgbClr val="FF00FF"/>
                </a:solidFill>
                <a:latin typeface="Consolas"/>
              </a:rPr>
              <a:t>REPLACE</a:t>
            </a:r>
            <a:r>
              <a:rPr lang="en-US" sz="700" dirty="0">
                <a:solidFill>
                  <a:srgbClr val="000000"/>
                </a:solidFill>
                <a:latin typeface="Consolas"/>
              </a:rPr>
              <a:t> </a:t>
            </a:r>
            <a:r>
              <a:rPr lang="en-US" sz="700" dirty="0">
                <a:solidFill>
                  <a:srgbClr val="0000FF"/>
                </a:solidFill>
                <a:latin typeface="Consolas"/>
              </a:rPr>
              <a:t>FUNCTION</a:t>
            </a:r>
            <a:r>
              <a:rPr lang="en-US" sz="700" dirty="0">
                <a:solidFill>
                  <a:srgbClr val="000000"/>
                </a:solidFill>
                <a:latin typeface="Consolas"/>
              </a:rPr>
              <a:t> </a:t>
            </a:r>
            <a:r>
              <a:rPr lang="en-US" sz="700" dirty="0" err="1">
                <a:solidFill>
                  <a:srgbClr val="000000"/>
                </a:solidFill>
                <a:latin typeface="Consolas"/>
              </a:rPr>
              <a:t>tools.find_non_ascii_values</a:t>
            </a:r>
            <a:r>
              <a:rPr lang="en-US" sz="700" dirty="0">
                <a:solidFill>
                  <a:srgbClr val="000000"/>
                </a:solidFill>
                <a:latin typeface="Consolas"/>
              </a:rPr>
              <a:t> </a:t>
            </a:r>
            <a:r>
              <a:rPr lang="en-US" sz="700" dirty="0" smtClean="0">
                <a:solidFill>
                  <a:srgbClr val="000000"/>
                </a:solidFill>
                <a:latin typeface="Consolas"/>
              </a:rPr>
              <a:t>() </a:t>
            </a:r>
            <a:r>
              <a:rPr lang="en-US" sz="700" dirty="0">
                <a:solidFill>
                  <a:srgbClr val="000000"/>
                </a:solidFill>
                <a:latin typeface="Consolas"/>
              </a:rPr>
              <a:t/>
            </a:r>
            <a:br>
              <a:rPr lang="en-US" sz="700" dirty="0">
                <a:solidFill>
                  <a:srgbClr val="000000"/>
                </a:solidFill>
                <a:latin typeface="Consolas"/>
              </a:rPr>
            </a:br>
            <a:r>
              <a:rPr lang="en-US" sz="700" dirty="0">
                <a:solidFill>
                  <a:srgbClr val="0000FF"/>
                </a:solidFill>
                <a:latin typeface="Consolas"/>
              </a:rPr>
              <a:t>RETURNS</a:t>
            </a:r>
            <a:r>
              <a:rPr lang="en-US" sz="700" dirty="0">
                <a:solidFill>
                  <a:srgbClr val="000000"/>
                </a:solidFill>
                <a:latin typeface="Consolas"/>
              </a:rPr>
              <a:t> SETOF </a:t>
            </a:r>
            <a:r>
              <a:rPr lang="en-US" sz="700" dirty="0" err="1">
                <a:solidFill>
                  <a:srgbClr val="000000"/>
                </a:solidFill>
                <a:latin typeface="Consolas"/>
              </a:rPr>
              <a:t>tools.find_non_ascii</a:t>
            </a:r>
            <a:r>
              <a:rPr lang="en-US" sz="700" dirty="0">
                <a:solidFill>
                  <a:srgbClr val="000000"/>
                </a:solidFill>
                <a:latin typeface="Consolas"/>
              </a:rPr>
              <a:t> </a:t>
            </a:r>
            <a:r>
              <a:rPr lang="en-US" sz="700" dirty="0">
                <a:solidFill>
                  <a:srgbClr val="0000FF"/>
                </a:solidFill>
                <a:latin typeface="Consolas"/>
              </a:rPr>
              <a:t>AS</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$body$ </a:t>
            </a:r>
            <a:br>
              <a:rPr lang="en-US" sz="700" dirty="0">
                <a:solidFill>
                  <a:srgbClr val="000000"/>
                </a:solidFill>
                <a:latin typeface="Consolas"/>
              </a:rPr>
            </a:br>
            <a:r>
              <a:rPr lang="en-US" sz="700" dirty="0">
                <a:solidFill>
                  <a:srgbClr val="0000FF"/>
                </a:solidFill>
                <a:latin typeface="Consolas"/>
              </a:rPr>
              <a:t>DECLARE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table_fields_to_check</a:t>
            </a:r>
            <a:r>
              <a:rPr lang="en-US" sz="700" dirty="0">
                <a:solidFill>
                  <a:srgbClr val="000000"/>
                </a:solidFill>
                <a:latin typeface="Consolas"/>
              </a:rPr>
              <a:t> RECORD;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found_record</a:t>
            </a:r>
            <a:r>
              <a:rPr lang="en-US" sz="700" dirty="0">
                <a:solidFill>
                  <a:srgbClr val="000000"/>
                </a:solidFill>
                <a:latin typeface="Consolas"/>
              </a:rPr>
              <a:t> RECORD; </a:t>
            </a:r>
            <a:br>
              <a:rPr lang="en-US" sz="700" dirty="0">
                <a:solidFill>
                  <a:srgbClr val="000000"/>
                </a:solidFill>
                <a:latin typeface="Consolas"/>
              </a:rPr>
            </a:br>
            <a:r>
              <a:rPr lang="en-US" sz="700" dirty="0">
                <a:solidFill>
                  <a:srgbClr val="0000FF"/>
                </a:solidFill>
                <a:latin typeface="Consolas"/>
              </a:rPr>
              <a:t>BEGIN</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FOR</a:t>
            </a:r>
            <a:r>
              <a:rPr lang="en-US" sz="700" dirty="0">
                <a:solidFill>
                  <a:srgbClr val="000000"/>
                </a:solidFill>
                <a:latin typeface="Consolas"/>
              </a:rPr>
              <a:t> </a:t>
            </a:r>
            <a:r>
              <a:rPr lang="en-US" sz="700" dirty="0" err="1">
                <a:solidFill>
                  <a:srgbClr val="000000"/>
                </a:solidFill>
                <a:latin typeface="Consolas"/>
              </a:rPr>
              <a:t>table_fields_to_check</a:t>
            </a:r>
            <a:r>
              <a:rPr lang="en-US" sz="700" dirty="0">
                <a:solidFill>
                  <a:srgbClr val="000000"/>
                </a:solidFill>
                <a:latin typeface="Consolas"/>
              </a:rPr>
              <a:t> </a:t>
            </a:r>
            <a:r>
              <a:rPr lang="en-US" sz="700" dirty="0">
                <a:solidFill>
                  <a:srgbClr val="808080"/>
                </a:solidFill>
                <a:latin typeface="Consolas"/>
              </a:rPr>
              <a:t>IN</a:t>
            </a:r>
            <a:r>
              <a:rPr lang="en-US" sz="700" dirty="0">
                <a:solidFill>
                  <a:srgbClr val="000000"/>
                </a:solidFill>
                <a:latin typeface="Consolas"/>
              </a:rPr>
              <a:t> </a:t>
            </a:r>
            <a:r>
              <a:rPr lang="en-US" sz="700" dirty="0">
                <a:solidFill>
                  <a:srgbClr val="0000FF"/>
                </a:solidFill>
                <a:latin typeface="Consolas"/>
              </a:rPr>
              <a:t>SELECT</a:t>
            </a:r>
            <a:r>
              <a:rPr lang="en-US" sz="700" dirty="0">
                <a:solidFill>
                  <a:srgbClr val="000000"/>
                </a:solidFill>
                <a:latin typeface="Consolas"/>
              </a:rPr>
              <a:t> </a:t>
            </a:r>
            <a:r>
              <a:rPr lang="en-US" sz="700" dirty="0" err="1">
                <a:solidFill>
                  <a:srgbClr val="000000"/>
                </a:solidFill>
                <a:latin typeface="Consolas"/>
              </a:rPr>
              <a:t>pg_namespace.nspname</a:t>
            </a:r>
            <a:r>
              <a:rPr lang="en-US" sz="700" dirty="0">
                <a:solidFill>
                  <a:srgbClr val="000000"/>
                </a:solidFill>
                <a:latin typeface="Consolas"/>
              </a:rPr>
              <a:t>, </a:t>
            </a:r>
            <a:r>
              <a:rPr lang="en-US" sz="700" dirty="0" err="1">
                <a:solidFill>
                  <a:srgbClr val="000000"/>
                </a:solidFill>
                <a:latin typeface="Consolas"/>
              </a:rPr>
              <a:t>pg_class.relname</a:t>
            </a:r>
            <a:r>
              <a:rPr lang="en-US" sz="700" dirty="0" smtClean="0">
                <a:solidFill>
                  <a:srgbClr val="000000"/>
                </a:solidFill>
                <a:latin typeface="Consolas"/>
              </a:rPr>
              <a:t>,</a:t>
            </a:r>
            <a:br>
              <a:rPr lang="en-US" sz="700" dirty="0" smtClean="0">
                <a:solidFill>
                  <a:srgbClr val="000000"/>
                </a:solidFill>
                <a:latin typeface="Consolas"/>
              </a:rPr>
            </a:br>
            <a:r>
              <a:rPr lang="en-US" sz="700" dirty="0">
                <a:solidFill>
                  <a:srgbClr val="000000"/>
                </a:solidFill>
                <a:latin typeface="Consolas"/>
              </a:rPr>
              <a:t>        </a:t>
            </a:r>
            <a:r>
              <a:rPr lang="en-US" sz="700" dirty="0" err="1" smtClean="0">
                <a:solidFill>
                  <a:srgbClr val="000000"/>
                </a:solidFill>
                <a:latin typeface="Consolas"/>
              </a:rPr>
              <a:t>pg_attribute.attname</a:t>
            </a:r>
            <a:r>
              <a:rPr lang="en-US" sz="700" dirty="0">
                <a:solidFill>
                  <a:srgbClr val="000000"/>
                </a:solidFill>
                <a:latin typeface="Consolas"/>
              </a:rPr>
              <a:t>, </a:t>
            </a:r>
            <a:r>
              <a:rPr lang="en-US" sz="700" dirty="0" err="1">
                <a:solidFill>
                  <a:srgbClr val="000000"/>
                </a:solidFill>
                <a:latin typeface="Consolas"/>
              </a:rPr>
              <a:t>pg_type.typname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FROM</a:t>
            </a:r>
            <a:r>
              <a:rPr lang="en-US" sz="700" dirty="0">
                <a:solidFill>
                  <a:srgbClr val="000000"/>
                </a:solidFill>
                <a:latin typeface="Consolas"/>
              </a:rPr>
              <a:t> </a:t>
            </a:r>
            <a:r>
              <a:rPr lang="en-US" sz="700" dirty="0" err="1">
                <a:solidFill>
                  <a:srgbClr val="000000"/>
                </a:solidFill>
                <a:latin typeface="Consolas"/>
              </a:rPr>
              <a:t>pg_catalog.pg_class</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8080"/>
                </a:solidFill>
                <a:latin typeface="Consolas"/>
              </a:rPr>
              <a:t>LEFT</a:t>
            </a:r>
            <a:r>
              <a:rPr lang="en-US" sz="700" dirty="0">
                <a:solidFill>
                  <a:srgbClr val="000000"/>
                </a:solidFill>
                <a:latin typeface="Consolas"/>
              </a:rPr>
              <a:t> </a:t>
            </a:r>
            <a:r>
              <a:rPr lang="en-US" sz="700" dirty="0">
                <a:solidFill>
                  <a:srgbClr val="808080"/>
                </a:solidFill>
                <a:latin typeface="Consolas"/>
              </a:rPr>
              <a:t>JOIN</a:t>
            </a:r>
            <a:r>
              <a:rPr lang="en-US" sz="700" dirty="0">
                <a:solidFill>
                  <a:srgbClr val="000000"/>
                </a:solidFill>
                <a:latin typeface="Consolas"/>
              </a:rPr>
              <a:t> </a:t>
            </a:r>
            <a:r>
              <a:rPr lang="en-US" sz="700" dirty="0" err="1">
                <a:solidFill>
                  <a:srgbClr val="000000"/>
                </a:solidFill>
                <a:latin typeface="Consolas"/>
              </a:rPr>
              <a:t>pg_catalog.pg_namespace</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a:solidFill>
                  <a:srgbClr val="000000"/>
                </a:solidFill>
                <a:latin typeface="Consolas"/>
              </a:rPr>
              <a:t>            </a:t>
            </a:r>
            <a:r>
              <a:rPr lang="en-US" sz="700" dirty="0" smtClean="0">
                <a:solidFill>
                  <a:srgbClr val="0000FF"/>
                </a:solidFill>
                <a:latin typeface="Consolas"/>
              </a:rPr>
              <a:t>ON</a:t>
            </a:r>
            <a:r>
              <a:rPr lang="en-US" sz="700" dirty="0" smtClean="0">
                <a:solidFill>
                  <a:srgbClr val="000000"/>
                </a:solidFill>
                <a:latin typeface="Consolas"/>
              </a:rPr>
              <a:t> </a:t>
            </a:r>
            <a:r>
              <a:rPr lang="en-US" sz="700" dirty="0" err="1">
                <a:solidFill>
                  <a:srgbClr val="000000"/>
                </a:solidFill>
                <a:latin typeface="Consolas"/>
              </a:rPr>
              <a:t>pg_class.relnamespace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pg_namespace.oid</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8080"/>
                </a:solidFill>
                <a:latin typeface="Consolas"/>
              </a:rPr>
              <a:t>LEFT</a:t>
            </a:r>
            <a:r>
              <a:rPr lang="en-US" sz="700" dirty="0">
                <a:solidFill>
                  <a:srgbClr val="000000"/>
                </a:solidFill>
                <a:latin typeface="Consolas"/>
              </a:rPr>
              <a:t> </a:t>
            </a:r>
            <a:r>
              <a:rPr lang="en-US" sz="700" dirty="0">
                <a:solidFill>
                  <a:srgbClr val="808080"/>
                </a:solidFill>
                <a:latin typeface="Consolas"/>
              </a:rPr>
              <a:t>JOIN</a:t>
            </a:r>
            <a:r>
              <a:rPr lang="en-US" sz="700" dirty="0">
                <a:solidFill>
                  <a:srgbClr val="000000"/>
                </a:solidFill>
                <a:latin typeface="Consolas"/>
              </a:rPr>
              <a:t> </a:t>
            </a:r>
            <a:r>
              <a:rPr lang="en-US" sz="700" dirty="0" err="1">
                <a:solidFill>
                  <a:srgbClr val="000000"/>
                </a:solidFill>
                <a:latin typeface="Consolas"/>
              </a:rPr>
              <a:t>pg_catalog.pg_attribute</a:t>
            </a:r>
            <a:r>
              <a:rPr lang="en-US" sz="700" dirty="0">
                <a:solidFill>
                  <a:srgbClr val="000000"/>
                </a:solidFill>
                <a:latin typeface="Consolas"/>
              </a:rPr>
              <a:t> </a:t>
            </a:r>
            <a:r>
              <a:rPr lang="en-US" sz="700" dirty="0">
                <a:solidFill>
                  <a:srgbClr val="0000FF"/>
                </a:solidFill>
                <a:latin typeface="Consolas"/>
              </a:rPr>
              <a:t>ON</a:t>
            </a:r>
            <a:r>
              <a:rPr lang="en-US" sz="700" dirty="0">
                <a:solidFill>
                  <a:srgbClr val="000000"/>
                </a:solidFill>
                <a:latin typeface="Consolas"/>
              </a:rPr>
              <a:t> </a:t>
            </a:r>
            <a:r>
              <a:rPr lang="en-US" sz="700" dirty="0" err="1">
                <a:solidFill>
                  <a:srgbClr val="000000"/>
                </a:solidFill>
                <a:latin typeface="Consolas"/>
              </a:rPr>
              <a:t>pg_class.oid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pg_attribute.attrelid</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808080"/>
                </a:solidFill>
                <a:latin typeface="Consolas"/>
              </a:rPr>
              <a:t>LEFT</a:t>
            </a:r>
            <a:r>
              <a:rPr lang="en-US" sz="700" dirty="0">
                <a:solidFill>
                  <a:srgbClr val="000000"/>
                </a:solidFill>
                <a:latin typeface="Consolas"/>
              </a:rPr>
              <a:t> </a:t>
            </a:r>
            <a:r>
              <a:rPr lang="en-US" sz="700" dirty="0">
                <a:solidFill>
                  <a:srgbClr val="808080"/>
                </a:solidFill>
                <a:latin typeface="Consolas"/>
              </a:rPr>
              <a:t>JOIN</a:t>
            </a:r>
            <a:r>
              <a:rPr lang="en-US" sz="700" dirty="0">
                <a:solidFill>
                  <a:srgbClr val="000000"/>
                </a:solidFill>
                <a:latin typeface="Consolas"/>
              </a:rPr>
              <a:t> </a:t>
            </a:r>
            <a:r>
              <a:rPr lang="en-US" sz="700" dirty="0" err="1">
                <a:solidFill>
                  <a:srgbClr val="000000"/>
                </a:solidFill>
                <a:latin typeface="Consolas"/>
              </a:rPr>
              <a:t>pg_catalog.pg_type</a:t>
            </a:r>
            <a:r>
              <a:rPr lang="en-US" sz="700" dirty="0">
                <a:solidFill>
                  <a:srgbClr val="000000"/>
                </a:solidFill>
                <a:latin typeface="Consolas"/>
              </a:rPr>
              <a:t> </a:t>
            </a:r>
            <a:r>
              <a:rPr lang="en-US" sz="700" dirty="0">
                <a:solidFill>
                  <a:srgbClr val="0000FF"/>
                </a:solidFill>
                <a:latin typeface="Consolas"/>
              </a:rPr>
              <a:t>ON</a:t>
            </a:r>
            <a:r>
              <a:rPr lang="en-US" sz="700" dirty="0">
                <a:solidFill>
                  <a:srgbClr val="000000"/>
                </a:solidFill>
                <a:latin typeface="Consolas"/>
              </a:rPr>
              <a:t> </a:t>
            </a:r>
            <a:r>
              <a:rPr lang="en-US" sz="700" dirty="0" err="1">
                <a:solidFill>
                  <a:srgbClr val="000000"/>
                </a:solidFill>
                <a:latin typeface="Consolas"/>
              </a:rPr>
              <a:t>pg_attribute.atttypid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pg_type.oid</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WHERE</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err="1">
                <a:solidFill>
                  <a:srgbClr val="000000"/>
                </a:solidFill>
                <a:latin typeface="Consolas"/>
              </a:rPr>
              <a:t>pg_class.relkind</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'r'</a:t>
            </a: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br>
              <a:rPr lang="en-US" sz="700" dirty="0" smtClean="0">
                <a:solidFill>
                  <a:srgbClr val="000000"/>
                </a:solidFill>
                <a:latin typeface="Consolas"/>
              </a:rPr>
            </a:br>
            <a:r>
              <a:rPr lang="en-US" sz="700" dirty="0">
                <a:solidFill>
                  <a:srgbClr val="000000"/>
                </a:solidFill>
                <a:latin typeface="Consolas"/>
              </a:rPr>
              <a:t>            </a:t>
            </a:r>
            <a:r>
              <a:rPr lang="en-US" sz="700" dirty="0" err="1" smtClean="0">
                <a:solidFill>
                  <a:srgbClr val="000000"/>
                </a:solidFill>
                <a:latin typeface="Consolas"/>
              </a:rPr>
              <a:t>pg_namespace.nspname</a:t>
            </a:r>
            <a:r>
              <a:rPr lang="en-US" sz="700" dirty="0" smtClean="0">
                <a:solidFill>
                  <a:srgbClr val="000000"/>
                </a:solidFill>
                <a:latin typeface="Consolas"/>
              </a:rPr>
              <a:t> </a:t>
            </a:r>
            <a:r>
              <a:rPr lang="en-US" sz="700" dirty="0">
                <a:solidFill>
                  <a:srgbClr val="000000"/>
                </a:solidFill>
                <a:latin typeface="Consolas"/>
              </a:rPr>
              <a:t>!</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a:t>
            </a:r>
            <a:r>
              <a:rPr lang="en-US" sz="700" dirty="0" err="1">
                <a:solidFill>
                  <a:srgbClr val="FF0000"/>
                </a:solidFill>
                <a:latin typeface="Consolas"/>
              </a:rPr>
              <a:t>pg_catalog|information_schema|pg_temp</a:t>
            </a:r>
            <a:r>
              <a:rPr lang="en-US" sz="700" dirty="0">
                <a:solidFill>
                  <a:srgbClr val="FF0000"/>
                </a:solidFill>
                <a:latin typeface="Consolas"/>
              </a:rPr>
              <a:t>_.*)'</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r>
              <a:rPr lang="en-US" sz="700" dirty="0" err="1">
                <a:solidFill>
                  <a:srgbClr val="000000"/>
                </a:solidFill>
                <a:latin typeface="Consolas"/>
              </a:rPr>
              <a:t>pg_type.typname</a:t>
            </a:r>
            <a:r>
              <a:rPr lang="en-US" sz="700" dirty="0">
                <a:solidFill>
                  <a:srgbClr val="000000"/>
                </a:solidFill>
                <a:latin typeface="Consolas"/>
              </a:rPr>
              <a:t> </a:t>
            </a:r>
            <a:r>
              <a:rPr lang="en-US" sz="700" dirty="0">
                <a:solidFill>
                  <a:srgbClr val="808080"/>
                </a:solidFill>
                <a:latin typeface="Consolas"/>
              </a:rPr>
              <a:t>IN</a:t>
            </a:r>
            <a:r>
              <a:rPr lang="en-US" sz="700" dirty="0">
                <a:solidFill>
                  <a:srgbClr val="000000"/>
                </a:solidFill>
                <a:latin typeface="Consolas"/>
              </a:rPr>
              <a:t> (</a:t>
            </a:r>
            <a:r>
              <a:rPr lang="en-US" sz="700" dirty="0">
                <a:solidFill>
                  <a:srgbClr val="FF0000"/>
                </a:solidFill>
                <a:latin typeface="Consolas"/>
              </a:rPr>
              <a:t>'varchar'</a:t>
            </a:r>
            <a:r>
              <a:rPr lang="en-US" sz="700" dirty="0">
                <a:solidFill>
                  <a:srgbClr val="000000"/>
                </a:solidFill>
                <a:latin typeface="Consolas"/>
              </a:rPr>
              <a:t>, </a:t>
            </a:r>
            <a:r>
              <a:rPr lang="en-US" sz="700" dirty="0">
                <a:solidFill>
                  <a:srgbClr val="FF0000"/>
                </a:solidFill>
                <a:latin typeface="Consolas"/>
              </a:rPr>
              <a:t>'</a:t>
            </a:r>
            <a:r>
              <a:rPr lang="en-US" sz="700" dirty="0" err="1">
                <a:solidFill>
                  <a:srgbClr val="FF0000"/>
                </a:solidFill>
                <a:latin typeface="Consolas"/>
              </a:rPr>
              <a:t>bpchar</a:t>
            </a:r>
            <a:r>
              <a:rPr lang="en-US" sz="700" dirty="0">
                <a:solidFill>
                  <a:srgbClr val="FF0000"/>
                </a:solidFill>
                <a:latin typeface="Consolas"/>
              </a:rPr>
              <a:t>'</a:t>
            </a:r>
            <a:r>
              <a:rPr lang="en-US" sz="700" dirty="0">
                <a:solidFill>
                  <a:srgbClr val="000000"/>
                </a:solidFill>
                <a:latin typeface="Consolas"/>
              </a:rPr>
              <a:t>, </a:t>
            </a:r>
            <a:r>
              <a:rPr lang="en-US" sz="700" dirty="0">
                <a:solidFill>
                  <a:srgbClr val="FF0000"/>
                </a:solidFill>
                <a:latin typeface="Consolas"/>
              </a:rPr>
              <a:t>'text'</a:t>
            </a:r>
            <a:r>
              <a:rPr lang="en-US" sz="700" dirty="0">
                <a:solidFill>
                  <a:srgbClr val="000000"/>
                </a:solidFill>
                <a:latin typeface="Consolas"/>
              </a:rPr>
              <a:t>, </a:t>
            </a:r>
            <a:r>
              <a:rPr lang="en-US" sz="700" dirty="0">
                <a:solidFill>
                  <a:srgbClr val="FF0000"/>
                </a:solidFill>
                <a:latin typeface="Consolas"/>
              </a:rPr>
              <a:t>'name'</a:t>
            </a:r>
            <a:r>
              <a:rPr lang="en-US" sz="700" dirty="0">
                <a:solidFill>
                  <a:srgbClr val="000000"/>
                </a:solidFill>
                <a:latin typeface="Consolas"/>
              </a:rPr>
              <a:t>, </a:t>
            </a:r>
            <a:r>
              <a:rPr lang="en-US" sz="700" dirty="0">
                <a:solidFill>
                  <a:srgbClr val="FF0000"/>
                </a:solidFill>
                <a:latin typeface="Consolas"/>
              </a:rPr>
              <a:t>'_text'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808080"/>
                </a:solidFill>
                <a:latin typeface="Consolas"/>
              </a:rPr>
              <a:t>AND</a:t>
            </a:r>
            <a:r>
              <a:rPr lang="en-US" sz="700" dirty="0" smtClean="0">
                <a:solidFill>
                  <a:srgbClr val="000000"/>
                </a:solidFill>
                <a:latin typeface="Consolas"/>
              </a:rPr>
              <a:t> </a:t>
            </a:r>
            <a:r>
              <a:rPr lang="en-US" sz="700" dirty="0" err="1">
                <a:solidFill>
                  <a:srgbClr val="000000"/>
                </a:solidFill>
                <a:latin typeface="Consolas"/>
              </a:rPr>
              <a:t>pg_attribute.attndims</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b="1" dirty="0">
                <a:solidFill>
                  <a:srgbClr val="800000"/>
                </a:solidFill>
                <a:latin typeface="Consolas"/>
              </a:rPr>
              <a:t>0</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LOOP </a:t>
            </a:r>
            <a:r>
              <a:rPr lang="en-US" sz="700" dirty="0">
                <a:solidFill>
                  <a:srgbClr val="000000"/>
                </a:solidFill>
                <a:latin typeface="Consolas"/>
              </a:rPr>
              <a:t/>
            </a:r>
            <a:br>
              <a:rPr lang="en-US" sz="700" dirty="0">
                <a:solidFill>
                  <a:srgbClr val="000000"/>
                </a:solidFill>
                <a:latin typeface="Consolas"/>
              </a:rPr>
            </a:br>
            <a:r>
              <a:rPr lang="en-US" sz="700" dirty="0" smtClean="0">
                <a:solidFill>
                  <a:srgbClr val="000000"/>
                </a:solidFill>
                <a:latin typeface="Consolas"/>
              </a:rPr>
              <a:t/>
            </a:r>
            <a:br>
              <a:rPr lang="en-US" sz="700" dirty="0" smtClean="0">
                <a:solidFill>
                  <a:srgbClr val="000000"/>
                </a:solidFill>
                <a:latin typeface="Consolas"/>
              </a:rPr>
            </a:br>
            <a:r>
              <a:rPr lang="en-US" sz="700" dirty="0">
                <a:solidFill>
                  <a:srgbClr val="000000"/>
                </a:solidFill>
                <a:latin typeface="Consolas"/>
              </a:rPr>
              <a:t>    </a:t>
            </a:r>
            <a:r>
              <a:rPr lang="en-US" sz="700" dirty="0" smtClean="0">
                <a:solidFill>
                  <a:srgbClr val="00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r>
              <a:rPr lang="en-US" sz="700" dirty="0">
                <a:solidFill>
                  <a:srgbClr val="0000FF"/>
                </a:solidFill>
                <a:latin typeface="Consolas"/>
              </a:rPr>
              <a:t>END</a:t>
            </a:r>
            <a:r>
              <a:rPr lang="en-US" sz="700" dirty="0">
                <a:solidFill>
                  <a:srgbClr val="000000"/>
                </a:solidFill>
                <a:latin typeface="Consolas"/>
              </a:rPr>
              <a:t> LOOP; </a:t>
            </a:r>
            <a:br>
              <a:rPr lang="en-US" sz="700" dirty="0">
                <a:solidFill>
                  <a:srgbClr val="000000"/>
                </a:solidFill>
                <a:latin typeface="Consolas"/>
              </a:rPr>
            </a:br>
            <a:r>
              <a:rPr lang="en-US" sz="700" dirty="0" smtClean="0">
                <a:solidFill>
                  <a:srgbClr val="0000FF"/>
                </a:solidFill>
                <a:latin typeface="Consolas"/>
              </a:rPr>
              <a:t>END</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$body$ </a:t>
            </a:r>
            <a:br>
              <a:rPr lang="en-US" sz="700" dirty="0">
                <a:solidFill>
                  <a:srgbClr val="000000"/>
                </a:solidFill>
                <a:latin typeface="Consolas"/>
              </a:rPr>
            </a:br>
            <a:r>
              <a:rPr lang="en-US" sz="700" dirty="0">
                <a:solidFill>
                  <a:srgbClr val="000000"/>
                </a:solidFill>
                <a:latin typeface="Consolas"/>
              </a:rPr>
              <a:t>LANGUAGE </a:t>
            </a:r>
            <a:r>
              <a:rPr lang="en-US" sz="700" dirty="0">
                <a:solidFill>
                  <a:srgbClr val="FF0000"/>
                </a:solidFill>
                <a:latin typeface="Consolas"/>
              </a:rPr>
              <a:t>'</a:t>
            </a:r>
            <a:r>
              <a:rPr lang="en-US" sz="700" dirty="0" err="1">
                <a:solidFill>
                  <a:srgbClr val="FF0000"/>
                </a:solidFill>
                <a:latin typeface="Consolas"/>
              </a:rPr>
              <a:t>plpgsql</a:t>
            </a:r>
            <a:r>
              <a:rPr lang="en-US" sz="700" dirty="0">
                <a:solidFill>
                  <a:srgbClr val="FF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smtClean="0">
                <a:solidFill>
                  <a:srgbClr val="000000"/>
                </a:solidFill>
                <a:latin typeface="Consolas"/>
              </a:rPr>
              <a:t>CALLED </a:t>
            </a:r>
            <a:r>
              <a:rPr lang="en-US" sz="700" dirty="0">
                <a:solidFill>
                  <a:srgbClr val="0000FF"/>
                </a:solidFill>
                <a:latin typeface="Consolas"/>
              </a:rPr>
              <a:t>ON</a:t>
            </a:r>
            <a:r>
              <a:rPr lang="en-US" sz="700" dirty="0">
                <a:solidFill>
                  <a:srgbClr val="000000"/>
                </a:solidFill>
                <a:latin typeface="Consolas"/>
              </a:rPr>
              <a:t> </a:t>
            </a:r>
            <a:r>
              <a:rPr lang="en-US" sz="700" dirty="0">
                <a:solidFill>
                  <a:srgbClr val="0000FF"/>
                </a:solidFill>
                <a:latin typeface="Consolas"/>
              </a:rPr>
              <a:t>NULL</a:t>
            </a:r>
            <a:r>
              <a:rPr lang="en-US" sz="700" dirty="0">
                <a:solidFill>
                  <a:srgbClr val="000000"/>
                </a:solidFill>
                <a:latin typeface="Consolas"/>
              </a:rPr>
              <a:t> INPUT </a:t>
            </a:r>
            <a:r>
              <a:rPr lang="en-US" sz="700" dirty="0" smtClean="0">
                <a:solidFill>
                  <a:srgbClr val="000000"/>
                </a:solidFill>
                <a:latin typeface="Consolas"/>
              </a:rPr>
              <a:t>SECURITY DEFINER;</a:t>
            </a:r>
            <a:endParaRPr lang="en-US" sz="700" dirty="0">
              <a:latin typeface="Consolas"/>
            </a:endParaRPr>
          </a:p>
        </p:txBody>
      </p:sp>
      <p:sp>
        <p:nvSpPr>
          <p:cNvPr id="5" name="Date Placeholder 4"/>
          <p:cNvSpPr>
            <a:spLocks noGrp="1"/>
          </p:cNvSpPr>
          <p:nvPr>
            <p:ph type="dt" sz="half" idx="15"/>
          </p:nvPr>
        </p:nvSpPr>
        <p:spPr/>
        <p:txBody>
          <a:bodyPr/>
          <a:lstStyle/>
          <a:p>
            <a:r>
              <a:rPr lang="en-US" dirty="0"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15</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78865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tools.find_non_ascii_values</a:t>
            </a:r>
            <a:r>
              <a:rPr lang="en-US" dirty="0"/>
              <a:t>() – part </a:t>
            </a:r>
            <a:r>
              <a:rPr lang="en-US" dirty="0" smtClean="0"/>
              <a:t>2</a:t>
            </a:r>
            <a:endParaRPr lang="en-US" dirty="0"/>
          </a:p>
        </p:txBody>
      </p:sp>
      <p:sp>
        <p:nvSpPr>
          <p:cNvPr id="3" name="Content Placeholder 2"/>
          <p:cNvSpPr>
            <a:spLocks noGrp="1"/>
          </p:cNvSpPr>
          <p:nvPr>
            <p:ph sz="quarter" idx="13"/>
          </p:nvPr>
        </p:nvSpPr>
        <p:spPr/>
        <p:txBody>
          <a:bodyPr>
            <a:normAutofit fontScale="62500" lnSpcReduction="20000"/>
          </a:bodyPr>
          <a:lstStyle/>
          <a:p>
            <a:r>
              <a:rPr lang="en-US" dirty="0" smtClean="0"/>
              <a:t>:</a:t>
            </a:r>
            <a:r>
              <a:rPr lang="en-US" dirty="0" err="1" smtClean="0"/>
              <a:t>ascii</a:t>
            </a:r>
            <a:r>
              <a:rPr lang="en-US" dirty="0" smtClean="0"/>
              <a:t>: Matches </a:t>
            </a:r>
            <a:r>
              <a:rPr lang="en-US" dirty="0" err="1" smtClean="0"/>
              <a:t>ascii</a:t>
            </a:r>
            <a:r>
              <a:rPr lang="en-US" dirty="0" smtClean="0"/>
              <a:t> characters</a:t>
            </a:r>
          </a:p>
          <a:p>
            <a:r>
              <a:rPr lang="en-US" dirty="0" smtClean="0"/>
              <a:t>[] The bracket expression is a list of characters.</a:t>
            </a:r>
          </a:p>
          <a:p>
            <a:r>
              <a:rPr lang="en-US" dirty="0"/>
              <a:t>^ </a:t>
            </a:r>
            <a:r>
              <a:rPr lang="en-US" dirty="0" smtClean="0"/>
              <a:t>If the list starts with ^, it matches any single character </a:t>
            </a:r>
            <a:r>
              <a:rPr lang="en-US" b="1" dirty="0" smtClean="0"/>
              <a:t>not</a:t>
            </a:r>
            <a:r>
              <a:rPr lang="en-US" dirty="0" smtClean="0"/>
              <a:t> from the rest of the list.</a:t>
            </a:r>
            <a:endParaRPr lang="en-US" dirty="0"/>
          </a:p>
          <a:p>
            <a:r>
              <a:rPr lang="en-US" dirty="0"/>
              <a:t>~ Matches regular expression, case sensitive</a:t>
            </a:r>
          </a:p>
          <a:p>
            <a:r>
              <a:rPr lang="en-US" dirty="0" err="1" smtClean="0"/>
              <a:t>quote_literal</a:t>
            </a:r>
            <a:r>
              <a:rPr lang="en-US" dirty="0" smtClean="0"/>
              <a:t>(string) Quotes the string with ‘’ for textual usage.</a:t>
            </a:r>
          </a:p>
          <a:p>
            <a:r>
              <a:rPr lang="en-US" dirty="0" err="1" smtClean="0"/>
              <a:t>quote_ident</a:t>
            </a:r>
            <a:r>
              <a:rPr lang="en-US" dirty="0" smtClean="0"/>
              <a:t>(string) Quotes the string with “” for schema/table/field name usage.</a:t>
            </a:r>
          </a:p>
          <a:p>
            <a:r>
              <a:rPr lang="en-US" dirty="0" smtClean="0"/>
              <a:t>For additional shorthand </a:t>
            </a:r>
            <a:r>
              <a:rPr lang="en-US" dirty="0" err="1" smtClean="0"/>
              <a:t>posix</a:t>
            </a:r>
            <a:r>
              <a:rPr lang="en-US" dirty="0" smtClean="0"/>
              <a:t> matches see:</a:t>
            </a:r>
            <a:br>
              <a:rPr lang="en-US" dirty="0" smtClean="0"/>
            </a:br>
            <a:r>
              <a:rPr lang="en-US" dirty="0">
                <a:hlinkClick r:id="rId3"/>
              </a:rPr>
              <a:t>http://</a:t>
            </a:r>
            <a:r>
              <a:rPr lang="en-US" dirty="0" smtClean="0">
                <a:hlinkClick r:id="rId3"/>
              </a:rPr>
              <a:t>www.postgresql.org/docs/9.2/static/functions-matching.html#POSIX-CLASS-SHORTHAND-ESCAPES-TABLE</a:t>
            </a:r>
            <a:endParaRPr lang="en-US" dirty="0"/>
          </a:p>
          <a:p>
            <a:endParaRPr lang="en-US" dirty="0"/>
          </a:p>
        </p:txBody>
      </p:sp>
      <p:sp>
        <p:nvSpPr>
          <p:cNvPr id="4" name="Content Placeholder 3"/>
          <p:cNvSpPr>
            <a:spLocks noGrp="1"/>
          </p:cNvSpPr>
          <p:nvPr>
            <p:ph sz="quarter" idx="14"/>
          </p:nvPr>
        </p:nvSpPr>
        <p:spPr/>
        <p:txBody>
          <a:bodyPr>
            <a:noAutofit/>
          </a:bodyPr>
          <a:lstStyle/>
          <a:p>
            <a:pPr marL="0" indent="0">
              <a:buNone/>
            </a:pPr>
            <a:r>
              <a:rPr lang="en-US" sz="700" dirty="0" smtClean="0">
                <a:solidFill>
                  <a:srgbClr val="000000"/>
                </a:solidFill>
                <a:latin typeface="Consolas"/>
              </a:rPr>
              <a:t>………</a:t>
            </a: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br>
              <a:rPr lang="en-US" sz="700" dirty="0">
                <a:solidFill>
                  <a:srgbClr val="000000"/>
                </a:solidFill>
                <a:latin typeface="Consolas"/>
              </a:rPr>
            </a:br>
            <a:r>
              <a:rPr lang="en-US" sz="700" dirty="0" smtClean="0">
                <a:solidFill>
                  <a:srgbClr val="0000FF"/>
                </a:solidFill>
                <a:latin typeface="Consolas"/>
              </a:rPr>
              <a:t>RETURN</a:t>
            </a:r>
            <a:r>
              <a:rPr lang="en-US" sz="700" dirty="0" smtClean="0">
                <a:solidFill>
                  <a:srgbClr val="000000"/>
                </a:solidFill>
                <a:latin typeface="Consolas"/>
              </a:rPr>
              <a:t> </a:t>
            </a:r>
            <a:r>
              <a:rPr lang="en-US" sz="700" dirty="0">
                <a:solidFill>
                  <a:srgbClr val="000000"/>
                </a:solidFill>
                <a:latin typeface="Consolas"/>
              </a:rPr>
              <a:t>QUERY </a:t>
            </a:r>
            <a:r>
              <a:rPr lang="en-US" sz="700" dirty="0">
                <a:solidFill>
                  <a:srgbClr val="0000FF"/>
                </a:solidFill>
                <a:latin typeface="Consolas"/>
              </a:rPr>
              <a:t>EXECUTE</a:t>
            </a:r>
            <a:r>
              <a:rPr lang="en-US" sz="700" dirty="0">
                <a:solidFill>
                  <a:srgbClr val="000000"/>
                </a:solidFill>
                <a:latin typeface="Consolas"/>
              </a:rPr>
              <a:t> </a:t>
            </a:r>
            <a:r>
              <a:rPr lang="en-US" sz="700" dirty="0">
                <a:solidFill>
                  <a:srgbClr val="FF0000"/>
                </a:solidFill>
                <a:latin typeface="Consolas"/>
              </a:rPr>
              <a:t>'SELECT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smtClean="0">
                <a:solidFill>
                  <a:srgbClr val="000000"/>
                </a:solidFill>
                <a:latin typeface="Consolas"/>
              </a:rPr>
              <a:t>quote_literal</a:t>
            </a:r>
            <a:r>
              <a:rPr lang="en-US" sz="700" dirty="0" smtClean="0">
                <a:solidFill>
                  <a:srgbClr val="000000"/>
                </a:solidFill>
                <a:latin typeface="Consolas"/>
              </a:rPr>
              <a:t>(</a:t>
            </a:r>
            <a:r>
              <a:rPr lang="en-US" sz="700" dirty="0" err="1" smtClean="0">
                <a:solidFill>
                  <a:srgbClr val="000000"/>
                </a:solidFill>
                <a:latin typeface="Consolas"/>
              </a:rPr>
              <a:t>table_fields_to_check.nspname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'::NAME AS </a:t>
            </a:r>
            <a:r>
              <a:rPr lang="en-US" sz="700" dirty="0" err="1">
                <a:solidFill>
                  <a:srgbClr val="FF0000"/>
                </a:solidFill>
                <a:latin typeface="Consolas"/>
              </a:rPr>
              <a:t>schema_name</a:t>
            </a:r>
            <a:r>
              <a:rPr lang="en-US" sz="700" dirty="0">
                <a:solidFill>
                  <a:srgbClr val="FF0000"/>
                </a:solidFill>
                <a:latin typeface="Consolas"/>
              </a:rPr>
              <a:t>,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smtClean="0">
                <a:solidFill>
                  <a:srgbClr val="000000"/>
                </a:solidFill>
                <a:latin typeface="Consolas"/>
              </a:rPr>
              <a:t>quote_literal</a:t>
            </a:r>
            <a:r>
              <a:rPr lang="en-US" sz="700" dirty="0" smtClean="0">
                <a:solidFill>
                  <a:srgbClr val="000000"/>
                </a:solidFill>
                <a:latin typeface="Consolas"/>
              </a:rPr>
              <a:t>(</a:t>
            </a:r>
            <a:r>
              <a:rPr lang="en-US" sz="700" dirty="0" err="1" smtClean="0">
                <a:solidFill>
                  <a:srgbClr val="000000"/>
                </a:solidFill>
                <a:latin typeface="Consolas"/>
              </a:rPr>
              <a:t>table_fields_to_check.relname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'::NAME AS </a:t>
            </a:r>
            <a:r>
              <a:rPr lang="en-US" sz="700" dirty="0" err="1">
                <a:solidFill>
                  <a:srgbClr val="FF0000"/>
                </a:solidFill>
                <a:latin typeface="Consolas"/>
              </a:rPr>
              <a:t>table_name</a:t>
            </a:r>
            <a:r>
              <a:rPr lang="en-US" sz="700" dirty="0">
                <a:solidFill>
                  <a:srgbClr val="FF0000"/>
                </a:solidFill>
                <a:latin typeface="Consolas"/>
              </a:rPr>
              <a:t>,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smtClean="0">
                <a:solidFill>
                  <a:srgbClr val="000000"/>
                </a:solidFill>
                <a:latin typeface="Consolas"/>
              </a:rPr>
              <a:t>quote_literal</a:t>
            </a:r>
            <a:r>
              <a:rPr lang="en-US" sz="700" dirty="0" smtClean="0">
                <a:solidFill>
                  <a:srgbClr val="000000"/>
                </a:solidFill>
                <a:latin typeface="Consolas"/>
              </a:rPr>
              <a:t>(</a:t>
            </a:r>
            <a:r>
              <a:rPr lang="en-US" sz="700" dirty="0" err="1" smtClean="0">
                <a:solidFill>
                  <a:srgbClr val="000000"/>
                </a:solidFill>
                <a:latin typeface="Consolas"/>
              </a:rPr>
              <a:t>table_fields_to_check.attname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'::NAME AS </a:t>
            </a:r>
            <a:r>
              <a:rPr lang="en-US" sz="700" dirty="0" err="1">
                <a:solidFill>
                  <a:srgbClr val="FF0000"/>
                </a:solidFill>
                <a:latin typeface="Consolas"/>
              </a:rPr>
              <a:t>field_name</a:t>
            </a:r>
            <a:r>
              <a:rPr lang="en-US" sz="700" dirty="0">
                <a:solidFill>
                  <a:srgbClr val="FF0000"/>
                </a:solidFill>
                <a:latin typeface="Consolas"/>
              </a:rPr>
              <a:t>,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smtClean="0">
                <a:solidFill>
                  <a:srgbClr val="000000"/>
                </a:solidFill>
                <a:latin typeface="Consolas"/>
              </a:rPr>
              <a:t>quote_ident</a:t>
            </a:r>
            <a:r>
              <a:rPr lang="en-US" sz="700" dirty="0" smtClean="0">
                <a:solidFill>
                  <a:srgbClr val="000000"/>
                </a:solidFill>
                <a:latin typeface="Consolas"/>
              </a:rPr>
              <a:t>(</a:t>
            </a:r>
            <a:r>
              <a:rPr lang="en-US" sz="700" dirty="0" err="1" smtClean="0">
                <a:solidFill>
                  <a:srgbClr val="000000"/>
                </a:solidFill>
                <a:latin typeface="Consolas"/>
              </a:rPr>
              <a:t>table_fields_to_check.attname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'::text AS </a:t>
            </a:r>
            <a:r>
              <a:rPr lang="en-US" sz="700" dirty="0" err="1">
                <a:solidFill>
                  <a:srgbClr val="FF0000"/>
                </a:solidFill>
                <a:latin typeface="Consolas"/>
              </a:rPr>
              <a:t>field_value</a:t>
            </a:r>
            <a:r>
              <a:rPr lang="en-US" sz="700" dirty="0">
                <a:solidFill>
                  <a:srgbClr val="FF0000"/>
                </a:solidFill>
                <a:latin typeface="Consolas"/>
              </a:rPr>
              <a:t>,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
            </a:r>
            <a:br>
              <a:rPr lang="en-US" sz="700" dirty="0" smtClean="0">
                <a:solidFill>
                  <a:srgbClr val="FF0000"/>
                </a:solidFill>
                <a:latin typeface="Consolas"/>
              </a:rPr>
            </a:br>
            <a:r>
              <a:rPr lang="en-US" sz="700" dirty="0" err="1" smtClean="0">
                <a:solidFill>
                  <a:srgbClr val="FF0000"/>
                </a:solidFill>
                <a:latin typeface="Consolas"/>
              </a:rPr>
              <a:t>tools.find_non_ascii_values</a:t>
            </a:r>
            <a:r>
              <a:rPr lang="en-US" sz="700" dirty="0">
                <a:solidFill>
                  <a:srgbClr val="FF0000"/>
                </a:solidFill>
                <a:latin typeface="Consolas"/>
              </a:rPr>
              <a:t>('</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quote_ident</a:t>
            </a:r>
            <a:r>
              <a:rPr lang="en-US" sz="700" dirty="0">
                <a:solidFill>
                  <a:srgbClr val="000000"/>
                </a:solidFill>
                <a:latin typeface="Consolas"/>
              </a:rPr>
              <a:t>(</a:t>
            </a:r>
            <a:r>
              <a:rPr lang="en-US" sz="700" dirty="0" err="1">
                <a:solidFill>
                  <a:srgbClr val="000000"/>
                </a:solidFill>
                <a:latin typeface="Consolas"/>
              </a:rPr>
              <a:t>table_fields_to_check.attname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'::text) AS values</a:t>
            </a:r>
            <a:r>
              <a:rPr lang="en-US" sz="700" dirty="0" smtClean="0">
                <a:solidFill>
                  <a:srgbClr val="FF0000"/>
                </a:solidFill>
                <a:latin typeface="Consolas"/>
              </a:rPr>
              <a:t>,</a:t>
            </a:r>
            <a:br>
              <a:rPr lang="en-US" sz="700" dirty="0" smtClean="0">
                <a:solidFill>
                  <a:srgbClr val="FF0000"/>
                </a:solidFill>
                <a:latin typeface="Consolas"/>
              </a:rPr>
            </a:br>
            <a:r>
              <a:rPr lang="en-US" sz="700" dirty="0" smtClean="0">
                <a:solidFill>
                  <a:srgbClr val="FF0000"/>
                </a:solidFill>
                <a:latin typeface="Consolas"/>
              </a:rPr>
              <a:t> </a:t>
            </a:r>
            <a:br>
              <a:rPr lang="en-US" sz="700" dirty="0" smtClean="0">
                <a:solidFill>
                  <a:srgbClr val="FF0000"/>
                </a:solidFill>
                <a:latin typeface="Consolas"/>
              </a:rPr>
            </a:br>
            <a:r>
              <a:rPr lang="en-US" sz="700" dirty="0" smtClean="0">
                <a:solidFill>
                  <a:srgbClr val="FF0000"/>
                </a:solidFill>
                <a:latin typeface="Consolas"/>
              </a:rPr>
              <a:t>(</a:t>
            </a:r>
            <a:r>
              <a:rPr lang="en-US" sz="700" dirty="0">
                <a:solidFill>
                  <a:srgbClr val="FF0000"/>
                </a:solidFill>
                <a:latin typeface="Consolas"/>
              </a:rPr>
              <a:t>SELECT </a:t>
            </a:r>
            <a:r>
              <a:rPr lang="en-US" sz="700" dirty="0" err="1">
                <a:solidFill>
                  <a:srgbClr val="FF0000"/>
                </a:solidFill>
                <a:latin typeface="Consolas"/>
              </a:rPr>
              <a:t>tools.array_agg_custom</a:t>
            </a:r>
            <a:r>
              <a:rPr lang="en-US" sz="700" dirty="0" smtClean="0">
                <a:solidFill>
                  <a:srgbClr val="FF0000"/>
                </a:solidFill>
                <a:latin typeface="Consolas"/>
              </a:rPr>
              <a:t>(</a:t>
            </a:r>
            <a:br>
              <a:rPr lang="en-US" sz="700" dirty="0" smtClean="0">
                <a:solidFill>
                  <a:srgbClr val="FF0000"/>
                </a:solidFill>
                <a:latin typeface="Consolas"/>
              </a:rPr>
            </a:br>
            <a:r>
              <a:rPr lang="en-US" sz="700" dirty="0" smtClean="0">
                <a:solidFill>
                  <a:srgbClr val="FF0000"/>
                </a:solidFill>
                <a:latin typeface="Consolas"/>
              </a:rPr>
              <a:t>   ARRAY[</a:t>
            </a:r>
            <a:r>
              <a:rPr lang="en-US" sz="700" dirty="0" err="1" smtClean="0">
                <a:solidFill>
                  <a:srgbClr val="FF0000"/>
                </a:solidFill>
                <a:latin typeface="Consolas"/>
              </a:rPr>
              <a:t>get_primary_key.field_name</a:t>
            </a:r>
            <a:r>
              <a:rPr lang="en-US" sz="700" dirty="0">
                <a:solidFill>
                  <a:srgbClr val="FF0000"/>
                </a:solidFill>
                <a:latin typeface="Consolas"/>
              </a:rPr>
              <a:t>::text, </a:t>
            </a:r>
            <a:r>
              <a:rPr lang="en-US" sz="700" dirty="0" err="1">
                <a:solidFill>
                  <a:srgbClr val="FF0000"/>
                </a:solidFill>
                <a:latin typeface="Consolas"/>
              </a:rPr>
              <a:t>get_primary_key.field_value</a:t>
            </a:r>
            <a:r>
              <a:rPr lang="en-US" sz="700" dirty="0">
                <a:solidFill>
                  <a:srgbClr val="FF0000"/>
                </a:solidFill>
                <a:latin typeface="Consolas"/>
              </a:rPr>
              <a:t>::text</a:t>
            </a:r>
            <a:r>
              <a:rPr lang="en-US" sz="700" dirty="0" smtClean="0">
                <a:solidFill>
                  <a:srgbClr val="FF0000"/>
                </a:solidFill>
                <a:latin typeface="Consolas"/>
              </a:rPr>
              <a:t>])</a:t>
            </a:r>
            <a:br>
              <a:rPr lang="en-US" sz="700" dirty="0" smtClean="0">
                <a:solidFill>
                  <a:srgbClr val="FF0000"/>
                </a:solidFill>
                <a:latin typeface="Consolas"/>
              </a:rPr>
            </a:br>
            <a:r>
              <a:rPr lang="en-US" sz="700" dirty="0" smtClean="0">
                <a:solidFill>
                  <a:srgbClr val="FF0000"/>
                </a:solidFill>
                <a:latin typeface="Consolas"/>
              </a:rPr>
              <a:t> FROM </a:t>
            </a:r>
            <a:r>
              <a:rPr lang="en-US" sz="700" dirty="0" err="1">
                <a:solidFill>
                  <a:srgbClr val="FF0000"/>
                </a:solidFill>
                <a:latin typeface="Consolas"/>
              </a:rPr>
              <a:t>tools.get_primary_key</a:t>
            </a:r>
            <a:r>
              <a:rPr lang="en-US" sz="700" dirty="0">
                <a:solidFill>
                  <a:srgbClr val="FF0000"/>
                </a:solidFill>
                <a:latin typeface="Consolas"/>
              </a:rPr>
              <a:t>('</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smtClean="0">
                <a:solidFill>
                  <a:srgbClr val="000000"/>
                </a:solidFill>
                <a:latin typeface="Consolas"/>
              </a:rPr>
              <a:t>quote_literal</a:t>
            </a:r>
            <a:r>
              <a:rPr lang="en-US" sz="700" dirty="0" smtClean="0">
                <a:solidFill>
                  <a:srgbClr val="000000"/>
                </a:solidFill>
                <a:latin typeface="Consolas"/>
              </a:rPr>
              <a:t>(</a:t>
            </a:r>
            <a:r>
              <a:rPr lang="en-US" sz="700" dirty="0" err="1" smtClean="0">
                <a:solidFill>
                  <a:srgbClr val="000000"/>
                </a:solidFill>
                <a:latin typeface="Consolas"/>
              </a:rPr>
              <a:t>table_fields_to_check.nspname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smtClean="0">
                <a:solidFill>
                  <a:srgbClr val="FF0000"/>
                </a:solidFill>
                <a:latin typeface="Consolas"/>
              </a:rPr>
              <a:t>','</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smtClean="0">
                <a:solidFill>
                  <a:srgbClr val="000000"/>
                </a:solidFill>
                <a:latin typeface="Consolas"/>
              </a:rPr>
              <a:t>quote_literal</a:t>
            </a:r>
            <a:r>
              <a:rPr lang="en-US" sz="700" dirty="0" smtClean="0">
                <a:solidFill>
                  <a:srgbClr val="000000"/>
                </a:solidFill>
                <a:latin typeface="Consolas"/>
              </a:rPr>
              <a:t>(</a:t>
            </a:r>
            <a:r>
              <a:rPr lang="en-US" sz="700" dirty="0" err="1" smtClean="0">
                <a:solidFill>
                  <a:srgbClr val="000000"/>
                </a:solidFill>
                <a:latin typeface="Consolas"/>
              </a:rPr>
              <a:t>table_fields_to_check.relname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 </a:t>
            </a:r>
            <a:r>
              <a:rPr lang="en-US" sz="700" dirty="0" err="1">
                <a:solidFill>
                  <a:srgbClr val="FF0000"/>
                </a:solidFill>
                <a:latin typeface="Consolas"/>
              </a:rPr>
              <a:t>a.ctid</a:t>
            </a:r>
            <a:r>
              <a:rPr lang="en-US" sz="700" dirty="0" smtClean="0">
                <a:solidFill>
                  <a:srgbClr val="FF0000"/>
                </a:solidFill>
                <a:latin typeface="Consolas"/>
              </a:rPr>
              <a:t>)</a:t>
            </a:r>
            <a:br>
              <a:rPr lang="en-US" sz="700" dirty="0" smtClean="0">
                <a:solidFill>
                  <a:srgbClr val="FF0000"/>
                </a:solidFill>
                <a:latin typeface="Consolas"/>
              </a:rPr>
            </a:br>
            <a:r>
              <a:rPr lang="en-US" sz="700" dirty="0" smtClean="0">
                <a:solidFill>
                  <a:srgbClr val="FF0000"/>
                </a:solidFill>
                <a:latin typeface="Consolas"/>
              </a:rPr>
              <a:t>) AS </a:t>
            </a:r>
            <a:r>
              <a:rPr lang="en-US" sz="700" dirty="0" err="1">
                <a:solidFill>
                  <a:srgbClr val="FF0000"/>
                </a:solidFill>
                <a:latin typeface="Consolas"/>
              </a:rPr>
              <a:t>primary_key</a:t>
            </a:r>
            <a:r>
              <a:rPr lang="en-US" sz="700" dirty="0">
                <a:solidFill>
                  <a:srgbClr val="FF0000"/>
                </a:solidFill>
                <a:latin typeface="Consolas"/>
              </a:rPr>
              <a:t>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FROM </a:t>
            </a:r>
            <a:br>
              <a:rPr lang="en-US" sz="700" dirty="0" smtClean="0">
                <a:solidFill>
                  <a:srgbClr val="FF0000"/>
                </a:solidFill>
                <a:latin typeface="Consolas"/>
              </a:rPr>
            </a:br>
            <a:r>
              <a:rPr lang="en-US" sz="700" dirty="0" smtClean="0">
                <a:solidFill>
                  <a:srgbClr val="FF0000"/>
                </a:solidFill>
                <a:latin typeface="Consolas"/>
              </a:rPr>
              <a:t>   '</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quote_ident</a:t>
            </a:r>
            <a:r>
              <a:rPr lang="en-US" sz="700" dirty="0">
                <a:solidFill>
                  <a:srgbClr val="000000"/>
                </a:solidFill>
                <a:latin typeface="Consolas"/>
              </a:rPr>
              <a:t>(</a:t>
            </a:r>
            <a:r>
              <a:rPr lang="en-US" sz="700" dirty="0" err="1">
                <a:solidFill>
                  <a:srgbClr val="000000"/>
                </a:solidFill>
                <a:latin typeface="Consolas"/>
              </a:rPr>
              <a:t>table_fields_to_check.nspname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smtClean="0">
                <a:solidFill>
                  <a:srgbClr val="000000"/>
                </a:solidFill>
                <a:latin typeface="Consolas"/>
              </a:rPr>
              <a:t/>
            </a:r>
            <a:br>
              <a:rPr lang="en-US" sz="700" dirty="0" smtClean="0">
                <a:solidFill>
                  <a:srgbClr val="000000"/>
                </a:solidFill>
                <a:latin typeface="Consolas"/>
              </a:rPr>
            </a:br>
            <a:r>
              <a:rPr lang="en-US" sz="700" dirty="0" smtClean="0">
                <a:solidFill>
                  <a:srgbClr val="000000"/>
                </a:solidFill>
                <a:latin typeface="Consolas"/>
              </a:rPr>
              <a:t>   </a:t>
            </a:r>
            <a:r>
              <a:rPr lang="en-US" sz="700" dirty="0" err="1" smtClean="0">
                <a:solidFill>
                  <a:srgbClr val="000000"/>
                </a:solidFill>
                <a:latin typeface="Consolas"/>
              </a:rPr>
              <a:t>quote_ident</a:t>
            </a:r>
            <a:r>
              <a:rPr lang="en-US" sz="700" dirty="0" smtClean="0">
                <a:solidFill>
                  <a:srgbClr val="000000"/>
                </a:solidFill>
                <a:latin typeface="Consolas"/>
              </a:rPr>
              <a:t>(</a:t>
            </a:r>
            <a:r>
              <a:rPr lang="en-US" sz="700" dirty="0" err="1" smtClean="0">
                <a:solidFill>
                  <a:srgbClr val="000000"/>
                </a:solidFill>
                <a:latin typeface="Consolas"/>
              </a:rPr>
              <a:t>table_fields_to_check.relname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 a </a:t>
            </a:r>
            <a:r>
              <a:rPr lang="en-US" sz="700" dirty="0" smtClean="0">
                <a:solidFill>
                  <a:srgbClr val="FF0000"/>
                </a:solidFill>
                <a:latin typeface="Consolas"/>
              </a:rPr>
              <a:t/>
            </a:r>
            <a:br>
              <a:rPr lang="en-US" sz="700" dirty="0" smtClean="0">
                <a:solidFill>
                  <a:srgbClr val="FF0000"/>
                </a:solidFill>
                <a:latin typeface="Consolas"/>
              </a:rPr>
            </a:br>
            <a:r>
              <a:rPr lang="en-US" sz="700" dirty="0" smtClean="0">
                <a:solidFill>
                  <a:srgbClr val="FF0000"/>
                </a:solidFill>
                <a:latin typeface="Consolas"/>
              </a:rPr>
              <a:t>WHERE </a:t>
            </a:r>
            <a:br>
              <a:rPr lang="en-US" sz="700" dirty="0" smtClean="0">
                <a:solidFill>
                  <a:srgbClr val="FF0000"/>
                </a:solidFill>
                <a:latin typeface="Consolas"/>
              </a:rPr>
            </a:br>
            <a:r>
              <a:rPr lang="en-US" sz="700" dirty="0" smtClean="0">
                <a:solidFill>
                  <a:srgbClr val="FF0000"/>
                </a:solidFill>
                <a:latin typeface="Consolas"/>
              </a:rPr>
              <a:t>'</a:t>
            </a:r>
            <a:r>
              <a:rPr lang="en-US" sz="700" dirty="0" smtClean="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err="1">
                <a:solidFill>
                  <a:srgbClr val="000000"/>
                </a:solidFill>
                <a:latin typeface="Consolas"/>
              </a:rPr>
              <a:t>quote_ident</a:t>
            </a:r>
            <a:r>
              <a:rPr lang="en-US" sz="700" dirty="0">
                <a:solidFill>
                  <a:srgbClr val="000000"/>
                </a:solidFill>
                <a:latin typeface="Consolas"/>
              </a:rPr>
              <a:t>(</a:t>
            </a:r>
            <a:r>
              <a:rPr lang="en-US" sz="700" dirty="0" err="1">
                <a:solidFill>
                  <a:srgbClr val="000000"/>
                </a:solidFill>
                <a:latin typeface="Consolas"/>
              </a:rPr>
              <a:t>table_fields_to_check.attname</a:t>
            </a:r>
            <a:r>
              <a:rPr lang="en-US" sz="700" dirty="0">
                <a:solidFill>
                  <a:srgbClr val="000000"/>
                </a:solidFill>
                <a:latin typeface="Consolas"/>
              </a:rPr>
              <a:t>) </a:t>
            </a:r>
            <a:r>
              <a:rPr lang="en-US" sz="700" dirty="0">
                <a:solidFill>
                  <a:srgbClr val="808080"/>
                </a:solidFill>
                <a:latin typeface="Consolas"/>
              </a:rPr>
              <a:t>||</a:t>
            </a:r>
            <a:r>
              <a:rPr lang="en-US" sz="700" dirty="0">
                <a:solidFill>
                  <a:srgbClr val="000000"/>
                </a:solidFill>
                <a:latin typeface="Consolas"/>
              </a:rPr>
              <a:t> </a:t>
            </a:r>
            <a:r>
              <a:rPr lang="en-US" sz="700" dirty="0">
                <a:solidFill>
                  <a:srgbClr val="FF0000"/>
                </a:solidFill>
                <a:latin typeface="Consolas"/>
              </a:rPr>
              <a:t>'~ ''[^[:</a:t>
            </a:r>
            <a:r>
              <a:rPr lang="en-US" sz="700" dirty="0" err="1">
                <a:solidFill>
                  <a:srgbClr val="FF0000"/>
                </a:solidFill>
                <a:latin typeface="Consolas"/>
              </a:rPr>
              <a:t>ascii</a:t>
            </a:r>
            <a:r>
              <a:rPr lang="en-US" sz="700" dirty="0">
                <a:solidFill>
                  <a:srgbClr val="FF0000"/>
                </a:solidFill>
                <a:latin typeface="Consolas"/>
              </a:rPr>
              <a:t>:]]'''</a:t>
            </a:r>
            <a:r>
              <a:rPr lang="en-US" sz="700" dirty="0">
                <a:solidFill>
                  <a:srgbClr val="000000"/>
                </a:solidFill>
                <a:latin typeface="Consolas"/>
              </a:rPr>
              <a:t>; </a:t>
            </a:r>
            <a:br>
              <a:rPr lang="en-US" sz="700" dirty="0">
                <a:solidFill>
                  <a:srgbClr val="000000"/>
                </a:solidFill>
                <a:latin typeface="Consolas"/>
              </a:rPr>
            </a:br>
            <a:r>
              <a:rPr lang="en-US" sz="700" dirty="0">
                <a:solidFill>
                  <a:srgbClr val="000000"/>
                </a:solidFill>
                <a:latin typeface="Consolas"/>
              </a:rPr>
              <a:t>         </a:t>
            </a:r>
            <a:br>
              <a:rPr lang="en-US" sz="700" dirty="0">
                <a:solidFill>
                  <a:srgbClr val="000000"/>
                </a:solidFill>
                <a:latin typeface="Consolas"/>
              </a:rPr>
            </a:br>
            <a:r>
              <a:rPr lang="en-US" sz="700" dirty="0" smtClean="0">
                <a:solidFill>
                  <a:srgbClr val="000000"/>
                </a:solidFill>
                <a:latin typeface="Consolas"/>
              </a:rPr>
              <a:t>………</a:t>
            </a:r>
            <a:endParaRPr lang="en-US" sz="7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16</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451203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our new function</a:t>
            </a:r>
            <a:endParaRPr lang="en-US" dirty="0"/>
          </a:p>
        </p:txBody>
      </p:sp>
      <p:sp>
        <p:nvSpPr>
          <p:cNvPr id="3" name="Content Placeholder 2"/>
          <p:cNvSpPr>
            <a:spLocks noGrp="1"/>
          </p:cNvSpPr>
          <p:nvPr>
            <p:ph sz="quarter" idx="13"/>
          </p:nvPr>
        </p:nvSpPr>
        <p:spPr/>
        <p:txBody>
          <a:bodyPr/>
          <a:lstStyle/>
          <a:p>
            <a:r>
              <a:rPr lang="en-US" dirty="0" smtClean="0"/>
              <a:t>This takes a little over 6 minutes on a 25GB database.</a:t>
            </a:r>
            <a:endParaRPr lang="en-US" dirty="0"/>
          </a:p>
        </p:txBody>
      </p:sp>
      <p:sp>
        <p:nvSpPr>
          <p:cNvPr id="4" name="Content Placeholder 3"/>
          <p:cNvSpPr>
            <a:spLocks noGrp="1"/>
          </p:cNvSpPr>
          <p:nvPr>
            <p:ph sz="quarter" idx="14"/>
          </p:nvPr>
        </p:nvSpPr>
        <p:spPr/>
        <p:txBody>
          <a:bodyPr/>
          <a:lstStyle/>
          <a:p>
            <a:pPr marL="0" indent="0">
              <a:buNone/>
            </a:pPr>
            <a:r>
              <a:rPr lang="en-US" sz="800" dirty="0">
                <a:solidFill>
                  <a:srgbClr val="0000FF"/>
                </a:solidFill>
                <a:latin typeface="Consolas"/>
              </a:rPr>
              <a:t>SELECT</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smtClean="0">
                <a:solidFill>
                  <a:srgbClr val="0000FF"/>
                </a:solidFill>
                <a:latin typeface="Consolas"/>
              </a:rPr>
              <a:t>FROM</a:t>
            </a:r>
            <a:r>
              <a:rPr lang="en-US" sz="800" dirty="0" smtClean="0">
                <a:solidFill>
                  <a:srgbClr val="000000"/>
                </a:solidFill>
                <a:latin typeface="Consolas"/>
              </a:rPr>
              <a:t> </a:t>
            </a:r>
            <a:r>
              <a:rPr lang="en-US" sz="800" dirty="0" err="1">
                <a:solidFill>
                  <a:srgbClr val="000000"/>
                </a:solidFill>
                <a:latin typeface="Consolas"/>
              </a:rPr>
              <a:t>tools.find_non_ascii_values</a:t>
            </a:r>
            <a:r>
              <a:rPr lang="en-US" sz="800" dirty="0" smtClean="0">
                <a:solidFill>
                  <a:srgbClr val="000000"/>
                </a:solidFill>
                <a:latin typeface="Consolas"/>
              </a:rPr>
              <a:t>();</a:t>
            </a:r>
            <a:endParaRPr lang="en-US" sz="800" dirty="0">
              <a:latin typeface="Consolas"/>
            </a:endParaRPr>
          </a:p>
          <a:p>
            <a:pPr marL="0" indent="0">
              <a:buNone/>
            </a:pPr>
            <a:r>
              <a:rPr lang="en-US" dirty="0">
                <a:latin typeface="Consolas"/>
              </a:rPr>
              <a:t/>
            </a:r>
            <a:br>
              <a:rPr lang="en-US" dirty="0">
                <a:latin typeface="Consolas"/>
              </a:rPr>
            </a:br>
            <a:endParaRPr lang="en-US"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17</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587725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non-</a:t>
            </a:r>
            <a:r>
              <a:rPr lang="en-US" dirty="0" err="1" smtClean="0"/>
              <a:t>ascii</a:t>
            </a:r>
            <a:r>
              <a:rPr lang="en-US" dirty="0" smtClean="0"/>
              <a:t> comments</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18</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73277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tools.find_non_ascii_comments</a:t>
            </a:r>
            <a:endParaRPr lang="en-US" dirty="0"/>
          </a:p>
        </p:txBody>
      </p:sp>
      <p:sp>
        <p:nvSpPr>
          <p:cNvPr id="3" name="Content Placeholder 2"/>
          <p:cNvSpPr>
            <a:spLocks noGrp="1"/>
          </p:cNvSpPr>
          <p:nvPr>
            <p:ph sz="quarter" idx="13"/>
          </p:nvPr>
        </p:nvSpPr>
        <p:spPr/>
        <p:txBody>
          <a:bodyPr>
            <a:normAutofit fontScale="55000" lnSpcReduction="20000"/>
          </a:bodyPr>
          <a:lstStyle/>
          <a:p>
            <a:r>
              <a:rPr lang="en-US" dirty="0" smtClean="0"/>
              <a:t>This function is currently designed to mainly find table comments but will return any comment found to be non-</a:t>
            </a:r>
            <a:r>
              <a:rPr lang="en-US" dirty="0" err="1" smtClean="0"/>
              <a:t>ascii</a:t>
            </a:r>
            <a:r>
              <a:rPr lang="en-US" dirty="0" smtClean="0"/>
              <a:t>.</a:t>
            </a:r>
          </a:p>
          <a:p>
            <a:r>
              <a:rPr lang="en-US" b="1" i="1" dirty="0" smtClean="0"/>
              <a:t>NOTE: </a:t>
            </a:r>
            <a:r>
              <a:rPr lang="en-US" dirty="0" smtClean="0"/>
              <a:t>Needs to be updated to handle and describe all comments and their location.</a:t>
            </a:r>
          </a:p>
          <a:p>
            <a:r>
              <a:rPr lang="en-US" dirty="0" smtClean="0"/>
              <a:t>Examples of </a:t>
            </a:r>
            <a:r>
              <a:rPr lang="en-US" dirty="0" err="1" smtClean="0"/>
              <a:t>relname</a:t>
            </a:r>
            <a:r>
              <a:rPr lang="en-US" dirty="0" smtClean="0"/>
              <a:t>:</a:t>
            </a:r>
            <a:br>
              <a:rPr lang="en-US" dirty="0" smtClean="0"/>
            </a:br>
            <a:r>
              <a:rPr lang="en-US" dirty="0" err="1" smtClean="0"/>
              <a:t>pg_conversion</a:t>
            </a:r>
            <a:r>
              <a:rPr lang="en-US" dirty="0" smtClean="0"/>
              <a:t/>
            </a:r>
            <a:br>
              <a:rPr lang="en-US" dirty="0" smtClean="0"/>
            </a:br>
            <a:r>
              <a:rPr lang="en-US" dirty="0" err="1" smtClean="0"/>
              <a:t>pg_collation</a:t>
            </a:r>
            <a:r>
              <a:rPr lang="en-US" dirty="0" smtClean="0"/>
              <a:t/>
            </a:r>
            <a:br>
              <a:rPr lang="en-US" dirty="0" smtClean="0"/>
            </a:br>
            <a:r>
              <a:rPr lang="en-US" dirty="0" err="1" smtClean="0"/>
              <a:t>pg_ts_parser</a:t>
            </a:r>
            <a:r>
              <a:rPr lang="en-US" dirty="0" smtClean="0"/>
              <a:t/>
            </a:r>
            <a:br>
              <a:rPr lang="en-US" dirty="0" smtClean="0"/>
            </a:br>
            <a:r>
              <a:rPr lang="en-US" dirty="0" err="1" smtClean="0"/>
              <a:t>pg_operator</a:t>
            </a:r>
            <a:r>
              <a:rPr lang="en-US" dirty="0" smtClean="0"/>
              <a:t/>
            </a:r>
            <a:br>
              <a:rPr lang="en-US" dirty="0" smtClean="0"/>
            </a:br>
            <a:r>
              <a:rPr lang="en-US" dirty="0" err="1" smtClean="0"/>
              <a:t>pg_ts_template</a:t>
            </a:r>
            <a:r>
              <a:rPr lang="en-US" dirty="0" smtClean="0"/>
              <a:t/>
            </a:r>
            <a:br>
              <a:rPr lang="en-US" dirty="0" smtClean="0"/>
            </a:br>
            <a:r>
              <a:rPr lang="en-US" dirty="0" err="1" smtClean="0"/>
              <a:t>pg_class</a:t>
            </a:r>
            <a:r>
              <a:rPr lang="en-US" dirty="0" smtClean="0"/>
              <a:t/>
            </a:r>
            <a:br>
              <a:rPr lang="en-US" dirty="0" smtClean="0"/>
            </a:br>
            <a:r>
              <a:rPr lang="en-US" dirty="0" err="1" smtClean="0"/>
              <a:t>pg_ts_dict</a:t>
            </a:r>
            <a:r>
              <a:rPr lang="en-US" dirty="0" smtClean="0"/>
              <a:t/>
            </a:r>
            <a:br>
              <a:rPr lang="en-US" dirty="0" smtClean="0"/>
            </a:br>
            <a:r>
              <a:rPr lang="en-US" dirty="0" err="1" smtClean="0"/>
              <a:t>pg_namespace</a:t>
            </a:r>
            <a:r>
              <a:rPr lang="en-US" dirty="0" smtClean="0"/>
              <a:t/>
            </a:r>
            <a:br>
              <a:rPr lang="en-US" dirty="0" smtClean="0"/>
            </a:br>
            <a:r>
              <a:rPr lang="en-US" dirty="0" err="1" smtClean="0"/>
              <a:t>pg_extension</a:t>
            </a:r>
            <a:r>
              <a:rPr lang="en-US" dirty="0" smtClean="0"/>
              <a:t/>
            </a:r>
            <a:br>
              <a:rPr lang="en-US" dirty="0" smtClean="0"/>
            </a:br>
            <a:r>
              <a:rPr lang="en-US" dirty="0" err="1" smtClean="0"/>
              <a:t>pg_language</a:t>
            </a:r>
            <a:r>
              <a:rPr lang="en-US" dirty="0" smtClean="0"/>
              <a:t/>
            </a:r>
            <a:br>
              <a:rPr lang="en-US" dirty="0" smtClean="0"/>
            </a:br>
            <a:r>
              <a:rPr lang="en-US" dirty="0" err="1" smtClean="0"/>
              <a:t>pg_am</a:t>
            </a:r>
            <a:r>
              <a:rPr lang="en-US" dirty="0" smtClean="0"/>
              <a:t/>
            </a:r>
            <a:br>
              <a:rPr lang="en-US" dirty="0" smtClean="0"/>
            </a:br>
            <a:r>
              <a:rPr lang="en-US" dirty="0" err="1" smtClean="0"/>
              <a:t>pg_proc</a:t>
            </a:r>
            <a:r>
              <a:rPr lang="en-US" dirty="0" smtClean="0"/>
              <a:t/>
            </a:r>
            <a:br>
              <a:rPr lang="en-US" dirty="0" smtClean="0"/>
            </a:br>
            <a:r>
              <a:rPr lang="en-US" dirty="0" err="1" smtClean="0"/>
              <a:t>pg_type</a:t>
            </a:r>
            <a:r>
              <a:rPr lang="en-US" dirty="0" smtClean="0"/>
              <a:t/>
            </a:r>
            <a:br>
              <a:rPr lang="en-US" dirty="0" smtClean="0"/>
            </a:br>
            <a:r>
              <a:rPr lang="en-US" dirty="0" err="1" smtClean="0"/>
              <a:t>pg_ts_config</a:t>
            </a:r>
            <a:endParaRPr lang="en-US" dirty="0"/>
          </a:p>
        </p:txBody>
      </p:sp>
      <p:sp>
        <p:nvSpPr>
          <p:cNvPr id="4" name="Content Placeholder 3"/>
          <p:cNvSpPr>
            <a:spLocks noGrp="1"/>
          </p:cNvSpPr>
          <p:nvPr>
            <p:ph sz="quarter" idx="14"/>
          </p:nvPr>
        </p:nvSpPr>
        <p:spPr/>
        <p:txBody>
          <a:bodyPr>
            <a:normAutofit fontScale="92500" lnSpcReduction="20000"/>
          </a:bodyPr>
          <a:lstStyle/>
          <a:p>
            <a:pPr marL="0" indent="0">
              <a:buNone/>
            </a:pPr>
            <a:r>
              <a:rPr lang="en-US" sz="600" dirty="0">
                <a:solidFill>
                  <a:srgbClr val="0000FF"/>
                </a:solidFill>
                <a:latin typeface="Consolas"/>
              </a:rPr>
              <a:t>CREATE</a:t>
            </a:r>
            <a:r>
              <a:rPr lang="en-US" sz="600" dirty="0">
                <a:solidFill>
                  <a:srgbClr val="000000"/>
                </a:solidFill>
                <a:latin typeface="Consolas"/>
              </a:rPr>
              <a:t> </a:t>
            </a:r>
            <a:r>
              <a:rPr lang="en-US" sz="600" dirty="0">
                <a:solidFill>
                  <a:srgbClr val="808080"/>
                </a:solidFill>
                <a:latin typeface="Consolas"/>
              </a:rPr>
              <a:t>OR</a:t>
            </a:r>
            <a:r>
              <a:rPr lang="en-US" sz="600" dirty="0">
                <a:solidFill>
                  <a:srgbClr val="000000"/>
                </a:solidFill>
                <a:latin typeface="Consolas"/>
              </a:rPr>
              <a:t> </a:t>
            </a:r>
            <a:r>
              <a:rPr lang="en-US" sz="600" dirty="0">
                <a:solidFill>
                  <a:srgbClr val="FF00FF"/>
                </a:solidFill>
                <a:latin typeface="Consolas"/>
              </a:rPr>
              <a:t>REPLACE</a:t>
            </a:r>
            <a:r>
              <a:rPr lang="en-US" sz="600" dirty="0">
                <a:solidFill>
                  <a:srgbClr val="000000"/>
                </a:solidFill>
                <a:latin typeface="Consolas"/>
              </a:rPr>
              <a:t> </a:t>
            </a:r>
            <a:r>
              <a:rPr lang="en-US" sz="600" dirty="0">
                <a:solidFill>
                  <a:srgbClr val="0000FF"/>
                </a:solidFill>
                <a:latin typeface="Consolas"/>
              </a:rPr>
              <a:t>FUNCTION</a:t>
            </a:r>
            <a:r>
              <a:rPr lang="en-US" sz="600" dirty="0">
                <a:solidFill>
                  <a:srgbClr val="000000"/>
                </a:solidFill>
                <a:latin typeface="Consolas"/>
              </a:rPr>
              <a:t> </a:t>
            </a:r>
            <a:r>
              <a:rPr lang="en-US" sz="600" dirty="0" err="1">
                <a:solidFill>
                  <a:srgbClr val="000000"/>
                </a:solidFill>
                <a:latin typeface="Consolas"/>
              </a:rPr>
              <a:t>tools.find_non_ascii_comments</a:t>
            </a:r>
            <a:r>
              <a:rPr lang="en-US" sz="600" dirty="0">
                <a:solidFill>
                  <a:srgbClr val="000000"/>
                </a:solidFill>
                <a:latin typeface="Consolas"/>
              </a:rPr>
              <a:t> ( </a:t>
            </a:r>
            <a:br>
              <a:rPr lang="en-US" sz="600" dirty="0">
                <a:solidFill>
                  <a:srgbClr val="000000"/>
                </a:solidFill>
                <a:latin typeface="Consolas"/>
              </a:rPr>
            </a:br>
            <a:r>
              <a:rPr lang="en-US" sz="600" dirty="0">
                <a:solidFill>
                  <a:srgbClr val="000000"/>
                </a:solidFill>
                <a:latin typeface="Consolas"/>
              </a:rPr>
              <a:t>) </a:t>
            </a:r>
            <a:br>
              <a:rPr lang="en-US" sz="600" dirty="0">
                <a:solidFill>
                  <a:srgbClr val="000000"/>
                </a:solidFill>
                <a:latin typeface="Consolas"/>
              </a:rPr>
            </a:br>
            <a:r>
              <a:rPr lang="en-US" sz="600" dirty="0">
                <a:solidFill>
                  <a:srgbClr val="0000FF"/>
                </a:solidFill>
                <a:latin typeface="Consolas"/>
              </a:rPr>
              <a:t>RETURNS</a:t>
            </a:r>
            <a:r>
              <a:rPr lang="en-US" sz="600" dirty="0">
                <a:solidFill>
                  <a:srgbClr val="000000"/>
                </a:solidFill>
                <a:latin typeface="Consolas"/>
              </a:rPr>
              <a:t> SETOF </a:t>
            </a:r>
            <a:r>
              <a:rPr lang="en-US" sz="600" dirty="0" err="1">
                <a:solidFill>
                  <a:srgbClr val="000000"/>
                </a:solidFill>
                <a:latin typeface="Consolas"/>
              </a:rPr>
              <a:t>tools.find_non_ascii</a:t>
            </a:r>
            <a:r>
              <a:rPr lang="en-US" sz="600" dirty="0">
                <a:solidFill>
                  <a:srgbClr val="000000"/>
                </a:solidFill>
                <a:latin typeface="Consolas"/>
              </a:rPr>
              <a:t> </a:t>
            </a:r>
            <a:r>
              <a:rPr lang="en-US" sz="600" dirty="0">
                <a:solidFill>
                  <a:srgbClr val="0000FF"/>
                </a:solidFill>
                <a:latin typeface="Consolas"/>
              </a:rPr>
              <a:t>AS</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$body$ </a:t>
            </a:r>
            <a:br>
              <a:rPr lang="en-US" sz="600" dirty="0">
                <a:solidFill>
                  <a:srgbClr val="000000"/>
                </a:solidFill>
                <a:latin typeface="Consolas"/>
              </a:rPr>
            </a:br>
            <a:r>
              <a:rPr lang="en-US" sz="600" dirty="0">
                <a:solidFill>
                  <a:srgbClr val="0000FF"/>
                </a:solidFill>
                <a:latin typeface="Consolas"/>
              </a:rPr>
              <a:t>DECLARE</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table_fields_to_check</a:t>
            </a:r>
            <a:r>
              <a:rPr lang="en-US" sz="600" dirty="0">
                <a:solidFill>
                  <a:srgbClr val="000000"/>
                </a:solidFill>
                <a:latin typeface="Consolas"/>
              </a:rPr>
              <a:t> RECORD; </a:t>
            </a:r>
            <a:br>
              <a:rPr lang="en-US" sz="600" dirty="0">
                <a:solidFill>
                  <a:srgbClr val="000000"/>
                </a:solidFill>
                <a:latin typeface="Consolas"/>
              </a:rPr>
            </a:br>
            <a:r>
              <a:rPr lang="en-US" sz="600" dirty="0">
                <a:solidFill>
                  <a:srgbClr val="000000"/>
                </a:solidFill>
                <a:latin typeface="Consolas"/>
              </a:rPr>
              <a:t>  </a:t>
            </a:r>
            <a:r>
              <a:rPr lang="en-US" sz="600" dirty="0" err="1">
                <a:solidFill>
                  <a:srgbClr val="000000"/>
                </a:solidFill>
                <a:latin typeface="Consolas"/>
              </a:rPr>
              <a:t>found_record</a:t>
            </a:r>
            <a:r>
              <a:rPr lang="en-US" sz="600" dirty="0">
                <a:solidFill>
                  <a:srgbClr val="000000"/>
                </a:solidFill>
                <a:latin typeface="Consolas"/>
              </a:rPr>
              <a:t> RECORD; </a:t>
            </a:r>
            <a:br>
              <a:rPr lang="en-US" sz="600" dirty="0">
                <a:solidFill>
                  <a:srgbClr val="000000"/>
                </a:solidFill>
                <a:latin typeface="Consolas"/>
              </a:rPr>
            </a:br>
            <a:r>
              <a:rPr lang="en-US" sz="600" dirty="0">
                <a:solidFill>
                  <a:srgbClr val="0000FF"/>
                </a:solidFill>
                <a:latin typeface="Consolas"/>
              </a:rPr>
              <a:t>BEGIN</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    </a:t>
            </a:r>
            <a:r>
              <a:rPr lang="en-US" sz="600" dirty="0">
                <a:solidFill>
                  <a:srgbClr val="0000FF"/>
                </a:solidFill>
                <a:latin typeface="Consolas"/>
              </a:rPr>
              <a:t>RETURN</a:t>
            </a:r>
            <a:r>
              <a:rPr lang="en-US" sz="600" dirty="0">
                <a:solidFill>
                  <a:srgbClr val="000000"/>
                </a:solidFill>
                <a:latin typeface="Consolas"/>
              </a:rPr>
              <a:t> QUERY </a:t>
            </a:r>
            <a:r>
              <a:rPr lang="en-US" sz="600" dirty="0">
                <a:solidFill>
                  <a:srgbClr val="0000FF"/>
                </a:solidFill>
                <a:latin typeface="Consolas"/>
              </a:rPr>
              <a:t>EXECUTE</a:t>
            </a:r>
            <a:r>
              <a:rPr lang="en-US" sz="600" dirty="0">
                <a:solidFill>
                  <a:srgbClr val="000000"/>
                </a:solidFill>
                <a:latin typeface="Consolas"/>
              </a:rPr>
              <a:t> </a:t>
            </a:r>
            <a:r>
              <a:rPr lang="en-US" sz="600" dirty="0">
                <a:solidFill>
                  <a:srgbClr val="FF0000"/>
                </a:solidFill>
                <a:latin typeface="Consolas"/>
              </a:rPr>
              <a:t>'SELECT </a:t>
            </a:r>
            <a:r>
              <a:rPr lang="en-US" sz="600" dirty="0" smtClean="0">
                <a:solidFill>
                  <a:srgbClr val="FF0000"/>
                </a:solidFill>
                <a:latin typeface="Consolas"/>
              </a:rPr>
              <a:t/>
            </a:r>
            <a:br>
              <a:rPr lang="en-US" sz="600" dirty="0" smtClean="0">
                <a:solidFill>
                  <a:srgbClr val="FF0000"/>
                </a:solidFill>
                <a:latin typeface="Consolas"/>
              </a:rPr>
            </a:br>
            <a:r>
              <a:rPr lang="en-US" sz="600" dirty="0">
                <a:solidFill>
                  <a:srgbClr val="FF0000"/>
                </a:solidFill>
                <a:latin typeface="Consolas"/>
              </a:rPr>
              <a:t>    </a:t>
            </a:r>
            <a:r>
              <a:rPr lang="en-US" sz="600" dirty="0" err="1" smtClean="0">
                <a:solidFill>
                  <a:srgbClr val="FF0000"/>
                </a:solidFill>
                <a:latin typeface="Consolas"/>
              </a:rPr>
              <a:t>pg_namespace.nspname</a:t>
            </a:r>
            <a:r>
              <a:rPr lang="en-US" sz="600" dirty="0">
                <a:solidFill>
                  <a:srgbClr val="FF0000"/>
                </a:solidFill>
                <a:latin typeface="Consolas"/>
              </a:rPr>
              <a:t>::NAME AS </a:t>
            </a:r>
            <a:r>
              <a:rPr lang="en-US" sz="600" dirty="0" err="1">
                <a:solidFill>
                  <a:srgbClr val="FF0000"/>
                </a:solidFill>
                <a:latin typeface="Consolas"/>
              </a:rPr>
              <a:t>schema_name</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    </a:t>
            </a:r>
            <a:r>
              <a:rPr lang="en-US" sz="600" dirty="0" err="1" smtClean="0">
                <a:solidFill>
                  <a:srgbClr val="FF0000"/>
                </a:solidFill>
                <a:latin typeface="Consolas"/>
              </a:rPr>
              <a:t>pg_class.relname</a:t>
            </a:r>
            <a:r>
              <a:rPr lang="en-US" sz="600" dirty="0">
                <a:solidFill>
                  <a:srgbClr val="FF0000"/>
                </a:solidFill>
                <a:latin typeface="Consolas"/>
              </a:rPr>
              <a:t>::NAME AS </a:t>
            </a:r>
            <a:r>
              <a:rPr lang="en-US" sz="600" dirty="0" err="1">
                <a:solidFill>
                  <a:srgbClr val="FF0000"/>
                </a:solidFill>
                <a:latin typeface="Consolas"/>
              </a:rPr>
              <a:t>table_name</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    </a:t>
            </a:r>
            <a:r>
              <a:rPr lang="en-US" sz="600" dirty="0" smtClean="0">
                <a:solidFill>
                  <a:srgbClr val="FF0000"/>
                </a:solidFill>
                <a:latin typeface="Consolas"/>
              </a:rPr>
              <a:t>NULL</a:t>
            </a:r>
            <a:r>
              <a:rPr lang="en-US" sz="600" dirty="0">
                <a:solidFill>
                  <a:srgbClr val="FF0000"/>
                </a:solidFill>
                <a:latin typeface="Consolas"/>
              </a:rPr>
              <a:t>::NAME AS </a:t>
            </a:r>
            <a:r>
              <a:rPr lang="en-US" sz="600" dirty="0" err="1">
                <a:solidFill>
                  <a:srgbClr val="FF0000"/>
                </a:solidFill>
                <a:latin typeface="Consolas"/>
              </a:rPr>
              <a:t>field_name</a:t>
            </a:r>
            <a:r>
              <a:rPr lang="en-US" sz="600" dirty="0">
                <a:solidFill>
                  <a:srgbClr val="FF0000"/>
                </a:solidFill>
                <a:latin typeface="Consolas"/>
              </a:rPr>
              <a:t>, </a:t>
            </a:r>
            <a:r>
              <a:rPr lang="en-US" sz="600" dirty="0" smtClean="0">
                <a:solidFill>
                  <a:srgbClr val="FF0000"/>
                </a:solidFill>
                <a:latin typeface="Consolas"/>
              </a:rPr>
              <a:t/>
            </a:r>
            <a:br>
              <a:rPr lang="en-US" sz="600" dirty="0" smtClean="0">
                <a:solidFill>
                  <a:srgbClr val="FF0000"/>
                </a:solidFill>
                <a:latin typeface="Consolas"/>
              </a:rPr>
            </a:br>
            <a:r>
              <a:rPr lang="en-US" sz="600" dirty="0">
                <a:solidFill>
                  <a:srgbClr val="FF0000"/>
                </a:solidFill>
                <a:latin typeface="Consolas"/>
              </a:rPr>
              <a:t>    </a:t>
            </a:r>
            <a:r>
              <a:rPr lang="en-US" sz="600" dirty="0" err="1" smtClean="0">
                <a:solidFill>
                  <a:srgbClr val="FF0000"/>
                </a:solidFill>
                <a:latin typeface="Consolas"/>
              </a:rPr>
              <a:t>pg_description.description</a:t>
            </a:r>
            <a:r>
              <a:rPr lang="en-US" sz="600" dirty="0">
                <a:solidFill>
                  <a:srgbClr val="FF0000"/>
                </a:solidFill>
                <a:latin typeface="Consolas"/>
              </a:rPr>
              <a:t>::text AS </a:t>
            </a:r>
            <a:r>
              <a:rPr lang="en-US" sz="600" dirty="0" err="1" smtClean="0">
                <a:solidFill>
                  <a:srgbClr val="FF0000"/>
                </a:solidFill>
                <a:latin typeface="Consolas"/>
              </a:rPr>
              <a:t>field_value</a:t>
            </a:r>
            <a:r>
              <a:rPr lang="en-US" sz="600" dirty="0" smtClean="0">
                <a:solidFill>
                  <a:srgbClr val="FF0000"/>
                </a:solidFill>
                <a:latin typeface="Consolas"/>
              </a:rPr>
              <a:t>,</a:t>
            </a:r>
            <a:br>
              <a:rPr lang="en-US" sz="600" dirty="0" smtClean="0">
                <a:solidFill>
                  <a:srgbClr val="FF0000"/>
                </a:solidFill>
                <a:latin typeface="Consolas"/>
              </a:rPr>
            </a:br>
            <a:r>
              <a:rPr lang="en-US" sz="600" dirty="0">
                <a:solidFill>
                  <a:srgbClr val="FF0000"/>
                </a:solidFill>
                <a:latin typeface="Consolas"/>
              </a:rPr>
              <a:t>    </a:t>
            </a:r>
            <a:r>
              <a:rPr lang="en-US" sz="600" dirty="0" err="1" smtClean="0">
                <a:solidFill>
                  <a:srgbClr val="FF0000"/>
                </a:solidFill>
                <a:latin typeface="Consolas"/>
              </a:rPr>
              <a:t>tools.find_non_ascii_values</a:t>
            </a:r>
            <a:r>
              <a:rPr lang="en-US" sz="600" dirty="0" smtClean="0">
                <a:solidFill>
                  <a:srgbClr val="FF0000"/>
                </a:solidFill>
                <a:latin typeface="Consolas"/>
              </a:rPr>
              <a:t>(description</a:t>
            </a:r>
            <a:r>
              <a:rPr lang="en-US" sz="600" dirty="0">
                <a:solidFill>
                  <a:srgbClr val="FF0000"/>
                </a:solidFill>
                <a:latin typeface="Consolas"/>
              </a:rPr>
              <a:t>::text) AS </a:t>
            </a:r>
            <a:r>
              <a:rPr lang="en-US" sz="600" dirty="0" smtClean="0">
                <a:solidFill>
                  <a:srgbClr val="FF0000"/>
                </a:solidFill>
                <a:latin typeface="Consolas"/>
              </a:rPr>
              <a:t>values,</a:t>
            </a:r>
            <a:br>
              <a:rPr lang="en-US" sz="600" dirty="0" smtClean="0">
                <a:solidFill>
                  <a:srgbClr val="FF0000"/>
                </a:solidFill>
                <a:latin typeface="Consolas"/>
              </a:rPr>
            </a:br>
            <a:r>
              <a:rPr lang="en-US" sz="600" dirty="0" smtClean="0">
                <a:solidFill>
                  <a:srgbClr val="FF0000"/>
                </a:solidFill>
                <a:latin typeface="Consolas"/>
              </a:rPr>
              <a:t>    </a:t>
            </a:r>
            <a:r>
              <a:rPr lang="en-US" sz="600" dirty="0">
                <a:solidFill>
                  <a:srgbClr val="FF0000"/>
                </a:solidFill>
                <a:latin typeface="Consolas"/>
              </a:rPr>
              <a:t>NULL::TEXT[] AS </a:t>
            </a:r>
            <a:r>
              <a:rPr lang="en-US" sz="600" dirty="0" err="1">
                <a:solidFill>
                  <a:srgbClr val="FF0000"/>
                </a:solidFill>
                <a:latin typeface="Consolas"/>
              </a:rPr>
              <a:t>primary_key</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FROM </a:t>
            </a:r>
            <a:r>
              <a:rPr lang="en-US" sz="600" dirty="0" err="1">
                <a:solidFill>
                  <a:srgbClr val="FF0000"/>
                </a:solidFill>
                <a:latin typeface="Consolas"/>
              </a:rPr>
              <a:t>pg_catalog.pg_description</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LEFT </a:t>
            </a:r>
            <a:r>
              <a:rPr lang="en-US" sz="600" dirty="0">
                <a:solidFill>
                  <a:srgbClr val="FF0000"/>
                </a:solidFill>
                <a:latin typeface="Consolas"/>
              </a:rPr>
              <a:t>JOIN </a:t>
            </a:r>
            <a:r>
              <a:rPr lang="en-US" sz="600" dirty="0" err="1">
                <a:solidFill>
                  <a:srgbClr val="FF0000"/>
                </a:solidFill>
                <a:latin typeface="Consolas"/>
              </a:rPr>
              <a:t>pg_catalog.pg_class</a:t>
            </a:r>
            <a:r>
              <a:rPr lang="en-US" sz="600" dirty="0">
                <a:solidFill>
                  <a:srgbClr val="FF0000"/>
                </a:solidFill>
                <a:latin typeface="Consolas"/>
              </a:rPr>
              <a:t> a </a:t>
            </a:r>
            <a:r>
              <a:rPr lang="en-US" sz="600" dirty="0" smtClean="0">
                <a:solidFill>
                  <a:srgbClr val="FF0000"/>
                </a:solidFill>
                <a:latin typeface="Consolas"/>
              </a:rPr>
              <a:t>ON </a:t>
            </a:r>
            <a:r>
              <a:rPr lang="en-US" sz="600" dirty="0" err="1">
                <a:solidFill>
                  <a:srgbClr val="FF0000"/>
                </a:solidFill>
                <a:latin typeface="Consolas"/>
              </a:rPr>
              <a:t>a.oid</a:t>
            </a:r>
            <a:r>
              <a:rPr lang="en-US" sz="600" dirty="0">
                <a:solidFill>
                  <a:srgbClr val="FF0000"/>
                </a:solidFill>
                <a:latin typeface="Consolas"/>
              </a:rPr>
              <a:t> = </a:t>
            </a:r>
            <a:r>
              <a:rPr lang="en-US" sz="600" dirty="0" err="1">
                <a:solidFill>
                  <a:srgbClr val="FF0000"/>
                </a:solidFill>
                <a:latin typeface="Consolas"/>
              </a:rPr>
              <a:t>pg_description.classoid</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LEFT </a:t>
            </a:r>
            <a:r>
              <a:rPr lang="en-US" sz="600" dirty="0">
                <a:solidFill>
                  <a:srgbClr val="FF0000"/>
                </a:solidFill>
                <a:latin typeface="Consolas"/>
              </a:rPr>
              <a:t>JOIN </a:t>
            </a:r>
            <a:r>
              <a:rPr lang="en-US" sz="600" dirty="0" err="1">
                <a:solidFill>
                  <a:srgbClr val="FF0000"/>
                </a:solidFill>
                <a:latin typeface="Consolas"/>
              </a:rPr>
              <a:t>pg_catalog.pg_class</a:t>
            </a:r>
            <a:r>
              <a:rPr lang="en-US" sz="600" dirty="0">
                <a:solidFill>
                  <a:srgbClr val="FF0000"/>
                </a:solidFill>
                <a:latin typeface="Consolas"/>
              </a:rPr>
              <a:t> </a:t>
            </a:r>
            <a:r>
              <a:rPr lang="en-US" sz="600" dirty="0" smtClean="0">
                <a:solidFill>
                  <a:srgbClr val="FF0000"/>
                </a:solidFill>
                <a:latin typeface="Consolas"/>
              </a:rPr>
              <a:t>ON </a:t>
            </a:r>
            <a:r>
              <a:rPr lang="en-US" sz="600" dirty="0" err="1">
                <a:solidFill>
                  <a:srgbClr val="FF0000"/>
                </a:solidFill>
                <a:latin typeface="Consolas"/>
              </a:rPr>
              <a:t>pg_class.oid</a:t>
            </a:r>
            <a:r>
              <a:rPr lang="en-US" sz="600" dirty="0">
                <a:solidFill>
                  <a:srgbClr val="FF0000"/>
                </a:solidFill>
                <a:latin typeface="Consolas"/>
              </a:rPr>
              <a:t> = </a:t>
            </a:r>
            <a:r>
              <a:rPr lang="en-US" sz="600" dirty="0" err="1">
                <a:solidFill>
                  <a:srgbClr val="FF0000"/>
                </a:solidFill>
                <a:latin typeface="Consolas"/>
              </a:rPr>
              <a:t>pg_description.objoid</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LEFT </a:t>
            </a:r>
            <a:r>
              <a:rPr lang="en-US" sz="600" dirty="0">
                <a:solidFill>
                  <a:srgbClr val="FF0000"/>
                </a:solidFill>
                <a:latin typeface="Consolas"/>
              </a:rPr>
              <a:t>JOIN </a:t>
            </a:r>
            <a:r>
              <a:rPr lang="en-US" sz="600" dirty="0" err="1">
                <a:solidFill>
                  <a:srgbClr val="FF0000"/>
                </a:solidFill>
                <a:latin typeface="Consolas"/>
              </a:rPr>
              <a:t>pg_catalog.pg_namespace</a:t>
            </a:r>
            <a:r>
              <a:rPr lang="en-US" sz="600" dirty="0">
                <a:solidFill>
                  <a:srgbClr val="FF0000"/>
                </a:solidFill>
                <a:latin typeface="Consolas"/>
              </a:rPr>
              <a:t> </a:t>
            </a:r>
            <a:r>
              <a:rPr lang="en-US" sz="600" dirty="0" smtClean="0">
                <a:solidFill>
                  <a:srgbClr val="FF0000"/>
                </a:solidFill>
                <a:latin typeface="Consolas"/>
              </a:rPr>
              <a:t>ON </a:t>
            </a:r>
            <a:r>
              <a:rPr lang="en-US" sz="600" dirty="0" err="1">
                <a:solidFill>
                  <a:srgbClr val="FF0000"/>
                </a:solidFill>
                <a:latin typeface="Consolas"/>
              </a:rPr>
              <a:t>pg_class.relnamespace</a:t>
            </a:r>
            <a:r>
              <a:rPr lang="en-US" sz="600" dirty="0">
                <a:solidFill>
                  <a:srgbClr val="FF0000"/>
                </a:solidFill>
                <a:latin typeface="Consolas"/>
              </a:rPr>
              <a:t> = </a:t>
            </a:r>
            <a:r>
              <a:rPr lang="en-US" sz="600" dirty="0" err="1">
                <a:solidFill>
                  <a:srgbClr val="FF0000"/>
                </a:solidFill>
                <a:latin typeface="Consolas"/>
              </a:rPr>
              <a:t>pg_namespace.oid</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WHERE </a:t>
            </a:r>
            <a:r>
              <a:rPr lang="en-US" sz="600" dirty="0" err="1">
                <a:solidFill>
                  <a:srgbClr val="FF0000"/>
                </a:solidFill>
                <a:latin typeface="Consolas"/>
              </a:rPr>
              <a:t>pg_description.description</a:t>
            </a:r>
            <a:r>
              <a:rPr lang="en-US" sz="600" dirty="0">
                <a:solidFill>
                  <a:srgbClr val="FF0000"/>
                </a:solidFill>
                <a:latin typeface="Consolas"/>
              </a:rPr>
              <a:t> ~ ''[^[:</a:t>
            </a:r>
            <a:r>
              <a:rPr lang="en-US" sz="600" dirty="0" err="1">
                <a:solidFill>
                  <a:srgbClr val="FF0000"/>
                </a:solidFill>
                <a:latin typeface="Consolas"/>
              </a:rPr>
              <a:t>ascii</a:t>
            </a:r>
            <a:r>
              <a:rPr lang="en-US" sz="600" dirty="0">
                <a:solidFill>
                  <a:srgbClr val="FF0000"/>
                </a:solidFill>
                <a:latin typeface="Consolas"/>
              </a:rPr>
              <a:t>:]]'' </a:t>
            </a:r>
            <a:r>
              <a:rPr lang="en-US" sz="600" dirty="0" smtClean="0">
                <a:solidFill>
                  <a:srgbClr val="FF0000"/>
                </a:solidFill>
                <a:latin typeface="Consolas"/>
              </a:rPr>
              <a:t>AND </a:t>
            </a:r>
            <a:r>
              <a:rPr lang="en-US" sz="600" dirty="0" err="1">
                <a:solidFill>
                  <a:srgbClr val="FF0000"/>
                </a:solidFill>
                <a:latin typeface="Consolas"/>
              </a:rPr>
              <a:t>a.relname</a:t>
            </a:r>
            <a:r>
              <a:rPr lang="en-US" sz="600" dirty="0">
                <a:solidFill>
                  <a:srgbClr val="FF0000"/>
                </a:solidFill>
                <a:latin typeface="Consolas"/>
              </a:rPr>
              <a:t> = ''</a:t>
            </a:r>
            <a:r>
              <a:rPr lang="en-US" sz="600" dirty="0" err="1">
                <a:solidFill>
                  <a:srgbClr val="FF0000"/>
                </a:solidFill>
                <a:latin typeface="Consolas"/>
              </a:rPr>
              <a:t>pg_class</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
            </a:r>
            <a:br>
              <a:rPr lang="en-US" sz="600" dirty="0" smtClean="0">
                <a:solidFill>
                  <a:srgbClr val="FF0000"/>
                </a:solidFill>
                <a:latin typeface="Consolas"/>
              </a:rPr>
            </a:br>
            <a:r>
              <a:rPr lang="en-US" sz="600" dirty="0" smtClean="0">
                <a:solidFill>
                  <a:srgbClr val="FF0000"/>
                </a:solidFill>
                <a:latin typeface="Consolas"/>
              </a:rPr>
              <a:t>UNION </a:t>
            </a:r>
            <a:r>
              <a:rPr lang="en-US" sz="600" dirty="0">
                <a:solidFill>
                  <a:srgbClr val="FF0000"/>
                </a:solidFill>
                <a:latin typeface="Consolas"/>
              </a:rPr>
              <a:t>ALL </a:t>
            </a:r>
            <a:br>
              <a:rPr lang="en-US" sz="600" dirty="0">
                <a:solidFill>
                  <a:srgbClr val="FF0000"/>
                </a:solidFill>
                <a:latin typeface="Consolas"/>
              </a:rPr>
            </a:br>
            <a:r>
              <a:rPr lang="en-US" sz="600" dirty="0" smtClean="0">
                <a:solidFill>
                  <a:srgbClr val="FF0000"/>
                </a:solidFill>
                <a:latin typeface="Consolas"/>
              </a:rPr>
              <a:t/>
            </a:r>
            <a:br>
              <a:rPr lang="en-US" sz="600" dirty="0" smtClean="0">
                <a:solidFill>
                  <a:srgbClr val="FF0000"/>
                </a:solidFill>
                <a:latin typeface="Consolas"/>
              </a:rPr>
            </a:br>
            <a:r>
              <a:rPr lang="en-US" sz="600" dirty="0" smtClean="0">
                <a:solidFill>
                  <a:srgbClr val="FF0000"/>
                </a:solidFill>
                <a:latin typeface="Consolas"/>
              </a:rPr>
              <a:t>SELECT </a:t>
            </a:r>
            <a:r>
              <a:rPr lang="en-US" sz="600" dirty="0">
                <a:solidFill>
                  <a:srgbClr val="FF0000"/>
                </a:solidFill>
                <a:latin typeface="Consolas"/>
              </a:rPr>
              <a:t/>
            </a:r>
            <a:br>
              <a:rPr lang="en-US" sz="600" dirty="0">
                <a:solidFill>
                  <a:srgbClr val="FF0000"/>
                </a:solidFill>
                <a:latin typeface="Consolas"/>
              </a:rPr>
            </a:br>
            <a:r>
              <a:rPr lang="en-US" sz="600" dirty="0">
                <a:solidFill>
                  <a:srgbClr val="FF0000"/>
                </a:solidFill>
                <a:latin typeface="Consolas"/>
              </a:rPr>
              <a:t>    NULL::NAME AS </a:t>
            </a:r>
            <a:r>
              <a:rPr lang="en-US" sz="600" dirty="0" err="1">
                <a:solidFill>
                  <a:srgbClr val="FF0000"/>
                </a:solidFill>
                <a:latin typeface="Consolas"/>
              </a:rPr>
              <a:t>schema_name</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    NULL::NAME AS </a:t>
            </a:r>
            <a:r>
              <a:rPr lang="en-US" sz="600" dirty="0" err="1">
                <a:solidFill>
                  <a:srgbClr val="FF0000"/>
                </a:solidFill>
                <a:latin typeface="Consolas"/>
              </a:rPr>
              <a:t>table_name</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    NULL::NAME AS </a:t>
            </a:r>
            <a:r>
              <a:rPr lang="en-US" sz="600" dirty="0" err="1">
                <a:solidFill>
                  <a:srgbClr val="FF0000"/>
                </a:solidFill>
                <a:latin typeface="Consolas"/>
              </a:rPr>
              <a:t>field_name</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    </a:t>
            </a:r>
            <a:r>
              <a:rPr lang="en-US" sz="600" dirty="0" err="1">
                <a:solidFill>
                  <a:srgbClr val="FF0000"/>
                </a:solidFill>
                <a:latin typeface="Consolas"/>
              </a:rPr>
              <a:t>pg_description.description</a:t>
            </a:r>
            <a:r>
              <a:rPr lang="en-US" sz="600" dirty="0">
                <a:solidFill>
                  <a:srgbClr val="FF0000"/>
                </a:solidFill>
                <a:latin typeface="Consolas"/>
              </a:rPr>
              <a:t>::text AS </a:t>
            </a:r>
            <a:r>
              <a:rPr lang="en-US" sz="600" dirty="0" err="1">
                <a:solidFill>
                  <a:srgbClr val="FF0000"/>
                </a:solidFill>
                <a:latin typeface="Consolas"/>
              </a:rPr>
              <a:t>field_value</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    </a:t>
            </a:r>
            <a:r>
              <a:rPr lang="en-US" sz="600" dirty="0" err="1">
                <a:solidFill>
                  <a:srgbClr val="FF0000"/>
                </a:solidFill>
                <a:latin typeface="Consolas"/>
              </a:rPr>
              <a:t>tools.find_non_ascii_values</a:t>
            </a:r>
            <a:r>
              <a:rPr lang="en-US" sz="600" dirty="0">
                <a:solidFill>
                  <a:srgbClr val="FF0000"/>
                </a:solidFill>
                <a:latin typeface="Consolas"/>
              </a:rPr>
              <a:t>(description::text) AS </a:t>
            </a:r>
            <a:r>
              <a:rPr lang="en-US" sz="600" dirty="0" smtClean="0">
                <a:solidFill>
                  <a:srgbClr val="FF0000"/>
                </a:solidFill>
                <a:latin typeface="Consolas"/>
              </a:rPr>
              <a:t>values,</a:t>
            </a:r>
            <a:br>
              <a:rPr lang="en-US" sz="600" dirty="0" smtClean="0">
                <a:solidFill>
                  <a:srgbClr val="FF0000"/>
                </a:solidFill>
                <a:latin typeface="Consolas"/>
              </a:rPr>
            </a:br>
            <a:r>
              <a:rPr lang="en-US" sz="600" dirty="0" smtClean="0">
                <a:solidFill>
                  <a:srgbClr val="FF0000"/>
                </a:solidFill>
                <a:latin typeface="Consolas"/>
              </a:rPr>
              <a:t>    </a:t>
            </a:r>
            <a:r>
              <a:rPr lang="en-US" sz="600" dirty="0">
                <a:solidFill>
                  <a:srgbClr val="FF0000"/>
                </a:solidFill>
                <a:latin typeface="Consolas"/>
              </a:rPr>
              <a:t>NULL::TEXT[] AS </a:t>
            </a:r>
            <a:r>
              <a:rPr lang="en-US" sz="600" dirty="0" err="1">
                <a:solidFill>
                  <a:srgbClr val="FF0000"/>
                </a:solidFill>
                <a:latin typeface="Consolas"/>
              </a:rPr>
              <a:t>primary_key</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FROM </a:t>
            </a:r>
            <a:r>
              <a:rPr lang="en-US" sz="600" dirty="0" err="1">
                <a:solidFill>
                  <a:srgbClr val="FF0000"/>
                </a:solidFill>
                <a:latin typeface="Consolas"/>
              </a:rPr>
              <a:t>pg_catalog.pg_description</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LEFT JOIN </a:t>
            </a:r>
            <a:r>
              <a:rPr lang="en-US" sz="600" dirty="0" err="1">
                <a:solidFill>
                  <a:srgbClr val="FF0000"/>
                </a:solidFill>
                <a:latin typeface="Consolas"/>
              </a:rPr>
              <a:t>pg_catalog.pg_class</a:t>
            </a:r>
            <a:r>
              <a:rPr lang="en-US" sz="600" dirty="0">
                <a:solidFill>
                  <a:srgbClr val="FF0000"/>
                </a:solidFill>
                <a:latin typeface="Consolas"/>
              </a:rPr>
              <a:t> a </a:t>
            </a:r>
            <a:r>
              <a:rPr lang="en-US" sz="600" dirty="0" smtClean="0">
                <a:solidFill>
                  <a:srgbClr val="FF0000"/>
                </a:solidFill>
                <a:latin typeface="Consolas"/>
              </a:rPr>
              <a:t>ON </a:t>
            </a:r>
            <a:r>
              <a:rPr lang="en-US" sz="600" dirty="0" err="1">
                <a:solidFill>
                  <a:srgbClr val="FF0000"/>
                </a:solidFill>
                <a:latin typeface="Consolas"/>
              </a:rPr>
              <a:t>a.oid</a:t>
            </a:r>
            <a:r>
              <a:rPr lang="en-US" sz="600" dirty="0">
                <a:solidFill>
                  <a:srgbClr val="FF0000"/>
                </a:solidFill>
                <a:latin typeface="Consolas"/>
              </a:rPr>
              <a:t> = </a:t>
            </a:r>
            <a:r>
              <a:rPr lang="en-US" sz="600" dirty="0" err="1">
                <a:solidFill>
                  <a:srgbClr val="FF0000"/>
                </a:solidFill>
                <a:latin typeface="Consolas"/>
              </a:rPr>
              <a:t>pg_description.classoid</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LEFT JOIN </a:t>
            </a:r>
            <a:r>
              <a:rPr lang="en-US" sz="600" dirty="0" err="1">
                <a:solidFill>
                  <a:srgbClr val="FF0000"/>
                </a:solidFill>
                <a:latin typeface="Consolas"/>
              </a:rPr>
              <a:t>pg_catalog.pg_class</a:t>
            </a:r>
            <a:r>
              <a:rPr lang="en-US" sz="600" dirty="0">
                <a:solidFill>
                  <a:srgbClr val="FF0000"/>
                </a:solidFill>
                <a:latin typeface="Consolas"/>
              </a:rPr>
              <a:t> </a:t>
            </a:r>
            <a:r>
              <a:rPr lang="en-US" sz="600" dirty="0" smtClean="0">
                <a:solidFill>
                  <a:srgbClr val="FF0000"/>
                </a:solidFill>
                <a:latin typeface="Consolas"/>
              </a:rPr>
              <a:t>ON </a:t>
            </a:r>
            <a:r>
              <a:rPr lang="en-US" sz="600" dirty="0" err="1">
                <a:solidFill>
                  <a:srgbClr val="FF0000"/>
                </a:solidFill>
                <a:latin typeface="Consolas"/>
              </a:rPr>
              <a:t>pg_class.oid</a:t>
            </a:r>
            <a:r>
              <a:rPr lang="en-US" sz="600" dirty="0">
                <a:solidFill>
                  <a:srgbClr val="FF0000"/>
                </a:solidFill>
                <a:latin typeface="Consolas"/>
              </a:rPr>
              <a:t> = </a:t>
            </a:r>
            <a:r>
              <a:rPr lang="en-US" sz="600" dirty="0" err="1">
                <a:solidFill>
                  <a:srgbClr val="FF0000"/>
                </a:solidFill>
                <a:latin typeface="Consolas"/>
              </a:rPr>
              <a:t>pg_description.objoid</a:t>
            </a:r>
            <a:r>
              <a:rPr lang="en-US" sz="600" dirty="0">
                <a:solidFill>
                  <a:srgbClr val="FF0000"/>
                </a:solidFill>
                <a:latin typeface="Consolas"/>
              </a:rPr>
              <a:t> </a:t>
            </a:r>
            <a:br>
              <a:rPr lang="en-US" sz="600" dirty="0">
                <a:solidFill>
                  <a:srgbClr val="FF0000"/>
                </a:solidFill>
                <a:latin typeface="Consolas"/>
              </a:rPr>
            </a:br>
            <a:r>
              <a:rPr lang="en-US" sz="600" dirty="0">
                <a:solidFill>
                  <a:srgbClr val="FF0000"/>
                </a:solidFill>
                <a:latin typeface="Consolas"/>
              </a:rPr>
              <a:t>LEFT JOIN </a:t>
            </a:r>
            <a:r>
              <a:rPr lang="en-US" sz="600" dirty="0" err="1">
                <a:solidFill>
                  <a:srgbClr val="FF0000"/>
                </a:solidFill>
                <a:latin typeface="Consolas"/>
              </a:rPr>
              <a:t>pg_catalog.pg_namespace</a:t>
            </a:r>
            <a:r>
              <a:rPr lang="en-US" sz="600" dirty="0">
                <a:solidFill>
                  <a:srgbClr val="FF0000"/>
                </a:solidFill>
                <a:latin typeface="Consolas"/>
              </a:rPr>
              <a:t> </a:t>
            </a:r>
            <a:r>
              <a:rPr lang="en-US" sz="600" dirty="0" smtClean="0">
                <a:solidFill>
                  <a:srgbClr val="FF0000"/>
                </a:solidFill>
                <a:latin typeface="Consolas"/>
              </a:rPr>
              <a:t>ON </a:t>
            </a:r>
            <a:r>
              <a:rPr lang="en-US" sz="600" dirty="0" err="1">
                <a:solidFill>
                  <a:srgbClr val="FF0000"/>
                </a:solidFill>
                <a:latin typeface="Consolas"/>
              </a:rPr>
              <a:t>pg_class.relnamespace</a:t>
            </a:r>
            <a:r>
              <a:rPr lang="en-US" sz="600" dirty="0">
                <a:solidFill>
                  <a:srgbClr val="FF0000"/>
                </a:solidFill>
                <a:latin typeface="Consolas"/>
              </a:rPr>
              <a:t> = </a:t>
            </a:r>
            <a:r>
              <a:rPr lang="en-US" sz="600" dirty="0" err="1">
                <a:solidFill>
                  <a:srgbClr val="FF0000"/>
                </a:solidFill>
                <a:latin typeface="Consolas"/>
              </a:rPr>
              <a:t>pg_namespace.oid</a:t>
            </a:r>
            <a:r>
              <a:rPr lang="en-US" sz="600" dirty="0">
                <a:solidFill>
                  <a:srgbClr val="FF0000"/>
                </a:solidFill>
                <a:latin typeface="Consolas"/>
              </a:rPr>
              <a:t> </a:t>
            </a:r>
            <a:br>
              <a:rPr lang="en-US" sz="600" dirty="0">
                <a:solidFill>
                  <a:srgbClr val="FF0000"/>
                </a:solidFill>
                <a:latin typeface="Consolas"/>
              </a:rPr>
            </a:br>
            <a:r>
              <a:rPr lang="en-US" sz="600" dirty="0" smtClean="0">
                <a:solidFill>
                  <a:srgbClr val="FF0000"/>
                </a:solidFill>
                <a:latin typeface="Consolas"/>
              </a:rPr>
              <a:t>WHERE </a:t>
            </a:r>
            <a:r>
              <a:rPr lang="en-US" sz="600" dirty="0" err="1">
                <a:solidFill>
                  <a:srgbClr val="FF0000"/>
                </a:solidFill>
                <a:latin typeface="Consolas"/>
              </a:rPr>
              <a:t>pg_description.description</a:t>
            </a:r>
            <a:r>
              <a:rPr lang="en-US" sz="600" dirty="0">
                <a:solidFill>
                  <a:srgbClr val="FF0000"/>
                </a:solidFill>
                <a:latin typeface="Consolas"/>
              </a:rPr>
              <a:t> ~ ''[^[:</a:t>
            </a:r>
            <a:r>
              <a:rPr lang="en-US" sz="600" dirty="0" err="1">
                <a:solidFill>
                  <a:srgbClr val="FF0000"/>
                </a:solidFill>
                <a:latin typeface="Consolas"/>
              </a:rPr>
              <a:t>ascii</a:t>
            </a:r>
            <a:r>
              <a:rPr lang="en-US" sz="600" dirty="0">
                <a:solidFill>
                  <a:srgbClr val="FF0000"/>
                </a:solidFill>
                <a:latin typeface="Consolas"/>
              </a:rPr>
              <a:t>:]]'' </a:t>
            </a:r>
            <a:r>
              <a:rPr lang="en-US" sz="600" dirty="0" smtClean="0">
                <a:solidFill>
                  <a:srgbClr val="FF0000"/>
                </a:solidFill>
                <a:latin typeface="Consolas"/>
              </a:rPr>
              <a:t>AND </a:t>
            </a:r>
            <a:r>
              <a:rPr lang="en-US" sz="600" dirty="0" err="1">
                <a:solidFill>
                  <a:srgbClr val="FF0000"/>
                </a:solidFill>
                <a:latin typeface="Consolas"/>
              </a:rPr>
              <a:t>a.relname</a:t>
            </a:r>
            <a:r>
              <a:rPr lang="en-US" sz="600" dirty="0">
                <a:solidFill>
                  <a:srgbClr val="FF0000"/>
                </a:solidFill>
                <a:latin typeface="Consolas"/>
              </a:rPr>
              <a:t> &lt;&gt; ''</a:t>
            </a:r>
            <a:r>
              <a:rPr lang="en-US" sz="600" dirty="0" err="1">
                <a:solidFill>
                  <a:srgbClr val="FF0000"/>
                </a:solidFill>
                <a:latin typeface="Consolas"/>
              </a:rPr>
              <a:t>pg_class</a:t>
            </a:r>
            <a:r>
              <a:rPr lang="en-US" sz="600" dirty="0">
                <a:solidFill>
                  <a:srgbClr val="FF0000"/>
                </a:solidFill>
                <a:latin typeface="Consolas"/>
              </a:rPr>
              <a:t>'' '</a:t>
            </a:r>
            <a:r>
              <a:rPr lang="en-US" sz="600" dirty="0">
                <a:solidFill>
                  <a:srgbClr val="000000"/>
                </a:solidFill>
                <a:latin typeface="Consolas"/>
              </a:rPr>
              <a:t>; </a:t>
            </a:r>
            <a:br>
              <a:rPr lang="en-US" sz="600" dirty="0">
                <a:solidFill>
                  <a:srgbClr val="000000"/>
                </a:solidFill>
                <a:latin typeface="Consolas"/>
              </a:rPr>
            </a:br>
            <a:r>
              <a:rPr lang="en-US" sz="600" dirty="0" smtClean="0">
                <a:solidFill>
                  <a:srgbClr val="0000FF"/>
                </a:solidFill>
                <a:latin typeface="Consolas"/>
              </a:rPr>
              <a:t>END</a:t>
            </a:r>
            <a:r>
              <a:rPr lang="en-US" sz="600" dirty="0">
                <a:solidFill>
                  <a:srgbClr val="000000"/>
                </a:solidFill>
                <a:latin typeface="Consolas"/>
              </a:rPr>
              <a:t>; </a:t>
            </a:r>
            <a:br>
              <a:rPr lang="en-US" sz="600" dirty="0">
                <a:solidFill>
                  <a:srgbClr val="000000"/>
                </a:solidFill>
                <a:latin typeface="Consolas"/>
              </a:rPr>
            </a:br>
            <a:r>
              <a:rPr lang="en-US" sz="600" dirty="0">
                <a:solidFill>
                  <a:srgbClr val="000000"/>
                </a:solidFill>
                <a:latin typeface="Consolas"/>
              </a:rPr>
              <a:t>$body$ </a:t>
            </a:r>
            <a:br>
              <a:rPr lang="en-US" sz="600" dirty="0">
                <a:solidFill>
                  <a:srgbClr val="000000"/>
                </a:solidFill>
                <a:latin typeface="Consolas"/>
              </a:rPr>
            </a:br>
            <a:r>
              <a:rPr lang="en-US" sz="600" dirty="0">
                <a:solidFill>
                  <a:srgbClr val="000000"/>
                </a:solidFill>
                <a:latin typeface="Consolas"/>
              </a:rPr>
              <a:t>LANGUAGE </a:t>
            </a:r>
            <a:r>
              <a:rPr lang="en-US" sz="600" dirty="0">
                <a:solidFill>
                  <a:srgbClr val="FF0000"/>
                </a:solidFill>
                <a:latin typeface="Consolas"/>
              </a:rPr>
              <a:t>'</a:t>
            </a:r>
            <a:r>
              <a:rPr lang="en-US" sz="600" dirty="0" err="1">
                <a:solidFill>
                  <a:srgbClr val="FF0000"/>
                </a:solidFill>
                <a:latin typeface="Consolas"/>
              </a:rPr>
              <a:t>plpgsql</a:t>
            </a:r>
            <a:r>
              <a:rPr lang="en-US" sz="600" dirty="0">
                <a:solidFill>
                  <a:srgbClr val="FF0000"/>
                </a:solidFill>
                <a:latin typeface="Consolas"/>
              </a:rPr>
              <a:t>'</a:t>
            </a:r>
            <a:r>
              <a:rPr lang="en-US" sz="600" dirty="0">
                <a:solidFill>
                  <a:srgbClr val="000000"/>
                </a:solidFill>
                <a:latin typeface="Consolas"/>
              </a:rPr>
              <a:t> </a:t>
            </a:r>
            <a:r>
              <a:rPr lang="en-US" sz="600" dirty="0" smtClean="0">
                <a:solidFill>
                  <a:srgbClr val="000000"/>
                </a:solidFill>
                <a:latin typeface="Consolas"/>
              </a:rPr>
              <a:t>VOLATILE CALLED </a:t>
            </a:r>
            <a:r>
              <a:rPr lang="en-US" sz="600" dirty="0">
                <a:solidFill>
                  <a:srgbClr val="0000FF"/>
                </a:solidFill>
                <a:latin typeface="Consolas"/>
              </a:rPr>
              <a:t>ON</a:t>
            </a:r>
            <a:r>
              <a:rPr lang="en-US" sz="600" dirty="0">
                <a:solidFill>
                  <a:srgbClr val="000000"/>
                </a:solidFill>
                <a:latin typeface="Consolas"/>
              </a:rPr>
              <a:t> </a:t>
            </a:r>
            <a:r>
              <a:rPr lang="en-US" sz="600" dirty="0">
                <a:solidFill>
                  <a:srgbClr val="0000FF"/>
                </a:solidFill>
                <a:latin typeface="Consolas"/>
              </a:rPr>
              <a:t>NULL</a:t>
            </a:r>
            <a:r>
              <a:rPr lang="en-US" sz="600" dirty="0">
                <a:solidFill>
                  <a:srgbClr val="000000"/>
                </a:solidFill>
                <a:latin typeface="Consolas"/>
              </a:rPr>
              <a:t> INPUT </a:t>
            </a:r>
            <a:r>
              <a:rPr lang="en-US" sz="600" dirty="0" smtClean="0">
                <a:solidFill>
                  <a:srgbClr val="000000"/>
                </a:solidFill>
                <a:latin typeface="Consolas"/>
              </a:rPr>
              <a:t>SECURITY DEFINER;</a:t>
            </a:r>
            <a:endParaRPr lang="en-US" sz="500" dirty="0">
              <a:latin typeface="Consolas"/>
            </a:endParaRPr>
          </a:p>
        </p:txBody>
      </p:sp>
      <p:sp>
        <p:nvSpPr>
          <p:cNvPr id="5" name="Date Placeholder 4"/>
          <p:cNvSpPr>
            <a:spLocks noGrp="1"/>
          </p:cNvSpPr>
          <p:nvPr>
            <p:ph type="dt" sz="half" idx="15"/>
          </p:nvPr>
        </p:nvSpPr>
        <p:spPr/>
        <p:txBody>
          <a:bodyPr/>
          <a:lstStyle/>
          <a:p>
            <a:r>
              <a:rPr lang="en-US" dirty="0"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19</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2336285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non-</a:t>
            </a:r>
            <a:r>
              <a:rPr lang="en-US" dirty="0" err="1" smtClean="0"/>
              <a:t>ascii</a:t>
            </a:r>
            <a:r>
              <a:rPr lang="en-US" dirty="0" smtClean="0"/>
              <a:t> objects</a:t>
            </a:r>
            <a:endParaRPr lang="en-US" dirty="0"/>
          </a:p>
        </p:txBody>
      </p:sp>
      <p:sp>
        <p:nvSpPr>
          <p:cNvPr id="3" name="Text Placeholder 2"/>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20</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390479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non-</a:t>
            </a:r>
            <a:r>
              <a:rPr lang="en-US" dirty="0" err="1" smtClean="0"/>
              <a:t>ascii</a:t>
            </a:r>
            <a:r>
              <a:rPr lang="en-US" dirty="0" smtClean="0"/>
              <a:t> objects</a:t>
            </a:r>
            <a:endParaRPr lang="en-US" dirty="0"/>
          </a:p>
        </p:txBody>
      </p:sp>
      <p:sp>
        <p:nvSpPr>
          <p:cNvPr id="3" name="Content Placeholder 2"/>
          <p:cNvSpPr>
            <a:spLocks noGrp="1"/>
          </p:cNvSpPr>
          <p:nvPr>
            <p:ph sz="quarter" idx="13"/>
          </p:nvPr>
        </p:nvSpPr>
        <p:spPr/>
        <p:txBody>
          <a:bodyPr>
            <a:normAutofit fontScale="92500"/>
          </a:bodyPr>
          <a:lstStyle/>
          <a:p>
            <a:r>
              <a:rPr lang="en-US" dirty="0" smtClean="0"/>
              <a:t>This simple query checks all the items inside the </a:t>
            </a:r>
            <a:r>
              <a:rPr lang="en-US" dirty="0" err="1" smtClean="0"/>
              <a:t>pg_class</a:t>
            </a:r>
            <a:r>
              <a:rPr lang="en-US" dirty="0" smtClean="0"/>
              <a:t> table.</a:t>
            </a:r>
          </a:p>
          <a:p>
            <a:r>
              <a:rPr lang="en-US" b="1" i="1" dirty="0" smtClean="0"/>
              <a:t>Note: </a:t>
            </a:r>
            <a:r>
              <a:rPr lang="en-US" dirty="0" smtClean="0"/>
              <a:t>You should do this for all tables in the </a:t>
            </a:r>
            <a:r>
              <a:rPr lang="en-US" dirty="0" err="1" smtClean="0"/>
              <a:t>pg_catalog</a:t>
            </a:r>
            <a:r>
              <a:rPr lang="en-US" dirty="0" smtClean="0"/>
              <a:t> where anybody might have created objects.</a:t>
            </a:r>
          </a:p>
          <a:p>
            <a:r>
              <a:rPr lang="en-US" dirty="0" smtClean="0"/>
              <a:t>I am not worrying about this because all </a:t>
            </a:r>
            <a:r>
              <a:rPr lang="en-US" dirty="0" err="1" smtClean="0"/>
              <a:t>ddl</a:t>
            </a:r>
            <a:r>
              <a:rPr lang="en-US" dirty="0" smtClean="0"/>
              <a:t> except for comments is loadable into the UTF8 database without errors.</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SELECT</a:t>
            </a:r>
            <a:r>
              <a:rPr lang="en-US" sz="800" dirty="0">
                <a:solidFill>
                  <a:srgbClr val="000000"/>
                </a:solidFill>
                <a:latin typeface="Consolas"/>
              </a:rPr>
              <a:t> </a:t>
            </a:r>
            <a:r>
              <a:rPr lang="en-US" sz="800" dirty="0" err="1">
                <a:solidFill>
                  <a:srgbClr val="000000"/>
                </a:solidFill>
                <a:latin typeface="Consolas"/>
              </a:rPr>
              <a:t>relname</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smtClean="0">
                <a:solidFill>
                  <a:srgbClr val="0000FF"/>
                </a:solidFill>
                <a:latin typeface="Consolas"/>
              </a:rPr>
              <a:t>FROM</a:t>
            </a:r>
            <a:r>
              <a:rPr lang="en-US" sz="800" dirty="0" smtClean="0">
                <a:solidFill>
                  <a:srgbClr val="000000"/>
                </a:solidFill>
                <a:latin typeface="Consolas"/>
              </a:rPr>
              <a:t> </a:t>
            </a:r>
            <a:r>
              <a:rPr lang="en-US" sz="800" dirty="0" err="1">
                <a:solidFill>
                  <a:srgbClr val="000000"/>
                </a:solidFill>
                <a:latin typeface="Consolas"/>
              </a:rPr>
              <a:t>pg_catalog.pg_class</a:t>
            </a:r>
            <a:r>
              <a:rPr lang="en-US" sz="800" dirty="0">
                <a:solidFill>
                  <a:srgbClr val="000000"/>
                </a:solidFill>
                <a:latin typeface="Consolas"/>
              </a:rPr>
              <a:t> </a:t>
            </a:r>
            <a:br>
              <a:rPr lang="en-US" sz="800" dirty="0">
                <a:solidFill>
                  <a:srgbClr val="000000"/>
                </a:solidFill>
                <a:latin typeface="Consolas"/>
              </a:rPr>
            </a:br>
            <a:r>
              <a:rPr lang="en-US" sz="800" dirty="0">
                <a:solidFill>
                  <a:srgbClr val="0000FF"/>
                </a:solidFill>
                <a:latin typeface="Consolas"/>
              </a:rPr>
              <a:t>WHERE</a:t>
            </a:r>
            <a:r>
              <a:rPr lang="en-US" sz="800" dirty="0">
                <a:solidFill>
                  <a:srgbClr val="000000"/>
                </a:solidFill>
                <a:latin typeface="Consolas"/>
              </a:rPr>
              <a:t> </a:t>
            </a:r>
            <a:r>
              <a:rPr lang="en-US" sz="800" dirty="0" err="1">
                <a:solidFill>
                  <a:srgbClr val="000000"/>
                </a:solidFill>
                <a:latin typeface="Consolas"/>
              </a:rPr>
              <a:t>relname</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FF0000"/>
                </a:solidFill>
                <a:latin typeface="Consolas"/>
              </a:rPr>
              <a:t>'[^[:</a:t>
            </a:r>
            <a:r>
              <a:rPr lang="en-US" sz="800" dirty="0" err="1">
                <a:solidFill>
                  <a:srgbClr val="FF0000"/>
                </a:solidFill>
                <a:latin typeface="Consolas"/>
              </a:rPr>
              <a:t>ascii</a:t>
            </a:r>
            <a:r>
              <a:rPr lang="en-US" sz="800" dirty="0" smtClean="0">
                <a:solidFill>
                  <a:srgbClr val="FF0000"/>
                </a:solidFill>
                <a:latin typeface="Consolas"/>
              </a:rPr>
              <a:t>:]]'</a:t>
            </a:r>
            <a:r>
              <a:rPr lang="en-US" sz="800" dirty="0" smtClean="0">
                <a:solidFill>
                  <a:srgbClr val="000000"/>
                </a:solidFill>
                <a:latin typeface="Consolas"/>
              </a:rPr>
              <a:t>;</a:t>
            </a: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21</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518038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t>
            </a:r>
            <a:r>
              <a:rPr lang="en-US" dirty="0" err="1" smtClean="0"/>
              <a:t>ascii</a:t>
            </a:r>
            <a:r>
              <a:rPr lang="en-US" dirty="0" smtClean="0"/>
              <a:t> databases</a:t>
            </a:r>
            <a:endParaRPr lang="en-US" dirty="0"/>
          </a:p>
        </p:txBody>
      </p:sp>
      <p:sp>
        <p:nvSpPr>
          <p:cNvPr id="3" name="Text Placeholder 2"/>
          <p:cNvSpPr>
            <a:spLocks noGrp="1"/>
          </p:cNvSpPr>
          <p:nvPr>
            <p:ph type="body" idx="1"/>
          </p:nvPr>
        </p:nvSpPr>
        <p:spPr/>
        <p:txBody>
          <a:bodyPr/>
          <a:lstStyle/>
          <a:p>
            <a:r>
              <a:rPr lang="en-US" dirty="0" smtClean="0"/>
              <a:t>What databases need converting?</a:t>
            </a:r>
            <a:endParaRPr lang="en-US" dirty="0"/>
          </a:p>
        </p:txBody>
      </p:sp>
      <p:sp>
        <p:nvSpPr>
          <p:cNvPr id="4" name="Date Placeholder 3"/>
          <p:cNvSpPr>
            <a:spLocks noGrp="1"/>
          </p:cNvSpPr>
          <p:nvPr>
            <p:ph type="dt" sz="half" idx="10"/>
          </p:nvPr>
        </p:nvSpPr>
        <p:spPr/>
        <p:txBody>
          <a:bodyPr/>
          <a:lstStyle/>
          <a:p>
            <a:r>
              <a:rPr lang="en-US" smtClean="0"/>
              <a:t>8/4/2015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22</a:t>
            </a:fld>
            <a:endParaRPr lang="en-US"/>
          </a:p>
        </p:txBody>
      </p:sp>
      <p:sp>
        <p:nvSpPr>
          <p:cNvPr id="6" name="Footer Placeholder 5"/>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2064852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t>
            </a:r>
            <a:r>
              <a:rPr lang="en-US" dirty="0" err="1" smtClean="0"/>
              <a:t>ascii</a:t>
            </a:r>
            <a:r>
              <a:rPr lang="en-US" dirty="0" smtClean="0"/>
              <a:t> databases</a:t>
            </a:r>
            <a:endParaRPr lang="en-US" dirty="0"/>
          </a:p>
        </p:txBody>
      </p:sp>
      <p:sp>
        <p:nvSpPr>
          <p:cNvPr id="3" name="Content Placeholder 2"/>
          <p:cNvSpPr>
            <a:spLocks noGrp="1"/>
          </p:cNvSpPr>
          <p:nvPr>
            <p:ph sz="quarter" idx="13"/>
          </p:nvPr>
        </p:nvSpPr>
        <p:spPr/>
        <p:txBody>
          <a:bodyPr/>
          <a:lstStyle/>
          <a:p>
            <a:r>
              <a:rPr lang="en-US" dirty="0" smtClean="0"/>
              <a:t>You will need to search your system to find all the databases that need to be converted to UTF8. There is an easy query that can be run from any database to find these databases.</a:t>
            </a:r>
          </a:p>
          <a:p>
            <a:r>
              <a:rPr lang="en-US" dirty="0" smtClean="0"/>
              <a:t>Any database with the encoding of SQL_ASCII should be converted.</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SELECT</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pg_database.datname</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smtClean="0">
                <a:solidFill>
                  <a:srgbClr val="000000"/>
                </a:solidFill>
                <a:latin typeface="Consolas"/>
              </a:rPr>
              <a:t>database,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pg_authid.rolname</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smtClean="0">
                <a:solidFill>
                  <a:srgbClr val="000000"/>
                </a:solidFill>
                <a:latin typeface="Consolas"/>
              </a:rPr>
              <a:t>database_owner</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pg_encoding_to_char</a:t>
            </a:r>
            <a:r>
              <a:rPr lang="en-US" sz="800" dirty="0" smtClean="0">
                <a:solidFill>
                  <a:srgbClr val="000000"/>
                </a:solidFill>
                <a:latin typeface="Consolas"/>
              </a:rPr>
              <a:t>(</a:t>
            </a:r>
            <a:r>
              <a:rPr lang="en-US" sz="800" dirty="0" err="1" smtClean="0">
                <a:solidFill>
                  <a:srgbClr val="000000"/>
                </a:solidFill>
                <a:latin typeface="Consolas"/>
              </a:rPr>
              <a:t>pg_database.encoding</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encoding, </a:t>
            </a:r>
            <a:br>
              <a:rPr lang="en-US" sz="800" dirty="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pg_database_size</a:t>
            </a:r>
            <a:r>
              <a:rPr lang="en-US" sz="800" dirty="0" smtClean="0">
                <a:solidFill>
                  <a:srgbClr val="000000"/>
                </a:solidFill>
                <a:latin typeface="Consolas"/>
              </a:rPr>
              <a:t>(</a:t>
            </a:r>
            <a:r>
              <a:rPr lang="en-US" sz="800" dirty="0" err="1" smtClean="0">
                <a:solidFill>
                  <a:srgbClr val="000000"/>
                </a:solidFill>
                <a:latin typeface="Consolas"/>
              </a:rPr>
              <a:t>pg_database.oid</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db_size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pg_size_pretty</a:t>
            </a:r>
            <a:r>
              <a:rPr lang="en-US" sz="800" dirty="0" smtClean="0">
                <a:solidFill>
                  <a:srgbClr val="000000"/>
                </a:solidFill>
                <a:latin typeface="Consolas"/>
              </a:rPr>
              <a:t>(</a:t>
            </a:r>
            <a:r>
              <a:rPr lang="en-US" sz="800" dirty="0" err="1" smtClean="0">
                <a:solidFill>
                  <a:srgbClr val="000000"/>
                </a:solidFill>
                <a:latin typeface="Consolas"/>
              </a:rPr>
              <a:t>pg_database_size</a:t>
            </a:r>
            <a:r>
              <a:rPr lang="en-US" sz="800" dirty="0" smtClean="0">
                <a:solidFill>
                  <a:srgbClr val="000000"/>
                </a:solidFill>
                <a:latin typeface="Consolas"/>
              </a:rPr>
              <a:t>(</a:t>
            </a:r>
            <a:r>
              <a:rPr lang="en-US" sz="800" dirty="0" err="1" smtClean="0">
                <a:solidFill>
                  <a:srgbClr val="000000"/>
                </a:solidFill>
                <a:latin typeface="Consolas"/>
              </a:rPr>
              <a:t>pg_database.oid</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a:solidFill>
                  <a:srgbClr val="000000"/>
                </a:solidFill>
                <a:latin typeface="Consolas"/>
              </a:rPr>
              <a:t>db_size_pretty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a.connections</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a:t>
            </a:r>
            <a:r>
              <a:rPr lang="en-US" sz="800" dirty="0" err="1" smtClean="0">
                <a:solidFill>
                  <a:srgbClr val="000000"/>
                </a:solidFill>
                <a:latin typeface="Consolas"/>
              </a:rPr>
              <a:t>current_connections</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pg_database</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808080"/>
                </a:solidFill>
                <a:latin typeface="Consolas"/>
              </a:rPr>
              <a:t>LEFT</a:t>
            </a:r>
            <a:r>
              <a:rPr lang="en-US" sz="800" dirty="0" smtClean="0">
                <a:solidFill>
                  <a:srgbClr val="000000"/>
                </a:solidFill>
                <a:latin typeface="Consolas"/>
              </a:rPr>
              <a:t> </a:t>
            </a:r>
            <a:r>
              <a:rPr lang="en-US" sz="800" dirty="0">
                <a:solidFill>
                  <a:srgbClr val="808080"/>
                </a:solidFill>
                <a:latin typeface="Consolas"/>
              </a:rPr>
              <a:t>JOIN</a:t>
            </a:r>
            <a:r>
              <a:rPr lang="en-US" sz="800" dirty="0">
                <a:solidFill>
                  <a:srgbClr val="000000"/>
                </a:solidFill>
                <a:latin typeface="Consolas"/>
              </a:rPr>
              <a:t> </a:t>
            </a:r>
            <a:r>
              <a:rPr lang="en-US" sz="800" dirty="0" err="1">
                <a:solidFill>
                  <a:srgbClr val="000000"/>
                </a:solidFill>
                <a:latin typeface="Consolas"/>
              </a:rPr>
              <a:t>pg_authid</a:t>
            </a:r>
            <a:r>
              <a:rPr lang="en-US" sz="800" dirty="0">
                <a:solidFill>
                  <a:srgbClr val="000000"/>
                </a:solidFill>
                <a:latin typeface="Consolas"/>
              </a:rPr>
              <a:t> </a:t>
            </a:r>
            <a:r>
              <a:rPr lang="en-US" sz="800" dirty="0" smtClean="0">
                <a:solidFill>
                  <a:srgbClr val="000000"/>
                </a:solidFill>
                <a:latin typeface="Consolas"/>
              </a:rPr>
              <a:t/>
            </a:r>
            <a:br>
              <a:rPr lang="en-US" sz="800" dirty="0" smtClean="0">
                <a:solidFill>
                  <a:srgbClr val="000000"/>
                </a:solidFill>
                <a:latin typeface="Consolas"/>
              </a:rPr>
            </a:br>
            <a:r>
              <a:rPr lang="en-US" sz="800" dirty="0">
                <a:solidFill>
                  <a:srgbClr val="000000"/>
                </a:solidFill>
                <a:latin typeface="Consolas"/>
              </a:rPr>
              <a:t>      </a:t>
            </a:r>
            <a:r>
              <a:rPr lang="en-US" sz="800" dirty="0" smtClean="0">
                <a:solidFill>
                  <a:srgbClr val="0000FF"/>
                </a:solidFill>
                <a:latin typeface="Consolas"/>
              </a:rPr>
              <a:t>ON</a:t>
            </a:r>
            <a:r>
              <a:rPr lang="en-US" sz="800" dirty="0" smtClean="0">
                <a:solidFill>
                  <a:srgbClr val="000000"/>
                </a:solidFill>
                <a:latin typeface="Consolas"/>
              </a:rPr>
              <a:t> </a:t>
            </a:r>
            <a:r>
              <a:rPr lang="en-US" sz="800" dirty="0" err="1">
                <a:solidFill>
                  <a:srgbClr val="000000"/>
                </a:solidFill>
                <a:latin typeface="Consolas"/>
              </a:rPr>
              <a:t>pg_database.datdba</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pg_authid.oid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808080"/>
                </a:solidFill>
                <a:latin typeface="Consolas"/>
              </a:rPr>
              <a:t>LEFT</a:t>
            </a:r>
            <a:r>
              <a:rPr lang="en-US" sz="800" dirty="0" smtClean="0">
                <a:solidFill>
                  <a:srgbClr val="000000"/>
                </a:solidFill>
                <a:latin typeface="Consolas"/>
              </a:rPr>
              <a:t> </a:t>
            </a:r>
            <a:r>
              <a:rPr lang="en-US" sz="800" dirty="0">
                <a:solidFill>
                  <a:srgbClr val="808080"/>
                </a:solidFill>
                <a:latin typeface="Consolas"/>
              </a:rPr>
              <a:t>JOIN</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a:solidFill>
                  <a:srgbClr val="000000"/>
                </a:solidFill>
                <a:latin typeface="Consolas"/>
              </a:rPr>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FF"/>
                </a:solidFill>
                <a:latin typeface="Consolas"/>
              </a:rPr>
              <a:t>SELECT</a:t>
            </a:r>
            <a:r>
              <a:rPr lang="en-US" sz="800" dirty="0" smtClean="0">
                <a:solidFill>
                  <a:srgbClr val="000000"/>
                </a:solidFill>
                <a:latin typeface="Consolas"/>
              </a:rPr>
              <a:t> </a:t>
            </a:r>
            <a:br>
              <a:rPr lang="en-US" sz="800" dirty="0" smtClean="0">
                <a:solidFill>
                  <a:srgbClr val="000000"/>
                </a:solidFill>
                <a:latin typeface="Consolas"/>
              </a:rPr>
            </a:br>
            <a:r>
              <a:rPr lang="en-US" sz="800" dirty="0">
                <a:solidFill>
                  <a:srgbClr val="000000"/>
                </a:solidFill>
                <a:latin typeface="Consolas"/>
              </a:rPr>
              <a:t>        </a:t>
            </a:r>
            <a:r>
              <a:rPr lang="en-US" sz="800" dirty="0" err="1" smtClean="0">
                <a:solidFill>
                  <a:srgbClr val="000000"/>
                </a:solidFill>
                <a:latin typeface="Consolas"/>
              </a:rPr>
              <a:t>pg_stat_activity.datid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FF00FF"/>
                </a:solidFill>
                <a:latin typeface="Consolas"/>
              </a:rPr>
              <a:t>count</a:t>
            </a:r>
            <a:r>
              <a:rPr lang="en-US" sz="800" dirty="0">
                <a:solidFill>
                  <a:srgbClr val="000000"/>
                </a:solidFill>
                <a:latin typeface="Consolas"/>
              </a:rPr>
              <a:t>(</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AS</a:t>
            </a:r>
            <a:r>
              <a:rPr lang="en-US" sz="800" dirty="0">
                <a:solidFill>
                  <a:srgbClr val="000000"/>
                </a:solidFill>
                <a:latin typeface="Consolas"/>
              </a:rPr>
              <a:t> connections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FF"/>
                </a:solidFill>
                <a:latin typeface="Consolas"/>
              </a:rPr>
              <a:t>FROM</a:t>
            </a:r>
            <a:r>
              <a:rPr lang="en-US" sz="800" dirty="0" smtClean="0">
                <a:solidFill>
                  <a:srgbClr val="000000"/>
                </a:solidFill>
                <a:latin typeface="Consolas"/>
              </a:rPr>
              <a:t> </a:t>
            </a:r>
            <a:r>
              <a:rPr lang="en-US" sz="800" dirty="0" err="1">
                <a:solidFill>
                  <a:srgbClr val="000000"/>
                </a:solidFill>
                <a:latin typeface="Consolas"/>
              </a:rPr>
              <a:t>pg_stat_activity</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FF"/>
                </a:solidFill>
                <a:latin typeface="Consolas"/>
              </a:rPr>
              <a:t>GROUP</a:t>
            </a:r>
            <a:r>
              <a:rPr lang="en-US" sz="800" dirty="0" smtClean="0">
                <a:solidFill>
                  <a:srgbClr val="000000"/>
                </a:solidFill>
                <a:latin typeface="Consolas"/>
              </a:rPr>
              <a:t> </a:t>
            </a:r>
            <a:r>
              <a:rPr lang="en-US" sz="800" dirty="0">
                <a:solidFill>
                  <a:srgbClr val="0000FF"/>
                </a:solidFill>
                <a:latin typeface="Consolas"/>
              </a:rPr>
              <a:t>BY</a:t>
            </a:r>
            <a:r>
              <a:rPr lang="en-US" sz="800" dirty="0">
                <a:solidFill>
                  <a:srgbClr val="000000"/>
                </a:solidFill>
                <a:latin typeface="Consolas"/>
              </a:rPr>
              <a:t> </a:t>
            </a:r>
            <a:r>
              <a:rPr lang="en-US" sz="800" dirty="0" err="1">
                <a:solidFill>
                  <a:srgbClr val="000000"/>
                </a:solidFill>
                <a:latin typeface="Consolas"/>
              </a:rPr>
              <a:t>pg_stat_activity.datid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smtClean="0">
                <a:solidFill>
                  <a:srgbClr val="000000"/>
                </a:solidFill>
                <a:latin typeface="Consolas"/>
              </a:rPr>
              <a:t>) </a:t>
            </a:r>
            <a:r>
              <a:rPr lang="en-US" sz="800" dirty="0">
                <a:solidFill>
                  <a:srgbClr val="000000"/>
                </a:solidFill>
                <a:latin typeface="Consolas"/>
              </a:rPr>
              <a:t>a </a:t>
            </a:r>
            <a:r>
              <a:rPr lang="en-US" sz="800" dirty="0">
                <a:solidFill>
                  <a:srgbClr val="0000FF"/>
                </a:solidFill>
                <a:latin typeface="Consolas"/>
              </a:rPr>
              <a:t>ON</a:t>
            </a:r>
            <a:r>
              <a:rPr lang="en-US" sz="800" dirty="0">
                <a:solidFill>
                  <a:srgbClr val="000000"/>
                </a:solidFill>
                <a:latin typeface="Consolas"/>
              </a:rPr>
              <a:t> </a:t>
            </a:r>
            <a:r>
              <a:rPr lang="en-US" sz="800" dirty="0" err="1">
                <a:solidFill>
                  <a:srgbClr val="000000"/>
                </a:solidFill>
                <a:latin typeface="Consolas"/>
              </a:rPr>
              <a:t>a.datid</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err="1">
                <a:solidFill>
                  <a:srgbClr val="000000"/>
                </a:solidFill>
                <a:latin typeface="Consolas"/>
              </a:rPr>
              <a:t>pg_database.oid</a:t>
            </a:r>
            <a:r>
              <a:rPr lang="en-US" sz="800" dirty="0">
                <a:solidFill>
                  <a:srgbClr val="000000"/>
                </a:solidFill>
                <a:latin typeface="Consolas"/>
              </a:rPr>
              <a:t> </a:t>
            </a:r>
            <a:br>
              <a:rPr lang="en-US" sz="800" dirty="0">
                <a:solidFill>
                  <a:srgbClr val="000000"/>
                </a:solidFill>
                <a:latin typeface="Consolas"/>
              </a:rPr>
            </a:br>
            <a:r>
              <a:rPr lang="en-US" sz="800" dirty="0">
                <a:solidFill>
                  <a:srgbClr val="000000"/>
                </a:solidFill>
                <a:latin typeface="Consolas"/>
              </a:rPr>
              <a:t>  </a:t>
            </a:r>
            <a:r>
              <a:rPr lang="en-US" sz="800" dirty="0">
                <a:solidFill>
                  <a:srgbClr val="0000FF"/>
                </a:solidFill>
                <a:latin typeface="Consolas"/>
              </a:rPr>
              <a:t>ORDER</a:t>
            </a:r>
            <a:r>
              <a:rPr lang="en-US" sz="800" dirty="0">
                <a:solidFill>
                  <a:srgbClr val="000000"/>
                </a:solidFill>
                <a:latin typeface="Consolas"/>
              </a:rPr>
              <a:t> </a:t>
            </a:r>
            <a:r>
              <a:rPr lang="en-US" sz="800" dirty="0">
                <a:solidFill>
                  <a:srgbClr val="0000FF"/>
                </a:solidFill>
                <a:latin typeface="Consolas"/>
              </a:rPr>
              <a:t>BY</a:t>
            </a:r>
            <a:r>
              <a:rPr lang="en-US" sz="800" dirty="0">
                <a:solidFill>
                  <a:srgbClr val="000000"/>
                </a:solidFill>
                <a:latin typeface="Consolas"/>
              </a:rPr>
              <a:t> </a:t>
            </a:r>
            <a:r>
              <a:rPr lang="en-US" sz="800" dirty="0" err="1">
                <a:solidFill>
                  <a:srgbClr val="000000"/>
                </a:solidFill>
                <a:latin typeface="Consolas"/>
              </a:rPr>
              <a:t>pg_database.datname</a:t>
            </a:r>
            <a:r>
              <a:rPr lang="en-US" sz="800" dirty="0" smtClean="0">
                <a:solidFill>
                  <a:srgbClr val="000000"/>
                </a:solidFill>
                <a:latin typeface="Consolas"/>
              </a:rPr>
              <a:t>;</a:t>
            </a: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23</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313622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Finding Comments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24</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4056864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a:t>
            </a:r>
            <a:endParaRPr lang="en-US" dirty="0"/>
          </a:p>
        </p:txBody>
      </p:sp>
      <p:sp>
        <p:nvSpPr>
          <p:cNvPr id="3" name="Content Placeholder 2"/>
          <p:cNvSpPr>
            <a:spLocks noGrp="1"/>
          </p:cNvSpPr>
          <p:nvPr>
            <p:ph sz="quarter" idx="13"/>
          </p:nvPr>
        </p:nvSpPr>
        <p:spPr>
          <a:xfrm>
            <a:off x="457200" y="1485900"/>
            <a:ext cx="4038600" cy="1847850"/>
          </a:xfrm>
        </p:spPr>
        <p:txBody>
          <a:bodyPr>
            <a:normAutofit fontScale="55000" lnSpcReduction="20000"/>
          </a:bodyPr>
          <a:lstStyle/>
          <a:p>
            <a:r>
              <a:rPr lang="en-US" dirty="0" smtClean="0"/>
              <a:t>This nicely shows us the table comments that are affected.</a:t>
            </a:r>
          </a:p>
          <a:p>
            <a:r>
              <a:rPr lang="en-US" dirty="0" smtClean="0"/>
              <a:t>This encoding would be LATIN1 or WINDOWS1252</a:t>
            </a:r>
          </a:p>
          <a:p>
            <a:r>
              <a:rPr lang="en-US" dirty="0" smtClean="0"/>
              <a:t>In my case where were only three comments that had issues and I fixed those manually to use the right type of quote marks by converting ‘ ’ “ ” to </a:t>
            </a:r>
            <a:r>
              <a:rPr lang="en-US" dirty="0"/>
              <a:t>' ' " "</a:t>
            </a:r>
            <a:endParaRPr lang="en-US" dirty="0" smtClean="0"/>
          </a:p>
          <a:p>
            <a:r>
              <a:rPr lang="en-US" dirty="0" smtClean="0"/>
              <a:t>If can’t change the comments, then you will need to run a conversion on them, see the backup and conversion slides</a:t>
            </a:r>
          </a:p>
        </p:txBody>
      </p:sp>
      <p:sp>
        <p:nvSpPr>
          <p:cNvPr id="4" name="Content Placeholder 3"/>
          <p:cNvSpPr>
            <a:spLocks noGrp="1"/>
          </p:cNvSpPr>
          <p:nvPr>
            <p:ph sz="quarter" idx="14"/>
          </p:nvPr>
        </p:nvSpPr>
        <p:spPr/>
        <p:txBody>
          <a:bodyPr>
            <a:normAutofit/>
          </a:bodyPr>
          <a:lstStyle/>
          <a:p>
            <a:pPr marL="0" indent="0">
              <a:buNone/>
            </a:pPr>
            <a:r>
              <a:rPr lang="en-US" sz="800" dirty="0">
                <a:solidFill>
                  <a:srgbClr val="0000FF"/>
                </a:solidFill>
                <a:latin typeface="Consolas"/>
              </a:rPr>
              <a:t>SELECT</a:t>
            </a:r>
            <a:r>
              <a:rPr lang="en-US" sz="800" dirty="0">
                <a:solidFill>
                  <a:srgbClr val="000000"/>
                </a:solidFill>
                <a:latin typeface="Consolas"/>
              </a:rPr>
              <a:t> </a:t>
            </a:r>
            <a:r>
              <a:rPr lang="en-US" sz="800" dirty="0">
                <a:solidFill>
                  <a:srgbClr val="808080"/>
                </a:solidFill>
                <a:latin typeface="Consolas"/>
              </a:rPr>
              <a:t>*</a:t>
            </a:r>
            <a:r>
              <a:rPr lang="en-US" sz="800" dirty="0">
                <a:solidFill>
                  <a:srgbClr val="000000"/>
                </a:solidFill>
                <a:latin typeface="Consolas"/>
              </a:rPr>
              <a:t> </a:t>
            </a:r>
            <a:r>
              <a:rPr lang="en-US" sz="800" dirty="0">
                <a:solidFill>
                  <a:srgbClr val="0000FF"/>
                </a:solidFill>
                <a:latin typeface="Consolas"/>
              </a:rPr>
              <a:t>FROM</a:t>
            </a:r>
            <a:r>
              <a:rPr lang="en-US" sz="800" dirty="0">
                <a:solidFill>
                  <a:srgbClr val="000000"/>
                </a:solidFill>
                <a:latin typeface="Consolas"/>
              </a:rPr>
              <a:t> </a:t>
            </a:r>
            <a:r>
              <a:rPr lang="en-US" sz="800" dirty="0" err="1">
                <a:solidFill>
                  <a:srgbClr val="000000"/>
                </a:solidFill>
                <a:latin typeface="Consolas"/>
              </a:rPr>
              <a:t>tools.find_non_ascii_comments</a:t>
            </a:r>
            <a:r>
              <a:rPr lang="en-US" sz="800" dirty="0">
                <a:solidFill>
                  <a:srgbClr val="000000"/>
                </a:solidFill>
                <a:latin typeface="Consolas"/>
              </a:rPr>
              <a:t>();</a:t>
            </a:r>
            <a:endParaRPr lang="en-US" sz="8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25</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3894803310"/>
              </p:ext>
            </p:extLst>
          </p:nvPr>
        </p:nvGraphicFramePr>
        <p:xfrm>
          <a:off x="152400" y="3562350"/>
          <a:ext cx="8610602" cy="1280160"/>
        </p:xfrm>
        <a:graphic>
          <a:graphicData uri="http://schemas.openxmlformats.org/drawingml/2006/table">
            <a:tbl>
              <a:tblPr firstRow="1" bandRow="1">
                <a:tableStyleId>{5C22544A-7EE6-4342-B048-85BDC9FD1C3A}</a:tableStyleId>
              </a:tblPr>
              <a:tblGrid>
                <a:gridCol w="838200"/>
                <a:gridCol w="1143000"/>
                <a:gridCol w="685800"/>
                <a:gridCol w="4724400"/>
                <a:gridCol w="457200"/>
                <a:gridCol w="762002"/>
              </a:tblGrid>
              <a:tr h="152400">
                <a:tc>
                  <a:txBody>
                    <a:bodyPr/>
                    <a:lstStyle/>
                    <a:p>
                      <a:r>
                        <a:rPr lang="en-US" sz="800" dirty="0" err="1" smtClean="0"/>
                        <a:t>schema_name</a:t>
                      </a:r>
                      <a:endParaRPr lang="en-US" sz="800" dirty="0"/>
                    </a:p>
                  </a:txBody>
                  <a:tcPr/>
                </a:tc>
                <a:tc>
                  <a:txBody>
                    <a:bodyPr/>
                    <a:lstStyle/>
                    <a:p>
                      <a:r>
                        <a:rPr lang="en-US" sz="800" dirty="0" err="1" smtClean="0"/>
                        <a:t>table_name</a:t>
                      </a:r>
                      <a:endParaRPr lang="en-US" sz="800" dirty="0"/>
                    </a:p>
                  </a:txBody>
                  <a:tcPr/>
                </a:tc>
                <a:tc>
                  <a:txBody>
                    <a:bodyPr/>
                    <a:lstStyle/>
                    <a:p>
                      <a:r>
                        <a:rPr lang="en-US" sz="800" dirty="0" err="1" smtClean="0"/>
                        <a:t>field_name</a:t>
                      </a:r>
                      <a:endParaRPr lang="en-US" sz="800" dirty="0"/>
                    </a:p>
                  </a:txBody>
                  <a:tcPr/>
                </a:tc>
                <a:tc>
                  <a:txBody>
                    <a:bodyPr/>
                    <a:lstStyle/>
                    <a:p>
                      <a:r>
                        <a:rPr lang="en-US" sz="800" dirty="0" err="1" smtClean="0"/>
                        <a:t>field_value</a:t>
                      </a:r>
                      <a:endParaRPr lang="en-US" sz="800" dirty="0"/>
                    </a:p>
                  </a:txBody>
                  <a:tcPr/>
                </a:tc>
                <a:tc>
                  <a:txBody>
                    <a:bodyPr/>
                    <a:lstStyle/>
                    <a:p>
                      <a:r>
                        <a:rPr lang="en-US" sz="800" dirty="0" smtClean="0"/>
                        <a:t>values</a:t>
                      </a:r>
                      <a:endParaRPr lang="en-US" sz="800" dirty="0"/>
                    </a:p>
                  </a:txBody>
                  <a:tcPr/>
                </a:tc>
                <a:tc>
                  <a:txBody>
                    <a:bodyPr/>
                    <a:lstStyle/>
                    <a:p>
                      <a:r>
                        <a:rPr lang="en-US" sz="800" dirty="0" err="1" smtClean="0"/>
                        <a:t>primary_key</a:t>
                      </a:r>
                      <a:endParaRPr lang="en-US" sz="800" dirty="0"/>
                    </a:p>
                  </a:txBody>
                  <a:tcPr/>
                </a:tc>
              </a:tr>
              <a:tr h="370840">
                <a:tc>
                  <a:txBody>
                    <a:bodyPr/>
                    <a:lstStyle/>
                    <a:p>
                      <a:r>
                        <a:rPr lang="en-US" sz="800" dirty="0" smtClean="0"/>
                        <a:t>tools</a:t>
                      </a:r>
                      <a:endParaRPr lang="en-US" sz="800" dirty="0"/>
                    </a:p>
                  </a:txBody>
                  <a:tcPr/>
                </a:tc>
                <a:tc>
                  <a:txBody>
                    <a:bodyPr/>
                    <a:lstStyle/>
                    <a:p>
                      <a:r>
                        <a:rPr lang="en-US" sz="800" dirty="0" err="1" smtClean="0"/>
                        <a:t>cs_materialized_views</a:t>
                      </a:r>
                      <a:endParaRPr lang="en-US" sz="800" dirty="0"/>
                    </a:p>
                  </a:txBody>
                  <a:tcPr/>
                </a:tc>
                <a:tc>
                  <a:txBody>
                    <a:bodyPr/>
                    <a:lstStyle/>
                    <a:p>
                      <a:endParaRPr lang="en-US" sz="800" dirty="0"/>
                    </a:p>
                  </a:txBody>
                  <a:tcPr/>
                </a:tc>
                <a:tc>
                  <a:txBody>
                    <a:bodyPr/>
                    <a:lstStyle/>
                    <a:p>
                      <a:r>
                        <a:rPr lang="en-US" sz="800" dirty="0" smtClean="0"/>
                        <a:t>This table is contains a list of all the materialized view and when they were last </a:t>
                      </a:r>
                      <a:r>
                        <a:rPr lang="en-US" sz="800" dirty="0" err="1" smtClean="0"/>
                        <a:t>sucessfully</a:t>
                      </a:r>
                      <a:r>
                        <a:rPr lang="en-US" sz="800" dirty="0" smtClean="0"/>
                        <a:t> run.</a:t>
                      </a:r>
                    </a:p>
                    <a:p>
                      <a:r>
                        <a:rPr lang="en-US" sz="800" dirty="0" smtClean="0"/>
                        <a:t>This table is used by:</a:t>
                      </a:r>
                    </a:p>
                    <a:p>
                      <a:r>
                        <a:rPr lang="en-US" sz="800" dirty="0" smtClean="0"/>
                        <a:t>• </a:t>
                      </a:r>
                      <a:r>
                        <a:rPr lang="en-US" sz="800" dirty="0" err="1" smtClean="0"/>
                        <a:t>tools.cs_refresh_mviews</a:t>
                      </a:r>
                      <a:r>
                        <a:rPr lang="en-US" sz="800" dirty="0" smtClean="0"/>
                        <a:t>() - Runs against entire table</a:t>
                      </a:r>
                    </a:p>
                    <a:p>
                      <a:r>
                        <a:rPr lang="en-US" sz="800" dirty="0" smtClean="0"/>
                        <a:t>• </a:t>
                      </a:r>
                      <a:r>
                        <a:rPr lang="en-US" sz="800" dirty="0" err="1" smtClean="0"/>
                        <a:t>tools.cs_refresh_mviews</a:t>
                      </a:r>
                      <a:r>
                        <a:rPr lang="en-US" sz="800" dirty="0" smtClean="0"/>
                        <a:t>(</a:t>
                      </a:r>
                      <a:r>
                        <a:rPr lang="en-US" sz="800" dirty="0" err="1" smtClean="0"/>
                        <a:t>f_id</a:t>
                      </a:r>
                      <a:r>
                        <a:rPr lang="en-US" sz="800" dirty="0" smtClean="0"/>
                        <a:t> integer) - Runs against specific </a:t>
                      </a:r>
                      <a:r>
                        <a:rPr lang="en-US" sz="800" dirty="0" err="1" smtClean="0"/>
                        <a:t>mv_id</a:t>
                      </a:r>
                      <a:r>
                        <a:rPr lang="en-US" sz="800" dirty="0" smtClean="0"/>
                        <a:t> in this table</a:t>
                      </a:r>
                    </a:p>
                    <a:p>
                      <a:r>
                        <a:rPr lang="en-US" sz="800" dirty="0" smtClean="0"/>
                        <a:t>• </a:t>
                      </a:r>
                      <a:r>
                        <a:rPr lang="en-US" sz="800" dirty="0" err="1" smtClean="0"/>
                        <a:t>tools.cs_refresh_mviews_t</a:t>
                      </a:r>
                      <a:r>
                        <a:rPr lang="en-US" sz="800" dirty="0" smtClean="0"/>
                        <a:t>() - Runs against specific </a:t>
                      </a:r>
                      <a:r>
                        <a:rPr lang="en-US" sz="800" dirty="0" err="1" smtClean="0"/>
                        <a:t>mv_id</a:t>
                      </a:r>
                      <a:r>
                        <a:rPr lang="en-US" sz="800" dirty="0" smtClean="0"/>
                        <a:t> in this table from a trigger on a table that is being updated</a:t>
                      </a:r>
                    </a:p>
                    <a:p>
                      <a:r>
                        <a:rPr lang="en-US" sz="800" dirty="0" smtClean="0"/>
                        <a:t>• tools.cs_refresh_mviews2(</a:t>
                      </a:r>
                      <a:r>
                        <a:rPr lang="en-US" sz="800" dirty="0" err="1" smtClean="0"/>
                        <a:t>f_id</a:t>
                      </a:r>
                      <a:r>
                        <a:rPr lang="en-US" sz="800" dirty="0" smtClean="0"/>
                        <a:t> integer) - This is a development version of </a:t>
                      </a:r>
                      <a:r>
                        <a:rPr lang="en-US" sz="800" dirty="0" err="1" smtClean="0"/>
                        <a:t>tools.cs_refresh_mviews</a:t>
                      </a:r>
                      <a:r>
                        <a:rPr lang="en-US" sz="800" dirty="0" smtClean="0"/>
                        <a:t>(</a:t>
                      </a:r>
                      <a:r>
                        <a:rPr lang="en-US" sz="800" dirty="0" err="1" smtClean="0"/>
                        <a:t>f_id</a:t>
                      </a:r>
                      <a:r>
                        <a:rPr lang="en-US" sz="800" dirty="0" smtClean="0"/>
                        <a:t> integer)</a:t>
                      </a:r>
                    </a:p>
                  </a:txBody>
                  <a:tcPr/>
                </a:tc>
                <a:tc>
                  <a:txBody>
                    <a:bodyPr/>
                    <a:lstStyle/>
                    <a:p>
                      <a:r>
                        <a:rPr lang="en-US" sz="800" dirty="0" smtClean="0"/>
                        <a:t>••••</a:t>
                      </a:r>
                      <a:endParaRPr lang="en-US" sz="800" dirty="0"/>
                    </a:p>
                  </a:txBody>
                  <a:tcPr/>
                </a:tc>
                <a:tc>
                  <a:txBody>
                    <a:bodyPr/>
                    <a:lstStyle/>
                    <a:p>
                      <a:endParaRPr lang="en-US" sz="800" dirty="0"/>
                    </a:p>
                  </a:txBody>
                  <a:tcPr/>
                </a:tc>
              </a:tr>
            </a:tbl>
          </a:graphicData>
        </a:graphic>
      </p:graphicFrame>
    </p:spTree>
    <p:extLst>
      <p:ext uri="{BB962C8B-B14F-4D97-AF65-F5344CB8AC3E}">
        <p14:creationId xmlns:p14="http://schemas.microsoft.com/office/powerpoint/2010/main" val="46346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smtClean="0"/>
              <a:t>Finding Data Inside Tables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26</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789910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Tables</a:t>
            </a:r>
            <a:endParaRPr lang="en-US" dirty="0"/>
          </a:p>
        </p:txBody>
      </p:sp>
      <p:sp>
        <p:nvSpPr>
          <p:cNvPr id="3" name="Content Placeholder 2"/>
          <p:cNvSpPr>
            <a:spLocks noGrp="1"/>
          </p:cNvSpPr>
          <p:nvPr>
            <p:ph sz="quarter" idx="13"/>
          </p:nvPr>
        </p:nvSpPr>
        <p:spPr>
          <a:xfrm>
            <a:off x="457200" y="1485900"/>
            <a:ext cx="4038600" cy="2914650"/>
          </a:xfrm>
        </p:spPr>
        <p:txBody>
          <a:bodyPr>
            <a:normAutofit fontScale="62500" lnSpcReduction="20000"/>
          </a:bodyPr>
          <a:lstStyle/>
          <a:p>
            <a:r>
              <a:rPr lang="en-US" dirty="0" smtClean="0"/>
              <a:t>This nicely shows us the non-</a:t>
            </a:r>
            <a:r>
              <a:rPr lang="en-US" dirty="0" err="1" smtClean="0"/>
              <a:t>ascii</a:t>
            </a:r>
            <a:r>
              <a:rPr lang="en-US" dirty="0" smtClean="0"/>
              <a:t> data stored within tables.</a:t>
            </a:r>
          </a:p>
          <a:p>
            <a:r>
              <a:rPr lang="en-US" dirty="0" smtClean="0"/>
              <a:t>If my case we most schemas are for a single app and so the encoding types does not change between schema’s.</a:t>
            </a:r>
          </a:p>
          <a:p>
            <a:r>
              <a:rPr lang="en-US" dirty="0" smtClean="0"/>
              <a:t>The first line shows UTF8 encoding stored inside a SQL_ASCII database.</a:t>
            </a:r>
          </a:p>
          <a:p>
            <a:r>
              <a:rPr lang="en-US" dirty="0" smtClean="0"/>
              <a:t>The second line shows WINDOWS 1252 / LATIN1 or UTF8 encoding stored inside a SQL_ASCII database. If there is a space in front of the µ</a:t>
            </a:r>
            <a:r>
              <a:rPr lang="en-US" dirty="0"/>
              <a:t> </a:t>
            </a:r>
            <a:r>
              <a:rPr lang="en-US" dirty="0" smtClean="0"/>
              <a:t>then it is UTF8 otherwise it is WINDOWS 1252.</a:t>
            </a:r>
          </a:p>
          <a:p>
            <a:r>
              <a:rPr lang="en-US" dirty="0" smtClean="0"/>
              <a:t>Google is your friend, google the characters that you find together and you will find our what encoding type they are.</a:t>
            </a:r>
          </a:p>
        </p:txBody>
      </p:sp>
      <p:sp>
        <p:nvSpPr>
          <p:cNvPr id="4" name="Content Placeholder 3"/>
          <p:cNvSpPr>
            <a:spLocks noGrp="1"/>
          </p:cNvSpPr>
          <p:nvPr>
            <p:ph sz="quarter" idx="14"/>
          </p:nvPr>
        </p:nvSpPr>
        <p:spPr>
          <a:xfrm>
            <a:off x="4648200" y="1485900"/>
            <a:ext cx="4038600" cy="323850"/>
          </a:xfrm>
        </p:spPr>
        <p:txBody>
          <a:bodyPr>
            <a:normAutofit fontScale="25000" lnSpcReduction="20000"/>
          </a:bodyPr>
          <a:lstStyle/>
          <a:p>
            <a:pPr marL="0" indent="0">
              <a:buNone/>
            </a:pPr>
            <a:r>
              <a:rPr lang="en-US" sz="3200" dirty="0">
                <a:solidFill>
                  <a:srgbClr val="0000FF"/>
                </a:solidFill>
                <a:latin typeface="Consolas"/>
              </a:rPr>
              <a:t>SELECT</a:t>
            </a:r>
            <a:r>
              <a:rPr lang="en-US" sz="3200" dirty="0">
                <a:solidFill>
                  <a:srgbClr val="000000"/>
                </a:solidFill>
                <a:latin typeface="Consolas"/>
              </a:rPr>
              <a:t> </a:t>
            </a:r>
            <a:r>
              <a:rPr lang="en-US" sz="3200" dirty="0">
                <a:solidFill>
                  <a:srgbClr val="808080"/>
                </a:solidFill>
                <a:latin typeface="Consolas"/>
              </a:rPr>
              <a:t>*</a:t>
            </a:r>
            <a:r>
              <a:rPr lang="en-US" sz="3200" dirty="0">
                <a:solidFill>
                  <a:srgbClr val="000000"/>
                </a:solidFill>
                <a:latin typeface="Consolas"/>
              </a:rPr>
              <a:t> </a:t>
            </a:r>
            <a:r>
              <a:rPr lang="en-US" sz="3200" dirty="0">
                <a:solidFill>
                  <a:srgbClr val="0000FF"/>
                </a:solidFill>
                <a:latin typeface="Consolas"/>
              </a:rPr>
              <a:t>FROM</a:t>
            </a:r>
            <a:r>
              <a:rPr lang="en-US" sz="3200" dirty="0">
                <a:solidFill>
                  <a:srgbClr val="000000"/>
                </a:solidFill>
                <a:latin typeface="Consolas"/>
              </a:rPr>
              <a:t> </a:t>
            </a:r>
            <a:r>
              <a:rPr lang="en-US" sz="3200" dirty="0" err="1" smtClean="0">
                <a:solidFill>
                  <a:srgbClr val="000000"/>
                </a:solidFill>
                <a:latin typeface="Consolas"/>
              </a:rPr>
              <a:t>tools.find_non_ascii_values</a:t>
            </a:r>
            <a:r>
              <a:rPr lang="en-US" sz="3200" dirty="0" smtClean="0">
                <a:solidFill>
                  <a:srgbClr val="000000"/>
                </a:solidFill>
                <a:latin typeface="Consolas"/>
              </a:rPr>
              <a:t>();</a:t>
            </a:r>
            <a:endParaRPr lang="en-US" sz="3200" dirty="0">
              <a:latin typeface="Consolas"/>
            </a:endParaRPr>
          </a:p>
          <a:p>
            <a:pPr marL="0" indent="0">
              <a:buNone/>
            </a:pPr>
            <a:r>
              <a:rPr lang="en-US" sz="800" dirty="0">
                <a:latin typeface="Consolas"/>
              </a:rPr>
              <a:t/>
            </a:r>
            <a:br>
              <a:rPr lang="en-US" sz="800" dirty="0">
                <a:latin typeface="Consolas"/>
              </a:rPr>
            </a:br>
            <a:endParaRPr lang="en-US" sz="800" dirty="0">
              <a:latin typeface="Consolas"/>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27</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972536218"/>
              </p:ext>
            </p:extLst>
          </p:nvPr>
        </p:nvGraphicFramePr>
        <p:xfrm>
          <a:off x="152400" y="4248150"/>
          <a:ext cx="8610602" cy="640080"/>
        </p:xfrm>
        <a:graphic>
          <a:graphicData uri="http://schemas.openxmlformats.org/drawingml/2006/table">
            <a:tbl>
              <a:tblPr firstRow="1" bandRow="1">
                <a:tableStyleId>{5C22544A-7EE6-4342-B048-85BDC9FD1C3A}</a:tableStyleId>
              </a:tblPr>
              <a:tblGrid>
                <a:gridCol w="838200"/>
                <a:gridCol w="762000"/>
                <a:gridCol w="1066800"/>
                <a:gridCol w="2438400"/>
                <a:gridCol w="609600"/>
                <a:gridCol w="2895602"/>
              </a:tblGrid>
              <a:tr h="0">
                <a:tc>
                  <a:txBody>
                    <a:bodyPr/>
                    <a:lstStyle/>
                    <a:p>
                      <a:r>
                        <a:rPr lang="en-US" sz="800" dirty="0" err="1" smtClean="0"/>
                        <a:t>schema_name</a:t>
                      </a:r>
                      <a:endParaRPr lang="en-US" sz="800" dirty="0"/>
                    </a:p>
                  </a:txBody>
                  <a:tcPr/>
                </a:tc>
                <a:tc>
                  <a:txBody>
                    <a:bodyPr/>
                    <a:lstStyle/>
                    <a:p>
                      <a:r>
                        <a:rPr lang="en-US" sz="800" dirty="0" err="1" smtClean="0"/>
                        <a:t>table_name</a:t>
                      </a:r>
                      <a:endParaRPr lang="en-US" sz="800" dirty="0"/>
                    </a:p>
                  </a:txBody>
                  <a:tcPr/>
                </a:tc>
                <a:tc>
                  <a:txBody>
                    <a:bodyPr/>
                    <a:lstStyle/>
                    <a:p>
                      <a:r>
                        <a:rPr lang="en-US" sz="800" dirty="0" err="1" smtClean="0"/>
                        <a:t>field_name</a:t>
                      </a:r>
                      <a:endParaRPr lang="en-US" sz="800" dirty="0"/>
                    </a:p>
                  </a:txBody>
                  <a:tcPr/>
                </a:tc>
                <a:tc>
                  <a:txBody>
                    <a:bodyPr/>
                    <a:lstStyle/>
                    <a:p>
                      <a:r>
                        <a:rPr lang="en-US" sz="800" dirty="0" err="1" smtClean="0"/>
                        <a:t>field_value</a:t>
                      </a:r>
                      <a:endParaRPr lang="en-US" sz="800" dirty="0"/>
                    </a:p>
                  </a:txBody>
                  <a:tcPr/>
                </a:tc>
                <a:tc>
                  <a:txBody>
                    <a:bodyPr/>
                    <a:lstStyle/>
                    <a:p>
                      <a:r>
                        <a:rPr lang="en-US" sz="800" dirty="0" smtClean="0"/>
                        <a:t>values</a:t>
                      </a:r>
                      <a:endParaRPr lang="en-US" sz="800" dirty="0"/>
                    </a:p>
                  </a:txBody>
                  <a:tcPr/>
                </a:tc>
                <a:tc>
                  <a:txBody>
                    <a:bodyPr/>
                    <a:lstStyle/>
                    <a:p>
                      <a:r>
                        <a:rPr lang="en-US" sz="800" dirty="0" err="1" smtClean="0"/>
                        <a:t>primary_key</a:t>
                      </a:r>
                      <a:endParaRPr lang="en-US" sz="800" dirty="0"/>
                    </a:p>
                  </a:txBody>
                  <a:tcPr/>
                </a:tc>
              </a:tr>
              <a:tr h="127000">
                <a:tc>
                  <a:txBody>
                    <a:bodyPr/>
                    <a:lstStyle/>
                    <a:p>
                      <a:r>
                        <a:rPr lang="en-US" sz="800" dirty="0" err="1" smtClean="0"/>
                        <a:t>pdb</a:t>
                      </a:r>
                      <a:endParaRPr lang="en-US" sz="800" dirty="0"/>
                    </a:p>
                  </a:txBody>
                  <a:tcPr/>
                </a:tc>
                <a:tc>
                  <a:txBody>
                    <a:bodyPr/>
                    <a:lstStyle/>
                    <a:p>
                      <a:r>
                        <a:rPr lang="en-US" sz="800" dirty="0" err="1" smtClean="0"/>
                        <a:t>tbl_protocol</a:t>
                      </a:r>
                      <a:endParaRPr lang="en-US" sz="800" dirty="0"/>
                    </a:p>
                  </a:txBody>
                  <a:tcPr/>
                </a:tc>
                <a:tc>
                  <a:txBody>
                    <a:bodyPr/>
                    <a:lstStyle/>
                    <a:p>
                      <a:r>
                        <a:rPr lang="en-US" sz="800" dirty="0" err="1" smtClean="0"/>
                        <a:t>protocol_population</a:t>
                      </a:r>
                      <a:endParaRPr lang="en-US" sz="800" dirty="0"/>
                    </a:p>
                  </a:txBody>
                  <a:tcPr/>
                </a:tc>
                <a:tc>
                  <a:txBody>
                    <a:bodyPr/>
                    <a:lstStyle/>
                    <a:p>
                      <a:r>
                        <a:rPr lang="en-US" sz="800" dirty="0" smtClean="0"/>
                        <a:t>HIV-1â€“uninfected volunteers aged 18 to 50 years</a:t>
                      </a:r>
                    </a:p>
                  </a:txBody>
                  <a:tcPr/>
                </a:tc>
                <a:tc>
                  <a:txBody>
                    <a:bodyPr/>
                    <a:lstStyle/>
                    <a:p>
                      <a:r>
                        <a:rPr lang="en-US" sz="800" dirty="0" smtClean="0"/>
                        <a:t>â€“</a:t>
                      </a:r>
                      <a:endParaRPr lang="en-US" sz="800" dirty="0"/>
                    </a:p>
                  </a:txBody>
                  <a:tcPr/>
                </a:tc>
                <a:tc>
                  <a:txBody>
                    <a:bodyPr/>
                    <a:lstStyle/>
                    <a:p>
                      <a:r>
                        <a:rPr lang="en-US" sz="800" dirty="0" smtClean="0"/>
                        <a:t>{protocol_id,1112}</a:t>
                      </a:r>
                      <a:endParaRPr lang="en-US" sz="800" dirty="0"/>
                    </a:p>
                  </a:txBody>
                  <a:tcPr/>
                </a:tc>
              </a:tr>
              <a:tr h="0">
                <a:tc>
                  <a:txBody>
                    <a:bodyPr/>
                    <a:lstStyle/>
                    <a:p>
                      <a:r>
                        <a:rPr lang="en-US" sz="800" dirty="0" err="1" smtClean="0"/>
                        <a:t>dfschema</a:t>
                      </a:r>
                      <a:endParaRPr lang="en-US" sz="800" dirty="0"/>
                    </a:p>
                  </a:txBody>
                  <a:tcPr/>
                </a:tc>
                <a:tc>
                  <a:txBody>
                    <a:bodyPr/>
                    <a:lstStyle/>
                    <a:p>
                      <a:r>
                        <a:rPr lang="en-US" sz="800" dirty="0" smtClean="0"/>
                        <a:t>variables</a:t>
                      </a:r>
                      <a:endParaRPr lang="en-US" sz="800" dirty="0"/>
                    </a:p>
                  </a:txBody>
                  <a:tcPr/>
                </a:tc>
                <a:tc>
                  <a:txBody>
                    <a:bodyPr/>
                    <a:lstStyle/>
                    <a:p>
                      <a:r>
                        <a:rPr lang="en-US" sz="800" dirty="0" err="1" smtClean="0"/>
                        <a:t>descr</a:t>
                      </a:r>
                      <a:endParaRPr lang="en-US" sz="800" dirty="0"/>
                    </a:p>
                  </a:txBody>
                  <a:tcPr/>
                </a:tc>
                <a:tc>
                  <a:txBody>
                    <a:bodyPr/>
                    <a:lstStyle/>
                    <a:p>
                      <a:r>
                        <a:rPr lang="en-US" sz="800" dirty="0" smtClean="0"/>
                        <a:t>4a. Troponin I µg/L</a:t>
                      </a:r>
                    </a:p>
                  </a:txBody>
                  <a:tcPr/>
                </a:tc>
                <a:tc>
                  <a:txBody>
                    <a:bodyPr/>
                    <a:lstStyle/>
                    <a:p>
                      <a:r>
                        <a:rPr lang="en-US" sz="800" dirty="0" smtClean="0"/>
                        <a:t>µ</a:t>
                      </a:r>
                      <a:endParaRPr lang="en-US" sz="800" dirty="0"/>
                    </a:p>
                  </a:txBody>
                  <a:tcPr/>
                </a:tc>
                <a:tc>
                  <a:txBody>
                    <a:bodyPr/>
                    <a:lstStyle/>
                    <a:p>
                      <a:r>
                        <a:rPr lang="en-US" sz="800" dirty="0" smtClean="0"/>
                        <a:t>{{dfstudyno,101},{plateno,19},{varno,32},{server,databird4}}</a:t>
                      </a:r>
                      <a:endParaRPr lang="en-US" sz="800" dirty="0"/>
                    </a:p>
                  </a:txBody>
                  <a:tcPr/>
                </a:tc>
              </a:tr>
            </a:tbl>
          </a:graphicData>
        </a:graphic>
      </p:graphicFrame>
      <p:sp>
        <p:nvSpPr>
          <p:cNvPr id="9" name="Content Placeholder 2"/>
          <p:cNvSpPr txBox="1">
            <a:spLocks/>
          </p:cNvSpPr>
          <p:nvPr/>
        </p:nvSpPr>
        <p:spPr>
          <a:xfrm>
            <a:off x="4648200" y="1809750"/>
            <a:ext cx="4038600" cy="2362200"/>
          </a:xfrm>
          <a:prstGeom prst="rect">
            <a:avLst/>
          </a:prstGeom>
        </p:spPr>
        <p:txBody>
          <a:bodyPr vert="horz" lIns="0" tIns="45720" rIns="0" bIns="45720" rtlCol="0">
            <a:normAutofit fontScale="92500" lnSpcReduction="10000"/>
          </a:bodyPr>
          <a:lst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a:lstStyle>
          <a:p>
            <a:r>
              <a:rPr lang="en-US" sz="1400" dirty="0"/>
              <a:t>If you find ï¿½ then the data has been lost. This is the generic unknown character symbol � stored in UTF8. Then data probably went from UTF8 or WINDOWS 1252 to LATIN1 or ISO-8859-1 then to UTF8. During the translation to LATIN1 or ISO-8859-1 the original characters were lost. This happened </a:t>
            </a:r>
            <a:r>
              <a:rPr lang="en-US" sz="1400" dirty="0" smtClean="0"/>
              <a:t>outside </a:t>
            </a:r>
            <a:r>
              <a:rPr lang="en-US" sz="1400" dirty="0"/>
              <a:t>of Postgres </a:t>
            </a:r>
            <a:r>
              <a:rPr lang="en-US" sz="1400" dirty="0" smtClean="0"/>
              <a:t>inside </a:t>
            </a:r>
            <a:r>
              <a:rPr lang="en-US" sz="1400" dirty="0"/>
              <a:t>some </a:t>
            </a:r>
            <a:r>
              <a:rPr lang="en-US" sz="1400" dirty="0" smtClean="0"/>
              <a:t>application before being written to the database.</a:t>
            </a:r>
            <a:endParaRPr lang="en-US" sz="1400" dirty="0"/>
          </a:p>
          <a:p>
            <a:r>
              <a:rPr lang="en-US" sz="1400" dirty="0" smtClean="0"/>
              <a:t>A great resource to help you figure out what the UTF8 characters should be.</a:t>
            </a:r>
            <a:br>
              <a:rPr lang="en-US" sz="1400" dirty="0" smtClean="0"/>
            </a:br>
            <a:r>
              <a:rPr lang="en-US" sz="1400" dirty="0" smtClean="0">
                <a:hlinkClick r:id="rId3"/>
              </a:rPr>
              <a:t>http</a:t>
            </a:r>
            <a:r>
              <a:rPr lang="en-US" sz="1400" dirty="0">
                <a:hlinkClick r:id="rId3"/>
              </a:rPr>
              <a:t>://</a:t>
            </a:r>
            <a:r>
              <a:rPr lang="en-US" sz="1400" dirty="0" smtClean="0">
                <a:hlinkClick r:id="rId3"/>
              </a:rPr>
              <a:t>www.i18nqa.com/debug/utf8-debug.html</a:t>
            </a:r>
            <a:endParaRPr lang="en-US" sz="1400" dirty="0" smtClean="0"/>
          </a:p>
          <a:p>
            <a:endParaRPr lang="en-US" sz="1100" dirty="0"/>
          </a:p>
        </p:txBody>
      </p:sp>
    </p:spTree>
    <p:extLst>
      <p:ext uri="{BB962C8B-B14F-4D97-AF65-F5344CB8AC3E}">
        <p14:creationId xmlns:p14="http://schemas.microsoft.com/office/powerpoint/2010/main" val="3019826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Backing up your database</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28</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167422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Backing up and converting the </a:t>
            </a:r>
            <a:r>
              <a:rPr lang="en-US" dirty="0" err="1" smtClean="0"/>
              <a:t>ddl</a:t>
            </a:r>
            <a:endParaRPr lang="en-US" dirty="0"/>
          </a:p>
        </p:txBody>
      </p:sp>
      <p:sp>
        <p:nvSpPr>
          <p:cNvPr id="3" name="Content Placeholder 2"/>
          <p:cNvSpPr>
            <a:spLocks noGrp="1"/>
          </p:cNvSpPr>
          <p:nvPr>
            <p:ph sz="quarter" idx="13"/>
          </p:nvPr>
        </p:nvSpPr>
        <p:spPr/>
        <p:txBody>
          <a:bodyPr>
            <a:normAutofit fontScale="62500" lnSpcReduction="20000"/>
          </a:bodyPr>
          <a:lstStyle/>
          <a:p>
            <a:r>
              <a:rPr lang="en-US" dirty="0" smtClean="0"/>
              <a:t>This allows you to create a dump file of just the </a:t>
            </a:r>
            <a:r>
              <a:rPr lang="en-US" dirty="0" err="1" smtClean="0"/>
              <a:t>ddl</a:t>
            </a:r>
            <a:r>
              <a:rPr lang="en-US" dirty="0" smtClean="0"/>
              <a:t> without any data.</a:t>
            </a:r>
          </a:p>
          <a:p>
            <a:r>
              <a:rPr lang="en-US" dirty="0" smtClean="0"/>
              <a:t>The only thing that could be a be an issue if the comments. So comments need to be converted first if they are an issue.</a:t>
            </a:r>
          </a:p>
          <a:p>
            <a:r>
              <a:rPr lang="en-US" dirty="0" smtClean="0"/>
              <a:t>By using the -1, the entire script is wrapped inside a transaction. This means that is the script fails, nothing will be written to the database.</a:t>
            </a:r>
          </a:p>
          <a:p>
            <a:r>
              <a:rPr lang="en-US" dirty="0" smtClean="0"/>
              <a:t>By using the -v </a:t>
            </a:r>
            <a:r>
              <a:rPr lang="en-US" dirty="0"/>
              <a:t>'ON_ERROR_STOP=1'</a:t>
            </a:r>
            <a:r>
              <a:rPr lang="en-US" dirty="0" smtClean="0"/>
              <a:t>, if any item fails, instead of failing all future items until the end of the script, the script just stops.</a:t>
            </a:r>
          </a:p>
          <a:p>
            <a:r>
              <a:rPr lang="en-US" dirty="0" smtClean="0"/>
              <a:t>If the script fails, then there was a encoding error, and you will need to look at comments, schema, table, field, usernames, etc. Opening the file in Notepad++ may help you especially since it supports </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err="1" smtClean="0">
                <a:latin typeface="Consolas" panose="020B0609020204030204" pitchFamily="49" charset="0"/>
                <a:cs typeface="Consolas" panose="020B0609020204030204" pitchFamily="49" charset="0"/>
              </a:rPr>
              <a:t>pg_dump</a:t>
            </a:r>
            <a:r>
              <a:rPr lang="en-US" sz="800" dirty="0">
                <a:latin typeface="Consolas" panose="020B0609020204030204" pitchFamily="49" charset="0"/>
                <a:cs typeface="Consolas" panose="020B0609020204030204" pitchFamily="49" charset="0"/>
              </a:rPr>
              <a:t> -h server --schema-only -E UTF8 -</a:t>
            </a:r>
            <a:r>
              <a:rPr lang="en-US" sz="800" dirty="0" err="1">
                <a:latin typeface="Consolas" panose="020B0609020204030204" pitchFamily="49" charset="0"/>
                <a:cs typeface="Consolas" panose="020B0609020204030204" pitchFamily="49" charset="0"/>
              </a:rPr>
              <a:t>Fp</a:t>
            </a:r>
            <a:r>
              <a:rPr lang="en-US" sz="800" dirty="0">
                <a:latin typeface="Consolas" panose="020B0609020204030204" pitchFamily="49" charset="0"/>
                <a:cs typeface="Consolas" panose="020B0609020204030204" pitchFamily="49" charset="0"/>
              </a:rPr>
              <a:t> </a:t>
            </a:r>
            <a:r>
              <a:rPr lang="en-US" sz="800" dirty="0" smtClean="0">
                <a:latin typeface="Consolas" panose="020B0609020204030204" pitchFamily="49" charset="0"/>
                <a:cs typeface="Consolas" panose="020B0609020204030204" pitchFamily="49" charset="0"/>
              </a:rPr>
              <a:t>database </a:t>
            </a:r>
            <a:r>
              <a:rPr lang="en-US" sz="800" dirty="0">
                <a:latin typeface="Consolas" panose="020B0609020204030204" pitchFamily="49" charset="0"/>
                <a:cs typeface="Consolas" panose="020B0609020204030204" pitchFamily="49" charset="0"/>
              </a:rPr>
              <a:t>&gt; </a:t>
            </a:r>
            <a:r>
              <a:rPr lang="en-US" sz="800" dirty="0" err="1" smtClean="0">
                <a:latin typeface="Consolas" panose="020B0609020204030204" pitchFamily="49" charset="0"/>
                <a:cs typeface="Consolas" panose="020B0609020204030204" pitchFamily="49" charset="0"/>
              </a:rPr>
              <a:t>database.schema.sql</a:t>
            </a:r>
            <a:endParaRPr lang="en-US" sz="800" dirty="0" smtClean="0">
              <a:latin typeface="Consolas" panose="020B0609020204030204" pitchFamily="49" charset="0"/>
              <a:cs typeface="Consolas" panose="020B0609020204030204" pitchFamily="49" charset="0"/>
            </a:endParaRPr>
          </a:p>
          <a:p>
            <a:pPr marL="0" indent="0">
              <a:buNone/>
            </a:pPr>
            <a:r>
              <a:rPr lang="en-US" sz="800" dirty="0" err="1" smtClean="0">
                <a:latin typeface="Consolas" panose="020B0609020204030204" pitchFamily="49" charset="0"/>
                <a:cs typeface="Consolas" panose="020B0609020204030204" pitchFamily="49" charset="0"/>
              </a:rPr>
              <a:t>createdb</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server </a:t>
            </a:r>
            <a:r>
              <a:rPr lang="en-US" sz="800" dirty="0" smtClean="0">
                <a:latin typeface="Consolas" panose="020B0609020204030204" pitchFamily="49" charset="0"/>
                <a:cs typeface="Consolas" panose="020B0609020204030204" pitchFamily="49" charset="0"/>
              </a:rPr>
              <a:t>-</a:t>
            </a:r>
            <a:r>
              <a:rPr lang="en-US" sz="800" dirty="0">
                <a:latin typeface="Consolas" panose="020B0609020204030204" pitchFamily="49" charset="0"/>
                <a:cs typeface="Consolas" panose="020B0609020204030204" pitchFamily="49" charset="0"/>
              </a:rPr>
              <a:t>E UTF8 -T template0 -O </a:t>
            </a:r>
            <a:r>
              <a:rPr lang="en-US" sz="800" dirty="0" err="1">
                <a:latin typeface="Consolas" panose="020B0609020204030204" pitchFamily="49" charset="0"/>
                <a:cs typeface="Consolas" panose="020B0609020204030204" pitchFamily="49" charset="0"/>
              </a:rPr>
              <a:t>postgres</a:t>
            </a:r>
            <a:r>
              <a:rPr lang="en-US" sz="800" dirty="0">
                <a:latin typeface="Consolas" panose="020B0609020204030204" pitchFamily="49" charset="0"/>
                <a:cs typeface="Consolas" panose="020B0609020204030204" pitchFamily="49" charset="0"/>
              </a:rPr>
              <a:t> </a:t>
            </a:r>
            <a:r>
              <a:rPr lang="en-US" sz="800" dirty="0" smtClean="0">
                <a:latin typeface="Consolas" panose="020B0609020204030204" pitchFamily="49" charset="0"/>
                <a:cs typeface="Consolas" panose="020B0609020204030204" pitchFamily="49" charset="0"/>
              </a:rPr>
              <a:t>database_utf8</a:t>
            </a:r>
            <a:endParaRPr lang="en-US" sz="800" dirty="0">
              <a:latin typeface="Consolas" panose="020B0609020204030204" pitchFamily="49" charset="0"/>
              <a:cs typeface="Consolas" panose="020B0609020204030204" pitchFamily="49" charset="0"/>
            </a:endParaRPr>
          </a:p>
          <a:p>
            <a:pPr marL="0" indent="0">
              <a:buNone/>
            </a:pPr>
            <a:r>
              <a:rPr lang="en-US" sz="800" dirty="0" err="1" smtClean="0">
                <a:latin typeface="Consolas" panose="020B0609020204030204" pitchFamily="49" charset="0"/>
                <a:cs typeface="Consolas" panose="020B0609020204030204" pitchFamily="49" charset="0"/>
              </a:rPr>
              <a:t>psql</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server </a:t>
            </a:r>
            <a:r>
              <a:rPr lang="en-US" sz="800" dirty="0" smtClean="0">
                <a:latin typeface="Consolas" panose="020B0609020204030204" pitchFamily="49" charset="0"/>
                <a:cs typeface="Consolas" panose="020B0609020204030204" pitchFamily="49" charset="0"/>
              </a:rPr>
              <a:t>-</a:t>
            </a:r>
            <a:r>
              <a:rPr lang="en-US" sz="800" dirty="0">
                <a:latin typeface="Consolas" panose="020B0609020204030204" pitchFamily="49" charset="0"/>
                <a:cs typeface="Consolas" panose="020B0609020204030204" pitchFamily="49" charset="0"/>
              </a:rPr>
              <a:t>d </a:t>
            </a:r>
            <a:r>
              <a:rPr lang="en-US" sz="800" dirty="0" smtClean="0">
                <a:latin typeface="Consolas" panose="020B0609020204030204" pitchFamily="49" charset="0"/>
                <a:cs typeface="Consolas" panose="020B0609020204030204" pitchFamily="49" charset="0"/>
              </a:rPr>
              <a:t>database_utf8 </a:t>
            </a:r>
            <a:r>
              <a:rPr lang="en-US" sz="800" dirty="0">
                <a:latin typeface="Consolas" panose="020B0609020204030204" pitchFamily="49" charset="0"/>
                <a:cs typeface="Consolas" panose="020B0609020204030204" pitchFamily="49" charset="0"/>
              </a:rPr>
              <a:t>-1 -v 'ON_ERROR_STOP=1' -f </a:t>
            </a:r>
            <a:r>
              <a:rPr lang="en-US" sz="800" dirty="0" err="1">
                <a:latin typeface="Consolas" panose="020B0609020204030204" pitchFamily="49" charset="0"/>
                <a:cs typeface="Consolas" panose="020B0609020204030204" pitchFamily="49" charset="0"/>
              </a:rPr>
              <a:t>database.schema.sql</a:t>
            </a:r>
            <a:endParaRPr lang="en-US" sz="800" dirty="0">
              <a:latin typeface="Consolas" panose="020B0609020204030204" pitchFamily="49" charset="0"/>
              <a:cs typeface="Consolas" panose="020B0609020204030204" pitchFamily="49" charset="0"/>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29</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750726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Backing up specific schema’s (UTF8)</a:t>
            </a:r>
            <a:endParaRPr lang="en-US" dirty="0"/>
          </a:p>
        </p:txBody>
      </p:sp>
      <p:sp>
        <p:nvSpPr>
          <p:cNvPr id="3" name="Content Placeholder 2"/>
          <p:cNvSpPr>
            <a:spLocks noGrp="1"/>
          </p:cNvSpPr>
          <p:nvPr>
            <p:ph sz="quarter" idx="13"/>
          </p:nvPr>
        </p:nvSpPr>
        <p:spPr/>
        <p:txBody>
          <a:bodyPr>
            <a:normAutofit/>
          </a:bodyPr>
          <a:lstStyle/>
          <a:p>
            <a:r>
              <a:rPr lang="en-US" dirty="0" smtClean="0"/>
              <a:t>Here is how you would handle schema’s that have UTF8 encoding stored within their fields.</a:t>
            </a:r>
          </a:p>
          <a:p>
            <a:r>
              <a:rPr lang="en-US" b="1" i="1" dirty="0" smtClean="0"/>
              <a:t>NOTE</a:t>
            </a:r>
            <a:r>
              <a:rPr lang="en-US" b="1" i="1" dirty="0" smtClean="0"/>
              <a:t>:</a:t>
            </a:r>
            <a:r>
              <a:rPr lang="en-US" dirty="0" smtClean="0"/>
              <a:t> Any schema that does not appear on your list of items with non-</a:t>
            </a:r>
            <a:r>
              <a:rPr lang="en-US" dirty="0" err="1" smtClean="0"/>
              <a:t>ascii</a:t>
            </a:r>
            <a:r>
              <a:rPr lang="en-US" dirty="0" smtClean="0"/>
              <a:t> characters may also be handled this way.</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err="1" smtClean="0">
                <a:latin typeface="Consolas" panose="020B0609020204030204" pitchFamily="49" charset="0"/>
                <a:cs typeface="Consolas" panose="020B0609020204030204" pitchFamily="49" charset="0"/>
              </a:rPr>
              <a:t>pg_dump</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db.scharp.org --data-only --disable-triggers </a:t>
            </a:r>
            <a:r>
              <a:rPr lang="en-US" sz="800" dirty="0" smtClean="0">
                <a:latin typeface="Consolas" panose="020B0609020204030204" pitchFamily="49" charset="0"/>
                <a:cs typeface="Consolas" panose="020B0609020204030204" pitchFamily="49" charset="0"/>
              </a:rPr>
              <a:t>–E UTF8 -n </a:t>
            </a:r>
            <a:r>
              <a:rPr lang="en-US" sz="800" dirty="0" err="1">
                <a:latin typeface="Consolas" panose="020B0609020204030204" pitchFamily="49" charset="0"/>
                <a:cs typeface="Consolas" panose="020B0609020204030204" pitchFamily="49" charset="0"/>
              </a:rPr>
              <a:t>pdb</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Fp</a:t>
            </a:r>
            <a:r>
              <a:rPr lang="en-US" sz="800" dirty="0">
                <a:latin typeface="Consolas" panose="020B0609020204030204" pitchFamily="49" charset="0"/>
                <a:cs typeface="Consolas" panose="020B0609020204030204" pitchFamily="49" charset="0"/>
              </a:rPr>
              <a:t> main &gt; main.utf8.sql</a:t>
            </a:r>
          </a:p>
          <a:p>
            <a:pPr marL="0" indent="0">
              <a:buNone/>
            </a:pPr>
            <a:r>
              <a:rPr lang="en-US" sz="800" dirty="0" err="1" smtClean="0">
                <a:latin typeface="Consolas" panose="020B0609020204030204" pitchFamily="49" charset="0"/>
                <a:cs typeface="Consolas" panose="020B0609020204030204" pitchFamily="49" charset="0"/>
              </a:rPr>
              <a:t>psql</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a:t>
            </a:r>
            <a:r>
              <a:rPr lang="en-US" sz="800" dirty="0" err="1">
                <a:latin typeface="Consolas" panose="020B0609020204030204" pitchFamily="49" charset="0"/>
                <a:cs typeface="Consolas" panose="020B0609020204030204" pitchFamily="49" charset="0"/>
              </a:rPr>
              <a:t>sqltest</a:t>
            </a:r>
            <a:r>
              <a:rPr lang="en-US" sz="800" dirty="0">
                <a:latin typeface="Consolas" panose="020B0609020204030204" pitchFamily="49" charset="0"/>
                <a:cs typeface="Consolas" panose="020B0609020204030204" pitchFamily="49" charset="0"/>
              </a:rPr>
              <a:t>-alt" -d main_utf8 -1 -v 'ON_ERROR_STOP=1' -f </a:t>
            </a:r>
            <a:r>
              <a:rPr lang="en-US" sz="800" dirty="0" smtClean="0">
                <a:latin typeface="Consolas" panose="020B0609020204030204" pitchFamily="49" charset="0"/>
                <a:cs typeface="Consolas" panose="020B0609020204030204" pitchFamily="49" charset="0"/>
              </a:rPr>
              <a:t>main.utf8.sql</a:t>
            </a:r>
            <a:endParaRPr lang="en-US" sz="800" dirty="0">
              <a:latin typeface="Consolas" panose="020B0609020204030204" pitchFamily="49" charset="0"/>
              <a:cs typeface="Consolas" panose="020B0609020204030204" pitchFamily="49" charset="0"/>
            </a:endParaRPr>
          </a:p>
          <a:p>
            <a:pPr marL="0" indent="0">
              <a:buNone/>
            </a:pPr>
            <a:r>
              <a:rPr lang="en-US" sz="800" dirty="0" err="1">
                <a:latin typeface="Consolas" panose="020B0609020204030204" pitchFamily="49" charset="0"/>
                <a:cs typeface="Consolas" panose="020B0609020204030204" pitchFamily="49" charset="0"/>
              </a:rPr>
              <a:t>rm</a:t>
            </a:r>
            <a:r>
              <a:rPr lang="en-US" sz="800" dirty="0">
                <a:latin typeface="Consolas" panose="020B0609020204030204" pitchFamily="49" charset="0"/>
                <a:cs typeface="Consolas" panose="020B0609020204030204" pitchFamily="49" charset="0"/>
              </a:rPr>
              <a:t> </a:t>
            </a:r>
            <a:r>
              <a:rPr lang="en-US" sz="800" dirty="0" smtClean="0">
                <a:latin typeface="Consolas" panose="020B0609020204030204" pitchFamily="49" charset="0"/>
                <a:cs typeface="Consolas" panose="020B0609020204030204" pitchFamily="49" charset="0"/>
              </a:rPr>
              <a:t>main.utf8.sql</a:t>
            </a:r>
            <a:endParaRPr lang="en-US" sz="800" dirty="0">
              <a:latin typeface="Consolas" panose="020B0609020204030204" pitchFamily="49" charset="0"/>
              <a:cs typeface="Consolas" panose="020B0609020204030204" pitchFamily="49" charset="0"/>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30</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722087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Backing up specific schema’s (WINDOWS1252)</a:t>
            </a:r>
            <a:endParaRPr lang="en-US" dirty="0"/>
          </a:p>
        </p:txBody>
      </p:sp>
      <p:sp>
        <p:nvSpPr>
          <p:cNvPr id="3" name="Content Placeholder 2"/>
          <p:cNvSpPr>
            <a:spLocks noGrp="1"/>
          </p:cNvSpPr>
          <p:nvPr>
            <p:ph sz="quarter" idx="13"/>
          </p:nvPr>
        </p:nvSpPr>
        <p:spPr/>
        <p:txBody>
          <a:bodyPr/>
          <a:lstStyle/>
          <a:p>
            <a:r>
              <a:rPr lang="en-US" dirty="0" smtClean="0"/>
              <a:t>Here is how you would handle schema’s that have WINDOWS1252 encoding stored within their fields.</a:t>
            </a:r>
          </a:p>
          <a:p>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err="1" smtClean="0">
                <a:latin typeface="Consolas" panose="020B0609020204030204" pitchFamily="49" charset="0"/>
                <a:cs typeface="Consolas" panose="020B0609020204030204" pitchFamily="49" charset="0"/>
              </a:rPr>
              <a:t>pg_dump</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db.scharp.org --data-only --disable-triggers </a:t>
            </a:r>
            <a:r>
              <a:rPr lang="en-US" sz="800" dirty="0" smtClean="0">
                <a:latin typeface="Consolas" panose="020B0609020204030204" pitchFamily="49" charset="0"/>
                <a:cs typeface="Consolas" panose="020B0609020204030204" pitchFamily="49" charset="0"/>
              </a:rPr>
              <a:t>–E WIN1252 -n </a:t>
            </a:r>
            <a:r>
              <a:rPr lang="en-US" sz="800" dirty="0" err="1" smtClean="0">
                <a:latin typeface="Consolas" panose="020B0609020204030204" pitchFamily="49" charset="0"/>
                <a:cs typeface="Consolas" panose="020B0609020204030204" pitchFamily="49" charset="0"/>
              </a:rPr>
              <a:t>dfschema</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Fp</a:t>
            </a:r>
            <a:r>
              <a:rPr lang="en-US" sz="800" dirty="0">
                <a:latin typeface="Consolas" panose="020B0609020204030204" pitchFamily="49" charset="0"/>
                <a:cs typeface="Consolas" panose="020B0609020204030204" pitchFamily="49" charset="0"/>
              </a:rPr>
              <a:t> main &gt; main.utf8.sql</a:t>
            </a:r>
          </a:p>
          <a:p>
            <a:pPr marL="0" indent="0">
              <a:buNone/>
            </a:pPr>
            <a:r>
              <a:rPr lang="en-US" sz="800" dirty="0" err="1" smtClean="0">
                <a:latin typeface="Consolas" panose="020B0609020204030204" pitchFamily="49" charset="0"/>
                <a:cs typeface="Consolas" panose="020B0609020204030204" pitchFamily="49" charset="0"/>
              </a:rPr>
              <a:t>psql</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a:t>
            </a:r>
            <a:r>
              <a:rPr lang="en-US" sz="800" dirty="0" err="1">
                <a:latin typeface="Consolas" panose="020B0609020204030204" pitchFamily="49" charset="0"/>
                <a:cs typeface="Consolas" panose="020B0609020204030204" pitchFamily="49" charset="0"/>
              </a:rPr>
              <a:t>sqltest</a:t>
            </a:r>
            <a:r>
              <a:rPr lang="en-US" sz="800" dirty="0">
                <a:latin typeface="Consolas" panose="020B0609020204030204" pitchFamily="49" charset="0"/>
                <a:cs typeface="Consolas" panose="020B0609020204030204" pitchFamily="49" charset="0"/>
              </a:rPr>
              <a:t>-alt" -d main_utf8 -1 -v 'ON_ERROR_STOP=1' -f </a:t>
            </a:r>
            <a:r>
              <a:rPr lang="en-US" sz="800" dirty="0" smtClean="0">
                <a:latin typeface="Consolas" panose="020B0609020204030204" pitchFamily="49" charset="0"/>
                <a:cs typeface="Consolas" panose="020B0609020204030204" pitchFamily="49" charset="0"/>
              </a:rPr>
              <a:t>main.utf8.sql</a:t>
            </a:r>
            <a:endParaRPr lang="en-US" sz="800" dirty="0">
              <a:latin typeface="Consolas" panose="020B0609020204030204" pitchFamily="49" charset="0"/>
              <a:cs typeface="Consolas" panose="020B0609020204030204" pitchFamily="49" charset="0"/>
            </a:endParaRPr>
          </a:p>
          <a:p>
            <a:pPr marL="0" indent="0">
              <a:buNone/>
            </a:pPr>
            <a:r>
              <a:rPr lang="en-US" sz="800" dirty="0" err="1">
                <a:latin typeface="Consolas" panose="020B0609020204030204" pitchFamily="49" charset="0"/>
                <a:cs typeface="Consolas" panose="020B0609020204030204" pitchFamily="49" charset="0"/>
              </a:rPr>
              <a:t>rm</a:t>
            </a:r>
            <a:r>
              <a:rPr lang="en-US" sz="800" dirty="0">
                <a:latin typeface="Consolas" panose="020B0609020204030204" pitchFamily="49" charset="0"/>
                <a:cs typeface="Consolas" panose="020B0609020204030204" pitchFamily="49" charset="0"/>
              </a:rPr>
              <a:t> </a:t>
            </a:r>
            <a:r>
              <a:rPr lang="en-US" sz="800" dirty="0" smtClean="0">
                <a:latin typeface="Consolas" panose="020B0609020204030204" pitchFamily="49" charset="0"/>
                <a:cs typeface="Consolas" panose="020B0609020204030204" pitchFamily="49" charset="0"/>
              </a:rPr>
              <a:t>main.utf8.sql</a:t>
            </a:r>
            <a:endParaRPr lang="en-US" sz="800" dirty="0">
              <a:latin typeface="Consolas" panose="020B0609020204030204" pitchFamily="49" charset="0"/>
              <a:cs typeface="Consolas" panose="020B0609020204030204" pitchFamily="49" charset="0"/>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31</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966737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Backing up specific schema’s (LATIN1)</a:t>
            </a:r>
            <a:endParaRPr lang="en-US" dirty="0"/>
          </a:p>
        </p:txBody>
      </p:sp>
      <p:sp>
        <p:nvSpPr>
          <p:cNvPr id="3" name="Content Placeholder 2"/>
          <p:cNvSpPr>
            <a:spLocks noGrp="1"/>
          </p:cNvSpPr>
          <p:nvPr>
            <p:ph sz="quarter" idx="13"/>
          </p:nvPr>
        </p:nvSpPr>
        <p:spPr/>
        <p:txBody>
          <a:bodyPr/>
          <a:lstStyle/>
          <a:p>
            <a:r>
              <a:rPr lang="en-US" dirty="0" smtClean="0"/>
              <a:t>Here is how you would handle schema’s that have LATIN1 / ISO-8859-1 encoding stored within their fields.</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err="1" smtClean="0">
                <a:latin typeface="Consolas" panose="020B0609020204030204" pitchFamily="49" charset="0"/>
                <a:cs typeface="Consolas" panose="020B0609020204030204" pitchFamily="49" charset="0"/>
              </a:rPr>
              <a:t>pg_dump</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db.scharp.org --data-only --disable-triggers </a:t>
            </a:r>
            <a:r>
              <a:rPr lang="en-US" sz="800" dirty="0" smtClean="0">
                <a:latin typeface="Consolas" panose="020B0609020204030204" pitchFamily="49" charset="0"/>
                <a:cs typeface="Consolas" panose="020B0609020204030204" pitchFamily="49" charset="0"/>
              </a:rPr>
              <a:t>–E LATIN1 -n </a:t>
            </a:r>
            <a:r>
              <a:rPr lang="en-US" sz="800" dirty="0" err="1" smtClean="0">
                <a:latin typeface="Consolas" panose="020B0609020204030204" pitchFamily="49" charset="0"/>
                <a:cs typeface="Consolas" panose="020B0609020204030204" pitchFamily="49" charset="0"/>
              </a:rPr>
              <a:t>dfschema</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Fp</a:t>
            </a:r>
            <a:r>
              <a:rPr lang="en-US" sz="800" dirty="0">
                <a:latin typeface="Consolas" panose="020B0609020204030204" pitchFamily="49" charset="0"/>
                <a:cs typeface="Consolas" panose="020B0609020204030204" pitchFamily="49" charset="0"/>
              </a:rPr>
              <a:t> main &gt; main.utf8.sql</a:t>
            </a:r>
          </a:p>
          <a:p>
            <a:pPr marL="0" indent="0">
              <a:buNone/>
            </a:pPr>
            <a:r>
              <a:rPr lang="en-US" sz="800" dirty="0" err="1" smtClean="0">
                <a:latin typeface="Consolas" panose="020B0609020204030204" pitchFamily="49" charset="0"/>
                <a:cs typeface="Consolas" panose="020B0609020204030204" pitchFamily="49" charset="0"/>
              </a:rPr>
              <a:t>psql</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a:t>
            </a:r>
            <a:r>
              <a:rPr lang="en-US" sz="800" dirty="0" err="1">
                <a:latin typeface="Consolas" panose="020B0609020204030204" pitchFamily="49" charset="0"/>
                <a:cs typeface="Consolas" panose="020B0609020204030204" pitchFamily="49" charset="0"/>
              </a:rPr>
              <a:t>sqltest</a:t>
            </a:r>
            <a:r>
              <a:rPr lang="en-US" sz="800" dirty="0">
                <a:latin typeface="Consolas" panose="020B0609020204030204" pitchFamily="49" charset="0"/>
                <a:cs typeface="Consolas" panose="020B0609020204030204" pitchFamily="49" charset="0"/>
              </a:rPr>
              <a:t>-alt" -d main_utf8 -1 -v 'ON_ERROR_STOP=1' -f </a:t>
            </a:r>
            <a:r>
              <a:rPr lang="en-US" sz="800" dirty="0" smtClean="0">
                <a:latin typeface="Consolas" panose="020B0609020204030204" pitchFamily="49" charset="0"/>
                <a:cs typeface="Consolas" panose="020B0609020204030204" pitchFamily="49" charset="0"/>
              </a:rPr>
              <a:t>main.utf8.sql</a:t>
            </a:r>
            <a:endParaRPr lang="en-US" sz="800" dirty="0">
              <a:latin typeface="Consolas" panose="020B0609020204030204" pitchFamily="49" charset="0"/>
              <a:cs typeface="Consolas" panose="020B0609020204030204" pitchFamily="49" charset="0"/>
            </a:endParaRPr>
          </a:p>
          <a:p>
            <a:pPr marL="0" indent="0">
              <a:buNone/>
            </a:pPr>
            <a:r>
              <a:rPr lang="en-US" sz="800" dirty="0" err="1">
                <a:latin typeface="Consolas" panose="020B0609020204030204" pitchFamily="49" charset="0"/>
                <a:cs typeface="Consolas" panose="020B0609020204030204" pitchFamily="49" charset="0"/>
              </a:rPr>
              <a:t>rm</a:t>
            </a:r>
            <a:r>
              <a:rPr lang="en-US" sz="800" dirty="0">
                <a:latin typeface="Consolas" panose="020B0609020204030204" pitchFamily="49" charset="0"/>
                <a:cs typeface="Consolas" panose="020B0609020204030204" pitchFamily="49" charset="0"/>
              </a:rPr>
              <a:t> </a:t>
            </a:r>
            <a:r>
              <a:rPr lang="en-US" sz="800" dirty="0" smtClean="0">
                <a:latin typeface="Consolas" panose="020B0609020204030204" pitchFamily="49" charset="0"/>
                <a:cs typeface="Consolas" panose="020B0609020204030204" pitchFamily="49" charset="0"/>
              </a:rPr>
              <a:t>main.utf8.sql</a:t>
            </a:r>
            <a:endParaRPr lang="en-US" sz="800" dirty="0">
              <a:latin typeface="Consolas" panose="020B0609020204030204" pitchFamily="49" charset="0"/>
              <a:cs typeface="Consolas" panose="020B0609020204030204" pitchFamily="49" charset="0"/>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32</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3212137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Backing up specific tables.</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dirty="0" smtClean="0"/>
              <a:t>In a few cases, we have some schema’s that have more than one encoding type, but only one encoding type per table.</a:t>
            </a:r>
          </a:p>
          <a:p>
            <a:r>
              <a:rPr lang="en-US" dirty="0" smtClean="0"/>
              <a:t>With these schema’s you will need to perform several backup’s one for each encoding type while specifying the tables to be backed up.</a:t>
            </a:r>
          </a:p>
          <a:p>
            <a:r>
              <a:rPr lang="en-US" dirty="0" smtClean="0"/>
              <a:t>See previous Schema slides for encoding conversion examples.</a:t>
            </a:r>
            <a:endParaRPr lang="en-US" dirty="0"/>
          </a:p>
        </p:txBody>
      </p:sp>
      <p:sp>
        <p:nvSpPr>
          <p:cNvPr id="4" name="Content Placeholder 3"/>
          <p:cNvSpPr>
            <a:spLocks noGrp="1"/>
          </p:cNvSpPr>
          <p:nvPr>
            <p:ph sz="quarter" idx="14"/>
          </p:nvPr>
        </p:nvSpPr>
        <p:spPr/>
        <p:txBody>
          <a:bodyPr>
            <a:normAutofit/>
          </a:bodyPr>
          <a:lstStyle/>
          <a:p>
            <a:pPr marL="0" indent="0">
              <a:buNone/>
            </a:pPr>
            <a:r>
              <a:rPr lang="en-US" sz="800" dirty="0" err="1">
                <a:latin typeface="Consolas" panose="020B0609020204030204" pitchFamily="49" charset="0"/>
                <a:cs typeface="Consolas" panose="020B0609020204030204" pitchFamily="49" charset="0"/>
              </a:rPr>
              <a:t>pg_dump</a:t>
            </a:r>
            <a:r>
              <a:rPr lang="en-US" sz="800" dirty="0">
                <a:latin typeface="Consolas" panose="020B0609020204030204" pitchFamily="49" charset="0"/>
                <a:cs typeface="Consolas" panose="020B0609020204030204" pitchFamily="49" charset="0"/>
              </a:rPr>
              <a:t> -h db.scharp.org </a:t>
            </a:r>
            <a:r>
              <a:rPr lang="en-US" sz="800" dirty="0" smtClean="0">
                <a:latin typeface="Consolas" panose="020B0609020204030204" pitchFamily="49" charset="0"/>
                <a:cs typeface="Consolas" panose="020B0609020204030204" pitchFamily="49" charset="0"/>
              </a:rPr>
              <a:t>–E WIN1252 -t </a:t>
            </a:r>
            <a:r>
              <a:rPr lang="en-US" sz="800" dirty="0">
                <a:latin typeface="Consolas" panose="020B0609020204030204" pitchFamily="49" charset="0"/>
                <a:cs typeface="Consolas" panose="020B0609020204030204" pitchFamily="49" charset="0"/>
              </a:rPr>
              <a:t>'</a:t>
            </a:r>
            <a:r>
              <a:rPr lang="en-US" sz="800" dirty="0" err="1">
                <a:latin typeface="Consolas" panose="020B0609020204030204" pitchFamily="49" charset="0"/>
                <a:cs typeface="Consolas" panose="020B0609020204030204" pitchFamily="49" charset="0"/>
              </a:rPr>
              <a:t>protimp.cds_assay</a:t>
            </a:r>
            <a:r>
              <a:rPr lang="en-US" sz="800" dirty="0">
                <a:latin typeface="Consolas" panose="020B0609020204030204" pitchFamily="49" charset="0"/>
                <a:cs typeface="Consolas" panose="020B0609020204030204" pitchFamily="49" charset="0"/>
              </a:rPr>
              <a:t>'  -t '</a:t>
            </a:r>
            <a:r>
              <a:rPr lang="en-US" sz="800" dirty="0" err="1">
                <a:latin typeface="Consolas" panose="020B0609020204030204" pitchFamily="49" charset="0"/>
                <a:cs typeface="Consolas" panose="020B0609020204030204" pitchFamily="49" charset="0"/>
              </a:rPr>
              <a:t>protimp.cds_assay_annotation</a:t>
            </a:r>
            <a:r>
              <a:rPr lang="en-US" sz="800" dirty="0">
                <a:latin typeface="Consolas" panose="020B0609020204030204" pitchFamily="49" charset="0"/>
                <a:cs typeface="Consolas" panose="020B0609020204030204" pitchFamily="49" charset="0"/>
              </a:rPr>
              <a:t>' -t '</a:t>
            </a:r>
            <a:r>
              <a:rPr lang="en-US" sz="800" dirty="0" err="1">
                <a:latin typeface="Consolas" panose="020B0609020204030204" pitchFamily="49" charset="0"/>
                <a:cs typeface="Consolas" panose="020B0609020204030204" pitchFamily="49" charset="0"/>
              </a:rPr>
              <a:t>protimp.cds_product_annotation</a:t>
            </a:r>
            <a:r>
              <a:rPr lang="en-US" sz="800" dirty="0">
                <a:latin typeface="Consolas" panose="020B0609020204030204" pitchFamily="49" charset="0"/>
                <a:cs typeface="Consolas" panose="020B0609020204030204" pitchFamily="49" charset="0"/>
              </a:rPr>
              <a:t>' -t '</a:t>
            </a:r>
            <a:r>
              <a:rPr lang="en-US" sz="800" dirty="0" err="1">
                <a:latin typeface="Consolas" panose="020B0609020204030204" pitchFamily="49" charset="0"/>
                <a:cs typeface="Consolas" panose="020B0609020204030204" pitchFamily="49" charset="0"/>
              </a:rPr>
              <a:t>protimp.cds_product_insert_annotation</a:t>
            </a:r>
            <a:r>
              <a:rPr lang="en-US" sz="800" dirty="0">
                <a:latin typeface="Consolas" panose="020B0609020204030204" pitchFamily="49" charset="0"/>
                <a:cs typeface="Consolas" panose="020B0609020204030204" pitchFamily="49" charset="0"/>
              </a:rPr>
              <a:t>' -t </a:t>
            </a:r>
            <a:r>
              <a:rPr lang="en-US" sz="800" dirty="0" smtClean="0">
                <a:latin typeface="Consolas" panose="020B0609020204030204" pitchFamily="49" charset="0"/>
                <a:cs typeface="Consolas" panose="020B0609020204030204" pitchFamily="49" charset="0"/>
              </a:rPr>
              <a:t>'</a:t>
            </a:r>
            <a:r>
              <a:rPr lang="en-US" sz="800" dirty="0" err="1" smtClean="0">
                <a:latin typeface="Consolas" panose="020B0609020204030204" pitchFamily="49" charset="0"/>
                <a:cs typeface="Consolas" panose="020B0609020204030204" pitchFamily="49" charset="0"/>
              </a:rPr>
              <a:t>protimp.cds_study_description</a:t>
            </a:r>
            <a:r>
              <a:rPr lang="en-US" sz="800" dirty="0">
                <a:latin typeface="Consolas" panose="020B0609020204030204" pitchFamily="49" charset="0"/>
                <a:cs typeface="Consolas" panose="020B0609020204030204" pitchFamily="49" charset="0"/>
              </a:rPr>
              <a:t>' -t '</a:t>
            </a:r>
            <a:r>
              <a:rPr lang="en-US" sz="800" dirty="0" err="1">
                <a:latin typeface="Consolas" panose="020B0609020204030204" pitchFamily="49" charset="0"/>
                <a:cs typeface="Consolas" panose="020B0609020204030204" pitchFamily="49" charset="0"/>
              </a:rPr>
              <a:t>protimp.cds_study_findings</a:t>
            </a:r>
            <a:r>
              <a:rPr lang="en-US" sz="800" dirty="0">
                <a:latin typeface="Consolas" panose="020B0609020204030204" pitchFamily="49" charset="0"/>
                <a:cs typeface="Consolas" panose="020B0609020204030204" pitchFamily="49" charset="0"/>
              </a:rPr>
              <a:t>' -t '</a:t>
            </a:r>
            <a:r>
              <a:rPr lang="en-US" sz="800" dirty="0" err="1">
                <a:latin typeface="Consolas" panose="020B0609020204030204" pitchFamily="49" charset="0"/>
                <a:cs typeface="Consolas" panose="020B0609020204030204" pitchFamily="49" charset="0"/>
              </a:rPr>
              <a:t>protimp.cds_study_milestones</a:t>
            </a:r>
            <a:r>
              <a:rPr lang="en-US" sz="800" dirty="0">
                <a:latin typeface="Consolas" panose="020B0609020204030204" pitchFamily="49" charset="0"/>
                <a:cs typeface="Consolas" panose="020B0609020204030204" pitchFamily="49" charset="0"/>
              </a:rPr>
              <a:t>' -</a:t>
            </a:r>
            <a:r>
              <a:rPr lang="en-US" sz="800" dirty="0" err="1">
                <a:latin typeface="Consolas" panose="020B0609020204030204" pitchFamily="49" charset="0"/>
                <a:cs typeface="Consolas" panose="020B0609020204030204" pitchFamily="49" charset="0"/>
              </a:rPr>
              <a:t>Fp</a:t>
            </a:r>
            <a:r>
              <a:rPr lang="en-US" sz="800" dirty="0">
                <a:latin typeface="Consolas" panose="020B0609020204030204" pitchFamily="49" charset="0"/>
                <a:cs typeface="Consolas" panose="020B0609020204030204" pitchFamily="49" charset="0"/>
              </a:rPr>
              <a:t> --disable-triggers -a main &gt; </a:t>
            </a:r>
            <a:r>
              <a:rPr lang="en-US" sz="800" dirty="0" err="1">
                <a:latin typeface="Consolas" panose="020B0609020204030204" pitchFamily="49" charset="0"/>
                <a:cs typeface="Consolas" panose="020B0609020204030204" pitchFamily="49" charset="0"/>
              </a:rPr>
              <a:t>cds.sql</a:t>
            </a:r>
            <a:endParaRPr lang="en-US" sz="800" dirty="0">
              <a:latin typeface="Consolas" panose="020B0609020204030204" pitchFamily="49" charset="0"/>
              <a:cs typeface="Consolas" panose="020B0609020204030204" pitchFamily="49" charset="0"/>
            </a:endParaRPr>
          </a:p>
          <a:p>
            <a:pPr marL="0" indent="0">
              <a:buNone/>
            </a:pPr>
            <a:r>
              <a:rPr lang="en-US" sz="800" dirty="0" err="1" smtClean="0">
                <a:latin typeface="Consolas" panose="020B0609020204030204" pitchFamily="49" charset="0"/>
                <a:cs typeface="Consolas" panose="020B0609020204030204" pitchFamily="49" charset="0"/>
              </a:rPr>
              <a:t>psql</a:t>
            </a:r>
            <a:r>
              <a:rPr lang="en-US" sz="800" dirty="0" smtClean="0">
                <a:latin typeface="Consolas" panose="020B0609020204030204" pitchFamily="49" charset="0"/>
                <a:cs typeface="Consolas" panose="020B0609020204030204" pitchFamily="49" charset="0"/>
              </a:rPr>
              <a:t> </a:t>
            </a:r>
            <a:r>
              <a:rPr lang="en-US" sz="800" dirty="0">
                <a:latin typeface="Consolas" panose="020B0609020204030204" pitchFamily="49" charset="0"/>
                <a:cs typeface="Consolas" panose="020B0609020204030204" pitchFamily="49" charset="0"/>
              </a:rPr>
              <a:t>-h </a:t>
            </a:r>
            <a:r>
              <a:rPr lang="en-US" sz="800" dirty="0" err="1">
                <a:latin typeface="Consolas" panose="020B0609020204030204" pitchFamily="49" charset="0"/>
                <a:cs typeface="Consolas" panose="020B0609020204030204" pitchFamily="49" charset="0"/>
              </a:rPr>
              <a:t>sqltest</a:t>
            </a:r>
            <a:r>
              <a:rPr lang="en-US" sz="800" dirty="0">
                <a:latin typeface="Consolas" panose="020B0609020204030204" pitchFamily="49" charset="0"/>
                <a:cs typeface="Consolas" panose="020B0609020204030204" pitchFamily="49" charset="0"/>
              </a:rPr>
              <a:t> -d </a:t>
            </a:r>
            <a:r>
              <a:rPr lang="en-US" sz="800" dirty="0" err="1">
                <a:latin typeface="Consolas" panose="020B0609020204030204" pitchFamily="49" charset="0"/>
                <a:cs typeface="Consolas" panose="020B0609020204030204" pitchFamily="49" charset="0"/>
              </a:rPr>
              <a:t>cds_dw</a:t>
            </a:r>
            <a:r>
              <a:rPr lang="en-US" sz="800" dirty="0">
                <a:latin typeface="Consolas" panose="020B0609020204030204" pitchFamily="49" charset="0"/>
                <a:cs typeface="Consolas" panose="020B0609020204030204" pitchFamily="49" charset="0"/>
              </a:rPr>
              <a:t> -1 -v 'ON_ERROR_STOP=1' -f </a:t>
            </a:r>
            <a:r>
              <a:rPr lang="en-US" sz="800" dirty="0" err="1" smtClean="0">
                <a:latin typeface="Consolas" panose="020B0609020204030204" pitchFamily="49" charset="0"/>
                <a:cs typeface="Consolas" panose="020B0609020204030204" pitchFamily="49" charset="0"/>
              </a:rPr>
              <a:t>cds.sql</a:t>
            </a:r>
            <a:endParaRPr lang="en-US" sz="800" dirty="0">
              <a:latin typeface="Consolas" panose="020B0609020204030204" pitchFamily="49" charset="0"/>
              <a:cs typeface="Consolas" panose="020B0609020204030204" pitchFamily="49" charset="0"/>
            </a:endParaRPr>
          </a:p>
          <a:p>
            <a:pPr marL="0" indent="0">
              <a:buNone/>
            </a:pPr>
            <a:r>
              <a:rPr lang="en-US" sz="800" dirty="0" err="1">
                <a:latin typeface="Consolas" panose="020B0609020204030204" pitchFamily="49" charset="0"/>
                <a:cs typeface="Consolas" panose="020B0609020204030204" pitchFamily="49" charset="0"/>
              </a:rPr>
              <a:t>rm</a:t>
            </a:r>
            <a:r>
              <a:rPr lang="en-US" sz="800" dirty="0">
                <a:latin typeface="Consolas" panose="020B0609020204030204" pitchFamily="49" charset="0"/>
                <a:cs typeface="Consolas" panose="020B0609020204030204" pitchFamily="49" charset="0"/>
              </a:rPr>
              <a:t> </a:t>
            </a:r>
            <a:r>
              <a:rPr lang="en-US" sz="800" dirty="0" err="1" smtClean="0">
                <a:latin typeface="Consolas" panose="020B0609020204030204" pitchFamily="49" charset="0"/>
                <a:cs typeface="Consolas" panose="020B0609020204030204" pitchFamily="49" charset="0"/>
              </a:rPr>
              <a:t>cds.sql</a:t>
            </a:r>
            <a:endParaRPr lang="en-US" sz="800" dirty="0">
              <a:latin typeface="Consolas" panose="020B0609020204030204" pitchFamily="49" charset="0"/>
              <a:cs typeface="Consolas" panose="020B0609020204030204" pitchFamily="49" charset="0"/>
            </a:endParaRPr>
          </a:p>
        </p:txBody>
      </p:sp>
      <p:sp>
        <p:nvSpPr>
          <p:cNvPr id="5" name="Date Placeholder 4"/>
          <p:cNvSpPr>
            <a:spLocks noGrp="1"/>
          </p:cNvSpPr>
          <p:nvPr>
            <p:ph type="dt" sz="half" idx="15"/>
          </p:nvPr>
        </p:nvSpPr>
        <p:spPr/>
        <p:txBody>
          <a:bodyPr/>
          <a:lstStyle/>
          <a:p>
            <a:r>
              <a:rPr lang="en-US" smtClean="0"/>
              <a:t>8/4/2015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33</a:t>
            </a:fld>
            <a:endParaRPr lang="en-US"/>
          </a:p>
        </p:txBody>
      </p:sp>
      <p:sp>
        <p:nvSpPr>
          <p:cNvPr id="7" name="Footer Placeholder 6"/>
          <p:cNvSpPr>
            <a:spLocks noGrp="1"/>
          </p:cNvSpPr>
          <p:nvPr>
            <p:ph type="ftr" sz="quarter" idx="17"/>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729935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Suggestions</a:t>
            </a:r>
            <a:endParaRPr lang="en-US" dirty="0"/>
          </a:p>
        </p:txBody>
      </p:sp>
      <p:sp>
        <p:nvSpPr>
          <p:cNvPr id="9" name="Content Placeholder 8"/>
          <p:cNvSpPr>
            <a:spLocks noGrp="1"/>
          </p:cNvSpPr>
          <p:nvPr>
            <p:ph idx="1"/>
          </p:nvPr>
        </p:nvSpPr>
        <p:spPr/>
        <p:txBody>
          <a:bodyPr/>
          <a:lstStyle/>
          <a:p>
            <a:r>
              <a:rPr lang="en-US" dirty="0" smtClean="0"/>
              <a:t>1</a:t>
            </a:r>
            <a:r>
              <a:rPr lang="en-US" baseline="30000" dirty="0" smtClean="0"/>
              <a:t>st</a:t>
            </a:r>
            <a:r>
              <a:rPr lang="en-US" dirty="0" smtClean="0"/>
              <a:t> convert the database DDL.</a:t>
            </a:r>
          </a:p>
          <a:p>
            <a:r>
              <a:rPr lang="en-US" dirty="0" smtClean="0"/>
              <a:t>2</a:t>
            </a:r>
            <a:r>
              <a:rPr lang="en-US" baseline="30000" dirty="0" smtClean="0"/>
              <a:t>nd</a:t>
            </a:r>
            <a:r>
              <a:rPr lang="en-US" dirty="0" smtClean="0"/>
              <a:t> start converting and loading the schemas into the new database.</a:t>
            </a:r>
          </a:p>
          <a:p>
            <a:r>
              <a:rPr lang="en-US" dirty="0" smtClean="0"/>
              <a:t>3</a:t>
            </a:r>
            <a:r>
              <a:rPr lang="en-US" baseline="30000" dirty="0" smtClean="0"/>
              <a:t>rd</a:t>
            </a:r>
            <a:r>
              <a:rPr lang="en-US" dirty="0" smtClean="0"/>
              <a:t> start converting left over tables and loading them into the new database.</a:t>
            </a:r>
          </a:p>
          <a:p>
            <a:r>
              <a:rPr lang="en-US" dirty="0" smtClean="0"/>
              <a:t>Save all the commands so that you can create a shell script to perform the conversion over and over again. This will allow you to test your new database.</a:t>
            </a:r>
            <a:endParaRPr lang="en-US" dirty="0"/>
          </a:p>
        </p:txBody>
      </p:sp>
      <p:sp>
        <p:nvSpPr>
          <p:cNvPr id="5" name="Date Placeholder 4"/>
          <p:cNvSpPr>
            <a:spLocks noGrp="1"/>
          </p:cNvSpPr>
          <p:nvPr>
            <p:ph type="dt" sz="half" idx="10"/>
          </p:nvPr>
        </p:nvSpPr>
        <p:spPr/>
        <p:txBody>
          <a:bodyPr/>
          <a:lstStyle/>
          <a:p>
            <a:r>
              <a:rPr lang="en-US" smtClean="0"/>
              <a:t>8/4/2015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34</a:t>
            </a:fld>
            <a:endParaRPr lang="en-US"/>
          </a:p>
        </p:txBody>
      </p:sp>
      <p:sp>
        <p:nvSpPr>
          <p:cNvPr id="7" name="Footer Placeholder 6"/>
          <p:cNvSpPr>
            <a:spLocks noGrp="1"/>
          </p:cNvSpPr>
          <p:nvPr>
            <p:ph type="ftr" sz="quarter" idx="12"/>
          </p:nvPr>
        </p:nvSpPr>
        <p:spPr/>
        <p:txBody>
          <a:bodyPr/>
          <a:lstStyle/>
          <a:p>
            <a:r>
              <a:rPr lang="en-US" smtClean="0"/>
              <a:t>Converting your database to UTF8</a:t>
            </a:r>
            <a:endParaRPr lang="en-US" dirty="0"/>
          </a:p>
        </p:txBody>
      </p:sp>
    </p:spTree>
    <p:extLst>
      <p:ext uri="{BB962C8B-B14F-4D97-AF65-F5344CB8AC3E}">
        <p14:creationId xmlns:p14="http://schemas.microsoft.com/office/powerpoint/2010/main" val="1774078791"/>
      </p:ext>
    </p:extLst>
  </p:cSld>
  <p:clrMapOvr>
    <a:masterClrMapping/>
  </p:clrMapOvr>
</p:sld>
</file>

<file path=ppt/theme/theme1.xml><?xml version="1.0" encoding="utf-8"?>
<a:theme xmlns:a="http://schemas.openxmlformats.org/drawingml/2006/main" name="2014-09-08 Templat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2014-09-08 Template</Template>
  <TotalTime>1067</TotalTime>
  <Words>2209</Words>
  <Application>Microsoft Office PowerPoint</Application>
  <PresentationFormat>On-screen Show (16:9)</PresentationFormat>
  <Paragraphs>286</Paragraphs>
  <Slides>34</Slides>
  <Notes>2</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2014-09-08 Template</vt:lpstr>
      <vt:lpstr>Converting your database to UTF8</vt:lpstr>
      <vt:lpstr>What we will be covering</vt:lpstr>
      <vt:lpstr>What we will be covering in this presentation</vt:lpstr>
      <vt:lpstr>Array of Arrays</vt:lpstr>
      <vt:lpstr>tools.array_agg_custom</vt:lpstr>
      <vt:lpstr>Getting the Primary Key Field(s)</vt:lpstr>
      <vt:lpstr>tools.get_primary_keys(schema, table)</vt:lpstr>
      <vt:lpstr>Getting the Primary Key for a Row</vt:lpstr>
      <vt:lpstr>Creating the return row type</vt:lpstr>
      <vt:lpstr>tools.get_primary_key(schema, table, ctid)</vt:lpstr>
      <vt:lpstr>Return non-ascii values from text</vt:lpstr>
      <vt:lpstr>tools.find_non_ascii_values(text)</vt:lpstr>
      <vt:lpstr>Finding non-ascii values</vt:lpstr>
      <vt:lpstr>Creating the return row type</vt:lpstr>
      <vt:lpstr>tools.find_non_ascii_values() – part 1</vt:lpstr>
      <vt:lpstr>tools.find_non_ascii_values() – part 2</vt:lpstr>
      <vt:lpstr>Running our new function</vt:lpstr>
      <vt:lpstr>Finding non-ascii comments</vt:lpstr>
      <vt:lpstr>tools.find_non_ascii_comments</vt:lpstr>
      <vt:lpstr>Finding non-ascii objects</vt:lpstr>
      <vt:lpstr>Finding non-ascii objects</vt:lpstr>
      <vt:lpstr>Finding ascii databases</vt:lpstr>
      <vt:lpstr>Finding ascii databases</vt:lpstr>
      <vt:lpstr>Finding Comments</vt:lpstr>
      <vt:lpstr>Comments</vt:lpstr>
      <vt:lpstr>Finding Data Inside Tables</vt:lpstr>
      <vt:lpstr>Tables</vt:lpstr>
      <vt:lpstr>Backing up your database</vt:lpstr>
      <vt:lpstr>Backing up and converting the ddl</vt:lpstr>
      <vt:lpstr>Backing up specific schema’s (UTF8)</vt:lpstr>
      <vt:lpstr>Backing up specific schema’s (WINDOWS1252)</vt:lpstr>
      <vt:lpstr>Backing up specific schema’s (LATIN1)</vt:lpstr>
      <vt:lpstr>Backing up specific tables.</vt:lpstr>
      <vt:lpstr>Suggestions</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Converting your database to UTF8</dc:title>
  <dc:creator>Albin, Lloyd P</dc:creator>
  <cp:lastModifiedBy>Albin, Lloyd P</cp:lastModifiedBy>
  <cp:revision>59</cp:revision>
  <dcterms:created xsi:type="dcterms:W3CDTF">2015-08-03T18:13:33Z</dcterms:created>
  <dcterms:modified xsi:type="dcterms:W3CDTF">2015-08-06T21:06:51Z</dcterms:modified>
</cp:coreProperties>
</file>