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9AAA17-0445-4BD7-B653-3AE57C47DDF8}">
          <p14:sldIdLst>
            <p14:sldId id="256"/>
          </p14:sldIdLst>
        </p14:section>
        <p14:section name="collectd" id="{C88FAAAB-0449-4DE6-81D5-5DAEE2C6F4FC}">
          <p14:sldIdLst>
            <p14:sldId id="257"/>
            <p14:sldId id="258"/>
          </p14:sldIdLst>
        </p14:section>
        <p14:section name="Graphite" id="{A7588780-1002-4E03-A5FE-B32F7CD2BC0C}">
          <p14:sldIdLst>
            <p14:sldId id="259"/>
            <p14:sldId id="260"/>
          </p14:sldIdLst>
        </p14:section>
        <p14:section name="Grafana" id="{CD123756-480F-4066-95CF-B1FB993687FA}">
          <p14:sldIdLst>
            <p14:sldId id="261"/>
            <p14:sldId id="262"/>
            <p14:sldId id="263"/>
            <p14:sldId id="264"/>
            <p14:sldId id="265"/>
            <p14:sldId id="266"/>
            <p14:sldId id="267"/>
            <p14:sldId id="268"/>
            <p14:sldId id="269"/>
            <p14:sldId id="270"/>
            <p14:sldId id="271"/>
            <p14:sldId id="272"/>
            <p14:sldId id="273"/>
          </p14:sldIdLst>
        </p14:section>
        <p14:section name="SCHARP's Implementation" id="{1542FB0A-2714-4239-A891-9A87E71CAFA5}">
          <p14:sldIdLst>
            <p14:sldId id="274"/>
            <p14:sldId id="276"/>
            <p14:sldId id="275"/>
            <p14:sldId id="277"/>
            <p14:sldId id="278"/>
            <p14:sldId id="279"/>
            <p14:sldId id="280"/>
          </p14:sldIdLst>
        </p14:section>
        <p14:section name="Graph Setup" id="{ABC646E7-D3E9-49DE-903C-6779925268AE}">
          <p14:sldIdLst>
            <p14:sldId id="281"/>
            <p14:sldId id="282"/>
            <p14:sldId id="283"/>
            <p14:sldId id="284"/>
            <p14:sldId id="285"/>
          </p14:sldIdLst>
        </p14:section>
        <p14:section name="Singlestat Setup" id="{7C7DC303-2FA1-4154-A624-BE87FA175D7A}">
          <p14:sldIdLst>
            <p14:sldId id="286"/>
            <p14:sldId id="287"/>
          </p14:sldIdLst>
        </p14:section>
        <p14:section name="Events / Annotations" id="{93A9E344-B792-4918-B8D6-D9A2803BC1EA}">
          <p14:sldIdLst>
            <p14:sldId id="288"/>
            <p14:sldId id="289"/>
          </p14:sldIdLst>
        </p14:section>
        <p14:section name="Templating" id="{1C52958F-40BD-46C4-9244-DAE5B26DA7E3}">
          <p14:sldIdLst>
            <p14:sldId id="290"/>
            <p14:sldId id="291"/>
            <p14:sldId id="29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varScale="1">
        <p:scale>
          <a:sx n="161" d="100"/>
          <a:sy n="161" d="100"/>
        </p:scale>
        <p:origin x="-138" y="-78"/>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4/3/2015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4/7/2015</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dirty="0" smtClean="0"/>
              <a:t>Using </a:t>
            </a:r>
            <a:r>
              <a:rPr lang="en-US" dirty="0" err="1" smtClean="0"/>
              <a:t>Grafana</a:t>
            </a:r>
            <a:r>
              <a:rPr lang="en-US" dirty="0" smtClean="0"/>
              <a:t> to show Postgres Statistics</a:t>
            </a:r>
            <a:endParaRPr lang="en-US" dirty="0"/>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4/7/2015</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4/7/2015</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dirty="0" smtClean="0"/>
              <a:t>Using </a:t>
            </a:r>
            <a:r>
              <a:rPr lang="en-US" dirty="0" err="1" smtClean="0"/>
              <a:t>Grafana</a:t>
            </a:r>
            <a:r>
              <a:rPr lang="en-US" dirty="0" smtClean="0"/>
              <a:t> to show Postgres Statistics</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762000" y="4972050"/>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4/7/2015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4/7/2015</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4/7/2015</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4/7/2015</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4/7/2015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Using </a:t>
            </a:r>
            <a:r>
              <a:rPr lang="en-US" dirty="0" err="1" smtClean="0"/>
              <a:t>Grafana</a:t>
            </a:r>
            <a:r>
              <a:rPr lang="en-US" dirty="0" smtClean="0"/>
              <a:t> to show Postgres Statistics</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4/7/2015</a:t>
            </a:r>
            <a:endParaRPr lang="en-US" dirty="0"/>
          </a:p>
        </p:txBody>
      </p:sp>
      <p:sp>
        <p:nvSpPr>
          <p:cNvPr id="6" name="Footer Placeholder 5"/>
          <p:cNvSpPr>
            <a:spLocks noGrp="1"/>
          </p:cNvSpPr>
          <p:nvPr>
            <p:ph type="ftr" sz="quarter" idx="11"/>
          </p:nvPr>
        </p:nvSpPr>
        <p:spPr/>
        <p:txBody>
          <a:bodyPr/>
          <a:lstStyle/>
          <a:p>
            <a:r>
              <a:rPr lang="en-US" dirty="0" smtClean="0"/>
              <a:t>Using </a:t>
            </a:r>
            <a:r>
              <a:rPr lang="en-US" dirty="0" err="1" smtClean="0"/>
              <a:t>Grafana</a:t>
            </a:r>
            <a:r>
              <a:rPr lang="en-US" dirty="0" smtClean="0"/>
              <a:t> to show Postgres Statistics</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4/7/2015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Using </a:t>
            </a:r>
            <a:r>
              <a:rPr lang="en-US" dirty="0" err="1" smtClean="0"/>
              <a:t>Grafana</a:t>
            </a:r>
            <a:r>
              <a:rPr lang="en-US" dirty="0" smtClean="0"/>
              <a:t> to show Postgres Statistics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4/7/2015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Using </a:t>
            </a:r>
            <a:r>
              <a:rPr lang="en-US" dirty="0" err="1" smtClean="0"/>
              <a:t>Grafana</a:t>
            </a:r>
            <a:r>
              <a:rPr lang="en-US" dirty="0" smtClean="0"/>
              <a:t> to show Postgres Statistics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4/7/2015</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Using </a:t>
            </a:r>
            <a:r>
              <a:rPr lang="en-US" dirty="0" err="1" smtClean="0"/>
              <a:t>Grafana</a:t>
            </a:r>
            <a:r>
              <a:rPr lang="en-US" dirty="0" smtClean="0"/>
              <a:t> to show Postgres Statistics</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llectd.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launchpad.net/graphite/+download" TargetMode="External"/><Relationship Id="rId2" Type="http://schemas.openxmlformats.org/officeDocument/2006/relationships/hyperlink" Target="http://graphite.readthedocs.org/en/latest/index.html"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a:t>Using </a:t>
            </a:r>
            <a:r>
              <a:rPr lang="en-US" sz="3600" dirty="0" err="1"/>
              <a:t>Grafana</a:t>
            </a:r>
            <a:r>
              <a:rPr lang="en-US" sz="3600" dirty="0"/>
              <a:t> to show Postgres Statistics</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4/7/2015</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a:t>Using </a:t>
            </a:r>
            <a:r>
              <a:rPr lang="en-US" dirty="0" err="1"/>
              <a:t>Grafana</a:t>
            </a:r>
            <a:r>
              <a:rPr lang="en-US" dirty="0"/>
              <a:t> to show Postgres Statistics</a:t>
            </a:r>
            <a:endParaRPr lang="en-US" dirty="0"/>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collectd</a:t>
            </a:r>
            <a:endParaRPr lang="en-US" dirty="0"/>
          </a:p>
        </p:txBody>
      </p:sp>
      <p:sp>
        <p:nvSpPr>
          <p:cNvPr id="8" name="Text Placeholder 7"/>
          <p:cNvSpPr>
            <a:spLocks noGrp="1"/>
          </p:cNvSpPr>
          <p:nvPr>
            <p:ph type="body" idx="1"/>
          </p:nvPr>
        </p:nvSpPr>
        <p:spPr/>
        <p:txBody>
          <a:bodyPr/>
          <a:lstStyle/>
          <a:p>
            <a:r>
              <a:rPr lang="en-US" dirty="0"/>
              <a:t>The system statistics collection daemon</a:t>
            </a:r>
          </a:p>
        </p:txBody>
      </p:sp>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354022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
        <p:nvSpPr>
          <p:cNvPr id="11" name="Title 1"/>
          <p:cNvSpPr>
            <a:spLocks noGrp="1"/>
          </p:cNvSpPr>
          <p:nvPr>
            <p:ph type="title"/>
          </p:nvPr>
        </p:nvSpPr>
        <p:spPr>
          <a:xfrm>
            <a:off x="457200" y="742950"/>
            <a:ext cx="8229600" cy="685800"/>
          </a:xfrm>
        </p:spPr>
        <p:txBody>
          <a:bodyPr>
            <a:normAutofit fontScale="90000"/>
          </a:bodyPr>
          <a:lstStyle/>
          <a:p>
            <a:r>
              <a:rPr lang="en-US" dirty="0" err="1"/>
              <a:t>collectd</a:t>
            </a:r>
            <a:r>
              <a:rPr lang="en-US" dirty="0"/>
              <a:t> – The system statistics collection daemon</a:t>
            </a:r>
          </a:p>
        </p:txBody>
      </p:sp>
      <p:sp>
        <p:nvSpPr>
          <p:cNvPr id="12" name="Content Placeholder 2"/>
          <p:cNvSpPr>
            <a:spLocks noGrp="1"/>
          </p:cNvSpPr>
          <p:nvPr>
            <p:ph idx="1"/>
          </p:nvPr>
        </p:nvSpPr>
        <p:spPr>
          <a:xfrm>
            <a:off x="457200" y="1485901"/>
            <a:ext cx="5562600" cy="3108722"/>
          </a:xfrm>
        </p:spPr>
        <p:txBody>
          <a:bodyPr>
            <a:normAutofit fontScale="70000" lnSpcReduction="20000"/>
          </a:bodyPr>
          <a:lstStyle/>
          <a:p>
            <a:r>
              <a:rPr lang="en-US" dirty="0" err="1"/>
              <a:t>collectd</a:t>
            </a:r>
            <a:r>
              <a:rPr lang="en-US" dirty="0"/>
              <a:t> is a daemon which collects system performance statistics periodically and provides mechanisms to store the values in a variety of ways, for example in </a:t>
            </a:r>
            <a:r>
              <a:rPr lang="en-US" dirty="0" smtClean="0"/>
              <a:t>RRD or Whisper </a:t>
            </a:r>
            <a:r>
              <a:rPr lang="en-US" dirty="0"/>
              <a:t>files</a:t>
            </a:r>
            <a:r>
              <a:rPr lang="en-US" dirty="0" smtClean="0"/>
              <a:t>.</a:t>
            </a:r>
          </a:p>
          <a:p>
            <a:r>
              <a:rPr lang="en-US" b="1" dirty="0"/>
              <a:t>What does </a:t>
            </a:r>
            <a:r>
              <a:rPr lang="en-US" b="1" dirty="0" err="1"/>
              <a:t>collectd</a:t>
            </a:r>
            <a:r>
              <a:rPr lang="en-US" b="1" dirty="0"/>
              <a:t> do</a:t>
            </a:r>
            <a:r>
              <a:rPr lang="en-US" b="1" dirty="0" smtClean="0"/>
              <a:t>?</a:t>
            </a:r>
            <a:endParaRPr lang="en-US" b="1" dirty="0"/>
          </a:p>
          <a:p>
            <a:r>
              <a:rPr lang="en-US" dirty="0" err="1"/>
              <a:t>collectd</a:t>
            </a:r>
            <a:r>
              <a:rPr lang="en-US" dirty="0"/>
              <a:t> gathers statistics about the system it is running on and stores this information. Those statistics can then be used to find current performance bottlenecks (i.e. performance analysis) and predict future system load (i.e. capacity planning). Or if you just want pretty graphs of your private server and are fed up with some homegrown solution you're at the right place, too </a:t>
            </a:r>
            <a:r>
              <a:rPr lang="en-US" dirty="0" smtClean="0"/>
              <a:t>;).</a:t>
            </a:r>
            <a:endParaRPr lang="en-US" dirty="0"/>
          </a:p>
          <a:p>
            <a:r>
              <a:rPr lang="en-US" dirty="0"/>
              <a:t>Usually one graph says more than a thousand words, so here's a graph showing the CPU utilization of a system over the last 60 minutes</a:t>
            </a:r>
            <a:r>
              <a:rPr lang="en-US" dirty="0" smtClean="0"/>
              <a:t>:</a:t>
            </a:r>
          </a:p>
          <a:p>
            <a:r>
              <a:rPr lang="en-US" dirty="0">
                <a:hlinkClick r:id="rId2"/>
              </a:rPr>
              <a:t>https://collectd.org</a:t>
            </a:r>
            <a:r>
              <a:rPr lang="en-US" dirty="0" smtClean="0">
                <a:hlinkClick r:id="rId2"/>
              </a:rPr>
              <a:t>/</a:t>
            </a:r>
            <a:r>
              <a:rPr lang="en-US" dirty="0" smtClean="0"/>
              <a:t> </a:t>
            </a:r>
            <a:endParaRPr lang="en-US" dirty="0"/>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419350"/>
            <a:ext cx="2828925" cy="154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791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Graphite</a:t>
            </a:r>
            <a:endParaRPr lang="en-US" dirty="0"/>
          </a:p>
        </p:txBody>
      </p:sp>
      <p:sp>
        <p:nvSpPr>
          <p:cNvPr id="8" name="Text Placeholder 7"/>
          <p:cNvSpPr>
            <a:spLocks noGrp="1"/>
          </p:cNvSpPr>
          <p:nvPr>
            <p:ph type="body" idx="1"/>
          </p:nvPr>
        </p:nvSpPr>
        <p:spPr/>
        <p:txBody>
          <a:bodyPr/>
          <a:lstStyle/>
          <a:p>
            <a:r>
              <a:rPr lang="en-US" dirty="0"/>
              <a:t>Scalable </a:t>
            </a:r>
            <a:r>
              <a:rPr lang="en-US" dirty="0" err="1"/>
              <a:t>Realtime</a:t>
            </a:r>
            <a:r>
              <a:rPr lang="en-US" dirty="0"/>
              <a:t> </a:t>
            </a:r>
            <a:r>
              <a:rPr lang="en-US" dirty="0" smtClean="0"/>
              <a:t>Graphing</a:t>
            </a:r>
            <a:endParaRPr lang="en-US" dirty="0"/>
          </a:p>
        </p:txBody>
      </p:sp>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3208128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
        <p:nvSpPr>
          <p:cNvPr id="11" name="Title 1"/>
          <p:cNvSpPr>
            <a:spLocks noGrp="1"/>
          </p:cNvSpPr>
          <p:nvPr>
            <p:ph type="title"/>
          </p:nvPr>
        </p:nvSpPr>
        <p:spPr>
          <a:xfrm>
            <a:off x="457200" y="742950"/>
            <a:ext cx="8229600" cy="685800"/>
          </a:xfrm>
        </p:spPr>
        <p:txBody>
          <a:bodyPr/>
          <a:lstStyle/>
          <a:p>
            <a:r>
              <a:rPr lang="en-US" dirty="0"/>
              <a:t>Graphite - Scalable </a:t>
            </a:r>
            <a:r>
              <a:rPr lang="en-US" dirty="0" err="1"/>
              <a:t>Realtime</a:t>
            </a:r>
            <a:r>
              <a:rPr lang="en-US" dirty="0"/>
              <a:t> Graphing</a:t>
            </a:r>
          </a:p>
        </p:txBody>
      </p:sp>
      <p:sp>
        <p:nvSpPr>
          <p:cNvPr id="12" name="Content Placeholder 2"/>
          <p:cNvSpPr>
            <a:spLocks noGrp="1"/>
          </p:cNvSpPr>
          <p:nvPr>
            <p:ph idx="1"/>
          </p:nvPr>
        </p:nvSpPr>
        <p:spPr>
          <a:xfrm>
            <a:off x="457200" y="1485900"/>
            <a:ext cx="5943600" cy="3524249"/>
          </a:xfrm>
        </p:spPr>
        <p:txBody>
          <a:bodyPr>
            <a:normAutofit fontScale="92500" lnSpcReduction="10000"/>
          </a:bodyPr>
          <a:lstStyle/>
          <a:p>
            <a:r>
              <a:rPr lang="en-US" dirty="0" smtClean="0"/>
              <a:t>What </a:t>
            </a:r>
            <a:r>
              <a:rPr lang="en-US" dirty="0"/>
              <a:t>Graphite is and is </a:t>
            </a:r>
            <a:r>
              <a:rPr lang="en-US" dirty="0" smtClean="0"/>
              <a:t>not</a:t>
            </a:r>
            <a:endParaRPr lang="en-US" dirty="0"/>
          </a:p>
          <a:p>
            <a:pPr lvl="1"/>
            <a:r>
              <a:rPr lang="en-US" dirty="0"/>
              <a:t>Graphite does two things:</a:t>
            </a:r>
          </a:p>
          <a:p>
            <a:pPr lvl="2"/>
            <a:r>
              <a:rPr lang="en-US" dirty="0" smtClean="0"/>
              <a:t>Store </a:t>
            </a:r>
            <a:r>
              <a:rPr lang="en-US" dirty="0"/>
              <a:t>numeric time-series data</a:t>
            </a:r>
          </a:p>
          <a:p>
            <a:pPr lvl="2"/>
            <a:r>
              <a:rPr lang="en-US" dirty="0" smtClean="0"/>
              <a:t>Render </a:t>
            </a:r>
            <a:r>
              <a:rPr lang="en-US" dirty="0"/>
              <a:t>graphs of this data on </a:t>
            </a:r>
            <a:r>
              <a:rPr lang="en-US" dirty="0" smtClean="0"/>
              <a:t>demand</a:t>
            </a:r>
            <a:endParaRPr lang="en-US" dirty="0"/>
          </a:p>
          <a:p>
            <a:pPr lvl="1"/>
            <a:r>
              <a:rPr lang="en-US" dirty="0"/>
              <a:t>What Graphite does not do is collect data for you, however there are some tools out there that know how to send data to graphite. Even though it often requires a little code, sending data to Graphite is very simple</a:t>
            </a:r>
            <a:r>
              <a:rPr lang="en-US" dirty="0" smtClean="0"/>
              <a:t>.</a:t>
            </a:r>
          </a:p>
          <a:p>
            <a:r>
              <a:rPr lang="en-US" dirty="0" smtClean="0"/>
              <a:t>Documentation</a:t>
            </a:r>
            <a:r>
              <a:rPr lang="en-US" dirty="0"/>
              <a:t>:</a:t>
            </a:r>
            <a:br>
              <a:rPr lang="en-US" dirty="0"/>
            </a:br>
            <a:r>
              <a:rPr lang="en-US" dirty="0">
                <a:hlinkClick r:id="rId2"/>
              </a:rPr>
              <a:t>http://</a:t>
            </a:r>
            <a:r>
              <a:rPr lang="en-US" dirty="0" smtClean="0">
                <a:hlinkClick r:id="rId2"/>
              </a:rPr>
              <a:t>graphite.readthedocs.org/en/latest/index.html</a:t>
            </a:r>
            <a:r>
              <a:rPr lang="en-US" dirty="0" smtClean="0"/>
              <a:t> </a:t>
            </a:r>
            <a:endParaRPr lang="en-US" dirty="0"/>
          </a:p>
          <a:p>
            <a:r>
              <a:rPr lang="en-US" dirty="0" smtClean="0"/>
              <a:t>Download </a:t>
            </a:r>
            <a:r>
              <a:rPr lang="en-US" dirty="0"/>
              <a:t>Page:</a:t>
            </a:r>
            <a:br>
              <a:rPr lang="en-US" dirty="0"/>
            </a:br>
            <a:r>
              <a:rPr lang="en-US" dirty="0">
                <a:hlinkClick r:id="rId3"/>
              </a:rPr>
              <a:t>https://launchpad.net/graphite/+</a:t>
            </a:r>
            <a:r>
              <a:rPr lang="en-US" dirty="0" smtClean="0">
                <a:hlinkClick r:id="rId3"/>
              </a:rPr>
              <a:t>download</a:t>
            </a:r>
            <a:r>
              <a:rPr lang="en-US" dirty="0" smtClean="0"/>
              <a:t> </a:t>
            </a:r>
            <a:endParaRPr lang="en-US" dirty="0"/>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428750"/>
            <a:ext cx="2152650" cy="172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150870"/>
            <a:ext cx="2152650" cy="172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918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Grafana</a:t>
            </a:r>
            <a:endParaRPr lang="en-US" dirty="0"/>
          </a:p>
        </p:txBody>
      </p:sp>
      <p:sp>
        <p:nvSpPr>
          <p:cNvPr id="8" name="Text Placeholder 7"/>
          <p:cNvSpPr>
            <a:spLocks noGrp="1"/>
          </p:cNvSpPr>
          <p:nvPr>
            <p:ph type="body" idx="1"/>
          </p:nvPr>
        </p:nvSpPr>
        <p:spPr/>
        <p:txBody>
          <a:bodyPr/>
          <a:lstStyle/>
          <a:p>
            <a:r>
              <a:rPr lang="en-US" dirty="0"/>
              <a:t>Graphite and </a:t>
            </a:r>
            <a:r>
              <a:rPr lang="en-US" dirty="0" err="1"/>
              <a:t>InfluxDB</a:t>
            </a:r>
            <a:r>
              <a:rPr lang="en-US" dirty="0"/>
              <a:t> Dashboard and graph composer</a:t>
            </a:r>
          </a:p>
        </p:txBody>
      </p:sp>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407852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Grafana</a:t>
            </a:r>
            <a:r>
              <a:rPr lang="en-US" dirty="0" smtClean="0"/>
              <a:t> Version 1.91</a:t>
            </a:r>
            <a:endParaRPr lang="en-US" dirty="0"/>
          </a:p>
        </p:txBody>
      </p:sp>
      <p:sp>
        <p:nvSpPr>
          <p:cNvPr id="3" name="Content Placeholder 2"/>
          <p:cNvSpPr>
            <a:spLocks noGrp="1"/>
          </p:cNvSpPr>
          <p:nvPr>
            <p:ph idx="1"/>
          </p:nvPr>
        </p:nvSpPr>
        <p:spPr>
          <a:xfrm>
            <a:off x="457200" y="1485900"/>
            <a:ext cx="8229600" cy="3448049"/>
          </a:xfrm>
        </p:spPr>
        <p:txBody>
          <a:bodyPr>
            <a:normAutofit fontScale="55000" lnSpcReduction="20000"/>
          </a:bodyPr>
          <a:lstStyle/>
          <a:p>
            <a:r>
              <a:rPr lang="en-US" dirty="0" smtClean="0"/>
              <a:t>What does </a:t>
            </a:r>
            <a:r>
              <a:rPr lang="en-US" dirty="0" err="1" smtClean="0"/>
              <a:t>Grafana</a:t>
            </a:r>
            <a:r>
              <a:rPr lang="en-US" dirty="0" smtClean="0"/>
              <a:t> give me over Graphite?</a:t>
            </a:r>
          </a:p>
          <a:p>
            <a:pPr lvl="1"/>
            <a:r>
              <a:rPr lang="en-US" dirty="0" smtClean="0"/>
              <a:t>The ability to create templates.</a:t>
            </a:r>
          </a:p>
          <a:p>
            <a:pPr lvl="1"/>
            <a:r>
              <a:rPr lang="en-US" dirty="0" smtClean="0"/>
              <a:t>Single Stat Dashboards with color coding for thresholds.</a:t>
            </a:r>
          </a:p>
          <a:p>
            <a:pPr lvl="1"/>
            <a:r>
              <a:rPr lang="en-US" dirty="0" smtClean="0"/>
              <a:t>Pull data from more than just Graphite. </a:t>
            </a:r>
            <a:r>
              <a:rPr lang="en-US" dirty="0" err="1" smtClean="0"/>
              <a:t>InfluxDB</a:t>
            </a:r>
            <a:r>
              <a:rPr lang="en-US" dirty="0" smtClean="0"/>
              <a:t> and </a:t>
            </a:r>
            <a:r>
              <a:rPr lang="en-US" dirty="0" err="1" smtClean="0"/>
              <a:t>OpenTSDB</a:t>
            </a:r>
            <a:r>
              <a:rPr lang="en-US" dirty="0" smtClean="0"/>
              <a:t> are also supported.</a:t>
            </a:r>
          </a:p>
          <a:p>
            <a:pPr lvl="1"/>
            <a:r>
              <a:rPr lang="en-US" dirty="0" smtClean="0"/>
              <a:t>Combine more than one graph style.</a:t>
            </a:r>
          </a:p>
          <a:p>
            <a:pPr lvl="1"/>
            <a:r>
              <a:rPr lang="en-US" dirty="0" smtClean="0"/>
              <a:t>Text panels.</a:t>
            </a:r>
          </a:p>
          <a:p>
            <a:pPr lvl="1"/>
            <a:r>
              <a:rPr lang="en-US" dirty="0" smtClean="0"/>
              <a:t>Multi-Graph cursor.</a:t>
            </a:r>
          </a:p>
          <a:p>
            <a:pPr lvl="1"/>
            <a:r>
              <a:rPr lang="en-US" dirty="0" smtClean="0"/>
              <a:t>Does not give you pie charts.</a:t>
            </a:r>
          </a:p>
          <a:p>
            <a:pPr lvl="1"/>
            <a:r>
              <a:rPr lang="en-US" dirty="0" smtClean="0"/>
              <a:t>Limited to 2 thresholds.</a:t>
            </a:r>
          </a:p>
          <a:p>
            <a:pPr lvl="1"/>
            <a:r>
              <a:rPr lang="en-US" dirty="0" smtClean="0"/>
              <a:t>Edit through JSON files or GUI Interface.</a:t>
            </a:r>
          </a:p>
          <a:p>
            <a:pPr lvl="1"/>
            <a:r>
              <a:rPr lang="en-US" dirty="0" smtClean="0"/>
              <a:t>Understanding of Y value types such as bytes, seconds, etc. So that seconds, minutes, hours, days will show up with using seconds.</a:t>
            </a:r>
          </a:p>
          <a:p>
            <a:pPr lvl="1"/>
            <a:r>
              <a:rPr lang="en-US" dirty="0" smtClean="0"/>
              <a:t>Graph overrides for specific data</a:t>
            </a:r>
          </a:p>
          <a:p>
            <a:pPr lvl="1"/>
            <a:r>
              <a:rPr lang="en-US" dirty="0" smtClean="0"/>
              <a:t>Annotations, aka showing events.</a:t>
            </a:r>
          </a:p>
          <a:p>
            <a:pPr lvl="1"/>
            <a:r>
              <a:rPr lang="en-US" dirty="0" smtClean="0"/>
              <a:t>Pull data from more than one graphite server into a single display.</a:t>
            </a:r>
          </a:p>
          <a:p>
            <a:pPr lvl="1"/>
            <a:r>
              <a:rPr lang="en-US" dirty="0" smtClean="0"/>
              <a:t>Collapsible Sections.</a:t>
            </a:r>
            <a:endParaRPr lang="en-US" dirty="0"/>
          </a:p>
        </p:txBody>
      </p:sp>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7</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165083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Grafana</a:t>
            </a:r>
            <a:r>
              <a:rPr lang="en-US" dirty="0" smtClean="0"/>
              <a:t> Version 2.0 (Currently in Beta)</a:t>
            </a:r>
            <a:endParaRPr lang="en-US" dirty="0"/>
          </a:p>
        </p:txBody>
      </p:sp>
      <p:sp>
        <p:nvSpPr>
          <p:cNvPr id="3" name="Content Placeholder 2"/>
          <p:cNvSpPr>
            <a:spLocks noGrp="1"/>
          </p:cNvSpPr>
          <p:nvPr>
            <p:ph idx="1"/>
          </p:nvPr>
        </p:nvSpPr>
        <p:spPr/>
        <p:txBody>
          <a:bodyPr/>
          <a:lstStyle/>
          <a:p>
            <a:r>
              <a:rPr lang="en-US" dirty="0" smtClean="0"/>
              <a:t>Nagios like notification support.</a:t>
            </a:r>
          </a:p>
          <a:p>
            <a:r>
              <a:rPr lang="en-US" dirty="0" smtClean="0"/>
              <a:t>User logins with settable permissions: View, Edit &amp; Admin.</a:t>
            </a:r>
          </a:p>
          <a:p>
            <a:r>
              <a:rPr lang="en-US" dirty="0" smtClean="0"/>
              <a:t>Panel time override</a:t>
            </a:r>
          </a:p>
          <a:p>
            <a:r>
              <a:rPr lang="en-US" dirty="0" smtClean="0"/>
              <a:t>Dashboard List Panel</a:t>
            </a:r>
          </a:p>
          <a:p>
            <a:r>
              <a:rPr lang="en-US" dirty="0" smtClean="0"/>
              <a:t>Logarithmic Scales: Log Base 10, 32, &amp; 1024</a:t>
            </a:r>
          </a:p>
          <a:p>
            <a:r>
              <a:rPr lang="en-US" dirty="0" smtClean="0"/>
              <a:t>Built in webserver.</a:t>
            </a:r>
            <a:endParaRPr lang="en-US" dirty="0"/>
          </a:p>
        </p:txBody>
      </p:sp>
      <p:sp>
        <p:nvSpPr>
          <p:cNvPr id="4" name="Date Placeholder 3"/>
          <p:cNvSpPr>
            <a:spLocks noGrp="1"/>
          </p:cNvSpPr>
          <p:nvPr>
            <p:ph type="dt" sz="half" idx="10"/>
          </p:nvPr>
        </p:nvSpPr>
        <p:spPr/>
        <p:txBody>
          <a:bodyPr/>
          <a:lstStyle/>
          <a:p>
            <a:r>
              <a:rPr lang="en-US" smtClean="0"/>
              <a:t>4/7/2015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367608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Rich graphing</a:t>
            </a:r>
          </a:p>
        </p:txBody>
      </p:sp>
      <p:sp>
        <p:nvSpPr>
          <p:cNvPr id="8" name="Content Placeholder 7"/>
          <p:cNvSpPr>
            <a:spLocks noGrp="1"/>
          </p:cNvSpPr>
          <p:nvPr>
            <p:ph sz="quarter" idx="13"/>
          </p:nvPr>
        </p:nvSpPr>
        <p:spPr/>
        <p:txBody>
          <a:bodyPr>
            <a:normAutofit fontScale="85000" lnSpcReduction="20000"/>
          </a:bodyPr>
          <a:lstStyle/>
          <a:p>
            <a:pPr marL="0" indent="0">
              <a:buNone/>
            </a:pPr>
            <a:r>
              <a:rPr lang="en-US" dirty="0"/>
              <a:t>Fast and flexible client side graphs with a multitude of options.</a:t>
            </a:r>
          </a:p>
          <a:p>
            <a:r>
              <a:rPr lang="en-US" dirty="0"/>
              <a:t>Click and select region to zoom</a:t>
            </a:r>
          </a:p>
          <a:p>
            <a:r>
              <a:rPr lang="en-US" dirty="0"/>
              <a:t>Multiple Y-Axes</a:t>
            </a:r>
          </a:p>
          <a:p>
            <a:r>
              <a:rPr lang="en-US" dirty="0"/>
              <a:t>Bars, Lines, Points</a:t>
            </a:r>
          </a:p>
          <a:p>
            <a:r>
              <a:rPr lang="en-US" dirty="0"/>
              <a:t>Grid thresholds</a:t>
            </a:r>
          </a:p>
          <a:p>
            <a:r>
              <a:rPr lang="en-US" dirty="0"/>
              <a:t>Y-axis formats (bytes, milliseconds, </a:t>
            </a:r>
            <a:r>
              <a:rPr lang="en-US" dirty="0" err="1"/>
              <a:t>etc</a:t>
            </a:r>
            <a:r>
              <a:rPr lang="en-US" dirty="0"/>
              <a:t>)</a:t>
            </a:r>
          </a:p>
          <a:p>
            <a:r>
              <a:rPr lang="en-US" dirty="0"/>
              <a:t>Graphite PNG render option</a:t>
            </a:r>
          </a:p>
          <a:p>
            <a:r>
              <a:rPr lang="en-US" dirty="0"/>
              <a:t>View or edit graph in </a:t>
            </a:r>
            <a:r>
              <a:rPr lang="en-US" dirty="0" err="1"/>
              <a:t>fullscreen</a:t>
            </a:r>
            <a:endParaRPr lang="en-US" dirty="0"/>
          </a:p>
          <a:p>
            <a:pPr marL="0" indent="0">
              <a:buNone/>
            </a:pPr>
            <a:endParaRPr lang="en-US" dirty="0"/>
          </a:p>
        </p:txBody>
      </p:sp>
      <p:sp>
        <p:nvSpPr>
          <p:cNvPr id="4" name="Date Placeholder 3"/>
          <p:cNvSpPr>
            <a:spLocks noGrp="1"/>
          </p:cNvSpPr>
          <p:nvPr>
            <p:ph type="dt" sz="half" idx="15"/>
          </p:nvPr>
        </p:nvSpPr>
        <p:spPr/>
        <p:txBody>
          <a:bodyPr/>
          <a:lstStyle/>
          <a:p>
            <a:r>
              <a:rPr lang="en-US" smtClean="0"/>
              <a:t>4/7/2015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9</a:t>
            </a:fld>
            <a:endParaRPr lang="en-US"/>
          </a:p>
        </p:txBody>
      </p:sp>
      <p:sp>
        <p:nvSpPr>
          <p:cNvPr id="6" name="Footer Placeholder 5"/>
          <p:cNvSpPr>
            <a:spLocks noGrp="1"/>
          </p:cNvSpPr>
          <p:nvPr>
            <p:ph type="ftr" sz="quarter" idx="17"/>
          </p:nvPr>
        </p:nvSpPr>
        <p:spPr/>
        <p:txBody>
          <a:bodyPr/>
          <a:lstStyle/>
          <a:p>
            <a:r>
              <a:rPr lang="en-US" smtClean="0"/>
              <a:t>Using Grafana to show Postgres Statistics</a:t>
            </a:r>
            <a:endParaRPr lang="en-US" dirty="0"/>
          </a:p>
        </p:txBody>
      </p:sp>
      <p:pic>
        <p:nvPicPr>
          <p:cNvPr id="1026"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934165"/>
            <a:ext cx="4038600" cy="2189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705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 styling</a:t>
            </a:r>
          </a:p>
        </p:txBody>
      </p:sp>
      <p:sp>
        <p:nvSpPr>
          <p:cNvPr id="4" name="Content Placeholder 3"/>
          <p:cNvSpPr>
            <a:spLocks noGrp="1"/>
          </p:cNvSpPr>
          <p:nvPr>
            <p:ph sz="quarter" idx="14"/>
          </p:nvPr>
        </p:nvSpPr>
        <p:spPr/>
        <p:txBody>
          <a:bodyPr/>
          <a:lstStyle/>
          <a:p>
            <a:r>
              <a:rPr lang="en-US" dirty="0" smtClean="0"/>
              <a:t>Full </a:t>
            </a:r>
            <a:r>
              <a:rPr lang="en-US" dirty="0"/>
              <a:t>control for how each series should be drawn</a:t>
            </a:r>
          </a:p>
          <a:p>
            <a:r>
              <a:rPr lang="en-US" dirty="0" smtClean="0"/>
              <a:t>Mix </a:t>
            </a:r>
            <a:r>
              <a:rPr lang="en-US" dirty="0"/>
              <a:t>lines, bars and points</a:t>
            </a:r>
          </a:p>
          <a:p>
            <a:r>
              <a:rPr lang="en-US" dirty="0" smtClean="0"/>
              <a:t>Mix </a:t>
            </a:r>
            <a:r>
              <a:rPr lang="en-US" dirty="0"/>
              <a:t>stacked series with isolated series</a:t>
            </a:r>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10</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57200" y="2049439"/>
            <a:ext cx="4038600" cy="1959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7273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Dashboards</a:t>
            </a:r>
          </a:p>
        </p:txBody>
      </p:sp>
      <p:sp>
        <p:nvSpPr>
          <p:cNvPr id="3" name="Content Placeholder 2"/>
          <p:cNvSpPr>
            <a:spLocks noGrp="1"/>
          </p:cNvSpPr>
          <p:nvPr>
            <p:ph sz="quarter" idx="13"/>
          </p:nvPr>
        </p:nvSpPr>
        <p:spPr/>
        <p:txBody>
          <a:bodyPr>
            <a:normAutofit fontScale="85000" lnSpcReduction="20000"/>
          </a:bodyPr>
          <a:lstStyle/>
          <a:p>
            <a:pPr marL="0" indent="0">
              <a:buNone/>
            </a:pPr>
            <a:r>
              <a:rPr lang="en-US" dirty="0"/>
              <a:t>Drag and drop panels, change row and panel width easily.</a:t>
            </a:r>
          </a:p>
          <a:p>
            <a:endParaRPr lang="en-US" dirty="0"/>
          </a:p>
          <a:p>
            <a:r>
              <a:rPr lang="en-US" dirty="0" smtClean="0"/>
              <a:t>Instant </a:t>
            </a:r>
            <a:r>
              <a:rPr lang="en-US" dirty="0"/>
              <a:t>dashboard search based on title or tags</a:t>
            </a:r>
          </a:p>
          <a:p>
            <a:r>
              <a:rPr lang="en-US" dirty="0" err="1" smtClean="0"/>
              <a:t>Templated</a:t>
            </a:r>
            <a:r>
              <a:rPr lang="en-US" dirty="0" smtClean="0"/>
              <a:t> </a:t>
            </a:r>
            <a:r>
              <a:rPr lang="en-US" dirty="0"/>
              <a:t>dashboards</a:t>
            </a:r>
          </a:p>
          <a:p>
            <a:r>
              <a:rPr lang="en-US" dirty="0" smtClean="0"/>
              <a:t>Scripted </a:t>
            </a:r>
            <a:r>
              <a:rPr lang="en-US" dirty="0"/>
              <a:t>dashboards</a:t>
            </a:r>
          </a:p>
          <a:p>
            <a:r>
              <a:rPr lang="en-US" dirty="0" smtClean="0"/>
              <a:t>Dashboard </a:t>
            </a:r>
            <a:r>
              <a:rPr lang="en-US" dirty="0"/>
              <a:t>playlist</a:t>
            </a:r>
          </a:p>
          <a:p>
            <a:r>
              <a:rPr lang="en-US" dirty="0" smtClean="0"/>
              <a:t>Save </a:t>
            </a:r>
            <a:r>
              <a:rPr lang="en-US" dirty="0"/>
              <a:t>/ Load from </a:t>
            </a:r>
            <a:r>
              <a:rPr lang="en-US" dirty="0" err="1"/>
              <a:t>ElasticSearch</a:t>
            </a:r>
            <a:endParaRPr lang="en-US" dirty="0"/>
          </a:p>
          <a:p>
            <a:r>
              <a:rPr lang="en-US" dirty="0" smtClean="0"/>
              <a:t>Save </a:t>
            </a:r>
            <a:r>
              <a:rPr lang="en-US" dirty="0"/>
              <a:t>/ Load from </a:t>
            </a:r>
            <a:r>
              <a:rPr lang="en-US" dirty="0" err="1"/>
              <a:t>json</a:t>
            </a:r>
            <a:r>
              <a:rPr lang="en-US" dirty="0"/>
              <a:t> file</a:t>
            </a:r>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11</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3074"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929965"/>
            <a:ext cx="4038600" cy="2197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840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Graphite query editor</a:t>
            </a:r>
          </a:p>
        </p:txBody>
      </p:sp>
      <p:sp>
        <p:nvSpPr>
          <p:cNvPr id="4" name="Content Placeholder 3"/>
          <p:cNvSpPr>
            <a:spLocks noGrp="1"/>
          </p:cNvSpPr>
          <p:nvPr>
            <p:ph sz="quarter" idx="14"/>
          </p:nvPr>
        </p:nvSpPr>
        <p:spPr/>
        <p:txBody>
          <a:bodyPr>
            <a:normAutofit fontScale="85000" lnSpcReduction="20000"/>
          </a:bodyPr>
          <a:lstStyle/>
          <a:p>
            <a:pPr marL="0" indent="0">
              <a:buNone/>
            </a:pPr>
            <a:r>
              <a:rPr lang="en-US" dirty="0" err="1"/>
              <a:t>Grafana</a:t>
            </a:r>
            <a:r>
              <a:rPr lang="en-US" dirty="0"/>
              <a:t> includes a built in Graphite query parser that takes writing graphite metric expressions to a whole new level. Expressions are easier to read and faster to edit than ever.</a:t>
            </a:r>
          </a:p>
          <a:p>
            <a:pPr>
              <a:buFont typeface="Arial"/>
              <a:buChar char="•"/>
            </a:pPr>
            <a:r>
              <a:rPr lang="en-US" dirty="0"/>
              <a:t>Click on any metric segment to change it</a:t>
            </a:r>
          </a:p>
          <a:p>
            <a:pPr>
              <a:buFont typeface="Arial"/>
              <a:buChar char="•"/>
            </a:pPr>
            <a:r>
              <a:rPr lang="en-US" dirty="0"/>
              <a:t>Quickly add functions (search, </a:t>
            </a:r>
            <a:r>
              <a:rPr lang="en-US" dirty="0" err="1"/>
              <a:t>typeahead</a:t>
            </a:r>
            <a:r>
              <a:rPr lang="en-US" dirty="0"/>
              <a:t>)</a:t>
            </a:r>
          </a:p>
          <a:p>
            <a:pPr>
              <a:buFont typeface="Arial"/>
              <a:buChar char="•"/>
            </a:pPr>
            <a:r>
              <a:rPr lang="en-US" dirty="0"/>
              <a:t>Click on a function parameter to change it</a:t>
            </a:r>
          </a:p>
          <a:p>
            <a:pPr>
              <a:buFont typeface="Arial"/>
              <a:buChar char="•"/>
            </a:pPr>
            <a:r>
              <a:rPr lang="en-US" dirty="0"/>
              <a:t>Move function order to the left or right</a:t>
            </a:r>
          </a:p>
          <a:p>
            <a:pPr>
              <a:buFont typeface="Arial"/>
              <a:buChar char="•"/>
            </a:pPr>
            <a:r>
              <a:rPr lang="en-US" dirty="0"/>
              <a:t>Direct link to Graphite function documentation</a:t>
            </a:r>
          </a:p>
          <a:p>
            <a:pPr marL="0" indent="0">
              <a:buNone/>
            </a:pPr>
            <a:endParaRPr lang="en-US" dirty="0"/>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12</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409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57200" y="2173995"/>
            <a:ext cx="4038600" cy="1709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925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InfluxDB</a:t>
            </a:r>
            <a:r>
              <a:rPr lang="en-US" dirty="0"/>
              <a:t> query editor</a:t>
            </a:r>
          </a:p>
        </p:txBody>
      </p:sp>
      <p:sp>
        <p:nvSpPr>
          <p:cNvPr id="3" name="Content Placeholder 2"/>
          <p:cNvSpPr>
            <a:spLocks noGrp="1"/>
          </p:cNvSpPr>
          <p:nvPr>
            <p:ph sz="quarter" idx="13"/>
          </p:nvPr>
        </p:nvSpPr>
        <p:spPr/>
        <p:txBody>
          <a:bodyPr/>
          <a:lstStyle/>
          <a:p>
            <a:pPr>
              <a:buFont typeface="Arial"/>
              <a:buChar char="•"/>
            </a:pPr>
            <a:r>
              <a:rPr lang="en-US" dirty="0"/>
              <a:t>Series name and column auto complete</a:t>
            </a:r>
          </a:p>
          <a:p>
            <a:pPr>
              <a:buFont typeface="Arial"/>
              <a:buChar char="•"/>
            </a:pPr>
            <a:r>
              <a:rPr lang="en-US" dirty="0"/>
              <a:t>Automatic handling of group by time</a:t>
            </a:r>
          </a:p>
          <a:p>
            <a:pPr>
              <a:buFont typeface="Arial"/>
              <a:buChar char="•"/>
            </a:pPr>
            <a:r>
              <a:rPr lang="en-US" dirty="0"/>
              <a:t>Options for fill(0) and fill(null)</a:t>
            </a:r>
          </a:p>
          <a:p>
            <a:pPr>
              <a:buFont typeface="Arial"/>
              <a:buChar char="•"/>
            </a:pPr>
            <a:r>
              <a:rPr lang="en-US" dirty="0"/>
              <a:t>Alias patterns for short readable series names</a:t>
            </a:r>
          </a:p>
          <a:p>
            <a:pPr marL="0" indent="0">
              <a:buNone/>
            </a:pPr>
            <a:endParaRPr lang="en-US" dirty="0"/>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13</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5122"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350062"/>
            <a:ext cx="4038600" cy="135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2546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Templated</a:t>
            </a:r>
            <a:r>
              <a:rPr lang="en-US" dirty="0"/>
              <a:t> dashboards</a:t>
            </a:r>
          </a:p>
        </p:txBody>
      </p:sp>
      <p:sp>
        <p:nvSpPr>
          <p:cNvPr id="4" name="Content Placeholder 3"/>
          <p:cNvSpPr>
            <a:spLocks noGrp="1"/>
          </p:cNvSpPr>
          <p:nvPr>
            <p:ph sz="quarter" idx="14"/>
          </p:nvPr>
        </p:nvSpPr>
        <p:spPr/>
        <p:txBody>
          <a:bodyPr/>
          <a:lstStyle/>
          <a:p>
            <a:pPr marL="0" indent="0">
              <a:buNone/>
            </a:pPr>
            <a:r>
              <a:rPr lang="en-US" dirty="0"/>
              <a:t>Any metric path can be replaced with a template variable. This allows you to create generic dashboards that can quickly be changed to show stats for a specific cluster, server, application or experiment.</a:t>
            </a:r>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14</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614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57200" y="1896842"/>
            <a:ext cx="4038600" cy="2264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8855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Templated</a:t>
            </a:r>
            <a:r>
              <a:rPr lang="en-US" dirty="0"/>
              <a:t> queries</a:t>
            </a:r>
          </a:p>
        </p:txBody>
      </p:sp>
      <p:sp>
        <p:nvSpPr>
          <p:cNvPr id="3" name="Content Placeholder 2"/>
          <p:cNvSpPr>
            <a:spLocks noGrp="1"/>
          </p:cNvSpPr>
          <p:nvPr>
            <p:ph sz="quarter" idx="13"/>
          </p:nvPr>
        </p:nvSpPr>
        <p:spPr/>
        <p:txBody>
          <a:bodyPr>
            <a:normAutofit lnSpcReduction="10000"/>
          </a:bodyPr>
          <a:lstStyle/>
          <a:p>
            <a:pPr>
              <a:buFont typeface="Arial"/>
              <a:buChar char="•"/>
            </a:pPr>
            <a:r>
              <a:rPr lang="en-US" dirty="0"/>
              <a:t>Variables values defined with a metric key query</a:t>
            </a:r>
          </a:p>
          <a:p>
            <a:pPr>
              <a:buFont typeface="Arial"/>
              <a:buChar char="•"/>
            </a:pPr>
            <a:r>
              <a:rPr lang="en-US" dirty="0"/>
              <a:t>Interval variables, like 10min, 1h, 1d</a:t>
            </a:r>
          </a:p>
          <a:p>
            <a:pPr>
              <a:buFont typeface="Arial"/>
              <a:buChar char="•"/>
            </a:pPr>
            <a:r>
              <a:rPr lang="en-US" dirty="0"/>
              <a:t>Use variable in metric path</a:t>
            </a:r>
          </a:p>
          <a:p>
            <a:pPr>
              <a:buFont typeface="Arial"/>
              <a:buChar char="•"/>
            </a:pPr>
            <a:r>
              <a:rPr lang="en-US" dirty="0"/>
              <a:t>Use variables in graph titles</a:t>
            </a:r>
          </a:p>
          <a:p>
            <a:pPr>
              <a:buFont typeface="Arial"/>
              <a:buChar char="•"/>
            </a:pPr>
            <a:r>
              <a:rPr lang="en-US" dirty="0"/>
              <a:t>Use variable as a function parameter</a:t>
            </a:r>
          </a:p>
          <a:p>
            <a:pPr marL="0" indent="0">
              <a:buNone/>
            </a:pPr>
            <a:endParaRPr lang="en-US" dirty="0"/>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15</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7170"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711417"/>
            <a:ext cx="4038600" cy="2635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75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Annotations</a:t>
            </a:r>
          </a:p>
        </p:txBody>
      </p:sp>
      <p:sp>
        <p:nvSpPr>
          <p:cNvPr id="4" name="Content Placeholder 3"/>
          <p:cNvSpPr>
            <a:spLocks noGrp="1"/>
          </p:cNvSpPr>
          <p:nvPr>
            <p:ph sz="quarter" idx="14"/>
          </p:nvPr>
        </p:nvSpPr>
        <p:spPr/>
        <p:txBody>
          <a:bodyPr>
            <a:normAutofit lnSpcReduction="10000"/>
          </a:bodyPr>
          <a:lstStyle/>
          <a:p>
            <a:pPr marL="0" indent="0">
              <a:buNone/>
            </a:pPr>
            <a:r>
              <a:rPr lang="en-US" dirty="0"/>
              <a:t>Annotate graphs with rich events from different data sources. Hover over events shows you the full event metadata.</a:t>
            </a:r>
          </a:p>
          <a:p>
            <a:pPr>
              <a:buFont typeface="Arial"/>
              <a:buChar char="•"/>
            </a:pPr>
            <a:r>
              <a:rPr lang="en-US" dirty="0"/>
              <a:t>Fetch annotations from </a:t>
            </a:r>
            <a:r>
              <a:rPr lang="en-US" dirty="0" err="1"/>
              <a:t>Elasticsearch</a:t>
            </a:r>
            <a:endParaRPr lang="en-US" dirty="0"/>
          </a:p>
          <a:p>
            <a:pPr>
              <a:buFont typeface="Arial"/>
              <a:buChar char="•"/>
            </a:pPr>
            <a:r>
              <a:rPr lang="en-US" dirty="0"/>
              <a:t>Fetch annotations from Graphite Events and Metrics</a:t>
            </a:r>
          </a:p>
          <a:p>
            <a:pPr>
              <a:buFont typeface="Arial"/>
              <a:buChar char="•"/>
            </a:pPr>
            <a:r>
              <a:rPr lang="en-US" dirty="0"/>
              <a:t>Fetch annotations from </a:t>
            </a:r>
            <a:r>
              <a:rPr lang="en-US" dirty="0" err="1"/>
              <a:t>InfluxDB</a:t>
            </a:r>
            <a:endParaRPr lang="en-US" dirty="0"/>
          </a:p>
          <a:p>
            <a:pPr marL="0" indent="0">
              <a:buNone/>
            </a:pPr>
            <a:endParaRPr lang="en-US" dirty="0"/>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16</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819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57200" y="2232696"/>
            <a:ext cx="4038600" cy="1592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363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Dark and Light theme</a:t>
            </a:r>
          </a:p>
        </p:txBody>
      </p:sp>
      <p:sp>
        <p:nvSpPr>
          <p:cNvPr id="3" name="Content Placeholder 2"/>
          <p:cNvSpPr>
            <a:spLocks noGrp="1"/>
          </p:cNvSpPr>
          <p:nvPr>
            <p:ph sz="quarter" idx="13"/>
          </p:nvPr>
        </p:nvSpPr>
        <p:spPr/>
        <p:txBody>
          <a:bodyPr/>
          <a:lstStyle/>
          <a:p>
            <a:pPr marL="0" indent="0">
              <a:buNone/>
            </a:pPr>
            <a:r>
              <a:rPr lang="en-US" dirty="0"/>
              <a:t>If you do not prefer the default dark theme you can switch to a light theme.</a:t>
            </a:r>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17</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9218" name="Picture 2"/>
          <p:cNvPicPr>
            <a:picLocks noGrp="1" noChangeAspect="1" noChangeArrowheads="1"/>
          </p:cNvPicPr>
          <p:nvPr>
            <p:ph sz="quarter" idx="14"/>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926387"/>
            <a:ext cx="4038600" cy="22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8485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data sources</a:t>
            </a:r>
          </a:p>
        </p:txBody>
      </p:sp>
      <p:sp>
        <p:nvSpPr>
          <p:cNvPr id="4" name="Content Placeholder 3"/>
          <p:cNvSpPr>
            <a:spLocks noGrp="1"/>
          </p:cNvSpPr>
          <p:nvPr>
            <p:ph sz="quarter" idx="14"/>
          </p:nvPr>
        </p:nvSpPr>
        <p:spPr/>
        <p:txBody>
          <a:bodyPr/>
          <a:lstStyle/>
          <a:p>
            <a:pPr marL="0" indent="0">
              <a:buNone/>
            </a:pPr>
            <a:r>
              <a:rPr lang="en-US" dirty="0"/>
              <a:t>You can define multiple graphite servers or </a:t>
            </a:r>
            <a:r>
              <a:rPr lang="en-US" dirty="0" err="1"/>
              <a:t>InfluxDB</a:t>
            </a:r>
            <a:r>
              <a:rPr lang="en-US" dirty="0"/>
              <a:t> servers and switch between them. It is even possible to show graphs from different data sources &amp; servers on the same dashboard.</a:t>
            </a:r>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18</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0242"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34165"/>
            <a:ext cx="4038600" cy="2189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4084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SCHARP’s Implementation</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3042493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Overview Section</a:t>
            </a:r>
            <a:endParaRPr lang="en-US" dirty="0"/>
          </a:p>
        </p:txBody>
      </p:sp>
      <p:sp>
        <p:nvSpPr>
          <p:cNvPr id="9" name="Content Placeholder 8"/>
          <p:cNvSpPr>
            <a:spLocks noGrp="1"/>
          </p:cNvSpPr>
          <p:nvPr>
            <p:ph idx="1"/>
          </p:nvPr>
        </p:nvSpPr>
        <p:spPr>
          <a:xfrm>
            <a:off x="457200" y="1485901"/>
            <a:ext cx="2133600" cy="3108722"/>
          </a:xfrm>
        </p:spPr>
        <p:txBody>
          <a:bodyPr>
            <a:normAutofit fontScale="85000" lnSpcReduction="10000"/>
          </a:bodyPr>
          <a:lstStyle/>
          <a:p>
            <a:r>
              <a:rPr lang="en-US" dirty="0" smtClean="0"/>
              <a:t>We can toggle events/annotations on/off at the top</a:t>
            </a:r>
          </a:p>
          <a:p>
            <a:r>
              <a:rPr lang="en-US" dirty="0" smtClean="0"/>
              <a:t>We use a quick list at the top to get to specific servers/pages.</a:t>
            </a:r>
          </a:p>
          <a:p>
            <a:r>
              <a:rPr lang="en-US" dirty="0" smtClean="0"/>
              <a:t>We use a cross server overview at the top of the page.</a:t>
            </a:r>
            <a:endParaRPr lang="en-US" dirty="0"/>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20</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378" b="37183"/>
          <a:stretch/>
        </p:blipFill>
        <p:spPr bwMode="auto">
          <a:xfrm>
            <a:off x="2590800" y="1487866"/>
            <a:ext cx="6096000" cy="2606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35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Dashboards</a:t>
            </a:r>
            <a:endParaRPr lang="en-US" dirty="0"/>
          </a:p>
        </p:txBody>
      </p:sp>
      <p:sp>
        <p:nvSpPr>
          <p:cNvPr id="3" name="Content Placeholder 2"/>
          <p:cNvSpPr>
            <a:spLocks noGrp="1"/>
          </p:cNvSpPr>
          <p:nvPr>
            <p:ph sz="quarter" idx="13"/>
          </p:nvPr>
        </p:nvSpPr>
        <p:spPr>
          <a:xfrm>
            <a:off x="457200" y="3409950"/>
            <a:ext cx="8153400" cy="1676400"/>
          </a:xfrm>
        </p:spPr>
        <p:txBody>
          <a:bodyPr>
            <a:normAutofit fontScale="47500" lnSpcReduction="20000"/>
          </a:bodyPr>
          <a:lstStyle/>
          <a:p>
            <a:r>
              <a:rPr lang="en-US" dirty="0" smtClean="0"/>
              <a:t>Simple dashboards for Non-DBA’s to be able to know the status of the servers.</a:t>
            </a:r>
          </a:p>
          <a:p>
            <a:r>
              <a:rPr lang="en-US" dirty="0" smtClean="0"/>
              <a:t>The green and black backgrounds say that everything is OK.</a:t>
            </a:r>
          </a:p>
          <a:p>
            <a:r>
              <a:rPr lang="en-US" dirty="0" smtClean="0"/>
              <a:t>The orange background is a warning.</a:t>
            </a:r>
          </a:p>
          <a:p>
            <a:r>
              <a:rPr lang="en-US" dirty="0" smtClean="0"/>
              <a:t>The red background is a critical warning.</a:t>
            </a:r>
          </a:p>
          <a:p>
            <a:r>
              <a:rPr lang="en-US" dirty="0" smtClean="0"/>
              <a:t>You can clock on the header bar to shrink or expand the section.</a:t>
            </a:r>
          </a:p>
          <a:p>
            <a:r>
              <a:rPr lang="en-US" dirty="0" smtClean="0"/>
              <a:t>Deadlocks &amp; Conflicts only happen for a split second, so these graphs show the number over the time period being shown.</a:t>
            </a:r>
          </a:p>
          <a:p>
            <a:r>
              <a:rPr lang="en-US" dirty="0" smtClean="0"/>
              <a:t>The rest of the graphs are showing the current value.</a:t>
            </a:r>
            <a:endParaRPr lang="en-US" dirty="0"/>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21</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7467" b="26675"/>
          <a:stretch/>
        </p:blipFill>
        <p:spPr bwMode="auto">
          <a:xfrm>
            <a:off x="457200" y="1504950"/>
            <a:ext cx="6629400" cy="1874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9838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Sized Graphs</a:t>
            </a:r>
            <a:endParaRPr lang="en-US" dirty="0"/>
          </a:p>
        </p:txBody>
      </p:sp>
      <p:sp>
        <p:nvSpPr>
          <p:cNvPr id="3" name="Content Placeholder 2"/>
          <p:cNvSpPr>
            <a:spLocks noGrp="1"/>
          </p:cNvSpPr>
          <p:nvPr>
            <p:ph sz="quarter" idx="13"/>
          </p:nvPr>
        </p:nvSpPr>
        <p:spPr>
          <a:xfrm>
            <a:off x="457200" y="1485900"/>
            <a:ext cx="3200400" cy="3086100"/>
          </a:xfrm>
        </p:spPr>
        <p:txBody>
          <a:bodyPr/>
          <a:lstStyle/>
          <a:p>
            <a:r>
              <a:rPr lang="en-US" dirty="0" smtClean="0"/>
              <a:t>Here we can see different sized graphs, but all with the same scale.</a:t>
            </a:r>
          </a:p>
          <a:p>
            <a:r>
              <a:rPr lang="en-US" dirty="0" smtClean="0"/>
              <a:t>I have turned on shared crosshairs, this is the red vertical line which is the current location of my cursor across all graphs.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22</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723" b="3962"/>
          <a:stretch/>
        </p:blipFill>
        <p:spPr bwMode="auto">
          <a:xfrm>
            <a:off x="3733800" y="1504950"/>
            <a:ext cx="4998720"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584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 Annotations</a:t>
            </a:r>
            <a:endParaRPr lang="en-US" dirty="0"/>
          </a:p>
        </p:txBody>
      </p:sp>
      <p:sp>
        <p:nvSpPr>
          <p:cNvPr id="3" name="Content Placeholder 2"/>
          <p:cNvSpPr>
            <a:spLocks noGrp="1"/>
          </p:cNvSpPr>
          <p:nvPr>
            <p:ph sz="quarter" idx="13"/>
          </p:nvPr>
        </p:nvSpPr>
        <p:spPr>
          <a:xfrm>
            <a:off x="457200" y="1485900"/>
            <a:ext cx="2819400" cy="3086100"/>
          </a:xfrm>
        </p:spPr>
        <p:txBody>
          <a:bodyPr>
            <a:normAutofit fontScale="77500" lnSpcReduction="20000"/>
          </a:bodyPr>
          <a:lstStyle/>
          <a:p>
            <a:r>
              <a:rPr lang="en-US" dirty="0" smtClean="0"/>
              <a:t>On this graph you can see a deadlock event.</a:t>
            </a:r>
          </a:p>
          <a:p>
            <a:r>
              <a:rPr lang="en-US" dirty="0" smtClean="0"/>
              <a:t>When you scroll over the white arrow you can see which event and when the event happened.</a:t>
            </a:r>
          </a:p>
          <a:p>
            <a:r>
              <a:rPr lang="en-US" dirty="0" smtClean="0"/>
              <a:t>You can set two </a:t>
            </a:r>
            <a:r>
              <a:rPr lang="en-US" dirty="0" err="1" smtClean="0"/>
              <a:t>threshholds</a:t>
            </a:r>
            <a:r>
              <a:rPr lang="en-US" dirty="0" smtClean="0"/>
              <a:t>. On this graph I have them set for 400 &amp; 600.</a:t>
            </a:r>
          </a:p>
          <a:p>
            <a:r>
              <a:rPr lang="en-US" dirty="0" smtClean="0"/>
              <a:t>THP – Transparent Huge Pages, has anyone ever disabled them?</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23</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8749" b="19377"/>
          <a:stretch/>
        </p:blipFill>
        <p:spPr bwMode="auto">
          <a:xfrm>
            <a:off x="3352800" y="1504950"/>
            <a:ext cx="5364480" cy="2655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273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Scale</a:t>
            </a:r>
            <a:endParaRPr lang="en-US" dirty="0"/>
          </a:p>
        </p:txBody>
      </p:sp>
      <p:sp>
        <p:nvSpPr>
          <p:cNvPr id="3" name="Content Placeholder 2"/>
          <p:cNvSpPr>
            <a:spLocks noGrp="1"/>
          </p:cNvSpPr>
          <p:nvPr>
            <p:ph sz="quarter" idx="13"/>
          </p:nvPr>
        </p:nvSpPr>
        <p:spPr>
          <a:xfrm>
            <a:off x="457200" y="1485900"/>
            <a:ext cx="3429000" cy="3086100"/>
          </a:xfrm>
        </p:spPr>
        <p:txBody>
          <a:bodyPr/>
          <a:lstStyle/>
          <a:p>
            <a:r>
              <a:rPr lang="en-US" dirty="0" smtClean="0"/>
              <a:t>One of the great features of </a:t>
            </a:r>
            <a:r>
              <a:rPr lang="en-US" dirty="0" err="1" smtClean="0"/>
              <a:t>Grafana</a:t>
            </a:r>
            <a:r>
              <a:rPr lang="en-US" dirty="0" smtClean="0"/>
              <a:t> is the ability to go from seconds -&gt; minutes -&gt; hours -&gt; days.</a:t>
            </a:r>
          </a:p>
          <a:p>
            <a:r>
              <a:rPr lang="en-US" dirty="0" err="1" smtClean="0"/>
              <a:t>Grafana</a:t>
            </a:r>
            <a:r>
              <a:rPr lang="en-US" dirty="0" smtClean="0"/>
              <a:t> supports scales for both seconds and milliseconds.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24</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536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8296" b="22254"/>
          <a:stretch/>
        </p:blipFill>
        <p:spPr bwMode="auto">
          <a:xfrm>
            <a:off x="3962400" y="1504950"/>
            <a:ext cx="4998720" cy="237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3080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Bytes Scale</a:t>
            </a:r>
            <a:endParaRPr lang="en-US" dirty="0"/>
          </a:p>
        </p:txBody>
      </p:sp>
      <p:sp>
        <p:nvSpPr>
          <p:cNvPr id="3" name="Content Placeholder 2"/>
          <p:cNvSpPr>
            <a:spLocks noGrp="1"/>
          </p:cNvSpPr>
          <p:nvPr>
            <p:ph sz="quarter" idx="13"/>
          </p:nvPr>
        </p:nvSpPr>
        <p:spPr>
          <a:xfrm>
            <a:off x="457200" y="1485900"/>
            <a:ext cx="2590800" cy="3086100"/>
          </a:xfrm>
        </p:spPr>
        <p:txBody>
          <a:bodyPr/>
          <a:lstStyle/>
          <a:p>
            <a:r>
              <a:rPr lang="en-US" dirty="0" err="1" smtClean="0"/>
              <a:t>Grafana</a:t>
            </a:r>
            <a:r>
              <a:rPr lang="en-US" dirty="0" smtClean="0"/>
              <a:t> is also does great with the bytes scale going from bytes -&gt; KB -&gt; MB -&gt; GB, etc.</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25</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28" t="18757" r="2128" b="19878"/>
          <a:stretch/>
        </p:blipFill>
        <p:spPr bwMode="auto">
          <a:xfrm>
            <a:off x="2971800" y="1504953"/>
            <a:ext cx="5730240" cy="2813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1375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Graph Setup</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26</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2172335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Graph Settings</a:t>
            </a:r>
            <a:endParaRPr lang="en-US" dirty="0"/>
          </a:p>
        </p:txBody>
      </p:sp>
      <p:sp>
        <p:nvSpPr>
          <p:cNvPr id="3" name="Content Placeholder 2"/>
          <p:cNvSpPr>
            <a:spLocks noGrp="1"/>
          </p:cNvSpPr>
          <p:nvPr>
            <p:ph sz="quarter" idx="13"/>
          </p:nvPr>
        </p:nvSpPr>
        <p:spPr>
          <a:xfrm>
            <a:off x="457200" y="1485900"/>
            <a:ext cx="2362200" cy="3086100"/>
          </a:xfrm>
        </p:spPr>
        <p:txBody>
          <a:bodyPr/>
          <a:lstStyle/>
          <a:p>
            <a:r>
              <a:rPr lang="en-US" dirty="0" smtClean="0"/>
              <a:t>Span allows you to set the width out of 12. This means in this example it is 4 out of 12. This means that you can have 3 graphs that are a width of 4 in a row.</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27</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37" t="18755" r="3637" b="26698"/>
          <a:stretch/>
        </p:blipFill>
        <p:spPr bwMode="auto">
          <a:xfrm>
            <a:off x="2590800" y="1486884"/>
            <a:ext cx="6096000" cy="2660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5430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Metrics Graph Settings</a:t>
            </a:r>
            <a:endParaRPr lang="en-US" dirty="0"/>
          </a:p>
        </p:txBody>
      </p:sp>
      <p:sp>
        <p:nvSpPr>
          <p:cNvPr id="3" name="Content Placeholder 2"/>
          <p:cNvSpPr>
            <a:spLocks noGrp="1"/>
          </p:cNvSpPr>
          <p:nvPr>
            <p:ph sz="quarter" idx="13"/>
          </p:nvPr>
        </p:nvSpPr>
        <p:spPr>
          <a:xfrm>
            <a:off x="457200" y="1485900"/>
            <a:ext cx="2286000" cy="3086100"/>
          </a:xfrm>
        </p:spPr>
        <p:txBody>
          <a:bodyPr>
            <a:normAutofit fontScale="92500"/>
          </a:bodyPr>
          <a:lstStyle/>
          <a:p>
            <a:r>
              <a:rPr lang="en-US" dirty="0" smtClean="0"/>
              <a:t>With </a:t>
            </a:r>
            <a:r>
              <a:rPr lang="en-US" dirty="0" err="1" smtClean="0"/>
              <a:t>timeShift</a:t>
            </a:r>
            <a:r>
              <a:rPr lang="en-US" dirty="0" smtClean="0"/>
              <a:t>(time period) you can display different times at the same time. In this example the green is shows this week and the yellow is showing last week.</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28</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0" t="17890" r="2000" b="22111"/>
          <a:stretch/>
        </p:blipFill>
        <p:spPr bwMode="auto">
          <a:xfrm>
            <a:off x="2590800" y="1504950"/>
            <a:ext cx="6096000" cy="2926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5164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Axes &amp; Grid Graph Settings</a:t>
            </a:r>
            <a:endParaRPr lang="en-US" dirty="0"/>
          </a:p>
        </p:txBody>
      </p:sp>
      <p:sp>
        <p:nvSpPr>
          <p:cNvPr id="3" name="Content Placeholder 2"/>
          <p:cNvSpPr>
            <a:spLocks noGrp="1"/>
          </p:cNvSpPr>
          <p:nvPr>
            <p:ph sz="quarter" idx="13"/>
          </p:nvPr>
        </p:nvSpPr>
        <p:spPr>
          <a:xfrm>
            <a:off x="457200" y="1485900"/>
            <a:ext cx="2286000" cy="3086100"/>
          </a:xfrm>
        </p:spPr>
        <p:txBody>
          <a:bodyPr>
            <a:normAutofit/>
          </a:bodyPr>
          <a:lstStyle/>
          <a:p>
            <a:r>
              <a:rPr lang="en-US" dirty="0" smtClean="0"/>
              <a:t>Format allows you to pick none, short, bytes, bits, bps, s, </a:t>
            </a:r>
            <a:r>
              <a:rPr lang="en-US" dirty="0" err="1" smtClean="0"/>
              <a:t>ms</a:t>
            </a:r>
            <a:r>
              <a:rPr lang="en-US" dirty="0" smtClean="0"/>
              <a:t>, </a:t>
            </a:r>
            <a:r>
              <a:rPr lang="el-GR" dirty="0" smtClean="0"/>
              <a:t>μ</a:t>
            </a:r>
            <a:r>
              <a:rPr lang="en-US" dirty="0" smtClean="0"/>
              <a:t>s, ns, percent</a:t>
            </a:r>
          </a:p>
          <a:p>
            <a:r>
              <a:rPr lang="en-US" dirty="0" smtClean="0"/>
              <a:t>Set thresholds and colors.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29</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1945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750" t="18829" r="2750" b="26797"/>
          <a:stretch/>
        </p:blipFill>
        <p:spPr bwMode="auto">
          <a:xfrm>
            <a:off x="2590800" y="1504950"/>
            <a:ext cx="6096000" cy="2651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7696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Display Styles Graph Settings</a:t>
            </a:r>
            <a:endParaRPr lang="en-US" dirty="0"/>
          </a:p>
        </p:txBody>
      </p:sp>
      <p:sp>
        <p:nvSpPr>
          <p:cNvPr id="3" name="Content Placeholder 2"/>
          <p:cNvSpPr>
            <a:spLocks noGrp="1"/>
          </p:cNvSpPr>
          <p:nvPr>
            <p:ph sz="quarter" idx="13"/>
          </p:nvPr>
        </p:nvSpPr>
        <p:spPr>
          <a:xfrm>
            <a:off x="457200" y="1485900"/>
            <a:ext cx="2362200" cy="3086100"/>
          </a:xfrm>
        </p:spPr>
        <p:txBody>
          <a:bodyPr/>
          <a:lstStyle/>
          <a:p>
            <a:r>
              <a:rPr lang="en-US" dirty="0" smtClean="0"/>
              <a:t>By using the override, you can set last weeks to be bars, points, different line width or fill, etc.</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30</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04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00" t="17893" r="4000" b="25857"/>
          <a:stretch/>
        </p:blipFill>
        <p:spPr bwMode="auto">
          <a:xfrm>
            <a:off x="2590800" y="1504950"/>
            <a:ext cx="60960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9060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smtClean="0"/>
              <a:t>Singlestat</a:t>
            </a:r>
            <a:r>
              <a:rPr lang="en-US" dirty="0" smtClean="0"/>
              <a:t> Setup</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31</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2193298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a:t>
            </a:r>
            <a:r>
              <a:rPr lang="en-US" dirty="0" err="1" smtClean="0"/>
              <a:t>Singlestat</a:t>
            </a:r>
            <a:r>
              <a:rPr lang="en-US" dirty="0" smtClean="0"/>
              <a:t> Settings</a:t>
            </a:r>
            <a:endParaRPr lang="en-US" dirty="0"/>
          </a:p>
        </p:txBody>
      </p:sp>
      <p:sp>
        <p:nvSpPr>
          <p:cNvPr id="3" name="Content Placeholder 2"/>
          <p:cNvSpPr>
            <a:spLocks noGrp="1"/>
          </p:cNvSpPr>
          <p:nvPr>
            <p:ph sz="quarter" idx="13"/>
          </p:nvPr>
        </p:nvSpPr>
        <p:spPr>
          <a:xfrm>
            <a:off x="457200" y="1485900"/>
            <a:ext cx="2209800" cy="3086100"/>
          </a:xfrm>
        </p:spPr>
        <p:txBody>
          <a:bodyPr>
            <a:normAutofit fontScale="62500" lnSpcReduction="20000"/>
          </a:bodyPr>
          <a:lstStyle/>
          <a:p>
            <a:r>
              <a:rPr lang="en-US" dirty="0" smtClean="0"/>
              <a:t>Value can be set to Min, Max, </a:t>
            </a:r>
            <a:r>
              <a:rPr lang="en-US" dirty="0" err="1" smtClean="0"/>
              <a:t>Avg</a:t>
            </a:r>
            <a:r>
              <a:rPr lang="en-US" dirty="0" smtClean="0"/>
              <a:t>, Total, or Current.</a:t>
            </a:r>
          </a:p>
          <a:p>
            <a:r>
              <a:rPr lang="en-US" dirty="0" smtClean="0"/>
              <a:t>You can also set your thresholds and their colors.</a:t>
            </a:r>
          </a:p>
          <a:p>
            <a:r>
              <a:rPr lang="en-US" dirty="0" smtClean="0"/>
              <a:t>Either the background or the text color can be changed.</a:t>
            </a:r>
          </a:p>
          <a:p>
            <a:r>
              <a:rPr lang="en-US" dirty="0" smtClean="0"/>
              <a:t>If you select your unit format of S or bytes it will automatically take care of the postfix for you.</a:t>
            </a:r>
          </a:p>
          <a:p>
            <a:r>
              <a:rPr lang="en-US" dirty="0" smtClean="0"/>
              <a:t>Spark line creates a graph in the background of the </a:t>
            </a:r>
            <a:r>
              <a:rPr lang="en-US" dirty="0" err="1" smtClean="0"/>
              <a:t>singlestat</a:t>
            </a:r>
            <a:r>
              <a:rPr lang="en-US" dirty="0" smtClean="0"/>
              <a:t> for the current </a:t>
            </a:r>
            <a:r>
              <a:rPr lang="en-US" dirty="0" err="1" smtClean="0"/>
              <a:t>timeperiod</a:t>
            </a:r>
            <a:r>
              <a:rPr lang="en-US" dirty="0"/>
              <a:t>.</a:t>
            </a:r>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32</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50" t="18749" r="1750" b="13751"/>
          <a:stretch/>
        </p:blipFill>
        <p:spPr bwMode="auto">
          <a:xfrm>
            <a:off x="2590800" y="1504950"/>
            <a:ext cx="6096000"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658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Events / Annotations</a:t>
            </a:r>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33</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1801699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Annotations</a:t>
            </a:r>
            <a:endParaRPr lang="en-US" dirty="0"/>
          </a:p>
        </p:txBody>
      </p:sp>
      <p:sp>
        <p:nvSpPr>
          <p:cNvPr id="11" name="Content Placeholder 10"/>
          <p:cNvSpPr>
            <a:spLocks noGrp="1"/>
          </p:cNvSpPr>
          <p:nvPr>
            <p:ph sz="quarter" idx="13"/>
          </p:nvPr>
        </p:nvSpPr>
        <p:spPr>
          <a:xfrm>
            <a:off x="457200" y="1485900"/>
            <a:ext cx="2438400" cy="3086100"/>
          </a:xfrm>
        </p:spPr>
        <p:txBody>
          <a:bodyPr/>
          <a:lstStyle/>
          <a:p>
            <a:r>
              <a:rPr lang="en-US" dirty="0" smtClean="0"/>
              <a:t>Add / Edit Annotations</a:t>
            </a:r>
            <a:endParaRPr lang="en-US" dirty="0"/>
          </a:p>
        </p:txBody>
      </p:sp>
      <p:sp>
        <p:nvSpPr>
          <p:cNvPr id="12" name="Content Placeholder 11"/>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34</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141" b="48362"/>
          <a:stretch/>
        </p:blipFill>
        <p:spPr bwMode="auto">
          <a:xfrm>
            <a:off x="2895600" y="1504950"/>
            <a:ext cx="60960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6008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a:t>Templating</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4/7/2015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35</a:t>
            </a:fld>
            <a:endParaRPr lang="en-US"/>
          </a:p>
        </p:txBody>
      </p:sp>
      <p:sp>
        <p:nvSpPr>
          <p:cNvPr id="7" name="Footer Placeholder 6"/>
          <p:cNvSpPr>
            <a:spLocks noGrp="1"/>
          </p:cNvSpPr>
          <p:nvPr>
            <p:ph type="ftr" sz="quarter" idx="12"/>
          </p:nvPr>
        </p:nvSpPr>
        <p:spPr/>
        <p:txBody>
          <a:bodyPr/>
          <a:lstStyle/>
          <a:p>
            <a:r>
              <a:rPr lang="en-US" smtClean="0"/>
              <a:t>Using Grafana to show Postgres Statistics</a:t>
            </a:r>
            <a:endParaRPr lang="en-US" dirty="0"/>
          </a:p>
        </p:txBody>
      </p:sp>
    </p:spTree>
    <p:extLst>
      <p:ext uri="{BB962C8B-B14F-4D97-AF65-F5344CB8AC3E}">
        <p14:creationId xmlns:p14="http://schemas.microsoft.com/office/powerpoint/2010/main" val="4212692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template variable</a:t>
            </a:r>
            <a:endParaRPr lang="en-US" dirty="0"/>
          </a:p>
        </p:txBody>
      </p:sp>
      <p:sp>
        <p:nvSpPr>
          <p:cNvPr id="3" name="Content Placeholder 2"/>
          <p:cNvSpPr>
            <a:spLocks noGrp="1"/>
          </p:cNvSpPr>
          <p:nvPr>
            <p:ph sz="quarter" idx="13"/>
          </p:nvPr>
        </p:nvSpPr>
        <p:spPr>
          <a:xfrm>
            <a:off x="457200" y="1504950"/>
            <a:ext cx="2438400" cy="3429000"/>
          </a:xfrm>
        </p:spPr>
        <p:txBody>
          <a:bodyPr>
            <a:normAutofit fontScale="85000" lnSpcReduction="20000"/>
          </a:bodyPr>
          <a:lstStyle/>
          <a:p>
            <a:r>
              <a:rPr lang="en-US" dirty="0" smtClean="0"/>
              <a:t>By adding the wildcard, it will add “All” to the list.</a:t>
            </a:r>
          </a:p>
          <a:p>
            <a:r>
              <a:rPr lang="en-US" dirty="0" smtClean="0"/>
              <a:t>The query allows us to point to a graphite location to get all of the names.</a:t>
            </a:r>
          </a:p>
          <a:p>
            <a:r>
              <a:rPr lang="en-US" dirty="0" smtClean="0"/>
              <a:t>Regex allows us to use just part of the name returned.</a:t>
            </a:r>
          </a:p>
          <a:p>
            <a:r>
              <a:rPr lang="en-US" dirty="0" smtClean="0"/>
              <a:t>w+ matches any word character one or more times.</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36</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355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00" t="14999" r="1000" b="40001"/>
          <a:stretch/>
        </p:blipFill>
        <p:spPr bwMode="auto">
          <a:xfrm>
            <a:off x="2895600" y="1504950"/>
            <a:ext cx="6096000" cy="2194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927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your variable(s) in a graph</a:t>
            </a:r>
            <a:endParaRPr lang="en-US" dirty="0"/>
          </a:p>
        </p:txBody>
      </p:sp>
      <p:sp>
        <p:nvSpPr>
          <p:cNvPr id="3" name="Content Placeholder 2"/>
          <p:cNvSpPr>
            <a:spLocks noGrp="1"/>
          </p:cNvSpPr>
          <p:nvPr>
            <p:ph sz="quarter" idx="13"/>
          </p:nvPr>
        </p:nvSpPr>
        <p:spPr>
          <a:xfrm>
            <a:off x="457200" y="1485900"/>
            <a:ext cx="2438400" cy="3657600"/>
          </a:xfrm>
        </p:spPr>
        <p:txBody>
          <a:bodyPr>
            <a:normAutofit fontScale="55000" lnSpcReduction="20000"/>
          </a:bodyPr>
          <a:lstStyle/>
          <a:p>
            <a:r>
              <a:rPr lang="en-US" dirty="0" smtClean="0"/>
              <a:t>We used the $database variable within the query used for the graph.</a:t>
            </a:r>
          </a:p>
          <a:p>
            <a:r>
              <a:rPr lang="en-US" dirty="0" smtClean="0"/>
              <a:t>If you used the wildcard setting, you will most likely need to use </a:t>
            </a:r>
            <a:r>
              <a:rPr lang="en-US" dirty="0" err="1" smtClean="0"/>
              <a:t>sumSeries</a:t>
            </a:r>
            <a:r>
              <a:rPr lang="en-US" dirty="0" smtClean="0"/>
              <a:t>() or </a:t>
            </a:r>
            <a:r>
              <a:rPr lang="en-US" dirty="0" err="1" smtClean="0"/>
              <a:t>maxSeries</a:t>
            </a:r>
            <a:r>
              <a:rPr lang="en-US" dirty="0" smtClean="0"/>
              <a:t>() for when people select the “All” setting otherwise you will get one line per database instead of a combined line for all the databases.</a:t>
            </a:r>
          </a:p>
          <a:p>
            <a:r>
              <a:rPr lang="en-US" dirty="0" smtClean="0"/>
              <a:t>The annotation's can also use the variables. In this case the deadlock is showing on the main database, but if we switch to any other one, it will not show any deadlocks.</a:t>
            </a:r>
          </a:p>
          <a:p>
            <a:r>
              <a:rPr lang="en-US" dirty="0" smtClean="0"/>
              <a:t>You can also daisy chain your variables, such as have a $server variable that finds the servers and then the $database variable uses the $server variable within it’s query.</a:t>
            </a:r>
            <a:endParaRPr lang="en-US" dirty="0"/>
          </a:p>
        </p:txBody>
      </p:sp>
      <p:sp>
        <p:nvSpPr>
          <p:cNvPr id="4" name="Content Placeholder 3"/>
          <p:cNvSpPr>
            <a:spLocks noGrp="1"/>
          </p:cNvSpPr>
          <p:nvPr>
            <p:ph sz="quarter" idx="14"/>
          </p:nvPr>
        </p:nvSpPr>
        <p:spPr/>
        <p:txBody>
          <a:bodyPr/>
          <a:lstStyle/>
          <a:p>
            <a:endParaRPr lang="en-US"/>
          </a:p>
        </p:txBody>
      </p:sp>
      <p:sp>
        <p:nvSpPr>
          <p:cNvPr id="5" name="Date Placeholder 4"/>
          <p:cNvSpPr>
            <a:spLocks noGrp="1"/>
          </p:cNvSpPr>
          <p:nvPr>
            <p:ph type="dt" sz="half" idx="15"/>
          </p:nvPr>
        </p:nvSpPr>
        <p:spPr/>
        <p:txBody>
          <a:bodyPr/>
          <a:lstStyle/>
          <a:p>
            <a:r>
              <a:rPr lang="en-US" smtClean="0"/>
              <a:t>4/7/2015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37</a:t>
            </a:fld>
            <a:endParaRPr lang="en-US"/>
          </a:p>
        </p:txBody>
      </p:sp>
      <p:sp>
        <p:nvSpPr>
          <p:cNvPr id="7" name="Footer Placeholder 6"/>
          <p:cNvSpPr>
            <a:spLocks noGrp="1"/>
          </p:cNvSpPr>
          <p:nvPr>
            <p:ph type="ftr" sz="quarter" idx="17"/>
          </p:nvPr>
        </p:nvSpPr>
        <p:spPr/>
        <p:txBody>
          <a:bodyPr/>
          <a:lstStyle/>
          <a:p>
            <a:r>
              <a:rPr lang="en-US" smtClean="0"/>
              <a:t>Using Grafana to show Postgres Statistics</a:t>
            </a:r>
            <a:endParaRPr lang="en-US" dirty="0"/>
          </a:p>
        </p:txBody>
      </p:sp>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00" t="14451" r="2500" b="25547"/>
          <a:stretch/>
        </p:blipFill>
        <p:spPr bwMode="auto">
          <a:xfrm>
            <a:off x="2819400" y="1504950"/>
            <a:ext cx="6096000" cy="2926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916884"/>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12715</TotalTime>
  <Words>1809</Words>
  <Application>Microsoft Office PowerPoint</Application>
  <PresentationFormat>On-screen Show (16:9)</PresentationFormat>
  <Paragraphs>264</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Macro</vt:lpstr>
      <vt:lpstr>Using Grafana to show Postgres Statistics</vt:lpstr>
      <vt:lpstr>collectd</vt:lpstr>
      <vt:lpstr>collectd – The system statistics collection daemon</vt:lpstr>
      <vt:lpstr>Graphite</vt:lpstr>
      <vt:lpstr>Graphite - Scalable Realtime Graphing</vt:lpstr>
      <vt:lpstr>Grafana</vt:lpstr>
      <vt:lpstr>Grafana Version 1.91</vt:lpstr>
      <vt:lpstr>Grafana Version 2.0 (Currently in Beta)</vt:lpstr>
      <vt:lpstr>Rich graphing</vt:lpstr>
      <vt:lpstr>Mixed styling</vt:lpstr>
      <vt:lpstr>Dashboards</vt:lpstr>
      <vt:lpstr>Graphite query editor</vt:lpstr>
      <vt:lpstr>InfluxDB query editor</vt:lpstr>
      <vt:lpstr>Templated dashboards</vt:lpstr>
      <vt:lpstr>Templated queries</vt:lpstr>
      <vt:lpstr>Annotations</vt:lpstr>
      <vt:lpstr>Dark and Light theme</vt:lpstr>
      <vt:lpstr>Multiple data sources</vt:lpstr>
      <vt:lpstr>SCHARP’s Implementation</vt:lpstr>
      <vt:lpstr>Overview Section</vt:lpstr>
      <vt:lpstr>Simple Dashboards</vt:lpstr>
      <vt:lpstr>Different Sized Graphs</vt:lpstr>
      <vt:lpstr>Events / Annotations</vt:lpstr>
      <vt:lpstr>Time Scale</vt:lpstr>
      <vt:lpstr>Bytes Scale</vt:lpstr>
      <vt:lpstr>Graph Setup</vt:lpstr>
      <vt:lpstr>General Graph Settings</vt:lpstr>
      <vt:lpstr>Metrics Graph Settings</vt:lpstr>
      <vt:lpstr>Axes &amp; Grid Graph Settings</vt:lpstr>
      <vt:lpstr>Display Styles Graph Settings</vt:lpstr>
      <vt:lpstr>Singlestat Setup</vt:lpstr>
      <vt:lpstr>Options Singlestat Settings</vt:lpstr>
      <vt:lpstr>Events / Annotations</vt:lpstr>
      <vt:lpstr>Annotations</vt:lpstr>
      <vt:lpstr>Templating</vt:lpstr>
      <vt:lpstr>Creating a template variable</vt:lpstr>
      <vt:lpstr>Using your variable(s) in a graph</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104</cp:revision>
  <dcterms:created xsi:type="dcterms:W3CDTF">2014-03-28T22:22:29Z</dcterms:created>
  <dcterms:modified xsi:type="dcterms:W3CDTF">2015-04-08T00:56:56Z</dcterms:modified>
</cp:coreProperties>
</file>