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24"/>
  </p:notes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94F21D2-79C1-4110-9A04-C960EE517C99}">
          <p14:sldIdLst>
            <p14:sldId id="256"/>
          </p14:sldIdLst>
        </p14:section>
        <p14:section name="Functional Indexes" id="{4E58E9DC-53F3-41C9-9857-644339D7A562}">
          <p14:sldIdLst>
            <p14:sldId id="258"/>
            <p14:sldId id="257"/>
            <p14:sldId id="259"/>
            <p14:sldId id="260"/>
            <p14:sldId id="261"/>
            <p14:sldId id="262"/>
            <p14:sldId id="263"/>
            <p14:sldId id="264"/>
            <p14:sldId id="265"/>
            <p14:sldId id="266"/>
            <p14:sldId id="267"/>
            <p14:sldId id="268"/>
          </p14:sldIdLst>
        </p14:section>
        <p14:section name="Real Word Examples" id="{7E721E99-3F18-4BFF-B577-EA2CE401AD92}">
          <p14:sldIdLst>
            <p14:sldId id="269"/>
            <p14:sldId id="270"/>
            <p14:sldId id="271"/>
          </p14:sldIdLst>
        </p14:section>
        <p14:section name="Other Purposes" id="{131B21CD-2037-42BA-9160-B4A8AF9C552B}">
          <p14:sldIdLst>
            <p14:sldId id="272"/>
            <p14:sldId id="273"/>
            <p14:sldId id="274"/>
          </p14:sldIdLst>
        </p14:section>
        <p14:section name="Database Security" id="{46E88AA0-DE30-4C84-BE50-39E829E2F3D6}">
          <p14:sldIdLst>
            <p14:sldId id="275"/>
            <p14:sldId id="276"/>
            <p14:sldId id="27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73" autoAdjust="0"/>
  </p:normalViewPr>
  <p:slideViewPr>
    <p:cSldViewPr>
      <p:cViewPr varScale="1">
        <p:scale>
          <a:sx n="161" d="100"/>
          <a:sy n="161" d="100"/>
        </p:scale>
        <p:origin x="-90" y="-126"/>
      </p:cViewPr>
      <p:guideLst>
        <p:guide orient="horz" pos="1620"/>
        <p:guide pos="2880"/>
      </p:guideLst>
    </p:cSldViewPr>
  </p:slideViewPr>
  <p:outlineViewPr>
    <p:cViewPr>
      <p:scale>
        <a:sx n="33" d="100"/>
        <a:sy n="33" d="100"/>
      </p:scale>
      <p:origin x="0" y="99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592D3D-585D-468B-94AA-C1F4FD4C5C63}" type="datetimeFigureOut">
              <a:rPr lang="en-US" smtClean="0"/>
              <a:t>5/5/2015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49448-25BE-4883-B759-C58779B9531F}" type="slidenum">
              <a:rPr lang="en-US" smtClean="0"/>
              <a:t>‹#›</a:t>
            </a:fld>
            <a:endParaRPr lang="en-US"/>
          </a:p>
        </p:txBody>
      </p:sp>
    </p:spTree>
    <p:extLst>
      <p:ext uri="{BB962C8B-B14F-4D97-AF65-F5344CB8AC3E}">
        <p14:creationId xmlns:p14="http://schemas.microsoft.com/office/powerpoint/2010/main" val="176146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http://www.meetup.com/Seattle-Postgres-User-Group-SEAPUG/" TargetMode="External"/><Relationship Id="rId4" Type="http://schemas.openxmlformats.org/officeDocument/2006/relationships/hyperlink" Target="http://www.seapug.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5143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500" y="0"/>
            <a:ext cx="1333500" cy="5143500"/>
          </a:xfrm>
          <a:prstGeom prst="rect">
            <a:avLst/>
          </a:prstGeom>
        </p:spPr>
      </p:pic>
      <p:grpSp>
        <p:nvGrpSpPr>
          <p:cNvPr id="4" name="Group 17"/>
          <p:cNvGrpSpPr/>
          <p:nvPr/>
        </p:nvGrpSpPr>
        <p:grpSpPr>
          <a:xfrm>
            <a:off x="0" y="4972764"/>
            <a:ext cx="9144000" cy="17145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209550"/>
            <a:ext cx="6781800" cy="802481"/>
          </a:xfrm>
        </p:spPr>
        <p:txBody>
          <a:bodyPr bIns="0" anchor="b" anchorCtr="0">
            <a:noAutofit/>
          </a:bodyPr>
          <a:lstStyle>
            <a:lvl1pPr>
              <a:defRPr sz="4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009649"/>
            <a:ext cx="6781800" cy="5715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9" name="Date Placeholder 18"/>
          <p:cNvSpPr>
            <a:spLocks noGrp="1"/>
          </p:cNvSpPr>
          <p:nvPr>
            <p:ph type="dt" sz="half" idx="10"/>
          </p:nvPr>
        </p:nvSpPr>
        <p:spPr>
          <a:xfrm>
            <a:off x="6210300" y="4957763"/>
            <a:ext cx="1524000" cy="171450"/>
          </a:xfrm>
        </p:spPr>
        <p:txBody>
          <a:bodyPr/>
          <a:lstStyle/>
          <a:p>
            <a:r>
              <a:rPr lang="en-US" dirty="0" smtClean="0"/>
              <a:t>5/5/2015</a:t>
            </a:r>
            <a:endParaRPr lang="en-US" dirty="0"/>
          </a:p>
        </p:txBody>
      </p:sp>
      <p:sp>
        <p:nvSpPr>
          <p:cNvPr id="20" name="Slide Number Placeholder 19"/>
          <p:cNvSpPr>
            <a:spLocks noGrp="1"/>
          </p:cNvSpPr>
          <p:nvPr>
            <p:ph type="sldNum" sz="quarter" idx="11"/>
          </p:nvPr>
        </p:nvSpPr>
        <p:spPr>
          <a:xfrm>
            <a:off x="7924800" y="4957763"/>
            <a:ext cx="1198880" cy="171450"/>
          </a:xfrm>
        </p:spPr>
        <p:txBody>
          <a:bodyPr/>
          <a:lstStyle/>
          <a:p>
            <a:fld id="{718CEC25-97A1-48A2-9CC4-22FB7E4FF90C}" type="slidenum">
              <a:rPr lang="en-US" smtClean="0"/>
              <a:t>‹#›</a:t>
            </a:fld>
            <a:endParaRPr lang="en-US"/>
          </a:p>
        </p:txBody>
      </p:sp>
      <p:sp>
        <p:nvSpPr>
          <p:cNvPr id="21" name="Footer Placeholder 20"/>
          <p:cNvSpPr>
            <a:spLocks noGrp="1"/>
          </p:cNvSpPr>
          <p:nvPr>
            <p:ph type="ftr" sz="quarter" idx="12"/>
          </p:nvPr>
        </p:nvSpPr>
        <p:spPr>
          <a:xfrm>
            <a:off x="457200" y="4958334"/>
            <a:ext cx="5600700" cy="171450"/>
          </a:xfrm>
        </p:spPr>
        <p:txBody>
          <a:bodyPr/>
          <a:lstStyle/>
          <a:p>
            <a:r>
              <a:rPr lang="en-US" dirty="0" smtClean="0"/>
              <a:t>Functional Indexes</a:t>
            </a:r>
            <a:endParaRPr lang="en-US" dirty="0"/>
          </a:p>
        </p:txBody>
      </p:sp>
      <p:sp>
        <p:nvSpPr>
          <p:cNvPr id="15" name="TextBox 14"/>
          <p:cNvSpPr txBox="1"/>
          <p:nvPr userDrawn="1"/>
        </p:nvSpPr>
        <p:spPr>
          <a:xfrm>
            <a:off x="457200" y="3409950"/>
            <a:ext cx="6286500" cy="1508105"/>
          </a:xfrm>
          <a:prstGeom prst="rect">
            <a:avLst/>
          </a:prstGeom>
          <a:noFill/>
        </p:spPr>
        <p:txBody>
          <a:bodyPr wrap="square" rtlCol="0">
            <a:spAutoFit/>
          </a:bodyPr>
          <a:lstStyle/>
          <a:p>
            <a:r>
              <a:rPr lang="en-US" sz="2000" b="1" dirty="0" smtClean="0"/>
              <a:t>Sea</a:t>
            </a:r>
            <a:r>
              <a:rPr lang="en-US" dirty="0" smtClean="0"/>
              <a:t>ttle</a:t>
            </a:r>
            <a:r>
              <a:rPr lang="en-US" baseline="0" dirty="0" smtClean="0"/>
              <a:t> </a:t>
            </a:r>
            <a:r>
              <a:rPr lang="en-US" sz="2000" b="1" baseline="0" dirty="0" smtClean="0"/>
              <a:t>P</a:t>
            </a:r>
            <a:r>
              <a:rPr lang="en-US" baseline="0" dirty="0" smtClean="0"/>
              <a:t>ostgres </a:t>
            </a:r>
            <a:r>
              <a:rPr lang="en-US" sz="2000" b="1" baseline="0" dirty="0" smtClean="0"/>
              <a:t>U</a:t>
            </a:r>
            <a:r>
              <a:rPr lang="en-US" baseline="0" dirty="0" smtClean="0"/>
              <a:t>sers </a:t>
            </a:r>
            <a:r>
              <a:rPr lang="en-US" sz="2000" b="1" baseline="0" dirty="0" smtClean="0"/>
              <a:t>G</a:t>
            </a:r>
            <a:r>
              <a:rPr lang="en-US" baseline="0" dirty="0" smtClean="0"/>
              <a:t>roup</a:t>
            </a:r>
          </a:p>
          <a:p>
            <a:r>
              <a:rPr lang="en-US" baseline="0" dirty="0" smtClean="0"/>
              <a:t>1</a:t>
            </a:r>
            <a:r>
              <a:rPr lang="en-US" baseline="30000" dirty="0" smtClean="0"/>
              <a:t>st</a:t>
            </a:r>
            <a:r>
              <a:rPr lang="en-US" baseline="0" dirty="0" smtClean="0"/>
              <a:t> Tuesday of Every Month @ 7PM</a:t>
            </a:r>
          </a:p>
          <a:p>
            <a:r>
              <a:rPr lang="en-US" baseline="0" dirty="0" smtClean="0"/>
              <a:t>1100 Eastlake, Seattle, WA</a:t>
            </a:r>
          </a:p>
          <a:p>
            <a:r>
              <a:rPr lang="en-US" baseline="0" dirty="0" smtClean="0">
                <a:hlinkClick r:id="rId4"/>
              </a:rPr>
              <a:t>http://www.SeaPUG.org</a:t>
            </a:r>
            <a:endParaRPr lang="en-US" baseline="0" dirty="0" smtClean="0"/>
          </a:p>
          <a:p>
            <a:r>
              <a:rPr lang="en-US" dirty="0" smtClean="0">
                <a:hlinkClick r:id="rId5"/>
              </a:rPr>
              <a:t>http://www.meetup.com/Seattle-Postgres-User-Group-SEAPUG/</a:t>
            </a:r>
            <a:endParaRPr lang="en-US" dirty="0" smtClean="0"/>
          </a:p>
        </p:txBody>
      </p:sp>
      <p:sp>
        <p:nvSpPr>
          <p:cNvPr id="5" name="TextBox 4"/>
          <p:cNvSpPr txBox="1"/>
          <p:nvPr userDrawn="1"/>
        </p:nvSpPr>
        <p:spPr>
          <a:xfrm>
            <a:off x="457200" y="1962150"/>
            <a:ext cx="2357438" cy="369332"/>
          </a:xfrm>
          <a:prstGeom prst="rect">
            <a:avLst/>
          </a:prstGeom>
          <a:noFill/>
        </p:spPr>
        <p:txBody>
          <a:bodyPr wrap="square" rtlCol="0">
            <a:spAutoFit/>
          </a:bodyPr>
          <a:lstStyle/>
          <a:p>
            <a:r>
              <a:rPr lang="en-US" dirty="0" err="1" smtClean="0"/>
              <a:t>SeaPUG</a:t>
            </a:r>
            <a:r>
              <a:rPr lang="en-US" dirty="0" smtClean="0"/>
              <a:t> is Hosted by:</a:t>
            </a:r>
            <a:endParaRPr lang="en-US" dirty="0"/>
          </a:p>
        </p:txBody>
      </p:sp>
      <p:pic>
        <p:nvPicPr>
          <p:cNvPr id="16" name="Picture 5"/>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81000" y="2182812"/>
            <a:ext cx="23177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4973479"/>
            <a:ext cx="9144000" cy="17145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p>
            <a:r>
              <a:rPr lang="en-US" dirty="0" smtClean="0"/>
              <a:t>5/5/2015</a:t>
            </a:r>
            <a:endParaRPr lang="en-US" dirty="0"/>
          </a:p>
        </p:txBody>
      </p:sp>
      <p:sp>
        <p:nvSpPr>
          <p:cNvPr id="18" name="Slide Number Placeholder 17"/>
          <p:cNvSpPr>
            <a:spLocks noGrp="1"/>
          </p:cNvSpPr>
          <p:nvPr>
            <p:ph type="sldNum" sz="quarter" idx="11"/>
          </p:nvPr>
        </p:nvSpPr>
        <p:spPr/>
        <p:txBody>
          <a:bodyPr/>
          <a:lstStyle/>
          <a:p>
            <a:fld id="{718CEC25-97A1-48A2-9CC4-22FB7E4FF90C}" type="slidenum">
              <a:rPr lang="en-US" smtClean="0"/>
              <a:t>‹#›</a:t>
            </a:fld>
            <a:endParaRPr lang="en-US"/>
          </a:p>
        </p:txBody>
      </p:sp>
      <p:sp>
        <p:nvSpPr>
          <p:cNvPr id="20" name="Footer Placeholder 19"/>
          <p:cNvSpPr>
            <a:spLocks noGrp="1"/>
          </p:cNvSpPr>
          <p:nvPr>
            <p:ph type="ftr" sz="quarter" idx="12"/>
          </p:nvPr>
        </p:nvSpPr>
        <p:spPr/>
        <p:txBody>
          <a:bodyPr/>
          <a:lstStyle/>
          <a:p>
            <a:r>
              <a:rPr lang="en-US" dirty="0" smtClean="0"/>
              <a:t>Functional Indexes</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4972050"/>
            <a:ext cx="7705726" cy="17145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1" y="3933826"/>
            <a:ext cx="6934199" cy="866775"/>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1" y="3086100"/>
            <a:ext cx="6934199" cy="847725"/>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63980" cy="5143500"/>
          </a:xfrm>
          <a:prstGeom prst="rect">
            <a:avLst/>
          </a:prstGeom>
        </p:spPr>
      </p:pic>
      <p:sp>
        <p:nvSpPr>
          <p:cNvPr id="24" name="Date Placeholder 23"/>
          <p:cNvSpPr>
            <a:spLocks noGrp="1"/>
          </p:cNvSpPr>
          <p:nvPr>
            <p:ph type="dt" sz="half" idx="10"/>
          </p:nvPr>
        </p:nvSpPr>
        <p:spPr>
          <a:xfrm>
            <a:off x="7162800" y="4957763"/>
            <a:ext cx="1524000" cy="185166"/>
          </a:xfrm>
        </p:spPr>
        <p:txBody>
          <a:bodyPr/>
          <a:lstStyle/>
          <a:p>
            <a:r>
              <a:rPr lang="en-US" dirty="0" smtClean="0"/>
              <a:t>5/5/2015</a:t>
            </a:r>
            <a:endParaRPr lang="en-US" dirty="0"/>
          </a:p>
        </p:txBody>
      </p:sp>
      <p:sp>
        <p:nvSpPr>
          <p:cNvPr id="25" name="Slide Number Placeholder 24"/>
          <p:cNvSpPr>
            <a:spLocks noGrp="1"/>
          </p:cNvSpPr>
          <p:nvPr>
            <p:ph type="sldNum" sz="quarter" idx="11"/>
          </p:nvPr>
        </p:nvSpPr>
        <p:spPr>
          <a:xfrm>
            <a:off x="8742680" y="4957763"/>
            <a:ext cx="381000" cy="185166"/>
          </a:xfrm>
        </p:spPr>
        <p:txBody>
          <a:bodyPr/>
          <a:lstStyle/>
          <a:p>
            <a:fld id="{718CEC25-97A1-48A2-9CC4-22FB7E4FF90C}" type="slidenum">
              <a:rPr lang="en-US" smtClean="0"/>
              <a:t>‹#›</a:t>
            </a:fld>
            <a:endParaRPr lang="en-US"/>
          </a:p>
        </p:txBody>
      </p:sp>
      <p:sp>
        <p:nvSpPr>
          <p:cNvPr id="26" name="Footer Placeholder 25"/>
          <p:cNvSpPr>
            <a:spLocks noGrp="1"/>
          </p:cNvSpPr>
          <p:nvPr>
            <p:ph type="ftr" sz="quarter" idx="12"/>
          </p:nvPr>
        </p:nvSpPr>
        <p:spPr>
          <a:xfrm>
            <a:off x="1524000" y="4957762"/>
            <a:ext cx="5562600" cy="185738"/>
          </a:xfrm>
        </p:spPr>
        <p:txBody>
          <a:bodyPr/>
          <a:lstStyle/>
          <a:p>
            <a:r>
              <a:rPr lang="en-US" dirty="0" smtClean="0"/>
              <a:t>Functional Indexes</a:t>
            </a:r>
            <a:endParaRPr lang="en-US" dirty="0"/>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51435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302895"/>
            <a:ext cx="9144000" cy="4000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4" name="Content Placeholder 13"/>
          <p:cNvSpPr>
            <a:spLocks noGrp="1"/>
          </p:cNvSpPr>
          <p:nvPr>
            <p:ph sz="quarter" idx="13"/>
          </p:nvPr>
        </p:nvSpPr>
        <p:spPr>
          <a:xfrm>
            <a:off x="457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5/5/2015</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dirty="0" smtClean="0"/>
              <a:t>Functional Indexes</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5" name="Text Placeholder 2"/>
          <p:cNvSpPr>
            <a:spLocks noGrp="1"/>
          </p:cNvSpPr>
          <p:nvPr>
            <p:ph type="body" idx="13"/>
          </p:nvPr>
        </p:nvSpPr>
        <p:spPr>
          <a:xfrm>
            <a:off x="4648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302895"/>
            <a:ext cx="9144000" cy="40005"/>
          </a:xfrm>
          <a:prstGeom prst="rect">
            <a:avLst/>
          </a:prstGeom>
        </p:spPr>
      </p:pic>
      <p:grpSp>
        <p:nvGrpSpPr>
          <p:cNvPr id="4" name="Group 17"/>
          <p:cNvGrpSpPr/>
          <p:nvPr/>
        </p:nvGrpSpPr>
        <p:grpSpPr>
          <a:xfrm>
            <a:off x="0" y="4973479"/>
            <a:ext cx="9144000" cy="17145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r>
              <a:rPr lang="en-US" dirty="0" smtClean="0"/>
              <a:t>5/5/2015</a:t>
            </a:r>
            <a:endParaRPr lang="en-US" dirty="0"/>
          </a:p>
        </p:txBody>
      </p:sp>
      <p:sp>
        <p:nvSpPr>
          <p:cNvPr id="24" name="Slide Number Placeholder 23"/>
          <p:cNvSpPr>
            <a:spLocks noGrp="1"/>
          </p:cNvSpPr>
          <p:nvPr>
            <p:ph type="sldNum" sz="quarter" idx="17"/>
          </p:nvPr>
        </p:nvSpPr>
        <p:spPr/>
        <p:txBody>
          <a:bodyPr/>
          <a:lstStyle/>
          <a:p>
            <a:fld id="{718CEC25-97A1-48A2-9CC4-22FB7E4FF90C}" type="slidenum">
              <a:rPr lang="en-US" smtClean="0"/>
              <a:t>‹#›</a:t>
            </a:fld>
            <a:endParaRPr lang="en-US"/>
          </a:p>
        </p:txBody>
      </p:sp>
      <p:sp>
        <p:nvSpPr>
          <p:cNvPr id="25" name="Footer Placeholder 24"/>
          <p:cNvSpPr>
            <a:spLocks noGrp="1"/>
          </p:cNvSpPr>
          <p:nvPr>
            <p:ph type="ftr" sz="quarter" idx="18"/>
          </p:nvPr>
        </p:nvSpPr>
        <p:spPr/>
        <p:txBody>
          <a:bodyPr/>
          <a:lstStyle/>
          <a:p>
            <a:r>
              <a:rPr lang="en-US" dirty="0" smtClean="0"/>
              <a:t>Functional Indexes</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302895"/>
            <a:ext cx="9144000" cy="40005"/>
          </a:xfrm>
          <a:prstGeom prst="rect">
            <a:avLst/>
          </a:prstGeom>
        </p:spPr>
      </p:pic>
      <p:grpSp>
        <p:nvGrpSpPr>
          <p:cNvPr id="3" name="Group 11"/>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r>
              <a:rPr lang="en-US" dirty="0" smtClean="0"/>
              <a:t>5/5/2015</a:t>
            </a:r>
            <a:endParaRPr lang="en-US" dirty="0"/>
          </a:p>
        </p:txBody>
      </p:sp>
      <p:sp>
        <p:nvSpPr>
          <p:cNvPr id="17" name="Slide Number Placeholder 16"/>
          <p:cNvSpPr>
            <a:spLocks noGrp="1"/>
          </p:cNvSpPr>
          <p:nvPr>
            <p:ph type="sldNum" sz="quarter" idx="11"/>
          </p:nvPr>
        </p:nvSpPr>
        <p:spPr/>
        <p:txBody>
          <a:bodyPr/>
          <a:lstStyle/>
          <a:p>
            <a:fld id="{718CEC25-97A1-48A2-9CC4-22FB7E4FF90C}" type="slidenum">
              <a:rPr lang="en-US" smtClean="0"/>
              <a:t>‹#›</a:t>
            </a:fld>
            <a:endParaRPr lang="en-US"/>
          </a:p>
        </p:txBody>
      </p:sp>
      <p:sp>
        <p:nvSpPr>
          <p:cNvPr id="18" name="Footer Placeholder 17"/>
          <p:cNvSpPr>
            <a:spLocks noGrp="1"/>
          </p:cNvSpPr>
          <p:nvPr>
            <p:ph type="ftr" sz="quarter" idx="12"/>
          </p:nvPr>
        </p:nvSpPr>
        <p:spPr/>
        <p:txBody>
          <a:bodyPr/>
          <a:lstStyle/>
          <a:p>
            <a:r>
              <a:rPr lang="en-US" dirty="0" smtClean="0"/>
              <a:t>Functional Indexes</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4973479"/>
            <a:ext cx="9144000" cy="17145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r>
              <a:rPr lang="en-US" dirty="0" smtClean="0"/>
              <a:t>5/5/2015</a:t>
            </a:r>
            <a:endParaRPr lang="en-US" dirty="0"/>
          </a:p>
        </p:txBody>
      </p:sp>
      <p:sp>
        <p:nvSpPr>
          <p:cNvPr id="14" name="Slide Number Placeholder 13"/>
          <p:cNvSpPr>
            <a:spLocks noGrp="1"/>
          </p:cNvSpPr>
          <p:nvPr>
            <p:ph type="sldNum" sz="quarter" idx="11"/>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2"/>
          </p:nvPr>
        </p:nvSpPr>
        <p:spPr/>
        <p:txBody>
          <a:bodyPr/>
          <a:lstStyle/>
          <a:p>
            <a:r>
              <a:rPr lang="en-US" dirty="0" smtClean="0"/>
              <a:t>Functional Indexes</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3" name="Text Placeholder 2"/>
          <p:cNvSpPr>
            <a:spLocks noGrp="1"/>
          </p:cNvSpPr>
          <p:nvPr>
            <p:ph type="title"/>
          </p:nvPr>
        </p:nvSpPr>
        <p:spPr>
          <a:xfrm>
            <a:off x="457200" y="1143000"/>
            <a:ext cx="3352800" cy="6858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143000"/>
            <a:ext cx="42672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1885949"/>
            <a:ext cx="3352800" cy="2345436"/>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302895"/>
            <a:ext cx="9144000" cy="40005"/>
          </a:xfrm>
          <a:prstGeom prst="rect">
            <a:avLst/>
          </a:prstGeom>
        </p:spPr>
      </p:pic>
      <p:grpSp>
        <p:nvGrpSpPr>
          <p:cNvPr id="2" name="Group 15"/>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5/5/2015</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dirty="0" smtClean="0"/>
              <a:t>Functional Indexes</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145286"/>
            <a:ext cx="3355848" cy="6858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165860"/>
            <a:ext cx="4270248" cy="3044952"/>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1885950"/>
            <a:ext cx="3355848" cy="2345436"/>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5/5/2015</a:t>
            </a:r>
            <a:endParaRPr lang="en-US" dirty="0"/>
          </a:p>
        </p:txBody>
      </p:sp>
      <p:sp>
        <p:nvSpPr>
          <p:cNvPr id="6" name="Footer Placeholder 5"/>
          <p:cNvSpPr>
            <a:spLocks noGrp="1"/>
          </p:cNvSpPr>
          <p:nvPr>
            <p:ph type="ftr" sz="quarter" idx="11"/>
          </p:nvPr>
        </p:nvSpPr>
        <p:spPr/>
        <p:txBody>
          <a:bodyPr/>
          <a:lstStyle/>
          <a:p>
            <a:r>
              <a:rPr lang="en-US" dirty="0" smtClean="0"/>
              <a:t>Functional Indexes</a:t>
            </a:r>
            <a:endParaRPr lang="en-US" dirty="0"/>
          </a:p>
        </p:txBody>
      </p:sp>
      <p:sp>
        <p:nvSpPr>
          <p:cNvPr id="7" name="Slide Number Placeholder 6"/>
          <p:cNvSpPr>
            <a:spLocks noGrp="1"/>
          </p:cNvSpPr>
          <p:nvPr>
            <p:ph type="sldNum" sz="quarter" idx="12"/>
          </p:nvPr>
        </p:nvSpPr>
        <p:spPr/>
        <p:txBody>
          <a:bodyPr/>
          <a:lstStyle/>
          <a:p>
            <a:fld id="{718CEC25-97A1-48A2-9CC4-22FB7E4FF90C}"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302895"/>
            <a:ext cx="9144000" cy="40005"/>
          </a:xfrm>
          <a:prstGeom prst="rect">
            <a:avLst/>
          </a:prstGeom>
        </p:spPr>
      </p:pic>
      <p:cxnSp>
        <p:nvCxnSpPr>
          <p:cNvPr id="10" name="Straight Connector 9"/>
          <p:cNvCxnSpPr/>
          <p:nvPr/>
        </p:nvCxnSpPr>
        <p:spPr>
          <a:xfrm>
            <a:off x="4419600" y="1143000"/>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4227909"/>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5/5/2015</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dirty="0" smtClean="0"/>
              <a:t>Functional Indexes</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1814"/>
            <a:ext cx="2057400" cy="415280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38912"/>
            <a:ext cx="6019800" cy="415594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5/5/2015</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dirty="0" smtClean="0"/>
              <a:t>Functional Indexes</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bg1">
                  <a:alpha val="0"/>
                </a:schemeClr>
              </a:gs>
              <a:gs pos="34000">
                <a:srgbClr val="E6E2CF">
                  <a:alpha val="60784"/>
                </a:srgbClr>
              </a:gs>
              <a:gs pos="38000">
                <a:srgbClr val="E6E2CF">
                  <a:alpha val="75686"/>
                </a:srgb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742950"/>
            <a:ext cx="8229600" cy="6858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85901"/>
            <a:ext cx="8229600" cy="310872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4957763"/>
            <a:ext cx="15240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5/5/2015</a:t>
            </a:r>
            <a:endParaRPr lang="en-US" dirty="0"/>
          </a:p>
        </p:txBody>
      </p:sp>
      <p:sp>
        <p:nvSpPr>
          <p:cNvPr id="5" name="Footer Placeholder 4"/>
          <p:cNvSpPr>
            <a:spLocks noGrp="1"/>
          </p:cNvSpPr>
          <p:nvPr>
            <p:ph type="ftr" sz="quarter" idx="3"/>
          </p:nvPr>
        </p:nvSpPr>
        <p:spPr>
          <a:xfrm>
            <a:off x="457200" y="4957763"/>
            <a:ext cx="66294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Functional Indexes</a:t>
            </a:r>
            <a:endParaRPr lang="en-US" dirty="0"/>
          </a:p>
        </p:txBody>
      </p:sp>
      <p:sp>
        <p:nvSpPr>
          <p:cNvPr id="6" name="Slide Number Placeholder 5"/>
          <p:cNvSpPr>
            <a:spLocks noGrp="1"/>
          </p:cNvSpPr>
          <p:nvPr>
            <p:ph type="sldNum" sz="quarter" idx="4"/>
          </p:nvPr>
        </p:nvSpPr>
        <p:spPr>
          <a:xfrm>
            <a:off x="8742680" y="4957763"/>
            <a:ext cx="381000" cy="171450"/>
          </a:xfrm>
          <a:prstGeom prst="rect">
            <a:avLst/>
          </a:prstGeom>
        </p:spPr>
        <p:txBody>
          <a:bodyPr vert="horz" lIns="91440" tIns="45720" rIns="91440" bIns="45720" rtlCol="0" anchor="ctr"/>
          <a:lstStyle>
            <a:lvl1pPr algn="r">
              <a:defRPr sz="900" baseline="0">
                <a:solidFill>
                  <a:schemeClr val="tx1"/>
                </a:solidFill>
              </a:defRPr>
            </a:lvl1pPr>
          </a:lstStyle>
          <a:p>
            <a:fld id="{718CEC25-97A1-48A2-9CC4-22FB7E4FF9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iming>
    <p:tnLst>
      <p:par>
        <p:cTn id="1" dur="indefinite" restart="never" nodeType="tmRoot"/>
      </p:par>
    </p:tnLst>
  </p:timing>
  <p:hf hdr="0"/>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www.postgresql.org/docs/9.4/static/xfunc-volatility.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9550"/>
            <a:ext cx="6781800" cy="1066800"/>
          </a:xfrm>
        </p:spPr>
        <p:txBody>
          <a:bodyPr/>
          <a:lstStyle/>
          <a:p>
            <a:r>
              <a:rPr lang="en-US" sz="3600" dirty="0" smtClean="0"/>
              <a:t>Functional </a:t>
            </a:r>
            <a:r>
              <a:rPr lang="en-US" sz="3600" dirty="0" smtClean="0"/>
              <a:t>Indexes</a:t>
            </a:r>
            <a:endParaRPr lang="en-US" sz="3600" dirty="0"/>
          </a:p>
        </p:txBody>
      </p:sp>
      <p:sp>
        <p:nvSpPr>
          <p:cNvPr id="3" name="Subtitle 2"/>
          <p:cNvSpPr>
            <a:spLocks noGrp="1"/>
          </p:cNvSpPr>
          <p:nvPr>
            <p:ph type="subTitle" idx="1"/>
          </p:nvPr>
        </p:nvSpPr>
        <p:spPr>
          <a:xfrm>
            <a:off x="457200" y="1276350"/>
            <a:ext cx="6019800" cy="495302"/>
          </a:xfrm>
        </p:spPr>
        <p:txBody>
          <a:bodyPr>
            <a:normAutofit/>
          </a:bodyPr>
          <a:lstStyle/>
          <a:p>
            <a:r>
              <a:rPr lang="en-US" dirty="0" smtClean="0"/>
              <a:t>By Lloyd Albin</a:t>
            </a:r>
            <a:endParaRPr lang="en-US" dirty="0"/>
          </a:p>
        </p:txBody>
      </p:sp>
      <p:sp>
        <p:nvSpPr>
          <p:cNvPr id="6" name="Date Placeholder 5"/>
          <p:cNvSpPr>
            <a:spLocks noGrp="1"/>
          </p:cNvSpPr>
          <p:nvPr>
            <p:ph type="dt" sz="half" idx="10"/>
          </p:nvPr>
        </p:nvSpPr>
        <p:spPr/>
        <p:txBody>
          <a:bodyPr/>
          <a:lstStyle/>
          <a:p>
            <a:r>
              <a:rPr lang="en-US" dirty="0" smtClean="0"/>
              <a:t>5/5/2015</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a:t>
            </a:fld>
            <a:endParaRPr lang="en-US"/>
          </a:p>
        </p:txBody>
      </p:sp>
      <p:sp>
        <p:nvSpPr>
          <p:cNvPr id="5" name="Footer Placeholder 4"/>
          <p:cNvSpPr>
            <a:spLocks noGrp="1"/>
          </p:cNvSpPr>
          <p:nvPr>
            <p:ph type="ftr" sz="quarter" idx="12"/>
          </p:nvPr>
        </p:nvSpPr>
        <p:spPr/>
        <p:txBody>
          <a:bodyPr/>
          <a:lstStyle/>
          <a:p>
            <a:r>
              <a:rPr lang="en-US" dirty="0" smtClean="0"/>
              <a:t>Functional Indexes</a:t>
            </a:r>
            <a:endParaRPr lang="en-US" dirty="0"/>
          </a:p>
        </p:txBody>
      </p:sp>
    </p:spTree>
    <p:extLst>
      <p:ext uri="{BB962C8B-B14F-4D97-AF65-F5344CB8AC3E}">
        <p14:creationId xmlns:p14="http://schemas.microsoft.com/office/powerpoint/2010/main" val="2193285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Functional </a:t>
            </a:r>
            <a:r>
              <a:rPr lang="en-US" dirty="0" err="1" smtClean="0"/>
              <a:t>Indexs</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smtClean="0"/>
              <a:t>5/5/2015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a:t>
            </a:fld>
            <a:endParaRPr lang="en-US"/>
          </a:p>
        </p:txBody>
      </p:sp>
      <p:sp>
        <p:nvSpPr>
          <p:cNvPr id="6" name="Footer Placeholder 5"/>
          <p:cNvSpPr>
            <a:spLocks noGrp="1"/>
          </p:cNvSpPr>
          <p:nvPr>
            <p:ph type="ftr" sz="quarter" idx="12"/>
          </p:nvPr>
        </p:nvSpPr>
        <p:spPr/>
        <p:txBody>
          <a:bodyPr/>
          <a:lstStyle/>
          <a:p>
            <a:r>
              <a:rPr lang="en-US" smtClean="0"/>
              <a:t>Functional Indexes</a:t>
            </a:r>
            <a:endParaRPr lang="en-US" dirty="0"/>
          </a:p>
        </p:txBody>
      </p:sp>
    </p:spTree>
    <p:extLst>
      <p:ext uri="{BB962C8B-B14F-4D97-AF65-F5344CB8AC3E}">
        <p14:creationId xmlns:p14="http://schemas.microsoft.com/office/powerpoint/2010/main" val="4184279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p:txBody>
          <a:bodyPr>
            <a:normAutofit lnSpcReduction="10000"/>
          </a:bodyPr>
          <a:lstStyle/>
          <a:p>
            <a:pPr marL="0" indent="0">
              <a:buNone/>
            </a:pPr>
            <a:r>
              <a:rPr lang="en-US" dirty="0"/>
              <a:t>We receive faxes that are multi-page TIFF’s. The TIFF file name are called the raster id. We have data where we have the full path of the file name, the raster id and the raster id with page number.</a:t>
            </a:r>
          </a:p>
          <a:p>
            <a:pPr marL="0" indent="0">
              <a:buNone/>
            </a:pPr>
            <a:endParaRPr lang="en-US" dirty="0"/>
          </a:p>
          <a:p>
            <a:pPr marL="0" indent="0">
              <a:buNone/>
            </a:pPr>
            <a:r>
              <a:rPr lang="en-US" dirty="0"/>
              <a:t>Examples:</a:t>
            </a:r>
          </a:p>
          <a:p>
            <a:r>
              <a:rPr lang="en-US" dirty="0"/>
              <a:t>0000/000000</a:t>
            </a:r>
          </a:p>
          <a:p>
            <a:r>
              <a:rPr lang="en-US" dirty="0"/>
              <a:t>0000/0000001111</a:t>
            </a:r>
          </a:p>
          <a:p>
            <a:r>
              <a:rPr lang="en-US" dirty="0"/>
              <a:t>/</a:t>
            </a:r>
            <a:r>
              <a:rPr lang="en-US" dirty="0" err="1"/>
              <a:t>studydata</a:t>
            </a:r>
            <a:r>
              <a:rPr lang="en-US" dirty="0"/>
              <a:t>/</a:t>
            </a:r>
            <a:r>
              <a:rPr lang="en-US" dirty="0" err="1"/>
              <a:t>studyname</a:t>
            </a:r>
            <a:r>
              <a:rPr lang="en-US" dirty="0"/>
              <a:t>/0000/000000</a:t>
            </a:r>
          </a:p>
          <a:p>
            <a:pPr marL="0" indent="0">
              <a:buNone/>
            </a:pPr>
            <a:endParaRPr lang="en-US" dirty="0"/>
          </a:p>
        </p:txBody>
      </p:sp>
      <p:sp>
        <p:nvSpPr>
          <p:cNvPr id="4" name="Date Placeholder 3"/>
          <p:cNvSpPr>
            <a:spLocks noGrp="1"/>
          </p:cNvSpPr>
          <p:nvPr>
            <p:ph type="dt" sz="half" idx="10"/>
          </p:nvPr>
        </p:nvSpPr>
        <p:spPr/>
        <p:txBody>
          <a:bodyPr/>
          <a:lstStyle/>
          <a:p>
            <a:r>
              <a:rPr lang="en-US" smtClean="0"/>
              <a:t>5/5/2015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a:t>
            </a:fld>
            <a:endParaRPr lang="en-US"/>
          </a:p>
        </p:txBody>
      </p:sp>
      <p:sp>
        <p:nvSpPr>
          <p:cNvPr id="6" name="Footer Placeholder 5"/>
          <p:cNvSpPr>
            <a:spLocks noGrp="1"/>
          </p:cNvSpPr>
          <p:nvPr>
            <p:ph type="ftr" sz="quarter" idx="12"/>
          </p:nvPr>
        </p:nvSpPr>
        <p:spPr/>
        <p:txBody>
          <a:bodyPr/>
          <a:lstStyle/>
          <a:p>
            <a:r>
              <a:rPr lang="en-US" smtClean="0"/>
              <a:t>Functional Indexes</a:t>
            </a:r>
            <a:endParaRPr lang="en-US" dirty="0"/>
          </a:p>
        </p:txBody>
      </p:sp>
    </p:spTree>
    <p:extLst>
      <p:ext uri="{BB962C8B-B14F-4D97-AF65-F5344CB8AC3E}">
        <p14:creationId xmlns:p14="http://schemas.microsoft.com/office/powerpoint/2010/main" val="2753508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Finding the Raster ID</a:t>
            </a:r>
          </a:p>
        </p:txBody>
      </p:sp>
      <p:sp>
        <p:nvSpPr>
          <p:cNvPr id="8" name="Content Placeholder 7"/>
          <p:cNvSpPr>
            <a:spLocks noGrp="1"/>
          </p:cNvSpPr>
          <p:nvPr>
            <p:ph sz="quarter" idx="13"/>
          </p:nvPr>
        </p:nvSpPr>
        <p:spPr/>
        <p:txBody>
          <a:bodyPr>
            <a:normAutofit fontScale="70000" lnSpcReduction="20000"/>
          </a:bodyPr>
          <a:lstStyle/>
          <a:p>
            <a:pPr marL="0" indent="0">
              <a:buNone/>
            </a:pPr>
            <a:r>
              <a:rPr lang="en-US" dirty="0"/>
              <a:t>The first thing to do, is to be able to find the Raster ID, no matter which format is supplied</a:t>
            </a:r>
            <a:r>
              <a:rPr lang="en-US" dirty="0" smtClean="0"/>
              <a:t>.</a:t>
            </a:r>
          </a:p>
          <a:p>
            <a:pPr marL="0" indent="0">
              <a:buNone/>
            </a:pPr>
            <a:r>
              <a:rPr lang="en-US" dirty="0"/>
              <a:t>IMMUTABLE is required to be able to use this function as part of an index.</a:t>
            </a:r>
          </a:p>
          <a:p>
            <a:pPr marL="0" indent="0">
              <a:buNone/>
            </a:pPr>
            <a:r>
              <a:rPr lang="en-US" dirty="0"/>
              <a:t>This function was written to fit on this page. Some of the other items to put inside the real function would be:</a:t>
            </a:r>
          </a:p>
          <a:p>
            <a:r>
              <a:rPr lang="en-US" dirty="0"/>
              <a:t>We should check the return to make sure a ‘/’ is in the correct spot and through an error if it is not. “R” is also valid.</a:t>
            </a:r>
          </a:p>
          <a:p>
            <a:r>
              <a:rPr lang="en-US" dirty="0"/>
              <a:t>If the raster is less then 23 characters to return an error, except for when it is 11 or 15 in length</a:t>
            </a:r>
            <a:r>
              <a:rPr lang="en-US" dirty="0" smtClean="0"/>
              <a:t>.</a:t>
            </a:r>
            <a:endParaRPr lang="en-US" dirty="0"/>
          </a:p>
        </p:txBody>
      </p:sp>
      <p:sp>
        <p:nvSpPr>
          <p:cNvPr id="9" name="Content Placeholder 8"/>
          <p:cNvSpPr>
            <a:spLocks noGrp="1"/>
          </p:cNvSpPr>
          <p:nvPr>
            <p:ph sz="quarter" idx="14"/>
          </p:nvPr>
        </p:nvSpPr>
        <p:spPr/>
        <p:txBody>
          <a:bodyPr>
            <a:normAutofit fontScale="92500" lnSpcReduction="10000"/>
          </a:bodyPr>
          <a:lstStyle/>
          <a:p>
            <a:pPr marL="0" indent="0">
              <a:buNone/>
            </a:pPr>
            <a:r>
              <a:rPr lang="en-US" sz="900" dirty="0">
                <a:solidFill>
                  <a:srgbClr val="0000FF"/>
                </a:solidFill>
                <a:latin typeface="Consolas"/>
              </a:rPr>
              <a:t>CREATE</a:t>
            </a:r>
            <a:r>
              <a:rPr lang="en-US" sz="900" dirty="0">
                <a:solidFill>
                  <a:srgbClr val="000000"/>
                </a:solidFill>
                <a:latin typeface="Consolas"/>
              </a:rPr>
              <a:t> </a:t>
            </a:r>
            <a:r>
              <a:rPr lang="en-US" sz="900" dirty="0">
                <a:solidFill>
                  <a:srgbClr val="0000FF"/>
                </a:solidFill>
                <a:latin typeface="Consolas"/>
              </a:rPr>
              <a:t>FUNCTION</a:t>
            </a:r>
            <a:r>
              <a:rPr lang="en-US" sz="900" dirty="0">
                <a:solidFill>
                  <a:srgbClr val="000000"/>
                </a:solidFill>
                <a:latin typeface="Consolas"/>
              </a:rPr>
              <a:t> </a:t>
            </a:r>
            <a:r>
              <a:rPr lang="en-US" sz="900" dirty="0" err="1">
                <a:solidFill>
                  <a:srgbClr val="000000"/>
                </a:solidFill>
                <a:latin typeface="Consolas"/>
              </a:rPr>
              <a:t>find_raster</a:t>
            </a:r>
            <a:r>
              <a:rPr lang="en-US" sz="900" dirty="0">
                <a:solidFill>
                  <a:srgbClr val="000000"/>
                </a:solidFill>
                <a:latin typeface="Consolas"/>
              </a:rPr>
              <a:t> (raster </a:t>
            </a:r>
            <a:r>
              <a:rPr lang="en-US" sz="900" dirty="0" err="1">
                <a:solidFill>
                  <a:srgbClr val="0000FF"/>
                </a:solidFill>
                <a:latin typeface="Consolas"/>
              </a:rPr>
              <a:t>varchar</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RETURNS</a:t>
            </a:r>
            <a:r>
              <a:rPr lang="en-US" sz="900" dirty="0">
                <a:solidFill>
                  <a:srgbClr val="000000"/>
                </a:solidFill>
                <a:latin typeface="Consolas"/>
              </a:rPr>
              <a:t> </a:t>
            </a:r>
            <a:r>
              <a:rPr lang="en-US" sz="900" dirty="0">
                <a:solidFill>
                  <a:srgbClr val="0000FF"/>
                </a:solidFill>
                <a:latin typeface="Consolas"/>
              </a:rPr>
              <a:t>VARCHAR</a:t>
            </a:r>
            <a:r>
              <a:rPr lang="en-US" sz="900" dirty="0">
                <a:solidFill>
                  <a:srgbClr val="000000"/>
                </a:solidFill>
                <a:latin typeface="Consolas"/>
              </a:rPr>
              <a:t>(</a:t>
            </a:r>
            <a:r>
              <a:rPr lang="en-US" sz="900" b="1" dirty="0">
                <a:solidFill>
                  <a:srgbClr val="800000"/>
                </a:solidFill>
                <a:latin typeface="Consolas"/>
              </a:rPr>
              <a:t>11</a:t>
            </a:r>
            <a:r>
              <a:rPr lang="en-US" sz="900" dirty="0">
                <a:solidFill>
                  <a:srgbClr val="000000"/>
                </a:solidFill>
                <a:latin typeface="Consolas"/>
              </a:rPr>
              <a:t>) </a:t>
            </a:r>
            <a:r>
              <a:rPr lang="en-US" sz="900" dirty="0">
                <a:solidFill>
                  <a:srgbClr val="0000FF"/>
                </a:solidFill>
                <a:latin typeface="Consolas"/>
              </a:rPr>
              <a:t>AS</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BEGIN</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FF00FF"/>
                </a:solidFill>
                <a:latin typeface="Consolas"/>
              </a:rPr>
              <a:t>CASE</a:t>
            </a:r>
            <a:r>
              <a:rPr lang="en-US" sz="900" dirty="0">
                <a:solidFill>
                  <a:srgbClr val="000000"/>
                </a:solidFill>
                <a:latin typeface="Consolas"/>
              </a:rPr>
              <a:t> length(raster)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WHEN</a:t>
            </a:r>
            <a:r>
              <a:rPr lang="en-US" sz="900" dirty="0">
                <a:solidFill>
                  <a:srgbClr val="000000"/>
                </a:solidFill>
                <a:latin typeface="Consolas"/>
              </a:rPr>
              <a:t> </a:t>
            </a:r>
            <a:r>
              <a:rPr lang="en-US" sz="900" b="1" dirty="0">
                <a:solidFill>
                  <a:srgbClr val="800000"/>
                </a:solidFill>
                <a:latin typeface="Consolas"/>
              </a:rPr>
              <a:t>11</a:t>
            </a:r>
            <a:r>
              <a:rPr lang="en-US" sz="900" dirty="0">
                <a:solidFill>
                  <a:srgbClr val="000000"/>
                </a:solidFill>
                <a:latin typeface="Consolas"/>
              </a:rPr>
              <a:t> </a:t>
            </a:r>
            <a:r>
              <a:rPr lang="en-US" sz="900" dirty="0">
                <a:solidFill>
                  <a:srgbClr val="0000FF"/>
                </a:solidFill>
                <a:latin typeface="Consolas"/>
              </a:rPr>
              <a:t>THEN</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8080"/>
                </a:solidFill>
                <a:latin typeface="Consolas"/>
              </a:rPr>
              <a:t>-- Format: </a:t>
            </a:r>
            <a:r>
              <a:rPr lang="en-US" sz="900" dirty="0" smtClean="0">
                <a:solidFill>
                  <a:srgbClr val="008080"/>
                </a:solidFill>
                <a:latin typeface="Consolas"/>
              </a:rPr>
              <a:t>1234/567890</a:t>
            </a:r>
            <a:br>
              <a:rPr lang="en-US" sz="900" dirty="0" smtClean="0">
                <a:solidFill>
                  <a:srgbClr val="008080"/>
                </a:solidFill>
                <a:latin typeface="Consolas"/>
              </a:rPr>
            </a:br>
            <a:r>
              <a:rPr lang="en-US" sz="900" dirty="0">
                <a:solidFill>
                  <a:srgbClr val="000000"/>
                </a:solidFill>
                <a:latin typeface="Consolas"/>
              </a:rPr>
              <a:t>            </a:t>
            </a:r>
            <a:r>
              <a:rPr lang="en-US" sz="900" dirty="0">
                <a:solidFill>
                  <a:srgbClr val="008080"/>
                </a:solidFill>
                <a:latin typeface="Consolas"/>
              </a:rPr>
              <a:t>--</a:t>
            </a:r>
            <a:r>
              <a:rPr lang="en-US" sz="900" dirty="0" smtClean="0">
                <a:solidFill>
                  <a:srgbClr val="008080"/>
                </a:solidFill>
                <a:latin typeface="Consolas"/>
              </a:rPr>
              <a:t> </a:t>
            </a:r>
            <a:r>
              <a:rPr lang="en-US" sz="900" dirty="0">
                <a:solidFill>
                  <a:srgbClr val="008080"/>
                </a:solidFill>
                <a:latin typeface="Consolas"/>
              </a:rPr>
              <a:t>Returns: 1234/567890 </a:t>
            </a:r>
            <a:br>
              <a:rPr lang="en-US" sz="900" dirty="0">
                <a:solidFill>
                  <a:srgbClr val="008080"/>
                </a:solidFill>
                <a:latin typeface="Consolas"/>
              </a:rPr>
            </a:br>
            <a:r>
              <a:rPr lang="en-US" sz="900" dirty="0">
                <a:solidFill>
                  <a:srgbClr val="0000FF"/>
                </a:solidFill>
                <a:latin typeface="Consolas"/>
              </a:rPr>
              <a:t>RETURN</a:t>
            </a:r>
            <a:r>
              <a:rPr lang="en-US" sz="900" dirty="0">
                <a:solidFill>
                  <a:srgbClr val="000000"/>
                </a:solidFill>
                <a:latin typeface="Consolas"/>
              </a:rPr>
              <a:t> raster;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WHEN</a:t>
            </a:r>
            <a:r>
              <a:rPr lang="en-US" sz="900" dirty="0">
                <a:solidFill>
                  <a:srgbClr val="000000"/>
                </a:solidFill>
                <a:latin typeface="Consolas"/>
              </a:rPr>
              <a:t> </a:t>
            </a:r>
            <a:r>
              <a:rPr lang="en-US" sz="900" b="1" dirty="0">
                <a:solidFill>
                  <a:srgbClr val="800000"/>
                </a:solidFill>
                <a:latin typeface="Consolas"/>
              </a:rPr>
              <a:t>15</a:t>
            </a:r>
            <a:r>
              <a:rPr lang="en-US" sz="900" dirty="0">
                <a:solidFill>
                  <a:srgbClr val="000000"/>
                </a:solidFill>
                <a:latin typeface="Consolas"/>
              </a:rPr>
              <a:t> </a:t>
            </a:r>
            <a:r>
              <a:rPr lang="en-US" sz="900" dirty="0">
                <a:solidFill>
                  <a:srgbClr val="0000FF"/>
                </a:solidFill>
                <a:latin typeface="Consolas"/>
              </a:rPr>
              <a:t>THEN</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8080"/>
                </a:solidFill>
                <a:latin typeface="Consolas"/>
              </a:rPr>
              <a:t>-- Format: </a:t>
            </a:r>
            <a:r>
              <a:rPr lang="en-US" sz="900" dirty="0" smtClean="0">
                <a:solidFill>
                  <a:srgbClr val="008080"/>
                </a:solidFill>
                <a:latin typeface="Consolas"/>
              </a:rPr>
              <a:t>1234/5678901234</a:t>
            </a:r>
            <a:br>
              <a:rPr lang="en-US" sz="900" dirty="0" smtClean="0">
                <a:solidFill>
                  <a:srgbClr val="008080"/>
                </a:solidFill>
                <a:latin typeface="Consolas"/>
              </a:rPr>
            </a:br>
            <a:r>
              <a:rPr lang="en-US" sz="900" dirty="0">
                <a:solidFill>
                  <a:srgbClr val="000000"/>
                </a:solidFill>
                <a:latin typeface="Consolas"/>
              </a:rPr>
              <a:t>            </a:t>
            </a:r>
            <a:r>
              <a:rPr lang="en-US" sz="900" dirty="0">
                <a:solidFill>
                  <a:srgbClr val="008080"/>
                </a:solidFill>
                <a:latin typeface="Consolas"/>
              </a:rPr>
              <a:t>--</a:t>
            </a:r>
            <a:r>
              <a:rPr lang="en-US" sz="900" dirty="0" smtClean="0">
                <a:solidFill>
                  <a:srgbClr val="008080"/>
                </a:solidFill>
                <a:latin typeface="Consolas"/>
              </a:rPr>
              <a:t> </a:t>
            </a:r>
            <a:r>
              <a:rPr lang="en-US" sz="900" dirty="0">
                <a:solidFill>
                  <a:srgbClr val="008080"/>
                </a:solidFill>
                <a:latin typeface="Consolas"/>
              </a:rPr>
              <a:t>Returns: 1234/567890 </a:t>
            </a:r>
            <a:br>
              <a:rPr lang="en-US" sz="900" dirty="0">
                <a:solidFill>
                  <a:srgbClr val="008080"/>
                </a:solidFill>
                <a:latin typeface="Consolas"/>
              </a:rPr>
            </a:br>
            <a:r>
              <a:rPr lang="en-US" sz="900" dirty="0">
                <a:solidFill>
                  <a:srgbClr val="0000FF"/>
                </a:solidFill>
                <a:latin typeface="Consolas"/>
              </a:rPr>
              <a:t>RETURN</a:t>
            </a:r>
            <a:r>
              <a:rPr lang="en-US" sz="900" dirty="0">
                <a:solidFill>
                  <a:srgbClr val="000000"/>
                </a:solidFill>
                <a:latin typeface="Consolas"/>
              </a:rPr>
              <a:t> </a:t>
            </a:r>
            <a:r>
              <a:rPr lang="en-US" sz="900" dirty="0" err="1">
                <a:solidFill>
                  <a:srgbClr val="000000"/>
                </a:solidFill>
                <a:latin typeface="Consolas"/>
              </a:rPr>
              <a:t>substr</a:t>
            </a:r>
            <a:r>
              <a:rPr lang="en-US" sz="900" dirty="0">
                <a:solidFill>
                  <a:srgbClr val="000000"/>
                </a:solidFill>
                <a:latin typeface="Consolas"/>
              </a:rPr>
              <a:t>(raster, </a:t>
            </a:r>
            <a:r>
              <a:rPr lang="en-US" sz="900" b="1" dirty="0">
                <a:solidFill>
                  <a:srgbClr val="800000"/>
                </a:solidFill>
                <a:latin typeface="Consolas"/>
              </a:rPr>
              <a:t>1</a:t>
            </a:r>
            <a:r>
              <a:rPr lang="en-US" sz="900" dirty="0">
                <a:solidFill>
                  <a:srgbClr val="000000"/>
                </a:solidFill>
                <a:latin typeface="Consolas"/>
              </a:rPr>
              <a:t>, </a:t>
            </a:r>
            <a:r>
              <a:rPr lang="en-US" sz="900" b="1" dirty="0">
                <a:solidFill>
                  <a:srgbClr val="800000"/>
                </a:solidFill>
                <a:latin typeface="Consolas"/>
              </a:rPr>
              <a:t>11</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ELSE</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8080"/>
                </a:solidFill>
                <a:latin typeface="Consolas"/>
              </a:rPr>
              <a:t>-- Format: /</a:t>
            </a:r>
            <a:r>
              <a:rPr lang="en-US" sz="900" dirty="0" err="1" smtClean="0">
                <a:solidFill>
                  <a:srgbClr val="008080"/>
                </a:solidFill>
                <a:latin typeface="Consolas"/>
              </a:rPr>
              <a:t>study_data</a:t>
            </a:r>
            <a:r>
              <a:rPr lang="en-US" sz="900" dirty="0" smtClean="0">
                <a:solidFill>
                  <a:srgbClr val="008080"/>
                </a:solidFill>
                <a:latin typeface="Consolas"/>
              </a:rPr>
              <a:t>/</a:t>
            </a:r>
            <a:r>
              <a:rPr lang="en-US" sz="900" dirty="0" err="1" smtClean="0">
                <a:solidFill>
                  <a:srgbClr val="008080"/>
                </a:solidFill>
                <a:latin typeface="Consolas"/>
              </a:rPr>
              <a:t>study_name</a:t>
            </a:r>
            <a:r>
              <a:rPr lang="en-US" sz="900" dirty="0" smtClean="0">
                <a:solidFill>
                  <a:srgbClr val="008080"/>
                </a:solidFill>
                <a:latin typeface="Consolas"/>
              </a:rPr>
              <a:t>/1234/567890</a:t>
            </a:r>
            <a:br>
              <a:rPr lang="en-US" sz="900" dirty="0" smtClean="0">
                <a:solidFill>
                  <a:srgbClr val="008080"/>
                </a:solidFill>
                <a:latin typeface="Consolas"/>
              </a:rPr>
            </a:br>
            <a:r>
              <a:rPr lang="en-US" sz="900" dirty="0">
                <a:solidFill>
                  <a:srgbClr val="000000"/>
                </a:solidFill>
                <a:latin typeface="Consolas"/>
              </a:rPr>
              <a:t>            </a:t>
            </a:r>
            <a:r>
              <a:rPr lang="en-US" sz="900" dirty="0">
                <a:solidFill>
                  <a:srgbClr val="008080"/>
                </a:solidFill>
                <a:latin typeface="Consolas"/>
              </a:rPr>
              <a:t>--</a:t>
            </a:r>
            <a:r>
              <a:rPr lang="en-US" sz="900" dirty="0" smtClean="0">
                <a:solidFill>
                  <a:srgbClr val="008080"/>
                </a:solidFill>
                <a:latin typeface="Consolas"/>
              </a:rPr>
              <a:t> </a:t>
            </a:r>
            <a:r>
              <a:rPr lang="en-US" sz="900" dirty="0">
                <a:solidFill>
                  <a:srgbClr val="008080"/>
                </a:solidFill>
                <a:latin typeface="Consolas"/>
              </a:rPr>
              <a:t>Returns: 1234/567890 </a:t>
            </a:r>
            <a:br>
              <a:rPr lang="en-US" sz="900" dirty="0">
                <a:solidFill>
                  <a:srgbClr val="008080"/>
                </a:solidFill>
                <a:latin typeface="Consolas"/>
              </a:rPr>
            </a:br>
            <a:r>
              <a:rPr lang="en-US" sz="900" dirty="0">
                <a:solidFill>
                  <a:srgbClr val="0000FF"/>
                </a:solidFill>
                <a:latin typeface="Consolas"/>
              </a:rPr>
              <a:t>RETURN</a:t>
            </a:r>
            <a:r>
              <a:rPr lang="en-US" sz="900" dirty="0">
                <a:solidFill>
                  <a:srgbClr val="000000"/>
                </a:solidFill>
                <a:latin typeface="Consolas"/>
              </a:rPr>
              <a:t> </a:t>
            </a:r>
            <a:r>
              <a:rPr lang="en-US" sz="900" dirty="0" err="1">
                <a:solidFill>
                  <a:srgbClr val="000000"/>
                </a:solidFill>
                <a:latin typeface="Consolas"/>
              </a:rPr>
              <a:t>substr</a:t>
            </a:r>
            <a:r>
              <a:rPr lang="en-US" sz="900" dirty="0">
                <a:solidFill>
                  <a:srgbClr val="000000"/>
                </a:solidFill>
                <a:latin typeface="Consolas"/>
              </a:rPr>
              <a:t>(raster, length(raster)</a:t>
            </a:r>
            <a:r>
              <a:rPr lang="en-US" sz="900" dirty="0">
                <a:solidFill>
                  <a:srgbClr val="808080"/>
                </a:solidFill>
                <a:latin typeface="Consolas"/>
              </a:rPr>
              <a:t>-</a:t>
            </a:r>
            <a:r>
              <a:rPr lang="en-US" sz="900" b="1" dirty="0">
                <a:solidFill>
                  <a:srgbClr val="800000"/>
                </a:solidFill>
                <a:latin typeface="Consolas"/>
              </a:rPr>
              <a:t>10</a:t>
            </a:r>
            <a:r>
              <a:rPr lang="en-US" sz="900" dirty="0">
                <a:solidFill>
                  <a:srgbClr val="000000"/>
                </a:solidFill>
                <a:latin typeface="Consolas"/>
              </a:rPr>
              <a:t>, </a:t>
            </a:r>
            <a:r>
              <a:rPr lang="en-US" sz="900" b="1" dirty="0">
                <a:solidFill>
                  <a:srgbClr val="800000"/>
                </a:solidFill>
                <a:latin typeface="Consolas"/>
              </a:rPr>
              <a:t>11</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r>
              <a:rPr lang="en-US" sz="900" dirty="0">
                <a:solidFill>
                  <a:srgbClr val="0000FF"/>
                </a:solidFill>
                <a:latin typeface="Consolas"/>
              </a:rPr>
              <a:t>END</a:t>
            </a:r>
            <a:r>
              <a:rPr lang="en-US" sz="900" dirty="0">
                <a:solidFill>
                  <a:srgbClr val="000000"/>
                </a:solidFill>
                <a:latin typeface="Consolas"/>
              </a:rPr>
              <a:t> </a:t>
            </a:r>
            <a:r>
              <a:rPr lang="en-US" sz="900" dirty="0">
                <a:solidFill>
                  <a:srgbClr val="FF00FF"/>
                </a:solidFill>
                <a:latin typeface="Consolas"/>
              </a:rPr>
              <a:t>CASE</a:t>
            </a:r>
            <a:r>
              <a:rPr lang="en-US" sz="900" dirty="0">
                <a:solidFill>
                  <a:srgbClr val="000000"/>
                </a:solidFill>
                <a:latin typeface="Consolas"/>
              </a:rPr>
              <a:t>; </a:t>
            </a:r>
            <a:br>
              <a:rPr lang="en-US" sz="900" dirty="0">
                <a:solidFill>
                  <a:srgbClr val="000000"/>
                </a:solidFill>
                <a:latin typeface="Consolas"/>
              </a:rPr>
            </a:br>
            <a:r>
              <a:rPr lang="en-US" sz="900" dirty="0">
                <a:solidFill>
                  <a:srgbClr val="0000FF"/>
                </a:solidFill>
                <a:latin typeface="Consolas"/>
              </a:rPr>
              <a:t>END</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LANGUAGE </a:t>
            </a:r>
            <a:r>
              <a:rPr lang="en-US" sz="900" dirty="0" err="1">
                <a:solidFill>
                  <a:srgbClr val="000000"/>
                </a:solidFill>
                <a:latin typeface="Consolas"/>
              </a:rPr>
              <a:t>plpgsql</a:t>
            </a:r>
            <a:r>
              <a:rPr lang="en-US" sz="900" dirty="0">
                <a:solidFill>
                  <a:srgbClr val="000000"/>
                </a:solidFill>
                <a:latin typeface="Consolas"/>
              </a:rPr>
              <a:t> </a:t>
            </a:r>
            <a:br>
              <a:rPr lang="en-US" sz="900" dirty="0">
                <a:solidFill>
                  <a:srgbClr val="000000"/>
                </a:solidFill>
                <a:latin typeface="Consolas"/>
              </a:rPr>
            </a:br>
            <a:r>
              <a:rPr lang="en-US" sz="900" dirty="0">
                <a:solidFill>
                  <a:srgbClr val="000000"/>
                </a:solidFill>
                <a:latin typeface="Consolas"/>
              </a:rPr>
              <a:t>IMMUTABLE </a:t>
            </a:r>
            <a:br>
              <a:rPr lang="en-US" sz="900" dirty="0">
                <a:solidFill>
                  <a:srgbClr val="000000"/>
                </a:solidFill>
                <a:latin typeface="Consolas"/>
              </a:rPr>
            </a:br>
            <a:r>
              <a:rPr lang="en-US" sz="900" dirty="0">
                <a:solidFill>
                  <a:srgbClr val="0000FF"/>
                </a:solidFill>
                <a:latin typeface="Consolas"/>
              </a:rPr>
              <a:t>RETURNS</a:t>
            </a:r>
            <a:r>
              <a:rPr lang="en-US" sz="900" dirty="0">
                <a:solidFill>
                  <a:srgbClr val="000000"/>
                </a:solidFill>
                <a:latin typeface="Consolas"/>
              </a:rPr>
              <a:t> </a:t>
            </a:r>
            <a:r>
              <a:rPr lang="en-US" sz="900" dirty="0">
                <a:solidFill>
                  <a:srgbClr val="0000FF"/>
                </a:solidFill>
                <a:latin typeface="Consolas"/>
              </a:rPr>
              <a:t>NULL</a:t>
            </a:r>
            <a:r>
              <a:rPr lang="en-US" sz="900" dirty="0">
                <a:solidFill>
                  <a:srgbClr val="000000"/>
                </a:solidFill>
                <a:latin typeface="Consolas"/>
              </a:rPr>
              <a:t> </a:t>
            </a:r>
            <a:r>
              <a:rPr lang="en-US" sz="900" dirty="0">
                <a:solidFill>
                  <a:srgbClr val="0000FF"/>
                </a:solidFill>
                <a:latin typeface="Consolas"/>
              </a:rPr>
              <a:t>ON</a:t>
            </a:r>
            <a:r>
              <a:rPr lang="en-US" sz="900" dirty="0">
                <a:solidFill>
                  <a:srgbClr val="000000"/>
                </a:solidFill>
                <a:latin typeface="Consolas"/>
              </a:rPr>
              <a:t> </a:t>
            </a:r>
            <a:r>
              <a:rPr lang="en-US" sz="900" dirty="0">
                <a:solidFill>
                  <a:srgbClr val="0000FF"/>
                </a:solidFill>
                <a:latin typeface="Consolas"/>
              </a:rPr>
              <a:t>NULL</a:t>
            </a:r>
            <a:r>
              <a:rPr lang="en-US" sz="900" dirty="0">
                <a:solidFill>
                  <a:srgbClr val="000000"/>
                </a:solidFill>
                <a:latin typeface="Consolas"/>
              </a:rPr>
              <a:t> INPUT; </a:t>
            </a:r>
            <a:br>
              <a:rPr lang="en-US" sz="900" dirty="0">
                <a:solidFill>
                  <a:srgbClr val="000000"/>
                </a:solidFill>
                <a:latin typeface="Consolas"/>
              </a:rPr>
            </a:br>
            <a:endParaRPr lang="en-US" sz="900" dirty="0">
              <a:latin typeface="Consolas"/>
            </a:endParaRPr>
          </a:p>
          <a:p>
            <a:pPr marL="0" indent="0">
              <a:buNone/>
            </a:pPr>
            <a:r>
              <a:rPr lang="en-US" sz="900" dirty="0">
                <a:latin typeface="Consolas"/>
              </a:rPr>
              <a:t/>
            </a:r>
            <a:br>
              <a:rPr lang="en-US" sz="900" dirty="0">
                <a:latin typeface="Consolas"/>
              </a:rPr>
            </a:br>
            <a:endParaRPr lang="en-US" sz="900" dirty="0">
              <a:latin typeface="Consolas"/>
            </a:endParaRPr>
          </a:p>
        </p:txBody>
      </p:sp>
      <p:sp>
        <p:nvSpPr>
          <p:cNvPr id="4" name="Date Placeholder 3"/>
          <p:cNvSpPr>
            <a:spLocks noGrp="1"/>
          </p:cNvSpPr>
          <p:nvPr>
            <p:ph type="dt" sz="half" idx="15"/>
          </p:nvPr>
        </p:nvSpPr>
        <p:spPr/>
        <p:txBody>
          <a:bodyPr/>
          <a:lstStyle/>
          <a:p>
            <a:r>
              <a:rPr lang="en-US" smtClean="0"/>
              <a:t>5/5/2015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4</a:t>
            </a:fld>
            <a:endParaRPr lang="en-US"/>
          </a:p>
        </p:txBody>
      </p:sp>
      <p:sp>
        <p:nvSpPr>
          <p:cNvPr id="6" name="Footer Placeholder 5"/>
          <p:cNvSpPr>
            <a:spLocks noGrp="1"/>
          </p:cNvSpPr>
          <p:nvPr>
            <p:ph type="ftr" sz="quarter" idx="17"/>
          </p:nvPr>
        </p:nvSpPr>
        <p:spPr/>
        <p:txBody>
          <a:bodyPr/>
          <a:lstStyle/>
          <a:p>
            <a:r>
              <a:rPr lang="en-US" smtClean="0"/>
              <a:t>Functional Indexes</a:t>
            </a:r>
            <a:endParaRPr lang="en-US" dirty="0"/>
          </a:p>
        </p:txBody>
      </p:sp>
    </p:spTree>
    <p:extLst>
      <p:ext uri="{BB962C8B-B14F-4D97-AF65-F5344CB8AC3E}">
        <p14:creationId xmlns:p14="http://schemas.microsoft.com/office/powerpoint/2010/main" val="4187617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Function Volatility Category</a:t>
            </a:r>
          </a:p>
        </p:txBody>
      </p:sp>
      <p:sp>
        <p:nvSpPr>
          <p:cNvPr id="9" name="Content Placeholder 8"/>
          <p:cNvSpPr>
            <a:spLocks noGrp="1"/>
          </p:cNvSpPr>
          <p:nvPr>
            <p:ph idx="1"/>
          </p:nvPr>
        </p:nvSpPr>
        <p:spPr>
          <a:xfrm>
            <a:off x="457200" y="1485900"/>
            <a:ext cx="8229600" cy="3448049"/>
          </a:xfrm>
        </p:spPr>
        <p:txBody>
          <a:bodyPr>
            <a:normAutofit fontScale="55000" lnSpcReduction="20000"/>
          </a:bodyPr>
          <a:lstStyle/>
          <a:p>
            <a:pPr marL="0" indent="0">
              <a:buNone/>
            </a:pPr>
            <a:r>
              <a:rPr lang="en-US" b="1" dirty="0" smtClean="0"/>
              <a:t>IMMUTABLE</a:t>
            </a:r>
            <a:br>
              <a:rPr lang="en-US" b="1" dirty="0" smtClean="0"/>
            </a:br>
            <a:r>
              <a:rPr lang="en-US" b="1" dirty="0" smtClean="0"/>
              <a:t>STABLE</a:t>
            </a:r>
            <a:br>
              <a:rPr lang="en-US" b="1" dirty="0" smtClean="0"/>
            </a:br>
            <a:r>
              <a:rPr lang="en-US" b="1" dirty="0" smtClean="0"/>
              <a:t>VOLATILE</a:t>
            </a:r>
            <a:endParaRPr lang="en-US" b="1" dirty="0"/>
          </a:p>
          <a:p>
            <a:pPr marL="0" indent="0">
              <a:buNone/>
            </a:pPr>
            <a:r>
              <a:rPr lang="en-US" dirty="0"/>
              <a:t>These attributes inform the query optimizer about the behavior of the function. At most one choice can be specified. If none of these appear, VOLATILE is the default assumption</a:t>
            </a:r>
            <a:r>
              <a:rPr lang="en-US" dirty="0" smtClean="0"/>
              <a:t>.</a:t>
            </a:r>
            <a:endParaRPr lang="en-US" dirty="0"/>
          </a:p>
          <a:p>
            <a:pPr marL="0" indent="0">
              <a:buNone/>
            </a:pPr>
            <a:r>
              <a:rPr lang="en-US" dirty="0"/>
              <a:t>IMMUTABLE indicates that the function cannot modify the database and always returns the same result when given the same argument values; that is, it does not do database lookups or otherwise use information not directly present in its argument list. If this option is given, any call of the function with all-constant arguments can be immediately replaced with the function value</a:t>
            </a:r>
            <a:r>
              <a:rPr lang="en-US" dirty="0" smtClean="0"/>
              <a:t>.</a:t>
            </a:r>
            <a:endParaRPr lang="en-US" dirty="0"/>
          </a:p>
          <a:p>
            <a:pPr marL="0" indent="0">
              <a:buNone/>
            </a:pPr>
            <a:r>
              <a:rPr lang="en-US" dirty="0"/>
              <a:t>STABLE indicates that the function cannot modify the database, and that within a single table scan it will consistently return the same result for the same argument values, but that its result could change across SQL statements. This is the appropriate selection for functions whose results depend on database lookups, parameter variables (such as the current time zone), etc. (It is inappropriate for AFTER triggers that wish to query rows modified by the current command.) Also note that the </a:t>
            </a:r>
            <a:r>
              <a:rPr lang="en-US" dirty="0" err="1"/>
              <a:t>current_timestamp</a:t>
            </a:r>
            <a:r>
              <a:rPr lang="en-US" dirty="0"/>
              <a:t> family of functions qualify as stable, since their values do not change within a transaction</a:t>
            </a:r>
            <a:r>
              <a:rPr lang="en-US" dirty="0" smtClean="0"/>
              <a:t>.</a:t>
            </a:r>
            <a:endParaRPr lang="en-US" dirty="0"/>
          </a:p>
          <a:p>
            <a:pPr marL="0" indent="0">
              <a:buNone/>
            </a:pPr>
            <a:r>
              <a:rPr lang="en-US" dirty="0"/>
              <a:t>VOLATILE indicates that the function value can change even within a single table scan, so no optimizations can be made. Relatively few database functions are volatile in this sense; some examples are random(), </a:t>
            </a:r>
            <a:r>
              <a:rPr lang="en-US" dirty="0" err="1"/>
              <a:t>currval</a:t>
            </a:r>
            <a:r>
              <a:rPr lang="en-US" dirty="0"/>
              <a:t>(), </a:t>
            </a:r>
            <a:r>
              <a:rPr lang="en-US" dirty="0" err="1"/>
              <a:t>timeofday</a:t>
            </a:r>
            <a:r>
              <a:rPr lang="en-US" dirty="0"/>
              <a:t>(). But note that any function that has side-effects must be classified volatile, even if its result is quite predictable, to prevent calls from being optimized away; an example is </a:t>
            </a:r>
            <a:r>
              <a:rPr lang="en-US" dirty="0" err="1"/>
              <a:t>setval</a:t>
            </a:r>
            <a:r>
              <a:rPr lang="en-US" dirty="0" smtClean="0"/>
              <a:t>().</a:t>
            </a:r>
            <a:endParaRPr lang="en-US" dirty="0"/>
          </a:p>
          <a:p>
            <a:pPr marL="0" indent="0">
              <a:buNone/>
            </a:pPr>
            <a:r>
              <a:rPr lang="en-US" dirty="0"/>
              <a:t>For additional details see </a:t>
            </a:r>
            <a:r>
              <a:rPr lang="en-US" dirty="0">
                <a:hlinkClick r:id="rId2"/>
              </a:rPr>
              <a:t>Section 35.6</a:t>
            </a:r>
            <a:r>
              <a:rPr lang="en-US" dirty="0" smtClean="0"/>
              <a:t>.</a:t>
            </a:r>
          </a:p>
          <a:p>
            <a:pPr marL="0" indent="0">
              <a:buNone/>
            </a:pPr>
            <a:r>
              <a:rPr lang="en-US" dirty="0"/>
              <a:t>VOLATILE is the default assumption but we need IMMUTABLE for indexing purposes.</a:t>
            </a:r>
          </a:p>
          <a:p>
            <a:pPr marL="0" indent="0">
              <a:buNone/>
            </a:pPr>
            <a:endParaRPr lang="en-US" dirty="0"/>
          </a:p>
        </p:txBody>
      </p:sp>
      <p:sp>
        <p:nvSpPr>
          <p:cNvPr id="5" name="Date Placeholder 4"/>
          <p:cNvSpPr>
            <a:spLocks noGrp="1"/>
          </p:cNvSpPr>
          <p:nvPr>
            <p:ph type="dt" sz="half" idx="10"/>
          </p:nvPr>
        </p:nvSpPr>
        <p:spPr/>
        <p:txBody>
          <a:bodyPr/>
          <a:lstStyle/>
          <a:p>
            <a:r>
              <a:rPr lang="en-US" smtClean="0"/>
              <a:t>5/5/2015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5</a:t>
            </a:fld>
            <a:endParaRPr lang="en-US"/>
          </a:p>
        </p:txBody>
      </p:sp>
      <p:sp>
        <p:nvSpPr>
          <p:cNvPr id="7" name="Footer Placeholder 6"/>
          <p:cNvSpPr>
            <a:spLocks noGrp="1"/>
          </p:cNvSpPr>
          <p:nvPr>
            <p:ph type="ftr" sz="quarter" idx="12"/>
          </p:nvPr>
        </p:nvSpPr>
        <p:spPr/>
        <p:txBody>
          <a:bodyPr/>
          <a:lstStyle/>
          <a:p>
            <a:r>
              <a:rPr lang="en-US" smtClean="0"/>
              <a:t>Functional Indexes</a:t>
            </a:r>
            <a:endParaRPr lang="en-US" dirty="0"/>
          </a:p>
        </p:txBody>
      </p:sp>
    </p:spTree>
    <p:extLst>
      <p:ext uri="{BB962C8B-B14F-4D97-AF65-F5344CB8AC3E}">
        <p14:creationId xmlns:p14="http://schemas.microsoft.com/office/powerpoint/2010/main" val="4201876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the </a:t>
            </a:r>
            <a:r>
              <a:rPr lang="en-US" dirty="0" err="1"/>
              <a:t>find_raster</a:t>
            </a:r>
            <a:r>
              <a:rPr lang="en-US" dirty="0"/>
              <a:t> Function</a:t>
            </a:r>
          </a:p>
        </p:txBody>
      </p:sp>
      <p:sp>
        <p:nvSpPr>
          <p:cNvPr id="3" name="Content Placeholder 2"/>
          <p:cNvSpPr>
            <a:spLocks noGrp="1"/>
          </p:cNvSpPr>
          <p:nvPr>
            <p:ph sz="quarter" idx="13"/>
          </p:nvPr>
        </p:nvSpPr>
        <p:spPr/>
        <p:txBody>
          <a:bodyPr/>
          <a:lstStyle/>
          <a:p>
            <a:endParaRPr lang="en-US"/>
          </a:p>
        </p:txBody>
      </p:sp>
      <p:sp>
        <p:nvSpPr>
          <p:cNvPr id="4" name="Content Placeholder 3"/>
          <p:cNvSpPr>
            <a:spLocks noGrp="1"/>
          </p:cNvSpPr>
          <p:nvPr>
            <p:ph sz="quarter" idx="14"/>
          </p:nvPr>
        </p:nvSpPr>
        <p:spPr/>
        <p:txBody>
          <a:bodyPr>
            <a:normAutofit/>
          </a:bodyPr>
          <a:lstStyle/>
          <a:p>
            <a:pPr marL="0" indent="0">
              <a:buNone/>
            </a:pPr>
            <a:r>
              <a:rPr lang="en-US" sz="1000" dirty="0">
                <a:solidFill>
                  <a:srgbClr val="008080"/>
                </a:solidFill>
                <a:latin typeface="Consolas"/>
              </a:rPr>
              <a:t>-- Test returning of Raster ID when Submitting Raster ID </a:t>
            </a:r>
            <a:br>
              <a:rPr lang="en-US" sz="1000" dirty="0">
                <a:solidFill>
                  <a:srgbClr val="00808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find_raster</a:t>
            </a:r>
            <a:r>
              <a:rPr lang="en-US" sz="1000" dirty="0">
                <a:solidFill>
                  <a:srgbClr val="000000"/>
                </a:solidFill>
                <a:latin typeface="Consolas"/>
              </a:rPr>
              <a:t>(</a:t>
            </a:r>
            <a:r>
              <a:rPr lang="en-US" sz="1000" dirty="0">
                <a:solidFill>
                  <a:srgbClr val="FF0000"/>
                </a:solidFill>
                <a:latin typeface="Consolas"/>
              </a:rPr>
              <a:t>'1234/567890'</a:t>
            </a:r>
            <a:r>
              <a:rPr lang="en-US" sz="1000" dirty="0">
                <a:solidFill>
                  <a:srgbClr val="000000"/>
                </a:solidFill>
                <a:latin typeface="Consolas"/>
              </a:rPr>
              <a:t>); </a:t>
            </a:r>
            <a:br>
              <a:rPr lang="en-US" sz="1000" dirty="0">
                <a:solidFill>
                  <a:srgbClr val="000000"/>
                </a:solidFill>
                <a:latin typeface="Consolas"/>
              </a:rPr>
            </a:br>
            <a:r>
              <a:rPr lang="en-US" sz="1000" dirty="0">
                <a:solidFill>
                  <a:srgbClr val="008080"/>
                </a:solidFill>
                <a:latin typeface="Consolas"/>
              </a:rPr>
              <a:t>-- Returns: 1234/567890 </a:t>
            </a:r>
            <a:br>
              <a:rPr lang="en-US" sz="1000" dirty="0">
                <a:solidFill>
                  <a:srgbClr val="00808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8080"/>
                </a:solidFill>
                <a:latin typeface="Consolas"/>
              </a:rPr>
              <a:t>-- Test returning of Raster ID when Submitting Raster ID with 4 Digit Page Number </a:t>
            </a:r>
            <a:br>
              <a:rPr lang="en-US" sz="1000" dirty="0">
                <a:solidFill>
                  <a:srgbClr val="00808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find_raster</a:t>
            </a:r>
            <a:r>
              <a:rPr lang="en-US" sz="1000" dirty="0">
                <a:solidFill>
                  <a:srgbClr val="000000"/>
                </a:solidFill>
                <a:latin typeface="Consolas"/>
              </a:rPr>
              <a:t>(</a:t>
            </a:r>
            <a:r>
              <a:rPr lang="en-US" sz="1000" dirty="0">
                <a:solidFill>
                  <a:srgbClr val="FF0000"/>
                </a:solidFill>
                <a:latin typeface="Consolas"/>
              </a:rPr>
              <a:t>'1234/5678901234'</a:t>
            </a:r>
            <a:r>
              <a:rPr lang="en-US" sz="1000" dirty="0">
                <a:solidFill>
                  <a:srgbClr val="000000"/>
                </a:solidFill>
                <a:latin typeface="Consolas"/>
              </a:rPr>
              <a:t>); </a:t>
            </a:r>
            <a:br>
              <a:rPr lang="en-US" sz="1000" dirty="0">
                <a:solidFill>
                  <a:srgbClr val="000000"/>
                </a:solidFill>
                <a:latin typeface="Consolas"/>
              </a:rPr>
            </a:br>
            <a:r>
              <a:rPr lang="en-US" sz="1000" dirty="0">
                <a:solidFill>
                  <a:srgbClr val="008080"/>
                </a:solidFill>
                <a:latin typeface="Consolas"/>
              </a:rPr>
              <a:t>-- Returns: 1234/567890 </a:t>
            </a:r>
            <a:br>
              <a:rPr lang="en-US" sz="1000" dirty="0">
                <a:solidFill>
                  <a:srgbClr val="00808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8080"/>
                </a:solidFill>
                <a:latin typeface="Consolas"/>
              </a:rPr>
              <a:t>-- Test returning of Raster ID when Submitting Filename that includes Raster ID </a:t>
            </a:r>
            <a:br>
              <a:rPr lang="en-US" sz="1000" dirty="0">
                <a:solidFill>
                  <a:srgbClr val="00808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find_raster</a:t>
            </a:r>
            <a:r>
              <a:rPr lang="en-US" sz="1000" dirty="0">
                <a:solidFill>
                  <a:srgbClr val="000000"/>
                </a:solidFill>
                <a:latin typeface="Consolas"/>
              </a:rPr>
              <a:t>(</a:t>
            </a:r>
            <a:r>
              <a:rPr lang="en-US" sz="1000" dirty="0">
                <a:solidFill>
                  <a:srgbClr val="FF0000"/>
                </a:solidFill>
                <a:latin typeface="Consolas"/>
              </a:rPr>
              <a:t>'/</a:t>
            </a:r>
            <a:r>
              <a:rPr lang="en-US" sz="1000" dirty="0" err="1">
                <a:solidFill>
                  <a:srgbClr val="FF0000"/>
                </a:solidFill>
                <a:latin typeface="Consolas"/>
              </a:rPr>
              <a:t>study_data</a:t>
            </a:r>
            <a:r>
              <a:rPr lang="en-US" sz="1000" dirty="0">
                <a:solidFill>
                  <a:srgbClr val="FF0000"/>
                </a:solidFill>
                <a:latin typeface="Consolas"/>
              </a:rPr>
              <a:t>/</a:t>
            </a:r>
            <a:r>
              <a:rPr lang="en-US" sz="1000" dirty="0" err="1">
                <a:solidFill>
                  <a:srgbClr val="FF0000"/>
                </a:solidFill>
                <a:latin typeface="Consolas"/>
              </a:rPr>
              <a:t>study_name</a:t>
            </a:r>
            <a:r>
              <a:rPr lang="en-US" sz="1000" dirty="0">
                <a:solidFill>
                  <a:srgbClr val="FF0000"/>
                </a:solidFill>
                <a:latin typeface="Consolas"/>
              </a:rPr>
              <a:t>/1234/567890'</a:t>
            </a:r>
            <a:r>
              <a:rPr lang="en-US" sz="1000" dirty="0">
                <a:solidFill>
                  <a:srgbClr val="000000"/>
                </a:solidFill>
                <a:latin typeface="Consolas"/>
              </a:rPr>
              <a:t>); </a:t>
            </a:r>
            <a:br>
              <a:rPr lang="en-US" sz="1000" dirty="0">
                <a:solidFill>
                  <a:srgbClr val="000000"/>
                </a:solidFill>
                <a:latin typeface="Consolas"/>
              </a:rPr>
            </a:br>
            <a:r>
              <a:rPr lang="en-US" sz="1000" dirty="0">
                <a:solidFill>
                  <a:srgbClr val="008080"/>
                </a:solidFill>
                <a:latin typeface="Consolas"/>
              </a:rPr>
              <a:t>-- Returns: </a:t>
            </a:r>
            <a:r>
              <a:rPr lang="en-US" sz="1000" dirty="0" smtClean="0">
                <a:solidFill>
                  <a:srgbClr val="008080"/>
                </a:solidFill>
                <a:latin typeface="Consolas"/>
              </a:rPr>
              <a:t>1234/567890</a:t>
            </a:r>
            <a:endParaRPr lang="en-US" sz="1000" dirty="0"/>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6</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spTree>
    <p:extLst>
      <p:ext uri="{BB962C8B-B14F-4D97-AF65-F5344CB8AC3E}">
        <p14:creationId xmlns:p14="http://schemas.microsoft.com/office/powerpoint/2010/main" val="3009521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Tables for Testing</a:t>
            </a:r>
          </a:p>
        </p:txBody>
      </p:sp>
      <p:sp>
        <p:nvSpPr>
          <p:cNvPr id="3" name="Content Placeholder 2"/>
          <p:cNvSpPr>
            <a:spLocks noGrp="1"/>
          </p:cNvSpPr>
          <p:nvPr>
            <p:ph sz="quarter" idx="13"/>
          </p:nvPr>
        </p:nvSpPr>
        <p:spPr/>
        <p:txBody>
          <a:bodyPr/>
          <a:lstStyle/>
          <a:p>
            <a:pPr marL="0" indent="0">
              <a:buNone/>
            </a:pPr>
            <a:r>
              <a:rPr lang="en-US" dirty="0"/>
              <a:t>In the real tables there would much more data, this is just the minimum amount for showing off this feature.</a:t>
            </a:r>
          </a:p>
          <a:p>
            <a:endParaRPr lang="en-US" dirty="0"/>
          </a:p>
        </p:txBody>
      </p:sp>
      <p:sp>
        <p:nvSpPr>
          <p:cNvPr id="4" name="Content Placeholder 3"/>
          <p:cNvSpPr>
            <a:spLocks noGrp="1"/>
          </p:cNvSpPr>
          <p:nvPr>
            <p:ph sz="quarter" idx="14"/>
          </p:nvPr>
        </p:nvSpPr>
        <p:spPr/>
        <p:txBody>
          <a:bodyPr>
            <a:normAutofit/>
          </a:bodyPr>
          <a:lstStyle/>
          <a:p>
            <a:pPr marL="0" lvl="0" indent="0">
              <a:spcAft>
                <a:spcPts val="0"/>
              </a:spcAft>
              <a:buNone/>
            </a:pPr>
            <a:r>
              <a:rPr lang="en-US" sz="1000" dirty="0">
                <a:solidFill>
                  <a:srgbClr val="008080"/>
                </a:solidFill>
                <a:latin typeface="Consolas"/>
              </a:rPr>
              <a:t>-- Format: 0000/000000 </a:t>
            </a:r>
            <a:br>
              <a:rPr lang="en-US" sz="1000" dirty="0">
                <a:solidFill>
                  <a:srgbClr val="008080"/>
                </a:solidFill>
                <a:latin typeface="Consolas"/>
              </a:rPr>
            </a:br>
            <a:r>
              <a:rPr lang="en-US" sz="1000" dirty="0">
                <a:solidFill>
                  <a:srgbClr val="0000FF"/>
                </a:solidFill>
                <a:latin typeface="Consolas"/>
              </a:rPr>
              <a:t>CREATE</a:t>
            </a:r>
            <a:r>
              <a:rPr lang="en-US" sz="1000" dirty="0">
                <a:solidFill>
                  <a:srgbClr val="000000"/>
                </a:solidFill>
                <a:latin typeface="Consolas"/>
              </a:rPr>
              <a:t> </a:t>
            </a:r>
            <a:r>
              <a:rPr lang="en-US" sz="1000" dirty="0">
                <a:solidFill>
                  <a:srgbClr val="0000FF"/>
                </a:solidFill>
                <a:latin typeface="Consolas"/>
              </a:rPr>
              <a:t>TABLE</a:t>
            </a:r>
            <a:r>
              <a:rPr lang="en-US" sz="1000" dirty="0">
                <a:solidFill>
                  <a:srgbClr val="000000"/>
                </a:solidFill>
                <a:latin typeface="Consolas"/>
              </a:rPr>
              <a:t> raster ( </a:t>
            </a:r>
            <a:br>
              <a:rPr lang="en-US" sz="1000" dirty="0">
                <a:solidFill>
                  <a:srgbClr val="000000"/>
                </a:solidFill>
                <a:latin typeface="Consolas"/>
              </a:rPr>
            </a:br>
            <a:r>
              <a:rPr lang="en-US" sz="1000" dirty="0">
                <a:solidFill>
                  <a:srgbClr val="000000"/>
                </a:solidFill>
                <a:latin typeface="Consolas"/>
              </a:rPr>
              <a:t>    raster </a:t>
            </a:r>
            <a:r>
              <a:rPr lang="en-US" sz="1000" dirty="0">
                <a:solidFill>
                  <a:srgbClr val="0000FF"/>
                </a:solidFill>
                <a:latin typeface="Consolas"/>
              </a:rPr>
              <a:t>VARCHAR</a:t>
            </a:r>
            <a:r>
              <a:rPr lang="en-US" sz="1000" dirty="0">
                <a:solidFill>
                  <a:srgbClr val="000000"/>
                </a:solidFill>
                <a:latin typeface="Consolas"/>
              </a:rPr>
              <a:t>(</a:t>
            </a:r>
            <a:r>
              <a:rPr lang="en-US" sz="1000" b="1" dirty="0">
                <a:solidFill>
                  <a:srgbClr val="800000"/>
                </a:solidFill>
                <a:latin typeface="Consolas"/>
              </a:rPr>
              <a:t>11</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8080"/>
                </a:solidFill>
                <a:latin typeface="Consolas"/>
              </a:rPr>
              <a:t>-- Format: 0000/0000000000 </a:t>
            </a:r>
            <a:br>
              <a:rPr lang="en-US" sz="1000" dirty="0">
                <a:solidFill>
                  <a:srgbClr val="008080"/>
                </a:solidFill>
                <a:latin typeface="Consolas"/>
              </a:rPr>
            </a:br>
            <a:r>
              <a:rPr lang="en-US" sz="1000" dirty="0">
                <a:solidFill>
                  <a:srgbClr val="0000FF"/>
                </a:solidFill>
                <a:latin typeface="Consolas"/>
              </a:rPr>
              <a:t>CREATE</a:t>
            </a:r>
            <a:r>
              <a:rPr lang="en-US" sz="1000" dirty="0">
                <a:solidFill>
                  <a:srgbClr val="000000"/>
                </a:solidFill>
                <a:latin typeface="Consolas"/>
              </a:rPr>
              <a:t> </a:t>
            </a:r>
            <a:r>
              <a:rPr lang="en-US" sz="1000" dirty="0">
                <a:solidFill>
                  <a:srgbClr val="0000FF"/>
                </a:solidFill>
                <a:latin typeface="Consolas"/>
              </a:rPr>
              <a:t>TABLE</a:t>
            </a:r>
            <a:r>
              <a:rPr lang="en-US" sz="1000" dirty="0">
                <a:solidFill>
                  <a:srgbClr val="000000"/>
                </a:solidFill>
                <a:latin typeface="Consolas"/>
              </a:rPr>
              <a:t> </a:t>
            </a:r>
            <a:r>
              <a:rPr lang="en-US" sz="1000" dirty="0" err="1">
                <a:solidFill>
                  <a:srgbClr val="000000"/>
                </a:solidFill>
                <a:latin typeface="Consolas"/>
              </a:rPr>
              <a:t>raster_page</a:t>
            </a:r>
            <a:r>
              <a:rPr lang="en-US" sz="1000" dirty="0">
                <a:solidFill>
                  <a:srgbClr val="000000"/>
                </a:solidFill>
                <a:latin typeface="Consolas"/>
              </a:rPr>
              <a:t> ( </a:t>
            </a:r>
            <a:br>
              <a:rPr lang="en-US" sz="1000" dirty="0">
                <a:solidFill>
                  <a:srgbClr val="000000"/>
                </a:solidFill>
                <a:latin typeface="Consolas"/>
              </a:rPr>
            </a:br>
            <a:r>
              <a:rPr lang="en-US" sz="1000" dirty="0">
                <a:solidFill>
                  <a:srgbClr val="000000"/>
                </a:solidFill>
                <a:latin typeface="Consolas"/>
              </a:rPr>
              <a:t>    raster </a:t>
            </a:r>
            <a:r>
              <a:rPr lang="en-US" sz="1000" dirty="0">
                <a:solidFill>
                  <a:srgbClr val="0000FF"/>
                </a:solidFill>
                <a:latin typeface="Consolas"/>
              </a:rPr>
              <a:t>VARCHAR</a:t>
            </a:r>
            <a:r>
              <a:rPr lang="en-US" sz="1000" dirty="0">
                <a:solidFill>
                  <a:srgbClr val="000000"/>
                </a:solidFill>
                <a:latin typeface="Consolas"/>
              </a:rPr>
              <a:t>(</a:t>
            </a:r>
            <a:r>
              <a:rPr lang="en-US" sz="1000" b="1" dirty="0">
                <a:solidFill>
                  <a:srgbClr val="800000"/>
                </a:solidFill>
                <a:latin typeface="Consolas"/>
              </a:rPr>
              <a:t>15</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8080"/>
                </a:solidFill>
                <a:latin typeface="Consolas"/>
              </a:rPr>
              <a:t>-- Format: /</a:t>
            </a:r>
            <a:r>
              <a:rPr lang="en-US" sz="1000" dirty="0" err="1">
                <a:solidFill>
                  <a:srgbClr val="008080"/>
                </a:solidFill>
                <a:latin typeface="Consolas"/>
              </a:rPr>
              <a:t>study_data</a:t>
            </a:r>
            <a:r>
              <a:rPr lang="en-US" sz="1000" dirty="0">
                <a:solidFill>
                  <a:srgbClr val="008080"/>
                </a:solidFill>
                <a:latin typeface="Consolas"/>
              </a:rPr>
              <a:t>/</a:t>
            </a:r>
            <a:r>
              <a:rPr lang="en-US" sz="1000" dirty="0" err="1">
                <a:solidFill>
                  <a:srgbClr val="008080"/>
                </a:solidFill>
                <a:latin typeface="Consolas"/>
              </a:rPr>
              <a:t>study_name</a:t>
            </a:r>
            <a:r>
              <a:rPr lang="en-US" sz="1000" dirty="0">
                <a:solidFill>
                  <a:srgbClr val="008080"/>
                </a:solidFill>
                <a:latin typeface="Consolas"/>
              </a:rPr>
              <a:t>/0000/0000000000 </a:t>
            </a:r>
            <a:br>
              <a:rPr lang="en-US" sz="1000" dirty="0">
                <a:solidFill>
                  <a:srgbClr val="008080"/>
                </a:solidFill>
                <a:latin typeface="Consolas"/>
              </a:rPr>
            </a:br>
            <a:r>
              <a:rPr lang="en-US" sz="1000" dirty="0">
                <a:solidFill>
                  <a:srgbClr val="0000FF"/>
                </a:solidFill>
                <a:latin typeface="Consolas"/>
              </a:rPr>
              <a:t>CREATE</a:t>
            </a:r>
            <a:r>
              <a:rPr lang="en-US" sz="1000" dirty="0">
                <a:solidFill>
                  <a:srgbClr val="000000"/>
                </a:solidFill>
                <a:latin typeface="Consolas"/>
              </a:rPr>
              <a:t> </a:t>
            </a:r>
            <a:r>
              <a:rPr lang="en-US" sz="1000" dirty="0">
                <a:solidFill>
                  <a:srgbClr val="0000FF"/>
                </a:solidFill>
                <a:latin typeface="Consolas"/>
              </a:rPr>
              <a:t>TABLE</a:t>
            </a:r>
            <a:r>
              <a:rPr lang="en-US" sz="1000" dirty="0">
                <a:solidFill>
                  <a:srgbClr val="000000"/>
                </a:solidFill>
                <a:latin typeface="Consolas"/>
              </a:rPr>
              <a:t> </a:t>
            </a:r>
            <a:r>
              <a:rPr lang="en-US" sz="1000" dirty="0" err="1">
                <a:solidFill>
                  <a:srgbClr val="000000"/>
                </a:solidFill>
                <a:latin typeface="Consolas"/>
              </a:rPr>
              <a:t>raster_file</a:t>
            </a:r>
            <a:r>
              <a:rPr lang="en-US" sz="1000" dirty="0">
                <a:solidFill>
                  <a:srgbClr val="000000"/>
                </a:solidFill>
                <a:latin typeface="Consolas"/>
              </a:rPr>
              <a:t> ( </a:t>
            </a:r>
            <a:br>
              <a:rPr lang="en-US" sz="1000" dirty="0">
                <a:solidFill>
                  <a:srgbClr val="000000"/>
                </a:solidFill>
                <a:latin typeface="Consolas"/>
              </a:rPr>
            </a:br>
            <a:r>
              <a:rPr lang="en-US" sz="1000" dirty="0">
                <a:solidFill>
                  <a:srgbClr val="000000"/>
                </a:solidFill>
                <a:latin typeface="Consolas"/>
              </a:rPr>
              <a:t>    raster </a:t>
            </a:r>
            <a:r>
              <a:rPr lang="en-US" sz="1000" dirty="0">
                <a:solidFill>
                  <a:srgbClr val="0000FF"/>
                </a:solidFill>
                <a:latin typeface="Consolas"/>
              </a:rPr>
              <a:t>VARCHAR</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a:t>
            </a:r>
            <a:endParaRPr lang="en-US" sz="1000" dirty="0">
              <a:solidFill>
                <a:prstClr val="black"/>
              </a:solidFill>
              <a:latin typeface="Consolas"/>
            </a:endParaRPr>
          </a:p>
          <a:p>
            <a:pPr marL="0" indent="0">
              <a:buNone/>
            </a:pPr>
            <a:endParaRPr lang="en-US" dirty="0"/>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7</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spTree>
    <p:extLst>
      <p:ext uri="{BB962C8B-B14F-4D97-AF65-F5344CB8AC3E}">
        <p14:creationId xmlns:p14="http://schemas.microsoft.com/office/powerpoint/2010/main" val="4251213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Test Data</a:t>
            </a:r>
          </a:p>
        </p:txBody>
      </p:sp>
      <p:sp>
        <p:nvSpPr>
          <p:cNvPr id="3" name="Content Placeholder 2"/>
          <p:cNvSpPr>
            <a:spLocks noGrp="1"/>
          </p:cNvSpPr>
          <p:nvPr>
            <p:ph sz="quarter" idx="13"/>
          </p:nvPr>
        </p:nvSpPr>
        <p:spPr>
          <a:xfrm>
            <a:off x="457200" y="1485900"/>
            <a:ext cx="3200400" cy="3086100"/>
          </a:xfrm>
        </p:spPr>
        <p:txBody>
          <a:bodyPr/>
          <a:lstStyle/>
          <a:p>
            <a:pPr marL="0" indent="0">
              <a:buNone/>
            </a:pPr>
            <a:r>
              <a:rPr lang="en-US" dirty="0"/>
              <a:t>We have real data, but to actually be able to demo this live and not show real data, we can use the microseconds for each command to create data for us. Creating two tables with 100,000 records and one table with 500,000 takes about a minute.</a:t>
            </a:r>
          </a:p>
          <a:p>
            <a:pPr marL="0" indent="0">
              <a:buNone/>
            </a:pPr>
            <a:endParaRPr lang="en-US" dirty="0"/>
          </a:p>
        </p:txBody>
      </p:sp>
      <p:sp>
        <p:nvSpPr>
          <p:cNvPr id="4" name="Content Placeholder 3"/>
          <p:cNvSpPr>
            <a:spLocks noGrp="1"/>
          </p:cNvSpPr>
          <p:nvPr>
            <p:ph sz="quarter" idx="14"/>
          </p:nvPr>
        </p:nvSpPr>
        <p:spPr>
          <a:xfrm>
            <a:off x="3810000" y="1485900"/>
            <a:ext cx="4876800" cy="3448050"/>
          </a:xfrm>
        </p:spPr>
        <p:txBody>
          <a:bodyPr>
            <a:normAutofit fontScale="85000" lnSpcReduction="20000"/>
          </a:bodyPr>
          <a:lstStyle/>
          <a:p>
            <a:pPr marL="0" lvl="0" indent="0">
              <a:spcAft>
                <a:spcPts val="0"/>
              </a:spcAft>
              <a:buNone/>
            </a:pPr>
            <a:r>
              <a:rPr lang="en-US" sz="1000" dirty="0">
                <a:solidFill>
                  <a:srgbClr val="008080"/>
                </a:solidFill>
                <a:latin typeface="Consolas"/>
              </a:rPr>
              <a:t>-- Now lets create a function to create a lot of data. </a:t>
            </a:r>
            <a:br>
              <a:rPr lang="en-US" sz="1000" dirty="0">
                <a:solidFill>
                  <a:srgbClr val="008080"/>
                </a:solidFill>
                <a:latin typeface="Consolas"/>
              </a:rPr>
            </a:br>
            <a:r>
              <a:rPr lang="en-US" sz="1000" dirty="0">
                <a:solidFill>
                  <a:srgbClr val="0000FF"/>
                </a:solidFill>
                <a:latin typeface="Consolas"/>
              </a:rPr>
              <a:t>CREATE</a:t>
            </a:r>
            <a:r>
              <a:rPr lang="en-US" sz="1000" dirty="0">
                <a:solidFill>
                  <a:srgbClr val="000000"/>
                </a:solidFill>
                <a:latin typeface="Consolas"/>
              </a:rPr>
              <a:t> </a:t>
            </a:r>
            <a:r>
              <a:rPr lang="en-US" sz="1000" dirty="0">
                <a:solidFill>
                  <a:srgbClr val="808080"/>
                </a:solidFill>
                <a:latin typeface="Consolas"/>
              </a:rPr>
              <a:t>OR</a:t>
            </a:r>
            <a:r>
              <a:rPr lang="en-US" sz="1000" dirty="0">
                <a:solidFill>
                  <a:srgbClr val="000000"/>
                </a:solidFill>
                <a:latin typeface="Consolas"/>
              </a:rPr>
              <a:t> </a:t>
            </a:r>
            <a:r>
              <a:rPr lang="en-US" sz="1000" dirty="0">
                <a:solidFill>
                  <a:srgbClr val="FF00FF"/>
                </a:solidFill>
                <a:latin typeface="Consolas"/>
              </a:rPr>
              <a:t>REPLACE</a:t>
            </a:r>
            <a:r>
              <a:rPr lang="en-US" sz="1000" dirty="0">
                <a:solidFill>
                  <a:srgbClr val="000000"/>
                </a:solidFill>
                <a:latin typeface="Consolas"/>
              </a:rPr>
              <a:t> </a:t>
            </a:r>
            <a:r>
              <a:rPr lang="en-US" sz="1000" dirty="0">
                <a:solidFill>
                  <a:srgbClr val="0000FF"/>
                </a:solidFill>
                <a:latin typeface="Consolas"/>
              </a:rPr>
              <a:t>FUNCTION</a:t>
            </a:r>
            <a:r>
              <a:rPr lang="en-US" sz="1000" dirty="0">
                <a:solidFill>
                  <a:srgbClr val="000000"/>
                </a:solidFill>
                <a:latin typeface="Consolas"/>
              </a:rPr>
              <a:t> </a:t>
            </a:r>
            <a:r>
              <a:rPr lang="en-US" sz="1000" dirty="0" err="1">
                <a:solidFill>
                  <a:srgbClr val="000000"/>
                </a:solidFill>
                <a:latin typeface="Consolas"/>
              </a:rPr>
              <a:t>create_data</a:t>
            </a:r>
            <a:r>
              <a:rPr lang="en-US" sz="1000" dirty="0">
                <a:solidFill>
                  <a:srgbClr val="000000"/>
                </a:solidFill>
                <a:latin typeface="Consolas"/>
              </a:rPr>
              <a:t> () </a:t>
            </a:r>
            <a:br>
              <a:rPr lang="en-US" sz="1000" dirty="0">
                <a:solidFill>
                  <a:srgbClr val="000000"/>
                </a:solidFill>
                <a:latin typeface="Consolas"/>
              </a:rPr>
            </a:br>
            <a:r>
              <a:rPr lang="en-US" sz="1000" dirty="0">
                <a:solidFill>
                  <a:srgbClr val="0000FF"/>
                </a:solidFill>
                <a:latin typeface="Consolas"/>
              </a:rPr>
              <a:t>RETURNS</a:t>
            </a:r>
            <a:r>
              <a:rPr lang="en-US" sz="1000" dirty="0">
                <a:solidFill>
                  <a:srgbClr val="000000"/>
                </a:solidFill>
                <a:latin typeface="Consolas"/>
              </a:rPr>
              <a:t> </a:t>
            </a:r>
            <a:r>
              <a:rPr lang="en-US" sz="1000" dirty="0">
                <a:solidFill>
                  <a:srgbClr val="0000FF"/>
                </a:solidFill>
                <a:latin typeface="Consolas"/>
              </a:rPr>
              <a:t>INTEGER</a:t>
            </a:r>
            <a:r>
              <a:rPr lang="en-US" sz="1000" dirty="0">
                <a:solidFill>
                  <a:srgbClr val="000000"/>
                </a:solidFill>
                <a:latin typeface="Consolas"/>
              </a:rPr>
              <a:t> </a:t>
            </a:r>
            <a:r>
              <a:rPr lang="en-US" sz="1000" dirty="0">
                <a:solidFill>
                  <a:srgbClr val="0000FF"/>
                </a:solidFill>
                <a:latin typeface="Consolas"/>
              </a:rPr>
              <a:t>AS</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DECLARE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FF00FF"/>
                </a:solidFill>
                <a:latin typeface="Consolas"/>
              </a:rPr>
              <a:t>count</a:t>
            </a:r>
            <a:r>
              <a:rPr lang="en-US" sz="1000" dirty="0">
                <a:solidFill>
                  <a:srgbClr val="000000"/>
                </a:solidFill>
                <a:latin typeface="Consolas"/>
              </a:rPr>
              <a:t> </a:t>
            </a:r>
            <a:r>
              <a:rPr lang="en-US" sz="1000" dirty="0">
                <a:solidFill>
                  <a:srgbClr val="0000FF"/>
                </a:solidFill>
                <a:latin typeface="Consolas"/>
              </a:rPr>
              <a:t>integer</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r </a:t>
            </a:r>
            <a:r>
              <a:rPr lang="en-US" sz="1000" dirty="0" err="1">
                <a:solidFill>
                  <a:srgbClr val="000000"/>
                </a:solidFill>
                <a:latin typeface="Consolas"/>
              </a:rPr>
              <a:t>raster</a:t>
            </a:r>
            <a:r>
              <a:rPr lang="en-US" sz="1000" dirty="0" err="1">
                <a:solidFill>
                  <a:srgbClr val="808080"/>
                </a:solidFill>
                <a:latin typeface="Consolas"/>
              </a:rPr>
              <a:t>%</a:t>
            </a:r>
            <a:r>
              <a:rPr lang="en-US" sz="1000" dirty="0" err="1">
                <a:solidFill>
                  <a:srgbClr val="000000"/>
                </a:solidFill>
                <a:latin typeface="Consolas"/>
              </a:rPr>
              <a:t>rowtype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BEGIN</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FF00FF"/>
                </a:solidFill>
                <a:latin typeface="Consolas"/>
              </a:rPr>
              <a:t>count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0</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LOOP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INSERT</a:t>
            </a:r>
            <a:r>
              <a:rPr lang="en-US" sz="1000" dirty="0">
                <a:solidFill>
                  <a:srgbClr val="000000"/>
                </a:solidFill>
                <a:latin typeface="Consolas"/>
              </a:rPr>
              <a:t> </a:t>
            </a:r>
            <a:r>
              <a:rPr lang="en-US" sz="1000" dirty="0">
                <a:solidFill>
                  <a:srgbClr val="0000FF"/>
                </a:solidFill>
                <a:latin typeface="Consolas"/>
              </a:rPr>
              <a:t>INTO</a:t>
            </a:r>
            <a:r>
              <a:rPr lang="en-US" sz="1000" dirty="0">
                <a:solidFill>
                  <a:srgbClr val="000000"/>
                </a:solidFill>
                <a:latin typeface="Consolas"/>
              </a:rPr>
              <a:t> raster </a:t>
            </a:r>
            <a:r>
              <a:rPr lang="en-US" sz="1000" dirty="0">
                <a:solidFill>
                  <a:srgbClr val="0000FF"/>
                </a:solidFill>
                <a:latin typeface="Consolas"/>
              </a:rPr>
              <a:t>VALUES</a:t>
            </a:r>
            <a:r>
              <a:rPr lang="en-US" sz="1000" dirty="0">
                <a:solidFill>
                  <a:srgbClr val="000000"/>
                </a:solidFill>
                <a:latin typeface="Consolas"/>
              </a:rPr>
              <a:t> (</a:t>
            </a:r>
            <a:r>
              <a:rPr lang="en-US" sz="1000" dirty="0" err="1">
                <a:solidFill>
                  <a:srgbClr val="000000"/>
                </a:solidFill>
                <a:latin typeface="Consolas"/>
              </a:rPr>
              <a:t>to_char</a:t>
            </a:r>
            <a:r>
              <a:rPr lang="en-US" sz="1000" dirty="0">
                <a:solidFill>
                  <a:srgbClr val="000000"/>
                </a:solidFill>
                <a:latin typeface="Consolas"/>
              </a:rPr>
              <a:t>(</a:t>
            </a:r>
            <a:r>
              <a:rPr lang="en-US" sz="1000" dirty="0" err="1">
                <a:solidFill>
                  <a:srgbClr val="000000"/>
                </a:solidFill>
                <a:latin typeface="Consolas"/>
              </a:rPr>
              <a:t>clock_timestamp</a:t>
            </a:r>
            <a:r>
              <a:rPr lang="en-US" sz="1000" dirty="0">
                <a:solidFill>
                  <a:srgbClr val="000000"/>
                </a:solidFill>
                <a:latin typeface="Consolas"/>
              </a:rPr>
              <a:t>(), </a:t>
            </a:r>
            <a:r>
              <a:rPr lang="en-US" sz="1000" dirty="0">
                <a:solidFill>
                  <a:srgbClr val="FF0000"/>
                </a:solidFill>
                <a:latin typeface="Consolas"/>
              </a:rPr>
              <a:t>'0MS/US'</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FF00FF"/>
                </a:solidFill>
                <a:latin typeface="Consolas"/>
              </a:rPr>
              <a:t>count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FF"/>
                </a:solidFill>
                <a:latin typeface="Consolas"/>
              </a:rPr>
              <a:t>count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1</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EXIT</a:t>
            </a:r>
            <a:r>
              <a:rPr lang="en-US" sz="1000" dirty="0">
                <a:solidFill>
                  <a:srgbClr val="000000"/>
                </a:solidFill>
                <a:latin typeface="Consolas"/>
              </a:rPr>
              <a:t> </a:t>
            </a:r>
            <a:r>
              <a:rPr lang="en-US" sz="1000" dirty="0">
                <a:solidFill>
                  <a:srgbClr val="0000FF"/>
                </a:solidFill>
                <a:latin typeface="Consolas"/>
              </a:rPr>
              <a:t>WHEN</a:t>
            </a:r>
            <a:r>
              <a:rPr lang="en-US" sz="1000" dirty="0">
                <a:solidFill>
                  <a:srgbClr val="000000"/>
                </a:solidFill>
                <a:latin typeface="Consolas"/>
              </a:rPr>
              <a:t> </a:t>
            </a:r>
            <a:r>
              <a:rPr lang="en-US" sz="1000" dirty="0">
                <a:solidFill>
                  <a:srgbClr val="FF00FF"/>
                </a:solidFill>
                <a:latin typeface="Consolas"/>
              </a:rPr>
              <a:t>count</a:t>
            </a:r>
            <a:r>
              <a:rPr lang="en-US" sz="1000" dirty="0">
                <a:solidFill>
                  <a:srgbClr val="000000"/>
                </a:solidFill>
                <a:latin typeface="Consolas"/>
              </a:rPr>
              <a:t> </a:t>
            </a:r>
            <a:r>
              <a:rPr lang="en-US" sz="1000" dirty="0">
                <a:solidFill>
                  <a:srgbClr val="808080"/>
                </a:solidFill>
                <a:latin typeface="Consolas"/>
              </a:rPr>
              <a:t>&gt;=</a:t>
            </a:r>
            <a:r>
              <a:rPr lang="en-US" sz="1000" dirty="0">
                <a:solidFill>
                  <a:srgbClr val="000000"/>
                </a:solidFill>
                <a:latin typeface="Consolas"/>
              </a:rPr>
              <a:t> </a:t>
            </a:r>
            <a:r>
              <a:rPr lang="en-US" sz="1000" b="1" dirty="0">
                <a:solidFill>
                  <a:srgbClr val="800000"/>
                </a:solidFill>
                <a:latin typeface="Consolas"/>
              </a:rPr>
              <a:t>100000</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END</a:t>
            </a:r>
            <a:r>
              <a:rPr lang="en-US" sz="1000" dirty="0">
                <a:solidFill>
                  <a:srgbClr val="000000"/>
                </a:solidFill>
                <a:latin typeface="Consolas"/>
              </a:rPr>
              <a:t> LOOP;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INSERT</a:t>
            </a:r>
            <a:r>
              <a:rPr lang="en-US" sz="1000" dirty="0">
                <a:solidFill>
                  <a:srgbClr val="000000"/>
                </a:solidFill>
                <a:latin typeface="Consolas"/>
              </a:rPr>
              <a:t> </a:t>
            </a:r>
            <a:r>
              <a:rPr lang="en-US" sz="1000" dirty="0">
                <a:solidFill>
                  <a:srgbClr val="0000FF"/>
                </a:solidFill>
                <a:latin typeface="Consolas"/>
              </a:rPr>
              <a:t>INTO</a:t>
            </a:r>
            <a:r>
              <a:rPr lang="en-US" sz="1000" dirty="0">
                <a:solidFill>
                  <a:srgbClr val="000000"/>
                </a:solidFill>
                <a:latin typeface="Consolas"/>
              </a:rPr>
              <a:t> </a:t>
            </a:r>
            <a:r>
              <a:rPr lang="en-US" sz="1000" dirty="0" err="1">
                <a:solidFill>
                  <a:srgbClr val="000000"/>
                </a:solidFill>
                <a:latin typeface="Consolas"/>
              </a:rPr>
              <a:t>raster_file</a:t>
            </a:r>
            <a:r>
              <a:rPr lang="en-US" sz="1000" dirty="0">
                <a:solidFill>
                  <a:srgbClr val="000000"/>
                </a:solidFill>
                <a:latin typeface="Consolas"/>
              </a:rPr>
              <a:t> </a:t>
            </a: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study_data</a:t>
            </a:r>
            <a:r>
              <a:rPr lang="en-US" sz="1000" dirty="0">
                <a:solidFill>
                  <a:srgbClr val="FF0000"/>
                </a:solidFill>
                <a:latin typeface="Consolas"/>
              </a:rPr>
              <a:t>/</a:t>
            </a:r>
            <a:r>
              <a:rPr lang="en-US" sz="1000" dirty="0" err="1">
                <a:solidFill>
                  <a:srgbClr val="FF0000"/>
                </a:solidFill>
                <a:latin typeface="Consolas"/>
              </a:rPr>
              <a:t>study_name</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raster.raster</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raster; </a:t>
            </a:r>
            <a:br>
              <a:rPr lang="en-US" sz="1000" dirty="0">
                <a:solidFill>
                  <a:srgbClr val="000000"/>
                </a:solidFill>
                <a:latin typeface="Consolas"/>
              </a:rPr>
            </a:br>
            <a:r>
              <a:rPr lang="en-US" sz="1000" dirty="0">
                <a:solidFill>
                  <a:srgbClr val="000000"/>
                </a:solidFill>
                <a:latin typeface="Consolas"/>
              </a:rPr>
              <a:t>    </a:t>
            </a:r>
            <a:r>
              <a:rPr lang="en-US" sz="1000" dirty="0">
                <a:solidFill>
                  <a:srgbClr val="FF00FF"/>
                </a:solidFill>
                <a:latin typeface="Consolas"/>
              </a:rPr>
              <a:t>count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5</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LOOP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INSERT</a:t>
            </a:r>
            <a:r>
              <a:rPr lang="en-US" sz="1000" dirty="0">
                <a:solidFill>
                  <a:srgbClr val="000000"/>
                </a:solidFill>
                <a:latin typeface="Consolas"/>
              </a:rPr>
              <a:t> </a:t>
            </a:r>
            <a:r>
              <a:rPr lang="en-US" sz="1000" dirty="0">
                <a:solidFill>
                  <a:srgbClr val="0000FF"/>
                </a:solidFill>
                <a:latin typeface="Consolas"/>
              </a:rPr>
              <a:t>INTO</a:t>
            </a:r>
            <a:r>
              <a:rPr lang="en-US" sz="1000" dirty="0">
                <a:solidFill>
                  <a:srgbClr val="000000"/>
                </a:solidFill>
                <a:latin typeface="Consolas"/>
              </a:rPr>
              <a:t> </a:t>
            </a:r>
            <a:r>
              <a:rPr lang="en-US" sz="1000" dirty="0" err="1">
                <a:solidFill>
                  <a:srgbClr val="000000"/>
                </a:solidFill>
                <a:latin typeface="Consolas"/>
              </a:rPr>
              <a:t>raster_page</a:t>
            </a:r>
            <a:r>
              <a:rPr lang="en-US" sz="1000" dirty="0">
                <a:solidFill>
                  <a:srgbClr val="000000"/>
                </a:solidFill>
                <a:latin typeface="Consolas"/>
              </a:rPr>
              <a:t> </a:t>
            </a: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raster.raster</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substr</a:t>
            </a:r>
            <a:r>
              <a:rPr lang="en-US" sz="1000" dirty="0">
                <a:solidFill>
                  <a:srgbClr val="000000"/>
                </a:solidFill>
                <a:latin typeface="Consolas"/>
              </a:rPr>
              <a:t>(</a:t>
            </a:r>
            <a:r>
              <a:rPr lang="en-US" sz="1000" dirty="0" err="1">
                <a:solidFill>
                  <a:srgbClr val="000000"/>
                </a:solidFill>
                <a:latin typeface="Consolas"/>
              </a:rPr>
              <a:t>to_char</a:t>
            </a:r>
            <a:r>
              <a:rPr lang="en-US" sz="1000" dirty="0">
                <a:solidFill>
                  <a:srgbClr val="000000"/>
                </a:solidFill>
                <a:latin typeface="Consolas"/>
              </a:rPr>
              <a:t>(</a:t>
            </a:r>
            <a:r>
              <a:rPr lang="en-US" sz="1000" dirty="0">
                <a:solidFill>
                  <a:srgbClr val="FF00FF"/>
                </a:solidFill>
                <a:latin typeface="Consolas"/>
              </a:rPr>
              <a:t>count</a:t>
            </a:r>
            <a:r>
              <a:rPr lang="en-US" sz="1000" dirty="0">
                <a:solidFill>
                  <a:srgbClr val="000000"/>
                </a:solidFill>
                <a:latin typeface="Consolas"/>
              </a:rPr>
              <a:t>, </a:t>
            </a:r>
            <a:r>
              <a:rPr lang="en-US" sz="1000" dirty="0">
                <a:solidFill>
                  <a:srgbClr val="FF0000"/>
                </a:solidFill>
                <a:latin typeface="Consolas"/>
              </a:rPr>
              <a:t>'0009'</a:t>
            </a:r>
            <a:r>
              <a:rPr lang="en-US" sz="1000" dirty="0">
                <a:solidFill>
                  <a:srgbClr val="000000"/>
                </a:solidFill>
                <a:latin typeface="Consolas"/>
              </a:rPr>
              <a:t>),</a:t>
            </a:r>
            <a:r>
              <a:rPr lang="en-US" sz="1000" b="1" dirty="0">
                <a:solidFill>
                  <a:srgbClr val="800000"/>
                </a:solidFill>
                <a:latin typeface="Consolas"/>
              </a:rPr>
              <a:t>2</a:t>
            </a:r>
            <a:r>
              <a:rPr lang="en-US" sz="1000" dirty="0">
                <a:solidFill>
                  <a:srgbClr val="000000"/>
                </a:solidFill>
                <a:latin typeface="Consolas"/>
              </a:rPr>
              <a:t>,</a:t>
            </a:r>
            <a:r>
              <a:rPr lang="en-US" sz="1000" b="1" dirty="0">
                <a:solidFill>
                  <a:srgbClr val="800000"/>
                </a:solidFill>
                <a:latin typeface="Consolas"/>
              </a:rPr>
              <a:t>4</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raster; </a:t>
            </a:r>
            <a:br>
              <a:rPr lang="en-US" sz="1000" dirty="0">
                <a:solidFill>
                  <a:srgbClr val="000000"/>
                </a:solidFill>
                <a:latin typeface="Consolas"/>
              </a:rPr>
            </a:br>
            <a:r>
              <a:rPr lang="en-US" sz="1000" dirty="0">
                <a:solidFill>
                  <a:srgbClr val="000000"/>
                </a:solidFill>
                <a:latin typeface="Consolas"/>
              </a:rPr>
              <a:t>        </a:t>
            </a:r>
            <a:r>
              <a:rPr lang="en-US" sz="1000" dirty="0">
                <a:solidFill>
                  <a:srgbClr val="FF00FF"/>
                </a:solidFill>
                <a:latin typeface="Consolas"/>
              </a:rPr>
              <a:t>count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FF"/>
                </a:solidFill>
                <a:latin typeface="Consolas"/>
              </a:rPr>
              <a:t>count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1</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EXIT</a:t>
            </a:r>
            <a:r>
              <a:rPr lang="en-US" sz="1000" dirty="0">
                <a:solidFill>
                  <a:srgbClr val="000000"/>
                </a:solidFill>
                <a:latin typeface="Consolas"/>
              </a:rPr>
              <a:t> </a:t>
            </a:r>
            <a:r>
              <a:rPr lang="en-US" sz="1000" dirty="0">
                <a:solidFill>
                  <a:srgbClr val="0000FF"/>
                </a:solidFill>
                <a:latin typeface="Consolas"/>
              </a:rPr>
              <a:t>WHEN</a:t>
            </a:r>
            <a:r>
              <a:rPr lang="en-US" sz="1000" dirty="0">
                <a:solidFill>
                  <a:srgbClr val="000000"/>
                </a:solidFill>
                <a:latin typeface="Consolas"/>
              </a:rPr>
              <a:t> </a:t>
            </a:r>
            <a:r>
              <a:rPr lang="en-US" sz="1000" dirty="0">
                <a:solidFill>
                  <a:srgbClr val="FF00FF"/>
                </a:solidFill>
                <a:latin typeface="Consolas"/>
              </a:rPr>
              <a:t>count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0</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END</a:t>
            </a:r>
            <a:r>
              <a:rPr lang="en-US" sz="1000" dirty="0">
                <a:solidFill>
                  <a:srgbClr val="000000"/>
                </a:solidFill>
                <a:latin typeface="Consolas"/>
              </a:rPr>
              <a:t> LOOP; </a:t>
            </a:r>
            <a:br>
              <a:rPr lang="en-US" sz="1000" dirty="0">
                <a:solidFill>
                  <a:srgbClr val="000000"/>
                </a:solidFill>
                <a:latin typeface="Consolas"/>
              </a:rPr>
            </a:br>
            <a:r>
              <a:rPr lang="en-US" sz="1000" dirty="0">
                <a:solidFill>
                  <a:srgbClr val="0000FF"/>
                </a:solidFill>
                <a:latin typeface="Consolas"/>
              </a:rPr>
              <a:t>RETURN</a:t>
            </a:r>
            <a:r>
              <a:rPr lang="en-US" sz="1000" dirty="0">
                <a:solidFill>
                  <a:srgbClr val="000000"/>
                </a:solidFill>
                <a:latin typeface="Consolas"/>
              </a:rPr>
              <a:t> </a:t>
            </a:r>
            <a:r>
              <a:rPr lang="en-US" sz="1000" b="1" dirty="0">
                <a:solidFill>
                  <a:srgbClr val="800000"/>
                </a:solidFill>
                <a:latin typeface="Consolas"/>
              </a:rPr>
              <a:t>1</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END</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LANGUAGE </a:t>
            </a:r>
            <a:r>
              <a:rPr lang="en-US" sz="1000" dirty="0" err="1">
                <a:solidFill>
                  <a:srgbClr val="000000"/>
                </a:solidFill>
                <a:latin typeface="Consolas"/>
              </a:rPr>
              <a:t>plpgsql</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create_data</a:t>
            </a:r>
            <a:r>
              <a:rPr lang="en-US" sz="1000" dirty="0" smtClean="0">
                <a:solidFill>
                  <a:srgbClr val="000000"/>
                </a:solidFill>
                <a:latin typeface="Consolas"/>
              </a:rPr>
              <a:t>();</a:t>
            </a:r>
            <a:endParaRPr lang="en-US" sz="1000" dirty="0">
              <a:solidFill>
                <a:prstClr val="black"/>
              </a:solidFill>
              <a:latin typeface="Consolas"/>
              <a:cs typeface="Courier New" pitchFamily="49" charset="0"/>
            </a:endParaRPr>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8</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spTree>
    <p:extLst>
      <p:ext uri="{BB962C8B-B14F-4D97-AF65-F5344CB8AC3E}">
        <p14:creationId xmlns:p14="http://schemas.microsoft.com/office/powerpoint/2010/main" val="1816697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 Normal Join Looks </a:t>
            </a:r>
            <a:r>
              <a:rPr lang="en-US" dirty="0" smtClean="0"/>
              <a:t>Like: </a:t>
            </a:r>
            <a:r>
              <a:rPr lang="en-US" dirty="0" err="1" smtClean="0"/>
              <a:t>raster_page</a:t>
            </a:r>
            <a:endParaRPr lang="en-US" dirty="0"/>
          </a:p>
        </p:txBody>
      </p:sp>
      <p:sp>
        <p:nvSpPr>
          <p:cNvPr id="3" name="Content Placeholder 2"/>
          <p:cNvSpPr>
            <a:spLocks noGrp="1"/>
          </p:cNvSpPr>
          <p:nvPr>
            <p:ph sz="quarter" idx="13"/>
          </p:nvPr>
        </p:nvSpPr>
        <p:spPr/>
        <p:txBody>
          <a:bodyPr>
            <a:normAutofit fontScale="55000" lnSpcReduction="20000"/>
          </a:bodyPr>
          <a:lstStyle/>
          <a:p>
            <a:pPr marL="0" indent="0">
              <a:buNone/>
            </a:pPr>
            <a:r>
              <a:rPr lang="en-US" dirty="0"/>
              <a:t>Hash Left Join  (cost=12430.05..23339.48 rows=140556 width=88) (actual time=4334.613..4980.760 rows=540 loops=1)</a:t>
            </a:r>
          </a:p>
          <a:p>
            <a:pPr marL="0" indent="0">
              <a:buNone/>
            </a:pPr>
            <a:r>
              <a:rPr lang="en-US" dirty="0"/>
              <a:t>  Hash Cond: ((</a:t>
            </a:r>
            <a:r>
              <a:rPr lang="en-US" dirty="0" err="1"/>
              <a:t>public.raster.raster</a:t>
            </a:r>
            <a:r>
              <a:rPr lang="en-US" dirty="0"/>
              <a:t>)::text = </a:t>
            </a:r>
            <a:r>
              <a:rPr lang="en-US" dirty="0" err="1"/>
              <a:t>substr</a:t>
            </a:r>
            <a:r>
              <a:rPr lang="en-US" dirty="0"/>
              <a:t>((</a:t>
            </a:r>
            <a:r>
              <a:rPr lang="en-US" dirty="0" err="1"/>
              <a:t>raster_page.raster</a:t>
            </a:r>
            <a:r>
              <a:rPr lang="en-US" dirty="0"/>
              <a:t>)::text, 1, 11))</a:t>
            </a:r>
          </a:p>
          <a:p>
            <a:pPr marL="0" indent="0">
              <a:buNone/>
            </a:pPr>
            <a:r>
              <a:rPr lang="en-US" dirty="0"/>
              <a:t>  -&gt;  Limit  (cost=931.03..932.90 rows=100 width=40) (actual time=117.630..118.284 rows=100 loops=1)</a:t>
            </a:r>
          </a:p>
          <a:p>
            <a:pPr marL="0" indent="0">
              <a:buNone/>
            </a:pPr>
            <a:r>
              <a:rPr lang="en-US" dirty="0"/>
              <a:t>        -&gt;  </a:t>
            </a:r>
            <a:r>
              <a:rPr lang="en-US" dirty="0" err="1"/>
              <a:t>Seq</a:t>
            </a:r>
            <a:r>
              <a:rPr lang="en-US" dirty="0"/>
              <a:t> Scan on raster  (cost=0.00..1060.56 rows=56956 width=40) (actual time=0.025..65.829 rows=50100 loops=1)</a:t>
            </a:r>
          </a:p>
          <a:p>
            <a:pPr marL="0" indent="0">
              <a:buNone/>
            </a:pPr>
            <a:r>
              <a:rPr lang="en-US" dirty="0"/>
              <a:t>  -&gt;  Hash  (cost=5514.12..5514.12 rows=281112 width=48) (actual time=4215.010..4215.010 rows=500000 loops=1)</a:t>
            </a:r>
          </a:p>
          <a:p>
            <a:pPr marL="0" indent="0">
              <a:buNone/>
            </a:pPr>
            <a:r>
              <a:rPr lang="en-US" dirty="0"/>
              <a:t>        -&gt;  </a:t>
            </a:r>
            <a:r>
              <a:rPr lang="en-US" dirty="0" err="1"/>
              <a:t>Seq</a:t>
            </a:r>
            <a:r>
              <a:rPr lang="en-US" dirty="0"/>
              <a:t> Scan on </a:t>
            </a:r>
            <a:r>
              <a:rPr lang="en-US" dirty="0" err="1"/>
              <a:t>raster_page</a:t>
            </a:r>
            <a:r>
              <a:rPr lang="en-US" dirty="0"/>
              <a:t>  (cost=0.00..5514.12 rows=281112 width=48) (actual time=0.028..1001.646 rows=500000 loops=1)</a:t>
            </a:r>
          </a:p>
          <a:p>
            <a:pPr marL="0" indent="0">
              <a:buNone/>
            </a:pPr>
            <a:endParaRPr lang="en-US" dirty="0"/>
          </a:p>
          <a:p>
            <a:pPr marL="0" indent="0">
              <a:buNone/>
            </a:pPr>
            <a:r>
              <a:rPr lang="en-US" dirty="0"/>
              <a:t>Total runtime: 4982.527 </a:t>
            </a:r>
            <a:r>
              <a:rPr lang="en-US" dirty="0" err="1"/>
              <a:t>ms</a:t>
            </a:r>
            <a:r>
              <a:rPr lang="en-US" dirty="0"/>
              <a:t> </a:t>
            </a:r>
          </a:p>
          <a:p>
            <a:pPr marL="0" indent="0">
              <a:buNone/>
            </a:pPr>
            <a:r>
              <a:rPr lang="en-US" dirty="0"/>
              <a:t>Total runtime: 4.982527 s </a:t>
            </a:r>
          </a:p>
          <a:p>
            <a:pPr marL="0" indent="0">
              <a:buNone/>
            </a:pPr>
            <a:endParaRPr lang="en-US" dirty="0"/>
          </a:p>
        </p:txBody>
      </p:sp>
      <p:sp>
        <p:nvSpPr>
          <p:cNvPr id="4" name="Content Placeholder 3"/>
          <p:cNvSpPr>
            <a:spLocks noGrp="1"/>
          </p:cNvSpPr>
          <p:nvPr>
            <p:ph sz="quarter" idx="14"/>
          </p:nvPr>
        </p:nvSpPr>
        <p:spPr/>
        <p:txBody>
          <a:bodyPr>
            <a:normAutofit/>
          </a:bodyPr>
          <a:lstStyle/>
          <a:p>
            <a:pPr marL="0" lvl="0" indent="0">
              <a:spcAft>
                <a:spcPts val="0"/>
              </a:spcAft>
              <a:buNone/>
            </a:pPr>
            <a:r>
              <a:rPr lang="en-US" sz="1000" dirty="0">
                <a:solidFill>
                  <a:srgbClr val="0000FF"/>
                </a:solidFill>
                <a:latin typeface="Consolas"/>
              </a:rPr>
              <a:t>SELECT</a:t>
            </a:r>
            <a:r>
              <a:rPr lang="en-US" sz="1000" dirty="0">
                <a:solidFill>
                  <a:srgbClr val="000000"/>
                </a:solidFill>
                <a:latin typeface="Consolas"/>
              </a:rPr>
              <a:t> raster.</a:t>
            </a:r>
            <a:r>
              <a:rPr lang="en-US" sz="1000" dirty="0">
                <a:solidFill>
                  <a:srgbClr val="808080"/>
                </a:solidFill>
                <a:latin typeface="Consolas"/>
              </a:rPr>
              <a:t>*</a:t>
            </a:r>
            <a:r>
              <a:rPr lang="en-US" sz="1000" dirty="0">
                <a:solidFill>
                  <a:srgbClr val="000000"/>
                </a:solidFill>
                <a:latin typeface="Consolas"/>
              </a:rPr>
              <a:t>, raster_page.</a:t>
            </a:r>
            <a:r>
              <a:rPr lang="en-US" sz="1000" dirty="0">
                <a:solidFill>
                  <a:srgbClr val="808080"/>
                </a:solidFill>
                <a:latin typeface="Consolas"/>
              </a:rPr>
              <a:t>*</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FF"/>
                </a:solidFill>
                <a:latin typeface="Consolas"/>
              </a:rPr>
              <a:t>FROM</a:t>
            </a:r>
            <a:r>
              <a:rPr lang="en-US" sz="1000" dirty="0" smtClean="0">
                <a:solidFill>
                  <a:srgbClr val="000000"/>
                </a:solidFill>
                <a:latin typeface="Consolas"/>
              </a:rPr>
              <a:t>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SELECT</a:t>
            </a:r>
            <a:r>
              <a:rPr lang="en-US" sz="1000" dirty="0" smtClean="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raster OFFSET </a:t>
            </a:r>
            <a:r>
              <a:rPr lang="en-US" sz="1000" b="1" dirty="0">
                <a:solidFill>
                  <a:srgbClr val="800000"/>
                </a:solidFill>
                <a:latin typeface="Consolas"/>
              </a:rPr>
              <a:t>50000</a:t>
            </a:r>
            <a:r>
              <a:rPr lang="en-US" sz="1000" dirty="0">
                <a:solidFill>
                  <a:srgbClr val="000000"/>
                </a:solidFill>
                <a:latin typeface="Consolas"/>
              </a:rPr>
              <a:t> LIMIT </a:t>
            </a:r>
            <a:r>
              <a:rPr lang="en-US" sz="1000" b="1" dirty="0" smtClean="0">
                <a:solidFill>
                  <a:srgbClr val="800000"/>
                </a:solidFill>
                <a:latin typeface="Consolas"/>
              </a:rPr>
              <a:t>100</a:t>
            </a:r>
            <a:br>
              <a:rPr lang="en-US" sz="1000" b="1" dirty="0" smtClean="0">
                <a:solidFill>
                  <a:srgbClr val="800000"/>
                </a:solidFill>
                <a:latin typeface="Consolas"/>
              </a:rPr>
            </a:br>
            <a:r>
              <a:rPr lang="en-US" sz="1000" dirty="0" smtClean="0">
                <a:solidFill>
                  <a:srgbClr val="000000"/>
                </a:solidFill>
                <a:latin typeface="Consolas"/>
              </a:rPr>
              <a:t>) raster</a:t>
            </a:r>
            <a:br>
              <a:rPr lang="en-US" sz="1000" dirty="0" smtClean="0">
                <a:solidFill>
                  <a:srgbClr val="000000"/>
                </a:solidFill>
                <a:latin typeface="Consolas"/>
              </a:rPr>
            </a:br>
            <a:r>
              <a:rPr lang="en-US" sz="1000" dirty="0" smtClean="0">
                <a:solidFill>
                  <a:srgbClr val="808080"/>
                </a:solidFill>
                <a:latin typeface="Consolas"/>
              </a:rPr>
              <a:t>LEFT</a:t>
            </a:r>
            <a:r>
              <a:rPr lang="en-US" sz="1000" dirty="0" smtClean="0">
                <a:solidFill>
                  <a:srgbClr val="000000"/>
                </a:solidFill>
                <a:latin typeface="Consolas"/>
              </a:rPr>
              <a:t> </a:t>
            </a:r>
            <a:r>
              <a:rPr lang="en-US" sz="1000" dirty="0">
                <a:solidFill>
                  <a:srgbClr val="808080"/>
                </a:solidFill>
                <a:latin typeface="Consolas"/>
              </a:rPr>
              <a:t>JOIN</a:t>
            </a:r>
            <a:r>
              <a:rPr lang="en-US" sz="1000" dirty="0">
                <a:solidFill>
                  <a:srgbClr val="000000"/>
                </a:solidFill>
                <a:latin typeface="Consolas"/>
              </a:rPr>
              <a:t> </a:t>
            </a:r>
            <a:r>
              <a:rPr lang="en-US" sz="1000" dirty="0" err="1">
                <a:solidFill>
                  <a:srgbClr val="000000"/>
                </a:solidFill>
                <a:latin typeface="Consolas"/>
              </a:rPr>
              <a:t>raster_page</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ON</a:t>
            </a:r>
            <a:r>
              <a:rPr lang="en-US" sz="1000" dirty="0" smtClean="0">
                <a:solidFill>
                  <a:srgbClr val="000000"/>
                </a:solidFill>
                <a:latin typeface="Consolas"/>
              </a:rPr>
              <a:t> </a:t>
            </a:r>
            <a:r>
              <a:rPr lang="en-US" sz="1000" dirty="0" err="1">
                <a:solidFill>
                  <a:srgbClr val="000000"/>
                </a:solidFill>
                <a:latin typeface="Consolas"/>
              </a:rPr>
              <a:t>raster.raster</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substr</a:t>
            </a:r>
            <a:r>
              <a:rPr lang="en-US" sz="1000" dirty="0">
                <a:solidFill>
                  <a:srgbClr val="000000"/>
                </a:solidFill>
                <a:latin typeface="Consolas"/>
              </a:rPr>
              <a:t>(</a:t>
            </a:r>
            <a:r>
              <a:rPr lang="en-US" sz="1000" dirty="0" err="1">
                <a:solidFill>
                  <a:srgbClr val="000000"/>
                </a:solidFill>
                <a:latin typeface="Consolas"/>
              </a:rPr>
              <a:t>raster_page.raster</a:t>
            </a:r>
            <a:r>
              <a:rPr lang="en-US" sz="1000" dirty="0">
                <a:solidFill>
                  <a:srgbClr val="000000"/>
                </a:solidFill>
                <a:latin typeface="Consolas"/>
              </a:rPr>
              <a:t>, </a:t>
            </a:r>
            <a:r>
              <a:rPr lang="en-US" sz="1000" b="1" dirty="0">
                <a:solidFill>
                  <a:srgbClr val="800000"/>
                </a:solidFill>
                <a:latin typeface="Consolas"/>
              </a:rPr>
              <a:t>1</a:t>
            </a:r>
            <a:r>
              <a:rPr lang="en-US" sz="1000" dirty="0">
                <a:solidFill>
                  <a:srgbClr val="000000"/>
                </a:solidFill>
                <a:latin typeface="Consolas"/>
              </a:rPr>
              <a:t>, </a:t>
            </a:r>
            <a:r>
              <a:rPr lang="en-US" sz="1000" b="1" dirty="0">
                <a:solidFill>
                  <a:srgbClr val="800000"/>
                </a:solidFill>
                <a:latin typeface="Consolas"/>
              </a:rPr>
              <a:t>11</a:t>
            </a:r>
            <a:r>
              <a:rPr lang="en-US" sz="1000" dirty="0">
                <a:solidFill>
                  <a:srgbClr val="000000"/>
                </a:solidFill>
                <a:latin typeface="Consolas"/>
              </a:rPr>
              <a:t>); </a:t>
            </a:r>
            <a:endParaRPr lang="en-US" sz="1000" dirty="0">
              <a:solidFill>
                <a:prstClr val="black"/>
              </a:solidFill>
              <a:latin typeface="Consolas"/>
            </a:endParaRPr>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9</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647950"/>
            <a:ext cx="3498850"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8583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 Normal Join Looks </a:t>
            </a:r>
            <a:r>
              <a:rPr lang="en-US" dirty="0" smtClean="0"/>
              <a:t>Like: </a:t>
            </a:r>
            <a:r>
              <a:rPr lang="en-US" dirty="0" err="1" smtClean="0"/>
              <a:t>raster_file</a:t>
            </a:r>
            <a:endParaRPr lang="en-US" dirty="0"/>
          </a:p>
        </p:txBody>
      </p:sp>
      <p:sp>
        <p:nvSpPr>
          <p:cNvPr id="3" name="Content Placeholder 2"/>
          <p:cNvSpPr>
            <a:spLocks noGrp="1"/>
          </p:cNvSpPr>
          <p:nvPr>
            <p:ph sz="quarter" idx="13"/>
          </p:nvPr>
        </p:nvSpPr>
        <p:spPr/>
        <p:txBody>
          <a:bodyPr>
            <a:normAutofit fontScale="47500" lnSpcReduction="20000"/>
          </a:bodyPr>
          <a:lstStyle/>
          <a:p>
            <a:pPr marL="0" indent="0">
              <a:buNone/>
            </a:pPr>
            <a:r>
              <a:rPr lang="en-US" dirty="0"/>
              <a:t>Hash Left Join  (cost=4516.50..10754.24 rows=50000 width=75) (actual time=1309.087..1445.892 rows=109 loops=1)</a:t>
            </a:r>
          </a:p>
          <a:p>
            <a:pPr marL="0" indent="0">
              <a:buNone/>
            </a:pPr>
            <a:r>
              <a:rPr lang="en-US" dirty="0"/>
              <a:t>  Hash Cond: ((</a:t>
            </a:r>
            <a:r>
              <a:rPr lang="en-US" dirty="0" err="1"/>
              <a:t>public.raster.raster</a:t>
            </a:r>
            <a:r>
              <a:rPr lang="en-US" dirty="0"/>
              <a:t>)::text = </a:t>
            </a:r>
            <a:r>
              <a:rPr lang="en-US" dirty="0" err="1"/>
              <a:t>substr</a:t>
            </a:r>
            <a:r>
              <a:rPr lang="en-US" dirty="0"/>
              <a:t>((</a:t>
            </a:r>
            <a:r>
              <a:rPr lang="en-US" dirty="0" err="1"/>
              <a:t>raster_file.raster</a:t>
            </a:r>
            <a:r>
              <a:rPr lang="en-US" dirty="0"/>
              <a:t>)::text, (length((</a:t>
            </a:r>
            <a:r>
              <a:rPr lang="en-US" dirty="0" err="1"/>
              <a:t>raster_file.raster</a:t>
            </a:r>
            <a:r>
              <a:rPr lang="en-US" dirty="0"/>
              <a:t>)::text) - 10), 11))</a:t>
            </a:r>
          </a:p>
          <a:p>
            <a:pPr marL="0" indent="0">
              <a:buNone/>
            </a:pPr>
            <a:r>
              <a:rPr lang="en-US" dirty="0"/>
              <a:t>  -&gt;  Limit  (cost=745.50..746.99 rows=100 width=12) (actual time=128.356..129.015 rows=100 loops=1)</a:t>
            </a:r>
          </a:p>
          <a:p>
            <a:pPr marL="0" indent="0">
              <a:buNone/>
            </a:pPr>
            <a:r>
              <a:rPr lang="en-US" dirty="0"/>
              <a:t>        -&gt;  </a:t>
            </a:r>
            <a:r>
              <a:rPr lang="en-US" dirty="0" err="1"/>
              <a:t>Seq</a:t>
            </a:r>
            <a:r>
              <a:rPr lang="en-US" dirty="0"/>
              <a:t> Scan on raster  (cost=0.00..1491.00 rows=100000 width=12) (actual time=0.025..75.858 rows=50100 loops=1)</a:t>
            </a:r>
          </a:p>
          <a:p>
            <a:pPr marL="0" indent="0">
              <a:buNone/>
            </a:pPr>
            <a:r>
              <a:rPr lang="en-US" dirty="0"/>
              <a:t>  -&gt;  Hash  (cost=1788.00..1788.00 rows=100000 width=35) (actual time=1180.239..1180.239 rows=100000 loops=1)</a:t>
            </a:r>
          </a:p>
          <a:p>
            <a:pPr marL="0" indent="0">
              <a:buNone/>
            </a:pPr>
            <a:r>
              <a:rPr lang="en-US" dirty="0"/>
              <a:t>        -&gt;  </a:t>
            </a:r>
            <a:r>
              <a:rPr lang="en-US" dirty="0" err="1"/>
              <a:t>Seq</a:t>
            </a:r>
            <a:r>
              <a:rPr lang="en-US" dirty="0"/>
              <a:t> Scan on </a:t>
            </a:r>
            <a:r>
              <a:rPr lang="en-US" dirty="0" err="1"/>
              <a:t>raster_file</a:t>
            </a:r>
            <a:r>
              <a:rPr lang="en-US" dirty="0"/>
              <a:t>  (cost=0.00..1788.00 rows=100000 width=35) (actual time=0.141..222.528 rows=100000 loops=1)</a:t>
            </a:r>
          </a:p>
          <a:p>
            <a:pPr marL="0" indent="0">
              <a:buNone/>
            </a:pPr>
            <a:endParaRPr lang="en-US" dirty="0"/>
          </a:p>
          <a:p>
            <a:pPr marL="0" indent="0">
              <a:buNone/>
            </a:pPr>
            <a:r>
              <a:rPr lang="en-US" dirty="0"/>
              <a:t>Total runtime: 1446.589 </a:t>
            </a:r>
            <a:r>
              <a:rPr lang="en-US" dirty="0" err="1"/>
              <a:t>ms</a:t>
            </a:r>
            <a:endParaRPr lang="en-US" dirty="0"/>
          </a:p>
          <a:p>
            <a:pPr marL="0" indent="0">
              <a:buNone/>
            </a:pPr>
            <a:r>
              <a:rPr lang="en-US" dirty="0"/>
              <a:t>Total runtime: 1.446589 s </a:t>
            </a:r>
          </a:p>
        </p:txBody>
      </p:sp>
      <p:sp>
        <p:nvSpPr>
          <p:cNvPr id="4" name="Content Placeholder 3"/>
          <p:cNvSpPr>
            <a:spLocks noGrp="1"/>
          </p:cNvSpPr>
          <p:nvPr>
            <p:ph sz="quarter" idx="14"/>
          </p:nvPr>
        </p:nvSpPr>
        <p:spPr/>
        <p:txBody>
          <a:bodyPr>
            <a:normAutofit/>
          </a:bodyPr>
          <a:lstStyle/>
          <a:p>
            <a:pPr marL="0" lvl="0" indent="0">
              <a:spcAft>
                <a:spcPts val="0"/>
              </a:spcAft>
              <a:buNone/>
            </a:pPr>
            <a:r>
              <a:rPr lang="en-US" sz="1000" dirty="0">
                <a:solidFill>
                  <a:srgbClr val="0000FF"/>
                </a:solidFill>
                <a:latin typeface="Consolas"/>
              </a:rPr>
              <a:t>SELECT</a:t>
            </a:r>
            <a:r>
              <a:rPr lang="en-US" sz="1000" dirty="0">
                <a:solidFill>
                  <a:srgbClr val="000000"/>
                </a:solidFill>
                <a:latin typeface="Consolas"/>
              </a:rPr>
              <a:t> raster.</a:t>
            </a:r>
            <a:r>
              <a:rPr lang="en-US" sz="1000" dirty="0">
                <a:solidFill>
                  <a:srgbClr val="808080"/>
                </a:solidFill>
                <a:latin typeface="Consolas"/>
              </a:rPr>
              <a:t>*</a:t>
            </a:r>
            <a:r>
              <a:rPr lang="en-US" sz="1000" dirty="0">
                <a:solidFill>
                  <a:srgbClr val="000000"/>
                </a:solidFill>
                <a:latin typeface="Consolas"/>
              </a:rPr>
              <a:t>, raster_file.</a:t>
            </a:r>
            <a:r>
              <a:rPr lang="en-US" sz="1000" dirty="0">
                <a:solidFill>
                  <a:srgbClr val="808080"/>
                </a:solidFill>
                <a:latin typeface="Consolas"/>
              </a:rPr>
              <a:t>*</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FF"/>
                </a:solidFill>
                <a:latin typeface="Consolas"/>
              </a:rPr>
              <a:t>FROM</a:t>
            </a:r>
            <a:r>
              <a:rPr lang="en-US" sz="1000" dirty="0" smtClean="0">
                <a:solidFill>
                  <a:srgbClr val="000000"/>
                </a:solidFill>
                <a:latin typeface="Consolas"/>
              </a:rPr>
              <a:t>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SELECT</a:t>
            </a:r>
            <a:r>
              <a:rPr lang="en-US" sz="1000" dirty="0" smtClean="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raster OFFSET </a:t>
            </a:r>
            <a:r>
              <a:rPr lang="en-US" sz="1000" b="1" dirty="0">
                <a:solidFill>
                  <a:srgbClr val="800000"/>
                </a:solidFill>
                <a:latin typeface="Consolas"/>
              </a:rPr>
              <a:t>50000</a:t>
            </a:r>
            <a:r>
              <a:rPr lang="en-US" sz="1000" dirty="0">
                <a:solidFill>
                  <a:srgbClr val="000000"/>
                </a:solidFill>
                <a:latin typeface="Consolas"/>
              </a:rPr>
              <a:t> LIMIT </a:t>
            </a:r>
            <a:r>
              <a:rPr lang="en-US" sz="1000" b="1" dirty="0" smtClean="0">
                <a:solidFill>
                  <a:srgbClr val="800000"/>
                </a:solidFill>
                <a:latin typeface="Consolas"/>
              </a:rPr>
              <a:t>100</a:t>
            </a:r>
            <a:br>
              <a:rPr lang="en-US" sz="1000" b="1" dirty="0" smtClean="0">
                <a:solidFill>
                  <a:srgbClr val="800000"/>
                </a:solidFill>
                <a:latin typeface="Consolas"/>
              </a:rPr>
            </a:br>
            <a:r>
              <a:rPr lang="en-US" sz="1000" dirty="0" smtClean="0">
                <a:solidFill>
                  <a:srgbClr val="000000"/>
                </a:solidFill>
                <a:latin typeface="Consolas"/>
              </a:rPr>
              <a:t>) </a:t>
            </a:r>
            <a:r>
              <a:rPr lang="en-US" sz="1000" dirty="0">
                <a:solidFill>
                  <a:srgbClr val="000000"/>
                </a:solidFill>
                <a:latin typeface="Consolas"/>
              </a:rPr>
              <a:t>raster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808080"/>
                </a:solidFill>
                <a:latin typeface="Consolas"/>
              </a:rPr>
              <a:t>LEFT</a:t>
            </a:r>
            <a:r>
              <a:rPr lang="en-US" sz="1000" dirty="0" smtClean="0">
                <a:solidFill>
                  <a:srgbClr val="000000"/>
                </a:solidFill>
                <a:latin typeface="Consolas"/>
              </a:rPr>
              <a:t> </a:t>
            </a:r>
            <a:r>
              <a:rPr lang="en-US" sz="1000" dirty="0">
                <a:solidFill>
                  <a:srgbClr val="808080"/>
                </a:solidFill>
                <a:latin typeface="Consolas"/>
              </a:rPr>
              <a:t>JOIN</a:t>
            </a:r>
            <a:r>
              <a:rPr lang="en-US" sz="1000" dirty="0">
                <a:solidFill>
                  <a:srgbClr val="000000"/>
                </a:solidFill>
                <a:latin typeface="Consolas"/>
              </a:rPr>
              <a:t> </a:t>
            </a:r>
            <a:r>
              <a:rPr lang="en-US" sz="1000" dirty="0" err="1">
                <a:solidFill>
                  <a:srgbClr val="000000"/>
                </a:solidFill>
                <a:latin typeface="Consolas"/>
              </a:rPr>
              <a:t>raster_file</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ON</a:t>
            </a:r>
            <a:r>
              <a:rPr lang="en-US" sz="1000" dirty="0" smtClean="0">
                <a:solidFill>
                  <a:srgbClr val="000000"/>
                </a:solidFill>
                <a:latin typeface="Consolas"/>
              </a:rPr>
              <a:t> </a:t>
            </a:r>
            <a:r>
              <a:rPr lang="en-US" sz="1000" dirty="0" err="1">
                <a:solidFill>
                  <a:srgbClr val="000000"/>
                </a:solidFill>
                <a:latin typeface="Consolas"/>
              </a:rPr>
              <a:t>raster.raster</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substr</a:t>
            </a:r>
            <a:r>
              <a:rPr lang="en-US" sz="1000" dirty="0">
                <a:solidFill>
                  <a:srgbClr val="000000"/>
                </a:solidFill>
                <a:latin typeface="Consolas"/>
              </a:rPr>
              <a:t>(</a:t>
            </a:r>
            <a:r>
              <a:rPr lang="en-US" sz="1000" dirty="0" err="1">
                <a:solidFill>
                  <a:srgbClr val="000000"/>
                </a:solidFill>
                <a:latin typeface="Consolas"/>
              </a:rPr>
              <a:t>raster_file.raster</a:t>
            </a:r>
            <a:r>
              <a:rPr lang="en-US" sz="1000" dirty="0" smtClean="0">
                <a:solidFill>
                  <a:srgbClr val="000000"/>
                </a:solidFill>
                <a:latin typeface="Consolas"/>
              </a:rPr>
              <a:t>,</a:t>
            </a:r>
            <a:br>
              <a:rPr lang="en-US" sz="1000" dirty="0" smtClean="0">
                <a:solidFill>
                  <a:srgbClr val="000000"/>
                </a:solidFill>
                <a:latin typeface="Consolas"/>
              </a:rPr>
            </a:br>
            <a:r>
              <a:rPr lang="en-US" sz="1000" dirty="0" smtClean="0">
                <a:solidFill>
                  <a:srgbClr val="000000"/>
                </a:solidFill>
                <a:latin typeface="Consolas"/>
              </a:rPr>
              <a:t>        length(</a:t>
            </a:r>
            <a:r>
              <a:rPr lang="en-US" sz="1000" dirty="0" err="1" smtClean="0">
                <a:solidFill>
                  <a:srgbClr val="000000"/>
                </a:solidFill>
                <a:latin typeface="Consolas"/>
              </a:rPr>
              <a:t>raster_file.raster</a:t>
            </a:r>
            <a:r>
              <a:rPr lang="en-US" sz="1000" dirty="0">
                <a:solidFill>
                  <a:srgbClr val="000000"/>
                </a:solidFill>
                <a:latin typeface="Consolas"/>
              </a:rPr>
              <a:t>)</a:t>
            </a:r>
            <a:r>
              <a:rPr lang="en-US" sz="1000" dirty="0">
                <a:solidFill>
                  <a:srgbClr val="808080"/>
                </a:solidFill>
                <a:latin typeface="Consolas"/>
              </a:rPr>
              <a:t>-</a:t>
            </a:r>
            <a:r>
              <a:rPr lang="en-US" sz="1000" b="1" dirty="0">
                <a:solidFill>
                  <a:srgbClr val="800000"/>
                </a:solidFill>
                <a:latin typeface="Consolas"/>
              </a:rPr>
              <a:t>10</a:t>
            </a:r>
            <a:r>
              <a:rPr lang="en-US" sz="1000" dirty="0">
                <a:solidFill>
                  <a:srgbClr val="000000"/>
                </a:solidFill>
                <a:latin typeface="Consolas"/>
              </a:rPr>
              <a:t>, </a:t>
            </a:r>
            <a:r>
              <a:rPr lang="en-US" sz="1000" b="1" dirty="0">
                <a:solidFill>
                  <a:srgbClr val="800000"/>
                </a:solidFill>
                <a:latin typeface="Consolas"/>
              </a:rPr>
              <a:t>11</a:t>
            </a:r>
            <a:r>
              <a:rPr lang="en-US" sz="1000" dirty="0">
                <a:solidFill>
                  <a:srgbClr val="000000"/>
                </a:solidFill>
                <a:latin typeface="Consolas"/>
              </a:rPr>
              <a:t>); </a:t>
            </a:r>
            <a:endParaRPr lang="en-US" sz="1000" dirty="0">
              <a:solidFill>
                <a:prstClr val="black"/>
              </a:solidFill>
              <a:latin typeface="Consolas"/>
            </a:endParaRPr>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10</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028950"/>
            <a:ext cx="3444875" cy="1493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9121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Adding the Indexes</a:t>
            </a:r>
          </a:p>
        </p:txBody>
      </p:sp>
      <p:sp>
        <p:nvSpPr>
          <p:cNvPr id="3" name="Content Placeholder 2"/>
          <p:cNvSpPr>
            <a:spLocks noGrp="1"/>
          </p:cNvSpPr>
          <p:nvPr>
            <p:ph sz="quarter" idx="13"/>
          </p:nvPr>
        </p:nvSpPr>
        <p:spPr>
          <a:xfrm>
            <a:off x="457200" y="1485900"/>
            <a:ext cx="4495800" cy="3086100"/>
          </a:xfrm>
        </p:spPr>
        <p:txBody>
          <a:bodyPr>
            <a:normAutofit/>
          </a:bodyPr>
          <a:lstStyle/>
          <a:p>
            <a:pPr marL="0" lvl="0" indent="0">
              <a:spcAft>
                <a:spcPts val="0"/>
              </a:spcAft>
              <a:buNone/>
            </a:pPr>
            <a:r>
              <a:rPr lang="en-US" sz="1400" dirty="0">
                <a:solidFill>
                  <a:srgbClr val="0000FF"/>
                </a:solidFill>
                <a:latin typeface="Consolas"/>
              </a:rPr>
              <a:t>CREATE</a:t>
            </a:r>
            <a:r>
              <a:rPr lang="en-US" sz="1400" dirty="0">
                <a:solidFill>
                  <a:srgbClr val="000000"/>
                </a:solidFill>
                <a:latin typeface="Consolas"/>
              </a:rPr>
              <a:t> </a:t>
            </a:r>
            <a:r>
              <a:rPr lang="en-US" sz="1400" dirty="0">
                <a:solidFill>
                  <a:srgbClr val="0000FF"/>
                </a:solidFill>
                <a:latin typeface="Consolas"/>
              </a:rPr>
              <a:t>INDEX</a:t>
            </a:r>
            <a:r>
              <a:rPr lang="en-US" sz="1400" dirty="0">
                <a:solidFill>
                  <a:srgbClr val="000000"/>
                </a:solidFill>
                <a:latin typeface="Consolas"/>
              </a:rPr>
              <a:t> </a:t>
            </a:r>
            <a:r>
              <a:rPr lang="en-US" sz="1400" dirty="0">
                <a:solidFill>
                  <a:srgbClr val="FF0000"/>
                </a:solidFill>
                <a:latin typeface="Consolas"/>
              </a:rPr>
              <a:t>[ name ]</a:t>
            </a:r>
            <a:r>
              <a:rPr lang="en-US" sz="1400" dirty="0">
                <a:solidFill>
                  <a:srgbClr val="000000"/>
                </a:solidFill>
                <a:latin typeface="Consolas"/>
              </a:rPr>
              <a:t> </a:t>
            </a:r>
            <a:r>
              <a:rPr lang="en-US" sz="1400" dirty="0">
                <a:solidFill>
                  <a:srgbClr val="0000FF"/>
                </a:solidFill>
                <a:latin typeface="Consolas"/>
              </a:rPr>
              <a:t>ON</a:t>
            </a:r>
            <a:r>
              <a:rPr lang="en-US" sz="1400" dirty="0">
                <a:solidFill>
                  <a:srgbClr val="000000"/>
                </a:solidFill>
                <a:latin typeface="Consolas"/>
              </a:rPr>
              <a:t> </a:t>
            </a:r>
            <a:r>
              <a:rPr lang="en-US" sz="1400" dirty="0">
                <a:solidFill>
                  <a:srgbClr val="0000FF"/>
                </a:solidFill>
                <a:latin typeface="Consolas"/>
              </a:rPr>
              <a:t>table</a:t>
            </a:r>
            <a:r>
              <a:rPr lang="en-US" sz="1400" dirty="0">
                <a:solidFill>
                  <a:srgbClr val="000000"/>
                </a:solidFill>
                <a:latin typeface="Consolas"/>
              </a:rPr>
              <a:t> ( </a:t>
            </a:r>
            <a:r>
              <a:rPr lang="en-US" sz="1400" dirty="0" smtClean="0">
                <a:solidFill>
                  <a:srgbClr val="000000"/>
                </a:solidFill>
                <a:latin typeface="Consolas"/>
              </a:rPr>
              <a:t>expression </a:t>
            </a:r>
            <a:r>
              <a:rPr lang="en-US" sz="1400" dirty="0">
                <a:solidFill>
                  <a:srgbClr val="000000"/>
                </a:solidFill>
                <a:latin typeface="Consolas"/>
              </a:rPr>
              <a:t>) </a:t>
            </a:r>
            <a:br>
              <a:rPr lang="en-US" sz="1400" dirty="0">
                <a:solidFill>
                  <a:srgbClr val="000000"/>
                </a:solidFill>
                <a:latin typeface="Consolas"/>
              </a:rPr>
            </a:br>
            <a:endParaRPr lang="en-US" sz="1400" dirty="0">
              <a:solidFill>
                <a:prstClr val="black"/>
              </a:solidFill>
              <a:latin typeface="Consolas"/>
              <a:cs typeface="Courier New" pitchFamily="49" charset="0"/>
            </a:endParaRPr>
          </a:p>
          <a:p>
            <a:pPr marL="0" lvl="0" indent="0">
              <a:spcAft>
                <a:spcPts val="0"/>
              </a:spcAft>
              <a:buNone/>
            </a:pPr>
            <a:r>
              <a:rPr lang="en-US" sz="1400" b="1" dirty="0">
                <a:solidFill>
                  <a:prstClr val="black"/>
                </a:solidFill>
                <a:cs typeface="Courier New" pitchFamily="49" charset="0"/>
              </a:rPr>
              <a:t>expression</a:t>
            </a:r>
          </a:p>
          <a:p>
            <a:pPr marL="0" lvl="0" indent="0">
              <a:spcAft>
                <a:spcPts val="0"/>
              </a:spcAft>
              <a:buNone/>
            </a:pPr>
            <a:endParaRPr lang="en-US" sz="1400" dirty="0">
              <a:solidFill>
                <a:prstClr val="black"/>
              </a:solidFill>
              <a:cs typeface="Courier New" pitchFamily="49" charset="0"/>
            </a:endParaRPr>
          </a:p>
          <a:p>
            <a:pPr marL="0" lvl="0" indent="0">
              <a:spcAft>
                <a:spcPts val="0"/>
              </a:spcAft>
              <a:buNone/>
            </a:pPr>
            <a:r>
              <a:rPr lang="en-US" sz="1400" dirty="0" smtClean="0">
                <a:solidFill>
                  <a:prstClr val="black"/>
                </a:solidFill>
                <a:cs typeface="Courier New" pitchFamily="49" charset="0"/>
              </a:rPr>
              <a:t>An </a:t>
            </a:r>
            <a:r>
              <a:rPr lang="en-US" sz="1400" dirty="0">
                <a:solidFill>
                  <a:prstClr val="black"/>
                </a:solidFill>
                <a:cs typeface="Courier New" pitchFamily="49" charset="0"/>
              </a:rPr>
              <a:t>expression based on one or more columns of the </a:t>
            </a:r>
            <a:r>
              <a:rPr lang="en-US" sz="1400" dirty="0" smtClean="0">
                <a:solidFill>
                  <a:prstClr val="black"/>
                </a:solidFill>
                <a:cs typeface="Courier New" pitchFamily="49" charset="0"/>
              </a:rPr>
              <a:t>table</a:t>
            </a:r>
            <a:r>
              <a:rPr lang="en-US" sz="1400" dirty="0">
                <a:solidFill>
                  <a:prstClr val="black"/>
                </a:solidFill>
                <a:cs typeface="Courier New" pitchFamily="49" charset="0"/>
              </a:rPr>
              <a:t>. The expression usually must be written with surrounding parentheses, as shown in the syntax. However, the parentheses can be omitted if the expression has the form of a function call</a:t>
            </a:r>
            <a:r>
              <a:rPr lang="en-US" sz="1400" dirty="0" smtClean="0">
                <a:solidFill>
                  <a:prstClr val="black"/>
                </a:solidFill>
                <a:cs typeface="Courier New" pitchFamily="49" charset="0"/>
              </a:rPr>
              <a:t>.</a:t>
            </a:r>
            <a:endParaRPr lang="en-US" sz="1400" dirty="0">
              <a:solidFill>
                <a:prstClr val="black"/>
              </a:solidFill>
              <a:cs typeface="Courier New" pitchFamily="49" charset="0"/>
            </a:endParaRPr>
          </a:p>
        </p:txBody>
      </p:sp>
      <p:sp>
        <p:nvSpPr>
          <p:cNvPr id="4" name="Content Placeholder 3"/>
          <p:cNvSpPr>
            <a:spLocks noGrp="1"/>
          </p:cNvSpPr>
          <p:nvPr>
            <p:ph sz="quarter" idx="14"/>
          </p:nvPr>
        </p:nvSpPr>
        <p:spPr>
          <a:xfrm>
            <a:off x="5105400" y="1485900"/>
            <a:ext cx="3581400" cy="3086100"/>
          </a:xfrm>
        </p:spPr>
        <p:txBody>
          <a:bodyPr>
            <a:normAutofit/>
          </a:bodyPr>
          <a:lstStyle/>
          <a:p>
            <a:pPr marL="0" indent="0">
              <a:buNone/>
            </a:pPr>
            <a:r>
              <a:rPr lang="en-US" sz="1000" dirty="0">
                <a:solidFill>
                  <a:srgbClr val="0000FF"/>
                </a:solidFill>
                <a:latin typeface="Consolas"/>
              </a:rPr>
              <a:t>CREATE</a:t>
            </a:r>
            <a:r>
              <a:rPr lang="en-US" sz="1000" dirty="0">
                <a:solidFill>
                  <a:srgbClr val="000000"/>
                </a:solidFill>
                <a:latin typeface="Consolas"/>
              </a:rPr>
              <a:t> </a:t>
            </a:r>
            <a:r>
              <a:rPr lang="en-US" sz="1000" dirty="0">
                <a:solidFill>
                  <a:srgbClr val="0000FF"/>
                </a:solidFill>
                <a:latin typeface="Consolas"/>
              </a:rPr>
              <a:t>INDEX</a:t>
            </a:r>
            <a:r>
              <a:rPr lang="en-US" sz="1000" dirty="0">
                <a:solidFill>
                  <a:srgbClr val="000000"/>
                </a:solidFill>
                <a:latin typeface="Consolas"/>
              </a:rPr>
              <a:t> </a:t>
            </a:r>
            <a:r>
              <a:rPr lang="en-US" sz="1000" dirty="0" err="1">
                <a:solidFill>
                  <a:srgbClr val="000000"/>
                </a:solidFill>
                <a:latin typeface="Consolas"/>
              </a:rPr>
              <a:t>raster_raster_idx</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ON</a:t>
            </a:r>
            <a:r>
              <a:rPr lang="en-US" sz="1000" dirty="0" smtClean="0">
                <a:solidFill>
                  <a:srgbClr val="000000"/>
                </a:solidFill>
                <a:latin typeface="Consolas"/>
              </a:rPr>
              <a:t> </a:t>
            </a:r>
            <a:r>
              <a:rPr lang="en-US" sz="1000" dirty="0">
                <a:solidFill>
                  <a:srgbClr val="000000"/>
                </a:solidFill>
                <a:latin typeface="Consolas"/>
              </a:rPr>
              <a:t>raster </a:t>
            </a:r>
            <a:r>
              <a:rPr lang="en-US" sz="1000" dirty="0" err="1">
                <a:solidFill>
                  <a:srgbClr val="000000"/>
                </a:solidFill>
                <a:latin typeface="Consolas"/>
              </a:rPr>
              <a:t>find_raster</a:t>
            </a:r>
            <a:r>
              <a:rPr lang="en-US" sz="1000" dirty="0">
                <a:solidFill>
                  <a:srgbClr val="000000"/>
                </a:solidFill>
                <a:latin typeface="Consolas"/>
              </a:rPr>
              <a:t>(raster); </a:t>
            </a:r>
            <a:endParaRPr lang="en-US" sz="1000" dirty="0" smtClean="0">
              <a:solidFill>
                <a:srgbClr val="000000"/>
              </a:solidFill>
              <a:latin typeface="Consolas"/>
            </a:endParaRPr>
          </a:p>
          <a:p>
            <a:pPr marL="0" indent="0">
              <a:buNone/>
            </a:pPr>
            <a:r>
              <a:rPr lang="en-US" sz="1000" dirty="0" smtClean="0">
                <a:solidFill>
                  <a:srgbClr val="0000FF"/>
                </a:solidFill>
                <a:latin typeface="Consolas"/>
              </a:rPr>
              <a:t>CREATE</a:t>
            </a:r>
            <a:r>
              <a:rPr lang="en-US" sz="1000" dirty="0" smtClean="0">
                <a:solidFill>
                  <a:srgbClr val="000000"/>
                </a:solidFill>
                <a:latin typeface="Consolas"/>
              </a:rPr>
              <a:t> </a:t>
            </a:r>
            <a:r>
              <a:rPr lang="en-US" sz="1000" dirty="0">
                <a:solidFill>
                  <a:srgbClr val="0000FF"/>
                </a:solidFill>
                <a:latin typeface="Consolas"/>
              </a:rPr>
              <a:t>INDEX</a:t>
            </a:r>
            <a:r>
              <a:rPr lang="en-US" sz="1000" dirty="0">
                <a:solidFill>
                  <a:srgbClr val="000000"/>
                </a:solidFill>
                <a:latin typeface="Consolas"/>
              </a:rPr>
              <a:t> </a:t>
            </a:r>
            <a:r>
              <a:rPr lang="en-US" sz="1000" dirty="0" err="1">
                <a:solidFill>
                  <a:srgbClr val="000000"/>
                </a:solidFill>
                <a:latin typeface="Consolas"/>
              </a:rPr>
              <a:t>raster_file_raster_idx</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ON</a:t>
            </a:r>
            <a:r>
              <a:rPr lang="en-US" sz="1000" dirty="0" smtClean="0">
                <a:solidFill>
                  <a:srgbClr val="000000"/>
                </a:solidFill>
                <a:latin typeface="Consolas"/>
              </a:rPr>
              <a:t> </a:t>
            </a:r>
            <a:r>
              <a:rPr lang="en-US" sz="1000" dirty="0" err="1">
                <a:solidFill>
                  <a:srgbClr val="000000"/>
                </a:solidFill>
                <a:latin typeface="Consolas"/>
              </a:rPr>
              <a:t>raster_file</a:t>
            </a:r>
            <a:r>
              <a:rPr lang="en-US" sz="1000" dirty="0">
                <a:solidFill>
                  <a:srgbClr val="000000"/>
                </a:solidFill>
                <a:latin typeface="Consolas"/>
              </a:rPr>
              <a:t> </a:t>
            </a:r>
            <a:r>
              <a:rPr lang="en-US" sz="1000" dirty="0" err="1">
                <a:solidFill>
                  <a:srgbClr val="000000"/>
                </a:solidFill>
                <a:latin typeface="Consolas"/>
              </a:rPr>
              <a:t>find_raster</a:t>
            </a:r>
            <a:r>
              <a:rPr lang="en-US" sz="1000" dirty="0">
                <a:solidFill>
                  <a:srgbClr val="000000"/>
                </a:solidFill>
                <a:latin typeface="Consolas"/>
              </a:rPr>
              <a:t>(raster); </a:t>
            </a:r>
            <a:endParaRPr lang="en-US" sz="1000" dirty="0" smtClean="0">
              <a:solidFill>
                <a:srgbClr val="000000"/>
              </a:solidFill>
              <a:latin typeface="Consolas"/>
            </a:endParaRPr>
          </a:p>
          <a:p>
            <a:pPr marL="0" indent="0">
              <a:buNone/>
            </a:pPr>
            <a:r>
              <a:rPr lang="en-US" sz="1000" dirty="0" smtClean="0">
                <a:solidFill>
                  <a:srgbClr val="0000FF"/>
                </a:solidFill>
                <a:latin typeface="Consolas"/>
              </a:rPr>
              <a:t>CREATE</a:t>
            </a:r>
            <a:r>
              <a:rPr lang="en-US" sz="1000" dirty="0" smtClean="0">
                <a:solidFill>
                  <a:srgbClr val="000000"/>
                </a:solidFill>
                <a:latin typeface="Consolas"/>
              </a:rPr>
              <a:t> </a:t>
            </a:r>
            <a:r>
              <a:rPr lang="en-US" sz="1000" dirty="0">
                <a:solidFill>
                  <a:srgbClr val="0000FF"/>
                </a:solidFill>
                <a:latin typeface="Consolas"/>
              </a:rPr>
              <a:t>INDEX</a:t>
            </a:r>
            <a:r>
              <a:rPr lang="en-US" sz="1000" dirty="0">
                <a:solidFill>
                  <a:srgbClr val="000000"/>
                </a:solidFill>
                <a:latin typeface="Consolas"/>
              </a:rPr>
              <a:t> </a:t>
            </a:r>
            <a:r>
              <a:rPr lang="en-US" sz="1000" dirty="0" err="1">
                <a:solidFill>
                  <a:srgbClr val="000000"/>
                </a:solidFill>
                <a:latin typeface="Consolas"/>
              </a:rPr>
              <a:t>raster_page_raster_idx</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ON</a:t>
            </a:r>
            <a:r>
              <a:rPr lang="en-US" sz="1000" dirty="0" smtClean="0">
                <a:solidFill>
                  <a:srgbClr val="000000"/>
                </a:solidFill>
                <a:latin typeface="Consolas"/>
              </a:rPr>
              <a:t> </a:t>
            </a:r>
            <a:r>
              <a:rPr lang="en-US" sz="1000" dirty="0" err="1">
                <a:solidFill>
                  <a:srgbClr val="000000"/>
                </a:solidFill>
                <a:latin typeface="Consolas"/>
              </a:rPr>
              <a:t>raster_page</a:t>
            </a:r>
            <a:r>
              <a:rPr lang="en-US" sz="1000" dirty="0">
                <a:solidFill>
                  <a:srgbClr val="000000"/>
                </a:solidFill>
                <a:latin typeface="Consolas"/>
              </a:rPr>
              <a:t> </a:t>
            </a:r>
            <a:r>
              <a:rPr lang="en-US" sz="1000" dirty="0" err="1">
                <a:solidFill>
                  <a:srgbClr val="000000"/>
                </a:solidFill>
                <a:latin typeface="Consolas"/>
              </a:rPr>
              <a:t>find_raster</a:t>
            </a:r>
            <a:r>
              <a:rPr lang="en-US" sz="1000" dirty="0">
                <a:solidFill>
                  <a:srgbClr val="000000"/>
                </a:solidFill>
                <a:latin typeface="Consolas"/>
              </a:rPr>
              <a:t>(raster);</a:t>
            </a:r>
            <a:endParaRPr lang="en-US" sz="1000" dirty="0"/>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11</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spTree>
    <p:extLst>
      <p:ext uri="{BB962C8B-B14F-4D97-AF65-F5344CB8AC3E}">
        <p14:creationId xmlns:p14="http://schemas.microsoft.com/office/powerpoint/2010/main" val="3231097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the New Join Looks </a:t>
            </a:r>
            <a:r>
              <a:rPr lang="en-US" dirty="0" smtClean="0"/>
              <a:t>Like: </a:t>
            </a:r>
            <a:r>
              <a:rPr lang="en-US" dirty="0" err="1" smtClean="0"/>
              <a:t>raster_page</a:t>
            </a:r>
            <a:endParaRPr lang="en-US" dirty="0"/>
          </a:p>
        </p:txBody>
      </p:sp>
      <p:sp>
        <p:nvSpPr>
          <p:cNvPr id="3" name="Content Placeholder 2"/>
          <p:cNvSpPr>
            <a:spLocks noGrp="1"/>
          </p:cNvSpPr>
          <p:nvPr>
            <p:ph sz="quarter" idx="13"/>
          </p:nvPr>
        </p:nvSpPr>
        <p:spPr/>
        <p:txBody>
          <a:bodyPr>
            <a:normAutofit fontScale="40000" lnSpcReduction="20000"/>
          </a:bodyPr>
          <a:lstStyle/>
          <a:p>
            <a:pPr marL="0" indent="0">
              <a:buNone/>
            </a:pPr>
            <a:r>
              <a:rPr lang="en-US" dirty="0"/>
              <a:t>Nested Loop Left Join  (cost=745.75..84448.59 rows=250000 width=88) (actual time=117.717..140.916 rows=540 loops=1)</a:t>
            </a:r>
          </a:p>
          <a:p>
            <a:pPr marL="0" indent="0">
              <a:buNone/>
            </a:pPr>
            <a:r>
              <a:rPr lang="en-US" dirty="0"/>
              <a:t>  -&gt;  Limit  (cost=745.50..746.99 rows=100 width=40) (actual time=116.171..116.685 rows=100 loops=1)</a:t>
            </a:r>
          </a:p>
          <a:p>
            <a:pPr marL="0" indent="0">
              <a:buNone/>
            </a:pPr>
            <a:r>
              <a:rPr lang="en-US" dirty="0"/>
              <a:t>        -&gt;  </a:t>
            </a:r>
            <a:r>
              <a:rPr lang="en-US" dirty="0" err="1"/>
              <a:t>Seq</a:t>
            </a:r>
            <a:r>
              <a:rPr lang="en-US" dirty="0"/>
              <a:t> Scan on raster  (cost=0.00..1491.00 rows=100000 width=40) (actual time=0.026..65.717 rows=50100 loops=1)</a:t>
            </a:r>
          </a:p>
          <a:p>
            <a:pPr marL="0" indent="0">
              <a:buNone/>
            </a:pPr>
            <a:r>
              <a:rPr lang="en-US" dirty="0"/>
              <a:t>  -&gt;  Index Scan using </a:t>
            </a:r>
            <a:r>
              <a:rPr lang="en-US" dirty="0" err="1"/>
              <a:t>raster_page_raster_idx</a:t>
            </a:r>
            <a:r>
              <a:rPr lang="en-US" dirty="0"/>
              <a:t> on </a:t>
            </a:r>
            <a:r>
              <a:rPr lang="en-US" dirty="0" err="1"/>
              <a:t>raster_page</a:t>
            </a:r>
            <a:r>
              <a:rPr lang="en-US" dirty="0"/>
              <a:t>  (cost=0.25..180.76 rows=2500 width=48) (actual time=0.168..0.204 rows=5 loops=100)</a:t>
            </a:r>
          </a:p>
          <a:p>
            <a:pPr marL="0" indent="0">
              <a:buNone/>
            </a:pPr>
            <a:r>
              <a:rPr lang="en-US" dirty="0"/>
              <a:t>        Index Cond: ((</a:t>
            </a:r>
            <a:r>
              <a:rPr lang="en-US" dirty="0" err="1"/>
              <a:t>public.raster.raster</a:t>
            </a:r>
            <a:r>
              <a:rPr lang="en-US" dirty="0"/>
              <a:t>)::text = (</a:t>
            </a:r>
            <a:r>
              <a:rPr lang="en-US" dirty="0" err="1"/>
              <a:t>find_raster</a:t>
            </a:r>
            <a:r>
              <a:rPr lang="en-US" dirty="0"/>
              <a:t>(</a:t>
            </a:r>
            <a:r>
              <a:rPr lang="en-US" dirty="0" err="1"/>
              <a:t>raster_page.raster</a:t>
            </a:r>
            <a:r>
              <a:rPr lang="en-US" dirty="0"/>
              <a:t>))::text)</a:t>
            </a:r>
          </a:p>
          <a:p>
            <a:pPr marL="0" indent="0">
              <a:buNone/>
            </a:pPr>
            <a:endParaRPr lang="en-US" dirty="0"/>
          </a:p>
          <a:p>
            <a:pPr marL="0" indent="0">
              <a:buNone/>
            </a:pPr>
            <a:r>
              <a:rPr lang="en-US" dirty="0"/>
              <a:t>Total runtime: 141.809 </a:t>
            </a:r>
            <a:r>
              <a:rPr lang="en-US" dirty="0" err="1" smtClean="0"/>
              <a:t>ms</a:t>
            </a:r>
            <a:r>
              <a:rPr lang="en-US" dirty="0" smtClean="0"/>
              <a:t/>
            </a:r>
            <a:br>
              <a:rPr lang="en-US" dirty="0" smtClean="0"/>
            </a:br>
            <a:r>
              <a:rPr lang="en-US" dirty="0" smtClean="0"/>
              <a:t>Total </a:t>
            </a:r>
            <a:r>
              <a:rPr lang="en-US" dirty="0"/>
              <a:t>runtime: 0.141809 s </a:t>
            </a:r>
          </a:p>
          <a:p>
            <a:pPr marL="0" indent="0">
              <a:buNone/>
            </a:pPr>
            <a:r>
              <a:rPr lang="en-US" b="1" dirty="0" smtClean="0">
                <a:solidFill>
                  <a:srgbClr val="FF0000"/>
                </a:solidFill>
              </a:rPr>
              <a:t>35 Times Faster</a:t>
            </a:r>
            <a:endParaRPr lang="en-US" b="1" dirty="0">
              <a:solidFill>
                <a:srgbClr val="FF0000"/>
              </a:solidFill>
            </a:endParaRPr>
          </a:p>
          <a:p>
            <a:pPr marL="0" indent="0">
              <a:buNone/>
            </a:pPr>
            <a:r>
              <a:rPr lang="en-US" dirty="0"/>
              <a:t>Before Indexes</a:t>
            </a:r>
            <a:r>
              <a:rPr lang="en-US" dirty="0" smtClean="0"/>
              <a:t>:</a:t>
            </a:r>
            <a:br>
              <a:rPr lang="en-US" dirty="0" smtClean="0"/>
            </a:br>
            <a:r>
              <a:rPr lang="en-US" dirty="0" smtClean="0"/>
              <a:t>Total </a:t>
            </a:r>
            <a:r>
              <a:rPr lang="en-US" dirty="0"/>
              <a:t>runtime: 4982.527 </a:t>
            </a:r>
            <a:r>
              <a:rPr lang="en-US" dirty="0" err="1"/>
              <a:t>ms</a:t>
            </a:r>
            <a:r>
              <a:rPr lang="en-US" dirty="0"/>
              <a:t> </a:t>
            </a:r>
            <a:r>
              <a:rPr lang="en-US" dirty="0" smtClean="0"/>
              <a:t/>
            </a:r>
            <a:br>
              <a:rPr lang="en-US" dirty="0" smtClean="0"/>
            </a:br>
            <a:r>
              <a:rPr lang="en-US" dirty="0" smtClean="0"/>
              <a:t>Total </a:t>
            </a:r>
            <a:r>
              <a:rPr lang="en-US" dirty="0"/>
              <a:t>runtime: 4.982527 s </a:t>
            </a:r>
          </a:p>
          <a:p>
            <a:pPr marL="0" indent="0">
              <a:buNone/>
            </a:pPr>
            <a:endParaRPr lang="en-US" dirty="0"/>
          </a:p>
        </p:txBody>
      </p:sp>
      <p:sp>
        <p:nvSpPr>
          <p:cNvPr id="4" name="Content Placeholder 3"/>
          <p:cNvSpPr>
            <a:spLocks noGrp="1"/>
          </p:cNvSpPr>
          <p:nvPr>
            <p:ph sz="quarter" idx="14"/>
          </p:nvPr>
        </p:nvSpPr>
        <p:spPr/>
        <p:txBody>
          <a:bodyPr>
            <a:normAutofit/>
          </a:bodyPr>
          <a:lstStyle/>
          <a:p>
            <a:pPr marL="0" indent="0">
              <a:buNone/>
            </a:pPr>
            <a:r>
              <a:rPr lang="en-US" sz="1000" dirty="0">
                <a:solidFill>
                  <a:srgbClr val="0000FF"/>
                </a:solidFill>
                <a:latin typeface="Consolas"/>
              </a:rPr>
              <a:t>SELECT</a:t>
            </a:r>
            <a:r>
              <a:rPr lang="en-US" sz="1000" dirty="0">
                <a:solidFill>
                  <a:srgbClr val="000000"/>
                </a:solidFill>
                <a:latin typeface="Consolas"/>
              </a:rPr>
              <a:t> raster.</a:t>
            </a:r>
            <a:r>
              <a:rPr lang="en-US" sz="1000" dirty="0">
                <a:solidFill>
                  <a:srgbClr val="808080"/>
                </a:solidFill>
                <a:latin typeface="Consolas"/>
              </a:rPr>
              <a:t>*</a:t>
            </a:r>
            <a:r>
              <a:rPr lang="en-US" sz="1000" dirty="0">
                <a:solidFill>
                  <a:srgbClr val="000000"/>
                </a:solidFill>
                <a:latin typeface="Consolas"/>
              </a:rPr>
              <a:t>, raster_page.</a:t>
            </a:r>
            <a:r>
              <a:rPr lang="en-US" sz="1000" dirty="0">
                <a:solidFill>
                  <a:srgbClr val="808080"/>
                </a:solidFill>
                <a:latin typeface="Consolas"/>
              </a:rPr>
              <a:t>*</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FF"/>
                </a:solidFill>
                <a:latin typeface="Consolas"/>
              </a:rPr>
              <a:t>FROM</a:t>
            </a:r>
            <a:r>
              <a:rPr lang="en-US" sz="1000" dirty="0" smtClean="0">
                <a:solidFill>
                  <a:srgbClr val="000000"/>
                </a:solidFill>
                <a:latin typeface="Consolas"/>
              </a:rPr>
              <a:t>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SELECT</a:t>
            </a:r>
            <a:r>
              <a:rPr lang="en-US" sz="1000" dirty="0" smtClean="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raster OFFSET </a:t>
            </a:r>
            <a:r>
              <a:rPr lang="en-US" sz="1000" b="1" dirty="0">
                <a:solidFill>
                  <a:srgbClr val="800000"/>
                </a:solidFill>
                <a:latin typeface="Consolas"/>
              </a:rPr>
              <a:t>50000</a:t>
            </a:r>
            <a:r>
              <a:rPr lang="en-US" sz="1000" dirty="0">
                <a:solidFill>
                  <a:srgbClr val="000000"/>
                </a:solidFill>
                <a:latin typeface="Consolas"/>
              </a:rPr>
              <a:t> LIMIT </a:t>
            </a:r>
            <a:r>
              <a:rPr lang="en-US" sz="1000" b="1" dirty="0" smtClean="0">
                <a:solidFill>
                  <a:srgbClr val="800000"/>
                </a:solidFill>
                <a:latin typeface="Consolas"/>
              </a:rPr>
              <a:t>100</a:t>
            </a:r>
            <a:br>
              <a:rPr lang="en-US" sz="1000" b="1" dirty="0" smtClean="0">
                <a:solidFill>
                  <a:srgbClr val="800000"/>
                </a:solidFill>
                <a:latin typeface="Consolas"/>
              </a:rPr>
            </a:br>
            <a:r>
              <a:rPr lang="en-US" sz="1000" dirty="0" smtClean="0">
                <a:solidFill>
                  <a:srgbClr val="000000"/>
                </a:solidFill>
                <a:latin typeface="Consolas"/>
              </a:rPr>
              <a:t>) </a:t>
            </a:r>
            <a:r>
              <a:rPr lang="en-US" sz="1000" dirty="0">
                <a:solidFill>
                  <a:srgbClr val="000000"/>
                </a:solidFill>
                <a:latin typeface="Consolas"/>
              </a:rPr>
              <a:t>raster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808080"/>
                </a:solidFill>
                <a:latin typeface="Consolas"/>
              </a:rPr>
              <a:t>LEFT</a:t>
            </a:r>
            <a:r>
              <a:rPr lang="en-US" sz="1000" dirty="0" smtClean="0">
                <a:solidFill>
                  <a:srgbClr val="000000"/>
                </a:solidFill>
                <a:latin typeface="Consolas"/>
              </a:rPr>
              <a:t> </a:t>
            </a:r>
            <a:r>
              <a:rPr lang="en-US" sz="1000" dirty="0">
                <a:solidFill>
                  <a:srgbClr val="808080"/>
                </a:solidFill>
                <a:latin typeface="Consolas"/>
              </a:rPr>
              <a:t>JOIN</a:t>
            </a:r>
            <a:r>
              <a:rPr lang="en-US" sz="1000" dirty="0">
                <a:solidFill>
                  <a:srgbClr val="000000"/>
                </a:solidFill>
                <a:latin typeface="Consolas"/>
              </a:rPr>
              <a:t> </a:t>
            </a:r>
            <a:r>
              <a:rPr lang="en-US" sz="1000" dirty="0" err="1">
                <a:solidFill>
                  <a:srgbClr val="000000"/>
                </a:solidFill>
                <a:latin typeface="Consolas"/>
              </a:rPr>
              <a:t>raster_page</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ON</a:t>
            </a:r>
            <a:r>
              <a:rPr lang="en-US" sz="1000" dirty="0" smtClean="0">
                <a:solidFill>
                  <a:srgbClr val="000000"/>
                </a:solidFill>
                <a:latin typeface="Consolas"/>
              </a:rPr>
              <a:t> </a:t>
            </a:r>
            <a:r>
              <a:rPr lang="en-US" sz="1000" dirty="0" err="1">
                <a:solidFill>
                  <a:srgbClr val="000000"/>
                </a:solidFill>
                <a:latin typeface="Consolas"/>
              </a:rPr>
              <a:t>raster.raster</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find_raster</a:t>
            </a:r>
            <a:r>
              <a:rPr lang="en-US" sz="1000" dirty="0">
                <a:solidFill>
                  <a:srgbClr val="000000"/>
                </a:solidFill>
                <a:latin typeface="Consolas"/>
              </a:rPr>
              <a:t>(</a:t>
            </a:r>
            <a:r>
              <a:rPr lang="en-US" sz="1000" dirty="0" err="1">
                <a:solidFill>
                  <a:srgbClr val="000000"/>
                </a:solidFill>
                <a:latin typeface="Consolas"/>
              </a:rPr>
              <a:t>raster_page.raster</a:t>
            </a:r>
            <a:r>
              <a:rPr lang="en-US" sz="1000" dirty="0">
                <a:solidFill>
                  <a:srgbClr val="000000"/>
                </a:solidFill>
                <a:latin typeface="Consolas"/>
              </a:rPr>
              <a:t>);</a:t>
            </a:r>
            <a:endParaRPr lang="en-US" sz="1000" dirty="0"/>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12</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724150"/>
            <a:ext cx="3548063" cy="147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7165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the New Join Looks </a:t>
            </a:r>
            <a:r>
              <a:rPr lang="en-US" dirty="0" smtClean="0"/>
              <a:t>Like: </a:t>
            </a:r>
            <a:r>
              <a:rPr lang="en-US" dirty="0" err="1" smtClean="0"/>
              <a:t>raster_file</a:t>
            </a:r>
            <a:endParaRPr lang="en-US" dirty="0"/>
          </a:p>
        </p:txBody>
      </p:sp>
      <p:sp>
        <p:nvSpPr>
          <p:cNvPr id="3" name="Content Placeholder 2"/>
          <p:cNvSpPr>
            <a:spLocks noGrp="1"/>
          </p:cNvSpPr>
          <p:nvPr>
            <p:ph sz="quarter" idx="13"/>
          </p:nvPr>
        </p:nvSpPr>
        <p:spPr/>
        <p:txBody>
          <a:bodyPr>
            <a:normAutofit fontScale="40000" lnSpcReduction="20000"/>
          </a:bodyPr>
          <a:lstStyle/>
          <a:p>
            <a:pPr marL="0" indent="0">
              <a:buNone/>
            </a:pPr>
            <a:r>
              <a:rPr lang="en-US" dirty="0"/>
              <a:t>Nested Loop Left Join  (cost=745.75..18567.32 rows=50000 width=75) (actual time=117.587..128.616 rows=109 loops=1)</a:t>
            </a:r>
          </a:p>
          <a:p>
            <a:pPr marL="0" indent="0">
              <a:buNone/>
            </a:pPr>
            <a:r>
              <a:rPr lang="en-US" dirty="0"/>
              <a:t>  -&gt;  Limit  (cost=745.50..746.99 rows=100 width=12) (actual time=116.578..117.111 rows=100 loops=1)</a:t>
            </a:r>
          </a:p>
          <a:p>
            <a:pPr marL="0" indent="0">
              <a:buNone/>
            </a:pPr>
            <a:r>
              <a:rPr lang="en-US" dirty="0"/>
              <a:t>        -&gt;  </a:t>
            </a:r>
            <a:r>
              <a:rPr lang="en-US" dirty="0" err="1"/>
              <a:t>Seq</a:t>
            </a:r>
            <a:r>
              <a:rPr lang="en-US" dirty="0"/>
              <a:t> Scan on raster  (cost=0.00..1491.00 rows=100000 width=12) (actual time=0.022..65.574 rows=50100 loops=1)</a:t>
            </a:r>
          </a:p>
          <a:p>
            <a:pPr marL="0" indent="0">
              <a:buNone/>
            </a:pPr>
            <a:r>
              <a:rPr lang="en-US" dirty="0"/>
              <a:t>  -&gt;  Index Scan using </a:t>
            </a:r>
            <a:r>
              <a:rPr lang="en-US" dirty="0" err="1"/>
              <a:t>raster_file_raster_idx</a:t>
            </a:r>
            <a:r>
              <a:rPr lang="en-US" dirty="0"/>
              <a:t> on </a:t>
            </a:r>
            <a:r>
              <a:rPr lang="en-US" dirty="0" err="1"/>
              <a:t>raster_file</a:t>
            </a:r>
            <a:r>
              <a:rPr lang="en-US" dirty="0"/>
              <a:t>  (cost=0.25..46.94 rows=500 width=35) (actual time=0.091..0.102 rows=1 loops=100)</a:t>
            </a:r>
          </a:p>
          <a:p>
            <a:pPr marL="0" indent="0">
              <a:buNone/>
            </a:pPr>
            <a:r>
              <a:rPr lang="en-US" dirty="0"/>
              <a:t>        Index Cond: ((</a:t>
            </a:r>
            <a:r>
              <a:rPr lang="en-US" dirty="0" err="1"/>
              <a:t>public.raster.raster</a:t>
            </a:r>
            <a:r>
              <a:rPr lang="en-US" dirty="0"/>
              <a:t>)::text = (</a:t>
            </a:r>
            <a:r>
              <a:rPr lang="en-US" dirty="0" err="1"/>
              <a:t>find_raster</a:t>
            </a:r>
            <a:r>
              <a:rPr lang="en-US" dirty="0"/>
              <a:t>(</a:t>
            </a:r>
            <a:r>
              <a:rPr lang="en-US" dirty="0" err="1"/>
              <a:t>raster_file.raster</a:t>
            </a:r>
            <a:r>
              <a:rPr lang="en-US" dirty="0"/>
              <a:t>))::text)</a:t>
            </a:r>
          </a:p>
          <a:p>
            <a:pPr marL="0" indent="0">
              <a:buNone/>
            </a:pPr>
            <a:endParaRPr lang="en-US" dirty="0"/>
          </a:p>
          <a:p>
            <a:pPr marL="0" indent="0">
              <a:buNone/>
            </a:pPr>
            <a:r>
              <a:rPr lang="en-US" dirty="0"/>
              <a:t>Total runtime: 129.261 </a:t>
            </a:r>
            <a:r>
              <a:rPr lang="en-US" dirty="0" err="1" smtClean="0"/>
              <a:t>ms</a:t>
            </a:r>
            <a:r>
              <a:rPr lang="en-US" dirty="0" smtClean="0"/>
              <a:t/>
            </a:r>
            <a:br>
              <a:rPr lang="en-US" dirty="0" smtClean="0"/>
            </a:br>
            <a:r>
              <a:rPr lang="en-US" dirty="0" smtClean="0"/>
              <a:t>Total </a:t>
            </a:r>
            <a:r>
              <a:rPr lang="en-US" dirty="0"/>
              <a:t>runtime: 0.129261 s </a:t>
            </a:r>
          </a:p>
          <a:p>
            <a:pPr marL="0" indent="0">
              <a:buNone/>
            </a:pPr>
            <a:r>
              <a:rPr lang="en-US" b="1" dirty="0" smtClean="0">
                <a:solidFill>
                  <a:srgbClr val="FF0000"/>
                </a:solidFill>
              </a:rPr>
              <a:t>11 Times Faster</a:t>
            </a:r>
            <a:endParaRPr lang="en-US" b="1" dirty="0">
              <a:solidFill>
                <a:srgbClr val="FF0000"/>
              </a:solidFill>
            </a:endParaRPr>
          </a:p>
          <a:p>
            <a:pPr marL="0" indent="0">
              <a:buNone/>
            </a:pPr>
            <a:r>
              <a:rPr lang="en-US" dirty="0" smtClean="0"/>
              <a:t>Before </a:t>
            </a:r>
            <a:r>
              <a:rPr lang="en-US" dirty="0"/>
              <a:t>Indexes</a:t>
            </a:r>
            <a:r>
              <a:rPr lang="en-US" dirty="0" smtClean="0"/>
              <a:t>:</a:t>
            </a:r>
            <a:br>
              <a:rPr lang="en-US" dirty="0" smtClean="0"/>
            </a:br>
            <a:r>
              <a:rPr lang="en-US" dirty="0" smtClean="0"/>
              <a:t>Total </a:t>
            </a:r>
            <a:r>
              <a:rPr lang="en-US" dirty="0"/>
              <a:t>runtime: 1446.589 </a:t>
            </a:r>
            <a:r>
              <a:rPr lang="en-US" dirty="0" err="1" smtClean="0"/>
              <a:t>ms</a:t>
            </a:r>
            <a:r>
              <a:rPr lang="en-US" dirty="0" smtClean="0"/>
              <a:t/>
            </a:r>
            <a:br>
              <a:rPr lang="en-US" dirty="0" smtClean="0"/>
            </a:br>
            <a:r>
              <a:rPr lang="en-US" dirty="0" smtClean="0"/>
              <a:t>Total </a:t>
            </a:r>
            <a:r>
              <a:rPr lang="en-US" dirty="0"/>
              <a:t>runtime: 1.446589 s </a:t>
            </a:r>
          </a:p>
          <a:p>
            <a:pPr marL="0" indent="0">
              <a:buNone/>
            </a:pPr>
            <a:endParaRPr lang="en-US" dirty="0"/>
          </a:p>
        </p:txBody>
      </p:sp>
      <p:sp>
        <p:nvSpPr>
          <p:cNvPr id="4" name="Content Placeholder 3"/>
          <p:cNvSpPr>
            <a:spLocks noGrp="1"/>
          </p:cNvSpPr>
          <p:nvPr>
            <p:ph sz="quarter" idx="14"/>
          </p:nvPr>
        </p:nvSpPr>
        <p:spPr/>
        <p:txBody>
          <a:bodyPr>
            <a:normAutofit/>
          </a:bodyPr>
          <a:lstStyle/>
          <a:p>
            <a:pPr marL="0" indent="0">
              <a:buNone/>
            </a:pPr>
            <a:r>
              <a:rPr lang="en-US" sz="1000" dirty="0">
                <a:solidFill>
                  <a:srgbClr val="0000FF"/>
                </a:solidFill>
                <a:latin typeface="Consolas"/>
              </a:rPr>
              <a:t>SELECT</a:t>
            </a:r>
            <a:r>
              <a:rPr lang="en-US" sz="1000" dirty="0">
                <a:solidFill>
                  <a:srgbClr val="000000"/>
                </a:solidFill>
                <a:latin typeface="Consolas"/>
              </a:rPr>
              <a:t> raster.</a:t>
            </a:r>
            <a:r>
              <a:rPr lang="en-US" sz="1000" dirty="0">
                <a:solidFill>
                  <a:srgbClr val="808080"/>
                </a:solidFill>
                <a:latin typeface="Consolas"/>
              </a:rPr>
              <a:t>*</a:t>
            </a:r>
            <a:r>
              <a:rPr lang="en-US" sz="1000" dirty="0">
                <a:solidFill>
                  <a:srgbClr val="000000"/>
                </a:solidFill>
                <a:latin typeface="Consolas"/>
              </a:rPr>
              <a:t>, raster_file.</a:t>
            </a:r>
            <a:r>
              <a:rPr lang="en-US" sz="1000" dirty="0">
                <a:solidFill>
                  <a:srgbClr val="808080"/>
                </a:solidFill>
                <a:latin typeface="Consolas"/>
              </a:rPr>
              <a:t>*</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FF"/>
                </a:solidFill>
                <a:latin typeface="Consolas"/>
              </a:rPr>
              <a:t>FROM</a:t>
            </a:r>
            <a:r>
              <a:rPr lang="en-US" sz="1000" dirty="0" smtClean="0">
                <a:solidFill>
                  <a:srgbClr val="000000"/>
                </a:solidFill>
                <a:latin typeface="Consolas"/>
              </a:rPr>
              <a:t>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SELECT</a:t>
            </a:r>
            <a:r>
              <a:rPr lang="en-US" sz="1000" dirty="0" smtClean="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raster OFFSET </a:t>
            </a:r>
            <a:r>
              <a:rPr lang="en-US" sz="1000" b="1" dirty="0">
                <a:solidFill>
                  <a:srgbClr val="800000"/>
                </a:solidFill>
                <a:latin typeface="Consolas"/>
              </a:rPr>
              <a:t>50000</a:t>
            </a:r>
            <a:r>
              <a:rPr lang="en-US" sz="1000" dirty="0">
                <a:solidFill>
                  <a:srgbClr val="000000"/>
                </a:solidFill>
                <a:latin typeface="Consolas"/>
              </a:rPr>
              <a:t> LIMIT </a:t>
            </a:r>
            <a:r>
              <a:rPr lang="en-US" sz="1000" b="1" dirty="0" smtClean="0">
                <a:solidFill>
                  <a:srgbClr val="800000"/>
                </a:solidFill>
                <a:latin typeface="Consolas"/>
              </a:rPr>
              <a:t>100</a:t>
            </a:r>
            <a:br>
              <a:rPr lang="en-US" sz="1000" b="1" dirty="0" smtClean="0">
                <a:solidFill>
                  <a:srgbClr val="800000"/>
                </a:solidFill>
                <a:latin typeface="Consolas"/>
              </a:rPr>
            </a:br>
            <a:r>
              <a:rPr lang="en-US" sz="1000" dirty="0" smtClean="0">
                <a:solidFill>
                  <a:srgbClr val="000000"/>
                </a:solidFill>
                <a:latin typeface="Consolas"/>
              </a:rPr>
              <a:t>) </a:t>
            </a:r>
            <a:r>
              <a:rPr lang="en-US" sz="1000" dirty="0">
                <a:solidFill>
                  <a:srgbClr val="000000"/>
                </a:solidFill>
                <a:latin typeface="Consolas"/>
              </a:rPr>
              <a:t>raster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808080"/>
                </a:solidFill>
                <a:latin typeface="Consolas"/>
              </a:rPr>
              <a:t>LEFT</a:t>
            </a:r>
            <a:r>
              <a:rPr lang="en-US" sz="1000" dirty="0" smtClean="0">
                <a:solidFill>
                  <a:srgbClr val="000000"/>
                </a:solidFill>
                <a:latin typeface="Consolas"/>
              </a:rPr>
              <a:t> </a:t>
            </a:r>
            <a:r>
              <a:rPr lang="en-US" sz="1000" dirty="0">
                <a:solidFill>
                  <a:srgbClr val="808080"/>
                </a:solidFill>
                <a:latin typeface="Consolas"/>
              </a:rPr>
              <a:t>JOIN</a:t>
            </a:r>
            <a:r>
              <a:rPr lang="en-US" sz="1000" dirty="0">
                <a:solidFill>
                  <a:srgbClr val="000000"/>
                </a:solidFill>
                <a:latin typeface="Consolas"/>
              </a:rPr>
              <a:t> </a:t>
            </a:r>
            <a:r>
              <a:rPr lang="en-US" sz="1000" dirty="0" err="1">
                <a:solidFill>
                  <a:srgbClr val="000000"/>
                </a:solidFill>
                <a:latin typeface="Consolas"/>
              </a:rPr>
              <a:t>raster_file</a:t>
            </a:r>
            <a:r>
              <a:rPr lang="en-US" sz="1000" dirty="0">
                <a:solidFill>
                  <a:srgbClr val="000000"/>
                </a:solidFill>
                <a:latin typeface="Consolas"/>
              </a:rPr>
              <a:t> </a:t>
            </a:r>
            <a:br>
              <a:rPr lang="en-US" sz="1000" dirty="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ON</a:t>
            </a:r>
            <a:r>
              <a:rPr lang="en-US" sz="1000" dirty="0" smtClean="0">
                <a:solidFill>
                  <a:srgbClr val="000000"/>
                </a:solidFill>
                <a:latin typeface="Consolas"/>
              </a:rPr>
              <a:t> </a:t>
            </a:r>
            <a:r>
              <a:rPr lang="en-US" sz="1000" dirty="0" err="1">
                <a:solidFill>
                  <a:srgbClr val="000000"/>
                </a:solidFill>
                <a:latin typeface="Consolas"/>
              </a:rPr>
              <a:t>raster.raster</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find_raster</a:t>
            </a:r>
            <a:r>
              <a:rPr lang="en-US" sz="1000" dirty="0">
                <a:solidFill>
                  <a:srgbClr val="000000"/>
                </a:solidFill>
                <a:latin typeface="Consolas"/>
              </a:rPr>
              <a:t>(</a:t>
            </a:r>
            <a:r>
              <a:rPr lang="en-US" sz="1000" dirty="0" err="1">
                <a:solidFill>
                  <a:srgbClr val="000000"/>
                </a:solidFill>
                <a:latin typeface="Consolas"/>
              </a:rPr>
              <a:t>raster_file.raster</a:t>
            </a:r>
            <a:r>
              <a:rPr lang="en-US" sz="1000" dirty="0">
                <a:solidFill>
                  <a:srgbClr val="000000"/>
                </a:solidFill>
                <a:latin typeface="Consolas"/>
              </a:rPr>
              <a:t>);</a:t>
            </a:r>
            <a:endParaRPr lang="en-US" sz="1000" dirty="0"/>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13</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028950"/>
            <a:ext cx="3560763" cy="147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4062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Real Word Example</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5/5/2015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14</a:t>
            </a:fld>
            <a:endParaRPr lang="en-US"/>
          </a:p>
        </p:txBody>
      </p:sp>
      <p:sp>
        <p:nvSpPr>
          <p:cNvPr id="7" name="Footer Placeholder 6"/>
          <p:cNvSpPr>
            <a:spLocks noGrp="1"/>
          </p:cNvSpPr>
          <p:nvPr>
            <p:ph type="ftr" sz="quarter" idx="12"/>
          </p:nvPr>
        </p:nvSpPr>
        <p:spPr/>
        <p:txBody>
          <a:bodyPr/>
          <a:lstStyle/>
          <a:p>
            <a:r>
              <a:rPr lang="en-US" smtClean="0"/>
              <a:t>Functional Indexes</a:t>
            </a:r>
            <a:endParaRPr lang="en-US" dirty="0"/>
          </a:p>
        </p:txBody>
      </p:sp>
    </p:spTree>
    <p:extLst>
      <p:ext uri="{BB962C8B-B14F-4D97-AF65-F5344CB8AC3E}">
        <p14:creationId xmlns:p14="http://schemas.microsoft.com/office/powerpoint/2010/main" val="2939364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Joins between Journal &amp; </a:t>
            </a:r>
            <a:r>
              <a:rPr lang="en-US" dirty="0" err="1"/>
              <a:t>Faxlog</a:t>
            </a:r>
            <a:endParaRPr lang="en-US" dirty="0"/>
          </a:p>
        </p:txBody>
      </p:sp>
      <p:sp>
        <p:nvSpPr>
          <p:cNvPr id="3" name="Content Placeholder 2"/>
          <p:cNvSpPr>
            <a:spLocks noGrp="1"/>
          </p:cNvSpPr>
          <p:nvPr>
            <p:ph sz="quarter" idx="13"/>
          </p:nvPr>
        </p:nvSpPr>
        <p:spPr/>
        <p:txBody>
          <a:bodyPr>
            <a:normAutofit/>
          </a:bodyPr>
          <a:lstStyle/>
          <a:p>
            <a:r>
              <a:rPr lang="en-US" sz="1400" dirty="0"/>
              <a:t>Journal used in testing is 10/1997 to 4/2012, more than the 18 months on production</a:t>
            </a:r>
            <a:r>
              <a:rPr lang="en-US" sz="1400" dirty="0" smtClean="0"/>
              <a:t>.</a:t>
            </a:r>
          </a:p>
          <a:p>
            <a:pPr marL="0" indent="0">
              <a:buNone/>
            </a:pPr>
            <a:r>
              <a:rPr lang="en-US" sz="1400" dirty="0"/>
              <a:t>Total runtime: 197813.222 </a:t>
            </a:r>
            <a:r>
              <a:rPr lang="en-US" sz="1400" dirty="0" err="1" smtClean="0"/>
              <a:t>ms</a:t>
            </a:r>
            <a:r>
              <a:rPr lang="en-US" sz="1400" dirty="0" smtClean="0"/>
              <a:t/>
            </a:r>
            <a:br>
              <a:rPr lang="en-US" sz="1400" dirty="0" smtClean="0"/>
            </a:br>
            <a:r>
              <a:rPr lang="en-US" sz="1400" dirty="0" smtClean="0"/>
              <a:t>Total </a:t>
            </a:r>
            <a:r>
              <a:rPr lang="en-US" sz="1400" dirty="0"/>
              <a:t>runtime: 197.813222 </a:t>
            </a:r>
            <a:r>
              <a:rPr lang="en-US" sz="1400" dirty="0" smtClean="0"/>
              <a:t>s</a:t>
            </a:r>
            <a:br>
              <a:rPr lang="en-US" sz="1400" dirty="0" smtClean="0"/>
            </a:br>
            <a:r>
              <a:rPr lang="en-US" sz="1400" dirty="0" smtClean="0"/>
              <a:t>Total </a:t>
            </a:r>
            <a:r>
              <a:rPr lang="en-US" sz="1400" dirty="0"/>
              <a:t>runtime: 3.296887033 </a:t>
            </a:r>
            <a:r>
              <a:rPr lang="en-US" sz="1400" dirty="0" smtClean="0"/>
              <a:t>m</a:t>
            </a:r>
            <a:endParaRPr lang="en-US" sz="1400" dirty="0"/>
          </a:p>
          <a:p>
            <a:pPr marL="0" indent="0">
              <a:buNone/>
            </a:pPr>
            <a:r>
              <a:rPr lang="en-US" sz="1400" dirty="0" smtClean="0"/>
              <a:t>Journal </a:t>
            </a:r>
            <a:r>
              <a:rPr lang="en-US" sz="1400" dirty="0"/>
              <a:t>– 16,384,930 Rows of </a:t>
            </a:r>
            <a:r>
              <a:rPr lang="en-US" sz="1400" dirty="0" smtClean="0"/>
              <a:t>Data</a:t>
            </a:r>
            <a:br>
              <a:rPr lang="en-US" sz="1400" dirty="0" smtClean="0"/>
            </a:br>
            <a:r>
              <a:rPr lang="en-US" sz="1400" dirty="0" err="1" smtClean="0"/>
              <a:t>Faxlog</a:t>
            </a:r>
            <a:r>
              <a:rPr lang="en-US" sz="1400" dirty="0" smtClean="0"/>
              <a:t> </a:t>
            </a:r>
            <a:r>
              <a:rPr lang="en-US" sz="1400" dirty="0"/>
              <a:t>– 1,244,754 Rows of Data</a:t>
            </a:r>
          </a:p>
          <a:p>
            <a:pPr marL="0" indent="0">
              <a:buNone/>
            </a:pPr>
            <a:endParaRPr lang="en-US" dirty="0"/>
          </a:p>
        </p:txBody>
      </p:sp>
      <p:sp>
        <p:nvSpPr>
          <p:cNvPr id="4" name="Content Placeholder 3"/>
          <p:cNvSpPr>
            <a:spLocks noGrp="1"/>
          </p:cNvSpPr>
          <p:nvPr>
            <p:ph sz="quarter" idx="14"/>
          </p:nvPr>
        </p:nvSpPr>
        <p:spPr/>
        <p:txBody>
          <a:bodyPr>
            <a:normAutofit/>
          </a:bodyPr>
          <a:lstStyle/>
          <a:p>
            <a:pPr marL="0" indent="0">
              <a:buNone/>
            </a:pP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0000FF"/>
                </a:solidFill>
                <a:latin typeface="Consolas"/>
              </a:rPr>
              <a:t>DISTINCT</a:t>
            </a:r>
            <a:r>
              <a:rPr lang="en-US" sz="1000" dirty="0">
                <a:solidFill>
                  <a:srgbClr val="000000"/>
                </a:solidFill>
                <a:latin typeface="Consolas"/>
              </a:rPr>
              <a:t> </a:t>
            </a:r>
            <a:r>
              <a:rPr lang="en-US" sz="1000" dirty="0" err="1">
                <a:solidFill>
                  <a:srgbClr val="000000"/>
                </a:solidFill>
                <a:latin typeface="Consolas"/>
              </a:rPr>
              <a:t>journal.username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FROM</a:t>
            </a:r>
            <a:r>
              <a:rPr lang="en-US" sz="1000" dirty="0">
                <a:solidFill>
                  <a:srgbClr val="000000"/>
                </a:solidFill>
                <a:latin typeface="Consolas"/>
              </a:rPr>
              <a:t> </a:t>
            </a:r>
            <a:r>
              <a:rPr lang="en-US" sz="1000" dirty="0" err="1">
                <a:solidFill>
                  <a:srgbClr val="000000"/>
                </a:solidFill>
                <a:latin typeface="Consolas"/>
              </a:rPr>
              <a:t>protimp.faxlog</a:t>
            </a:r>
            <a:r>
              <a:rPr lang="en-US" sz="1000" dirty="0">
                <a:solidFill>
                  <a:srgbClr val="000000"/>
                </a:solidFill>
                <a:latin typeface="Consolas"/>
              </a:rPr>
              <a:t> </a:t>
            </a:r>
            <a:br>
              <a:rPr lang="en-US" sz="1000" dirty="0">
                <a:solidFill>
                  <a:srgbClr val="000000"/>
                </a:solidFill>
                <a:latin typeface="Consolas"/>
              </a:rPr>
            </a:br>
            <a:r>
              <a:rPr lang="en-US" sz="1000" dirty="0">
                <a:solidFill>
                  <a:srgbClr val="808080"/>
                </a:solidFill>
                <a:latin typeface="Consolas"/>
              </a:rPr>
              <a:t>LEFT</a:t>
            </a:r>
            <a:r>
              <a:rPr lang="en-US" sz="1000" dirty="0">
                <a:solidFill>
                  <a:srgbClr val="000000"/>
                </a:solidFill>
                <a:latin typeface="Consolas"/>
              </a:rPr>
              <a:t> </a:t>
            </a:r>
            <a:r>
              <a:rPr lang="en-US" sz="1000" dirty="0">
                <a:solidFill>
                  <a:srgbClr val="808080"/>
                </a:solidFill>
                <a:latin typeface="Consolas"/>
              </a:rPr>
              <a:t>JOIN</a:t>
            </a:r>
            <a:r>
              <a:rPr lang="en-US" sz="1000" dirty="0">
                <a:solidFill>
                  <a:srgbClr val="000000"/>
                </a:solidFill>
                <a:latin typeface="Consolas"/>
              </a:rPr>
              <a:t> </a:t>
            </a:r>
            <a:r>
              <a:rPr lang="en-US" sz="1000" dirty="0" err="1">
                <a:solidFill>
                  <a:srgbClr val="000000"/>
                </a:solidFill>
                <a:latin typeface="Consolas"/>
              </a:rPr>
              <a:t>protimp.journal</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ON</a:t>
            </a:r>
            <a:r>
              <a:rPr lang="en-US" sz="1000" dirty="0">
                <a:solidFill>
                  <a:srgbClr val="000000"/>
                </a:solidFill>
                <a:latin typeface="Consolas"/>
              </a:rPr>
              <a:t> </a:t>
            </a:r>
            <a:r>
              <a:rPr lang="en-US" sz="1000" dirty="0">
                <a:solidFill>
                  <a:srgbClr val="FF00FF"/>
                </a:solidFill>
                <a:latin typeface="Consolas"/>
              </a:rPr>
              <a:t>substring</a:t>
            </a:r>
            <a:r>
              <a:rPr lang="en-US" sz="1000" dirty="0">
                <a:solidFill>
                  <a:srgbClr val="000000"/>
                </a:solidFill>
                <a:latin typeface="Consolas"/>
              </a:rPr>
              <a:t>(</a:t>
            </a:r>
            <a:r>
              <a:rPr lang="en-US" sz="1000" dirty="0" err="1">
                <a:solidFill>
                  <a:srgbClr val="000000"/>
                </a:solidFill>
                <a:latin typeface="Consolas"/>
              </a:rPr>
              <a:t>faxlog.fax_loc</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length(</a:t>
            </a:r>
            <a:r>
              <a:rPr lang="en-US" sz="1000" dirty="0" err="1">
                <a:solidFill>
                  <a:srgbClr val="000000"/>
                </a:solidFill>
                <a:latin typeface="Consolas"/>
              </a:rPr>
              <a:t>faxlog.fax_loc</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8</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FF"/>
                </a:solidFill>
                <a:latin typeface="Consolas"/>
              </a:rPr>
              <a:t>substring</a:t>
            </a:r>
            <a:r>
              <a:rPr lang="en-US" sz="1000" dirty="0">
                <a:solidFill>
                  <a:srgbClr val="000000"/>
                </a:solidFill>
                <a:latin typeface="Consolas"/>
              </a:rPr>
              <a:t>(</a:t>
            </a:r>
            <a:r>
              <a:rPr lang="en-US" sz="1000" dirty="0" err="1">
                <a:solidFill>
                  <a:srgbClr val="000000"/>
                </a:solidFill>
                <a:latin typeface="Consolas"/>
              </a:rPr>
              <a:t>journal.dfraster</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a:t>
            </a:r>
            <a:r>
              <a:rPr lang="en-US" sz="1000" b="1" dirty="0">
                <a:solidFill>
                  <a:srgbClr val="800000"/>
                </a:solidFill>
                <a:latin typeface="Consolas"/>
              </a:rPr>
              <a:t>1</a:t>
            </a:r>
            <a:r>
              <a:rPr lang="en-US" sz="1000" dirty="0">
                <a:solidFill>
                  <a:srgbClr val="000000"/>
                </a:solidFill>
                <a:latin typeface="Consolas"/>
              </a:rPr>
              <a:t> </a:t>
            </a:r>
            <a:r>
              <a:rPr lang="en-US" sz="1000" dirty="0">
                <a:solidFill>
                  <a:srgbClr val="0000FF"/>
                </a:solidFill>
                <a:latin typeface="Consolas"/>
              </a:rPr>
              <a:t>for</a:t>
            </a:r>
            <a:r>
              <a:rPr lang="en-US" sz="1000" dirty="0">
                <a:solidFill>
                  <a:srgbClr val="000000"/>
                </a:solidFill>
                <a:latin typeface="Consolas"/>
              </a:rPr>
              <a:t> </a:t>
            </a:r>
            <a:r>
              <a:rPr lang="en-US" sz="1000" b="1" dirty="0">
                <a:solidFill>
                  <a:srgbClr val="800000"/>
                </a:solidFill>
                <a:latin typeface="Consolas"/>
              </a:rPr>
              <a:t>9</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WHERE</a:t>
            </a:r>
            <a:r>
              <a:rPr lang="en-US" sz="1000" dirty="0">
                <a:solidFill>
                  <a:srgbClr val="000000"/>
                </a:solidFill>
                <a:latin typeface="Consolas"/>
              </a:rPr>
              <a:t> </a:t>
            </a:r>
            <a:r>
              <a:rPr lang="en-US" sz="1000" dirty="0" err="1">
                <a:solidFill>
                  <a:srgbClr val="000000"/>
                </a:solidFill>
                <a:latin typeface="Consolas"/>
              </a:rPr>
              <a:t>faxlog.fax_time</a:t>
            </a:r>
            <a:r>
              <a:rPr lang="en-US" sz="1000" dirty="0">
                <a:solidFill>
                  <a:srgbClr val="000000"/>
                </a:solidFill>
                <a:latin typeface="Consolas"/>
              </a:rPr>
              <a:t> </a:t>
            </a:r>
            <a:r>
              <a:rPr lang="en-US" sz="1000" dirty="0">
                <a:solidFill>
                  <a:srgbClr val="808080"/>
                </a:solidFill>
                <a:latin typeface="Consolas"/>
              </a:rPr>
              <a:t>&gt;=</a:t>
            </a:r>
            <a:r>
              <a:rPr lang="en-US" sz="1000" dirty="0">
                <a:solidFill>
                  <a:srgbClr val="000000"/>
                </a:solidFill>
                <a:latin typeface="Consolas"/>
              </a:rPr>
              <a:t> </a:t>
            </a:r>
            <a:r>
              <a:rPr lang="en-US" sz="1000" dirty="0">
                <a:solidFill>
                  <a:srgbClr val="FF0000"/>
                </a:solidFill>
                <a:latin typeface="Consolas"/>
              </a:rPr>
              <a:t>'1/1/2012'</a:t>
            </a:r>
            <a:r>
              <a:rPr lang="en-US" sz="1000" dirty="0">
                <a:solidFill>
                  <a:srgbClr val="000000"/>
                </a:solidFill>
                <a:latin typeface="Consolas"/>
              </a:rPr>
              <a:t> </a:t>
            </a:r>
            <a:r>
              <a:rPr lang="en-US" sz="1000" dirty="0">
                <a:solidFill>
                  <a:srgbClr val="808080"/>
                </a:solidFill>
                <a:latin typeface="Consolas"/>
              </a:rPr>
              <a:t>AND</a:t>
            </a:r>
            <a:r>
              <a:rPr lang="en-US" sz="1000" dirty="0">
                <a:solidFill>
                  <a:srgbClr val="000000"/>
                </a:solidFill>
                <a:latin typeface="Consolas"/>
              </a:rPr>
              <a:t> </a:t>
            </a:r>
            <a:r>
              <a:rPr lang="en-US" sz="1000" dirty="0" err="1">
                <a:solidFill>
                  <a:srgbClr val="000000"/>
                </a:solidFill>
                <a:latin typeface="Consolas"/>
              </a:rPr>
              <a:t>faxlog.fax_time</a:t>
            </a:r>
            <a:r>
              <a:rPr lang="en-US" sz="1000" dirty="0">
                <a:solidFill>
                  <a:srgbClr val="000000"/>
                </a:solidFill>
                <a:latin typeface="Consolas"/>
              </a:rPr>
              <a:t> </a:t>
            </a:r>
            <a:r>
              <a:rPr lang="en-US" sz="1000" dirty="0">
                <a:solidFill>
                  <a:srgbClr val="808080"/>
                </a:solidFill>
                <a:latin typeface="Consolas"/>
              </a:rPr>
              <a:t>&lt;</a:t>
            </a:r>
            <a:r>
              <a:rPr lang="en-US" sz="1000" dirty="0">
                <a:solidFill>
                  <a:srgbClr val="000000"/>
                </a:solidFill>
                <a:latin typeface="Consolas"/>
              </a:rPr>
              <a:t> </a:t>
            </a:r>
            <a:r>
              <a:rPr lang="en-US" sz="1000" dirty="0">
                <a:solidFill>
                  <a:srgbClr val="FF0000"/>
                </a:solidFill>
                <a:latin typeface="Consolas"/>
              </a:rPr>
              <a:t>'1/2/2012'</a:t>
            </a:r>
            <a:r>
              <a:rPr lang="en-US" sz="1000" dirty="0">
                <a:solidFill>
                  <a:srgbClr val="000000"/>
                </a:solidFill>
                <a:latin typeface="Consolas"/>
              </a:rPr>
              <a:t>;</a:t>
            </a:r>
            <a:endParaRPr lang="en-US" sz="1000" dirty="0"/>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15</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5244" y="2600878"/>
            <a:ext cx="4770425" cy="398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1679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Joins between Journal &amp; </a:t>
            </a:r>
            <a:r>
              <a:rPr lang="en-US" dirty="0" err="1"/>
              <a:t>Faxlog</a:t>
            </a:r>
            <a:endParaRPr lang="en-US" dirty="0"/>
          </a:p>
        </p:txBody>
      </p:sp>
      <p:sp>
        <p:nvSpPr>
          <p:cNvPr id="3" name="Content Placeholder 2"/>
          <p:cNvSpPr>
            <a:spLocks noGrp="1"/>
          </p:cNvSpPr>
          <p:nvPr>
            <p:ph sz="quarter" idx="13"/>
          </p:nvPr>
        </p:nvSpPr>
        <p:spPr/>
        <p:txBody>
          <a:bodyPr>
            <a:normAutofit fontScale="70000" lnSpcReduction="20000"/>
          </a:bodyPr>
          <a:lstStyle/>
          <a:p>
            <a:pPr marL="0" indent="0">
              <a:buNone/>
            </a:pPr>
            <a:r>
              <a:rPr lang="en-US" dirty="0"/>
              <a:t>Total runtime: 22.368 </a:t>
            </a:r>
            <a:r>
              <a:rPr lang="en-US" dirty="0" err="1" smtClean="0"/>
              <a:t>ms</a:t>
            </a:r>
            <a:r>
              <a:rPr lang="en-US" dirty="0" smtClean="0"/>
              <a:t/>
            </a:r>
            <a:br>
              <a:rPr lang="en-US" dirty="0" smtClean="0"/>
            </a:br>
            <a:r>
              <a:rPr lang="en-US" dirty="0" smtClean="0"/>
              <a:t>Before </a:t>
            </a:r>
            <a:r>
              <a:rPr lang="en-US" dirty="0"/>
              <a:t>Indexes: 197813.222 </a:t>
            </a:r>
            <a:r>
              <a:rPr lang="en-US" dirty="0" err="1" smtClean="0"/>
              <a:t>ms</a:t>
            </a:r>
            <a:r>
              <a:rPr lang="en-US" dirty="0" smtClean="0"/>
              <a:t/>
            </a:r>
            <a:br>
              <a:rPr lang="en-US" dirty="0" smtClean="0"/>
            </a:br>
            <a:r>
              <a:rPr lang="en-US" dirty="0" smtClean="0"/>
              <a:t>Before </a:t>
            </a:r>
            <a:r>
              <a:rPr lang="en-US" dirty="0"/>
              <a:t>Indexes: 3.296887033 m</a:t>
            </a:r>
          </a:p>
          <a:p>
            <a:pPr marL="0" indent="0">
              <a:buNone/>
            </a:pPr>
            <a:r>
              <a:rPr lang="en-US" dirty="0" smtClean="0"/>
              <a:t>Journal </a:t>
            </a:r>
            <a:r>
              <a:rPr lang="en-US" dirty="0"/>
              <a:t>– 16,384,930 Rows of </a:t>
            </a:r>
            <a:r>
              <a:rPr lang="en-US" dirty="0" smtClean="0"/>
              <a:t>Data</a:t>
            </a:r>
            <a:br>
              <a:rPr lang="en-US" dirty="0" smtClean="0"/>
            </a:br>
            <a:r>
              <a:rPr lang="en-US" dirty="0" err="1" smtClean="0"/>
              <a:t>Faxlog</a:t>
            </a:r>
            <a:r>
              <a:rPr lang="en-US" dirty="0" smtClean="0"/>
              <a:t> </a:t>
            </a:r>
            <a:r>
              <a:rPr lang="en-US" dirty="0"/>
              <a:t>– 1,244,754 Rows of </a:t>
            </a:r>
            <a:r>
              <a:rPr lang="en-US" dirty="0" smtClean="0"/>
              <a:t>Data</a:t>
            </a:r>
          </a:p>
          <a:p>
            <a:pPr marL="0" indent="0">
              <a:buNone/>
            </a:pPr>
            <a:endParaRPr lang="en-US" dirty="0"/>
          </a:p>
          <a:p>
            <a:pPr marL="0" indent="0">
              <a:buNone/>
            </a:pPr>
            <a:r>
              <a:rPr lang="en-US" b="1" dirty="0">
                <a:solidFill>
                  <a:srgbClr val="FF0000"/>
                </a:solidFill>
              </a:rPr>
              <a:t>8,844 Times </a:t>
            </a:r>
            <a:r>
              <a:rPr lang="en-US" b="1" dirty="0" smtClean="0">
                <a:solidFill>
                  <a:srgbClr val="FF0000"/>
                </a:solidFill>
              </a:rPr>
              <a:t>Faster</a:t>
            </a:r>
          </a:p>
          <a:p>
            <a:pPr marL="0" indent="0">
              <a:buNone/>
            </a:pPr>
            <a:endParaRPr lang="en-US" dirty="0">
              <a:solidFill>
                <a:schemeClr val="tx1"/>
              </a:solidFill>
            </a:endParaRPr>
          </a:p>
          <a:p>
            <a:r>
              <a:rPr lang="en-US" dirty="0" smtClean="0">
                <a:solidFill>
                  <a:schemeClr val="tx1"/>
                </a:solidFill>
              </a:rPr>
              <a:t>You will notice that we used individual functions instead of a combined function. This allowed us to write the functions in pure </a:t>
            </a:r>
            <a:r>
              <a:rPr lang="en-US" dirty="0" err="1" smtClean="0">
                <a:solidFill>
                  <a:schemeClr val="tx1"/>
                </a:solidFill>
              </a:rPr>
              <a:t>sql</a:t>
            </a:r>
            <a:r>
              <a:rPr lang="en-US" dirty="0" smtClean="0">
                <a:solidFill>
                  <a:schemeClr val="tx1"/>
                </a:solidFill>
              </a:rPr>
              <a:t> and remove the logic from each function making the functions faster, which is needed with big data.</a:t>
            </a:r>
            <a:endParaRPr lang="en-US" dirty="0">
              <a:solidFill>
                <a:schemeClr val="tx1"/>
              </a:solidFill>
            </a:endParaRPr>
          </a:p>
        </p:txBody>
      </p:sp>
      <p:sp>
        <p:nvSpPr>
          <p:cNvPr id="4" name="Content Placeholder 3"/>
          <p:cNvSpPr>
            <a:spLocks noGrp="1"/>
          </p:cNvSpPr>
          <p:nvPr>
            <p:ph sz="quarter" idx="14"/>
          </p:nvPr>
        </p:nvSpPr>
        <p:spPr/>
        <p:txBody>
          <a:bodyPr>
            <a:normAutofit/>
          </a:bodyPr>
          <a:lstStyle/>
          <a:p>
            <a:pPr marL="0" indent="0">
              <a:buNone/>
            </a:pP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0000FF"/>
                </a:solidFill>
                <a:latin typeface="Consolas"/>
              </a:rPr>
              <a:t>DISTINCT</a:t>
            </a:r>
            <a:r>
              <a:rPr lang="en-US" sz="1000" dirty="0">
                <a:solidFill>
                  <a:srgbClr val="000000"/>
                </a:solidFill>
                <a:latin typeface="Consolas"/>
              </a:rPr>
              <a:t> </a:t>
            </a:r>
            <a:r>
              <a:rPr lang="en-US" sz="1000" dirty="0" err="1">
                <a:solidFill>
                  <a:srgbClr val="000000"/>
                </a:solidFill>
                <a:latin typeface="Consolas"/>
              </a:rPr>
              <a:t>journal.username</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FROM</a:t>
            </a:r>
            <a:r>
              <a:rPr lang="en-US" sz="1000" dirty="0">
                <a:solidFill>
                  <a:srgbClr val="000000"/>
                </a:solidFill>
                <a:latin typeface="Consolas"/>
              </a:rPr>
              <a:t> </a:t>
            </a:r>
            <a:r>
              <a:rPr lang="en-US" sz="1000" dirty="0" err="1">
                <a:solidFill>
                  <a:srgbClr val="000000"/>
                </a:solidFill>
                <a:latin typeface="Consolas"/>
              </a:rPr>
              <a:t>protimp.faxlog</a:t>
            </a:r>
            <a:r>
              <a:rPr lang="en-US" sz="1000" dirty="0">
                <a:solidFill>
                  <a:srgbClr val="000000"/>
                </a:solidFill>
                <a:latin typeface="Consolas"/>
              </a:rPr>
              <a:t> </a:t>
            </a:r>
            <a:br>
              <a:rPr lang="en-US" sz="1000" dirty="0">
                <a:solidFill>
                  <a:srgbClr val="000000"/>
                </a:solidFill>
                <a:latin typeface="Consolas"/>
              </a:rPr>
            </a:br>
            <a:r>
              <a:rPr lang="en-US" sz="1000" dirty="0">
                <a:solidFill>
                  <a:srgbClr val="808080"/>
                </a:solidFill>
                <a:latin typeface="Consolas"/>
              </a:rPr>
              <a:t>LEFT</a:t>
            </a:r>
            <a:r>
              <a:rPr lang="en-US" sz="1000" dirty="0">
                <a:solidFill>
                  <a:srgbClr val="000000"/>
                </a:solidFill>
                <a:latin typeface="Consolas"/>
              </a:rPr>
              <a:t> </a:t>
            </a:r>
            <a:r>
              <a:rPr lang="en-US" sz="1000" dirty="0">
                <a:solidFill>
                  <a:srgbClr val="808080"/>
                </a:solidFill>
                <a:latin typeface="Consolas"/>
              </a:rPr>
              <a:t>JOIN</a:t>
            </a:r>
            <a:r>
              <a:rPr lang="en-US" sz="1000" dirty="0">
                <a:solidFill>
                  <a:srgbClr val="000000"/>
                </a:solidFill>
                <a:latin typeface="Consolas"/>
              </a:rPr>
              <a:t> </a:t>
            </a:r>
            <a:r>
              <a:rPr lang="en-US" sz="1000" dirty="0" err="1">
                <a:solidFill>
                  <a:srgbClr val="000000"/>
                </a:solidFill>
                <a:latin typeface="Consolas"/>
              </a:rPr>
              <a:t>protimp.journal</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ON</a:t>
            </a:r>
            <a:r>
              <a:rPr lang="en-US" sz="1000" dirty="0">
                <a:solidFill>
                  <a:srgbClr val="000000"/>
                </a:solidFill>
                <a:latin typeface="Consolas"/>
              </a:rPr>
              <a:t> </a:t>
            </a:r>
            <a:r>
              <a:rPr lang="en-US" sz="1000" dirty="0" err="1">
                <a:solidFill>
                  <a:srgbClr val="000000"/>
                </a:solidFill>
                <a:latin typeface="Consolas"/>
              </a:rPr>
              <a:t>ist.faxlog_raster_to_canonical</a:t>
            </a:r>
            <a:r>
              <a:rPr lang="en-US" sz="1000" dirty="0">
                <a:solidFill>
                  <a:srgbClr val="000000"/>
                </a:solidFill>
                <a:latin typeface="Consolas"/>
              </a:rPr>
              <a:t>(</a:t>
            </a:r>
            <a:r>
              <a:rPr lang="en-US" sz="1000" dirty="0" err="1">
                <a:solidFill>
                  <a:srgbClr val="000000"/>
                </a:solidFill>
                <a:latin typeface="Consolas"/>
              </a:rPr>
              <a:t>faxlog.fax_loc</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ist.journal_raster_to_canonical</a:t>
            </a:r>
            <a:r>
              <a:rPr lang="en-US" sz="1000" dirty="0">
                <a:solidFill>
                  <a:srgbClr val="000000"/>
                </a:solidFill>
                <a:latin typeface="Consolas"/>
              </a:rPr>
              <a:t>(</a:t>
            </a:r>
            <a:r>
              <a:rPr lang="en-US" sz="1000" dirty="0" err="1">
                <a:solidFill>
                  <a:srgbClr val="000000"/>
                </a:solidFill>
                <a:latin typeface="Consolas"/>
              </a:rPr>
              <a:t>journal.dfraster</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WHERE</a:t>
            </a:r>
            <a:r>
              <a:rPr lang="en-US" sz="1000" dirty="0">
                <a:solidFill>
                  <a:srgbClr val="000000"/>
                </a:solidFill>
                <a:latin typeface="Consolas"/>
              </a:rPr>
              <a:t> </a:t>
            </a:r>
            <a:r>
              <a:rPr lang="en-US" sz="1000" dirty="0" err="1">
                <a:solidFill>
                  <a:srgbClr val="000000"/>
                </a:solidFill>
                <a:latin typeface="Consolas"/>
              </a:rPr>
              <a:t>faxlog.fax_time</a:t>
            </a:r>
            <a:r>
              <a:rPr lang="en-US" sz="1000" dirty="0">
                <a:solidFill>
                  <a:srgbClr val="000000"/>
                </a:solidFill>
                <a:latin typeface="Consolas"/>
              </a:rPr>
              <a:t> </a:t>
            </a:r>
            <a:r>
              <a:rPr lang="en-US" sz="1000" dirty="0">
                <a:solidFill>
                  <a:srgbClr val="808080"/>
                </a:solidFill>
                <a:latin typeface="Consolas"/>
              </a:rPr>
              <a:t>&gt;=</a:t>
            </a:r>
            <a:r>
              <a:rPr lang="en-US" sz="1000" dirty="0">
                <a:solidFill>
                  <a:srgbClr val="000000"/>
                </a:solidFill>
                <a:latin typeface="Consolas"/>
              </a:rPr>
              <a:t> </a:t>
            </a:r>
            <a:r>
              <a:rPr lang="en-US" sz="1000" dirty="0">
                <a:solidFill>
                  <a:srgbClr val="FF0000"/>
                </a:solidFill>
                <a:latin typeface="Consolas"/>
              </a:rPr>
              <a:t>'1/1/2012'</a:t>
            </a:r>
            <a:r>
              <a:rPr lang="en-US" sz="1000" dirty="0">
                <a:solidFill>
                  <a:srgbClr val="000000"/>
                </a:solidFill>
                <a:latin typeface="Consolas"/>
              </a:rPr>
              <a:t> </a:t>
            </a:r>
            <a:r>
              <a:rPr lang="en-US" sz="1000" dirty="0">
                <a:solidFill>
                  <a:srgbClr val="808080"/>
                </a:solidFill>
                <a:latin typeface="Consolas"/>
              </a:rPr>
              <a:t>AND</a:t>
            </a:r>
            <a:r>
              <a:rPr lang="en-US" sz="1000" dirty="0">
                <a:solidFill>
                  <a:srgbClr val="000000"/>
                </a:solidFill>
                <a:latin typeface="Consolas"/>
              </a:rPr>
              <a:t> </a:t>
            </a:r>
            <a:r>
              <a:rPr lang="en-US" sz="1000" dirty="0" err="1">
                <a:solidFill>
                  <a:srgbClr val="000000"/>
                </a:solidFill>
                <a:latin typeface="Consolas"/>
              </a:rPr>
              <a:t>faxlog.fax_time</a:t>
            </a:r>
            <a:r>
              <a:rPr lang="en-US" sz="1000" dirty="0">
                <a:solidFill>
                  <a:srgbClr val="000000"/>
                </a:solidFill>
                <a:latin typeface="Consolas"/>
              </a:rPr>
              <a:t> </a:t>
            </a:r>
            <a:r>
              <a:rPr lang="en-US" sz="1000" dirty="0">
                <a:solidFill>
                  <a:srgbClr val="808080"/>
                </a:solidFill>
                <a:latin typeface="Consolas"/>
              </a:rPr>
              <a:t>&lt;</a:t>
            </a:r>
            <a:r>
              <a:rPr lang="en-US" sz="1000" dirty="0">
                <a:solidFill>
                  <a:srgbClr val="000000"/>
                </a:solidFill>
                <a:latin typeface="Consolas"/>
              </a:rPr>
              <a:t> </a:t>
            </a:r>
            <a:r>
              <a:rPr lang="en-US" sz="1000" dirty="0">
                <a:solidFill>
                  <a:srgbClr val="FF0000"/>
                </a:solidFill>
                <a:latin typeface="Consolas"/>
              </a:rPr>
              <a:t>'1/2/2012'</a:t>
            </a:r>
            <a:r>
              <a:rPr lang="en-US" sz="1000" dirty="0">
                <a:solidFill>
                  <a:srgbClr val="000000"/>
                </a:solidFill>
                <a:latin typeface="Consolas"/>
              </a:rPr>
              <a:t>;</a:t>
            </a:r>
            <a:endParaRPr lang="en-US" sz="1000" dirty="0"/>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16</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2647950"/>
            <a:ext cx="4267200" cy="434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104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Other Purposes</a:t>
            </a:r>
            <a:endParaRPr lang="en-US" dirty="0"/>
          </a:p>
        </p:txBody>
      </p:sp>
      <p:sp>
        <p:nvSpPr>
          <p:cNvPr id="9" name="Text Placeholder 8"/>
          <p:cNvSpPr>
            <a:spLocks noGrp="1"/>
          </p:cNvSpPr>
          <p:nvPr>
            <p:ph type="body" idx="1"/>
          </p:nvPr>
        </p:nvSpPr>
        <p:spPr/>
        <p:txBody>
          <a:bodyPr/>
          <a:lstStyle/>
          <a:p>
            <a:endParaRPr lang="en-US"/>
          </a:p>
        </p:txBody>
      </p:sp>
      <p:sp>
        <p:nvSpPr>
          <p:cNvPr id="5" name="Date Placeholder 4"/>
          <p:cNvSpPr>
            <a:spLocks noGrp="1"/>
          </p:cNvSpPr>
          <p:nvPr>
            <p:ph type="dt" sz="half" idx="10"/>
          </p:nvPr>
        </p:nvSpPr>
        <p:spPr/>
        <p:txBody>
          <a:bodyPr/>
          <a:lstStyle/>
          <a:p>
            <a:r>
              <a:rPr lang="en-US" smtClean="0"/>
              <a:t>5/5/2015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17</a:t>
            </a:fld>
            <a:endParaRPr lang="en-US"/>
          </a:p>
        </p:txBody>
      </p:sp>
      <p:sp>
        <p:nvSpPr>
          <p:cNvPr id="7" name="Footer Placeholder 6"/>
          <p:cNvSpPr>
            <a:spLocks noGrp="1"/>
          </p:cNvSpPr>
          <p:nvPr>
            <p:ph type="ftr" sz="quarter" idx="12"/>
          </p:nvPr>
        </p:nvSpPr>
        <p:spPr/>
        <p:txBody>
          <a:bodyPr/>
          <a:lstStyle/>
          <a:p>
            <a:r>
              <a:rPr lang="en-US" smtClean="0"/>
              <a:t>Functional Indexes</a:t>
            </a:r>
            <a:endParaRPr lang="en-US" dirty="0"/>
          </a:p>
        </p:txBody>
      </p:sp>
    </p:spTree>
    <p:extLst>
      <p:ext uri="{BB962C8B-B14F-4D97-AF65-F5344CB8AC3E}">
        <p14:creationId xmlns:p14="http://schemas.microsoft.com/office/powerpoint/2010/main" val="3527337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Making your queries case insensitive</a:t>
            </a:r>
            <a:endParaRPr lang="en-US" dirty="0"/>
          </a:p>
        </p:txBody>
      </p:sp>
      <p:sp>
        <p:nvSpPr>
          <p:cNvPr id="3" name="Content Placeholder 2"/>
          <p:cNvSpPr>
            <a:spLocks noGrp="1"/>
          </p:cNvSpPr>
          <p:nvPr>
            <p:ph sz="quarter" idx="13"/>
          </p:nvPr>
        </p:nvSpPr>
        <p:spPr/>
        <p:txBody>
          <a:bodyPr>
            <a:normAutofit fontScale="92500" lnSpcReduction="10000"/>
          </a:bodyPr>
          <a:lstStyle/>
          <a:p>
            <a:pPr marL="0" indent="0">
              <a:buNone/>
            </a:pPr>
            <a:r>
              <a:rPr lang="en-US" dirty="0" smtClean="0"/>
              <a:t>What if you want to search for an employee like “</a:t>
            </a:r>
            <a:r>
              <a:rPr lang="en-US" dirty="0" err="1" smtClean="0"/>
              <a:t>deForest</a:t>
            </a:r>
            <a:r>
              <a:rPr lang="en-US" dirty="0" smtClean="0"/>
              <a:t>”. Many people will mistype this last name and a simple “=</a:t>
            </a:r>
            <a:r>
              <a:rPr lang="en-US" dirty="0"/>
              <a:t>”</a:t>
            </a:r>
            <a:r>
              <a:rPr lang="en-US" dirty="0" smtClean="0"/>
              <a:t> will miss finding this employee. You may fix this by creating a lower case index and then using “= lower(‘</a:t>
            </a:r>
            <a:r>
              <a:rPr lang="en-US" dirty="0" err="1" smtClean="0"/>
              <a:t>deForest</a:t>
            </a:r>
            <a:r>
              <a:rPr lang="en-US" dirty="0" smtClean="0"/>
              <a:t>’)”. This will make finding this employee much faster since the conversions for the table are in the index and only the one conversion needs to be performed.</a:t>
            </a:r>
            <a:endParaRPr lang="en-US" dirty="0"/>
          </a:p>
        </p:txBody>
      </p:sp>
      <p:sp>
        <p:nvSpPr>
          <p:cNvPr id="4" name="Content Placeholder 3"/>
          <p:cNvSpPr>
            <a:spLocks noGrp="1"/>
          </p:cNvSpPr>
          <p:nvPr>
            <p:ph sz="quarter" idx="14"/>
          </p:nvPr>
        </p:nvSpPr>
        <p:spPr/>
        <p:txBody>
          <a:bodyPr/>
          <a:lstStyle/>
          <a:p>
            <a:pPr marL="0" lvl="0" indent="0">
              <a:spcAft>
                <a:spcPts val="0"/>
              </a:spcAft>
              <a:buNone/>
            </a:pPr>
            <a:r>
              <a:rPr lang="en-US" sz="1000" dirty="0">
                <a:solidFill>
                  <a:srgbClr val="0000FF"/>
                </a:solidFill>
                <a:latin typeface="Consolas"/>
              </a:rPr>
              <a:t>SELECT</a:t>
            </a:r>
            <a:r>
              <a:rPr lang="en-US" sz="1000" dirty="0">
                <a:solidFill>
                  <a:srgbClr val="000000"/>
                </a:solidFill>
                <a:latin typeface="Consolas"/>
              </a:rPr>
              <a:t> </a:t>
            </a:r>
            <a:r>
              <a:rPr lang="en-US" sz="1000" dirty="0" smtClean="0">
                <a:solidFill>
                  <a:srgbClr val="808080"/>
                </a:solidFill>
                <a:latin typeface="Consolas"/>
              </a:rPr>
              <a:t>*</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FF"/>
                </a:solidFill>
                <a:latin typeface="Consolas"/>
              </a:rPr>
              <a:t>FROM</a:t>
            </a:r>
            <a:r>
              <a:rPr lang="en-US" sz="1000" dirty="0" smtClean="0">
                <a:solidFill>
                  <a:srgbClr val="000000"/>
                </a:solidFill>
                <a:latin typeface="Consolas"/>
              </a:rPr>
              <a:t> </a:t>
            </a:r>
            <a:r>
              <a:rPr lang="en-US" sz="1000" dirty="0" err="1" smtClean="0">
                <a:solidFill>
                  <a:srgbClr val="0000FF"/>
                </a:solidFill>
                <a:latin typeface="Consolas"/>
              </a:rPr>
              <a:t>public</a:t>
            </a:r>
            <a:r>
              <a:rPr lang="en-US" sz="1000" dirty="0" err="1" smtClean="0">
                <a:solidFill>
                  <a:srgbClr val="000000"/>
                </a:solidFill>
                <a:latin typeface="Consolas"/>
              </a:rPr>
              <a:t>.name_test</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FF"/>
                </a:solidFill>
                <a:latin typeface="Consolas"/>
              </a:rPr>
              <a:t>WHERE</a:t>
            </a:r>
            <a:r>
              <a:rPr lang="en-US" sz="1000" dirty="0" smtClean="0">
                <a:solidFill>
                  <a:srgbClr val="000000"/>
                </a:solidFill>
                <a:latin typeface="Consolas"/>
              </a:rPr>
              <a:t> </a:t>
            </a:r>
            <a:r>
              <a:rPr lang="en-US" sz="1000" dirty="0">
                <a:solidFill>
                  <a:srgbClr val="FF00FF"/>
                </a:solidFill>
                <a:latin typeface="Consolas"/>
              </a:rPr>
              <a:t>lower</a:t>
            </a:r>
            <a:r>
              <a:rPr lang="en-US" sz="1000" dirty="0">
                <a:solidFill>
                  <a:srgbClr val="000000"/>
                </a:solidFill>
                <a:latin typeface="Consolas"/>
              </a:rPr>
              <a:t>(name)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FF"/>
                </a:solidFill>
                <a:latin typeface="Consolas"/>
              </a:rPr>
              <a:t>lower</a:t>
            </a:r>
            <a:r>
              <a:rPr lang="en-US" sz="1000" dirty="0" smtClean="0">
                <a:solidFill>
                  <a:srgbClr val="000000"/>
                </a:solidFill>
                <a:latin typeface="Consolas"/>
              </a:rPr>
              <a:t>(</a:t>
            </a:r>
            <a:r>
              <a:rPr lang="en-US" sz="1000" dirty="0">
                <a:solidFill>
                  <a:srgbClr val="FF0000"/>
                </a:solidFill>
                <a:latin typeface="Consolas"/>
              </a:rPr>
              <a:t>'</a:t>
            </a:r>
            <a:r>
              <a:rPr lang="en-US" sz="1000" dirty="0" err="1" smtClean="0">
                <a:solidFill>
                  <a:srgbClr val="FF0000"/>
                </a:solidFill>
                <a:latin typeface="Consolas"/>
              </a:rPr>
              <a:t>deForest</a:t>
            </a:r>
            <a:r>
              <a:rPr lang="en-US" sz="1000" dirty="0" smtClean="0">
                <a:solidFill>
                  <a:srgbClr val="FF0000"/>
                </a:solidFill>
                <a:latin typeface="Consolas"/>
              </a:rPr>
              <a:t>'</a:t>
            </a:r>
            <a:r>
              <a:rPr lang="en-US" sz="1000" dirty="0" smtClean="0">
                <a:solidFill>
                  <a:srgbClr val="000000"/>
                </a:solidFill>
                <a:latin typeface="Consolas"/>
              </a:rPr>
              <a:t>);</a:t>
            </a:r>
            <a:endParaRPr lang="en-US" sz="1000" dirty="0">
              <a:solidFill>
                <a:prstClr val="black"/>
              </a:solidFill>
              <a:latin typeface="Consolas"/>
            </a:endParaRPr>
          </a:p>
          <a:p>
            <a:pPr marL="0" indent="0">
              <a:buNone/>
            </a:pPr>
            <a:endParaRPr lang="en-US" dirty="0"/>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18</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spTree>
    <p:extLst>
      <p:ext uri="{BB962C8B-B14F-4D97-AF65-F5344CB8AC3E}">
        <p14:creationId xmlns:p14="http://schemas.microsoft.com/office/powerpoint/2010/main" val="23376676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a unique case insensitive index</a:t>
            </a:r>
            <a:endParaRPr lang="en-US" dirty="0"/>
          </a:p>
        </p:txBody>
      </p:sp>
      <p:sp>
        <p:nvSpPr>
          <p:cNvPr id="3" name="Content Placeholder 2"/>
          <p:cNvSpPr>
            <a:spLocks noGrp="1"/>
          </p:cNvSpPr>
          <p:nvPr>
            <p:ph sz="quarter" idx="13"/>
          </p:nvPr>
        </p:nvSpPr>
        <p:spPr/>
        <p:txBody>
          <a:bodyPr/>
          <a:lstStyle/>
          <a:p>
            <a:r>
              <a:rPr lang="en-US" dirty="0" smtClean="0"/>
              <a:t>By default indexes are case sensitive. You could run into problems if one person enters “</a:t>
            </a:r>
            <a:r>
              <a:rPr lang="en-US" dirty="0" err="1" smtClean="0"/>
              <a:t>deForest</a:t>
            </a:r>
            <a:r>
              <a:rPr lang="en-US" dirty="0" smtClean="0"/>
              <a:t>” and another person enters “</a:t>
            </a:r>
            <a:r>
              <a:rPr lang="en-US" dirty="0" err="1" smtClean="0"/>
              <a:t>DeForest</a:t>
            </a:r>
            <a:r>
              <a:rPr lang="en-US" dirty="0" smtClean="0"/>
              <a:t>”.</a:t>
            </a:r>
          </a:p>
          <a:p>
            <a:r>
              <a:rPr lang="en-US" dirty="0" smtClean="0"/>
              <a:t>A case insensitive unique index solves this problem.</a:t>
            </a:r>
            <a:endParaRPr lang="en-US" dirty="0"/>
          </a:p>
        </p:txBody>
      </p:sp>
      <p:sp>
        <p:nvSpPr>
          <p:cNvPr id="4" name="Content Placeholder 3"/>
          <p:cNvSpPr>
            <a:spLocks noGrp="1"/>
          </p:cNvSpPr>
          <p:nvPr>
            <p:ph sz="quarter" idx="14"/>
          </p:nvPr>
        </p:nvSpPr>
        <p:spPr/>
        <p:txBody>
          <a:bodyPr>
            <a:normAutofit fontScale="85000" lnSpcReduction="10000"/>
          </a:bodyPr>
          <a:lstStyle/>
          <a:p>
            <a:pPr marL="0" lvl="0" indent="0">
              <a:spcAft>
                <a:spcPts val="0"/>
              </a:spcAft>
              <a:buNone/>
            </a:pPr>
            <a:r>
              <a:rPr lang="en-US" sz="1300" dirty="0">
                <a:solidFill>
                  <a:srgbClr val="0000FF"/>
                </a:solidFill>
                <a:latin typeface="Consolas"/>
              </a:rPr>
              <a:t>CREATE</a:t>
            </a:r>
            <a:r>
              <a:rPr lang="en-US" sz="1300" dirty="0">
                <a:solidFill>
                  <a:srgbClr val="000000"/>
                </a:solidFill>
                <a:latin typeface="Consolas"/>
              </a:rPr>
              <a:t> </a:t>
            </a:r>
            <a:r>
              <a:rPr lang="en-US" sz="1300" dirty="0">
                <a:solidFill>
                  <a:srgbClr val="0000FF"/>
                </a:solidFill>
                <a:latin typeface="Consolas"/>
              </a:rPr>
              <a:t>TABLE</a:t>
            </a:r>
            <a:r>
              <a:rPr lang="en-US" sz="1300" dirty="0">
                <a:solidFill>
                  <a:srgbClr val="000000"/>
                </a:solidFill>
                <a:latin typeface="Consolas"/>
              </a:rPr>
              <a:t> </a:t>
            </a:r>
            <a:r>
              <a:rPr lang="en-US" sz="1300" dirty="0" err="1">
                <a:solidFill>
                  <a:srgbClr val="0000FF"/>
                </a:solidFill>
                <a:latin typeface="Consolas"/>
              </a:rPr>
              <a:t>public</a:t>
            </a:r>
            <a:r>
              <a:rPr lang="en-US" sz="1300" dirty="0" err="1">
                <a:solidFill>
                  <a:srgbClr val="000000"/>
                </a:solidFill>
                <a:latin typeface="Consolas"/>
              </a:rPr>
              <a:t>.name_test</a:t>
            </a:r>
            <a:r>
              <a:rPr lang="en-US" sz="1300" dirty="0">
                <a:solidFill>
                  <a:srgbClr val="000000"/>
                </a:solidFill>
                <a:latin typeface="Consolas"/>
              </a:rPr>
              <a:t> ( </a:t>
            </a:r>
            <a:br>
              <a:rPr lang="en-US" sz="1300" dirty="0">
                <a:solidFill>
                  <a:srgbClr val="000000"/>
                </a:solidFill>
                <a:latin typeface="Consolas"/>
              </a:rPr>
            </a:br>
            <a:r>
              <a:rPr lang="en-US" sz="1300" dirty="0">
                <a:solidFill>
                  <a:srgbClr val="000000"/>
                </a:solidFill>
                <a:latin typeface="Consolas"/>
              </a:rPr>
              <a:t>  name </a:t>
            </a:r>
            <a:r>
              <a:rPr lang="en-US" sz="1300" dirty="0">
                <a:solidFill>
                  <a:srgbClr val="0000FF"/>
                </a:solidFill>
                <a:latin typeface="Consolas"/>
              </a:rPr>
              <a:t>TEXT</a:t>
            </a:r>
            <a:r>
              <a:rPr lang="en-US" sz="1300" dirty="0">
                <a:solidFill>
                  <a:srgbClr val="000000"/>
                </a:solidFill>
                <a:latin typeface="Consolas"/>
              </a:rPr>
              <a:t> </a:t>
            </a:r>
            <a:br>
              <a:rPr lang="en-US" sz="1300" dirty="0">
                <a:solidFill>
                  <a:srgbClr val="000000"/>
                </a:solidFill>
                <a:latin typeface="Consolas"/>
              </a:rPr>
            </a:br>
            <a:r>
              <a:rPr lang="en-US" sz="1300" dirty="0">
                <a:solidFill>
                  <a:srgbClr val="000000"/>
                </a:solidFill>
                <a:latin typeface="Consolas"/>
              </a:rPr>
              <a:t>) WITHOUT OIDS; </a:t>
            </a:r>
            <a:br>
              <a:rPr lang="en-US" sz="1300" dirty="0">
                <a:solidFill>
                  <a:srgbClr val="000000"/>
                </a:solidFill>
                <a:latin typeface="Consolas"/>
              </a:rPr>
            </a:br>
            <a:r>
              <a:rPr lang="en-US" sz="1300" dirty="0">
                <a:solidFill>
                  <a:srgbClr val="000000"/>
                </a:solidFill>
                <a:latin typeface="Consolas"/>
              </a:rPr>
              <a:t/>
            </a:r>
            <a:br>
              <a:rPr lang="en-US" sz="1300" dirty="0">
                <a:solidFill>
                  <a:srgbClr val="000000"/>
                </a:solidFill>
                <a:latin typeface="Consolas"/>
              </a:rPr>
            </a:br>
            <a:r>
              <a:rPr lang="en-US" sz="1300" dirty="0">
                <a:solidFill>
                  <a:srgbClr val="0000FF"/>
                </a:solidFill>
                <a:latin typeface="Consolas"/>
              </a:rPr>
              <a:t>CREATE</a:t>
            </a:r>
            <a:r>
              <a:rPr lang="en-US" sz="1300" dirty="0">
                <a:solidFill>
                  <a:srgbClr val="000000"/>
                </a:solidFill>
                <a:latin typeface="Consolas"/>
              </a:rPr>
              <a:t> </a:t>
            </a:r>
            <a:r>
              <a:rPr lang="en-US" sz="1300" dirty="0">
                <a:solidFill>
                  <a:srgbClr val="0000FF"/>
                </a:solidFill>
                <a:latin typeface="Consolas"/>
              </a:rPr>
              <a:t>UNIQUE</a:t>
            </a:r>
            <a:r>
              <a:rPr lang="en-US" sz="1300" dirty="0">
                <a:solidFill>
                  <a:srgbClr val="000000"/>
                </a:solidFill>
                <a:latin typeface="Consolas"/>
              </a:rPr>
              <a:t> </a:t>
            </a:r>
            <a:r>
              <a:rPr lang="en-US" sz="1300" dirty="0">
                <a:solidFill>
                  <a:srgbClr val="0000FF"/>
                </a:solidFill>
                <a:latin typeface="Consolas"/>
              </a:rPr>
              <a:t>INDEX</a:t>
            </a:r>
            <a:r>
              <a:rPr lang="en-US" sz="1300" dirty="0">
                <a:solidFill>
                  <a:srgbClr val="000000"/>
                </a:solidFill>
                <a:latin typeface="Consolas"/>
              </a:rPr>
              <a:t> </a:t>
            </a:r>
            <a:r>
              <a:rPr lang="en-US" sz="1300" dirty="0" err="1">
                <a:solidFill>
                  <a:srgbClr val="000000"/>
                </a:solidFill>
                <a:latin typeface="Consolas"/>
              </a:rPr>
              <a:t>name_test_idx</a:t>
            </a:r>
            <a:r>
              <a:rPr lang="en-US" sz="1300" dirty="0">
                <a:solidFill>
                  <a:srgbClr val="000000"/>
                </a:solidFill>
                <a:latin typeface="Consolas"/>
              </a:rPr>
              <a:t> </a:t>
            </a:r>
            <a:r>
              <a:rPr lang="en-US" sz="1300" dirty="0">
                <a:solidFill>
                  <a:srgbClr val="0000FF"/>
                </a:solidFill>
                <a:latin typeface="Consolas"/>
              </a:rPr>
              <a:t>ON</a:t>
            </a:r>
            <a:r>
              <a:rPr lang="en-US" sz="1300" dirty="0">
                <a:solidFill>
                  <a:srgbClr val="000000"/>
                </a:solidFill>
                <a:latin typeface="Consolas"/>
              </a:rPr>
              <a:t> </a:t>
            </a:r>
            <a:r>
              <a:rPr lang="en-US" sz="1300" dirty="0" err="1">
                <a:solidFill>
                  <a:srgbClr val="0000FF"/>
                </a:solidFill>
                <a:latin typeface="Consolas"/>
              </a:rPr>
              <a:t>public</a:t>
            </a:r>
            <a:r>
              <a:rPr lang="en-US" sz="1300" dirty="0" err="1">
                <a:solidFill>
                  <a:srgbClr val="000000"/>
                </a:solidFill>
                <a:latin typeface="Consolas"/>
              </a:rPr>
              <a:t>.name_test</a:t>
            </a:r>
            <a:r>
              <a:rPr lang="en-US" sz="1300" dirty="0">
                <a:solidFill>
                  <a:srgbClr val="000000"/>
                </a:solidFill>
                <a:latin typeface="Consolas"/>
              </a:rPr>
              <a:t> </a:t>
            </a:r>
            <a:br>
              <a:rPr lang="en-US" sz="1300" dirty="0">
                <a:solidFill>
                  <a:srgbClr val="000000"/>
                </a:solidFill>
                <a:latin typeface="Consolas"/>
              </a:rPr>
            </a:br>
            <a:r>
              <a:rPr lang="en-US" sz="1300" dirty="0">
                <a:solidFill>
                  <a:srgbClr val="000000"/>
                </a:solidFill>
                <a:latin typeface="Consolas"/>
              </a:rPr>
              <a:t>  USING (</a:t>
            </a:r>
            <a:r>
              <a:rPr lang="en-US" sz="1300" dirty="0">
                <a:solidFill>
                  <a:srgbClr val="FF00FF"/>
                </a:solidFill>
                <a:latin typeface="Consolas"/>
              </a:rPr>
              <a:t>lower</a:t>
            </a:r>
            <a:r>
              <a:rPr lang="en-US" sz="1300" dirty="0">
                <a:solidFill>
                  <a:srgbClr val="000000"/>
                </a:solidFill>
                <a:latin typeface="Consolas"/>
              </a:rPr>
              <a:t>(name)); </a:t>
            </a:r>
            <a:br>
              <a:rPr lang="en-US" sz="1300" dirty="0">
                <a:solidFill>
                  <a:srgbClr val="000000"/>
                </a:solidFill>
                <a:latin typeface="Consolas"/>
              </a:rPr>
            </a:br>
            <a:r>
              <a:rPr lang="en-US" sz="1300" dirty="0">
                <a:solidFill>
                  <a:srgbClr val="000000"/>
                </a:solidFill>
                <a:latin typeface="Consolas"/>
              </a:rPr>
              <a:t/>
            </a:r>
            <a:br>
              <a:rPr lang="en-US" sz="1300" dirty="0">
                <a:solidFill>
                  <a:srgbClr val="000000"/>
                </a:solidFill>
                <a:latin typeface="Consolas"/>
              </a:rPr>
            </a:br>
            <a:r>
              <a:rPr lang="en-US" sz="1300" dirty="0">
                <a:solidFill>
                  <a:srgbClr val="000000"/>
                </a:solidFill>
                <a:latin typeface="Consolas"/>
              </a:rPr>
              <a:t/>
            </a:r>
            <a:br>
              <a:rPr lang="en-US" sz="1300" dirty="0">
                <a:solidFill>
                  <a:srgbClr val="000000"/>
                </a:solidFill>
                <a:latin typeface="Consolas"/>
              </a:rPr>
            </a:br>
            <a:r>
              <a:rPr lang="en-US" sz="1300" dirty="0">
                <a:solidFill>
                  <a:srgbClr val="0000FF"/>
                </a:solidFill>
                <a:latin typeface="Consolas"/>
              </a:rPr>
              <a:t>INSERT</a:t>
            </a:r>
            <a:r>
              <a:rPr lang="en-US" sz="1300" dirty="0">
                <a:solidFill>
                  <a:srgbClr val="000000"/>
                </a:solidFill>
                <a:latin typeface="Consolas"/>
              </a:rPr>
              <a:t> </a:t>
            </a:r>
            <a:r>
              <a:rPr lang="en-US" sz="1300" dirty="0">
                <a:solidFill>
                  <a:srgbClr val="0000FF"/>
                </a:solidFill>
                <a:latin typeface="Consolas"/>
              </a:rPr>
              <a:t>INTO</a:t>
            </a:r>
            <a:r>
              <a:rPr lang="en-US" sz="1300" dirty="0">
                <a:solidFill>
                  <a:srgbClr val="000000"/>
                </a:solidFill>
                <a:latin typeface="Consolas"/>
              </a:rPr>
              <a:t> </a:t>
            </a:r>
            <a:r>
              <a:rPr lang="en-US" sz="1300" dirty="0" err="1">
                <a:solidFill>
                  <a:srgbClr val="0000FF"/>
                </a:solidFill>
                <a:latin typeface="Consolas"/>
              </a:rPr>
              <a:t>public</a:t>
            </a:r>
            <a:r>
              <a:rPr lang="en-US" sz="1300" dirty="0" err="1">
                <a:solidFill>
                  <a:srgbClr val="000000"/>
                </a:solidFill>
                <a:latin typeface="Consolas"/>
              </a:rPr>
              <a:t>.name_test</a:t>
            </a:r>
            <a:r>
              <a:rPr lang="en-US" sz="1300" dirty="0">
                <a:solidFill>
                  <a:srgbClr val="000000"/>
                </a:solidFill>
                <a:latin typeface="Consolas"/>
              </a:rPr>
              <a:t> </a:t>
            </a:r>
            <a:r>
              <a:rPr lang="en-US" sz="1300" dirty="0">
                <a:solidFill>
                  <a:srgbClr val="0000FF"/>
                </a:solidFill>
                <a:latin typeface="Consolas"/>
              </a:rPr>
              <a:t>VALUES</a:t>
            </a:r>
            <a:r>
              <a:rPr lang="en-US" sz="1300" dirty="0">
                <a:solidFill>
                  <a:srgbClr val="000000"/>
                </a:solidFill>
                <a:latin typeface="Consolas"/>
              </a:rPr>
              <a:t> (</a:t>
            </a:r>
            <a:r>
              <a:rPr lang="en-US" sz="1300" dirty="0">
                <a:solidFill>
                  <a:srgbClr val="FF0000"/>
                </a:solidFill>
                <a:latin typeface="Consolas"/>
              </a:rPr>
              <a:t>'</a:t>
            </a:r>
            <a:r>
              <a:rPr lang="en-US" sz="1300" dirty="0" err="1">
                <a:solidFill>
                  <a:srgbClr val="FF0000"/>
                </a:solidFill>
                <a:latin typeface="Consolas"/>
              </a:rPr>
              <a:t>deForest</a:t>
            </a:r>
            <a:r>
              <a:rPr lang="en-US" sz="1300" dirty="0">
                <a:solidFill>
                  <a:srgbClr val="FF0000"/>
                </a:solidFill>
                <a:latin typeface="Consolas"/>
              </a:rPr>
              <a:t>'</a:t>
            </a:r>
            <a:r>
              <a:rPr lang="en-US" sz="1300" dirty="0">
                <a:solidFill>
                  <a:srgbClr val="000000"/>
                </a:solidFill>
                <a:latin typeface="Consolas"/>
              </a:rPr>
              <a:t>); </a:t>
            </a:r>
            <a:br>
              <a:rPr lang="en-US" sz="1300" dirty="0">
                <a:solidFill>
                  <a:srgbClr val="000000"/>
                </a:solidFill>
                <a:latin typeface="Consolas"/>
              </a:rPr>
            </a:br>
            <a:r>
              <a:rPr lang="en-US" sz="1300" dirty="0">
                <a:solidFill>
                  <a:prstClr val="black"/>
                </a:solidFill>
                <a:latin typeface="Consolas"/>
              </a:rPr>
              <a:t>Query OK, 1 rows affected (execution time: 0 </a:t>
            </a:r>
            <a:r>
              <a:rPr lang="en-US" sz="1300" dirty="0" err="1">
                <a:solidFill>
                  <a:prstClr val="black"/>
                </a:solidFill>
                <a:latin typeface="Consolas"/>
              </a:rPr>
              <a:t>ms</a:t>
            </a:r>
            <a:r>
              <a:rPr lang="en-US" sz="1300" dirty="0">
                <a:solidFill>
                  <a:prstClr val="black"/>
                </a:solidFill>
                <a:latin typeface="Consolas"/>
              </a:rPr>
              <a:t>; total time: 15 </a:t>
            </a:r>
            <a:r>
              <a:rPr lang="en-US" sz="1300" dirty="0" err="1">
                <a:solidFill>
                  <a:prstClr val="black"/>
                </a:solidFill>
                <a:latin typeface="Consolas"/>
              </a:rPr>
              <a:t>ms</a:t>
            </a:r>
            <a:r>
              <a:rPr lang="en-US" sz="1300" dirty="0">
                <a:solidFill>
                  <a:prstClr val="black"/>
                </a:solidFill>
                <a:latin typeface="Consolas"/>
              </a:rPr>
              <a:t>) </a:t>
            </a:r>
            <a:r>
              <a:rPr lang="en-US" sz="1300" dirty="0">
                <a:solidFill>
                  <a:srgbClr val="000000"/>
                </a:solidFill>
                <a:latin typeface="Consolas"/>
              </a:rPr>
              <a:t/>
            </a:r>
            <a:br>
              <a:rPr lang="en-US" sz="1300" dirty="0">
                <a:solidFill>
                  <a:srgbClr val="000000"/>
                </a:solidFill>
                <a:latin typeface="Consolas"/>
              </a:rPr>
            </a:br>
            <a:r>
              <a:rPr lang="en-US" sz="1300" dirty="0">
                <a:solidFill>
                  <a:srgbClr val="000000"/>
                </a:solidFill>
                <a:latin typeface="Consolas"/>
              </a:rPr>
              <a:t/>
            </a:r>
            <a:br>
              <a:rPr lang="en-US" sz="1300" dirty="0">
                <a:solidFill>
                  <a:srgbClr val="000000"/>
                </a:solidFill>
                <a:latin typeface="Consolas"/>
              </a:rPr>
            </a:br>
            <a:r>
              <a:rPr lang="en-US" sz="1300" dirty="0">
                <a:solidFill>
                  <a:srgbClr val="000000"/>
                </a:solidFill>
                <a:latin typeface="Consolas"/>
              </a:rPr>
              <a:t/>
            </a:r>
            <a:br>
              <a:rPr lang="en-US" sz="1300" dirty="0">
                <a:solidFill>
                  <a:srgbClr val="000000"/>
                </a:solidFill>
                <a:latin typeface="Consolas"/>
              </a:rPr>
            </a:br>
            <a:r>
              <a:rPr lang="en-US" sz="1300" dirty="0">
                <a:solidFill>
                  <a:srgbClr val="0000FF"/>
                </a:solidFill>
                <a:latin typeface="Consolas"/>
              </a:rPr>
              <a:t>INSERT</a:t>
            </a:r>
            <a:r>
              <a:rPr lang="en-US" sz="1300" dirty="0">
                <a:solidFill>
                  <a:srgbClr val="000000"/>
                </a:solidFill>
                <a:latin typeface="Consolas"/>
              </a:rPr>
              <a:t> </a:t>
            </a:r>
            <a:r>
              <a:rPr lang="en-US" sz="1300" dirty="0">
                <a:solidFill>
                  <a:srgbClr val="0000FF"/>
                </a:solidFill>
                <a:latin typeface="Consolas"/>
              </a:rPr>
              <a:t>INTO</a:t>
            </a:r>
            <a:r>
              <a:rPr lang="en-US" sz="1300" dirty="0">
                <a:solidFill>
                  <a:srgbClr val="000000"/>
                </a:solidFill>
                <a:latin typeface="Consolas"/>
              </a:rPr>
              <a:t> </a:t>
            </a:r>
            <a:r>
              <a:rPr lang="en-US" sz="1300" dirty="0" err="1">
                <a:solidFill>
                  <a:srgbClr val="0000FF"/>
                </a:solidFill>
                <a:latin typeface="Consolas"/>
              </a:rPr>
              <a:t>public</a:t>
            </a:r>
            <a:r>
              <a:rPr lang="en-US" sz="1300" dirty="0" err="1">
                <a:solidFill>
                  <a:srgbClr val="000000"/>
                </a:solidFill>
                <a:latin typeface="Consolas"/>
              </a:rPr>
              <a:t>.name_test</a:t>
            </a:r>
            <a:r>
              <a:rPr lang="en-US" sz="1300" dirty="0">
                <a:solidFill>
                  <a:srgbClr val="000000"/>
                </a:solidFill>
                <a:latin typeface="Consolas"/>
              </a:rPr>
              <a:t> </a:t>
            </a:r>
            <a:r>
              <a:rPr lang="en-US" sz="1300" dirty="0">
                <a:solidFill>
                  <a:srgbClr val="0000FF"/>
                </a:solidFill>
                <a:latin typeface="Consolas"/>
              </a:rPr>
              <a:t>VALUES</a:t>
            </a:r>
            <a:r>
              <a:rPr lang="en-US" sz="1300" dirty="0">
                <a:solidFill>
                  <a:srgbClr val="000000"/>
                </a:solidFill>
                <a:latin typeface="Consolas"/>
              </a:rPr>
              <a:t> (</a:t>
            </a:r>
            <a:r>
              <a:rPr lang="en-US" sz="1300" dirty="0">
                <a:solidFill>
                  <a:srgbClr val="FF0000"/>
                </a:solidFill>
                <a:latin typeface="Consolas"/>
              </a:rPr>
              <a:t>'</a:t>
            </a:r>
            <a:r>
              <a:rPr lang="en-US" sz="1300" dirty="0" err="1">
                <a:solidFill>
                  <a:srgbClr val="FF0000"/>
                </a:solidFill>
                <a:latin typeface="Consolas"/>
              </a:rPr>
              <a:t>DeForest</a:t>
            </a:r>
            <a:r>
              <a:rPr lang="en-US" sz="1300" dirty="0">
                <a:solidFill>
                  <a:srgbClr val="FF0000"/>
                </a:solidFill>
                <a:latin typeface="Consolas"/>
              </a:rPr>
              <a:t>'</a:t>
            </a:r>
            <a:r>
              <a:rPr lang="en-US" sz="1300" dirty="0">
                <a:solidFill>
                  <a:srgbClr val="000000"/>
                </a:solidFill>
                <a:latin typeface="Consolas"/>
              </a:rPr>
              <a:t>); </a:t>
            </a:r>
            <a:br>
              <a:rPr lang="en-US" sz="1300" dirty="0">
                <a:solidFill>
                  <a:srgbClr val="000000"/>
                </a:solidFill>
                <a:latin typeface="Consolas"/>
              </a:rPr>
            </a:br>
            <a:r>
              <a:rPr lang="en-US" sz="1300" dirty="0">
                <a:solidFill>
                  <a:prstClr val="black"/>
                </a:solidFill>
                <a:latin typeface="Consolas"/>
              </a:rPr>
              <a:t>ERROR: duplicate key value violates unique constraint "</a:t>
            </a:r>
            <a:r>
              <a:rPr lang="en-US" sz="1300" dirty="0" err="1">
                <a:solidFill>
                  <a:prstClr val="black"/>
                </a:solidFill>
                <a:latin typeface="Consolas"/>
              </a:rPr>
              <a:t>name_test_idx</a:t>
            </a:r>
            <a:r>
              <a:rPr lang="en-US" sz="1300" dirty="0">
                <a:solidFill>
                  <a:prstClr val="black"/>
                </a:solidFill>
                <a:latin typeface="Consolas"/>
              </a:rPr>
              <a:t>" </a:t>
            </a:r>
            <a:br>
              <a:rPr lang="en-US" sz="1300" dirty="0">
                <a:solidFill>
                  <a:prstClr val="black"/>
                </a:solidFill>
                <a:latin typeface="Consolas"/>
              </a:rPr>
            </a:br>
            <a:r>
              <a:rPr lang="en-US" sz="1300" dirty="0">
                <a:solidFill>
                  <a:prstClr val="black"/>
                </a:solidFill>
                <a:latin typeface="Consolas"/>
              </a:rPr>
              <a:t>DETAIL: Key (lower(name))=(deforest) already exists.</a:t>
            </a:r>
          </a:p>
          <a:p>
            <a:pPr marL="0" indent="0">
              <a:buNone/>
            </a:pPr>
            <a:endParaRPr lang="en-US" dirty="0"/>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19</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spTree>
    <p:extLst>
      <p:ext uri="{BB962C8B-B14F-4D97-AF65-F5344CB8AC3E}">
        <p14:creationId xmlns:p14="http://schemas.microsoft.com/office/powerpoint/2010/main" val="2616897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Database Security?</a:t>
            </a:r>
            <a:endParaRPr lang="en-US" dirty="0"/>
          </a:p>
        </p:txBody>
      </p:sp>
      <p:sp>
        <p:nvSpPr>
          <p:cNvPr id="9" name="Text Placeholder 8"/>
          <p:cNvSpPr>
            <a:spLocks noGrp="1"/>
          </p:cNvSpPr>
          <p:nvPr>
            <p:ph type="body" idx="1"/>
          </p:nvPr>
        </p:nvSpPr>
        <p:spPr/>
        <p:txBody>
          <a:bodyPr/>
          <a:lstStyle/>
          <a:p>
            <a:r>
              <a:rPr lang="en-US" dirty="0" smtClean="0"/>
              <a:t>Storing decoded information only in the indexes.</a:t>
            </a:r>
            <a:endParaRPr lang="en-US" dirty="0"/>
          </a:p>
        </p:txBody>
      </p:sp>
      <p:sp>
        <p:nvSpPr>
          <p:cNvPr id="5" name="Date Placeholder 4"/>
          <p:cNvSpPr>
            <a:spLocks noGrp="1"/>
          </p:cNvSpPr>
          <p:nvPr>
            <p:ph type="dt" sz="half" idx="10"/>
          </p:nvPr>
        </p:nvSpPr>
        <p:spPr/>
        <p:txBody>
          <a:bodyPr/>
          <a:lstStyle/>
          <a:p>
            <a:r>
              <a:rPr lang="en-US" smtClean="0"/>
              <a:t>5/5/2015</a:t>
            </a:r>
            <a:endParaRPr lang="en-US" dirty="0"/>
          </a:p>
        </p:txBody>
      </p:sp>
      <p:sp>
        <p:nvSpPr>
          <p:cNvPr id="6" name="Slide Number Placeholder 5"/>
          <p:cNvSpPr>
            <a:spLocks noGrp="1"/>
          </p:cNvSpPr>
          <p:nvPr>
            <p:ph type="sldNum" sz="quarter" idx="11"/>
          </p:nvPr>
        </p:nvSpPr>
        <p:spPr/>
        <p:txBody>
          <a:bodyPr/>
          <a:lstStyle/>
          <a:p>
            <a:fld id="{718CEC25-97A1-48A2-9CC4-22FB7E4FF90C}" type="slidenum">
              <a:rPr lang="en-US" smtClean="0"/>
              <a:t>20</a:t>
            </a:fld>
            <a:endParaRPr lang="en-US"/>
          </a:p>
        </p:txBody>
      </p:sp>
      <p:sp>
        <p:nvSpPr>
          <p:cNvPr id="7" name="Footer Placeholder 6"/>
          <p:cNvSpPr>
            <a:spLocks noGrp="1"/>
          </p:cNvSpPr>
          <p:nvPr>
            <p:ph type="ftr" sz="quarter" idx="12"/>
          </p:nvPr>
        </p:nvSpPr>
        <p:spPr/>
        <p:txBody>
          <a:bodyPr/>
          <a:lstStyle/>
          <a:p>
            <a:r>
              <a:rPr lang="en-US" smtClean="0"/>
              <a:t>Functional Indexes</a:t>
            </a:r>
            <a:endParaRPr lang="en-US" dirty="0"/>
          </a:p>
        </p:txBody>
      </p:sp>
    </p:spTree>
    <p:extLst>
      <p:ext uri="{BB962C8B-B14F-4D97-AF65-F5344CB8AC3E}">
        <p14:creationId xmlns:p14="http://schemas.microsoft.com/office/powerpoint/2010/main" val="3295990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a:t>
            </a:r>
            <a:endParaRPr lang="en-US" dirty="0"/>
          </a:p>
        </p:txBody>
      </p:sp>
      <p:sp>
        <p:nvSpPr>
          <p:cNvPr id="3" name="Content Placeholder 2"/>
          <p:cNvSpPr>
            <a:spLocks noGrp="1"/>
          </p:cNvSpPr>
          <p:nvPr>
            <p:ph sz="quarter" idx="13"/>
          </p:nvPr>
        </p:nvSpPr>
        <p:spPr/>
        <p:txBody>
          <a:bodyPr>
            <a:normAutofit fontScale="92500" lnSpcReduction="10000"/>
          </a:bodyPr>
          <a:lstStyle/>
          <a:p>
            <a:r>
              <a:rPr lang="en-US" dirty="0" smtClean="0"/>
              <a:t>White Hat Security did a presentation recently where they talked about using encrypted fields with decrypted indexes.</a:t>
            </a:r>
          </a:p>
          <a:p>
            <a:r>
              <a:rPr lang="en-US" dirty="0" smtClean="0"/>
              <a:t>This way you can search on the decrypted information which is faster than decrypting every row to find the matching records.</a:t>
            </a:r>
          </a:p>
          <a:p>
            <a:r>
              <a:rPr lang="en-US" dirty="0" smtClean="0"/>
              <a:t>The index contains the full credit card decoded.</a:t>
            </a:r>
            <a:endParaRPr lang="en-US" dirty="0"/>
          </a:p>
        </p:txBody>
      </p:sp>
      <p:sp>
        <p:nvSpPr>
          <p:cNvPr id="4" name="Content Placeholder 3"/>
          <p:cNvSpPr>
            <a:spLocks noGrp="1"/>
          </p:cNvSpPr>
          <p:nvPr>
            <p:ph sz="quarter" idx="14"/>
          </p:nvPr>
        </p:nvSpPr>
        <p:spPr/>
        <p:txBody>
          <a:bodyPr>
            <a:normAutofit/>
          </a:bodyPr>
          <a:lstStyle/>
          <a:p>
            <a:pPr marL="0" indent="0">
              <a:buNone/>
            </a:pPr>
            <a:r>
              <a:rPr lang="en-US" sz="1000" dirty="0">
                <a:solidFill>
                  <a:srgbClr val="0000FF"/>
                </a:solidFill>
                <a:latin typeface="Consolas"/>
              </a:rPr>
              <a:t>CREATE</a:t>
            </a:r>
            <a:r>
              <a:rPr lang="en-US" sz="1000" dirty="0">
                <a:solidFill>
                  <a:srgbClr val="000000"/>
                </a:solidFill>
                <a:latin typeface="Consolas"/>
              </a:rPr>
              <a:t> </a:t>
            </a:r>
            <a:r>
              <a:rPr lang="en-US" sz="1000" dirty="0" smtClean="0">
                <a:solidFill>
                  <a:srgbClr val="0000FF"/>
                </a:solidFill>
                <a:latin typeface="Consolas"/>
              </a:rPr>
              <a:t>INDEX</a:t>
            </a:r>
            <a:r>
              <a:rPr lang="en-US" sz="1000" dirty="0" smtClean="0">
                <a:solidFill>
                  <a:srgbClr val="000000"/>
                </a:solidFill>
                <a:latin typeface="Consolas"/>
              </a:rPr>
              <a:t> </a:t>
            </a:r>
            <a:r>
              <a:rPr lang="en-US" sz="1000" dirty="0" err="1" smtClean="0">
                <a:solidFill>
                  <a:srgbClr val="000000"/>
                </a:solidFill>
                <a:latin typeface="Consolas"/>
              </a:rPr>
              <a:t>order_payment_credit_card_idx</a:t>
            </a:r>
            <a:r>
              <a:rPr lang="en-US" sz="1000" dirty="0" smtClean="0">
                <a:solidFill>
                  <a:srgbClr val="000000"/>
                </a:solidFill>
                <a:latin typeface="Consolas"/>
              </a:rPr>
              <a:t>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0000FF"/>
                </a:solidFill>
                <a:latin typeface="Consolas"/>
              </a:rPr>
              <a:t>ON</a:t>
            </a:r>
            <a:r>
              <a:rPr lang="en-US" sz="1000" dirty="0" smtClean="0">
                <a:solidFill>
                  <a:srgbClr val="000000"/>
                </a:solidFill>
                <a:latin typeface="Consolas"/>
              </a:rPr>
              <a:t> </a:t>
            </a:r>
            <a:r>
              <a:rPr lang="en-US" sz="1000" dirty="0" err="1" smtClean="0">
                <a:solidFill>
                  <a:srgbClr val="0000FF"/>
                </a:solidFill>
                <a:latin typeface="Consolas"/>
              </a:rPr>
              <a:t>order_payment</a:t>
            </a:r>
            <a:r>
              <a:rPr lang="en-US" sz="1000" dirty="0" smtClean="0">
                <a:solidFill>
                  <a:srgbClr val="000000"/>
                </a:solidFill>
                <a:latin typeface="Consolas"/>
              </a:rPr>
              <a:t> </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  </a:t>
            </a:r>
            <a:r>
              <a:rPr lang="en-US" sz="1000" dirty="0" smtClean="0">
                <a:solidFill>
                  <a:srgbClr val="000000"/>
                </a:solidFill>
                <a:latin typeface="Consolas"/>
              </a:rPr>
              <a:t>  USING (</a:t>
            </a:r>
            <a:r>
              <a:rPr lang="en-US" sz="1000" dirty="0" err="1" smtClean="0">
                <a:solidFill>
                  <a:srgbClr val="FF00FF"/>
                </a:solidFill>
                <a:latin typeface="Consolas"/>
              </a:rPr>
              <a:t>pgp_pub_decrypt</a:t>
            </a:r>
            <a:r>
              <a:rPr lang="en-US" sz="1000" dirty="0" smtClean="0">
                <a:solidFill>
                  <a:schemeClr val="tx1"/>
                </a:solidFill>
                <a:latin typeface="Consolas"/>
              </a:rPr>
              <a:t>(</a:t>
            </a:r>
            <a:r>
              <a:rPr lang="en-US" sz="1000" dirty="0" err="1" smtClean="0">
                <a:solidFill>
                  <a:schemeClr val="tx1"/>
                </a:solidFill>
                <a:latin typeface="Consolas"/>
              </a:rPr>
              <a:t>credit_card</a:t>
            </a:r>
            <a:r>
              <a:rPr lang="en-US" sz="1000" dirty="0">
                <a:solidFill>
                  <a:schemeClr val="tx1"/>
                </a:solidFill>
                <a:latin typeface="Consolas"/>
              </a:rPr>
              <a:t>, key</a:t>
            </a:r>
            <a:r>
              <a:rPr lang="en-US" sz="1000" dirty="0" smtClean="0">
                <a:solidFill>
                  <a:schemeClr val="tx1"/>
                </a:solidFill>
                <a:latin typeface="Consolas"/>
              </a:rPr>
              <a:t>)</a:t>
            </a:r>
            <a:r>
              <a:rPr lang="en-US" sz="1000" dirty="0" smtClean="0">
                <a:solidFill>
                  <a:srgbClr val="000000"/>
                </a:solidFill>
                <a:latin typeface="Consolas"/>
              </a:rPr>
              <a:t>);</a:t>
            </a:r>
            <a:endParaRPr lang="en-US" sz="1000" dirty="0" smtClean="0">
              <a:solidFill>
                <a:srgbClr val="0000FF"/>
              </a:solidFill>
              <a:latin typeface="Consolas"/>
            </a:endParaRPr>
          </a:p>
          <a:p>
            <a:pPr marL="0" indent="0">
              <a:buNone/>
            </a:pPr>
            <a:r>
              <a:rPr lang="en-US" sz="1000" dirty="0" smtClean="0">
                <a:solidFill>
                  <a:srgbClr val="0000FF"/>
                </a:solidFill>
                <a:latin typeface="Consolas"/>
              </a:rPr>
              <a:t>SELECT</a:t>
            </a:r>
            <a:r>
              <a:rPr lang="en-US" sz="1000" dirty="0" smtClean="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a:t>
            </a:r>
            <a:r>
              <a:rPr lang="en-US" sz="1000" dirty="0" err="1">
                <a:solidFill>
                  <a:srgbClr val="000000"/>
                </a:solidFill>
                <a:latin typeface="Consolas"/>
              </a:rPr>
              <a:t>order_payment</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FF"/>
                </a:solidFill>
                <a:latin typeface="Consolas"/>
              </a:rPr>
              <a:t>WHERE</a:t>
            </a:r>
            <a:r>
              <a:rPr lang="en-US" sz="1000" dirty="0" smtClean="0">
                <a:solidFill>
                  <a:srgbClr val="000000"/>
                </a:solidFill>
                <a:latin typeface="Consolas"/>
              </a:rPr>
              <a:t> </a:t>
            </a:r>
            <a:r>
              <a:rPr lang="en-US" sz="1000" dirty="0" err="1">
                <a:solidFill>
                  <a:srgbClr val="000000"/>
                </a:solidFill>
                <a:latin typeface="Consolas"/>
              </a:rPr>
              <a:t>pgp_pub_decrypt</a:t>
            </a:r>
            <a:r>
              <a:rPr lang="en-US" sz="1000" dirty="0">
                <a:solidFill>
                  <a:srgbClr val="000000"/>
                </a:solidFill>
                <a:latin typeface="Consolas"/>
              </a:rPr>
              <a:t> (</a:t>
            </a:r>
            <a:r>
              <a:rPr lang="en-US" sz="1000" dirty="0" err="1">
                <a:solidFill>
                  <a:srgbClr val="000000"/>
                </a:solidFill>
                <a:latin typeface="Consolas"/>
              </a:rPr>
              <a:t>credit_card</a:t>
            </a:r>
            <a:r>
              <a:rPr lang="en-US" sz="1000" dirty="0">
                <a:solidFill>
                  <a:srgbClr val="000000"/>
                </a:solidFill>
                <a:latin typeface="Consolas"/>
              </a:rPr>
              <a:t>, </a:t>
            </a:r>
            <a:r>
              <a:rPr lang="en-US" sz="1000" dirty="0">
                <a:solidFill>
                  <a:schemeClr val="tx1"/>
                </a:solidFill>
                <a:latin typeface="Consolas"/>
              </a:rPr>
              <a:t>key</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808080"/>
                </a:solidFill>
                <a:latin typeface="Consolas"/>
              </a:rPr>
              <a:t>=</a:t>
            </a:r>
            <a:r>
              <a:rPr lang="en-US" sz="1000" dirty="0" smtClean="0">
                <a:solidFill>
                  <a:srgbClr val="000000"/>
                </a:solidFill>
                <a:latin typeface="Consolas"/>
              </a:rPr>
              <a:t> </a:t>
            </a:r>
            <a:r>
              <a:rPr lang="en-US" sz="1000" dirty="0">
                <a:solidFill>
                  <a:srgbClr val="FF0000"/>
                </a:solidFill>
                <a:latin typeface="Consolas"/>
              </a:rPr>
              <a:t>'</a:t>
            </a:r>
            <a:r>
              <a:rPr lang="en-US" sz="1000" dirty="0" smtClean="0">
                <a:solidFill>
                  <a:srgbClr val="FF0000"/>
                </a:solidFill>
                <a:latin typeface="Consolas"/>
              </a:rPr>
              <a:t>0000-0000-0000-0000'</a:t>
            </a:r>
            <a:r>
              <a:rPr lang="en-US" sz="1000" dirty="0" smtClean="0">
                <a:solidFill>
                  <a:srgbClr val="000000"/>
                </a:solidFill>
                <a:latin typeface="Consolas"/>
              </a:rPr>
              <a:t>;</a:t>
            </a:r>
            <a:endParaRPr lang="en-US" sz="1000" dirty="0">
              <a:latin typeface="Consolas"/>
            </a:endParaRPr>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21</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spTree>
    <p:extLst>
      <p:ext uri="{BB962C8B-B14F-4D97-AF65-F5344CB8AC3E}">
        <p14:creationId xmlns:p14="http://schemas.microsoft.com/office/powerpoint/2010/main" val="3728970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 partially decoded</a:t>
            </a:r>
            <a:endParaRPr lang="en-US" dirty="0"/>
          </a:p>
        </p:txBody>
      </p:sp>
      <p:sp>
        <p:nvSpPr>
          <p:cNvPr id="3" name="Content Placeholder 2"/>
          <p:cNvSpPr>
            <a:spLocks noGrp="1"/>
          </p:cNvSpPr>
          <p:nvPr>
            <p:ph sz="quarter" idx="13"/>
          </p:nvPr>
        </p:nvSpPr>
        <p:spPr/>
        <p:txBody>
          <a:bodyPr/>
          <a:lstStyle/>
          <a:p>
            <a:r>
              <a:rPr lang="en-US" dirty="0" smtClean="0"/>
              <a:t>Maybe your extra paranoid and even want none of the credit card decrypted in the table such as the last </a:t>
            </a:r>
            <a:r>
              <a:rPr lang="en-US" smtClean="0"/>
              <a:t>4 numbers that </a:t>
            </a:r>
            <a:r>
              <a:rPr lang="en-US" dirty="0" smtClean="0"/>
              <a:t>everybody asks for.</a:t>
            </a:r>
          </a:p>
          <a:p>
            <a:r>
              <a:rPr lang="en-US" dirty="0" smtClean="0"/>
              <a:t>The index only contains the last 4 numbers of the credit card decoded.</a:t>
            </a:r>
            <a:endParaRPr lang="en-US" dirty="0"/>
          </a:p>
        </p:txBody>
      </p:sp>
      <p:sp>
        <p:nvSpPr>
          <p:cNvPr id="4" name="Content Placeholder 3"/>
          <p:cNvSpPr>
            <a:spLocks noGrp="1"/>
          </p:cNvSpPr>
          <p:nvPr>
            <p:ph sz="quarter" idx="14"/>
          </p:nvPr>
        </p:nvSpPr>
        <p:spPr/>
        <p:txBody>
          <a:bodyPr>
            <a:normAutofit/>
          </a:bodyPr>
          <a:lstStyle/>
          <a:p>
            <a:pPr marL="0" indent="0">
              <a:buNone/>
            </a:pPr>
            <a:r>
              <a:rPr lang="en-US" sz="1000" dirty="0">
                <a:solidFill>
                  <a:srgbClr val="0000FF"/>
                </a:solidFill>
                <a:latin typeface="Consolas"/>
              </a:rPr>
              <a:t>CREATE</a:t>
            </a:r>
            <a:r>
              <a:rPr lang="en-US" sz="1000" dirty="0">
                <a:solidFill>
                  <a:srgbClr val="000000"/>
                </a:solidFill>
                <a:latin typeface="Consolas"/>
              </a:rPr>
              <a:t> </a:t>
            </a:r>
            <a:r>
              <a:rPr lang="en-US" sz="1000" dirty="0">
                <a:solidFill>
                  <a:srgbClr val="0000FF"/>
                </a:solidFill>
                <a:latin typeface="Consolas"/>
              </a:rPr>
              <a:t>INDEX</a:t>
            </a:r>
            <a:r>
              <a:rPr lang="en-US" sz="1000" dirty="0">
                <a:solidFill>
                  <a:srgbClr val="000000"/>
                </a:solidFill>
                <a:latin typeface="Consolas"/>
              </a:rPr>
              <a:t> </a:t>
            </a:r>
            <a:r>
              <a:rPr lang="en-US" sz="1000" dirty="0" err="1">
                <a:solidFill>
                  <a:srgbClr val="000000"/>
                </a:solidFill>
                <a:latin typeface="Consolas"/>
              </a:rPr>
              <a:t>order_payment_credit_card_idx</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ON</a:t>
            </a:r>
            <a:r>
              <a:rPr lang="en-US" sz="1000" dirty="0">
                <a:solidFill>
                  <a:srgbClr val="000000"/>
                </a:solidFill>
                <a:latin typeface="Consolas"/>
              </a:rPr>
              <a:t> </a:t>
            </a:r>
            <a:r>
              <a:rPr lang="en-US" sz="1000" dirty="0" err="1">
                <a:solidFill>
                  <a:srgbClr val="000000"/>
                </a:solidFill>
                <a:latin typeface="Consolas"/>
              </a:rPr>
              <a:t>order_payment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USING (</a:t>
            </a:r>
            <a:r>
              <a:rPr lang="en-US" sz="1000" dirty="0" err="1">
                <a:solidFill>
                  <a:srgbClr val="000000"/>
                </a:solidFill>
                <a:latin typeface="Consolas"/>
              </a:rPr>
              <a:t>substr</a:t>
            </a:r>
            <a:r>
              <a:rPr lang="en-US" sz="1000" dirty="0">
                <a:solidFill>
                  <a:srgbClr val="000000"/>
                </a:solidFill>
                <a:latin typeface="Consolas"/>
              </a:rPr>
              <a:t>(</a:t>
            </a:r>
            <a:r>
              <a:rPr lang="en-US" sz="1000" dirty="0" err="1">
                <a:solidFill>
                  <a:srgbClr val="000000"/>
                </a:solidFill>
                <a:latin typeface="Consolas"/>
              </a:rPr>
              <a:t>pgp_pub_decrypt</a:t>
            </a:r>
            <a:r>
              <a:rPr lang="en-US" sz="1000" dirty="0">
                <a:solidFill>
                  <a:srgbClr val="000000"/>
                </a:solidFill>
                <a:latin typeface="Consolas"/>
              </a:rPr>
              <a:t>(</a:t>
            </a:r>
            <a:r>
              <a:rPr lang="en-US" sz="1000" dirty="0" err="1">
                <a:solidFill>
                  <a:srgbClr val="000000"/>
                </a:solidFill>
                <a:latin typeface="Consolas"/>
              </a:rPr>
              <a:t>credit_card</a:t>
            </a:r>
            <a:r>
              <a:rPr lang="en-US" sz="1000" dirty="0">
                <a:solidFill>
                  <a:srgbClr val="000000"/>
                </a:solidFill>
                <a:latin typeface="Consolas"/>
              </a:rPr>
              <a:t>, </a:t>
            </a:r>
            <a:r>
              <a:rPr lang="en-US" sz="1000" dirty="0">
                <a:solidFill>
                  <a:schemeClr val="tx1"/>
                </a:solidFill>
                <a:latin typeface="Consolas"/>
              </a:rPr>
              <a:t>key</a:t>
            </a:r>
            <a:r>
              <a:rPr lang="en-US" sz="1000" dirty="0">
                <a:solidFill>
                  <a:srgbClr val="000000"/>
                </a:solidFill>
                <a:latin typeface="Consolas"/>
              </a:rPr>
              <a:t>),</a:t>
            </a:r>
            <a:r>
              <a:rPr lang="en-US" sz="1000" b="1" dirty="0">
                <a:solidFill>
                  <a:srgbClr val="800000"/>
                </a:solidFill>
                <a:latin typeface="Consolas"/>
              </a:rPr>
              <a:t>16</a:t>
            </a:r>
            <a:r>
              <a:rPr lang="en-US" sz="1000" dirty="0">
                <a:solidFill>
                  <a:srgbClr val="000000"/>
                </a:solidFill>
                <a:latin typeface="Consolas"/>
              </a:rPr>
              <a:t>,</a:t>
            </a:r>
            <a:r>
              <a:rPr lang="en-US" sz="1000" b="1" dirty="0">
                <a:solidFill>
                  <a:srgbClr val="800000"/>
                </a:solidFill>
                <a:latin typeface="Consolas"/>
              </a:rPr>
              <a:t>4</a:t>
            </a:r>
            <a:r>
              <a:rPr lang="en-US" sz="1000" dirty="0" smtClean="0">
                <a:solidFill>
                  <a:srgbClr val="000000"/>
                </a:solidFill>
                <a:latin typeface="Consolas"/>
              </a:rPr>
              <a:t>)); </a:t>
            </a:r>
            <a:r>
              <a:rPr lang="en-US" sz="1000" dirty="0">
                <a:solidFill>
                  <a:srgbClr val="000000"/>
                </a:solidFill>
                <a:latin typeface="Consolas"/>
              </a:rPr>
              <a:t/>
            </a:r>
            <a:br>
              <a:rPr lang="en-US" sz="1000" dirty="0">
                <a:solidFill>
                  <a:srgbClr val="000000"/>
                </a:solidFill>
                <a:latin typeface="Consolas"/>
              </a:rPr>
            </a:br>
            <a:r>
              <a:rPr lang="en-US" sz="1000" dirty="0">
                <a:latin typeface="Consolas"/>
              </a:rPr>
              <a:t/>
            </a:r>
            <a:br>
              <a:rPr lang="en-US" sz="1000" dirty="0">
                <a:latin typeface="Consolas"/>
              </a:rPr>
            </a:br>
            <a:r>
              <a:rPr lang="en-US" sz="1000" dirty="0" smtClean="0">
                <a:solidFill>
                  <a:srgbClr val="0000FF"/>
                </a:solidFill>
                <a:latin typeface="Consolas"/>
              </a:rPr>
              <a:t>SELECT</a:t>
            </a:r>
            <a:r>
              <a:rPr lang="en-US" sz="1000" dirty="0" smtClean="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a:t>
            </a:r>
            <a:r>
              <a:rPr lang="en-US" sz="1000" dirty="0" err="1">
                <a:solidFill>
                  <a:srgbClr val="000000"/>
                </a:solidFill>
                <a:latin typeface="Consolas"/>
              </a:rPr>
              <a:t>order_payment</a:t>
            </a:r>
            <a:r>
              <a:rPr lang="en-US" sz="1000" dirty="0">
                <a:solidFill>
                  <a:srgbClr val="000000"/>
                </a:solidFill>
                <a:latin typeface="Consolas"/>
              </a:rPr>
              <a:t> </a:t>
            </a:r>
            <a:r>
              <a:rPr lang="en-US" sz="1000" dirty="0" smtClean="0">
                <a:solidFill>
                  <a:srgbClr val="000000"/>
                </a:solidFill>
                <a:latin typeface="Consolas"/>
              </a:rPr>
              <a:t/>
            </a:r>
            <a:br>
              <a:rPr lang="en-US" sz="1000" dirty="0" smtClean="0">
                <a:solidFill>
                  <a:srgbClr val="000000"/>
                </a:solidFill>
                <a:latin typeface="Consolas"/>
              </a:rPr>
            </a:br>
            <a:r>
              <a:rPr lang="en-US" sz="1000" dirty="0" smtClean="0">
                <a:solidFill>
                  <a:srgbClr val="0000FF"/>
                </a:solidFill>
                <a:latin typeface="Consolas"/>
              </a:rPr>
              <a:t>WHERE</a:t>
            </a:r>
            <a:r>
              <a:rPr lang="en-US" sz="1000" dirty="0" smtClean="0">
                <a:solidFill>
                  <a:srgbClr val="000000"/>
                </a:solidFill>
                <a:latin typeface="Consolas"/>
              </a:rPr>
              <a:t> </a:t>
            </a:r>
            <a:r>
              <a:rPr lang="en-US" sz="1000" dirty="0" err="1">
                <a:solidFill>
                  <a:srgbClr val="000000"/>
                </a:solidFill>
                <a:latin typeface="Consolas"/>
              </a:rPr>
              <a:t>substr</a:t>
            </a:r>
            <a:r>
              <a:rPr lang="en-US" sz="1000" dirty="0">
                <a:solidFill>
                  <a:srgbClr val="000000"/>
                </a:solidFill>
                <a:latin typeface="Consolas"/>
              </a:rPr>
              <a:t>(</a:t>
            </a:r>
            <a:r>
              <a:rPr lang="en-US" sz="1000" dirty="0" err="1">
                <a:solidFill>
                  <a:srgbClr val="000000"/>
                </a:solidFill>
                <a:latin typeface="Consolas"/>
              </a:rPr>
              <a:t>pgp_pub_decrypt</a:t>
            </a:r>
            <a:r>
              <a:rPr lang="en-US" sz="1000" dirty="0">
                <a:solidFill>
                  <a:srgbClr val="000000"/>
                </a:solidFill>
                <a:latin typeface="Consolas"/>
              </a:rPr>
              <a:t>(</a:t>
            </a:r>
            <a:r>
              <a:rPr lang="en-US" sz="1000" dirty="0" err="1">
                <a:solidFill>
                  <a:srgbClr val="000000"/>
                </a:solidFill>
                <a:latin typeface="Consolas"/>
              </a:rPr>
              <a:t>credit_card</a:t>
            </a:r>
            <a:r>
              <a:rPr lang="en-US" sz="1000" dirty="0">
                <a:solidFill>
                  <a:srgbClr val="000000"/>
                </a:solidFill>
                <a:latin typeface="Consolas"/>
              </a:rPr>
              <a:t>, </a:t>
            </a:r>
            <a:r>
              <a:rPr lang="en-US" sz="1000" dirty="0">
                <a:solidFill>
                  <a:schemeClr val="tx1"/>
                </a:solidFill>
                <a:latin typeface="Consolas"/>
              </a:rPr>
              <a:t>key</a:t>
            </a:r>
            <a:r>
              <a:rPr lang="en-US" sz="1000" dirty="0">
                <a:solidFill>
                  <a:srgbClr val="000000"/>
                </a:solidFill>
                <a:latin typeface="Consolas"/>
              </a:rPr>
              <a:t>),</a:t>
            </a:r>
            <a:r>
              <a:rPr lang="en-US" sz="1000" b="1" dirty="0">
                <a:solidFill>
                  <a:srgbClr val="800000"/>
                </a:solidFill>
                <a:latin typeface="Consolas"/>
              </a:rPr>
              <a:t>16</a:t>
            </a:r>
            <a:r>
              <a:rPr lang="en-US" sz="1000" dirty="0">
                <a:solidFill>
                  <a:srgbClr val="000000"/>
                </a:solidFill>
                <a:latin typeface="Consolas"/>
              </a:rPr>
              <a:t>,</a:t>
            </a:r>
            <a:r>
              <a:rPr lang="en-US" sz="1000" b="1" dirty="0">
                <a:solidFill>
                  <a:srgbClr val="800000"/>
                </a:solidFill>
                <a:latin typeface="Consolas"/>
              </a:rPr>
              <a:t>4</a:t>
            </a:r>
            <a:r>
              <a:rPr lang="en-US" sz="1000" dirty="0">
                <a:solidFill>
                  <a:srgbClr val="000000"/>
                </a:solidFill>
                <a:latin typeface="Consolas"/>
              </a:rPr>
              <a:t>)</a:t>
            </a:r>
            <a:r>
              <a:rPr lang="en-US" sz="1000" dirty="0" smtClean="0">
                <a:solidFill>
                  <a:srgbClr val="000000"/>
                </a:solidFill>
                <a:latin typeface="Consolas"/>
              </a:rPr>
              <a:t> </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808080"/>
                </a:solidFill>
                <a:latin typeface="Consolas"/>
              </a:rPr>
              <a:t>=</a:t>
            </a:r>
            <a:r>
              <a:rPr lang="en-US" sz="1000" dirty="0" smtClean="0">
                <a:solidFill>
                  <a:srgbClr val="000000"/>
                </a:solidFill>
                <a:latin typeface="Consolas"/>
              </a:rPr>
              <a:t> </a:t>
            </a:r>
            <a:r>
              <a:rPr lang="en-US" sz="1000" dirty="0" smtClean="0">
                <a:solidFill>
                  <a:srgbClr val="FF0000"/>
                </a:solidFill>
                <a:latin typeface="Consolas"/>
              </a:rPr>
              <a:t>'0000'</a:t>
            </a:r>
            <a:r>
              <a:rPr lang="en-US" sz="1000" dirty="0" smtClean="0">
                <a:solidFill>
                  <a:srgbClr val="000000"/>
                </a:solidFill>
                <a:latin typeface="Consolas"/>
              </a:rPr>
              <a:t>;</a:t>
            </a:r>
            <a:endParaRPr lang="en-US" sz="1000" dirty="0">
              <a:latin typeface="Consolas"/>
            </a:endParaRPr>
          </a:p>
        </p:txBody>
      </p:sp>
      <p:sp>
        <p:nvSpPr>
          <p:cNvPr id="5" name="Date Placeholder 4"/>
          <p:cNvSpPr>
            <a:spLocks noGrp="1"/>
          </p:cNvSpPr>
          <p:nvPr>
            <p:ph type="dt" sz="half" idx="15"/>
          </p:nvPr>
        </p:nvSpPr>
        <p:spPr/>
        <p:txBody>
          <a:bodyPr/>
          <a:lstStyle/>
          <a:p>
            <a:r>
              <a:rPr lang="en-US" smtClean="0"/>
              <a:t>5/5/2015</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22</a:t>
            </a:fld>
            <a:endParaRPr lang="en-US"/>
          </a:p>
        </p:txBody>
      </p:sp>
      <p:sp>
        <p:nvSpPr>
          <p:cNvPr id="7" name="Footer Placeholder 6"/>
          <p:cNvSpPr>
            <a:spLocks noGrp="1"/>
          </p:cNvSpPr>
          <p:nvPr>
            <p:ph type="ftr" sz="quarter" idx="17"/>
          </p:nvPr>
        </p:nvSpPr>
        <p:spPr/>
        <p:txBody>
          <a:bodyPr/>
          <a:lstStyle/>
          <a:p>
            <a:r>
              <a:rPr lang="en-US" smtClean="0"/>
              <a:t>Functional Indexes</a:t>
            </a:r>
            <a:endParaRPr lang="en-US" dirty="0"/>
          </a:p>
        </p:txBody>
      </p:sp>
    </p:spTree>
    <p:extLst>
      <p:ext uri="{BB962C8B-B14F-4D97-AF65-F5344CB8AC3E}">
        <p14:creationId xmlns:p14="http://schemas.microsoft.com/office/powerpoint/2010/main" val="2663780638"/>
      </p:ext>
    </p:extLst>
  </p:cSld>
  <p:clrMapOvr>
    <a:masterClrMapping/>
  </p:clrMapOvr>
</p:sld>
</file>

<file path=ppt/theme/theme1.xml><?xml version="1.0" encoding="utf-8"?>
<a:theme xmlns:a="http://schemas.openxmlformats.org/drawingml/2006/main" name="Macro">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TC101859866[[fn=Macro]]</Template>
  <TotalTime>6601</TotalTime>
  <Words>1204</Words>
  <Application>Microsoft Office PowerPoint</Application>
  <PresentationFormat>On-screen Show (16:9)</PresentationFormat>
  <Paragraphs>186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Macro</vt:lpstr>
      <vt:lpstr>Functional Indexes</vt:lpstr>
      <vt:lpstr>Functional Indexs</vt:lpstr>
      <vt:lpstr>The Problem</vt:lpstr>
      <vt:lpstr>Finding the Raster ID</vt:lpstr>
      <vt:lpstr>Function Volatility Category</vt:lpstr>
      <vt:lpstr>Examples of the find_raster Function</vt:lpstr>
      <vt:lpstr>Create Tables for Testing</vt:lpstr>
      <vt:lpstr>Creating Test Data</vt:lpstr>
      <vt:lpstr>What a Normal Join Looks Like: raster_page</vt:lpstr>
      <vt:lpstr>What a Normal Join Looks Like: raster_file</vt:lpstr>
      <vt:lpstr>Adding the Indexes</vt:lpstr>
      <vt:lpstr>What the New Join Looks Like: raster_page</vt:lpstr>
      <vt:lpstr>What the New Join Looks Like: raster_file</vt:lpstr>
      <vt:lpstr>Real Word Example</vt:lpstr>
      <vt:lpstr>Joins between Journal &amp; Faxlog</vt:lpstr>
      <vt:lpstr>Joins between Journal &amp; Faxlog</vt:lpstr>
      <vt:lpstr>Other Purposes</vt:lpstr>
      <vt:lpstr>Making your queries case insensitive</vt:lpstr>
      <vt:lpstr>Making a unique case insensitive index</vt:lpstr>
      <vt:lpstr>Database Security?</vt:lpstr>
      <vt:lpstr>Security</vt:lpstr>
      <vt:lpstr>Security – partially decoded</vt:lpstr>
    </vt:vector>
  </TitlesOfParts>
  <Company>Fred Hutchinson Cancer Research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Bulk Commands</dc:title>
  <dc:creator>Albin, Lloyd P</dc:creator>
  <cp:lastModifiedBy>Albin, Lloyd P</cp:lastModifiedBy>
  <cp:revision>95</cp:revision>
  <dcterms:created xsi:type="dcterms:W3CDTF">2014-03-28T22:22:29Z</dcterms:created>
  <dcterms:modified xsi:type="dcterms:W3CDTF">2015-05-05T23:37:30Z</dcterms:modified>
</cp:coreProperties>
</file>