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72"/>
  </p:notesMasterIdLst>
  <p:sldIdLst>
    <p:sldId id="256" r:id="rId2"/>
    <p:sldId id="258" r:id="rId3"/>
    <p:sldId id="257" r:id="rId4"/>
    <p:sldId id="259" r:id="rId5"/>
    <p:sldId id="292" r:id="rId6"/>
    <p:sldId id="293" r:id="rId7"/>
    <p:sldId id="294" r:id="rId8"/>
    <p:sldId id="296" r:id="rId9"/>
    <p:sldId id="260" r:id="rId10"/>
    <p:sldId id="261" r:id="rId11"/>
    <p:sldId id="262" r:id="rId12"/>
    <p:sldId id="295" r:id="rId13"/>
    <p:sldId id="298" r:id="rId14"/>
    <p:sldId id="297" r:id="rId15"/>
    <p:sldId id="263" r:id="rId16"/>
    <p:sldId id="265" r:id="rId17"/>
    <p:sldId id="264" r:id="rId18"/>
    <p:sldId id="266" r:id="rId19"/>
    <p:sldId id="267" r:id="rId20"/>
    <p:sldId id="276" r:id="rId21"/>
    <p:sldId id="270" r:id="rId22"/>
    <p:sldId id="269" r:id="rId23"/>
    <p:sldId id="271" r:id="rId24"/>
    <p:sldId id="272" r:id="rId25"/>
    <p:sldId id="273" r:id="rId26"/>
    <p:sldId id="326" r:id="rId27"/>
    <p:sldId id="274" r:id="rId28"/>
    <p:sldId id="277" r:id="rId29"/>
    <p:sldId id="275" r:id="rId30"/>
    <p:sldId id="280" r:id="rId31"/>
    <p:sldId id="281" r:id="rId32"/>
    <p:sldId id="282" r:id="rId33"/>
    <p:sldId id="283" r:id="rId34"/>
    <p:sldId id="278" r:id="rId35"/>
    <p:sldId id="284" r:id="rId36"/>
    <p:sldId id="286" r:id="rId37"/>
    <p:sldId id="287" r:id="rId38"/>
    <p:sldId id="288" r:id="rId39"/>
    <p:sldId id="289" r:id="rId40"/>
    <p:sldId id="290" r:id="rId41"/>
    <p:sldId id="291" r:id="rId42"/>
    <p:sldId id="299" r:id="rId43"/>
    <p:sldId id="301" r:id="rId44"/>
    <p:sldId id="320" r:id="rId45"/>
    <p:sldId id="302" r:id="rId46"/>
    <p:sldId id="303" r:id="rId47"/>
    <p:sldId id="309" r:id="rId48"/>
    <p:sldId id="310" r:id="rId49"/>
    <p:sldId id="311" r:id="rId50"/>
    <p:sldId id="312" r:id="rId51"/>
    <p:sldId id="304" r:id="rId52"/>
    <p:sldId id="305" r:id="rId53"/>
    <p:sldId id="306" r:id="rId54"/>
    <p:sldId id="307" r:id="rId55"/>
    <p:sldId id="308" r:id="rId56"/>
    <p:sldId id="317" r:id="rId57"/>
    <p:sldId id="319" r:id="rId58"/>
    <p:sldId id="300" r:id="rId59"/>
    <p:sldId id="321" r:id="rId60"/>
    <p:sldId id="318" r:id="rId61"/>
    <p:sldId id="322" r:id="rId62"/>
    <p:sldId id="325" r:id="rId63"/>
    <p:sldId id="324" r:id="rId64"/>
    <p:sldId id="323" r:id="rId65"/>
    <p:sldId id="313" r:id="rId66"/>
    <p:sldId id="314" r:id="rId67"/>
    <p:sldId id="315" r:id="rId68"/>
    <p:sldId id="316" r:id="rId69"/>
    <p:sldId id="279" r:id="rId70"/>
    <p:sldId id="268" r:id="rId71"/>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437C79-8B22-41BA-B1BD-F5675E09076E}">
          <p14:sldIdLst>
            <p14:sldId id="256"/>
          </p14:sldIdLst>
        </p14:section>
        <p14:section name="Collectd" id="{EDC8DDA8-E415-4EDE-8490-2B7D69D80847}">
          <p14:sldIdLst>
            <p14:sldId id="258"/>
            <p14:sldId id="257"/>
            <p14:sldId id="259"/>
            <p14:sldId id="292"/>
          </p14:sldIdLst>
        </p14:section>
        <p14:section name="Collectd Postgres Plugin" id="{1E4D9715-A1D1-4921-AF6C-A3447929DBF3}">
          <p14:sldIdLst>
            <p14:sldId id="293"/>
            <p14:sldId id="294"/>
            <p14:sldId id="296"/>
          </p14:sldIdLst>
        </p14:section>
        <p14:section name="Graphite" id="{F1CAEB4F-3BB5-41D8-BA7A-740B4DB25D9F}">
          <p14:sldIdLst>
            <p14:sldId id="260"/>
            <p14:sldId id="261"/>
            <p14:sldId id="262"/>
            <p14:sldId id="295"/>
          </p14:sldIdLst>
        </p14:section>
        <p14:section name="Custom Plugin" id="{EC82FD38-6260-4397-9E7E-A33B4F5F23A2}">
          <p14:sldIdLst>
            <p14:sldId id="298"/>
            <p14:sldId id="297"/>
          </p14:sldIdLst>
        </p14:section>
        <p14:section name="Connection State" id="{00AF5D7E-496D-4937-A4C5-1DE401D2672D}">
          <p14:sldIdLst>
            <p14:sldId id="263"/>
            <p14:sldId id="265"/>
            <p14:sldId id="264"/>
            <p14:sldId id="266"/>
            <p14:sldId id="267"/>
          </p14:sldIdLst>
        </p14:section>
        <p14:section name="Database Size" id="{267B8310-EB14-44AA-9E01-FE83A59511EE}">
          <p14:sldIdLst>
            <p14:sldId id="276"/>
            <p14:sldId id="270"/>
            <p14:sldId id="269"/>
            <p14:sldId id="271"/>
            <p14:sldId id="272"/>
            <p14:sldId id="273"/>
            <p14:sldId id="326"/>
          </p14:sldIdLst>
        </p14:section>
        <p14:section name="Buffer Cache" id="{6ED95A59-86E0-4477-A545-FF23479DFB37}">
          <p14:sldIdLst>
            <p14:sldId id="274"/>
            <p14:sldId id="277"/>
            <p14:sldId id="275"/>
            <p14:sldId id="280"/>
            <p14:sldId id="281"/>
            <p14:sldId id="282"/>
            <p14:sldId id="283"/>
            <p14:sldId id="278"/>
          </p14:sldIdLst>
        </p14:section>
        <p14:section name="Longest Running Command" id="{902696F8-1A28-4CBD-9996-99152EBC4D6D}">
          <p14:sldIdLst>
            <p14:sldId id="284"/>
            <p14:sldId id="286"/>
            <p14:sldId id="287"/>
            <p14:sldId id="288"/>
            <p14:sldId id="289"/>
            <p14:sldId id="290"/>
            <p14:sldId id="291"/>
          </p14:sldIdLst>
        </p14:section>
        <p14:section name="A vs B Server Status" id="{F91E1A6F-8EE0-40F1-BF66-73CBC73344C3}">
          <p14:sldIdLst>
            <p14:sldId id="299"/>
            <p14:sldId id="301"/>
            <p14:sldId id="320"/>
            <p14:sldId id="302"/>
          </p14:sldIdLst>
        </p14:section>
        <p14:section name="Disk Reads vs HEAP/RAM Reads" id="{C9F57103-B795-4D1B-84D7-0CFD87A5F8C2}">
          <p14:sldIdLst>
            <p14:sldId id="303"/>
            <p14:sldId id="309"/>
            <p14:sldId id="310"/>
            <p14:sldId id="311"/>
            <p14:sldId id="312"/>
            <p14:sldId id="304"/>
          </p14:sldIdLst>
        </p14:section>
        <p14:section name="Record Activity" id="{94D4155F-A691-49FB-9338-99C889B2EC69}">
          <p14:sldIdLst>
            <p14:sldId id="305"/>
            <p14:sldId id="306"/>
            <p14:sldId id="307"/>
            <p14:sldId id="308"/>
          </p14:sldIdLst>
        </p14:section>
        <p14:section name="Concurrent Transactions" id="{568088E9-50C3-46AA-A311-1F8331644DC4}">
          <p14:sldIdLst>
            <p14:sldId id="317"/>
            <p14:sldId id="319"/>
            <p14:sldId id="300"/>
            <p14:sldId id="321"/>
            <p14:sldId id="318"/>
          </p14:sldIdLst>
        </p14:section>
        <p14:section name="Shared Buffer Usage" id="{BC3A1ACB-E6BA-4A1D-8CAD-7F13703B5EB1}">
          <p14:sldIdLst>
            <p14:sldId id="322"/>
            <p14:sldId id="325"/>
            <p14:sldId id="324"/>
            <p14:sldId id="323"/>
          </p14:sldIdLst>
        </p14:section>
        <p14:section name="Disk Activity" id="{B6D8BAE4-1E4E-48EE-93D7-BDDDCB571B24}">
          <p14:sldIdLst>
            <p14:sldId id="313"/>
            <p14:sldId id="314"/>
          </p14:sldIdLst>
        </p14:section>
        <p14:section name="Network Activity" id="{5B0B1618-821E-4E6B-BCF7-41166D26778B}">
          <p14:sldIdLst>
            <p14:sldId id="315"/>
            <p14:sldId id="316"/>
          </p14:sldIdLst>
        </p14:section>
        <p14:section name="System Changes" id="{64C482E5-211F-47C0-99FB-5957F313210F}">
          <p14:sldIdLst>
            <p14:sldId id="279"/>
            <p14:sldId id="26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73" autoAdjust="0"/>
  </p:normalViewPr>
  <p:slideViewPr>
    <p:cSldViewPr>
      <p:cViewPr varScale="1">
        <p:scale>
          <a:sx n="161" d="100"/>
          <a:sy n="161" d="100"/>
        </p:scale>
        <p:origin x="-90" y="-126"/>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4592D3D-585D-468B-94AA-C1F4FD4C5C63}" type="datetimeFigureOut">
              <a:rPr lang="en-US" smtClean="0"/>
              <a:t>3/5/2015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Thanks to Mike </a:t>
            </a:r>
            <a:r>
              <a:rPr lang="en-US" dirty="0" err="1" smtClean="0"/>
              <a:t>Brittain</a:t>
            </a:r>
            <a:r>
              <a:rPr lang="en-US" dirty="0" smtClean="0"/>
              <a:t> @ </a:t>
            </a:r>
            <a:r>
              <a:rPr lang="en-US" dirty="0" err="1" smtClean="0"/>
              <a:t>Etsy</a:t>
            </a:r>
            <a:r>
              <a:rPr lang="en-US" dirty="0" smtClean="0"/>
              <a:t> for the Code Deploy idea:</a:t>
            </a:r>
          </a:p>
          <a:p>
            <a:r>
              <a:rPr lang="en-US" dirty="0" smtClean="0"/>
              <a:t>https://codeascraft.com/2010/12/08/track-every-release/</a:t>
            </a:r>
            <a:endParaRPr lang="en-US" dirty="0"/>
          </a:p>
        </p:txBody>
      </p:sp>
      <p:sp>
        <p:nvSpPr>
          <p:cNvPr id="4" name="Slide Number Placeholder 3"/>
          <p:cNvSpPr>
            <a:spLocks noGrp="1"/>
          </p:cNvSpPr>
          <p:nvPr>
            <p:ph type="sldNum" sz="quarter" idx="10"/>
          </p:nvPr>
        </p:nvSpPr>
        <p:spPr/>
        <p:txBody>
          <a:bodyPr/>
          <a:lstStyle/>
          <a:p>
            <a:fld id="{87D49448-25BE-4883-B759-C58779B9531F}" type="slidenum">
              <a:rPr lang="en-US" smtClean="0"/>
              <a:t>70</a:t>
            </a:fld>
            <a:endParaRPr lang="en-US"/>
          </a:p>
        </p:txBody>
      </p:sp>
    </p:spTree>
    <p:extLst>
      <p:ext uri="{BB962C8B-B14F-4D97-AF65-F5344CB8AC3E}">
        <p14:creationId xmlns:p14="http://schemas.microsoft.com/office/powerpoint/2010/main" val="41899501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www.meetup.com/Seattle-Postgres-User-Group-SEAPUG/" TargetMode="External"/><Relationship Id="rId4" Type="http://schemas.openxmlformats.org/officeDocument/2006/relationships/hyperlink" Target="http://www.seapug.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lvl1pPr>
              <a:defRPr/>
            </a:lvl1pPr>
          </a:lstStyle>
          <a:p>
            <a:r>
              <a:rPr lang="en-US" dirty="0" smtClean="0"/>
              <a:t>3/3/2015</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p>
            <a:r>
              <a:rPr lang="en-US" dirty="0" err="1" smtClean="0"/>
              <a:t>Collectd</a:t>
            </a:r>
            <a:r>
              <a:rPr lang="en-US" dirty="0" smtClean="0"/>
              <a:t> &amp; Graphite to show Postgres Statistics</a:t>
            </a:r>
            <a:endParaRPr lang="en-US" dirty="0"/>
          </a:p>
        </p:txBody>
      </p:sp>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4"/>
              </a:rPr>
              <a:t>http://www.SeaPUG.org</a:t>
            </a:r>
            <a:endParaRPr lang="en-US" baseline="0" dirty="0" smtClean="0"/>
          </a:p>
          <a:p>
            <a:r>
              <a:rPr lang="en-US" dirty="0" smtClean="0">
                <a:hlinkClick r:id="rId5"/>
              </a:rPr>
              <a:t>http://www.meetup.com/Seattle-Postgres-User-Group-SEAPUG/</a:t>
            </a:r>
            <a:endParaRPr lang="en-US" dirty="0" smtClean="0"/>
          </a:p>
        </p:txBody>
      </p:sp>
      <p:sp>
        <p:nvSpPr>
          <p:cNvPr id="5" name="TextBox 4"/>
          <p:cNvSpPr txBox="1"/>
          <p:nvPr userDrawn="1"/>
        </p:nvSpPr>
        <p:spPr>
          <a:xfrm>
            <a:off x="457200" y="19621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pic>
        <p:nvPicPr>
          <p:cNvPr id="16" name="Picture 5"/>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81000" y="2182812"/>
            <a:ext cx="23177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lvl1pPr>
              <a:defRPr/>
            </a:lvl1pPr>
          </a:lstStyle>
          <a:p>
            <a:r>
              <a:rPr lang="en-US" dirty="0" smtClean="0"/>
              <a:t>3/3/2015</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p>
            <a:r>
              <a:rPr lang="en-US" dirty="0" err="1" smtClean="0"/>
              <a:t>Collectd</a:t>
            </a:r>
            <a:r>
              <a:rPr lang="en-US" dirty="0" smtClean="0"/>
              <a:t> &amp; Graphite to show Postgres Statistics</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lvl1pPr>
              <a:defRPr/>
            </a:lvl1pPr>
          </a:lstStyle>
          <a:p>
            <a:r>
              <a:rPr lang="en-US" dirty="0" smtClean="0"/>
              <a:t>3/3/2015</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p>
            <a:r>
              <a:rPr lang="en-US" dirty="0" err="1" smtClean="0"/>
              <a:t>Collectd</a:t>
            </a:r>
            <a:r>
              <a:rPr lang="en-US" dirty="0" smtClean="0"/>
              <a:t> &amp; Graphite to show Postgres Statistics</a:t>
            </a:r>
            <a:endParaRPr lang="en-US" dirty="0"/>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lvl1pPr>
              <a:defRPr/>
            </a:lvl1pPr>
          </a:lstStyle>
          <a:p>
            <a:r>
              <a:rPr lang="en-US" dirty="0" smtClean="0"/>
              <a:t>3/3/2015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err="1" smtClean="0"/>
              <a:t>Collectd</a:t>
            </a:r>
            <a:r>
              <a:rPr lang="en-US" dirty="0" smtClean="0"/>
              <a:t> &amp; Graphite to show Postgres Statistics</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lvl1pPr>
              <a:defRPr/>
            </a:lvl1pPr>
          </a:lstStyle>
          <a:p>
            <a:r>
              <a:rPr lang="en-US" dirty="0" smtClean="0"/>
              <a:t>3/3/2015</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p>
            <a:r>
              <a:rPr lang="en-US" dirty="0" err="1" smtClean="0"/>
              <a:t>Collectd</a:t>
            </a:r>
            <a:r>
              <a:rPr lang="en-US" dirty="0" smtClean="0"/>
              <a:t> &amp; Graphite to show Postgres Statistics</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lvl1pPr>
              <a:defRPr/>
            </a:lvl1pPr>
          </a:lstStyle>
          <a:p>
            <a:r>
              <a:rPr lang="en-US" dirty="0" smtClean="0"/>
              <a:t>3/3/2015</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p>
            <a:r>
              <a:rPr lang="en-US" dirty="0" err="1" smtClean="0"/>
              <a:t>Collectd</a:t>
            </a:r>
            <a:r>
              <a:rPr lang="en-US" dirty="0" smtClean="0"/>
              <a:t> &amp; Graphite to show Postgres Statistics</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lvl1pPr>
              <a:defRPr/>
            </a:lvl1pPr>
          </a:lstStyle>
          <a:p>
            <a:r>
              <a:rPr lang="en-US" dirty="0" smtClean="0"/>
              <a:t>3/3/2015</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p>
            <a:r>
              <a:rPr lang="en-US" dirty="0" err="1" smtClean="0"/>
              <a:t>Collectd</a:t>
            </a:r>
            <a:r>
              <a:rPr lang="en-US" dirty="0" smtClean="0"/>
              <a:t> &amp; Graphite to show Postgres Statistics</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lvl1pPr>
              <a:defRPr/>
            </a:lvl1pPr>
          </a:lstStyle>
          <a:p>
            <a:r>
              <a:rPr lang="en-US" dirty="0" smtClean="0"/>
              <a:t>3/3/2015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err="1" smtClean="0"/>
              <a:t>Collectd</a:t>
            </a:r>
            <a:r>
              <a:rPr lang="en-US" dirty="0" smtClean="0"/>
              <a:t> &amp; Graphite to show Postgres Statistics</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dirty="0" smtClean="0"/>
              <a:t>3/3/2015</a:t>
            </a:r>
            <a:endParaRPr lang="en-US" dirty="0"/>
          </a:p>
        </p:txBody>
      </p:sp>
      <p:sp>
        <p:nvSpPr>
          <p:cNvPr id="6" name="Footer Placeholder 5"/>
          <p:cNvSpPr>
            <a:spLocks noGrp="1"/>
          </p:cNvSpPr>
          <p:nvPr>
            <p:ph type="ftr" sz="quarter" idx="11"/>
          </p:nvPr>
        </p:nvSpPr>
        <p:spPr/>
        <p:txBody>
          <a:bodyPr/>
          <a:lstStyle/>
          <a:p>
            <a:r>
              <a:rPr lang="en-US" dirty="0" err="1" smtClean="0"/>
              <a:t>Collectd</a:t>
            </a:r>
            <a:r>
              <a:rPr lang="en-US" dirty="0" smtClean="0"/>
              <a:t> &amp; Graphite to show Postgres Statistics</a:t>
            </a:r>
            <a:endParaRPr lang="en-US" dirty="0"/>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lvl1pPr>
              <a:defRPr/>
            </a:lvl1pPr>
          </a:lstStyle>
          <a:p>
            <a:r>
              <a:rPr lang="en-US" dirty="0" smtClean="0"/>
              <a:t>3/3/2015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err="1" smtClean="0"/>
              <a:t>Collectd</a:t>
            </a:r>
            <a:r>
              <a:rPr lang="en-US" dirty="0" smtClean="0"/>
              <a:t> &amp; Graphite to show Postgres Statistics</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lvl1pPr>
              <a:defRPr/>
            </a:lvl1pPr>
          </a:lstStyle>
          <a:p>
            <a:r>
              <a:rPr lang="en-US" dirty="0" smtClean="0"/>
              <a:t>3/3/2015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err="1" smtClean="0"/>
              <a:t>Collectd</a:t>
            </a:r>
            <a:r>
              <a:rPr lang="en-US" dirty="0" smtClean="0"/>
              <a:t> &amp; Graphite to show Postgres Statistics</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3/3/2015</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err="1" smtClean="0"/>
              <a:t>Collectd</a:t>
            </a:r>
            <a:r>
              <a:rPr lang="en-US" dirty="0" smtClean="0"/>
              <a:t> &amp; Graphite to show Postgres Statistics</a:t>
            </a:r>
            <a:endParaRPr lang="en-US" dirty="0"/>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llectd.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ollectd.org/features.shtml" TargetMode="External"/><Relationship Id="rId2" Type="http://schemas.openxmlformats.org/officeDocument/2006/relationships/hyperlink" Target="https://collectd.org/wiki/index.php/Table_of_Plugin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launchpad.net/graphite/+download" TargetMode="External"/><Relationship Id="rId2" Type="http://schemas.openxmlformats.org/officeDocument/2006/relationships/hyperlink" Target="http://graphite.readthedocs.org/en/latest/index.html"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hyperlink" Target="http://graphite.readthedocs.org/en/latest/whisper.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graphite.readthedocs.org/en/latest/render_api.html" TargetMode="External"/><Relationship Id="rId2" Type="http://schemas.openxmlformats.org/officeDocument/2006/relationships/hyperlink" Target="http://graphite.readthedocs.org/en/latest/functions.html" TargetMode="External"/><Relationship Id="rId1" Type="http://schemas.openxmlformats.org/officeDocument/2006/relationships/slideLayout" Target="../slideLayouts/slideLayout2.xml"/><Relationship Id="rId4" Type="http://schemas.openxmlformats.org/officeDocument/2006/relationships/hyperlink" Target="http://graphite.readthedocs.org/en/latest/dashboard.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err="1" smtClean="0"/>
              <a:t>Collectd</a:t>
            </a:r>
            <a:r>
              <a:rPr lang="en-US" sz="3600" dirty="0" smtClean="0"/>
              <a:t> &amp; Graphite</a:t>
            </a:r>
            <a:br>
              <a:rPr lang="en-US" sz="3600" dirty="0" smtClean="0"/>
            </a:br>
            <a:r>
              <a:rPr lang="en-US" sz="3600" dirty="0" smtClean="0"/>
              <a:t>to show Postgres Statistics</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3/3/2015</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err="1"/>
              <a:t>Collectd</a:t>
            </a:r>
            <a:r>
              <a:rPr lang="en-US" dirty="0"/>
              <a:t> &amp; Graphite to show Postgres Statistics</a:t>
            </a:r>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Collectd</a:t>
            </a:r>
            <a:endParaRPr lang="en-US" dirty="0"/>
          </a:p>
        </p:txBody>
      </p:sp>
      <p:sp>
        <p:nvSpPr>
          <p:cNvPr id="8" name="Text Placeholder 7"/>
          <p:cNvSpPr>
            <a:spLocks noGrp="1"/>
          </p:cNvSpPr>
          <p:nvPr>
            <p:ph type="body" idx="1"/>
          </p:nvPr>
        </p:nvSpPr>
        <p:spPr/>
        <p:txBody>
          <a:bodyPr/>
          <a:lstStyle/>
          <a:p>
            <a:r>
              <a:rPr lang="en-US" dirty="0" smtClean="0"/>
              <a:t>The system statistics collection daemon</a:t>
            </a:r>
            <a:endParaRPr lang="en-US" dirty="0"/>
          </a:p>
        </p:txBody>
      </p:sp>
      <p:sp>
        <p:nvSpPr>
          <p:cNvPr id="4" name="Date Placeholder 3"/>
          <p:cNvSpPr>
            <a:spLocks noGrp="1"/>
          </p:cNvSpPr>
          <p:nvPr>
            <p:ph type="dt" sz="half" idx="10"/>
          </p:nvPr>
        </p:nvSpPr>
        <p:spPr/>
        <p:txBody>
          <a:bodyPr/>
          <a:lstStyle/>
          <a:p>
            <a:r>
              <a:rPr lang="en-US" dirty="0"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dirty="0" err="1"/>
              <a:t>Collectd</a:t>
            </a:r>
            <a:r>
              <a:rPr lang="en-US" dirty="0"/>
              <a:t> &amp; Graphite to show Postgres Statistics</a:t>
            </a:r>
          </a:p>
        </p:txBody>
      </p:sp>
    </p:spTree>
    <p:extLst>
      <p:ext uri="{BB962C8B-B14F-4D97-AF65-F5344CB8AC3E}">
        <p14:creationId xmlns:p14="http://schemas.microsoft.com/office/powerpoint/2010/main" val="1719721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collectd</a:t>
            </a:r>
            <a:r>
              <a:rPr lang="en-US" dirty="0"/>
              <a:t> – The system statistics collection daemon</a:t>
            </a:r>
          </a:p>
        </p:txBody>
      </p:sp>
      <p:sp>
        <p:nvSpPr>
          <p:cNvPr id="3" name="Content Placeholder 2"/>
          <p:cNvSpPr>
            <a:spLocks noGrp="1"/>
          </p:cNvSpPr>
          <p:nvPr>
            <p:ph idx="1"/>
          </p:nvPr>
        </p:nvSpPr>
        <p:spPr>
          <a:xfrm>
            <a:off x="457200" y="1485901"/>
            <a:ext cx="5562600" cy="3108722"/>
          </a:xfrm>
        </p:spPr>
        <p:txBody>
          <a:bodyPr>
            <a:normAutofit fontScale="70000" lnSpcReduction="20000"/>
          </a:bodyPr>
          <a:lstStyle/>
          <a:p>
            <a:r>
              <a:rPr lang="en-US" dirty="0" err="1"/>
              <a:t>collectd</a:t>
            </a:r>
            <a:r>
              <a:rPr lang="en-US" dirty="0"/>
              <a:t> is a daemon which collects system performance statistics periodically and provides mechanisms to store the values in a variety of ways, for example in </a:t>
            </a:r>
            <a:r>
              <a:rPr lang="en-US" dirty="0" smtClean="0"/>
              <a:t>RRD or Whisper </a:t>
            </a:r>
            <a:r>
              <a:rPr lang="en-US" dirty="0"/>
              <a:t>files</a:t>
            </a:r>
            <a:r>
              <a:rPr lang="en-US" dirty="0" smtClean="0"/>
              <a:t>.</a:t>
            </a:r>
          </a:p>
          <a:p>
            <a:r>
              <a:rPr lang="en-US" b="1" dirty="0"/>
              <a:t>What does </a:t>
            </a:r>
            <a:r>
              <a:rPr lang="en-US" b="1" dirty="0" err="1"/>
              <a:t>collectd</a:t>
            </a:r>
            <a:r>
              <a:rPr lang="en-US" b="1" dirty="0"/>
              <a:t> do</a:t>
            </a:r>
            <a:r>
              <a:rPr lang="en-US" b="1" dirty="0" smtClean="0"/>
              <a:t>?</a:t>
            </a:r>
            <a:endParaRPr lang="en-US" b="1" dirty="0"/>
          </a:p>
          <a:p>
            <a:r>
              <a:rPr lang="en-US" dirty="0" err="1"/>
              <a:t>collectd</a:t>
            </a:r>
            <a:r>
              <a:rPr lang="en-US" dirty="0"/>
              <a:t> gathers statistics about the system it is running on and stores this information. Those statistics can then be used to find current performance bottlenecks (i.e. performance analysis) and predict future system load (i.e. capacity planning). Or if you just want pretty graphs of your private server and are fed up with some homegrown solution you're at the right place, too </a:t>
            </a:r>
            <a:r>
              <a:rPr lang="en-US" dirty="0" smtClean="0"/>
              <a:t>;).</a:t>
            </a:r>
            <a:endParaRPr lang="en-US" dirty="0"/>
          </a:p>
          <a:p>
            <a:r>
              <a:rPr lang="en-US" dirty="0"/>
              <a:t>Usually one graph says more than a thousand words, so here's a graph showing the CPU utilization of a system over the last 60 minutes</a:t>
            </a:r>
            <a:r>
              <a:rPr lang="en-US" dirty="0" smtClean="0"/>
              <a:t>:</a:t>
            </a:r>
          </a:p>
          <a:p>
            <a:r>
              <a:rPr lang="en-US" dirty="0">
                <a:hlinkClick r:id="rId2"/>
              </a:rPr>
              <a:t>https://collectd.org</a:t>
            </a:r>
            <a:r>
              <a:rPr lang="en-US" dirty="0" smtClean="0">
                <a:hlinkClick r:id="rId2"/>
              </a:rPr>
              <a:t>/</a:t>
            </a:r>
            <a:r>
              <a:rPr lang="en-US" dirty="0" smtClean="0"/>
              <a:t> </a:t>
            </a:r>
            <a:endParaRPr lang="en-US" dirty="0"/>
          </a:p>
        </p:txBody>
      </p:sp>
      <p:sp>
        <p:nvSpPr>
          <p:cNvPr id="4" name="Date Placeholder 3"/>
          <p:cNvSpPr>
            <a:spLocks noGrp="1"/>
          </p:cNvSpPr>
          <p:nvPr>
            <p:ph type="dt" sz="half" idx="10"/>
          </p:nvPr>
        </p:nvSpPr>
        <p:spPr/>
        <p:txBody>
          <a:bodyPr/>
          <a:lstStyle/>
          <a:p>
            <a:r>
              <a:rPr lang="en-US" dirty="0"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dirty="0" err="1"/>
              <a:t>Collectd</a:t>
            </a:r>
            <a:r>
              <a:rPr lang="en-US" dirty="0"/>
              <a:t> &amp; Graphite to show Postgres Statistics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419350"/>
            <a:ext cx="2828925" cy="154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2417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err="1"/>
              <a:t>collectd</a:t>
            </a:r>
            <a:r>
              <a:rPr lang="en-US" dirty="0"/>
              <a:t>?</a:t>
            </a:r>
          </a:p>
        </p:txBody>
      </p:sp>
      <p:sp>
        <p:nvSpPr>
          <p:cNvPr id="3" name="Content Placeholder 2"/>
          <p:cNvSpPr>
            <a:spLocks noGrp="1"/>
          </p:cNvSpPr>
          <p:nvPr>
            <p:ph idx="1"/>
          </p:nvPr>
        </p:nvSpPr>
        <p:spPr/>
        <p:txBody>
          <a:bodyPr>
            <a:normAutofit fontScale="92500"/>
          </a:bodyPr>
          <a:lstStyle/>
          <a:p>
            <a:r>
              <a:rPr lang="en-US" dirty="0" smtClean="0"/>
              <a:t>Why </a:t>
            </a:r>
            <a:r>
              <a:rPr lang="en-US" dirty="0"/>
              <a:t>should you use </a:t>
            </a:r>
            <a:r>
              <a:rPr lang="en-US" dirty="0" err="1"/>
              <a:t>collectd</a:t>
            </a:r>
            <a:r>
              <a:rPr lang="en-US" dirty="0"/>
              <a:t>? There are some key differences we think set </a:t>
            </a:r>
            <a:r>
              <a:rPr lang="en-US" dirty="0" err="1"/>
              <a:t>collectd</a:t>
            </a:r>
            <a:r>
              <a:rPr lang="en-US" dirty="0"/>
              <a:t> apart. For one, it's written in C for performance and portability, allowing it to run on systems without scripting language or </a:t>
            </a:r>
            <a:r>
              <a:rPr lang="en-US" dirty="0" err="1"/>
              <a:t>cron</a:t>
            </a:r>
            <a:r>
              <a:rPr lang="en-US" dirty="0"/>
              <a:t> daemon, such as embedded systems. At the same time it includes optimizations and features to handle hundreds of thousands of data sets. It comes with over 90 plugins, </a:t>
            </a:r>
            <a:r>
              <a:rPr lang="en-US" dirty="0">
                <a:hlinkClick r:id="rId2"/>
              </a:rPr>
              <a:t>https://</a:t>
            </a:r>
            <a:r>
              <a:rPr lang="en-US" dirty="0" smtClean="0">
                <a:hlinkClick r:id="rId2"/>
              </a:rPr>
              <a:t>collectd.org/wiki/index.php/Table_of_Plugins</a:t>
            </a:r>
            <a:r>
              <a:rPr lang="en-US" dirty="0" smtClean="0"/>
              <a:t>, </a:t>
            </a:r>
            <a:r>
              <a:rPr lang="en-US" dirty="0"/>
              <a:t>which range from standard cases to very specialized and advanced topics. It provides powerful networking features and is extensible in numerous ways. Last but not least: </a:t>
            </a:r>
            <a:r>
              <a:rPr lang="en-US" dirty="0" err="1"/>
              <a:t>collectd</a:t>
            </a:r>
            <a:r>
              <a:rPr lang="en-US" dirty="0"/>
              <a:t> is actively developed and supported and well documented. A more complete list of features is available at </a:t>
            </a:r>
            <a:r>
              <a:rPr lang="en-US" dirty="0">
                <a:hlinkClick r:id="rId3"/>
              </a:rPr>
              <a:t>https://</a:t>
            </a:r>
            <a:r>
              <a:rPr lang="en-US" dirty="0" smtClean="0">
                <a:hlinkClick r:id="rId3"/>
              </a:rPr>
              <a:t>collectd.org/features.shtml</a:t>
            </a:r>
            <a:r>
              <a:rPr lang="en-US" dirty="0" smtClean="0"/>
              <a:t>.</a:t>
            </a:r>
            <a:endParaRPr lang="en-US" dirty="0"/>
          </a:p>
        </p:txBody>
      </p:sp>
      <p:sp>
        <p:nvSpPr>
          <p:cNvPr id="4" name="Date Placeholder 3"/>
          <p:cNvSpPr>
            <a:spLocks noGrp="1"/>
          </p:cNvSpPr>
          <p:nvPr>
            <p:ph type="dt" sz="half" idx="10"/>
          </p:nvPr>
        </p:nvSpPr>
        <p:spPr/>
        <p:txBody>
          <a:bodyPr/>
          <a:lstStyle/>
          <a:p>
            <a:r>
              <a:rPr lang="en-US"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06104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Plugins</a:t>
            </a:r>
            <a:endParaRPr lang="en-US" dirty="0"/>
          </a:p>
        </p:txBody>
      </p:sp>
      <p:sp>
        <p:nvSpPr>
          <p:cNvPr id="8" name="Content Placeholder 7"/>
          <p:cNvSpPr>
            <a:spLocks noGrp="1"/>
          </p:cNvSpPr>
          <p:nvPr>
            <p:ph sz="quarter" idx="13"/>
          </p:nvPr>
        </p:nvSpPr>
        <p:spPr>
          <a:xfrm>
            <a:off x="457200" y="1485900"/>
            <a:ext cx="1752600" cy="3086100"/>
          </a:xfrm>
        </p:spPr>
        <p:txBody>
          <a:bodyPr>
            <a:noAutofit/>
          </a:bodyPr>
          <a:lstStyle/>
          <a:p>
            <a:pPr marL="0" indent="0">
              <a:buNone/>
              <a:tabLst>
                <a:tab pos="1144588" algn="l"/>
              </a:tabLst>
            </a:pPr>
            <a:r>
              <a:rPr lang="en-US" sz="900" dirty="0"/>
              <a:t>AMQP plugin 	Read, Write </a:t>
            </a:r>
            <a:r>
              <a:rPr lang="en-US" sz="900" dirty="0" smtClean="0"/>
              <a:t/>
            </a:r>
            <a:br>
              <a:rPr lang="en-US" sz="900" dirty="0" smtClean="0"/>
            </a:br>
            <a:r>
              <a:rPr lang="en-US" sz="900" dirty="0" smtClean="0"/>
              <a:t>Apache </a:t>
            </a:r>
            <a:r>
              <a:rPr lang="en-US" sz="900" dirty="0"/>
              <a:t>plugin 	</a:t>
            </a:r>
            <a:r>
              <a:rPr lang="en-US" sz="900" dirty="0" smtClean="0"/>
              <a:t>Read</a:t>
            </a:r>
            <a:br>
              <a:rPr lang="en-US" sz="900" dirty="0" smtClean="0"/>
            </a:br>
            <a:r>
              <a:rPr lang="en-US" sz="900" dirty="0" smtClean="0"/>
              <a:t>APC </a:t>
            </a:r>
            <a:r>
              <a:rPr lang="en-US" sz="900" dirty="0"/>
              <a:t>UPS plugin 	</a:t>
            </a:r>
            <a:r>
              <a:rPr lang="en-US" sz="900" dirty="0" smtClean="0"/>
              <a:t>Read</a:t>
            </a:r>
            <a:br>
              <a:rPr lang="en-US" sz="900" dirty="0" smtClean="0"/>
            </a:br>
            <a:r>
              <a:rPr lang="en-US" sz="900" dirty="0" smtClean="0"/>
              <a:t>Apple </a:t>
            </a:r>
            <a:r>
              <a:rPr lang="en-US" sz="900" dirty="0"/>
              <a:t>Sensors plugin 	</a:t>
            </a:r>
            <a:r>
              <a:rPr lang="en-US" sz="900" dirty="0" smtClean="0"/>
              <a:t>Read</a:t>
            </a:r>
            <a:br>
              <a:rPr lang="en-US" sz="900" dirty="0" smtClean="0"/>
            </a:br>
            <a:r>
              <a:rPr lang="en-US" sz="900" dirty="0" err="1" smtClean="0"/>
              <a:t>Aquaero</a:t>
            </a:r>
            <a:r>
              <a:rPr lang="en-US" sz="900" dirty="0" smtClean="0"/>
              <a:t> </a:t>
            </a:r>
            <a:r>
              <a:rPr lang="en-US" sz="900" dirty="0"/>
              <a:t>plugin 	</a:t>
            </a:r>
            <a:r>
              <a:rPr lang="en-US" sz="900" dirty="0" smtClean="0"/>
              <a:t>Read</a:t>
            </a:r>
            <a:br>
              <a:rPr lang="en-US" sz="900" dirty="0" smtClean="0"/>
            </a:br>
            <a:r>
              <a:rPr lang="en-US" sz="900" dirty="0" smtClean="0"/>
              <a:t>Ascent </a:t>
            </a:r>
            <a:r>
              <a:rPr lang="en-US" sz="900" dirty="0"/>
              <a:t>plugin 	</a:t>
            </a:r>
            <a:r>
              <a:rPr lang="en-US" sz="900" dirty="0" smtClean="0"/>
              <a:t>Read</a:t>
            </a:r>
            <a:br>
              <a:rPr lang="en-US" sz="900" dirty="0" smtClean="0"/>
            </a:br>
            <a:r>
              <a:rPr lang="en-US" sz="900" dirty="0" smtClean="0"/>
              <a:t>Battery </a:t>
            </a:r>
            <a:r>
              <a:rPr lang="en-US" sz="900" dirty="0"/>
              <a:t>plugin 	</a:t>
            </a:r>
            <a:r>
              <a:rPr lang="en-US" sz="900" dirty="0" smtClean="0"/>
              <a:t>Read</a:t>
            </a:r>
            <a:br>
              <a:rPr lang="en-US" sz="900" dirty="0" smtClean="0"/>
            </a:br>
            <a:r>
              <a:rPr lang="en-US" sz="900" dirty="0" smtClean="0"/>
              <a:t>BIND </a:t>
            </a:r>
            <a:r>
              <a:rPr lang="en-US" sz="900" dirty="0"/>
              <a:t>plugin 	</a:t>
            </a:r>
            <a:r>
              <a:rPr lang="en-US" sz="900" dirty="0" smtClean="0"/>
              <a:t>Read</a:t>
            </a:r>
            <a:br>
              <a:rPr lang="en-US" sz="900" dirty="0" smtClean="0"/>
            </a:br>
            <a:r>
              <a:rPr lang="en-US" sz="900" dirty="0" smtClean="0"/>
              <a:t>Carbon </a:t>
            </a:r>
            <a:r>
              <a:rPr lang="en-US" sz="900" dirty="0"/>
              <a:t>plugin 	</a:t>
            </a:r>
            <a:r>
              <a:rPr lang="en-US" sz="900" dirty="0" smtClean="0"/>
              <a:t>Write</a:t>
            </a:r>
            <a:br>
              <a:rPr lang="en-US" sz="900" dirty="0" smtClean="0"/>
            </a:br>
            <a:r>
              <a:rPr lang="en-US" sz="900" dirty="0" err="1" smtClean="0"/>
              <a:t>cgroups</a:t>
            </a:r>
            <a:r>
              <a:rPr lang="en-US" sz="900" dirty="0" smtClean="0"/>
              <a:t> </a:t>
            </a:r>
            <a:r>
              <a:rPr lang="en-US" sz="900" dirty="0"/>
              <a:t>plugin 	</a:t>
            </a:r>
            <a:r>
              <a:rPr lang="en-US" sz="900" dirty="0" smtClean="0"/>
              <a:t>Read</a:t>
            </a:r>
            <a:br>
              <a:rPr lang="en-US" sz="900" dirty="0" smtClean="0"/>
            </a:br>
            <a:r>
              <a:rPr lang="en-US" sz="900" dirty="0" err="1" smtClean="0"/>
              <a:t>ConnTrack</a:t>
            </a:r>
            <a:r>
              <a:rPr lang="en-US" sz="900" dirty="0" smtClean="0"/>
              <a:t> </a:t>
            </a:r>
            <a:r>
              <a:rPr lang="en-US" sz="900" dirty="0"/>
              <a:t>plugin 	</a:t>
            </a:r>
            <a:r>
              <a:rPr lang="en-US" sz="900" dirty="0" smtClean="0"/>
              <a:t>Read</a:t>
            </a:r>
            <a:br>
              <a:rPr lang="en-US" sz="900" dirty="0" smtClean="0"/>
            </a:br>
            <a:r>
              <a:rPr lang="en-US" sz="900" dirty="0" err="1" smtClean="0"/>
              <a:t>ContextSwitch</a:t>
            </a:r>
            <a:r>
              <a:rPr lang="en-US" sz="900" dirty="0" smtClean="0"/>
              <a:t> </a:t>
            </a:r>
            <a:r>
              <a:rPr lang="en-US" sz="900" dirty="0"/>
              <a:t>plugin 	</a:t>
            </a:r>
            <a:r>
              <a:rPr lang="en-US" sz="900" dirty="0" smtClean="0"/>
              <a:t>Read</a:t>
            </a:r>
            <a:br>
              <a:rPr lang="en-US" sz="900" dirty="0" smtClean="0"/>
            </a:br>
            <a:r>
              <a:rPr lang="en-US" sz="900" dirty="0" smtClean="0"/>
              <a:t>CPU </a:t>
            </a:r>
            <a:r>
              <a:rPr lang="en-US" sz="900" dirty="0"/>
              <a:t>plugin 	</a:t>
            </a:r>
            <a:r>
              <a:rPr lang="en-US" sz="900" dirty="0" smtClean="0"/>
              <a:t>Read</a:t>
            </a:r>
            <a:br>
              <a:rPr lang="en-US" sz="900" dirty="0" smtClean="0"/>
            </a:br>
            <a:r>
              <a:rPr lang="en-US" sz="900" dirty="0" err="1" smtClean="0"/>
              <a:t>CPUFreq</a:t>
            </a:r>
            <a:r>
              <a:rPr lang="en-US" sz="900" dirty="0" smtClean="0"/>
              <a:t> </a:t>
            </a:r>
            <a:r>
              <a:rPr lang="en-US" sz="900" dirty="0"/>
              <a:t>plugin 	</a:t>
            </a:r>
            <a:r>
              <a:rPr lang="en-US" sz="900" dirty="0" smtClean="0"/>
              <a:t>Read</a:t>
            </a:r>
            <a:br>
              <a:rPr lang="en-US" sz="900" dirty="0" smtClean="0"/>
            </a:br>
            <a:r>
              <a:rPr lang="en-US" sz="900" dirty="0" smtClean="0"/>
              <a:t>CSV </a:t>
            </a:r>
            <a:r>
              <a:rPr lang="en-US" sz="900" dirty="0"/>
              <a:t>plugin 	</a:t>
            </a:r>
            <a:r>
              <a:rPr lang="en-US" sz="900" dirty="0" smtClean="0"/>
              <a:t>Write</a:t>
            </a:r>
            <a:br>
              <a:rPr lang="en-US" sz="900" dirty="0" smtClean="0"/>
            </a:br>
            <a:r>
              <a:rPr lang="en-US" sz="900" dirty="0" err="1" smtClean="0"/>
              <a:t>cURL</a:t>
            </a:r>
            <a:r>
              <a:rPr lang="en-US" sz="900" dirty="0" smtClean="0"/>
              <a:t> </a:t>
            </a:r>
            <a:r>
              <a:rPr lang="en-US" sz="900" dirty="0"/>
              <a:t>plugin 	</a:t>
            </a:r>
            <a:r>
              <a:rPr lang="en-US" sz="900" dirty="0" smtClean="0"/>
              <a:t>Read</a:t>
            </a:r>
            <a:br>
              <a:rPr lang="en-US" sz="900" dirty="0" smtClean="0"/>
            </a:br>
            <a:r>
              <a:rPr lang="en-US" sz="900" dirty="0" err="1" smtClean="0"/>
              <a:t>cURL</a:t>
            </a:r>
            <a:r>
              <a:rPr lang="en-US" sz="900" dirty="0" smtClean="0"/>
              <a:t>-JSON </a:t>
            </a:r>
            <a:r>
              <a:rPr lang="en-US" sz="900" dirty="0"/>
              <a:t>plugin 	</a:t>
            </a:r>
            <a:r>
              <a:rPr lang="en-US" sz="900" dirty="0" smtClean="0"/>
              <a:t>Read</a:t>
            </a:r>
            <a:br>
              <a:rPr lang="en-US" sz="900" dirty="0" smtClean="0"/>
            </a:br>
            <a:r>
              <a:rPr lang="en-US" sz="900" dirty="0" err="1" smtClean="0"/>
              <a:t>cURL</a:t>
            </a:r>
            <a:r>
              <a:rPr lang="en-US" sz="900" dirty="0" smtClean="0"/>
              <a:t>-XML </a:t>
            </a:r>
            <a:r>
              <a:rPr lang="en-US" sz="900" dirty="0"/>
              <a:t>plugin 	</a:t>
            </a:r>
            <a:r>
              <a:rPr lang="en-US" sz="900" dirty="0" smtClean="0"/>
              <a:t>Read</a:t>
            </a:r>
            <a:br>
              <a:rPr lang="en-US" sz="900" dirty="0" smtClean="0"/>
            </a:br>
            <a:r>
              <a:rPr lang="en-US" sz="900" dirty="0" smtClean="0"/>
              <a:t>DBI </a:t>
            </a:r>
            <a:r>
              <a:rPr lang="en-US" sz="900" dirty="0"/>
              <a:t>plugin 	</a:t>
            </a:r>
            <a:r>
              <a:rPr lang="en-US" sz="900" dirty="0" smtClean="0"/>
              <a:t>Read</a:t>
            </a:r>
            <a:br>
              <a:rPr lang="en-US" sz="900" dirty="0" smtClean="0"/>
            </a:br>
            <a:r>
              <a:rPr lang="en-US" sz="900" dirty="0" smtClean="0"/>
              <a:t>DF </a:t>
            </a:r>
            <a:r>
              <a:rPr lang="en-US" sz="900" dirty="0"/>
              <a:t>plugin 	</a:t>
            </a:r>
            <a:r>
              <a:rPr lang="en-US" sz="900" dirty="0" smtClean="0"/>
              <a:t>Read</a:t>
            </a:r>
            <a:br>
              <a:rPr lang="en-US" sz="900" dirty="0" smtClean="0"/>
            </a:br>
            <a:r>
              <a:rPr lang="en-US" sz="900" dirty="0" smtClean="0"/>
              <a:t>Disk </a:t>
            </a:r>
            <a:r>
              <a:rPr lang="en-US" sz="900" dirty="0"/>
              <a:t>plugin 	</a:t>
            </a:r>
            <a:r>
              <a:rPr lang="en-US" sz="900" dirty="0" smtClean="0"/>
              <a:t>Read</a:t>
            </a:r>
            <a:br>
              <a:rPr lang="en-US" sz="900" dirty="0" smtClean="0"/>
            </a:br>
            <a:r>
              <a:rPr lang="en-US" sz="900" dirty="0" smtClean="0"/>
              <a:t>DNS </a:t>
            </a:r>
            <a:r>
              <a:rPr lang="en-US" sz="900" dirty="0"/>
              <a:t>plugin 	</a:t>
            </a:r>
            <a:r>
              <a:rPr lang="en-US" sz="900" dirty="0" smtClean="0"/>
              <a:t>Read</a:t>
            </a:r>
            <a:endParaRPr lang="en-US" sz="900" dirty="0"/>
          </a:p>
        </p:txBody>
      </p:sp>
      <p:sp>
        <p:nvSpPr>
          <p:cNvPr id="9" name="Content Placeholder 8"/>
          <p:cNvSpPr>
            <a:spLocks noGrp="1"/>
          </p:cNvSpPr>
          <p:nvPr>
            <p:ph sz="quarter" idx="14"/>
          </p:nvPr>
        </p:nvSpPr>
        <p:spPr>
          <a:xfrm>
            <a:off x="5715000" y="1504950"/>
            <a:ext cx="1524000" cy="3086100"/>
          </a:xfrm>
        </p:spPr>
        <p:txBody>
          <a:bodyPr>
            <a:noAutofit/>
          </a:bodyPr>
          <a:lstStyle/>
          <a:p>
            <a:pPr marL="0" indent="0">
              <a:buNone/>
              <a:tabLst>
                <a:tab pos="1144588" algn="l"/>
              </a:tabLst>
            </a:pPr>
            <a:r>
              <a:rPr lang="en-US" sz="900" dirty="0" err="1"/>
              <a:t>OpenVZ</a:t>
            </a:r>
            <a:r>
              <a:rPr lang="en-US" sz="900" dirty="0"/>
              <a:t> plugin 	Read</a:t>
            </a:r>
            <a:br>
              <a:rPr lang="en-US" sz="900" dirty="0"/>
            </a:br>
            <a:r>
              <a:rPr lang="en-US" sz="900" dirty="0"/>
              <a:t>Oracle plugin 	Read</a:t>
            </a:r>
            <a:br>
              <a:rPr lang="en-US" sz="900" dirty="0"/>
            </a:br>
            <a:r>
              <a:rPr lang="en-US" sz="900" dirty="0"/>
              <a:t>Perl plugin 	Binding</a:t>
            </a:r>
            <a:br>
              <a:rPr lang="en-US" sz="900" dirty="0"/>
            </a:br>
            <a:r>
              <a:rPr lang="en-US" sz="900" dirty="0" err="1"/>
              <a:t>Pinba</a:t>
            </a:r>
            <a:r>
              <a:rPr lang="en-US" sz="900" dirty="0"/>
              <a:t> plugin 	Read</a:t>
            </a:r>
            <a:br>
              <a:rPr lang="en-US" sz="900" dirty="0"/>
            </a:br>
            <a:r>
              <a:rPr lang="en-US" sz="900" dirty="0" smtClean="0"/>
              <a:t>Ping </a:t>
            </a:r>
            <a:r>
              <a:rPr lang="en-US" sz="900" dirty="0"/>
              <a:t>plugin 	Read</a:t>
            </a:r>
            <a:br>
              <a:rPr lang="en-US" sz="900" dirty="0"/>
            </a:br>
            <a:r>
              <a:rPr lang="en-US" sz="900" dirty="0"/>
              <a:t>PostgreSQL plugin 	Read</a:t>
            </a:r>
            <a:br>
              <a:rPr lang="en-US" sz="900" dirty="0"/>
            </a:br>
            <a:r>
              <a:rPr lang="en-US" sz="900" dirty="0" err="1"/>
              <a:t>PowerDNS</a:t>
            </a:r>
            <a:r>
              <a:rPr lang="en-US" sz="900" dirty="0"/>
              <a:t> plugin 	Read</a:t>
            </a:r>
            <a:br>
              <a:rPr lang="en-US" sz="900" dirty="0"/>
            </a:br>
            <a:r>
              <a:rPr lang="en-US" sz="900" dirty="0"/>
              <a:t>Processes plugin 	Read</a:t>
            </a:r>
            <a:br>
              <a:rPr lang="en-US" sz="900" dirty="0"/>
            </a:br>
            <a:r>
              <a:rPr lang="en-US" sz="900" dirty="0"/>
              <a:t>Protocols plugin 	Read</a:t>
            </a:r>
            <a:br>
              <a:rPr lang="en-US" sz="900" dirty="0"/>
            </a:br>
            <a:r>
              <a:rPr lang="en-US" sz="900" dirty="0"/>
              <a:t>Python plugin 	Binding</a:t>
            </a:r>
            <a:br>
              <a:rPr lang="en-US" sz="900" dirty="0"/>
            </a:br>
            <a:r>
              <a:rPr lang="en-US" sz="900" dirty="0" err="1"/>
              <a:t>Redis</a:t>
            </a:r>
            <a:r>
              <a:rPr lang="en-US" sz="900" dirty="0"/>
              <a:t> plugin 	Read</a:t>
            </a:r>
            <a:br>
              <a:rPr lang="en-US" sz="900" dirty="0"/>
            </a:br>
            <a:r>
              <a:rPr lang="en-US" sz="900" dirty="0" err="1"/>
              <a:t>RouterOS</a:t>
            </a:r>
            <a:r>
              <a:rPr lang="en-US" sz="900" dirty="0"/>
              <a:t> plugin 	Read</a:t>
            </a:r>
            <a:br>
              <a:rPr lang="en-US" sz="900" dirty="0"/>
            </a:br>
            <a:r>
              <a:rPr lang="en-US" sz="900" dirty="0" err="1"/>
              <a:t>RRDCacheD</a:t>
            </a:r>
            <a:r>
              <a:rPr lang="en-US" sz="900" dirty="0"/>
              <a:t> plugin 	Write </a:t>
            </a:r>
            <a:br>
              <a:rPr lang="en-US" sz="900" dirty="0"/>
            </a:br>
            <a:r>
              <a:rPr lang="en-US" sz="900" dirty="0" err="1"/>
              <a:t>RRDtool</a:t>
            </a:r>
            <a:r>
              <a:rPr lang="en-US" sz="900" dirty="0"/>
              <a:t> plugin 	Write</a:t>
            </a:r>
            <a:br>
              <a:rPr lang="en-US" sz="900" dirty="0"/>
            </a:br>
            <a:r>
              <a:rPr lang="en-US" sz="900" dirty="0"/>
              <a:t>Sensors plugin 	Read</a:t>
            </a:r>
            <a:br>
              <a:rPr lang="en-US" sz="900" dirty="0"/>
            </a:br>
            <a:r>
              <a:rPr lang="en-US" sz="900" dirty="0"/>
              <a:t>Serial plugin 	Read</a:t>
            </a:r>
            <a:br>
              <a:rPr lang="en-US" sz="900" dirty="0"/>
            </a:br>
            <a:r>
              <a:rPr lang="en-US" sz="900" dirty="0" err="1"/>
              <a:t>sigrok</a:t>
            </a:r>
            <a:r>
              <a:rPr lang="en-US" sz="900" dirty="0"/>
              <a:t> plugin 	Read</a:t>
            </a:r>
            <a:br>
              <a:rPr lang="en-US" sz="900" dirty="0"/>
            </a:br>
            <a:r>
              <a:rPr lang="en-US" sz="900" dirty="0"/>
              <a:t>SNMP plugin 	Read</a:t>
            </a:r>
            <a:br>
              <a:rPr lang="en-US" sz="900" dirty="0"/>
            </a:br>
            <a:r>
              <a:rPr lang="en-US" sz="900" dirty="0" err="1"/>
              <a:t>StatsD</a:t>
            </a:r>
            <a:r>
              <a:rPr lang="en-US" sz="900" dirty="0"/>
              <a:t> plugin 	Read</a:t>
            </a:r>
            <a:br>
              <a:rPr lang="en-US" sz="900" dirty="0"/>
            </a:br>
            <a:r>
              <a:rPr lang="en-US" sz="900" dirty="0"/>
              <a:t>Swap plugin 	Read</a:t>
            </a:r>
            <a:br>
              <a:rPr lang="en-US" sz="900" dirty="0"/>
            </a:br>
            <a:r>
              <a:rPr lang="en-US" sz="900" dirty="0" err="1"/>
              <a:t>SysLog</a:t>
            </a:r>
            <a:r>
              <a:rPr lang="en-US" sz="900" dirty="0"/>
              <a:t> plugin 	Logging</a:t>
            </a:r>
            <a:br>
              <a:rPr lang="en-US" sz="900" dirty="0"/>
            </a:br>
            <a:r>
              <a:rPr lang="en-US" sz="900" dirty="0"/>
              <a:t>Table plugin 	</a:t>
            </a:r>
            <a:r>
              <a:rPr lang="en-US" sz="900" dirty="0" smtClean="0"/>
              <a:t>Read</a:t>
            </a:r>
            <a:endParaRPr lang="en-US" sz="900" dirty="0"/>
          </a:p>
        </p:txBody>
      </p:sp>
      <p:sp>
        <p:nvSpPr>
          <p:cNvPr id="4" name="Date Placeholder 3"/>
          <p:cNvSpPr>
            <a:spLocks noGrp="1"/>
          </p:cNvSpPr>
          <p:nvPr>
            <p:ph type="dt" sz="half" idx="15"/>
          </p:nvPr>
        </p:nvSpPr>
        <p:spPr/>
        <p:txBody>
          <a:bodyPr/>
          <a:lstStyle/>
          <a:p>
            <a:r>
              <a:rPr lang="en-US" smtClean="0"/>
              <a:t>3/3/2015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5</a:t>
            </a:fld>
            <a:endParaRPr lang="en-US"/>
          </a:p>
        </p:txBody>
      </p:sp>
      <p:sp>
        <p:nvSpPr>
          <p:cNvPr id="6" name="Footer Placeholder 5"/>
          <p:cNvSpPr>
            <a:spLocks noGrp="1"/>
          </p:cNvSpPr>
          <p:nvPr>
            <p:ph type="ftr" sz="quarter" idx="17"/>
          </p:nvPr>
        </p:nvSpPr>
        <p:spPr/>
        <p:txBody>
          <a:bodyPr/>
          <a:lstStyle/>
          <a:p>
            <a:r>
              <a:rPr lang="en-US" smtClean="0"/>
              <a:t>Collectd &amp; Graphite to show Postgres Statistics</a:t>
            </a:r>
            <a:endParaRPr lang="en-US" dirty="0"/>
          </a:p>
        </p:txBody>
      </p:sp>
      <p:sp>
        <p:nvSpPr>
          <p:cNvPr id="10" name="Content Placeholder 7"/>
          <p:cNvSpPr txBox="1">
            <a:spLocks/>
          </p:cNvSpPr>
          <p:nvPr/>
        </p:nvSpPr>
        <p:spPr>
          <a:xfrm>
            <a:off x="2286000" y="1504950"/>
            <a:ext cx="1524000" cy="3086100"/>
          </a:xfrm>
          <a:prstGeom prst="rect">
            <a:avLst/>
          </a:prstGeom>
        </p:spPr>
        <p:txBody>
          <a:bodyPr vert="horz" lIns="0" tIns="45720" rIns="0" bIns="45720" rtlCol="0">
            <a:noAutofit/>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Font typeface="Wingdings" pitchFamily="2" charset="2"/>
              <a:buNone/>
              <a:tabLst>
                <a:tab pos="1144588" algn="l"/>
              </a:tabLst>
            </a:pPr>
            <a:r>
              <a:rPr lang="en-US" sz="900" dirty="0" smtClean="0"/>
              <a:t>E-Mail plugin 	Read</a:t>
            </a:r>
            <a:br>
              <a:rPr lang="en-US" sz="900" dirty="0" smtClean="0"/>
            </a:br>
            <a:r>
              <a:rPr lang="en-US" sz="900" dirty="0" smtClean="0"/>
              <a:t>Entropy plugin 	Read</a:t>
            </a:r>
            <a:br>
              <a:rPr lang="en-US" sz="900" dirty="0" smtClean="0"/>
            </a:br>
            <a:r>
              <a:rPr lang="en-US" sz="900" dirty="0" err="1" smtClean="0"/>
              <a:t>Ethstat</a:t>
            </a:r>
            <a:r>
              <a:rPr lang="en-US" sz="900" dirty="0" smtClean="0"/>
              <a:t> plugin 	Read</a:t>
            </a:r>
            <a:br>
              <a:rPr lang="en-US" sz="900" dirty="0" smtClean="0"/>
            </a:br>
            <a:r>
              <a:rPr lang="en-US" sz="900" dirty="0" smtClean="0"/>
              <a:t>Exec plugin 	Read</a:t>
            </a:r>
            <a:br>
              <a:rPr lang="en-US" sz="900" dirty="0" smtClean="0"/>
            </a:br>
            <a:r>
              <a:rPr lang="en-US" sz="900" dirty="0" err="1" smtClean="0"/>
              <a:t>FileCount</a:t>
            </a:r>
            <a:r>
              <a:rPr lang="en-US" sz="900" dirty="0" smtClean="0"/>
              <a:t> plugin 	Read</a:t>
            </a:r>
            <a:br>
              <a:rPr lang="en-US" sz="900" dirty="0" smtClean="0"/>
            </a:br>
            <a:r>
              <a:rPr lang="en-US" sz="900" dirty="0" err="1" smtClean="0"/>
              <a:t>FSCache</a:t>
            </a:r>
            <a:r>
              <a:rPr lang="en-US" sz="900" dirty="0" smtClean="0"/>
              <a:t> plugin 	Read</a:t>
            </a:r>
            <a:br>
              <a:rPr lang="en-US" sz="900" dirty="0" smtClean="0"/>
            </a:br>
            <a:r>
              <a:rPr lang="en-US" sz="900" dirty="0" err="1" smtClean="0"/>
              <a:t>GenericJMX</a:t>
            </a:r>
            <a:r>
              <a:rPr lang="en-US" sz="900" dirty="0" smtClean="0"/>
              <a:t> plugin 	Read</a:t>
            </a:r>
            <a:br>
              <a:rPr lang="en-US" sz="900" dirty="0" smtClean="0"/>
            </a:br>
            <a:r>
              <a:rPr lang="en-US" sz="900" dirty="0" err="1" smtClean="0"/>
              <a:t>gmond</a:t>
            </a:r>
            <a:r>
              <a:rPr lang="en-US" sz="900" dirty="0" smtClean="0"/>
              <a:t> plugin 	Read</a:t>
            </a:r>
            <a:br>
              <a:rPr lang="en-US" sz="900" dirty="0" smtClean="0"/>
            </a:br>
            <a:r>
              <a:rPr lang="en-US" sz="900" dirty="0" err="1" smtClean="0"/>
              <a:t>HDDTemp</a:t>
            </a:r>
            <a:r>
              <a:rPr lang="en-US" sz="900" dirty="0" smtClean="0"/>
              <a:t> plugin 	Read</a:t>
            </a:r>
            <a:br>
              <a:rPr lang="en-US" sz="900" dirty="0" smtClean="0"/>
            </a:br>
            <a:r>
              <a:rPr lang="en-US" sz="900" dirty="0" smtClean="0"/>
              <a:t>Interface plugin 	Read</a:t>
            </a:r>
            <a:br>
              <a:rPr lang="en-US" sz="900" dirty="0" smtClean="0"/>
            </a:br>
            <a:r>
              <a:rPr lang="en-US" sz="900" dirty="0" smtClean="0"/>
              <a:t>IPMI plugin 	Read</a:t>
            </a:r>
            <a:br>
              <a:rPr lang="en-US" sz="900" dirty="0" smtClean="0"/>
            </a:br>
            <a:r>
              <a:rPr lang="en-US" sz="900" dirty="0" err="1" smtClean="0"/>
              <a:t>IPTables</a:t>
            </a:r>
            <a:r>
              <a:rPr lang="en-US" sz="900" dirty="0" smtClean="0"/>
              <a:t> plugin 	Read</a:t>
            </a:r>
            <a:br>
              <a:rPr lang="en-US" sz="900" dirty="0" smtClean="0"/>
            </a:br>
            <a:r>
              <a:rPr lang="en-US" sz="900" dirty="0" smtClean="0"/>
              <a:t>IPVS plugin 	Read</a:t>
            </a:r>
            <a:br>
              <a:rPr lang="en-US" sz="900" dirty="0" smtClean="0"/>
            </a:br>
            <a:r>
              <a:rPr lang="en-US" sz="900" dirty="0" smtClean="0"/>
              <a:t>IRQ plugin 	Read</a:t>
            </a:r>
            <a:br>
              <a:rPr lang="en-US" sz="900" dirty="0" smtClean="0"/>
            </a:br>
            <a:r>
              <a:rPr lang="en-US" sz="900" dirty="0" smtClean="0"/>
              <a:t>Java plugin 	Binding</a:t>
            </a:r>
            <a:br>
              <a:rPr lang="en-US" sz="900" dirty="0" smtClean="0"/>
            </a:br>
            <a:r>
              <a:rPr lang="en-US" sz="900" dirty="0" err="1" smtClean="0"/>
              <a:t>libvirt</a:t>
            </a:r>
            <a:r>
              <a:rPr lang="en-US" sz="900" dirty="0" smtClean="0"/>
              <a:t> plugin 	Read</a:t>
            </a:r>
            <a:br>
              <a:rPr lang="en-US" sz="900" dirty="0" smtClean="0"/>
            </a:br>
            <a:r>
              <a:rPr lang="en-US" sz="900" dirty="0" smtClean="0"/>
              <a:t>Load plugin 	Read</a:t>
            </a:r>
            <a:br>
              <a:rPr lang="en-US" sz="900" dirty="0" smtClean="0"/>
            </a:br>
            <a:r>
              <a:rPr lang="en-US" sz="900" dirty="0" err="1" smtClean="0"/>
              <a:t>LogFile</a:t>
            </a:r>
            <a:r>
              <a:rPr lang="en-US" sz="900" dirty="0" smtClean="0"/>
              <a:t> plugin 	Logging</a:t>
            </a:r>
            <a:br>
              <a:rPr lang="en-US" sz="900" dirty="0" smtClean="0"/>
            </a:br>
            <a:r>
              <a:rPr lang="en-US" sz="900" dirty="0" smtClean="0"/>
              <a:t>LPAR plugin 	Read</a:t>
            </a:r>
            <a:br>
              <a:rPr lang="en-US" sz="900" dirty="0" smtClean="0"/>
            </a:br>
            <a:r>
              <a:rPr lang="en-US" sz="900" dirty="0" smtClean="0"/>
              <a:t>LVM plugin 	Read</a:t>
            </a:r>
            <a:br>
              <a:rPr lang="en-US" sz="900" dirty="0" smtClean="0"/>
            </a:br>
            <a:r>
              <a:rPr lang="en-US" sz="900" dirty="0" err="1" smtClean="0"/>
              <a:t>MadWifi</a:t>
            </a:r>
            <a:r>
              <a:rPr lang="en-US" sz="900" dirty="0" smtClean="0"/>
              <a:t> plugin 	Read</a:t>
            </a:r>
            <a:br>
              <a:rPr lang="en-US" sz="900" dirty="0" smtClean="0"/>
            </a:br>
            <a:r>
              <a:rPr lang="en-US" sz="900" dirty="0" err="1" smtClean="0"/>
              <a:t>MBMon</a:t>
            </a:r>
            <a:r>
              <a:rPr lang="en-US" sz="900" dirty="0" smtClean="0"/>
              <a:t> plugin 	Read</a:t>
            </a:r>
            <a:endParaRPr lang="en-US" sz="900" dirty="0"/>
          </a:p>
        </p:txBody>
      </p:sp>
      <p:sp>
        <p:nvSpPr>
          <p:cNvPr id="11" name="Content Placeholder 7"/>
          <p:cNvSpPr txBox="1">
            <a:spLocks/>
          </p:cNvSpPr>
          <p:nvPr/>
        </p:nvSpPr>
        <p:spPr>
          <a:xfrm>
            <a:off x="3886200" y="1504950"/>
            <a:ext cx="1752600" cy="3086100"/>
          </a:xfrm>
          <a:prstGeom prst="rect">
            <a:avLst/>
          </a:prstGeom>
        </p:spPr>
        <p:txBody>
          <a:bodyPr vert="horz" lIns="0" tIns="45720" rIns="0" bIns="45720" rtlCol="0">
            <a:noAutofit/>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None/>
              <a:tabLst>
                <a:tab pos="1144588" algn="l"/>
              </a:tabLst>
            </a:pPr>
            <a:r>
              <a:rPr lang="en-US" sz="900" dirty="0" smtClean="0"/>
              <a:t>MD plugin 	Read</a:t>
            </a:r>
            <a:br>
              <a:rPr lang="en-US" sz="900" dirty="0" smtClean="0"/>
            </a:br>
            <a:r>
              <a:rPr lang="en-US" sz="900" dirty="0" err="1" smtClean="0"/>
              <a:t>memcachec</a:t>
            </a:r>
            <a:r>
              <a:rPr lang="en-US" sz="900" dirty="0" smtClean="0"/>
              <a:t> plugin 	Read</a:t>
            </a:r>
            <a:br>
              <a:rPr lang="en-US" sz="900" dirty="0" smtClean="0"/>
            </a:br>
            <a:r>
              <a:rPr lang="en-US" sz="900" dirty="0" err="1" smtClean="0"/>
              <a:t>memcached</a:t>
            </a:r>
            <a:r>
              <a:rPr lang="en-US" sz="900" dirty="0" smtClean="0"/>
              <a:t> plugin 	Read</a:t>
            </a:r>
            <a:br>
              <a:rPr lang="en-US" sz="900" dirty="0" smtClean="0"/>
            </a:br>
            <a:r>
              <a:rPr lang="en-US" sz="900" dirty="0" smtClean="0"/>
              <a:t>Memory plugin 	Read</a:t>
            </a:r>
            <a:br>
              <a:rPr lang="en-US" sz="900" dirty="0" smtClean="0"/>
            </a:br>
            <a:r>
              <a:rPr lang="en-US" sz="900" dirty="0" smtClean="0"/>
              <a:t>MIC plugin 	Read</a:t>
            </a:r>
            <a:br>
              <a:rPr lang="en-US" sz="900" dirty="0" smtClean="0"/>
            </a:br>
            <a:r>
              <a:rPr lang="en-US" sz="900" dirty="0" smtClean="0"/>
              <a:t>Modbus plugin 	Read</a:t>
            </a:r>
            <a:br>
              <a:rPr lang="en-US" sz="900" dirty="0" smtClean="0"/>
            </a:br>
            <a:r>
              <a:rPr lang="en-US" sz="900" dirty="0" err="1"/>
              <a:t>Monitorus</a:t>
            </a:r>
            <a:r>
              <a:rPr lang="en-US" sz="900" dirty="0"/>
              <a:t> plugin 	Read</a:t>
            </a:r>
            <a:br>
              <a:rPr lang="en-US" sz="900" dirty="0"/>
            </a:br>
            <a:r>
              <a:rPr lang="en-US" sz="900" dirty="0" err="1"/>
              <a:t>Multimeter</a:t>
            </a:r>
            <a:r>
              <a:rPr lang="en-US" sz="900" dirty="0"/>
              <a:t> plugin 	Read</a:t>
            </a:r>
            <a:br>
              <a:rPr lang="en-US" sz="900" dirty="0"/>
            </a:br>
            <a:r>
              <a:rPr lang="en-US" sz="900" dirty="0"/>
              <a:t>MySQL plugin 	Read</a:t>
            </a:r>
            <a:br>
              <a:rPr lang="en-US" sz="900" dirty="0"/>
            </a:br>
            <a:r>
              <a:rPr lang="en-US" sz="900" dirty="0"/>
              <a:t>NetApp plugin 	Read</a:t>
            </a:r>
            <a:br>
              <a:rPr lang="en-US" sz="900" dirty="0"/>
            </a:br>
            <a:r>
              <a:rPr lang="en-US" sz="900" dirty="0" err="1"/>
              <a:t>Netlink</a:t>
            </a:r>
            <a:r>
              <a:rPr lang="en-US" sz="900" dirty="0"/>
              <a:t> plugin 	Read</a:t>
            </a:r>
            <a:br>
              <a:rPr lang="en-US" sz="900" dirty="0"/>
            </a:br>
            <a:r>
              <a:rPr lang="en-US" sz="900" dirty="0"/>
              <a:t>Network plugin 	Read, Write</a:t>
            </a:r>
            <a:br>
              <a:rPr lang="en-US" sz="900" dirty="0"/>
            </a:br>
            <a:r>
              <a:rPr lang="en-US" sz="900" dirty="0"/>
              <a:t>NFS plugin 	Read</a:t>
            </a:r>
            <a:br>
              <a:rPr lang="en-US" sz="900" dirty="0"/>
            </a:br>
            <a:r>
              <a:rPr lang="en-US" sz="900" dirty="0" err="1"/>
              <a:t>nginx</a:t>
            </a:r>
            <a:r>
              <a:rPr lang="en-US" sz="900" dirty="0"/>
              <a:t> plugin 	Read</a:t>
            </a:r>
            <a:br>
              <a:rPr lang="en-US" sz="900" dirty="0"/>
            </a:br>
            <a:r>
              <a:rPr lang="en-US" sz="900" dirty="0"/>
              <a:t>Notify Desktop plugin 	Notification</a:t>
            </a:r>
            <a:br>
              <a:rPr lang="en-US" sz="900" dirty="0"/>
            </a:br>
            <a:r>
              <a:rPr lang="en-US" sz="900" dirty="0"/>
              <a:t>Notify Email plugin 	Notification</a:t>
            </a:r>
            <a:br>
              <a:rPr lang="en-US" sz="900" dirty="0"/>
            </a:br>
            <a:r>
              <a:rPr lang="en-US" sz="900" dirty="0" err="1"/>
              <a:t>NTPd</a:t>
            </a:r>
            <a:r>
              <a:rPr lang="en-US" sz="900" dirty="0"/>
              <a:t> plugin 	Read</a:t>
            </a:r>
            <a:br>
              <a:rPr lang="en-US" sz="900" dirty="0"/>
            </a:br>
            <a:r>
              <a:rPr lang="en-US" sz="900" dirty="0" err="1"/>
              <a:t>numa</a:t>
            </a:r>
            <a:r>
              <a:rPr lang="en-US" sz="900" dirty="0"/>
              <a:t> plugin 	Read</a:t>
            </a:r>
            <a:br>
              <a:rPr lang="en-US" sz="900" dirty="0"/>
            </a:br>
            <a:r>
              <a:rPr lang="en-US" sz="900" dirty="0"/>
              <a:t>NUT plugin 	Read</a:t>
            </a:r>
            <a:br>
              <a:rPr lang="en-US" sz="900" dirty="0"/>
            </a:br>
            <a:r>
              <a:rPr lang="en-US" sz="900" dirty="0" err="1"/>
              <a:t>olsrd</a:t>
            </a:r>
            <a:r>
              <a:rPr lang="en-US" sz="900" dirty="0"/>
              <a:t> plugin 	Read</a:t>
            </a:r>
            <a:br>
              <a:rPr lang="en-US" sz="900" dirty="0"/>
            </a:br>
            <a:r>
              <a:rPr lang="en-US" sz="900" dirty="0" err="1"/>
              <a:t>OneWire</a:t>
            </a:r>
            <a:r>
              <a:rPr lang="en-US" sz="900" dirty="0"/>
              <a:t> plugin 	Read</a:t>
            </a:r>
            <a:br>
              <a:rPr lang="en-US" sz="900" dirty="0"/>
            </a:br>
            <a:r>
              <a:rPr lang="en-US" sz="900" dirty="0" err="1"/>
              <a:t>OpenVPN</a:t>
            </a:r>
            <a:r>
              <a:rPr lang="en-US" sz="900" dirty="0"/>
              <a:t> plugin 	Read</a:t>
            </a:r>
            <a:br>
              <a:rPr lang="en-US" sz="900" dirty="0"/>
            </a:br>
            <a:endParaRPr lang="en-US" sz="900" dirty="0"/>
          </a:p>
        </p:txBody>
      </p:sp>
      <p:sp>
        <p:nvSpPr>
          <p:cNvPr id="12" name="Content Placeholder 8"/>
          <p:cNvSpPr txBox="1">
            <a:spLocks/>
          </p:cNvSpPr>
          <p:nvPr/>
        </p:nvSpPr>
        <p:spPr>
          <a:xfrm>
            <a:off x="7315200" y="1510972"/>
            <a:ext cx="1752600" cy="3086100"/>
          </a:xfrm>
          <a:prstGeom prst="rect">
            <a:avLst/>
          </a:prstGeom>
        </p:spPr>
        <p:txBody>
          <a:bodyPr vert="horz" lIns="0" tIns="45720" rIns="0" bIns="45720" rtlCol="0">
            <a:noAutofit/>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Font typeface="Wingdings" pitchFamily="2" charset="2"/>
              <a:buNone/>
              <a:tabLst>
                <a:tab pos="1144588" algn="l"/>
              </a:tabLst>
            </a:pPr>
            <a:r>
              <a:rPr lang="en-US" sz="900" dirty="0" smtClean="0"/>
              <a:t>Tail plugin 	Read</a:t>
            </a:r>
            <a:br>
              <a:rPr lang="en-US" sz="900" dirty="0" smtClean="0"/>
            </a:br>
            <a:r>
              <a:rPr lang="en-US" sz="900" dirty="0" smtClean="0"/>
              <a:t>Tail-CSV plugin 	Read</a:t>
            </a:r>
            <a:br>
              <a:rPr lang="en-US" sz="900" dirty="0" smtClean="0"/>
            </a:br>
            <a:r>
              <a:rPr lang="en-US" sz="900" dirty="0" smtClean="0"/>
              <a:t>Tape plugin 	Read</a:t>
            </a:r>
            <a:br>
              <a:rPr lang="en-US" sz="900" dirty="0" smtClean="0"/>
            </a:br>
            <a:r>
              <a:rPr lang="en-US" sz="900" dirty="0" err="1" smtClean="0"/>
              <a:t>TCPConns</a:t>
            </a:r>
            <a:r>
              <a:rPr lang="en-US" sz="900" dirty="0" smtClean="0"/>
              <a:t> plugin 	Read</a:t>
            </a:r>
            <a:br>
              <a:rPr lang="en-US" sz="900" dirty="0" smtClean="0"/>
            </a:br>
            <a:r>
              <a:rPr lang="en-US" sz="900" dirty="0" smtClean="0"/>
              <a:t>TeamSpeak2 plugin 	Read</a:t>
            </a:r>
            <a:br>
              <a:rPr lang="en-US" sz="900" dirty="0" smtClean="0"/>
            </a:br>
            <a:r>
              <a:rPr lang="en-US" sz="900" dirty="0" smtClean="0"/>
              <a:t>TED plugin 	Read</a:t>
            </a:r>
            <a:br>
              <a:rPr lang="en-US" sz="900" dirty="0" smtClean="0"/>
            </a:br>
            <a:r>
              <a:rPr lang="en-US" sz="900" dirty="0" smtClean="0"/>
              <a:t>thermal plugin 	Read</a:t>
            </a:r>
            <a:br>
              <a:rPr lang="en-US" sz="900" dirty="0" smtClean="0"/>
            </a:br>
            <a:r>
              <a:rPr lang="en-US" sz="900" dirty="0" err="1" smtClean="0"/>
              <a:t>TokyoTyrant</a:t>
            </a:r>
            <a:r>
              <a:rPr lang="en-US" sz="900" dirty="0" smtClean="0"/>
              <a:t> plugin 	Read</a:t>
            </a:r>
            <a:br>
              <a:rPr lang="en-US" sz="900" dirty="0" smtClean="0"/>
            </a:br>
            <a:r>
              <a:rPr lang="en-US" sz="900" dirty="0" err="1" smtClean="0"/>
              <a:t>UnixSock</a:t>
            </a:r>
            <a:r>
              <a:rPr lang="en-US" sz="900" dirty="0" smtClean="0"/>
              <a:t> plugin 	Read, Write</a:t>
            </a:r>
            <a:br>
              <a:rPr lang="en-US" sz="900" dirty="0" smtClean="0"/>
            </a:br>
            <a:r>
              <a:rPr lang="en-US" sz="900" dirty="0" smtClean="0"/>
              <a:t>Uptime plugin 	Read</a:t>
            </a:r>
            <a:br>
              <a:rPr lang="en-US" sz="900" dirty="0" smtClean="0"/>
            </a:br>
            <a:r>
              <a:rPr lang="en-US" sz="900" dirty="0" smtClean="0"/>
              <a:t>Users plugin 	Read</a:t>
            </a:r>
            <a:br>
              <a:rPr lang="en-US" sz="900" dirty="0" smtClean="0"/>
            </a:br>
            <a:r>
              <a:rPr lang="en-US" sz="900" dirty="0" smtClean="0"/>
              <a:t>UUID plugin 	Other</a:t>
            </a:r>
            <a:br>
              <a:rPr lang="en-US" sz="900" dirty="0" smtClean="0"/>
            </a:br>
            <a:r>
              <a:rPr lang="en-US" sz="900" dirty="0" smtClean="0"/>
              <a:t>Varnish plugin 	Read</a:t>
            </a:r>
            <a:br>
              <a:rPr lang="en-US" sz="900" dirty="0" smtClean="0"/>
            </a:br>
            <a:r>
              <a:rPr lang="en-US" sz="900" dirty="0" err="1" smtClean="0"/>
              <a:t>vmem</a:t>
            </a:r>
            <a:r>
              <a:rPr lang="en-US" sz="900" dirty="0" smtClean="0"/>
              <a:t> plugin 	Read</a:t>
            </a:r>
            <a:br>
              <a:rPr lang="en-US" sz="900" dirty="0" smtClean="0"/>
            </a:br>
            <a:r>
              <a:rPr lang="en-US" sz="900" dirty="0" err="1" smtClean="0"/>
              <a:t>VServer</a:t>
            </a:r>
            <a:r>
              <a:rPr lang="en-US" sz="900" dirty="0" smtClean="0"/>
              <a:t> plugin 	Read</a:t>
            </a:r>
            <a:br>
              <a:rPr lang="en-US" sz="900" dirty="0" smtClean="0"/>
            </a:br>
            <a:r>
              <a:rPr lang="en-US" sz="900" dirty="0" smtClean="0"/>
              <a:t>Wireless plugin 	Read</a:t>
            </a:r>
            <a:br>
              <a:rPr lang="en-US" sz="900" dirty="0" smtClean="0"/>
            </a:br>
            <a:r>
              <a:rPr lang="en-US" sz="900" dirty="0" smtClean="0"/>
              <a:t>XMMS plugin 	Read</a:t>
            </a:r>
            <a:br>
              <a:rPr lang="en-US" sz="900" dirty="0" smtClean="0"/>
            </a:br>
            <a:r>
              <a:rPr lang="en-US" sz="900" dirty="0" smtClean="0"/>
              <a:t>Write Graphite plugin 	Write</a:t>
            </a:r>
            <a:br>
              <a:rPr lang="en-US" sz="900" dirty="0" smtClean="0"/>
            </a:br>
            <a:r>
              <a:rPr lang="en-US" sz="900" dirty="0" err="1" smtClean="0"/>
              <a:t>Write</a:t>
            </a:r>
            <a:r>
              <a:rPr lang="en-US" sz="900" dirty="0" smtClean="0"/>
              <a:t> HTTP plugin 	Write</a:t>
            </a:r>
            <a:br>
              <a:rPr lang="en-US" sz="900" dirty="0" smtClean="0"/>
            </a:br>
            <a:r>
              <a:rPr lang="en-US" sz="900" dirty="0" err="1" smtClean="0"/>
              <a:t>Write</a:t>
            </a:r>
            <a:r>
              <a:rPr lang="en-US" sz="900" dirty="0" smtClean="0"/>
              <a:t> </a:t>
            </a:r>
            <a:r>
              <a:rPr lang="en-US" sz="900" dirty="0" err="1" smtClean="0"/>
              <a:t>MongoDB</a:t>
            </a:r>
            <a:r>
              <a:rPr lang="en-US" sz="900" dirty="0" smtClean="0"/>
              <a:t> plugin 	Write</a:t>
            </a:r>
            <a:br>
              <a:rPr lang="en-US" sz="900" dirty="0" smtClean="0"/>
            </a:br>
            <a:r>
              <a:rPr lang="en-US" sz="900" dirty="0" err="1" smtClean="0"/>
              <a:t>Write</a:t>
            </a:r>
            <a:r>
              <a:rPr lang="en-US" sz="900" dirty="0" smtClean="0"/>
              <a:t> </a:t>
            </a:r>
            <a:r>
              <a:rPr lang="en-US" sz="900" dirty="0" err="1" smtClean="0"/>
              <a:t>Redis</a:t>
            </a:r>
            <a:r>
              <a:rPr lang="en-US" sz="900" dirty="0" smtClean="0"/>
              <a:t> plugin 	Write</a:t>
            </a:r>
            <a:br>
              <a:rPr lang="en-US" sz="900" dirty="0" smtClean="0"/>
            </a:br>
            <a:r>
              <a:rPr lang="en-US" sz="900" dirty="0" err="1" smtClean="0"/>
              <a:t>Write</a:t>
            </a:r>
            <a:r>
              <a:rPr lang="en-US" sz="900" dirty="0" smtClean="0"/>
              <a:t> Riemann plugin 	Write</a:t>
            </a:r>
            <a:br>
              <a:rPr lang="en-US" sz="900" dirty="0" smtClean="0"/>
            </a:br>
            <a:r>
              <a:rPr lang="en-US" sz="900" dirty="0" smtClean="0"/>
              <a:t>ZFS ARC plugin 	Read</a:t>
            </a:r>
          </a:p>
          <a:p>
            <a:pPr marL="0" indent="0">
              <a:buFont typeface="Wingdings" pitchFamily="2" charset="2"/>
              <a:buNone/>
              <a:tabLst>
                <a:tab pos="1144588" algn="l"/>
              </a:tabLst>
            </a:pPr>
            <a:endParaRPr lang="en-US" sz="900" dirty="0"/>
          </a:p>
        </p:txBody>
      </p:sp>
      <p:cxnSp>
        <p:nvCxnSpPr>
          <p:cNvPr id="14" name="Straight Connector 13"/>
          <p:cNvCxnSpPr/>
          <p:nvPr/>
        </p:nvCxnSpPr>
        <p:spPr>
          <a:xfrm>
            <a:off x="2209800" y="1510972"/>
            <a:ext cx="0" cy="3041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10000" y="1510972"/>
            <a:ext cx="0" cy="3041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638800" y="1504950"/>
            <a:ext cx="0" cy="304197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239000" y="1510972"/>
            <a:ext cx="0" cy="319437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5461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Postgres Plugin</a:t>
            </a:r>
            <a:endParaRPr lang="en-US" dirty="0"/>
          </a:p>
        </p:txBody>
      </p:sp>
      <p:sp>
        <p:nvSpPr>
          <p:cNvPr id="9" name="Text Placeholder 8"/>
          <p:cNvSpPr>
            <a:spLocks noGrp="1"/>
          </p:cNvSpPr>
          <p:nvPr>
            <p:ph type="body" idx="1"/>
          </p:nvPr>
        </p:nvSpPr>
        <p:spPr/>
        <p:txBody>
          <a:bodyPr/>
          <a:lstStyle/>
          <a:p>
            <a:r>
              <a:rPr lang="en-US" dirty="0" err="1" smtClean="0"/>
              <a:t>Collectd</a:t>
            </a:r>
            <a:endParaRPr lang="en-US" dirty="0"/>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6</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240792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Postgres Plugin</a:t>
            </a:r>
            <a:endParaRPr lang="en-US" dirty="0"/>
          </a:p>
        </p:txBody>
      </p:sp>
      <p:sp>
        <p:nvSpPr>
          <p:cNvPr id="3" name="Content Placeholder 2"/>
          <p:cNvSpPr>
            <a:spLocks noGrp="1"/>
          </p:cNvSpPr>
          <p:nvPr>
            <p:ph idx="1"/>
          </p:nvPr>
        </p:nvSpPr>
        <p:spPr/>
        <p:txBody>
          <a:bodyPr>
            <a:normAutofit/>
          </a:bodyPr>
          <a:lstStyle/>
          <a:p>
            <a:r>
              <a:rPr lang="en-US" dirty="0" err="1" smtClean="0"/>
              <a:t>postgresql_default.conf</a:t>
            </a:r>
            <a:endParaRPr lang="en-US" dirty="0" smtClean="0"/>
          </a:p>
          <a:p>
            <a:r>
              <a:rPr lang="en-US" dirty="0" smtClean="0"/>
              <a:t>We were not able to get this default configuration file to be usable within our custom configuration file, so we have ignored it.</a:t>
            </a:r>
          </a:p>
          <a:p>
            <a:r>
              <a:rPr lang="en-US" dirty="0" smtClean="0"/>
              <a:t>It does have some good queries to use as a starting point.</a:t>
            </a:r>
          </a:p>
          <a:p>
            <a:r>
              <a:rPr lang="en-US" dirty="0" smtClean="0"/>
              <a:t>The ones we wrote are more in depth and don’t require special setup when a new database comes online, just a new server.</a:t>
            </a:r>
            <a:endParaRPr lang="en-US" dirty="0"/>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7</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824863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Default </a:t>
            </a:r>
            <a:r>
              <a:rPr lang="en-US" dirty="0"/>
              <a:t>Postgres </a:t>
            </a:r>
            <a:r>
              <a:rPr lang="en-US" dirty="0" smtClean="0"/>
              <a:t>Plugin Commands</a:t>
            </a:r>
            <a:endParaRPr lang="en-US" dirty="0"/>
          </a:p>
        </p:txBody>
      </p:sp>
      <p:sp>
        <p:nvSpPr>
          <p:cNvPr id="3" name="Content Placeholder 2"/>
          <p:cNvSpPr>
            <a:spLocks noGrp="1"/>
          </p:cNvSpPr>
          <p:nvPr>
            <p:ph idx="1"/>
          </p:nvPr>
        </p:nvSpPr>
        <p:spPr/>
        <p:txBody>
          <a:bodyPr>
            <a:normAutofit fontScale="62500" lnSpcReduction="20000"/>
          </a:bodyPr>
          <a:lstStyle/>
          <a:p>
            <a:r>
              <a:rPr lang="en-US" dirty="0" err="1" smtClean="0"/>
              <a:t>Backends</a:t>
            </a:r>
            <a:r>
              <a:rPr lang="en-US" dirty="0" smtClean="0"/>
              <a:t> – Connections by Specified Database</a:t>
            </a:r>
          </a:p>
          <a:p>
            <a:r>
              <a:rPr lang="en-US" dirty="0" smtClean="0"/>
              <a:t>Transactions – Commit/Rollback By </a:t>
            </a:r>
            <a:r>
              <a:rPr lang="en-US" dirty="0"/>
              <a:t>Specified Database</a:t>
            </a:r>
          </a:p>
          <a:p>
            <a:r>
              <a:rPr lang="en-US" dirty="0" smtClean="0"/>
              <a:t>Queries – Records Inserted/Updated/Deleted for the entire Server</a:t>
            </a:r>
          </a:p>
          <a:p>
            <a:r>
              <a:rPr lang="en-US" dirty="0" smtClean="0"/>
              <a:t>Queries by Table – For all tables in the scanned database</a:t>
            </a:r>
          </a:p>
          <a:p>
            <a:r>
              <a:rPr lang="en-US" dirty="0" smtClean="0"/>
              <a:t>Query Plans </a:t>
            </a:r>
            <a:r>
              <a:rPr lang="en-US" dirty="0"/>
              <a:t>–</a:t>
            </a:r>
            <a:r>
              <a:rPr lang="en-US" dirty="0" smtClean="0"/>
              <a:t> Records Read from Disk, Index Scans, Records Fetched</a:t>
            </a:r>
          </a:p>
          <a:p>
            <a:r>
              <a:rPr lang="en-US" dirty="0" smtClean="0"/>
              <a:t>Table States – Live/Dead Records</a:t>
            </a:r>
          </a:p>
          <a:p>
            <a:r>
              <a:rPr lang="en-US" dirty="0" smtClean="0"/>
              <a:t>Query Plans by Table</a:t>
            </a:r>
            <a:r>
              <a:rPr lang="en-US" dirty="0"/>
              <a:t> – For all tables in the scanned database</a:t>
            </a:r>
            <a:endParaRPr lang="en-US" dirty="0" smtClean="0"/>
          </a:p>
          <a:p>
            <a:r>
              <a:rPr lang="en-US" dirty="0" smtClean="0"/>
              <a:t>Table States by Table</a:t>
            </a:r>
            <a:r>
              <a:rPr lang="en-US" dirty="0"/>
              <a:t> – For all tables in the scanned database</a:t>
            </a:r>
            <a:endParaRPr lang="en-US" dirty="0" smtClean="0"/>
          </a:p>
          <a:p>
            <a:r>
              <a:rPr lang="en-US" dirty="0" smtClean="0"/>
              <a:t>Disk IO – Reading of Disk vs Heap/RAM for Records/</a:t>
            </a:r>
            <a:r>
              <a:rPr lang="en-US" dirty="0" err="1" smtClean="0"/>
              <a:t>Indexs</a:t>
            </a:r>
            <a:r>
              <a:rPr lang="en-US" dirty="0" smtClean="0"/>
              <a:t>/Toast Tables/Toast Table </a:t>
            </a:r>
            <a:r>
              <a:rPr lang="en-US" dirty="0" err="1" smtClean="0"/>
              <a:t>Indexs</a:t>
            </a:r>
            <a:endParaRPr lang="en-US" dirty="0" smtClean="0"/>
          </a:p>
          <a:p>
            <a:r>
              <a:rPr lang="en-US" dirty="0" smtClean="0"/>
              <a:t>Disk IO by Table</a:t>
            </a:r>
            <a:r>
              <a:rPr lang="en-US" dirty="0"/>
              <a:t> – For all tables in the scanned database</a:t>
            </a:r>
            <a:endParaRPr lang="en-US" dirty="0" smtClean="0"/>
          </a:p>
          <a:p>
            <a:r>
              <a:rPr lang="en-US" dirty="0" smtClean="0"/>
              <a:t>Disk Usage – Size by Specified Database</a:t>
            </a:r>
            <a:endParaRPr lang="en-US" dirty="0"/>
          </a:p>
        </p:txBody>
      </p:sp>
      <p:sp>
        <p:nvSpPr>
          <p:cNvPr id="4" name="Date Placeholder 3"/>
          <p:cNvSpPr>
            <a:spLocks noGrp="1"/>
          </p:cNvSpPr>
          <p:nvPr>
            <p:ph type="dt" sz="half" idx="10"/>
          </p:nvPr>
        </p:nvSpPr>
        <p:spPr/>
        <p:txBody>
          <a:bodyPr/>
          <a:lstStyle/>
          <a:p>
            <a:r>
              <a:rPr lang="en-US"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8</a:t>
            </a:fld>
            <a:endParaRPr lang="en-US"/>
          </a:p>
        </p:txBody>
      </p:sp>
      <p:sp>
        <p:nvSpPr>
          <p:cNvPr id="6" name="Footer Placeholder 5"/>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1841616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Graphite</a:t>
            </a:r>
            <a:endParaRPr lang="en-US" dirty="0"/>
          </a:p>
        </p:txBody>
      </p:sp>
      <p:sp>
        <p:nvSpPr>
          <p:cNvPr id="8" name="Text Placeholder 7"/>
          <p:cNvSpPr>
            <a:spLocks noGrp="1"/>
          </p:cNvSpPr>
          <p:nvPr>
            <p:ph type="body" idx="1"/>
          </p:nvPr>
        </p:nvSpPr>
        <p:spPr/>
        <p:txBody>
          <a:bodyPr/>
          <a:lstStyle/>
          <a:p>
            <a:r>
              <a:rPr lang="en-US" dirty="0" smtClean="0"/>
              <a:t>Scalable </a:t>
            </a:r>
            <a:r>
              <a:rPr lang="en-US" dirty="0" err="1"/>
              <a:t>Realtime</a:t>
            </a:r>
            <a:r>
              <a:rPr lang="en-US" dirty="0"/>
              <a:t> Graphing</a:t>
            </a:r>
          </a:p>
        </p:txBody>
      </p:sp>
      <p:sp>
        <p:nvSpPr>
          <p:cNvPr id="4" name="Date Placeholder 3"/>
          <p:cNvSpPr>
            <a:spLocks noGrp="1"/>
          </p:cNvSpPr>
          <p:nvPr>
            <p:ph type="dt" sz="half" idx="10"/>
          </p:nvPr>
        </p:nvSpPr>
        <p:spPr/>
        <p:txBody>
          <a:bodyPr/>
          <a:lstStyle/>
          <a:p>
            <a:r>
              <a:rPr lang="en-US"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9</a:t>
            </a:fld>
            <a:endParaRPr lang="en-US"/>
          </a:p>
        </p:txBody>
      </p:sp>
      <p:sp>
        <p:nvSpPr>
          <p:cNvPr id="6" name="Footer Placeholder 5"/>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295281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Graphite - Scalable </a:t>
            </a:r>
            <a:r>
              <a:rPr lang="en-US" dirty="0" err="1"/>
              <a:t>Realtime</a:t>
            </a:r>
            <a:r>
              <a:rPr lang="en-US" dirty="0"/>
              <a:t> Graphing</a:t>
            </a:r>
          </a:p>
        </p:txBody>
      </p:sp>
      <p:sp>
        <p:nvSpPr>
          <p:cNvPr id="3" name="Content Placeholder 2"/>
          <p:cNvSpPr>
            <a:spLocks noGrp="1"/>
          </p:cNvSpPr>
          <p:nvPr>
            <p:ph idx="1"/>
          </p:nvPr>
        </p:nvSpPr>
        <p:spPr>
          <a:xfrm>
            <a:off x="457200" y="1485900"/>
            <a:ext cx="5943600" cy="3524249"/>
          </a:xfrm>
        </p:spPr>
        <p:txBody>
          <a:bodyPr>
            <a:normAutofit fontScale="92500" lnSpcReduction="10000"/>
          </a:bodyPr>
          <a:lstStyle/>
          <a:p>
            <a:r>
              <a:rPr lang="en-US" dirty="0" smtClean="0"/>
              <a:t>What </a:t>
            </a:r>
            <a:r>
              <a:rPr lang="en-US" dirty="0"/>
              <a:t>Graphite is and is </a:t>
            </a:r>
            <a:r>
              <a:rPr lang="en-US" dirty="0" smtClean="0"/>
              <a:t>not</a:t>
            </a:r>
            <a:endParaRPr lang="en-US" dirty="0"/>
          </a:p>
          <a:p>
            <a:pPr lvl="1"/>
            <a:r>
              <a:rPr lang="en-US" dirty="0"/>
              <a:t>Graphite does two things:</a:t>
            </a:r>
          </a:p>
          <a:p>
            <a:pPr lvl="2"/>
            <a:r>
              <a:rPr lang="en-US" dirty="0" smtClean="0"/>
              <a:t>Store </a:t>
            </a:r>
            <a:r>
              <a:rPr lang="en-US" dirty="0"/>
              <a:t>numeric time-series data</a:t>
            </a:r>
          </a:p>
          <a:p>
            <a:pPr lvl="2"/>
            <a:r>
              <a:rPr lang="en-US" dirty="0" smtClean="0"/>
              <a:t>Render </a:t>
            </a:r>
            <a:r>
              <a:rPr lang="en-US" dirty="0"/>
              <a:t>graphs of this data on </a:t>
            </a:r>
            <a:r>
              <a:rPr lang="en-US" dirty="0" smtClean="0"/>
              <a:t>demand</a:t>
            </a:r>
            <a:endParaRPr lang="en-US" dirty="0"/>
          </a:p>
          <a:p>
            <a:pPr lvl="1"/>
            <a:r>
              <a:rPr lang="en-US" dirty="0"/>
              <a:t>What Graphite does not do is collect data for you, however there are some tools out there that know how to send data to graphite. Even though it often requires a little code, sending data to Graphite is very simple</a:t>
            </a:r>
            <a:r>
              <a:rPr lang="en-US" dirty="0" smtClean="0"/>
              <a:t>.</a:t>
            </a:r>
          </a:p>
          <a:p>
            <a:r>
              <a:rPr lang="en-US" dirty="0" smtClean="0"/>
              <a:t>Documentation</a:t>
            </a:r>
            <a:r>
              <a:rPr lang="en-US" dirty="0"/>
              <a:t>:</a:t>
            </a:r>
            <a:br>
              <a:rPr lang="en-US" dirty="0"/>
            </a:br>
            <a:r>
              <a:rPr lang="en-US" dirty="0">
                <a:hlinkClick r:id="rId2"/>
              </a:rPr>
              <a:t>http://</a:t>
            </a:r>
            <a:r>
              <a:rPr lang="en-US" dirty="0" smtClean="0">
                <a:hlinkClick r:id="rId2"/>
              </a:rPr>
              <a:t>graphite.readthedocs.org/en/latest/index.html</a:t>
            </a:r>
            <a:r>
              <a:rPr lang="en-US" dirty="0" smtClean="0"/>
              <a:t> </a:t>
            </a:r>
            <a:endParaRPr lang="en-US" dirty="0"/>
          </a:p>
          <a:p>
            <a:r>
              <a:rPr lang="en-US" dirty="0" smtClean="0"/>
              <a:t>Download </a:t>
            </a:r>
            <a:r>
              <a:rPr lang="en-US" dirty="0"/>
              <a:t>Page:</a:t>
            </a:r>
            <a:br>
              <a:rPr lang="en-US" dirty="0"/>
            </a:br>
            <a:r>
              <a:rPr lang="en-US" dirty="0">
                <a:hlinkClick r:id="rId3"/>
              </a:rPr>
              <a:t>https://launchpad.net/graphite/+</a:t>
            </a:r>
            <a:r>
              <a:rPr lang="en-US" dirty="0" smtClean="0">
                <a:hlinkClick r:id="rId3"/>
              </a:rPr>
              <a:t>download</a:t>
            </a:r>
            <a:r>
              <a:rPr lang="en-US" dirty="0" smtClean="0"/>
              <a:t> </a:t>
            </a:r>
            <a:endParaRPr lang="en-US" dirty="0"/>
          </a:p>
        </p:txBody>
      </p:sp>
      <p:sp>
        <p:nvSpPr>
          <p:cNvPr id="4" name="Date Placeholder 3"/>
          <p:cNvSpPr>
            <a:spLocks noGrp="1"/>
          </p:cNvSpPr>
          <p:nvPr>
            <p:ph type="dt" sz="half" idx="10"/>
          </p:nvPr>
        </p:nvSpPr>
        <p:spPr/>
        <p:txBody>
          <a:bodyPr/>
          <a:lstStyle/>
          <a:p>
            <a:r>
              <a:rPr lang="en-US"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10</a:t>
            </a:fld>
            <a:endParaRPr lang="en-US"/>
          </a:p>
        </p:txBody>
      </p:sp>
      <p:sp>
        <p:nvSpPr>
          <p:cNvPr id="6" name="Footer Placeholder 5"/>
          <p:cNvSpPr>
            <a:spLocks noGrp="1"/>
          </p:cNvSpPr>
          <p:nvPr>
            <p:ph type="ftr" sz="quarter" idx="12"/>
          </p:nvPr>
        </p:nvSpPr>
        <p:spPr/>
        <p:txBody>
          <a:bodyPr/>
          <a:lstStyle/>
          <a:p>
            <a:r>
              <a:rPr lang="en-US" smtClean="0"/>
              <a:t>Collectd &amp; Graphite to show Postgres Statistics</a:t>
            </a:r>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428750"/>
            <a:ext cx="2152650" cy="172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3150870"/>
            <a:ext cx="2152650" cy="172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2296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Differences Between Whisper and RRD</a:t>
            </a:r>
          </a:p>
        </p:txBody>
      </p:sp>
      <p:sp>
        <p:nvSpPr>
          <p:cNvPr id="3" name="Content Placeholder 2"/>
          <p:cNvSpPr>
            <a:spLocks noGrp="1"/>
          </p:cNvSpPr>
          <p:nvPr>
            <p:ph idx="1"/>
          </p:nvPr>
        </p:nvSpPr>
        <p:spPr>
          <a:xfrm>
            <a:off x="457200" y="1485900"/>
            <a:ext cx="8229600" cy="3448049"/>
          </a:xfrm>
        </p:spPr>
        <p:txBody>
          <a:bodyPr>
            <a:normAutofit fontScale="77500" lnSpcReduction="20000"/>
          </a:bodyPr>
          <a:lstStyle/>
          <a:p>
            <a:endParaRPr lang="en-US" dirty="0" smtClean="0"/>
          </a:p>
          <a:p>
            <a:r>
              <a:rPr lang="en-US" b="1" dirty="0" smtClean="0"/>
              <a:t>RRD can not take updates to a time-slot prior to its most recent update</a:t>
            </a:r>
          </a:p>
          <a:p>
            <a:pPr lvl="1"/>
            <a:r>
              <a:rPr lang="en-US" dirty="0" smtClean="0"/>
              <a:t>This means that there is no way to back-fill data in an RRD series. Whisper does not have this limitation, and this makes importing historical data into Graphite much more simple and easy</a:t>
            </a:r>
          </a:p>
          <a:p>
            <a:r>
              <a:rPr lang="en-US" b="1" dirty="0" smtClean="0"/>
              <a:t>RRD was not designed with irregular updates in mind</a:t>
            </a:r>
          </a:p>
          <a:p>
            <a:pPr lvl="1"/>
            <a:r>
              <a:rPr lang="en-US" dirty="0" smtClean="0"/>
              <a:t>In many cases (depending on configuration) if an update is made to an RRD series but is not followed up by another update soon, the original update will be lost. This makes it less suitable for recording data such as operational metrics (e.g. code pushes)</a:t>
            </a:r>
          </a:p>
          <a:p>
            <a:r>
              <a:rPr lang="en-US" b="1" dirty="0" smtClean="0"/>
              <a:t>Whisper requires that metric updates occur at the same interval as the finest resolution storage archive</a:t>
            </a:r>
          </a:p>
          <a:p>
            <a:pPr lvl="1"/>
            <a:r>
              <a:rPr lang="en-US" dirty="0" smtClean="0"/>
              <a:t>This pushes the onus of aggregating values to fit into the finest precision archive to the user rather than the database. It also means that updates are written immediately into the finest precision archive rather than being staged first for aggregation and written later (during a subsequent write operation) as they are in RRD. </a:t>
            </a:r>
          </a:p>
          <a:p>
            <a:r>
              <a:rPr lang="en-US" dirty="0">
                <a:hlinkClick r:id="rId2"/>
              </a:rPr>
              <a:t>http://</a:t>
            </a:r>
            <a:r>
              <a:rPr lang="en-US" dirty="0" smtClean="0">
                <a:hlinkClick r:id="rId2"/>
              </a:rPr>
              <a:t>graphite.readthedocs.org/en/latest/whisper.html</a:t>
            </a:r>
            <a:r>
              <a:rPr lang="en-US" dirty="0" smtClean="0"/>
              <a:t> </a:t>
            </a:r>
          </a:p>
          <a:p>
            <a:endParaRPr lang="en-US" dirty="0"/>
          </a:p>
        </p:txBody>
      </p:sp>
      <p:sp>
        <p:nvSpPr>
          <p:cNvPr id="4" name="Date Placeholder 3"/>
          <p:cNvSpPr>
            <a:spLocks noGrp="1"/>
          </p:cNvSpPr>
          <p:nvPr>
            <p:ph type="dt" sz="half" idx="10"/>
          </p:nvPr>
        </p:nvSpPr>
        <p:spPr/>
        <p:txBody>
          <a:bodyPr/>
          <a:lstStyle/>
          <a:p>
            <a:r>
              <a:rPr lang="en-US"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11</a:t>
            </a:fld>
            <a:endParaRPr lang="en-US"/>
          </a:p>
        </p:txBody>
      </p:sp>
      <p:sp>
        <p:nvSpPr>
          <p:cNvPr id="6" name="Footer Placeholder 5"/>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2471367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Capabilities</a:t>
            </a:r>
            <a:endParaRPr lang="en-US" dirty="0"/>
          </a:p>
        </p:txBody>
      </p:sp>
      <p:sp>
        <p:nvSpPr>
          <p:cNvPr id="3" name="Content Placeholder 2"/>
          <p:cNvSpPr>
            <a:spLocks noGrp="1"/>
          </p:cNvSpPr>
          <p:nvPr>
            <p:ph idx="1"/>
          </p:nvPr>
        </p:nvSpPr>
        <p:spPr/>
        <p:txBody>
          <a:bodyPr/>
          <a:lstStyle/>
          <a:p>
            <a:r>
              <a:rPr lang="en-US" dirty="0" smtClean="0"/>
              <a:t>Functions</a:t>
            </a:r>
            <a:endParaRPr lang="en-US" dirty="0" smtClean="0">
              <a:hlinkClick r:id="rId2"/>
            </a:endParaRPr>
          </a:p>
          <a:p>
            <a:pPr lvl="1"/>
            <a:r>
              <a:rPr lang="en-US" dirty="0" smtClean="0">
                <a:hlinkClick r:id="rId2"/>
              </a:rPr>
              <a:t>http</a:t>
            </a:r>
            <a:r>
              <a:rPr lang="en-US" dirty="0">
                <a:hlinkClick r:id="rId2"/>
              </a:rPr>
              <a:t>://</a:t>
            </a:r>
            <a:r>
              <a:rPr lang="en-US" dirty="0" smtClean="0">
                <a:hlinkClick r:id="rId2"/>
              </a:rPr>
              <a:t>graphite.readthedocs.org/en/latest/functions.html</a:t>
            </a:r>
            <a:endParaRPr lang="en-US" dirty="0" smtClean="0"/>
          </a:p>
          <a:p>
            <a:r>
              <a:rPr lang="en-US" dirty="0" smtClean="0"/>
              <a:t>Render URL API</a:t>
            </a:r>
          </a:p>
          <a:p>
            <a:pPr lvl="1"/>
            <a:r>
              <a:rPr lang="en-US" dirty="0">
                <a:hlinkClick r:id="rId3"/>
              </a:rPr>
              <a:t>http://</a:t>
            </a:r>
            <a:r>
              <a:rPr lang="en-US" dirty="0" smtClean="0">
                <a:hlinkClick r:id="rId3"/>
              </a:rPr>
              <a:t>graphite.readthedocs.org/en/latest/render_api.html</a:t>
            </a:r>
            <a:endParaRPr lang="en-US" dirty="0" smtClean="0"/>
          </a:p>
          <a:p>
            <a:r>
              <a:rPr lang="en-US" dirty="0" smtClean="0"/>
              <a:t>Dashboard</a:t>
            </a:r>
          </a:p>
          <a:p>
            <a:pPr lvl="1"/>
            <a:r>
              <a:rPr lang="en-US" dirty="0">
                <a:hlinkClick r:id="rId4"/>
              </a:rPr>
              <a:t>http://</a:t>
            </a:r>
            <a:r>
              <a:rPr lang="en-US" dirty="0" smtClean="0">
                <a:hlinkClick r:id="rId4"/>
              </a:rPr>
              <a:t>graphite.readthedocs.org/en/latest/dashboard.html</a:t>
            </a:r>
            <a:endParaRPr lang="en-US" dirty="0" smtClean="0"/>
          </a:p>
          <a:p>
            <a:endParaRPr lang="en-US" dirty="0" smtClean="0"/>
          </a:p>
          <a:p>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r>
              <a:rPr lang="en-US"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12</a:t>
            </a:fld>
            <a:endParaRPr lang="en-US"/>
          </a:p>
        </p:txBody>
      </p:sp>
      <p:sp>
        <p:nvSpPr>
          <p:cNvPr id="6" name="Footer Placeholder 5"/>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4053262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Our Custom Plugin</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13</a:t>
            </a:fld>
            <a:endParaRPr lang="en-US"/>
          </a:p>
        </p:txBody>
      </p:sp>
      <p:sp>
        <p:nvSpPr>
          <p:cNvPr id="6" name="Footer Placeholder 5"/>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427748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Custom </a:t>
            </a:r>
            <a:r>
              <a:rPr lang="en-US" dirty="0"/>
              <a:t>Postgres </a:t>
            </a:r>
            <a:r>
              <a:rPr lang="en-US" dirty="0" smtClean="0"/>
              <a:t>Plugin Commands</a:t>
            </a:r>
            <a:endParaRPr lang="en-US" dirty="0"/>
          </a:p>
        </p:txBody>
      </p:sp>
      <p:sp>
        <p:nvSpPr>
          <p:cNvPr id="3" name="Content Placeholder 2"/>
          <p:cNvSpPr>
            <a:spLocks noGrp="1"/>
          </p:cNvSpPr>
          <p:nvPr>
            <p:ph sz="quarter" idx="13"/>
          </p:nvPr>
        </p:nvSpPr>
        <p:spPr/>
        <p:txBody>
          <a:bodyPr>
            <a:normAutofit fontScale="40000" lnSpcReduction="20000"/>
          </a:bodyPr>
          <a:lstStyle/>
          <a:p>
            <a:r>
              <a:rPr lang="en-US" dirty="0" smtClean="0"/>
              <a:t>Connections – Connections by Database</a:t>
            </a:r>
          </a:p>
          <a:p>
            <a:r>
              <a:rPr lang="en-US" dirty="0" smtClean="0"/>
              <a:t>Connection States – Number of connections by state (idle, idle in transaction, active) and waiting/blocked</a:t>
            </a:r>
          </a:p>
          <a:p>
            <a:r>
              <a:rPr lang="en-US" b="1" dirty="0" smtClean="0"/>
              <a:t>Concurrent </a:t>
            </a:r>
            <a:r>
              <a:rPr lang="en-US" b="1" dirty="0" err="1" smtClean="0"/>
              <a:t>Txns</a:t>
            </a:r>
            <a:r>
              <a:rPr lang="en-US" b="1" dirty="0" smtClean="0"/>
              <a:t> </a:t>
            </a:r>
            <a:r>
              <a:rPr lang="en-US" dirty="0" smtClean="0"/>
              <a:t>– Number of connections by database and waiting/blocked</a:t>
            </a:r>
          </a:p>
          <a:p>
            <a:r>
              <a:rPr lang="en-US" b="1" dirty="0" smtClean="0"/>
              <a:t>Connection State </a:t>
            </a:r>
            <a:r>
              <a:rPr lang="en-US" dirty="0" smtClean="0"/>
              <a:t>– Number of connections by state (locked/waiting/blocked, active, idle, idle in transaction, unknown)</a:t>
            </a:r>
          </a:p>
          <a:p>
            <a:r>
              <a:rPr lang="en-US" dirty="0" smtClean="0"/>
              <a:t>Connection State by Database</a:t>
            </a:r>
            <a:r>
              <a:rPr lang="en-US" dirty="0"/>
              <a:t> – Number of connections by </a:t>
            </a:r>
            <a:r>
              <a:rPr lang="en-US" dirty="0" smtClean="0"/>
              <a:t>database by state </a:t>
            </a:r>
            <a:r>
              <a:rPr lang="en-US" dirty="0"/>
              <a:t>(locked/waiting/blocked, active, idle, idle in transaction, unknown</a:t>
            </a:r>
            <a:r>
              <a:rPr lang="en-US" dirty="0" smtClean="0"/>
              <a:t>)</a:t>
            </a:r>
          </a:p>
          <a:p>
            <a:r>
              <a:rPr lang="en-US" b="1" dirty="0" smtClean="0"/>
              <a:t>Database Size </a:t>
            </a:r>
            <a:r>
              <a:rPr lang="en-US" dirty="0" smtClean="0"/>
              <a:t>– Size of Database by Database</a:t>
            </a:r>
          </a:p>
          <a:p>
            <a:r>
              <a:rPr lang="en-US" dirty="0" smtClean="0"/>
              <a:t>Transactions – Sum to </a:t>
            </a:r>
            <a:r>
              <a:rPr lang="en-US" dirty="0" err="1" smtClean="0"/>
              <a:t>Commited</a:t>
            </a:r>
            <a:r>
              <a:rPr lang="en-US" dirty="0" smtClean="0"/>
              <a:t> and Rolled back transactions.</a:t>
            </a:r>
          </a:p>
          <a:p>
            <a:r>
              <a:rPr lang="en-US" b="1" dirty="0" err="1" smtClean="0"/>
              <a:t>Buffercache</a:t>
            </a:r>
            <a:r>
              <a:rPr lang="en-US" dirty="0" smtClean="0"/>
              <a:t> – Usage of the Buffers by level and is dirty (WAL file only)</a:t>
            </a:r>
          </a:p>
          <a:p>
            <a:r>
              <a:rPr lang="en-US" b="1" dirty="0" err="1" smtClean="0"/>
              <a:t>Buffercache</a:t>
            </a:r>
            <a:r>
              <a:rPr lang="en-US" b="1" dirty="0" smtClean="0"/>
              <a:t> Database </a:t>
            </a:r>
            <a:r>
              <a:rPr lang="en-US" dirty="0" smtClean="0"/>
              <a:t>– Usage </a:t>
            </a:r>
            <a:r>
              <a:rPr lang="en-US" dirty="0"/>
              <a:t>of the Buffers by level and is dirty (WAL file only</a:t>
            </a:r>
            <a:r>
              <a:rPr lang="en-US" dirty="0" smtClean="0"/>
              <a:t>) by Database</a:t>
            </a:r>
            <a:endParaRPr lang="en-US" dirty="0"/>
          </a:p>
          <a:p>
            <a:r>
              <a:rPr lang="en-US" dirty="0" smtClean="0"/>
              <a:t>Database Commit Ratio by Database – Ratio of Commit vs Rollback by Database</a:t>
            </a:r>
          </a:p>
          <a:p>
            <a:endParaRPr lang="en-US" dirty="0"/>
          </a:p>
          <a:p>
            <a:endParaRPr lang="en-US" dirty="0" smtClean="0"/>
          </a:p>
        </p:txBody>
      </p:sp>
      <p:sp>
        <p:nvSpPr>
          <p:cNvPr id="7" name="Content Placeholder 6"/>
          <p:cNvSpPr>
            <a:spLocks noGrp="1"/>
          </p:cNvSpPr>
          <p:nvPr>
            <p:ph sz="quarter" idx="14"/>
          </p:nvPr>
        </p:nvSpPr>
        <p:spPr/>
        <p:txBody>
          <a:bodyPr>
            <a:normAutofit fontScale="40000" lnSpcReduction="20000"/>
          </a:bodyPr>
          <a:lstStyle/>
          <a:p>
            <a:r>
              <a:rPr lang="en-US" dirty="0"/>
              <a:t>Database Commit Ratio – Ratio of Commit vs Rollback by Specified Database</a:t>
            </a:r>
          </a:p>
          <a:p>
            <a:r>
              <a:rPr lang="en-US" b="1" dirty="0"/>
              <a:t>Database Stats </a:t>
            </a:r>
            <a:r>
              <a:rPr lang="en-US" dirty="0"/>
              <a:t>– Records Read from Disk, Index Scans, Records Fetched, Reading of Disk vs Heap/RAM for Records/</a:t>
            </a:r>
            <a:r>
              <a:rPr lang="en-US" dirty="0" err="1"/>
              <a:t>Indexs</a:t>
            </a:r>
            <a:r>
              <a:rPr lang="en-US" dirty="0"/>
              <a:t>/Toast Tables/Toast Table </a:t>
            </a:r>
            <a:r>
              <a:rPr lang="en-US" dirty="0" err="1" smtClean="0"/>
              <a:t>Indexs</a:t>
            </a:r>
            <a:r>
              <a:rPr lang="en-US" dirty="0" smtClean="0"/>
              <a:t> by Server</a:t>
            </a:r>
            <a:endParaRPr lang="en-US" dirty="0"/>
          </a:p>
          <a:p>
            <a:r>
              <a:rPr lang="en-US" dirty="0"/>
              <a:t>Database Stats by Database </a:t>
            </a:r>
            <a:r>
              <a:rPr lang="en-US" dirty="0" smtClean="0"/>
              <a:t>– Save as above but by Database</a:t>
            </a:r>
            <a:endParaRPr lang="en-US" dirty="0"/>
          </a:p>
          <a:p>
            <a:r>
              <a:rPr lang="en-US" dirty="0" err="1"/>
              <a:t>xLog</a:t>
            </a:r>
            <a:r>
              <a:rPr lang="en-US" dirty="0"/>
              <a:t> – Count of Log Files</a:t>
            </a:r>
          </a:p>
          <a:p>
            <a:r>
              <a:rPr lang="en-US" dirty="0"/>
              <a:t>Trig Disabled – Count of Disabled Triggers, in our databases this should always be 0.</a:t>
            </a:r>
          </a:p>
          <a:p>
            <a:r>
              <a:rPr lang="en-US" dirty="0"/>
              <a:t>Hit </a:t>
            </a:r>
            <a:r>
              <a:rPr lang="en-US" dirty="0" smtClean="0"/>
              <a:t>Ratio </a:t>
            </a:r>
            <a:r>
              <a:rPr lang="en-US" dirty="0"/>
              <a:t>– This is the Reading of Disk vs RAM ratio</a:t>
            </a:r>
          </a:p>
          <a:p>
            <a:r>
              <a:rPr lang="en-US" dirty="0"/>
              <a:t>Conflicts – These are the reasons for automatically canceled commands on the B Server.</a:t>
            </a:r>
          </a:p>
          <a:p>
            <a:r>
              <a:rPr lang="en-US" b="1" dirty="0"/>
              <a:t>A Server Location </a:t>
            </a:r>
            <a:r>
              <a:rPr lang="en-US" dirty="0"/>
              <a:t>– </a:t>
            </a:r>
            <a:r>
              <a:rPr lang="en-US" dirty="0" err="1"/>
              <a:t>xLog</a:t>
            </a:r>
            <a:r>
              <a:rPr lang="en-US" dirty="0"/>
              <a:t> </a:t>
            </a:r>
            <a:r>
              <a:rPr lang="en-US" dirty="0" smtClean="0"/>
              <a:t>location/position </a:t>
            </a:r>
            <a:r>
              <a:rPr lang="en-US" dirty="0"/>
              <a:t>on the A Server</a:t>
            </a:r>
          </a:p>
          <a:p>
            <a:r>
              <a:rPr lang="en-US" b="1" dirty="0"/>
              <a:t>B Server Location </a:t>
            </a:r>
            <a:r>
              <a:rPr lang="en-US" dirty="0"/>
              <a:t>– </a:t>
            </a:r>
            <a:r>
              <a:rPr lang="en-US" dirty="0" err="1"/>
              <a:t>xLog</a:t>
            </a:r>
            <a:r>
              <a:rPr lang="en-US" dirty="0"/>
              <a:t> receive and replay </a:t>
            </a:r>
            <a:r>
              <a:rPr lang="en-US" dirty="0" smtClean="0"/>
              <a:t>location/position </a:t>
            </a:r>
            <a:r>
              <a:rPr lang="en-US" dirty="0"/>
              <a:t>on the B Server</a:t>
            </a:r>
          </a:p>
          <a:p>
            <a:r>
              <a:rPr lang="en-US" dirty="0"/>
              <a:t>Query Length – Longest running command by Database</a:t>
            </a:r>
          </a:p>
          <a:p>
            <a:r>
              <a:rPr lang="en-US" b="1" dirty="0"/>
              <a:t>Query Length Server </a:t>
            </a:r>
            <a:r>
              <a:rPr lang="en-US" dirty="0"/>
              <a:t>– Longest running command on the Server</a:t>
            </a:r>
          </a:p>
          <a:p>
            <a:endParaRPr lang="en-US" dirty="0"/>
          </a:p>
        </p:txBody>
      </p:sp>
      <p:sp>
        <p:nvSpPr>
          <p:cNvPr id="4" name="Date Placeholder 3"/>
          <p:cNvSpPr>
            <a:spLocks noGrp="1"/>
          </p:cNvSpPr>
          <p:nvPr>
            <p:ph type="dt" sz="half" idx="15"/>
          </p:nvPr>
        </p:nvSpPr>
        <p:spPr/>
        <p:txBody>
          <a:bodyPr/>
          <a:lstStyle/>
          <a:p>
            <a:r>
              <a:rPr lang="en-US" smtClean="0"/>
              <a:t>3/3/2015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14</a:t>
            </a:fld>
            <a:endParaRPr lang="en-US"/>
          </a:p>
        </p:txBody>
      </p:sp>
      <p:sp>
        <p:nvSpPr>
          <p:cNvPr id="6" name="Footer Placeholder 5"/>
          <p:cNvSpPr>
            <a:spLocks noGrp="1"/>
          </p:cNvSpPr>
          <p:nvPr>
            <p:ph type="ftr" sz="quarter" idx="17"/>
          </p:nvPr>
        </p:nvSpPr>
        <p:spPr/>
        <p:txBody>
          <a:bodyPr/>
          <a:lstStyle/>
          <a:p>
            <a:r>
              <a:rPr lang="en-US" smtClean="0"/>
              <a:t>Collectd &amp; Graphite to show Postgres Statistics</a:t>
            </a:r>
            <a:endParaRPr lang="en-US" dirty="0"/>
          </a:p>
        </p:txBody>
      </p:sp>
      <p:sp>
        <p:nvSpPr>
          <p:cNvPr id="8" name="Content Placeholder 2"/>
          <p:cNvSpPr txBox="1">
            <a:spLocks/>
          </p:cNvSpPr>
          <p:nvPr/>
        </p:nvSpPr>
        <p:spPr>
          <a:xfrm>
            <a:off x="457200" y="3943350"/>
            <a:ext cx="8382000" cy="647700"/>
          </a:xfrm>
          <a:prstGeom prst="rect">
            <a:avLst/>
          </a:prstGeom>
        </p:spPr>
        <p:txBody>
          <a:bodyPr vert="horz" lIns="0" tIns="45720" rIns="0" bIns="45720" rtlCol="0">
            <a:normAutofit lnSpcReduction="10000"/>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r>
              <a:rPr lang="en-US" dirty="0" smtClean="0"/>
              <a:t>Due to the length of the presentation,</a:t>
            </a:r>
            <a:br>
              <a:rPr lang="en-US" dirty="0" smtClean="0"/>
            </a:br>
            <a:r>
              <a:rPr lang="en-US" dirty="0" smtClean="0"/>
              <a:t>we will only be covering the items in bold.</a:t>
            </a:r>
          </a:p>
        </p:txBody>
      </p:sp>
    </p:spTree>
    <p:extLst>
      <p:ext uri="{BB962C8B-B14F-4D97-AF65-F5344CB8AC3E}">
        <p14:creationId xmlns:p14="http://schemas.microsoft.com/office/powerpoint/2010/main" val="3218990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Connection State</a:t>
            </a:r>
            <a:endParaRPr lang="en-US" dirty="0"/>
          </a:p>
        </p:txBody>
      </p:sp>
      <p:sp>
        <p:nvSpPr>
          <p:cNvPr id="8" name="Text Placeholder 7"/>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3/3/2015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15</a:t>
            </a:fld>
            <a:endParaRPr lang="en-US"/>
          </a:p>
        </p:txBody>
      </p:sp>
      <p:sp>
        <p:nvSpPr>
          <p:cNvPr id="6" name="Footer Placeholder 5"/>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243295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types.postgres.db</a:t>
            </a:r>
            <a:endParaRPr lang="en-US" dirty="0"/>
          </a:p>
        </p:txBody>
      </p:sp>
      <p:sp>
        <p:nvSpPr>
          <p:cNvPr id="3" name="Content Placeholder 2"/>
          <p:cNvSpPr>
            <a:spLocks noGrp="1"/>
          </p:cNvSpPr>
          <p:nvPr>
            <p:ph sz="quarter" idx="13"/>
          </p:nvPr>
        </p:nvSpPr>
        <p:spPr/>
        <p:txBody>
          <a:bodyPr>
            <a:normAutofit fontScale="77500" lnSpcReduction="20000"/>
          </a:bodyPr>
          <a:lstStyle/>
          <a:p>
            <a:r>
              <a:rPr lang="en-US" dirty="0" smtClean="0"/>
              <a:t>We need to create the </a:t>
            </a:r>
            <a:r>
              <a:rPr lang="en-US" dirty="0" err="1" smtClean="0"/>
              <a:t>collectd</a:t>
            </a:r>
            <a:r>
              <a:rPr lang="en-US" dirty="0" smtClean="0"/>
              <a:t>/</a:t>
            </a:r>
            <a:r>
              <a:rPr lang="en-US" dirty="0" err="1" smtClean="0"/>
              <a:t>types.postgres.db</a:t>
            </a:r>
            <a:r>
              <a:rPr lang="en-US" dirty="0" smtClean="0"/>
              <a:t> in the </a:t>
            </a:r>
            <a:r>
              <a:rPr lang="en-US" dirty="0" err="1" smtClean="0"/>
              <a:t>collectd</a:t>
            </a:r>
            <a:r>
              <a:rPr lang="en-US" dirty="0" smtClean="0"/>
              <a:t> directory. This is where we define custom types for the data we will be collecting.</a:t>
            </a:r>
          </a:p>
          <a:p>
            <a:r>
              <a:rPr lang="en-US" dirty="0" smtClean="0"/>
              <a:t>The format is </a:t>
            </a:r>
            <a:r>
              <a:rPr lang="en-US" dirty="0" err="1" smtClean="0"/>
              <a:t>type_name</a:t>
            </a:r>
            <a:r>
              <a:rPr lang="en-US" dirty="0" smtClean="0"/>
              <a:t> </a:t>
            </a:r>
            <a:r>
              <a:rPr lang="en-US" dirty="0" err="1" smtClean="0"/>
              <a:t>field:type:min:max</a:t>
            </a:r>
            <a:endParaRPr lang="en-US" dirty="0" smtClean="0"/>
          </a:p>
          <a:p>
            <a:r>
              <a:rPr lang="en-US" dirty="0" smtClean="0"/>
              <a:t>Type can be: absolute, counter, derive, or gauge. For </a:t>
            </a:r>
            <a:r>
              <a:rPr lang="en-US" dirty="0" err="1" smtClean="0"/>
              <a:t>postgres</a:t>
            </a:r>
            <a:r>
              <a:rPr lang="en-US" dirty="0" smtClean="0"/>
              <a:t> you only need to use the following:</a:t>
            </a:r>
          </a:p>
          <a:p>
            <a:pPr lvl="1"/>
            <a:r>
              <a:rPr lang="en-US" dirty="0" smtClean="0"/>
              <a:t>Gauge would be used for a speedometer.</a:t>
            </a:r>
          </a:p>
          <a:p>
            <a:pPr lvl="1"/>
            <a:r>
              <a:rPr lang="en-US" dirty="0" smtClean="0"/>
              <a:t>Counter would be used for a odometer.</a:t>
            </a:r>
          </a:p>
          <a:p>
            <a:r>
              <a:rPr lang="en-US" dirty="0" smtClean="0"/>
              <a:t>Min and/or Max can be set to U or unknown.</a:t>
            </a:r>
            <a:endParaRPr lang="en-US" dirty="0"/>
          </a:p>
        </p:txBody>
      </p:sp>
      <p:sp>
        <p:nvSpPr>
          <p:cNvPr id="4" name="Content Placeholder 3"/>
          <p:cNvSpPr>
            <a:spLocks noGrp="1"/>
          </p:cNvSpPr>
          <p:nvPr>
            <p:ph sz="quarter" idx="14"/>
          </p:nvPr>
        </p:nvSpPr>
        <p:spPr/>
        <p:txBody>
          <a:bodyPr/>
          <a:lstStyle/>
          <a:p>
            <a:pPr marL="0" indent="0">
              <a:buNone/>
            </a:pPr>
            <a:r>
              <a:rPr lang="en-US" sz="900" dirty="0" err="1">
                <a:solidFill>
                  <a:srgbClr val="000000"/>
                </a:solidFill>
                <a:latin typeface="Consolas"/>
              </a:rPr>
              <a:t>pg_connections</a:t>
            </a:r>
            <a:r>
              <a:rPr lang="en-US" sz="900" dirty="0">
                <a:solidFill>
                  <a:srgbClr val="000000"/>
                </a:solidFill>
                <a:latin typeface="Consolas"/>
              </a:rPr>
              <a:t> </a:t>
            </a:r>
            <a:r>
              <a:rPr lang="en-US" sz="900" dirty="0">
                <a:solidFill>
                  <a:srgbClr val="008080"/>
                </a:solidFill>
                <a:latin typeface="Consolas"/>
              </a:rPr>
              <a:t>locked:gauge:</a:t>
            </a:r>
            <a:r>
              <a:rPr lang="en-US" sz="900" dirty="0">
                <a:solidFill>
                  <a:srgbClr val="800080"/>
                </a:solidFill>
                <a:latin typeface="Consolas"/>
              </a:rPr>
              <a:t>0</a:t>
            </a:r>
            <a:r>
              <a:rPr lang="en-US" sz="900" dirty="0">
                <a:solidFill>
                  <a:srgbClr val="000000"/>
                </a:solidFill>
                <a:latin typeface="Consolas"/>
              </a:rPr>
              <a:t>:U, </a:t>
            </a:r>
            <a:r>
              <a:rPr lang="en-US" sz="900" dirty="0">
                <a:solidFill>
                  <a:srgbClr val="008080"/>
                </a:solidFill>
                <a:latin typeface="Consolas"/>
              </a:rPr>
              <a:t>active:gauge:</a:t>
            </a:r>
            <a:r>
              <a:rPr lang="en-US" sz="900" dirty="0">
                <a:solidFill>
                  <a:srgbClr val="800080"/>
                </a:solidFill>
                <a:latin typeface="Consolas"/>
              </a:rPr>
              <a:t>0</a:t>
            </a:r>
            <a:r>
              <a:rPr lang="en-US" sz="900" dirty="0">
                <a:solidFill>
                  <a:srgbClr val="000000"/>
                </a:solidFill>
                <a:latin typeface="Consolas"/>
              </a:rPr>
              <a:t>:U, </a:t>
            </a:r>
            <a:r>
              <a:rPr lang="en-US" sz="900" dirty="0">
                <a:solidFill>
                  <a:srgbClr val="008080"/>
                </a:solidFill>
                <a:latin typeface="Consolas"/>
              </a:rPr>
              <a:t>idle:gauge:</a:t>
            </a:r>
            <a:r>
              <a:rPr lang="en-US" sz="900" dirty="0">
                <a:solidFill>
                  <a:srgbClr val="800080"/>
                </a:solidFill>
                <a:latin typeface="Consolas"/>
              </a:rPr>
              <a:t>0</a:t>
            </a:r>
            <a:r>
              <a:rPr lang="en-US" sz="900" dirty="0">
                <a:solidFill>
                  <a:srgbClr val="000000"/>
                </a:solidFill>
                <a:latin typeface="Consolas"/>
              </a:rPr>
              <a:t>:U, </a:t>
            </a:r>
            <a:r>
              <a:rPr lang="en-US" sz="900" dirty="0">
                <a:solidFill>
                  <a:srgbClr val="008080"/>
                </a:solidFill>
                <a:latin typeface="Consolas"/>
              </a:rPr>
              <a:t>idle_transaction:gauge:</a:t>
            </a:r>
            <a:r>
              <a:rPr lang="en-US" sz="900" dirty="0">
                <a:solidFill>
                  <a:srgbClr val="800080"/>
                </a:solidFill>
                <a:latin typeface="Consolas"/>
              </a:rPr>
              <a:t>0</a:t>
            </a:r>
            <a:r>
              <a:rPr lang="en-US" sz="900" dirty="0">
                <a:solidFill>
                  <a:srgbClr val="000000"/>
                </a:solidFill>
                <a:latin typeface="Consolas"/>
              </a:rPr>
              <a:t>:U, </a:t>
            </a:r>
            <a:r>
              <a:rPr lang="en-US" sz="900" dirty="0">
                <a:solidFill>
                  <a:srgbClr val="008080"/>
                </a:solidFill>
                <a:latin typeface="Consolas"/>
              </a:rPr>
              <a:t>unknown:gauge:</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endParaRPr lang="en-US" sz="9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16</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447042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postgresql.conf</a:t>
            </a:r>
            <a:endParaRPr lang="en-US" dirty="0"/>
          </a:p>
        </p:txBody>
      </p:sp>
      <p:sp>
        <p:nvSpPr>
          <p:cNvPr id="8" name="Content Placeholder 7"/>
          <p:cNvSpPr>
            <a:spLocks noGrp="1"/>
          </p:cNvSpPr>
          <p:nvPr>
            <p:ph sz="quarter" idx="13"/>
          </p:nvPr>
        </p:nvSpPr>
        <p:spPr/>
        <p:txBody>
          <a:bodyPr/>
          <a:lstStyle/>
          <a:p>
            <a:r>
              <a:rPr lang="en-US" dirty="0" smtClean="0"/>
              <a:t>We need to create the </a:t>
            </a:r>
            <a:r>
              <a:rPr lang="en-US" dirty="0" err="1" smtClean="0"/>
              <a:t>etc</a:t>
            </a:r>
            <a:r>
              <a:rPr lang="en-US" dirty="0" smtClean="0"/>
              <a:t>/</a:t>
            </a:r>
            <a:r>
              <a:rPr lang="en-US" dirty="0" err="1" smtClean="0"/>
              <a:t>conf.d</a:t>
            </a:r>
            <a:r>
              <a:rPr lang="en-US" dirty="0" smtClean="0"/>
              <a:t>/</a:t>
            </a:r>
            <a:r>
              <a:rPr lang="en-US" dirty="0" err="1" smtClean="0"/>
              <a:t>postgresql.conf</a:t>
            </a:r>
            <a:r>
              <a:rPr lang="en-US" dirty="0" smtClean="0"/>
              <a:t> file in the </a:t>
            </a:r>
            <a:r>
              <a:rPr lang="en-US" dirty="0" err="1" smtClean="0"/>
              <a:t>collectd</a:t>
            </a:r>
            <a:r>
              <a:rPr lang="en-US" dirty="0" smtClean="0"/>
              <a:t> directory.</a:t>
            </a:r>
          </a:p>
          <a:p>
            <a:r>
              <a:rPr lang="en-US" dirty="0" smtClean="0"/>
              <a:t>To keep from having to add passwords to this file, we made a copy of </a:t>
            </a:r>
            <a:r>
              <a:rPr lang="en-US" dirty="0" err="1" smtClean="0"/>
              <a:t>collectd</a:t>
            </a:r>
            <a:r>
              <a:rPr lang="en-US" dirty="0" smtClean="0"/>
              <a:t> that runs as user </a:t>
            </a:r>
            <a:r>
              <a:rPr lang="en-US" dirty="0" err="1" smtClean="0"/>
              <a:t>postgres</a:t>
            </a:r>
            <a:r>
              <a:rPr lang="en-US" dirty="0" smtClean="0"/>
              <a:t>.</a:t>
            </a:r>
          </a:p>
        </p:txBody>
      </p:sp>
      <p:sp>
        <p:nvSpPr>
          <p:cNvPr id="9" name="Content Placeholder 8"/>
          <p:cNvSpPr>
            <a:spLocks noGrp="1"/>
          </p:cNvSpPr>
          <p:nvPr>
            <p:ph sz="quarter" idx="14"/>
          </p:nvPr>
        </p:nvSpPr>
        <p:spPr/>
        <p:txBody>
          <a:bodyPr>
            <a:normAutofit lnSpcReduction="10000"/>
          </a:bodyPr>
          <a:lstStyle/>
          <a:p>
            <a:pPr marL="0" indent="0">
              <a:buNone/>
            </a:pPr>
            <a:r>
              <a:rPr lang="en-US" sz="800" dirty="0" err="1">
                <a:solidFill>
                  <a:srgbClr val="000000"/>
                </a:solidFill>
                <a:latin typeface="Consolas"/>
              </a:rPr>
              <a:t>LoadPlugin</a:t>
            </a:r>
            <a:r>
              <a:rPr lang="en-US" sz="800" dirty="0">
                <a:solidFill>
                  <a:srgbClr val="000000"/>
                </a:solidFill>
                <a:latin typeface="Consolas"/>
              </a:rPr>
              <a:t> </a:t>
            </a:r>
            <a:r>
              <a:rPr lang="en-US" sz="800" dirty="0" err="1">
                <a:solidFill>
                  <a:srgbClr val="000000"/>
                </a:solidFill>
                <a:latin typeface="Consolas"/>
              </a:rPr>
              <a:t>postgresql</a:t>
            </a:r>
            <a:r>
              <a:rPr lang="en-US" sz="800" dirty="0">
                <a:solidFill>
                  <a:srgbClr val="000000"/>
                </a:solidFill>
                <a:latin typeface="Consolas"/>
              </a:rPr>
              <a:t> </a:t>
            </a:r>
            <a:br>
              <a:rPr lang="en-US" sz="800" dirty="0">
                <a:solidFill>
                  <a:srgbClr val="000000"/>
                </a:solidFill>
                <a:latin typeface="Consolas"/>
              </a:rPr>
            </a:br>
            <a:r>
              <a:rPr lang="en-US" sz="800" dirty="0">
                <a:solidFill>
                  <a:srgbClr val="0000FF"/>
                </a:solidFill>
                <a:latin typeface="Consolas"/>
              </a:rPr>
              <a:t>&lt;</a:t>
            </a:r>
            <a:r>
              <a:rPr lang="en-US" sz="800" dirty="0">
                <a:solidFill>
                  <a:srgbClr val="800000"/>
                </a:solidFill>
                <a:latin typeface="Consolas"/>
              </a:rPr>
              <a:t>Plugin </a:t>
            </a:r>
            <a:r>
              <a:rPr lang="en-US" sz="800" dirty="0" err="1">
                <a:solidFill>
                  <a:srgbClr val="FF0000"/>
                </a:solidFill>
                <a:latin typeface="Consolas"/>
              </a:rPr>
              <a:t>postgresql</a:t>
            </a:r>
            <a:r>
              <a:rPr lang="en-US" sz="800" dirty="0">
                <a:solidFill>
                  <a:srgbClr val="0000FF"/>
                </a:solidFill>
                <a:latin typeface="Consolas"/>
              </a:rPr>
              <a:t>&gt;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&lt;</a:t>
            </a:r>
            <a:r>
              <a:rPr lang="en-US" sz="800" dirty="0">
                <a:solidFill>
                  <a:srgbClr val="800000"/>
                </a:solidFill>
                <a:latin typeface="Consolas"/>
              </a:rPr>
              <a:t>Query </a:t>
            </a:r>
            <a:r>
              <a:rPr lang="en-US" sz="800" dirty="0" err="1">
                <a:solidFill>
                  <a:srgbClr val="FF0000"/>
                </a:solidFill>
                <a:latin typeface="Consolas"/>
              </a:rPr>
              <a:t>connection_state</a:t>
            </a:r>
            <a:r>
              <a:rPr lang="en-US" sz="800" dirty="0">
                <a:solidFill>
                  <a:srgbClr val="0000FF"/>
                </a:solidFill>
                <a:latin typeface="Consolas"/>
              </a:rPr>
              <a:t>&gt;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Statement </a:t>
            </a:r>
            <a:r>
              <a:rPr lang="en-US" sz="800" dirty="0" smtClean="0">
                <a:solidFill>
                  <a:srgbClr val="000000"/>
                </a:solidFill>
                <a:latin typeface="Consolas"/>
              </a:rPr>
              <a:t>"</a:t>
            </a:r>
            <a:r>
              <a:rPr lang="en-US" sz="800" dirty="0">
                <a:solidFill>
                  <a:srgbClr val="0000FF"/>
                </a:solidFill>
                <a:latin typeface="Consolas"/>
              </a:rPr>
              <a:t>SELECT</a:t>
            </a:r>
            <a:r>
              <a:rPr lang="en-US" sz="800" dirty="0">
                <a:solidFill>
                  <a:srgbClr val="000000"/>
                </a:solidFill>
                <a:latin typeface="Consolas"/>
              </a:rPr>
              <a:t> </a:t>
            </a:r>
            <a:r>
              <a:rPr lang="en-US" sz="800" dirty="0" err="1">
                <a:solidFill>
                  <a:srgbClr val="000000"/>
                </a:solidFill>
                <a:latin typeface="Consolas"/>
              </a:rPr>
              <a:t>a.</a:t>
            </a:r>
            <a:r>
              <a:rPr lang="en-US" sz="800" dirty="0" err="1">
                <a:solidFill>
                  <a:srgbClr val="FF00FF"/>
                </a:solidFill>
                <a:latin typeface="Consolas"/>
              </a:rPr>
              <a:t>count</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locked, </a:t>
            </a:r>
            <a:r>
              <a:rPr lang="en-US" sz="800" dirty="0" err="1">
                <a:solidFill>
                  <a:srgbClr val="000000"/>
                </a:solidFill>
                <a:latin typeface="Consolas"/>
              </a:rPr>
              <a:t>b.</a:t>
            </a:r>
            <a:r>
              <a:rPr lang="en-US" sz="800" dirty="0" err="1">
                <a:solidFill>
                  <a:srgbClr val="FF00FF"/>
                </a:solidFill>
                <a:latin typeface="Consolas"/>
              </a:rPr>
              <a:t>count</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active, </a:t>
            </a:r>
            <a:r>
              <a:rPr lang="en-US" sz="800" dirty="0" err="1">
                <a:solidFill>
                  <a:srgbClr val="000000"/>
                </a:solidFill>
                <a:latin typeface="Consolas"/>
              </a:rPr>
              <a:t>c.</a:t>
            </a:r>
            <a:r>
              <a:rPr lang="en-US" sz="800" dirty="0" err="1">
                <a:solidFill>
                  <a:srgbClr val="FF00FF"/>
                </a:solidFill>
                <a:latin typeface="Consolas"/>
              </a:rPr>
              <a:t>count</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idle, </a:t>
            </a:r>
            <a:r>
              <a:rPr lang="en-US" sz="800" dirty="0" err="1">
                <a:solidFill>
                  <a:srgbClr val="000000"/>
                </a:solidFill>
                <a:latin typeface="Consolas"/>
              </a:rPr>
              <a:t>d.</a:t>
            </a:r>
            <a:r>
              <a:rPr lang="en-US" sz="800" dirty="0" err="1">
                <a:solidFill>
                  <a:srgbClr val="FF00FF"/>
                </a:solidFill>
                <a:latin typeface="Consolas"/>
              </a:rPr>
              <a:t>count</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idle_transaction</a:t>
            </a:r>
            <a:r>
              <a:rPr lang="en-US" sz="800" dirty="0">
                <a:solidFill>
                  <a:srgbClr val="000000"/>
                </a:solidFill>
                <a:latin typeface="Consolas"/>
              </a:rPr>
              <a:t>, </a:t>
            </a:r>
            <a:r>
              <a:rPr lang="en-US" sz="800" dirty="0" err="1">
                <a:solidFill>
                  <a:srgbClr val="000000"/>
                </a:solidFill>
                <a:latin typeface="Consolas"/>
              </a:rPr>
              <a:t>e.</a:t>
            </a:r>
            <a:r>
              <a:rPr lang="en-US" sz="800" dirty="0" err="1">
                <a:solidFill>
                  <a:srgbClr val="FF00FF"/>
                </a:solidFill>
                <a:latin typeface="Consolas"/>
              </a:rPr>
              <a:t>count</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unknown </a:t>
            </a:r>
            <a:r>
              <a:rPr lang="en-US" sz="800" dirty="0">
                <a:solidFill>
                  <a:srgbClr val="0000FF"/>
                </a:solidFill>
                <a:latin typeface="Consolas"/>
              </a:rPr>
              <a:t>FROM</a:t>
            </a:r>
            <a:r>
              <a:rPr lang="en-US" sz="800" dirty="0">
                <a:solidFill>
                  <a:srgbClr val="000000"/>
                </a:solidFill>
                <a:latin typeface="Consolas"/>
              </a:rPr>
              <a:t> (</a:t>
            </a:r>
            <a:r>
              <a:rPr lang="en-US" sz="800" dirty="0">
                <a:solidFill>
                  <a:srgbClr val="0000FF"/>
                </a:solidFill>
                <a:latin typeface="Consolas"/>
              </a:rPr>
              <a:t>SELECT</a:t>
            </a:r>
            <a:r>
              <a:rPr lang="en-US" sz="800" dirty="0">
                <a:solidFill>
                  <a:srgbClr val="000000"/>
                </a:solidFill>
                <a:latin typeface="Consolas"/>
              </a:rPr>
              <a:t> </a:t>
            </a:r>
            <a:r>
              <a:rPr lang="en-US" sz="800" dirty="0">
                <a:solidFill>
                  <a:srgbClr val="FF00FF"/>
                </a:solidFill>
                <a:latin typeface="Consolas"/>
              </a:rPr>
              <a:t>count</a:t>
            </a:r>
            <a:r>
              <a:rPr lang="en-US" sz="800" dirty="0">
                <a:solidFill>
                  <a:srgbClr val="000000"/>
                </a:solidFill>
                <a:latin typeface="Consolas"/>
              </a:rPr>
              <a:t>(</a:t>
            </a:r>
            <a:r>
              <a:rPr lang="en-US" sz="800" dirty="0">
                <a:solidFill>
                  <a:srgbClr val="808080"/>
                </a:solidFill>
                <a:latin typeface="Consolas"/>
              </a:rPr>
              <a:t>*</a:t>
            </a:r>
            <a:r>
              <a:rPr lang="en-US" sz="800" dirty="0">
                <a:solidFill>
                  <a:srgbClr val="000000"/>
                </a:solidFill>
                <a:latin typeface="Consolas"/>
              </a:rPr>
              <a:t>) </a:t>
            </a: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pg_stat_activity</a:t>
            </a:r>
            <a:r>
              <a:rPr lang="en-US" sz="800" dirty="0">
                <a:solidFill>
                  <a:srgbClr val="000000"/>
                </a:solidFill>
                <a:latin typeface="Consolas"/>
              </a:rPr>
              <a:t> </a:t>
            </a:r>
            <a:r>
              <a:rPr lang="en-US" sz="800" dirty="0">
                <a:solidFill>
                  <a:srgbClr val="0000FF"/>
                </a:solidFill>
                <a:latin typeface="Consolas"/>
              </a:rPr>
              <a:t>WHERE</a:t>
            </a:r>
            <a:r>
              <a:rPr lang="en-US" sz="800" dirty="0">
                <a:solidFill>
                  <a:srgbClr val="000000"/>
                </a:solidFill>
                <a:latin typeface="Consolas"/>
              </a:rPr>
              <a:t> waiting) </a:t>
            </a:r>
            <a:r>
              <a:rPr lang="en-US" sz="800" dirty="0">
                <a:solidFill>
                  <a:srgbClr val="0000FF"/>
                </a:solidFill>
                <a:latin typeface="Consolas"/>
              </a:rPr>
              <a:t>AS</a:t>
            </a:r>
            <a:r>
              <a:rPr lang="en-US" sz="800" dirty="0">
                <a:solidFill>
                  <a:srgbClr val="000000"/>
                </a:solidFill>
                <a:latin typeface="Consolas"/>
              </a:rPr>
              <a:t> a,(</a:t>
            </a:r>
            <a:r>
              <a:rPr lang="en-US" sz="800" dirty="0">
                <a:solidFill>
                  <a:srgbClr val="0000FF"/>
                </a:solidFill>
                <a:latin typeface="Consolas"/>
              </a:rPr>
              <a:t>SELECT</a:t>
            </a:r>
            <a:r>
              <a:rPr lang="en-US" sz="800" dirty="0">
                <a:solidFill>
                  <a:srgbClr val="000000"/>
                </a:solidFill>
                <a:latin typeface="Consolas"/>
              </a:rPr>
              <a:t> </a:t>
            </a:r>
            <a:r>
              <a:rPr lang="en-US" sz="800" dirty="0">
                <a:solidFill>
                  <a:srgbClr val="FF00FF"/>
                </a:solidFill>
                <a:latin typeface="Consolas"/>
              </a:rPr>
              <a:t>count</a:t>
            </a:r>
            <a:r>
              <a:rPr lang="en-US" sz="800" dirty="0">
                <a:solidFill>
                  <a:srgbClr val="000000"/>
                </a:solidFill>
                <a:latin typeface="Consolas"/>
              </a:rPr>
              <a:t>(</a:t>
            </a:r>
            <a:r>
              <a:rPr lang="en-US" sz="800" dirty="0">
                <a:solidFill>
                  <a:srgbClr val="808080"/>
                </a:solidFill>
                <a:latin typeface="Consolas"/>
              </a:rPr>
              <a:t>*</a:t>
            </a:r>
            <a:r>
              <a:rPr lang="en-US" sz="800" dirty="0">
                <a:solidFill>
                  <a:srgbClr val="000000"/>
                </a:solidFill>
                <a:latin typeface="Consolas"/>
              </a:rPr>
              <a:t>) </a:t>
            </a: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pg_stat_activity</a:t>
            </a:r>
            <a:r>
              <a:rPr lang="en-US" sz="800" dirty="0">
                <a:solidFill>
                  <a:srgbClr val="000000"/>
                </a:solidFill>
                <a:latin typeface="Consolas"/>
              </a:rPr>
              <a:t> </a:t>
            </a:r>
            <a:r>
              <a:rPr lang="en-US" sz="800" dirty="0">
                <a:solidFill>
                  <a:srgbClr val="0000FF"/>
                </a:solidFill>
                <a:latin typeface="Consolas"/>
              </a:rPr>
              <a:t>WHERE</a:t>
            </a:r>
            <a:r>
              <a:rPr lang="en-US" sz="800" dirty="0">
                <a:solidFill>
                  <a:srgbClr val="000000"/>
                </a:solidFill>
                <a:latin typeface="Consolas"/>
              </a:rPr>
              <a:t> state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'active'</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b,(</a:t>
            </a:r>
            <a:r>
              <a:rPr lang="en-US" sz="800" dirty="0">
                <a:solidFill>
                  <a:srgbClr val="0000FF"/>
                </a:solidFill>
                <a:latin typeface="Consolas"/>
              </a:rPr>
              <a:t>SELECT</a:t>
            </a:r>
            <a:r>
              <a:rPr lang="en-US" sz="800" dirty="0">
                <a:solidFill>
                  <a:srgbClr val="000000"/>
                </a:solidFill>
                <a:latin typeface="Consolas"/>
              </a:rPr>
              <a:t> </a:t>
            </a:r>
            <a:r>
              <a:rPr lang="en-US" sz="800" dirty="0">
                <a:solidFill>
                  <a:srgbClr val="FF00FF"/>
                </a:solidFill>
                <a:latin typeface="Consolas"/>
              </a:rPr>
              <a:t>count</a:t>
            </a:r>
            <a:r>
              <a:rPr lang="en-US" sz="800" dirty="0">
                <a:solidFill>
                  <a:srgbClr val="000000"/>
                </a:solidFill>
                <a:latin typeface="Consolas"/>
              </a:rPr>
              <a:t>(</a:t>
            </a:r>
            <a:r>
              <a:rPr lang="en-US" sz="800" dirty="0">
                <a:solidFill>
                  <a:srgbClr val="808080"/>
                </a:solidFill>
                <a:latin typeface="Consolas"/>
              </a:rPr>
              <a:t>*</a:t>
            </a:r>
            <a:r>
              <a:rPr lang="en-US" sz="800" dirty="0">
                <a:solidFill>
                  <a:srgbClr val="000000"/>
                </a:solidFill>
                <a:latin typeface="Consolas"/>
              </a:rPr>
              <a:t>) </a:t>
            </a: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pg_stat_activity</a:t>
            </a:r>
            <a:r>
              <a:rPr lang="en-US" sz="800" dirty="0">
                <a:solidFill>
                  <a:srgbClr val="000000"/>
                </a:solidFill>
                <a:latin typeface="Consolas"/>
              </a:rPr>
              <a:t> </a:t>
            </a:r>
            <a:r>
              <a:rPr lang="en-US" sz="800" dirty="0">
                <a:solidFill>
                  <a:srgbClr val="0000FF"/>
                </a:solidFill>
                <a:latin typeface="Consolas"/>
              </a:rPr>
              <a:t>WHERE</a:t>
            </a:r>
            <a:r>
              <a:rPr lang="en-US" sz="800" dirty="0">
                <a:solidFill>
                  <a:srgbClr val="000000"/>
                </a:solidFill>
                <a:latin typeface="Consolas"/>
              </a:rPr>
              <a:t> state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'idle'</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c,(</a:t>
            </a:r>
            <a:r>
              <a:rPr lang="en-US" sz="800" dirty="0">
                <a:solidFill>
                  <a:srgbClr val="0000FF"/>
                </a:solidFill>
                <a:latin typeface="Consolas"/>
              </a:rPr>
              <a:t>SELECT</a:t>
            </a:r>
            <a:r>
              <a:rPr lang="en-US" sz="800" dirty="0">
                <a:solidFill>
                  <a:srgbClr val="000000"/>
                </a:solidFill>
                <a:latin typeface="Consolas"/>
              </a:rPr>
              <a:t> </a:t>
            </a:r>
            <a:r>
              <a:rPr lang="en-US" sz="800" dirty="0">
                <a:solidFill>
                  <a:srgbClr val="FF00FF"/>
                </a:solidFill>
                <a:latin typeface="Consolas"/>
              </a:rPr>
              <a:t>count</a:t>
            </a:r>
            <a:r>
              <a:rPr lang="en-US" sz="800" dirty="0">
                <a:solidFill>
                  <a:srgbClr val="000000"/>
                </a:solidFill>
                <a:latin typeface="Consolas"/>
              </a:rPr>
              <a:t>(</a:t>
            </a:r>
            <a:r>
              <a:rPr lang="en-US" sz="800" dirty="0">
                <a:solidFill>
                  <a:srgbClr val="808080"/>
                </a:solidFill>
                <a:latin typeface="Consolas"/>
              </a:rPr>
              <a:t>*</a:t>
            </a:r>
            <a:r>
              <a:rPr lang="en-US" sz="800" dirty="0">
                <a:solidFill>
                  <a:srgbClr val="000000"/>
                </a:solidFill>
                <a:latin typeface="Consolas"/>
              </a:rPr>
              <a:t>) </a:t>
            </a: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pg_stat_activity</a:t>
            </a:r>
            <a:r>
              <a:rPr lang="en-US" sz="800" dirty="0">
                <a:solidFill>
                  <a:srgbClr val="000000"/>
                </a:solidFill>
                <a:latin typeface="Consolas"/>
              </a:rPr>
              <a:t> </a:t>
            </a:r>
            <a:r>
              <a:rPr lang="en-US" sz="800" dirty="0">
                <a:solidFill>
                  <a:srgbClr val="0000FF"/>
                </a:solidFill>
                <a:latin typeface="Consolas"/>
              </a:rPr>
              <a:t>WHERE</a:t>
            </a:r>
            <a:r>
              <a:rPr lang="en-US" sz="800" dirty="0">
                <a:solidFill>
                  <a:srgbClr val="000000"/>
                </a:solidFill>
                <a:latin typeface="Consolas"/>
              </a:rPr>
              <a:t> state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'idle in transaction'</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d,(</a:t>
            </a:r>
            <a:r>
              <a:rPr lang="en-US" sz="800" dirty="0">
                <a:solidFill>
                  <a:srgbClr val="0000FF"/>
                </a:solidFill>
                <a:latin typeface="Consolas"/>
              </a:rPr>
              <a:t>SELECT</a:t>
            </a:r>
            <a:r>
              <a:rPr lang="en-US" sz="800" dirty="0">
                <a:solidFill>
                  <a:srgbClr val="000000"/>
                </a:solidFill>
                <a:latin typeface="Consolas"/>
              </a:rPr>
              <a:t> </a:t>
            </a:r>
            <a:r>
              <a:rPr lang="en-US" sz="800" dirty="0">
                <a:solidFill>
                  <a:srgbClr val="FF00FF"/>
                </a:solidFill>
                <a:latin typeface="Consolas"/>
              </a:rPr>
              <a:t>count</a:t>
            </a:r>
            <a:r>
              <a:rPr lang="en-US" sz="800" dirty="0">
                <a:solidFill>
                  <a:srgbClr val="000000"/>
                </a:solidFill>
                <a:latin typeface="Consolas"/>
              </a:rPr>
              <a:t>(</a:t>
            </a:r>
            <a:r>
              <a:rPr lang="en-US" sz="800" dirty="0">
                <a:solidFill>
                  <a:srgbClr val="808080"/>
                </a:solidFill>
                <a:latin typeface="Consolas"/>
              </a:rPr>
              <a:t>*</a:t>
            </a:r>
            <a:r>
              <a:rPr lang="en-US" sz="800" dirty="0">
                <a:solidFill>
                  <a:srgbClr val="000000"/>
                </a:solidFill>
                <a:latin typeface="Consolas"/>
              </a:rPr>
              <a:t>) </a:t>
            </a: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pg_stat_activity</a:t>
            </a:r>
            <a:r>
              <a:rPr lang="en-US" sz="800" dirty="0">
                <a:solidFill>
                  <a:srgbClr val="000000"/>
                </a:solidFill>
                <a:latin typeface="Consolas"/>
              </a:rPr>
              <a:t> </a:t>
            </a:r>
            <a:r>
              <a:rPr lang="en-US" sz="800" dirty="0">
                <a:solidFill>
                  <a:srgbClr val="0000FF"/>
                </a:solidFill>
                <a:latin typeface="Consolas"/>
              </a:rPr>
              <a:t>WHERE</a:t>
            </a:r>
            <a:r>
              <a:rPr lang="en-US" sz="800" dirty="0">
                <a:solidFill>
                  <a:srgbClr val="000000"/>
                </a:solidFill>
                <a:latin typeface="Consolas"/>
              </a:rPr>
              <a:t> state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'idle in transaction'</a:t>
            </a:r>
            <a:r>
              <a:rPr lang="en-US" sz="800" dirty="0">
                <a:solidFill>
                  <a:srgbClr val="000000"/>
                </a:solidFill>
                <a:latin typeface="Consolas"/>
              </a:rPr>
              <a:t> </a:t>
            </a:r>
            <a:r>
              <a:rPr lang="en-US" sz="800" dirty="0">
                <a:solidFill>
                  <a:srgbClr val="808080"/>
                </a:solidFill>
                <a:latin typeface="Consolas"/>
              </a:rPr>
              <a:t>AND</a:t>
            </a:r>
            <a:r>
              <a:rPr lang="en-US" sz="800" dirty="0">
                <a:solidFill>
                  <a:srgbClr val="000000"/>
                </a:solidFill>
                <a:latin typeface="Consolas"/>
              </a:rPr>
              <a:t> state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'idle'</a:t>
            </a:r>
            <a:r>
              <a:rPr lang="en-US" sz="800" dirty="0">
                <a:solidFill>
                  <a:srgbClr val="000000"/>
                </a:solidFill>
                <a:latin typeface="Consolas"/>
              </a:rPr>
              <a:t> </a:t>
            </a:r>
            <a:r>
              <a:rPr lang="en-US" sz="800" dirty="0">
                <a:solidFill>
                  <a:srgbClr val="808080"/>
                </a:solidFill>
                <a:latin typeface="Consolas"/>
              </a:rPr>
              <a:t>AND</a:t>
            </a:r>
            <a:r>
              <a:rPr lang="en-US" sz="800" dirty="0">
                <a:solidFill>
                  <a:srgbClr val="000000"/>
                </a:solidFill>
                <a:latin typeface="Consolas"/>
              </a:rPr>
              <a:t> state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'active'</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e</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&lt;</a:t>
            </a:r>
            <a:r>
              <a:rPr lang="en-US" sz="800" dirty="0">
                <a:solidFill>
                  <a:srgbClr val="800000"/>
                </a:solidFill>
                <a:latin typeface="Consolas"/>
              </a:rPr>
              <a:t>Result</a:t>
            </a:r>
            <a:r>
              <a:rPr lang="en-US" sz="800" dirty="0">
                <a:solidFill>
                  <a:srgbClr val="0000FF"/>
                </a:solidFill>
                <a:latin typeface="Consolas"/>
              </a:rPr>
              <a:t>&gt;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Type </a:t>
            </a:r>
            <a:r>
              <a:rPr lang="en-US" sz="800" dirty="0" err="1">
                <a:solidFill>
                  <a:srgbClr val="000000"/>
                </a:solidFill>
                <a:latin typeface="Consolas"/>
              </a:rPr>
              <a:t>pg_connections</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ValuesFrom</a:t>
            </a:r>
            <a:r>
              <a:rPr lang="en-US" sz="800" dirty="0">
                <a:solidFill>
                  <a:srgbClr val="000000"/>
                </a:solidFill>
                <a:latin typeface="Consolas"/>
              </a:rPr>
              <a:t> locked active idle </a:t>
            </a:r>
            <a:r>
              <a:rPr lang="en-US" sz="800" dirty="0" err="1">
                <a:solidFill>
                  <a:srgbClr val="000000"/>
                </a:solidFill>
                <a:latin typeface="Consolas"/>
              </a:rPr>
              <a:t>idle_transaction</a:t>
            </a:r>
            <a:r>
              <a:rPr lang="en-US" sz="800" dirty="0">
                <a:solidFill>
                  <a:srgbClr val="000000"/>
                </a:solidFill>
                <a:latin typeface="Consolas"/>
              </a:rPr>
              <a:t> unknown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&lt;/</a:t>
            </a:r>
            <a:r>
              <a:rPr lang="en-US" sz="800" dirty="0">
                <a:solidFill>
                  <a:srgbClr val="800000"/>
                </a:solidFill>
                <a:latin typeface="Consolas"/>
              </a:rPr>
              <a:t>Result</a:t>
            </a:r>
            <a:r>
              <a:rPr lang="en-US" sz="800" dirty="0">
                <a:solidFill>
                  <a:srgbClr val="0000FF"/>
                </a:solidFill>
                <a:latin typeface="Consolas"/>
              </a:rPr>
              <a:t>&gt;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&lt;/</a:t>
            </a:r>
            <a:r>
              <a:rPr lang="en-US" sz="800" dirty="0">
                <a:solidFill>
                  <a:srgbClr val="800000"/>
                </a:solidFill>
                <a:latin typeface="Consolas"/>
              </a:rPr>
              <a:t>Query</a:t>
            </a:r>
            <a:r>
              <a:rPr lang="en-US" sz="800" dirty="0">
                <a:solidFill>
                  <a:srgbClr val="0000FF"/>
                </a:solidFill>
                <a:latin typeface="Consolas"/>
              </a:rPr>
              <a:t>&gt;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&lt;</a:t>
            </a:r>
            <a:r>
              <a:rPr lang="en-US" sz="800" dirty="0">
                <a:solidFill>
                  <a:srgbClr val="800000"/>
                </a:solidFill>
                <a:latin typeface="Consolas"/>
              </a:rPr>
              <a:t>Database </a:t>
            </a:r>
            <a:r>
              <a:rPr lang="en-US" sz="800" dirty="0" err="1">
                <a:solidFill>
                  <a:srgbClr val="FF0000"/>
                </a:solidFill>
                <a:latin typeface="Consolas"/>
              </a:rPr>
              <a:t>postgres</a:t>
            </a:r>
            <a:r>
              <a:rPr lang="en-US" sz="800" dirty="0">
                <a:solidFill>
                  <a:srgbClr val="0000FF"/>
                </a:solidFill>
                <a:latin typeface="Consolas"/>
              </a:rPr>
              <a:t>&gt;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Instance "</a:t>
            </a:r>
            <a:r>
              <a:rPr lang="en-US" sz="800" dirty="0" err="1">
                <a:solidFill>
                  <a:srgbClr val="000000"/>
                </a:solidFill>
                <a:latin typeface="Consolas"/>
              </a:rPr>
              <a:t>sqltest</a:t>
            </a:r>
            <a:r>
              <a:rPr lang="en-US" sz="800" dirty="0">
                <a:solidFill>
                  <a:srgbClr val="000000"/>
                </a:solidFill>
                <a:latin typeface="Consolas"/>
              </a:rPr>
              <a:t>-a" </a:t>
            </a:r>
            <a:br>
              <a:rPr lang="en-US" sz="800" dirty="0">
                <a:solidFill>
                  <a:srgbClr val="000000"/>
                </a:solidFill>
                <a:latin typeface="Consolas"/>
              </a:rPr>
            </a:br>
            <a:r>
              <a:rPr lang="en-US" sz="800" dirty="0">
                <a:solidFill>
                  <a:srgbClr val="000000"/>
                </a:solidFill>
                <a:latin typeface="Consolas"/>
              </a:rPr>
              <a:t>    Host "</a:t>
            </a:r>
            <a:r>
              <a:rPr lang="en-US" sz="800" dirty="0" err="1">
                <a:solidFill>
                  <a:srgbClr val="000000"/>
                </a:solidFill>
                <a:latin typeface="Consolas"/>
              </a:rPr>
              <a:t>sqltest</a:t>
            </a:r>
            <a:r>
              <a:rPr lang="en-US" sz="800" dirty="0">
                <a:solidFill>
                  <a:srgbClr val="000000"/>
                </a:solidFill>
                <a:latin typeface="Consolas"/>
              </a:rPr>
              <a:t>-a" </a:t>
            </a:r>
            <a:br>
              <a:rPr lang="en-US" sz="800" dirty="0">
                <a:solidFill>
                  <a:srgbClr val="000000"/>
                </a:solidFill>
                <a:latin typeface="Consolas"/>
              </a:rPr>
            </a:br>
            <a:r>
              <a:rPr lang="en-US" sz="800" dirty="0">
                <a:solidFill>
                  <a:srgbClr val="000000"/>
                </a:solidFill>
                <a:latin typeface="Consolas"/>
              </a:rPr>
              <a:t>    Port "5432" </a:t>
            </a:r>
            <a:br>
              <a:rPr lang="en-US" sz="800" dirty="0">
                <a:solidFill>
                  <a:srgbClr val="000000"/>
                </a:solidFill>
                <a:latin typeface="Consolas"/>
              </a:rPr>
            </a:br>
            <a:r>
              <a:rPr lang="en-US" sz="800" dirty="0">
                <a:solidFill>
                  <a:srgbClr val="000000"/>
                </a:solidFill>
                <a:latin typeface="Consolas"/>
              </a:rPr>
              <a:t>    User "</a:t>
            </a:r>
            <a:r>
              <a:rPr lang="en-US" sz="800" dirty="0" err="1">
                <a:solidFill>
                  <a:srgbClr val="000000"/>
                </a:solidFill>
                <a:latin typeface="Consolas"/>
              </a:rPr>
              <a:t>postgres</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Query </a:t>
            </a:r>
            <a:r>
              <a:rPr lang="en-US" sz="800" dirty="0" err="1">
                <a:solidFill>
                  <a:srgbClr val="000000"/>
                </a:solidFill>
                <a:latin typeface="Consolas"/>
              </a:rPr>
              <a:t>connection_state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&lt;/</a:t>
            </a:r>
            <a:r>
              <a:rPr lang="en-US" sz="800" dirty="0">
                <a:solidFill>
                  <a:srgbClr val="800000"/>
                </a:solidFill>
                <a:latin typeface="Consolas"/>
              </a:rPr>
              <a:t>Database</a:t>
            </a:r>
            <a:r>
              <a:rPr lang="en-US" sz="800" dirty="0">
                <a:solidFill>
                  <a:srgbClr val="0000FF"/>
                </a:solidFill>
                <a:latin typeface="Consolas"/>
              </a:rPr>
              <a:t>&gt;</a:t>
            </a: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FF"/>
                </a:solidFill>
                <a:latin typeface="Consolas"/>
              </a:rPr>
              <a:t>&lt;/</a:t>
            </a:r>
            <a:r>
              <a:rPr lang="en-US" sz="800" dirty="0">
                <a:solidFill>
                  <a:srgbClr val="800000"/>
                </a:solidFill>
                <a:latin typeface="Consolas"/>
              </a:rPr>
              <a:t>Plugin</a:t>
            </a:r>
            <a:r>
              <a:rPr lang="en-US" sz="800" dirty="0">
                <a:solidFill>
                  <a:srgbClr val="0000FF"/>
                </a:solidFill>
                <a:latin typeface="Consolas"/>
              </a:rPr>
              <a:t>&gt;</a:t>
            </a:r>
            <a:r>
              <a:rPr lang="en-US" sz="800" dirty="0">
                <a:solidFill>
                  <a:srgbClr val="000000"/>
                </a:solidFill>
                <a:latin typeface="Consolas"/>
              </a:rPr>
              <a:t> </a:t>
            </a:r>
            <a:endParaRPr lang="en-US" sz="800" dirty="0">
              <a:latin typeface="Consolas"/>
            </a:endParaRPr>
          </a:p>
        </p:txBody>
      </p:sp>
      <p:sp>
        <p:nvSpPr>
          <p:cNvPr id="4" name="Date Placeholder 3"/>
          <p:cNvSpPr>
            <a:spLocks noGrp="1"/>
          </p:cNvSpPr>
          <p:nvPr>
            <p:ph type="dt" sz="half" idx="15"/>
          </p:nvPr>
        </p:nvSpPr>
        <p:spPr/>
        <p:txBody>
          <a:bodyPr/>
          <a:lstStyle/>
          <a:p>
            <a:r>
              <a:rPr lang="en-US" smtClean="0"/>
              <a:t>3/3/2015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17</a:t>
            </a:fld>
            <a:endParaRPr lang="en-US"/>
          </a:p>
        </p:txBody>
      </p:sp>
      <p:sp>
        <p:nvSpPr>
          <p:cNvPr id="6" name="Footer Placeholder 5"/>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1813338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collectd.conf</a:t>
            </a:r>
            <a:endParaRPr lang="en-US" dirty="0"/>
          </a:p>
        </p:txBody>
      </p:sp>
      <p:sp>
        <p:nvSpPr>
          <p:cNvPr id="3" name="Content Placeholder 2"/>
          <p:cNvSpPr>
            <a:spLocks noGrp="1"/>
          </p:cNvSpPr>
          <p:nvPr>
            <p:ph sz="quarter" idx="13"/>
          </p:nvPr>
        </p:nvSpPr>
        <p:spPr/>
        <p:txBody>
          <a:bodyPr/>
          <a:lstStyle/>
          <a:p>
            <a:r>
              <a:rPr lang="en-US" dirty="0" smtClean="0"/>
              <a:t>This file is were we setup the services we are going to monitor, writing to graphite, errors to syslog, specifying our custom </a:t>
            </a:r>
            <a:r>
              <a:rPr lang="en-US" dirty="0" err="1" smtClean="0"/>
              <a:t>postgres</a:t>
            </a:r>
            <a:r>
              <a:rPr lang="en-US" dirty="0" smtClean="0"/>
              <a:t> types and collection routines.</a:t>
            </a:r>
            <a:endParaRPr lang="en-US" dirty="0"/>
          </a:p>
        </p:txBody>
      </p:sp>
      <p:sp>
        <p:nvSpPr>
          <p:cNvPr id="4" name="Content Placeholder 3"/>
          <p:cNvSpPr>
            <a:spLocks noGrp="1"/>
          </p:cNvSpPr>
          <p:nvPr>
            <p:ph sz="quarter" idx="14"/>
          </p:nvPr>
        </p:nvSpPr>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Config</a:t>
            </a:r>
            <a:r>
              <a:rPr lang="en-US" sz="500" dirty="0">
                <a:solidFill>
                  <a:srgbClr val="000000"/>
                </a:solidFill>
                <a:latin typeface="Consolas"/>
              </a:rPr>
              <a:t> file for </a:t>
            </a:r>
            <a:r>
              <a:rPr lang="en-US" sz="500" dirty="0" err="1">
                <a:solidFill>
                  <a:srgbClr val="000000"/>
                </a:solidFill>
                <a:latin typeface="Consolas"/>
              </a:rPr>
              <a:t>collectd</a:t>
            </a:r>
            <a:r>
              <a:rPr lang="en-US" sz="500" dirty="0">
                <a:solidFill>
                  <a:srgbClr val="000000"/>
                </a:solidFill>
                <a:latin typeface="Consolas"/>
              </a:rPr>
              <a:t>(</a:t>
            </a:r>
            <a:r>
              <a:rPr lang="en-US" sz="500" dirty="0">
                <a:solidFill>
                  <a:srgbClr val="800080"/>
                </a:solidFill>
                <a:latin typeface="Consolas"/>
              </a:rPr>
              <a:t>1</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Please read </a:t>
            </a:r>
            <a:r>
              <a:rPr lang="en-US" sz="500" dirty="0" err="1">
                <a:solidFill>
                  <a:srgbClr val="000000"/>
                </a:solidFill>
                <a:latin typeface="Consolas"/>
              </a:rPr>
              <a:t>collectd.conf</a:t>
            </a:r>
            <a:r>
              <a:rPr lang="en-US" sz="500" dirty="0">
                <a:solidFill>
                  <a:srgbClr val="000000"/>
                </a:solidFill>
                <a:latin typeface="Consolas"/>
              </a:rPr>
              <a:t>(</a:t>
            </a:r>
            <a:r>
              <a:rPr lang="en-US" sz="500" dirty="0">
                <a:solidFill>
                  <a:srgbClr val="800080"/>
                </a:solidFill>
                <a:latin typeface="Consolas"/>
              </a:rPr>
              <a:t>5</a:t>
            </a:r>
            <a:r>
              <a:rPr lang="en-US" sz="500" dirty="0">
                <a:solidFill>
                  <a:srgbClr val="000000"/>
                </a:solidFill>
                <a:latin typeface="Consolas"/>
              </a:rPr>
              <a:t>) for a list of options. </a:t>
            </a:r>
            <a:br>
              <a:rPr lang="en-US" sz="500" dirty="0">
                <a:solidFill>
                  <a:srgbClr val="000000"/>
                </a:solidFill>
                <a:latin typeface="Consolas"/>
              </a:rPr>
            </a:br>
            <a:r>
              <a:rPr lang="en-US" sz="500" dirty="0">
                <a:solidFill>
                  <a:srgbClr val="000000"/>
                </a:solidFill>
                <a:latin typeface="Consolas"/>
              </a:rPr>
              <a:t># </a:t>
            </a:r>
            <a:r>
              <a:rPr lang="en-US" sz="500" dirty="0">
                <a:solidFill>
                  <a:srgbClr val="008080"/>
                </a:solidFill>
                <a:latin typeface="Consolas"/>
              </a:rPr>
              <a:t>http:</a:t>
            </a:r>
            <a:r>
              <a:rPr lang="en-US" sz="500" dirty="0">
                <a:solidFill>
                  <a:srgbClr val="000000"/>
                </a:solidFill>
                <a:latin typeface="Consolas"/>
              </a:rPr>
              <a:t>//collectd.org/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Global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Global settings for the daemon.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#Hostname </a:t>
            </a:r>
            <a:r>
              <a:rPr lang="en-US" sz="500" dirty="0">
                <a:solidFill>
                  <a:srgbClr val="800000"/>
                </a:solidFill>
                <a:latin typeface="Consolas"/>
              </a:rPr>
              <a:t>"localhost"</a:t>
            </a: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FQDNLookup</a:t>
            </a:r>
            <a:r>
              <a:rPr lang="en-US" sz="500" dirty="0">
                <a:solidFill>
                  <a:srgbClr val="000000"/>
                </a:solidFill>
                <a:latin typeface="Consolas"/>
              </a:rPr>
              <a:t> false </a:t>
            </a:r>
            <a:br>
              <a:rPr lang="en-US" sz="500" dirty="0">
                <a:solidFill>
                  <a:srgbClr val="000000"/>
                </a:solidFill>
                <a:latin typeface="Consolas"/>
              </a:rPr>
            </a:br>
            <a:r>
              <a:rPr lang="en-US" sz="500" dirty="0" err="1">
                <a:solidFill>
                  <a:srgbClr val="000000"/>
                </a:solidFill>
                <a:latin typeface="Consolas"/>
              </a:rPr>
              <a:t>BaseDir</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a:t>
            </a:r>
            <a:r>
              <a:rPr lang="en-US" sz="500" dirty="0">
                <a:solidFill>
                  <a:srgbClr val="800000"/>
                </a:solidFill>
                <a:latin typeface="Consolas"/>
              </a:rPr>
              <a:t>-current/</a:t>
            </a:r>
            <a:r>
              <a:rPr lang="en-US" sz="500" dirty="0" err="1">
                <a:solidFill>
                  <a:srgbClr val="800000"/>
                </a:solidFill>
                <a:latin typeface="Consolas"/>
              </a:rPr>
              <a:t>var</a:t>
            </a:r>
            <a:r>
              <a:rPr lang="en-US" sz="500" dirty="0">
                <a:solidFill>
                  <a:srgbClr val="800000"/>
                </a:solidFill>
                <a:latin typeface="Consolas"/>
              </a:rPr>
              <a:t>/lib/</a:t>
            </a:r>
            <a:r>
              <a:rPr lang="en-US" sz="500" dirty="0" err="1">
                <a:solidFill>
                  <a:srgbClr val="800000"/>
                </a:solidFill>
                <a:latin typeface="Consolas"/>
              </a:rPr>
              <a:t>collectd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PIDFile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collectd-postgres</a:t>
            </a:r>
            <a:r>
              <a:rPr lang="en-US" sz="500" dirty="0">
                <a:solidFill>
                  <a:srgbClr val="800000"/>
                </a:solidFill>
                <a:latin typeface="Consolas"/>
              </a:rPr>
              <a:t>/</a:t>
            </a:r>
            <a:r>
              <a:rPr lang="en-US" sz="500" dirty="0" err="1">
                <a:solidFill>
                  <a:srgbClr val="800000"/>
                </a:solidFill>
                <a:latin typeface="Consolas"/>
              </a:rPr>
              <a:t>var</a:t>
            </a:r>
            <a:r>
              <a:rPr lang="en-US" sz="500" dirty="0">
                <a:solidFill>
                  <a:srgbClr val="800000"/>
                </a:solidFill>
                <a:latin typeface="Consolas"/>
              </a:rPr>
              <a:t>/run/</a:t>
            </a:r>
            <a:r>
              <a:rPr lang="en-US" sz="500" dirty="0" err="1">
                <a:solidFill>
                  <a:srgbClr val="800000"/>
                </a:solidFill>
                <a:latin typeface="Consolas"/>
              </a:rPr>
              <a:t>collectd.pid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PluginDir</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a:t>
            </a:r>
            <a:r>
              <a:rPr lang="en-US" sz="500" dirty="0">
                <a:solidFill>
                  <a:srgbClr val="800000"/>
                </a:solidFill>
                <a:latin typeface="Consolas"/>
              </a:rPr>
              <a:t>-current/lib/</a:t>
            </a:r>
            <a:r>
              <a:rPr lang="en-US" sz="500" dirty="0" err="1">
                <a:solidFill>
                  <a:srgbClr val="800000"/>
                </a:solidFill>
                <a:latin typeface="Consolas"/>
              </a:rPr>
              <a:t>collectd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Default types </a:t>
            </a:r>
            <a:r>
              <a:rPr lang="en-US" sz="500" dirty="0">
                <a:solidFill>
                  <a:srgbClr val="008080"/>
                </a:solidFill>
                <a:latin typeface="Consolas"/>
              </a:rPr>
              <a:t>DB:</a:t>
            </a: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TypesDB</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a:t>
            </a:r>
            <a:r>
              <a:rPr lang="en-US" sz="500" dirty="0">
                <a:solidFill>
                  <a:srgbClr val="800000"/>
                </a:solidFill>
                <a:latin typeface="Consolas"/>
              </a:rPr>
              <a:t>-current/</a:t>
            </a:r>
            <a:r>
              <a:rPr lang="en-US" sz="500" dirty="0" err="1">
                <a:solidFill>
                  <a:srgbClr val="800000"/>
                </a:solidFill>
                <a:latin typeface="Consolas"/>
              </a:rPr>
              <a:t>collectd</a:t>
            </a:r>
            <a:r>
              <a:rPr lang="en-US" sz="500" dirty="0">
                <a:solidFill>
                  <a:srgbClr val="800000"/>
                </a:solidFill>
                <a:latin typeface="Consolas"/>
              </a:rPr>
              <a:t>/</a:t>
            </a:r>
            <a:r>
              <a:rPr lang="en-US" sz="500" dirty="0" err="1">
                <a:solidFill>
                  <a:srgbClr val="800000"/>
                </a:solidFill>
                <a:latin typeface="Consolas"/>
              </a:rPr>
              <a:t>types.db</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Our custom types are defined </a:t>
            </a:r>
            <a:r>
              <a:rPr lang="en-US" sz="500" dirty="0">
                <a:solidFill>
                  <a:srgbClr val="008080"/>
                </a:solidFill>
                <a:latin typeface="Consolas"/>
              </a:rPr>
              <a:t>here:</a:t>
            </a: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TypesDB</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a:t>
            </a:r>
            <a:r>
              <a:rPr lang="en-US" sz="500" dirty="0">
                <a:solidFill>
                  <a:srgbClr val="800000"/>
                </a:solidFill>
                <a:latin typeface="Consolas"/>
              </a:rPr>
              <a:t>-current/</a:t>
            </a:r>
            <a:r>
              <a:rPr lang="en-US" sz="500" dirty="0" err="1">
                <a:solidFill>
                  <a:srgbClr val="800000"/>
                </a:solidFill>
                <a:latin typeface="Consolas"/>
              </a:rPr>
              <a:t>collectd</a:t>
            </a:r>
            <a:r>
              <a:rPr lang="en-US" sz="500" dirty="0">
                <a:solidFill>
                  <a:srgbClr val="800000"/>
                </a:solidFill>
                <a:latin typeface="Consolas"/>
              </a:rPr>
              <a:t>/</a:t>
            </a:r>
            <a:r>
              <a:rPr lang="en-US" sz="500" dirty="0" err="1">
                <a:solidFill>
                  <a:srgbClr val="800000"/>
                </a:solidFill>
                <a:latin typeface="Consolas"/>
              </a:rPr>
              <a:t>types.scharp.db</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TypesDB</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collectd-postgres</a:t>
            </a:r>
            <a:r>
              <a:rPr lang="en-US" sz="500" dirty="0">
                <a:solidFill>
                  <a:srgbClr val="800000"/>
                </a:solidFill>
                <a:latin typeface="Consolas"/>
              </a:rPr>
              <a:t>/</a:t>
            </a:r>
            <a:r>
              <a:rPr lang="en-US" sz="500" dirty="0" err="1">
                <a:solidFill>
                  <a:srgbClr val="800000"/>
                </a:solidFill>
                <a:latin typeface="Consolas"/>
              </a:rPr>
              <a:t>collectd</a:t>
            </a:r>
            <a:r>
              <a:rPr lang="en-US" sz="500" dirty="0">
                <a:solidFill>
                  <a:srgbClr val="800000"/>
                </a:solidFill>
                <a:latin typeface="Consolas"/>
              </a:rPr>
              <a:t>/</a:t>
            </a:r>
            <a:r>
              <a:rPr lang="en-US" sz="500" dirty="0" err="1">
                <a:solidFill>
                  <a:srgbClr val="800000"/>
                </a:solidFill>
                <a:latin typeface="Consolas"/>
              </a:rPr>
              <a:t>types.postgres.db</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Interval at which to query values. This may be overwritten on a per-plugin # </a:t>
            </a:r>
            <a:br>
              <a:rPr lang="en-US" sz="500" dirty="0">
                <a:solidFill>
                  <a:srgbClr val="000000"/>
                </a:solidFill>
                <a:latin typeface="Consolas"/>
              </a:rPr>
            </a:br>
            <a:r>
              <a:rPr lang="en-US" sz="500" dirty="0">
                <a:solidFill>
                  <a:srgbClr val="000000"/>
                </a:solidFill>
                <a:latin typeface="Consolas"/>
              </a:rPr>
              <a:t># base by using the </a:t>
            </a:r>
            <a:r>
              <a:rPr lang="en-US" sz="500" dirty="0">
                <a:solidFill>
                  <a:srgbClr val="800000"/>
                </a:solidFill>
                <a:latin typeface="Consolas"/>
              </a:rPr>
              <a:t>'Interval'</a:t>
            </a:r>
            <a:r>
              <a:rPr lang="en-US" sz="500" dirty="0">
                <a:solidFill>
                  <a:srgbClr val="000000"/>
                </a:solidFill>
                <a:latin typeface="Consolas"/>
              </a:rPr>
              <a:t> option of the </a:t>
            </a:r>
            <a:r>
              <a:rPr lang="en-US" sz="500" dirty="0" err="1">
                <a:solidFill>
                  <a:srgbClr val="000000"/>
                </a:solidFill>
                <a:latin typeface="Consolas"/>
              </a:rPr>
              <a:t>LoadPlugin</a:t>
            </a:r>
            <a:r>
              <a:rPr lang="en-US" sz="500" dirty="0">
                <a:solidFill>
                  <a:srgbClr val="000000"/>
                </a:solidFill>
                <a:latin typeface="Consolas"/>
              </a:rPr>
              <a:t> </a:t>
            </a:r>
            <a:r>
              <a:rPr lang="en-US" sz="500" dirty="0">
                <a:solidFill>
                  <a:srgbClr val="008080"/>
                </a:solidFill>
                <a:latin typeface="Consolas"/>
              </a:rPr>
              <a:t>block:</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&lt;</a:t>
            </a:r>
            <a:r>
              <a:rPr lang="en-US" sz="500" dirty="0" err="1">
                <a:solidFill>
                  <a:srgbClr val="000000"/>
                </a:solidFill>
                <a:latin typeface="Consolas"/>
              </a:rPr>
              <a:t>LoadPlugin</a:t>
            </a:r>
            <a:r>
              <a:rPr lang="en-US" sz="500" dirty="0">
                <a:solidFill>
                  <a:srgbClr val="000000"/>
                </a:solidFill>
                <a:latin typeface="Consolas"/>
              </a:rPr>
              <a:t> foo&gt; # </a:t>
            </a:r>
            <a:br>
              <a:rPr lang="en-US" sz="500" dirty="0">
                <a:solidFill>
                  <a:srgbClr val="000000"/>
                </a:solidFill>
                <a:latin typeface="Consolas"/>
              </a:rPr>
            </a:br>
            <a:r>
              <a:rPr lang="en-US" sz="500" dirty="0">
                <a:solidFill>
                  <a:srgbClr val="000000"/>
                </a:solidFill>
                <a:latin typeface="Consolas"/>
              </a:rPr>
              <a:t># Interval </a:t>
            </a:r>
            <a:r>
              <a:rPr lang="en-US" sz="500" dirty="0">
                <a:solidFill>
                  <a:srgbClr val="800080"/>
                </a:solidFill>
                <a:latin typeface="Consolas"/>
              </a:rPr>
              <a:t>60</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&lt;/</a:t>
            </a:r>
            <a:r>
              <a:rPr lang="en-US" sz="500" dirty="0" err="1">
                <a:solidFill>
                  <a:srgbClr val="000000"/>
                </a:solidFill>
                <a:latin typeface="Consolas"/>
              </a:rPr>
              <a:t>LoadPlugin</a:t>
            </a:r>
            <a:r>
              <a:rPr lang="en-US" sz="500" dirty="0">
                <a:solidFill>
                  <a:srgbClr val="000000"/>
                </a:solidFill>
                <a:latin typeface="Consolas"/>
              </a:rPr>
              <a:t>&gt;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Interval </a:t>
            </a:r>
            <a:r>
              <a:rPr lang="en-US" sz="500" dirty="0">
                <a:solidFill>
                  <a:srgbClr val="800080"/>
                </a:solidFill>
                <a:latin typeface="Consolas"/>
              </a:rPr>
              <a:t>15</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Timeout </a:t>
            </a:r>
            <a:r>
              <a:rPr lang="en-US" sz="500" dirty="0">
                <a:solidFill>
                  <a:srgbClr val="800080"/>
                </a:solidFill>
                <a:latin typeface="Consolas"/>
              </a:rPr>
              <a:t>2</a:t>
            </a:r>
            <a:r>
              <a:rPr lang="en-US" sz="500" dirty="0">
                <a:solidFill>
                  <a:srgbClr val="000000"/>
                </a:solidFill>
                <a:latin typeface="Consolas"/>
              </a:rPr>
              <a:t> </a:t>
            </a:r>
            <a:br>
              <a:rPr lang="en-US" sz="500" dirty="0">
                <a:solidFill>
                  <a:srgbClr val="000000"/>
                </a:solidFill>
                <a:latin typeface="Consolas"/>
              </a:rPr>
            </a:br>
            <a:r>
              <a:rPr lang="en-US" sz="500" dirty="0" err="1">
                <a:solidFill>
                  <a:srgbClr val="000000"/>
                </a:solidFill>
                <a:latin typeface="Consolas"/>
              </a:rPr>
              <a:t>ReadThreads</a:t>
            </a:r>
            <a:r>
              <a:rPr lang="en-US" sz="500" dirty="0">
                <a:solidFill>
                  <a:srgbClr val="000000"/>
                </a:solidFill>
                <a:latin typeface="Consolas"/>
              </a:rPr>
              <a:t> </a:t>
            </a:r>
            <a:r>
              <a:rPr lang="en-US" sz="500" dirty="0">
                <a:solidFill>
                  <a:srgbClr val="800080"/>
                </a:solidFill>
                <a:latin typeface="Consolas"/>
              </a:rPr>
              <a:t>5</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Include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a:t>
            </a:r>
            <a:r>
              <a:rPr lang="en-US" sz="500" dirty="0">
                <a:solidFill>
                  <a:srgbClr val="800000"/>
                </a:solidFill>
                <a:latin typeface="Consolas"/>
              </a:rPr>
              <a:t>-current/</a:t>
            </a:r>
            <a:r>
              <a:rPr lang="en-US" sz="500" dirty="0" err="1">
                <a:solidFill>
                  <a:srgbClr val="800000"/>
                </a:solidFill>
                <a:latin typeface="Consolas"/>
              </a:rPr>
              <a:t>etc</a:t>
            </a:r>
            <a:r>
              <a:rPr lang="en-US" sz="500" dirty="0">
                <a:solidFill>
                  <a:srgbClr val="800000"/>
                </a:solidFill>
                <a:latin typeface="Consolas"/>
              </a:rPr>
              <a:t>/</a:t>
            </a:r>
            <a:r>
              <a:rPr lang="en-US" sz="500" dirty="0" err="1">
                <a:solidFill>
                  <a:srgbClr val="800000"/>
                </a:solidFill>
                <a:latin typeface="Consolas"/>
              </a:rPr>
              <a:t>conf.d</a:t>
            </a:r>
            <a:r>
              <a:rPr lang="en-US" sz="500" dirty="0">
                <a:solidFill>
                  <a:srgbClr val="800000"/>
                </a:solidFill>
                <a:latin typeface="Consolas"/>
              </a:rPr>
              <a:t>/</a:t>
            </a:r>
            <a:r>
              <a:rPr lang="en-US" sz="500" dirty="0" err="1">
                <a:solidFill>
                  <a:srgbClr val="800000"/>
                </a:solidFill>
                <a:latin typeface="Consolas"/>
              </a:rPr>
              <a:t>write_graphite.conf</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Include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collectd-postgres</a:t>
            </a:r>
            <a:r>
              <a:rPr lang="en-US" sz="500" dirty="0">
                <a:solidFill>
                  <a:srgbClr val="800000"/>
                </a:solidFill>
                <a:latin typeface="Consolas"/>
              </a:rPr>
              <a:t>/</a:t>
            </a:r>
            <a:r>
              <a:rPr lang="en-US" sz="500" dirty="0" err="1">
                <a:solidFill>
                  <a:srgbClr val="800000"/>
                </a:solidFill>
                <a:latin typeface="Consolas"/>
              </a:rPr>
              <a:t>collectd</a:t>
            </a:r>
            <a:r>
              <a:rPr lang="en-US" sz="500" dirty="0">
                <a:solidFill>
                  <a:srgbClr val="800000"/>
                </a:solidFill>
                <a:latin typeface="Consolas"/>
              </a:rPr>
              <a:t>/</a:t>
            </a:r>
            <a:r>
              <a:rPr lang="en-US" sz="500" dirty="0" err="1">
                <a:solidFill>
                  <a:srgbClr val="800000"/>
                </a:solidFill>
                <a:latin typeface="Consolas"/>
              </a:rPr>
              <a:t>postgresql_default.conf</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smtClean="0">
                <a:solidFill>
                  <a:srgbClr val="000000"/>
                </a:solidFill>
                <a:latin typeface="Consolas"/>
              </a:rPr>
              <a:t>Include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collectd-postgres</a:t>
            </a:r>
            <a:r>
              <a:rPr lang="en-US" sz="500" dirty="0">
                <a:solidFill>
                  <a:srgbClr val="800000"/>
                </a:solidFill>
                <a:latin typeface="Consolas"/>
              </a:rPr>
              <a:t>/</a:t>
            </a:r>
            <a:r>
              <a:rPr lang="en-US" sz="500" dirty="0" err="1">
                <a:solidFill>
                  <a:srgbClr val="800000"/>
                </a:solidFill>
                <a:latin typeface="Consolas"/>
              </a:rPr>
              <a:t>etc</a:t>
            </a:r>
            <a:r>
              <a:rPr lang="en-US" sz="500" dirty="0">
                <a:solidFill>
                  <a:srgbClr val="800000"/>
                </a:solidFill>
                <a:latin typeface="Consolas"/>
              </a:rPr>
              <a:t>/</a:t>
            </a:r>
            <a:r>
              <a:rPr lang="en-US" sz="500" dirty="0" err="1">
                <a:solidFill>
                  <a:srgbClr val="800000"/>
                </a:solidFill>
                <a:latin typeface="Consolas"/>
              </a:rPr>
              <a:t>conf.d</a:t>
            </a:r>
            <a:r>
              <a:rPr lang="en-US" sz="500" dirty="0">
                <a:solidFill>
                  <a:srgbClr val="800000"/>
                </a:solidFill>
                <a:latin typeface="Consolas"/>
              </a:rPr>
              <a:t>/</a:t>
            </a:r>
            <a:r>
              <a:rPr lang="en-US" sz="500" dirty="0" err="1">
                <a:solidFill>
                  <a:srgbClr val="800000"/>
                </a:solidFill>
                <a:latin typeface="Consolas"/>
              </a:rPr>
              <a:t>postgresql.conf</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Include </a:t>
            </a:r>
            <a:r>
              <a:rPr lang="en-US" sz="500" dirty="0">
                <a:solidFill>
                  <a:srgbClr val="800000"/>
                </a:solidFill>
                <a:latin typeface="Consolas"/>
              </a:rPr>
              <a:t>"/</a:t>
            </a:r>
            <a:r>
              <a:rPr lang="en-US" sz="500" dirty="0" err="1">
                <a:solidFill>
                  <a:srgbClr val="800000"/>
                </a:solidFill>
                <a:latin typeface="Consolas"/>
              </a:rPr>
              <a:t>usr</a:t>
            </a:r>
            <a:r>
              <a:rPr lang="en-US" sz="500" dirty="0">
                <a:solidFill>
                  <a:srgbClr val="800000"/>
                </a:solidFill>
                <a:latin typeface="Consolas"/>
              </a:rPr>
              <a:t>/local/</a:t>
            </a:r>
            <a:r>
              <a:rPr lang="en-US" sz="500" dirty="0" err="1">
                <a:solidFill>
                  <a:srgbClr val="800000"/>
                </a:solidFill>
                <a:latin typeface="Consolas"/>
              </a:rPr>
              <a:t>collectd-postgres</a:t>
            </a:r>
            <a:r>
              <a:rPr lang="en-US" sz="500" dirty="0">
                <a:solidFill>
                  <a:srgbClr val="800000"/>
                </a:solidFill>
                <a:latin typeface="Consolas"/>
              </a:rPr>
              <a:t>/</a:t>
            </a:r>
            <a:r>
              <a:rPr lang="en-US" sz="500" dirty="0" err="1">
                <a:solidFill>
                  <a:srgbClr val="800000"/>
                </a:solidFill>
                <a:latin typeface="Consolas"/>
              </a:rPr>
              <a:t>etc</a:t>
            </a:r>
            <a:r>
              <a:rPr lang="en-US" sz="500" dirty="0">
                <a:solidFill>
                  <a:srgbClr val="800000"/>
                </a:solidFill>
                <a:latin typeface="Consolas"/>
              </a:rPr>
              <a:t>/</a:t>
            </a:r>
            <a:r>
              <a:rPr lang="en-US" sz="500" dirty="0" err="1">
                <a:solidFill>
                  <a:srgbClr val="800000"/>
                </a:solidFill>
                <a:latin typeface="Consolas"/>
              </a:rPr>
              <a:t>conf.d</a:t>
            </a:r>
            <a:r>
              <a:rPr lang="en-US" sz="500" dirty="0">
                <a:solidFill>
                  <a:srgbClr val="800000"/>
                </a:solidFill>
                <a:latin typeface="Consolas"/>
              </a:rPr>
              <a:t>/</a:t>
            </a:r>
            <a:r>
              <a:rPr lang="en-US" sz="500" dirty="0" err="1">
                <a:solidFill>
                  <a:srgbClr val="800000"/>
                </a:solidFill>
                <a:latin typeface="Consolas"/>
              </a:rPr>
              <a:t>syslog.conf</a:t>
            </a:r>
            <a:r>
              <a:rPr lang="en-US" sz="500" dirty="0">
                <a:solidFill>
                  <a:srgbClr val="800000"/>
                </a:solidFill>
                <a:latin typeface="Consolas"/>
              </a:rPr>
              <a:t>"</a:t>
            </a:r>
            <a:r>
              <a:rPr lang="en-US" sz="500" dirty="0">
                <a:solidFill>
                  <a:srgbClr val="000000"/>
                </a:solidFill>
                <a:latin typeface="Consolas"/>
              </a:rPr>
              <a:t> </a:t>
            </a: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18</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1048553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Graphite</a:t>
            </a:r>
            <a:endParaRPr lang="en-US" dirty="0"/>
          </a:p>
        </p:txBody>
      </p:sp>
      <p:sp>
        <p:nvSpPr>
          <p:cNvPr id="3" name="Content Placeholder 2"/>
          <p:cNvSpPr>
            <a:spLocks noGrp="1"/>
          </p:cNvSpPr>
          <p:nvPr>
            <p:ph sz="quarter" idx="13"/>
          </p:nvPr>
        </p:nvSpPr>
        <p:spPr>
          <a:xfrm>
            <a:off x="457200" y="1485900"/>
            <a:ext cx="3352800" cy="3448050"/>
          </a:xfrm>
        </p:spPr>
        <p:txBody>
          <a:bodyPr>
            <a:normAutofit/>
          </a:bodyPr>
          <a:lstStyle/>
          <a:p>
            <a:r>
              <a:rPr lang="en-US" dirty="0" smtClean="0"/>
              <a:t>After you reload/start </a:t>
            </a:r>
            <a:r>
              <a:rPr lang="en-US" dirty="0" err="1" smtClean="0"/>
              <a:t>collectd</a:t>
            </a:r>
            <a:r>
              <a:rPr lang="en-US" dirty="0" smtClean="0"/>
              <a:t> you will need to wait a few minutes to the data to appear and be ready to use. Go to your graphite server and select your data to graph. In this example they can be found in:</a:t>
            </a:r>
          </a:p>
          <a:p>
            <a:pPr lvl="1"/>
            <a:r>
              <a:rPr lang="en-US" dirty="0" smtClean="0"/>
              <a:t>Metrics -&gt; servers -&gt; virtual -&gt; </a:t>
            </a:r>
            <a:r>
              <a:rPr lang="en-US" dirty="0" err="1" smtClean="0"/>
              <a:t>sqltest</a:t>
            </a:r>
            <a:r>
              <a:rPr lang="en-US" dirty="0" smtClean="0"/>
              <a:t>-a -&gt; </a:t>
            </a:r>
            <a:r>
              <a:rPr lang="en-US" dirty="0" err="1" smtClean="0"/>
              <a:t>postgresql</a:t>
            </a:r>
            <a:r>
              <a:rPr lang="en-US" dirty="0" smtClean="0"/>
              <a:t>-</a:t>
            </a:r>
            <a:r>
              <a:rPr lang="en-US" dirty="0" err="1" smtClean="0"/>
              <a:t>sqltest</a:t>
            </a:r>
            <a:r>
              <a:rPr lang="en-US" dirty="0" smtClean="0"/>
              <a:t>-a -&gt; </a:t>
            </a:r>
            <a:r>
              <a:rPr lang="en-US" dirty="0" err="1" smtClean="0"/>
              <a:t>pg_connections</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19</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4513" y="727801"/>
            <a:ext cx="5143500" cy="2148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6263" y="2876550"/>
            <a:ext cx="25717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4513" y="2876550"/>
            <a:ext cx="25717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8318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Database Size</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20</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656812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types.postgres.db</a:t>
            </a:r>
            <a:endParaRPr lang="en-US" dirty="0"/>
          </a:p>
        </p:txBody>
      </p:sp>
      <p:sp>
        <p:nvSpPr>
          <p:cNvPr id="3" name="Content Placeholder 2"/>
          <p:cNvSpPr>
            <a:spLocks noGrp="1"/>
          </p:cNvSpPr>
          <p:nvPr>
            <p:ph sz="quarter" idx="13"/>
          </p:nvPr>
        </p:nvSpPr>
        <p:spPr/>
        <p:txBody>
          <a:bodyPr/>
          <a:lstStyle/>
          <a:p>
            <a:r>
              <a:rPr lang="en-US" dirty="0"/>
              <a:t>We need to </a:t>
            </a:r>
            <a:r>
              <a:rPr lang="en-US" dirty="0" smtClean="0"/>
              <a:t>add to the </a:t>
            </a:r>
            <a:r>
              <a:rPr lang="en-US" dirty="0"/>
              <a:t>the </a:t>
            </a:r>
            <a:r>
              <a:rPr lang="en-US" dirty="0" err="1"/>
              <a:t>collectd</a:t>
            </a:r>
            <a:r>
              <a:rPr lang="en-US" dirty="0"/>
              <a:t>/</a:t>
            </a:r>
            <a:r>
              <a:rPr lang="en-US" dirty="0" err="1"/>
              <a:t>types.postgres.db</a:t>
            </a:r>
            <a:r>
              <a:rPr lang="en-US" dirty="0"/>
              <a:t> in the </a:t>
            </a:r>
            <a:r>
              <a:rPr lang="en-US" dirty="0" err="1"/>
              <a:t>collectd</a:t>
            </a:r>
            <a:r>
              <a:rPr lang="en-US" dirty="0"/>
              <a:t> </a:t>
            </a:r>
            <a:r>
              <a:rPr lang="en-US" dirty="0" smtClean="0"/>
              <a:t>directory.</a:t>
            </a:r>
          </a:p>
          <a:p>
            <a:r>
              <a:rPr lang="en-US" dirty="0" smtClean="0"/>
              <a:t>This </a:t>
            </a:r>
            <a:r>
              <a:rPr lang="en-US" dirty="0"/>
              <a:t>is where we </a:t>
            </a:r>
            <a:r>
              <a:rPr lang="en-US" dirty="0" smtClean="0"/>
              <a:t>have previously defined </a:t>
            </a:r>
            <a:r>
              <a:rPr lang="en-US" dirty="0"/>
              <a:t>custom types for the data we will be collecting.</a:t>
            </a:r>
          </a:p>
          <a:p>
            <a:endParaRPr lang="en-US" dirty="0"/>
          </a:p>
        </p:txBody>
      </p:sp>
      <p:sp>
        <p:nvSpPr>
          <p:cNvPr id="4" name="Content Placeholder 3"/>
          <p:cNvSpPr>
            <a:spLocks noGrp="1"/>
          </p:cNvSpPr>
          <p:nvPr>
            <p:ph sz="quarter" idx="14"/>
          </p:nvPr>
        </p:nvSpPr>
        <p:spPr/>
        <p:txBody>
          <a:bodyPr>
            <a:normAutofit/>
          </a:bodyPr>
          <a:lstStyle/>
          <a:p>
            <a:pPr marL="0" indent="0">
              <a:buNone/>
            </a:pPr>
            <a:r>
              <a:rPr lang="en-US" sz="900" dirty="0" err="1" smtClean="0">
                <a:solidFill>
                  <a:srgbClr val="000000"/>
                </a:solidFill>
                <a:latin typeface="Consolas"/>
              </a:rPr>
              <a:t>pg_databases</a:t>
            </a:r>
            <a:r>
              <a:rPr lang="en-US" sz="900" dirty="0" smtClean="0">
                <a:solidFill>
                  <a:srgbClr val="000000"/>
                </a:solidFill>
                <a:latin typeface="Consolas"/>
              </a:rPr>
              <a:t> </a:t>
            </a:r>
            <a:r>
              <a:rPr lang="en-US" sz="900" dirty="0" smtClean="0">
                <a:solidFill>
                  <a:srgbClr val="008080"/>
                </a:solidFill>
                <a:latin typeface="Consolas"/>
              </a:rPr>
              <a:t>size:gauge:</a:t>
            </a:r>
            <a:r>
              <a:rPr lang="en-US" sz="900" dirty="0" smtClean="0">
                <a:solidFill>
                  <a:srgbClr val="800080"/>
                </a:solidFill>
                <a:latin typeface="Consolas"/>
              </a:rPr>
              <a:t>0</a:t>
            </a:r>
            <a:r>
              <a:rPr lang="en-US" sz="900" dirty="0" smtClean="0">
                <a:solidFill>
                  <a:srgbClr val="000000"/>
                </a:solidFill>
                <a:latin typeface="Consolas"/>
              </a:rPr>
              <a:t>:U</a:t>
            </a:r>
            <a:endParaRPr lang="en-US" sz="900" dirty="0"/>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21</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643591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3" name="Content Placeholder 2"/>
          <p:cNvSpPr>
            <a:spLocks noGrp="1"/>
          </p:cNvSpPr>
          <p:nvPr>
            <p:ph sz="quarter" idx="13"/>
          </p:nvPr>
        </p:nvSpPr>
        <p:spPr/>
        <p:txBody>
          <a:bodyPr/>
          <a:lstStyle/>
          <a:p>
            <a:r>
              <a:rPr lang="en-US" dirty="0" smtClean="0"/>
              <a:t>Here we add code to the </a:t>
            </a:r>
            <a:r>
              <a:rPr lang="en-US" dirty="0" err="1" smtClean="0"/>
              <a:t>postgresql.conf</a:t>
            </a:r>
            <a:r>
              <a:rPr lang="en-US" dirty="0" smtClean="0"/>
              <a:t> file to collect the current database size for every database. In our case, we want to exclude our temporary database that have random names that change daily. These would clog up graphite if we were to report them.</a:t>
            </a:r>
            <a:endParaRPr lang="en-US" dirty="0"/>
          </a:p>
        </p:txBody>
      </p:sp>
      <p:sp>
        <p:nvSpPr>
          <p:cNvPr id="4" name="Content Placeholder 3"/>
          <p:cNvSpPr>
            <a:spLocks noGrp="1"/>
          </p:cNvSpPr>
          <p:nvPr>
            <p:ph sz="quarter" idx="14"/>
          </p:nvPr>
        </p:nvSpPr>
        <p:spPr/>
        <p:txBody>
          <a:bodyPr>
            <a:normAutofit fontScale="55000" lnSpcReduction="20000"/>
          </a:bodyPr>
          <a:lstStyle/>
          <a:p>
            <a:pPr marL="0" indent="0">
              <a:buNone/>
            </a:pPr>
            <a:r>
              <a:rPr lang="en-US" dirty="0"/>
              <a:t> </a:t>
            </a:r>
            <a:r>
              <a:rPr lang="en-US" sz="2100" dirty="0">
                <a:solidFill>
                  <a:srgbClr val="0000FF"/>
                </a:solidFill>
                <a:latin typeface="Consolas"/>
              </a:rPr>
              <a:t>&lt;</a:t>
            </a:r>
            <a:r>
              <a:rPr lang="en-US" sz="2100" dirty="0">
                <a:solidFill>
                  <a:srgbClr val="800000"/>
                </a:solidFill>
                <a:latin typeface="Consolas"/>
              </a:rPr>
              <a:t>Query </a:t>
            </a:r>
            <a:r>
              <a:rPr lang="en-US" sz="2100" dirty="0" err="1">
                <a:solidFill>
                  <a:srgbClr val="FF0000"/>
                </a:solidFill>
                <a:latin typeface="Consolas"/>
              </a:rPr>
              <a:t>database_size</a:t>
            </a:r>
            <a:r>
              <a:rPr lang="en-US" sz="2100" dirty="0">
                <a:solidFill>
                  <a:srgbClr val="0000FF"/>
                </a:solidFill>
                <a:latin typeface="Consolas"/>
              </a:rPr>
              <a:t>&gt;</a:t>
            </a:r>
            <a:r>
              <a:rPr lang="en-US" sz="2100" dirty="0">
                <a:solidFill>
                  <a:srgbClr val="000000"/>
                </a:solidFill>
                <a:latin typeface="Consolas"/>
              </a:rPr>
              <a:t> </a:t>
            </a:r>
            <a:br>
              <a:rPr lang="en-US" sz="2100" dirty="0">
                <a:solidFill>
                  <a:srgbClr val="000000"/>
                </a:solidFill>
                <a:latin typeface="Consolas"/>
              </a:rPr>
            </a:br>
            <a:r>
              <a:rPr lang="en-US" sz="2100" dirty="0">
                <a:solidFill>
                  <a:srgbClr val="000000"/>
                </a:solidFill>
                <a:latin typeface="Consolas"/>
              </a:rPr>
              <a:t>    Statement </a:t>
            </a:r>
            <a:r>
              <a:rPr lang="en-US" sz="2100" dirty="0" smtClean="0">
                <a:solidFill>
                  <a:srgbClr val="000000"/>
                </a:solidFill>
                <a:latin typeface="Consolas"/>
              </a:rPr>
              <a:t>"</a:t>
            </a:r>
            <a:r>
              <a:rPr lang="en-US" sz="2200" dirty="0">
                <a:solidFill>
                  <a:srgbClr val="0000FF"/>
                </a:solidFill>
                <a:latin typeface="Consolas"/>
              </a:rPr>
              <a:t>SELECT</a:t>
            </a:r>
            <a:r>
              <a:rPr lang="en-US" sz="2200" dirty="0">
                <a:solidFill>
                  <a:srgbClr val="000000"/>
                </a:solidFill>
                <a:latin typeface="Consolas"/>
              </a:rPr>
              <a:t> </a:t>
            </a:r>
            <a:r>
              <a:rPr lang="en-US" sz="2200" dirty="0" err="1">
                <a:solidFill>
                  <a:srgbClr val="000000"/>
                </a:solidFill>
                <a:latin typeface="Consolas"/>
              </a:rPr>
              <a:t>pg_database.datname</a:t>
            </a:r>
            <a:r>
              <a:rPr lang="en-US" sz="2200" dirty="0">
                <a:solidFill>
                  <a:srgbClr val="000000"/>
                </a:solidFill>
                <a:latin typeface="Consolas"/>
              </a:rPr>
              <a:t> </a:t>
            </a:r>
            <a:r>
              <a:rPr lang="en-US" sz="2200" dirty="0">
                <a:solidFill>
                  <a:srgbClr val="0000FF"/>
                </a:solidFill>
                <a:latin typeface="Consolas"/>
              </a:rPr>
              <a:t>AS</a:t>
            </a:r>
            <a:r>
              <a:rPr lang="en-US" sz="2200" dirty="0">
                <a:solidFill>
                  <a:srgbClr val="000000"/>
                </a:solidFill>
                <a:latin typeface="Consolas"/>
              </a:rPr>
              <a:t> </a:t>
            </a:r>
            <a:r>
              <a:rPr lang="en-US" sz="2200" dirty="0">
                <a:solidFill>
                  <a:srgbClr val="0000FF"/>
                </a:solidFill>
                <a:latin typeface="Consolas"/>
              </a:rPr>
              <a:t>database</a:t>
            </a:r>
            <a:r>
              <a:rPr lang="en-US" sz="2200" dirty="0">
                <a:solidFill>
                  <a:srgbClr val="000000"/>
                </a:solidFill>
                <a:latin typeface="Consolas"/>
              </a:rPr>
              <a:t>, </a:t>
            </a:r>
            <a:r>
              <a:rPr lang="en-US" sz="2200" dirty="0" err="1">
                <a:solidFill>
                  <a:srgbClr val="000000"/>
                </a:solidFill>
                <a:latin typeface="Consolas"/>
              </a:rPr>
              <a:t>pg_database_size</a:t>
            </a:r>
            <a:r>
              <a:rPr lang="en-US" sz="2200" dirty="0">
                <a:solidFill>
                  <a:srgbClr val="000000"/>
                </a:solidFill>
                <a:latin typeface="Consolas"/>
              </a:rPr>
              <a:t>(</a:t>
            </a:r>
            <a:r>
              <a:rPr lang="en-US" sz="2200" dirty="0" err="1">
                <a:solidFill>
                  <a:srgbClr val="000000"/>
                </a:solidFill>
                <a:latin typeface="Consolas"/>
              </a:rPr>
              <a:t>pg_database.oid</a:t>
            </a:r>
            <a:r>
              <a:rPr lang="en-US" sz="2200" dirty="0">
                <a:solidFill>
                  <a:srgbClr val="000000"/>
                </a:solidFill>
                <a:latin typeface="Consolas"/>
              </a:rPr>
              <a:t>) </a:t>
            </a:r>
            <a:r>
              <a:rPr lang="en-US" sz="2200" dirty="0">
                <a:solidFill>
                  <a:srgbClr val="0000FF"/>
                </a:solidFill>
                <a:latin typeface="Consolas"/>
              </a:rPr>
              <a:t>AS</a:t>
            </a:r>
            <a:r>
              <a:rPr lang="en-US" sz="2200" dirty="0">
                <a:solidFill>
                  <a:srgbClr val="000000"/>
                </a:solidFill>
                <a:latin typeface="Consolas"/>
              </a:rPr>
              <a:t> size </a:t>
            </a:r>
            <a:r>
              <a:rPr lang="en-US" sz="2200" dirty="0">
                <a:solidFill>
                  <a:srgbClr val="0000FF"/>
                </a:solidFill>
                <a:latin typeface="Consolas"/>
              </a:rPr>
              <a:t>FROM</a:t>
            </a:r>
            <a:r>
              <a:rPr lang="en-US" sz="2200" dirty="0">
                <a:solidFill>
                  <a:srgbClr val="000000"/>
                </a:solidFill>
                <a:latin typeface="Consolas"/>
              </a:rPr>
              <a:t> </a:t>
            </a:r>
            <a:r>
              <a:rPr lang="en-US" sz="2200" dirty="0" err="1">
                <a:solidFill>
                  <a:srgbClr val="000000"/>
                </a:solidFill>
                <a:latin typeface="Consolas"/>
              </a:rPr>
              <a:t>pg_database</a:t>
            </a:r>
            <a:r>
              <a:rPr lang="en-US" sz="2200" dirty="0">
                <a:solidFill>
                  <a:srgbClr val="000000"/>
                </a:solidFill>
                <a:latin typeface="Consolas"/>
              </a:rPr>
              <a:t> </a:t>
            </a:r>
            <a:r>
              <a:rPr lang="en-US" sz="2200" dirty="0">
                <a:solidFill>
                  <a:srgbClr val="0000FF"/>
                </a:solidFill>
                <a:latin typeface="Consolas"/>
              </a:rPr>
              <a:t>WHERE</a:t>
            </a:r>
            <a:r>
              <a:rPr lang="en-US" sz="2200" dirty="0">
                <a:solidFill>
                  <a:srgbClr val="000000"/>
                </a:solidFill>
                <a:latin typeface="Consolas"/>
              </a:rPr>
              <a:t> </a:t>
            </a:r>
            <a:r>
              <a:rPr lang="en-US" sz="2200" dirty="0" err="1">
                <a:solidFill>
                  <a:srgbClr val="000000"/>
                </a:solidFill>
                <a:latin typeface="Consolas"/>
              </a:rPr>
              <a:t>datname</a:t>
            </a:r>
            <a:r>
              <a:rPr lang="en-US" sz="2200" dirty="0">
                <a:solidFill>
                  <a:srgbClr val="000000"/>
                </a:solidFill>
                <a:latin typeface="Consolas"/>
              </a:rPr>
              <a:t> </a:t>
            </a:r>
            <a:r>
              <a:rPr lang="en-US" sz="2200" dirty="0">
                <a:solidFill>
                  <a:srgbClr val="808080"/>
                </a:solidFill>
                <a:latin typeface="Consolas"/>
              </a:rPr>
              <a:t>NOT</a:t>
            </a:r>
            <a:r>
              <a:rPr lang="en-US" sz="2200" dirty="0">
                <a:solidFill>
                  <a:srgbClr val="000000"/>
                </a:solidFill>
                <a:latin typeface="Consolas"/>
              </a:rPr>
              <a:t> </a:t>
            </a:r>
            <a:r>
              <a:rPr lang="en-US" sz="2200" dirty="0">
                <a:solidFill>
                  <a:srgbClr val="808080"/>
                </a:solidFill>
                <a:latin typeface="Consolas"/>
              </a:rPr>
              <a:t>LIKE</a:t>
            </a:r>
            <a:r>
              <a:rPr lang="en-US" sz="2200" dirty="0">
                <a:solidFill>
                  <a:srgbClr val="000000"/>
                </a:solidFill>
                <a:latin typeface="Consolas"/>
              </a:rPr>
              <a:t> </a:t>
            </a:r>
            <a:r>
              <a:rPr lang="en-US" sz="2200" dirty="0">
                <a:solidFill>
                  <a:srgbClr val="FF0000"/>
                </a:solidFill>
                <a:latin typeface="Consolas"/>
              </a:rPr>
              <a:t>'</a:t>
            </a:r>
            <a:r>
              <a:rPr lang="en-US" sz="2200" dirty="0" err="1">
                <a:solidFill>
                  <a:srgbClr val="FF0000"/>
                </a:solidFill>
                <a:latin typeface="Consolas"/>
              </a:rPr>
              <a:t>tmp</a:t>
            </a:r>
            <a:r>
              <a:rPr lang="en-US" sz="2200" dirty="0">
                <a:solidFill>
                  <a:srgbClr val="FF0000"/>
                </a:solidFill>
                <a:latin typeface="Consolas"/>
              </a:rPr>
              <a:t>_%'</a:t>
            </a:r>
            <a:r>
              <a:rPr lang="en-US" sz="2200" dirty="0">
                <a:solidFill>
                  <a:srgbClr val="000000"/>
                </a:solidFill>
                <a:latin typeface="Consolas"/>
              </a:rPr>
              <a:t> </a:t>
            </a:r>
            <a:r>
              <a:rPr lang="en-US" sz="2200" dirty="0">
                <a:solidFill>
                  <a:srgbClr val="0000FF"/>
                </a:solidFill>
                <a:latin typeface="Consolas"/>
              </a:rPr>
              <a:t>ORDER</a:t>
            </a:r>
            <a:r>
              <a:rPr lang="en-US" sz="2200" dirty="0">
                <a:solidFill>
                  <a:srgbClr val="000000"/>
                </a:solidFill>
                <a:latin typeface="Consolas"/>
              </a:rPr>
              <a:t> </a:t>
            </a:r>
            <a:r>
              <a:rPr lang="en-US" sz="2200" dirty="0">
                <a:solidFill>
                  <a:srgbClr val="0000FF"/>
                </a:solidFill>
                <a:latin typeface="Consolas"/>
              </a:rPr>
              <a:t>BY</a:t>
            </a:r>
            <a:r>
              <a:rPr lang="en-US" sz="2200" dirty="0">
                <a:solidFill>
                  <a:srgbClr val="000000"/>
                </a:solidFill>
                <a:latin typeface="Consolas"/>
              </a:rPr>
              <a:t> </a:t>
            </a:r>
            <a:r>
              <a:rPr lang="en-US" sz="2200" dirty="0" err="1">
                <a:solidFill>
                  <a:srgbClr val="000000"/>
                </a:solidFill>
                <a:latin typeface="Consolas"/>
              </a:rPr>
              <a:t>pg_database.datname</a:t>
            </a:r>
            <a:r>
              <a:rPr lang="en-US" sz="2200" dirty="0" smtClean="0">
                <a:solidFill>
                  <a:srgbClr val="000000"/>
                </a:solidFill>
                <a:latin typeface="Consolas"/>
              </a:rPr>
              <a:t>;</a:t>
            </a:r>
            <a:r>
              <a:rPr lang="en-US" sz="2100" dirty="0" smtClean="0">
                <a:solidFill>
                  <a:srgbClr val="000000"/>
                </a:solidFill>
                <a:latin typeface="Consolas"/>
              </a:rPr>
              <a:t>" </a:t>
            </a:r>
            <a:r>
              <a:rPr lang="en-US" sz="2100" dirty="0">
                <a:solidFill>
                  <a:srgbClr val="000000"/>
                </a:solidFill>
                <a:latin typeface="Consolas"/>
              </a:rPr>
              <a:t/>
            </a:r>
            <a:br>
              <a:rPr lang="en-US" sz="2100" dirty="0">
                <a:solidFill>
                  <a:srgbClr val="000000"/>
                </a:solidFill>
                <a:latin typeface="Consolas"/>
              </a:rPr>
            </a:br>
            <a:r>
              <a:rPr lang="en-US" sz="2100" dirty="0">
                <a:solidFill>
                  <a:srgbClr val="000000"/>
                </a:solidFill>
                <a:latin typeface="Consolas"/>
              </a:rPr>
              <a:t>    </a:t>
            </a:r>
            <a:r>
              <a:rPr lang="en-US" sz="2100" dirty="0">
                <a:solidFill>
                  <a:srgbClr val="0000FF"/>
                </a:solidFill>
                <a:latin typeface="Consolas"/>
              </a:rPr>
              <a:t>&lt;</a:t>
            </a:r>
            <a:r>
              <a:rPr lang="en-US" sz="2100" dirty="0">
                <a:solidFill>
                  <a:srgbClr val="800000"/>
                </a:solidFill>
                <a:latin typeface="Consolas"/>
              </a:rPr>
              <a:t>Result</a:t>
            </a:r>
            <a:r>
              <a:rPr lang="en-US" sz="2100" dirty="0">
                <a:solidFill>
                  <a:srgbClr val="0000FF"/>
                </a:solidFill>
                <a:latin typeface="Consolas"/>
              </a:rPr>
              <a:t>&gt;</a:t>
            </a:r>
            <a:r>
              <a:rPr lang="en-US" sz="2100" dirty="0">
                <a:solidFill>
                  <a:srgbClr val="000000"/>
                </a:solidFill>
                <a:latin typeface="Consolas"/>
              </a:rPr>
              <a:t> </a:t>
            </a:r>
            <a:br>
              <a:rPr lang="en-US" sz="2100" dirty="0">
                <a:solidFill>
                  <a:srgbClr val="000000"/>
                </a:solidFill>
                <a:latin typeface="Consolas"/>
              </a:rPr>
            </a:br>
            <a:r>
              <a:rPr lang="en-US" sz="2100" dirty="0">
                <a:solidFill>
                  <a:srgbClr val="000000"/>
                </a:solidFill>
                <a:latin typeface="Consolas"/>
              </a:rPr>
              <a:t>      Type </a:t>
            </a:r>
            <a:r>
              <a:rPr lang="en-US" sz="2100" dirty="0" err="1">
                <a:solidFill>
                  <a:srgbClr val="000000"/>
                </a:solidFill>
                <a:latin typeface="Consolas"/>
              </a:rPr>
              <a:t>pg_databases</a:t>
            </a:r>
            <a:r>
              <a:rPr lang="en-US" sz="2100" dirty="0">
                <a:solidFill>
                  <a:srgbClr val="000000"/>
                </a:solidFill>
                <a:latin typeface="Consolas"/>
              </a:rPr>
              <a:t> </a:t>
            </a:r>
            <a:br>
              <a:rPr lang="en-US" sz="2100" dirty="0">
                <a:solidFill>
                  <a:srgbClr val="000000"/>
                </a:solidFill>
                <a:latin typeface="Consolas"/>
              </a:rPr>
            </a:br>
            <a:r>
              <a:rPr lang="en-US" sz="2100" dirty="0">
                <a:solidFill>
                  <a:srgbClr val="000000"/>
                </a:solidFill>
                <a:latin typeface="Consolas"/>
              </a:rPr>
              <a:t>      </a:t>
            </a:r>
            <a:r>
              <a:rPr lang="en-US" sz="2100" dirty="0" err="1">
                <a:solidFill>
                  <a:srgbClr val="000000"/>
                </a:solidFill>
                <a:latin typeface="Consolas"/>
              </a:rPr>
              <a:t>InstancesFrom</a:t>
            </a:r>
            <a:r>
              <a:rPr lang="en-US" sz="2100" dirty="0">
                <a:solidFill>
                  <a:srgbClr val="000000"/>
                </a:solidFill>
                <a:latin typeface="Consolas"/>
              </a:rPr>
              <a:t> "database" </a:t>
            </a:r>
            <a:br>
              <a:rPr lang="en-US" sz="2100" dirty="0">
                <a:solidFill>
                  <a:srgbClr val="000000"/>
                </a:solidFill>
                <a:latin typeface="Consolas"/>
              </a:rPr>
            </a:br>
            <a:r>
              <a:rPr lang="en-US" sz="2100" dirty="0">
                <a:solidFill>
                  <a:srgbClr val="000000"/>
                </a:solidFill>
                <a:latin typeface="Consolas"/>
              </a:rPr>
              <a:t>      </a:t>
            </a:r>
            <a:r>
              <a:rPr lang="en-US" sz="2100" dirty="0" err="1">
                <a:solidFill>
                  <a:srgbClr val="000000"/>
                </a:solidFill>
                <a:latin typeface="Consolas"/>
              </a:rPr>
              <a:t>ValuesFrom</a:t>
            </a:r>
            <a:r>
              <a:rPr lang="en-US" sz="2100" dirty="0">
                <a:solidFill>
                  <a:srgbClr val="000000"/>
                </a:solidFill>
                <a:latin typeface="Consolas"/>
              </a:rPr>
              <a:t> size </a:t>
            </a:r>
            <a:br>
              <a:rPr lang="en-US" sz="2100" dirty="0">
                <a:solidFill>
                  <a:srgbClr val="000000"/>
                </a:solidFill>
                <a:latin typeface="Consolas"/>
              </a:rPr>
            </a:br>
            <a:r>
              <a:rPr lang="en-US" sz="2100" dirty="0">
                <a:solidFill>
                  <a:srgbClr val="000000"/>
                </a:solidFill>
                <a:latin typeface="Consolas"/>
              </a:rPr>
              <a:t>    </a:t>
            </a:r>
            <a:r>
              <a:rPr lang="en-US" sz="2100" dirty="0">
                <a:solidFill>
                  <a:srgbClr val="0000FF"/>
                </a:solidFill>
                <a:latin typeface="Consolas"/>
              </a:rPr>
              <a:t>&lt;/</a:t>
            </a:r>
            <a:r>
              <a:rPr lang="en-US" sz="2100" dirty="0">
                <a:solidFill>
                  <a:srgbClr val="800000"/>
                </a:solidFill>
                <a:latin typeface="Consolas"/>
              </a:rPr>
              <a:t>Result</a:t>
            </a:r>
            <a:r>
              <a:rPr lang="en-US" sz="2100" dirty="0">
                <a:solidFill>
                  <a:srgbClr val="0000FF"/>
                </a:solidFill>
                <a:latin typeface="Consolas"/>
              </a:rPr>
              <a:t>&gt;</a:t>
            </a:r>
            <a:r>
              <a:rPr lang="en-US" sz="2100" dirty="0">
                <a:solidFill>
                  <a:srgbClr val="000000"/>
                </a:solidFill>
                <a:latin typeface="Consolas"/>
              </a:rPr>
              <a:t> </a:t>
            </a:r>
            <a:br>
              <a:rPr lang="en-US" sz="2100" dirty="0">
                <a:solidFill>
                  <a:srgbClr val="000000"/>
                </a:solidFill>
                <a:latin typeface="Consolas"/>
              </a:rPr>
            </a:br>
            <a:r>
              <a:rPr lang="en-US" sz="2100" dirty="0">
                <a:solidFill>
                  <a:srgbClr val="000000"/>
                </a:solidFill>
                <a:latin typeface="Consolas"/>
              </a:rPr>
              <a:t>  </a:t>
            </a:r>
            <a:r>
              <a:rPr lang="en-US" sz="2100" dirty="0">
                <a:solidFill>
                  <a:srgbClr val="0000FF"/>
                </a:solidFill>
                <a:latin typeface="Consolas"/>
              </a:rPr>
              <a:t>&lt;/</a:t>
            </a:r>
            <a:r>
              <a:rPr lang="en-US" sz="2100" dirty="0">
                <a:solidFill>
                  <a:srgbClr val="800000"/>
                </a:solidFill>
                <a:latin typeface="Consolas"/>
              </a:rPr>
              <a:t>Query</a:t>
            </a:r>
            <a:r>
              <a:rPr lang="en-US" sz="2100" dirty="0">
                <a:solidFill>
                  <a:srgbClr val="0000FF"/>
                </a:solidFill>
                <a:latin typeface="Consolas"/>
              </a:rPr>
              <a:t>&gt;</a:t>
            </a:r>
            <a:r>
              <a:rPr lang="en-US" sz="2100" dirty="0">
                <a:solidFill>
                  <a:srgbClr val="000000"/>
                </a:solidFill>
                <a:latin typeface="Consolas"/>
              </a:rPr>
              <a:t> </a:t>
            </a:r>
            <a:br>
              <a:rPr lang="en-US" sz="2100" dirty="0">
                <a:solidFill>
                  <a:srgbClr val="000000"/>
                </a:solidFill>
                <a:latin typeface="Consolas"/>
              </a:rPr>
            </a:br>
            <a:r>
              <a:rPr lang="en-US" sz="2100" dirty="0">
                <a:solidFill>
                  <a:srgbClr val="000000"/>
                </a:solidFill>
                <a:latin typeface="Consolas"/>
              </a:rPr>
              <a:t/>
            </a:r>
            <a:br>
              <a:rPr lang="en-US" sz="2100" dirty="0">
                <a:solidFill>
                  <a:srgbClr val="000000"/>
                </a:solidFill>
                <a:latin typeface="Consolas"/>
              </a:rPr>
            </a:br>
            <a:r>
              <a:rPr lang="en-US" dirty="0" smtClean="0">
                <a:solidFill>
                  <a:srgbClr val="0000FF"/>
                </a:solidFill>
                <a:latin typeface="Consolas"/>
              </a:rPr>
              <a:t>&lt;</a:t>
            </a:r>
            <a:r>
              <a:rPr lang="en-US" dirty="0">
                <a:solidFill>
                  <a:srgbClr val="800000"/>
                </a:solidFill>
                <a:latin typeface="Consolas"/>
              </a:rPr>
              <a:t>Database </a:t>
            </a:r>
            <a:r>
              <a:rPr lang="en-US" dirty="0" err="1">
                <a:solidFill>
                  <a:srgbClr val="FF0000"/>
                </a:solidFill>
                <a:latin typeface="Consolas"/>
              </a:rPr>
              <a:t>postgres</a:t>
            </a:r>
            <a:r>
              <a:rPr lang="en-US" dirty="0">
                <a:solidFill>
                  <a:srgbClr val="0000FF"/>
                </a:solidFill>
                <a:latin typeface="Consolas"/>
              </a:rPr>
              <a:t>&gt;</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Instance "</a:t>
            </a:r>
            <a:r>
              <a:rPr lang="en-US" dirty="0" err="1">
                <a:solidFill>
                  <a:srgbClr val="000000"/>
                </a:solidFill>
                <a:latin typeface="Consolas"/>
              </a:rPr>
              <a:t>sqltest</a:t>
            </a:r>
            <a:r>
              <a:rPr lang="en-US" dirty="0">
                <a:solidFill>
                  <a:srgbClr val="000000"/>
                </a:solidFill>
                <a:latin typeface="Consolas"/>
              </a:rPr>
              <a:t>-a" </a:t>
            </a:r>
            <a:br>
              <a:rPr lang="en-US" dirty="0">
                <a:solidFill>
                  <a:srgbClr val="000000"/>
                </a:solidFill>
                <a:latin typeface="Consolas"/>
              </a:rPr>
            </a:br>
            <a:r>
              <a:rPr lang="en-US" dirty="0">
                <a:solidFill>
                  <a:srgbClr val="000000"/>
                </a:solidFill>
                <a:latin typeface="Consolas"/>
              </a:rPr>
              <a:t>    Host "</a:t>
            </a:r>
            <a:r>
              <a:rPr lang="en-US" dirty="0" err="1">
                <a:solidFill>
                  <a:srgbClr val="000000"/>
                </a:solidFill>
                <a:latin typeface="Consolas"/>
              </a:rPr>
              <a:t>sqltest</a:t>
            </a:r>
            <a:r>
              <a:rPr lang="en-US" dirty="0">
                <a:solidFill>
                  <a:srgbClr val="000000"/>
                </a:solidFill>
                <a:latin typeface="Consolas"/>
              </a:rPr>
              <a:t>-a" </a:t>
            </a:r>
            <a:br>
              <a:rPr lang="en-US" dirty="0">
                <a:solidFill>
                  <a:srgbClr val="000000"/>
                </a:solidFill>
                <a:latin typeface="Consolas"/>
              </a:rPr>
            </a:br>
            <a:r>
              <a:rPr lang="en-US" dirty="0">
                <a:solidFill>
                  <a:srgbClr val="000000"/>
                </a:solidFill>
                <a:latin typeface="Consolas"/>
              </a:rPr>
              <a:t>    Port "5432" </a:t>
            </a:r>
            <a:br>
              <a:rPr lang="en-US" dirty="0">
                <a:solidFill>
                  <a:srgbClr val="000000"/>
                </a:solidFill>
                <a:latin typeface="Consolas"/>
              </a:rPr>
            </a:br>
            <a:r>
              <a:rPr lang="en-US" dirty="0">
                <a:solidFill>
                  <a:srgbClr val="000000"/>
                </a:solidFill>
                <a:latin typeface="Consolas"/>
              </a:rPr>
              <a:t>    User "</a:t>
            </a:r>
            <a:r>
              <a:rPr lang="en-US" dirty="0" err="1">
                <a:solidFill>
                  <a:srgbClr val="000000"/>
                </a:solidFill>
                <a:latin typeface="Consolas"/>
              </a:rPr>
              <a:t>postgres</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Query </a:t>
            </a:r>
            <a:r>
              <a:rPr lang="en-US" dirty="0" err="1" smtClean="0">
                <a:solidFill>
                  <a:srgbClr val="000000"/>
                </a:solidFill>
                <a:latin typeface="Consolas"/>
              </a:rPr>
              <a:t>database_size</a:t>
            </a:r>
            <a:r>
              <a:rPr lang="en-US" dirty="0" smtClean="0">
                <a:solidFill>
                  <a:srgbClr val="000000"/>
                </a:solidFill>
                <a:latin typeface="Consolas"/>
              </a:rPr>
              <a:t> </a:t>
            </a:r>
            <a:r>
              <a:rPr lang="en-US" dirty="0">
                <a:solidFill>
                  <a:srgbClr val="000000"/>
                </a:solidFill>
                <a:latin typeface="Consolas"/>
              </a:rPr>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&lt;/</a:t>
            </a:r>
            <a:r>
              <a:rPr lang="en-US" dirty="0">
                <a:solidFill>
                  <a:srgbClr val="800000"/>
                </a:solidFill>
                <a:latin typeface="Consolas"/>
              </a:rPr>
              <a:t>Database</a:t>
            </a:r>
            <a:r>
              <a:rPr lang="en-US" dirty="0">
                <a:solidFill>
                  <a:srgbClr val="0000FF"/>
                </a:solidFill>
                <a:latin typeface="Consolas"/>
              </a:rPr>
              <a:t>&gt;</a:t>
            </a:r>
            <a:r>
              <a:rPr lang="en-US" dirty="0">
                <a:solidFill>
                  <a:srgbClr val="000000"/>
                </a:solidFill>
                <a:latin typeface="Consolas"/>
              </a:rPr>
              <a:t/>
            </a:r>
            <a:br>
              <a:rPr lang="en-US" dirty="0">
                <a:solidFill>
                  <a:srgbClr val="000000"/>
                </a:solidFill>
                <a:latin typeface="Consolas"/>
              </a:rPr>
            </a:br>
            <a:r>
              <a:rPr lang="en-US" dirty="0">
                <a:solidFill>
                  <a:srgbClr val="0000FF"/>
                </a:solidFill>
                <a:latin typeface="Consolas"/>
              </a:rPr>
              <a:t>&lt;/</a:t>
            </a:r>
            <a:r>
              <a:rPr lang="en-US" dirty="0">
                <a:solidFill>
                  <a:srgbClr val="800000"/>
                </a:solidFill>
                <a:latin typeface="Consolas"/>
              </a:rPr>
              <a:t>Plugin</a:t>
            </a:r>
            <a:r>
              <a:rPr lang="en-US" dirty="0">
                <a:solidFill>
                  <a:srgbClr val="0000FF"/>
                </a:solidFill>
                <a:latin typeface="Consolas"/>
              </a:rPr>
              <a:t>&gt;</a:t>
            </a:r>
            <a:r>
              <a:rPr lang="en-US" dirty="0">
                <a:solidFill>
                  <a:srgbClr val="000000"/>
                </a:solidFill>
                <a:latin typeface="Consolas"/>
              </a:rPr>
              <a:t> </a:t>
            </a:r>
            <a:endParaRPr lang="en-US" dirty="0">
              <a:latin typeface="Consolas"/>
            </a:endParaRPr>
          </a:p>
          <a:p>
            <a:pPr marL="0" indent="0">
              <a:buNone/>
            </a:pPr>
            <a:endParaRPr lang="en-US" dirty="0"/>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22</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4057756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Size vs Disk Used</a:t>
            </a:r>
            <a:endParaRPr lang="en-US" dirty="0"/>
          </a:p>
        </p:txBody>
      </p:sp>
      <p:sp>
        <p:nvSpPr>
          <p:cNvPr id="3" name="Content Placeholder 2"/>
          <p:cNvSpPr>
            <a:spLocks noGrp="1"/>
          </p:cNvSpPr>
          <p:nvPr>
            <p:ph sz="quarter" idx="13"/>
          </p:nvPr>
        </p:nvSpPr>
        <p:spPr>
          <a:xfrm>
            <a:off x="457200" y="3181350"/>
            <a:ext cx="4038600" cy="1390650"/>
          </a:xfrm>
        </p:spPr>
        <p:txBody>
          <a:bodyPr>
            <a:normAutofit fontScale="92500" lnSpcReduction="20000"/>
          </a:bodyPr>
          <a:lstStyle/>
          <a:p>
            <a:pPr marL="0" indent="0">
              <a:buNone/>
            </a:pP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"title"</a:t>
            </a:r>
            <a:r>
              <a:rPr lang="en-US" sz="800" dirty="0">
                <a:solidFill>
                  <a:srgbClr val="000000"/>
                </a:solidFill>
                <a:latin typeface="Consolas"/>
              </a:rPr>
              <a:t>: </a:t>
            </a:r>
            <a:r>
              <a:rPr lang="en-US" sz="800" dirty="0">
                <a:solidFill>
                  <a:srgbClr val="800000"/>
                </a:solidFill>
                <a:latin typeface="Consolas"/>
              </a:rPr>
              <a:t>"Database Size"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"target"</a:t>
            </a: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"alias(</a:t>
            </a:r>
            <a:r>
              <a:rPr lang="en-US" sz="800" dirty="0" err="1">
                <a:solidFill>
                  <a:srgbClr val="800000"/>
                </a:solidFill>
                <a:latin typeface="Consolas"/>
              </a:rPr>
              <a:t>servers.virtual.db</a:t>
            </a:r>
            <a:r>
              <a:rPr lang="en-US" sz="800" dirty="0">
                <a:solidFill>
                  <a:srgbClr val="800000"/>
                </a:solidFill>
                <a:latin typeface="Consolas"/>
              </a:rPr>
              <a:t>-</a:t>
            </a:r>
            <a:r>
              <a:rPr lang="en-US" sz="800" dirty="0" err="1">
                <a:solidFill>
                  <a:srgbClr val="800000"/>
                </a:solidFill>
                <a:latin typeface="Consolas"/>
              </a:rPr>
              <a:t>a.postgresql</a:t>
            </a:r>
            <a:r>
              <a:rPr lang="en-US" sz="800" dirty="0">
                <a:solidFill>
                  <a:srgbClr val="800000"/>
                </a:solidFill>
                <a:latin typeface="Consolas"/>
              </a:rPr>
              <a:t>-</a:t>
            </a:r>
            <a:r>
              <a:rPr lang="en-US" sz="800" dirty="0" err="1">
                <a:solidFill>
                  <a:srgbClr val="800000"/>
                </a:solidFill>
                <a:latin typeface="Consolas"/>
              </a:rPr>
              <a:t>db</a:t>
            </a:r>
            <a:r>
              <a:rPr lang="en-US" sz="800" dirty="0">
                <a:solidFill>
                  <a:srgbClr val="800000"/>
                </a:solidFill>
                <a:latin typeface="Consolas"/>
              </a:rPr>
              <a:t>-</a:t>
            </a:r>
            <a:r>
              <a:rPr lang="en-US" sz="800" dirty="0" err="1">
                <a:solidFill>
                  <a:srgbClr val="800000"/>
                </a:solidFill>
                <a:latin typeface="Consolas"/>
              </a:rPr>
              <a:t>a.pg_databases</a:t>
            </a:r>
            <a:r>
              <a:rPr lang="en-US" sz="800" dirty="0">
                <a:solidFill>
                  <a:srgbClr val="800000"/>
                </a:solidFill>
                <a:latin typeface="Consolas"/>
              </a:rPr>
              <a:t>-main,\"</a:t>
            </a:r>
            <a:r>
              <a:rPr lang="en-US" sz="800" dirty="0">
                <a:solidFill>
                  <a:srgbClr val="000000"/>
                </a:solidFill>
                <a:latin typeface="Consolas"/>
              </a:rPr>
              <a:t>Database Size\</a:t>
            </a:r>
            <a:r>
              <a:rPr lang="en-US" sz="800" dirty="0">
                <a:solidFill>
                  <a:srgbClr val="800000"/>
                </a:solidFill>
                <a:latin typeface="Consolas"/>
              </a:rPr>
              <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"alias(servers.physical.dbsrv3-a.df-pgdata_local.df_complex-used,\"</a:t>
            </a:r>
            <a:r>
              <a:rPr lang="en-US" sz="800" dirty="0">
                <a:solidFill>
                  <a:srgbClr val="000000"/>
                </a:solidFill>
                <a:latin typeface="Consolas"/>
              </a:rPr>
              <a:t>Disk Used\</a:t>
            </a:r>
            <a:r>
              <a:rPr lang="en-US" sz="800" dirty="0">
                <a:solidFill>
                  <a:srgbClr val="800000"/>
                </a:solidFill>
                <a:latin typeface="Consolas"/>
              </a:rPr>
              <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a:t>
            </a:r>
            <a:endParaRPr lang="en-US" sz="800" dirty="0">
              <a:latin typeface="Consolas"/>
            </a:endParaRPr>
          </a:p>
          <a:p>
            <a:pPr marL="0" indent="0">
              <a:buNone/>
            </a:pPr>
            <a:r>
              <a:rPr lang="en-US" sz="1100" dirty="0">
                <a:latin typeface="Consolas"/>
              </a:rPr>
              <a:t/>
            </a:r>
            <a:br>
              <a:rPr lang="en-US" sz="1100" dirty="0">
                <a:latin typeface="Consolas"/>
              </a:rPr>
            </a:br>
            <a:endParaRPr lang="en-US" sz="1100" dirty="0">
              <a:latin typeface="Consolas"/>
            </a:endParaRPr>
          </a:p>
        </p:txBody>
      </p:sp>
      <p:sp>
        <p:nvSpPr>
          <p:cNvPr id="4" name="Content Placeholder 3"/>
          <p:cNvSpPr>
            <a:spLocks noGrp="1"/>
          </p:cNvSpPr>
          <p:nvPr>
            <p:ph sz="quarter" idx="14"/>
          </p:nvPr>
        </p:nvSpPr>
        <p:spPr>
          <a:xfrm>
            <a:off x="381000" y="1488481"/>
            <a:ext cx="4038600" cy="1540469"/>
          </a:xfrm>
        </p:spPr>
        <p:txBody>
          <a:bodyPr>
            <a:normAutofit lnSpcReduction="10000"/>
          </a:bodyPr>
          <a:lstStyle/>
          <a:p>
            <a:r>
              <a:rPr lang="en-US" dirty="0" smtClean="0"/>
              <a:t>http://graphite/dashboard</a:t>
            </a:r>
          </a:p>
          <a:p>
            <a:r>
              <a:rPr lang="en-US" dirty="0" smtClean="0"/>
              <a:t>Dashboard -&gt; Edit Dashboard</a:t>
            </a:r>
          </a:p>
          <a:p>
            <a:r>
              <a:rPr lang="en-US" dirty="0" smtClean="0"/>
              <a:t>Add something like the following code.</a:t>
            </a:r>
            <a:endParaRPr lang="en-US" dirty="0"/>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23</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488481"/>
            <a:ext cx="4038600" cy="3140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2670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Size vs Disk Size</a:t>
            </a:r>
            <a:endParaRPr lang="en-US" dirty="0"/>
          </a:p>
        </p:txBody>
      </p:sp>
      <p:sp>
        <p:nvSpPr>
          <p:cNvPr id="3" name="Content Placeholder 2"/>
          <p:cNvSpPr>
            <a:spLocks noGrp="1"/>
          </p:cNvSpPr>
          <p:nvPr>
            <p:ph sz="quarter" idx="13"/>
          </p:nvPr>
        </p:nvSpPr>
        <p:spPr>
          <a:xfrm>
            <a:off x="457200" y="3181350"/>
            <a:ext cx="4038600" cy="1390650"/>
          </a:xfrm>
        </p:spPr>
        <p:txBody>
          <a:bodyPr>
            <a:normAutofit fontScale="77500" lnSpcReduction="20000"/>
          </a:bodyPr>
          <a:lstStyle/>
          <a:p>
            <a:pPr marL="0" indent="0">
              <a:buNone/>
            </a:pP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"title"</a:t>
            </a:r>
            <a:r>
              <a:rPr lang="en-US" sz="800" dirty="0">
                <a:solidFill>
                  <a:srgbClr val="000000"/>
                </a:solidFill>
                <a:latin typeface="Consolas"/>
              </a:rPr>
              <a:t>: </a:t>
            </a:r>
            <a:r>
              <a:rPr lang="en-US" sz="800" dirty="0">
                <a:solidFill>
                  <a:srgbClr val="800000"/>
                </a:solidFill>
                <a:latin typeface="Consolas"/>
              </a:rPr>
              <a:t>"Database Size"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"target"</a:t>
            </a: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"alias(</a:t>
            </a:r>
            <a:r>
              <a:rPr lang="en-US" sz="800" dirty="0" err="1">
                <a:solidFill>
                  <a:srgbClr val="800000"/>
                </a:solidFill>
                <a:latin typeface="Consolas"/>
              </a:rPr>
              <a:t>servers.virtual.db</a:t>
            </a:r>
            <a:r>
              <a:rPr lang="en-US" sz="800" dirty="0">
                <a:solidFill>
                  <a:srgbClr val="800000"/>
                </a:solidFill>
                <a:latin typeface="Consolas"/>
              </a:rPr>
              <a:t>-</a:t>
            </a:r>
            <a:r>
              <a:rPr lang="en-US" sz="800" dirty="0" err="1">
                <a:solidFill>
                  <a:srgbClr val="800000"/>
                </a:solidFill>
                <a:latin typeface="Consolas"/>
              </a:rPr>
              <a:t>a.postgresql</a:t>
            </a:r>
            <a:r>
              <a:rPr lang="en-US" sz="800" dirty="0">
                <a:solidFill>
                  <a:srgbClr val="800000"/>
                </a:solidFill>
                <a:latin typeface="Consolas"/>
              </a:rPr>
              <a:t>-</a:t>
            </a:r>
            <a:r>
              <a:rPr lang="en-US" sz="800" dirty="0" err="1">
                <a:solidFill>
                  <a:srgbClr val="800000"/>
                </a:solidFill>
                <a:latin typeface="Consolas"/>
              </a:rPr>
              <a:t>db</a:t>
            </a:r>
            <a:r>
              <a:rPr lang="en-US" sz="800" dirty="0">
                <a:solidFill>
                  <a:srgbClr val="800000"/>
                </a:solidFill>
                <a:latin typeface="Consolas"/>
              </a:rPr>
              <a:t>-</a:t>
            </a:r>
            <a:r>
              <a:rPr lang="en-US" sz="800" dirty="0" err="1">
                <a:solidFill>
                  <a:srgbClr val="800000"/>
                </a:solidFill>
                <a:latin typeface="Consolas"/>
              </a:rPr>
              <a:t>a.pg_databases</a:t>
            </a:r>
            <a:r>
              <a:rPr lang="en-US" sz="800" dirty="0">
                <a:solidFill>
                  <a:srgbClr val="800000"/>
                </a:solidFill>
                <a:latin typeface="Consolas"/>
              </a:rPr>
              <a:t>-main,\"</a:t>
            </a:r>
            <a:r>
              <a:rPr lang="en-US" sz="800" dirty="0">
                <a:solidFill>
                  <a:srgbClr val="000000"/>
                </a:solidFill>
                <a:latin typeface="Consolas"/>
              </a:rPr>
              <a:t>Database Size\</a:t>
            </a:r>
            <a:r>
              <a:rPr lang="en-US" sz="800" dirty="0">
                <a:solidFill>
                  <a:srgbClr val="800000"/>
                </a:solidFill>
                <a:latin typeface="Consolas"/>
              </a:rPr>
              <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"alias(servers.physical.dbsrv3-a.df-pgdata_local.df_complex-used,\"</a:t>
            </a:r>
            <a:r>
              <a:rPr lang="en-US" sz="800" dirty="0">
                <a:solidFill>
                  <a:srgbClr val="000000"/>
                </a:solidFill>
                <a:latin typeface="Consolas"/>
              </a:rPr>
              <a:t>Disk Used</a:t>
            </a:r>
            <a:r>
              <a:rPr lang="en-US" sz="800" dirty="0" smtClean="0">
                <a:solidFill>
                  <a:srgbClr val="000000"/>
                </a:solidFill>
                <a:latin typeface="Consolas"/>
              </a:rPr>
              <a:t>\</a:t>
            </a:r>
            <a:r>
              <a:rPr lang="en-US" sz="800" dirty="0" smtClean="0">
                <a:solidFill>
                  <a:srgbClr val="800000"/>
                </a:solidFill>
                <a:latin typeface="Consolas"/>
              </a:rPr>
              <a:t>")"</a:t>
            </a:r>
            <a:r>
              <a:rPr lang="en-US" sz="800" dirty="0">
                <a:solidFill>
                  <a:srgbClr val="000000"/>
                </a:solidFill>
                <a:latin typeface="Consolas"/>
              </a:rPr>
              <a:t>,</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t>
            </a:r>
            <a:r>
              <a:rPr lang="en-US" sz="800" dirty="0" smtClean="0">
                <a:solidFill>
                  <a:srgbClr val="800000"/>
                </a:solidFill>
                <a:latin typeface="Consolas"/>
              </a:rPr>
              <a:t>alias(</a:t>
            </a:r>
            <a:r>
              <a:rPr lang="en-US" sz="800" dirty="0" err="1" smtClean="0">
                <a:solidFill>
                  <a:srgbClr val="800000"/>
                </a:solidFill>
                <a:latin typeface="Consolas"/>
              </a:rPr>
              <a:t>sumSeries</a:t>
            </a:r>
            <a:r>
              <a:rPr lang="en-US" sz="800" dirty="0" smtClean="0">
                <a:solidFill>
                  <a:srgbClr val="800000"/>
                </a:solidFill>
                <a:latin typeface="Consolas"/>
              </a:rPr>
              <a:t>(servers.physical.dbsrv3-a.df-pgdata_local.df_complex-*),\"</a:t>
            </a:r>
            <a:r>
              <a:rPr lang="en-US" sz="800" dirty="0">
                <a:solidFill>
                  <a:srgbClr val="000000"/>
                </a:solidFill>
                <a:latin typeface="Consolas"/>
              </a:rPr>
              <a:t>Disk </a:t>
            </a:r>
            <a:r>
              <a:rPr lang="en-US" sz="800" dirty="0" smtClean="0">
                <a:solidFill>
                  <a:srgbClr val="000000"/>
                </a:solidFill>
                <a:latin typeface="Consolas"/>
              </a:rPr>
              <a:t>Size\</a:t>
            </a:r>
            <a:r>
              <a:rPr lang="en-US" sz="800" dirty="0" smtClean="0">
                <a:solidFill>
                  <a:srgbClr val="800000"/>
                </a:solidFill>
                <a:latin typeface="Consolas"/>
              </a:rPr>
              <a:t>")"</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a:t>
            </a:r>
            <a:endParaRPr lang="en-US" sz="800" dirty="0">
              <a:latin typeface="Consolas"/>
            </a:endParaRPr>
          </a:p>
          <a:p>
            <a:pPr marL="0" indent="0">
              <a:buNone/>
            </a:pPr>
            <a:r>
              <a:rPr lang="en-US" sz="1100" dirty="0">
                <a:latin typeface="Consolas"/>
              </a:rPr>
              <a:t/>
            </a:r>
            <a:br>
              <a:rPr lang="en-US" sz="1100" dirty="0">
                <a:latin typeface="Consolas"/>
              </a:rPr>
            </a:br>
            <a:endParaRPr lang="en-US" sz="1100" dirty="0">
              <a:latin typeface="Consolas"/>
            </a:endParaRPr>
          </a:p>
        </p:txBody>
      </p:sp>
      <p:sp>
        <p:nvSpPr>
          <p:cNvPr id="4" name="Content Placeholder 3"/>
          <p:cNvSpPr>
            <a:spLocks noGrp="1"/>
          </p:cNvSpPr>
          <p:nvPr>
            <p:ph sz="quarter" idx="14"/>
          </p:nvPr>
        </p:nvSpPr>
        <p:spPr>
          <a:xfrm>
            <a:off x="381000" y="1488481"/>
            <a:ext cx="4038600" cy="1540469"/>
          </a:xfrm>
        </p:spPr>
        <p:txBody>
          <a:bodyPr>
            <a:normAutofit lnSpcReduction="10000"/>
          </a:bodyPr>
          <a:lstStyle/>
          <a:p>
            <a:r>
              <a:rPr lang="en-US" dirty="0" smtClean="0"/>
              <a:t>http://graphite/dashboard</a:t>
            </a:r>
          </a:p>
          <a:p>
            <a:r>
              <a:rPr lang="en-US" dirty="0" smtClean="0"/>
              <a:t>Dashboard -&gt; Edit Dashboard</a:t>
            </a:r>
          </a:p>
          <a:p>
            <a:r>
              <a:rPr lang="en-US" dirty="0" smtClean="0"/>
              <a:t>Add something like the following code.</a:t>
            </a:r>
            <a:endParaRPr lang="en-US" dirty="0"/>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24</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2050" name="Picture 2" descr="http://graphite-a.pc.scharp.org/render?width=497&amp;from=-2days&amp;until=now&amp;height=331&amp;title=Database%20Size&amp;target=alias%28servers.virtual.db-a.postgresql-db-a.pg_databases-main%2C%22Database%20Size%22%29&amp;target=alias%28servers.physical.dbsrv3-a.df-pgdata_local.df_complex-used%2C%22Disk%20Used%22%29&amp;target=alias%28sumSeries%28servers.physical.dbsrv3-a.df-pgdata_local.df_complex-*%29%2C%22Disk%20Size%22%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1" y="1502061"/>
            <a:ext cx="4038600" cy="3050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872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Percent Change</a:t>
            </a:r>
            <a:endParaRPr lang="en-US" dirty="0"/>
          </a:p>
        </p:txBody>
      </p:sp>
      <p:sp>
        <p:nvSpPr>
          <p:cNvPr id="3" name="Content Placeholder 2"/>
          <p:cNvSpPr>
            <a:spLocks noGrp="1"/>
          </p:cNvSpPr>
          <p:nvPr>
            <p:ph sz="quarter" idx="13"/>
          </p:nvPr>
        </p:nvSpPr>
        <p:spPr>
          <a:xfrm>
            <a:off x="457200" y="3026059"/>
            <a:ext cx="4038600" cy="1622141"/>
          </a:xfrm>
        </p:spPr>
        <p:txBody>
          <a:bodyPr>
            <a:noAutofit/>
          </a:bodyPr>
          <a:lstStyle/>
          <a:p>
            <a:pPr marL="0" indent="0">
              <a:buNone/>
            </a:pP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a:t>
            </a:r>
            <a:r>
              <a:rPr lang="en-US" sz="700" dirty="0" err="1">
                <a:solidFill>
                  <a:srgbClr val="800000"/>
                </a:solidFill>
                <a:latin typeface="Consolas"/>
              </a:rPr>
              <a:t>vtitle</a:t>
            </a:r>
            <a:r>
              <a:rPr lang="en-US" sz="700" dirty="0">
                <a:solidFill>
                  <a:srgbClr val="800000"/>
                </a:solidFill>
                <a:latin typeface="Consolas"/>
              </a:rPr>
              <a:t>"</a:t>
            </a:r>
            <a:r>
              <a:rPr lang="en-US" sz="700" dirty="0">
                <a:solidFill>
                  <a:srgbClr val="000000"/>
                </a:solidFill>
                <a:latin typeface="Consolas"/>
              </a:rPr>
              <a:t>: </a:t>
            </a:r>
            <a:r>
              <a:rPr lang="en-US" sz="700" dirty="0">
                <a:solidFill>
                  <a:srgbClr val="800000"/>
                </a:solidFill>
                <a:latin typeface="Consolas"/>
              </a:rPr>
              <a:t>"Percentage Growth"</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"target"</a:t>
            </a: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"alias(</a:t>
            </a:r>
            <a:r>
              <a:rPr lang="en-US" sz="700" dirty="0" err="1">
                <a:solidFill>
                  <a:srgbClr val="800000"/>
                </a:solidFill>
                <a:latin typeface="Consolas"/>
              </a:rPr>
              <a:t>asPercent</a:t>
            </a:r>
            <a:r>
              <a:rPr lang="en-US" sz="700" dirty="0">
                <a:solidFill>
                  <a:srgbClr val="800000"/>
                </a:solidFill>
                <a:latin typeface="Consolas"/>
              </a:rPr>
              <a:t>(summarize(</a:t>
            </a:r>
            <a:r>
              <a:rPr lang="en-US" sz="700" dirty="0" err="1">
                <a:solidFill>
                  <a:srgbClr val="800000"/>
                </a:solidFill>
                <a:latin typeface="Consolas"/>
              </a:rPr>
              <a:t>servers.virtual.db</a:t>
            </a:r>
            <a:r>
              <a:rPr lang="en-US" sz="700" dirty="0">
                <a:solidFill>
                  <a:srgbClr val="800000"/>
                </a:solidFill>
                <a:latin typeface="Consolas"/>
              </a:rPr>
              <a:t>-</a:t>
            </a:r>
            <a:r>
              <a:rPr lang="en-US" sz="700" dirty="0" err="1">
                <a:solidFill>
                  <a:srgbClr val="800000"/>
                </a:solidFill>
                <a:latin typeface="Consolas"/>
              </a:rPr>
              <a:t>a.postgresql</a:t>
            </a:r>
            <a:r>
              <a:rPr lang="en-US" sz="700" dirty="0">
                <a:solidFill>
                  <a:srgbClr val="800000"/>
                </a:solidFill>
                <a:latin typeface="Consolas"/>
              </a:rPr>
              <a:t>-</a:t>
            </a:r>
            <a:r>
              <a:rPr lang="en-US" sz="700" dirty="0" err="1">
                <a:solidFill>
                  <a:srgbClr val="800000"/>
                </a:solidFill>
                <a:latin typeface="Consolas"/>
              </a:rPr>
              <a:t>db</a:t>
            </a:r>
            <a:r>
              <a:rPr lang="en-US" sz="700" dirty="0">
                <a:solidFill>
                  <a:srgbClr val="800000"/>
                </a:solidFill>
                <a:latin typeface="Consolas"/>
              </a:rPr>
              <a:t>-</a:t>
            </a:r>
            <a:r>
              <a:rPr lang="en-US" sz="700" dirty="0" err="1">
                <a:solidFill>
                  <a:srgbClr val="800000"/>
                </a:solidFill>
                <a:latin typeface="Consolas"/>
              </a:rPr>
              <a:t>a.pg_databases</a:t>
            </a:r>
            <a:r>
              <a:rPr lang="en-US" sz="700" dirty="0">
                <a:solidFill>
                  <a:srgbClr val="800000"/>
                </a:solidFill>
                <a:latin typeface="Consolas"/>
              </a:rPr>
              <a:t>-main,\"</a:t>
            </a:r>
            <a:r>
              <a:rPr lang="en-US" sz="700" dirty="0">
                <a:solidFill>
                  <a:srgbClr val="000000"/>
                </a:solidFill>
                <a:latin typeface="Consolas"/>
              </a:rPr>
              <a:t>1min\</a:t>
            </a:r>
            <a:r>
              <a:rPr lang="en-US" sz="700" dirty="0">
                <a:solidFill>
                  <a:srgbClr val="800000"/>
                </a:solidFill>
                <a:latin typeface="Consolas"/>
              </a:rPr>
              <a:t>"),</a:t>
            </a:r>
            <a:r>
              <a:rPr lang="en-US" sz="700" dirty="0" err="1">
                <a:solidFill>
                  <a:srgbClr val="800000"/>
                </a:solidFill>
                <a:latin typeface="Consolas"/>
              </a:rPr>
              <a:t>timeShift</a:t>
            </a:r>
            <a:r>
              <a:rPr lang="en-US" sz="700" dirty="0">
                <a:solidFill>
                  <a:srgbClr val="800000"/>
                </a:solidFill>
                <a:latin typeface="Consolas"/>
              </a:rPr>
              <a:t>(summarize(</a:t>
            </a:r>
            <a:r>
              <a:rPr lang="en-US" sz="700" dirty="0" err="1">
                <a:solidFill>
                  <a:srgbClr val="800000"/>
                </a:solidFill>
                <a:latin typeface="Consolas"/>
              </a:rPr>
              <a:t>servers.virtual.db</a:t>
            </a:r>
            <a:r>
              <a:rPr lang="en-US" sz="700" dirty="0">
                <a:solidFill>
                  <a:srgbClr val="800000"/>
                </a:solidFill>
                <a:latin typeface="Consolas"/>
              </a:rPr>
              <a:t>-</a:t>
            </a:r>
            <a:r>
              <a:rPr lang="en-US" sz="700" dirty="0" err="1">
                <a:solidFill>
                  <a:srgbClr val="800000"/>
                </a:solidFill>
                <a:latin typeface="Consolas"/>
              </a:rPr>
              <a:t>a.postgresql</a:t>
            </a:r>
            <a:r>
              <a:rPr lang="en-US" sz="700" dirty="0">
                <a:solidFill>
                  <a:srgbClr val="800000"/>
                </a:solidFill>
                <a:latin typeface="Consolas"/>
              </a:rPr>
              <a:t>-</a:t>
            </a:r>
            <a:r>
              <a:rPr lang="en-US" sz="700" dirty="0" err="1">
                <a:solidFill>
                  <a:srgbClr val="800000"/>
                </a:solidFill>
                <a:latin typeface="Consolas"/>
              </a:rPr>
              <a:t>db</a:t>
            </a:r>
            <a:r>
              <a:rPr lang="en-US" sz="700" dirty="0">
                <a:solidFill>
                  <a:srgbClr val="800000"/>
                </a:solidFill>
                <a:latin typeface="Consolas"/>
              </a:rPr>
              <a:t>-</a:t>
            </a:r>
            <a:r>
              <a:rPr lang="en-US" sz="700" dirty="0" err="1">
                <a:solidFill>
                  <a:srgbClr val="800000"/>
                </a:solidFill>
                <a:latin typeface="Consolas"/>
              </a:rPr>
              <a:t>a.pg_databases</a:t>
            </a:r>
            <a:r>
              <a:rPr lang="en-US" sz="700" dirty="0">
                <a:solidFill>
                  <a:srgbClr val="800000"/>
                </a:solidFill>
                <a:latin typeface="Consolas"/>
              </a:rPr>
              <a:t>-main,\"</a:t>
            </a:r>
            <a:r>
              <a:rPr lang="en-US" sz="700" dirty="0">
                <a:solidFill>
                  <a:srgbClr val="000000"/>
                </a:solidFill>
                <a:latin typeface="Consolas"/>
              </a:rPr>
              <a:t>1min\</a:t>
            </a:r>
            <a:r>
              <a:rPr lang="en-US" sz="700" dirty="0">
                <a:solidFill>
                  <a:srgbClr val="800000"/>
                </a:solidFill>
                <a:latin typeface="Consolas"/>
              </a:rPr>
              <a:t>"),\"</a:t>
            </a:r>
            <a:r>
              <a:rPr lang="en-US" sz="700" dirty="0">
                <a:solidFill>
                  <a:srgbClr val="000000"/>
                </a:solidFill>
                <a:latin typeface="Consolas"/>
              </a:rPr>
              <a:t>1w\</a:t>
            </a:r>
            <a:r>
              <a:rPr lang="en-US" sz="700" dirty="0">
                <a:solidFill>
                  <a:srgbClr val="800000"/>
                </a:solidFill>
                <a:latin typeface="Consolas"/>
              </a:rPr>
              <a:t>")),\"</a:t>
            </a:r>
            <a:r>
              <a:rPr lang="en-US" sz="700" dirty="0">
                <a:solidFill>
                  <a:srgbClr val="000000"/>
                </a:solidFill>
                <a:latin typeface="Consolas"/>
              </a:rPr>
              <a:t>Database Size\</a:t>
            </a:r>
            <a:r>
              <a:rPr lang="en-US" sz="700" dirty="0">
                <a:solidFill>
                  <a:srgbClr val="800000"/>
                </a:solidFill>
                <a:latin typeface="Consolas"/>
              </a:rPr>
              <a: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"alias(color(dashed(threshold(110)),\"</a:t>
            </a:r>
            <a:r>
              <a:rPr lang="en-US" sz="700" dirty="0">
                <a:solidFill>
                  <a:srgbClr val="000000"/>
                </a:solidFill>
                <a:latin typeface="Consolas"/>
              </a:rPr>
              <a:t>orange\</a:t>
            </a:r>
            <a:r>
              <a:rPr lang="en-US" sz="700" dirty="0">
                <a:solidFill>
                  <a:srgbClr val="800000"/>
                </a:solidFill>
                <a:latin typeface="Consolas"/>
              </a:rPr>
              <a:t>"),\"</a:t>
            </a:r>
            <a:r>
              <a:rPr lang="en-US" sz="700" dirty="0">
                <a:solidFill>
                  <a:srgbClr val="000000"/>
                </a:solidFill>
                <a:latin typeface="Consolas"/>
              </a:rPr>
              <a:t>Upper Warning\</a:t>
            </a:r>
            <a:r>
              <a:rPr lang="en-US" sz="700" dirty="0">
                <a:solidFill>
                  <a:srgbClr val="800000"/>
                </a:solidFill>
                <a:latin typeface="Consolas"/>
              </a:rPr>
              <a: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"alias(color(dashed(threshold(120)),\"</a:t>
            </a:r>
            <a:r>
              <a:rPr lang="en-US" sz="700" dirty="0">
                <a:solidFill>
                  <a:srgbClr val="000000"/>
                </a:solidFill>
                <a:latin typeface="Consolas"/>
              </a:rPr>
              <a:t>red\</a:t>
            </a:r>
            <a:r>
              <a:rPr lang="en-US" sz="700" dirty="0">
                <a:solidFill>
                  <a:srgbClr val="800000"/>
                </a:solidFill>
                <a:latin typeface="Consolas"/>
              </a:rPr>
              <a:t>"),\"</a:t>
            </a:r>
            <a:r>
              <a:rPr lang="en-US" sz="700" dirty="0">
                <a:solidFill>
                  <a:srgbClr val="000000"/>
                </a:solidFill>
                <a:latin typeface="Consolas"/>
              </a:rPr>
              <a:t>Upper Critical\</a:t>
            </a:r>
            <a:r>
              <a:rPr lang="en-US" sz="700" dirty="0">
                <a:solidFill>
                  <a:srgbClr val="800000"/>
                </a:solidFill>
                <a:latin typeface="Consolas"/>
              </a:rPr>
              <a: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"alias(color(dashed(threshold(90)),\"</a:t>
            </a:r>
            <a:r>
              <a:rPr lang="en-US" sz="700" dirty="0">
                <a:solidFill>
                  <a:srgbClr val="000000"/>
                </a:solidFill>
                <a:latin typeface="Consolas"/>
              </a:rPr>
              <a:t>orange\</a:t>
            </a:r>
            <a:r>
              <a:rPr lang="en-US" sz="700" dirty="0">
                <a:solidFill>
                  <a:srgbClr val="800000"/>
                </a:solidFill>
                <a:latin typeface="Consolas"/>
              </a:rPr>
              <a:t>"),\"</a:t>
            </a:r>
            <a:r>
              <a:rPr lang="en-US" sz="700" dirty="0">
                <a:solidFill>
                  <a:srgbClr val="000000"/>
                </a:solidFill>
                <a:latin typeface="Consolas"/>
              </a:rPr>
              <a:t>Lower Warning\</a:t>
            </a:r>
            <a:r>
              <a:rPr lang="en-US" sz="700" dirty="0">
                <a:solidFill>
                  <a:srgbClr val="800000"/>
                </a:solidFill>
                <a:latin typeface="Consolas"/>
              </a:rPr>
              <a: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"alias(color(dashed(threshold(80)),\"</a:t>
            </a:r>
            <a:r>
              <a:rPr lang="en-US" sz="700" dirty="0">
                <a:solidFill>
                  <a:srgbClr val="000000"/>
                </a:solidFill>
                <a:latin typeface="Consolas"/>
              </a:rPr>
              <a:t>red\</a:t>
            </a:r>
            <a:r>
              <a:rPr lang="en-US" sz="700" dirty="0">
                <a:solidFill>
                  <a:srgbClr val="800000"/>
                </a:solidFill>
                <a:latin typeface="Consolas"/>
              </a:rPr>
              <a:t>"),\"</a:t>
            </a:r>
            <a:r>
              <a:rPr lang="en-US" sz="700" dirty="0">
                <a:solidFill>
                  <a:srgbClr val="000000"/>
                </a:solidFill>
                <a:latin typeface="Consolas"/>
              </a:rPr>
              <a:t>Lower Critical\</a:t>
            </a:r>
            <a:r>
              <a:rPr lang="en-US" sz="700" dirty="0">
                <a:solidFill>
                  <a:srgbClr val="800000"/>
                </a:solidFill>
                <a:latin typeface="Consolas"/>
              </a:rPr>
              <a: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"title"</a:t>
            </a:r>
            <a:r>
              <a:rPr lang="en-US" sz="700" dirty="0">
                <a:solidFill>
                  <a:srgbClr val="000000"/>
                </a:solidFill>
                <a:latin typeface="Consolas"/>
              </a:rPr>
              <a:t>: </a:t>
            </a:r>
            <a:r>
              <a:rPr lang="en-US" sz="700" dirty="0">
                <a:solidFill>
                  <a:srgbClr val="800000"/>
                </a:solidFill>
                <a:latin typeface="Consolas"/>
              </a:rPr>
              <a:t>"main Database Size Change"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00"/>
                </a:solidFill>
                <a:latin typeface="Consolas"/>
              </a:rPr>
              <a:t>} </a:t>
            </a:r>
            <a:r>
              <a:rPr lang="en-US" sz="700" dirty="0">
                <a:solidFill>
                  <a:srgbClr val="000000"/>
                </a:solidFill>
                <a:latin typeface="Consolas"/>
              </a:rPr>
              <a:t/>
            </a:r>
            <a:br>
              <a:rPr lang="en-US" sz="700" dirty="0">
                <a:solidFill>
                  <a:srgbClr val="000000"/>
                </a:solidFill>
                <a:latin typeface="Consolas"/>
              </a:rPr>
            </a:br>
            <a:r>
              <a:rPr lang="en-US" sz="700" dirty="0">
                <a:solidFill>
                  <a:srgbClr val="000000"/>
                </a:solidFill>
                <a:latin typeface="Consolas"/>
              </a:rPr>
              <a:t>] </a:t>
            </a:r>
            <a:endParaRPr lang="en-US" sz="700" dirty="0">
              <a:latin typeface="Consolas"/>
            </a:endParaRPr>
          </a:p>
        </p:txBody>
      </p:sp>
      <p:sp>
        <p:nvSpPr>
          <p:cNvPr id="4" name="Content Placeholder 3"/>
          <p:cNvSpPr>
            <a:spLocks noGrp="1"/>
          </p:cNvSpPr>
          <p:nvPr>
            <p:ph sz="quarter" idx="14"/>
          </p:nvPr>
        </p:nvSpPr>
        <p:spPr>
          <a:xfrm>
            <a:off x="381000" y="1488481"/>
            <a:ext cx="4038600" cy="1540469"/>
          </a:xfrm>
        </p:spPr>
        <p:txBody>
          <a:bodyPr>
            <a:normAutofit lnSpcReduction="10000"/>
          </a:bodyPr>
          <a:lstStyle/>
          <a:p>
            <a:r>
              <a:rPr lang="en-US" dirty="0" smtClean="0"/>
              <a:t>http://graphite/dashboard</a:t>
            </a:r>
          </a:p>
          <a:p>
            <a:r>
              <a:rPr lang="en-US" dirty="0" smtClean="0"/>
              <a:t>Dashboard -&gt; Edit Dashboard</a:t>
            </a:r>
          </a:p>
          <a:p>
            <a:r>
              <a:rPr lang="en-US" dirty="0" smtClean="0"/>
              <a:t>Add something like the following code.</a:t>
            </a:r>
            <a:endParaRPr lang="en-US" dirty="0"/>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25</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2060"/>
            <a:ext cx="3809999" cy="304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2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vs B Server</a:t>
            </a:r>
            <a:endParaRPr lang="en-US" dirty="0"/>
          </a:p>
        </p:txBody>
      </p:sp>
      <p:sp>
        <p:nvSpPr>
          <p:cNvPr id="3" name="Content Placeholder 2"/>
          <p:cNvSpPr>
            <a:spLocks noGrp="1"/>
          </p:cNvSpPr>
          <p:nvPr>
            <p:ph sz="quarter" idx="13"/>
          </p:nvPr>
        </p:nvSpPr>
        <p:spPr>
          <a:xfrm>
            <a:off x="457200" y="3026059"/>
            <a:ext cx="4038600" cy="1622141"/>
          </a:xfrm>
        </p:spPr>
        <p:txBody>
          <a:bodyPr>
            <a:noAutofit/>
          </a:bodyPr>
          <a:lstStyle/>
          <a:p>
            <a:pPr marL="0" indent="0">
              <a:buNone/>
            </a:pP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"title"</a:t>
            </a:r>
            <a:r>
              <a:rPr lang="en-US" sz="700" dirty="0">
                <a:solidFill>
                  <a:srgbClr val="000000"/>
                </a:solidFill>
                <a:latin typeface="Consolas"/>
              </a:rPr>
              <a:t>: </a:t>
            </a:r>
            <a:r>
              <a:rPr lang="en-US" sz="700" dirty="0">
                <a:solidFill>
                  <a:srgbClr val="800000"/>
                </a:solidFill>
                <a:latin typeface="Consolas"/>
              </a:rPr>
              <a:t>"</a:t>
            </a:r>
            <a:r>
              <a:rPr lang="en-US" sz="700" dirty="0" err="1">
                <a:solidFill>
                  <a:srgbClr val="800000"/>
                </a:solidFill>
                <a:latin typeface="Consolas"/>
              </a:rPr>
              <a:t>db</a:t>
            </a:r>
            <a:r>
              <a:rPr lang="en-US" sz="700" dirty="0">
                <a:solidFill>
                  <a:srgbClr val="800000"/>
                </a:solidFill>
                <a:latin typeface="Consolas"/>
              </a:rPr>
              <a:t>-a/b disk size"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"target"</a:t>
            </a: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a:t>
            </a:r>
            <a:r>
              <a:rPr lang="en-US" sz="700" dirty="0" err="1">
                <a:solidFill>
                  <a:srgbClr val="800000"/>
                </a:solidFill>
                <a:latin typeface="Consolas"/>
              </a:rPr>
              <a:t>aliasByNode</a:t>
            </a:r>
            <a:r>
              <a:rPr lang="en-US" sz="700" dirty="0">
                <a:solidFill>
                  <a:srgbClr val="800000"/>
                </a:solidFill>
                <a:latin typeface="Consolas"/>
              </a:rPr>
              <a:t>(servers.physical.dbsrv3-[ab].df-pgdata_local.df_complex-used,2)"</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endParaRPr lang="en-US" sz="700" dirty="0">
              <a:latin typeface="Consolas"/>
            </a:endParaRPr>
          </a:p>
          <a:p>
            <a:pPr marL="0" indent="0">
              <a:buNone/>
            </a:pPr>
            <a:r>
              <a:rPr lang="en-US" sz="700" dirty="0">
                <a:latin typeface="Consolas"/>
              </a:rPr>
              <a:t/>
            </a:r>
            <a:br>
              <a:rPr lang="en-US" sz="700" dirty="0">
                <a:latin typeface="Consolas"/>
              </a:rPr>
            </a:br>
            <a:endParaRPr lang="en-US" sz="700" dirty="0">
              <a:latin typeface="Consolas"/>
            </a:endParaRPr>
          </a:p>
        </p:txBody>
      </p:sp>
      <p:sp>
        <p:nvSpPr>
          <p:cNvPr id="4" name="Content Placeholder 3"/>
          <p:cNvSpPr>
            <a:spLocks noGrp="1"/>
          </p:cNvSpPr>
          <p:nvPr>
            <p:ph sz="quarter" idx="14"/>
          </p:nvPr>
        </p:nvSpPr>
        <p:spPr>
          <a:xfrm>
            <a:off x="381000" y="1488481"/>
            <a:ext cx="4038600" cy="1540469"/>
          </a:xfrm>
        </p:spPr>
        <p:txBody>
          <a:bodyPr>
            <a:normAutofit fontScale="92500" lnSpcReduction="10000"/>
          </a:bodyPr>
          <a:lstStyle/>
          <a:p>
            <a:r>
              <a:rPr lang="en-US" dirty="0" smtClean="0"/>
              <a:t>Note the </a:t>
            </a:r>
            <a:r>
              <a:rPr lang="en-US" dirty="0" err="1" smtClean="0"/>
              <a:t>aliasByNode</a:t>
            </a:r>
            <a:r>
              <a:rPr lang="en-US" dirty="0" smtClean="0"/>
              <a:t> which counts the dotted sections starting with 0 to get the alias.</a:t>
            </a:r>
          </a:p>
          <a:p>
            <a:r>
              <a:rPr lang="en-US" dirty="0" smtClean="0"/>
              <a:t>This data comes from a different </a:t>
            </a:r>
            <a:r>
              <a:rPr lang="en-US" dirty="0" err="1" smtClean="0"/>
              <a:t>collectd</a:t>
            </a:r>
            <a:r>
              <a:rPr lang="en-US" dirty="0" smtClean="0"/>
              <a:t> plugin.</a:t>
            </a:r>
            <a:endParaRPr lang="en-US" dirty="0"/>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26</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199" y="1502060"/>
            <a:ext cx="3813613" cy="3050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7856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Buffer Cache</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27</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388863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types.postgres.db</a:t>
            </a:r>
            <a:endParaRPr lang="en-US" dirty="0"/>
          </a:p>
        </p:txBody>
      </p:sp>
      <p:sp>
        <p:nvSpPr>
          <p:cNvPr id="3" name="Content Placeholder 2"/>
          <p:cNvSpPr>
            <a:spLocks noGrp="1"/>
          </p:cNvSpPr>
          <p:nvPr>
            <p:ph sz="quarter" idx="13"/>
          </p:nvPr>
        </p:nvSpPr>
        <p:spPr/>
        <p:txBody>
          <a:bodyPr/>
          <a:lstStyle/>
          <a:p>
            <a:r>
              <a:rPr lang="en-US" dirty="0"/>
              <a:t>We need to </a:t>
            </a:r>
            <a:r>
              <a:rPr lang="en-US" dirty="0" smtClean="0"/>
              <a:t>add to the </a:t>
            </a:r>
            <a:r>
              <a:rPr lang="en-US" dirty="0"/>
              <a:t>the </a:t>
            </a:r>
            <a:r>
              <a:rPr lang="en-US" dirty="0" err="1"/>
              <a:t>collectd</a:t>
            </a:r>
            <a:r>
              <a:rPr lang="en-US" dirty="0"/>
              <a:t>/</a:t>
            </a:r>
            <a:r>
              <a:rPr lang="en-US" dirty="0" err="1"/>
              <a:t>types.postgres.db</a:t>
            </a:r>
            <a:r>
              <a:rPr lang="en-US" dirty="0"/>
              <a:t> in the </a:t>
            </a:r>
            <a:r>
              <a:rPr lang="en-US" dirty="0" err="1"/>
              <a:t>collectd</a:t>
            </a:r>
            <a:r>
              <a:rPr lang="en-US" dirty="0"/>
              <a:t> </a:t>
            </a:r>
            <a:r>
              <a:rPr lang="en-US" dirty="0" smtClean="0"/>
              <a:t>directory.</a:t>
            </a:r>
          </a:p>
          <a:p>
            <a:r>
              <a:rPr lang="en-US" dirty="0" smtClean="0"/>
              <a:t>This </a:t>
            </a:r>
            <a:r>
              <a:rPr lang="en-US" dirty="0"/>
              <a:t>is where we </a:t>
            </a:r>
            <a:r>
              <a:rPr lang="en-US" dirty="0" smtClean="0"/>
              <a:t>have previously defined </a:t>
            </a:r>
            <a:r>
              <a:rPr lang="en-US" dirty="0"/>
              <a:t>custom types for the data we will be collecting.</a:t>
            </a:r>
          </a:p>
          <a:p>
            <a:endParaRPr lang="en-US" dirty="0"/>
          </a:p>
        </p:txBody>
      </p:sp>
      <p:sp>
        <p:nvSpPr>
          <p:cNvPr id="4" name="Content Placeholder 3"/>
          <p:cNvSpPr>
            <a:spLocks noGrp="1"/>
          </p:cNvSpPr>
          <p:nvPr>
            <p:ph sz="quarter" idx="14"/>
          </p:nvPr>
        </p:nvSpPr>
        <p:spPr/>
        <p:txBody>
          <a:bodyPr>
            <a:normAutofit/>
          </a:bodyPr>
          <a:lstStyle/>
          <a:p>
            <a:pPr marL="0" indent="0">
              <a:buNone/>
            </a:pPr>
            <a:r>
              <a:rPr lang="en-US" sz="900" dirty="0" err="1" smtClean="0">
                <a:solidFill>
                  <a:srgbClr val="000000"/>
                </a:solidFill>
                <a:latin typeface="Consolas"/>
              </a:rPr>
              <a:t>pg_buffercache_databases</a:t>
            </a:r>
            <a:r>
              <a:rPr lang="en-US" sz="900" dirty="0" smtClean="0">
                <a:solidFill>
                  <a:srgbClr val="000000"/>
                </a:solidFill>
                <a:latin typeface="Consolas"/>
              </a:rPr>
              <a:t> </a:t>
            </a:r>
            <a:r>
              <a:rPr lang="en-US" sz="900" dirty="0" smtClean="0">
                <a:solidFill>
                  <a:srgbClr val="008080"/>
                </a:solidFill>
                <a:latin typeface="Consolas"/>
              </a:rPr>
              <a:t>size:gauge:</a:t>
            </a:r>
            <a:r>
              <a:rPr lang="en-US" sz="900" dirty="0" smtClean="0">
                <a:solidFill>
                  <a:srgbClr val="800080"/>
                </a:solidFill>
                <a:latin typeface="Consolas"/>
              </a:rPr>
              <a:t>0</a:t>
            </a:r>
            <a:r>
              <a:rPr lang="en-US" sz="900" dirty="0" smtClean="0">
                <a:solidFill>
                  <a:srgbClr val="000000"/>
                </a:solidFill>
                <a:latin typeface="Consolas"/>
              </a:rPr>
              <a:t>:U</a:t>
            </a:r>
            <a:endParaRPr lang="en-US" sz="900" dirty="0"/>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28</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375111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3" name="Content Placeholder 2"/>
          <p:cNvSpPr>
            <a:spLocks noGrp="1"/>
          </p:cNvSpPr>
          <p:nvPr>
            <p:ph sz="quarter" idx="13"/>
          </p:nvPr>
        </p:nvSpPr>
        <p:spPr/>
        <p:txBody>
          <a:bodyPr/>
          <a:lstStyle/>
          <a:p>
            <a:r>
              <a:rPr lang="en-US" dirty="0"/>
              <a:t>Here we add code to the </a:t>
            </a:r>
            <a:r>
              <a:rPr lang="en-US" dirty="0" err="1"/>
              <a:t>postgresql.conf</a:t>
            </a:r>
            <a:r>
              <a:rPr lang="en-US" dirty="0"/>
              <a:t> file to collect the </a:t>
            </a:r>
            <a:r>
              <a:rPr lang="en-US" dirty="0" smtClean="0"/>
              <a:t>buffer usage by database. </a:t>
            </a:r>
            <a:r>
              <a:rPr lang="en-US" dirty="0"/>
              <a:t>In our case, we want to exclude our temporary database that have random names that change daily. These would clog up graphite if we were to report them.</a:t>
            </a:r>
          </a:p>
          <a:p>
            <a:endParaRPr lang="en-US" dirty="0"/>
          </a:p>
        </p:txBody>
      </p:sp>
      <p:sp>
        <p:nvSpPr>
          <p:cNvPr id="4" name="Content Placeholder 3"/>
          <p:cNvSpPr>
            <a:spLocks noGrp="1"/>
          </p:cNvSpPr>
          <p:nvPr>
            <p:ph sz="quarter" idx="14"/>
          </p:nvPr>
        </p:nvSpPr>
        <p:spPr/>
        <p:txBody>
          <a:bodyPr>
            <a:normAutofit fontScale="32500" lnSpcReduction="20000"/>
          </a:bodyPr>
          <a:lstStyle/>
          <a:p>
            <a:pPr marL="0" indent="0">
              <a:buNone/>
            </a:pPr>
            <a:r>
              <a:rPr lang="en-US" dirty="0"/>
              <a:t> </a:t>
            </a:r>
            <a:r>
              <a:rPr lang="en-US" dirty="0">
                <a:solidFill>
                  <a:srgbClr val="0000FF"/>
                </a:solidFill>
                <a:latin typeface="Consolas"/>
              </a:rPr>
              <a:t>&lt;</a:t>
            </a:r>
            <a:r>
              <a:rPr lang="en-US" dirty="0">
                <a:solidFill>
                  <a:srgbClr val="800000"/>
                </a:solidFill>
                <a:latin typeface="Consolas"/>
              </a:rPr>
              <a:t>Query </a:t>
            </a:r>
            <a:r>
              <a:rPr lang="en-US" dirty="0" err="1">
                <a:solidFill>
                  <a:srgbClr val="FF0000"/>
                </a:solidFill>
                <a:latin typeface="Consolas"/>
              </a:rPr>
              <a:t>buffercache_databases</a:t>
            </a:r>
            <a:r>
              <a:rPr lang="en-US" dirty="0">
                <a:solidFill>
                  <a:srgbClr val="0000FF"/>
                </a:solidFill>
                <a:latin typeface="Consolas"/>
              </a:rPr>
              <a:t>&gt;</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Statement </a:t>
            </a:r>
            <a:r>
              <a:rPr lang="en-US" dirty="0" smtClean="0">
                <a:solidFill>
                  <a:srgbClr val="000000"/>
                </a:solidFill>
                <a:latin typeface="Consolas"/>
              </a:rPr>
              <a:t>"</a:t>
            </a:r>
            <a:r>
              <a:rPr lang="en-US" dirty="0">
                <a:solidFill>
                  <a:srgbClr val="0000FF"/>
                </a:solidFill>
                <a:latin typeface="Consolas"/>
              </a:rPr>
              <a:t>SELECT</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FF00FF"/>
                </a:solidFill>
                <a:latin typeface="Consolas"/>
              </a:rPr>
              <a:t>CASE</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WHEN</a:t>
            </a:r>
            <a:r>
              <a:rPr lang="en-US" dirty="0">
                <a:solidFill>
                  <a:srgbClr val="000000"/>
                </a:solidFill>
                <a:latin typeface="Consolas"/>
              </a:rPr>
              <a:t> </a:t>
            </a:r>
            <a:r>
              <a:rPr lang="en-US" dirty="0" err="1">
                <a:solidFill>
                  <a:srgbClr val="000000"/>
                </a:solidFill>
                <a:latin typeface="Consolas"/>
              </a:rPr>
              <a:t>pg_database.datname</a:t>
            </a:r>
            <a:r>
              <a:rPr lang="en-US" dirty="0">
                <a:solidFill>
                  <a:srgbClr val="000000"/>
                </a:solidFill>
                <a:latin typeface="Consolas"/>
              </a:rPr>
              <a:t> </a:t>
            </a:r>
            <a:r>
              <a:rPr lang="en-US" dirty="0">
                <a:solidFill>
                  <a:srgbClr val="0000FF"/>
                </a:solidFill>
                <a:latin typeface="Consolas"/>
              </a:rPr>
              <a:t>IS</a:t>
            </a:r>
            <a:r>
              <a:rPr lang="en-US" dirty="0">
                <a:solidFill>
                  <a:srgbClr val="000000"/>
                </a:solidFill>
                <a:latin typeface="Consolas"/>
              </a:rPr>
              <a:t> </a:t>
            </a:r>
            <a:r>
              <a:rPr lang="en-US" dirty="0">
                <a:solidFill>
                  <a:srgbClr val="0000FF"/>
                </a:solidFill>
                <a:latin typeface="Consolas"/>
              </a:rPr>
              <a:t>NULL</a:t>
            </a:r>
            <a:r>
              <a:rPr lang="en-US" dirty="0">
                <a:solidFill>
                  <a:srgbClr val="000000"/>
                </a:solidFill>
                <a:latin typeface="Consolas"/>
              </a:rPr>
              <a:t> </a:t>
            </a:r>
            <a:r>
              <a:rPr lang="en-US" dirty="0">
                <a:solidFill>
                  <a:srgbClr val="0000FF"/>
                </a:solidFill>
                <a:latin typeface="Consolas"/>
              </a:rPr>
              <a:t>THEN</a:t>
            </a:r>
            <a:r>
              <a:rPr lang="en-US" dirty="0">
                <a:solidFill>
                  <a:srgbClr val="000000"/>
                </a:solidFill>
                <a:latin typeface="Consolas"/>
              </a:rPr>
              <a:t> </a:t>
            </a:r>
            <a:r>
              <a:rPr lang="en-US" dirty="0">
                <a:solidFill>
                  <a:srgbClr val="FF0000"/>
                </a:solidFill>
                <a:latin typeface="Consolas"/>
              </a:rPr>
              <a:t>'Free Space'</a:t>
            </a:r>
            <a:r>
              <a:rPr lang="en-US" dirty="0">
                <a:solidFill>
                  <a:srgbClr val="000000"/>
                </a:solidFill>
                <a:latin typeface="Consolas"/>
              </a:rPr>
              <a:t>::name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ELSE</a:t>
            </a:r>
            <a:r>
              <a:rPr lang="en-US" dirty="0">
                <a:solidFill>
                  <a:srgbClr val="000000"/>
                </a:solidFill>
                <a:latin typeface="Consolas"/>
              </a:rPr>
              <a:t> </a:t>
            </a:r>
            <a:r>
              <a:rPr lang="en-US" dirty="0" err="1">
                <a:solidFill>
                  <a:srgbClr val="000000"/>
                </a:solidFill>
                <a:latin typeface="Consolas"/>
              </a:rPr>
              <a:t>pg_database.datname</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END</a:t>
            </a:r>
            <a:r>
              <a:rPr lang="en-US" dirty="0">
                <a:solidFill>
                  <a:srgbClr val="000000"/>
                </a:solidFill>
                <a:latin typeface="Consolas"/>
              </a:rPr>
              <a:t> </a:t>
            </a:r>
            <a:r>
              <a:rPr lang="en-US" dirty="0">
                <a:solidFill>
                  <a:srgbClr val="0000FF"/>
                </a:solidFill>
                <a:latin typeface="Consolas"/>
              </a:rPr>
              <a:t>AS</a:t>
            </a:r>
            <a:r>
              <a:rPr lang="en-US" dirty="0">
                <a:solidFill>
                  <a:srgbClr val="000000"/>
                </a:solidFill>
                <a:latin typeface="Consolas"/>
              </a:rPr>
              <a:t> </a:t>
            </a:r>
            <a:r>
              <a:rPr lang="en-US" dirty="0" err="1">
                <a:solidFill>
                  <a:srgbClr val="000000"/>
                </a:solidFill>
                <a:latin typeface="Consolas"/>
              </a:rPr>
              <a:t>datname</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FF00FF"/>
                </a:solidFill>
                <a:latin typeface="Consolas"/>
              </a:rPr>
              <a:t>count</a:t>
            </a:r>
            <a:r>
              <a:rPr lang="en-US" dirty="0">
                <a:solidFill>
                  <a:srgbClr val="000000"/>
                </a:solidFill>
                <a:latin typeface="Consolas"/>
              </a:rPr>
              <a:t>(</a:t>
            </a:r>
            <a:r>
              <a:rPr lang="en-US" dirty="0">
                <a:solidFill>
                  <a:srgbClr val="808080"/>
                </a:solidFill>
                <a:latin typeface="Consolas"/>
              </a:rPr>
              <a:t>*</a:t>
            </a:r>
            <a:r>
              <a:rPr lang="en-US" dirty="0">
                <a:solidFill>
                  <a:srgbClr val="000000"/>
                </a:solidFill>
                <a:latin typeface="Consolas"/>
              </a:rPr>
              <a:t>) </a:t>
            </a:r>
            <a:r>
              <a:rPr lang="en-US" dirty="0">
                <a:solidFill>
                  <a:srgbClr val="808080"/>
                </a:solidFill>
                <a:latin typeface="Consolas"/>
              </a:rPr>
              <a:t>*</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SELECT</a:t>
            </a:r>
            <a:r>
              <a:rPr lang="en-US" dirty="0">
                <a:solidFill>
                  <a:srgbClr val="000000"/>
                </a:solidFill>
                <a:latin typeface="Consolas"/>
              </a:rPr>
              <a:t> </a:t>
            </a:r>
            <a:r>
              <a:rPr lang="en-US" dirty="0" err="1">
                <a:solidFill>
                  <a:srgbClr val="000000"/>
                </a:solidFill>
                <a:latin typeface="Consolas"/>
              </a:rPr>
              <a:t>pg_settings.setting</a:t>
            </a:r>
            <a:r>
              <a:rPr lang="en-US" dirty="0">
                <a:solidFill>
                  <a:srgbClr val="000000"/>
                </a:solidFill>
                <a:latin typeface="Consolas"/>
              </a:rPr>
              <a:t>::</a:t>
            </a:r>
            <a:r>
              <a:rPr lang="en-US" dirty="0" err="1">
                <a:solidFill>
                  <a:srgbClr val="0000FF"/>
                </a:solidFill>
                <a:latin typeface="Consolas"/>
              </a:rPr>
              <a:t>bigint</a:t>
            </a:r>
            <a:r>
              <a:rPr lang="en-US" dirty="0">
                <a:solidFill>
                  <a:srgbClr val="000000"/>
                </a:solidFill>
                <a:latin typeface="Consolas"/>
              </a:rPr>
              <a:t> </a:t>
            </a:r>
            <a:r>
              <a:rPr lang="en-US" dirty="0">
                <a:solidFill>
                  <a:srgbClr val="0000FF"/>
                </a:solidFill>
                <a:latin typeface="Consolas"/>
              </a:rPr>
              <a:t>AS</a:t>
            </a:r>
            <a:r>
              <a:rPr lang="en-US" dirty="0">
                <a:solidFill>
                  <a:srgbClr val="000000"/>
                </a:solidFill>
                <a:latin typeface="Consolas"/>
              </a:rPr>
              <a:t> setting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FROM</a:t>
            </a:r>
            <a:r>
              <a:rPr lang="en-US" dirty="0">
                <a:solidFill>
                  <a:srgbClr val="000000"/>
                </a:solidFill>
                <a:latin typeface="Consolas"/>
              </a:rPr>
              <a:t> </a:t>
            </a:r>
            <a:r>
              <a:rPr lang="en-US" dirty="0" err="1">
                <a:solidFill>
                  <a:srgbClr val="000000"/>
                </a:solidFill>
                <a:latin typeface="Consolas"/>
              </a:rPr>
              <a:t>pg_settings</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WHERE</a:t>
            </a:r>
            <a:r>
              <a:rPr lang="en-US" dirty="0">
                <a:solidFill>
                  <a:srgbClr val="000000"/>
                </a:solidFill>
                <a:latin typeface="Consolas"/>
              </a:rPr>
              <a:t> pg_settings.name </a:t>
            </a:r>
            <a:r>
              <a:rPr lang="en-US" dirty="0">
                <a:solidFill>
                  <a:srgbClr val="808080"/>
                </a:solidFill>
                <a:latin typeface="Consolas"/>
              </a:rPr>
              <a:t>=</a:t>
            </a:r>
            <a:r>
              <a:rPr lang="en-US" dirty="0">
                <a:solidFill>
                  <a:srgbClr val="000000"/>
                </a:solidFill>
                <a:latin typeface="Consolas"/>
              </a:rPr>
              <a:t> </a:t>
            </a:r>
            <a:r>
              <a:rPr lang="en-US" dirty="0">
                <a:solidFill>
                  <a:srgbClr val="FF0000"/>
                </a:solidFill>
                <a:latin typeface="Consolas"/>
              </a:rPr>
              <a:t>'</a:t>
            </a:r>
            <a:r>
              <a:rPr lang="en-US" dirty="0" err="1">
                <a:solidFill>
                  <a:srgbClr val="FF0000"/>
                </a:solidFill>
                <a:latin typeface="Consolas"/>
              </a:rPr>
              <a:t>block_size</a:t>
            </a:r>
            <a:r>
              <a:rPr lang="en-US" dirty="0">
                <a:solidFill>
                  <a:srgbClr val="FF0000"/>
                </a:solidFill>
                <a:latin typeface="Consolas"/>
              </a:rPr>
              <a:t>'</a:t>
            </a:r>
            <a:r>
              <a:rPr lang="en-US" dirty="0">
                <a:solidFill>
                  <a:srgbClr val="000000"/>
                </a:solidFill>
                <a:latin typeface="Consolas"/>
              </a:rPr>
              <a:t>::</a:t>
            </a:r>
            <a:r>
              <a:rPr lang="en-US" dirty="0">
                <a:solidFill>
                  <a:srgbClr val="0000FF"/>
                </a:solidFill>
                <a:latin typeface="Consolas"/>
              </a:rPr>
              <a:t>text</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 </a:t>
            </a:r>
            <a:r>
              <a:rPr lang="en-US" dirty="0">
                <a:solidFill>
                  <a:srgbClr val="0000FF"/>
                </a:solidFill>
                <a:latin typeface="Consolas"/>
              </a:rPr>
              <a:t>AS</a:t>
            </a:r>
            <a:r>
              <a:rPr lang="en-US" dirty="0">
                <a:solidFill>
                  <a:srgbClr val="000000"/>
                </a:solidFill>
                <a:latin typeface="Consolas"/>
              </a:rPr>
              <a:t> </a:t>
            </a:r>
            <a:r>
              <a:rPr lang="en-US" dirty="0" err="1">
                <a:solidFill>
                  <a:srgbClr val="000000"/>
                </a:solidFill>
                <a:latin typeface="Consolas"/>
              </a:rPr>
              <a:t>shared_buffers</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FROM</a:t>
            </a:r>
            <a:r>
              <a:rPr lang="en-US" dirty="0">
                <a:solidFill>
                  <a:srgbClr val="000000"/>
                </a:solidFill>
                <a:latin typeface="Consolas"/>
              </a:rPr>
              <a:t> </a:t>
            </a:r>
            <a:r>
              <a:rPr lang="en-US" dirty="0" err="1">
                <a:solidFill>
                  <a:srgbClr val="000000"/>
                </a:solidFill>
                <a:latin typeface="Consolas"/>
              </a:rPr>
              <a:t>pg_buffercache</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808080"/>
                </a:solidFill>
                <a:latin typeface="Consolas"/>
              </a:rPr>
              <a:t>LEFT</a:t>
            </a:r>
            <a:r>
              <a:rPr lang="en-US" dirty="0">
                <a:solidFill>
                  <a:srgbClr val="000000"/>
                </a:solidFill>
                <a:latin typeface="Consolas"/>
              </a:rPr>
              <a:t> </a:t>
            </a:r>
            <a:r>
              <a:rPr lang="en-US" dirty="0">
                <a:solidFill>
                  <a:srgbClr val="808080"/>
                </a:solidFill>
                <a:latin typeface="Consolas"/>
              </a:rPr>
              <a:t>JOIN</a:t>
            </a:r>
            <a:r>
              <a:rPr lang="en-US" dirty="0">
                <a:solidFill>
                  <a:srgbClr val="000000"/>
                </a:solidFill>
                <a:latin typeface="Consolas"/>
              </a:rPr>
              <a:t> </a:t>
            </a:r>
            <a:r>
              <a:rPr lang="en-US" dirty="0" err="1">
                <a:solidFill>
                  <a:srgbClr val="000000"/>
                </a:solidFill>
                <a:latin typeface="Consolas"/>
              </a:rPr>
              <a:t>pg_database</a:t>
            </a:r>
            <a:r>
              <a:rPr lang="en-US" dirty="0">
                <a:solidFill>
                  <a:srgbClr val="000000"/>
                </a:solidFill>
                <a:latin typeface="Consolas"/>
              </a:rPr>
              <a:t> </a:t>
            </a:r>
            <a:r>
              <a:rPr lang="en-US" dirty="0">
                <a:solidFill>
                  <a:srgbClr val="0000FF"/>
                </a:solidFill>
                <a:latin typeface="Consolas"/>
              </a:rPr>
              <a:t>ON</a:t>
            </a:r>
            <a:r>
              <a:rPr lang="en-US" dirty="0">
                <a:solidFill>
                  <a:srgbClr val="000000"/>
                </a:solidFill>
                <a:latin typeface="Consolas"/>
              </a:rPr>
              <a:t> </a:t>
            </a:r>
            <a:r>
              <a:rPr lang="en-US" dirty="0" err="1">
                <a:solidFill>
                  <a:srgbClr val="000000"/>
                </a:solidFill>
                <a:latin typeface="Consolas"/>
              </a:rPr>
              <a:t>pg_buffercache.reldatabase</a:t>
            </a:r>
            <a:r>
              <a:rPr lang="en-US" dirty="0">
                <a:solidFill>
                  <a:srgbClr val="000000"/>
                </a:solidFill>
                <a:latin typeface="Consolas"/>
              </a:rPr>
              <a:t> </a:t>
            </a:r>
            <a:r>
              <a:rPr lang="en-US" dirty="0">
                <a:solidFill>
                  <a:srgbClr val="808080"/>
                </a:solidFill>
                <a:latin typeface="Consolas"/>
              </a:rPr>
              <a:t>=</a:t>
            </a:r>
            <a:r>
              <a:rPr lang="en-US" dirty="0">
                <a:solidFill>
                  <a:srgbClr val="000000"/>
                </a:solidFill>
                <a:latin typeface="Consolas"/>
              </a:rPr>
              <a:t> </a:t>
            </a:r>
            <a:r>
              <a:rPr lang="en-US" dirty="0" err="1">
                <a:solidFill>
                  <a:srgbClr val="000000"/>
                </a:solidFill>
                <a:latin typeface="Consolas"/>
              </a:rPr>
              <a:t>pg_database.oid</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WHERE</a:t>
            </a:r>
            <a:r>
              <a:rPr lang="en-US" dirty="0">
                <a:solidFill>
                  <a:srgbClr val="000000"/>
                </a:solidFill>
                <a:latin typeface="Consolas"/>
              </a:rPr>
              <a:t> </a:t>
            </a:r>
            <a:r>
              <a:rPr lang="en-US" dirty="0" err="1">
                <a:solidFill>
                  <a:srgbClr val="000000"/>
                </a:solidFill>
                <a:latin typeface="Consolas"/>
              </a:rPr>
              <a:t>pg_database.datname</a:t>
            </a:r>
            <a:r>
              <a:rPr lang="en-US" dirty="0">
                <a:solidFill>
                  <a:srgbClr val="000000"/>
                </a:solidFill>
                <a:latin typeface="Consolas"/>
              </a:rPr>
              <a:t> </a:t>
            </a:r>
            <a:r>
              <a:rPr lang="en-US" dirty="0">
                <a:solidFill>
                  <a:srgbClr val="808080"/>
                </a:solidFill>
                <a:latin typeface="Consolas"/>
              </a:rPr>
              <a:t>NOT</a:t>
            </a:r>
            <a:r>
              <a:rPr lang="en-US" dirty="0">
                <a:solidFill>
                  <a:srgbClr val="000000"/>
                </a:solidFill>
                <a:latin typeface="Consolas"/>
              </a:rPr>
              <a:t> </a:t>
            </a:r>
            <a:r>
              <a:rPr lang="en-US" dirty="0">
                <a:solidFill>
                  <a:srgbClr val="808080"/>
                </a:solidFill>
                <a:latin typeface="Consolas"/>
              </a:rPr>
              <a:t>LIKE</a:t>
            </a:r>
            <a:r>
              <a:rPr lang="en-US" dirty="0">
                <a:solidFill>
                  <a:srgbClr val="000000"/>
                </a:solidFill>
                <a:latin typeface="Consolas"/>
              </a:rPr>
              <a:t> </a:t>
            </a:r>
            <a:r>
              <a:rPr lang="en-US" dirty="0">
                <a:solidFill>
                  <a:srgbClr val="FF0000"/>
                </a:solidFill>
                <a:latin typeface="Consolas"/>
              </a:rPr>
              <a:t>'temp_%'</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GROUP</a:t>
            </a:r>
            <a:r>
              <a:rPr lang="en-US" dirty="0">
                <a:solidFill>
                  <a:srgbClr val="000000"/>
                </a:solidFill>
                <a:latin typeface="Consolas"/>
              </a:rPr>
              <a:t> </a:t>
            </a:r>
            <a:r>
              <a:rPr lang="en-US" dirty="0">
                <a:solidFill>
                  <a:srgbClr val="0000FF"/>
                </a:solidFill>
                <a:latin typeface="Consolas"/>
              </a:rPr>
              <a:t>BY</a:t>
            </a:r>
            <a:r>
              <a:rPr lang="en-US" dirty="0">
                <a:solidFill>
                  <a:srgbClr val="000000"/>
                </a:solidFill>
                <a:latin typeface="Consolas"/>
              </a:rPr>
              <a:t> </a:t>
            </a:r>
            <a:r>
              <a:rPr lang="en-US" dirty="0" err="1">
                <a:solidFill>
                  <a:srgbClr val="000000"/>
                </a:solidFill>
                <a:latin typeface="Consolas"/>
              </a:rPr>
              <a:t>pg_database.datname</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ORDER</a:t>
            </a:r>
            <a:r>
              <a:rPr lang="en-US" dirty="0">
                <a:solidFill>
                  <a:srgbClr val="000000"/>
                </a:solidFill>
                <a:latin typeface="Consolas"/>
              </a:rPr>
              <a:t> </a:t>
            </a:r>
            <a:r>
              <a:rPr lang="en-US" dirty="0">
                <a:solidFill>
                  <a:srgbClr val="0000FF"/>
                </a:solidFill>
                <a:latin typeface="Consolas"/>
              </a:rPr>
              <a:t>BY</a:t>
            </a:r>
            <a:r>
              <a:rPr lang="en-US" dirty="0">
                <a:solidFill>
                  <a:srgbClr val="000000"/>
                </a:solidFill>
                <a:latin typeface="Consolas"/>
              </a:rPr>
              <a:t> </a:t>
            </a:r>
            <a:r>
              <a:rPr lang="en-US" dirty="0" err="1">
                <a:solidFill>
                  <a:srgbClr val="000000"/>
                </a:solidFill>
                <a:latin typeface="Consolas"/>
              </a:rPr>
              <a:t>pg_database.datname</a:t>
            </a:r>
            <a:r>
              <a:rPr lang="en-US" dirty="0" smtClean="0">
                <a:solidFill>
                  <a:srgbClr val="000000"/>
                </a:solidFill>
                <a:latin typeface="Consolas"/>
              </a:rPr>
              <a:t>;" </a:t>
            </a:r>
            <a:r>
              <a:rPr lang="en-US" dirty="0">
                <a:solidFill>
                  <a:srgbClr val="000000"/>
                </a:solidFill>
                <a:latin typeface="Consolas"/>
              </a:rPr>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&lt;</a:t>
            </a:r>
            <a:r>
              <a:rPr lang="en-US" dirty="0">
                <a:solidFill>
                  <a:srgbClr val="800000"/>
                </a:solidFill>
                <a:latin typeface="Consolas"/>
              </a:rPr>
              <a:t>Result</a:t>
            </a:r>
            <a:r>
              <a:rPr lang="en-US" dirty="0">
                <a:solidFill>
                  <a:srgbClr val="0000FF"/>
                </a:solidFill>
                <a:latin typeface="Consolas"/>
              </a:rPr>
              <a:t>&gt;</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Type </a:t>
            </a:r>
            <a:r>
              <a:rPr lang="en-US" dirty="0" err="1">
                <a:solidFill>
                  <a:srgbClr val="000000"/>
                </a:solidFill>
                <a:latin typeface="Consolas"/>
              </a:rPr>
              <a:t>pg_buffercache_databases</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err="1">
                <a:solidFill>
                  <a:srgbClr val="000000"/>
                </a:solidFill>
                <a:latin typeface="Consolas"/>
              </a:rPr>
              <a:t>InstancesFrom</a:t>
            </a:r>
            <a:r>
              <a:rPr lang="en-US" dirty="0">
                <a:solidFill>
                  <a:srgbClr val="000000"/>
                </a:solidFill>
                <a:latin typeface="Consolas"/>
              </a:rPr>
              <a:t> "</a:t>
            </a:r>
            <a:r>
              <a:rPr lang="en-US" dirty="0" err="1">
                <a:solidFill>
                  <a:srgbClr val="000000"/>
                </a:solidFill>
                <a:latin typeface="Consolas"/>
              </a:rPr>
              <a:t>datname</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err="1">
                <a:solidFill>
                  <a:srgbClr val="000000"/>
                </a:solidFill>
                <a:latin typeface="Consolas"/>
              </a:rPr>
              <a:t>ValuesFrom</a:t>
            </a:r>
            <a:r>
              <a:rPr lang="en-US" dirty="0">
                <a:solidFill>
                  <a:srgbClr val="000000"/>
                </a:solidFill>
                <a:latin typeface="Consolas"/>
              </a:rPr>
              <a:t> </a:t>
            </a:r>
            <a:r>
              <a:rPr lang="en-US" dirty="0" err="1">
                <a:solidFill>
                  <a:srgbClr val="000000"/>
                </a:solidFill>
                <a:latin typeface="Consolas"/>
              </a:rPr>
              <a:t>shared_buffers</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&lt;/</a:t>
            </a:r>
            <a:r>
              <a:rPr lang="en-US" dirty="0">
                <a:solidFill>
                  <a:srgbClr val="800000"/>
                </a:solidFill>
                <a:latin typeface="Consolas"/>
              </a:rPr>
              <a:t>Result</a:t>
            </a:r>
            <a:r>
              <a:rPr lang="en-US" dirty="0">
                <a:solidFill>
                  <a:srgbClr val="0000FF"/>
                </a:solidFill>
                <a:latin typeface="Consolas"/>
              </a:rPr>
              <a:t>&gt;</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&lt;/</a:t>
            </a:r>
            <a:r>
              <a:rPr lang="en-US" dirty="0">
                <a:solidFill>
                  <a:srgbClr val="800000"/>
                </a:solidFill>
                <a:latin typeface="Consolas"/>
              </a:rPr>
              <a:t>Query</a:t>
            </a:r>
            <a:r>
              <a:rPr lang="en-US" dirty="0" smtClean="0">
                <a:solidFill>
                  <a:srgbClr val="0000FF"/>
                </a:solidFill>
                <a:latin typeface="Consolas"/>
              </a:rPr>
              <a:t>&gt;</a:t>
            </a:r>
            <a:r>
              <a:rPr lang="en-US" dirty="0" smtClean="0">
                <a:latin typeface="Consolas"/>
              </a:rPr>
              <a:t/>
            </a:r>
            <a:br>
              <a:rPr lang="en-US" dirty="0" smtClean="0">
                <a:latin typeface="Consolas"/>
              </a:rPr>
            </a:br>
            <a:r>
              <a:rPr lang="en-US" dirty="0" smtClean="0">
                <a:latin typeface="Consolas"/>
              </a:rPr>
              <a:t/>
            </a:r>
            <a:br>
              <a:rPr lang="en-US" dirty="0" smtClean="0">
                <a:latin typeface="Consolas"/>
              </a:rPr>
            </a:br>
            <a:r>
              <a:rPr lang="en-US" dirty="0">
                <a:solidFill>
                  <a:srgbClr val="0000FF"/>
                </a:solidFill>
                <a:latin typeface="Consolas"/>
              </a:rPr>
              <a:t>&lt;</a:t>
            </a:r>
            <a:r>
              <a:rPr lang="en-US" dirty="0">
                <a:solidFill>
                  <a:srgbClr val="800000"/>
                </a:solidFill>
                <a:latin typeface="Consolas"/>
              </a:rPr>
              <a:t>Database </a:t>
            </a:r>
            <a:r>
              <a:rPr lang="en-US" dirty="0" err="1">
                <a:solidFill>
                  <a:srgbClr val="FF0000"/>
                </a:solidFill>
                <a:latin typeface="Consolas"/>
              </a:rPr>
              <a:t>postgres</a:t>
            </a:r>
            <a:r>
              <a:rPr lang="en-US" dirty="0">
                <a:solidFill>
                  <a:srgbClr val="0000FF"/>
                </a:solidFill>
                <a:latin typeface="Consolas"/>
              </a:rPr>
              <a:t>&gt;</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Instance "</a:t>
            </a:r>
            <a:r>
              <a:rPr lang="en-US" dirty="0" err="1">
                <a:solidFill>
                  <a:srgbClr val="000000"/>
                </a:solidFill>
                <a:latin typeface="Consolas"/>
              </a:rPr>
              <a:t>sqltest</a:t>
            </a:r>
            <a:r>
              <a:rPr lang="en-US" dirty="0">
                <a:solidFill>
                  <a:srgbClr val="000000"/>
                </a:solidFill>
                <a:latin typeface="Consolas"/>
              </a:rPr>
              <a:t>-a" </a:t>
            </a:r>
            <a:br>
              <a:rPr lang="en-US" dirty="0">
                <a:solidFill>
                  <a:srgbClr val="000000"/>
                </a:solidFill>
                <a:latin typeface="Consolas"/>
              </a:rPr>
            </a:br>
            <a:r>
              <a:rPr lang="en-US" dirty="0">
                <a:solidFill>
                  <a:srgbClr val="000000"/>
                </a:solidFill>
                <a:latin typeface="Consolas"/>
              </a:rPr>
              <a:t>    Host "</a:t>
            </a:r>
            <a:r>
              <a:rPr lang="en-US" dirty="0" err="1">
                <a:solidFill>
                  <a:srgbClr val="000000"/>
                </a:solidFill>
                <a:latin typeface="Consolas"/>
              </a:rPr>
              <a:t>sqltest</a:t>
            </a:r>
            <a:r>
              <a:rPr lang="en-US" dirty="0">
                <a:solidFill>
                  <a:srgbClr val="000000"/>
                </a:solidFill>
                <a:latin typeface="Consolas"/>
              </a:rPr>
              <a:t>-a" </a:t>
            </a:r>
            <a:br>
              <a:rPr lang="en-US" dirty="0">
                <a:solidFill>
                  <a:srgbClr val="000000"/>
                </a:solidFill>
                <a:latin typeface="Consolas"/>
              </a:rPr>
            </a:br>
            <a:r>
              <a:rPr lang="en-US" dirty="0">
                <a:solidFill>
                  <a:srgbClr val="000000"/>
                </a:solidFill>
                <a:latin typeface="Consolas"/>
              </a:rPr>
              <a:t>    Port "5432" </a:t>
            </a:r>
            <a:br>
              <a:rPr lang="en-US" dirty="0">
                <a:solidFill>
                  <a:srgbClr val="000000"/>
                </a:solidFill>
                <a:latin typeface="Consolas"/>
              </a:rPr>
            </a:br>
            <a:r>
              <a:rPr lang="en-US" dirty="0">
                <a:solidFill>
                  <a:srgbClr val="000000"/>
                </a:solidFill>
                <a:latin typeface="Consolas"/>
              </a:rPr>
              <a:t>    User "</a:t>
            </a:r>
            <a:r>
              <a:rPr lang="en-US" dirty="0" err="1">
                <a:solidFill>
                  <a:srgbClr val="000000"/>
                </a:solidFill>
                <a:latin typeface="Consolas"/>
              </a:rPr>
              <a:t>postgres</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Query </a:t>
            </a:r>
            <a:r>
              <a:rPr lang="en-US" dirty="0" err="1" smtClean="0">
                <a:solidFill>
                  <a:srgbClr val="000000"/>
                </a:solidFill>
                <a:latin typeface="Consolas"/>
              </a:rPr>
              <a:t>buffercache_databases</a:t>
            </a:r>
            <a:r>
              <a:rPr lang="en-US" dirty="0" smtClean="0">
                <a:solidFill>
                  <a:srgbClr val="000000"/>
                </a:solidFill>
                <a:latin typeface="Consolas"/>
              </a:rPr>
              <a:t> </a:t>
            </a:r>
            <a:r>
              <a:rPr lang="en-US" dirty="0">
                <a:solidFill>
                  <a:srgbClr val="000000"/>
                </a:solidFill>
                <a:latin typeface="Consolas"/>
              </a:rPr>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&lt;/</a:t>
            </a:r>
            <a:r>
              <a:rPr lang="en-US" dirty="0">
                <a:solidFill>
                  <a:srgbClr val="800000"/>
                </a:solidFill>
                <a:latin typeface="Consolas"/>
              </a:rPr>
              <a:t>Database</a:t>
            </a:r>
            <a:r>
              <a:rPr lang="en-US" dirty="0">
                <a:solidFill>
                  <a:srgbClr val="0000FF"/>
                </a:solidFill>
                <a:latin typeface="Consolas"/>
              </a:rPr>
              <a:t>&gt;</a:t>
            </a:r>
            <a:r>
              <a:rPr lang="en-US" dirty="0">
                <a:solidFill>
                  <a:srgbClr val="000000"/>
                </a:solidFill>
                <a:latin typeface="Consolas"/>
              </a:rPr>
              <a:t/>
            </a:r>
            <a:br>
              <a:rPr lang="en-US" dirty="0">
                <a:solidFill>
                  <a:srgbClr val="000000"/>
                </a:solidFill>
                <a:latin typeface="Consolas"/>
              </a:rPr>
            </a:br>
            <a:r>
              <a:rPr lang="en-US" dirty="0">
                <a:solidFill>
                  <a:srgbClr val="0000FF"/>
                </a:solidFill>
                <a:latin typeface="Consolas"/>
              </a:rPr>
              <a:t>&lt;/</a:t>
            </a:r>
            <a:r>
              <a:rPr lang="en-US" dirty="0">
                <a:solidFill>
                  <a:srgbClr val="800000"/>
                </a:solidFill>
                <a:latin typeface="Consolas"/>
              </a:rPr>
              <a:t>Plugin</a:t>
            </a:r>
            <a:r>
              <a:rPr lang="en-US" dirty="0" smtClean="0">
                <a:solidFill>
                  <a:srgbClr val="0000FF"/>
                </a:solidFill>
                <a:latin typeface="Consolas"/>
              </a:rPr>
              <a:t>&gt;</a:t>
            </a:r>
            <a:endParaRPr lang="en-US"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29</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821022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Buffer Cache Graph</a:t>
            </a:r>
            <a:endParaRPr lang="en-US" dirty="0"/>
          </a:p>
        </p:txBody>
      </p:sp>
      <p:sp>
        <p:nvSpPr>
          <p:cNvPr id="3" name="Content Placeholder 2"/>
          <p:cNvSpPr>
            <a:spLocks noGrp="1"/>
          </p:cNvSpPr>
          <p:nvPr>
            <p:ph sz="quarter" idx="13"/>
          </p:nvPr>
        </p:nvSpPr>
        <p:spPr>
          <a:xfrm>
            <a:off x="457200" y="1485900"/>
            <a:ext cx="4038600" cy="1466850"/>
          </a:xfrm>
        </p:spPr>
        <p:txBody>
          <a:bodyPr>
            <a:normAutofit fontScale="92500" lnSpcReduction="20000"/>
          </a:bodyPr>
          <a:lstStyle/>
          <a:p>
            <a:r>
              <a:rPr lang="en-US" dirty="0"/>
              <a:t>http://graphite/dashboard</a:t>
            </a:r>
          </a:p>
          <a:p>
            <a:r>
              <a:rPr lang="en-US" dirty="0"/>
              <a:t>Dashboard -&gt; Edit Dashboard</a:t>
            </a:r>
          </a:p>
          <a:p>
            <a:r>
              <a:rPr lang="en-US" dirty="0"/>
              <a:t>Add something like the following code.</a:t>
            </a:r>
          </a:p>
          <a:p>
            <a:endParaRPr lang="en-US" dirty="0"/>
          </a:p>
        </p:txBody>
      </p:sp>
      <p:sp>
        <p:nvSpPr>
          <p:cNvPr id="4" name="Content Placeholder 3"/>
          <p:cNvSpPr>
            <a:spLocks noGrp="1"/>
          </p:cNvSpPr>
          <p:nvPr>
            <p:ph sz="quarter" idx="14"/>
          </p:nvPr>
        </p:nvSpPr>
        <p:spPr>
          <a:xfrm>
            <a:off x="457200" y="2952750"/>
            <a:ext cx="4038600" cy="163830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"Buffer Cache"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800000"/>
                </a:solidFill>
                <a:latin typeface="Consolas"/>
              </a:rPr>
              <a:t>“</a:t>
            </a:r>
            <a:r>
              <a:rPr lang="en-US" sz="500" dirty="0" err="1" smtClean="0">
                <a:solidFill>
                  <a:srgbClr val="800000"/>
                </a:solidFill>
                <a:latin typeface="Consolas"/>
              </a:rPr>
              <a:t>aliasByMetric</a:t>
            </a:r>
            <a:r>
              <a:rPr lang="en-US" sz="500" dirty="0" smtClean="0">
                <a:solidFill>
                  <a:srgbClr val="800000"/>
                </a:solidFill>
                <a:latin typeface="Consolas"/>
              </a:rPr>
              <a:t>(</a:t>
            </a:r>
            <a:r>
              <a:rPr lang="en-US" sz="500" dirty="0" err="1" smtClean="0">
                <a:solidFill>
                  <a:srgbClr val="800000"/>
                </a:solidFill>
                <a:latin typeface="Consolas"/>
              </a:rPr>
              <a:t>servers.virtual.db-a.postgresql-db-a.pg_buffercache_databases</a:t>
            </a:r>
            <a:r>
              <a:rPr lang="en-US" sz="500" dirty="0" smtClean="0">
                <a:solidFill>
                  <a:srgbClr val="800000"/>
                </a:solidFill>
                <a:latin typeface="Consolas"/>
              </a:rPr>
              <a:t>-*)"</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30</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759" y="1504950"/>
            <a:ext cx="40957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7488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Buffer Cache Pie Chart</a:t>
            </a:r>
            <a:endParaRPr lang="en-US" dirty="0"/>
          </a:p>
        </p:txBody>
      </p:sp>
      <p:sp>
        <p:nvSpPr>
          <p:cNvPr id="3" name="Content Placeholder 2"/>
          <p:cNvSpPr>
            <a:spLocks noGrp="1"/>
          </p:cNvSpPr>
          <p:nvPr>
            <p:ph sz="quarter" idx="13"/>
          </p:nvPr>
        </p:nvSpPr>
        <p:spPr>
          <a:xfrm>
            <a:off x="457200" y="1485900"/>
            <a:ext cx="4038600" cy="1466850"/>
          </a:xfrm>
        </p:spPr>
        <p:txBody>
          <a:bodyPr>
            <a:normAutofit fontScale="92500" lnSpcReduction="20000"/>
          </a:bodyPr>
          <a:lstStyle/>
          <a:p>
            <a:r>
              <a:rPr lang="en-US" dirty="0"/>
              <a:t>http://graphite/dashboard</a:t>
            </a:r>
          </a:p>
          <a:p>
            <a:r>
              <a:rPr lang="en-US" dirty="0"/>
              <a:t>Dashboard -&gt; Edit Dashboard</a:t>
            </a:r>
          </a:p>
          <a:p>
            <a:r>
              <a:rPr lang="en-US" dirty="0"/>
              <a:t>Add something like the following code.</a:t>
            </a:r>
          </a:p>
          <a:p>
            <a:endParaRPr lang="en-US" dirty="0"/>
          </a:p>
        </p:txBody>
      </p:sp>
      <p:sp>
        <p:nvSpPr>
          <p:cNvPr id="4" name="Content Placeholder 3"/>
          <p:cNvSpPr>
            <a:spLocks noGrp="1"/>
          </p:cNvSpPr>
          <p:nvPr>
            <p:ph sz="quarter" idx="14"/>
          </p:nvPr>
        </p:nvSpPr>
        <p:spPr>
          <a:xfrm>
            <a:off x="457200" y="2952750"/>
            <a:ext cx="4038600" cy="163830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"Buffer Cache"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hideLegend</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"true"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graphType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"pie"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servers.virtual.db-a.postgresql-db-a.pg_buffercache_databases</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31</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38600" cy="3230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6732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Buffer Cache Graph</a:t>
            </a:r>
            <a:endParaRPr lang="en-US" dirty="0"/>
          </a:p>
        </p:txBody>
      </p:sp>
      <p:sp>
        <p:nvSpPr>
          <p:cNvPr id="3" name="Content Placeholder 2"/>
          <p:cNvSpPr>
            <a:spLocks noGrp="1"/>
          </p:cNvSpPr>
          <p:nvPr>
            <p:ph sz="quarter" idx="13"/>
          </p:nvPr>
        </p:nvSpPr>
        <p:spPr>
          <a:xfrm>
            <a:off x="457200" y="1485900"/>
            <a:ext cx="4038600" cy="1466850"/>
          </a:xfrm>
        </p:spPr>
        <p:txBody>
          <a:bodyPr>
            <a:normAutofit fontScale="92500" lnSpcReduction="20000"/>
          </a:bodyPr>
          <a:lstStyle/>
          <a:p>
            <a:r>
              <a:rPr lang="en-US" dirty="0"/>
              <a:t>http://graphite/dashboard</a:t>
            </a:r>
          </a:p>
          <a:p>
            <a:r>
              <a:rPr lang="en-US" dirty="0"/>
              <a:t>Dashboard -&gt; Edit Dashboard</a:t>
            </a:r>
          </a:p>
          <a:p>
            <a:r>
              <a:rPr lang="en-US" dirty="0"/>
              <a:t>Add something like the following code.</a:t>
            </a:r>
          </a:p>
          <a:p>
            <a:endParaRPr lang="en-US" dirty="0"/>
          </a:p>
        </p:txBody>
      </p:sp>
      <p:sp>
        <p:nvSpPr>
          <p:cNvPr id="4" name="Content Placeholder 3"/>
          <p:cNvSpPr>
            <a:spLocks noGrp="1"/>
          </p:cNvSpPr>
          <p:nvPr>
            <p:ph sz="quarter" idx="14"/>
          </p:nvPr>
        </p:nvSpPr>
        <p:spPr>
          <a:xfrm>
            <a:off x="457200" y="2952750"/>
            <a:ext cx="4038600" cy="163830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"Buffer Cache"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graphType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"pie"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800000"/>
                </a:solidFill>
                <a:latin typeface="Consolas"/>
              </a:rPr>
              <a:t>“</a:t>
            </a:r>
            <a:r>
              <a:rPr lang="en-US" sz="500" dirty="0" err="1" smtClean="0">
                <a:solidFill>
                  <a:srgbClr val="800000"/>
                </a:solidFill>
                <a:latin typeface="Consolas"/>
              </a:rPr>
              <a:t>aliasByMetric</a:t>
            </a:r>
            <a:r>
              <a:rPr lang="en-US" sz="500" dirty="0" smtClean="0">
                <a:solidFill>
                  <a:srgbClr val="800000"/>
                </a:solidFill>
                <a:latin typeface="Consolas"/>
              </a:rPr>
              <a:t>(servers.virtual.atlassql-test.postgresql-atlassql-test.pg_buffercache_databases-*)"</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32</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0826" y="1504950"/>
            <a:ext cx="400050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17494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Buffer Cache Pie Chart</a:t>
            </a:r>
            <a:endParaRPr lang="en-US" dirty="0"/>
          </a:p>
        </p:txBody>
      </p:sp>
      <p:sp>
        <p:nvSpPr>
          <p:cNvPr id="3" name="Content Placeholder 2"/>
          <p:cNvSpPr>
            <a:spLocks noGrp="1"/>
          </p:cNvSpPr>
          <p:nvPr>
            <p:ph sz="quarter" idx="13"/>
          </p:nvPr>
        </p:nvSpPr>
        <p:spPr>
          <a:xfrm>
            <a:off x="457200" y="1485900"/>
            <a:ext cx="4038600" cy="1466850"/>
          </a:xfrm>
        </p:spPr>
        <p:txBody>
          <a:bodyPr>
            <a:normAutofit fontScale="92500" lnSpcReduction="20000"/>
          </a:bodyPr>
          <a:lstStyle/>
          <a:p>
            <a:r>
              <a:rPr lang="en-US" dirty="0"/>
              <a:t>http://graphite/dashboard</a:t>
            </a:r>
          </a:p>
          <a:p>
            <a:r>
              <a:rPr lang="en-US" dirty="0"/>
              <a:t>Dashboard -&gt; Edit Dashboard</a:t>
            </a:r>
          </a:p>
          <a:p>
            <a:r>
              <a:rPr lang="en-US" dirty="0"/>
              <a:t>Add something like the following code.</a:t>
            </a:r>
          </a:p>
          <a:p>
            <a:endParaRPr lang="en-US" dirty="0"/>
          </a:p>
        </p:txBody>
      </p:sp>
      <p:sp>
        <p:nvSpPr>
          <p:cNvPr id="4" name="Content Placeholder 3"/>
          <p:cNvSpPr>
            <a:spLocks noGrp="1"/>
          </p:cNvSpPr>
          <p:nvPr>
            <p:ph sz="quarter" idx="14"/>
          </p:nvPr>
        </p:nvSpPr>
        <p:spPr>
          <a:xfrm>
            <a:off x="457200" y="2952750"/>
            <a:ext cx="4038600" cy="163830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"Buffer Cache"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hideLegend</a:t>
            </a:r>
            <a:r>
              <a:rPr lang="en-US" sz="500" dirty="0">
                <a:solidFill>
                  <a:srgbClr val="800000"/>
                </a:solidFill>
                <a:latin typeface="Consolas"/>
              </a:rPr>
              <a:t>"</a:t>
            </a:r>
            <a:r>
              <a:rPr lang="en-US" sz="500" dirty="0">
                <a:solidFill>
                  <a:srgbClr val="000000"/>
                </a:solidFill>
                <a:latin typeface="Consolas"/>
              </a:rPr>
              <a:t>: </a:t>
            </a:r>
            <a:r>
              <a:rPr lang="en-US" sz="500" dirty="0" smtClean="0">
                <a:solidFill>
                  <a:srgbClr val="800000"/>
                </a:solidFill>
                <a:latin typeface="Consolas"/>
              </a:rPr>
              <a:t>“false"</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graphType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"pie"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800000"/>
                </a:solidFill>
                <a:latin typeface="Consolas"/>
              </a:rPr>
              <a:t>“</a:t>
            </a:r>
            <a:r>
              <a:rPr lang="en-US" sz="500" dirty="0" err="1" smtClean="0">
                <a:solidFill>
                  <a:srgbClr val="800000"/>
                </a:solidFill>
                <a:latin typeface="Consolas"/>
              </a:rPr>
              <a:t>aliasByMetric</a:t>
            </a:r>
            <a:r>
              <a:rPr lang="en-US" sz="500" dirty="0" smtClean="0">
                <a:solidFill>
                  <a:srgbClr val="800000"/>
                </a:solidFill>
                <a:latin typeface="Consolas"/>
              </a:rPr>
              <a:t>(servers.virtual.atlassql-test.postgresql-atlassql-test.pg_buffercache_databases-*)"</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33</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0826" y="1504949"/>
            <a:ext cx="4045974" cy="3236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7681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Size vs Buffer Cache</a:t>
            </a:r>
            <a:endParaRPr lang="en-US" dirty="0"/>
          </a:p>
        </p:txBody>
      </p:sp>
      <p:sp>
        <p:nvSpPr>
          <p:cNvPr id="3" name="Content Placeholder 2"/>
          <p:cNvSpPr>
            <a:spLocks noGrp="1"/>
          </p:cNvSpPr>
          <p:nvPr>
            <p:ph sz="quarter" idx="13"/>
          </p:nvPr>
        </p:nvSpPr>
        <p:spPr>
          <a:xfrm>
            <a:off x="457200" y="1485900"/>
            <a:ext cx="4038600" cy="1466850"/>
          </a:xfrm>
        </p:spPr>
        <p:txBody>
          <a:bodyPr>
            <a:normAutofit fontScale="92500" lnSpcReduction="20000"/>
          </a:bodyPr>
          <a:lstStyle/>
          <a:p>
            <a:r>
              <a:rPr lang="en-US" dirty="0"/>
              <a:t>http://graphite/dashboard</a:t>
            </a:r>
          </a:p>
          <a:p>
            <a:r>
              <a:rPr lang="en-US" dirty="0"/>
              <a:t>Dashboard -&gt; Edit Dashboard</a:t>
            </a:r>
          </a:p>
          <a:p>
            <a:r>
              <a:rPr lang="en-US" dirty="0"/>
              <a:t>Add something like the following code.</a:t>
            </a:r>
          </a:p>
          <a:p>
            <a:endParaRPr lang="en-US" dirty="0"/>
          </a:p>
        </p:txBody>
      </p:sp>
      <p:sp>
        <p:nvSpPr>
          <p:cNvPr id="4" name="Content Placeholder 3"/>
          <p:cNvSpPr>
            <a:spLocks noGrp="1"/>
          </p:cNvSpPr>
          <p:nvPr>
            <p:ph sz="quarter" idx="14"/>
          </p:nvPr>
        </p:nvSpPr>
        <p:spPr>
          <a:xfrm>
            <a:off x="457200" y="2952750"/>
            <a:ext cx="4038600" cy="163830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"Database Size vs Buffer Cache Used"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servers.virtual.db</a:t>
            </a:r>
            <a:r>
              <a:rPr lang="en-US" sz="500" dirty="0">
                <a:solidFill>
                  <a:srgbClr val="800000"/>
                </a:solidFill>
                <a:latin typeface="Consolas"/>
              </a:rPr>
              <a:t>-</a:t>
            </a:r>
            <a:r>
              <a:rPr lang="en-US" sz="500" dirty="0" err="1">
                <a:solidFill>
                  <a:srgbClr val="800000"/>
                </a:solidFill>
                <a:latin typeface="Consolas"/>
              </a:rPr>
              <a:t>a.postgresql</a:t>
            </a:r>
            <a:r>
              <a:rPr lang="en-US" sz="500" dirty="0">
                <a:solidFill>
                  <a:srgbClr val="800000"/>
                </a:solidFill>
                <a:latin typeface="Consolas"/>
              </a:rPr>
              <a:t>-</a:t>
            </a:r>
            <a:r>
              <a:rPr lang="en-US" sz="500" dirty="0" err="1">
                <a:solidFill>
                  <a:srgbClr val="800000"/>
                </a:solidFill>
                <a:latin typeface="Consolas"/>
              </a:rPr>
              <a:t>db</a:t>
            </a:r>
            <a:r>
              <a:rPr lang="en-US" sz="500" dirty="0">
                <a:solidFill>
                  <a:srgbClr val="800000"/>
                </a:solidFill>
                <a:latin typeface="Consolas"/>
              </a:rPr>
              <a:t>-</a:t>
            </a:r>
            <a:r>
              <a:rPr lang="en-US" sz="500" dirty="0" err="1">
                <a:solidFill>
                  <a:srgbClr val="800000"/>
                </a:solidFill>
                <a:latin typeface="Consolas"/>
              </a:rPr>
              <a:t>a.pg_databases</a:t>
            </a:r>
            <a:r>
              <a:rPr lang="en-US" sz="500" dirty="0">
                <a:solidFill>
                  <a:srgbClr val="800000"/>
                </a:solidFill>
                <a:latin typeface="Consolas"/>
              </a:rPr>
              <a:t>-main,\"</a:t>
            </a:r>
            <a:r>
              <a:rPr lang="en-US" sz="500" dirty="0">
                <a:solidFill>
                  <a:srgbClr val="000000"/>
                </a:solidFill>
                <a:latin typeface="Consolas"/>
              </a:rPr>
              <a:t>Database Size\</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"alias(servers.virtual.db-a.postgresql-db-a.pg_buffercache_databases-main,\"</a:t>
            </a:r>
            <a:r>
              <a:rPr lang="en-US" sz="500" dirty="0">
                <a:solidFill>
                  <a:srgbClr val="000000"/>
                </a:solidFill>
                <a:latin typeface="Consolas"/>
              </a:rPr>
              <a:t>Buffer Cache Used\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"alias(servers.physical.dbsrv3-a.df-pgdata_local.df_complex-used,\"</a:t>
            </a:r>
            <a:r>
              <a:rPr lang="en-US" sz="500" dirty="0">
                <a:solidFill>
                  <a:srgbClr val="000000"/>
                </a:solidFill>
                <a:latin typeface="Consolas"/>
              </a:rPr>
              <a:t>Disk Used\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a:t>
            </a:r>
            <a:endParaRPr lang="en-US" sz="500" dirty="0">
              <a:latin typeface="Consolas"/>
            </a:endParaRPr>
          </a:p>
          <a:p>
            <a:pPr marL="0" indent="0">
              <a:buNone/>
            </a:pPr>
            <a:r>
              <a:rPr lang="en-US" sz="500" dirty="0">
                <a:latin typeface="Consolas"/>
              </a:rPr>
              <a:t/>
            </a:r>
            <a:br>
              <a:rPr lang="en-US" sz="500" dirty="0">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34</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957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8447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Longest Running Command</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35</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53089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types.postgres.db</a:t>
            </a:r>
            <a:endParaRPr lang="en-US" dirty="0"/>
          </a:p>
        </p:txBody>
      </p:sp>
      <p:sp>
        <p:nvSpPr>
          <p:cNvPr id="3" name="Content Placeholder 2"/>
          <p:cNvSpPr>
            <a:spLocks noGrp="1"/>
          </p:cNvSpPr>
          <p:nvPr>
            <p:ph sz="quarter" idx="13"/>
          </p:nvPr>
        </p:nvSpPr>
        <p:spPr/>
        <p:txBody>
          <a:bodyPr/>
          <a:lstStyle/>
          <a:p>
            <a:r>
              <a:rPr lang="en-US" dirty="0"/>
              <a:t>We need to </a:t>
            </a:r>
            <a:r>
              <a:rPr lang="en-US" dirty="0" smtClean="0"/>
              <a:t>add to the </a:t>
            </a:r>
            <a:r>
              <a:rPr lang="en-US" dirty="0"/>
              <a:t>the </a:t>
            </a:r>
            <a:r>
              <a:rPr lang="en-US" dirty="0" err="1"/>
              <a:t>collectd</a:t>
            </a:r>
            <a:r>
              <a:rPr lang="en-US" dirty="0"/>
              <a:t>/</a:t>
            </a:r>
            <a:r>
              <a:rPr lang="en-US" dirty="0" err="1"/>
              <a:t>types.postgres.db</a:t>
            </a:r>
            <a:r>
              <a:rPr lang="en-US" dirty="0"/>
              <a:t> in the </a:t>
            </a:r>
            <a:r>
              <a:rPr lang="en-US" dirty="0" err="1"/>
              <a:t>collectd</a:t>
            </a:r>
            <a:r>
              <a:rPr lang="en-US" dirty="0"/>
              <a:t> </a:t>
            </a:r>
            <a:r>
              <a:rPr lang="en-US" dirty="0" smtClean="0"/>
              <a:t>directory.</a:t>
            </a:r>
          </a:p>
          <a:p>
            <a:r>
              <a:rPr lang="en-US" dirty="0" smtClean="0"/>
              <a:t>This </a:t>
            </a:r>
            <a:r>
              <a:rPr lang="en-US" dirty="0"/>
              <a:t>is where we </a:t>
            </a:r>
            <a:r>
              <a:rPr lang="en-US" dirty="0" smtClean="0"/>
              <a:t>have previously defined </a:t>
            </a:r>
            <a:r>
              <a:rPr lang="en-US" dirty="0"/>
              <a:t>custom types for the data we will be collecting.</a:t>
            </a:r>
          </a:p>
          <a:p>
            <a:endParaRPr lang="en-US" dirty="0"/>
          </a:p>
        </p:txBody>
      </p:sp>
      <p:sp>
        <p:nvSpPr>
          <p:cNvPr id="4" name="Content Placeholder 3"/>
          <p:cNvSpPr>
            <a:spLocks noGrp="1"/>
          </p:cNvSpPr>
          <p:nvPr>
            <p:ph sz="quarter" idx="14"/>
          </p:nvPr>
        </p:nvSpPr>
        <p:spPr/>
        <p:txBody>
          <a:bodyPr>
            <a:normAutofit/>
          </a:bodyPr>
          <a:lstStyle/>
          <a:p>
            <a:pPr marL="0" indent="0">
              <a:buNone/>
            </a:pPr>
            <a:r>
              <a:rPr lang="en-US" sz="900" dirty="0" err="1" smtClean="0">
                <a:solidFill>
                  <a:srgbClr val="000000"/>
                </a:solidFill>
                <a:latin typeface="Consolas"/>
              </a:rPr>
              <a:t>pg_query_length</a:t>
            </a:r>
            <a:r>
              <a:rPr lang="en-US" sz="900" dirty="0" smtClean="0">
                <a:solidFill>
                  <a:srgbClr val="000000"/>
                </a:solidFill>
                <a:latin typeface="Consolas"/>
              </a:rPr>
              <a:t>      </a:t>
            </a:r>
            <a:r>
              <a:rPr lang="en-US" sz="900" dirty="0" smtClean="0">
                <a:solidFill>
                  <a:srgbClr val="008080"/>
                </a:solidFill>
                <a:latin typeface="Consolas"/>
              </a:rPr>
              <a:t>query_length:gauge:</a:t>
            </a:r>
            <a:r>
              <a:rPr lang="en-US" sz="900" dirty="0" smtClean="0">
                <a:solidFill>
                  <a:srgbClr val="800080"/>
                </a:solidFill>
                <a:latin typeface="Consolas"/>
              </a:rPr>
              <a:t>0</a:t>
            </a:r>
            <a:r>
              <a:rPr lang="en-US" sz="900" dirty="0" smtClean="0">
                <a:solidFill>
                  <a:srgbClr val="000000"/>
                </a:solidFill>
                <a:latin typeface="Consolas"/>
              </a:rPr>
              <a:t>:U</a:t>
            </a:r>
            <a:br>
              <a:rPr lang="en-US" sz="900" dirty="0" smtClean="0">
                <a:solidFill>
                  <a:srgbClr val="000000"/>
                </a:solidFill>
                <a:latin typeface="Consolas"/>
              </a:rPr>
            </a:br>
            <a:r>
              <a:rPr lang="en-US" sz="900" dirty="0" err="1" smtClean="0">
                <a:solidFill>
                  <a:srgbClr val="000000"/>
                </a:solidFill>
                <a:latin typeface="Consolas"/>
              </a:rPr>
              <a:t>pg_query_length_min</a:t>
            </a:r>
            <a:r>
              <a:rPr lang="en-US" sz="900" dirty="0" smtClean="0">
                <a:solidFill>
                  <a:srgbClr val="000000"/>
                </a:solidFill>
                <a:latin typeface="Consolas"/>
              </a:rPr>
              <a:t>  </a:t>
            </a:r>
            <a:r>
              <a:rPr lang="en-US" sz="900" dirty="0" smtClean="0">
                <a:solidFill>
                  <a:srgbClr val="008080"/>
                </a:solidFill>
                <a:latin typeface="Consolas"/>
              </a:rPr>
              <a:t>query_length:gauge:</a:t>
            </a:r>
            <a:r>
              <a:rPr lang="en-US" sz="900" dirty="0" smtClean="0">
                <a:solidFill>
                  <a:srgbClr val="800080"/>
                </a:solidFill>
                <a:latin typeface="Consolas"/>
              </a:rPr>
              <a:t>0</a:t>
            </a:r>
            <a:r>
              <a:rPr lang="en-US" sz="900" dirty="0" smtClean="0">
                <a:solidFill>
                  <a:srgbClr val="000000"/>
                </a:solidFill>
                <a:latin typeface="Consolas"/>
              </a:rPr>
              <a:t>:U</a:t>
            </a:r>
            <a:br>
              <a:rPr lang="en-US" sz="900" dirty="0" smtClean="0">
                <a:solidFill>
                  <a:srgbClr val="000000"/>
                </a:solidFill>
                <a:latin typeface="Consolas"/>
              </a:rPr>
            </a:br>
            <a:r>
              <a:rPr lang="en-US" sz="900" dirty="0" err="1" smtClean="0">
                <a:solidFill>
                  <a:srgbClr val="000000"/>
                </a:solidFill>
                <a:latin typeface="Consolas"/>
              </a:rPr>
              <a:t>pg_query_length_hour</a:t>
            </a:r>
            <a:r>
              <a:rPr lang="en-US" sz="900" dirty="0" smtClean="0">
                <a:solidFill>
                  <a:srgbClr val="000000"/>
                </a:solidFill>
                <a:latin typeface="Consolas"/>
              </a:rPr>
              <a:t> </a:t>
            </a:r>
            <a:r>
              <a:rPr lang="en-US" sz="900" dirty="0">
                <a:solidFill>
                  <a:srgbClr val="008080"/>
                </a:solidFill>
                <a:latin typeface="Consolas"/>
              </a:rPr>
              <a:t>query_length:gauge:</a:t>
            </a:r>
            <a:r>
              <a:rPr lang="en-US" sz="900" dirty="0">
                <a:solidFill>
                  <a:srgbClr val="800080"/>
                </a:solidFill>
                <a:latin typeface="Consolas"/>
              </a:rPr>
              <a:t>0</a:t>
            </a:r>
            <a:r>
              <a:rPr lang="en-US" sz="900" dirty="0">
                <a:solidFill>
                  <a:srgbClr val="000000"/>
                </a:solidFill>
                <a:latin typeface="Consolas"/>
              </a:rPr>
              <a:t>:U</a:t>
            </a:r>
            <a:endParaRPr lang="en-US" sz="900" dirty="0"/>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36</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1562647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3" name="Content Placeholder 2"/>
          <p:cNvSpPr>
            <a:spLocks noGrp="1"/>
          </p:cNvSpPr>
          <p:nvPr>
            <p:ph sz="quarter" idx="13"/>
          </p:nvPr>
        </p:nvSpPr>
        <p:spPr/>
        <p:txBody>
          <a:bodyPr/>
          <a:lstStyle/>
          <a:p>
            <a:r>
              <a:rPr lang="en-US" dirty="0"/>
              <a:t>Here we add code to the </a:t>
            </a:r>
            <a:r>
              <a:rPr lang="en-US" dirty="0" err="1"/>
              <a:t>postgresql.conf</a:t>
            </a:r>
            <a:r>
              <a:rPr lang="en-US" dirty="0"/>
              <a:t> </a:t>
            </a:r>
            <a:r>
              <a:rPr lang="en-US" dirty="0" smtClean="0"/>
              <a:t>file.</a:t>
            </a:r>
            <a:endParaRPr lang="en-US" dirty="0"/>
          </a:p>
          <a:p>
            <a:r>
              <a:rPr lang="en-US" b="1" i="1" dirty="0"/>
              <a:t>Please Note: </a:t>
            </a:r>
            <a:r>
              <a:rPr lang="en-US" dirty="0"/>
              <a:t>These are approximate. The timings reported in the log file are the definitive timings. </a:t>
            </a:r>
          </a:p>
          <a:p>
            <a:endParaRPr lang="en-US" dirty="0"/>
          </a:p>
          <a:p>
            <a:endParaRPr lang="en-US" dirty="0"/>
          </a:p>
        </p:txBody>
      </p:sp>
      <p:sp>
        <p:nvSpPr>
          <p:cNvPr id="4" name="Content Placeholder 3"/>
          <p:cNvSpPr>
            <a:spLocks noGrp="1"/>
          </p:cNvSpPr>
          <p:nvPr>
            <p:ph sz="quarter" idx="14"/>
          </p:nvPr>
        </p:nvSpPr>
        <p:spPr/>
        <p:txBody>
          <a:bodyPr>
            <a:noAutofit/>
          </a:bodyPr>
          <a:lstStyle/>
          <a:p>
            <a:pPr marL="0" indent="0">
              <a:buNone/>
            </a:pPr>
            <a:r>
              <a:rPr lang="en-US" sz="600" dirty="0">
                <a:solidFill>
                  <a:srgbClr val="0000FF"/>
                </a:solidFill>
                <a:latin typeface="Consolas"/>
              </a:rPr>
              <a:t>&lt;</a:t>
            </a:r>
            <a:r>
              <a:rPr lang="en-US" sz="600" dirty="0">
                <a:solidFill>
                  <a:srgbClr val="800000"/>
                </a:solidFill>
                <a:latin typeface="Consolas"/>
              </a:rPr>
              <a:t>Query </a:t>
            </a:r>
            <a:r>
              <a:rPr lang="en-US" sz="600" dirty="0" err="1">
                <a:solidFill>
                  <a:srgbClr val="FF0000"/>
                </a:solidFill>
                <a:latin typeface="Consolas"/>
              </a:rPr>
              <a:t>query_length_server</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Statement </a:t>
            </a:r>
            <a:r>
              <a:rPr lang="en-US" sz="600" dirty="0" smtClean="0">
                <a:solidFill>
                  <a:srgbClr val="000000"/>
                </a:solidFill>
                <a:latin typeface="Consolas"/>
              </a:rPr>
              <a:t>"</a:t>
            </a:r>
            <a:r>
              <a:rPr lang="en-US" sz="600" dirty="0">
                <a:solidFill>
                  <a:srgbClr val="0000FF"/>
                </a:solidFill>
                <a:latin typeface="Consolas"/>
              </a:rPr>
              <a:t>SELECT</a:t>
            </a:r>
            <a:r>
              <a:rPr lang="en-US" sz="600" dirty="0">
                <a:solidFill>
                  <a:srgbClr val="000000"/>
                </a:solidFill>
                <a:latin typeface="Consolas"/>
              </a:rPr>
              <a:t> </a:t>
            </a:r>
            <a:r>
              <a:rPr lang="en-US" sz="600" dirty="0">
                <a:solidFill>
                  <a:srgbClr val="FF00FF"/>
                </a:solidFill>
                <a:latin typeface="Consolas"/>
              </a:rPr>
              <a:t>COALESCE</a:t>
            </a:r>
            <a:r>
              <a:rPr lang="en-US" sz="600" dirty="0">
                <a:solidFill>
                  <a:srgbClr val="000000"/>
                </a:solidFill>
                <a:latin typeface="Consolas"/>
              </a:rPr>
              <a:t>(b.query_length,</a:t>
            </a:r>
            <a:r>
              <a:rPr lang="en-US" sz="600" b="1" dirty="0">
                <a:solidFill>
                  <a:srgbClr val="800000"/>
                </a:solidFill>
                <a:latin typeface="Consolas"/>
              </a:rPr>
              <a:t>0</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seconds, </a:t>
            </a:r>
            <a:r>
              <a:rPr lang="en-US" sz="600" dirty="0">
                <a:solidFill>
                  <a:srgbClr val="FF00FF"/>
                </a:solidFill>
                <a:latin typeface="Consolas"/>
              </a:rPr>
              <a:t>COALESCE</a:t>
            </a:r>
            <a:r>
              <a:rPr lang="en-US" sz="600" dirty="0">
                <a:solidFill>
                  <a:srgbClr val="000000"/>
                </a:solidFill>
                <a:latin typeface="Consolas"/>
              </a:rPr>
              <a:t>(</a:t>
            </a:r>
            <a:r>
              <a:rPr lang="en-US" sz="600" dirty="0">
                <a:solidFill>
                  <a:srgbClr val="FF00FF"/>
                </a:solidFill>
                <a:latin typeface="Consolas"/>
              </a:rPr>
              <a:t>ROUND</a:t>
            </a:r>
            <a:r>
              <a:rPr lang="en-US" sz="600" dirty="0">
                <a:solidFill>
                  <a:srgbClr val="000000"/>
                </a:solidFill>
                <a:latin typeface="Consolas"/>
              </a:rPr>
              <a:t>(</a:t>
            </a:r>
            <a:r>
              <a:rPr lang="en-US" sz="600" dirty="0" err="1">
                <a:solidFill>
                  <a:srgbClr val="000000"/>
                </a:solidFill>
                <a:latin typeface="Consolas"/>
              </a:rPr>
              <a:t>b.query_length</a:t>
            </a:r>
            <a:r>
              <a:rPr lang="en-US" sz="600" dirty="0">
                <a:solidFill>
                  <a:srgbClr val="000000"/>
                </a:solidFill>
                <a:latin typeface="Consolas"/>
              </a:rPr>
              <a:t>)</a:t>
            </a:r>
            <a:r>
              <a:rPr lang="en-US" sz="600" dirty="0">
                <a:solidFill>
                  <a:srgbClr val="808080"/>
                </a:solidFill>
                <a:latin typeface="Consolas"/>
              </a:rPr>
              <a:t>/</a:t>
            </a:r>
            <a:r>
              <a:rPr lang="en-US" sz="600" b="1" dirty="0">
                <a:solidFill>
                  <a:srgbClr val="800000"/>
                </a:solidFill>
                <a:latin typeface="Consolas"/>
              </a:rPr>
              <a:t>60</a:t>
            </a:r>
            <a:r>
              <a:rPr lang="en-US" sz="600" dirty="0">
                <a:solidFill>
                  <a:srgbClr val="000000"/>
                </a:solidFill>
                <a:latin typeface="Consolas"/>
              </a:rPr>
              <a:t>,</a:t>
            </a:r>
            <a:r>
              <a:rPr lang="en-US" sz="600" b="1" dirty="0">
                <a:solidFill>
                  <a:srgbClr val="800000"/>
                </a:solidFill>
                <a:latin typeface="Consolas"/>
              </a:rPr>
              <a:t>0</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minutes, </a:t>
            </a:r>
            <a:r>
              <a:rPr lang="en-US" sz="600" dirty="0">
                <a:solidFill>
                  <a:srgbClr val="FF00FF"/>
                </a:solidFill>
                <a:latin typeface="Consolas"/>
              </a:rPr>
              <a:t>COALESCE</a:t>
            </a:r>
            <a:r>
              <a:rPr lang="en-US" sz="600" dirty="0">
                <a:solidFill>
                  <a:srgbClr val="000000"/>
                </a:solidFill>
                <a:latin typeface="Consolas"/>
              </a:rPr>
              <a:t>(</a:t>
            </a:r>
            <a:r>
              <a:rPr lang="en-US" sz="600" dirty="0">
                <a:solidFill>
                  <a:srgbClr val="FF00FF"/>
                </a:solidFill>
                <a:latin typeface="Consolas"/>
              </a:rPr>
              <a:t>ROUND</a:t>
            </a:r>
            <a:r>
              <a:rPr lang="en-US" sz="600" dirty="0">
                <a:solidFill>
                  <a:srgbClr val="000000"/>
                </a:solidFill>
                <a:latin typeface="Consolas"/>
              </a:rPr>
              <a:t>(</a:t>
            </a:r>
            <a:r>
              <a:rPr lang="en-US" sz="600" dirty="0" err="1">
                <a:solidFill>
                  <a:srgbClr val="000000"/>
                </a:solidFill>
                <a:latin typeface="Consolas"/>
              </a:rPr>
              <a:t>b.query_length</a:t>
            </a:r>
            <a:r>
              <a:rPr lang="en-US" sz="600" dirty="0">
                <a:solidFill>
                  <a:srgbClr val="000000"/>
                </a:solidFill>
                <a:latin typeface="Consolas"/>
              </a:rPr>
              <a:t>)</a:t>
            </a:r>
            <a:r>
              <a:rPr lang="en-US" sz="600" dirty="0">
                <a:solidFill>
                  <a:srgbClr val="808080"/>
                </a:solidFill>
                <a:latin typeface="Consolas"/>
              </a:rPr>
              <a:t>/</a:t>
            </a:r>
            <a:r>
              <a:rPr lang="en-US" sz="600" b="1" dirty="0">
                <a:solidFill>
                  <a:srgbClr val="800000"/>
                </a:solidFill>
                <a:latin typeface="Consolas"/>
              </a:rPr>
              <a:t>60</a:t>
            </a:r>
            <a:r>
              <a:rPr lang="en-US" sz="600" dirty="0">
                <a:solidFill>
                  <a:srgbClr val="808080"/>
                </a:solidFill>
                <a:latin typeface="Consolas"/>
              </a:rPr>
              <a:t>/</a:t>
            </a:r>
            <a:r>
              <a:rPr lang="en-US" sz="600" b="1" dirty="0">
                <a:solidFill>
                  <a:srgbClr val="800000"/>
                </a:solidFill>
                <a:latin typeface="Consolas"/>
              </a:rPr>
              <a:t>60</a:t>
            </a:r>
            <a:r>
              <a:rPr lang="en-US" sz="600" dirty="0">
                <a:solidFill>
                  <a:srgbClr val="000000"/>
                </a:solidFill>
                <a:latin typeface="Consolas"/>
              </a:rPr>
              <a:t>,</a:t>
            </a:r>
            <a:r>
              <a:rPr lang="en-US" sz="600" b="1" dirty="0">
                <a:solidFill>
                  <a:srgbClr val="800000"/>
                </a:solidFill>
                <a:latin typeface="Consolas"/>
              </a:rPr>
              <a:t>0</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hours </a:t>
            </a:r>
            <a:br>
              <a:rPr lang="en-US" sz="600" dirty="0">
                <a:solidFill>
                  <a:srgbClr val="000000"/>
                </a:solidFill>
                <a:latin typeface="Consolas"/>
              </a:rPr>
            </a:br>
            <a:r>
              <a:rPr lang="en-US" sz="600" dirty="0">
                <a:solidFill>
                  <a:srgbClr val="0000FF"/>
                </a:solidFill>
                <a:latin typeface="Consolas"/>
              </a:rPr>
              <a:t>FROM</a:t>
            </a:r>
            <a:r>
              <a:rPr lang="en-US" sz="600" dirty="0">
                <a:solidFill>
                  <a:srgbClr val="000000"/>
                </a:solidFill>
                <a:latin typeface="Consolas"/>
              </a:rPr>
              <a:t> (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SELECT</a:t>
            </a:r>
            <a:r>
              <a:rPr lang="en-US" sz="600" dirty="0">
                <a:solidFill>
                  <a:srgbClr val="000000"/>
                </a:solidFill>
                <a:latin typeface="Consolas"/>
              </a:rPr>
              <a:t> EXTRACT(EPOCH </a:t>
            </a:r>
            <a:r>
              <a:rPr lang="en-US" sz="600" dirty="0">
                <a:solidFill>
                  <a:srgbClr val="0000FF"/>
                </a:solidFill>
                <a:latin typeface="Consolas"/>
              </a:rPr>
              <a:t>FROM</a:t>
            </a:r>
            <a:r>
              <a:rPr lang="en-US" sz="600" dirty="0">
                <a:solidFill>
                  <a:srgbClr val="000000"/>
                </a:solidFill>
                <a:latin typeface="Consolas"/>
              </a:rPr>
              <a:t> </a:t>
            </a:r>
            <a:r>
              <a:rPr lang="en-US" sz="600" dirty="0">
                <a:solidFill>
                  <a:srgbClr val="FF00FF"/>
                </a:solidFill>
                <a:latin typeface="Consolas"/>
              </a:rPr>
              <a:t>max</a:t>
            </a:r>
            <a:r>
              <a:rPr lang="en-US" sz="600" dirty="0">
                <a:solidFill>
                  <a:srgbClr val="000000"/>
                </a:solidFill>
                <a:latin typeface="Consolas"/>
              </a:rPr>
              <a:t>(</a:t>
            </a:r>
            <a:r>
              <a:rPr lang="en-US" sz="600" dirty="0" err="1">
                <a:solidFill>
                  <a:srgbClr val="000000"/>
                </a:solidFill>
                <a:latin typeface="Consolas"/>
              </a:rPr>
              <a:t>clock_timestamp</a:t>
            </a:r>
            <a:r>
              <a:rPr lang="en-US" sz="600" dirty="0">
                <a:solidFill>
                  <a:srgbClr val="000000"/>
                </a:solidFill>
                <a:latin typeface="Consolas"/>
              </a:rPr>
              <a:t>()</a:t>
            </a:r>
            <a:r>
              <a:rPr lang="en-US" sz="600" dirty="0">
                <a:solidFill>
                  <a:srgbClr val="808080"/>
                </a:solidFill>
                <a:latin typeface="Consolas"/>
              </a:rPr>
              <a:t>-</a:t>
            </a:r>
            <a:r>
              <a:rPr lang="en-US" sz="600" dirty="0" err="1">
                <a:solidFill>
                  <a:srgbClr val="000000"/>
                </a:solidFill>
                <a:latin typeface="Consolas"/>
              </a:rPr>
              <a:t>query_start</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a:t>
            </a:r>
            <a:r>
              <a:rPr lang="en-US" sz="600" dirty="0" err="1">
                <a:solidFill>
                  <a:srgbClr val="000000"/>
                </a:solidFill>
                <a:latin typeface="Consolas"/>
              </a:rPr>
              <a:t>query_length</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FROM</a:t>
            </a:r>
            <a:r>
              <a:rPr lang="en-US" sz="600" dirty="0">
                <a:solidFill>
                  <a:srgbClr val="000000"/>
                </a:solidFill>
                <a:latin typeface="Consolas"/>
              </a:rPr>
              <a:t> </a:t>
            </a:r>
            <a:r>
              <a:rPr lang="en-US" sz="600" dirty="0" err="1">
                <a:solidFill>
                  <a:srgbClr val="000000"/>
                </a:solidFill>
                <a:latin typeface="Consolas"/>
              </a:rPr>
              <a:t>pg_stat_activity</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WHERE</a:t>
            </a:r>
            <a:r>
              <a:rPr lang="en-US" sz="600" dirty="0">
                <a:solidFill>
                  <a:srgbClr val="000000"/>
                </a:solidFill>
                <a:latin typeface="Consolas"/>
              </a:rPr>
              <a:t> state</a:t>
            </a:r>
            <a:r>
              <a:rPr lang="en-US" sz="600" dirty="0">
                <a:solidFill>
                  <a:srgbClr val="808080"/>
                </a:solidFill>
                <a:latin typeface="Consolas"/>
              </a:rPr>
              <a:t>=</a:t>
            </a:r>
            <a:r>
              <a:rPr lang="en-US" sz="600" dirty="0">
                <a:solidFill>
                  <a:srgbClr val="FF0000"/>
                </a:solidFill>
                <a:latin typeface="Consolas"/>
              </a:rPr>
              <a:t>'active'</a:t>
            </a:r>
            <a:r>
              <a:rPr lang="en-US" sz="600" dirty="0">
                <a:solidFill>
                  <a:srgbClr val="000000"/>
                </a:solidFill>
                <a:latin typeface="Consolas"/>
              </a:rPr>
              <a:t> </a:t>
            </a:r>
            <a:r>
              <a:rPr lang="en-US" sz="600" dirty="0">
                <a:solidFill>
                  <a:srgbClr val="808080"/>
                </a:solidFill>
                <a:latin typeface="Consolas"/>
              </a:rPr>
              <a:t>AND</a:t>
            </a:r>
            <a:r>
              <a:rPr lang="en-US" sz="600" dirty="0">
                <a:solidFill>
                  <a:srgbClr val="000000"/>
                </a:solidFill>
                <a:latin typeface="Consolas"/>
              </a:rPr>
              <a:t> </a:t>
            </a:r>
            <a:r>
              <a:rPr lang="en-US" sz="600" dirty="0" err="1">
                <a:solidFill>
                  <a:srgbClr val="000000"/>
                </a:solidFill>
                <a:latin typeface="Consolas"/>
              </a:rPr>
              <a:t>datname</a:t>
            </a:r>
            <a:r>
              <a:rPr lang="en-US" sz="600" dirty="0">
                <a:solidFill>
                  <a:srgbClr val="000000"/>
                </a:solidFill>
                <a:latin typeface="Consolas"/>
              </a:rPr>
              <a:t> </a:t>
            </a:r>
            <a:r>
              <a:rPr lang="en-US" sz="600" dirty="0">
                <a:solidFill>
                  <a:srgbClr val="808080"/>
                </a:solidFill>
                <a:latin typeface="Consolas"/>
              </a:rPr>
              <a:t>NOT</a:t>
            </a:r>
            <a:r>
              <a:rPr lang="en-US" sz="600" dirty="0">
                <a:solidFill>
                  <a:srgbClr val="000000"/>
                </a:solidFill>
                <a:latin typeface="Consolas"/>
              </a:rPr>
              <a:t> </a:t>
            </a:r>
            <a:r>
              <a:rPr lang="en-US" sz="600" dirty="0">
                <a:solidFill>
                  <a:srgbClr val="808080"/>
                </a:solidFill>
                <a:latin typeface="Consolas"/>
              </a:rPr>
              <a:t>LIKE</a:t>
            </a:r>
            <a:r>
              <a:rPr lang="en-US" sz="600" dirty="0">
                <a:solidFill>
                  <a:srgbClr val="000000"/>
                </a:solidFill>
                <a:latin typeface="Consolas"/>
              </a:rPr>
              <a:t> </a:t>
            </a:r>
            <a:r>
              <a:rPr lang="en-US" sz="600" dirty="0">
                <a:solidFill>
                  <a:srgbClr val="FF0000"/>
                </a:solidFill>
                <a:latin typeface="Consolas"/>
              </a:rPr>
              <a:t>'</a:t>
            </a:r>
            <a:r>
              <a:rPr lang="en-US" sz="600" dirty="0" err="1">
                <a:solidFill>
                  <a:srgbClr val="FF0000"/>
                </a:solidFill>
                <a:latin typeface="Consolas"/>
              </a:rPr>
              <a:t>tmp</a:t>
            </a:r>
            <a:r>
              <a:rPr lang="en-US" sz="600" dirty="0">
                <a:solidFill>
                  <a:srgbClr val="FF0000"/>
                </a:solidFill>
                <a:latin typeface="Consolas"/>
              </a:rPr>
              <a:t>_%'</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smtClean="0">
                <a:solidFill>
                  <a:srgbClr val="000000"/>
                </a:solidFill>
                <a:latin typeface="Consolas"/>
              </a:rPr>
              <a:t>b" </a:t>
            </a:r>
            <a:r>
              <a:rPr lang="en-US" sz="600" dirty="0">
                <a:solidFill>
                  <a:srgbClr val="000000"/>
                </a:solidFill>
                <a:latin typeface="Consolas"/>
              </a:rPr>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Type </a:t>
            </a:r>
            <a:r>
              <a:rPr lang="en-US" sz="600" dirty="0" err="1">
                <a:solidFill>
                  <a:srgbClr val="000000"/>
                </a:solidFill>
                <a:latin typeface="Consolas"/>
              </a:rPr>
              <a:t>pg_query_length</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ValuesFrom</a:t>
            </a:r>
            <a:r>
              <a:rPr lang="en-US" sz="600" dirty="0">
                <a:solidFill>
                  <a:srgbClr val="000000"/>
                </a:solidFill>
                <a:latin typeface="Consolas"/>
              </a:rPr>
              <a:t> seconds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Type </a:t>
            </a:r>
            <a:r>
              <a:rPr lang="en-US" sz="600" dirty="0" err="1">
                <a:solidFill>
                  <a:srgbClr val="000000"/>
                </a:solidFill>
                <a:latin typeface="Consolas"/>
              </a:rPr>
              <a:t>pg_query_length_min</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ValuesFrom</a:t>
            </a:r>
            <a:r>
              <a:rPr lang="en-US" sz="600" dirty="0">
                <a:solidFill>
                  <a:srgbClr val="000000"/>
                </a:solidFill>
                <a:latin typeface="Consolas"/>
              </a:rPr>
              <a:t> minutes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Type </a:t>
            </a:r>
            <a:r>
              <a:rPr lang="en-US" sz="600" dirty="0" err="1">
                <a:solidFill>
                  <a:srgbClr val="000000"/>
                </a:solidFill>
                <a:latin typeface="Consolas"/>
              </a:rPr>
              <a:t>pg_query_length_hour</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ValuesFrom</a:t>
            </a:r>
            <a:r>
              <a:rPr lang="en-US" sz="600" dirty="0">
                <a:solidFill>
                  <a:srgbClr val="000000"/>
                </a:solidFill>
                <a:latin typeface="Consolas"/>
              </a:rPr>
              <a:t> hours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Query</a:t>
            </a:r>
            <a:r>
              <a:rPr lang="en-US" sz="600" dirty="0">
                <a:solidFill>
                  <a:srgbClr val="0000FF"/>
                </a:solidFill>
                <a:latin typeface="Consolas"/>
              </a:rPr>
              <a:t>&gt;</a:t>
            </a:r>
            <a:endParaRPr lang="en-US" sz="600" dirty="0">
              <a:latin typeface="Consolas"/>
            </a:endParaRPr>
          </a:p>
          <a:p>
            <a:pPr marL="0" indent="0">
              <a:buNone/>
            </a:pPr>
            <a:r>
              <a:rPr lang="en-US" sz="600" dirty="0" smtClean="0">
                <a:solidFill>
                  <a:srgbClr val="0000FF"/>
                </a:solidFill>
                <a:latin typeface="Consolas"/>
              </a:rPr>
              <a:t>&lt;</a:t>
            </a:r>
            <a:r>
              <a:rPr lang="en-US" sz="600" dirty="0">
                <a:solidFill>
                  <a:srgbClr val="800000"/>
                </a:solidFill>
                <a:latin typeface="Consolas"/>
              </a:rPr>
              <a:t>Database </a:t>
            </a:r>
            <a:r>
              <a:rPr lang="en-US" sz="600" dirty="0" err="1">
                <a:solidFill>
                  <a:srgbClr val="FF0000"/>
                </a:solidFill>
                <a:latin typeface="Consolas"/>
              </a:rPr>
              <a:t>postgres</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Instance "</a:t>
            </a:r>
            <a:r>
              <a:rPr lang="en-US" sz="600" dirty="0" err="1">
                <a:solidFill>
                  <a:srgbClr val="000000"/>
                </a:solidFill>
                <a:latin typeface="Consolas"/>
              </a:rPr>
              <a:t>sqltest</a:t>
            </a:r>
            <a:r>
              <a:rPr lang="en-US" sz="600" dirty="0">
                <a:solidFill>
                  <a:srgbClr val="000000"/>
                </a:solidFill>
                <a:latin typeface="Consolas"/>
              </a:rPr>
              <a:t>-a" </a:t>
            </a:r>
            <a:br>
              <a:rPr lang="en-US" sz="600" dirty="0">
                <a:solidFill>
                  <a:srgbClr val="000000"/>
                </a:solidFill>
                <a:latin typeface="Consolas"/>
              </a:rPr>
            </a:br>
            <a:r>
              <a:rPr lang="en-US" sz="600" dirty="0">
                <a:solidFill>
                  <a:srgbClr val="000000"/>
                </a:solidFill>
                <a:latin typeface="Consolas"/>
              </a:rPr>
              <a:t>    Host "</a:t>
            </a:r>
            <a:r>
              <a:rPr lang="en-US" sz="600" dirty="0" err="1">
                <a:solidFill>
                  <a:srgbClr val="000000"/>
                </a:solidFill>
                <a:latin typeface="Consolas"/>
              </a:rPr>
              <a:t>sqltest</a:t>
            </a:r>
            <a:r>
              <a:rPr lang="en-US" sz="600" dirty="0">
                <a:solidFill>
                  <a:srgbClr val="000000"/>
                </a:solidFill>
                <a:latin typeface="Consolas"/>
              </a:rPr>
              <a:t>-a" </a:t>
            </a:r>
            <a:br>
              <a:rPr lang="en-US" sz="600" dirty="0">
                <a:solidFill>
                  <a:srgbClr val="000000"/>
                </a:solidFill>
                <a:latin typeface="Consolas"/>
              </a:rPr>
            </a:br>
            <a:r>
              <a:rPr lang="en-US" sz="600" dirty="0">
                <a:solidFill>
                  <a:srgbClr val="000000"/>
                </a:solidFill>
                <a:latin typeface="Consolas"/>
              </a:rPr>
              <a:t>    Port "5432" </a:t>
            </a:r>
            <a:br>
              <a:rPr lang="en-US" sz="600" dirty="0">
                <a:solidFill>
                  <a:srgbClr val="000000"/>
                </a:solidFill>
                <a:latin typeface="Consolas"/>
              </a:rPr>
            </a:br>
            <a:r>
              <a:rPr lang="en-US" sz="600" dirty="0">
                <a:solidFill>
                  <a:srgbClr val="000000"/>
                </a:solidFill>
                <a:latin typeface="Consolas"/>
              </a:rPr>
              <a:t>    User "</a:t>
            </a:r>
            <a:r>
              <a:rPr lang="en-US" sz="600" dirty="0" err="1">
                <a:solidFill>
                  <a:srgbClr val="000000"/>
                </a:solidFill>
                <a:latin typeface="Consolas"/>
              </a:rPr>
              <a:t>postgres</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Query </a:t>
            </a:r>
            <a:r>
              <a:rPr lang="en-US" sz="600" dirty="0" err="1" smtClean="0">
                <a:solidFill>
                  <a:srgbClr val="000000"/>
                </a:solidFill>
                <a:latin typeface="Consolas"/>
              </a:rPr>
              <a:t>query_length_server</a:t>
            </a:r>
            <a:r>
              <a:rPr lang="en-US" sz="600" dirty="0">
                <a:solidFill>
                  <a:srgbClr val="000000"/>
                </a:solidFill>
                <a:latin typeface="Consolas"/>
              </a:rPr>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Database</a:t>
            </a:r>
            <a:r>
              <a:rPr lang="en-US" sz="600" dirty="0">
                <a:solidFill>
                  <a:srgbClr val="0000FF"/>
                </a:solidFill>
                <a:latin typeface="Consolas"/>
              </a:rPr>
              <a:t>&gt;</a:t>
            </a:r>
            <a:r>
              <a:rPr lang="en-US" sz="600" dirty="0">
                <a:solidFill>
                  <a:srgbClr val="000000"/>
                </a:solidFill>
                <a:latin typeface="Consolas"/>
              </a:rPr>
              <a:t/>
            </a:r>
            <a:br>
              <a:rPr lang="en-US" sz="600" dirty="0">
                <a:solidFill>
                  <a:srgbClr val="000000"/>
                </a:solidFill>
                <a:latin typeface="Consolas"/>
              </a:rPr>
            </a:br>
            <a:r>
              <a:rPr lang="en-US" sz="600" dirty="0">
                <a:solidFill>
                  <a:srgbClr val="0000FF"/>
                </a:solidFill>
                <a:latin typeface="Consolas"/>
              </a:rPr>
              <a:t>&lt;/</a:t>
            </a:r>
            <a:r>
              <a:rPr lang="en-US" sz="600" dirty="0">
                <a:solidFill>
                  <a:srgbClr val="800000"/>
                </a:solidFill>
                <a:latin typeface="Consolas"/>
              </a:rPr>
              <a:t>Plugin</a:t>
            </a:r>
            <a:r>
              <a:rPr lang="en-US" sz="600" dirty="0" smtClean="0">
                <a:solidFill>
                  <a:srgbClr val="0000FF"/>
                </a:solidFill>
                <a:latin typeface="Consolas"/>
              </a:rPr>
              <a:t>&gt;</a:t>
            </a:r>
            <a:endParaRPr lang="en-US" sz="6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37</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6856625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3" name="Content Placeholder 2"/>
          <p:cNvSpPr>
            <a:spLocks noGrp="1"/>
          </p:cNvSpPr>
          <p:nvPr>
            <p:ph sz="quarter" idx="13"/>
          </p:nvPr>
        </p:nvSpPr>
        <p:spPr/>
        <p:txBody>
          <a:bodyPr/>
          <a:lstStyle/>
          <a:p>
            <a:r>
              <a:rPr lang="en-US" dirty="0"/>
              <a:t>Here we add code to the </a:t>
            </a:r>
            <a:r>
              <a:rPr lang="en-US" dirty="0" err="1"/>
              <a:t>postgresql.conf</a:t>
            </a:r>
            <a:r>
              <a:rPr lang="en-US" dirty="0"/>
              <a:t> file</a:t>
            </a:r>
            <a:r>
              <a:rPr lang="en-US" dirty="0" smtClean="0"/>
              <a:t>.</a:t>
            </a:r>
          </a:p>
          <a:p>
            <a:r>
              <a:rPr lang="en-US" b="1" i="1" dirty="0" smtClean="0"/>
              <a:t>Please Note: </a:t>
            </a:r>
            <a:r>
              <a:rPr lang="en-US" dirty="0"/>
              <a:t>These are approximate. </a:t>
            </a:r>
            <a:r>
              <a:rPr lang="en-US" dirty="0" smtClean="0"/>
              <a:t>The timings reported in the log file are the definitive timings. </a:t>
            </a:r>
            <a:endParaRPr lang="en-US" dirty="0"/>
          </a:p>
          <a:p>
            <a:endParaRPr lang="en-US" dirty="0"/>
          </a:p>
        </p:txBody>
      </p:sp>
      <p:sp>
        <p:nvSpPr>
          <p:cNvPr id="4" name="Content Placeholder 3"/>
          <p:cNvSpPr>
            <a:spLocks noGrp="1"/>
          </p:cNvSpPr>
          <p:nvPr>
            <p:ph sz="quarter" idx="14"/>
          </p:nvPr>
        </p:nvSpPr>
        <p:spPr/>
        <p:txBody>
          <a:bodyPr>
            <a:noAutofit/>
          </a:bodyPr>
          <a:lstStyle/>
          <a:p>
            <a:pPr marL="0" indent="0">
              <a:buNone/>
            </a:pPr>
            <a:r>
              <a:rPr lang="en-US" sz="600" dirty="0">
                <a:solidFill>
                  <a:srgbClr val="0000FF"/>
                </a:solidFill>
                <a:latin typeface="Consolas"/>
              </a:rPr>
              <a:t>&lt;</a:t>
            </a:r>
            <a:r>
              <a:rPr lang="en-US" sz="600" dirty="0">
                <a:solidFill>
                  <a:srgbClr val="800000"/>
                </a:solidFill>
                <a:latin typeface="Consolas"/>
              </a:rPr>
              <a:t>Query </a:t>
            </a:r>
            <a:r>
              <a:rPr lang="en-US" sz="600" dirty="0" err="1">
                <a:solidFill>
                  <a:srgbClr val="FF0000"/>
                </a:solidFill>
                <a:latin typeface="Consolas"/>
              </a:rPr>
              <a:t>query_length</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Statement </a:t>
            </a:r>
            <a:r>
              <a:rPr lang="en-US" sz="600" dirty="0" smtClean="0">
                <a:solidFill>
                  <a:srgbClr val="000000"/>
                </a:solidFill>
                <a:latin typeface="Consolas"/>
              </a:rPr>
              <a:t>"</a:t>
            </a:r>
            <a:r>
              <a:rPr lang="en-US" sz="600" dirty="0">
                <a:solidFill>
                  <a:srgbClr val="0000FF"/>
                </a:solidFill>
                <a:latin typeface="Consolas"/>
              </a:rPr>
              <a:t>SELECT</a:t>
            </a:r>
            <a:r>
              <a:rPr lang="en-US" sz="600" dirty="0">
                <a:solidFill>
                  <a:srgbClr val="000000"/>
                </a:solidFill>
                <a:latin typeface="Consolas"/>
              </a:rPr>
              <a:t> </a:t>
            </a:r>
            <a:r>
              <a:rPr lang="en-US" sz="600" dirty="0" err="1">
                <a:solidFill>
                  <a:srgbClr val="000000"/>
                </a:solidFill>
                <a:latin typeface="Consolas"/>
              </a:rPr>
              <a:t>a.datname</a:t>
            </a:r>
            <a:r>
              <a:rPr lang="en-US" sz="600" dirty="0">
                <a:solidFill>
                  <a:srgbClr val="000000"/>
                </a:solidFill>
                <a:latin typeface="Consolas"/>
              </a:rPr>
              <a:t>, </a:t>
            </a:r>
            <a:r>
              <a:rPr lang="en-US" sz="600" dirty="0">
                <a:solidFill>
                  <a:srgbClr val="FF00FF"/>
                </a:solidFill>
                <a:latin typeface="Consolas"/>
              </a:rPr>
              <a:t>COALESCE</a:t>
            </a:r>
            <a:r>
              <a:rPr lang="en-US" sz="600" dirty="0">
                <a:solidFill>
                  <a:srgbClr val="000000"/>
                </a:solidFill>
                <a:latin typeface="Consolas"/>
              </a:rPr>
              <a:t>(b.query_length,</a:t>
            </a:r>
            <a:r>
              <a:rPr lang="en-US" sz="600" b="1" dirty="0">
                <a:solidFill>
                  <a:srgbClr val="800000"/>
                </a:solidFill>
                <a:latin typeface="Consolas"/>
              </a:rPr>
              <a:t>0</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seconds, </a:t>
            </a:r>
            <a:r>
              <a:rPr lang="en-US" sz="600" dirty="0">
                <a:solidFill>
                  <a:srgbClr val="FF00FF"/>
                </a:solidFill>
                <a:latin typeface="Consolas"/>
              </a:rPr>
              <a:t>COALESCE</a:t>
            </a:r>
            <a:r>
              <a:rPr lang="en-US" sz="600" dirty="0">
                <a:solidFill>
                  <a:srgbClr val="000000"/>
                </a:solidFill>
                <a:latin typeface="Consolas"/>
              </a:rPr>
              <a:t>(</a:t>
            </a:r>
            <a:r>
              <a:rPr lang="en-US" sz="600" dirty="0">
                <a:solidFill>
                  <a:srgbClr val="FF00FF"/>
                </a:solidFill>
                <a:latin typeface="Consolas"/>
              </a:rPr>
              <a:t>ROUND</a:t>
            </a:r>
            <a:r>
              <a:rPr lang="en-US" sz="600" dirty="0">
                <a:solidFill>
                  <a:srgbClr val="000000"/>
                </a:solidFill>
                <a:latin typeface="Consolas"/>
              </a:rPr>
              <a:t>(</a:t>
            </a:r>
            <a:r>
              <a:rPr lang="en-US" sz="600" dirty="0" err="1">
                <a:solidFill>
                  <a:srgbClr val="000000"/>
                </a:solidFill>
                <a:latin typeface="Consolas"/>
              </a:rPr>
              <a:t>b.query_length</a:t>
            </a:r>
            <a:r>
              <a:rPr lang="en-US" sz="600" dirty="0">
                <a:solidFill>
                  <a:srgbClr val="000000"/>
                </a:solidFill>
                <a:latin typeface="Consolas"/>
              </a:rPr>
              <a:t>)</a:t>
            </a:r>
            <a:r>
              <a:rPr lang="en-US" sz="600" dirty="0">
                <a:solidFill>
                  <a:srgbClr val="808080"/>
                </a:solidFill>
                <a:latin typeface="Consolas"/>
              </a:rPr>
              <a:t>/</a:t>
            </a:r>
            <a:r>
              <a:rPr lang="en-US" sz="600" b="1" dirty="0">
                <a:solidFill>
                  <a:srgbClr val="800000"/>
                </a:solidFill>
                <a:latin typeface="Consolas"/>
              </a:rPr>
              <a:t>60</a:t>
            </a:r>
            <a:r>
              <a:rPr lang="en-US" sz="600" dirty="0">
                <a:solidFill>
                  <a:srgbClr val="000000"/>
                </a:solidFill>
                <a:latin typeface="Consolas"/>
              </a:rPr>
              <a:t>,</a:t>
            </a:r>
            <a:r>
              <a:rPr lang="en-US" sz="600" b="1" dirty="0">
                <a:solidFill>
                  <a:srgbClr val="800000"/>
                </a:solidFill>
                <a:latin typeface="Consolas"/>
              </a:rPr>
              <a:t>0</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minutes, </a:t>
            </a:r>
            <a:r>
              <a:rPr lang="en-US" sz="600" dirty="0">
                <a:solidFill>
                  <a:srgbClr val="FF00FF"/>
                </a:solidFill>
                <a:latin typeface="Consolas"/>
              </a:rPr>
              <a:t>COALESCE</a:t>
            </a:r>
            <a:r>
              <a:rPr lang="en-US" sz="600" dirty="0">
                <a:solidFill>
                  <a:srgbClr val="000000"/>
                </a:solidFill>
                <a:latin typeface="Consolas"/>
              </a:rPr>
              <a:t>(</a:t>
            </a:r>
            <a:r>
              <a:rPr lang="en-US" sz="600" dirty="0">
                <a:solidFill>
                  <a:srgbClr val="FF00FF"/>
                </a:solidFill>
                <a:latin typeface="Consolas"/>
              </a:rPr>
              <a:t>ROUND</a:t>
            </a:r>
            <a:r>
              <a:rPr lang="en-US" sz="600" dirty="0">
                <a:solidFill>
                  <a:srgbClr val="000000"/>
                </a:solidFill>
                <a:latin typeface="Consolas"/>
              </a:rPr>
              <a:t>(</a:t>
            </a:r>
            <a:r>
              <a:rPr lang="en-US" sz="600" dirty="0" err="1">
                <a:solidFill>
                  <a:srgbClr val="000000"/>
                </a:solidFill>
                <a:latin typeface="Consolas"/>
              </a:rPr>
              <a:t>b.query_length</a:t>
            </a:r>
            <a:r>
              <a:rPr lang="en-US" sz="600" dirty="0">
                <a:solidFill>
                  <a:srgbClr val="000000"/>
                </a:solidFill>
                <a:latin typeface="Consolas"/>
              </a:rPr>
              <a:t>)</a:t>
            </a:r>
            <a:r>
              <a:rPr lang="en-US" sz="600" dirty="0">
                <a:solidFill>
                  <a:srgbClr val="808080"/>
                </a:solidFill>
                <a:latin typeface="Consolas"/>
              </a:rPr>
              <a:t>/</a:t>
            </a:r>
            <a:r>
              <a:rPr lang="en-US" sz="600" b="1" dirty="0">
                <a:solidFill>
                  <a:srgbClr val="800000"/>
                </a:solidFill>
                <a:latin typeface="Consolas"/>
              </a:rPr>
              <a:t>60</a:t>
            </a:r>
            <a:r>
              <a:rPr lang="en-US" sz="600" dirty="0">
                <a:solidFill>
                  <a:srgbClr val="808080"/>
                </a:solidFill>
                <a:latin typeface="Consolas"/>
              </a:rPr>
              <a:t>/</a:t>
            </a:r>
            <a:r>
              <a:rPr lang="en-US" sz="600" b="1" dirty="0">
                <a:solidFill>
                  <a:srgbClr val="800000"/>
                </a:solidFill>
                <a:latin typeface="Consolas"/>
              </a:rPr>
              <a:t>60</a:t>
            </a:r>
            <a:r>
              <a:rPr lang="en-US" sz="600" dirty="0">
                <a:solidFill>
                  <a:srgbClr val="000000"/>
                </a:solidFill>
                <a:latin typeface="Consolas"/>
              </a:rPr>
              <a:t>,</a:t>
            </a:r>
            <a:r>
              <a:rPr lang="en-US" sz="600" b="1" dirty="0">
                <a:solidFill>
                  <a:srgbClr val="800000"/>
                </a:solidFill>
                <a:latin typeface="Consolas"/>
              </a:rPr>
              <a:t>0</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hours </a:t>
            </a:r>
            <a:br>
              <a:rPr lang="en-US" sz="600" dirty="0">
                <a:solidFill>
                  <a:srgbClr val="000000"/>
                </a:solidFill>
                <a:latin typeface="Consolas"/>
              </a:rPr>
            </a:br>
            <a:r>
              <a:rPr lang="en-US" sz="600" dirty="0">
                <a:solidFill>
                  <a:srgbClr val="0000FF"/>
                </a:solidFill>
                <a:latin typeface="Consolas"/>
              </a:rPr>
              <a:t>FROM</a:t>
            </a:r>
            <a:r>
              <a:rPr lang="en-US" sz="600" dirty="0">
                <a:solidFill>
                  <a:srgbClr val="000000"/>
                </a:solidFill>
                <a:latin typeface="Consolas"/>
              </a:rPr>
              <a:t> </a:t>
            </a:r>
            <a:r>
              <a:rPr lang="en-US" sz="600" dirty="0" err="1">
                <a:solidFill>
                  <a:srgbClr val="000000"/>
                </a:solidFill>
                <a:latin typeface="Consolas"/>
              </a:rPr>
              <a:t>pg_database</a:t>
            </a:r>
            <a:r>
              <a:rPr lang="en-US" sz="600" dirty="0">
                <a:solidFill>
                  <a:srgbClr val="000000"/>
                </a:solidFill>
                <a:latin typeface="Consolas"/>
              </a:rPr>
              <a:t> a </a:t>
            </a:r>
            <a:br>
              <a:rPr lang="en-US" sz="600" dirty="0">
                <a:solidFill>
                  <a:srgbClr val="000000"/>
                </a:solidFill>
                <a:latin typeface="Consolas"/>
              </a:rPr>
            </a:br>
            <a:r>
              <a:rPr lang="en-US" sz="600" dirty="0">
                <a:solidFill>
                  <a:srgbClr val="808080"/>
                </a:solidFill>
                <a:latin typeface="Consolas"/>
              </a:rPr>
              <a:t>LEFT</a:t>
            </a:r>
            <a:r>
              <a:rPr lang="en-US" sz="600" dirty="0">
                <a:solidFill>
                  <a:srgbClr val="000000"/>
                </a:solidFill>
                <a:latin typeface="Consolas"/>
              </a:rPr>
              <a:t> </a:t>
            </a:r>
            <a:r>
              <a:rPr lang="en-US" sz="600" dirty="0">
                <a:solidFill>
                  <a:srgbClr val="808080"/>
                </a:solidFill>
                <a:latin typeface="Consolas"/>
              </a:rPr>
              <a:t>JOIN</a:t>
            </a:r>
            <a:r>
              <a:rPr lang="en-US" sz="600" dirty="0">
                <a:solidFill>
                  <a:srgbClr val="000000"/>
                </a:solidFill>
                <a:latin typeface="Consolas"/>
              </a:rPr>
              <a:t> (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SELECT</a:t>
            </a:r>
            <a:r>
              <a:rPr lang="en-US" sz="600" dirty="0">
                <a:solidFill>
                  <a:srgbClr val="000000"/>
                </a:solidFill>
                <a:latin typeface="Consolas"/>
              </a:rPr>
              <a:t> </a:t>
            </a:r>
            <a:r>
              <a:rPr lang="en-US" sz="600" dirty="0" err="1">
                <a:solidFill>
                  <a:srgbClr val="000000"/>
                </a:solidFill>
                <a:latin typeface="Consolas"/>
              </a:rPr>
              <a:t>datname</a:t>
            </a:r>
            <a:r>
              <a:rPr lang="en-US" sz="600" dirty="0">
                <a:solidFill>
                  <a:srgbClr val="000000"/>
                </a:solidFill>
                <a:latin typeface="Consolas"/>
              </a:rPr>
              <a:t>, EXTRACT(EPOCH </a:t>
            </a:r>
            <a:r>
              <a:rPr lang="en-US" sz="600" dirty="0">
                <a:solidFill>
                  <a:srgbClr val="0000FF"/>
                </a:solidFill>
                <a:latin typeface="Consolas"/>
              </a:rPr>
              <a:t>FROM</a:t>
            </a:r>
            <a:r>
              <a:rPr lang="en-US" sz="600" dirty="0">
                <a:solidFill>
                  <a:srgbClr val="000000"/>
                </a:solidFill>
                <a:latin typeface="Consolas"/>
              </a:rPr>
              <a:t> </a:t>
            </a:r>
            <a:r>
              <a:rPr lang="en-US" sz="600" dirty="0">
                <a:solidFill>
                  <a:srgbClr val="FF00FF"/>
                </a:solidFill>
                <a:latin typeface="Consolas"/>
              </a:rPr>
              <a:t>max</a:t>
            </a:r>
            <a:r>
              <a:rPr lang="en-US" sz="600" dirty="0">
                <a:solidFill>
                  <a:srgbClr val="000000"/>
                </a:solidFill>
                <a:latin typeface="Consolas"/>
              </a:rPr>
              <a:t>(</a:t>
            </a:r>
            <a:r>
              <a:rPr lang="en-US" sz="600" dirty="0" err="1">
                <a:solidFill>
                  <a:srgbClr val="000000"/>
                </a:solidFill>
                <a:latin typeface="Consolas"/>
              </a:rPr>
              <a:t>clock_timestamp</a:t>
            </a:r>
            <a:r>
              <a:rPr lang="en-US" sz="600" dirty="0">
                <a:solidFill>
                  <a:srgbClr val="000000"/>
                </a:solidFill>
                <a:latin typeface="Consolas"/>
              </a:rPr>
              <a:t>()</a:t>
            </a:r>
            <a:r>
              <a:rPr lang="en-US" sz="600" dirty="0">
                <a:solidFill>
                  <a:srgbClr val="808080"/>
                </a:solidFill>
                <a:latin typeface="Consolas"/>
              </a:rPr>
              <a:t>-</a:t>
            </a:r>
            <a:r>
              <a:rPr lang="en-US" sz="600" dirty="0" err="1">
                <a:solidFill>
                  <a:srgbClr val="000000"/>
                </a:solidFill>
                <a:latin typeface="Consolas"/>
              </a:rPr>
              <a:t>query_start</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a:t>
            </a:r>
            <a:r>
              <a:rPr lang="en-US" sz="600" dirty="0" err="1">
                <a:solidFill>
                  <a:srgbClr val="000000"/>
                </a:solidFill>
                <a:latin typeface="Consolas"/>
              </a:rPr>
              <a:t>query_length</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FROM</a:t>
            </a:r>
            <a:r>
              <a:rPr lang="en-US" sz="600" dirty="0">
                <a:solidFill>
                  <a:srgbClr val="000000"/>
                </a:solidFill>
                <a:latin typeface="Consolas"/>
              </a:rPr>
              <a:t> </a:t>
            </a:r>
            <a:r>
              <a:rPr lang="en-US" sz="600" dirty="0" err="1">
                <a:solidFill>
                  <a:srgbClr val="000000"/>
                </a:solidFill>
                <a:latin typeface="Consolas"/>
              </a:rPr>
              <a:t>pg_stat_activity</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WHERE</a:t>
            </a:r>
            <a:r>
              <a:rPr lang="en-US" sz="600" dirty="0">
                <a:solidFill>
                  <a:srgbClr val="000000"/>
                </a:solidFill>
                <a:latin typeface="Consolas"/>
              </a:rPr>
              <a:t> state</a:t>
            </a:r>
            <a:r>
              <a:rPr lang="en-US" sz="600" dirty="0">
                <a:solidFill>
                  <a:srgbClr val="808080"/>
                </a:solidFill>
                <a:latin typeface="Consolas"/>
              </a:rPr>
              <a:t>=</a:t>
            </a:r>
            <a:r>
              <a:rPr lang="en-US" sz="600" dirty="0">
                <a:solidFill>
                  <a:srgbClr val="FF0000"/>
                </a:solidFill>
                <a:latin typeface="Consolas"/>
              </a:rPr>
              <a:t>'active'</a:t>
            </a:r>
            <a:r>
              <a:rPr lang="en-US" sz="600" dirty="0">
                <a:solidFill>
                  <a:srgbClr val="000000"/>
                </a:solidFill>
                <a:latin typeface="Consolas"/>
              </a:rPr>
              <a:t> </a:t>
            </a:r>
            <a:r>
              <a:rPr lang="en-US" sz="600" dirty="0">
                <a:solidFill>
                  <a:srgbClr val="808080"/>
                </a:solidFill>
                <a:latin typeface="Consolas"/>
              </a:rPr>
              <a:t>AND</a:t>
            </a:r>
            <a:r>
              <a:rPr lang="en-US" sz="600" dirty="0">
                <a:solidFill>
                  <a:srgbClr val="000000"/>
                </a:solidFill>
                <a:latin typeface="Consolas"/>
              </a:rPr>
              <a:t> </a:t>
            </a:r>
            <a:r>
              <a:rPr lang="en-US" sz="600" dirty="0" err="1">
                <a:solidFill>
                  <a:srgbClr val="000000"/>
                </a:solidFill>
                <a:latin typeface="Consolas"/>
              </a:rPr>
              <a:t>datname</a:t>
            </a:r>
            <a:r>
              <a:rPr lang="en-US" sz="600" dirty="0">
                <a:solidFill>
                  <a:srgbClr val="000000"/>
                </a:solidFill>
                <a:latin typeface="Consolas"/>
              </a:rPr>
              <a:t> </a:t>
            </a:r>
            <a:r>
              <a:rPr lang="en-US" sz="600" dirty="0">
                <a:solidFill>
                  <a:srgbClr val="808080"/>
                </a:solidFill>
                <a:latin typeface="Consolas"/>
              </a:rPr>
              <a:t>NOT</a:t>
            </a:r>
            <a:r>
              <a:rPr lang="en-US" sz="600" dirty="0">
                <a:solidFill>
                  <a:srgbClr val="000000"/>
                </a:solidFill>
                <a:latin typeface="Consolas"/>
              </a:rPr>
              <a:t> </a:t>
            </a:r>
            <a:r>
              <a:rPr lang="en-US" sz="600" dirty="0">
                <a:solidFill>
                  <a:srgbClr val="808080"/>
                </a:solidFill>
                <a:latin typeface="Consolas"/>
              </a:rPr>
              <a:t>LIKE</a:t>
            </a:r>
            <a:r>
              <a:rPr lang="en-US" sz="600" dirty="0">
                <a:solidFill>
                  <a:srgbClr val="000000"/>
                </a:solidFill>
                <a:latin typeface="Consolas"/>
              </a:rPr>
              <a:t> </a:t>
            </a:r>
            <a:r>
              <a:rPr lang="en-US" sz="600" dirty="0">
                <a:solidFill>
                  <a:srgbClr val="FF0000"/>
                </a:solidFill>
                <a:latin typeface="Consolas"/>
              </a:rPr>
              <a:t>'</a:t>
            </a:r>
            <a:r>
              <a:rPr lang="en-US" sz="600" dirty="0" err="1">
                <a:solidFill>
                  <a:srgbClr val="FF0000"/>
                </a:solidFill>
                <a:latin typeface="Consolas"/>
              </a:rPr>
              <a:t>tmp</a:t>
            </a:r>
            <a:r>
              <a:rPr lang="en-US" sz="600" dirty="0">
                <a:solidFill>
                  <a:srgbClr val="FF0000"/>
                </a:solidFill>
                <a:latin typeface="Consolas"/>
              </a:rPr>
              <a:t>_%'</a:t>
            </a:r>
            <a:r>
              <a:rPr lang="en-US" sz="600" dirty="0">
                <a:solidFill>
                  <a:srgbClr val="000000"/>
                </a:solidFill>
                <a:latin typeface="Consolas"/>
              </a:rPr>
              <a:t> </a:t>
            </a:r>
            <a:r>
              <a:rPr lang="en-US" sz="600" dirty="0">
                <a:solidFill>
                  <a:srgbClr val="0000FF"/>
                </a:solidFill>
                <a:latin typeface="Consolas"/>
              </a:rPr>
              <a:t>GROUP</a:t>
            </a:r>
            <a:r>
              <a:rPr lang="en-US" sz="600" dirty="0">
                <a:solidFill>
                  <a:srgbClr val="000000"/>
                </a:solidFill>
                <a:latin typeface="Consolas"/>
              </a:rPr>
              <a:t> </a:t>
            </a:r>
            <a:r>
              <a:rPr lang="en-US" sz="600" dirty="0">
                <a:solidFill>
                  <a:srgbClr val="0000FF"/>
                </a:solidFill>
                <a:latin typeface="Consolas"/>
              </a:rPr>
              <a:t>BY</a:t>
            </a:r>
            <a:r>
              <a:rPr lang="en-US" sz="600" dirty="0">
                <a:solidFill>
                  <a:srgbClr val="000000"/>
                </a:solidFill>
                <a:latin typeface="Consolas"/>
              </a:rPr>
              <a:t> </a:t>
            </a:r>
            <a:r>
              <a:rPr lang="en-US" sz="600" dirty="0" err="1">
                <a:solidFill>
                  <a:srgbClr val="000000"/>
                </a:solidFill>
                <a:latin typeface="Consolas"/>
              </a:rPr>
              <a:t>datname</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b </a:t>
            </a:r>
            <a:r>
              <a:rPr lang="en-US" sz="600" dirty="0">
                <a:solidFill>
                  <a:srgbClr val="0000FF"/>
                </a:solidFill>
                <a:latin typeface="Consolas"/>
              </a:rPr>
              <a:t>ON</a:t>
            </a:r>
            <a:r>
              <a:rPr lang="en-US" sz="600" dirty="0">
                <a:solidFill>
                  <a:srgbClr val="000000"/>
                </a:solidFill>
                <a:latin typeface="Consolas"/>
              </a:rPr>
              <a:t> </a:t>
            </a:r>
            <a:r>
              <a:rPr lang="en-US" sz="600" dirty="0" err="1">
                <a:solidFill>
                  <a:srgbClr val="000000"/>
                </a:solidFill>
                <a:latin typeface="Consolas"/>
              </a:rPr>
              <a:t>a.datname</a:t>
            </a:r>
            <a:r>
              <a:rPr lang="en-US" sz="600" dirty="0">
                <a:solidFill>
                  <a:srgbClr val="000000"/>
                </a:solidFill>
                <a:latin typeface="Consolas"/>
              </a:rPr>
              <a:t> </a:t>
            </a:r>
            <a:r>
              <a:rPr lang="en-US" sz="600" dirty="0">
                <a:solidFill>
                  <a:srgbClr val="808080"/>
                </a:solidFill>
                <a:latin typeface="Consolas"/>
              </a:rPr>
              <a:t>=</a:t>
            </a:r>
            <a:r>
              <a:rPr lang="en-US" sz="600" dirty="0">
                <a:solidFill>
                  <a:srgbClr val="000000"/>
                </a:solidFill>
                <a:latin typeface="Consolas"/>
              </a:rPr>
              <a:t> </a:t>
            </a:r>
            <a:r>
              <a:rPr lang="en-US" sz="600" dirty="0" err="1">
                <a:solidFill>
                  <a:srgbClr val="000000"/>
                </a:solidFill>
                <a:latin typeface="Consolas"/>
              </a:rPr>
              <a:t>b.datname</a:t>
            </a:r>
            <a:r>
              <a:rPr lang="en-US" sz="600" dirty="0">
                <a:solidFill>
                  <a:srgbClr val="000000"/>
                </a:solidFill>
                <a:latin typeface="Consolas"/>
              </a:rPr>
              <a:t> </a:t>
            </a:r>
            <a:br>
              <a:rPr lang="en-US" sz="600" dirty="0">
                <a:solidFill>
                  <a:srgbClr val="000000"/>
                </a:solidFill>
                <a:latin typeface="Consolas"/>
              </a:rPr>
            </a:br>
            <a:r>
              <a:rPr lang="en-US" sz="600" dirty="0">
                <a:solidFill>
                  <a:srgbClr val="0000FF"/>
                </a:solidFill>
                <a:latin typeface="Consolas"/>
              </a:rPr>
              <a:t>WHERE</a:t>
            </a:r>
            <a:r>
              <a:rPr lang="en-US" sz="600" dirty="0">
                <a:solidFill>
                  <a:srgbClr val="000000"/>
                </a:solidFill>
                <a:latin typeface="Consolas"/>
              </a:rPr>
              <a:t> </a:t>
            </a:r>
            <a:r>
              <a:rPr lang="en-US" sz="600" dirty="0" err="1">
                <a:solidFill>
                  <a:srgbClr val="000000"/>
                </a:solidFill>
                <a:latin typeface="Consolas"/>
              </a:rPr>
              <a:t>a.datname</a:t>
            </a:r>
            <a:r>
              <a:rPr lang="en-US" sz="600" dirty="0">
                <a:solidFill>
                  <a:srgbClr val="000000"/>
                </a:solidFill>
                <a:latin typeface="Consolas"/>
              </a:rPr>
              <a:t> </a:t>
            </a:r>
            <a:r>
              <a:rPr lang="en-US" sz="600" dirty="0">
                <a:solidFill>
                  <a:srgbClr val="808080"/>
                </a:solidFill>
                <a:latin typeface="Consolas"/>
              </a:rPr>
              <a:t>NOT</a:t>
            </a:r>
            <a:r>
              <a:rPr lang="en-US" sz="600" dirty="0">
                <a:solidFill>
                  <a:srgbClr val="000000"/>
                </a:solidFill>
                <a:latin typeface="Consolas"/>
              </a:rPr>
              <a:t> </a:t>
            </a:r>
            <a:r>
              <a:rPr lang="en-US" sz="600" dirty="0">
                <a:solidFill>
                  <a:srgbClr val="808080"/>
                </a:solidFill>
                <a:latin typeface="Consolas"/>
              </a:rPr>
              <a:t>LIKE</a:t>
            </a:r>
            <a:r>
              <a:rPr lang="en-US" sz="600" dirty="0">
                <a:solidFill>
                  <a:srgbClr val="000000"/>
                </a:solidFill>
                <a:latin typeface="Consolas"/>
              </a:rPr>
              <a:t> </a:t>
            </a:r>
            <a:r>
              <a:rPr lang="en-US" sz="600" dirty="0">
                <a:solidFill>
                  <a:srgbClr val="FF0000"/>
                </a:solidFill>
                <a:latin typeface="Consolas"/>
              </a:rPr>
              <a:t>'</a:t>
            </a:r>
            <a:r>
              <a:rPr lang="en-US" sz="600" dirty="0" err="1">
                <a:solidFill>
                  <a:srgbClr val="FF0000"/>
                </a:solidFill>
                <a:latin typeface="Consolas"/>
              </a:rPr>
              <a:t>tmp</a:t>
            </a:r>
            <a:r>
              <a:rPr lang="en-US" sz="600" dirty="0" smtClean="0">
                <a:solidFill>
                  <a:srgbClr val="FF0000"/>
                </a:solidFill>
                <a:latin typeface="Consolas"/>
              </a:rPr>
              <a:t>_%'</a:t>
            </a:r>
            <a:r>
              <a:rPr lang="en-US" sz="600" dirty="0" smtClean="0">
                <a:solidFill>
                  <a:srgbClr val="000000"/>
                </a:solidFill>
                <a:latin typeface="Consolas"/>
              </a:rPr>
              <a:t>" </a:t>
            </a:r>
            <a:r>
              <a:rPr lang="en-US" sz="600" dirty="0">
                <a:solidFill>
                  <a:srgbClr val="000000"/>
                </a:solidFill>
                <a:latin typeface="Consolas"/>
              </a:rPr>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Type </a:t>
            </a:r>
            <a:r>
              <a:rPr lang="en-US" sz="600" dirty="0" err="1">
                <a:solidFill>
                  <a:srgbClr val="000000"/>
                </a:solidFill>
                <a:latin typeface="Consolas"/>
              </a:rPr>
              <a:t>pg_query_length</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InstancesFrom</a:t>
            </a:r>
            <a:r>
              <a:rPr lang="en-US" sz="600" dirty="0">
                <a:solidFill>
                  <a:srgbClr val="000000"/>
                </a:solidFill>
                <a:latin typeface="Consolas"/>
              </a:rPr>
              <a:t> "</a:t>
            </a:r>
            <a:r>
              <a:rPr lang="en-US" sz="600" dirty="0" err="1">
                <a:solidFill>
                  <a:srgbClr val="000000"/>
                </a:solidFill>
                <a:latin typeface="Consolas"/>
              </a:rPr>
              <a:t>datname</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ValuesFrom</a:t>
            </a:r>
            <a:r>
              <a:rPr lang="en-US" sz="600" dirty="0">
                <a:solidFill>
                  <a:srgbClr val="000000"/>
                </a:solidFill>
                <a:latin typeface="Consolas"/>
              </a:rPr>
              <a:t> seconds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Type </a:t>
            </a:r>
            <a:r>
              <a:rPr lang="en-US" sz="600" dirty="0" err="1">
                <a:solidFill>
                  <a:srgbClr val="000000"/>
                </a:solidFill>
                <a:latin typeface="Consolas"/>
              </a:rPr>
              <a:t>pg_query_length_min</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InstancesFrom</a:t>
            </a:r>
            <a:r>
              <a:rPr lang="en-US" sz="600" dirty="0">
                <a:solidFill>
                  <a:srgbClr val="000000"/>
                </a:solidFill>
                <a:latin typeface="Consolas"/>
              </a:rPr>
              <a:t> "</a:t>
            </a:r>
            <a:r>
              <a:rPr lang="en-US" sz="600" dirty="0" err="1">
                <a:solidFill>
                  <a:srgbClr val="000000"/>
                </a:solidFill>
                <a:latin typeface="Consolas"/>
              </a:rPr>
              <a:t>datname</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ValuesFrom</a:t>
            </a:r>
            <a:r>
              <a:rPr lang="en-US" sz="600" dirty="0">
                <a:solidFill>
                  <a:srgbClr val="000000"/>
                </a:solidFill>
                <a:latin typeface="Consolas"/>
              </a:rPr>
              <a:t> minutes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Type </a:t>
            </a:r>
            <a:r>
              <a:rPr lang="en-US" sz="600" dirty="0" err="1">
                <a:solidFill>
                  <a:srgbClr val="000000"/>
                </a:solidFill>
                <a:latin typeface="Consolas"/>
              </a:rPr>
              <a:t>pg_query_length_hour</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InstancesFrom</a:t>
            </a:r>
            <a:r>
              <a:rPr lang="en-US" sz="600" dirty="0">
                <a:solidFill>
                  <a:srgbClr val="000000"/>
                </a:solidFill>
                <a:latin typeface="Consolas"/>
              </a:rPr>
              <a:t> "</a:t>
            </a:r>
            <a:r>
              <a:rPr lang="en-US" sz="600" dirty="0" err="1">
                <a:solidFill>
                  <a:srgbClr val="000000"/>
                </a:solidFill>
                <a:latin typeface="Consolas"/>
              </a:rPr>
              <a:t>datname</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ValuesFrom</a:t>
            </a:r>
            <a:r>
              <a:rPr lang="en-US" sz="600" dirty="0">
                <a:solidFill>
                  <a:srgbClr val="000000"/>
                </a:solidFill>
                <a:latin typeface="Consolas"/>
              </a:rPr>
              <a:t> hours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Result</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Query</a:t>
            </a:r>
            <a:r>
              <a:rPr lang="en-US" sz="600" dirty="0">
                <a:solidFill>
                  <a:srgbClr val="0000FF"/>
                </a:solidFill>
                <a:latin typeface="Consolas"/>
              </a:rPr>
              <a:t>&gt;</a:t>
            </a:r>
            <a:endParaRPr lang="en-US" sz="600" dirty="0">
              <a:latin typeface="Consolas"/>
            </a:endParaRPr>
          </a:p>
          <a:p>
            <a:pPr marL="0" indent="0">
              <a:buNone/>
            </a:pPr>
            <a:r>
              <a:rPr lang="en-US" sz="600" dirty="0" smtClean="0">
                <a:solidFill>
                  <a:srgbClr val="0000FF"/>
                </a:solidFill>
                <a:latin typeface="Consolas"/>
              </a:rPr>
              <a:t>&lt;</a:t>
            </a:r>
            <a:r>
              <a:rPr lang="en-US" sz="600" dirty="0">
                <a:solidFill>
                  <a:srgbClr val="800000"/>
                </a:solidFill>
                <a:latin typeface="Consolas"/>
              </a:rPr>
              <a:t>Database </a:t>
            </a:r>
            <a:r>
              <a:rPr lang="en-US" sz="600" dirty="0" err="1">
                <a:solidFill>
                  <a:srgbClr val="FF0000"/>
                </a:solidFill>
                <a:latin typeface="Consolas"/>
              </a:rPr>
              <a:t>postgres</a:t>
            </a:r>
            <a:r>
              <a:rPr lang="en-US" sz="600" dirty="0">
                <a:solidFill>
                  <a:srgbClr val="0000FF"/>
                </a:solidFill>
                <a:latin typeface="Consolas"/>
              </a:rPr>
              <a:t>&gt;</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Instance "</a:t>
            </a:r>
            <a:r>
              <a:rPr lang="en-US" sz="600" dirty="0" err="1">
                <a:solidFill>
                  <a:srgbClr val="000000"/>
                </a:solidFill>
                <a:latin typeface="Consolas"/>
              </a:rPr>
              <a:t>sqltest</a:t>
            </a:r>
            <a:r>
              <a:rPr lang="en-US" sz="600" dirty="0">
                <a:solidFill>
                  <a:srgbClr val="000000"/>
                </a:solidFill>
                <a:latin typeface="Consolas"/>
              </a:rPr>
              <a:t>-a" </a:t>
            </a:r>
            <a:br>
              <a:rPr lang="en-US" sz="600" dirty="0">
                <a:solidFill>
                  <a:srgbClr val="000000"/>
                </a:solidFill>
                <a:latin typeface="Consolas"/>
              </a:rPr>
            </a:br>
            <a:r>
              <a:rPr lang="en-US" sz="600" dirty="0">
                <a:solidFill>
                  <a:srgbClr val="000000"/>
                </a:solidFill>
                <a:latin typeface="Consolas"/>
              </a:rPr>
              <a:t>    Host "</a:t>
            </a:r>
            <a:r>
              <a:rPr lang="en-US" sz="600" dirty="0" err="1">
                <a:solidFill>
                  <a:srgbClr val="000000"/>
                </a:solidFill>
                <a:latin typeface="Consolas"/>
              </a:rPr>
              <a:t>sqltest</a:t>
            </a:r>
            <a:r>
              <a:rPr lang="en-US" sz="600" dirty="0">
                <a:solidFill>
                  <a:srgbClr val="000000"/>
                </a:solidFill>
                <a:latin typeface="Consolas"/>
              </a:rPr>
              <a:t>-a" </a:t>
            </a:r>
            <a:br>
              <a:rPr lang="en-US" sz="600" dirty="0">
                <a:solidFill>
                  <a:srgbClr val="000000"/>
                </a:solidFill>
                <a:latin typeface="Consolas"/>
              </a:rPr>
            </a:br>
            <a:r>
              <a:rPr lang="en-US" sz="600" dirty="0">
                <a:solidFill>
                  <a:srgbClr val="000000"/>
                </a:solidFill>
                <a:latin typeface="Consolas"/>
              </a:rPr>
              <a:t>    Port "5432" </a:t>
            </a:r>
            <a:br>
              <a:rPr lang="en-US" sz="600" dirty="0">
                <a:solidFill>
                  <a:srgbClr val="000000"/>
                </a:solidFill>
                <a:latin typeface="Consolas"/>
              </a:rPr>
            </a:br>
            <a:r>
              <a:rPr lang="en-US" sz="600" dirty="0">
                <a:solidFill>
                  <a:srgbClr val="000000"/>
                </a:solidFill>
                <a:latin typeface="Consolas"/>
              </a:rPr>
              <a:t>    User "</a:t>
            </a:r>
            <a:r>
              <a:rPr lang="en-US" sz="600" dirty="0" err="1">
                <a:solidFill>
                  <a:srgbClr val="000000"/>
                </a:solidFill>
                <a:latin typeface="Consolas"/>
              </a:rPr>
              <a:t>postgres</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Query </a:t>
            </a:r>
            <a:r>
              <a:rPr lang="en-US" sz="600" dirty="0" err="1" smtClean="0">
                <a:solidFill>
                  <a:srgbClr val="000000"/>
                </a:solidFill>
                <a:latin typeface="Consolas"/>
              </a:rPr>
              <a:t>query_length_server</a:t>
            </a:r>
            <a:r>
              <a:rPr lang="en-US" sz="600" dirty="0">
                <a:solidFill>
                  <a:srgbClr val="000000"/>
                </a:solidFill>
                <a:latin typeface="Consolas"/>
              </a:rPr>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&lt;/</a:t>
            </a:r>
            <a:r>
              <a:rPr lang="en-US" sz="600" dirty="0">
                <a:solidFill>
                  <a:srgbClr val="800000"/>
                </a:solidFill>
                <a:latin typeface="Consolas"/>
              </a:rPr>
              <a:t>Database</a:t>
            </a:r>
            <a:r>
              <a:rPr lang="en-US" sz="600" dirty="0">
                <a:solidFill>
                  <a:srgbClr val="0000FF"/>
                </a:solidFill>
                <a:latin typeface="Consolas"/>
              </a:rPr>
              <a:t>&gt;</a:t>
            </a:r>
            <a:r>
              <a:rPr lang="en-US" sz="600" dirty="0">
                <a:solidFill>
                  <a:srgbClr val="000000"/>
                </a:solidFill>
                <a:latin typeface="Consolas"/>
              </a:rPr>
              <a:t/>
            </a:r>
            <a:br>
              <a:rPr lang="en-US" sz="600" dirty="0">
                <a:solidFill>
                  <a:srgbClr val="000000"/>
                </a:solidFill>
                <a:latin typeface="Consolas"/>
              </a:rPr>
            </a:br>
            <a:r>
              <a:rPr lang="en-US" sz="600" dirty="0">
                <a:solidFill>
                  <a:srgbClr val="0000FF"/>
                </a:solidFill>
                <a:latin typeface="Consolas"/>
              </a:rPr>
              <a:t>&lt;/</a:t>
            </a:r>
            <a:r>
              <a:rPr lang="en-US" sz="600" dirty="0">
                <a:solidFill>
                  <a:srgbClr val="800000"/>
                </a:solidFill>
                <a:latin typeface="Consolas"/>
              </a:rPr>
              <a:t>Plugin</a:t>
            </a:r>
            <a:r>
              <a:rPr lang="en-US" sz="600" dirty="0" smtClean="0">
                <a:solidFill>
                  <a:srgbClr val="0000FF"/>
                </a:solidFill>
                <a:latin typeface="Consolas"/>
              </a:rPr>
              <a:t>&gt;</a:t>
            </a:r>
            <a:endParaRPr lang="en-US" sz="6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38</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2535183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Longest Running Command - </a:t>
            </a:r>
            <a:r>
              <a:rPr lang="en-US" dirty="0" smtClean="0"/>
              <a:t>Seconds</a:t>
            </a:r>
            <a:endParaRPr lang="en-US" dirty="0"/>
          </a:p>
        </p:txBody>
      </p:sp>
      <p:sp>
        <p:nvSpPr>
          <p:cNvPr id="3" name="Content Placeholder 2"/>
          <p:cNvSpPr>
            <a:spLocks noGrp="1"/>
          </p:cNvSpPr>
          <p:nvPr>
            <p:ph sz="quarter" idx="13"/>
          </p:nvPr>
        </p:nvSpPr>
        <p:spPr>
          <a:xfrm>
            <a:off x="457200" y="1485900"/>
            <a:ext cx="4038600" cy="2305050"/>
          </a:xfrm>
        </p:spPr>
        <p:txBody>
          <a:bodyPr>
            <a:normAutofit fontScale="85000" lnSpcReduction="20000"/>
          </a:bodyPr>
          <a:lstStyle/>
          <a:p>
            <a:r>
              <a:rPr lang="en-US" dirty="0"/>
              <a:t>http://graphite/dashboard</a:t>
            </a:r>
          </a:p>
          <a:p>
            <a:r>
              <a:rPr lang="en-US" dirty="0"/>
              <a:t>Dashboard -&gt; Edit Dashboard</a:t>
            </a:r>
          </a:p>
          <a:p>
            <a:r>
              <a:rPr lang="en-US" dirty="0"/>
              <a:t>Add something like the following code</a:t>
            </a:r>
            <a:r>
              <a:rPr lang="en-US" dirty="0" smtClean="0"/>
              <a:t>.</a:t>
            </a:r>
          </a:p>
          <a:p>
            <a:r>
              <a:rPr lang="en-US" dirty="0" err="1" smtClean="0"/>
              <a:t>yMax</a:t>
            </a:r>
            <a:r>
              <a:rPr lang="en-US" dirty="0" smtClean="0"/>
              <a:t> allows you to view the fine details of 0 to your maximum, this is especially helpful when you have some long running queries and you want to look at only the fast running queries.</a:t>
            </a:r>
            <a:endParaRPr lang="en-US" dirty="0"/>
          </a:p>
          <a:p>
            <a:endParaRPr lang="en-US" dirty="0"/>
          </a:p>
        </p:txBody>
      </p:sp>
      <p:sp>
        <p:nvSpPr>
          <p:cNvPr id="4" name="Content Placeholder 3"/>
          <p:cNvSpPr>
            <a:spLocks noGrp="1"/>
          </p:cNvSpPr>
          <p:nvPr>
            <p:ph sz="quarter" idx="14"/>
          </p:nvPr>
        </p:nvSpPr>
        <p:spPr>
          <a:xfrm>
            <a:off x="457200" y="3486150"/>
            <a:ext cx="4038600" cy="1676400"/>
          </a:xfrm>
        </p:spPr>
        <p:txBody>
          <a:bodyPr>
            <a:normAutofit fontScale="92500" lnSpcReduction="10000"/>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smtClean="0">
                <a:solidFill>
                  <a:srgbClr val="000000"/>
                </a:solidFill>
                <a:latin typeface="Consolas"/>
              </a:rPr>
              <a:t>  {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atlassql</a:t>
            </a:r>
            <a:r>
              <a:rPr lang="en-US" sz="500" dirty="0">
                <a:solidFill>
                  <a:srgbClr val="800000"/>
                </a:solidFill>
                <a:latin typeface="Consolas"/>
              </a:rPr>
              <a:t> Duration of the Longest Running </a:t>
            </a:r>
            <a:r>
              <a:rPr lang="en-US" sz="500" dirty="0" smtClean="0">
                <a:solidFill>
                  <a:srgbClr val="800000"/>
                </a:solidFill>
                <a:latin typeface="Consolas"/>
              </a:rPr>
              <a:t>Command“</a:t>
            </a:r>
            <a:r>
              <a:rPr lang="en-US" sz="500" dirty="0">
                <a:solidFill>
                  <a:srgbClr val="000000"/>
                </a:solidFill>
                <a:latin typeface="Consolas"/>
              </a:rPr>
              <a:t>,</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vtitle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"seconds"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aliasByMetric</a:t>
            </a:r>
            <a:r>
              <a:rPr lang="en-US" sz="500" dirty="0">
                <a:solidFill>
                  <a:srgbClr val="800000"/>
                </a:solidFill>
                <a:latin typeface="Consolas"/>
              </a:rPr>
              <a:t>(servers.virtual.atlassql-a.postgresql-atlassql-a.pg_query_length)"</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000000"/>
                </a:solidFill>
                <a:latin typeface="Consolas"/>
              </a:rPr>
              <a:t>]</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smtClean="0">
                <a:solidFill>
                  <a:srgbClr val="000000"/>
                </a:solidFill>
                <a:latin typeface="Consolas"/>
              </a:rPr>
              <a:t>]</a:t>
            </a:r>
          </a:p>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atlassql</a:t>
            </a:r>
            <a:r>
              <a:rPr lang="en-US" sz="500" dirty="0">
                <a:solidFill>
                  <a:srgbClr val="800000"/>
                </a:solidFill>
                <a:latin typeface="Consolas"/>
              </a:rPr>
              <a:t> Duration of the Longest Running Command“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vtitle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"seconds"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800000"/>
                </a:solidFill>
                <a:latin typeface="Consolas"/>
              </a:rPr>
              <a:t>“</a:t>
            </a:r>
            <a:r>
              <a:rPr lang="en-US" sz="500" dirty="0" err="1" smtClean="0">
                <a:solidFill>
                  <a:srgbClr val="800000"/>
                </a:solidFill>
                <a:latin typeface="Consolas"/>
              </a:rPr>
              <a:t>yMax</a:t>
            </a:r>
            <a:r>
              <a:rPr lang="en-US" sz="500" dirty="0" smtClean="0">
                <a:solidFill>
                  <a:srgbClr val="800000"/>
                </a:solidFill>
                <a:latin typeface="Consolas"/>
              </a:rPr>
              <a:t>"</a:t>
            </a:r>
            <a:r>
              <a:rPr lang="en-US" sz="500" dirty="0" smtClean="0">
                <a:solidFill>
                  <a:srgbClr val="000000"/>
                </a:solidFill>
                <a:latin typeface="Consolas"/>
              </a:rPr>
              <a:t>: </a:t>
            </a:r>
            <a:r>
              <a:rPr lang="en-US" sz="500" dirty="0" smtClean="0">
                <a:solidFill>
                  <a:srgbClr val="800000"/>
                </a:solidFill>
                <a:latin typeface="Consolas"/>
              </a:rPr>
              <a:t>“120"</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aliasByMetric</a:t>
            </a:r>
            <a:r>
              <a:rPr lang="en-US" sz="500" dirty="0">
                <a:solidFill>
                  <a:srgbClr val="800000"/>
                </a:solidFill>
                <a:latin typeface="Consolas"/>
              </a:rPr>
              <a:t>(servers.virtual.atlassql-a.postgresql-atlassql-a.pg_query_length)"</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latin typeface="Consolas"/>
              </a:rPr>
              <a:t/>
            </a:r>
            <a:br>
              <a:rPr lang="en-US" sz="500" dirty="0">
                <a:latin typeface="Consolas"/>
              </a:rPr>
            </a:br>
            <a:r>
              <a:rPr lang="en-US" sz="500" dirty="0">
                <a:latin typeface="Consolas"/>
              </a:rPr>
              <a:t/>
            </a:r>
            <a:br>
              <a:rPr lang="en-US" sz="500" dirty="0">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39</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3257550"/>
            <a:ext cx="41148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352550"/>
            <a:ext cx="41148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6248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Longest Running Command - </a:t>
            </a:r>
            <a:r>
              <a:rPr lang="en-US" dirty="0" smtClean="0"/>
              <a:t>Minutes</a:t>
            </a:r>
            <a:endParaRPr lang="en-US" dirty="0"/>
          </a:p>
        </p:txBody>
      </p:sp>
      <p:sp>
        <p:nvSpPr>
          <p:cNvPr id="3" name="Content Placeholder 2"/>
          <p:cNvSpPr>
            <a:spLocks noGrp="1"/>
          </p:cNvSpPr>
          <p:nvPr>
            <p:ph sz="quarter" idx="13"/>
          </p:nvPr>
        </p:nvSpPr>
        <p:spPr>
          <a:xfrm>
            <a:off x="457200" y="1485900"/>
            <a:ext cx="4038600" cy="1466850"/>
          </a:xfrm>
        </p:spPr>
        <p:txBody>
          <a:bodyPr>
            <a:normAutofit fontScale="92500" lnSpcReduction="20000"/>
          </a:bodyPr>
          <a:lstStyle/>
          <a:p>
            <a:r>
              <a:rPr lang="en-US" dirty="0"/>
              <a:t>http://graphite/dashboard</a:t>
            </a:r>
          </a:p>
          <a:p>
            <a:r>
              <a:rPr lang="en-US" dirty="0"/>
              <a:t>Dashboard -&gt; Edit Dashboard</a:t>
            </a:r>
          </a:p>
          <a:p>
            <a:r>
              <a:rPr lang="en-US" dirty="0"/>
              <a:t>Add something like the following code.</a:t>
            </a:r>
          </a:p>
          <a:p>
            <a:endParaRPr lang="en-US" dirty="0"/>
          </a:p>
        </p:txBody>
      </p:sp>
      <p:sp>
        <p:nvSpPr>
          <p:cNvPr id="4" name="Content Placeholder 3"/>
          <p:cNvSpPr>
            <a:spLocks noGrp="1"/>
          </p:cNvSpPr>
          <p:nvPr>
            <p:ph sz="quarter" idx="14"/>
          </p:nvPr>
        </p:nvSpPr>
        <p:spPr>
          <a:xfrm>
            <a:off x="457200" y="2952750"/>
            <a:ext cx="4038600" cy="163830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smtClean="0">
                <a:solidFill>
                  <a:srgbClr val="000000"/>
                </a:solidFill>
                <a:latin typeface="Consolas"/>
              </a:rPr>
              <a:t>  {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atlassql</a:t>
            </a:r>
            <a:r>
              <a:rPr lang="en-US" sz="500" dirty="0">
                <a:solidFill>
                  <a:srgbClr val="800000"/>
                </a:solidFill>
                <a:latin typeface="Consolas"/>
              </a:rPr>
              <a:t> Duration of the Longest Running </a:t>
            </a:r>
            <a:r>
              <a:rPr lang="en-US" sz="500" dirty="0" smtClean="0">
                <a:solidFill>
                  <a:srgbClr val="800000"/>
                </a:solidFill>
                <a:latin typeface="Consolas"/>
              </a:rPr>
              <a:t>Command“</a:t>
            </a:r>
            <a:r>
              <a:rPr lang="en-US" sz="500" dirty="0">
                <a:solidFill>
                  <a:srgbClr val="000000"/>
                </a:solidFill>
                <a:latin typeface="Consolas"/>
              </a:rPr>
              <a:t>,</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vtitle</a:t>
            </a:r>
            <a:r>
              <a:rPr lang="en-US" sz="500" dirty="0">
                <a:solidFill>
                  <a:srgbClr val="800000"/>
                </a:solidFill>
                <a:latin typeface="Consolas"/>
              </a:rPr>
              <a:t>"</a:t>
            </a:r>
            <a:r>
              <a:rPr lang="en-US" sz="500" dirty="0">
                <a:solidFill>
                  <a:srgbClr val="000000"/>
                </a:solidFill>
                <a:latin typeface="Consolas"/>
              </a:rPr>
              <a:t>: </a:t>
            </a:r>
            <a:r>
              <a:rPr lang="en-US" sz="500" dirty="0" smtClean="0">
                <a:solidFill>
                  <a:srgbClr val="800000"/>
                </a:solidFill>
                <a:latin typeface="Consolas"/>
              </a:rPr>
              <a:t>“minutes"</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smtClean="0">
                <a:solidFill>
                  <a:srgbClr val="800000"/>
                </a:solidFill>
                <a:latin typeface="Consolas"/>
              </a:rPr>
              <a:t>aliasByMetric</a:t>
            </a:r>
            <a:r>
              <a:rPr lang="en-US" sz="500" dirty="0" smtClean="0">
                <a:solidFill>
                  <a:srgbClr val="800000"/>
                </a:solidFill>
                <a:latin typeface="Consolas"/>
              </a:rPr>
              <a:t>(servers.virtual.atlassql-a.postgresql-atlassql-a.pg_query_length_min)"</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000000"/>
                </a:solidFill>
                <a:latin typeface="Consolas"/>
              </a:rPr>
              <a:t>]</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endParaRPr lang="en-US" sz="500" dirty="0">
              <a:latin typeface="Consolas"/>
            </a:endParaRPr>
          </a:p>
          <a:p>
            <a:pPr marL="0" indent="0">
              <a:buNone/>
            </a:pPr>
            <a:r>
              <a:rPr lang="en-US" sz="500" dirty="0">
                <a:latin typeface="Consolas"/>
              </a:rPr>
              <a:t/>
            </a:r>
            <a:br>
              <a:rPr lang="en-US" sz="500" dirty="0">
                <a:latin typeface="Consolas"/>
              </a:rPr>
            </a:br>
            <a:r>
              <a:rPr lang="en-US" sz="500" dirty="0">
                <a:latin typeface="Consolas"/>
              </a:rPr>
              <a:t/>
            </a:r>
            <a:br>
              <a:rPr lang="en-US" sz="500" dirty="0">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40</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957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79259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Longest Running Command - Hours</a:t>
            </a:r>
            <a:endParaRPr lang="en-US" dirty="0"/>
          </a:p>
        </p:txBody>
      </p:sp>
      <p:sp>
        <p:nvSpPr>
          <p:cNvPr id="3" name="Content Placeholder 2"/>
          <p:cNvSpPr>
            <a:spLocks noGrp="1"/>
          </p:cNvSpPr>
          <p:nvPr>
            <p:ph sz="quarter" idx="13"/>
          </p:nvPr>
        </p:nvSpPr>
        <p:spPr>
          <a:xfrm>
            <a:off x="457200" y="1485900"/>
            <a:ext cx="4038600" cy="1466850"/>
          </a:xfrm>
        </p:spPr>
        <p:txBody>
          <a:bodyPr>
            <a:normAutofit fontScale="92500" lnSpcReduction="20000"/>
          </a:bodyPr>
          <a:lstStyle/>
          <a:p>
            <a:r>
              <a:rPr lang="en-US" dirty="0"/>
              <a:t>http://graphite/dashboard</a:t>
            </a:r>
          </a:p>
          <a:p>
            <a:r>
              <a:rPr lang="en-US" dirty="0"/>
              <a:t>Dashboard -&gt; Edit Dashboard</a:t>
            </a:r>
          </a:p>
          <a:p>
            <a:r>
              <a:rPr lang="en-US" dirty="0"/>
              <a:t>Add something like the following code.</a:t>
            </a:r>
          </a:p>
          <a:p>
            <a:endParaRPr lang="en-US" dirty="0"/>
          </a:p>
        </p:txBody>
      </p:sp>
      <p:sp>
        <p:nvSpPr>
          <p:cNvPr id="4" name="Content Placeholder 3"/>
          <p:cNvSpPr>
            <a:spLocks noGrp="1"/>
          </p:cNvSpPr>
          <p:nvPr>
            <p:ph sz="quarter" idx="14"/>
          </p:nvPr>
        </p:nvSpPr>
        <p:spPr>
          <a:xfrm>
            <a:off x="457200" y="2952750"/>
            <a:ext cx="4038600" cy="163830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smtClean="0">
                <a:solidFill>
                  <a:srgbClr val="000000"/>
                </a:solidFill>
                <a:latin typeface="Consolas"/>
              </a:rPr>
              <a:t>  {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atlassql</a:t>
            </a:r>
            <a:r>
              <a:rPr lang="en-US" sz="500" dirty="0">
                <a:solidFill>
                  <a:srgbClr val="800000"/>
                </a:solidFill>
                <a:latin typeface="Consolas"/>
              </a:rPr>
              <a:t> Duration of the Longest Running </a:t>
            </a:r>
            <a:r>
              <a:rPr lang="en-US" sz="500" dirty="0" smtClean="0">
                <a:solidFill>
                  <a:srgbClr val="800000"/>
                </a:solidFill>
                <a:latin typeface="Consolas"/>
              </a:rPr>
              <a:t>Command“</a:t>
            </a:r>
            <a:r>
              <a:rPr lang="en-US" sz="500" dirty="0">
                <a:solidFill>
                  <a:srgbClr val="000000"/>
                </a:solidFill>
                <a:latin typeface="Consolas"/>
              </a:rPr>
              <a:t>,</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vtitle</a:t>
            </a:r>
            <a:r>
              <a:rPr lang="en-US" sz="500" dirty="0">
                <a:solidFill>
                  <a:srgbClr val="800000"/>
                </a:solidFill>
                <a:latin typeface="Consolas"/>
              </a:rPr>
              <a:t>"</a:t>
            </a:r>
            <a:r>
              <a:rPr lang="en-US" sz="500" dirty="0">
                <a:solidFill>
                  <a:srgbClr val="000000"/>
                </a:solidFill>
                <a:latin typeface="Consolas"/>
              </a:rPr>
              <a:t>: </a:t>
            </a:r>
            <a:r>
              <a:rPr lang="en-US" sz="500" dirty="0" smtClean="0">
                <a:solidFill>
                  <a:srgbClr val="800000"/>
                </a:solidFill>
                <a:latin typeface="Consolas"/>
              </a:rPr>
              <a:t>“hours"</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smtClean="0">
                <a:solidFill>
                  <a:srgbClr val="800000"/>
                </a:solidFill>
                <a:latin typeface="Consolas"/>
              </a:rPr>
              <a:t>aliasByMetric</a:t>
            </a:r>
            <a:r>
              <a:rPr lang="en-US" sz="500" dirty="0" smtClean="0">
                <a:solidFill>
                  <a:srgbClr val="800000"/>
                </a:solidFill>
                <a:latin typeface="Consolas"/>
              </a:rPr>
              <a:t>(servers.virtual.atlassql-a.postgresql-atlassql-a.pg_query_length_hour)"</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000000"/>
                </a:solidFill>
                <a:latin typeface="Consolas"/>
              </a:rPr>
              <a:t>]</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endParaRPr lang="en-US" sz="500" dirty="0">
              <a:latin typeface="Consolas"/>
            </a:endParaRPr>
          </a:p>
          <a:p>
            <a:pPr marL="0" indent="0">
              <a:buNone/>
            </a:pPr>
            <a:r>
              <a:rPr lang="en-US" sz="500" dirty="0">
                <a:latin typeface="Consolas"/>
              </a:rPr>
              <a:t/>
            </a:r>
            <a:br>
              <a:rPr lang="en-US" sz="500" dirty="0">
                <a:latin typeface="Consolas"/>
              </a:rPr>
            </a:br>
            <a:r>
              <a:rPr lang="en-US" sz="500" dirty="0">
                <a:latin typeface="Consolas"/>
              </a:rPr>
              <a:t/>
            </a:r>
            <a:br>
              <a:rPr lang="en-US" sz="500" dirty="0">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41</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957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37252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A vs B Server </a:t>
            </a:r>
            <a:r>
              <a:rPr lang="en-US" dirty="0" err="1" smtClean="0"/>
              <a:t>Staus</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42</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605574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types.postgres.db</a:t>
            </a:r>
            <a:endParaRPr lang="en-US" dirty="0"/>
          </a:p>
        </p:txBody>
      </p:sp>
      <p:sp>
        <p:nvSpPr>
          <p:cNvPr id="3" name="Content Placeholder 2"/>
          <p:cNvSpPr>
            <a:spLocks noGrp="1"/>
          </p:cNvSpPr>
          <p:nvPr>
            <p:ph sz="quarter" idx="13"/>
          </p:nvPr>
        </p:nvSpPr>
        <p:spPr/>
        <p:txBody>
          <a:bodyPr/>
          <a:lstStyle/>
          <a:p>
            <a:endParaRPr lang="en-US" dirty="0"/>
          </a:p>
        </p:txBody>
      </p:sp>
      <p:sp>
        <p:nvSpPr>
          <p:cNvPr id="4" name="Content Placeholder 3"/>
          <p:cNvSpPr>
            <a:spLocks noGrp="1"/>
          </p:cNvSpPr>
          <p:nvPr>
            <p:ph sz="quarter" idx="14"/>
          </p:nvPr>
        </p:nvSpPr>
        <p:spPr/>
        <p:txBody>
          <a:bodyPr/>
          <a:lstStyle/>
          <a:p>
            <a:pPr marL="0" indent="0">
              <a:buNone/>
            </a:pPr>
            <a:r>
              <a:rPr lang="en-US" sz="1000" dirty="0" err="1">
                <a:solidFill>
                  <a:srgbClr val="000000"/>
                </a:solidFill>
                <a:latin typeface="Consolas"/>
              </a:rPr>
              <a:t>pg_a_location</a:t>
            </a:r>
            <a:r>
              <a:rPr lang="en-US" sz="1000" dirty="0">
                <a:solidFill>
                  <a:srgbClr val="000000"/>
                </a:solidFill>
                <a:latin typeface="Consolas"/>
              </a:rPr>
              <a:t> </a:t>
            </a:r>
            <a:r>
              <a:rPr lang="en-US" sz="1000" dirty="0">
                <a:solidFill>
                  <a:srgbClr val="008080"/>
                </a:solidFill>
                <a:latin typeface="Consolas"/>
              </a:rPr>
              <a:t>location:counter:</a:t>
            </a:r>
            <a:r>
              <a:rPr lang="en-US" sz="1000" dirty="0">
                <a:solidFill>
                  <a:srgbClr val="800080"/>
                </a:solidFill>
                <a:latin typeface="Consolas"/>
              </a:rPr>
              <a:t>0</a:t>
            </a:r>
            <a:r>
              <a:rPr lang="en-US" sz="1000" dirty="0">
                <a:solidFill>
                  <a:srgbClr val="000000"/>
                </a:solidFill>
                <a:latin typeface="Consolas"/>
              </a:rPr>
              <a:t>:U </a:t>
            </a:r>
            <a:br>
              <a:rPr lang="en-US" sz="1000" dirty="0">
                <a:solidFill>
                  <a:srgbClr val="000000"/>
                </a:solidFill>
                <a:latin typeface="Consolas"/>
              </a:rPr>
            </a:br>
            <a:r>
              <a:rPr lang="en-US" sz="1000" dirty="0" err="1">
                <a:solidFill>
                  <a:srgbClr val="000000"/>
                </a:solidFill>
                <a:latin typeface="Consolas"/>
              </a:rPr>
              <a:t>pg_b_location</a:t>
            </a:r>
            <a:r>
              <a:rPr lang="en-US" sz="1000" dirty="0">
                <a:solidFill>
                  <a:srgbClr val="000000"/>
                </a:solidFill>
                <a:latin typeface="Consolas"/>
              </a:rPr>
              <a:t> </a:t>
            </a:r>
            <a:r>
              <a:rPr lang="en-US" sz="1000" dirty="0">
                <a:solidFill>
                  <a:srgbClr val="008080"/>
                </a:solidFill>
                <a:latin typeface="Consolas"/>
              </a:rPr>
              <a:t>receive:counter:</a:t>
            </a:r>
            <a:r>
              <a:rPr lang="en-US" sz="1000" dirty="0">
                <a:solidFill>
                  <a:srgbClr val="800080"/>
                </a:solidFill>
                <a:latin typeface="Consolas"/>
              </a:rPr>
              <a:t>0</a:t>
            </a:r>
            <a:r>
              <a:rPr lang="en-US" sz="1000" dirty="0">
                <a:solidFill>
                  <a:srgbClr val="000000"/>
                </a:solidFill>
                <a:latin typeface="Consolas"/>
              </a:rPr>
              <a:t>:U, </a:t>
            </a:r>
            <a:r>
              <a:rPr lang="en-US" sz="1000" dirty="0">
                <a:solidFill>
                  <a:srgbClr val="008080"/>
                </a:solidFill>
                <a:latin typeface="Consolas"/>
              </a:rPr>
              <a:t>replay:counter:</a:t>
            </a:r>
            <a:r>
              <a:rPr lang="en-US" sz="1000" dirty="0">
                <a:solidFill>
                  <a:srgbClr val="800080"/>
                </a:solidFill>
                <a:latin typeface="Consolas"/>
              </a:rPr>
              <a:t>0</a:t>
            </a:r>
            <a:r>
              <a:rPr lang="en-US" sz="1000" dirty="0">
                <a:solidFill>
                  <a:srgbClr val="000000"/>
                </a:solidFill>
                <a:latin typeface="Consolas"/>
              </a:rPr>
              <a:t>:U </a:t>
            </a:r>
            <a:br>
              <a:rPr lang="en-US" sz="1000" dirty="0">
                <a:solidFill>
                  <a:srgbClr val="000000"/>
                </a:solidFill>
                <a:latin typeface="Consolas"/>
              </a:rPr>
            </a:br>
            <a:endParaRPr lang="en-US" sz="1000" dirty="0">
              <a:latin typeface="Consolas"/>
            </a:endParaRPr>
          </a:p>
          <a:p>
            <a:pPr marL="0" indent="0">
              <a:buNone/>
            </a:pPr>
            <a:r>
              <a:rPr lang="en-US" sz="1000" dirty="0">
                <a:latin typeface="Consolas"/>
              </a:rPr>
              <a:t/>
            </a:r>
            <a:br>
              <a:rPr lang="en-US" sz="1000" dirty="0">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43</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6869783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3" name="Content Placeholder 2"/>
          <p:cNvSpPr>
            <a:spLocks noGrp="1"/>
          </p:cNvSpPr>
          <p:nvPr>
            <p:ph sz="quarter" idx="13"/>
          </p:nvPr>
        </p:nvSpPr>
        <p:spPr/>
        <p:txBody>
          <a:bodyPr>
            <a:normAutofit fontScale="70000" lnSpcReduction="20000"/>
          </a:bodyPr>
          <a:lstStyle/>
          <a:p>
            <a:r>
              <a:rPr lang="en-US" dirty="0" smtClean="0"/>
              <a:t>The reason for all the math is that the location is in </a:t>
            </a:r>
            <a:r>
              <a:rPr lang="en-US" dirty="0"/>
              <a:t>this format: “1BC3/416B19E0</a:t>
            </a:r>
            <a:r>
              <a:rPr lang="en-US" dirty="0" smtClean="0"/>
              <a:t>”</a:t>
            </a:r>
          </a:p>
          <a:p>
            <a:r>
              <a:rPr lang="en-US" dirty="0" smtClean="0"/>
              <a:t>So we need to turn this number into a </a:t>
            </a:r>
            <a:r>
              <a:rPr lang="en-US" dirty="0" err="1" smtClean="0"/>
              <a:t>bigint</a:t>
            </a:r>
            <a:r>
              <a:rPr lang="en-US" dirty="0" smtClean="0"/>
              <a:t> that can be tracked.</a:t>
            </a:r>
          </a:p>
          <a:p>
            <a:r>
              <a:rPr lang="en-US" dirty="0" smtClean="0"/>
              <a:t>The A server we monitor the current location within the log file.</a:t>
            </a:r>
          </a:p>
          <a:p>
            <a:r>
              <a:rPr lang="en-US" dirty="0" smtClean="0"/>
              <a:t>The B Server we monitor the replay location within the log file. The difference between these two number is how far out of date the B Server is from the A Server.</a:t>
            </a:r>
          </a:p>
          <a:p>
            <a:r>
              <a:rPr lang="en-US" dirty="0" smtClean="0"/>
              <a:t>The B Server we monitor the receive location. This is the highest point in the </a:t>
            </a:r>
            <a:r>
              <a:rPr lang="en-US" dirty="0" err="1" smtClean="0"/>
              <a:t>xLog</a:t>
            </a:r>
            <a:r>
              <a:rPr lang="en-US" dirty="0" smtClean="0"/>
              <a:t> file that has been received by the B Server, even if it has not been replayed yet.</a:t>
            </a:r>
            <a:endParaRPr lang="en-US" dirty="0"/>
          </a:p>
        </p:txBody>
      </p:sp>
      <p:sp>
        <p:nvSpPr>
          <p:cNvPr id="4" name="Content Placeholder 3"/>
          <p:cNvSpPr>
            <a:spLocks noGrp="1"/>
          </p:cNvSpPr>
          <p:nvPr>
            <p:ph sz="quarter" idx="14"/>
          </p:nvPr>
        </p:nvSpPr>
        <p:spPr/>
        <p:txBody>
          <a:bodyPr>
            <a:normAutofit/>
          </a:bodyPr>
          <a:lstStyle/>
          <a:p>
            <a:pPr marL="0" indent="0">
              <a:buNone/>
            </a:pPr>
            <a:r>
              <a:rPr lang="en-US" sz="500" dirty="0">
                <a:solidFill>
                  <a:srgbClr val="0000FF"/>
                </a:solidFill>
                <a:latin typeface="Consolas"/>
              </a:rPr>
              <a:t>&lt;</a:t>
            </a:r>
            <a:r>
              <a:rPr lang="en-US" sz="500" dirty="0">
                <a:solidFill>
                  <a:srgbClr val="800000"/>
                </a:solidFill>
                <a:latin typeface="Consolas"/>
              </a:rPr>
              <a:t>Query </a:t>
            </a:r>
            <a:r>
              <a:rPr lang="en-US" sz="500" dirty="0" err="1">
                <a:solidFill>
                  <a:srgbClr val="FF0000"/>
                </a:solidFill>
                <a:latin typeface="Consolas"/>
              </a:rPr>
              <a:t>a_server_location</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For A Servers Only </a:t>
            </a:r>
            <a:br>
              <a:rPr lang="en-US" sz="500" dirty="0">
                <a:solidFill>
                  <a:srgbClr val="000000"/>
                </a:solidFill>
                <a:latin typeface="Consolas"/>
              </a:rPr>
            </a:br>
            <a:r>
              <a:rPr lang="en-US" sz="500" dirty="0">
                <a:solidFill>
                  <a:srgbClr val="000000"/>
                </a:solidFill>
                <a:latin typeface="Consolas"/>
              </a:rPr>
              <a:t>     Statement </a:t>
            </a:r>
            <a:r>
              <a:rPr lang="en-US" sz="500" dirty="0" smtClean="0">
                <a:solidFill>
                  <a:srgbClr val="000000"/>
                </a:solidFill>
                <a:latin typeface="Consolas"/>
              </a:rPr>
              <a:t>"</a:t>
            </a:r>
            <a:r>
              <a:rPr lang="en-US" sz="500" dirty="0">
                <a:solidFill>
                  <a:srgbClr val="0000FF"/>
                </a:solidFill>
                <a:latin typeface="Consolas"/>
              </a:rPr>
              <a:t>SELECT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'x00000000FF000000'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lpad</a:t>
            </a:r>
            <a:r>
              <a:rPr lang="en-US" sz="500" dirty="0">
                <a:solidFill>
                  <a:srgbClr val="000000"/>
                </a:solidFill>
                <a:latin typeface="Consolas"/>
              </a:rPr>
              <a:t>(</a:t>
            </a:r>
            <a:r>
              <a:rPr lang="en-US" sz="500" dirty="0" err="1">
                <a:solidFill>
                  <a:srgbClr val="000000"/>
                </a:solidFill>
                <a:latin typeface="Consolas"/>
              </a:rPr>
              <a:t>split_part</a:t>
            </a:r>
            <a:r>
              <a:rPr lang="en-US" sz="500" dirty="0">
                <a:solidFill>
                  <a:srgbClr val="000000"/>
                </a:solidFill>
                <a:latin typeface="Consolas"/>
              </a:rPr>
              <a:t>(</a:t>
            </a:r>
            <a:r>
              <a:rPr lang="en-US" sz="500" dirty="0" err="1">
                <a:solidFill>
                  <a:srgbClr val="000000"/>
                </a:solidFill>
                <a:latin typeface="Consolas"/>
              </a:rPr>
              <a:t>pg_current_xlog_location</a:t>
            </a:r>
            <a:r>
              <a:rPr lang="en-US" sz="500" dirty="0">
                <a:solidFill>
                  <a:srgbClr val="000000"/>
                </a:solidFill>
                <a:latin typeface="Consolas"/>
              </a:rPr>
              <a:t>, </a:t>
            </a:r>
            <a:r>
              <a:rPr lang="en-US" sz="500" dirty="0">
                <a:solidFill>
                  <a:srgbClr val="FF0000"/>
                </a:solidFill>
                <a:latin typeface="Consolas"/>
              </a:rPr>
              <a:t>'/'</a:t>
            </a:r>
            <a:r>
              <a:rPr lang="en-US" sz="500" dirty="0">
                <a:solidFill>
                  <a:srgbClr val="000000"/>
                </a:solidFill>
                <a:latin typeface="Consolas"/>
              </a:rPr>
              <a:t>, </a:t>
            </a:r>
            <a:r>
              <a:rPr lang="en-US" sz="500" b="1" dirty="0">
                <a:solidFill>
                  <a:srgbClr val="800000"/>
                </a:solidFill>
                <a:latin typeface="Consolas"/>
              </a:rPr>
              <a:t>1</a:t>
            </a:r>
            <a:r>
              <a:rPr lang="en-US" sz="500" dirty="0">
                <a:solidFill>
                  <a:srgbClr val="000000"/>
                </a:solidFill>
                <a:latin typeface="Consolas"/>
              </a:rPr>
              <a:t>),</a:t>
            </a:r>
            <a:r>
              <a:rPr lang="en-US" sz="500" b="1" dirty="0">
                <a:solidFill>
                  <a:srgbClr val="800000"/>
                </a:solidFill>
                <a:latin typeface="Consolas"/>
              </a:rPr>
              <a:t>16</a:t>
            </a:r>
            <a:r>
              <a:rPr lang="en-US" sz="500" dirty="0">
                <a:solidFill>
                  <a:srgbClr val="000000"/>
                </a:solidFill>
                <a:latin typeface="Consolas"/>
              </a:rPr>
              <a:t>,</a:t>
            </a:r>
            <a:r>
              <a:rPr lang="en-US" sz="500" dirty="0">
                <a:solidFill>
                  <a:srgbClr val="FF0000"/>
                </a:solidFill>
                <a:latin typeface="Consolas"/>
              </a:rPr>
              <a:t>'0'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lpad</a:t>
            </a:r>
            <a:r>
              <a:rPr lang="en-US" sz="500" dirty="0">
                <a:solidFill>
                  <a:srgbClr val="000000"/>
                </a:solidFill>
                <a:latin typeface="Consolas"/>
              </a:rPr>
              <a:t>(</a:t>
            </a:r>
            <a:r>
              <a:rPr lang="en-US" sz="500" dirty="0" err="1">
                <a:solidFill>
                  <a:srgbClr val="000000"/>
                </a:solidFill>
                <a:latin typeface="Consolas"/>
              </a:rPr>
              <a:t>split_part</a:t>
            </a:r>
            <a:r>
              <a:rPr lang="en-US" sz="500" dirty="0">
                <a:solidFill>
                  <a:srgbClr val="000000"/>
                </a:solidFill>
                <a:latin typeface="Consolas"/>
              </a:rPr>
              <a:t>(</a:t>
            </a:r>
            <a:r>
              <a:rPr lang="en-US" sz="500" dirty="0" err="1">
                <a:solidFill>
                  <a:srgbClr val="000000"/>
                </a:solidFill>
                <a:latin typeface="Consolas"/>
              </a:rPr>
              <a:t>pg_current_xlog_location</a:t>
            </a:r>
            <a:r>
              <a:rPr lang="en-US" sz="500" dirty="0">
                <a:solidFill>
                  <a:srgbClr val="000000"/>
                </a:solidFill>
                <a:latin typeface="Consolas"/>
              </a:rPr>
              <a:t>, </a:t>
            </a:r>
            <a:r>
              <a:rPr lang="en-US" sz="500" dirty="0">
                <a:solidFill>
                  <a:srgbClr val="FF0000"/>
                </a:solidFill>
                <a:latin typeface="Consolas"/>
              </a:rPr>
              <a:t>'/'</a:t>
            </a:r>
            <a:r>
              <a:rPr lang="en-US" sz="500" dirty="0">
                <a:solidFill>
                  <a:srgbClr val="000000"/>
                </a:solidFill>
                <a:latin typeface="Consolas"/>
              </a:rPr>
              <a:t>, </a:t>
            </a:r>
            <a:r>
              <a:rPr lang="en-US" sz="500" b="1" dirty="0">
                <a:solidFill>
                  <a:srgbClr val="800000"/>
                </a:solidFill>
                <a:latin typeface="Consolas"/>
              </a:rPr>
              <a:t>2</a:t>
            </a:r>
            <a:r>
              <a:rPr lang="en-US" sz="500" dirty="0">
                <a:solidFill>
                  <a:srgbClr val="000000"/>
                </a:solidFill>
                <a:latin typeface="Consolas"/>
              </a:rPr>
              <a:t>),</a:t>
            </a:r>
            <a:r>
              <a:rPr lang="en-US" sz="500" b="1" dirty="0">
                <a:solidFill>
                  <a:srgbClr val="800000"/>
                </a:solidFill>
                <a:latin typeface="Consolas"/>
              </a:rPr>
              <a:t>16</a:t>
            </a:r>
            <a:r>
              <a:rPr lang="en-US" sz="500" dirty="0">
                <a:solidFill>
                  <a:srgbClr val="000000"/>
                </a:solidFill>
                <a:latin typeface="Consolas"/>
              </a:rPr>
              <a:t>,</a:t>
            </a:r>
            <a:r>
              <a:rPr lang="en-US" sz="500" dirty="0">
                <a:solidFill>
                  <a:srgbClr val="FF0000"/>
                </a:solidFill>
                <a:latin typeface="Consolas"/>
              </a:rPr>
              <a:t>'0'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location </a:t>
            </a:r>
            <a:br>
              <a:rPr lang="en-US" sz="500" dirty="0">
                <a:solidFill>
                  <a:srgbClr val="000000"/>
                </a:solidFill>
                <a:latin typeface="Consolas"/>
              </a:rPr>
            </a:b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pg_current_xlog_location</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Result</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Type </a:t>
            </a:r>
            <a:r>
              <a:rPr lang="en-US" sz="500" dirty="0" err="1">
                <a:solidFill>
                  <a:srgbClr val="000000"/>
                </a:solidFill>
                <a:latin typeface="Consolas"/>
              </a:rPr>
              <a:t>pg_a_location</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ValuesFrom</a:t>
            </a:r>
            <a:r>
              <a:rPr lang="en-US" sz="500" dirty="0">
                <a:solidFill>
                  <a:srgbClr val="000000"/>
                </a:solidFill>
                <a:latin typeface="Consolas"/>
              </a:rPr>
              <a:t> location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Result</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Query</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Query </a:t>
            </a:r>
            <a:r>
              <a:rPr lang="en-US" sz="500" dirty="0" err="1">
                <a:solidFill>
                  <a:srgbClr val="FF0000"/>
                </a:solidFill>
                <a:latin typeface="Consolas"/>
              </a:rPr>
              <a:t>b_server_location</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For B Servers Only </a:t>
            </a:r>
            <a:br>
              <a:rPr lang="en-US" sz="500" dirty="0">
                <a:solidFill>
                  <a:srgbClr val="000000"/>
                </a:solidFill>
                <a:latin typeface="Consolas"/>
              </a:rPr>
            </a:br>
            <a:r>
              <a:rPr lang="en-US" sz="500" dirty="0">
                <a:solidFill>
                  <a:srgbClr val="000000"/>
                </a:solidFill>
                <a:latin typeface="Consolas"/>
              </a:rPr>
              <a:t>     Statement </a:t>
            </a:r>
            <a:r>
              <a:rPr lang="en-US" sz="500" dirty="0" smtClean="0">
                <a:solidFill>
                  <a:srgbClr val="000000"/>
                </a:solidFill>
                <a:latin typeface="Consolas"/>
              </a:rPr>
              <a:t>"</a:t>
            </a:r>
            <a:r>
              <a:rPr lang="en-US" sz="500" dirty="0">
                <a:solidFill>
                  <a:srgbClr val="0000FF"/>
                </a:solidFill>
                <a:latin typeface="Consolas"/>
              </a:rPr>
              <a:t>SELECT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'x00000000FF000000'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lpad</a:t>
            </a:r>
            <a:r>
              <a:rPr lang="en-US" sz="500" dirty="0">
                <a:solidFill>
                  <a:srgbClr val="000000"/>
                </a:solidFill>
                <a:latin typeface="Consolas"/>
              </a:rPr>
              <a:t>(</a:t>
            </a:r>
            <a:r>
              <a:rPr lang="en-US" sz="500" dirty="0" err="1">
                <a:solidFill>
                  <a:srgbClr val="000000"/>
                </a:solidFill>
                <a:latin typeface="Consolas"/>
              </a:rPr>
              <a:t>split_part</a:t>
            </a:r>
            <a:r>
              <a:rPr lang="en-US" sz="500" dirty="0">
                <a:solidFill>
                  <a:srgbClr val="000000"/>
                </a:solidFill>
                <a:latin typeface="Consolas"/>
              </a:rPr>
              <a:t>(</a:t>
            </a:r>
            <a:r>
              <a:rPr lang="en-US" sz="500" dirty="0" err="1">
                <a:solidFill>
                  <a:srgbClr val="000000"/>
                </a:solidFill>
                <a:latin typeface="Consolas"/>
              </a:rPr>
              <a:t>pg_last_xlog_receive_location</a:t>
            </a:r>
            <a:r>
              <a:rPr lang="en-US" sz="500" dirty="0">
                <a:solidFill>
                  <a:srgbClr val="000000"/>
                </a:solidFill>
                <a:latin typeface="Consolas"/>
              </a:rPr>
              <a:t>, </a:t>
            </a:r>
            <a:r>
              <a:rPr lang="en-US" sz="500" dirty="0">
                <a:solidFill>
                  <a:srgbClr val="FF0000"/>
                </a:solidFill>
                <a:latin typeface="Consolas"/>
              </a:rPr>
              <a:t>'/'</a:t>
            </a:r>
            <a:r>
              <a:rPr lang="en-US" sz="500" dirty="0">
                <a:solidFill>
                  <a:srgbClr val="000000"/>
                </a:solidFill>
                <a:latin typeface="Consolas"/>
              </a:rPr>
              <a:t>, </a:t>
            </a:r>
            <a:r>
              <a:rPr lang="en-US" sz="500" b="1" dirty="0">
                <a:solidFill>
                  <a:srgbClr val="800000"/>
                </a:solidFill>
                <a:latin typeface="Consolas"/>
              </a:rPr>
              <a:t>1</a:t>
            </a:r>
            <a:r>
              <a:rPr lang="en-US" sz="500" dirty="0">
                <a:solidFill>
                  <a:srgbClr val="000000"/>
                </a:solidFill>
                <a:latin typeface="Consolas"/>
              </a:rPr>
              <a:t>),</a:t>
            </a:r>
            <a:r>
              <a:rPr lang="en-US" sz="500" b="1" dirty="0">
                <a:solidFill>
                  <a:srgbClr val="800000"/>
                </a:solidFill>
                <a:latin typeface="Consolas"/>
              </a:rPr>
              <a:t>16</a:t>
            </a:r>
            <a:r>
              <a:rPr lang="en-US" sz="500" dirty="0">
                <a:solidFill>
                  <a:srgbClr val="000000"/>
                </a:solidFill>
                <a:latin typeface="Consolas"/>
              </a:rPr>
              <a:t>,</a:t>
            </a:r>
            <a:r>
              <a:rPr lang="en-US" sz="500" dirty="0">
                <a:solidFill>
                  <a:srgbClr val="FF0000"/>
                </a:solidFill>
                <a:latin typeface="Consolas"/>
              </a:rPr>
              <a:t>'0'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lpad</a:t>
            </a:r>
            <a:r>
              <a:rPr lang="en-US" sz="500" dirty="0">
                <a:solidFill>
                  <a:srgbClr val="000000"/>
                </a:solidFill>
                <a:latin typeface="Consolas"/>
              </a:rPr>
              <a:t>(</a:t>
            </a:r>
            <a:r>
              <a:rPr lang="en-US" sz="500" dirty="0" err="1">
                <a:solidFill>
                  <a:srgbClr val="000000"/>
                </a:solidFill>
                <a:latin typeface="Consolas"/>
              </a:rPr>
              <a:t>split_part</a:t>
            </a:r>
            <a:r>
              <a:rPr lang="en-US" sz="500" dirty="0">
                <a:solidFill>
                  <a:srgbClr val="000000"/>
                </a:solidFill>
                <a:latin typeface="Consolas"/>
              </a:rPr>
              <a:t>(</a:t>
            </a:r>
            <a:r>
              <a:rPr lang="en-US" sz="500" dirty="0" err="1">
                <a:solidFill>
                  <a:srgbClr val="000000"/>
                </a:solidFill>
                <a:latin typeface="Consolas"/>
              </a:rPr>
              <a:t>pg_last_xlog_receive_location</a:t>
            </a:r>
            <a:r>
              <a:rPr lang="en-US" sz="500" dirty="0">
                <a:solidFill>
                  <a:srgbClr val="000000"/>
                </a:solidFill>
                <a:latin typeface="Consolas"/>
              </a:rPr>
              <a:t>, </a:t>
            </a:r>
            <a:r>
              <a:rPr lang="en-US" sz="500" dirty="0">
                <a:solidFill>
                  <a:srgbClr val="FF0000"/>
                </a:solidFill>
                <a:latin typeface="Consolas"/>
              </a:rPr>
              <a:t>'/'</a:t>
            </a:r>
            <a:r>
              <a:rPr lang="en-US" sz="500" dirty="0">
                <a:solidFill>
                  <a:srgbClr val="000000"/>
                </a:solidFill>
                <a:latin typeface="Consolas"/>
              </a:rPr>
              <a:t>, </a:t>
            </a:r>
            <a:r>
              <a:rPr lang="en-US" sz="500" b="1" dirty="0">
                <a:solidFill>
                  <a:srgbClr val="800000"/>
                </a:solidFill>
                <a:latin typeface="Consolas"/>
              </a:rPr>
              <a:t>2</a:t>
            </a:r>
            <a:r>
              <a:rPr lang="en-US" sz="500" dirty="0">
                <a:solidFill>
                  <a:srgbClr val="000000"/>
                </a:solidFill>
                <a:latin typeface="Consolas"/>
              </a:rPr>
              <a:t>),</a:t>
            </a:r>
            <a:r>
              <a:rPr lang="en-US" sz="500" b="1" dirty="0">
                <a:solidFill>
                  <a:srgbClr val="800000"/>
                </a:solidFill>
                <a:latin typeface="Consolas"/>
              </a:rPr>
              <a:t>16</a:t>
            </a:r>
            <a:r>
              <a:rPr lang="en-US" sz="500" dirty="0">
                <a:solidFill>
                  <a:srgbClr val="000000"/>
                </a:solidFill>
                <a:latin typeface="Consolas"/>
              </a:rPr>
              <a:t>,</a:t>
            </a:r>
            <a:r>
              <a:rPr lang="en-US" sz="500" dirty="0">
                <a:solidFill>
                  <a:srgbClr val="FF0000"/>
                </a:solidFill>
                <a:latin typeface="Consolas"/>
              </a:rPr>
              <a:t>'0'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receive,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'x00000000FF000000'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lpad</a:t>
            </a:r>
            <a:r>
              <a:rPr lang="en-US" sz="500" dirty="0">
                <a:solidFill>
                  <a:srgbClr val="000000"/>
                </a:solidFill>
                <a:latin typeface="Consolas"/>
              </a:rPr>
              <a:t>(</a:t>
            </a:r>
            <a:r>
              <a:rPr lang="en-US" sz="500" dirty="0" err="1">
                <a:solidFill>
                  <a:srgbClr val="000000"/>
                </a:solidFill>
                <a:latin typeface="Consolas"/>
              </a:rPr>
              <a:t>split_part</a:t>
            </a:r>
            <a:r>
              <a:rPr lang="en-US" sz="500" dirty="0">
                <a:solidFill>
                  <a:srgbClr val="000000"/>
                </a:solidFill>
                <a:latin typeface="Consolas"/>
              </a:rPr>
              <a:t>(</a:t>
            </a:r>
            <a:r>
              <a:rPr lang="en-US" sz="500" dirty="0" err="1">
                <a:solidFill>
                  <a:srgbClr val="000000"/>
                </a:solidFill>
                <a:latin typeface="Consolas"/>
              </a:rPr>
              <a:t>pg_last_xlog_replay_location</a:t>
            </a:r>
            <a:r>
              <a:rPr lang="en-US" sz="500" dirty="0">
                <a:solidFill>
                  <a:srgbClr val="000000"/>
                </a:solidFill>
                <a:latin typeface="Consolas"/>
              </a:rPr>
              <a:t>, </a:t>
            </a:r>
            <a:r>
              <a:rPr lang="en-US" sz="500" dirty="0">
                <a:solidFill>
                  <a:srgbClr val="FF0000"/>
                </a:solidFill>
                <a:latin typeface="Consolas"/>
              </a:rPr>
              <a:t>'/'</a:t>
            </a:r>
            <a:r>
              <a:rPr lang="en-US" sz="500" dirty="0">
                <a:solidFill>
                  <a:srgbClr val="000000"/>
                </a:solidFill>
                <a:latin typeface="Consolas"/>
              </a:rPr>
              <a:t>, </a:t>
            </a:r>
            <a:r>
              <a:rPr lang="en-US" sz="500" b="1" dirty="0">
                <a:solidFill>
                  <a:srgbClr val="800000"/>
                </a:solidFill>
                <a:latin typeface="Consolas"/>
              </a:rPr>
              <a:t>1</a:t>
            </a:r>
            <a:r>
              <a:rPr lang="en-US" sz="500" dirty="0">
                <a:solidFill>
                  <a:srgbClr val="000000"/>
                </a:solidFill>
                <a:latin typeface="Consolas"/>
              </a:rPr>
              <a:t>),</a:t>
            </a:r>
            <a:r>
              <a:rPr lang="en-US" sz="500" b="1" dirty="0">
                <a:solidFill>
                  <a:srgbClr val="800000"/>
                </a:solidFill>
                <a:latin typeface="Consolas"/>
              </a:rPr>
              <a:t>16</a:t>
            </a:r>
            <a:r>
              <a:rPr lang="en-US" sz="500" dirty="0">
                <a:solidFill>
                  <a:srgbClr val="000000"/>
                </a:solidFill>
                <a:latin typeface="Consolas"/>
              </a:rPr>
              <a:t>,</a:t>
            </a:r>
            <a:r>
              <a:rPr lang="en-US" sz="500" dirty="0">
                <a:solidFill>
                  <a:srgbClr val="FF0000"/>
                </a:solidFill>
                <a:latin typeface="Consolas"/>
              </a:rPr>
              <a:t>'0'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FF0000"/>
                </a:solidFill>
                <a:latin typeface="Consolas"/>
              </a:rPr>
              <a:t>'x'</a:t>
            </a:r>
            <a:r>
              <a:rPr lang="en-US" sz="500" dirty="0">
                <a:solidFill>
                  <a:srgbClr val="000000"/>
                </a:solidFill>
                <a:latin typeface="Consolas"/>
              </a:rPr>
              <a:t> </a:t>
            </a:r>
            <a:r>
              <a:rPr lang="en-US" sz="500" dirty="0">
                <a:solidFill>
                  <a:srgbClr val="808080"/>
                </a:solidFill>
                <a:latin typeface="Consolas"/>
              </a:rPr>
              <a:t>||</a:t>
            </a:r>
            <a:r>
              <a:rPr lang="en-US" sz="500" dirty="0">
                <a:solidFill>
                  <a:srgbClr val="000000"/>
                </a:solidFill>
                <a:latin typeface="Consolas"/>
              </a:rPr>
              <a:t> </a:t>
            </a:r>
            <a:r>
              <a:rPr lang="en-US" sz="500" dirty="0" err="1">
                <a:solidFill>
                  <a:srgbClr val="000000"/>
                </a:solidFill>
                <a:latin typeface="Consolas"/>
              </a:rPr>
              <a:t>lpad</a:t>
            </a:r>
            <a:r>
              <a:rPr lang="en-US" sz="500" dirty="0">
                <a:solidFill>
                  <a:srgbClr val="000000"/>
                </a:solidFill>
                <a:latin typeface="Consolas"/>
              </a:rPr>
              <a:t>(</a:t>
            </a:r>
            <a:r>
              <a:rPr lang="en-US" sz="500" dirty="0" err="1">
                <a:solidFill>
                  <a:srgbClr val="000000"/>
                </a:solidFill>
                <a:latin typeface="Consolas"/>
              </a:rPr>
              <a:t>split_part</a:t>
            </a:r>
            <a:r>
              <a:rPr lang="en-US" sz="500" dirty="0">
                <a:solidFill>
                  <a:srgbClr val="000000"/>
                </a:solidFill>
                <a:latin typeface="Consolas"/>
              </a:rPr>
              <a:t>(</a:t>
            </a:r>
            <a:r>
              <a:rPr lang="en-US" sz="500" dirty="0" err="1">
                <a:solidFill>
                  <a:srgbClr val="000000"/>
                </a:solidFill>
                <a:latin typeface="Consolas"/>
              </a:rPr>
              <a:t>pg_last_xlog_replay_location</a:t>
            </a:r>
            <a:r>
              <a:rPr lang="en-US" sz="500" dirty="0">
                <a:solidFill>
                  <a:srgbClr val="000000"/>
                </a:solidFill>
                <a:latin typeface="Consolas"/>
              </a:rPr>
              <a:t>, </a:t>
            </a:r>
            <a:r>
              <a:rPr lang="en-US" sz="500" dirty="0">
                <a:solidFill>
                  <a:srgbClr val="FF0000"/>
                </a:solidFill>
                <a:latin typeface="Consolas"/>
              </a:rPr>
              <a:t>'/'</a:t>
            </a:r>
            <a:r>
              <a:rPr lang="en-US" sz="500" dirty="0">
                <a:solidFill>
                  <a:srgbClr val="000000"/>
                </a:solidFill>
                <a:latin typeface="Consolas"/>
              </a:rPr>
              <a:t>, </a:t>
            </a:r>
            <a:r>
              <a:rPr lang="en-US" sz="500" b="1" dirty="0">
                <a:solidFill>
                  <a:srgbClr val="800000"/>
                </a:solidFill>
                <a:latin typeface="Consolas"/>
              </a:rPr>
              <a:t>2</a:t>
            </a:r>
            <a:r>
              <a:rPr lang="en-US" sz="500" dirty="0">
                <a:solidFill>
                  <a:srgbClr val="000000"/>
                </a:solidFill>
                <a:latin typeface="Consolas"/>
              </a:rPr>
              <a:t>),</a:t>
            </a:r>
            <a:r>
              <a:rPr lang="en-US" sz="500" b="1" dirty="0">
                <a:solidFill>
                  <a:srgbClr val="800000"/>
                </a:solidFill>
                <a:latin typeface="Consolas"/>
              </a:rPr>
              <a:t>16</a:t>
            </a:r>
            <a:r>
              <a:rPr lang="en-US" sz="500" dirty="0">
                <a:solidFill>
                  <a:srgbClr val="000000"/>
                </a:solidFill>
                <a:latin typeface="Consolas"/>
              </a:rPr>
              <a:t>,</a:t>
            </a:r>
            <a:r>
              <a:rPr lang="en-US" sz="500" dirty="0">
                <a:solidFill>
                  <a:srgbClr val="FF0000"/>
                </a:solidFill>
                <a:latin typeface="Consolas"/>
              </a:rPr>
              <a:t>'0'</a:t>
            </a:r>
            <a:r>
              <a:rPr lang="en-US" sz="500" dirty="0">
                <a:solidFill>
                  <a:srgbClr val="000000"/>
                </a:solidFill>
                <a:latin typeface="Consolas"/>
              </a:rPr>
              <a:t>))::</a:t>
            </a:r>
            <a:r>
              <a:rPr lang="en-US" sz="500" dirty="0">
                <a:solidFill>
                  <a:srgbClr val="0000FF"/>
                </a:solidFill>
                <a:latin typeface="Consolas"/>
              </a:rPr>
              <a:t>bit</a:t>
            </a:r>
            <a:r>
              <a:rPr lang="en-US" sz="500" dirty="0">
                <a:solidFill>
                  <a:srgbClr val="000000"/>
                </a:solidFill>
                <a:latin typeface="Consolas"/>
              </a:rPr>
              <a:t>(</a:t>
            </a:r>
            <a:r>
              <a:rPr lang="en-US" sz="500" b="1" dirty="0">
                <a:solidFill>
                  <a:srgbClr val="800000"/>
                </a:solidFill>
                <a:latin typeface="Consolas"/>
              </a:rPr>
              <a:t>64</a:t>
            </a:r>
            <a:r>
              <a:rPr lang="en-US" sz="500" dirty="0">
                <a:solidFill>
                  <a:srgbClr val="000000"/>
                </a:solidFill>
                <a:latin typeface="Consolas"/>
              </a:rPr>
              <a:t>)::</a:t>
            </a:r>
            <a:r>
              <a:rPr lang="en-US" sz="500" dirty="0" err="1">
                <a:solidFill>
                  <a:srgbClr val="0000FF"/>
                </a:solidFill>
                <a:latin typeface="Consolas"/>
              </a:rPr>
              <a:t>bigint</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replay </a:t>
            </a:r>
            <a:br>
              <a:rPr lang="en-US" sz="500" dirty="0">
                <a:solidFill>
                  <a:srgbClr val="000000"/>
                </a:solidFill>
                <a:latin typeface="Consolas"/>
              </a:rPr>
            </a:b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pg_last_xlog_receive_location</a:t>
            </a:r>
            <a:r>
              <a:rPr lang="en-US" sz="500" dirty="0">
                <a:solidFill>
                  <a:srgbClr val="000000"/>
                </a:solidFill>
                <a:latin typeface="Consolas"/>
              </a:rPr>
              <a:t>(), </a:t>
            </a:r>
            <a:r>
              <a:rPr lang="en-US" sz="500" dirty="0" err="1">
                <a:solidFill>
                  <a:srgbClr val="000000"/>
                </a:solidFill>
                <a:latin typeface="Consolas"/>
              </a:rPr>
              <a:t>pg_last_xlog_replay_location</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Result</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Type </a:t>
            </a:r>
            <a:r>
              <a:rPr lang="en-US" sz="500" dirty="0" err="1">
                <a:solidFill>
                  <a:srgbClr val="000000"/>
                </a:solidFill>
                <a:latin typeface="Consolas"/>
              </a:rPr>
              <a:t>pg_b_location</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ValuesFrom</a:t>
            </a:r>
            <a:r>
              <a:rPr lang="en-US" sz="500" dirty="0">
                <a:solidFill>
                  <a:srgbClr val="000000"/>
                </a:solidFill>
                <a:latin typeface="Consolas"/>
              </a:rPr>
              <a:t> receive replay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Result</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Query</a:t>
            </a:r>
            <a:r>
              <a:rPr lang="en-US" sz="500" dirty="0">
                <a:solidFill>
                  <a:srgbClr val="0000FF"/>
                </a:solidFill>
                <a:latin typeface="Consolas"/>
              </a:rPr>
              <a:t>&gt;</a:t>
            </a:r>
            <a:endParaRPr lang="en-US" sz="500" dirty="0">
              <a:solidFill>
                <a:srgbClr val="000000"/>
              </a:solidFill>
              <a:latin typeface="Consolas"/>
            </a:endParaRPr>
          </a:p>
          <a:p>
            <a:pPr marL="0" indent="0">
              <a:buNone/>
            </a:pPr>
            <a:r>
              <a:rPr lang="en-US" sz="500" dirty="0">
                <a:latin typeface="Consolas"/>
              </a:rPr>
              <a:t/>
            </a:r>
            <a:br>
              <a:rPr lang="en-US" sz="500" dirty="0">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44</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11529344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Replication Status</a:t>
            </a:r>
            <a:endParaRPr lang="en-US" dirty="0"/>
          </a:p>
        </p:txBody>
      </p:sp>
      <p:sp>
        <p:nvSpPr>
          <p:cNvPr id="3" name="Content Placeholder 2"/>
          <p:cNvSpPr>
            <a:spLocks noGrp="1"/>
          </p:cNvSpPr>
          <p:nvPr>
            <p:ph sz="quarter" idx="13"/>
          </p:nvPr>
        </p:nvSpPr>
        <p:spPr>
          <a:xfrm>
            <a:off x="457200" y="1485900"/>
            <a:ext cx="4038600" cy="1847850"/>
          </a:xfrm>
        </p:spPr>
        <p:txBody>
          <a:bodyPr/>
          <a:lstStyle/>
          <a:p>
            <a:r>
              <a:rPr lang="en-US" dirty="0" smtClean="0"/>
              <a:t>We can see in Blue the A Server and in Red the B Server. These lines should be very close together.</a:t>
            </a:r>
            <a:endParaRPr lang="en-US" dirty="0"/>
          </a:p>
        </p:txBody>
      </p:sp>
      <p:sp>
        <p:nvSpPr>
          <p:cNvPr id="4" name="Content Placeholder 3"/>
          <p:cNvSpPr>
            <a:spLocks noGrp="1"/>
          </p:cNvSpPr>
          <p:nvPr>
            <p:ph sz="quarter" idx="14"/>
          </p:nvPr>
        </p:nvSpPr>
        <p:spPr>
          <a:xfrm>
            <a:off x="457200" y="3333750"/>
            <a:ext cx="4038600" cy="141056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atlassql</a:t>
            </a:r>
            <a:r>
              <a:rPr lang="en-US" sz="500" dirty="0">
                <a:solidFill>
                  <a:srgbClr val="800000"/>
                </a:solidFill>
                <a:latin typeface="Consolas"/>
              </a:rPr>
              <a:t> replication status"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servers.virtual.atlassql-a.postgresql-atlassql-a.pg_a_location</a:t>
            </a:r>
            <a:r>
              <a:rPr lang="en-US" sz="500" dirty="0">
                <a:solidFill>
                  <a:srgbClr val="800000"/>
                </a:solidFill>
                <a:latin typeface="Consolas"/>
              </a:rPr>
              <a:t>,\"</a:t>
            </a:r>
            <a:r>
              <a:rPr lang="en-US" sz="500" dirty="0" err="1">
                <a:solidFill>
                  <a:srgbClr val="000000"/>
                </a:solidFill>
                <a:latin typeface="Consolas"/>
              </a:rPr>
              <a:t>db</a:t>
            </a:r>
            <a:r>
              <a:rPr lang="en-US" sz="500" dirty="0">
                <a:solidFill>
                  <a:srgbClr val="000000"/>
                </a:solidFill>
                <a:latin typeface="Consolas"/>
              </a:rPr>
              <a:t>-a WAL Location\</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"alias(servers.virtual.atlassql-b.postgresql-atlassql-b.pg_b_location.receive,\"</a:t>
            </a:r>
            <a:r>
              <a:rPr lang="en-US" sz="500" dirty="0" err="1">
                <a:solidFill>
                  <a:srgbClr val="000000"/>
                </a:solidFill>
                <a:latin typeface="Consolas"/>
              </a:rPr>
              <a:t>db</a:t>
            </a:r>
            <a:r>
              <a:rPr lang="en-US" sz="500" dirty="0">
                <a:solidFill>
                  <a:srgbClr val="000000"/>
                </a:solidFill>
                <a:latin typeface="Consolas"/>
              </a:rPr>
              <a:t>-b WAL Received Location\</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"alias(servers.virtual.atlassql-b.postgresql-atlassql-b.pg_b_location.replay,\"</a:t>
            </a:r>
            <a:r>
              <a:rPr lang="en-US" sz="500" dirty="0" err="1">
                <a:solidFill>
                  <a:srgbClr val="000000"/>
                </a:solidFill>
                <a:latin typeface="Consolas"/>
              </a:rPr>
              <a:t>db</a:t>
            </a:r>
            <a:r>
              <a:rPr lang="en-US" sz="500" dirty="0">
                <a:solidFill>
                  <a:srgbClr val="000000"/>
                </a:solidFill>
                <a:latin typeface="Consolas"/>
              </a:rPr>
              <a:t>-b WAL Replay Location\</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000000"/>
                </a:solidFill>
                <a:latin typeface="Consolas"/>
              </a:rPr>
              <a:t>]</a:t>
            </a: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45</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38600" cy="3230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1452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Disk Reads vs HEAP/RAM Reads</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46</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079913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types.postgres.db</a:t>
            </a:r>
            <a:endParaRPr lang="en-US" dirty="0"/>
          </a:p>
        </p:txBody>
      </p:sp>
      <p:sp>
        <p:nvSpPr>
          <p:cNvPr id="3" name="Content Placeholder 2"/>
          <p:cNvSpPr>
            <a:spLocks noGrp="1"/>
          </p:cNvSpPr>
          <p:nvPr>
            <p:ph sz="quarter" idx="13"/>
          </p:nvPr>
        </p:nvSpPr>
        <p:spPr/>
        <p:txBody>
          <a:bodyPr>
            <a:normAutofit lnSpcReduction="10000"/>
          </a:bodyPr>
          <a:lstStyle/>
          <a:p>
            <a:r>
              <a:rPr lang="en-US" dirty="0" smtClean="0"/>
              <a:t>Read is Disk Activity</a:t>
            </a:r>
          </a:p>
          <a:p>
            <a:r>
              <a:rPr lang="en-US" dirty="0" smtClean="0"/>
              <a:t>Hit is Heap/RAM Activity</a:t>
            </a:r>
          </a:p>
          <a:p>
            <a:r>
              <a:rPr lang="en-US" dirty="0" err="1" smtClean="0"/>
              <a:t>Tup</a:t>
            </a:r>
            <a:r>
              <a:rPr lang="en-US" dirty="0" smtClean="0"/>
              <a:t> is Tuple/Record</a:t>
            </a:r>
          </a:p>
          <a:p>
            <a:r>
              <a:rPr lang="en-US" dirty="0" smtClean="0"/>
              <a:t>Returned is Selected</a:t>
            </a:r>
          </a:p>
          <a:p>
            <a:r>
              <a:rPr lang="en-US" dirty="0" smtClean="0"/>
              <a:t>Fetch is Fetched using a Cursor</a:t>
            </a:r>
          </a:p>
          <a:p>
            <a:r>
              <a:rPr lang="en-US" dirty="0" smtClean="0"/>
              <a:t>Block Read </a:t>
            </a:r>
            <a:r>
              <a:rPr lang="en-US" dirty="0"/>
              <a:t>Write time </a:t>
            </a:r>
            <a:r>
              <a:rPr lang="en-US" dirty="0" smtClean="0"/>
              <a:t>if </a:t>
            </a:r>
            <a:r>
              <a:rPr lang="en-US" dirty="0" err="1"/>
              <a:t>track_io_timing</a:t>
            </a:r>
            <a:r>
              <a:rPr lang="en-US" dirty="0"/>
              <a:t> is enabled, otherwise zero </a:t>
            </a:r>
          </a:p>
        </p:txBody>
      </p:sp>
      <p:sp>
        <p:nvSpPr>
          <p:cNvPr id="4" name="Content Placeholder 3"/>
          <p:cNvSpPr>
            <a:spLocks noGrp="1"/>
          </p:cNvSpPr>
          <p:nvPr>
            <p:ph sz="quarter" idx="14"/>
          </p:nvPr>
        </p:nvSpPr>
        <p:spPr/>
        <p:txBody>
          <a:bodyPr>
            <a:normAutofit/>
          </a:bodyPr>
          <a:lstStyle/>
          <a:p>
            <a:pPr marL="0" indent="0">
              <a:buNone/>
            </a:pPr>
            <a:r>
              <a:rPr lang="en-US" sz="900" dirty="0" err="1">
                <a:solidFill>
                  <a:srgbClr val="000000"/>
                </a:solidFill>
                <a:latin typeface="Consolas"/>
              </a:rPr>
              <a:t>pg_bkends</a:t>
            </a:r>
            <a:r>
              <a:rPr lang="en-US" sz="900" dirty="0">
                <a:solidFill>
                  <a:srgbClr val="000000"/>
                </a:solidFill>
                <a:latin typeface="Consolas"/>
              </a:rPr>
              <a:t> </a:t>
            </a:r>
            <a:r>
              <a:rPr lang="en-US" sz="900" dirty="0">
                <a:solidFill>
                  <a:srgbClr val="008080"/>
                </a:solidFill>
                <a:latin typeface="Consolas"/>
              </a:rPr>
              <a:t>backends:gauge:</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pg_xact_commit</a:t>
            </a:r>
            <a:r>
              <a:rPr lang="en-US" sz="900" dirty="0">
                <a:solidFill>
                  <a:srgbClr val="000000"/>
                </a:solidFill>
                <a:latin typeface="Consolas"/>
              </a:rPr>
              <a:t> </a:t>
            </a:r>
            <a:r>
              <a:rPr lang="en-US" sz="900" dirty="0">
                <a:solidFill>
                  <a:srgbClr val="008080"/>
                </a:solidFill>
                <a:latin typeface="Consolas"/>
              </a:rPr>
              <a:t>commits:counter: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pg_xact_rollback</a:t>
            </a:r>
            <a:r>
              <a:rPr lang="en-US" sz="900" dirty="0">
                <a:solidFill>
                  <a:srgbClr val="000000"/>
                </a:solidFill>
                <a:latin typeface="Consolas"/>
              </a:rPr>
              <a:t> </a:t>
            </a:r>
            <a:r>
              <a:rPr lang="en-US" sz="900" dirty="0">
                <a:solidFill>
                  <a:srgbClr val="008080"/>
                </a:solidFill>
                <a:latin typeface="Consolas"/>
              </a:rPr>
              <a:t>rollbacks:counter: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pg_blks_read</a:t>
            </a:r>
            <a:r>
              <a:rPr lang="en-US" sz="900" dirty="0">
                <a:solidFill>
                  <a:srgbClr val="000000"/>
                </a:solidFill>
                <a:latin typeface="Consolas"/>
              </a:rPr>
              <a:t> </a:t>
            </a:r>
            <a:r>
              <a:rPr lang="en-US" sz="900" dirty="0">
                <a:solidFill>
                  <a:srgbClr val="008080"/>
                </a:solidFill>
                <a:latin typeface="Consolas"/>
              </a:rPr>
              <a:t>read:counter: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pg_blks_hit</a:t>
            </a:r>
            <a:r>
              <a:rPr lang="en-US" sz="900" dirty="0">
                <a:solidFill>
                  <a:srgbClr val="000000"/>
                </a:solidFill>
                <a:latin typeface="Consolas"/>
              </a:rPr>
              <a:t> </a:t>
            </a:r>
            <a:r>
              <a:rPr lang="en-US" sz="900" dirty="0">
                <a:solidFill>
                  <a:srgbClr val="008080"/>
                </a:solidFill>
                <a:latin typeface="Consolas"/>
              </a:rPr>
              <a:t>hit:counter: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pg_idx_scan</a:t>
            </a:r>
            <a:r>
              <a:rPr lang="en-US" sz="900" dirty="0">
                <a:solidFill>
                  <a:srgbClr val="000000"/>
                </a:solidFill>
                <a:latin typeface="Consolas"/>
              </a:rPr>
              <a:t> </a:t>
            </a:r>
            <a:r>
              <a:rPr lang="en-US" sz="900" dirty="0">
                <a:solidFill>
                  <a:srgbClr val="008080"/>
                </a:solidFill>
                <a:latin typeface="Consolas"/>
              </a:rPr>
              <a:t>idxscan:counter: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pg_idx_tup_read</a:t>
            </a:r>
            <a:r>
              <a:rPr lang="en-US" sz="900" dirty="0">
                <a:solidFill>
                  <a:srgbClr val="000000"/>
                </a:solidFill>
                <a:latin typeface="Consolas"/>
              </a:rPr>
              <a:t> </a:t>
            </a:r>
            <a:r>
              <a:rPr lang="en-US" sz="900" dirty="0">
                <a:solidFill>
                  <a:srgbClr val="008080"/>
                </a:solidFill>
                <a:latin typeface="Consolas"/>
              </a:rPr>
              <a:t>idxtupread:counter: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pg_idx_tup_fetch</a:t>
            </a:r>
            <a:r>
              <a:rPr lang="en-US" sz="900" dirty="0">
                <a:solidFill>
                  <a:srgbClr val="000000"/>
                </a:solidFill>
                <a:latin typeface="Consolas"/>
              </a:rPr>
              <a:t> </a:t>
            </a:r>
            <a:r>
              <a:rPr lang="en-US" sz="900" dirty="0">
                <a:solidFill>
                  <a:srgbClr val="008080"/>
                </a:solidFill>
                <a:latin typeface="Consolas"/>
              </a:rPr>
              <a:t>idxtupfetch:counter: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pg_idx_blks_read</a:t>
            </a:r>
            <a:r>
              <a:rPr lang="en-US" sz="900" dirty="0">
                <a:solidFill>
                  <a:srgbClr val="000000"/>
                </a:solidFill>
                <a:latin typeface="Consolas"/>
              </a:rPr>
              <a:t> </a:t>
            </a:r>
            <a:r>
              <a:rPr lang="en-US" sz="900" dirty="0">
                <a:solidFill>
                  <a:srgbClr val="008080"/>
                </a:solidFill>
                <a:latin typeface="Consolas"/>
              </a:rPr>
              <a:t>idxblksread:counter: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pg_idx_blks_hit</a:t>
            </a:r>
            <a:r>
              <a:rPr lang="en-US" sz="900" dirty="0">
                <a:solidFill>
                  <a:srgbClr val="000000"/>
                </a:solidFill>
                <a:latin typeface="Consolas"/>
              </a:rPr>
              <a:t> </a:t>
            </a:r>
            <a:r>
              <a:rPr lang="en-US" sz="900" dirty="0">
                <a:solidFill>
                  <a:srgbClr val="008080"/>
                </a:solidFill>
                <a:latin typeface="Consolas"/>
              </a:rPr>
              <a:t>idxblkshit:counter: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pg_seq_scan</a:t>
            </a:r>
            <a:r>
              <a:rPr lang="en-US" sz="900" dirty="0">
                <a:solidFill>
                  <a:srgbClr val="000000"/>
                </a:solidFill>
                <a:latin typeface="Consolas"/>
              </a:rPr>
              <a:t> </a:t>
            </a:r>
            <a:r>
              <a:rPr lang="en-US" sz="900" dirty="0">
                <a:solidFill>
                  <a:srgbClr val="008080"/>
                </a:solidFill>
                <a:latin typeface="Consolas"/>
              </a:rPr>
              <a:t>seqscan:counter: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pg_seq_tup_read</a:t>
            </a:r>
            <a:r>
              <a:rPr lang="en-US" sz="900" dirty="0">
                <a:solidFill>
                  <a:srgbClr val="000000"/>
                </a:solidFill>
                <a:latin typeface="Consolas"/>
              </a:rPr>
              <a:t> </a:t>
            </a:r>
            <a:r>
              <a:rPr lang="en-US" sz="900" dirty="0">
                <a:solidFill>
                  <a:srgbClr val="008080"/>
                </a:solidFill>
                <a:latin typeface="Consolas"/>
              </a:rPr>
              <a:t>seqtupread:counter: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pg_tup_returned</a:t>
            </a:r>
            <a:r>
              <a:rPr lang="en-US" sz="900" dirty="0">
                <a:solidFill>
                  <a:srgbClr val="000000"/>
                </a:solidFill>
                <a:latin typeface="Consolas"/>
              </a:rPr>
              <a:t> </a:t>
            </a:r>
            <a:r>
              <a:rPr lang="en-US" sz="900" dirty="0">
                <a:solidFill>
                  <a:srgbClr val="0000FF"/>
                </a:solidFill>
                <a:latin typeface="Consolas"/>
              </a:rPr>
              <a:t>ret</a:t>
            </a:r>
            <a:r>
              <a:rPr lang="en-US" sz="900" dirty="0">
                <a:solidFill>
                  <a:srgbClr val="000000"/>
                </a:solidFill>
                <a:latin typeface="Consolas"/>
              </a:rPr>
              <a:t>:</a:t>
            </a:r>
            <a:r>
              <a:rPr lang="en-US" sz="900" dirty="0">
                <a:solidFill>
                  <a:srgbClr val="008080"/>
                </a:solidFill>
                <a:latin typeface="Consolas"/>
              </a:rPr>
              <a:t>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pg_tup_fetched</a:t>
            </a:r>
            <a:r>
              <a:rPr lang="en-US" sz="900" dirty="0">
                <a:solidFill>
                  <a:srgbClr val="000000"/>
                </a:solidFill>
                <a:latin typeface="Consolas"/>
              </a:rPr>
              <a:t> </a:t>
            </a:r>
            <a:r>
              <a:rPr lang="en-US" sz="900" dirty="0">
                <a:solidFill>
                  <a:srgbClr val="008080"/>
                </a:solidFill>
                <a:latin typeface="Consolas"/>
              </a:rPr>
              <a:t>fetch:counter: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pg_tup_inserted</a:t>
            </a:r>
            <a:r>
              <a:rPr lang="en-US" sz="900" dirty="0">
                <a:solidFill>
                  <a:srgbClr val="000000"/>
                </a:solidFill>
                <a:latin typeface="Consolas"/>
              </a:rPr>
              <a:t> </a:t>
            </a:r>
            <a:r>
              <a:rPr lang="en-US" sz="900" dirty="0">
                <a:solidFill>
                  <a:srgbClr val="008080"/>
                </a:solidFill>
                <a:latin typeface="Consolas"/>
              </a:rPr>
              <a:t>ins:counter: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pg_tup_updated</a:t>
            </a:r>
            <a:r>
              <a:rPr lang="en-US" sz="900" dirty="0">
                <a:solidFill>
                  <a:srgbClr val="000000"/>
                </a:solidFill>
                <a:latin typeface="Consolas"/>
              </a:rPr>
              <a:t> </a:t>
            </a:r>
            <a:r>
              <a:rPr lang="en-US" sz="900" dirty="0">
                <a:solidFill>
                  <a:srgbClr val="008080"/>
                </a:solidFill>
                <a:latin typeface="Consolas"/>
              </a:rPr>
              <a:t>upd:counter: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pg_tup_deleted</a:t>
            </a:r>
            <a:r>
              <a:rPr lang="en-US" sz="900" dirty="0">
                <a:solidFill>
                  <a:srgbClr val="000000"/>
                </a:solidFill>
                <a:latin typeface="Consolas"/>
              </a:rPr>
              <a:t> </a:t>
            </a:r>
            <a:r>
              <a:rPr lang="en-US" sz="900" dirty="0">
                <a:solidFill>
                  <a:srgbClr val="008080"/>
                </a:solidFill>
                <a:latin typeface="Consolas"/>
              </a:rPr>
              <a:t>del:counter: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pg_deadlocks</a:t>
            </a:r>
            <a:r>
              <a:rPr lang="en-US" sz="900" dirty="0">
                <a:solidFill>
                  <a:srgbClr val="000000"/>
                </a:solidFill>
                <a:latin typeface="Consolas"/>
              </a:rPr>
              <a:t> </a:t>
            </a:r>
            <a:r>
              <a:rPr lang="en-US" sz="900" dirty="0">
                <a:solidFill>
                  <a:srgbClr val="008080"/>
                </a:solidFill>
                <a:latin typeface="Consolas"/>
              </a:rPr>
              <a:t>deadlocks:counter:</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pg_blk_read_time</a:t>
            </a:r>
            <a:r>
              <a:rPr lang="en-US" sz="900" dirty="0">
                <a:solidFill>
                  <a:srgbClr val="000000"/>
                </a:solidFill>
                <a:latin typeface="Consolas"/>
              </a:rPr>
              <a:t> </a:t>
            </a:r>
            <a:r>
              <a:rPr lang="en-US" sz="900" dirty="0">
                <a:solidFill>
                  <a:srgbClr val="008080"/>
                </a:solidFill>
                <a:latin typeface="Consolas"/>
              </a:rPr>
              <a:t>blk_read_time:gauge:</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r>
              <a:rPr lang="en-US" sz="900" dirty="0" err="1">
                <a:solidFill>
                  <a:srgbClr val="000000"/>
                </a:solidFill>
                <a:latin typeface="Consolas"/>
              </a:rPr>
              <a:t>pg_blk_write_time</a:t>
            </a:r>
            <a:r>
              <a:rPr lang="en-US" sz="900" dirty="0">
                <a:solidFill>
                  <a:srgbClr val="000000"/>
                </a:solidFill>
                <a:latin typeface="Consolas"/>
              </a:rPr>
              <a:t> </a:t>
            </a:r>
            <a:r>
              <a:rPr lang="en-US" sz="900" dirty="0">
                <a:solidFill>
                  <a:srgbClr val="008080"/>
                </a:solidFill>
                <a:latin typeface="Consolas"/>
              </a:rPr>
              <a:t>blk_write_time:gauge:</a:t>
            </a:r>
            <a:r>
              <a:rPr lang="en-US" sz="900" dirty="0">
                <a:solidFill>
                  <a:srgbClr val="800080"/>
                </a:solidFill>
                <a:latin typeface="Consolas"/>
              </a:rPr>
              <a:t>0</a:t>
            </a:r>
            <a:r>
              <a:rPr lang="en-US" sz="900" dirty="0">
                <a:solidFill>
                  <a:srgbClr val="000000"/>
                </a:solidFill>
                <a:latin typeface="Consolas"/>
              </a:rPr>
              <a:t>:U </a:t>
            </a:r>
            <a:br>
              <a:rPr lang="en-US" sz="900" dirty="0">
                <a:solidFill>
                  <a:srgbClr val="000000"/>
                </a:solidFill>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47</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23344504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4" name="Content Placeholder 3"/>
          <p:cNvSpPr>
            <a:spLocks noGrp="1"/>
          </p:cNvSpPr>
          <p:nvPr>
            <p:ph sz="quarter" idx="14"/>
          </p:nvPr>
        </p:nvSpPr>
        <p:spPr>
          <a:xfrm>
            <a:off x="4648200" y="1447063"/>
            <a:ext cx="4038600" cy="3086100"/>
          </a:xfrm>
        </p:spPr>
        <p:txBody>
          <a:bodyPr>
            <a:normAutofit fontScale="25000" lnSpcReduction="20000"/>
          </a:bodyPr>
          <a:lstStyle/>
          <a:p>
            <a:pPr marL="0" indent="0">
              <a:buNone/>
            </a:pP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pg_xact_commit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commits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pg_xact_rollback</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rollbacks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pg_blks_read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read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pg_blks_hit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hit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pg_idx_scan</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a:t>
            </a:r>
            <a:r>
              <a:rPr lang="en-US" sz="3600" dirty="0" err="1">
                <a:solidFill>
                  <a:srgbClr val="000000"/>
                </a:solidFill>
                <a:latin typeface="Consolas"/>
              </a:rPr>
              <a:t>idxscan</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pg_idx_tup_read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a:t>
            </a:r>
            <a:r>
              <a:rPr lang="en-US" sz="3600" dirty="0" err="1">
                <a:solidFill>
                  <a:srgbClr val="000000"/>
                </a:solidFill>
                <a:latin typeface="Consolas"/>
              </a:rPr>
              <a:t>idxtupread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48</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
        <p:nvSpPr>
          <p:cNvPr id="8" name="Content Placeholder 3"/>
          <p:cNvSpPr txBox="1">
            <a:spLocks/>
          </p:cNvSpPr>
          <p:nvPr/>
        </p:nvSpPr>
        <p:spPr>
          <a:xfrm>
            <a:off x="457200" y="1428750"/>
            <a:ext cx="4038600" cy="3086100"/>
          </a:xfrm>
          <a:prstGeom prst="rect">
            <a:avLst/>
          </a:prstGeom>
        </p:spPr>
        <p:txBody>
          <a:bodyPr vert="horz" lIns="0" tIns="45720" rIns="0" bIns="45720" rtlCol="0">
            <a:normAutofit fontScale="25000" lnSpcReduction="20000"/>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Font typeface="Wingdings" pitchFamily="2" charset="2"/>
              <a:buNone/>
            </a:pPr>
            <a:r>
              <a:rPr lang="en-US" sz="3600" dirty="0" smtClean="0">
                <a:solidFill>
                  <a:srgbClr val="0000FF"/>
                </a:solidFill>
                <a:latin typeface="Consolas"/>
              </a:rPr>
              <a:t>&lt;</a:t>
            </a:r>
            <a:r>
              <a:rPr lang="en-US" sz="3600" dirty="0" smtClean="0">
                <a:solidFill>
                  <a:srgbClr val="800000"/>
                </a:solidFill>
                <a:latin typeface="Consolas"/>
              </a:rPr>
              <a:t>Query </a:t>
            </a:r>
            <a:r>
              <a:rPr lang="en-US" sz="3600" dirty="0" err="1" smtClean="0">
                <a:solidFill>
                  <a:srgbClr val="FF0000"/>
                </a:solidFill>
                <a:latin typeface="Consolas"/>
              </a:rPr>
              <a:t>database_stats_by_database</a:t>
            </a:r>
            <a:r>
              <a:rPr lang="en-US" sz="3600" dirty="0" smtClean="0">
                <a:solidFill>
                  <a:srgbClr val="0000FF"/>
                </a:solidFill>
                <a:latin typeface="Consolas"/>
              </a:rPr>
              <a:t>&gt;</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Statement "</a:t>
            </a:r>
            <a:r>
              <a:rPr lang="en-US" sz="3600" dirty="0" smtClean="0">
                <a:solidFill>
                  <a:srgbClr val="0000FF"/>
                </a:solidFill>
                <a:latin typeface="Consolas"/>
              </a:rPr>
              <a:t>SELECT</a:t>
            </a:r>
            <a:r>
              <a:rPr lang="en-US" sz="3600" dirty="0" smtClean="0">
                <a:solidFill>
                  <a:srgbClr val="000000"/>
                </a:solidFill>
                <a:latin typeface="Consolas"/>
              </a:rPr>
              <a:t> </a:t>
            </a:r>
            <a:r>
              <a:rPr lang="en-US" sz="3600" dirty="0" err="1" smtClean="0">
                <a:solidFill>
                  <a:srgbClr val="000000"/>
                </a:solidFill>
                <a:latin typeface="Consolas"/>
              </a:rPr>
              <a:t>datname</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err="1" smtClean="0">
                <a:solidFill>
                  <a:srgbClr val="000000"/>
                </a:solidFill>
                <a:latin typeface="Consolas"/>
              </a:rPr>
              <a:t>numbackends</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backends,xact_commit</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commits,xact_rollback</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rollbacks, </a:t>
            </a:r>
            <a:br>
              <a:rPr lang="en-US" sz="3600" dirty="0" smtClean="0">
                <a:solidFill>
                  <a:srgbClr val="000000"/>
                </a:solidFill>
                <a:latin typeface="Consolas"/>
              </a:rPr>
            </a:br>
            <a:r>
              <a:rPr lang="en-US" sz="3600" dirty="0" smtClean="0">
                <a:solidFill>
                  <a:srgbClr val="000000"/>
                </a:solidFill>
                <a:latin typeface="Consolas"/>
              </a:rPr>
              <a:t>  </a:t>
            </a:r>
            <a:r>
              <a:rPr lang="en-US" sz="3600" dirty="0" err="1" smtClean="0">
                <a:solidFill>
                  <a:srgbClr val="000000"/>
                </a:solidFill>
                <a:latin typeface="Consolas"/>
              </a:rPr>
              <a:t>blks_read</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smtClean="0">
                <a:solidFill>
                  <a:srgbClr val="0000FF"/>
                </a:solidFill>
                <a:latin typeface="Consolas"/>
              </a:rPr>
              <a:t>read</a:t>
            </a:r>
            <a:r>
              <a:rPr lang="en-US" sz="3600" dirty="0" smtClean="0">
                <a:solidFill>
                  <a:srgbClr val="000000"/>
                </a:solidFill>
                <a:latin typeface="Consolas"/>
              </a:rPr>
              <a:t>, </a:t>
            </a:r>
            <a:r>
              <a:rPr lang="en-US" sz="3600" dirty="0" err="1" smtClean="0">
                <a:solidFill>
                  <a:srgbClr val="000000"/>
                </a:solidFill>
                <a:latin typeface="Consolas"/>
              </a:rPr>
              <a:t>blks_hit</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hit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0000FF"/>
                </a:solidFill>
                <a:latin typeface="Consolas"/>
              </a:rPr>
              <a:t>SELECT</a:t>
            </a:r>
            <a:r>
              <a:rPr lang="en-US" sz="3600" dirty="0" smtClean="0">
                <a:solidFill>
                  <a:srgbClr val="000000"/>
                </a:solidFill>
                <a:latin typeface="Consolas"/>
              </a:rPr>
              <a:t> </a:t>
            </a:r>
            <a:r>
              <a:rPr lang="en-US" sz="3600" dirty="0" smtClean="0">
                <a:solidFill>
                  <a:srgbClr val="FF00FF"/>
                </a:solidFill>
                <a:latin typeface="Consolas"/>
              </a:rPr>
              <a:t>SUM</a:t>
            </a:r>
            <a:r>
              <a:rPr lang="en-US" sz="3600" dirty="0" smtClean="0">
                <a:solidFill>
                  <a:srgbClr val="000000"/>
                </a:solidFill>
                <a:latin typeface="Consolas"/>
              </a:rPr>
              <a:t>(</a:t>
            </a:r>
            <a:r>
              <a:rPr lang="en-US" sz="3600" dirty="0" err="1" smtClean="0">
                <a:solidFill>
                  <a:srgbClr val="000000"/>
                </a:solidFill>
                <a:latin typeface="Consolas"/>
              </a:rPr>
              <a:t>idx_scan</a:t>
            </a:r>
            <a:r>
              <a:rPr lang="en-US" sz="3600" dirty="0" smtClean="0">
                <a:solidFill>
                  <a:srgbClr val="000000"/>
                </a:solidFill>
                <a:latin typeface="Consolas"/>
              </a:rPr>
              <a:t>) </a:t>
            </a:r>
            <a:r>
              <a:rPr lang="en-US" sz="3600" dirty="0" smtClean="0">
                <a:solidFill>
                  <a:srgbClr val="0000FF"/>
                </a:solidFill>
                <a:latin typeface="Consolas"/>
              </a:rPr>
              <a:t>FROM</a:t>
            </a:r>
            <a:r>
              <a:rPr lang="en-US" sz="3600" dirty="0" smtClean="0">
                <a:solidFill>
                  <a:srgbClr val="000000"/>
                </a:solidFill>
                <a:latin typeface="Consolas"/>
              </a:rPr>
              <a:t> </a:t>
            </a:r>
            <a:r>
              <a:rPr lang="en-US" sz="3600" dirty="0" err="1" smtClean="0">
                <a:solidFill>
                  <a:srgbClr val="000000"/>
                </a:solidFill>
                <a:latin typeface="Consolas"/>
              </a:rPr>
              <a:t>pg_stat_user_indexes</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idxscan</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FF00FF"/>
                </a:solidFill>
                <a:latin typeface="Consolas"/>
              </a:rPr>
              <a:t>COALESCE</a:t>
            </a:r>
            <a:r>
              <a:rPr lang="en-US" sz="3600" dirty="0" smtClean="0">
                <a:solidFill>
                  <a:srgbClr val="000000"/>
                </a:solidFill>
                <a:latin typeface="Consolas"/>
              </a:rPr>
              <a:t>((</a:t>
            </a:r>
            <a:r>
              <a:rPr lang="en-US" sz="3600" dirty="0" smtClean="0">
                <a:solidFill>
                  <a:srgbClr val="0000FF"/>
                </a:solidFill>
                <a:latin typeface="Consolas"/>
              </a:rPr>
              <a:t>SELECT</a:t>
            </a:r>
            <a:r>
              <a:rPr lang="en-US" sz="3600" dirty="0" smtClean="0">
                <a:solidFill>
                  <a:srgbClr val="000000"/>
                </a:solidFill>
                <a:latin typeface="Consolas"/>
              </a:rPr>
              <a:t> </a:t>
            </a:r>
            <a:r>
              <a:rPr lang="en-US" sz="3600" dirty="0" smtClean="0">
                <a:solidFill>
                  <a:srgbClr val="FF00FF"/>
                </a:solidFill>
                <a:latin typeface="Consolas"/>
              </a:rPr>
              <a:t>SUM</a:t>
            </a:r>
            <a:r>
              <a:rPr lang="en-US" sz="3600" dirty="0" smtClean="0">
                <a:solidFill>
                  <a:srgbClr val="000000"/>
                </a:solidFill>
                <a:latin typeface="Consolas"/>
              </a:rPr>
              <a:t>(</a:t>
            </a:r>
            <a:r>
              <a:rPr lang="en-US" sz="3600" dirty="0" err="1" smtClean="0">
                <a:solidFill>
                  <a:srgbClr val="000000"/>
                </a:solidFill>
                <a:latin typeface="Consolas"/>
              </a:rPr>
              <a:t>idx_tup_read</a:t>
            </a:r>
            <a:r>
              <a:rPr lang="en-US" sz="3600" dirty="0" smtClean="0">
                <a:solidFill>
                  <a:srgbClr val="000000"/>
                </a:solidFill>
                <a:latin typeface="Consolas"/>
              </a:rPr>
              <a:t>) </a:t>
            </a:r>
            <a:r>
              <a:rPr lang="en-US" sz="3600" dirty="0" smtClean="0">
                <a:solidFill>
                  <a:srgbClr val="0000FF"/>
                </a:solidFill>
                <a:latin typeface="Consolas"/>
              </a:rPr>
              <a:t>FROM</a:t>
            </a:r>
            <a:r>
              <a:rPr lang="en-US" sz="3600" dirty="0" smtClean="0">
                <a:solidFill>
                  <a:srgbClr val="000000"/>
                </a:solidFill>
                <a:latin typeface="Consolas"/>
              </a:rPr>
              <a:t> </a:t>
            </a:r>
            <a:r>
              <a:rPr lang="en-US" sz="3600" dirty="0" err="1" smtClean="0">
                <a:solidFill>
                  <a:srgbClr val="000000"/>
                </a:solidFill>
                <a:latin typeface="Consolas"/>
              </a:rPr>
              <a:t>pg_stat_user_indexes</a:t>
            </a:r>
            <a:r>
              <a:rPr lang="en-US" sz="3600" dirty="0" smtClean="0">
                <a:solidFill>
                  <a:srgbClr val="000000"/>
                </a:solidFill>
                <a:latin typeface="Consolas"/>
              </a:rPr>
              <a:t>),</a:t>
            </a:r>
            <a:r>
              <a:rPr lang="en-US" sz="3600" b="1" dirty="0" smtClean="0">
                <a:solidFill>
                  <a:srgbClr val="800000"/>
                </a:solidFill>
                <a:latin typeface="Consolas"/>
              </a:rPr>
              <a:t>0</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idxtupread</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FF00FF"/>
                </a:solidFill>
                <a:latin typeface="Consolas"/>
              </a:rPr>
              <a:t>COALESCE</a:t>
            </a:r>
            <a:r>
              <a:rPr lang="en-US" sz="3600" dirty="0" smtClean="0">
                <a:solidFill>
                  <a:srgbClr val="000000"/>
                </a:solidFill>
                <a:latin typeface="Consolas"/>
              </a:rPr>
              <a:t>((</a:t>
            </a:r>
            <a:r>
              <a:rPr lang="en-US" sz="3600" dirty="0" smtClean="0">
                <a:solidFill>
                  <a:srgbClr val="0000FF"/>
                </a:solidFill>
                <a:latin typeface="Consolas"/>
              </a:rPr>
              <a:t>SELECT</a:t>
            </a:r>
            <a:r>
              <a:rPr lang="en-US" sz="3600" dirty="0" smtClean="0">
                <a:solidFill>
                  <a:srgbClr val="000000"/>
                </a:solidFill>
                <a:latin typeface="Consolas"/>
              </a:rPr>
              <a:t> </a:t>
            </a:r>
            <a:r>
              <a:rPr lang="en-US" sz="3600" dirty="0" smtClean="0">
                <a:solidFill>
                  <a:srgbClr val="FF00FF"/>
                </a:solidFill>
                <a:latin typeface="Consolas"/>
              </a:rPr>
              <a:t>SUM</a:t>
            </a:r>
            <a:r>
              <a:rPr lang="en-US" sz="3600" dirty="0" smtClean="0">
                <a:solidFill>
                  <a:srgbClr val="000000"/>
                </a:solidFill>
                <a:latin typeface="Consolas"/>
              </a:rPr>
              <a:t>(</a:t>
            </a:r>
            <a:r>
              <a:rPr lang="en-US" sz="3600" dirty="0" err="1" smtClean="0">
                <a:solidFill>
                  <a:srgbClr val="000000"/>
                </a:solidFill>
                <a:latin typeface="Consolas"/>
              </a:rPr>
              <a:t>idx_tup_fetch</a:t>
            </a:r>
            <a:r>
              <a:rPr lang="en-US" sz="3600" dirty="0" smtClean="0">
                <a:solidFill>
                  <a:srgbClr val="000000"/>
                </a:solidFill>
                <a:latin typeface="Consolas"/>
              </a:rPr>
              <a:t>) </a:t>
            </a:r>
            <a:r>
              <a:rPr lang="en-US" sz="3600" dirty="0" smtClean="0">
                <a:solidFill>
                  <a:srgbClr val="0000FF"/>
                </a:solidFill>
                <a:latin typeface="Consolas"/>
              </a:rPr>
              <a:t>FROM</a:t>
            </a:r>
            <a:r>
              <a:rPr lang="en-US" sz="3600" dirty="0" smtClean="0">
                <a:solidFill>
                  <a:srgbClr val="000000"/>
                </a:solidFill>
                <a:latin typeface="Consolas"/>
              </a:rPr>
              <a:t> </a:t>
            </a:r>
            <a:r>
              <a:rPr lang="en-US" sz="3600" dirty="0" err="1" smtClean="0">
                <a:solidFill>
                  <a:srgbClr val="000000"/>
                </a:solidFill>
                <a:latin typeface="Consolas"/>
              </a:rPr>
              <a:t>pg_stat_user_indexes</a:t>
            </a:r>
            <a:r>
              <a:rPr lang="en-US" sz="3600" dirty="0" smtClean="0">
                <a:solidFill>
                  <a:srgbClr val="000000"/>
                </a:solidFill>
                <a:latin typeface="Consolas"/>
              </a:rPr>
              <a:t>),</a:t>
            </a:r>
            <a:r>
              <a:rPr lang="en-US" sz="3600" b="1" dirty="0" smtClean="0">
                <a:solidFill>
                  <a:srgbClr val="800000"/>
                </a:solidFill>
                <a:latin typeface="Consolas"/>
              </a:rPr>
              <a:t>0</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idxtupfetch</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FF00FF"/>
                </a:solidFill>
                <a:latin typeface="Consolas"/>
              </a:rPr>
              <a:t>COALESCE</a:t>
            </a:r>
            <a:r>
              <a:rPr lang="en-US" sz="3600" dirty="0" smtClean="0">
                <a:solidFill>
                  <a:srgbClr val="000000"/>
                </a:solidFill>
                <a:latin typeface="Consolas"/>
              </a:rPr>
              <a:t>((</a:t>
            </a:r>
            <a:r>
              <a:rPr lang="en-US" sz="3600" dirty="0" smtClean="0">
                <a:solidFill>
                  <a:srgbClr val="0000FF"/>
                </a:solidFill>
                <a:latin typeface="Consolas"/>
              </a:rPr>
              <a:t>SELECT</a:t>
            </a:r>
            <a:r>
              <a:rPr lang="en-US" sz="3600" dirty="0" smtClean="0">
                <a:solidFill>
                  <a:srgbClr val="000000"/>
                </a:solidFill>
                <a:latin typeface="Consolas"/>
              </a:rPr>
              <a:t> </a:t>
            </a:r>
            <a:r>
              <a:rPr lang="en-US" sz="3600" dirty="0" smtClean="0">
                <a:solidFill>
                  <a:srgbClr val="FF00FF"/>
                </a:solidFill>
                <a:latin typeface="Consolas"/>
              </a:rPr>
              <a:t>SUM</a:t>
            </a:r>
            <a:r>
              <a:rPr lang="en-US" sz="3600" dirty="0" smtClean="0">
                <a:solidFill>
                  <a:srgbClr val="000000"/>
                </a:solidFill>
                <a:latin typeface="Consolas"/>
              </a:rPr>
              <a:t>(</a:t>
            </a:r>
            <a:r>
              <a:rPr lang="en-US" sz="3600" dirty="0" err="1" smtClean="0">
                <a:solidFill>
                  <a:srgbClr val="000000"/>
                </a:solidFill>
                <a:latin typeface="Consolas"/>
              </a:rPr>
              <a:t>idx_blks_read</a:t>
            </a:r>
            <a:r>
              <a:rPr lang="en-US" sz="3600" dirty="0" smtClean="0">
                <a:solidFill>
                  <a:srgbClr val="000000"/>
                </a:solidFill>
                <a:latin typeface="Consolas"/>
              </a:rPr>
              <a:t>) </a:t>
            </a:r>
            <a:r>
              <a:rPr lang="en-US" sz="3600" dirty="0" smtClean="0">
                <a:solidFill>
                  <a:srgbClr val="0000FF"/>
                </a:solidFill>
                <a:latin typeface="Consolas"/>
              </a:rPr>
              <a:t>FROM</a:t>
            </a:r>
            <a:r>
              <a:rPr lang="en-US" sz="3600" dirty="0" smtClean="0">
                <a:solidFill>
                  <a:srgbClr val="000000"/>
                </a:solidFill>
                <a:latin typeface="Consolas"/>
              </a:rPr>
              <a:t> </a:t>
            </a:r>
            <a:r>
              <a:rPr lang="en-US" sz="3600" dirty="0" err="1" smtClean="0">
                <a:solidFill>
                  <a:srgbClr val="000000"/>
                </a:solidFill>
                <a:latin typeface="Consolas"/>
              </a:rPr>
              <a:t>pg_statio_user_indexes</a:t>
            </a:r>
            <a:r>
              <a:rPr lang="en-US" sz="3600" dirty="0" smtClean="0">
                <a:solidFill>
                  <a:srgbClr val="000000"/>
                </a:solidFill>
                <a:latin typeface="Consolas"/>
              </a:rPr>
              <a:t>),</a:t>
            </a:r>
            <a:r>
              <a:rPr lang="en-US" sz="3600" b="1" dirty="0" smtClean="0">
                <a:solidFill>
                  <a:srgbClr val="800000"/>
                </a:solidFill>
                <a:latin typeface="Consolas"/>
              </a:rPr>
              <a:t>0</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idxblksread</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FF00FF"/>
                </a:solidFill>
                <a:latin typeface="Consolas"/>
              </a:rPr>
              <a:t>COALESCE</a:t>
            </a:r>
            <a:r>
              <a:rPr lang="en-US" sz="3600" dirty="0" smtClean="0">
                <a:solidFill>
                  <a:srgbClr val="000000"/>
                </a:solidFill>
                <a:latin typeface="Consolas"/>
              </a:rPr>
              <a:t>((</a:t>
            </a:r>
            <a:r>
              <a:rPr lang="en-US" sz="3600" dirty="0" smtClean="0">
                <a:solidFill>
                  <a:srgbClr val="0000FF"/>
                </a:solidFill>
                <a:latin typeface="Consolas"/>
              </a:rPr>
              <a:t>SELECT</a:t>
            </a:r>
            <a:r>
              <a:rPr lang="en-US" sz="3600" dirty="0" smtClean="0">
                <a:solidFill>
                  <a:srgbClr val="000000"/>
                </a:solidFill>
                <a:latin typeface="Consolas"/>
              </a:rPr>
              <a:t> </a:t>
            </a:r>
            <a:r>
              <a:rPr lang="en-US" sz="3600" dirty="0" smtClean="0">
                <a:solidFill>
                  <a:srgbClr val="FF00FF"/>
                </a:solidFill>
                <a:latin typeface="Consolas"/>
              </a:rPr>
              <a:t>SUM</a:t>
            </a:r>
            <a:r>
              <a:rPr lang="en-US" sz="3600" dirty="0" smtClean="0">
                <a:solidFill>
                  <a:srgbClr val="000000"/>
                </a:solidFill>
                <a:latin typeface="Consolas"/>
              </a:rPr>
              <a:t>(</a:t>
            </a:r>
            <a:r>
              <a:rPr lang="en-US" sz="3600" dirty="0" err="1" smtClean="0">
                <a:solidFill>
                  <a:srgbClr val="000000"/>
                </a:solidFill>
                <a:latin typeface="Consolas"/>
              </a:rPr>
              <a:t>idx_blks_hit</a:t>
            </a:r>
            <a:r>
              <a:rPr lang="en-US" sz="3600" dirty="0" smtClean="0">
                <a:solidFill>
                  <a:srgbClr val="000000"/>
                </a:solidFill>
                <a:latin typeface="Consolas"/>
              </a:rPr>
              <a:t>) </a:t>
            </a:r>
            <a:r>
              <a:rPr lang="en-US" sz="3600" dirty="0" smtClean="0">
                <a:solidFill>
                  <a:srgbClr val="0000FF"/>
                </a:solidFill>
                <a:latin typeface="Consolas"/>
              </a:rPr>
              <a:t>FROM</a:t>
            </a:r>
            <a:r>
              <a:rPr lang="en-US" sz="3600" dirty="0" smtClean="0">
                <a:solidFill>
                  <a:srgbClr val="000000"/>
                </a:solidFill>
                <a:latin typeface="Consolas"/>
              </a:rPr>
              <a:t> </a:t>
            </a:r>
            <a:r>
              <a:rPr lang="en-US" sz="3600" dirty="0" err="1" smtClean="0">
                <a:solidFill>
                  <a:srgbClr val="000000"/>
                </a:solidFill>
                <a:latin typeface="Consolas"/>
              </a:rPr>
              <a:t>pg_statio_user_indexes</a:t>
            </a:r>
            <a:r>
              <a:rPr lang="en-US" sz="3600" dirty="0" smtClean="0">
                <a:solidFill>
                  <a:srgbClr val="000000"/>
                </a:solidFill>
                <a:latin typeface="Consolas"/>
              </a:rPr>
              <a:t>),</a:t>
            </a:r>
            <a:r>
              <a:rPr lang="en-US" sz="3600" b="1" dirty="0" smtClean="0">
                <a:solidFill>
                  <a:srgbClr val="800000"/>
                </a:solidFill>
                <a:latin typeface="Consolas"/>
              </a:rPr>
              <a:t>0</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idxblkshit</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FF00FF"/>
                </a:solidFill>
                <a:latin typeface="Consolas"/>
              </a:rPr>
              <a:t>COALESCE</a:t>
            </a:r>
            <a:r>
              <a:rPr lang="en-US" sz="3600" dirty="0" smtClean="0">
                <a:solidFill>
                  <a:srgbClr val="000000"/>
                </a:solidFill>
                <a:latin typeface="Consolas"/>
              </a:rPr>
              <a:t>((</a:t>
            </a:r>
            <a:r>
              <a:rPr lang="en-US" sz="3600" dirty="0" smtClean="0">
                <a:solidFill>
                  <a:srgbClr val="0000FF"/>
                </a:solidFill>
                <a:latin typeface="Consolas"/>
              </a:rPr>
              <a:t>SELECT</a:t>
            </a:r>
            <a:r>
              <a:rPr lang="en-US" sz="3600" dirty="0" smtClean="0">
                <a:solidFill>
                  <a:srgbClr val="000000"/>
                </a:solidFill>
                <a:latin typeface="Consolas"/>
              </a:rPr>
              <a:t> </a:t>
            </a:r>
            <a:r>
              <a:rPr lang="en-US" sz="3600" dirty="0" smtClean="0">
                <a:solidFill>
                  <a:srgbClr val="FF00FF"/>
                </a:solidFill>
                <a:latin typeface="Consolas"/>
              </a:rPr>
              <a:t>SUM</a:t>
            </a:r>
            <a:r>
              <a:rPr lang="en-US" sz="3600" dirty="0" smtClean="0">
                <a:solidFill>
                  <a:srgbClr val="000000"/>
                </a:solidFill>
                <a:latin typeface="Consolas"/>
              </a:rPr>
              <a:t>(</a:t>
            </a:r>
            <a:r>
              <a:rPr lang="en-US" sz="3600" dirty="0" err="1" smtClean="0">
                <a:solidFill>
                  <a:srgbClr val="000000"/>
                </a:solidFill>
                <a:latin typeface="Consolas"/>
              </a:rPr>
              <a:t>seq_scan</a:t>
            </a:r>
            <a:r>
              <a:rPr lang="en-US" sz="3600" dirty="0" smtClean="0">
                <a:solidFill>
                  <a:srgbClr val="000000"/>
                </a:solidFill>
                <a:latin typeface="Consolas"/>
              </a:rPr>
              <a:t>) </a:t>
            </a:r>
            <a:r>
              <a:rPr lang="en-US" sz="3600" dirty="0" smtClean="0">
                <a:solidFill>
                  <a:srgbClr val="0000FF"/>
                </a:solidFill>
                <a:latin typeface="Consolas"/>
              </a:rPr>
              <a:t>FROM</a:t>
            </a:r>
            <a:r>
              <a:rPr lang="en-US" sz="3600" dirty="0" smtClean="0">
                <a:solidFill>
                  <a:srgbClr val="000000"/>
                </a:solidFill>
                <a:latin typeface="Consolas"/>
              </a:rPr>
              <a:t> </a:t>
            </a:r>
            <a:r>
              <a:rPr lang="en-US" sz="3600" dirty="0" err="1" smtClean="0">
                <a:solidFill>
                  <a:srgbClr val="000000"/>
                </a:solidFill>
                <a:latin typeface="Consolas"/>
              </a:rPr>
              <a:t>pg_stat_user_tables</a:t>
            </a:r>
            <a:r>
              <a:rPr lang="en-US" sz="3600" dirty="0" smtClean="0">
                <a:solidFill>
                  <a:srgbClr val="000000"/>
                </a:solidFill>
                <a:latin typeface="Consolas"/>
              </a:rPr>
              <a:t>),</a:t>
            </a:r>
            <a:r>
              <a:rPr lang="en-US" sz="3600" b="1" dirty="0" smtClean="0">
                <a:solidFill>
                  <a:srgbClr val="800000"/>
                </a:solidFill>
                <a:latin typeface="Consolas"/>
              </a:rPr>
              <a:t>0</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seqscan</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FF00FF"/>
                </a:solidFill>
                <a:latin typeface="Consolas"/>
              </a:rPr>
              <a:t>COALESCE</a:t>
            </a:r>
            <a:r>
              <a:rPr lang="en-US" sz="3600" dirty="0" smtClean="0">
                <a:solidFill>
                  <a:srgbClr val="000000"/>
                </a:solidFill>
                <a:latin typeface="Consolas"/>
              </a:rPr>
              <a:t>((</a:t>
            </a:r>
            <a:r>
              <a:rPr lang="en-US" sz="3600" dirty="0" smtClean="0">
                <a:solidFill>
                  <a:srgbClr val="0000FF"/>
                </a:solidFill>
                <a:latin typeface="Consolas"/>
              </a:rPr>
              <a:t>SELECT</a:t>
            </a:r>
            <a:r>
              <a:rPr lang="en-US" sz="3600" dirty="0" smtClean="0">
                <a:solidFill>
                  <a:srgbClr val="000000"/>
                </a:solidFill>
                <a:latin typeface="Consolas"/>
              </a:rPr>
              <a:t> </a:t>
            </a:r>
            <a:r>
              <a:rPr lang="en-US" sz="3600" dirty="0" smtClean="0">
                <a:solidFill>
                  <a:srgbClr val="FF00FF"/>
                </a:solidFill>
                <a:latin typeface="Consolas"/>
              </a:rPr>
              <a:t>SUM</a:t>
            </a:r>
            <a:r>
              <a:rPr lang="en-US" sz="3600" dirty="0" smtClean="0">
                <a:solidFill>
                  <a:srgbClr val="000000"/>
                </a:solidFill>
                <a:latin typeface="Consolas"/>
              </a:rPr>
              <a:t>(</a:t>
            </a:r>
            <a:r>
              <a:rPr lang="en-US" sz="3600" dirty="0" err="1" smtClean="0">
                <a:solidFill>
                  <a:srgbClr val="000000"/>
                </a:solidFill>
                <a:latin typeface="Consolas"/>
              </a:rPr>
              <a:t>seq_tup_read</a:t>
            </a:r>
            <a:r>
              <a:rPr lang="en-US" sz="3600" dirty="0" smtClean="0">
                <a:solidFill>
                  <a:srgbClr val="000000"/>
                </a:solidFill>
                <a:latin typeface="Consolas"/>
              </a:rPr>
              <a:t>) </a:t>
            </a:r>
            <a:r>
              <a:rPr lang="en-US" sz="3600" dirty="0" smtClean="0">
                <a:solidFill>
                  <a:srgbClr val="0000FF"/>
                </a:solidFill>
                <a:latin typeface="Consolas"/>
              </a:rPr>
              <a:t>FROM</a:t>
            </a:r>
            <a:r>
              <a:rPr lang="en-US" sz="3600" dirty="0" smtClean="0">
                <a:solidFill>
                  <a:srgbClr val="000000"/>
                </a:solidFill>
                <a:latin typeface="Consolas"/>
              </a:rPr>
              <a:t> </a:t>
            </a:r>
            <a:r>
              <a:rPr lang="en-US" sz="3600" dirty="0" err="1" smtClean="0">
                <a:solidFill>
                  <a:srgbClr val="000000"/>
                </a:solidFill>
                <a:latin typeface="Consolas"/>
              </a:rPr>
              <a:t>pg_stat_user_tables</a:t>
            </a:r>
            <a:r>
              <a:rPr lang="en-US" sz="3600" dirty="0" smtClean="0">
                <a:solidFill>
                  <a:srgbClr val="000000"/>
                </a:solidFill>
                <a:latin typeface="Consolas"/>
              </a:rPr>
              <a:t>),</a:t>
            </a:r>
            <a:r>
              <a:rPr lang="en-US" sz="3600" b="1" dirty="0" smtClean="0">
                <a:solidFill>
                  <a:srgbClr val="800000"/>
                </a:solidFill>
                <a:latin typeface="Consolas"/>
              </a:rPr>
              <a:t>0</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seqtupread</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err="1" smtClean="0">
                <a:solidFill>
                  <a:srgbClr val="000000"/>
                </a:solidFill>
                <a:latin typeface="Consolas"/>
              </a:rPr>
              <a:t>tup_returned</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ret, </a:t>
            </a:r>
            <a:r>
              <a:rPr lang="en-US" sz="3600" dirty="0" err="1" smtClean="0">
                <a:solidFill>
                  <a:srgbClr val="000000"/>
                </a:solidFill>
                <a:latin typeface="Consolas"/>
              </a:rPr>
              <a:t>tup_fetched</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smtClean="0">
                <a:solidFill>
                  <a:srgbClr val="0000FF"/>
                </a:solidFill>
                <a:latin typeface="Consolas"/>
              </a:rPr>
              <a:t>fetch</a:t>
            </a:r>
            <a:r>
              <a:rPr lang="en-US" sz="3600" dirty="0" smtClean="0">
                <a:solidFill>
                  <a:srgbClr val="000000"/>
                </a:solidFill>
                <a:latin typeface="Consolas"/>
              </a:rPr>
              <a:t>, </a:t>
            </a:r>
            <a:r>
              <a:rPr lang="en-US" sz="3600" dirty="0" err="1" smtClean="0">
                <a:solidFill>
                  <a:srgbClr val="000000"/>
                </a:solidFill>
                <a:latin typeface="Consolas"/>
              </a:rPr>
              <a:t>tup_inserted</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ins </a:t>
            </a:r>
            <a:br>
              <a:rPr lang="en-US" sz="3600" dirty="0" smtClean="0">
                <a:solidFill>
                  <a:srgbClr val="000000"/>
                </a:solidFill>
                <a:latin typeface="Consolas"/>
              </a:rPr>
            </a:br>
            <a:r>
              <a:rPr lang="en-US" sz="3600" dirty="0" smtClean="0">
                <a:solidFill>
                  <a:srgbClr val="000000"/>
                </a:solidFill>
                <a:latin typeface="Consolas"/>
              </a:rPr>
              <a:t> ,</a:t>
            </a:r>
            <a:r>
              <a:rPr lang="en-US" sz="3600" dirty="0" err="1" smtClean="0">
                <a:solidFill>
                  <a:srgbClr val="000000"/>
                </a:solidFill>
                <a:latin typeface="Consolas"/>
              </a:rPr>
              <a:t>tup_updated</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a:t>
            </a:r>
            <a:r>
              <a:rPr lang="en-US" sz="3600" dirty="0" err="1" smtClean="0">
                <a:solidFill>
                  <a:srgbClr val="000000"/>
                </a:solidFill>
                <a:latin typeface="Consolas"/>
              </a:rPr>
              <a:t>upd</a:t>
            </a:r>
            <a:r>
              <a:rPr lang="en-US" sz="3600" dirty="0" smtClean="0">
                <a:solidFill>
                  <a:srgbClr val="000000"/>
                </a:solidFill>
                <a:latin typeface="Consolas"/>
              </a:rPr>
              <a:t>, </a:t>
            </a:r>
            <a:r>
              <a:rPr lang="en-US" sz="3600" dirty="0" err="1" smtClean="0">
                <a:solidFill>
                  <a:srgbClr val="000000"/>
                </a:solidFill>
                <a:latin typeface="Consolas"/>
              </a:rPr>
              <a:t>tup_deleted</a:t>
            </a:r>
            <a:r>
              <a:rPr lang="en-US" sz="3600" dirty="0" smtClean="0">
                <a:solidFill>
                  <a:srgbClr val="000000"/>
                </a:solidFill>
                <a:latin typeface="Consolas"/>
              </a:rPr>
              <a:t> </a:t>
            </a:r>
            <a:r>
              <a:rPr lang="en-US" sz="3600" dirty="0" smtClean="0">
                <a:solidFill>
                  <a:srgbClr val="0000FF"/>
                </a:solidFill>
                <a:latin typeface="Consolas"/>
              </a:rPr>
              <a:t>AS</a:t>
            </a:r>
            <a:r>
              <a:rPr lang="en-US" sz="3600" dirty="0" smtClean="0">
                <a:solidFill>
                  <a:srgbClr val="000000"/>
                </a:solidFill>
                <a:latin typeface="Consolas"/>
              </a:rPr>
              <a:t> del, deadlocks, </a:t>
            </a:r>
            <a:r>
              <a:rPr lang="en-US" sz="3600" dirty="0" err="1" smtClean="0">
                <a:solidFill>
                  <a:srgbClr val="000000"/>
                </a:solidFill>
                <a:latin typeface="Consolas"/>
              </a:rPr>
              <a:t>blk_read_time</a:t>
            </a:r>
            <a:r>
              <a:rPr lang="en-US" sz="3600" dirty="0" smtClean="0">
                <a:solidFill>
                  <a:srgbClr val="000000"/>
                </a:solidFill>
                <a:latin typeface="Consolas"/>
              </a:rPr>
              <a:t>, </a:t>
            </a:r>
            <a:r>
              <a:rPr lang="en-US" sz="3600" dirty="0" err="1" smtClean="0">
                <a:solidFill>
                  <a:srgbClr val="000000"/>
                </a:solidFill>
                <a:latin typeface="Consolas"/>
              </a:rPr>
              <a:t>blk_write_time</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0000FF"/>
                </a:solidFill>
                <a:latin typeface="Consolas"/>
              </a:rPr>
              <a:t>FROM</a:t>
            </a:r>
            <a:r>
              <a:rPr lang="en-US" sz="3600" dirty="0" smtClean="0">
                <a:solidFill>
                  <a:srgbClr val="000000"/>
                </a:solidFill>
                <a:latin typeface="Consolas"/>
              </a:rPr>
              <a:t> </a:t>
            </a:r>
            <a:r>
              <a:rPr lang="en-US" sz="3600" dirty="0" err="1" smtClean="0">
                <a:solidFill>
                  <a:srgbClr val="000000"/>
                </a:solidFill>
                <a:latin typeface="Consolas"/>
              </a:rPr>
              <a:t>pg_stat_database</a:t>
            </a:r>
            <a:r>
              <a:rPr lang="en-US" sz="3600" dirty="0" smtClean="0">
                <a:solidFill>
                  <a:srgbClr val="000000"/>
                </a:solidFill>
                <a:latin typeface="Consolas"/>
              </a:rPr>
              <a:t> </a:t>
            </a:r>
            <a:r>
              <a:rPr lang="en-US" sz="3600" dirty="0" smtClean="0">
                <a:solidFill>
                  <a:srgbClr val="0000FF"/>
                </a:solidFill>
                <a:latin typeface="Consolas"/>
              </a:rPr>
              <a:t>WHERE</a:t>
            </a:r>
            <a:r>
              <a:rPr lang="en-US" sz="3600" dirty="0" smtClean="0">
                <a:solidFill>
                  <a:srgbClr val="000000"/>
                </a:solidFill>
                <a:latin typeface="Consolas"/>
              </a:rPr>
              <a:t> </a:t>
            </a:r>
            <a:r>
              <a:rPr lang="en-US" sz="3600" dirty="0" err="1" smtClean="0">
                <a:solidFill>
                  <a:srgbClr val="000000"/>
                </a:solidFill>
                <a:latin typeface="Consolas"/>
              </a:rPr>
              <a:t>datname</a:t>
            </a:r>
            <a:r>
              <a:rPr lang="en-US" sz="3600" dirty="0" smtClean="0">
                <a:solidFill>
                  <a:srgbClr val="000000"/>
                </a:solidFill>
                <a:latin typeface="Consolas"/>
              </a:rPr>
              <a:t> </a:t>
            </a:r>
            <a:r>
              <a:rPr lang="en-US" sz="3600" dirty="0" smtClean="0">
                <a:solidFill>
                  <a:srgbClr val="808080"/>
                </a:solidFill>
                <a:latin typeface="Consolas"/>
              </a:rPr>
              <a:t>NOT</a:t>
            </a:r>
            <a:r>
              <a:rPr lang="en-US" sz="3600" dirty="0" smtClean="0">
                <a:solidFill>
                  <a:srgbClr val="000000"/>
                </a:solidFill>
                <a:latin typeface="Consolas"/>
              </a:rPr>
              <a:t> </a:t>
            </a:r>
            <a:r>
              <a:rPr lang="en-US" sz="3600" dirty="0" smtClean="0">
                <a:solidFill>
                  <a:srgbClr val="808080"/>
                </a:solidFill>
                <a:latin typeface="Consolas"/>
              </a:rPr>
              <a:t>LIKE</a:t>
            </a:r>
            <a:r>
              <a:rPr lang="en-US" sz="3600" dirty="0" smtClean="0">
                <a:solidFill>
                  <a:srgbClr val="000000"/>
                </a:solidFill>
                <a:latin typeface="Consolas"/>
              </a:rPr>
              <a:t> </a:t>
            </a:r>
            <a:r>
              <a:rPr lang="en-US" sz="3600" dirty="0" smtClean="0">
                <a:solidFill>
                  <a:srgbClr val="FF0000"/>
                </a:solidFill>
                <a:latin typeface="Consolas"/>
              </a:rPr>
              <a:t>'</a:t>
            </a:r>
            <a:r>
              <a:rPr lang="en-US" sz="3600" dirty="0" err="1" smtClean="0">
                <a:solidFill>
                  <a:srgbClr val="FF0000"/>
                </a:solidFill>
                <a:latin typeface="Consolas"/>
              </a:rPr>
              <a:t>tmp</a:t>
            </a:r>
            <a:r>
              <a:rPr lang="en-US" sz="3600" dirty="0" smtClean="0">
                <a:solidFill>
                  <a:srgbClr val="FF0000"/>
                </a:solidFill>
                <a:latin typeface="Consolas"/>
              </a:rPr>
              <a:t>_%'</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0000FF"/>
                </a:solidFill>
                <a:latin typeface="Consolas"/>
              </a:rPr>
              <a:t>&lt;</a:t>
            </a:r>
            <a:r>
              <a:rPr lang="en-US" sz="3600" dirty="0" smtClean="0">
                <a:solidFill>
                  <a:srgbClr val="800000"/>
                </a:solidFill>
                <a:latin typeface="Consolas"/>
              </a:rPr>
              <a:t>Result</a:t>
            </a:r>
            <a:r>
              <a:rPr lang="en-US" sz="3600" dirty="0" smtClean="0">
                <a:solidFill>
                  <a:srgbClr val="0000FF"/>
                </a:solidFill>
                <a:latin typeface="Consolas"/>
              </a:rPr>
              <a:t>&gt;</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Type </a:t>
            </a:r>
            <a:r>
              <a:rPr lang="en-US" sz="3600" dirty="0" err="1" smtClean="0">
                <a:solidFill>
                  <a:srgbClr val="000000"/>
                </a:solidFill>
                <a:latin typeface="Consolas"/>
              </a:rPr>
              <a:t>pg_bkends</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err="1" smtClean="0">
                <a:solidFill>
                  <a:srgbClr val="000000"/>
                </a:solidFill>
                <a:latin typeface="Consolas"/>
              </a:rPr>
              <a:t>InstancesFrom</a:t>
            </a:r>
            <a:r>
              <a:rPr lang="en-US" sz="3600" dirty="0" smtClean="0">
                <a:solidFill>
                  <a:srgbClr val="000000"/>
                </a:solidFill>
                <a:latin typeface="Consolas"/>
              </a:rPr>
              <a:t> "</a:t>
            </a:r>
            <a:r>
              <a:rPr lang="en-US" sz="3600" dirty="0" err="1" smtClean="0">
                <a:solidFill>
                  <a:srgbClr val="000000"/>
                </a:solidFill>
                <a:latin typeface="Consolas"/>
              </a:rPr>
              <a:t>datname</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err="1" smtClean="0">
                <a:solidFill>
                  <a:srgbClr val="000000"/>
                </a:solidFill>
                <a:latin typeface="Consolas"/>
              </a:rPr>
              <a:t>ValuesFrom</a:t>
            </a:r>
            <a:r>
              <a:rPr lang="en-US" sz="3600" dirty="0" smtClean="0">
                <a:solidFill>
                  <a:srgbClr val="000000"/>
                </a:solidFill>
                <a:latin typeface="Consolas"/>
              </a:rPr>
              <a:t> </a:t>
            </a:r>
            <a:r>
              <a:rPr lang="en-US" sz="3600" dirty="0" err="1" smtClean="0">
                <a:solidFill>
                  <a:srgbClr val="000000"/>
                </a:solidFill>
                <a:latin typeface="Consolas"/>
              </a:rPr>
              <a:t>backends</a:t>
            </a:r>
            <a:r>
              <a:rPr lang="en-US" sz="3600" dirty="0" smtClean="0">
                <a:solidFill>
                  <a:srgbClr val="000000"/>
                </a:solidFill>
                <a:latin typeface="Consolas"/>
              </a:rPr>
              <a:t> </a:t>
            </a:r>
            <a:br>
              <a:rPr lang="en-US" sz="3600" dirty="0" smtClean="0">
                <a:solidFill>
                  <a:srgbClr val="000000"/>
                </a:solidFill>
                <a:latin typeface="Consolas"/>
              </a:rPr>
            </a:br>
            <a:r>
              <a:rPr lang="en-US" sz="3600" dirty="0" smtClean="0">
                <a:solidFill>
                  <a:srgbClr val="000000"/>
                </a:solidFill>
                <a:latin typeface="Consolas"/>
              </a:rPr>
              <a:t>    </a:t>
            </a:r>
            <a:r>
              <a:rPr lang="en-US" sz="3600" dirty="0" smtClean="0">
                <a:solidFill>
                  <a:srgbClr val="0000FF"/>
                </a:solidFill>
                <a:latin typeface="Consolas"/>
              </a:rPr>
              <a:t>&lt;/</a:t>
            </a:r>
            <a:r>
              <a:rPr lang="en-US" sz="3600" dirty="0" smtClean="0">
                <a:solidFill>
                  <a:srgbClr val="800000"/>
                </a:solidFill>
                <a:latin typeface="Consolas"/>
              </a:rPr>
              <a:t>Result</a:t>
            </a:r>
            <a:r>
              <a:rPr lang="en-US" sz="3600" dirty="0" smtClean="0">
                <a:solidFill>
                  <a:srgbClr val="0000FF"/>
                </a:solidFill>
                <a:latin typeface="Consolas"/>
              </a:rPr>
              <a:t>&gt;</a:t>
            </a:r>
            <a:endParaRPr lang="en-US" sz="500" dirty="0">
              <a:latin typeface="Consolas"/>
            </a:endParaRPr>
          </a:p>
        </p:txBody>
      </p:sp>
    </p:spTree>
    <p:extLst>
      <p:ext uri="{BB962C8B-B14F-4D97-AF65-F5344CB8AC3E}">
        <p14:creationId xmlns:p14="http://schemas.microsoft.com/office/powerpoint/2010/main" val="34511112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4" name="Content Placeholder 3"/>
          <p:cNvSpPr>
            <a:spLocks noGrp="1"/>
          </p:cNvSpPr>
          <p:nvPr>
            <p:ph sz="quarter" idx="14"/>
          </p:nvPr>
        </p:nvSpPr>
        <p:spPr>
          <a:xfrm>
            <a:off x="4648200" y="1447063"/>
            <a:ext cx="4038600" cy="3086100"/>
          </a:xfrm>
        </p:spPr>
        <p:txBody>
          <a:bodyPr>
            <a:normAutofit fontScale="25000" lnSpcReduction="20000"/>
          </a:bodyPr>
          <a:lstStyle/>
          <a:p>
            <a:pPr marL="0" indent="0">
              <a:buNone/>
            </a:pP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pg_tup_returned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ret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pg_tup_fetched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fetch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pg_tup_inserted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ins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pg_tup_updated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a:t>
            </a:r>
            <a:r>
              <a:rPr lang="en-US" sz="3600" dirty="0" err="1">
                <a:solidFill>
                  <a:srgbClr val="000000"/>
                </a:solidFill>
                <a:latin typeface="Consolas"/>
              </a:rPr>
              <a:t>upd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pg_tup_deleted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del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pg_deadlocks</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deadlocks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49</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
        <p:nvSpPr>
          <p:cNvPr id="8" name="Content Placeholder 3"/>
          <p:cNvSpPr txBox="1">
            <a:spLocks/>
          </p:cNvSpPr>
          <p:nvPr/>
        </p:nvSpPr>
        <p:spPr>
          <a:xfrm>
            <a:off x="457200" y="1428750"/>
            <a:ext cx="4038600" cy="3086100"/>
          </a:xfrm>
          <a:prstGeom prst="rect">
            <a:avLst/>
          </a:prstGeom>
        </p:spPr>
        <p:txBody>
          <a:bodyPr vert="horz" lIns="0" tIns="45720" rIns="0" bIns="45720" rtlCol="0">
            <a:normAutofit fontScale="25000" lnSpcReduction="20000"/>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None/>
            </a:pP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pg_idx_tup_fetch</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a:t>
            </a:r>
            <a:r>
              <a:rPr lang="en-US" sz="3600" dirty="0" err="1">
                <a:solidFill>
                  <a:srgbClr val="000000"/>
                </a:solidFill>
                <a:latin typeface="Consolas"/>
              </a:rPr>
              <a:t>idxtupfetch</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pg_idx_blks_read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a:t>
            </a:r>
            <a:r>
              <a:rPr lang="en-US" sz="3600" dirty="0" err="1">
                <a:solidFill>
                  <a:srgbClr val="000000"/>
                </a:solidFill>
                <a:latin typeface="Consolas"/>
              </a:rPr>
              <a:t>idxblksread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pg_idx_blks_hit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a:t>
            </a:r>
            <a:r>
              <a:rPr lang="en-US" sz="3600" dirty="0" err="1">
                <a:solidFill>
                  <a:srgbClr val="000000"/>
                </a:solidFill>
                <a:latin typeface="Consolas"/>
              </a:rPr>
              <a:t>idxblkshit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pg_seq_scan</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a:t>
            </a:r>
            <a:r>
              <a:rPr lang="en-US" sz="3600" dirty="0" err="1">
                <a:solidFill>
                  <a:srgbClr val="000000"/>
                </a:solidFill>
                <a:latin typeface="Consolas"/>
              </a:rPr>
              <a:t>seqscan</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Type </a:t>
            </a:r>
            <a:r>
              <a:rPr lang="en-US" sz="3600" dirty="0" err="1">
                <a:solidFill>
                  <a:srgbClr val="000000"/>
                </a:solidFill>
                <a:latin typeface="Consolas"/>
              </a:rPr>
              <a:t>pg_seq_tup_read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InstancesFrom</a:t>
            </a:r>
            <a:r>
              <a:rPr lang="en-US" sz="3600" dirty="0">
                <a:solidFill>
                  <a:srgbClr val="000000"/>
                </a:solidFill>
                <a:latin typeface="Consolas"/>
              </a:rPr>
              <a:t> "</a:t>
            </a:r>
            <a:r>
              <a:rPr lang="en-US" sz="3600" dirty="0" err="1">
                <a:solidFill>
                  <a:srgbClr val="000000"/>
                </a:solidFill>
                <a:latin typeface="Consolas"/>
              </a:rPr>
              <a:t>datname</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err="1">
                <a:solidFill>
                  <a:srgbClr val="000000"/>
                </a:solidFill>
                <a:latin typeface="Consolas"/>
              </a:rPr>
              <a:t>ValuesFrom</a:t>
            </a:r>
            <a:r>
              <a:rPr lang="en-US" sz="3600" dirty="0">
                <a:solidFill>
                  <a:srgbClr val="000000"/>
                </a:solidFill>
                <a:latin typeface="Consolas"/>
              </a:rPr>
              <a:t> </a:t>
            </a:r>
            <a:r>
              <a:rPr lang="en-US" sz="3600" dirty="0" err="1">
                <a:solidFill>
                  <a:srgbClr val="000000"/>
                </a:solidFill>
                <a:latin typeface="Consolas"/>
              </a:rPr>
              <a:t>seqtupread</a:t>
            </a:r>
            <a:r>
              <a:rPr lang="en-US" sz="3600" dirty="0">
                <a:solidFill>
                  <a:srgbClr val="000000"/>
                </a:solidFill>
                <a:latin typeface="Consolas"/>
              </a:rPr>
              <a:t> </a:t>
            </a:r>
            <a:br>
              <a:rPr lang="en-US" sz="3600" dirty="0">
                <a:solidFill>
                  <a:srgbClr val="000000"/>
                </a:solidFill>
                <a:latin typeface="Consolas"/>
              </a:rPr>
            </a:br>
            <a:r>
              <a:rPr lang="en-US" sz="3600" dirty="0">
                <a:solidFill>
                  <a:srgbClr val="000000"/>
                </a:solidFill>
                <a:latin typeface="Consolas"/>
              </a:rPr>
              <a:t>    </a:t>
            </a:r>
            <a:r>
              <a:rPr lang="en-US" sz="3600" dirty="0">
                <a:solidFill>
                  <a:srgbClr val="0000FF"/>
                </a:solidFill>
                <a:latin typeface="Consolas"/>
              </a:rPr>
              <a:t>&lt;/</a:t>
            </a:r>
            <a:r>
              <a:rPr lang="en-US" sz="3600" dirty="0">
                <a:solidFill>
                  <a:srgbClr val="800000"/>
                </a:solidFill>
                <a:latin typeface="Consolas"/>
              </a:rPr>
              <a:t>Result</a:t>
            </a:r>
            <a:r>
              <a:rPr lang="en-US" sz="3600" dirty="0">
                <a:solidFill>
                  <a:srgbClr val="0000FF"/>
                </a:solidFill>
                <a:latin typeface="Consolas"/>
              </a:rPr>
              <a:t>&gt;</a:t>
            </a:r>
            <a:r>
              <a:rPr lang="en-US" sz="3600" dirty="0">
                <a:solidFill>
                  <a:srgbClr val="000000"/>
                </a:solidFill>
                <a:latin typeface="Consolas"/>
              </a:rPr>
              <a:t> </a:t>
            </a:r>
            <a:br>
              <a:rPr lang="en-US" sz="3600" dirty="0">
                <a:solidFill>
                  <a:srgbClr val="000000"/>
                </a:solidFill>
                <a:latin typeface="Consolas"/>
              </a:rPr>
            </a:br>
            <a:endParaRPr lang="en-US" sz="500" dirty="0">
              <a:latin typeface="Consolas"/>
            </a:endParaRPr>
          </a:p>
        </p:txBody>
      </p:sp>
    </p:spTree>
    <p:extLst>
      <p:ext uri="{BB962C8B-B14F-4D97-AF65-F5344CB8AC3E}">
        <p14:creationId xmlns:p14="http://schemas.microsoft.com/office/powerpoint/2010/main" val="23762627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4" name="Content Placeholder 3"/>
          <p:cNvSpPr>
            <a:spLocks noGrp="1"/>
          </p:cNvSpPr>
          <p:nvPr>
            <p:ph sz="quarter" idx="14"/>
          </p:nvPr>
        </p:nvSpPr>
        <p:spPr>
          <a:xfrm>
            <a:off x="4648200" y="1447063"/>
            <a:ext cx="4038600" cy="3086100"/>
          </a:xfrm>
        </p:spPr>
        <p:txBody>
          <a:bodyPr>
            <a:normAutofit/>
          </a:bodyPr>
          <a:lstStyle/>
          <a:p>
            <a:pPr marL="0" indent="0">
              <a:buNone/>
            </a:pPr>
            <a:r>
              <a:rPr lang="en-US" sz="3600" dirty="0">
                <a:solidFill>
                  <a:srgbClr val="000000"/>
                </a:solidFill>
                <a:latin typeface="Consolas"/>
              </a:rPr>
              <a:t>   </a:t>
            </a: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50</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
        <p:nvSpPr>
          <p:cNvPr id="8" name="Content Placeholder 3"/>
          <p:cNvSpPr txBox="1">
            <a:spLocks/>
          </p:cNvSpPr>
          <p:nvPr/>
        </p:nvSpPr>
        <p:spPr>
          <a:xfrm>
            <a:off x="457200" y="1428750"/>
            <a:ext cx="4038600" cy="3086100"/>
          </a:xfrm>
          <a:prstGeom prst="rect">
            <a:avLst/>
          </a:prstGeom>
        </p:spPr>
        <p:txBody>
          <a:bodyPr vert="horz" lIns="0" tIns="45720" rIns="0" bIns="45720" rtlCol="0">
            <a:normAutofit/>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None/>
            </a:pPr>
            <a:r>
              <a:rPr lang="en-US" sz="900" dirty="0">
                <a:solidFill>
                  <a:srgbClr val="000000"/>
                </a:solidFill>
                <a:latin typeface="Consolas"/>
              </a:rPr>
              <a:t>    </a:t>
            </a:r>
            <a:r>
              <a:rPr lang="en-US" sz="900" dirty="0">
                <a:solidFill>
                  <a:srgbClr val="0000FF"/>
                </a:solidFill>
                <a:latin typeface="Consolas"/>
              </a:rPr>
              <a:t>&lt;</a:t>
            </a:r>
            <a:r>
              <a:rPr lang="en-US" sz="900" dirty="0">
                <a:solidFill>
                  <a:srgbClr val="800000"/>
                </a:solidFill>
                <a:latin typeface="Consolas"/>
              </a:rPr>
              <a:t>Result</a:t>
            </a:r>
            <a:r>
              <a:rPr lang="en-US" sz="900" dirty="0">
                <a:solidFill>
                  <a:srgbClr val="0000FF"/>
                </a:solidFill>
                <a:latin typeface="Consolas"/>
              </a:rPr>
              <a:t>&gt;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if </a:t>
            </a:r>
            <a:r>
              <a:rPr lang="en-US" sz="900" dirty="0" err="1">
                <a:solidFill>
                  <a:srgbClr val="000000"/>
                </a:solidFill>
                <a:latin typeface="Consolas"/>
              </a:rPr>
              <a:t>track_io_timing</a:t>
            </a:r>
            <a:r>
              <a:rPr lang="en-US" sz="900" dirty="0">
                <a:solidFill>
                  <a:srgbClr val="000000"/>
                </a:solidFill>
                <a:latin typeface="Consolas"/>
              </a:rPr>
              <a:t> is enabled, otherwise zero </a:t>
            </a:r>
            <a:br>
              <a:rPr lang="en-US" sz="900" dirty="0">
                <a:solidFill>
                  <a:srgbClr val="000000"/>
                </a:solidFill>
                <a:latin typeface="Consolas"/>
              </a:rPr>
            </a:br>
            <a:r>
              <a:rPr lang="en-US" sz="900" dirty="0">
                <a:solidFill>
                  <a:srgbClr val="000000"/>
                </a:solidFill>
                <a:latin typeface="Consolas"/>
              </a:rPr>
              <a:t>      Type </a:t>
            </a:r>
            <a:r>
              <a:rPr lang="en-US" sz="900" dirty="0" err="1">
                <a:solidFill>
                  <a:srgbClr val="000000"/>
                </a:solidFill>
                <a:latin typeface="Consolas"/>
              </a:rPr>
              <a:t>pg_blk_read_time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InstancesFrom</a:t>
            </a:r>
            <a:r>
              <a:rPr lang="en-US" sz="900" dirty="0">
                <a:solidFill>
                  <a:srgbClr val="000000"/>
                </a:solidFill>
                <a:latin typeface="Consolas"/>
              </a:rPr>
              <a:t> "</a:t>
            </a:r>
            <a:r>
              <a:rPr lang="en-US" sz="900" dirty="0" err="1">
                <a:solidFill>
                  <a:srgbClr val="000000"/>
                </a:solidFill>
                <a:latin typeface="Consolas"/>
              </a:rPr>
              <a:t>datname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ValuesFrom</a:t>
            </a:r>
            <a:r>
              <a:rPr lang="en-US" sz="900" dirty="0">
                <a:solidFill>
                  <a:srgbClr val="000000"/>
                </a:solidFill>
                <a:latin typeface="Consolas"/>
              </a:rPr>
              <a:t> </a:t>
            </a:r>
            <a:r>
              <a:rPr lang="en-US" sz="900" dirty="0" err="1">
                <a:solidFill>
                  <a:srgbClr val="000000"/>
                </a:solidFill>
                <a:latin typeface="Consolas"/>
              </a:rPr>
              <a:t>blk_read_time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&lt;/</a:t>
            </a:r>
            <a:r>
              <a:rPr lang="en-US" sz="900" dirty="0">
                <a:solidFill>
                  <a:srgbClr val="800000"/>
                </a:solidFill>
                <a:latin typeface="Consolas"/>
              </a:rPr>
              <a:t>Result</a:t>
            </a:r>
            <a:r>
              <a:rPr lang="en-US" sz="900" dirty="0">
                <a:solidFill>
                  <a:srgbClr val="0000FF"/>
                </a:solidFill>
                <a:latin typeface="Consolas"/>
              </a:rPr>
              <a:t>&gt;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&lt;</a:t>
            </a:r>
            <a:r>
              <a:rPr lang="en-US" sz="900" dirty="0">
                <a:solidFill>
                  <a:srgbClr val="800000"/>
                </a:solidFill>
                <a:latin typeface="Consolas"/>
              </a:rPr>
              <a:t>Result</a:t>
            </a:r>
            <a:r>
              <a:rPr lang="en-US" sz="900" dirty="0">
                <a:solidFill>
                  <a:srgbClr val="0000FF"/>
                </a:solidFill>
                <a:latin typeface="Consolas"/>
              </a:rPr>
              <a:t>&gt;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if </a:t>
            </a:r>
            <a:r>
              <a:rPr lang="en-US" sz="900" dirty="0" err="1">
                <a:solidFill>
                  <a:srgbClr val="000000"/>
                </a:solidFill>
                <a:latin typeface="Consolas"/>
              </a:rPr>
              <a:t>track_io_timing</a:t>
            </a:r>
            <a:r>
              <a:rPr lang="en-US" sz="900" dirty="0">
                <a:solidFill>
                  <a:srgbClr val="000000"/>
                </a:solidFill>
                <a:latin typeface="Consolas"/>
              </a:rPr>
              <a:t> is enabled, otherwise zero </a:t>
            </a:r>
            <a:br>
              <a:rPr lang="en-US" sz="900" dirty="0">
                <a:solidFill>
                  <a:srgbClr val="000000"/>
                </a:solidFill>
                <a:latin typeface="Consolas"/>
              </a:rPr>
            </a:br>
            <a:r>
              <a:rPr lang="en-US" sz="900" dirty="0">
                <a:solidFill>
                  <a:srgbClr val="000000"/>
                </a:solidFill>
                <a:latin typeface="Consolas"/>
              </a:rPr>
              <a:t>      Type </a:t>
            </a:r>
            <a:r>
              <a:rPr lang="en-US" sz="900" dirty="0" err="1">
                <a:solidFill>
                  <a:srgbClr val="000000"/>
                </a:solidFill>
                <a:latin typeface="Consolas"/>
              </a:rPr>
              <a:t>pg_blk_write_time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InstancesFrom</a:t>
            </a:r>
            <a:r>
              <a:rPr lang="en-US" sz="900" dirty="0">
                <a:solidFill>
                  <a:srgbClr val="000000"/>
                </a:solidFill>
                <a:latin typeface="Consolas"/>
              </a:rPr>
              <a:t> "</a:t>
            </a:r>
            <a:r>
              <a:rPr lang="en-US" sz="900" dirty="0" err="1">
                <a:solidFill>
                  <a:srgbClr val="000000"/>
                </a:solidFill>
                <a:latin typeface="Consolas"/>
              </a:rPr>
              <a:t>datname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ValuesFrom</a:t>
            </a:r>
            <a:r>
              <a:rPr lang="en-US" sz="900" dirty="0">
                <a:solidFill>
                  <a:srgbClr val="000000"/>
                </a:solidFill>
                <a:latin typeface="Consolas"/>
              </a:rPr>
              <a:t> </a:t>
            </a:r>
            <a:r>
              <a:rPr lang="en-US" sz="900" dirty="0" err="1">
                <a:solidFill>
                  <a:srgbClr val="000000"/>
                </a:solidFill>
                <a:latin typeface="Consolas"/>
              </a:rPr>
              <a:t>blk_write_time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&lt;/</a:t>
            </a:r>
            <a:r>
              <a:rPr lang="en-US" sz="900" dirty="0">
                <a:solidFill>
                  <a:srgbClr val="800000"/>
                </a:solidFill>
                <a:latin typeface="Consolas"/>
              </a:rPr>
              <a:t>Result</a:t>
            </a:r>
            <a:r>
              <a:rPr lang="en-US" sz="900" dirty="0">
                <a:solidFill>
                  <a:srgbClr val="0000FF"/>
                </a:solidFill>
                <a:latin typeface="Consolas"/>
              </a:rPr>
              <a:t>&gt;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&lt;/</a:t>
            </a:r>
            <a:r>
              <a:rPr lang="en-US" sz="900" dirty="0">
                <a:solidFill>
                  <a:srgbClr val="800000"/>
                </a:solidFill>
                <a:latin typeface="Consolas"/>
              </a:rPr>
              <a:t>Query</a:t>
            </a:r>
            <a:r>
              <a:rPr lang="en-US" sz="900" dirty="0">
                <a:solidFill>
                  <a:srgbClr val="0000FF"/>
                </a:solidFill>
                <a:latin typeface="Consolas"/>
              </a:rPr>
              <a:t>&gt;</a:t>
            </a:r>
            <a:endParaRPr lang="en-US" sz="900" dirty="0">
              <a:solidFill>
                <a:srgbClr val="000000"/>
              </a:solidFill>
              <a:latin typeface="Consolas"/>
            </a:endParaRPr>
          </a:p>
          <a:p>
            <a:pPr marL="0" indent="0">
              <a:buNone/>
            </a:pPr>
            <a:r>
              <a:rPr lang="en-US" sz="900" dirty="0">
                <a:latin typeface="Consolas"/>
              </a:rPr>
              <a:t/>
            </a:r>
            <a:br>
              <a:rPr lang="en-US" sz="900" dirty="0">
                <a:latin typeface="Consolas"/>
              </a:rPr>
            </a:br>
            <a:r>
              <a:rPr lang="en-US" sz="900" dirty="0">
                <a:latin typeface="Consolas"/>
              </a:rPr>
              <a:t/>
            </a:r>
            <a:br>
              <a:rPr lang="en-US" sz="900" dirty="0">
                <a:latin typeface="Consolas"/>
              </a:rPr>
            </a:br>
            <a:endParaRPr lang="en-US" sz="900" dirty="0">
              <a:latin typeface="Consolas"/>
            </a:endParaRPr>
          </a:p>
        </p:txBody>
      </p:sp>
    </p:spTree>
    <p:extLst>
      <p:ext uri="{BB962C8B-B14F-4D97-AF65-F5344CB8AC3E}">
        <p14:creationId xmlns:p14="http://schemas.microsoft.com/office/powerpoint/2010/main" val="32025751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a:xfrm>
            <a:off x="457200" y="1485900"/>
            <a:ext cx="4038600" cy="1657350"/>
          </a:xfrm>
        </p:spPr>
        <p:txBody>
          <a:bodyPr>
            <a:normAutofit lnSpcReduction="10000"/>
          </a:bodyPr>
          <a:lstStyle/>
          <a:p>
            <a:r>
              <a:rPr lang="en-US" dirty="0" smtClean="0"/>
              <a:t>The top example we have a production database with a 50GB’s of shared buffers.</a:t>
            </a:r>
          </a:p>
          <a:p>
            <a:r>
              <a:rPr lang="en-US" dirty="0" smtClean="0"/>
              <a:t>The bottom example we have a test server with 8GB’s of shared buffers.</a:t>
            </a:r>
            <a:endParaRPr lang="en-US" dirty="0"/>
          </a:p>
        </p:txBody>
      </p:sp>
      <p:sp>
        <p:nvSpPr>
          <p:cNvPr id="4" name="Content Placeholder 3"/>
          <p:cNvSpPr>
            <a:spLocks noGrp="1"/>
          </p:cNvSpPr>
          <p:nvPr>
            <p:ph sz="quarter" idx="14"/>
          </p:nvPr>
        </p:nvSpPr>
        <p:spPr>
          <a:xfrm>
            <a:off x="457200" y="3143249"/>
            <a:ext cx="4038600" cy="1612859"/>
          </a:xfrm>
        </p:spPr>
        <p:txBody>
          <a:bodyPr>
            <a:noAutofit/>
          </a:bodyPr>
          <a:lstStyle/>
          <a:p>
            <a:pPr marL="0" indent="0">
              <a:buNone/>
            </a:pP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"title"</a:t>
            </a:r>
            <a:r>
              <a:rPr lang="en-US" sz="800" dirty="0">
                <a:solidFill>
                  <a:srgbClr val="000000"/>
                </a:solidFill>
                <a:latin typeface="Consolas"/>
              </a:rPr>
              <a:t>: </a:t>
            </a:r>
            <a:r>
              <a:rPr lang="en-US" sz="800" dirty="0">
                <a:solidFill>
                  <a:srgbClr val="800000"/>
                </a:solidFill>
                <a:latin typeface="Consolas"/>
              </a:rPr>
              <a:t>"</a:t>
            </a:r>
            <a:r>
              <a:rPr lang="en-US" sz="800" dirty="0" err="1">
                <a:solidFill>
                  <a:srgbClr val="800000"/>
                </a:solidFill>
                <a:latin typeface="Consolas"/>
              </a:rPr>
              <a:t>db</a:t>
            </a:r>
            <a:r>
              <a:rPr lang="en-US" sz="800" dirty="0">
                <a:solidFill>
                  <a:srgbClr val="800000"/>
                </a:solidFill>
                <a:latin typeface="Consolas"/>
              </a:rPr>
              <a:t> Blocks Disk Reads vs Buffer Reads</a:t>
            </a:r>
            <a:r>
              <a:rPr lang="en-US" sz="800" dirty="0" smtClean="0">
                <a:solidFill>
                  <a:srgbClr val="800000"/>
                </a:solidFill>
                <a:latin typeface="Consolas"/>
              </a:rPr>
              <a:t>"</a:t>
            </a:r>
            <a:r>
              <a:rPr lang="en-US" sz="800" dirty="0">
                <a:solidFill>
                  <a:srgbClr val="000000"/>
                </a:solidFill>
                <a:latin typeface="Consolas"/>
              </a:rPr>
              <a:t>,</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t>
            </a:r>
            <a:r>
              <a:rPr lang="en-US" sz="800" dirty="0" err="1">
                <a:solidFill>
                  <a:srgbClr val="800000"/>
                </a:solidFill>
                <a:latin typeface="Consolas"/>
              </a:rPr>
              <a:t>graphType</a:t>
            </a:r>
            <a:r>
              <a:rPr lang="en-US" sz="800" dirty="0">
                <a:solidFill>
                  <a:srgbClr val="800000"/>
                </a:solidFill>
                <a:latin typeface="Consolas"/>
              </a:rPr>
              <a:t>"</a:t>
            </a:r>
            <a:r>
              <a:rPr lang="en-US" sz="800" dirty="0">
                <a:solidFill>
                  <a:srgbClr val="000000"/>
                </a:solidFill>
                <a:latin typeface="Consolas"/>
              </a:rPr>
              <a:t>: </a:t>
            </a:r>
            <a:r>
              <a:rPr lang="en-US" sz="800" dirty="0">
                <a:solidFill>
                  <a:srgbClr val="800000"/>
                </a:solidFill>
                <a:latin typeface="Consolas"/>
              </a:rPr>
              <a:t>"pie"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"target"</a:t>
            </a: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"alias(</a:t>
            </a:r>
            <a:r>
              <a:rPr lang="en-US" sz="800" dirty="0" err="1">
                <a:solidFill>
                  <a:srgbClr val="800000"/>
                </a:solidFill>
                <a:latin typeface="Consolas"/>
              </a:rPr>
              <a:t>sumSeries</a:t>
            </a:r>
            <a:r>
              <a:rPr lang="en-US" sz="800" dirty="0">
                <a:solidFill>
                  <a:srgbClr val="800000"/>
                </a:solidFill>
                <a:latin typeface="Consolas"/>
              </a:rPr>
              <a:t>(</a:t>
            </a:r>
            <a:r>
              <a:rPr lang="en-US" sz="800" dirty="0" err="1">
                <a:solidFill>
                  <a:srgbClr val="800000"/>
                </a:solidFill>
                <a:latin typeface="Consolas"/>
              </a:rPr>
              <a:t>servers.virtual.db-a.postgresql-db-a.pg_blks_read</a:t>
            </a:r>
            <a:r>
              <a:rPr lang="en-US" sz="800" dirty="0">
                <a:solidFill>
                  <a:srgbClr val="800000"/>
                </a:solidFill>
                <a:latin typeface="Consolas"/>
              </a:rPr>
              <a:t>-*),\"</a:t>
            </a:r>
            <a:r>
              <a:rPr lang="en-US" sz="800" dirty="0">
                <a:solidFill>
                  <a:srgbClr val="000000"/>
                </a:solidFill>
                <a:latin typeface="Consolas"/>
              </a:rPr>
              <a:t>Disk Reads\</a:t>
            </a:r>
            <a:r>
              <a:rPr lang="en-US" sz="800" dirty="0">
                <a:solidFill>
                  <a:srgbClr val="800000"/>
                </a:solidFill>
                <a:latin typeface="Consolas"/>
              </a:rPr>
              <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"alias(</a:t>
            </a:r>
            <a:r>
              <a:rPr lang="en-US" sz="800" dirty="0" err="1">
                <a:solidFill>
                  <a:srgbClr val="800000"/>
                </a:solidFill>
                <a:latin typeface="Consolas"/>
              </a:rPr>
              <a:t>sumSeries</a:t>
            </a:r>
            <a:r>
              <a:rPr lang="en-US" sz="800" dirty="0">
                <a:solidFill>
                  <a:srgbClr val="800000"/>
                </a:solidFill>
                <a:latin typeface="Consolas"/>
              </a:rPr>
              <a:t>(</a:t>
            </a:r>
            <a:r>
              <a:rPr lang="en-US" sz="800" dirty="0" err="1">
                <a:solidFill>
                  <a:srgbClr val="800000"/>
                </a:solidFill>
                <a:latin typeface="Consolas"/>
              </a:rPr>
              <a:t>servers.virtual.db-a.postgresql-db-a.pg_blks_hit</a:t>
            </a:r>
            <a:r>
              <a:rPr lang="en-US" sz="800" dirty="0">
                <a:solidFill>
                  <a:srgbClr val="800000"/>
                </a:solidFill>
                <a:latin typeface="Consolas"/>
              </a:rPr>
              <a:t>-*),\"</a:t>
            </a:r>
            <a:r>
              <a:rPr lang="en-US" sz="800" dirty="0">
                <a:solidFill>
                  <a:srgbClr val="000000"/>
                </a:solidFill>
                <a:latin typeface="Consolas"/>
              </a:rPr>
              <a:t>Buffer Reads\</a:t>
            </a:r>
            <a:r>
              <a:rPr lang="en-US" sz="800" dirty="0">
                <a:solidFill>
                  <a:srgbClr val="800000"/>
                </a:solidFill>
                <a:latin typeface="Consolas"/>
              </a:rPr>
              <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br>
              <a:rPr lang="en-US" sz="800" dirty="0">
                <a:solidFill>
                  <a:srgbClr val="000000"/>
                </a:solidFill>
                <a:latin typeface="Consolas"/>
              </a:rPr>
            </a:br>
            <a:endParaRPr lang="en-US" sz="8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51</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3143250"/>
            <a:ext cx="4095750"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504950"/>
            <a:ext cx="4095750"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6263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Record Activity</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52</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8084638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r>
              <a:rPr lang="en-US" dirty="0" smtClean="0"/>
              <a:t>, </a:t>
            </a:r>
            <a:r>
              <a:rPr lang="en-US" dirty="0" err="1"/>
              <a:t>types.postgres.db</a:t>
            </a:r>
            <a:endParaRPr lang="en-US" dirty="0"/>
          </a:p>
        </p:txBody>
      </p:sp>
      <p:sp>
        <p:nvSpPr>
          <p:cNvPr id="8" name="Content Placeholder 7"/>
          <p:cNvSpPr>
            <a:spLocks noGrp="1"/>
          </p:cNvSpPr>
          <p:nvPr>
            <p:ph idx="1"/>
          </p:nvPr>
        </p:nvSpPr>
        <p:spPr/>
        <p:txBody>
          <a:bodyPr/>
          <a:lstStyle/>
          <a:p>
            <a:r>
              <a:rPr lang="en-US" dirty="0" smtClean="0"/>
              <a:t>The Disk Reads vs HEAP/RAM Reads has the information for these sections.</a:t>
            </a:r>
            <a:endParaRPr lang="en-US" dirty="0"/>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53</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10430424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 Activity</a:t>
            </a:r>
            <a:endParaRPr lang="en-US" dirty="0"/>
          </a:p>
        </p:txBody>
      </p:sp>
      <p:sp>
        <p:nvSpPr>
          <p:cNvPr id="3" name="Content Placeholder 2"/>
          <p:cNvSpPr>
            <a:spLocks noGrp="1"/>
          </p:cNvSpPr>
          <p:nvPr>
            <p:ph sz="quarter" idx="13"/>
          </p:nvPr>
        </p:nvSpPr>
        <p:spPr>
          <a:xfrm>
            <a:off x="457200" y="1485900"/>
            <a:ext cx="4038600" cy="1657350"/>
          </a:xfrm>
        </p:spPr>
        <p:txBody>
          <a:bodyPr/>
          <a:lstStyle/>
          <a:p>
            <a:r>
              <a:rPr lang="en-US" dirty="0" smtClean="0"/>
              <a:t>Fetched Records are Read from a Cursor.</a:t>
            </a:r>
            <a:endParaRPr lang="en-US" dirty="0"/>
          </a:p>
        </p:txBody>
      </p:sp>
      <p:sp>
        <p:nvSpPr>
          <p:cNvPr id="4" name="Content Placeholder 3"/>
          <p:cNvSpPr>
            <a:spLocks noGrp="1"/>
          </p:cNvSpPr>
          <p:nvPr>
            <p:ph sz="quarter" idx="14"/>
          </p:nvPr>
        </p:nvSpPr>
        <p:spPr>
          <a:xfrm>
            <a:off x="457200" y="3143249"/>
            <a:ext cx="4038600" cy="1612859"/>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sqltest</a:t>
            </a:r>
            <a:r>
              <a:rPr lang="en-US" sz="500" dirty="0">
                <a:solidFill>
                  <a:srgbClr val="800000"/>
                </a:solidFill>
                <a:latin typeface="Consolas"/>
              </a:rPr>
              <a:t> Records"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graphType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"pie"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servers.virtual.sqltest-a.postgresql-sqltest-a.pg_tup_fetched</a:t>
            </a:r>
            <a:r>
              <a:rPr lang="en-US" sz="500" dirty="0">
                <a:solidFill>
                  <a:srgbClr val="800000"/>
                </a:solidFill>
                <a:latin typeface="Consolas"/>
              </a:rPr>
              <a:t>-*),\"</a:t>
            </a:r>
            <a:r>
              <a:rPr lang="en-US" sz="500" dirty="0">
                <a:solidFill>
                  <a:srgbClr val="000000"/>
                </a:solidFill>
                <a:latin typeface="Consolas"/>
              </a:rPr>
              <a:t>Fetched\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servers.virtual.sqltest-a.postgresql-sqltest-a.pg_tup_returned</a:t>
            </a:r>
            <a:r>
              <a:rPr lang="en-US" sz="500" dirty="0">
                <a:solidFill>
                  <a:srgbClr val="800000"/>
                </a:solidFill>
                <a:latin typeface="Consolas"/>
              </a:rPr>
              <a:t>-*),\"</a:t>
            </a:r>
            <a:r>
              <a:rPr lang="en-US" sz="500" dirty="0">
                <a:solidFill>
                  <a:srgbClr val="000000"/>
                </a:solidFill>
                <a:latin typeface="Consolas"/>
              </a:rPr>
              <a:t>Selected\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servers.virtual.sqltest-a.postgresql-sqltest-a.pg_tup_updated</a:t>
            </a:r>
            <a:r>
              <a:rPr lang="en-US" sz="500" dirty="0">
                <a:solidFill>
                  <a:srgbClr val="800000"/>
                </a:solidFill>
                <a:latin typeface="Consolas"/>
              </a:rPr>
              <a:t>-*),\"</a:t>
            </a:r>
            <a:r>
              <a:rPr lang="en-US" sz="500" dirty="0">
                <a:solidFill>
                  <a:srgbClr val="000000"/>
                </a:solidFill>
                <a:latin typeface="Consolas"/>
              </a:rPr>
              <a:t>Updated\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servers.virtual.sqltest-a.postgresql-sqltest-a.pg_tup_inserted</a:t>
            </a:r>
            <a:r>
              <a:rPr lang="en-US" sz="500" dirty="0">
                <a:solidFill>
                  <a:srgbClr val="800000"/>
                </a:solidFill>
                <a:latin typeface="Consolas"/>
              </a:rPr>
              <a:t>-*),\"</a:t>
            </a:r>
            <a:r>
              <a:rPr lang="en-US" sz="500" dirty="0">
                <a:solidFill>
                  <a:srgbClr val="000000"/>
                </a:solidFill>
                <a:latin typeface="Consolas"/>
              </a:rPr>
              <a:t>Inserted\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servers.virtual.sqltest-a.postgresql-sqltest-a.pg_tup_deleted</a:t>
            </a:r>
            <a:r>
              <a:rPr lang="en-US" sz="500" dirty="0">
                <a:solidFill>
                  <a:srgbClr val="800000"/>
                </a:solidFill>
                <a:latin typeface="Consolas"/>
              </a:rPr>
              <a:t>-*),\"</a:t>
            </a:r>
            <a:r>
              <a:rPr lang="en-US" sz="500" dirty="0">
                <a:solidFill>
                  <a:srgbClr val="000000"/>
                </a:solidFill>
                <a:latin typeface="Consolas"/>
              </a:rPr>
              <a:t>Deleted\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smtClean="0">
                <a:solidFill>
                  <a:srgbClr val="000000"/>
                </a:solidFill>
                <a:latin typeface="Consolas"/>
              </a:rPr>
              <a:t>]</a:t>
            </a: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54</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957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99251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Simplified Record Activity</a:t>
            </a:r>
            <a:endParaRPr lang="en-US" dirty="0"/>
          </a:p>
        </p:txBody>
      </p:sp>
      <p:sp>
        <p:nvSpPr>
          <p:cNvPr id="3" name="Content Placeholder 2"/>
          <p:cNvSpPr>
            <a:spLocks noGrp="1"/>
          </p:cNvSpPr>
          <p:nvPr>
            <p:ph sz="quarter" idx="13"/>
          </p:nvPr>
        </p:nvSpPr>
        <p:spPr>
          <a:xfrm>
            <a:off x="457200" y="1485900"/>
            <a:ext cx="4038600" cy="1657350"/>
          </a:xfrm>
        </p:spPr>
        <p:txBody>
          <a:bodyPr/>
          <a:lstStyle/>
          <a:p>
            <a:r>
              <a:rPr lang="en-US" dirty="0" smtClean="0"/>
              <a:t>Here I wanted to create Read / Write / Delete categories to simplify the pie chart for developer usage. </a:t>
            </a:r>
            <a:endParaRPr lang="en-US" dirty="0"/>
          </a:p>
        </p:txBody>
      </p:sp>
      <p:sp>
        <p:nvSpPr>
          <p:cNvPr id="4" name="Content Placeholder 3"/>
          <p:cNvSpPr>
            <a:spLocks noGrp="1"/>
          </p:cNvSpPr>
          <p:nvPr>
            <p:ph sz="quarter" idx="14"/>
          </p:nvPr>
        </p:nvSpPr>
        <p:spPr>
          <a:xfrm>
            <a:off x="457200" y="3143249"/>
            <a:ext cx="4038600" cy="1612859"/>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sqltest</a:t>
            </a:r>
            <a:r>
              <a:rPr lang="en-US" sz="500" dirty="0">
                <a:solidFill>
                  <a:srgbClr val="800000"/>
                </a:solidFill>
                <a:latin typeface="Consolas"/>
              </a:rPr>
              <a:t> Records Read/Write/Delete"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graphType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"pie"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servers.virtual.sqltest-a.postgresql-sqltest-a.pg_tup_fetched</a:t>
            </a:r>
            <a:r>
              <a:rPr lang="en-US" sz="500" dirty="0">
                <a:solidFill>
                  <a:srgbClr val="800000"/>
                </a:solidFill>
                <a:latin typeface="Consolas"/>
              </a:rPr>
              <a:t>-*,servers.virtual.sqltest-a.postgresql-sqltest-a.pg_tup_returned-*),\"</a:t>
            </a:r>
            <a:r>
              <a:rPr lang="en-US" sz="500" dirty="0">
                <a:solidFill>
                  <a:srgbClr val="000000"/>
                </a:solidFill>
                <a:latin typeface="Consolas"/>
              </a:rPr>
              <a:t>Read\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servers.virtual.sqltest-a.postgresql-sqltest-a.pg_tup_updated</a:t>
            </a:r>
            <a:r>
              <a:rPr lang="en-US" sz="500" dirty="0">
                <a:solidFill>
                  <a:srgbClr val="800000"/>
                </a:solidFill>
                <a:latin typeface="Consolas"/>
              </a:rPr>
              <a:t>-*,servers.virtual.sqltest-a.postgresql-sqltest-a.pg_tup_inserted-*),\"</a:t>
            </a:r>
            <a:r>
              <a:rPr lang="en-US" sz="500" dirty="0">
                <a:solidFill>
                  <a:srgbClr val="000000"/>
                </a:solidFill>
                <a:latin typeface="Consolas"/>
              </a:rPr>
              <a:t>Write\</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servers.virtual.sqltest-a.postgresql-sqltest-a.pg_tup_deleted</a:t>
            </a:r>
            <a:r>
              <a:rPr lang="en-US" sz="500" dirty="0">
                <a:solidFill>
                  <a:srgbClr val="800000"/>
                </a:solidFill>
                <a:latin typeface="Consolas"/>
              </a:rPr>
              <a:t>-*),\"</a:t>
            </a:r>
            <a:r>
              <a:rPr lang="en-US" sz="500" dirty="0">
                <a:solidFill>
                  <a:srgbClr val="000000"/>
                </a:solidFill>
                <a:latin typeface="Consolas"/>
              </a:rPr>
              <a:t>Delete\</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smtClean="0">
                <a:solidFill>
                  <a:srgbClr val="000000"/>
                </a:solidFill>
                <a:latin typeface="Consolas"/>
              </a:rPr>
              <a:t>]</a:t>
            </a: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55</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7708" y="1499664"/>
            <a:ext cx="4102356" cy="3281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70163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Concurrent Transactions</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56</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16838932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types.postgres.db</a:t>
            </a:r>
            <a:endParaRPr lang="en-US" dirty="0"/>
          </a:p>
        </p:txBody>
      </p:sp>
      <p:sp>
        <p:nvSpPr>
          <p:cNvPr id="3" name="Content Placeholder 2"/>
          <p:cNvSpPr>
            <a:spLocks noGrp="1"/>
          </p:cNvSpPr>
          <p:nvPr>
            <p:ph sz="quarter" idx="13"/>
          </p:nvPr>
        </p:nvSpPr>
        <p:spPr/>
        <p:txBody>
          <a:bodyPr/>
          <a:lstStyle/>
          <a:p>
            <a:endParaRPr lang="en-US" dirty="0"/>
          </a:p>
        </p:txBody>
      </p:sp>
      <p:sp>
        <p:nvSpPr>
          <p:cNvPr id="4" name="Content Placeholder 3"/>
          <p:cNvSpPr>
            <a:spLocks noGrp="1"/>
          </p:cNvSpPr>
          <p:nvPr>
            <p:ph sz="quarter" idx="14"/>
          </p:nvPr>
        </p:nvSpPr>
        <p:spPr/>
        <p:txBody>
          <a:bodyPr/>
          <a:lstStyle/>
          <a:p>
            <a:pPr marL="0" indent="0">
              <a:buNone/>
            </a:pPr>
            <a:r>
              <a:rPr lang="en-US" sz="1000" dirty="0" err="1">
                <a:solidFill>
                  <a:srgbClr val="000000"/>
                </a:solidFill>
                <a:latin typeface="Consolas"/>
              </a:rPr>
              <a:t>pg_concurrent_txns</a:t>
            </a:r>
            <a:r>
              <a:rPr lang="en-US" sz="1000" dirty="0">
                <a:solidFill>
                  <a:srgbClr val="000000"/>
                </a:solidFill>
                <a:latin typeface="Consolas"/>
              </a:rPr>
              <a:t> </a:t>
            </a:r>
            <a:r>
              <a:rPr lang="en-US" sz="1000" dirty="0">
                <a:solidFill>
                  <a:srgbClr val="008080"/>
                </a:solidFill>
                <a:latin typeface="Consolas"/>
              </a:rPr>
              <a:t>txns:gauge:</a:t>
            </a:r>
            <a:r>
              <a:rPr lang="en-US" sz="1000" dirty="0">
                <a:solidFill>
                  <a:srgbClr val="800080"/>
                </a:solidFill>
                <a:latin typeface="Consolas"/>
              </a:rPr>
              <a:t>0</a:t>
            </a:r>
            <a:r>
              <a:rPr lang="en-US" sz="1000" dirty="0">
                <a:solidFill>
                  <a:srgbClr val="000000"/>
                </a:solidFill>
                <a:latin typeface="Consolas"/>
              </a:rPr>
              <a:t>:U </a:t>
            </a:r>
            <a:br>
              <a:rPr lang="en-US" sz="1000" dirty="0">
                <a:solidFill>
                  <a:srgbClr val="000000"/>
                </a:solidFill>
                <a:latin typeface="Consolas"/>
              </a:rPr>
            </a:br>
            <a:endParaRPr lang="en-US" sz="1000" dirty="0">
              <a:latin typeface="Consolas"/>
            </a:endParaRPr>
          </a:p>
          <a:p>
            <a:pPr marL="0" indent="0">
              <a:buNone/>
            </a:pPr>
            <a:r>
              <a:rPr lang="en-US" sz="1000" dirty="0">
                <a:latin typeface="Consolas"/>
              </a:rPr>
              <a:t/>
            </a:r>
            <a:br>
              <a:rPr lang="en-US" sz="1000" dirty="0">
                <a:latin typeface="Consolas"/>
              </a:rPr>
            </a:br>
            <a:r>
              <a:rPr lang="en-US" sz="1000" dirty="0">
                <a:latin typeface="Consolas"/>
              </a:rPr>
              <a:t/>
            </a:r>
            <a:br>
              <a:rPr lang="en-US" sz="1000" dirty="0">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57</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6397418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3" name="Content Placeholder 2"/>
          <p:cNvSpPr>
            <a:spLocks noGrp="1"/>
          </p:cNvSpPr>
          <p:nvPr>
            <p:ph sz="quarter" idx="13"/>
          </p:nvPr>
        </p:nvSpPr>
        <p:spPr/>
        <p:txBody>
          <a:bodyPr>
            <a:normAutofit/>
          </a:bodyPr>
          <a:lstStyle/>
          <a:p>
            <a:r>
              <a:rPr lang="en-US" dirty="0" smtClean="0"/>
              <a:t>We want to monitor all connections that are not idle.</a:t>
            </a:r>
          </a:p>
          <a:p>
            <a:r>
              <a:rPr lang="en-US" dirty="0" smtClean="0"/>
              <a:t>We are grouping on database and waiting.</a:t>
            </a:r>
          </a:p>
          <a:p>
            <a:r>
              <a:rPr lang="en-US" dirty="0" smtClean="0"/>
              <a:t>Waiting means that the current transaction is blocked by another current transaction.</a:t>
            </a:r>
            <a:endParaRPr lang="en-US" dirty="0"/>
          </a:p>
        </p:txBody>
      </p:sp>
      <p:sp>
        <p:nvSpPr>
          <p:cNvPr id="4" name="Content Placeholder 3"/>
          <p:cNvSpPr>
            <a:spLocks noGrp="1"/>
          </p:cNvSpPr>
          <p:nvPr>
            <p:ph sz="quarter" idx="14"/>
          </p:nvPr>
        </p:nvSpPr>
        <p:spPr/>
        <p:txBody>
          <a:bodyPr>
            <a:normAutofit/>
          </a:bodyPr>
          <a:lstStyle/>
          <a:p>
            <a:pPr marL="0" indent="0">
              <a:buNone/>
            </a:pPr>
            <a:r>
              <a:rPr lang="en-US" sz="500" dirty="0">
                <a:solidFill>
                  <a:srgbClr val="0000FF"/>
                </a:solidFill>
                <a:latin typeface="Consolas"/>
              </a:rPr>
              <a:t>&lt;</a:t>
            </a:r>
            <a:r>
              <a:rPr lang="en-US" sz="500" dirty="0">
                <a:solidFill>
                  <a:srgbClr val="800000"/>
                </a:solidFill>
                <a:latin typeface="Consolas"/>
              </a:rPr>
              <a:t>Query </a:t>
            </a:r>
            <a:r>
              <a:rPr lang="en-US" sz="500" dirty="0" err="1">
                <a:solidFill>
                  <a:srgbClr val="FF0000"/>
                </a:solidFill>
                <a:latin typeface="Consolas"/>
              </a:rPr>
              <a:t>concurrent_txns</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Statement </a:t>
            </a:r>
            <a:r>
              <a:rPr lang="en-US" sz="500" dirty="0" smtClean="0">
                <a:solidFill>
                  <a:srgbClr val="000000"/>
                </a:solidFill>
                <a:latin typeface="Consolas"/>
              </a:rPr>
              <a:t>"</a:t>
            </a:r>
            <a:r>
              <a:rPr lang="en-US" sz="500" dirty="0">
                <a:solidFill>
                  <a:srgbClr val="0000FF"/>
                </a:solidFill>
                <a:latin typeface="Consolas"/>
              </a:rPr>
              <a:t>SELECT</a:t>
            </a:r>
            <a:r>
              <a:rPr lang="en-US" sz="500" dirty="0">
                <a:solidFill>
                  <a:srgbClr val="000000"/>
                </a:solidFill>
                <a:latin typeface="Consolas"/>
              </a:rPr>
              <a:t> </a:t>
            </a:r>
            <a:r>
              <a:rPr lang="en-US" sz="500" dirty="0" err="1">
                <a:solidFill>
                  <a:srgbClr val="000000"/>
                </a:solidFill>
                <a:latin typeface="Consolas"/>
              </a:rPr>
              <a:t>datname</a:t>
            </a:r>
            <a:r>
              <a:rPr lang="en-US" sz="500" dirty="0">
                <a:solidFill>
                  <a:srgbClr val="000000"/>
                </a:solidFill>
                <a:latin typeface="Consolas"/>
              </a:rPr>
              <a:t>, waiting, </a:t>
            </a:r>
            <a:r>
              <a:rPr lang="en-US" sz="500" dirty="0">
                <a:solidFill>
                  <a:srgbClr val="FF00FF"/>
                </a:solidFill>
                <a:latin typeface="Consolas"/>
              </a:rPr>
              <a:t>count</a:t>
            </a:r>
            <a:r>
              <a:rPr lang="en-US" sz="500" dirty="0">
                <a:solidFill>
                  <a:srgbClr val="000000"/>
                </a:solidFill>
                <a:latin typeface="Consolas"/>
              </a:rPr>
              <a:t>(</a:t>
            </a:r>
            <a:r>
              <a:rPr lang="en-US" sz="500" dirty="0">
                <a:solidFill>
                  <a:srgbClr val="808080"/>
                </a:solidFill>
                <a:latin typeface="Consolas"/>
              </a:rPr>
              <a:t>*</a:t>
            </a:r>
            <a:r>
              <a:rPr lang="en-US" sz="500" dirty="0">
                <a:solidFill>
                  <a:srgbClr val="000000"/>
                </a:solidFill>
                <a:latin typeface="Consolas"/>
              </a:rPr>
              <a:t>) </a:t>
            </a:r>
            <a:r>
              <a:rPr lang="en-US" sz="500" dirty="0">
                <a:solidFill>
                  <a:srgbClr val="0000FF"/>
                </a:solidFill>
                <a:latin typeface="Consolas"/>
              </a:rPr>
              <a:t>AS</a:t>
            </a:r>
            <a:r>
              <a:rPr lang="en-US" sz="500" dirty="0">
                <a:solidFill>
                  <a:srgbClr val="000000"/>
                </a:solidFill>
                <a:latin typeface="Consolas"/>
              </a:rPr>
              <a:t> </a:t>
            </a:r>
            <a:r>
              <a:rPr lang="en-US" sz="500" dirty="0" err="1">
                <a:solidFill>
                  <a:srgbClr val="000000"/>
                </a:solidFill>
                <a:latin typeface="Consolas"/>
              </a:rPr>
              <a:t>txns</a:t>
            </a:r>
            <a:r>
              <a:rPr lang="en-US" sz="500" dirty="0">
                <a:solidFill>
                  <a:srgbClr val="000000"/>
                </a:solidFill>
                <a:latin typeface="Consolas"/>
              </a:rPr>
              <a:t> </a:t>
            </a:r>
            <a:r>
              <a:rPr lang="en-US" sz="500" dirty="0">
                <a:solidFill>
                  <a:srgbClr val="0000FF"/>
                </a:solidFill>
                <a:latin typeface="Consolas"/>
              </a:rPr>
              <a:t>FROM</a:t>
            </a:r>
            <a:r>
              <a:rPr lang="en-US" sz="500" dirty="0">
                <a:solidFill>
                  <a:srgbClr val="000000"/>
                </a:solidFill>
                <a:latin typeface="Consolas"/>
              </a:rPr>
              <a:t> </a:t>
            </a:r>
            <a:r>
              <a:rPr lang="en-US" sz="500" dirty="0" err="1">
                <a:solidFill>
                  <a:srgbClr val="000000"/>
                </a:solidFill>
                <a:latin typeface="Consolas"/>
              </a:rPr>
              <a:t>pg_stat_activity</a:t>
            </a:r>
            <a:r>
              <a:rPr lang="en-US" sz="500" dirty="0">
                <a:solidFill>
                  <a:srgbClr val="000000"/>
                </a:solidFill>
                <a:latin typeface="Consolas"/>
              </a:rPr>
              <a:t> </a:t>
            </a:r>
            <a:r>
              <a:rPr lang="en-US" sz="500" dirty="0">
                <a:solidFill>
                  <a:srgbClr val="0000FF"/>
                </a:solidFill>
                <a:latin typeface="Consolas"/>
              </a:rPr>
              <a:t>WHERE</a:t>
            </a:r>
            <a:r>
              <a:rPr lang="en-US" sz="500" dirty="0">
                <a:solidFill>
                  <a:srgbClr val="000000"/>
                </a:solidFill>
                <a:latin typeface="Consolas"/>
              </a:rPr>
              <a:t> state </a:t>
            </a:r>
            <a:r>
              <a:rPr lang="en-US" sz="500" dirty="0">
                <a:solidFill>
                  <a:srgbClr val="808080"/>
                </a:solidFill>
                <a:latin typeface="Consolas"/>
              </a:rPr>
              <a:t>!=</a:t>
            </a:r>
            <a:r>
              <a:rPr lang="en-US" sz="500" dirty="0">
                <a:solidFill>
                  <a:srgbClr val="000000"/>
                </a:solidFill>
                <a:latin typeface="Consolas"/>
              </a:rPr>
              <a:t> </a:t>
            </a:r>
            <a:r>
              <a:rPr lang="en-US" sz="500" dirty="0">
                <a:solidFill>
                  <a:srgbClr val="FF0000"/>
                </a:solidFill>
                <a:latin typeface="Consolas"/>
              </a:rPr>
              <a:t>'idle'</a:t>
            </a:r>
            <a:r>
              <a:rPr lang="en-US" sz="500" dirty="0">
                <a:solidFill>
                  <a:srgbClr val="000000"/>
                </a:solidFill>
                <a:latin typeface="Consolas"/>
              </a:rPr>
              <a:t> </a:t>
            </a:r>
            <a:r>
              <a:rPr lang="en-US" sz="500" dirty="0">
                <a:solidFill>
                  <a:srgbClr val="808080"/>
                </a:solidFill>
                <a:latin typeface="Consolas"/>
              </a:rPr>
              <a:t>AND</a:t>
            </a:r>
            <a:r>
              <a:rPr lang="en-US" sz="500" dirty="0">
                <a:solidFill>
                  <a:srgbClr val="000000"/>
                </a:solidFill>
                <a:latin typeface="Consolas"/>
              </a:rPr>
              <a:t> </a:t>
            </a:r>
            <a:r>
              <a:rPr lang="en-US" sz="500" dirty="0" err="1">
                <a:solidFill>
                  <a:srgbClr val="000000"/>
                </a:solidFill>
                <a:latin typeface="Consolas"/>
              </a:rPr>
              <a:t>datname</a:t>
            </a:r>
            <a:r>
              <a:rPr lang="en-US" sz="500" dirty="0">
                <a:solidFill>
                  <a:srgbClr val="000000"/>
                </a:solidFill>
                <a:latin typeface="Consolas"/>
              </a:rPr>
              <a:t> </a:t>
            </a:r>
            <a:r>
              <a:rPr lang="en-US" sz="500" dirty="0">
                <a:solidFill>
                  <a:srgbClr val="808080"/>
                </a:solidFill>
                <a:latin typeface="Consolas"/>
              </a:rPr>
              <a:t>NOT</a:t>
            </a:r>
            <a:r>
              <a:rPr lang="en-US" sz="500" dirty="0">
                <a:solidFill>
                  <a:srgbClr val="000000"/>
                </a:solidFill>
                <a:latin typeface="Consolas"/>
              </a:rPr>
              <a:t> </a:t>
            </a:r>
            <a:r>
              <a:rPr lang="en-US" sz="500" dirty="0">
                <a:solidFill>
                  <a:srgbClr val="808080"/>
                </a:solidFill>
                <a:latin typeface="Consolas"/>
              </a:rPr>
              <a:t>LIKE</a:t>
            </a:r>
            <a:r>
              <a:rPr lang="en-US" sz="500" dirty="0">
                <a:solidFill>
                  <a:srgbClr val="000000"/>
                </a:solidFill>
                <a:latin typeface="Consolas"/>
              </a:rPr>
              <a:t> </a:t>
            </a:r>
            <a:r>
              <a:rPr lang="en-US" sz="500" dirty="0">
                <a:solidFill>
                  <a:srgbClr val="FF0000"/>
                </a:solidFill>
                <a:latin typeface="Consolas"/>
              </a:rPr>
              <a:t>'</a:t>
            </a:r>
            <a:r>
              <a:rPr lang="en-US" sz="500" dirty="0" err="1">
                <a:solidFill>
                  <a:srgbClr val="FF0000"/>
                </a:solidFill>
                <a:latin typeface="Consolas"/>
              </a:rPr>
              <a:t>tmp</a:t>
            </a:r>
            <a:r>
              <a:rPr lang="en-US" sz="500" dirty="0">
                <a:solidFill>
                  <a:srgbClr val="FF0000"/>
                </a:solidFill>
                <a:latin typeface="Consolas"/>
              </a:rPr>
              <a:t>_%'</a:t>
            </a:r>
            <a:r>
              <a:rPr lang="en-US" sz="500" dirty="0">
                <a:solidFill>
                  <a:srgbClr val="000000"/>
                </a:solidFill>
                <a:latin typeface="Consolas"/>
              </a:rPr>
              <a:t> </a:t>
            </a:r>
            <a:r>
              <a:rPr lang="en-US" sz="500" dirty="0">
                <a:solidFill>
                  <a:srgbClr val="0000FF"/>
                </a:solidFill>
                <a:latin typeface="Consolas"/>
              </a:rPr>
              <a:t>GROUP</a:t>
            </a:r>
            <a:r>
              <a:rPr lang="en-US" sz="500" dirty="0">
                <a:solidFill>
                  <a:srgbClr val="000000"/>
                </a:solidFill>
                <a:latin typeface="Consolas"/>
              </a:rPr>
              <a:t> </a:t>
            </a:r>
            <a:r>
              <a:rPr lang="en-US" sz="500" dirty="0">
                <a:solidFill>
                  <a:srgbClr val="0000FF"/>
                </a:solidFill>
                <a:latin typeface="Consolas"/>
              </a:rPr>
              <a:t>BY</a:t>
            </a:r>
            <a:r>
              <a:rPr lang="en-US" sz="500" dirty="0">
                <a:solidFill>
                  <a:srgbClr val="000000"/>
                </a:solidFill>
                <a:latin typeface="Consolas"/>
              </a:rPr>
              <a:t> </a:t>
            </a:r>
            <a:r>
              <a:rPr lang="en-US" sz="500" dirty="0" err="1">
                <a:solidFill>
                  <a:srgbClr val="000000"/>
                </a:solidFill>
                <a:latin typeface="Consolas"/>
              </a:rPr>
              <a:t>datname</a:t>
            </a:r>
            <a:r>
              <a:rPr lang="en-US" sz="500" dirty="0">
                <a:solidFill>
                  <a:srgbClr val="000000"/>
                </a:solidFill>
                <a:latin typeface="Consolas"/>
              </a:rPr>
              <a:t>, waiting</a:t>
            </a:r>
            <a:r>
              <a:rPr lang="en-US" sz="500" dirty="0" smtClean="0">
                <a:solidFill>
                  <a:srgbClr val="000000"/>
                </a:solidFill>
                <a:latin typeface="Consolas"/>
              </a:rPr>
              <a:t>;"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Result</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Type </a:t>
            </a:r>
            <a:r>
              <a:rPr lang="en-US" sz="500" dirty="0" err="1">
                <a:solidFill>
                  <a:srgbClr val="000000"/>
                </a:solidFill>
                <a:latin typeface="Consolas"/>
              </a:rPr>
              <a:t>pg_concurrent_txns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InstancesFrom</a:t>
            </a:r>
            <a:r>
              <a:rPr lang="en-US" sz="500" dirty="0">
                <a:solidFill>
                  <a:srgbClr val="000000"/>
                </a:solidFill>
                <a:latin typeface="Consolas"/>
              </a:rPr>
              <a:t> "</a:t>
            </a:r>
            <a:r>
              <a:rPr lang="en-US" sz="500" dirty="0" err="1">
                <a:solidFill>
                  <a:srgbClr val="000000"/>
                </a:solidFill>
                <a:latin typeface="Consolas"/>
              </a:rPr>
              <a:t>datname</a:t>
            </a:r>
            <a:r>
              <a:rPr lang="en-US" sz="500" dirty="0">
                <a:solidFill>
                  <a:srgbClr val="000000"/>
                </a:solidFill>
                <a:latin typeface="Consolas"/>
              </a:rPr>
              <a:t>" "waiting" </a:t>
            </a:r>
            <a:br>
              <a:rPr lang="en-US" sz="500" dirty="0">
                <a:solidFill>
                  <a:srgbClr val="000000"/>
                </a:solidFill>
                <a:latin typeface="Consolas"/>
              </a:rPr>
            </a:br>
            <a:r>
              <a:rPr lang="en-US" sz="500" dirty="0">
                <a:solidFill>
                  <a:srgbClr val="000000"/>
                </a:solidFill>
                <a:latin typeface="Consolas"/>
              </a:rPr>
              <a:t>      </a:t>
            </a:r>
            <a:r>
              <a:rPr lang="en-US" sz="500" dirty="0" err="1">
                <a:solidFill>
                  <a:srgbClr val="000000"/>
                </a:solidFill>
                <a:latin typeface="Consolas"/>
              </a:rPr>
              <a:t>ValuesFrom</a:t>
            </a:r>
            <a:r>
              <a:rPr lang="en-US" sz="500" dirty="0">
                <a:solidFill>
                  <a:srgbClr val="000000"/>
                </a:solidFill>
                <a:latin typeface="Consolas"/>
              </a:rPr>
              <a:t> </a:t>
            </a:r>
            <a:r>
              <a:rPr lang="en-US" sz="500" dirty="0" err="1">
                <a:solidFill>
                  <a:srgbClr val="000000"/>
                </a:solidFill>
                <a:latin typeface="Consolas"/>
              </a:rPr>
              <a:t>txns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Result</a:t>
            </a:r>
            <a:r>
              <a:rPr lang="en-US" sz="500" dirty="0">
                <a:solidFill>
                  <a:srgbClr val="0000FF"/>
                </a:solidFill>
                <a:latin typeface="Consolas"/>
              </a:rPr>
              <a:t>&gt;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0000FF"/>
                </a:solidFill>
                <a:latin typeface="Consolas"/>
              </a:rPr>
              <a:t>&lt;/</a:t>
            </a:r>
            <a:r>
              <a:rPr lang="en-US" sz="500" dirty="0">
                <a:solidFill>
                  <a:srgbClr val="800000"/>
                </a:solidFill>
                <a:latin typeface="Consolas"/>
              </a:rPr>
              <a:t>Query</a:t>
            </a:r>
            <a:r>
              <a:rPr lang="en-US" sz="500" dirty="0" smtClean="0">
                <a:solidFill>
                  <a:srgbClr val="0000FF"/>
                </a:solidFill>
                <a:latin typeface="Consolas"/>
              </a:rPr>
              <a:t>&gt;</a:t>
            </a:r>
            <a:r>
              <a:rPr lang="en-US" sz="500" dirty="0">
                <a:latin typeface="Consolas"/>
              </a:rPr>
              <a:t/>
            </a:r>
            <a:br>
              <a:rPr lang="en-US" sz="500" dirty="0">
                <a:latin typeface="Consolas"/>
              </a:rPr>
            </a:br>
            <a:r>
              <a:rPr lang="en-US" sz="500" dirty="0">
                <a:latin typeface="Consolas"/>
              </a:rPr>
              <a:t/>
            </a:r>
            <a:br>
              <a:rPr lang="en-US" sz="500" dirty="0">
                <a:latin typeface="Consolas"/>
              </a:rPr>
            </a:b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58</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571900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Concurrent Transactions</a:t>
            </a:r>
            <a:endParaRPr lang="en-US" dirty="0"/>
          </a:p>
        </p:txBody>
      </p:sp>
      <p:sp>
        <p:nvSpPr>
          <p:cNvPr id="3" name="Content Placeholder 2"/>
          <p:cNvSpPr>
            <a:spLocks noGrp="1"/>
          </p:cNvSpPr>
          <p:nvPr>
            <p:ph sz="quarter" idx="13"/>
          </p:nvPr>
        </p:nvSpPr>
        <p:spPr>
          <a:xfrm>
            <a:off x="457200" y="1485900"/>
            <a:ext cx="4038600" cy="1847850"/>
          </a:xfrm>
        </p:spPr>
        <p:txBody>
          <a:bodyPr/>
          <a:lstStyle/>
          <a:p>
            <a:r>
              <a:rPr lang="en-US" dirty="0" smtClean="0"/>
              <a:t>The Blue Transaction are blocked/waiting transactions.</a:t>
            </a:r>
          </a:p>
          <a:p>
            <a:r>
              <a:rPr lang="en-US" dirty="0" smtClean="0"/>
              <a:t>This is ok is they are narrow, but if they are wide, this is a bad thing.</a:t>
            </a:r>
            <a:endParaRPr lang="en-US" dirty="0"/>
          </a:p>
        </p:txBody>
      </p:sp>
      <p:sp>
        <p:nvSpPr>
          <p:cNvPr id="4" name="Content Placeholder 3"/>
          <p:cNvSpPr>
            <a:spLocks noGrp="1"/>
          </p:cNvSpPr>
          <p:nvPr>
            <p:ph sz="quarter" idx="14"/>
          </p:nvPr>
        </p:nvSpPr>
        <p:spPr>
          <a:xfrm>
            <a:off x="457200" y="3333750"/>
            <a:ext cx="4038600" cy="1410560"/>
          </a:xfrm>
        </p:spPr>
        <p:txBody>
          <a:bodyPr>
            <a:norm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smtClean="0">
                <a:solidFill>
                  <a:srgbClr val="000000"/>
                </a:solidFill>
                <a:latin typeface="Consolas"/>
              </a:rPr>
              <a:t>    </a:t>
            </a:r>
            <a:r>
              <a:rPr lang="en-US" sz="500" dirty="0" smtClean="0">
                <a:solidFill>
                  <a:srgbClr val="800000"/>
                </a:solidFill>
                <a:latin typeface="Consolas"/>
              </a:rPr>
              <a:t>"</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db</a:t>
            </a:r>
            <a:r>
              <a:rPr lang="en-US" sz="500" dirty="0">
                <a:solidFill>
                  <a:srgbClr val="800000"/>
                </a:solidFill>
                <a:latin typeface="Consolas"/>
              </a:rPr>
              <a:t> Concurrent Transactions"</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areaMode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"stacked"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servers.virtual.db-a.postgresql-db-a.pg_concurrent_txns</a:t>
            </a:r>
            <a:r>
              <a:rPr lang="en-US" sz="500" dirty="0">
                <a:solidFill>
                  <a:srgbClr val="800000"/>
                </a:solidFill>
                <a:latin typeface="Consolas"/>
              </a:rPr>
              <a:t>-*-t),\"</a:t>
            </a:r>
            <a:r>
              <a:rPr lang="en-US" sz="500" dirty="0">
                <a:solidFill>
                  <a:srgbClr val="000000"/>
                </a:solidFill>
                <a:latin typeface="Consolas"/>
              </a:rPr>
              <a:t>Waiting/Blocked Transactions\</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a:t>
            </a:r>
            <a:r>
              <a:rPr lang="en-US" sz="500" dirty="0" err="1">
                <a:solidFill>
                  <a:srgbClr val="800000"/>
                </a:solidFill>
                <a:latin typeface="Consolas"/>
              </a:rPr>
              <a:t>sumSeries</a:t>
            </a:r>
            <a:r>
              <a:rPr lang="en-US" sz="500" dirty="0">
                <a:solidFill>
                  <a:srgbClr val="800000"/>
                </a:solidFill>
                <a:latin typeface="Consolas"/>
              </a:rPr>
              <a:t>(</a:t>
            </a:r>
            <a:r>
              <a:rPr lang="en-US" sz="500" dirty="0" err="1">
                <a:solidFill>
                  <a:srgbClr val="800000"/>
                </a:solidFill>
                <a:latin typeface="Consolas"/>
              </a:rPr>
              <a:t>servers.virtual.db-a.postgresql-db-a.pg_concurrent_txns</a:t>
            </a:r>
            <a:r>
              <a:rPr lang="en-US" sz="500" dirty="0">
                <a:solidFill>
                  <a:srgbClr val="800000"/>
                </a:solidFill>
                <a:latin typeface="Consolas"/>
              </a:rPr>
              <a:t>-*-f),\"</a:t>
            </a:r>
            <a:r>
              <a:rPr lang="en-US" sz="500" dirty="0">
                <a:solidFill>
                  <a:srgbClr val="000000"/>
                </a:solidFill>
                <a:latin typeface="Consolas"/>
              </a:rPr>
              <a:t>Active Transactions\</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br>
              <a:rPr lang="en-US" sz="500" dirty="0">
                <a:solidFill>
                  <a:srgbClr val="000000"/>
                </a:solidFill>
                <a:latin typeface="Consolas"/>
              </a:rPr>
            </a:br>
            <a:r>
              <a:rPr lang="en-US" sz="500" dirty="0" smtClean="0">
                <a:solidFill>
                  <a:srgbClr val="000000"/>
                </a:solidFill>
                <a:latin typeface="Consolas"/>
              </a:rPr>
              <a:t> }, </a:t>
            </a:r>
            <a:r>
              <a:rPr lang="en-US" sz="500" dirty="0">
                <a:solidFill>
                  <a:srgbClr val="000000"/>
                </a:solidFill>
                <a:latin typeface="Consolas"/>
              </a:rPr>
              <a:t/>
            </a:r>
            <a:br>
              <a:rPr lang="en-US" sz="500" dirty="0">
                <a:solidFill>
                  <a:srgbClr val="000000"/>
                </a:solidFill>
                <a:latin typeface="Consolas"/>
              </a:rPr>
            </a:br>
            <a:r>
              <a:rPr lang="en-US" sz="500" dirty="0" smtClean="0">
                <a:solidFill>
                  <a:srgbClr val="000000"/>
                </a:solidFill>
                <a:latin typeface="Consolas"/>
              </a:rPr>
              <a:t>]</a:t>
            </a: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59</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957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48222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Dead of Night</a:t>
            </a:r>
            <a:endParaRPr lang="en-US" dirty="0"/>
          </a:p>
        </p:txBody>
      </p:sp>
      <p:sp>
        <p:nvSpPr>
          <p:cNvPr id="3" name="Content Placeholder 2"/>
          <p:cNvSpPr>
            <a:spLocks noGrp="1"/>
          </p:cNvSpPr>
          <p:nvPr>
            <p:ph sz="quarter" idx="13"/>
          </p:nvPr>
        </p:nvSpPr>
        <p:spPr/>
        <p:txBody>
          <a:bodyPr/>
          <a:lstStyle/>
          <a:p>
            <a:r>
              <a:rPr lang="en-US" dirty="0" smtClean="0"/>
              <a:t>During the middle of the night we do many Data Warehouse type work and to do massive data loads.</a:t>
            </a:r>
          </a:p>
          <a:p>
            <a:r>
              <a:rPr lang="en-US" dirty="0" smtClean="0"/>
              <a:t>We can see these block only for a few minutes which is ok for a script but would not be ok if this was normal user access.</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60</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38600" cy="3230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18960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Shared Buffer Usage</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61</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246752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types.postgres.db</a:t>
            </a:r>
            <a:endParaRPr lang="en-US" dirty="0"/>
          </a:p>
        </p:txBody>
      </p:sp>
      <p:sp>
        <p:nvSpPr>
          <p:cNvPr id="3" name="Content Placeholder 2"/>
          <p:cNvSpPr>
            <a:spLocks noGrp="1"/>
          </p:cNvSpPr>
          <p:nvPr>
            <p:ph sz="quarter" idx="13"/>
          </p:nvPr>
        </p:nvSpPr>
        <p:spPr/>
        <p:txBody>
          <a:bodyPr/>
          <a:lstStyle/>
          <a:p>
            <a:endParaRPr lang="en-US" dirty="0"/>
          </a:p>
        </p:txBody>
      </p:sp>
      <p:sp>
        <p:nvSpPr>
          <p:cNvPr id="4" name="Content Placeholder 3"/>
          <p:cNvSpPr>
            <a:spLocks noGrp="1"/>
          </p:cNvSpPr>
          <p:nvPr>
            <p:ph sz="quarter" idx="14"/>
          </p:nvPr>
        </p:nvSpPr>
        <p:spPr/>
        <p:txBody>
          <a:bodyPr/>
          <a:lstStyle/>
          <a:p>
            <a:pPr marL="0" indent="0">
              <a:buNone/>
            </a:pPr>
            <a:r>
              <a:rPr lang="en-US" sz="1000" dirty="0" err="1">
                <a:solidFill>
                  <a:srgbClr val="000000"/>
                </a:solidFill>
                <a:latin typeface="Consolas"/>
              </a:rPr>
              <a:t>pg_buffercache</a:t>
            </a:r>
            <a:r>
              <a:rPr lang="en-US" sz="1000" dirty="0">
                <a:solidFill>
                  <a:srgbClr val="000000"/>
                </a:solidFill>
                <a:latin typeface="Consolas"/>
              </a:rPr>
              <a:t> </a:t>
            </a:r>
            <a:r>
              <a:rPr lang="en-US" sz="1000" dirty="0">
                <a:solidFill>
                  <a:srgbClr val="008080"/>
                </a:solidFill>
                <a:latin typeface="Consolas"/>
              </a:rPr>
              <a:t>size:gauge:</a:t>
            </a:r>
            <a:r>
              <a:rPr lang="en-US" sz="1000" dirty="0">
                <a:solidFill>
                  <a:srgbClr val="800080"/>
                </a:solidFill>
                <a:latin typeface="Consolas"/>
              </a:rPr>
              <a:t>0</a:t>
            </a:r>
            <a:r>
              <a:rPr lang="en-US" sz="1000" dirty="0">
                <a:solidFill>
                  <a:srgbClr val="000000"/>
                </a:solidFill>
                <a:latin typeface="Consolas"/>
              </a:rPr>
              <a:t>:U </a:t>
            </a:r>
            <a:br>
              <a:rPr lang="en-US" sz="1000" dirty="0">
                <a:solidFill>
                  <a:srgbClr val="000000"/>
                </a:solidFill>
                <a:latin typeface="Consolas"/>
              </a:rPr>
            </a:br>
            <a:endParaRPr lang="en-US" sz="1000" dirty="0">
              <a:latin typeface="Consolas"/>
            </a:endParaRPr>
          </a:p>
          <a:p>
            <a:pPr marL="0" indent="0">
              <a:buNone/>
            </a:pPr>
            <a:r>
              <a:rPr lang="en-US" sz="1000" dirty="0">
                <a:latin typeface="Consolas"/>
              </a:rPr>
              <a:t/>
            </a:r>
            <a:br>
              <a:rPr lang="en-US" sz="1000" dirty="0">
                <a:latin typeface="Consolas"/>
              </a:rPr>
            </a:br>
            <a:r>
              <a:rPr lang="en-US" sz="1000" dirty="0">
                <a:latin typeface="Consolas"/>
              </a:rPr>
              <a:t/>
            </a:r>
            <a:br>
              <a:rPr lang="en-US" sz="1000" dirty="0">
                <a:latin typeface="Consolas"/>
              </a:rPr>
            </a:br>
            <a:r>
              <a:rPr lang="en-US" sz="1000" dirty="0">
                <a:latin typeface="Consolas"/>
              </a:rPr>
              <a:t/>
            </a:r>
            <a:br>
              <a:rPr lang="en-US" sz="1000" dirty="0">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62</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3007467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postgresql.conf</a:t>
            </a:r>
            <a:endParaRPr lang="en-US" dirty="0"/>
          </a:p>
        </p:txBody>
      </p:sp>
      <p:sp>
        <p:nvSpPr>
          <p:cNvPr id="3" name="Content Placeholder 2"/>
          <p:cNvSpPr>
            <a:spLocks noGrp="1"/>
          </p:cNvSpPr>
          <p:nvPr>
            <p:ph sz="quarter" idx="13"/>
          </p:nvPr>
        </p:nvSpPr>
        <p:spPr/>
        <p:txBody>
          <a:bodyPr>
            <a:normAutofit/>
          </a:bodyPr>
          <a:lstStyle/>
          <a:p>
            <a:r>
              <a:rPr lang="en-US" dirty="0" err="1" smtClean="0"/>
              <a:t>Usagecount</a:t>
            </a:r>
            <a:r>
              <a:rPr lang="en-US" dirty="0" smtClean="0"/>
              <a:t> runs from 0 to 5.</a:t>
            </a:r>
          </a:p>
          <a:p>
            <a:r>
              <a:rPr lang="en-US" dirty="0" smtClean="0"/>
              <a:t>0 = Just loaded or just about to be removed.</a:t>
            </a:r>
          </a:p>
          <a:p>
            <a:r>
              <a:rPr lang="en-US" dirty="0" smtClean="0"/>
              <a:t>5 = Heavily used.</a:t>
            </a:r>
            <a:endParaRPr lang="en-US" dirty="0"/>
          </a:p>
        </p:txBody>
      </p:sp>
      <p:sp>
        <p:nvSpPr>
          <p:cNvPr id="4" name="Content Placeholder 3"/>
          <p:cNvSpPr>
            <a:spLocks noGrp="1"/>
          </p:cNvSpPr>
          <p:nvPr>
            <p:ph sz="quarter" idx="14"/>
          </p:nvPr>
        </p:nvSpPr>
        <p:spPr/>
        <p:txBody>
          <a:bodyPr>
            <a:noAutofit/>
          </a:bodyPr>
          <a:lstStyle/>
          <a:p>
            <a:pPr marL="0" indent="0">
              <a:buNone/>
            </a:pPr>
            <a:r>
              <a:rPr lang="en-US" sz="700" dirty="0">
                <a:solidFill>
                  <a:srgbClr val="0000FF"/>
                </a:solidFill>
                <a:latin typeface="Consolas"/>
              </a:rPr>
              <a:t>&lt;</a:t>
            </a:r>
            <a:r>
              <a:rPr lang="en-US" sz="700" dirty="0">
                <a:solidFill>
                  <a:srgbClr val="800000"/>
                </a:solidFill>
                <a:latin typeface="Consolas"/>
              </a:rPr>
              <a:t>Query </a:t>
            </a:r>
            <a:r>
              <a:rPr lang="en-US" sz="700" dirty="0" err="1">
                <a:solidFill>
                  <a:srgbClr val="FF0000"/>
                </a:solidFill>
                <a:latin typeface="Consolas"/>
              </a:rPr>
              <a:t>buffercache</a:t>
            </a:r>
            <a:r>
              <a:rPr lang="en-US" sz="700" dirty="0">
                <a:solidFill>
                  <a:srgbClr val="0000FF"/>
                </a:solidFill>
                <a:latin typeface="Consolas"/>
              </a:rPr>
              <a:t>&gt;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Statement </a:t>
            </a:r>
            <a:r>
              <a:rPr lang="en-US" sz="700" dirty="0" smtClean="0">
                <a:solidFill>
                  <a:srgbClr val="000000"/>
                </a:solidFill>
                <a:latin typeface="Consolas"/>
              </a:rPr>
              <a:t>"</a:t>
            </a:r>
            <a:r>
              <a:rPr lang="en-US" sz="700" dirty="0">
                <a:solidFill>
                  <a:srgbClr val="0000FF"/>
                </a:solidFill>
                <a:latin typeface="Consolas"/>
              </a:rPr>
              <a:t>SELECT</a:t>
            </a:r>
            <a:r>
              <a:rPr lang="en-US" sz="700" dirty="0">
                <a:solidFill>
                  <a:srgbClr val="000000"/>
                </a:solidFill>
                <a:latin typeface="Consolas"/>
              </a:rPr>
              <a:t> </a:t>
            </a:r>
            <a:r>
              <a:rPr lang="en-US" sz="700" dirty="0">
                <a:solidFill>
                  <a:srgbClr val="FF00FF"/>
                </a:solidFill>
                <a:latin typeface="Consolas"/>
              </a:rPr>
              <a:t>CASE</a:t>
            </a:r>
            <a:r>
              <a:rPr lang="en-US" sz="700" dirty="0">
                <a:solidFill>
                  <a:srgbClr val="000000"/>
                </a:solidFill>
                <a:latin typeface="Consolas"/>
              </a:rPr>
              <a:t> </a:t>
            </a:r>
            <a:r>
              <a:rPr lang="en-US" sz="700" dirty="0" err="1">
                <a:solidFill>
                  <a:srgbClr val="000000"/>
                </a:solidFill>
                <a:latin typeface="Consolas"/>
              </a:rPr>
              <a:t>pg_buffercache.usagecount</a:t>
            </a:r>
            <a:r>
              <a:rPr lang="en-US" sz="700" dirty="0">
                <a:solidFill>
                  <a:srgbClr val="000000"/>
                </a:solidFill>
                <a:latin typeface="Consolas"/>
              </a:rPr>
              <a:t> </a:t>
            </a:r>
            <a:br>
              <a:rPr lang="en-US" sz="700" dirty="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WHEN</a:t>
            </a:r>
            <a:r>
              <a:rPr lang="en-US" sz="700" dirty="0" smtClean="0">
                <a:solidFill>
                  <a:srgbClr val="000000"/>
                </a:solidFill>
                <a:latin typeface="Consolas"/>
              </a:rPr>
              <a:t> </a:t>
            </a:r>
            <a:r>
              <a:rPr lang="en-US" sz="700" b="1" dirty="0">
                <a:solidFill>
                  <a:srgbClr val="800000"/>
                </a:solidFill>
                <a:latin typeface="Consolas"/>
              </a:rPr>
              <a:t>0</a:t>
            </a:r>
            <a:r>
              <a:rPr lang="en-US" sz="700" dirty="0">
                <a:solidFill>
                  <a:srgbClr val="000000"/>
                </a:solidFill>
                <a:latin typeface="Consolas"/>
              </a:rPr>
              <a:t> </a:t>
            </a:r>
            <a:r>
              <a:rPr lang="en-US" sz="700" dirty="0">
                <a:solidFill>
                  <a:srgbClr val="0000FF"/>
                </a:solidFill>
                <a:latin typeface="Consolas"/>
              </a:rPr>
              <a:t>THEN</a:t>
            </a:r>
            <a:r>
              <a:rPr lang="en-US" sz="700" dirty="0">
                <a:solidFill>
                  <a:srgbClr val="000000"/>
                </a:solidFill>
                <a:latin typeface="Consolas"/>
              </a:rPr>
              <a:t> </a:t>
            </a:r>
            <a:r>
              <a:rPr lang="en-US" sz="700" dirty="0">
                <a:solidFill>
                  <a:srgbClr val="FF0000"/>
                </a:solidFill>
                <a:latin typeface="Consolas"/>
              </a:rPr>
              <a:t>'Just Read - Least Used'</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WHEN</a:t>
            </a:r>
            <a:r>
              <a:rPr lang="en-US" sz="700" dirty="0" smtClean="0">
                <a:solidFill>
                  <a:srgbClr val="000000"/>
                </a:solidFill>
                <a:latin typeface="Consolas"/>
              </a:rPr>
              <a:t> </a:t>
            </a:r>
            <a:r>
              <a:rPr lang="en-US" sz="700" b="1" dirty="0">
                <a:solidFill>
                  <a:srgbClr val="800000"/>
                </a:solidFill>
                <a:latin typeface="Consolas"/>
              </a:rPr>
              <a:t>1</a:t>
            </a:r>
            <a:r>
              <a:rPr lang="en-US" sz="700" dirty="0">
                <a:solidFill>
                  <a:srgbClr val="000000"/>
                </a:solidFill>
                <a:latin typeface="Consolas"/>
              </a:rPr>
              <a:t> </a:t>
            </a:r>
            <a:r>
              <a:rPr lang="en-US" sz="700" dirty="0">
                <a:solidFill>
                  <a:srgbClr val="0000FF"/>
                </a:solidFill>
                <a:latin typeface="Consolas"/>
              </a:rPr>
              <a:t>THEN</a:t>
            </a:r>
            <a:r>
              <a:rPr lang="en-US" sz="700" dirty="0">
                <a:solidFill>
                  <a:srgbClr val="000000"/>
                </a:solidFill>
                <a:latin typeface="Consolas"/>
              </a:rPr>
              <a:t> </a:t>
            </a:r>
            <a:r>
              <a:rPr lang="en-US" sz="700" dirty="0">
                <a:solidFill>
                  <a:srgbClr val="FF0000"/>
                </a:solidFill>
                <a:latin typeface="Consolas"/>
              </a:rPr>
              <a:t>'Low Usage'</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WHEN</a:t>
            </a:r>
            <a:r>
              <a:rPr lang="en-US" sz="700" dirty="0" smtClean="0">
                <a:solidFill>
                  <a:srgbClr val="000000"/>
                </a:solidFill>
                <a:latin typeface="Consolas"/>
              </a:rPr>
              <a:t> </a:t>
            </a:r>
            <a:r>
              <a:rPr lang="en-US" sz="700" b="1" dirty="0">
                <a:solidFill>
                  <a:srgbClr val="800000"/>
                </a:solidFill>
                <a:latin typeface="Consolas"/>
              </a:rPr>
              <a:t>2</a:t>
            </a:r>
            <a:r>
              <a:rPr lang="en-US" sz="700" dirty="0">
                <a:solidFill>
                  <a:srgbClr val="000000"/>
                </a:solidFill>
                <a:latin typeface="Consolas"/>
              </a:rPr>
              <a:t> </a:t>
            </a:r>
            <a:r>
              <a:rPr lang="en-US" sz="700" dirty="0">
                <a:solidFill>
                  <a:srgbClr val="0000FF"/>
                </a:solidFill>
                <a:latin typeface="Consolas"/>
              </a:rPr>
              <a:t>THEN</a:t>
            </a:r>
            <a:r>
              <a:rPr lang="en-US" sz="700" dirty="0">
                <a:solidFill>
                  <a:srgbClr val="000000"/>
                </a:solidFill>
                <a:latin typeface="Consolas"/>
              </a:rPr>
              <a:t> </a:t>
            </a:r>
            <a:r>
              <a:rPr lang="en-US" sz="700" dirty="0">
                <a:solidFill>
                  <a:srgbClr val="FF0000"/>
                </a:solidFill>
                <a:latin typeface="Consolas"/>
              </a:rPr>
              <a:t>'Medium Low Usage'</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WHEN</a:t>
            </a:r>
            <a:r>
              <a:rPr lang="en-US" sz="700" dirty="0" smtClean="0">
                <a:solidFill>
                  <a:srgbClr val="000000"/>
                </a:solidFill>
                <a:latin typeface="Consolas"/>
              </a:rPr>
              <a:t> </a:t>
            </a:r>
            <a:r>
              <a:rPr lang="en-US" sz="700" b="1" dirty="0">
                <a:solidFill>
                  <a:srgbClr val="800000"/>
                </a:solidFill>
                <a:latin typeface="Consolas"/>
              </a:rPr>
              <a:t>3</a:t>
            </a:r>
            <a:r>
              <a:rPr lang="en-US" sz="700" dirty="0">
                <a:solidFill>
                  <a:srgbClr val="000000"/>
                </a:solidFill>
                <a:latin typeface="Consolas"/>
              </a:rPr>
              <a:t> </a:t>
            </a:r>
            <a:r>
              <a:rPr lang="en-US" sz="700" dirty="0">
                <a:solidFill>
                  <a:srgbClr val="0000FF"/>
                </a:solidFill>
                <a:latin typeface="Consolas"/>
              </a:rPr>
              <a:t>THEN</a:t>
            </a:r>
            <a:r>
              <a:rPr lang="en-US" sz="700" dirty="0">
                <a:solidFill>
                  <a:srgbClr val="000000"/>
                </a:solidFill>
                <a:latin typeface="Consolas"/>
              </a:rPr>
              <a:t> </a:t>
            </a:r>
            <a:r>
              <a:rPr lang="en-US" sz="700" dirty="0">
                <a:solidFill>
                  <a:srgbClr val="FF0000"/>
                </a:solidFill>
                <a:latin typeface="Consolas"/>
              </a:rPr>
              <a:t>'Medium High Usage'</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WHEN</a:t>
            </a:r>
            <a:r>
              <a:rPr lang="en-US" sz="700" dirty="0" smtClean="0">
                <a:solidFill>
                  <a:srgbClr val="000000"/>
                </a:solidFill>
                <a:latin typeface="Consolas"/>
              </a:rPr>
              <a:t> </a:t>
            </a:r>
            <a:r>
              <a:rPr lang="en-US" sz="700" b="1" dirty="0">
                <a:solidFill>
                  <a:srgbClr val="800000"/>
                </a:solidFill>
                <a:latin typeface="Consolas"/>
              </a:rPr>
              <a:t>4</a:t>
            </a:r>
            <a:r>
              <a:rPr lang="en-US" sz="700" dirty="0">
                <a:solidFill>
                  <a:srgbClr val="000000"/>
                </a:solidFill>
                <a:latin typeface="Consolas"/>
              </a:rPr>
              <a:t> </a:t>
            </a:r>
            <a:r>
              <a:rPr lang="en-US" sz="700" dirty="0">
                <a:solidFill>
                  <a:srgbClr val="0000FF"/>
                </a:solidFill>
                <a:latin typeface="Consolas"/>
              </a:rPr>
              <a:t>THEN</a:t>
            </a:r>
            <a:r>
              <a:rPr lang="en-US" sz="700" dirty="0">
                <a:solidFill>
                  <a:srgbClr val="000000"/>
                </a:solidFill>
                <a:latin typeface="Consolas"/>
              </a:rPr>
              <a:t> </a:t>
            </a:r>
            <a:r>
              <a:rPr lang="en-US" sz="700" dirty="0">
                <a:solidFill>
                  <a:srgbClr val="FF0000"/>
                </a:solidFill>
                <a:latin typeface="Consolas"/>
              </a:rPr>
              <a:t>'High Usage'</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WHEN</a:t>
            </a:r>
            <a:r>
              <a:rPr lang="en-US" sz="700" dirty="0" smtClean="0">
                <a:solidFill>
                  <a:srgbClr val="000000"/>
                </a:solidFill>
                <a:latin typeface="Consolas"/>
              </a:rPr>
              <a:t> </a:t>
            </a:r>
            <a:r>
              <a:rPr lang="en-US" sz="700" b="1" dirty="0">
                <a:solidFill>
                  <a:srgbClr val="800000"/>
                </a:solidFill>
                <a:latin typeface="Consolas"/>
              </a:rPr>
              <a:t>5</a:t>
            </a:r>
            <a:r>
              <a:rPr lang="en-US" sz="700" dirty="0">
                <a:solidFill>
                  <a:srgbClr val="000000"/>
                </a:solidFill>
                <a:latin typeface="Consolas"/>
              </a:rPr>
              <a:t> </a:t>
            </a:r>
            <a:r>
              <a:rPr lang="en-US" sz="700" dirty="0">
                <a:solidFill>
                  <a:srgbClr val="0000FF"/>
                </a:solidFill>
                <a:latin typeface="Consolas"/>
              </a:rPr>
              <a:t>THEN</a:t>
            </a:r>
            <a:r>
              <a:rPr lang="en-US" sz="700" dirty="0">
                <a:solidFill>
                  <a:srgbClr val="000000"/>
                </a:solidFill>
                <a:latin typeface="Consolas"/>
              </a:rPr>
              <a:t> </a:t>
            </a:r>
            <a:r>
              <a:rPr lang="en-US" sz="700" dirty="0">
                <a:solidFill>
                  <a:srgbClr val="FF0000"/>
                </a:solidFill>
                <a:latin typeface="Consolas"/>
              </a:rPr>
              <a:t>'Heavily Used'</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ELSE</a:t>
            </a:r>
            <a:r>
              <a:rPr lang="en-US" sz="700" dirty="0" smtClean="0">
                <a:solidFill>
                  <a:srgbClr val="000000"/>
                </a:solidFill>
                <a:latin typeface="Consolas"/>
              </a:rPr>
              <a:t> </a:t>
            </a:r>
            <a:r>
              <a:rPr lang="en-US" sz="700" dirty="0">
                <a:solidFill>
                  <a:srgbClr val="FF0000"/>
                </a:solidFill>
                <a:latin typeface="Consolas"/>
              </a:rPr>
              <a:t>'Unused'</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END</a:t>
            </a:r>
            <a:r>
              <a:rPr lang="en-US" sz="700" dirty="0" smtClean="0">
                <a:solidFill>
                  <a:srgbClr val="000000"/>
                </a:solidFill>
                <a:latin typeface="Consolas"/>
              </a:rPr>
              <a:t> </a:t>
            </a:r>
            <a:r>
              <a:rPr lang="en-US" sz="700" dirty="0">
                <a:solidFill>
                  <a:srgbClr val="0000FF"/>
                </a:solidFill>
                <a:latin typeface="Consolas"/>
              </a:rPr>
              <a:t>AS</a:t>
            </a:r>
            <a:r>
              <a:rPr lang="en-US" sz="700" dirty="0">
                <a:solidFill>
                  <a:srgbClr val="000000"/>
                </a:solidFill>
                <a:latin typeface="Consolas"/>
              </a:rPr>
              <a:t> usage, </a:t>
            </a:r>
            <a:br>
              <a:rPr lang="en-US" sz="700" dirty="0">
                <a:solidFill>
                  <a:srgbClr val="000000"/>
                </a:solidFill>
                <a:latin typeface="Consolas"/>
              </a:rPr>
            </a:br>
            <a:r>
              <a:rPr lang="en-US" sz="700" dirty="0">
                <a:solidFill>
                  <a:srgbClr val="000000"/>
                </a:solidFill>
                <a:latin typeface="Consolas"/>
              </a:rPr>
              <a:t>         </a:t>
            </a:r>
            <a:r>
              <a:rPr lang="en-US" sz="700" dirty="0">
                <a:solidFill>
                  <a:srgbClr val="FF00FF"/>
                </a:solidFill>
                <a:latin typeface="Consolas"/>
              </a:rPr>
              <a:t>CASE</a:t>
            </a:r>
            <a:r>
              <a:rPr lang="en-US" sz="700" dirty="0">
                <a:solidFill>
                  <a:srgbClr val="000000"/>
                </a:solidFill>
                <a:latin typeface="Consolas"/>
              </a:rPr>
              <a:t> </a:t>
            </a:r>
            <a:r>
              <a:rPr lang="en-US" sz="700" dirty="0" err="1">
                <a:solidFill>
                  <a:srgbClr val="000000"/>
                </a:solidFill>
                <a:latin typeface="Consolas"/>
              </a:rPr>
              <a:t>pg_buffercache.isdirty</a:t>
            </a:r>
            <a:r>
              <a:rPr lang="en-US" sz="700" dirty="0">
                <a:solidFill>
                  <a:srgbClr val="000000"/>
                </a:solidFill>
                <a:latin typeface="Consolas"/>
              </a:rPr>
              <a:t> </a:t>
            </a:r>
            <a:br>
              <a:rPr lang="en-US" sz="700" dirty="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WHEN</a:t>
            </a:r>
            <a:r>
              <a:rPr lang="en-US" sz="700" dirty="0" smtClean="0">
                <a:solidFill>
                  <a:srgbClr val="000000"/>
                </a:solidFill>
                <a:latin typeface="Consolas"/>
              </a:rPr>
              <a:t> </a:t>
            </a:r>
            <a:r>
              <a:rPr lang="en-US" sz="700" dirty="0">
                <a:solidFill>
                  <a:srgbClr val="000000"/>
                </a:solidFill>
                <a:latin typeface="Consolas"/>
              </a:rPr>
              <a:t>TRUE </a:t>
            </a:r>
            <a:r>
              <a:rPr lang="en-US" sz="700" dirty="0">
                <a:solidFill>
                  <a:srgbClr val="0000FF"/>
                </a:solidFill>
                <a:latin typeface="Consolas"/>
              </a:rPr>
              <a:t>THEN</a:t>
            </a:r>
            <a:r>
              <a:rPr lang="en-US" sz="700" dirty="0">
                <a:solidFill>
                  <a:srgbClr val="000000"/>
                </a:solidFill>
                <a:latin typeface="Consolas"/>
              </a:rPr>
              <a:t> </a:t>
            </a:r>
            <a:r>
              <a:rPr lang="en-US" sz="700" dirty="0">
                <a:solidFill>
                  <a:srgbClr val="FF0000"/>
                </a:solidFill>
                <a:latin typeface="Consolas"/>
              </a:rPr>
              <a:t>'WAL Only'</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ELSE</a:t>
            </a:r>
            <a:r>
              <a:rPr lang="en-US" sz="700" dirty="0" smtClean="0">
                <a:solidFill>
                  <a:srgbClr val="000000"/>
                </a:solidFill>
                <a:latin typeface="Consolas"/>
              </a:rPr>
              <a:t> </a:t>
            </a:r>
            <a:r>
              <a:rPr lang="en-US" sz="700" dirty="0">
                <a:solidFill>
                  <a:srgbClr val="FF0000"/>
                </a:solidFill>
                <a:latin typeface="Consolas"/>
              </a:rPr>
              <a:t>'Normal'</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END</a:t>
            </a:r>
            <a:r>
              <a:rPr lang="en-US" sz="700" dirty="0" smtClean="0">
                <a:solidFill>
                  <a:srgbClr val="000000"/>
                </a:solidFill>
                <a:latin typeface="Consolas"/>
              </a:rPr>
              <a:t> </a:t>
            </a:r>
            <a:r>
              <a:rPr lang="en-US" sz="700" dirty="0">
                <a:solidFill>
                  <a:srgbClr val="0000FF"/>
                </a:solidFill>
                <a:latin typeface="Consolas"/>
              </a:rPr>
              <a:t>AS</a:t>
            </a:r>
            <a:r>
              <a:rPr lang="en-US" sz="700" dirty="0">
                <a:solidFill>
                  <a:srgbClr val="000000"/>
                </a:solidFill>
                <a:latin typeface="Consolas"/>
              </a:rPr>
              <a:t> written, </a:t>
            </a:r>
            <a:br>
              <a:rPr lang="en-US" sz="700" dirty="0">
                <a:solidFill>
                  <a:srgbClr val="000000"/>
                </a:solidFill>
                <a:latin typeface="Consolas"/>
              </a:rPr>
            </a:br>
            <a:r>
              <a:rPr lang="en-US" sz="700" dirty="0">
                <a:solidFill>
                  <a:srgbClr val="000000"/>
                </a:solidFill>
                <a:latin typeface="Consolas"/>
              </a:rPr>
              <a:t>         </a:t>
            </a:r>
            <a:r>
              <a:rPr lang="en-US" sz="700" dirty="0">
                <a:solidFill>
                  <a:srgbClr val="FF00FF"/>
                </a:solidFill>
                <a:latin typeface="Consolas"/>
              </a:rPr>
              <a:t>count</a:t>
            </a:r>
            <a:r>
              <a:rPr lang="en-US" sz="700" dirty="0">
                <a:solidFill>
                  <a:srgbClr val="000000"/>
                </a:solidFill>
                <a:latin typeface="Consolas"/>
              </a:rPr>
              <a:t>(</a:t>
            </a:r>
            <a:r>
              <a:rPr lang="en-US" sz="700" dirty="0">
                <a:solidFill>
                  <a:srgbClr val="808080"/>
                </a:solidFill>
                <a:latin typeface="Consolas"/>
              </a:rPr>
              <a:t>*</a:t>
            </a:r>
            <a:r>
              <a:rPr lang="en-US" sz="700" dirty="0">
                <a:solidFill>
                  <a:srgbClr val="000000"/>
                </a:solidFill>
                <a:latin typeface="Consolas"/>
              </a:rPr>
              <a:t>) </a:t>
            </a:r>
            <a:r>
              <a:rPr lang="en-US" sz="700" dirty="0" smtClean="0">
                <a:solidFill>
                  <a:srgbClr val="808080"/>
                </a:solidFill>
                <a:latin typeface="Consolas"/>
              </a:rPr>
              <a:t>*</a:t>
            </a:r>
            <a:r>
              <a:rPr lang="en-US" sz="700" dirty="0" smtClean="0">
                <a:solidFill>
                  <a:srgbClr val="000000"/>
                </a:solidFill>
                <a:latin typeface="Consolas"/>
              </a:rPr>
              <a:t>((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0000FF"/>
                </a:solidFill>
                <a:latin typeface="Consolas"/>
              </a:rPr>
              <a:t>SELECT</a:t>
            </a:r>
            <a:r>
              <a:rPr lang="en-US" sz="700" dirty="0" smtClean="0">
                <a:solidFill>
                  <a:srgbClr val="000000"/>
                </a:solidFill>
                <a:latin typeface="Consolas"/>
              </a:rPr>
              <a:t> </a:t>
            </a:r>
            <a:r>
              <a:rPr lang="en-US" sz="700" dirty="0" err="1">
                <a:solidFill>
                  <a:srgbClr val="000000"/>
                </a:solidFill>
                <a:latin typeface="Consolas"/>
              </a:rPr>
              <a:t>pg_settings.setting</a:t>
            </a:r>
            <a:r>
              <a:rPr lang="en-US" sz="700" dirty="0">
                <a:solidFill>
                  <a:srgbClr val="000000"/>
                </a:solidFill>
                <a:latin typeface="Consolas"/>
              </a:rPr>
              <a:t>::</a:t>
            </a:r>
            <a:r>
              <a:rPr lang="en-US" sz="700" dirty="0" err="1">
                <a:solidFill>
                  <a:srgbClr val="0000FF"/>
                </a:solidFill>
                <a:latin typeface="Consolas"/>
              </a:rPr>
              <a:t>bigint</a:t>
            </a:r>
            <a:r>
              <a:rPr lang="en-US" sz="700" dirty="0">
                <a:solidFill>
                  <a:srgbClr val="000000"/>
                </a:solidFill>
                <a:latin typeface="Consolas"/>
              </a:rPr>
              <a:t> </a:t>
            </a:r>
            <a:r>
              <a:rPr lang="en-US" sz="700" dirty="0">
                <a:solidFill>
                  <a:srgbClr val="0000FF"/>
                </a:solidFill>
                <a:latin typeface="Consolas"/>
              </a:rPr>
              <a:t>AS</a:t>
            </a:r>
            <a:r>
              <a:rPr lang="en-US" sz="700" dirty="0">
                <a:solidFill>
                  <a:srgbClr val="000000"/>
                </a:solidFill>
                <a:latin typeface="Consolas"/>
              </a:rPr>
              <a:t> </a:t>
            </a:r>
            <a:r>
              <a:rPr lang="en-US" sz="700" dirty="0" smtClean="0">
                <a:solidFill>
                  <a:srgbClr val="000000"/>
                </a:solidFill>
                <a:latin typeface="Consolas"/>
              </a:rPr>
              <a:t> setting </a:t>
            </a:r>
            <a:r>
              <a:rPr lang="en-US" sz="700" dirty="0">
                <a:solidFill>
                  <a:srgbClr val="000000"/>
                </a:solidFill>
                <a:latin typeface="Consolas"/>
              </a:rPr>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FF"/>
                </a:solidFill>
                <a:latin typeface="Consolas"/>
              </a:rPr>
              <a:t>FROM</a:t>
            </a:r>
            <a:r>
              <a:rPr lang="en-US" sz="700" dirty="0" smtClean="0">
                <a:solidFill>
                  <a:srgbClr val="000000"/>
                </a:solidFill>
                <a:latin typeface="Consolas"/>
              </a:rPr>
              <a:t> </a:t>
            </a:r>
            <a:r>
              <a:rPr lang="en-US" sz="700" dirty="0" err="1">
                <a:solidFill>
                  <a:srgbClr val="000000"/>
                </a:solidFill>
                <a:latin typeface="Consolas"/>
              </a:rPr>
              <a:t>pg_settings</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FF"/>
                </a:solidFill>
                <a:latin typeface="Consolas"/>
              </a:rPr>
              <a:t>WHERE</a:t>
            </a:r>
            <a:r>
              <a:rPr lang="en-US" sz="700" dirty="0" smtClean="0">
                <a:solidFill>
                  <a:srgbClr val="000000"/>
                </a:solidFill>
                <a:latin typeface="Consolas"/>
              </a:rPr>
              <a:t> </a:t>
            </a:r>
            <a:r>
              <a:rPr lang="en-US" sz="700" dirty="0">
                <a:solidFill>
                  <a:srgbClr val="000000"/>
                </a:solidFill>
                <a:latin typeface="Consolas"/>
              </a:rPr>
              <a:t>pg_settings.name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a:t>
            </a:r>
            <a:r>
              <a:rPr lang="en-US" sz="700" dirty="0" err="1">
                <a:solidFill>
                  <a:srgbClr val="FF0000"/>
                </a:solidFill>
                <a:latin typeface="Consolas"/>
              </a:rPr>
              <a:t>block_size</a:t>
            </a:r>
            <a:r>
              <a:rPr lang="en-US" sz="700" dirty="0">
                <a:solidFill>
                  <a:srgbClr val="FF0000"/>
                </a:solidFill>
                <a:latin typeface="Consolas"/>
              </a:rPr>
              <a:t>'</a:t>
            </a:r>
            <a:r>
              <a:rPr lang="en-US" sz="700" dirty="0">
                <a:solidFill>
                  <a:srgbClr val="000000"/>
                </a:solidFill>
                <a:latin typeface="Consolas"/>
              </a:rPr>
              <a:t>::</a:t>
            </a:r>
            <a:r>
              <a:rPr lang="en-US" sz="700" dirty="0">
                <a:solidFill>
                  <a:srgbClr val="0000FF"/>
                </a:solidFill>
                <a:latin typeface="Consolas"/>
              </a:rPr>
              <a:t>text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 </a:t>
            </a:r>
            <a:r>
              <a:rPr lang="en-US" sz="700" dirty="0">
                <a:solidFill>
                  <a:srgbClr val="0000FF"/>
                </a:solidFill>
                <a:latin typeface="Consolas"/>
              </a:rPr>
              <a:t>AS</a:t>
            </a:r>
            <a:r>
              <a:rPr lang="en-US" sz="700" dirty="0">
                <a:solidFill>
                  <a:srgbClr val="000000"/>
                </a:solidFill>
                <a:latin typeface="Consolas"/>
              </a:rPr>
              <a:t> size </a:t>
            </a:r>
            <a:br>
              <a:rPr lang="en-US" sz="700" dirty="0">
                <a:solidFill>
                  <a:srgbClr val="000000"/>
                </a:solidFill>
                <a:latin typeface="Consolas"/>
              </a:rPr>
            </a:br>
            <a:r>
              <a:rPr lang="en-US" sz="700" dirty="0" smtClean="0">
                <a:solidFill>
                  <a:srgbClr val="000000"/>
                </a:solidFill>
                <a:latin typeface="Consolas"/>
              </a:rPr>
              <a:t>    </a:t>
            </a:r>
            <a:r>
              <a:rPr lang="en-US" sz="700" dirty="0">
                <a:solidFill>
                  <a:srgbClr val="000000"/>
                </a:solidFill>
                <a:latin typeface="Consolas"/>
              </a:rPr>
              <a:t> </a:t>
            </a:r>
            <a:r>
              <a:rPr lang="en-US" sz="700" dirty="0">
                <a:solidFill>
                  <a:srgbClr val="0000FF"/>
                </a:solidFill>
                <a:latin typeface="Consolas"/>
              </a:rPr>
              <a:t>FROM</a:t>
            </a:r>
            <a:r>
              <a:rPr lang="en-US" sz="700" dirty="0">
                <a:solidFill>
                  <a:srgbClr val="000000"/>
                </a:solidFill>
                <a:latin typeface="Consolas"/>
              </a:rPr>
              <a:t> </a:t>
            </a:r>
            <a:r>
              <a:rPr lang="en-US" sz="700" dirty="0" err="1">
                <a:solidFill>
                  <a:srgbClr val="000000"/>
                </a:solidFill>
                <a:latin typeface="Consolas"/>
              </a:rPr>
              <a:t>pg_buffercache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00"/>
                </a:solidFill>
                <a:latin typeface="Consolas"/>
              </a:rPr>
              <a:t>   </a:t>
            </a:r>
            <a:r>
              <a:rPr lang="en-US" sz="700" dirty="0" smtClean="0">
                <a:solidFill>
                  <a:srgbClr val="0000FF"/>
                </a:solidFill>
                <a:latin typeface="Consolas"/>
              </a:rPr>
              <a:t>GROUP</a:t>
            </a:r>
            <a:r>
              <a:rPr lang="en-US" sz="700" dirty="0" smtClean="0">
                <a:solidFill>
                  <a:srgbClr val="000000"/>
                </a:solidFill>
                <a:latin typeface="Consolas"/>
              </a:rPr>
              <a:t> </a:t>
            </a:r>
            <a:r>
              <a:rPr lang="en-US" sz="700" dirty="0">
                <a:solidFill>
                  <a:srgbClr val="0000FF"/>
                </a:solidFill>
                <a:latin typeface="Consolas"/>
              </a:rPr>
              <a:t>BY</a:t>
            </a:r>
            <a:r>
              <a:rPr lang="en-US" sz="700" dirty="0">
                <a:solidFill>
                  <a:srgbClr val="000000"/>
                </a:solidFill>
                <a:latin typeface="Consolas"/>
              </a:rPr>
              <a:t> </a:t>
            </a:r>
            <a:r>
              <a:rPr lang="en-US" sz="700" dirty="0" err="1">
                <a:solidFill>
                  <a:srgbClr val="000000"/>
                </a:solidFill>
                <a:latin typeface="Consolas"/>
              </a:rPr>
              <a:t>pg_buffercache.usagecount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00"/>
                </a:solidFill>
                <a:latin typeface="Consolas"/>
              </a:rPr>
              <a:t>   </a:t>
            </a:r>
            <a:r>
              <a:rPr lang="en-US" sz="700" dirty="0">
                <a:solidFill>
                  <a:srgbClr val="000000"/>
                </a:solidFill>
                <a:latin typeface="Consolas"/>
              </a:rPr>
              <a:t>      </a:t>
            </a:r>
            <a:r>
              <a:rPr lang="en-US" sz="700" dirty="0" err="1">
                <a:solidFill>
                  <a:srgbClr val="000000"/>
                </a:solidFill>
                <a:latin typeface="Consolas"/>
              </a:rPr>
              <a:t>pg_buffercache.isdirty</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00"/>
                </a:solidFill>
                <a:latin typeface="Consolas"/>
              </a:rPr>
              <a:t>   </a:t>
            </a:r>
            <a:r>
              <a:rPr lang="en-US" sz="700" dirty="0" smtClean="0">
                <a:solidFill>
                  <a:srgbClr val="0000FF"/>
                </a:solidFill>
                <a:latin typeface="Consolas"/>
              </a:rPr>
              <a:t>ORDER</a:t>
            </a:r>
            <a:r>
              <a:rPr lang="en-US" sz="700" dirty="0" smtClean="0">
                <a:solidFill>
                  <a:srgbClr val="000000"/>
                </a:solidFill>
                <a:latin typeface="Consolas"/>
              </a:rPr>
              <a:t> </a:t>
            </a:r>
            <a:r>
              <a:rPr lang="en-US" sz="700" dirty="0">
                <a:solidFill>
                  <a:srgbClr val="0000FF"/>
                </a:solidFill>
                <a:latin typeface="Consolas"/>
              </a:rPr>
              <a:t>BY</a:t>
            </a:r>
            <a:r>
              <a:rPr lang="en-US" sz="700" dirty="0">
                <a:solidFill>
                  <a:srgbClr val="000000"/>
                </a:solidFill>
                <a:latin typeface="Consolas"/>
              </a:rPr>
              <a:t> </a:t>
            </a:r>
            <a:r>
              <a:rPr lang="en-US" sz="700" dirty="0" err="1">
                <a:solidFill>
                  <a:srgbClr val="000000"/>
                </a:solidFill>
                <a:latin typeface="Consolas"/>
              </a:rPr>
              <a:t>pg_buffercache.isdirty</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00"/>
                </a:solidFill>
                <a:latin typeface="Consolas"/>
              </a:rPr>
              <a:t>   </a:t>
            </a:r>
            <a:r>
              <a:rPr lang="en-US" sz="700" dirty="0">
                <a:solidFill>
                  <a:srgbClr val="000000"/>
                </a:solidFill>
                <a:latin typeface="Consolas"/>
              </a:rPr>
              <a:t>      </a:t>
            </a:r>
            <a:r>
              <a:rPr lang="en-US" sz="700" dirty="0" err="1">
                <a:solidFill>
                  <a:srgbClr val="000000"/>
                </a:solidFill>
                <a:latin typeface="Consolas"/>
              </a:rPr>
              <a:t>pg_buffercache.usagecount</a:t>
            </a:r>
            <a:r>
              <a:rPr lang="en-US" sz="700" dirty="0" smtClean="0">
                <a:solidFill>
                  <a:srgbClr val="000000"/>
                </a:solidFill>
                <a:latin typeface="Consolas"/>
              </a:rPr>
              <a:t>;" </a:t>
            </a:r>
            <a:r>
              <a:rPr lang="en-US" sz="700" dirty="0">
                <a:solidFill>
                  <a:srgbClr val="000000"/>
                </a:solidFill>
                <a:latin typeface="Consolas"/>
              </a:rPr>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&lt;</a:t>
            </a:r>
            <a:r>
              <a:rPr lang="en-US" sz="700" dirty="0">
                <a:solidFill>
                  <a:srgbClr val="800000"/>
                </a:solidFill>
                <a:latin typeface="Consolas"/>
              </a:rPr>
              <a:t>Result</a:t>
            </a:r>
            <a:r>
              <a:rPr lang="en-US" sz="700" dirty="0">
                <a:solidFill>
                  <a:srgbClr val="0000FF"/>
                </a:solidFill>
                <a:latin typeface="Consolas"/>
              </a:rPr>
              <a:t>&gt;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Type </a:t>
            </a:r>
            <a:r>
              <a:rPr lang="en-US" sz="700" dirty="0" err="1">
                <a:solidFill>
                  <a:srgbClr val="000000"/>
                </a:solidFill>
                <a:latin typeface="Consolas"/>
              </a:rPr>
              <a:t>pg_buffercache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err="1">
                <a:solidFill>
                  <a:srgbClr val="000000"/>
                </a:solidFill>
                <a:latin typeface="Consolas"/>
              </a:rPr>
              <a:t>InstancesFrom</a:t>
            </a:r>
            <a:r>
              <a:rPr lang="en-US" sz="700" dirty="0">
                <a:solidFill>
                  <a:srgbClr val="000000"/>
                </a:solidFill>
                <a:latin typeface="Consolas"/>
              </a:rPr>
              <a:t> "usage", "written" </a:t>
            </a:r>
            <a:br>
              <a:rPr lang="en-US" sz="700" dirty="0">
                <a:solidFill>
                  <a:srgbClr val="000000"/>
                </a:solidFill>
                <a:latin typeface="Consolas"/>
              </a:rPr>
            </a:br>
            <a:r>
              <a:rPr lang="en-US" sz="700" dirty="0">
                <a:solidFill>
                  <a:srgbClr val="000000"/>
                </a:solidFill>
                <a:latin typeface="Consolas"/>
              </a:rPr>
              <a:t>      </a:t>
            </a:r>
            <a:r>
              <a:rPr lang="en-US" sz="700" dirty="0" err="1">
                <a:solidFill>
                  <a:srgbClr val="000000"/>
                </a:solidFill>
                <a:latin typeface="Consolas"/>
              </a:rPr>
              <a:t>ValuesFrom</a:t>
            </a:r>
            <a:r>
              <a:rPr lang="en-US" sz="700" dirty="0">
                <a:solidFill>
                  <a:srgbClr val="000000"/>
                </a:solidFill>
                <a:latin typeface="Consolas"/>
              </a:rPr>
              <a:t> size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&lt;/</a:t>
            </a:r>
            <a:r>
              <a:rPr lang="en-US" sz="700" dirty="0">
                <a:solidFill>
                  <a:srgbClr val="800000"/>
                </a:solidFill>
                <a:latin typeface="Consolas"/>
              </a:rPr>
              <a:t>Result</a:t>
            </a:r>
            <a:r>
              <a:rPr lang="en-US" sz="700" dirty="0">
                <a:solidFill>
                  <a:srgbClr val="0000FF"/>
                </a:solidFill>
                <a:latin typeface="Consolas"/>
              </a:rPr>
              <a:t>&gt;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&lt;/</a:t>
            </a:r>
            <a:r>
              <a:rPr lang="en-US" sz="700" dirty="0">
                <a:solidFill>
                  <a:srgbClr val="800000"/>
                </a:solidFill>
                <a:latin typeface="Consolas"/>
              </a:rPr>
              <a:t>Query</a:t>
            </a:r>
            <a:r>
              <a:rPr lang="en-US" sz="700" dirty="0" smtClean="0">
                <a:solidFill>
                  <a:srgbClr val="0000FF"/>
                </a:solidFill>
                <a:latin typeface="Consolas"/>
              </a:rPr>
              <a:t>&gt;</a:t>
            </a:r>
            <a:endParaRPr lang="en-US" sz="7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63</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1880752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Shared Buffer Cache</a:t>
            </a:r>
            <a:endParaRPr lang="en-US" dirty="0"/>
          </a:p>
        </p:txBody>
      </p:sp>
      <p:sp>
        <p:nvSpPr>
          <p:cNvPr id="3" name="Content Placeholder 2"/>
          <p:cNvSpPr>
            <a:spLocks noGrp="1"/>
          </p:cNvSpPr>
          <p:nvPr>
            <p:ph sz="quarter" idx="13"/>
          </p:nvPr>
        </p:nvSpPr>
        <p:spPr>
          <a:xfrm>
            <a:off x="457200" y="1485900"/>
            <a:ext cx="4038600" cy="1847850"/>
          </a:xfrm>
        </p:spPr>
        <p:txBody>
          <a:bodyPr>
            <a:normAutofit fontScale="85000" lnSpcReduction="20000"/>
          </a:bodyPr>
          <a:lstStyle/>
          <a:p>
            <a:r>
              <a:rPr lang="en-US" dirty="0" smtClean="0"/>
              <a:t>At this time we see that most of the data in the shared buffers is being heavily used.</a:t>
            </a:r>
          </a:p>
          <a:p>
            <a:r>
              <a:rPr lang="en-US" dirty="0" smtClean="0"/>
              <a:t>WAL Only means that the records have been inserted, updated, or deleted and in the WAL/</a:t>
            </a:r>
            <a:r>
              <a:rPr lang="en-US" dirty="0" err="1" smtClean="0"/>
              <a:t>xLog</a:t>
            </a:r>
            <a:r>
              <a:rPr lang="en-US" dirty="0" smtClean="0"/>
              <a:t> for not committed to the Tables yet.</a:t>
            </a:r>
            <a:endParaRPr lang="en-US" dirty="0"/>
          </a:p>
        </p:txBody>
      </p:sp>
      <p:sp>
        <p:nvSpPr>
          <p:cNvPr id="4" name="Content Placeholder 3"/>
          <p:cNvSpPr>
            <a:spLocks noGrp="1"/>
          </p:cNvSpPr>
          <p:nvPr>
            <p:ph sz="quarter" idx="14"/>
          </p:nvPr>
        </p:nvSpPr>
        <p:spPr>
          <a:xfrm>
            <a:off x="457200" y="3181350"/>
            <a:ext cx="4953000" cy="1562960"/>
          </a:xfrm>
        </p:spPr>
        <p:txBody>
          <a:bodyPr>
            <a:noAutofit/>
          </a:bodyPr>
          <a:lstStyle/>
          <a:p>
            <a:pPr marL="0" indent="0">
              <a:buNone/>
            </a:pPr>
            <a:r>
              <a:rPr lang="en-US" sz="500" dirty="0">
                <a:solidFill>
                  <a:srgbClr val="000000"/>
                </a:solidFill>
                <a:latin typeface="Consolas"/>
              </a:rPr>
              <a:t>[ </a:t>
            </a:r>
            <a:br>
              <a:rPr lang="en-US" sz="500" dirty="0">
                <a:solidFill>
                  <a:srgbClr val="000000"/>
                </a:solidFill>
                <a:latin typeface="Consolas"/>
              </a:rPr>
            </a:br>
            <a:r>
              <a:rPr lang="en-US" sz="500" dirty="0" smtClean="0">
                <a:solidFill>
                  <a:srgbClr val="000000"/>
                </a:solidFill>
                <a:latin typeface="Consolas"/>
              </a:rPr>
              <a:t>  { </a:t>
            </a:r>
            <a:r>
              <a:rPr lang="en-US" sz="500" dirty="0">
                <a:solidFill>
                  <a:srgbClr val="000000"/>
                </a:solidFill>
                <a:latin typeface="Consolas"/>
              </a:rPr>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"title"</a:t>
            </a:r>
            <a:r>
              <a:rPr lang="en-US" sz="500" dirty="0">
                <a:solidFill>
                  <a:srgbClr val="000000"/>
                </a:solidFill>
                <a:latin typeface="Consolas"/>
              </a:rPr>
              <a:t>: </a:t>
            </a:r>
            <a:r>
              <a:rPr lang="en-US" sz="500" dirty="0">
                <a:solidFill>
                  <a:srgbClr val="800000"/>
                </a:solidFill>
                <a:latin typeface="Consolas"/>
              </a:rPr>
              <a:t>"Buffer Cache"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hideLegend</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"false"</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t>
            </a:r>
            <a:r>
              <a:rPr lang="en-US" sz="500" dirty="0" err="1">
                <a:solidFill>
                  <a:srgbClr val="800000"/>
                </a:solidFill>
                <a:latin typeface="Consolas"/>
              </a:rPr>
              <a:t>areaMode</a:t>
            </a:r>
            <a:r>
              <a:rPr lang="en-US" sz="500" dirty="0">
                <a:solidFill>
                  <a:srgbClr val="800000"/>
                </a:solidFill>
                <a:latin typeface="Consolas"/>
              </a:rPr>
              <a:t>"</a:t>
            </a:r>
            <a:r>
              <a:rPr lang="en-US" sz="500" dirty="0">
                <a:solidFill>
                  <a:srgbClr val="000000"/>
                </a:solidFill>
                <a:latin typeface="Consolas"/>
              </a:rPr>
              <a:t>: </a:t>
            </a:r>
            <a:r>
              <a:rPr lang="en-US" sz="500" dirty="0">
                <a:solidFill>
                  <a:srgbClr val="800000"/>
                </a:solidFill>
                <a:latin typeface="Consolas"/>
              </a:rPr>
              <a:t>"stacked"</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"target"</a:t>
            </a: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"alias(servers.virtual.db-a.postgresql-db-a.pg_buffercache-Unused-Normal,\"</a:t>
            </a:r>
            <a:r>
              <a:rPr lang="en-US" sz="500" dirty="0">
                <a:solidFill>
                  <a:srgbClr val="000000"/>
                </a:solidFill>
                <a:latin typeface="Consolas"/>
              </a:rPr>
              <a:t>Unused\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"alias(servers.virtual.db-a.postgresql-db-a.pg_buffercache-Just_Read_-_Least_Used-Normal,\"</a:t>
            </a:r>
            <a:r>
              <a:rPr lang="en-US" sz="500" dirty="0">
                <a:solidFill>
                  <a:srgbClr val="000000"/>
                </a:solidFill>
                <a:latin typeface="Consolas"/>
              </a:rPr>
              <a:t>Least Used\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"alias(servers.virtual.db-a.postgresql-db-a.pg_buffercache-Just_Read_-_Least_Used-WAL_Only,\"</a:t>
            </a:r>
            <a:r>
              <a:rPr lang="en-US" sz="500" dirty="0">
                <a:solidFill>
                  <a:srgbClr val="000000"/>
                </a:solidFill>
                <a:latin typeface="Consolas"/>
              </a:rPr>
              <a:t>Least Used - WAL Only\</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"alias(servers.virtual.db-a.postgresql-db-a.pg_buffercache-Low_Usage-Normal,\"</a:t>
            </a:r>
            <a:r>
              <a:rPr lang="en-US" sz="500" dirty="0">
                <a:solidFill>
                  <a:srgbClr val="000000"/>
                </a:solidFill>
                <a:latin typeface="Consolas"/>
              </a:rPr>
              <a:t>Low Usage\</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"alias(servers.virtual.db-a.postgresql-db-a.pg_buffercache-Low_Usage-WAL_Only,\"</a:t>
            </a:r>
            <a:r>
              <a:rPr lang="en-US" sz="500" dirty="0">
                <a:solidFill>
                  <a:srgbClr val="000000"/>
                </a:solidFill>
                <a:latin typeface="Consolas"/>
              </a:rPr>
              <a:t>Low Usage - WAL Only\</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"alias(servers.virtual.db-a.postgresql-db-a.pg_buffercache-Medium_Low_Usage-Normal,\"</a:t>
            </a:r>
            <a:r>
              <a:rPr lang="en-US" sz="500" dirty="0">
                <a:solidFill>
                  <a:srgbClr val="000000"/>
                </a:solidFill>
                <a:latin typeface="Consolas"/>
              </a:rPr>
              <a:t>Medium Low Usage\</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"alias(servers.virtual.db-a.postgresql-db-a.pg_buffercache-Medium_Low_Usage-WAL_Only,\"</a:t>
            </a:r>
            <a:r>
              <a:rPr lang="en-US" sz="500" dirty="0">
                <a:solidFill>
                  <a:srgbClr val="000000"/>
                </a:solidFill>
                <a:latin typeface="Consolas"/>
              </a:rPr>
              <a:t>Medium Low Usage - WAL Only\</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"alias(servers.virtual.db-a.postgresql-db-a.pg_buffercache-Medium_High_Usage-Normal,\"</a:t>
            </a:r>
            <a:r>
              <a:rPr lang="en-US" sz="500" dirty="0">
                <a:solidFill>
                  <a:srgbClr val="000000"/>
                </a:solidFill>
                <a:latin typeface="Consolas"/>
              </a:rPr>
              <a:t>Medium High Usage\</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"alias(servers.virtual.db-a.postgresql-db-a.pg_buffercache-Medium_High_Usage-WAL_Only,\"</a:t>
            </a:r>
            <a:r>
              <a:rPr lang="en-US" sz="500" dirty="0">
                <a:solidFill>
                  <a:srgbClr val="000000"/>
                </a:solidFill>
                <a:latin typeface="Consolas"/>
              </a:rPr>
              <a:t>Medium High Usage - WAL Only\</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"alias(servers.virtual.db-a.postgresql-db-a.pg_buffercache-High_Usage-Normal,\"</a:t>
            </a:r>
            <a:r>
              <a:rPr lang="en-US" sz="500" dirty="0">
                <a:solidFill>
                  <a:srgbClr val="000000"/>
                </a:solidFill>
                <a:latin typeface="Consolas"/>
              </a:rPr>
              <a:t>High Usage\</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"alias(servers.virtual.db-a.postgresql-db-a.pg_buffercache-High_Usage-WAL_Only,\"</a:t>
            </a:r>
            <a:r>
              <a:rPr lang="en-US" sz="500" dirty="0">
                <a:solidFill>
                  <a:srgbClr val="000000"/>
                </a:solidFill>
                <a:latin typeface="Consolas"/>
              </a:rPr>
              <a:t>High Usage - WAL Only\</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"alias(servers.virtual.db-a.postgresql-db-a.pg_buffercache-Heavily_Used-Normal,\"</a:t>
            </a:r>
            <a:r>
              <a:rPr lang="en-US" sz="500" dirty="0">
                <a:solidFill>
                  <a:srgbClr val="000000"/>
                </a:solidFill>
                <a:latin typeface="Consolas"/>
              </a:rPr>
              <a:t>Heavily Used\</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a:t>
            </a:r>
            <a:r>
              <a:rPr lang="en-US" sz="500" dirty="0">
                <a:solidFill>
                  <a:srgbClr val="800000"/>
                </a:solidFill>
                <a:latin typeface="Consolas"/>
              </a:rPr>
              <a:t>"alias(servers.virtual.db-a.postgresql-db-a.pg_buffercache-Heavily_Used-WAL_Only,\"</a:t>
            </a:r>
            <a:r>
              <a:rPr lang="en-US" sz="500" dirty="0">
                <a:solidFill>
                  <a:srgbClr val="000000"/>
                </a:solidFill>
                <a:latin typeface="Consolas"/>
              </a:rPr>
              <a:t>Heavily Used - WAL Only\</a:t>
            </a:r>
            <a:r>
              <a:rPr lang="en-US" sz="500" dirty="0">
                <a:solidFill>
                  <a:srgbClr val="800000"/>
                </a:solidFill>
                <a:latin typeface="Consolas"/>
              </a:rPr>
              <a:t>")"</a:t>
            </a:r>
            <a:r>
              <a:rPr lang="en-US" sz="500" dirty="0">
                <a:solidFill>
                  <a:srgbClr val="000000"/>
                </a:solidFill>
                <a:latin typeface="Consolas"/>
              </a:rPr>
              <a:t> </a:t>
            </a:r>
            <a:br>
              <a:rPr lang="en-US" sz="500" dirty="0">
                <a:solidFill>
                  <a:srgbClr val="000000"/>
                </a:solidFill>
                <a:latin typeface="Consolas"/>
              </a:rPr>
            </a:br>
            <a:r>
              <a:rPr lang="en-US" sz="500" dirty="0">
                <a:solidFill>
                  <a:srgbClr val="000000"/>
                </a:solidFill>
                <a:latin typeface="Consolas"/>
              </a:rPr>
              <a:t>    ] </a:t>
            </a:r>
            <a:br>
              <a:rPr lang="en-US" sz="500" dirty="0">
                <a:solidFill>
                  <a:srgbClr val="000000"/>
                </a:solidFill>
                <a:latin typeface="Consolas"/>
              </a:rPr>
            </a:br>
            <a:r>
              <a:rPr lang="en-US" sz="500" dirty="0">
                <a:solidFill>
                  <a:srgbClr val="000000"/>
                </a:solidFill>
                <a:latin typeface="Consolas"/>
              </a:rPr>
              <a:t>  </a:t>
            </a:r>
            <a:r>
              <a:rPr lang="en-US" sz="500" dirty="0" smtClean="0">
                <a:solidFill>
                  <a:srgbClr val="000000"/>
                </a:solidFill>
                <a:latin typeface="Consolas"/>
              </a:rPr>
              <a:t>}</a:t>
            </a:r>
            <a:br>
              <a:rPr lang="en-US" sz="500" dirty="0" smtClean="0">
                <a:solidFill>
                  <a:srgbClr val="000000"/>
                </a:solidFill>
                <a:latin typeface="Consolas"/>
              </a:rPr>
            </a:br>
            <a:r>
              <a:rPr lang="en-US" sz="500" dirty="0" smtClean="0">
                <a:solidFill>
                  <a:srgbClr val="000000"/>
                </a:solidFill>
                <a:latin typeface="Consolas"/>
              </a:rPr>
              <a:t>]</a:t>
            </a:r>
            <a:endParaRPr lang="en-US" sz="5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64</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504950"/>
            <a:ext cx="3797831"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86881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Disk Activity</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65</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24227469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Disk Operations</a:t>
            </a:r>
            <a:endParaRPr lang="en-US" dirty="0"/>
          </a:p>
        </p:txBody>
      </p:sp>
      <p:sp>
        <p:nvSpPr>
          <p:cNvPr id="3" name="Content Placeholder 2"/>
          <p:cNvSpPr>
            <a:spLocks noGrp="1"/>
          </p:cNvSpPr>
          <p:nvPr>
            <p:ph sz="quarter" idx="13"/>
          </p:nvPr>
        </p:nvSpPr>
        <p:spPr>
          <a:xfrm>
            <a:off x="457200" y="1485900"/>
            <a:ext cx="4038600" cy="1657350"/>
          </a:xfrm>
        </p:spPr>
        <p:txBody>
          <a:bodyPr>
            <a:normAutofit fontScale="92500" lnSpcReduction="10000"/>
          </a:bodyPr>
          <a:lstStyle/>
          <a:p>
            <a:r>
              <a:rPr lang="en-US" dirty="0" smtClean="0"/>
              <a:t>This is data collection done by other </a:t>
            </a:r>
            <a:r>
              <a:rPr lang="en-US" dirty="0" err="1" smtClean="0"/>
              <a:t>collectd</a:t>
            </a:r>
            <a:r>
              <a:rPr lang="en-US" dirty="0" smtClean="0"/>
              <a:t> plugins that we also monitor.</a:t>
            </a:r>
          </a:p>
          <a:p>
            <a:r>
              <a:rPr lang="en-US" dirty="0" smtClean="0"/>
              <a:t>Since this server has 50GB of shared buffers, you can see makes this server write heavy.</a:t>
            </a:r>
            <a:endParaRPr lang="en-US" dirty="0"/>
          </a:p>
        </p:txBody>
      </p:sp>
      <p:sp>
        <p:nvSpPr>
          <p:cNvPr id="4" name="Content Placeholder 3"/>
          <p:cNvSpPr>
            <a:spLocks noGrp="1"/>
          </p:cNvSpPr>
          <p:nvPr>
            <p:ph sz="quarter" idx="14"/>
          </p:nvPr>
        </p:nvSpPr>
        <p:spPr>
          <a:xfrm>
            <a:off x="457200" y="3143250"/>
            <a:ext cx="4038600" cy="1638300"/>
          </a:xfrm>
        </p:spPr>
        <p:txBody>
          <a:bodyPr>
            <a:normAutofit/>
          </a:bodyPr>
          <a:lstStyle/>
          <a:p>
            <a:pPr marL="0" indent="0">
              <a:buNone/>
            </a:pP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"title"</a:t>
            </a:r>
            <a:r>
              <a:rPr lang="en-US" sz="800" dirty="0">
                <a:solidFill>
                  <a:srgbClr val="000000"/>
                </a:solidFill>
                <a:latin typeface="Consolas"/>
              </a:rPr>
              <a:t>: </a:t>
            </a:r>
            <a:r>
              <a:rPr lang="en-US" sz="800" dirty="0">
                <a:solidFill>
                  <a:srgbClr val="800000"/>
                </a:solidFill>
                <a:latin typeface="Consolas"/>
              </a:rPr>
              <a:t>"</a:t>
            </a:r>
            <a:r>
              <a:rPr lang="en-US" sz="800" dirty="0" err="1">
                <a:solidFill>
                  <a:srgbClr val="800000"/>
                </a:solidFill>
                <a:latin typeface="Consolas"/>
              </a:rPr>
              <a:t>db</a:t>
            </a:r>
            <a:r>
              <a:rPr lang="en-US" sz="800" dirty="0">
                <a:solidFill>
                  <a:srgbClr val="800000"/>
                </a:solidFill>
                <a:latin typeface="Consolas"/>
              </a:rPr>
              <a:t>-a Disk Operations"</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"target"</a:t>
            </a: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a:solidFill>
                  <a:srgbClr val="800000"/>
                </a:solidFill>
                <a:latin typeface="Consolas"/>
              </a:rPr>
              <a:t>"</a:t>
            </a:r>
            <a:r>
              <a:rPr lang="en-US" sz="800" dirty="0" err="1">
                <a:solidFill>
                  <a:srgbClr val="800000"/>
                </a:solidFill>
                <a:latin typeface="Consolas"/>
              </a:rPr>
              <a:t>aliasByMetric</a:t>
            </a:r>
            <a:r>
              <a:rPr lang="en-US" sz="800" dirty="0">
                <a:solidFill>
                  <a:srgbClr val="800000"/>
                </a:solidFill>
                <a:latin typeface="Consolas"/>
              </a:rPr>
              <a:t>(servers.physical.dbsrv3-a.disk-sda2.disk_ops.*)"</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br>
              <a:rPr lang="en-US" sz="800" dirty="0">
                <a:solidFill>
                  <a:srgbClr val="000000"/>
                </a:solidFill>
                <a:latin typeface="Consolas"/>
              </a:rPr>
            </a:br>
            <a:endParaRPr lang="en-US" sz="8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66</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957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88154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Network Activity</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67</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866131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Activity</a:t>
            </a:r>
            <a:endParaRPr lang="en-US" dirty="0"/>
          </a:p>
        </p:txBody>
      </p:sp>
      <p:sp>
        <p:nvSpPr>
          <p:cNvPr id="3" name="Content Placeholder 2"/>
          <p:cNvSpPr>
            <a:spLocks noGrp="1"/>
          </p:cNvSpPr>
          <p:nvPr>
            <p:ph sz="quarter" idx="13"/>
          </p:nvPr>
        </p:nvSpPr>
        <p:spPr>
          <a:xfrm>
            <a:off x="457200" y="1485900"/>
            <a:ext cx="4038600" cy="1657350"/>
          </a:xfrm>
        </p:spPr>
        <p:txBody>
          <a:bodyPr>
            <a:normAutofit/>
          </a:bodyPr>
          <a:lstStyle/>
          <a:p>
            <a:r>
              <a:rPr lang="en-US" dirty="0" smtClean="0"/>
              <a:t>This is data collection done by other </a:t>
            </a:r>
            <a:r>
              <a:rPr lang="en-US" dirty="0" err="1" smtClean="0"/>
              <a:t>collectd</a:t>
            </a:r>
            <a:r>
              <a:rPr lang="en-US" dirty="0" smtClean="0"/>
              <a:t> plugins that we also monitor.</a:t>
            </a:r>
          </a:p>
        </p:txBody>
      </p:sp>
      <p:sp>
        <p:nvSpPr>
          <p:cNvPr id="4" name="Content Placeholder 3"/>
          <p:cNvSpPr>
            <a:spLocks noGrp="1"/>
          </p:cNvSpPr>
          <p:nvPr>
            <p:ph sz="quarter" idx="14"/>
          </p:nvPr>
        </p:nvSpPr>
        <p:spPr>
          <a:xfrm>
            <a:off x="457200" y="3143250"/>
            <a:ext cx="4038600" cy="1638300"/>
          </a:xfrm>
        </p:spPr>
        <p:txBody>
          <a:bodyPr>
            <a:normAutofit/>
          </a:bodyPr>
          <a:lstStyle/>
          <a:p>
            <a:pPr marL="0" indent="0">
              <a:buNone/>
            </a:pP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"title"</a:t>
            </a:r>
            <a:r>
              <a:rPr lang="en-US" sz="700" dirty="0">
                <a:solidFill>
                  <a:srgbClr val="000000"/>
                </a:solidFill>
                <a:latin typeface="Consolas"/>
              </a:rPr>
              <a:t>: </a:t>
            </a:r>
            <a:r>
              <a:rPr lang="en-US" sz="700" dirty="0">
                <a:solidFill>
                  <a:srgbClr val="800000"/>
                </a:solidFill>
                <a:latin typeface="Consolas"/>
              </a:rPr>
              <a:t>"</a:t>
            </a:r>
            <a:r>
              <a:rPr lang="en-US" sz="700" dirty="0" err="1">
                <a:solidFill>
                  <a:srgbClr val="800000"/>
                </a:solidFill>
                <a:latin typeface="Consolas"/>
              </a:rPr>
              <a:t>db</a:t>
            </a:r>
            <a:r>
              <a:rPr lang="en-US" sz="700" dirty="0">
                <a:solidFill>
                  <a:srgbClr val="800000"/>
                </a:solidFill>
                <a:latin typeface="Consolas"/>
              </a:rPr>
              <a:t> Network Receive/Transmit"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"target"</a:t>
            </a: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r>
              <a:rPr lang="en-US" sz="700" dirty="0">
                <a:solidFill>
                  <a:srgbClr val="800000"/>
                </a:solidFill>
                <a:latin typeface="Consolas"/>
              </a:rPr>
              <a:t>"</a:t>
            </a:r>
            <a:r>
              <a:rPr lang="en-US" sz="700" dirty="0" err="1">
                <a:solidFill>
                  <a:srgbClr val="800000"/>
                </a:solidFill>
                <a:latin typeface="Consolas"/>
              </a:rPr>
              <a:t>aliasByMetric</a:t>
            </a:r>
            <a:r>
              <a:rPr lang="en-US" sz="700" dirty="0">
                <a:solidFill>
                  <a:srgbClr val="800000"/>
                </a:solidFill>
                <a:latin typeface="Consolas"/>
              </a:rPr>
              <a:t>(servers.physical.dbsrv3-a.interface-eth0.if_octets.*)"</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 </a:t>
            </a:r>
            <a:br>
              <a:rPr lang="en-US" sz="700" dirty="0">
                <a:solidFill>
                  <a:srgbClr val="000000"/>
                </a:solidFill>
                <a:latin typeface="Consolas"/>
              </a:rPr>
            </a:br>
            <a:r>
              <a:rPr lang="en-US" sz="700" dirty="0" smtClean="0">
                <a:solidFill>
                  <a:srgbClr val="000000"/>
                </a:solidFill>
                <a:latin typeface="Consolas"/>
              </a:rPr>
              <a:t>]</a:t>
            </a:r>
            <a:endParaRPr lang="en-US" sz="7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68</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504950"/>
            <a:ext cx="40957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57639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System Changes</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3/3/2015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69</a:t>
            </a:fld>
            <a:endParaRPr lang="en-US"/>
          </a:p>
        </p:txBody>
      </p:sp>
      <p:sp>
        <p:nvSpPr>
          <p:cNvPr id="7" name="Footer Placeholder 6"/>
          <p:cNvSpPr>
            <a:spLocks noGrp="1"/>
          </p:cNvSpPr>
          <p:nvPr>
            <p:ph type="ftr" sz="quarter" idx="12"/>
          </p:nvPr>
        </p:nvSpPr>
        <p:spPr/>
        <p:txBody>
          <a:bodyPr/>
          <a:lstStyle/>
          <a:p>
            <a:r>
              <a:rPr lang="en-US" smtClean="0"/>
              <a:t>Collectd &amp; Graphite to show Postgres Statistics</a:t>
            </a:r>
            <a:endParaRPr lang="en-US" dirty="0"/>
          </a:p>
        </p:txBody>
      </p:sp>
    </p:spTree>
    <p:extLst>
      <p:ext uri="{BB962C8B-B14F-4D97-AF65-F5344CB8AC3E}">
        <p14:creationId xmlns:p14="http://schemas.microsoft.com/office/powerpoint/2010/main" val="21435681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Flagging System Changes</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smtClean="0"/>
              <a:t>You can log a variety of changes to graphite, for example:</a:t>
            </a:r>
          </a:p>
          <a:p>
            <a:pPr lvl="1"/>
            <a:r>
              <a:rPr lang="en-US" dirty="0" smtClean="0"/>
              <a:t>Server Reboot</a:t>
            </a:r>
          </a:p>
          <a:p>
            <a:pPr lvl="1"/>
            <a:r>
              <a:rPr lang="en-US" dirty="0" smtClean="0"/>
              <a:t>Postgres Start/Stop/Reload, etc.</a:t>
            </a:r>
          </a:p>
          <a:p>
            <a:pPr lvl="1"/>
            <a:r>
              <a:rPr lang="en-US" dirty="0" smtClean="0"/>
              <a:t>Website Code Changes</a:t>
            </a:r>
          </a:p>
          <a:p>
            <a:pPr lvl="1"/>
            <a:r>
              <a:rPr lang="en-US" dirty="0" smtClean="0"/>
              <a:t>DDL Changes</a:t>
            </a:r>
          </a:p>
          <a:p>
            <a:r>
              <a:rPr lang="en-US" dirty="0" smtClean="0"/>
              <a:t>These could overlay such items as:</a:t>
            </a:r>
          </a:p>
          <a:p>
            <a:pPr lvl="1"/>
            <a:r>
              <a:rPr lang="en-US" dirty="0" smtClean="0"/>
              <a:t>Database Size</a:t>
            </a:r>
          </a:p>
          <a:p>
            <a:pPr lvl="1"/>
            <a:r>
              <a:rPr lang="en-US" dirty="0" smtClean="0"/>
              <a:t>Connections</a:t>
            </a:r>
          </a:p>
          <a:p>
            <a:pPr lvl="1"/>
            <a:r>
              <a:rPr lang="en-US" dirty="0" smtClean="0"/>
              <a:t>Query/Command Speed</a:t>
            </a:r>
            <a:endParaRPr lang="en-US" dirty="0"/>
          </a:p>
        </p:txBody>
      </p:sp>
      <p:sp>
        <p:nvSpPr>
          <p:cNvPr id="4" name="Content Placeholder 3"/>
          <p:cNvSpPr>
            <a:spLocks noGrp="1"/>
          </p:cNvSpPr>
          <p:nvPr>
            <p:ph sz="quarter" idx="14"/>
          </p:nvPr>
        </p:nvSpPr>
        <p:spPr/>
        <p:txBody>
          <a:bodyPr/>
          <a:lstStyle/>
          <a:p>
            <a:pPr marL="0" indent="0">
              <a:buNone/>
            </a:pPr>
            <a:r>
              <a:rPr lang="en-US" sz="800" dirty="0">
                <a:solidFill>
                  <a:srgbClr val="0000FF"/>
                </a:solidFill>
                <a:latin typeface="Consolas"/>
              </a:rPr>
              <a:t>echo</a:t>
            </a:r>
            <a:r>
              <a:rPr lang="en-US" sz="800" dirty="0">
                <a:solidFill>
                  <a:srgbClr val="000000"/>
                </a:solidFill>
                <a:latin typeface="Consolas"/>
              </a:rPr>
              <a:t> "</a:t>
            </a:r>
            <a:r>
              <a:rPr lang="en-US" sz="800" dirty="0" err="1" smtClean="0">
                <a:solidFill>
                  <a:srgbClr val="000000"/>
                </a:solidFill>
                <a:latin typeface="Consolas"/>
              </a:rPr>
              <a:t>events.deploy.website.lister</a:t>
            </a:r>
            <a:r>
              <a:rPr lang="en-US" sz="800" dirty="0" smtClean="0">
                <a:solidFill>
                  <a:srgbClr val="000000"/>
                </a:solidFill>
                <a:latin typeface="Consolas"/>
              </a:rPr>
              <a:t> 1 </a:t>
            </a:r>
            <a:r>
              <a:rPr lang="en-US" sz="800" dirty="0">
                <a:solidFill>
                  <a:srgbClr val="000000"/>
                </a:solidFill>
                <a:latin typeface="Consolas"/>
              </a:rPr>
              <a:t>`date +%s`" | </a:t>
            </a:r>
            <a:r>
              <a:rPr lang="en-US" sz="800" dirty="0" err="1">
                <a:solidFill>
                  <a:srgbClr val="000000"/>
                </a:solidFill>
                <a:latin typeface="Consolas"/>
              </a:rPr>
              <a:t>nc</a:t>
            </a:r>
            <a:r>
              <a:rPr lang="en-US" sz="800" dirty="0">
                <a:solidFill>
                  <a:srgbClr val="000000"/>
                </a:solidFill>
                <a:latin typeface="Consolas"/>
              </a:rPr>
              <a:t> graphite.example.com </a:t>
            </a:r>
            <a:r>
              <a:rPr lang="en-US" sz="800" dirty="0" smtClean="0">
                <a:solidFill>
                  <a:srgbClr val="000000"/>
                </a:solidFill>
                <a:latin typeface="Consolas"/>
              </a:rPr>
              <a:t>2003</a:t>
            </a:r>
          </a:p>
          <a:p>
            <a:pPr marL="0" indent="0">
              <a:buNone/>
            </a:pPr>
            <a:r>
              <a:rPr lang="en-US" sz="800" dirty="0">
                <a:solidFill>
                  <a:srgbClr val="0000FF"/>
                </a:solidFill>
                <a:latin typeface="Consolas"/>
              </a:rPr>
              <a:t>echo</a:t>
            </a:r>
            <a:r>
              <a:rPr lang="en-US" sz="800" dirty="0">
                <a:solidFill>
                  <a:srgbClr val="000000"/>
                </a:solidFill>
                <a:latin typeface="Consolas"/>
              </a:rPr>
              <a:t> "</a:t>
            </a:r>
            <a:r>
              <a:rPr lang="en-US" sz="800" dirty="0" err="1" smtClean="0">
                <a:solidFill>
                  <a:srgbClr val="000000"/>
                </a:solidFill>
                <a:latin typeface="Consolas"/>
              </a:rPr>
              <a:t>events.deploy.postgres.db</a:t>
            </a:r>
            <a:r>
              <a:rPr lang="en-US" sz="800" dirty="0" smtClean="0">
                <a:solidFill>
                  <a:srgbClr val="000000"/>
                </a:solidFill>
                <a:latin typeface="Consolas"/>
              </a:rPr>
              <a:t> </a:t>
            </a:r>
            <a:r>
              <a:rPr lang="en-US" sz="800" dirty="0">
                <a:solidFill>
                  <a:srgbClr val="000000"/>
                </a:solidFill>
                <a:latin typeface="Consolas"/>
              </a:rPr>
              <a:t>1 `date +%s`" | </a:t>
            </a:r>
            <a:r>
              <a:rPr lang="en-US" sz="800" dirty="0" err="1">
                <a:solidFill>
                  <a:srgbClr val="000000"/>
                </a:solidFill>
                <a:latin typeface="Consolas"/>
              </a:rPr>
              <a:t>nc</a:t>
            </a:r>
            <a:r>
              <a:rPr lang="en-US" sz="800" dirty="0">
                <a:solidFill>
                  <a:srgbClr val="000000"/>
                </a:solidFill>
                <a:latin typeface="Consolas"/>
              </a:rPr>
              <a:t> graphite.example.com 2003</a:t>
            </a:r>
          </a:p>
          <a:p>
            <a:pPr marL="0" indent="0">
              <a:buNone/>
            </a:pPr>
            <a:r>
              <a:rPr lang="en-US" sz="800" dirty="0" err="1" smtClean="0">
                <a:latin typeface="Consolas"/>
              </a:rPr>
              <a:t>drawAsInfinite</a:t>
            </a:r>
            <a:r>
              <a:rPr lang="en-US" sz="800" dirty="0" smtClean="0">
                <a:latin typeface="Consolas"/>
              </a:rPr>
              <a:t>(</a:t>
            </a:r>
            <a:r>
              <a:rPr lang="en-US" sz="800" dirty="0" err="1" smtClean="0">
                <a:latin typeface="Consolas"/>
              </a:rPr>
              <a:t>events.deploy.website.lister</a:t>
            </a:r>
            <a:r>
              <a:rPr lang="en-US" sz="800" dirty="0" smtClean="0">
                <a:latin typeface="Consolas"/>
              </a:rPr>
              <a:t>)</a:t>
            </a:r>
            <a:endParaRPr lang="en-US" sz="800" dirty="0">
              <a:latin typeface="Consolas"/>
            </a:endParaRPr>
          </a:p>
        </p:txBody>
      </p:sp>
      <p:sp>
        <p:nvSpPr>
          <p:cNvPr id="5" name="Date Placeholder 4"/>
          <p:cNvSpPr>
            <a:spLocks noGrp="1"/>
          </p:cNvSpPr>
          <p:nvPr>
            <p:ph type="dt" sz="half" idx="15"/>
          </p:nvPr>
        </p:nvSpPr>
        <p:spPr/>
        <p:txBody>
          <a:bodyPr/>
          <a:lstStyle/>
          <a:p>
            <a:r>
              <a:rPr lang="en-US" smtClean="0"/>
              <a:t>3/3/2015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70</a:t>
            </a:fld>
            <a:endParaRPr lang="en-US"/>
          </a:p>
        </p:txBody>
      </p:sp>
      <p:sp>
        <p:nvSpPr>
          <p:cNvPr id="7" name="Footer Placeholder 6"/>
          <p:cNvSpPr>
            <a:spLocks noGrp="1"/>
          </p:cNvSpPr>
          <p:nvPr>
            <p:ph type="ftr" sz="quarter" idx="17"/>
          </p:nvPr>
        </p:nvSpPr>
        <p:spPr/>
        <p:txBody>
          <a:bodyPr/>
          <a:lstStyle/>
          <a:p>
            <a:r>
              <a:rPr lang="en-US" smtClean="0"/>
              <a:t>Collectd &amp; Graphite to show Postgres Statistics</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419350"/>
            <a:ext cx="3924300" cy="2354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5652944"/>
      </p:ext>
    </p:extLst>
  </p:cSld>
  <p:clrMapOvr>
    <a:masterClrMapping/>
  </p:clrMapOvr>
</p:sld>
</file>

<file path=ppt/theme/theme1.xml><?xml version="1.0" encoding="utf-8"?>
<a:theme xmlns:a="http://schemas.openxmlformats.org/drawingml/2006/main" name="Mac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10672</TotalTime>
  <Words>3104</Words>
  <Application>Microsoft Office PowerPoint</Application>
  <PresentationFormat>On-screen Show (16:9)</PresentationFormat>
  <Paragraphs>516</Paragraphs>
  <Slides>70</Slides>
  <Notes>1</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Macro</vt:lpstr>
      <vt:lpstr>Collectd &amp; Graphite to show Postgres Statistics</vt:lpstr>
      <vt:lpstr>Collectd</vt:lpstr>
      <vt:lpstr>collectd – The system statistics collection daemon</vt:lpstr>
      <vt:lpstr>Why collectd?</vt:lpstr>
      <vt:lpstr>Plugins</vt:lpstr>
      <vt:lpstr>Postgres Plugin</vt:lpstr>
      <vt:lpstr>Postgres Plugin</vt:lpstr>
      <vt:lpstr>Default Postgres Plugin Commands</vt:lpstr>
      <vt:lpstr>Graphite</vt:lpstr>
      <vt:lpstr>Graphite - Scalable Realtime Graphing</vt:lpstr>
      <vt:lpstr>Differences Between Whisper and RRD</vt:lpstr>
      <vt:lpstr>Capabilities</vt:lpstr>
      <vt:lpstr>Our Custom Plugin</vt:lpstr>
      <vt:lpstr>Our Custom Postgres Plugin Commands</vt:lpstr>
      <vt:lpstr>Connection State</vt:lpstr>
      <vt:lpstr>types.postgres.db</vt:lpstr>
      <vt:lpstr>postgresql.conf</vt:lpstr>
      <vt:lpstr>collectd.conf</vt:lpstr>
      <vt:lpstr>Graphite</vt:lpstr>
      <vt:lpstr>Database Size</vt:lpstr>
      <vt:lpstr>types.postgres.db</vt:lpstr>
      <vt:lpstr>postgresql.conf</vt:lpstr>
      <vt:lpstr>Database Size vs Disk Used</vt:lpstr>
      <vt:lpstr>Database Size vs Disk Size</vt:lpstr>
      <vt:lpstr>Percent Change</vt:lpstr>
      <vt:lpstr>A vs B Server</vt:lpstr>
      <vt:lpstr>Buffer Cache</vt:lpstr>
      <vt:lpstr>types.postgres.db</vt:lpstr>
      <vt:lpstr>postgresql.conf</vt:lpstr>
      <vt:lpstr>Buffer Cache Graph</vt:lpstr>
      <vt:lpstr>Buffer Cache Pie Chart</vt:lpstr>
      <vt:lpstr>Buffer Cache Graph</vt:lpstr>
      <vt:lpstr>Buffer Cache Pie Chart</vt:lpstr>
      <vt:lpstr>Database Size vs Buffer Cache</vt:lpstr>
      <vt:lpstr>Longest Running Command</vt:lpstr>
      <vt:lpstr>types.postgres.db</vt:lpstr>
      <vt:lpstr>postgresql.conf</vt:lpstr>
      <vt:lpstr>postgresql.conf</vt:lpstr>
      <vt:lpstr>Longest Running Command - Seconds</vt:lpstr>
      <vt:lpstr>Longest Running Command - Minutes</vt:lpstr>
      <vt:lpstr>Longest Running Command - Hours</vt:lpstr>
      <vt:lpstr>A vs B Server Staus</vt:lpstr>
      <vt:lpstr>types.postgres.db</vt:lpstr>
      <vt:lpstr>postgresql.conf</vt:lpstr>
      <vt:lpstr>Replication Status</vt:lpstr>
      <vt:lpstr>Disk Reads vs HEAP/RAM Reads</vt:lpstr>
      <vt:lpstr>types.postgres.db</vt:lpstr>
      <vt:lpstr>postgresql.conf</vt:lpstr>
      <vt:lpstr>postgresql.conf</vt:lpstr>
      <vt:lpstr>postgresql.conf</vt:lpstr>
      <vt:lpstr>PowerPoint Presentation</vt:lpstr>
      <vt:lpstr>Record Activity</vt:lpstr>
      <vt:lpstr>postgresql.conf, types.postgres.db</vt:lpstr>
      <vt:lpstr>Record Activity</vt:lpstr>
      <vt:lpstr>Simplified Record Activity</vt:lpstr>
      <vt:lpstr>Concurrent Transactions</vt:lpstr>
      <vt:lpstr>types.postgres.db</vt:lpstr>
      <vt:lpstr>postgresql.conf</vt:lpstr>
      <vt:lpstr>Concurrent Transactions</vt:lpstr>
      <vt:lpstr>Dead of Night</vt:lpstr>
      <vt:lpstr>Shared Buffer Usage</vt:lpstr>
      <vt:lpstr>types.postgres.db</vt:lpstr>
      <vt:lpstr>postgresql.conf</vt:lpstr>
      <vt:lpstr>Shared Buffer Cache</vt:lpstr>
      <vt:lpstr>Disk Activity</vt:lpstr>
      <vt:lpstr>Disk Operations</vt:lpstr>
      <vt:lpstr>Network Activity</vt:lpstr>
      <vt:lpstr>Network Activity</vt:lpstr>
      <vt:lpstr>System Changes</vt:lpstr>
      <vt:lpstr>Flagging System Changes</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173</cp:revision>
  <cp:lastPrinted>2015-03-05T17:50:03Z</cp:lastPrinted>
  <dcterms:created xsi:type="dcterms:W3CDTF">2014-03-28T22:22:29Z</dcterms:created>
  <dcterms:modified xsi:type="dcterms:W3CDTF">2015-03-05T17:54:46Z</dcterms:modified>
</cp:coreProperties>
</file>